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1"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333" name="Google Shape;33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365" name="Google Shape;36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381" name="Google Shape;3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2" name="Google Shape;38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389" name="Google Shape;38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401" name="Google Shape;4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2" name="Google Shape;40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421" name="Google Shape;4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2" name="Google Shape;422;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431" name="Google Shape;43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2" name="Google Shape;432;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470" name="Google Shape;47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478" name="Google Shape;47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9" name="Google Shape;479;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88" name="Google Shape;8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491" name="Google Shape;49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2" name="Google Shape;49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511" name="Google Shape;51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2" name="Google Shape;512;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520" name="Google Shape;52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1" name="Google Shape;521;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569" name="Google Shape;56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0" name="Google Shape;570;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607" name="Google Shape;60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8" name="Google Shape;608;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628" name="Google Shape;62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9" name="Google Shape;629;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637" name="Google Shape;63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8" name="Google Shape;638;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646" name="Google Shape;64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7" name="Google Shape;647;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689" name="Google Shape;68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0" name="Google Shape;690;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695" name="Google Shape;69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 name="Google Shape;696;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736" name="Google Shape;73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 name="Google Shape;737;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3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762" name="Google Shape;76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3" name="Google Shape;763;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801" name="Google Shape;80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2" name="Google Shape;802;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807" name="Google Shape;80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8" name="Google Shape;808;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815" name="Google Shape;81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6" name="Google Shape;816;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3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855" name="Google Shape;85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6" name="Google Shape;856;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3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899" name="Google Shape;89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0" name="Google Shape;90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3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907" name="Google Shape;90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8" name="Google Shape;908;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3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944" name="Google Shape;9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5" name="Google Shape;945;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3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957" name="Google Shape;95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8" name="Google Shape;958;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23" name="Google Shape;1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4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984" name="Google Shape;98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5" name="Google Shape;985;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4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996" name="Google Shape;99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7" name="Google Shape;997;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4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018" name="Google Shape;101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9" name="Google Shape;1019;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4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026" name="Google Shape;102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7" name="Google Shape;1027;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4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034" name="Google Shape;103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5" name="Google Shape;1035;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4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042" name="Google Shape;104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3" name="Google Shape;1043;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4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075" name="Google Shape;107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6" name="Google Shape;1076;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37" name="Google Shape;1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177" name="Google Shape;17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232" name="Google Shape;2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a:solidFill>
                  <a:srgbClr val="000000"/>
                </a:solidFill>
                <a:latin typeface="Arial"/>
                <a:ea typeface="Arial"/>
                <a:cs typeface="Arial"/>
                <a:sym typeface="Arial"/>
              </a:rPr>
              <a:t>‹#›</a:t>
            </a:fld>
            <a:endParaRPr/>
          </a:p>
        </p:txBody>
      </p:sp>
      <p:sp>
        <p:nvSpPr>
          <p:cNvPr id="297" name="Google Shape;2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67" name="Google Shape;67;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Times"/>
              <a:buNone/>
              <a:defRPr b="0" i="0" sz="3200" u="none" cap="none" strike="noStrike">
                <a:solidFill>
                  <a:schemeClr val="dk1"/>
                </a:solidFill>
                <a:latin typeface="Times"/>
                <a:ea typeface="Times"/>
                <a:cs typeface="Times"/>
                <a:sym typeface="Times"/>
              </a:defRPr>
            </a:lvl1pPr>
            <a:lvl2pPr lvl="1" marR="0" rtl="0" algn="ctr">
              <a:spcBef>
                <a:spcPts val="560"/>
              </a:spcBef>
              <a:spcAft>
                <a:spcPts val="0"/>
              </a:spcAft>
              <a:buClr>
                <a:schemeClr val="dk1"/>
              </a:buClr>
              <a:buSzPts val="2800"/>
              <a:buFont typeface="Times"/>
              <a:buNone/>
              <a:defRPr b="0" i="0" sz="2800" u="none" cap="none" strike="noStrike">
                <a:solidFill>
                  <a:schemeClr val="dk1"/>
                </a:solidFill>
                <a:latin typeface="Times"/>
                <a:ea typeface="Times"/>
                <a:cs typeface="Times"/>
                <a:sym typeface="Times"/>
              </a:defRPr>
            </a:lvl2pPr>
            <a:lvl3pPr lvl="2" marR="0" rtl="0" algn="ctr">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3pPr>
            <a:lvl4pPr lvl="3"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4pPr>
            <a:lvl5pPr lvl="4"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5pPr>
            <a:lvl6pPr lvl="5"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6pPr>
            <a:lvl7pPr lvl="6"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7pPr>
            <a:lvl8pPr lvl="7"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8pPr>
            <a:lvl9pPr lvl="8"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9pPr>
          </a:lstStyle>
          <a:p/>
        </p:txBody>
      </p:sp>
      <p:sp>
        <p:nvSpPr>
          <p:cNvPr id="72" name="Google Shape;7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 name="Shape 19"/>
        <p:cNvGrpSpPr/>
        <p:nvPr/>
      </p:nvGrpSpPr>
      <p:grpSpPr>
        <a:xfrm>
          <a:off x="0" y="0"/>
          <a:ext cx="0" cy="0"/>
          <a:chOff x="0" y="0"/>
          <a:chExt cx="0" cy="0"/>
        </a:xfrm>
      </p:grpSpPr>
      <p:sp>
        <p:nvSpPr>
          <p:cNvPr id="20" name="Google Shape;20;p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22" name="Google Shape;22;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 name="Shape 24"/>
        <p:cNvGrpSpPr/>
        <p:nvPr/>
      </p:nvGrpSpPr>
      <p:grpSpPr>
        <a:xfrm>
          <a:off x="0" y="0"/>
          <a:ext cx="0" cy="0"/>
          <a:chOff x="0" y="0"/>
          <a:chExt cx="0" cy="0"/>
        </a:xfrm>
      </p:grpSpPr>
      <p:sp>
        <p:nvSpPr>
          <p:cNvPr id="25" name="Google Shape;2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27" name="Google Shape;27;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p:nvPr>
            <p:ph idx="2" type="pic"/>
          </p:nvPr>
        </p:nvSpPr>
        <p:spPr>
          <a:xfrm>
            <a:off x="1792288" y="612775"/>
            <a:ext cx="5486400" cy="4114800"/>
          </a:xfrm>
          <a:prstGeom prst="rect">
            <a:avLst/>
          </a:prstGeom>
          <a:noFill/>
          <a:ln>
            <a:noFill/>
          </a:ln>
        </p:spPr>
      </p:sp>
      <p:sp>
        <p:nvSpPr>
          <p:cNvPr id="32" name="Google Shape;32;p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33" name="Google Shape;33;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38" name="Google Shape;38;p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39" name="Google Shape;39;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48" name="Google Shape;48;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49" name="Google Shape;49;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50" name="Google Shape;50;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51" name="Google Shape;51;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56" name="Google Shape;56;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57" name="Google Shape;57;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Clr>
                <a:schemeClr val="dk1"/>
              </a:buClr>
              <a:buSzPts val="1800"/>
              <a:buFont typeface="Times"/>
              <a:buNone/>
              <a:defRPr b="0" i="0" sz="1800" u="none" cap="none" strike="noStrike">
                <a:solidFill>
                  <a:schemeClr val="dk1"/>
                </a:solidFill>
                <a:latin typeface="Times"/>
                <a:ea typeface="Times"/>
                <a:cs typeface="Times"/>
                <a:sym typeface="Times"/>
              </a:defRPr>
            </a:lvl2pPr>
            <a:lvl3pPr indent="-228600" lvl="2" marL="1371600" marR="0" rtl="0" algn="l">
              <a:spcBef>
                <a:spcPts val="320"/>
              </a:spcBef>
              <a:spcAft>
                <a:spcPts val="0"/>
              </a:spcAft>
              <a:buClr>
                <a:schemeClr val="dk1"/>
              </a:buClr>
              <a:buSzPts val="1600"/>
              <a:buFont typeface="Times"/>
              <a:buNone/>
              <a:defRPr b="0" i="0" sz="1600" u="none" cap="none" strike="noStrike">
                <a:solidFill>
                  <a:schemeClr val="dk1"/>
                </a:solidFill>
                <a:latin typeface="Times"/>
                <a:ea typeface="Times"/>
                <a:cs typeface="Times"/>
                <a:sym typeface="Times"/>
              </a:defRPr>
            </a:lvl3pPr>
            <a:lvl4pPr indent="-228600" lvl="3" marL="1828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228600" lvl="4" marL="22860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228600" lvl="5" marL="2743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228600" lvl="6" marL="32004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228600" lvl="7" marL="36576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228600" lvl="8" marL="4114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p:txBody>
      </p:sp>
      <p:sp>
        <p:nvSpPr>
          <p:cNvPr id="62" name="Google Shape;62;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12" name="Google Shape;12;p1"/>
          <p:cNvSpPr txBox="1"/>
          <p:nvPr/>
        </p:nvSpPr>
        <p:spPr>
          <a:xfrm>
            <a:off x="152400" y="6429375"/>
            <a:ext cx="990600" cy="427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19-</a:t>
            </a:r>
            <a:fld id="{00000000-1234-1234-1234-123412341234}" type="slidenum">
              <a:rPr b="0" i="0" lang="en-US" sz="2200" u="none" cap="none" strike="noStrike">
                <a:solidFill>
                  <a:schemeClr val="dk1"/>
                </a:solidFill>
                <a:latin typeface="Arial"/>
                <a:ea typeface="Arial"/>
                <a:cs typeface="Arial"/>
                <a:sym typeface="Arial"/>
              </a:rPr>
              <a:t>‹#›</a:t>
            </a:fld>
            <a:endParaRPr/>
          </a:p>
        </p:txBody>
      </p:sp>
      <p:sp>
        <p:nvSpPr>
          <p:cNvPr id="13" name="Google Shape;13;p1"/>
          <p:cNvSpPr/>
          <p:nvPr/>
        </p:nvSpPr>
        <p:spPr>
          <a:xfrm>
            <a:off x="8458200" y="6172200"/>
            <a:ext cx="311150" cy="311150"/>
          </a:xfrm>
          <a:custGeom>
            <a:rect b="b" l="l" r="r" t="t"/>
            <a:pathLst>
              <a:path extrusionOk="0" h="120000" w="120000">
                <a:moveTo>
                  <a:pt x="0" y="0"/>
                </a:moveTo>
                <a:lnTo>
                  <a:pt x="120000" y="0"/>
                </a:lnTo>
                <a:lnTo>
                  <a:pt x="120000" y="120000"/>
                </a:lnTo>
                <a:lnTo>
                  <a:pt x="0" y="120000"/>
                </a:lnTo>
                <a:close/>
                <a:moveTo>
                  <a:pt x="105000" y="60000"/>
                </a:moveTo>
                <a:lnTo>
                  <a:pt x="15000" y="15000"/>
                </a:lnTo>
                <a:lnTo>
                  <a:pt x="15000" y="105000"/>
                </a:lnTo>
                <a:close/>
              </a:path>
              <a:path extrusionOk="0" fill="darken" h="120000" w="120000">
                <a:moveTo>
                  <a:pt x="105000" y="60000"/>
                </a:moveTo>
                <a:lnTo>
                  <a:pt x="15000" y="15000"/>
                </a:lnTo>
                <a:lnTo>
                  <a:pt x="15000" y="105000"/>
                </a:lnTo>
                <a:close/>
              </a:path>
              <a:path extrusionOk="0" fill="none" h="120000" w="120000">
                <a:moveTo>
                  <a:pt x="105000" y="60000"/>
                </a:moveTo>
                <a:lnTo>
                  <a:pt x="15000" y="105000"/>
                </a:lnTo>
                <a:lnTo>
                  <a:pt x="15000" y="15000"/>
                </a:lnTo>
                <a:close/>
              </a:path>
              <a:path extrusionOk="0" fill="none" h="120000" w="120000">
                <a:moveTo>
                  <a:pt x="0" y="0"/>
                </a:moveTo>
                <a:lnTo>
                  <a:pt x="120000" y="0"/>
                </a:lnTo>
                <a:lnTo>
                  <a:pt x="120000" y="120000"/>
                </a:lnTo>
                <a:lnTo>
                  <a:pt x="0" y="120000"/>
                </a:lnTo>
                <a:close/>
              </a:path>
            </a:pathLst>
          </a:custGeom>
          <a:gradFill>
            <a:gsLst>
              <a:gs pos="0">
                <a:srgbClr val="187534"/>
              </a:gs>
              <a:gs pos="50000">
                <a:srgbClr val="010502"/>
              </a:gs>
              <a:gs pos="100000">
                <a:srgbClr val="187534"/>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14" name="Google Shape;14;p1"/>
          <p:cNvSpPr/>
          <p:nvPr/>
        </p:nvSpPr>
        <p:spPr>
          <a:xfrm>
            <a:off x="304800" y="6172200"/>
            <a:ext cx="311150" cy="311150"/>
          </a:xfrm>
          <a:custGeom>
            <a:rect b="b" l="l" r="r" t="t"/>
            <a:pathLst>
              <a:path extrusionOk="0" h="120000" w="120000">
                <a:moveTo>
                  <a:pt x="0" y="0"/>
                </a:moveTo>
                <a:lnTo>
                  <a:pt x="120000" y="0"/>
                </a:lnTo>
                <a:lnTo>
                  <a:pt x="120000" y="120000"/>
                </a:lnTo>
                <a:lnTo>
                  <a:pt x="0" y="120000"/>
                </a:lnTo>
                <a:close/>
                <a:moveTo>
                  <a:pt x="15000" y="60000"/>
                </a:moveTo>
                <a:lnTo>
                  <a:pt x="105000" y="15000"/>
                </a:lnTo>
                <a:lnTo>
                  <a:pt x="105000" y="105000"/>
                </a:lnTo>
                <a:close/>
              </a:path>
              <a:path extrusionOk="0" fill="darken" h="120000" w="120000">
                <a:moveTo>
                  <a:pt x="15000" y="60000"/>
                </a:moveTo>
                <a:lnTo>
                  <a:pt x="105000" y="15000"/>
                </a:lnTo>
                <a:lnTo>
                  <a:pt x="105000" y="105000"/>
                </a:lnTo>
                <a:close/>
              </a:path>
              <a:path extrusionOk="0" fill="none" h="120000" w="120000">
                <a:moveTo>
                  <a:pt x="15000" y="60000"/>
                </a:moveTo>
                <a:lnTo>
                  <a:pt x="105000" y="15000"/>
                </a:lnTo>
                <a:lnTo>
                  <a:pt x="105000" y="105000"/>
                </a:lnTo>
                <a:close/>
              </a:path>
              <a:path extrusionOk="0" fill="none" h="120000" w="120000">
                <a:moveTo>
                  <a:pt x="0" y="0"/>
                </a:moveTo>
                <a:lnTo>
                  <a:pt x="120000" y="0"/>
                </a:lnTo>
                <a:lnTo>
                  <a:pt x="120000" y="120000"/>
                </a:lnTo>
                <a:lnTo>
                  <a:pt x="0" y="120000"/>
                </a:lnTo>
                <a:close/>
              </a:path>
            </a:pathLst>
          </a:custGeom>
          <a:gradFill>
            <a:gsLst>
              <a:gs pos="0">
                <a:srgbClr val="187534"/>
              </a:gs>
              <a:gs pos="50000">
                <a:srgbClr val="000000"/>
              </a:gs>
              <a:gs pos="100000">
                <a:srgbClr val="187534"/>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15" name="Google Shape;15;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3"/>
          <p:cNvSpPr txBox="1"/>
          <p:nvPr/>
        </p:nvSpPr>
        <p:spPr>
          <a:xfrm>
            <a:off x="2667000" y="2667000"/>
            <a:ext cx="5049837" cy="533400"/>
          </a:xfrm>
          <a:prstGeom prst="rect">
            <a:avLst/>
          </a:prstGeom>
          <a:gradFill>
            <a:gsLst>
              <a:gs pos="0">
                <a:srgbClr val="ED181E">
                  <a:alpha val="48627"/>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80" name="Google Shape;80;p13"/>
          <p:cNvSpPr txBox="1"/>
          <p:nvPr/>
        </p:nvSpPr>
        <p:spPr>
          <a:xfrm>
            <a:off x="1447800" y="1981200"/>
            <a:ext cx="2895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Chapter 19</a:t>
            </a:r>
            <a:endParaRPr/>
          </a:p>
        </p:txBody>
      </p:sp>
      <p:sp>
        <p:nvSpPr>
          <p:cNvPr id="81" name="Google Shape;81;p13"/>
          <p:cNvSpPr txBox="1"/>
          <p:nvPr/>
        </p:nvSpPr>
        <p:spPr>
          <a:xfrm>
            <a:off x="1828800" y="2971800"/>
            <a:ext cx="4884737" cy="838200"/>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82" name="Google Shape;82;p13"/>
          <p:cNvSpPr txBox="1"/>
          <p:nvPr/>
        </p:nvSpPr>
        <p:spPr>
          <a:xfrm>
            <a:off x="2133600" y="3124200"/>
            <a:ext cx="6705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Ionic Equilibria in Aqueous Systems</a:t>
            </a:r>
            <a:endParaRPr/>
          </a:p>
        </p:txBody>
      </p:sp>
      <p:sp>
        <p:nvSpPr>
          <p:cNvPr id="83" name="Google Shape;83;p13"/>
          <p:cNvSpPr txBox="1"/>
          <p:nvPr/>
        </p:nvSpPr>
        <p:spPr>
          <a:xfrm>
            <a:off x="228600" y="6019800"/>
            <a:ext cx="560387" cy="490537"/>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84" name="Google Shape;84;p13"/>
          <p:cNvSpPr txBox="1"/>
          <p:nvPr/>
        </p:nvSpPr>
        <p:spPr>
          <a:xfrm>
            <a:off x="2209800" y="0"/>
            <a:ext cx="52578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85" name="Google Shape;85;p13"/>
          <p:cNvSpPr txBox="1"/>
          <p:nvPr/>
        </p:nvSpPr>
        <p:spPr>
          <a:xfrm>
            <a:off x="2438400" y="6553200"/>
            <a:ext cx="5181600" cy="214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Copyright ©The McGraw-Hill Companies, Inc.  Permission required for reproduction or display.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22"/>
          <p:cNvSpPr txBox="1"/>
          <p:nvPr/>
        </p:nvSpPr>
        <p:spPr>
          <a:xfrm>
            <a:off x="2057400" y="4572000"/>
            <a:ext cx="4572000" cy="1600200"/>
          </a:xfrm>
          <a:prstGeom prst="rect">
            <a:avLst/>
          </a:prstGeom>
          <a:solidFill>
            <a:srgbClr val="FFFF00">
              <a:alpha val="4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37" name="Google Shape;337;p22"/>
          <p:cNvSpPr txBox="1"/>
          <p:nvPr/>
        </p:nvSpPr>
        <p:spPr>
          <a:xfrm>
            <a:off x="914400" y="685800"/>
            <a:ext cx="6911975" cy="457200"/>
          </a:xfrm>
          <a:prstGeom prst="rect">
            <a:avLst/>
          </a:prstGeom>
          <a:gradFill>
            <a:gsLst>
              <a:gs pos="0">
                <a:schemeClr val="lt1"/>
              </a:gs>
              <a:gs pos="100000">
                <a:srgbClr val="FFFF00"/>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The Henderson-Hasselbalch Equation</a:t>
            </a:r>
            <a:endParaRPr/>
          </a:p>
        </p:txBody>
      </p:sp>
      <p:grpSp>
        <p:nvGrpSpPr>
          <p:cNvPr id="338" name="Google Shape;338;p22"/>
          <p:cNvGrpSpPr/>
          <p:nvPr/>
        </p:nvGrpSpPr>
        <p:grpSpPr>
          <a:xfrm>
            <a:off x="2117725" y="1560512"/>
            <a:ext cx="3902075" cy="366712"/>
            <a:chOff x="1334" y="983"/>
            <a:chExt cx="2458" cy="231"/>
          </a:xfrm>
        </p:grpSpPr>
        <p:sp>
          <p:nvSpPr>
            <p:cNvPr id="339" name="Google Shape;339;p22"/>
            <p:cNvSpPr txBox="1"/>
            <p:nvPr/>
          </p:nvSpPr>
          <p:spPr>
            <a:xfrm>
              <a:off x="1334" y="983"/>
              <a:ext cx="245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HA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  A</a:t>
              </a:r>
              <a:r>
                <a:rPr b="1" baseline="30000" i="0" lang="en-US" sz="1800" u="none">
                  <a:solidFill>
                    <a:schemeClr val="dk1"/>
                  </a:solidFill>
                  <a:latin typeface="Arial"/>
                  <a:ea typeface="Arial"/>
                  <a:cs typeface="Arial"/>
                  <a:sym typeface="Arial"/>
                </a:rPr>
                <a:t>-</a:t>
              </a:r>
              <a:endParaRPr/>
            </a:p>
          </p:txBody>
        </p:sp>
        <p:pic>
          <p:nvPicPr>
            <p:cNvPr id="340" name="Google Shape;340;p22"/>
            <p:cNvPicPr preferRelativeResize="0"/>
            <p:nvPr/>
          </p:nvPicPr>
          <p:blipFill rotWithShape="1">
            <a:blip r:embed="rId3">
              <a:alphaModFix/>
            </a:blip>
            <a:srcRect b="0" l="0" r="0" t="0"/>
            <a:stretch/>
          </p:blipFill>
          <p:spPr>
            <a:xfrm>
              <a:off x="2208" y="1020"/>
              <a:ext cx="564" cy="156"/>
            </a:xfrm>
            <a:prstGeom prst="rect">
              <a:avLst/>
            </a:prstGeom>
            <a:noFill/>
            <a:ln>
              <a:noFill/>
            </a:ln>
          </p:spPr>
        </p:pic>
      </p:grpSp>
      <p:sp>
        <p:nvSpPr>
          <p:cNvPr id="341" name="Google Shape;341;p22"/>
          <p:cNvSpPr txBox="1"/>
          <p:nvPr/>
        </p:nvSpPr>
        <p:spPr>
          <a:xfrm>
            <a:off x="2498725" y="2330450"/>
            <a:ext cx="6937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 = </a:t>
            </a:r>
            <a:endParaRPr/>
          </a:p>
        </p:txBody>
      </p:sp>
      <p:grpSp>
        <p:nvGrpSpPr>
          <p:cNvPr id="342" name="Google Shape;342;p22"/>
          <p:cNvGrpSpPr/>
          <p:nvPr/>
        </p:nvGrpSpPr>
        <p:grpSpPr>
          <a:xfrm>
            <a:off x="3276600" y="2057400"/>
            <a:ext cx="1730375" cy="900112"/>
            <a:chOff x="2064" y="1296"/>
            <a:chExt cx="1090" cy="567"/>
          </a:xfrm>
        </p:grpSpPr>
        <p:sp>
          <p:nvSpPr>
            <p:cNvPr id="343" name="Google Shape;343;p22"/>
            <p:cNvSpPr txBox="1"/>
            <p:nvPr/>
          </p:nvSpPr>
          <p:spPr>
            <a:xfrm>
              <a:off x="2064" y="1296"/>
              <a:ext cx="109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[A</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endParaRPr/>
            </a:p>
          </p:txBody>
        </p:sp>
        <p:sp>
          <p:nvSpPr>
            <p:cNvPr id="344" name="Google Shape;344;p22"/>
            <p:cNvSpPr txBox="1"/>
            <p:nvPr/>
          </p:nvSpPr>
          <p:spPr>
            <a:xfrm>
              <a:off x="2208" y="1632"/>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[HA]</a:t>
              </a:r>
              <a:endParaRPr/>
            </a:p>
          </p:txBody>
        </p:sp>
        <p:cxnSp>
          <p:nvCxnSpPr>
            <p:cNvPr id="345" name="Google Shape;345;p22"/>
            <p:cNvCxnSpPr/>
            <p:nvPr/>
          </p:nvCxnSpPr>
          <p:spPr>
            <a:xfrm>
              <a:off x="2064" y="1584"/>
              <a:ext cx="864" cy="0"/>
            </a:xfrm>
            <a:prstGeom prst="straightConnector1">
              <a:avLst/>
            </a:prstGeom>
            <a:noFill/>
            <a:ln cap="flat" cmpd="sng" w="19050">
              <a:solidFill>
                <a:schemeClr val="dk1"/>
              </a:solidFill>
              <a:prstDash val="solid"/>
              <a:miter lim="800000"/>
              <a:headEnd len="med" w="med" type="none"/>
              <a:tailEnd len="med" w="med" type="none"/>
            </a:ln>
          </p:spPr>
        </p:cxnSp>
      </p:grpSp>
      <p:sp>
        <p:nvSpPr>
          <p:cNvPr id="346" name="Google Shape;346;p22"/>
          <p:cNvSpPr txBox="1"/>
          <p:nvPr/>
        </p:nvSpPr>
        <p:spPr>
          <a:xfrm>
            <a:off x="2286000" y="3124200"/>
            <a:ext cx="15954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a </a:t>
            </a:r>
            <a:r>
              <a:rPr b="1" i="0" lang="en-US" sz="1800" u="none">
                <a:solidFill>
                  <a:schemeClr val="dk1"/>
                </a:solidFill>
                <a:latin typeface="Arial"/>
                <a:ea typeface="Arial"/>
                <a:cs typeface="Arial"/>
                <a:sym typeface="Arial"/>
              </a:rPr>
              <a:t>x </a:t>
            </a:r>
            <a:endParaRPr/>
          </a:p>
        </p:txBody>
      </p:sp>
      <p:grpSp>
        <p:nvGrpSpPr>
          <p:cNvPr id="347" name="Google Shape;347;p22"/>
          <p:cNvGrpSpPr/>
          <p:nvPr/>
        </p:nvGrpSpPr>
        <p:grpSpPr>
          <a:xfrm>
            <a:off x="3810000" y="2971800"/>
            <a:ext cx="914400" cy="747712"/>
            <a:chOff x="2534" y="1943"/>
            <a:chExt cx="641" cy="471"/>
          </a:xfrm>
        </p:grpSpPr>
        <p:sp>
          <p:nvSpPr>
            <p:cNvPr id="348" name="Google Shape;348;p22"/>
            <p:cNvSpPr txBox="1"/>
            <p:nvPr/>
          </p:nvSpPr>
          <p:spPr>
            <a:xfrm>
              <a:off x="2534" y="1943"/>
              <a:ext cx="601"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[HA]  </a:t>
              </a:r>
              <a:endParaRPr/>
            </a:p>
          </p:txBody>
        </p:sp>
        <p:sp>
          <p:nvSpPr>
            <p:cNvPr id="349" name="Google Shape;349;p22"/>
            <p:cNvSpPr txBox="1"/>
            <p:nvPr/>
          </p:nvSpPr>
          <p:spPr>
            <a:xfrm>
              <a:off x="2678" y="2183"/>
              <a:ext cx="38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endParaRPr/>
            </a:p>
          </p:txBody>
        </p:sp>
        <p:cxnSp>
          <p:nvCxnSpPr>
            <p:cNvPr id="350" name="Google Shape;350;p22"/>
            <p:cNvCxnSpPr/>
            <p:nvPr/>
          </p:nvCxnSpPr>
          <p:spPr>
            <a:xfrm>
              <a:off x="2551" y="2187"/>
              <a:ext cx="624" cy="0"/>
            </a:xfrm>
            <a:prstGeom prst="straightConnector1">
              <a:avLst/>
            </a:prstGeom>
            <a:noFill/>
            <a:ln cap="flat" cmpd="sng" w="19050">
              <a:solidFill>
                <a:schemeClr val="dk1"/>
              </a:solidFill>
              <a:prstDash val="solid"/>
              <a:miter lim="800000"/>
              <a:headEnd len="med" w="med" type="none"/>
              <a:tailEnd len="med" w="med" type="none"/>
            </a:ln>
          </p:spPr>
        </p:cxnSp>
      </p:grpSp>
      <p:sp>
        <p:nvSpPr>
          <p:cNvPr id="351" name="Google Shape;351;p22"/>
          <p:cNvSpPr txBox="1"/>
          <p:nvPr/>
        </p:nvSpPr>
        <p:spPr>
          <a:xfrm>
            <a:off x="2286000" y="3886200"/>
            <a:ext cx="31210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log[H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 - log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a</a:t>
            </a:r>
            <a:r>
              <a:rPr b="1" i="0" lang="en-US" sz="1800" u="none">
                <a:solidFill>
                  <a:schemeClr val="dk1"/>
                </a:solidFill>
                <a:latin typeface="Arial"/>
                <a:ea typeface="Arial"/>
                <a:cs typeface="Arial"/>
                <a:sym typeface="Arial"/>
              </a:rPr>
              <a:t> +  log </a:t>
            </a:r>
            <a:endParaRPr/>
          </a:p>
        </p:txBody>
      </p:sp>
      <p:grpSp>
        <p:nvGrpSpPr>
          <p:cNvPr id="352" name="Google Shape;352;p22"/>
          <p:cNvGrpSpPr/>
          <p:nvPr/>
        </p:nvGrpSpPr>
        <p:grpSpPr>
          <a:xfrm>
            <a:off x="5334000" y="3657600"/>
            <a:ext cx="730250" cy="823912"/>
            <a:chOff x="3408" y="2304"/>
            <a:chExt cx="460" cy="519"/>
          </a:xfrm>
        </p:grpSpPr>
        <p:sp>
          <p:nvSpPr>
            <p:cNvPr id="353" name="Google Shape;353;p22"/>
            <p:cNvSpPr txBox="1"/>
            <p:nvPr/>
          </p:nvSpPr>
          <p:spPr>
            <a:xfrm>
              <a:off x="3444" y="2304"/>
              <a:ext cx="3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endParaRPr/>
            </a:p>
          </p:txBody>
        </p:sp>
        <p:sp>
          <p:nvSpPr>
            <p:cNvPr id="354" name="Google Shape;354;p22"/>
            <p:cNvSpPr txBox="1"/>
            <p:nvPr/>
          </p:nvSpPr>
          <p:spPr>
            <a:xfrm>
              <a:off x="3408" y="2592"/>
              <a:ext cx="4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[HA]</a:t>
              </a:r>
              <a:endParaRPr/>
            </a:p>
          </p:txBody>
        </p:sp>
        <p:cxnSp>
          <p:nvCxnSpPr>
            <p:cNvPr id="355" name="Google Shape;355;p22"/>
            <p:cNvCxnSpPr/>
            <p:nvPr/>
          </p:nvCxnSpPr>
          <p:spPr>
            <a:xfrm>
              <a:off x="3426" y="2565"/>
              <a:ext cx="384"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356" name="Google Shape;356;p22"/>
          <p:cNvGrpSpPr/>
          <p:nvPr/>
        </p:nvGrpSpPr>
        <p:grpSpPr>
          <a:xfrm>
            <a:off x="2514600" y="4800600"/>
            <a:ext cx="3216275" cy="1066800"/>
            <a:chOff x="1670" y="2928"/>
            <a:chExt cx="2026" cy="672"/>
          </a:xfrm>
        </p:grpSpPr>
        <p:sp>
          <p:nvSpPr>
            <p:cNvPr id="357" name="Google Shape;357;p22"/>
            <p:cNvSpPr txBox="1"/>
            <p:nvPr/>
          </p:nvSpPr>
          <p:spPr>
            <a:xfrm>
              <a:off x="1670" y="3079"/>
              <a:ext cx="1383"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pH  =  p</a:t>
              </a:r>
              <a:r>
                <a:rPr b="1" i="1" lang="en-US" sz="2000" u="none">
                  <a:solidFill>
                    <a:schemeClr val="dk1"/>
                  </a:solidFill>
                  <a:latin typeface="Arial"/>
                  <a:ea typeface="Arial"/>
                  <a:cs typeface="Arial"/>
                  <a:sym typeface="Arial"/>
                </a:rPr>
                <a:t>K</a:t>
              </a:r>
              <a:r>
                <a:rPr b="1" baseline="-25000" i="0" lang="en-US" sz="2000" u="none">
                  <a:solidFill>
                    <a:schemeClr val="dk1"/>
                  </a:solidFill>
                  <a:latin typeface="Arial"/>
                  <a:ea typeface="Arial"/>
                  <a:cs typeface="Arial"/>
                  <a:sym typeface="Arial"/>
                </a:rPr>
                <a:t>a</a:t>
              </a:r>
              <a:r>
                <a:rPr b="1" i="0" lang="en-US" sz="2000" u="none">
                  <a:solidFill>
                    <a:schemeClr val="dk1"/>
                  </a:solidFill>
                  <a:latin typeface="Arial"/>
                  <a:ea typeface="Arial"/>
                  <a:cs typeface="Arial"/>
                  <a:sym typeface="Arial"/>
                </a:rPr>
                <a:t> +  log </a:t>
              </a:r>
              <a:endParaRPr/>
            </a:p>
          </p:txBody>
        </p:sp>
        <p:sp>
          <p:nvSpPr>
            <p:cNvPr id="358" name="Google Shape;358;p22"/>
            <p:cNvSpPr txBox="1"/>
            <p:nvPr/>
          </p:nvSpPr>
          <p:spPr>
            <a:xfrm>
              <a:off x="3026" y="2976"/>
              <a:ext cx="587"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[base]</a:t>
              </a:r>
              <a:endParaRPr/>
            </a:p>
          </p:txBody>
        </p:sp>
        <p:sp>
          <p:nvSpPr>
            <p:cNvPr id="359" name="Google Shape;359;p22"/>
            <p:cNvSpPr txBox="1"/>
            <p:nvPr/>
          </p:nvSpPr>
          <p:spPr>
            <a:xfrm>
              <a:off x="3048" y="3264"/>
              <a:ext cx="543"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[acid]</a:t>
              </a:r>
              <a:endParaRPr/>
            </a:p>
          </p:txBody>
        </p:sp>
        <p:cxnSp>
          <p:nvCxnSpPr>
            <p:cNvPr id="360" name="Google Shape;360;p22"/>
            <p:cNvCxnSpPr/>
            <p:nvPr/>
          </p:nvCxnSpPr>
          <p:spPr>
            <a:xfrm>
              <a:off x="3056" y="3264"/>
              <a:ext cx="528" cy="0"/>
            </a:xfrm>
            <a:prstGeom prst="straightConnector1">
              <a:avLst/>
            </a:prstGeom>
            <a:noFill/>
            <a:ln cap="flat" cmpd="sng" w="19050">
              <a:solidFill>
                <a:schemeClr val="dk1"/>
              </a:solidFill>
              <a:prstDash val="solid"/>
              <a:miter lim="800000"/>
              <a:headEnd len="med" w="med" type="none"/>
              <a:tailEnd len="med" w="med" type="none"/>
            </a:ln>
          </p:spPr>
        </p:cxnSp>
        <p:sp>
          <p:nvSpPr>
            <p:cNvPr id="361" name="Google Shape;361;p22"/>
            <p:cNvSpPr/>
            <p:nvPr/>
          </p:nvSpPr>
          <p:spPr>
            <a:xfrm>
              <a:off x="2976" y="2928"/>
              <a:ext cx="720" cy="672"/>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sp>
        <p:nvSpPr>
          <p:cNvPr id="362" name="Google Shape;362;p22"/>
          <p:cNvSpPr/>
          <p:nvPr/>
        </p:nvSpPr>
        <p:spPr>
          <a:xfrm>
            <a:off x="5287962" y="3505200"/>
            <a:ext cx="762000" cy="1066800"/>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2000"/>
                                  </p:stCondLst>
                                  <p:childTnLst>
                                    <p:set>
                                      <p:cBhvr>
                                        <p:cTn dur="1" fill="hold">
                                          <p:stCondLst>
                                            <p:cond delay="0"/>
                                          </p:stCondLst>
                                        </p:cTn>
                                        <p:tgtEl>
                                          <p:spTgt spid="34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2000"/>
                                  </p:stCondLst>
                                  <p:childTnLst>
                                    <p:set>
                                      <p:cBhvr>
                                        <p:cTn dur="1" fill="hold">
                                          <p:stCondLst>
                                            <p:cond delay="0"/>
                                          </p:stCondLst>
                                        </p:cTn>
                                        <p:tgtEl>
                                          <p:spTgt spid="346"/>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2000"/>
                                  </p:stCondLst>
                                  <p:childTnLst>
                                    <p:set>
                                      <p:cBhvr>
                                        <p:cTn dur="1" fill="hold">
                                          <p:stCondLst>
                                            <p:cond delay="0"/>
                                          </p:stCondLst>
                                        </p:cTn>
                                        <p:tgtEl>
                                          <p:spTgt spid="351"/>
                                        </p:tgtEl>
                                        <p:attrNameLst>
                                          <p:attrName>style.visibility</p:attrName>
                                        </p:attrNameLst>
                                      </p:cBhvr>
                                      <p:to>
                                        <p:strVal val="visible"/>
                                      </p:to>
                                    </p:set>
                                    <p:animEffect filter="fade" transition="in">
                                      <p:cBhvr>
                                        <p:cTn dur="2000"/>
                                        <p:tgtEl>
                                          <p:spTgt spid="351"/>
                                        </p:tgtEl>
                                      </p:cBhvr>
                                    </p:animEffect>
                                  </p:childTnLst>
                                </p:cTn>
                              </p:par>
                            </p:childTnLst>
                          </p:cTn>
                        </p:par>
                        <p:par>
                          <p:cTn fill="hold">
                            <p:stCondLst>
                              <p:cond delay="2002"/>
                            </p:stCondLst>
                            <p:childTnLst>
                              <p:par>
                                <p:cTn fill="hold" nodeType="afterEffect" presetClass="entr" presetID="1" presetSubtype="0">
                                  <p:stCondLst>
                                    <p:cond delay="500"/>
                                  </p:stCondLst>
                                  <p:childTnLst>
                                    <p:set>
                                      <p:cBhvr>
                                        <p:cTn dur="1" fill="hold">
                                          <p:stCondLst>
                                            <p:cond delay="0"/>
                                          </p:stCondLst>
                                        </p:cTn>
                                        <p:tgtEl>
                                          <p:spTgt spid="362"/>
                                        </p:tgtEl>
                                        <p:attrNameLst>
                                          <p:attrName>style.visibility</p:attrName>
                                        </p:attrNameLst>
                                      </p:cBhvr>
                                      <p:to>
                                        <p:strVal val="visible"/>
                                      </p:to>
                                    </p:set>
                                  </p:childTnLst>
                                </p:cTn>
                              </p:par>
                            </p:childTnLst>
                          </p:cTn>
                        </p:par>
                        <p:par>
                          <p:cTn fill="hold">
                            <p:stCondLst>
                              <p:cond delay="2003"/>
                            </p:stCondLst>
                            <p:childTnLst>
                              <p:par>
                                <p:cTn fill="hold" nodeType="afterEffect" presetClass="entr" presetID="10" presetSubtype="0">
                                  <p:stCondLst>
                                    <p:cond delay="100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23"/>
          <p:cNvSpPr txBox="1"/>
          <p:nvPr/>
        </p:nvSpPr>
        <p:spPr>
          <a:xfrm>
            <a:off x="1447800" y="1600200"/>
            <a:ext cx="6705600" cy="685800"/>
          </a:xfrm>
          <a:prstGeom prst="rect">
            <a:avLst/>
          </a:prstGeom>
          <a:solidFill>
            <a:srgbClr val="FFCC00">
              <a:alpha val="4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69" name="Google Shape;369;p23"/>
          <p:cNvSpPr txBox="1"/>
          <p:nvPr/>
        </p:nvSpPr>
        <p:spPr>
          <a:xfrm>
            <a:off x="1447800" y="2286000"/>
            <a:ext cx="6705600" cy="533400"/>
          </a:xfrm>
          <a:prstGeom prst="rect">
            <a:avLst/>
          </a:prstGeom>
          <a:solidFill>
            <a:srgbClr val="FFCC00">
              <a:alpha val="4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70" name="Google Shape;370;p23"/>
          <p:cNvSpPr txBox="1"/>
          <p:nvPr/>
        </p:nvSpPr>
        <p:spPr>
          <a:xfrm>
            <a:off x="1447800" y="2819400"/>
            <a:ext cx="6705600" cy="685800"/>
          </a:xfrm>
          <a:prstGeom prst="rect">
            <a:avLst/>
          </a:prstGeom>
          <a:solidFill>
            <a:srgbClr val="FFCC00">
              <a:alpha val="4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71" name="Google Shape;371;p23"/>
          <p:cNvSpPr txBox="1"/>
          <p:nvPr/>
        </p:nvSpPr>
        <p:spPr>
          <a:xfrm>
            <a:off x="1447800" y="4876800"/>
            <a:ext cx="6705600" cy="685800"/>
          </a:xfrm>
          <a:prstGeom prst="rect">
            <a:avLst/>
          </a:prstGeom>
          <a:solidFill>
            <a:srgbClr val="FFCC00">
              <a:alpha val="4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72" name="Google Shape;372;p23"/>
          <p:cNvSpPr txBox="1"/>
          <p:nvPr/>
        </p:nvSpPr>
        <p:spPr>
          <a:xfrm>
            <a:off x="838200" y="533400"/>
            <a:ext cx="6530975" cy="396875"/>
          </a:xfrm>
          <a:prstGeom prst="rect">
            <a:avLst/>
          </a:prstGeom>
          <a:gradFill>
            <a:gsLst>
              <a:gs pos="0">
                <a:schemeClr val="lt1"/>
              </a:gs>
              <a:gs pos="100000">
                <a:srgbClr val="FF9218">
                  <a:alpha val="82745"/>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Buffer Capacity and Buffer Range</a:t>
            </a:r>
            <a:endParaRPr/>
          </a:p>
        </p:txBody>
      </p:sp>
      <p:sp>
        <p:nvSpPr>
          <p:cNvPr id="373" name="Google Shape;373;p23"/>
          <p:cNvSpPr txBox="1"/>
          <p:nvPr/>
        </p:nvSpPr>
        <p:spPr>
          <a:xfrm>
            <a:off x="990600" y="1066800"/>
            <a:ext cx="54689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Buffer capacity is the ability to resist pH change.</a:t>
            </a:r>
            <a:endParaRPr/>
          </a:p>
        </p:txBody>
      </p:sp>
      <p:sp>
        <p:nvSpPr>
          <p:cNvPr id="374" name="Google Shape;374;p23"/>
          <p:cNvSpPr txBox="1"/>
          <p:nvPr/>
        </p:nvSpPr>
        <p:spPr>
          <a:xfrm>
            <a:off x="990600" y="4114800"/>
            <a:ext cx="73993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Buffer range is the pH range over which the buffer acts effectively.</a:t>
            </a:r>
            <a:endParaRPr/>
          </a:p>
        </p:txBody>
      </p:sp>
      <p:sp>
        <p:nvSpPr>
          <p:cNvPr id="375" name="Google Shape;375;p23"/>
          <p:cNvSpPr txBox="1"/>
          <p:nvPr/>
        </p:nvSpPr>
        <p:spPr>
          <a:xfrm>
            <a:off x="1524000" y="1600200"/>
            <a:ext cx="6562725"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more concentrated the components of a buffer, the greater</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buffer capacity.</a:t>
            </a:r>
            <a:endParaRPr/>
          </a:p>
        </p:txBody>
      </p:sp>
      <p:sp>
        <p:nvSpPr>
          <p:cNvPr id="376" name="Google Shape;376;p23"/>
          <p:cNvSpPr txBox="1"/>
          <p:nvPr/>
        </p:nvSpPr>
        <p:spPr>
          <a:xfrm>
            <a:off x="1524000" y="2346325"/>
            <a:ext cx="54562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pH of a buffer is distinct from its buffer capacity.</a:t>
            </a:r>
            <a:endParaRPr/>
          </a:p>
        </p:txBody>
      </p:sp>
      <p:sp>
        <p:nvSpPr>
          <p:cNvPr id="377" name="Google Shape;377;p23"/>
          <p:cNvSpPr txBox="1"/>
          <p:nvPr/>
        </p:nvSpPr>
        <p:spPr>
          <a:xfrm>
            <a:off x="1524000" y="2819400"/>
            <a:ext cx="5749925"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buffer has the highest capacity when the component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concentrations are equal.</a:t>
            </a:r>
            <a:endParaRPr/>
          </a:p>
        </p:txBody>
      </p:sp>
      <p:sp>
        <p:nvSpPr>
          <p:cNvPr id="378" name="Google Shape;378;p23"/>
          <p:cNvSpPr txBox="1"/>
          <p:nvPr/>
        </p:nvSpPr>
        <p:spPr>
          <a:xfrm>
            <a:off x="1524000" y="4876800"/>
            <a:ext cx="6176962"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Buffers have a usable range within ± 1 pH unit of the p</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of</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its acid component.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50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par>
                          <p:cTn fill="hold">
                            <p:stCondLst>
                              <p:cond delay="500"/>
                            </p:stCondLst>
                            <p:childTnLst>
                              <p:par>
                                <p:cTn fill="hold" nodeType="afterEffect" presetClass="entr" presetID="10" presetSubtype="0">
                                  <p:stCondLst>
                                    <p:cond delay="350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1000"/>
                            </p:stCondLst>
                            <p:childTnLst>
                              <p:par>
                                <p:cTn fill="hold" nodeType="afterEffect" presetClass="entr" presetID="10" presetSubtype="0">
                                  <p:stCondLst>
                                    <p:cond delay="350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1500"/>
                            </p:stCondLst>
                            <p:childTnLst>
                              <p:par>
                                <p:cTn fill="hold" nodeType="afterEffect" presetClass="entr" presetID="10" presetSubtype="0">
                                  <p:stCondLst>
                                    <p:cond delay="350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24"/>
          <p:cNvSpPr txBox="1"/>
          <p:nvPr/>
        </p:nvSpPr>
        <p:spPr>
          <a:xfrm>
            <a:off x="3048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19.4</a:t>
            </a:r>
            <a:endParaRPr/>
          </a:p>
        </p:txBody>
      </p:sp>
      <p:sp>
        <p:nvSpPr>
          <p:cNvPr id="385" name="Google Shape;385;p24"/>
          <p:cNvSpPr txBox="1"/>
          <p:nvPr/>
        </p:nvSpPr>
        <p:spPr>
          <a:xfrm>
            <a:off x="1905000" y="427037"/>
            <a:ext cx="6781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relation between buffer capacity and pH change.</a:t>
            </a:r>
            <a:endParaRPr/>
          </a:p>
        </p:txBody>
      </p:sp>
      <p:pic>
        <p:nvPicPr>
          <p:cNvPr id="386" name="Google Shape;386;p24"/>
          <p:cNvPicPr preferRelativeResize="0"/>
          <p:nvPr/>
        </p:nvPicPr>
        <p:blipFill rotWithShape="1">
          <a:blip r:embed="rId3">
            <a:alphaModFix/>
          </a:blip>
          <a:srcRect b="0" l="0" r="0" t="0"/>
          <a:stretch/>
        </p:blipFill>
        <p:spPr>
          <a:xfrm>
            <a:off x="1371600" y="904875"/>
            <a:ext cx="6096000" cy="504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25"/>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19.2</a:t>
            </a:r>
            <a:endParaRPr/>
          </a:p>
        </p:txBody>
      </p:sp>
      <p:sp>
        <p:nvSpPr>
          <p:cNvPr id="393" name="Google Shape;393;p25"/>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Examine Buffers</a:t>
            </a:r>
            <a:endParaRPr/>
          </a:p>
        </p:txBody>
      </p:sp>
      <p:grpSp>
        <p:nvGrpSpPr>
          <p:cNvPr id="394" name="Google Shape;394;p25"/>
          <p:cNvGrpSpPr/>
          <p:nvPr/>
        </p:nvGrpSpPr>
        <p:grpSpPr>
          <a:xfrm>
            <a:off x="152400" y="990600"/>
            <a:ext cx="8991600" cy="915987"/>
            <a:chOff x="240" y="672"/>
            <a:chExt cx="5322" cy="577"/>
          </a:xfrm>
        </p:grpSpPr>
        <p:sp>
          <p:nvSpPr>
            <p:cNvPr id="395" name="Google Shape;395;p25"/>
            <p:cNvSpPr txBox="1"/>
            <p:nvPr/>
          </p:nvSpPr>
          <p:spPr>
            <a:xfrm>
              <a:off x="240" y="7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96" name="Google Shape;396;p25"/>
            <p:cNvSpPr txBox="1"/>
            <p:nvPr/>
          </p:nvSpPr>
          <p:spPr>
            <a:xfrm>
              <a:off x="1007" y="672"/>
              <a:ext cx="4555"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molecular scenes below represent samples of four buffer solutions of HA and A. (HA is blue and green,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green, and other ions and water are not shown.) </a:t>
              </a:r>
              <a:endParaRPr/>
            </a:p>
          </p:txBody>
        </p:sp>
      </p:grpSp>
      <p:sp>
        <p:nvSpPr>
          <p:cNvPr id="397" name="Google Shape;397;p25"/>
          <p:cNvSpPr txBox="1"/>
          <p:nvPr/>
        </p:nvSpPr>
        <p:spPr>
          <a:xfrm>
            <a:off x="1066800" y="3886200"/>
            <a:ext cx="7696200" cy="14668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Which buffer solution has the highest pH?</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Which buffer has the greatest capacity?</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Should we add a small amount of concentrated strong acid or strong base to convert sample 1 to sample 2 (assuming no volume change)?</a:t>
            </a:r>
            <a:r>
              <a:rPr b="0" i="0" lang="en-US" sz="1600" u="none">
                <a:solidFill>
                  <a:schemeClr val="dk1"/>
                </a:solidFill>
                <a:latin typeface="Arial"/>
                <a:ea typeface="Arial"/>
                <a:cs typeface="Arial"/>
                <a:sym typeface="Arial"/>
              </a:rPr>
              <a:t>  </a:t>
            </a:r>
            <a:endParaRPr/>
          </a:p>
        </p:txBody>
      </p:sp>
      <p:pic>
        <p:nvPicPr>
          <p:cNvPr id="398" name="Google Shape;398;p25"/>
          <p:cNvPicPr preferRelativeResize="0"/>
          <p:nvPr/>
        </p:nvPicPr>
        <p:blipFill rotWithShape="1">
          <a:blip r:embed="rId3">
            <a:alphaModFix/>
          </a:blip>
          <a:srcRect b="0" l="0" r="0" t="0"/>
          <a:stretch/>
        </p:blipFill>
        <p:spPr>
          <a:xfrm>
            <a:off x="1600200" y="1905000"/>
            <a:ext cx="7248525" cy="195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300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sp>
        <p:nvSpPr>
          <p:cNvPr id="404" name="Google Shape;404;p26"/>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19.2</a:t>
            </a:r>
            <a:endParaRPr/>
          </a:p>
        </p:txBody>
      </p:sp>
      <p:sp>
        <p:nvSpPr>
          <p:cNvPr id="405" name="Google Shape;405;p26"/>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Examine Buffers</a:t>
            </a:r>
            <a:endParaRPr/>
          </a:p>
        </p:txBody>
      </p:sp>
      <p:grpSp>
        <p:nvGrpSpPr>
          <p:cNvPr id="406" name="Google Shape;406;p26"/>
          <p:cNvGrpSpPr/>
          <p:nvPr/>
        </p:nvGrpSpPr>
        <p:grpSpPr>
          <a:xfrm>
            <a:off x="152400" y="2362200"/>
            <a:ext cx="8458200" cy="2586037"/>
            <a:chOff x="240" y="1488"/>
            <a:chExt cx="5328" cy="1629"/>
          </a:xfrm>
        </p:grpSpPr>
        <p:sp>
          <p:nvSpPr>
            <p:cNvPr id="407" name="Google Shape;407;p26"/>
            <p:cNvSpPr txBox="1"/>
            <p:nvPr/>
          </p:nvSpPr>
          <p:spPr>
            <a:xfrm>
              <a:off x="240" y="148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08" name="Google Shape;408;p26"/>
            <p:cNvSpPr txBox="1"/>
            <p:nvPr/>
          </p:nvSpPr>
          <p:spPr>
            <a:xfrm>
              <a:off x="912" y="1488"/>
              <a:ext cx="4656" cy="16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number of each species represents its molarity.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Highest pH means the lowest [H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causing the HA to dissociate. Find the scene with the highest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]/[HA] ratio.</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Find the scene with the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]/[HA] ratio closest to 1.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 Compare scenes 1 and 2 to see whether scene 2 has more HA or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grpSp>
      <p:sp>
        <p:nvSpPr>
          <p:cNvPr id="409" name="Google Shape;409;p26"/>
          <p:cNvSpPr txBox="1"/>
          <p:nvPr/>
        </p:nvSpPr>
        <p:spPr>
          <a:xfrm>
            <a:off x="457200" y="914400"/>
            <a:ext cx="2209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3)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sp>
        <p:nvSpPr>
          <p:cNvPr id="414" name="Google Shape;414;p27"/>
          <p:cNvSpPr txBox="1"/>
          <p:nvPr/>
        </p:nvSpPr>
        <p:spPr>
          <a:xfrm>
            <a:off x="381000" y="1752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415" name="Google Shape;415;p27"/>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19.2</a:t>
            </a:r>
            <a:endParaRPr/>
          </a:p>
        </p:txBody>
      </p:sp>
      <p:sp>
        <p:nvSpPr>
          <p:cNvPr id="416" name="Google Shape;416;p27"/>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Examine Buffers</a:t>
            </a:r>
            <a:endParaRPr/>
          </a:p>
        </p:txBody>
      </p:sp>
      <p:sp>
        <p:nvSpPr>
          <p:cNvPr id="417" name="Google Shape;417;p27"/>
          <p:cNvSpPr txBox="1"/>
          <p:nvPr/>
        </p:nvSpPr>
        <p:spPr>
          <a:xfrm>
            <a:off x="381000" y="2133600"/>
            <a:ext cx="8458200" cy="256381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The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]/[HA] ratios for the four scenes are: Sample 1, 3/3 = 1; sample 2 = 0.5; sample 3 = 1; sample 4 = 2. Sample 4 has the highest ratio, hence, the highest pH.</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Samples 1 and 3 have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]/[HA] ratio of 1, but sample 3 has the greater capacity because it has a higher concentration.</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 Sample 2 has a lower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]/[HA] ratio than sample 1. To convert sample 1 to sample 2 strong acid should be added to convert some A</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to HA. </a:t>
            </a:r>
            <a:endParaRPr/>
          </a:p>
        </p:txBody>
      </p:sp>
      <p:sp>
        <p:nvSpPr>
          <p:cNvPr id="418" name="Google Shape;418;p27"/>
          <p:cNvSpPr txBox="1"/>
          <p:nvPr/>
        </p:nvSpPr>
        <p:spPr>
          <a:xfrm>
            <a:off x="457200" y="914400"/>
            <a:ext cx="2209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(3of 3)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17">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17">
                                            <p:txEl>
                                              <p:pRg end="1" st="1"/>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17">
                                            <p:txEl>
                                              <p:pRg end="2" st="2"/>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17">
                                            <p:txEl>
                                              <p:pRg end="3" st="3"/>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417">
                                            <p:txEl>
                                              <p:pRg end="4" st="4"/>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0"/>
                                  </p:stCondLst>
                                  <p:childTnLst>
                                    <p:set>
                                      <p:cBhvr>
                                        <p:cTn dur="1" fill="hold">
                                          <p:stCondLst>
                                            <p:cond delay="0"/>
                                          </p:stCondLst>
                                        </p:cTn>
                                        <p:tgtEl>
                                          <p:spTgt spid="417">
                                            <p:txEl>
                                              <p:pRg end="3" st="3"/>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41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p28"/>
          <p:cNvSpPr txBox="1"/>
          <p:nvPr/>
        </p:nvSpPr>
        <p:spPr>
          <a:xfrm>
            <a:off x="974725" y="685800"/>
            <a:ext cx="4587875" cy="396875"/>
          </a:xfrm>
          <a:prstGeom prst="rect">
            <a:avLst/>
          </a:prstGeom>
          <a:gradFill>
            <a:gsLst>
              <a:gs pos="0">
                <a:srgbClr val="FF9218"/>
              </a:gs>
              <a:gs pos="100000">
                <a:schemeClr val="lt1"/>
              </a:gs>
            </a:gsLst>
            <a:lin ang="0" scaled="0"/>
          </a:gra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Preparing a Buffer</a:t>
            </a:r>
            <a:endParaRPr/>
          </a:p>
        </p:txBody>
      </p:sp>
      <p:sp>
        <p:nvSpPr>
          <p:cNvPr id="425" name="Google Shape;425;p28"/>
          <p:cNvSpPr txBox="1"/>
          <p:nvPr/>
        </p:nvSpPr>
        <p:spPr>
          <a:xfrm>
            <a:off x="1828800" y="1752600"/>
            <a:ext cx="42894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Choose the conjugate acid-base pair.</a:t>
            </a:r>
            <a:endParaRPr/>
          </a:p>
        </p:txBody>
      </p:sp>
      <p:sp>
        <p:nvSpPr>
          <p:cNvPr id="426" name="Google Shape;426;p28"/>
          <p:cNvSpPr txBox="1"/>
          <p:nvPr/>
        </p:nvSpPr>
        <p:spPr>
          <a:xfrm>
            <a:off x="1828800" y="2781300"/>
            <a:ext cx="6076950" cy="6413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rabicPeriod" startAt="2"/>
            </a:pPr>
            <a:r>
              <a:rPr b="0" i="0" lang="en-US" sz="1800" u="none">
                <a:solidFill>
                  <a:schemeClr val="dk1"/>
                </a:solidFill>
                <a:latin typeface="Arial"/>
                <a:ea typeface="Arial"/>
                <a:cs typeface="Arial"/>
                <a:sym typeface="Arial"/>
              </a:rPr>
              <a:t>Calculate the ratio of buffer component concentrations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using the Henderson-Hasselbalch equation.</a:t>
            </a:r>
            <a:endParaRPr/>
          </a:p>
        </p:txBody>
      </p:sp>
      <p:sp>
        <p:nvSpPr>
          <p:cNvPr id="427" name="Google Shape;427;p28"/>
          <p:cNvSpPr txBox="1"/>
          <p:nvPr/>
        </p:nvSpPr>
        <p:spPr>
          <a:xfrm>
            <a:off x="1828800" y="3810000"/>
            <a:ext cx="40846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Determine the buffer concentration.</a:t>
            </a:r>
            <a:endParaRPr/>
          </a:p>
        </p:txBody>
      </p:sp>
      <p:sp>
        <p:nvSpPr>
          <p:cNvPr id="428" name="Google Shape;428;p28"/>
          <p:cNvSpPr txBox="1"/>
          <p:nvPr/>
        </p:nvSpPr>
        <p:spPr>
          <a:xfrm>
            <a:off x="1828800" y="4840287"/>
            <a:ext cx="40084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  Mix the solution and adjust the pH.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29"/>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19.3</a:t>
            </a:r>
            <a:endParaRPr/>
          </a:p>
        </p:txBody>
      </p:sp>
      <p:sp>
        <p:nvSpPr>
          <p:cNvPr id="435" name="Google Shape;435;p29"/>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Preparing a Buffer</a:t>
            </a:r>
            <a:endParaRPr/>
          </a:p>
        </p:txBody>
      </p:sp>
      <p:sp>
        <p:nvSpPr>
          <p:cNvPr id="436" name="Google Shape;436;p29"/>
          <p:cNvSpPr txBox="1"/>
          <p:nvPr/>
        </p:nvSpPr>
        <p:spPr>
          <a:xfrm>
            <a:off x="381000" y="3200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437" name="Google Shape;437;p29"/>
          <p:cNvGrpSpPr/>
          <p:nvPr/>
        </p:nvGrpSpPr>
        <p:grpSpPr>
          <a:xfrm>
            <a:off x="381000" y="1143000"/>
            <a:ext cx="8458200" cy="1190625"/>
            <a:chOff x="240" y="720"/>
            <a:chExt cx="5328" cy="750"/>
          </a:xfrm>
        </p:grpSpPr>
        <p:sp>
          <p:nvSpPr>
            <p:cNvPr id="438" name="Google Shape;438;p29"/>
            <p:cNvSpPr txBox="1"/>
            <p:nvPr/>
          </p:nvSpPr>
          <p:spPr>
            <a:xfrm>
              <a:off x="240" y="7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39" name="Google Shape;439;p29"/>
            <p:cNvSpPr txBox="1"/>
            <p:nvPr/>
          </p:nvSpPr>
          <p:spPr>
            <a:xfrm>
              <a:off x="1200" y="720"/>
              <a:ext cx="4368" cy="7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An environmental chemist needs a carbonate buffer of pH 10.00 to study the effects of the acid rain on limestone-rich soils.  How many grams of Na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must she add to 1.5 L of freshly prepared 0.20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NaHCO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to make the buffer?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of HCO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4.7 x 10</a:t>
              </a:r>
              <a:r>
                <a:rPr b="0" baseline="30000" i="0" lang="en-US" sz="1800" u="none">
                  <a:solidFill>
                    <a:schemeClr val="dk1"/>
                  </a:solidFill>
                  <a:latin typeface="Arial"/>
                  <a:ea typeface="Arial"/>
                  <a:cs typeface="Arial"/>
                  <a:sym typeface="Arial"/>
                </a:rPr>
                <a:t>-11</a:t>
              </a:r>
              <a:r>
                <a:rPr b="0" i="0" lang="en-US" sz="1800" u="none">
                  <a:solidFill>
                    <a:schemeClr val="dk1"/>
                  </a:solidFill>
                  <a:latin typeface="Arial"/>
                  <a:ea typeface="Arial"/>
                  <a:cs typeface="Arial"/>
                  <a:sym typeface="Arial"/>
                </a:rPr>
                <a:t>.</a:t>
              </a:r>
              <a:endParaRPr/>
            </a:p>
          </p:txBody>
        </p:sp>
      </p:grpSp>
      <p:grpSp>
        <p:nvGrpSpPr>
          <p:cNvPr id="440" name="Google Shape;440;p29"/>
          <p:cNvGrpSpPr/>
          <p:nvPr/>
        </p:nvGrpSpPr>
        <p:grpSpPr>
          <a:xfrm>
            <a:off x="381000" y="2590800"/>
            <a:ext cx="8305800" cy="641350"/>
            <a:chOff x="240" y="1488"/>
            <a:chExt cx="5232" cy="404"/>
          </a:xfrm>
        </p:grpSpPr>
        <p:sp>
          <p:nvSpPr>
            <p:cNvPr id="441" name="Google Shape;441;p29"/>
            <p:cNvSpPr txBox="1"/>
            <p:nvPr/>
          </p:nvSpPr>
          <p:spPr>
            <a:xfrm>
              <a:off x="240" y="148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42" name="Google Shape;442;p29"/>
            <p:cNvSpPr txBox="1"/>
            <p:nvPr/>
          </p:nvSpPr>
          <p:spPr>
            <a:xfrm>
              <a:off x="912" y="1488"/>
              <a:ext cx="456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know the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and the conjugate acid-base pair.  Convert pH to [H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find the number of moles of carbonate and convert to mass.</a:t>
              </a:r>
              <a:endParaRPr/>
            </a:p>
          </p:txBody>
        </p:sp>
      </p:grpSp>
      <p:grpSp>
        <p:nvGrpSpPr>
          <p:cNvPr id="443" name="Google Shape;443;p29"/>
          <p:cNvGrpSpPr/>
          <p:nvPr/>
        </p:nvGrpSpPr>
        <p:grpSpPr>
          <a:xfrm>
            <a:off x="533400" y="3657600"/>
            <a:ext cx="5334000" cy="369887"/>
            <a:chOff x="336" y="2304"/>
            <a:chExt cx="3360" cy="233"/>
          </a:xfrm>
        </p:grpSpPr>
        <p:sp>
          <p:nvSpPr>
            <p:cNvPr id="444" name="Google Shape;444;p29"/>
            <p:cNvSpPr txBox="1"/>
            <p:nvPr/>
          </p:nvSpPr>
          <p:spPr>
            <a:xfrm>
              <a:off x="336" y="2304"/>
              <a:ext cx="3360" cy="233"/>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HCO</a:t>
              </a:r>
              <a:r>
                <a:rPr b="1" baseline="-25000" i="0" lang="en-US" sz="1800" u="none">
                  <a:solidFill>
                    <a:schemeClr val="dk1"/>
                  </a:solidFill>
                  <a:latin typeface="Arial"/>
                  <a:ea typeface="Arial"/>
                  <a:cs typeface="Arial"/>
                  <a:sym typeface="Arial"/>
                </a:rPr>
                <a:t>3</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            CO</a:t>
              </a:r>
              <a:r>
                <a:rPr b="1" baseline="-25000" i="0" lang="en-US" sz="1800" u="none">
                  <a:solidFill>
                    <a:schemeClr val="dk1"/>
                  </a:solidFill>
                  <a:latin typeface="Arial"/>
                  <a:ea typeface="Arial"/>
                  <a:cs typeface="Arial"/>
                  <a:sym typeface="Arial"/>
                </a:rPr>
                <a:t>3</a:t>
              </a:r>
              <a:r>
                <a:rPr b="1" baseline="30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445" name="Google Shape;445;p29"/>
            <p:cNvPicPr preferRelativeResize="0"/>
            <p:nvPr/>
          </p:nvPicPr>
          <p:blipFill rotWithShape="1">
            <a:blip r:embed="rId3">
              <a:alphaModFix/>
            </a:blip>
            <a:srcRect b="0" l="0" r="0" t="0"/>
            <a:stretch/>
          </p:blipFill>
          <p:spPr>
            <a:xfrm>
              <a:off x="1632" y="2352"/>
              <a:ext cx="448" cy="160"/>
            </a:xfrm>
            <a:prstGeom prst="rect">
              <a:avLst/>
            </a:prstGeom>
            <a:noFill/>
            <a:ln>
              <a:noFill/>
            </a:ln>
          </p:spPr>
        </p:pic>
      </p:grpSp>
      <p:grpSp>
        <p:nvGrpSpPr>
          <p:cNvPr id="446" name="Google Shape;446;p29"/>
          <p:cNvGrpSpPr/>
          <p:nvPr/>
        </p:nvGrpSpPr>
        <p:grpSpPr>
          <a:xfrm>
            <a:off x="5913437" y="3429000"/>
            <a:ext cx="2163762" cy="823912"/>
            <a:chOff x="3725" y="2160"/>
            <a:chExt cx="1363" cy="519"/>
          </a:xfrm>
        </p:grpSpPr>
        <p:sp>
          <p:nvSpPr>
            <p:cNvPr id="447" name="Google Shape;447;p29"/>
            <p:cNvSpPr txBox="1"/>
            <p:nvPr/>
          </p:nvSpPr>
          <p:spPr>
            <a:xfrm>
              <a:off x="3725" y="2361"/>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a:t>
              </a:r>
              <a:endParaRPr/>
            </a:p>
          </p:txBody>
        </p:sp>
        <p:sp>
          <p:nvSpPr>
            <p:cNvPr id="448" name="Google Shape;448;p29"/>
            <p:cNvSpPr txBox="1"/>
            <p:nvPr/>
          </p:nvSpPr>
          <p:spPr>
            <a:xfrm>
              <a:off x="4128" y="216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sp>
          <p:nvSpPr>
            <p:cNvPr id="449" name="Google Shape;449;p29"/>
            <p:cNvSpPr txBox="1"/>
            <p:nvPr/>
          </p:nvSpPr>
          <p:spPr>
            <a:xfrm>
              <a:off x="4272" y="2448"/>
              <a:ext cx="6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cxnSp>
          <p:nvCxnSpPr>
            <p:cNvPr id="450" name="Google Shape;450;p29"/>
            <p:cNvCxnSpPr/>
            <p:nvPr/>
          </p:nvCxnSpPr>
          <p:spPr>
            <a:xfrm>
              <a:off x="4128" y="2448"/>
              <a:ext cx="960" cy="0"/>
            </a:xfrm>
            <a:prstGeom prst="straightConnector1">
              <a:avLst/>
            </a:prstGeom>
            <a:noFill/>
            <a:ln cap="flat" cmpd="sng" w="28575">
              <a:solidFill>
                <a:schemeClr val="dk1"/>
              </a:solidFill>
              <a:prstDash val="solid"/>
              <a:miter lim="800000"/>
              <a:headEnd len="med" w="med" type="none"/>
              <a:tailEnd len="med" w="med" type="none"/>
            </a:ln>
          </p:spPr>
        </p:cxnSp>
      </p:grpSp>
      <p:sp>
        <p:nvSpPr>
          <p:cNvPr id="451" name="Google Shape;451;p29"/>
          <p:cNvSpPr txBox="1"/>
          <p:nvPr/>
        </p:nvSpPr>
        <p:spPr>
          <a:xfrm>
            <a:off x="152400" y="4495800"/>
            <a:ext cx="350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pH = 10.00;  [H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1.0 x 10</a:t>
            </a:r>
            <a:r>
              <a:rPr b="0" baseline="30000" i="0" lang="en-US" sz="1800" u="none">
                <a:solidFill>
                  <a:schemeClr val="dk1"/>
                </a:solidFill>
                <a:latin typeface="Arial"/>
                <a:ea typeface="Arial"/>
                <a:cs typeface="Arial"/>
                <a:sym typeface="Arial"/>
              </a:rPr>
              <a:t>-10</a:t>
            </a:r>
            <a:endParaRPr/>
          </a:p>
        </p:txBody>
      </p:sp>
      <p:grpSp>
        <p:nvGrpSpPr>
          <p:cNvPr id="452" name="Google Shape;452;p29"/>
          <p:cNvGrpSpPr/>
          <p:nvPr/>
        </p:nvGrpSpPr>
        <p:grpSpPr>
          <a:xfrm>
            <a:off x="3581400" y="4267200"/>
            <a:ext cx="3429000" cy="827087"/>
            <a:chOff x="2496" y="2688"/>
            <a:chExt cx="1866" cy="521"/>
          </a:xfrm>
        </p:grpSpPr>
        <p:sp>
          <p:nvSpPr>
            <p:cNvPr id="453" name="Google Shape;453;p29"/>
            <p:cNvSpPr txBox="1"/>
            <p:nvPr/>
          </p:nvSpPr>
          <p:spPr>
            <a:xfrm>
              <a:off x="2496" y="2832"/>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4.7 x 10</a:t>
              </a:r>
              <a:r>
                <a:rPr b="0" baseline="30000" i="0" lang="en-US" sz="1800" u="none">
                  <a:solidFill>
                    <a:schemeClr val="dk1"/>
                  </a:solidFill>
                  <a:latin typeface="Arial"/>
                  <a:ea typeface="Arial"/>
                  <a:cs typeface="Arial"/>
                  <a:sym typeface="Arial"/>
                </a:rPr>
                <a:t>-11</a:t>
              </a:r>
              <a:r>
                <a:rPr b="0" i="0" lang="en-US" sz="1800" u="none">
                  <a:solidFill>
                    <a:schemeClr val="dk1"/>
                  </a:solidFill>
                  <a:latin typeface="Arial"/>
                  <a:ea typeface="Arial"/>
                  <a:cs typeface="Arial"/>
                  <a:sym typeface="Arial"/>
                </a:rPr>
                <a:t> =</a:t>
              </a:r>
              <a:endParaRPr/>
            </a:p>
          </p:txBody>
        </p:sp>
        <p:sp>
          <p:nvSpPr>
            <p:cNvPr id="454" name="Google Shape;454;p29"/>
            <p:cNvSpPr txBox="1"/>
            <p:nvPr/>
          </p:nvSpPr>
          <p:spPr>
            <a:xfrm>
              <a:off x="3242" y="2688"/>
              <a:ext cx="112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](1.0 x 10</a:t>
              </a:r>
              <a:r>
                <a:rPr b="0" baseline="30000" i="0" lang="en-US" sz="1800" u="none">
                  <a:solidFill>
                    <a:schemeClr val="dk1"/>
                  </a:solidFill>
                  <a:latin typeface="Arial"/>
                  <a:ea typeface="Arial"/>
                  <a:cs typeface="Arial"/>
                  <a:sym typeface="Arial"/>
                </a:rPr>
                <a:t>-10</a:t>
              </a:r>
              <a:r>
                <a:rPr b="0" i="0" lang="en-US" sz="1800" u="none">
                  <a:solidFill>
                    <a:schemeClr val="dk1"/>
                  </a:solidFill>
                  <a:latin typeface="Arial"/>
                  <a:ea typeface="Arial"/>
                  <a:cs typeface="Arial"/>
                  <a:sym typeface="Arial"/>
                </a:rPr>
                <a:t>)</a:t>
              </a:r>
              <a:endParaRPr/>
            </a:p>
          </p:txBody>
        </p:sp>
        <p:sp>
          <p:nvSpPr>
            <p:cNvPr id="455" name="Google Shape;455;p29"/>
            <p:cNvSpPr txBox="1"/>
            <p:nvPr/>
          </p:nvSpPr>
          <p:spPr>
            <a:xfrm>
              <a:off x="3408" y="2976"/>
              <a:ext cx="768"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[0.20]</a:t>
              </a:r>
              <a:endParaRPr/>
            </a:p>
          </p:txBody>
        </p:sp>
        <p:cxnSp>
          <p:nvCxnSpPr>
            <p:cNvPr id="456" name="Google Shape;456;p29"/>
            <p:cNvCxnSpPr/>
            <p:nvPr/>
          </p:nvCxnSpPr>
          <p:spPr>
            <a:xfrm>
              <a:off x="3408" y="2976"/>
              <a:ext cx="864" cy="0"/>
            </a:xfrm>
            <a:prstGeom prst="straightConnector1">
              <a:avLst/>
            </a:prstGeom>
            <a:noFill/>
            <a:ln cap="flat" cmpd="sng" w="28575">
              <a:solidFill>
                <a:schemeClr val="dk1"/>
              </a:solidFill>
              <a:prstDash val="solid"/>
              <a:miter lim="800000"/>
              <a:headEnd len="med" w="med" type="none"/>
              <a:tailEnd len="med" w="med" type="none"/>
            </a:ln>
          </p:spPr>
        </p:cxnSp>
      </p:grpSp>
      <p:sp>
        <p:nvSpPr>
          <p:cNvPr id="457" name="Google Shape;457;p29"/>
          <p:cNvSpPr txBox="1"/>
          <p:nvPr/>
        </p:nvSpPr>
        <p:spPr>
          <a:xfrm>
            <a:off x="7010400" y="4495800"/>
            <a:ext cx="1981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0.094 </a:t>
            </a:r>
            <a:r>
              <a:rPr b="0" i="1" lang="en-US" sz="1800" u="none">
                <a:solidFill>
                  <a:schemeClr val="dk1"/>
                </a:solidFill>
                <a:latin typeface="Arial"/>
                <a:ea typeface="Arial"/>
                <a:cs typeface="Arial"/>
                <a:sym typeface="Arial"/>
              </a:rPr>
              <a:t>M</a:t>
            </a:r>
            <a:endParaRPr/>
          </a:p>
        </p:txBody>
      </p:sp>
      <p:sp>
        <p:nvSpPr>
          <p:cNvPr id="458" name="Google Shape;458;p29"/>
          <p:cNvSpPr txBox="1"/>
          <p:nvPr/>
        </p:nvSpPr>
        <p:spPr>
          <a:xfrm>
            <a:off x="609600" y="5257800"/>
            <a:ext cx="4572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moles of Na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 (1.5 L)(0.094 mol/L)</a:t>
            </a:r>
            <a:endParaRPr/>
          </a:p>
        </p:txBody>
      </p:sp>
      <p:sp>
        <p:nvSpPr>
          <p:cNvPr id="459" name="Google Shape;459;p29"/>
          <p:cNvSpPr txBox="1"/>
          <p:nvPr/>
        </p:nvSpPr>
        <p:spPr>
          <a:xfrm>
            <a:off x="4800600" y="52578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0.14 </a:t>
            </a:r>
            <a:endParaRPr/>
          </a:p>
        </p:txBody>
      </p:sp>
      <p:sp>
        <p:nvSpPr>
          <p:cNvPr id="460" name="Google Shape;460;p29"/>
          <p:cNvSpPr txBox="1"/>
          <p:nvPr/>
        </p:nvSpPr>
        <p:spPr>
          <a:xfrm>
            <a:off x="4191000" y="5943600"/>
            <a:ext cx="17526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15 g Na</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CO</a:t>
            </a:r>
            <a:r>
              <a:rPr b="0" baseline="-25000" i="0" lang="en-US" sz="1800" u="none" cap="none" strike="noStrike">
                <a:solidFill>
                  <a:schemeClr val="dk1"/>
                </a:solidFill>
                <a:latin typeface="Arial"/>
                <a:ea typeface="Arial"/>
                <a:cs typeface="Arial"/>
                <a:sym typeface="Arial"/>
              </a:rPr>
              <a:t>3</a:t>
            </a:r>
            <a:endParaRPr b="0" i="0" sz="1800" u="none" cap="none" strike="noStrike">
              <a:solidFill>
                <a:schemeClr val="dk1"/>
              </a:solidFill>
              <a:latin typeface="Arial"/>
              <a:ea typeface="Arial"/>
              <a:cs typeface="Arial"/>
              <a:sym typeface="Arial"/>
            </a:endParaRPr>
          </a:p>
        </p:txBody>
      </p:sp>
      <p:grpSp>
        <p:nvGrpSpPr>
          <p:cNvPr id="461" name="Google Shape;461;p29"/>
          <p:cNvGrpSpPr/>
          <p:nvPr/>
        </p:nvGrpSpPr>
        <p:grpSpPr>
          <a:xfrm>
            <a:off x="1219200" y="5715000"/>
            <a:ext cx="2895600" cy="823912"/>
            <a:chOff x="768" y="3600"/>
            <a:chExt cx="1824" cy="519"/>
          </a:xfrm>
        </p:grpSpPr>
        <p:grpSp>
          <p:nvGrpSpPr>
            <p:cNvPr id="462" name="Google Shape;462;p29"/>
            <p:cNvGrpSpPr/>
            <p:nvPr/>
          </p:nvGrpSpPr>
          <p:grpSpPr>
            <a:xfrm>
              <a:off x="768" y="3600"/>
              <a:ext cx="1776" cy="519"/>
              <a:chOff x="768" y="3600"/>
              <a:chExt cx="1776" cy="519"/>
            </a:xfrm>
          </p:grpSpPr>
          <p:sp>
            <p:nvSpPr>
              <p:cNvPr id="463" name="Google Shape;463;p29"/>
              <p:cNvSpPr txBox="1"/>
              <p:nvPr/>
            </p:nvSpPr>
            <p:spPr>
              <a:xfrm>
                <a:off x="768" y="3744"/>
                <a:ext cx="8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0.14 moles </a:t>
                </a:r>
                <a:endParaRPr/>
              </a:p>
            </p:txBody>
          </p:sp>
          <p:sp>
            <p:nvSpPr>
              <p:cNvPr id="464" name="Google Shape;464;p29"/>
              <p:cNvSpPr txBox="1"/>
              <p:nvPr/>
            </p:nvSpPr>
            <p:spPr>
              <a:xfrm>
                <a:off x="1776" y="3600"/>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105.99 g</a:t>
                </a:r>
                <a:endParaRPr/>
              </a:p>
            </p:txBody>
          </p:sp>
          <p:sp>
            <p:nvSpPr>
              <p:cNvPr id="465" name="Google Shape;465;p29"/>
              <p:cNvSpPr txBox="1"/>
              <p:nvPr/>
            </p:nvSpPr>
            <p:spPr>
              <a:xfrm>
                <a:off x="1920" y="3888"/>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a:t>
                </a:r>
                <a:endParaRPr/>
              </a:p>
            </p:txBody>
          </p:sp>
          <p:cxnSp>
            <p:nvCxnSpPr>
              <p:cNvPr id="466" name="Google Shape;466;p29"/>
              <p:cNvCxnSpPr/>
              <p:nvPr/>
            </p:nvCxnSpPr>
            <p:spPr>
              <a:xfrm>
                <a:off x="1728" y="3888"/>
                <a:ext cx="816" cy="0"/>
              </a:xfrm>
              <a:prstGeom prst="straightConnector1">
                <a:avLst/>
              </a:prstGeom>
              <a:noFill/>
              <a:ln cap="flat" cmpd="sng" w="28575">
                <a:solidFill>
                  <a:schemeClr val="dk1"/>
                </a:solidFill>
                <a:prstDash val="solid"/>
                <a:miter lim="800000"/>
                <a:headEnd len="med" w="med" type="none"/>
                <a:tailEnd len="med" w="med" type="none"/>
              </a:ln>
            </p:spPr>
          </p:cxnSp>
        </p:grpSp>
        <p:sp>
          <p:nvSpPr>
            <p:cNvPr id="467" name="Google Shape;467;p29"/>
            <p:cNvSpPr/>
            <p:nvPr/>
          </p:nvSpPr>
          <p:spPr>
            <a:xfrm>
              <a:off x="1680" y="3648"/>
              <a:ext cx="912" cy="432"/>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3500"/>
                                  </p:stCondLst>
                                  <p:childTnLst>
                                    <p:set>
                                      <p:cBhvr>
                                        <p:cTn dur="1" fill="hold">
                                          <p:stCondLst>
                                            <p:cond delay="0"/>
                                          </p:stCondLst>
                                        </p:cTn>
                                        <p:tgtEl>
                                          <p:spTgt spid="436">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1500"/>
                                  </p:stCondLst>
                                  <p:childTnLst>
                                    <p:set>
                                      <p:cBhvr>
                                        <p:cTn dur="1" fill="hold">
                                          <p:stCondLst>
                                            <p:cond delay="0"/>
                                          </p:stCondLst>
                                        </p:cTn>
                                        <p:tgtEl>
                                          <p:spTgt spid="451">
                                            <p:txEl>
                                              <p:pRg end="0" st="0"/>
                                            </p:txEl>
                                          </p:spTgt>
                                        </p:tgtEl>
                                        <p:attrNameLst>
                                          <p:attrName>style.visibility</p:attrName>
                                        </p:attrNameLst>
                                      </p:cBhvr>
                                      <p:to>
                                        <p:strVal val="visible"/>
                                      </p:to>
                                    </p:set>
                                    <p:animEffect filter="fade" transition="in">
                                      <p:cBhvr>
                                        <p:cTn dur="500"/>
                                        <p:tgtEl>
                                          <p:spTgt spid="451">
                                            <p:txEl>
                                              <p:pRg end="0" st="0"/>
                                            </p:txEl>
                                          </p:spTgt>
                                        </p:tgtEl>
                                      </p:cBhvr>
                                    </p:animEffect>
                                  </p:childTnLst>
                                </p:cTn>
                              </p:par>
                            </p:childTnLst>
                          </p:cTn>
                        </p:par>
                        <p:par>
                          <p:cTn fill="hold">
                            <p:stCondLst>
                              <p:cond delay="501"/>
                            </p:stCondLst>
                            <p:childTnLst>
                              <p:par>
                                <p:cTn fill="hold" nodeType="afterEffect" presetClass="entr" presetID="10" presetSubtype="0">
                                  <p:stCondLst>
                                    <p:cond delay="50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500"/>
                                        <p:tgtEl>
                                          <p:spTgt spid="457">
                                            <p:txEl>
                                              <p:pRg end="0" st="0"/>
                                            </p:txEl>
                                          </p:spTgt>
                                        </p:tgtEl>
                                      </p:cBhvr>
                                    </p:animEffect>
                                  </p:childTnLst>
                                </p:cTn>
                              </p:par>
                            </p:childTnLst>
                          </p:cTn>
                        </p:par>
                        <p:par>
                          <p:cTn fill="hold">
                            <p:stCondLst>
                              <p:cond delay="1001"/>
                            </p:stCondLst>
                            <p:childTnLst>
                              <p:par>
                                <p:cTn fill="hold" nodeType="afterEffect" presetClass="entr" presetID="10" presetSubtype="0">
                                  <p:stCondLst>
                                    <p:cond delay="200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500"/>
                                        <p:tgtEl>
                                          <p:spTgt spid="458">
                                            <p:txEl>
                                              <p:pRg end="0" st="0"/>
                                            </p:txEl>
                                          </p:spTgt>
                                        </p:tgtEl>
                                      </p:cBhvr>
                                    </p:animEffect>
                                  </p:childTnLst>
                                </p:cTn>
                              </p:par>
                            </p:childTnLst>
                          </p:cTn>
                        </p:par>
                        <p:par>
                          <p:cTn fill="hold">
                            <p:stCondLst>
                              <p:cond delay="1501"/>
                            </p:stCondLst>
                            <p:childTnLst>
                              <p:par>
                                <p:cTn fill="hold" nodeType="afterEffect" presetClass="entr" presetID="10" presetSubtype="0">
                                  <p:stCondLst>
                                    <p:cond delay="500"/>
                                  </p:stCondLst>
                                  <p:childTnLst>
                                    <p:set>
                                      <p:cBhvr>
                                        <p:cTn dur="1" fill="hold">
                                          <p:stCondLst>
                                            <p:cond delay="0"/>
                                          </p:stCondLst>
                                        </p:cTn>
                                        <p:tgtEl>
                                          <p:spTgt spid="459">
                                            <p:txEl>
                                              <p:pRg end="0" st="0"/>
                                            </p:txEl>
                                          </p:spTgt>
                                        </p:tgtEl>
                                        <p:attrNameLst>
                                          <p:attrName>style.visibility</p:attrName>
                                        </p:attrNameLst>
                                      </p:cBhvr>
                                      <p:to>
                                        <p:strVal val="visible"/>
                                      </p:to>
                                    </p:set>
                                    <p:animEffect filter="fade" transition="in">
                                      <p:cBhvr>
                                        <p:cTn dur="500"/>
                                        <p:tgtEl>
                                          <p:spTgt spid="45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sp>
        <p:nvSpPr>
          <p:cNvPr id="473" name="Google Shape;473;p30"/>
          <p:cNvSpPr txBox="1"/>
          <p:nvPr/>
        </p:nvSpPr>
        <p:spPr>
          <a:xfrm>
            <a:off x="533400" y="6858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19.5</a:t>
            </a:r>
            <a:endParaRPr/>
          </a:p>
        </p:txBody>
      </p:sp>
      <p:sp>
        <p:nvSpPr>
          <p:cNvPr id="474" name="Google Shape;474;p30"/>
          <p:cNvSpPr txBox="1"/>
          <p:nvPr/>
        </p:nvSpPr>
        <p:spPr>
          <a:xfrm>
            <a:off x="2133600" y="533400"/>
            <a:ext cx="6400800" cy="701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Colors and approximate pH range of some common acid-base indicators.</a:t>
            </a:r>
            <a:endParaRPr/>
          </a:p>
        </p:txBody>
      </p:sp>
      <p:pic>
        <p:nvPicPr>
          <p:cNvPr id="475" name="Google Shape;475;p30"/>
          <p:cNvPicPr preferRelativeResize="0"/>
          <p:nvPr/>
        </p:nvPicPr>
        <p:blipFill rotWithShape="1">
          <a:blip r:embed="rId3">
            <a:alphaModFix/>
          </a:blip>
          <a:srcRect b="0" l="0" r="0" t="0"/>
          <a:stretch/>
        </p:blipFill>
        <p:spPr>
          <a:xfrm>
            <a:off x="381000" y="1392237"/>
            <a:ext cx="8458200" cy="40370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pic>
        <p:nvPicPr>
          <p:cNvPr id="481" name="Google Shape;481;p31"/>
          <p:cNvPicPr preferRelativeResize="0"/>
          <p:nvPr/>
        </p:nvPicPr>
        <p:blipFill rotWithShape="1">
          <a:blip r:embed="rId3">
            <a:alphaModFix/>
          </a:blip>
          <a:srcRect b="0" l="0" r="0" t="0"/>
          <a:stretch/>
        </p:blipFill>
        <p:spPr>
          <a:xfrm>
            <a:off x="914400" y="1092200"/>
            <a:ext cx="6934200" cy="4943475"/>
          </a:xfrm>
          <a:prstGeom prst="rect">
            <a:avLst/>
          </a:prstGeom>
          <a:noFill/>
          <a:ln>
            <a:noFill/>
          </a:ln>
        </p:spPr>
      </p:pic>
      <p:sp>
        <p:nvSpPr>
          <p:cNvPr id="482" name="Google Shape;482;p31"/>
          <p:cNvSpPr txBox="1"/>
          <p:nvPr/>
        </p:nvSpPr>
        <p:spPr>
          <a:xfrm>
            <a:off x="304800" y="3810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19.6</a:t>
            </a:r>
            <a:endParaRPr/>
          </a:p>
        </p:txBody>
      </p:sp>
      <p:sp>
        <p:nvSpPr>
          <p:cNvPr id="483" name="Google Shape;483;p31"/>
          <p:cNvSpPr txBox="1"/>
          <p:nvPr/>
        </p:nvSpPr>
        <p:spPr>
          <a:xfrm>
            <a:off x="1828800" y="381000"/>
            <a:ext cx="6629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color change of the indicator bromthymol blue.</a:t>
            </a:r>
            <a:endParaRPr/>
          </a:p>
        </p:txBody>
      </p:sp>
      <p:sp>
        <p:nvSpPr>
          <p:cNvPr id="484" name="Google Shape;484;p31"/>
          <p:cNvSpPr txBox="1"/>
          <p:nvPr/>
        </p:nvSpPr>
        <p:spPr>
          <a:xfrm>
            <a:off x="2362200" y="6019800"/>
            <a:ext cx="83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acidic</a:t>
            </a:r>
            <a:endParaRPr/>
          </a:p>
        </p:txBody>
      </p:sp>
      <p:sp>
        <p:nvSpPr>
          <p:cNvPr id="485" name="Google Shape;485;p31"/>
          <p:cNvSpPr txBox="1"/>
          <p:nvPr/>
        </p:nvSpPr>
        <p:spPr>
          <a:xfrm>
            <a:off x="6400800" y="5029200"/>
            <a:ext cx="83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basic</a:t>
            </a:r>
            <a:endParaRPr/>
          </a:p>
        </p:txBody>
      </p:sp>
      <p:grpSp>
        <p:nvGrpSpPr>
          <p:cNvPr id="486" name="Google Shape;486;p31"/>
          <p:cNvGrpSpPr/>
          <p:nvPr/>
        </p:nvGrpSpPr>
        <p:grpSpPr>
          <a:xfrm>
            <a:off x="3048000" y="5410200"/>
            <a:ext cx="4419600" cy="1179512"/>
            <a:chOff x="2208" y="3408"/>
            <a:chExt cx="2784" cy="743"/>
          </a:xfrm>
        </p:grpSpPr>
        <p:cxnSp>
          <p:nvCxnSpPr>
            <p:cNvPr id="487" name="Google Shape;487;p31"/>
            <p:cNvCxnSpPr/>
            <p:nvPr/>
          </p:nvCxnSpPr>
          <p:spPr>
            <a:xfrm flipH="1" rot="10800000">
              <a:off x="2208" y="3408"/>
              <a:ext cx="2400" cy="624"/>
            </a:xfrm>
            <a:prstGeom prst="straightConnector1">
              <a:avLst/>
            </a:prstGeom>
            <a:noFill/>
            <a:ln cap="flat" cmpd="sng" w="28575">
              <a:solidFill>
                <a:srgbClr val="ED181E"/>
              </a:solidFill>
              <a:prstDash val="solid"/>
              <a:miter lim="800000"/>
              <a:headEnd len="med" w="med" type="none"/>
              <a:tailEnd len="med" w="med" type="none"/>
            </a:ln>
          </p:spPr>
        </p:cxnSp>
        <p:sp>
          <p:nvSpPr>
            <p:cNvPr id="488" name="Google Shape;488;p31"/>
            <p:cNvSpPr txBox="1"/>
            <p:nvPr/>
          </p:nvSpPr>
          <p:spPr>
            <a:xfrm>
              <a:off x="3648" y="3744"/>
              <a:ext cx="1344"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 occurs over ~2 pH units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484">
                                            <p:txEl>
                                              <p:pRg end="0" st="0"/>
                                            </p:txEl>
                                          </p:spTgt>
                                        </p:tgtEl>
                                        <p:attrNameLst>
                                          <p:attrName>style.visibility</p:attrName>
                                        </p:attrNameLst>
                                      </p:cBhvr>
                                      <p:to>
                                        <p:strVal val="visible"/>
                                      </p:to>
                                    </p:set>
                                    <p:animEffect filter="fade" transition="in">
                                      <p:cBhvr>
                                        <p:cTn dur="500"/>
                                        <p:tgtEl>
                                          <p:spTgt spid="484">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485">
                                            <p:txEl>
                                              <p:pRg end="0" st="0"/>
                                            </p:txEl>
                                          </p:spTgt>
                                        </p:tgtEl>
                                        <p:attrNameLst>
                                          <p:attrName>style.visibility</p:attrName>
                                        </p:attrNameLst>
                                      </p:cBhvr>
                                      <p:to>
                                        <p:strVal val="visible"/>
                                      </p:to>
                                    </p:set>
                                    <p:animEffect filter="fade" transition="in">
                                      <p:cBhvr>
                                        <p:cTn dur="500"/>
                                        <p:tgtEl>
                                          <p:spTgt spid="48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4"/>
          <p:cNvSpPr txBox="1"/>
          <p:nvPr/>
        </p:nvSpPr>
        <p:spPr>
          <a:xfrm>
            <a:off x="1600200" y="533400"/>
            <a:ext cx="5715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Ionic Equilibria in Aqueous Systems</a:t>
            </a:r>
            <a:endParaRPr/>
          </a:p>
        </p:txBody>
      </p:sp>
      <p:sp>
        <p:nvSpPr>
          <p:cNvPr id="92" name="Google Shape;92;p14"/>
          <p:cNvSpPr txBox="1"/>
          <p:nvPr/>
        </p:nvSpPr>
        <p:spPr>
          <a:xfrm>
            <a:off x="1371600" y="1657350"/>
            <a:ext cx="525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19.1</a:t>
            </a:r>
            <a:r>
              <a:rPr b="1" i="0" lang="en-US" sz="1800" u="none">
                <a:solidFill>
                  <a:schemeClr val="dk1"/>
                </a:solidFill>
                <a:latin typeface="Arial"/>
                <a:ea typeface="Arial"/>
                <a:cs typeface="Arial"/>
                <a:sym typeface="Arial"/>
              </a:rPr>
              <a:t>  Equilibria of Acid-Base Buffer Systems</a:t>
            </a:r>
            <a:endParaRPr/>
          </a:p>
        </p:txBody>
      </p:sp>
      <p:sp>
        <p:nvSpPr>
          <p:cNvPr id="93" name="Google Shape;93;p14"/>
          <p:cNvSpPr txBox="1"/>
          <p:nvPr/>
        </p:nvSpPr>
        <p:spPr>
          <a:xfrm>
            <a:off x="1371600" y="2514600"/>
            <a:ext cx="403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19.2</a:t>
            </a:r>
            <a:r>
              <a:rPr b="1" i="0" lang="en-US" sz="1800" u="none">
                <a:solidFill>
                  <a:schemeClr val="dk1"/>
                </a:solidFill>
                <a:latin typeface="Arial"/>
                <a:ea typeface="Arial"/>
                <a:cs typeface="Arial"/>
                <a:sym typeface="Arial"/>
              </a:rPr>
              <a:t>  Acid-Base Titration Curves</a:t>
            </a:r>
            <a:endParaRPr/>
          </a:p>
        </p:txBody>
      </p:sp>
      <p:sp>
        <p:nvSpPr>
          <p:cNvPr id="94" name="Google Shape;94;p14"/>
          <p:cNvSpPr txBox="1"/>
          <p:nvPr/>
        </p:nvSpPr>
        <p:spPr>
          <a:xfrm>
            <a:off x="1371600" y="3371850"/>
            <a:ext cx="6705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19.3</a:t>
            </a:r>
            <a:r>
              <a:rPr b="1" i="0" lang="en-US" sz="1800" u="none">
                <a:solidFill>
                  <a:schemeClr val="dk1"/>
                </a:solidFill>
                <a:latin typeface="Arial"/>
                <a:ea typeface="Arial"/>
                <a:cs typeface="Arial"/>
                <a:sym typeface="Arial"/>
              </a:rPr>
              <a:t>  Equilibria of Slightly Soluble Ionic Compounds</a:t>
            </a:r>
            <a:endParaRPr/>
          </a:p>
        </p:txBody>
      </p:sp>
      <p:sp>
        <p:nvSpPr>
          <p:cNvPr id="95" name="Google Shape;95;p14"/>
          <p:cNvSpPr txBox="1"/>
          <p:nvPr/>
        </p:nvSpPr>
        <p:spPr>
          <a:xfrm>
            <a:off x="1371600" y="4229100"/>
            <a:ext cx="571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19.4</a:t>
            </a:r>
            <a:r>
              <a:rPr b="1" i="0" lang="en-US" sz="1800" u="none">
                <a:solidFill>
                  <a:schemeClr val="dk1"/>
                </a:solidFill>
                <a:latin typeface="Arial"/>
                <a:ea typeface="Arial"/>
                <a:cs typeface="Arial"/>
                <a:sym typeface="Arial"/>
              </a:rPr>
              <a:t>  Equilibria Involving Complex 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3" name="Shape 493"/>
        <p:cNvGrpSpPr/>
        <p:nvPr/>
      </p:nvGrpSpPr>
      <p:grpSpPr>
        <a:xfrm>
          <a:off x="0" y="0"/>
          <a:ext cx="0" cy="0"/>
          <a:chOff x="0" y="0"/>
          <a:chExt cx="0" cy="0"/>
        </a:xfrm>
      </p:grpSpPr>
      <p:pic>
        <p:nvPicPr>
          <p:cNvPr id="494" name="Google Shape;494;p32"/>
          <p:cNvPicPr preferRelativeResize="0"/>
          <p:nvPr/>
        </p:nvPicPr>
        <p:blipFill rotWithShape="1">
          <a:blip r:embed="rId3">
            <a:alphaModFix/>
          </a:blip>
          <a:srcRect b="0" l="0" r="0" t="0"/>
          <a:stretch/>
        </p:blipFill>
        <p:spPr>
          <a:xfrm>
            <a:off x="1066800" y="228600"/>
            <a:ext cx="7315200" cy="6230937"/>
          </a:xfrm>
          <a:prstGeom prst="rect">
            <a:avLst/>
          </a:prstGeom>
          <a:noFill/>
          <a:ln>
            <a:noFill/>
          </a:ln>
        </p:spPr>
      </p:pic>
      <p:sp>
        <p:nvSpPr>
          <p:cNvPr id="495" name="Google Shape;495;p32"/>
          <p:cNvSpPr/>
          <p:nvPr/>
        </p:nvSpPr>
        <p:spPr>
          <a:xfrm>
            <a:off x="1219200" y="609600"/>
            <a:ext cx="1447800" cy="228600"/>
          </a:xfrm>
          <a:prstGeom prst="roundRect">
            <a:avLst>
              <a:gd fmla="val 16667" name="adj"/>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496" name="Google Shape;496;p32"/>
          <p:cNvSpPr/>
          <p:nvPr/>
        </p:nvSpPr>
        <p:spPr>
          <a:xfrm>
            <a:off x="3733800" y="3581400"/>
            <a:ext cx="196850" cy="228600"/>
          </a:xfrm>
          <a:prstGeom prst="ellipse">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497" name="Google Shape;497;p32"/>
          <p:cNvSpPr/>
          <p:nvPr/>
        </p:nvSpPr>
        <p:spPr>
          <a:xfrm>
            <a:off x="4114800" y="3581400"/>
            <a:ext cx="198437" cy="228600"/>
          </a:xfrm>
          <a:prstGeom prst="ellipse">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498" name="Google Shape;498;p32"/>
          <p:cNvSpPr/>
          <p:nvPr/>
        </p:nvSpPr>
        <p:spPr>
          <a:xfrm>
            <a:off x="1219200" y="838200"/>
            <a:ext cx="1447800" cy="225425"/>
          </a:xfrm>
          <a:prstGeom prst="roundRect">
            <a:avLst>
              <a:gd fmla="val 16667" name="adj"/>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499" name="Google Shape;499;p32"/>
          <p:cNvSpPr/>
          <p:nvPr/>
        </p:nvSpPr>
        <p:spPr>
          <a:xfrm>
            <a:off x="1219200" y="1600200"/>
            <a:ext cx="1447800" cy="560387"/>
          </a:xfrm>
          <a:prstGeom prst="roundRect">
            <a:avLst>
              <a:gd fmla="val 16667" name="adj"/>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0" name="Google Shape;500;p32"/>
          <p:cNvSpPr/>
          <p:nvPr/>
        </p:nvSpPr>
        <p:spPr>
          <a:xfrm>
            <a:off x="5334000" y="2971800"/>
            <a:ext cx="228600" cy="457200"/>
          </a:xfrm>
          <a:prstGeom prst="ellipse">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1" name="Google Shape;501;p32"/>
          <p:cNvSpPr/>
          <p:nvPr/>
        </p:nvSpPr>
        <p:spPr>
          <a:xfrm>
            <a:off x="1219200" y="2286000"/>
            <a:ext cx="1447800" cy="304800"/>
          </a:xfrm>
          <a:prstGeom prst="roundRect">
            <a:avLst>
              <a:gd fmla="val 16667" name="adj"/>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2" name="Google Shape;502;p32"/>
          <p:cNvSpPr/>
          <p:nvPr/>
        </p:nvSpPr>
        <p:spPr>
          <a:xfrm>
            <a:off x="5257800" y="2286000"/>
            <a:ext cx="304800" cy="609600"/>
          </a:xfrm>
          <a:prstGeom prst="ellipse">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3" name="Google Shape;503;p32"/>
          <p:cNvSpPr/>
          <p:nvPr/>
        </p:nvSpPr>
        <p:spPr>
          <a:xfrm>
            <a:off x="1219200" y="2590800"/>
            <a:ext cx="1447800" cy="228600"/>
          </a:xfrm>
          <a:prstGeom prst="roundRect">
            <a:avLst>
              <a:gd fmla="val 16667" name="adj"/>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4" name="Google Shape;504;p32"/>
          <p:cNvSpPr/>
          <p:nvPr/>
        </p:nvSpPr>
        <p:spPr>
          <a:xfrm>
            <a:off x="5334000" y="1676400"/>
            <a:ext cx="196850" cy="228600"/>
          </a:xfrm>
          <a:prstGeom prst="ellipse">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5" name="Google Shape;505;p32"/>
          <p:cNvSpPr/>
          <p:nvPr/>
        </p:nvSpPr>
        <p:spPr>
          <a:xfrm>
            <a:off x="1219200" y="3581400"/>
            <a:ext cx="1441450" cy="838200"/>
          </a:xfrm>
          <a:prstGeom prst="roundRect">
            <a:avLst>
              <a:gd fmla="val 16667" name="adj"/>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6" name="Google Shape;506;p32"/>
          <p:cNvSpPr/>
          <p:nvPr/>
        </p:nvSpPr>
        <p:spPr>
          <a:xfrm>
            <a:off x="5334000" y="914400"/>
            <a:ext cx="1981200" cy="509587"/>
          </a:xfrm>
          <a:prstGeom prst="ellipse">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507" name="Google Shape;507;p32"/>
          <p:cNvSpPr txBox="1"/>
          <p:nvPr/>
        </p:nvSpPr>
        <p:spPr>
          <a:xfrm>
            <a:off x="7315200" y="7620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19.7</a:t>
            </a:r>
            <a:endParaRPr/>
          </a:p>
        </p:txBody>
      </p:sp>
      <p:sp>
        <p:nvSpPr>
          <p:cNvPr id="508" name="Google Shape;508;p32"/>
          <p:cNvSpPr txBox="1"/>
          <p:nvPr/>
        </p:nvSpPr>
        <p:spPr>
          <a:xfrm>
            <a:off x="7162800" y="1371600"/>
            <a:ext cx="1981200" cy="11906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Curve for a strong acid-strong base titration.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49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200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50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3000"/>
                                  </p:stCondLst>
                                  <p:childTnLst>
                                    <p:set>
                                      <p:cBhvr>
                                        <p:cTn dur="1" fill="hold">
                                          <p:stCondLst>
                                            <p:cond delay="0"/>
                                          </p:stCondLst>
                                        </p:cTn>
                                        <p:tgtEl>
                                          <p:spTgt spid="501"/>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300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04"/>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300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3" name="Shape 513"/>
        <p:cNvGrpSpPr/>
        <p:nvPr/>
      </p:nvGrpSpPr>
      <p:grpSpPr>
        <a:xfrm>
          <a:off x="0" y="0"/>
          <a:ext cx="0" cy="0"/>
          <a:chOff x="0" y="0"/>
          <a:chExt cx="0" cy="0"/>
        </a:xfrm>
      </p:grpSpPr>
      <p:pic>
        <p:nvPicPr>
          <p:cNvPr id="514" name="Google Shape;514;p33"/>
          <p:cNvPicPr preferRelativeResize="0"/>
          <p:nvPr/>
        </p:nvPicPr>
        <p:blipFill rotWithShape="1">
          <a:blip r:embed="rId3">
            <a:alphaModFix/>
          </a:blip>
          <a:srcRect b="0" l="0" r="0" t="0"/>
          <a:stretch/>
        </p:blipFill>
        <p:spPr>
          <a:xfrm>
            <a:off x="1905000" y="990600"/>
            <a:ext cx="5943600" cy="5653087"/>
          </a:xfrm>
          <a:prstGeom prst="rect">
            <a:avLst/>
          </a:prstGeom>
          <a:noFill/>
          <a:ln>
            <a:noFill/>
          </a:ln>
        </p:spPr>
      </p:pic>
      <p:sp>
        <p:nvSpPr>
          <p:cNvPr id="515" name="Google Shape;515;p33"/>
          <p:cNvSpPr txBox="1"/>
          <p:nvPr/>
        </p:nvSpPr>
        <p:spPr>
          <a:xfrm>
            <a:off x="381000" y="609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19.8</a:t>
            </a:r>
            <a:endParaRPr/>
          </a:p>
        </p:txBody>
      </p:sp>
      <p:sp>
        <p:nvSpPr>
          <p:cNvPr id="516" name="Google Shape;516;p33"/>
          <p:cNvSpPr txBox="1"/>
          <p:nvPr/>
        </p:nvSpPr>
        <p:spPr>
          <a:xfrm>
            <a:off x="304800" y="1066800"/>
            <a:ext cx="1905000" cy="1311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Curve for a weak acid-strong base titration.</a:t>
            </a:r>
            <a:endParaRPr/>
          </a:p>
        </p:txBody>
      </p:sp>
      <p:sp>
        <p:nvSpPr>
          <p:cNvPr id="517" name="Google Shape;517;p33"/>
          <p:cNvSpPr txBox="1"/>
          <p:nvPr/>
        </p:nvSpPr>
        <p:spPr>
          <a:xfrm>
            <a:off x="2819400" y="609600"/>
            <a:ext cx="4343400" cy="6413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Titration of 40.00 mL of 0.1000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 HPr with 0.1000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 NaOH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2" name="Shape 522"/>
        <p:cNvGrpSpPr/>
        <p:nvPr/>
      </p:nvGrpSpPr>
      <p:grpSpPr>
        <a:xfrm>
          <a:off x="0" y="0"/>
          <a:ext cx="0" cy="0"/>
          <a:chOff x="0" y="0"/>
          <a:chExt cx="0" cy="0"/>
        </a:xfrm>
      </p:grpSpPr>
      <p:sp>
        <p:nvSpPr>
          <p:cNvPr id="523" name="Google Shape;523;p34"/>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19.4</a:t>
            </a:r>
            <a:endParaRPr/>
          </a:p>
        </p:txBody>
      </p:sp>
      <p:sp>
        <p:nvSpPr>
          <p:cNvPr id="524" name="Google Shape;524;p34"/>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Finding the pH During a Weak Acid-Strong Base Titration</a:t>
            </a:r>
            <a:endParaRPr/>
          </a:p>
        </p:txBody>
      </p:sp>
      <p:grpSp>
        <p:nvGrpSpPr>
          <p:cNvPr id="525" name="Google Shape;525;p34"/>
          <p:cNvGrpSpPr/>
          <p:nvPr/>
        </p:nvGrpSpPr>
        <p:grpSpPr>
          <a:xfrm>
            <a:off x="381000" y="1143000"/>
            <a:ext cx="8305800" cy="915987"/>
            <a:chOff x="240" y="816"/>
            <a:chExt cx="5232" cy="577"/>
          </a:xfrm>
        </p:grpSpPr>
        <p:sp>
          <p:nvSpPr>
            <p:cNvPr id="526" name="Google Shape;526;p34"/>
            <p:cNvSpPr txBox="1"/>
            <p:nvPr/>
          </p:nvSpPr>
          <p:spPr>
            <a:xfrm>
              <a:off x="240" y="8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527" name="Google Shape;527;p34"/>
            <p:cNvSpPr txBox="1"/>
            <p:nvPr/>
          </p:nvSpPr>
          <p:spPr>
            <a:xfrm>
              <a:off x="1200" y="816"/>
              <a:ext cx="4272"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the pH during the titration of 40.00 mL of 0.1000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propanoic acid (HPr;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 1.3 x 10</a:t>
              </a:r>
              <a:r>
                <a:rPr b="0" baseline="30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 after adding the following volumes of 0.1000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NaOH:</a:t>
              </a:r>
              <a:endParaRPr/>
            </a:p>
          </p:txBody>
        </p:sp>
      </p:grpSp>
      <p:sp>
        <p:nvSpPr>
          <p:cNvPr id="528" name="Google Shape;528;p34"/>
          <p:cNvSpPr txBox="1"/>
          <p:nvPr/>
        </p:nvSpPr>
        <p:spPr>
          <a:xfrm>
            <a:off x="1828800" y="2057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0.00 mL</a:t>
            </a:r>
            <a:endParaRPr/>
          </a:p>
        </p:txBody>
      </p:sp>
      <p:sp>
        <p:nvSpPr>
          <p:cNvPr id="529" name="Google Shape;529;p34"/>
          <p:cNvSpPr txBox="1"/>
          <p:nvPr/>
        </p:nvSpPr>
        <p:spPr>
          <a:xfrm>
            <a:off x="3352800" y="20574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30.00 mL</a:t>
            </a:r>
            <a:endParaRPr/>
          </a:p>
        </p:txBody>
      </p:sp>
      <p:sp>
        <p:nvSpPr>
          <p:cNvPr id="530" name="Google Shape;530;p34"/>
          <p:cNvSpPr txBox="1"/>
          <p:nvPr/>
        </p:nvSpPr>
        <p:spPr>
          <a:xfrm>
            <a:off x="4953000" y="20574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40.00 mL</a:t>
            </a:r>
            <a:endParaRPr/>
          </a:p>
        </p:txBody>
      </p:sp>
      <p:sp>
        <p:nvSpPr>
          <p:cNvPr id="531" name="Google Shape;531;p34"/>
          <p:cNvSpPr txBox="1"/>
          <p:nvPr/>
        </p:nvSpPr>
        <p:spPr>
          <a:xfrm>
            <a:off x="6553200" y="20574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50.00 mL</a:t>
            </a:r>
            <a:endParaRPr/>
          </a:p>
        </p:txBody>
      </p:sp>
      <p:grpSp>
        <p:nvGrpSpPr>
          <p:cNvPr id="532" name="Google Shape;532;p34"/>
          <p:cNvGrpSpPr/>
          <p:nvPr/>
        </p:nvGrpSpPr>
        <p:grpSpPr>
          <a:xfrm>
            <a:off x="381000" y="2438400"/>
            <a:ext cx="8458200" cy="641350"/>
            <a:chOff x="240" y="1536"/>
            <a:chExt cx="5328" cy="404"/>
          </a:xfrm>
        </p:grpSpPr>
        <p:sp>
          <p:nvSpPr>
            <p:cNvPr id="533" name="Google Shape;533;p34"/>
            <p:cNvSpPr txBox="1"/>
            <p:nvPr/>
          </p:nvSpPr>
          <p:spPr>
            <a:xfrm>
              <a:off x="240" y="153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534" name="Google Shape;534;p34"/>
            <p:cNvSpPr txBox="1"/>
            <p:nvPr/>
          </p:nvSpPr>
          <p:spPr>
            <a:xfrm>
              <a:off x="864" y="1536"/>
              <a:ext cx="4704"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amounts of HPr and Pr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will be changing during the titration.  Remember to adjust the total volume of solution after each addition.</a:t>
              </a:r>
              <a:endParaRPr/>
            </a:p>
          </p:txBody>
        </p:sp>
      </p:grpSp>
      <p:grpSp>
        <p:nvGrpSpPr>
          <p:cNvPr id="535" name="Google Shape;535;p34"/>
          <p:cNvGrpSpPr/>
          <p:nvPr/>
        </p:nvGrpSpPr>
        <p:grpSpPr>
          <a:xfrm>
            <a:off x="381000" y="3048000"/>
            <a:ext cx="8763000" cy="366712"/>
            <a:chOff x="240" y="1920"/>
            <a:chExt cx="5040" cy="231"/>
          </a:xfrm>
        </p:grpSpPr>
        <p:sp>
          <p:nvSpPr>
            <p:cNvPr id="536" name="Google Shape;536;p34"/>
            <p:cNvSpPr txBox="1"/>
            <p:nvPr/>
          </p:nvSpPr>
          <p:spPr>
            <a:xfrm>
              <a:off x="240" y="19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537" name="Google Shape;537;p34"/>
            <p:cNvSpPr txBox="1"/>
            <p:nvPr/>
          </p:nvSpPr>
          <p:spPr>
            <a:xfrm>
              <a:off x="1152" y="1920"/>
              <a:ext cx="41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Find the starting pH using the methods of Sample Problem 18.8. </a:t>
              </a:r>
              <a:endParaRPr/>
            </a:p>
          </p:txBody>
        </p:sp>
      </p:grpSp>
      <p:sp>
        <p:nvSpPr>
          <p:cNvPr id="538" name="Google Shape;538;p34"/>
          <p:cNvSpPr txBox="1"/>
          <p:nvPr/>
        </p:nvSpPr>
        <p:spPr>
          <a:xfrm>
            <a:off x="838200" y="3535362"/>
            <a:ext cx="2438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a:t>
            </a:r>
            <a:endParaRPr/>
          </a:p>
        </p:txBody>
      </p:sp>
      <p:sp>
        <p:nvSpPr>
          <p:cNvPr id="539" name="Google Shape;539;p34"/>
          <p:cNvSpPr txBox="1"/>
          <p:nvPr/>
        </p:nvSpPr>
        <p:spPr>
          <a:xfrm>
            <a:off x="4191000" y="3505200"/>
            <a:ext cx="205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x</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pic>
        <p:nvPicPr>
          <p:cNvPr id="540" name="Google Shape;540;p34"/>
          <p:cNvPicPr preferRelativeResize="0"/>
          <p:nvPr/>
        </p:nvPicPr>
        <p:blipFill rotWithShape="1">
          <a:blip r:embed="rId3">
            <a:alphaModFix/>
          </a:blip>
          <a:srcRect b="0" l="0" r="0" t="0"/>
          <a:stretch/>
        </p:blipFill>
        <p:spPr>
          <a:xfrm>
            <a:off x="650875" y="4141787"/>
            <a:ext cx="2733675" cy="554037"/>
          </a:xfrm>
          <a:prstGeom prst="rect">
            <a:avLst/>
          </a:prstGeom>
          <a:noFill/>
          <a:ln>
            <a:noFill/>
          </a:ln>
        </p:spPr>
      </p:pic>
      <p:sp>
        <p:nvSpPr>
          <p:cNvPr id="541" name="Google Shape;541;p34"/>
          <p:cNvSpPr txBox="1"/>
          <p:nvPr/>
        </p:nvSpPr>
        <p:spPr>
          <a:xfrm>
            <a:off x="3963128" y="4267200"/>
            <a:ext cx="2887794"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x </a:t>
            </a:r>
            <a:r>
              <a:rPr b="0" i="0" lang="en-US" sz="1800" u="none" cap="none" strike="noStrike">
                <a:solidFill>
                  <a:schemeClr val="dk1"/>
                </a:solidFill>
                <a:latin typeface="Arial"/>
                <a:ea typeface="Arial"/>
                <a:cs typeface="Arial"/>
                <a:sym typeface="Arial"/>
              </a:rPr>
              <a:t>= 1.1 x 10</a:t>
            </a:r>
            <a:r>
              <a:rPr b="0" baseline="30000" i="0" lang="en-US" sz="1800" u="none" cap="none" strike="noStrike">
                <a:solidFill>
                  <a:schemeClr val="dk1"/>
                </a:solidFill>
                <a:latin typeface="Arial"/>
                <a:ea typeface="Arial"/>
                <a:cs typeface="Arial"/>
                <a:sym typeface="Arial"/>
              </a:rPr>
              <a:t>-3</a:t>
            </a:r>
            <a:r>
              <a:rPr b="0" i="0" lang="en-US" sz="1800" u="none" cap="none" strike="noStrike">
                <a:solidFill>
                  <a:schemeClr val="dk1"/>
                </a:solidFill>
                <a:latin typeface="Arial"/>
                <a:ea typeface="Arial"/>
                <a:cs typeface="Arial"/>
                <a:sym typeface="Arial"/>
              </a:rPr>
              <a:t> ; pH = 2.96</a:t>
            </a:r>
            <a:endParaRPr b="0" i="1" sz="1800" u="none" cap="none" strike="noStrike">
              <a:solidFill>
                <a:schemeClr val="dk1"/>
              </a:solidFill>
              <a:latin typeface="Arial"/>
              <a:ea typeface="Arial"/>
              <a:cs typeface="Arial"/>
              <a:sym typeface="Arial"/>
            </a:endParaRPr>
          </a:p>
        </p:txBody>
      </p:sp>
      <p:sp>
        <p:nvSpPr>
          <p:cNvPr id="542" name="Google Shape;542;p34"/>
          <p:cNvSpPr txBox="1"/>
          <p:nvPr/>
        </p:nvSpPr>
        <p:spPr>
          <a:xfrm>
            <a:off x="533400" y="4800600"/>
            <a:ext cx="53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endParaRPr/>
          </a:p>
        </p:txBody>
      </p:sp>
      <p:sp>
        <p:nvSpPr>
          <p:cNvPr id="543" name="Google Shape;543;p34"/>
          <p:cNvSpPr txBox="1"/>
          <p:nvPr/>
        </p:nvSpPr>
        <p:spPr>
          <a:xfrm>
            <a:off x="1371600" y="516255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544" name="Google Shape;544;p34"/>
          <p:cNvSpPr txBox="1"/>
          <p:nvPr/>
        </p:nvSpPr>
        <p:spPr>
          <a:xfrm>
            <a:off x="1371600" y="550545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545" name="Google Shape;545;p34"/>
          <p:cNvSpPr txBox="1"/>
          <p:nvPr/>
        </p:nvSpPr>
        <p:spPr>
          <a:xfrm>
            <a:off x="1371600" y="588645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Final</a:t>
            </a:r>
            <a:endParaRPr/>
          </a:p>
        </p:txBody>
      </p:sp>
      <p:sp>
        <p:nvSpPr>
          <p:cNvPr id="546" name="Google Shape;546;p34"/>
          <p:cNvSpPr txBox="1"/>
          <p:nvPr/>
        </p:nvSpPr>
        <p:spPr>
          <a:xfrm>
            <a:off x="3429000" y="5162550"/>
            <a:ext cx="121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0.004000</a:t>
            </a:r>
            <a:endParaRPr/>
          </a:p>
        </p:txBody>
      </p:sp>
      <p:sp>
        <p:nvSpPr>
          <p:cNvPr id="547" name="Google Shape;547;p34"/>
          <p:cNvSpPr txBox="1"/>
          <p:nvPr/>
        </p:nvSpPr>
        <p:spPr>
          <a:xfrm>
            <a:off x="4648200" y="550545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0.003000</a:t>
            </a:r>
            <a:endParaRPr/>
          </a:p>
        </p:txBody>
      </p:sp>
      <p:sp>
        <p:nvSpPr>
          <p:cNvPr id="548" name="Google Shape;548;p34"/>
          <p:cNvSpPr txBox="1"/>
          <p:nvPr/>
        </p:nvSpPr>
        <p:spPr>
          <a:xfrm>
            <a:off x="6019800" y="588645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0.003000</a:t>
            </a:r>
            <a:endParaRPr/>
          </a:p>
        </p:txBody>
      </p:sp>
      <p:sp>
        <p:nvSpPr>
          <p:cNvPr id="549" name="Google Shape;549;p34"/>
          <p:cNvSpPr txBox="1"/>
          <p:nvPr/>
        </p:nvSpPr>
        <p:spPr>
          <a:xfrm>
            <a:off x="3429000" y="5886450"/>
            <a:ext cx="121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0.001000</a:t>
            </a:r>
            <a:endParaRPr/>
          </a:p>
        </p:txBody>
      </p:sp>
      <p:sp>
        <p:nvSpPr>
          <p:cNvPr id="550" name="Google Shape;550;p34"/>
          <p:cNvSpPr txBox="1"/>
          <p:nvPr/>
        </p:nvSpPr>
        <p:spPr>
          <a:xfrm>
            <a:off x="6324600" y="51625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551" name="Google Shape;551;p34"/>
          <p:cNvSpPr txBox="1"/>
          <p:nvPr/>
        </p:nvSpPr>
        <p:spPr>
          <a:xfrm>
            <a:off x="7315200" y="51625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52" name="Google Shape;552;p34"/>
          <p:cNvSpPr txBox="1"/>
          <p:nvPr/>
        </p:nvSpPr>
        <p:spPr>
          <a:xfrm>
            <a:off x="7315200" y="55054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53" name="Google Shape;553;p34"/>
          <p:cNvSpPr txBox="1"/>
          <p:nvPr/>
        </p:nvSpPr>
        <p:spPr>
          <a:xfrm>
            <a:off x="7315200" y="58864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54" name="Google Shape;554;p34"/>
          <p:cNvSpPr txBox="1"/>
          <p:nvPr/>
        </p:nvSpPr>
        <p:spPr>
          <a:xfrm>
            <a:off x="4876800" y="5886450"/>
            <a:ext cx="53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555" name="Google Shape;555;p34"/>
          <p:cNvSpPr txBox="1"/>
          <p:nvPr/>
        </p:nvSpPr>
        <p:spPr>
          <a:xfrm>
            <a:off x="4876800" y="51244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56" name="Google Shape;556;p34"/>
          <p:cNvSpPr txBox="1"/>
          <p:nvPr/>
        </p:nvSpPr>
        <p:spPr>
          <a:xfrm>
            <a:off x="3886200" y="55054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557" name="Google Shape;557;p34"/>
          <p:cNvSpPr txBox="1"/>
          <p:nvPr/>
        </p:nvSpPr>
        <p:spPr>
          <a:xfrm>
            <a:off x="6324600" y="5505450"/>
            <a:ext cx="38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grpSp>
        <p:nvGrpSpPr>
          <p:cNvPr id="558" name="Google Shape;558;p34"/>
          <p:cNvGrpSpPr/>
          <p:nvPr/>
        </p:nvGrpSpPr>
        <p:grpSpPr>
          <a:xfrm>
            <a:off x="1231900" y="4800600"/>
            <a:ext cx="6934200" cy="366712"/>
            <a:chOff x="776" y="2868"/>
            <a:chExt cx="4368" cy="231"/>
          </a:xfrm>
        </p:grpSpPr>
        <p:sp>
          <p:nvSpPr>
            <p:cNvPr id="559" name="Google Shape;559;p34"/>
            <p:cNvSpPr txBox="1"/>
            <p:nvPr/>
          </p:nvSpPr>
          <p:spPr>
            <a:xfrm>
              <a:off x="2256" y="2868"/>
              <a:ext cx="28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HPr(</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OH</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Pr </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a:t>
              </a:r>
              <a:endParaRPr/>
            </a:p>
          </p:txBody>
        </p:sp>
        <p:pic>
          <p:nvPicPr>
            <p:cNvPr id="560" name="Google Shape;560;p34"/>
            <p:cNvPicPr preferRelativeResize="0"/>
            <p:nvPr/>
          </p:nvPicPr>
          <p:blipFill rotWithShape="1">
            <a:blip r:embed="rId4">
              <a:alphaModFix/>
            </a:blip>
            <a:srcRect b="0" l="0" r="0" t="0"/>
            <a:stretch/>
          </p:blipFill>
          <p:spPr>
            <a:xfrm>
              <a:off x="3456" y="2880"/>
              <a:ext cx="448" cy="160"/>
            </a:xfrm>
            <a:prstGeom prst="rect">
              <a:avLst/>
            </a:prstGeom>
            <a:noFill/>
            <a:ln>
              <a:noFill/>
            </a:ln>
          </p:spPr>
        </p:pic>
        <p:sp>
          <p:nvSpPr>
            <p:cNvPr id="561" name="Google Shape;561;p34"/>
            <p:cNvSpPr txBox="1"/>
            <p:nvPr/>
          </p:nvSpPr>
          <p:spPr>
            <a:xfrm>
              <a:off x="864" y="2868"/>
              <a:ext cx="115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Amount (mol)</a:t>
              </a:r>
              <a:endParaRPr/>
            </a:p>
          </p:txBody>
        </p:sp>
        <p:cxnSp>
          <p:nvCxnSpPr>
            <p:cNvPr id="562" name="Google Shape;562;p34"/>
            <p:cNvCxnSpPr/>
            <p:nvPr/>
          </p:nvCxnSpPr>
          <p:spPr>
            <a:xfrm>
              <a:off x="776" y="3097"/>
              <a:ext cx="4368"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563" name="Google Shape;563;p34"/>
          <p:cNvGrpSpPr/>
          <p:nvPr/>
        </p:nvGrpSpPr>
        <p:grpSpPr>
          <a:xfrm>
            <a:off x="1219200" y="3336925"/>
            <a:ext cx="1600200" cy="777875"/>
            <a:chOff x="874" y="1296"/>
            <a:chExt cx="842" cy="457"/>
          </a:xfrm>
        </p:grpSpPr>
        <p:sp>
          <p:nvSpPr>
            <p:cNvPr id="564" name="Google Shape;564;p34"/>
            <p:cNvSpPr txBox="1"/>
            <p:nvPr/>
          </p:nvSpPr>
          <p:spPr>
            <a:xfrm>
              <a:off x="874" y="1296"/>
              <a:ext cx="842" cy="3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sp>
          <p:nvSpPr>
            <p:cNvPr id="565" name="Google Shape;565;p34"/>
            <p:cNvSpPr txBox="1"/>
            <p:nvPr/>
          </p:nvSpPr>
          <p:spPr>
            <a:xfrm>
              <a:off x="949" y="1536"/>
              <a:ext cx="683"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[HPr]</a:t>
              </a:r>
              <a:endParaRPr/>
            </a:p>
          </p:txBody>
        </p:sp>
        <p:cxnSp>
          <p:nvCxnSpPr>
            <p:cNvPr id="566" name="Google Shape;566;p34"/>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528">
                                            <p:txEl>
                                              <p:pRg end="0" st="0"/>
                                            </p:txEl>
                                          </p:spTgt>
                                        </p:tgtEl>
                                        <p:attrNameLst>
                                          <p:attrName>style.visibility</p:attrName>
                                        </p:attrNameLst>
                                      </p:cBhvr>
                                      <p:to>
                                        <p:strVal val="visible"/>
                                      </p:to>
                                    </p:set>
                                    <p:animEffect filter="fade" transition="in">
                                      <p:cBhvr>
                                        <p:cTn dur="500"/>
                                        <p:tgtEl>
                                          <p:spTgt spid="528">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529">
                                            <p:txEl>
                                              <p:pRg end="0" st="0"/>
                                            </p:txEl>
                                          </p:spTgt>
                                        </p:tgtEl>
                                        <p:attrNameLst>
                                          <p:attrName>style.visibility</p:attrName>
                                        </p:attrNameLst>
                                      </p:cBhvr>
                                      <p:to>
                                        <p:strVal val="visible"/>
                                      </p:to>
                                    </p:set>
                                    <p:animEffect filter="fade" transition="in">
                                      <p:cBhvr>
                                        <p:cTn dur="500"/>
                                        <p:tgtEl>
                                          <p:spTgt spid="529">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531">
                                            <p:txEl>
                                              <p:pRg end="0" st="0"/>
                                            </p:txEl>
                                          </p:spTgt>
                                        </p:tgtEl>
                                        <p:attrNameLst>
                                          <p:attrName>style.visibility</p:attrName>
                                        </p:attrNameLst>
                                      </p:cBhvr>
                                      <p:to>
                                        <p:strVal val="visible"/>
                                      </p:to>
                                    </p:set>
                                    <p:animEffect filter="fade" transition="in">
                                      <p:cBhvr>
                                        <p:cTn dur="500"/>
                                        <p:tgtEl>
                                          <p:spTgt spid="531">
                                            <p:txEl>
                                              <p:pRg end="0" st="0"/>
                                            </p:txEl>
                                          </p:spTgt>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538">
                                            <p:txEl>
                                              <p:pRg end="0" st="0"/>
                                            </p:txEl>
                                          </p:spTgt>
                                        </p:tgtEl>
                                        <p:attrNameLst>
                                          <p:attrName>style.visibility</p:attrName>
                                        </p:attrNameLst>
                                      </p:cBhvr>
                                      <p:to>
                                        <p:strVal val="visible"/>
                                      </p:to>
                                    </p:set>
                                    <p:animEffect filter="fade" transition="in">
                                      <p:cBhvr>
                                        <p:cTn dur="500"/>
                                        <p:tgtEl>
                                          <p:spTgt spid="538">
                                            <p:txEl>
                                              <p:pRg end="0" st="0"/>
                                            </p:txEl>
                                          </p:spTgt>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539">
                                            <p:txEl>
                                              <p:pRg end="0" st="0"/>
                                            </p:txEl>
                                          </p:spTgt>
                                        </p:tgtEl>
                                        <p:attrNameLst>
                                          <p:attrName>style.visibility</p:attrName>
                                        </p:attrNameLst>
                                      </p:cBhvr>
                                      <p:to>
                                        <p:strVal val="visible"/>
                                      </p:to>
                                    </p:set>
                                    <p:animEffect filter="fade" transition="in">
                                      <p:cBhvr>
                                        <p:cTn dur="500"/>
                                        <p:tgtEl>
                                          <p:spTgt spid="539">
                                            <p:txEl>
                                              <p:pRg end="0" st="0"/>
                                            </p:txEl>
                                          </p:spTgt>
                                        </p:tgtEl>
                                      </p:cBhvr>
                                    </p:animEffect>
                                  </p:childTnLst>
                                </p:cTn>
                              </p:par>
                            </p:childTnLst>
                          </p:cTn>
                        </p:par>
                        <p:par>
                          <p:cTn fill="hold">
                            <p:stCondLst>
                              <p:cond delay="3000"/>
                            </p:stCondLst>
                            <p:childTnLst>
                              <p:par>
                                <p:cTn fill="hold" nodeType="afterEffect" presetClass="entr" presetID="1" presetSubtype="0">
                                  <p:stCondLst>
                                    <p:cond delay="5000"/>
                                  </p:stCondLst>
                                  <p:childTnLst>
                                    <p:set>
                                      <p:cBhvr>
                                        <p:cTn dur="1" fill="hold">
                                          <p:stCondLst>
                                            <p:cond delay="0"/>
                                          </p:stCondLst>
                                        </p:cTn>
                                        <p:tgtEl>
                                          <p:spTgt spid="542">
                                            <p:txEl>
                                              <p:pRg end="0" st="0"/>
                                            </p:txEl>
                                          </p:spTgt>
                                        </p:tgtEl>
                                        <p:attrNameLst>
                                          <p:attrName>style.visibility</p:attrName>
                                        </p:attrNameLst>
                                      </p:cBhvr>
                                      <p:to>
                                        <p:strVal val="visible"/>
                                      </p:to>
                                    </p:se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par>
                          <p:cTn fill="hold">
                            <p:stCondLst>
                              <p:cond delay="4501"/>
                            </p:stCondLst>
                            <p:childTnLst>
                              <p:par>
                                <p:cTn fill="hold" nodeType="afterEffect" presetClass="entr" presetID="1" presetSubtype="0">
                                  <p:stCondLst>
                                    <p:cond delay="1000"/>
                                  </p:stCondLst>
                                  <p:childTnLst>
                                    <p:set>
                                      <p:cBhvr>
                                        <p:cTn dur="1" fill="hold">
                                          <p:stCondLst>
                                            <p:cond delay="0"/>
                                          </p:stCondLst>
                                        </p:cTn>
                                        <p:tgtEl>
                                          <p:spTgt spid="546">
                                            <p:txEl>
                                              <p:pRg end="0" st="0"/>
                                            </p:txEl>
                                          </p:spTgt>
                                        </p:tgtEl>
                                        <p:attrNameLst>
                                          <p:attrName>style.visibility</p:attrName>
                                        </p:attrNameLst>
                                      </p:cBhvr>
                                      <p:to>
                                        <p:strVal val="visible"/>
                                      </p:to>
                                    </p:set>
                                  </p:childTnLst>
                                </p:cTn>
                              </p:par>
                            </p:childTnLst>
                          </p:cTn>
                        </p:par>
                        <p:par>
                          <p:cTn fill="hold">
                            <p:stCondLst>
                              <p:cond delay="4502"/>
                            </p:stCondLst>
                            <p:childTnLst>
                              <p:par>
                                <p:cTn fill="hold" nodeType="afterEffect" presetClass="entr" presetID="1" presetSubtype="0">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childTnLst>
                                </p:cTn>
                              </p:par>
                            </p:childTnLst>
                          </p:cTn>
                        </p:par>
                        <p:par>
                          <p:cTn fill="hold">
                            <p:stCondLst>
                              <p:cond delay="4503"/>
                            </p:stCondLst>
                            <p:childTnLst>
                              <p:par>
                                <p:cTn fill="hold" nodeType="afterEffect" presetClass="entr" presetID="1" presetSubtype="0">
                                  <p:stCondLst>
                                    <p:cond delay="0"/>
                                  </p:stCondLst>
                                  <p:childTnLst>
                                    <p:set>
                                      <p:cBhvr>
                                        <p:cTn dur="1" fill="hold">
                                          <p:stCondLst>
                                            <p:cond delay="0"/>
                                          </p:stCondLst>
                                        </p:cTn>
                                        <p:tgtEl>
                                          <p:spTgt spid="550">
                                            <p:txEl>
                                              <p:pRg end="0" st="0"/>
                                            </p:txEl>
                                          </p:spTgt>
                                        </p:tgtEl>
                                        <p:attrNameLst>
                                          <p:attrName>style.visibility</p:attrName>
                                        </p:attrNameLst>
                                      </p:cBhvr>
                                      <p:to>
                                        <p:strVal val="visible"/>
                                      </p:to>
                                    </p:set>
                                  </p:childTnLst>
                                </p:cTn>
                              </p:par>
                            </p:childTnLst>
                          </p:cTn>
                        </p:par>
                        <p:par>
                          <p:cTn fill="hold">
                            <p:stCondLst>
                              <p:cond delay="4504"/>
                            </p:stCondLst>
                            <p:childTnLst>
                              <p:par>
                                <p:cTn fill="hold" nodeType="afterEffect" presetClass="entr" presetID="1" presetSubtype="0">
                                  <p:stCondLst>
                                    <p:cond delay="0"/>
                                  </p:stCondLst>
                                  <p:childTnLst>
                                    <p:set>
                                      <p:cBhvr>
                                        <p:cTn dur="1" fill="hold">
                                          <p:stCondLst>
                                            <p:cond delay="0"/>
                                          </p:stCondLst>
                                        </p:cTn>
                                        <p:tgtEl>
                                          <p:spTgt spid="551">
                                            <p:txEl>
                                              <p:pRg end="0" st="0"/>
                                            </p:txEl>
                                          </p:spTgt>
                                        </p:tgtEl>
                                        <p:attrNameLst>
                                          <p:attrName>style.visibility</p:attrName>
                                        </p:attrNameLst>
                                      </p:cBhvr>
                                      <p:to>
                                        <p:strVal val="visible"/>
                                      </p:to>
                                    </p:set>
                                  </p:childTnLst>
                                </p:cTn>
                              </p:par>
                            </p:childTnLst>
                          </p:cTn>
                        </p:par>
                        <p:par>
                          <p:cTn fill="hold">
                            <p:stCondLst>
                              <p:cond delay="4505"/>
                            </p:stCondLst>
                            <p:childTnLst>
                              <p:par>
                                <p:cTn fill="hold" nodeType="afterEffect" presetClass="entr" presetID="1" presetSubtype="0">
                                  <p:stCondLst>
                                    <p:cond delay="1000"/>
                                  </p:stCondLst>
                                  <p:childTnLst>
                                    <p:set>
                                      <p:cBhvr>
                                        <p:cTn dur="1" fill="hold">
                                          <p:stCondLst>
                                            <p:cond delay="0"/>
                                          </p:stCondLst>
                                        </p:cTn>
                                        <p:tgtEl>
                                          <p:spTgt spid="556">
                                            <p:txEl>
                                              <p:pRg end="0" st="0"/>
                                            </p:txEl>
                                          </p:spTgt>
                                        </p:tgtEl>
                                        <p:attrNameLst>
                                          <p:attrName>style.visibility</p:attrName>
                                        </p:attrNameLst>
                                      </p:cBhvr>
                                      <p:to>
                                        <p:strVal val="visible"/>
                                      </p:to>
                                    </p:set>
                                  </p:childTnLst>
                                </p:cTn>
                              </p:par>
                            </p:childTnLst>
                          </p:cTn>
                        </p:par>
                        <p:par>
                          <p:cTn fill="hold">
                            <p:stCondLst>
                              <p:cond delay="4506"/>
                            </p:stCondLst>
                            <p:childTnLst>
                              <p:par>
                                <p:cTn fill="hold" nodeType="afterEffect" presetClass="entr" presetID="1" presetSubtype="0">
                                  <p:stCondLst>
                                    <p:cond delay="0"/>
                                  </p:stCondLst>
                                  <p:childTnLst>
                                    <p:set>
                                      <p:cBhvr>
                                        <p:cTn dur="1" fill="hold">
                                          <p:stCondLst>
                                            <p:cond delay="0"/>
                                          </p:stCondLst>
                                        </p:cTn>
                                        <p:tgtEl>
                                          <p:spTgt spid="547">
                                            <p:txEl>
                                              <p:pRg end="0" st="0"/>
                                            </p:txEl>
                                          </p:spTgt>
                                        </p:tgtEl>
                                        <p:attrNameLst>
                                          <p:attrName>style.visibility</p:attrName>
                                        </p:attrNameLst>
                                      </p:cBhvr>
                                      <p:to>
                                        <p:strVal val="visible"/>
                                      </p:to>
                                    </p:set>
                                  </p:childTnLst>
                                </p:cTn>
                              </p:par>
                            </p:childTnLst>
                          </p:cTn>
                        </p:par>
                        <p:par>
                          <p:cTn fill="hold">
                            <p:stCondLst>
                              <p:cond delay="4507"/>
                            </p:stCondLst>
                            <p:childTnLst>
                              <p:par>
                                <p:cTn fill="hold" nodeType="afterEffect" presetClass="entr" presetID="1"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childTnLst>
                                </p:cTn>
                              </p:par>
                            </p:childTnLst>
                          </p:cTn>
                        </p:par>
                        <p:par>
                          <p:cTn fill="hold">
                            <p:stCondLst>
                              <p:cond delay="4508"/>
                            </p:stCondLst>
                            <p:childTnLst>
                              <p:par>
                                <p:cTn fill="hold" nodeType="afterEffect" presetClass="entr" presetID="1" presetSubtype="0">
                                  <p:stCondLst>
                                    <p:cond delay="0"/>
                                  </p:stCondLst>
                                  <p:childTnLst>
                                    <p:set>
                                      <p:cBhvr>
                                        <p:cTn dur="1" fill="hold">
                                          <p:stCondLst>
                                            <p:cond delay="0"/>
                                          </p:stCondLst>
                                        </p:cTn>
                                        <p:tgtEl>
                                          <p:spTgt spid="552">
                                            <p:txEl>
                                              <p:pRg end="0" st="0"/>
                                            </p:txEl>
                                          </p:spTgt>
                                        </p:tgtEl>
                                        <p:attrNameLst>
                                          <p:attrName>style.visibility</p:attrName>
                                        </p:attrNameLst>
                                      </p:cBhvr>
                                      <p:to>
                                        <p:strVal val="visible"/>
                                      </p:to>
                                    </p:set>
                                  </p:childTnLst>
                                </p:cTn>
                              </p:par>
                            </p:childTnLst>
                          </p:cTn>
                        </p:par>
                        <p:par>
                          <p:cTn fill="hold">
                            <p:stCondLst>
                              <p:cond delay="4509"/>
                            </p:stCondLst>
                            <p:childTnLst>
                              <p:par>
                                <p:cTn fill="hold" nodeType="afterEffect" presetClass="entr" presetID="1" presetSubtype="0">
                                  <p:stCondLst>
                                    <p:cond delay="1000"/>
                                  </p:stCondLst>
                                  <p:childTnLst>
                                    <p:set>
                                      <p:cBhvr>
                                        <p:cTn dur="1" fill="hold">
                                          <p:stCondLst>
                                            <p:cond delay="0"/>
                                          </p:stCondLst>
                                        </p:cTn>
                                        <p:tgtEl>
                                          <p:spTgt spid="549">
                                            <p:txEl>
                                              <p:pRg end="0" st="0"/>
                                            </p:txEl>
                                          </p:spTgt>
                                        </p:tgtEl>
                                        <p:attrNameLst>
                                          <p:attrName>style.visibility</p:attrName>
                                        </p:attrNameLst>
                                      </p:cBhvr>
                                      <p:to>
                                        <p:strVal val="visible"/>
                                      </p:to>
                                    </p:set>
                                  </p:childTnLst>
                                </p:cTn>
                              </p:par>
                            </p:childTnLst>
                          </p:cTn>
                        </p:par>
                        <p:par>
                          <p:cTn fill="hold">
                            <p:stCondLst>
                              <p:cond delay="4510"/>
                            </p:stCondLst>
                            <p:childTnLst>
                              <p:par>
                                <p:cTn fill="hold" nodeType="afterEffect" presetClass="entr" presetID="1" presetSubtype="0">
                                  <p:stCondLst>
                                    <p:cond delay="0"/>
                                  </p:stCondLst>
                                  <p:childTnLst>
                                    <p:set>
                                      <p:cBhvr>
                                        <p:cTn dur="1" fill="hold">
                                          <p:stCondLst>
                                            <p:cond delay="0"/>
                                          </p:stCondLst>
                                        </p:cTn>
                                        <p:tgtEl>
                                          <p:spTgt spid="554">
                                            <p:txEl>
                                              <p:pRg end="0" st="0"/>
                                            </p:txEl>
                                          </p:spTgt>
                                        </p:tgtEl>
                                        <p:attrNameLst>
                                          <p:attrName>style.visibility</p:attrName>
                                        </p:attrNameLst>
                                      </p:cBhvr>
                                      <p:to>
                                        <p:strVal val="visible"/>
                                      </p:to>
                                    </p:set>
                                  </p:childTnLst>
                                </p:cTn>
                              </p:par>
                            </p:childTnLst>
                          </p:cTn>
                        </p:par>
                        <p:par>
                          <p:cTn fill="hold">
                            <p:stCondLst>
                              <p:cond delay="4511"/>
                            </p:stCondLst>
                            <p:childTnLst>
                              <p:par>
                                <p:cTn fill="hold" nodeType="afterEffect" presetClass="entr" presetID="1"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childTnLst>
                                </p:cTn>
                              </p:par>
                            </p:childTnLst>
                          </p:cTn>
                        </p:par>
                        <p:par>
                          <p:cTn fill="hold">
                            <p:stCondLst>
                              <p:cond delay="4512"/>
                            </p:stCondLst>
                            <p:childTnLst>
                              <p:par>
                                <p:cTn fill="hold" nodeType="afterEffect" presetClass="entr" presetID="1" presetSubtype="0">
                                  <p:stCondLst>
                                    <p:cond delay="0"/>
                                  </p:stCondLst>
                                  <p:childTnLst>
                                    <p:set>
                                      <p:cBhvr>
                                        <p:cTn dur="1" fill="hold">
                                          <p:stCondLst>
                                            <p:cond delay="0"/>
                                          </p:stCondLst>
                                        </p:cTn>
                                        <p:tgtEl>
                                          <p:spTgt spid="55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1" name="Shape 571"/>
        <p:cNvGrpSpPr/>
        <p:nvPr/>
      </p:nvGrpSpPr>
      <p:grpSpPr>
        <a:xfrm>
          <a:off x="0" y="0"/>
          <a:ext cx="0" cy="0"/>
          <a:chOff x="0" y="0"/>
          <a:chExt cx="0" cy="0"/>
        </a:xfrm>
      </p:grpSpPr>
      <p:sp>
        <p:nvSpPr>
          <p:cNvPr id="572" name="Google Shape;572;p35"/>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19.4</a:t>
            </a:r>
            <a:endParaRPr/>
          </a:p>
        </p:txBody>
      </p:sp>
      <p:sp>
        <p:nvSpPr>
          <p:cNvPr id="573" name="Google Shape;573;p35"/>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Finding the pH During a Weak Acid-Strong Base Titration</a:t>
            </a:r>
            <a:endParaRPr/>
          </a:p>
        </p:txBody>
      </p:sp>
      <p:grpSp>
        <p:nvGrpSpPr>
          <p:cNvPr id="574" name="Google Shape;574;p35"/>
          <p:cNvGrpSpPr/>
          <p:nvPr/>
        </p:nvGrpSpPr>
        <p:grpSpPr>
          <a:xfrm>
            <a:off x="1371600" y="1524000"/>
            <a:ext cx="4038600" cy="747712"/>
            <a:chOff x="1008" y="960"/>
            <a:chExt cx="2400" cy="471"/>
          </a:xfrm>
        </p:grpSpPr>
        <p:sp>
          <p:nvSpPr>
            <p:cNvPr id="575" name="Google Shape;575;p35"/>
            <p:cNvSpPr txBox="1"/>
            <p:nvPr/>
          </p:nvSpPr>
          <p:spPr>
            <a:xfrm>
              <a:off x="1008" y="1056"/>
              <a:ext cx="13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1.3 x 10</a:t>
              </a:r>
              <a:r>
                <a:rPr b="0" baseline="30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 x</a:t>
              </a:r>
              <a:endParaRPr/>
            </a:p>
          </p:txBody>
        </p:sp>
        <p:sp>
          <p:nvSpPr>
            <p:cNvPr id="576" name="Google Shape;576;p35"/>
            <p:cNvSpPr txBox="1"/>
            <p:nvPr/>
          </p:nvSpPr>
          <p:spPr>
            <a:xfrm>
              <a:off x="2352" y="960"/>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0.001000 mol</a:t>
              </a:r>
              <a:endParaRPr/>
            </a:p>
          </p:txBody>
        </p:sp>
        <p:sp>
          <p:nvSpPr>
            <p:cNvPr id="577" name="Google Shape;577;p35"/>
            <p:cNvSpPr txBox="1"/>
            <p:nvPr/>
          </p:nvSpPr>
          <p:spPr>
            <a:xfrm>
              <a:off x="2352" y="1200"/>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0.003000 mol</a:t>
              </a:r>
              <a:endParaRPr/>
            </a:p>
          </p:txBody>
        </p:sp>
        <p:cxnSp>
          <p:nvCxnSpPr>
            <p:cNvPr id="578" name="Google Shape;578;p35"/>
            <p:cNvCxnSpPr/>
            <p:nvPr/>
          </p:nvCxnSpPr>
          <p:spPr>
            <a:xfrm>
              <a:off x="2304" y="1200"/>
              <a:ext cx="1104" cy="0"/>
            </a:xfrm>
            <a:prstGeom prst="straightConnector1">
              <a:avLst/>
            </a:prstGeom>
            <a:noFill/>
            <a:ln cap="flat" cmpd="sng" w="28575">
              <a:solidFill>
                <a:schemeClr val="dk1"/>
              </a:solidFill>
              <a:prstDash val="solid"/>
              <a:miter lim="800000"/>
              <a:headEnd len="med" w="med" type="none"/>
              <a:tailEnd len="med" w="med" type="none"/>
            </a:ln>
          </p:spPr>
        </p:cxnSp>
      </p:grpSp>
      <p:sp>
        <p:nvSpPr>
          <p:cNvPr id="579" name="Google Shape;579;p35"/>
          <p:cNvSpPr txBox="1"/>
          <p:nvPr/>
        </p:nvSpPr>
        <p:spPr>
          <a:xfrm>
            <a:off x="5486400" y="16764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4.3 x 10</a:t>
            </a:r>
            <a:r>
              <a:rPr b="0" baseline="30000" i="0" lang="en-US" sz="1800" u="none">
                <a:solidFill>
                  <a:schemeClr val="dk1"/>
                </a:solidFill>
                <a:latin typeface="Arial"/>
                <a:ea typeface="Arial"/>
                <a:cs typeface="Arial"/>
                <a:sym typeface="Arial"/>
              </a:rPr>
              <a:t>-6 </a:t>
            </a:r>
            <a:r>
              <a:rPr b="0" i="1" lang="en-US" sz="1800" u="none">
                <a:solidFill>
                  <a:schemeClr val="dk1"/>
                </a:solidFill>
                <a:latin typeface="Arial"/>
                <a:ea typeface="Arial"/>
                <a:cs typeface="Arial"/>
                <a:sym typeface="Arial"/>
              </a:rPr>
              <a:t>M</a:t>
            </a:r>
            <a:endParaRPr/>
          </a:p>
        </p:txBody>
      </p:sp>
      <p:sp>
        <p:nvSpPr>
          <p:cNvPr id="580" name="Google Shape;580;p35"/>
          <p:cNvSpPr txBox="1"/>
          <p:nvPr/>
        </p:nvSpPr>
        <p:spPr>
          <a:xfrm>
            <a:off x="7169150" y="1682750"/>
            <a:ext cx="14478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pH = 5.37</a:t>
            </a:r>
            <a:endParaRPr/>
          </a:p>
        </p:txBody>
      </p:sp>
      <p:sp>
        <p:nvSpPr>
          <p:cNvPr id="581" name="Google Shape;581;p35"/>
          <p:cNvSpPr txBox="1"/>
          <p:nvPr/>
        </p:nvSpPr>
        <p:spPr>
          <a:xfrm>
            <a:off x="228600" y="2286000"/>
            <a:ext cx="8686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When 40.00 mL of NaOH are added, all of the HPr will be reacted and the  [Pr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will be</a:t>
            </a:r>
            <a:endParaRPr/>
          </a:p>
        </p:txBody>
      </p:sp>
      <p:grpSp>
        <p:nvGrpSpPr>
          <p:cNvPr id="582" name="Google Shape;582;p35"/>
          <p:cNvGrpSpPr/>
          <p:nvPr/>
        </p:nvGrpSpPr>
        <p:grpSpPr>
          <a:xfrm>
            <a:off x="1676400" y="2833687"/>
            <a:ext cx="4572000" cy="747712"/>
            <a:chOff x="1056" y="1728"/>
            <a:chExt cx="2880" cy="471"/>
          </a:xfrm>
        </p:grpSpPr>
        <p:sp>
          <p:nvSpPr>
            <p:cNvPr id="583" name="Google Shape;583;p35"/>
            <p:cNvSpPr txBox="1"/>
            <p:nvPr/>
          </p:nvSpPr>
          <p:spPr>
            <a:xfrm>
              <a:off x="1392" y="1728"/>
              <a:ext cx="12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(0.004000 mol)</a:t>
              </a:r>
              <a:endParaRPr/>
            </a:p>
          </p:txBody>
        </p:sp>
        <p:sp>
          <p:nvSpPr>
            <p:cNvPr id="584" name="Google Shape;584;p35"/>
            <p:cNvSpPr txBox="1"/>
            <p:nvPr/>
          </p:nvSpPr>
          <p:spPr>
            <a:xfrm>
              <a:off x="1056" y="1968"/>
              <a:ext cx="19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(0.004000 L) + (0.004000 L)</a:t>
              </a:r>
              <a:endParaRPr/>
            </a:p>
          </p:txBody>
        </p:sp>
        <p:cxnSp>
          <p:nvCxnSpPr>
            <p:cNvPr id="585" name="Google Shape;585;p35"/>
            <p:cNvCxnSpPr/>
            <p:nvPr/>
          </p:nvCxnSpPr>
          <p:spPr>
            <a:xfrm>
              <a:off x="1056" y="1968"/>
              <a:ext cx="1824" cy="0"/>
            </a:xfrm>
            <a:prstGeom prst="straightConnector1">
              <a:avLst/>
            </a:prstGeom>
            <a:noFill/>
            <a:ln cap="flat" cmpd="sng" w="28575">
              <a:solidFill>
                <a:schemeClr val="dk1"/>
              </a:solidFill>
              <a:prstDash val="solid"/>
              <a:miter lim="800000"/>
              <a:headEnd len="med" w="med" type="none"/>
              <a:tailEnd len="med" w="med" type="none"/>
            </a:ln>
          </p:spPr>
        </p:cxnSp>
        <p:sp>
          <p:nvSpPr>
            <p:cNvPr id="586" name="Google Shape;586;p35"/>
            <p:cNvSpPr txBox="1"/>
            <p:nvPr/>
          </p:nvSpPr>
          <p:spPr>
            <a:xfrm>
              <a:off x="2976" y="182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0.05000 </a:t>
              </a:r>
              <a:r>
                <a:rPr b="0" i="1" lang="en-US" sz="1800" u="none">
                  <a:solidFill>
                    <a:schemeClr val="dk1"/>
                  </a:solidFill>
                  <a:latin typeface="Arial"/>
                  <a:ea typeface="Arial"/>
                  <a:cs typeface="Arial"/>
                  <a:sym typeface="Arial"/>
                </a:rPr>
                <a:t>M</a:t>
              </a:r>
              <a:endParaRPr/>
            </a:p>
          </p:txBody>
        </p:sp>
      </p:grpSp>
      <p:sp>
        <p:nvSpPr>
          <p:cNvPr id="587" name="Google Shape;587;p35"/>
          <p:cNvSpPr txBox="1"/>
          <p:nvPr/>
        </p:nvSpPr>
        <p:spPr>
          <a:xfrm>
            <a:off x="838200" y="38100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x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w</a:t>
            </a:r>
            <a:endParaRPr/>
          </a:p>
        </p:txBody>
      </p:sp>
      <p:sp>
        <p:nvSpPr>
          <p:cNvPr id="588" name="Google Shape;588;p35"/>
          <p:cNvSpPr txBox="1"/>
          <p:nvPr/>
        </p:nvSpPr>
        <p:spPr>
          <a:xfrm>
            <a:off x="2819400" y="3836987"/>
            <a:ext cx="525780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            =                       = 7.7 x 10</a:t>
            </a:r>
            <a:r>
              <a:rPr b="0" baseline="30000" i="0" lang="en-US" sz="1800" u="none">
                <a:solidFill>
                  <a:schemeClr val="dk1"/>
                </a:solidFill>
                <a:latin typeface="Arial"/>
                <a:ea typeface="Arial"/>
                <a:cs typeface="Arial"/>
                <a:sym typeface="Arial"/>
              </a:rPr>
              <a:t>-10</a:t>
            </a:r>
            <a:endParaRPr/>
          </a:p>
        </p:txBody>
      </p:sp>
      <p:sp>
        <p:nvSpPr>
          <p:cNvPr id="589" name="Google Shape;589;p35"/>
          <p:cNvSpPr txBox="1"/>
          <p:nvPr/>
        </p:nvSpPr>
        <p:spPr>
          <a:xfrm>
            <a:off x="685800" y="4876800"/>
            <a:ext cx="419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 1.6 x 10</a:t>
            </a:r>
            <a:r>
              <a:rPr b="0" baseline="30000" i="0" lang="en-US" sz="1800" u="none">
                <a:solidFill>
                  <a:schemeClr val="dk1"/>
                </a:solidFill>
                <a:latin typeface="Arial"/>
                <a:ea typeface="Arial"/>
                <a:cs typeface="Arial"/>
                <a:sym typeface="Arial"/>
              </a:rPr>
              <a:t>-9</a:t>
            </a:r>
            <a:r>
              <a:rPr b="0" i="1" lang="en-US" sz="1800" u="none">
                <a:solidFill>
                  <a:schemeClr val="dk1"/>
                </a:solidFill>
                <a:latin typeface="Arial"/>
                <a:ea typeface="Arial"/>
                <a:cs typeface="Arial"/>
                <a:sym typeface="Arial"/>
              </a:rPr>
              <a:t>M</a:t>
            </a:r>
            <a:endParaRPr/>
          </a:p>
        </p:txBody>
      </p:sp>
      <p:sp>
        <p:nvSpPr>
          <p:cNvPr id="590" name="Google Shape;590;p35"/>
          <p:cNvSpPr txBox="1"/>
          <p:nvPr/>
        </p:nvSpPr>
        <p:spPr>
          <a:xfrm>
            <a:off x="5257800" y="4876800"/>
            <a:ext cx="14478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pH = 8.80</a:t>
            </a:r>
            <a:endParaRPr/>
          </a:p>
        </p:txBody>
      </p:sp>
      <p:grpSp>
        <p:nvGrpSpPr>
          <p:cNvPr id="591" name="Google Shape;591;p35"/>
          <p:cNvGrpSpPr/>
          <p:nvPr/>
        </p:nvGrpSpPr>
        <p:grpSpPr>
          <a:xfrm>
            <a:off x="4191000" y="3608387"/>
            <a:ext cx="1509712" cy="777875"/>
            <a:chOff x="949" y="1296"/>
            <a:chExt cx="727" cy="457"/>
          </a:xfrm>
        </p:grpSpPr>
        <p:sp>
          <p:nvSpPr>
            <p:cNvPr id="592" name="Google Shape;592;p35"/>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x 10</a:t>
              </a:r>
              <a:r>
                <a:rPr b="0" baseline="30000" i="0" lang="en-US" sz="1800" u="none">
                  <a:solidFill>
                    <a:schemeClr val="dk1"/>
                  </a:solidFill>
                  <a:latin typeface="Arial"/>
                  <a:ea typeface="Arial"/>
                  <a:cs typeface="Arial"/>
                  <a:sym typeface="Arial"/>
                </a:rPr>
                <a:t>-14</a:t>
              </a:r>
              <a:endParaRPr/>
            </a:p>
          </p:txBody>
        </p:sp>
        <p:sp>
          <p:nvSpPr>
            <p:cNvPr id="593" name="Google Shape;593;p35"/>
            <p:cNvSpPr txBox="1"/>
            <p:nvPr/>
          </p:nvSpPr>
          <p:spPr>
            <a:xfrm>
              <a:off x="949" y="1536"/>
              <a:ext cx="683"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1.3 x 10</a:t>
              </a:r>
              <a:r>
                <a:rPr b="0" baseline="30000" i="0" lang="en-US" sz="1800" u="none">
                  <a:solidFill>
                    <a:schemeClr val="dk1"/>
                  </a:solidFill>
                  <a:latin typeface="Arial"/>
                  <a:ea typeface="Arial"/>
                  <a:cs typeface="Arial"/>
                  <a:sym typeface="Arial"/>
                </a:rPr>
                <a:t>-5 </a:t>
              </a:r>
              <a:endParaRPr/>
            </a:p>
          </p:txBody>
        </p:sp>
        <p:cxnSp>
          <p:nvCxnSpPr>
            <p:cNvPr id="594" name="Google Shape;594;p35"/>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595" name="Google Shape;595;p35"/>
          <p:cNvGrpSpPr/>
          <p:nvPr/>
        </p:nvGrpSpPr>
        <p:grpSpPr>
          <a:xfrm>
            <a:off x="3352800" y="3608387"/>
            <a:ext cx="685800" cy="1055687"/>
            <a:chOff x="949" y="1296"/>
            <a:chExt cx="727" cy="620"/>
          </a:xfrm>
        </p:grpSpPr>
        <p:sp>
          <p:nvSpPr>
            <p:cNvPr id="596" name="Google Shape;596;p35"/>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w</a:t>
              </a:r>
              <a:endParaRPr/>
            </a:p>
          </p:txBody>
        </p:sp>
        <p:sp>
          <p:nvSpPr>
            <p:cNvPr id="597" name="Google Shape;597;p35"/>
            <p:cNvSpPr txBox="1"/>
            <p:nvPr/>
          </p:nvSpPr>
          <p:spPr>
            <a:xfrm>
              <a:off x="949" y="1536"/>
              <a:ext cx="683" cy="3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598" name="Google Shape;598;p35"/>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599" name="Google Shape;599;p35"/>
          <p:cNvGrpSpPr/>
          <p:nvPr/>
        </p:nvGrpSpPr>
        <p:grpSpPr>
          <a:xfrm>
            <a:off x="1676400" y="4648200"/>
            <a:ext cx="685800" cy="1055687"/>
            <a:chOff x="949" y="1296"/>
            <a:chExt cx="727" cy="620"/>
          </a:xfrm>
        </p:grpSpPr>
        <p:sp>
          <p:nvSpPr>
            <p:cNvPr id="600" name="Google Shape;600;p35"/>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w</a:t>
              </a:r>
              <a:endParaRPr/>
            </a:p>
          </p:txBody>
        </p:sp>
        <p:sp>
          <p:nvSpPr>
            <p:cNvPr id="601" name="Google Shape;601;p35"/>
            <p:cNvSpPr txBox="1"/>
            <p:nvPr/>
          </p:nvSpPr>
          <p:spPr>
            <a:xfrm>
              <a:off x="949" y="1536"/>
              <a:ext cx="683" cy="3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602" name="Google Shape;602;p35"/>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pic>
        <p:nvPicPr>
          <p:cNvPr id="603" name="Google Shape;603;p35"/>
          <p:cNvPicPr preferRelativeResize="0"/>
          <p:nvPr/>
        </p:nvPicPr>
        <p:blipFill rotWithShape="1">
          <a:blip r:embed="rId3">
            <a:alphaModFix/>
          </a:blip>
          <a:srcRect b="0" l="0" r="0" t="0"/>
          <a:stretch/>
        </p:blipFill>
        <p:spPr>
          <a:xfrm>
            <a:off x="1587500" y="5080000"/>
            <a:ext cx="942975" cy="342900"/>
          </a:xfrm>
          <a:prstGeom prst="rect">
            <a:avLst/>
          </a:prstGeom>
          <a:noFill/>
          <a:ln>
            <a:noFill/>
          </a:ln>
        </p:spPr>
      </p:pic>
      <p:sp>
        <p:nvSpPr>
          <p:cNvPr id="604" name="Google Shape;604;p35"/>
          <p:cNvSpPr txBox="1"/>
          <p:nvPr/>
        </p:nvSpPr>
        <p:spPr>
          <a:xfrm>
            <a:off x="457200" y="9144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579">
                                            <p:txEl>
                                              <p:pRg end="0" st="0"/>
                                            </p:txEl>
                                          </p:spTgt>
                                        </p:tgtEl>
                                        <p:attrNameLst>
                                          <p:attrName>style.visibility</p:attrName>
                                        </p:attrNameLst>
                                      </p:cBhvr>
                                      <p:to>
                                        <p:strVal val="visible"/>
                                      </p:to>
                                    </p:set>
                                    <p:animEffect filter="fade" transition="in">
                                      <p:cBhvr>
                                        <p:cTn dur="500"/>
                                        <p:tgtEl>
                                          <p:spTgt spid="579">
                                            <p:txEl>
                                              <p:pRg end="0" st="0"/>
                                            </p:txEl>
                                          </p:spTgt>
                                        </p:tgtEl>
                                      </p:cBhvr>
                                    </p:animEffect>
                                  </p:childTnLst>
                                </p:cTn>
                              </p:par>
                            </p:childTnLst>
                          </p:cTn>
                        </p:par>
                        <p:par>
                          <p:cTn fill="hold">
                            <p:stCondLst>
                              <p:cond delay="500"/>
                            </p:stCondLst>
                            <p:childTnLst>
                              <p:par>
                                <p:cTn fill="hold" nodeType="afterEffect" presetClass="entr" presetID="10" presetSubtype="0">
                                  <p:stCondLst>
                                    <p:cond delay="5000"/>
                                  </p:stCondLst>
                                  <p:childTnLst>
                                    <p:set>
                                      <p:cBhvr>
                                        <p:cTn dur="1" fill="hold">
                                          <p:stCondLst>
                                            <p:cond delay="0"/>
                                          </p:stCondLst>
                                        </p:cTn>
                                        <p:tgtEl>
                                          <p:spTgt spid="581">
                                            <p:txEl>
                                              <p:pRg end="0" st="0"/>
                                            </p:txEl>
                                          </p:spTgt>
                                        </p:tgtEl>
                                        <p:attrNameLst>
                                          <p:attrName>style.visibility</p:attrName>
                                        </p:attrNameLst>
                                      </p:cBhvr>
                                      <p:to>
                                        <p:strVal val="visible"/>
                                      </p:to>
                                    </p:set>
                                    <p:animEffect filter="fade" transition="in">
                                      <p:cBhvr>
                                        <p:cTn dur="500"/>
                                        <p:tgtEl>
                                          <p:spTgt spid="581">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587">
                                            <p:txEl>
                                              <p:pRg end="0" st="0"/>
                                            </p:txEl>
                                          </p:spTgt>
                                        </p:tgtEl>
                                        <p:attrNameLst>
                                          <p:attrName>style.visibility</p:attrName>
                                        </p:attrNameLst>
                                      </p:cBhvr>
                                      <p:to>
                                        <p:strVal val="visible"/>
                                      </p:to>
                                    </p:set>
                                    <p:animEffect filter="fade" transition="in">
                                      <p:cBhvr>
                                        <p:cTn dur="500"/>
                                        <p:tgtEl>
                                          <p:spTgt spid="587">
                                            <p:txEl>
                                              <p:pRg end="0" st="0"/>
                                            </p:txEl>
                                          </p:spTgt>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588">
                                            <p:txEl>
                                              <p:pRg end="0" st="0"/>
                                            </p:txEl>
                                          </p:spTgt>
                                        </p:tgtEl>
                                        <p:attrNameLst>
                                          <p:attrName>style.visibility</p:attrName>
                                        </p:attrNameLst>
                                      </p:cBhvr>
                                      <p:to>
                                        <p:strVal val="visible"/>
                                      </p:to>
                                    </p:set>
                                    <p:animEffect filter="fade" transition="in">
                                      <p:cBhvr>
                                        <p:cTn dur="500"/>
                                        <p:tgtEl>
                                          <p:spTgt spid="588">
                                            <p:txEl>
                                              <p:pRg end="0" st="0"/>
                                            </p:txEl>
                                          </p:spTgt>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9" name="Shape 609"/>
        <p:cNvGrpSpPr/>
        <p:nvPr/>
      </p:nvGrpSpPr>
      <p:grpSpPr>
        <a:xfrm>
          <a:off x="0" y="0"/>
          <a:ext cx="0" cy="0"/>
          <a:chOff x="0" y="0"/>
          <a:chExt cx="0" cy="0"/>
        </a:xfrm>
      </p:grpSpPr>
      <p:sp>
        <p:nvSpPr>
          <p:cNvPr id="610" name="Google Shape;610;p36"/>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19.4</a:t>
            </a:r>
            <a:endParaRPr/>
          </a:p>
        </p:txBody>
      </p:sp>
      <p:sp>
        <p:nvSpPr>
          <p:cNvPr id="611" name="Google Shape;611;p36"/>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Finding the pH During a Weak Acid-Strong Base Titration</a:t>
            </a:r>
            <a:endParaRPr/>
          </a:p>
        </p:txBody>
      </p:sp>
      <p:sp>
        <p:nvSpPr>
          <p:cNvPr id="612" name="Google Shape;612;p36"/>
          <p:cNvSpPr txBox="1"/>
          <p:nvPr/>
        </p:nvSpPr>
        <p:spPr>
          <a:xfrm>
            <a:off x="457200" y="9144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 of 3)</a:t>
            </a:r>
            <a:endParaRPr/>
          </a:p>
        </p:txBody>
      </p:sp>
      <p:sp>
        <p:nvSpPr>
          <p:cNvPr id="613" name="Google Shape;613;p36"/>
          <p:cNvSpPr txBox="1"/>
          <p:nvPr/>
        </p:nvSpPr>
        <p:spPr>
          <a:xfrm>
            <a:off x="533400" y="1676400"/>
            <a:ext cx="571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50.00 mL of NaOH will produce an excess of 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sp>
        <p:nvSpPr>
          <p:cNvPr id="614" name="Google Shape;614;p36"/>
          <p:cNvSpPr txBox="1"/>
          <p:nvPr/>
        </p:nvSpPr>
        <p:spPr>
          <a:xfrm>
            <a:off x="533400" y="2057400"/>
            <a:ext cx="7315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excess base = (0.1000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)(0.05000 L - 0.04000 L) = 0.00100 mol</a:t>
            </a:r>
            <a:endParaRPr/>
          </a:p>
        </p:txBody>
      </p:sp>
      <p:grpSp>
        <p:nvGrpSpPr>
          <p:cNvPr id="615" name="Google Shape;615;p36"/>
          <p:cNvGrpSpPr/>
          <p:nvPr/>
        </p:nvGrpSpPr>
        <p:grpSpPr>
          <a:xfrm>
            <a:off x="762000" y="2514600"/>
            <a:ext cx="2362200" cy="671512"/>
            <a:chOff x="4368" y="3024"/>
            <a:chExt cx="1248" cy="423"/>
          </a:xfrm>
        </p:grpSpPr>
        <p:sp>
          <p:nvSpPr>
            <p:cNvPr id="616" name="Google Shape;616;p36"/>
            <p:cNvSpPr txBox="1"/>
            <p:nvPr/>
          </p:nvSpPr>
          <p:spPr>
            <a:xfrm>
              <a:off x="4368" y="3024"/>
              <a:ext cx="12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 (0.00100 mol)</a:t>
              </a:r>
              <a:endParaRPr/>
            </a:p>
          </p:txBody>
        </p:sp>
        <p:sp>
          <p:nvSpPr>
            <p:cNvPr id="617" name="Google Shape;617;p36"/>
            <p:cNvSpPr txBox="1"/>
            <p:nvPr/>
          </p:nvSpPr>
          <p:spPr>
            <a:xfrm>
              <a:off x="4656" y="3216"/>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(0.0900 L)</a:t>
              </a:r>
              <a:endParaRPr/>
            </a:p>
          </p:txBody>
        </p:sp>
        <p:cxnSp>
          <p:nvCxnSpPr>
            <p:cNvPr id="618" name="Google Shape;618;p36"/>
            <p:cNvCxnSpPr/>
            <p:nvPr/>
          </p:nvCxnSpPr>
          <p:spPr>
            <a:xfrm>
              <a:off x="4639" y="3238"/>
              <a:ext cx="768" cy="0"/>
            </a:xfrm>
            <a:prstGeom prst="straightConnector1">
              <a:avLst/>
            </a:prstGeom>
            <a:noFill/>
            <a:ln cap="flat" cmpd="sng" w="28575">
              <a:solidFill>
                <a:schemeClr val="dk1"/>
              </a:solidFill>
              <a:prstDash val="solid"/>
              <a:miter lim="800000"/>
              <a:headEnd len="med" w="med" type="none"/>
              <a:tailEnd len="med" w="med" type="none"/>
            </a:ln>
          </p:spPr>
        </p:cxnSp>
      </p:grpSp>
      <p:sp>
        <p:nvSpPr>
          <p:cNvPr id="619" name="Google Shape;619;p36"/>
          <p:cNvSpPr txBox="1"/>
          <p:nvPr/>
        </p:nvSpPr>
        <p:spPr>
          <a:xfrm>
            <a:off x="3048000" y="25908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 0.01111</a:t>
            </a:r>
            <a:endParaRPr/>
          </a:p>
        </p:txBody>
      </p:sp>
      <p:sp>
        <p:nvSpPr>
          <p:cNvPr id="620" name="Google Shape;620;p36"/>
          <p:cNvSpPr txBox="1"/>
          <p:nvPr/>
        </p:nvSpPr>
        <p:spPr>
          <a:xfrm>
            <a:off x="4648200" y="2651125"/>
            <a:ext cx="480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 9.0 x 10</a:t>
            </a:r>
            <a:r>
              <a:rPr b="0" baseline="30000" i="0" lang="en-US" sz="1800" u="none">
                <a:solidFill>
                  <a:schemeClr val="dk1"/>
                </a:solidFill>
                <a:latin typeface="Arial"/>
                <a:ea typeface="Arial"/>
                <a:cs typeface="Arial"/>
                <a:sym typeface="Arial"/>
              </a:rPr>
              <a:t>-13</a:t>
            </a:r>
            <a:r>
              <a:rPr b="0" i="1" lang="en-US" sz="1800" u="none">
                <a:solidFill>
                  <a:schemeClr val="dk1"/>
                </a:solidFill>
                <a:latin typeface="Arial"/>
                <a:ea typeface="Arial"/>
                <a:cs typeface="Arial"/>
                <a:sym typeface="Arial"/>
              </a:rPr>
              <a:t>M</a:t>
            </a:r>
            <a:endParaRPr/>
          </a:p>
        </p:txBody>
      </p:sp>
      <p:sp>
        <p:nvSpPr>
          <p:cNvPr id="621" name="Google Shape;621;p36"/>
          <p:cNvSpPr txBox="1"/>
          <p:nvPr/>
        </p:nvSpPr>
        <p:spPr>
          <a:xfrm>
            <a:off x="3657600" y="3048000"/>
            <a:ext cx="16764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pH = 12.05</a:t>
            </a:r>
            <a:endParaRPr/>
          </a:p>
        </p:txBody>
      </p:sp>
      <p:grpSp>
        <p:nvGrpSpPr>
          <p:cNvPr id="622" name="Google Shape;622;p36"/>
          <p:cNvGrpSpPr/>
          <p:nvPr/>
        </p:nvGrpSpPr>
        <p:grpSpPr>
          <a:xfrm>
            <a:off x="5561012" y="2422525"/>
            <a:ext cx="1509712" cy="777875"/>
            <a:chOff x="949" y="1296"/>
            <a:chExt cx="727" cy="457"/>
          </a:xfrm>
        </p:grpSpPr>
        <p:sp>
          <p:nvSpPr>
            <p:cNvPr id="623" name="Google Shape;623;p36"/>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x 10</a:t>
              </a:r>
              <a:r>
                <a:rPr b="0" baseline="30000" i="0" lang="en-US" sz="1800" u="none">
                  <a:solidFill>
                    <a:schemeClr val="dk1"/>
                  </a:solidFill>
                  <a:latin typeface="Arial"/>
                  <a:ea typeface="Arial"/>
                  <a:cs typeface="Arial"/>
                  <a:sym typeface="Arial"/>
                </a:rPr>
                <a:t>-14</a:t>
              </a:r>
              <a:endParaRPr/>
            </a:p>
          </p:txBody>
        </p:sp>
        <p:sp>
          <p:nvSpPr>
            <p:cNvPr id="624" name="Google Shape;624;p36"/>
            <p:cNvSpPr txBox="1"/>
            <p:nvPr/>
          </p:nvSpPr>
          <p:spPr>
            <a:xfrm>
              <a:off x="949" y="1536"/>
              <a:ext cx="683"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0.01111</a:t>
              </a:r>
              <a:endParaRPr/>
            </a:p>
          </p:txBody>
        </p:sp>
        <p:cxnSp>
          <p:nvCxnSpPr>
            <p:cNvPr id="625" name="Google Shape;625;p36"/>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400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500"/>
                                        <p:tgtEl>
                                          <p:spTgt spid="613">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614">
                                            <p:txEl>
                                              <p:pRg end="0" st="0"/>
                                            </p:txEl>
                                          </p:spTgt>
                                        </p:tgtEl>
                                        <p:attrNameLst>
                                          <p:attrName>style.visibility</p:attrName>
                                        </p:attrNameLst>
                                      </p:cBhvr>
                                      <p:to>
                                        <p:strVal val="visible"/>
                                      </p:to>
                                    </p:set>
                                    <p:animEffect filter="fade" transition="in">
                                      <p:cBhvr>
                                        <p:cTn dur="500"/>
                                        <p:tgtEl>
                                          <p:spTgt spid="614">
                                            <p:txEl>
                                              <p:pRg end="0" st="0"/>
                                            </p:txEl>
                                          </p:spTgt>
                                        </p:tgtEl>
                                      </p:cBhvr>
                                    </p:animEffect>
                                  </p:childTnLst>
                                </p:cTn>
                              </p:par>
                            </p:childTnLst>
                          </p:cTn>
                        </p:par>
                        <p:par>
                          <p:cTn fill="hold">
                            <p:stCondLst>
                              <p:cond delay="1000"/>
                            </p:stCondLst>
                            <p:childTnLst>
                              <p:par>
                                <p:cTn fill="hold" nodeType="afterEffect" presetClass="entr" presetID="1" presetSubtype="0">
                                  <p:stCondLst>
                                    <p:cond delay="1000"/>
                                  </p:stCondLst>
                                  <p:childTnLst>
                                    <p:set>
                                      <p:cBhvr>
                                        <p:cTn dur="1" fill="hold">
                                          <p:stCondLst>
                                            <p:cond delay="0"/>
                                          </p:stCondLst>
                                        </p:cTn>
                                        <p:tgtEl>
                                          <p:spTgt spid="619">
                                            <p:txEl>
                                              <p:pRg end="0" st="0"/>
                                            </p:txEl>
                                          </p:spTgt>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0" presetSubtype="0">
                                  <p:stCondLst>
                                    <p:cond delay="2000"/>
                                  </p:stCondLst>
                                  <p:childTnLst>
                                    <p:set>
                                      <p:cBhvr>
                                        <p:cTn dur="1" fill="hold">
                                          <p:stCondLst>
                                            <p:cond delay="0"/>
                                          </p:stCondLst>
                                        </p:cTn>
                                        <p:tgtEl>
                                          <p:spTgt spid="620">
                                            <p:txEl>
                                              <p:pRg end="0" st="0"/>
                                            </p:txEl>
                                          </p:spTgt>
                                        </p:tgtEl>
                                        <p:attrNameLst>
                                          <p:attrName>style.visibility</p:attrName>
                                        </p:attrNameLst>
                                      </p:cBhvr>
                                      <p:to>
                                        <p:strVal val="visible"/>
                                      </p:to>
                                    </p:set>
                                    <p:animEffect filter="fade" transition="in">
                                      <p:cBhvr>
                                        <p:cTn dur="500"/>
                                        <p:tgtEl>
                                          <p:spTgt spid="6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0" name="Shape 630"/>
        <p:cNvGrpSpPr/>
        <p:nvPr/>
      </p:nvGrpSpPr>
      <p:grpSpPr>
        <a:xfrm>
          <a:off x="0" y="0"/>
          <a:ext cx="0" cy="0"/>
          <a:chOff x="0" y="0"/>
          <a:chExt cx="0" cy="0"/>
        </a:xfrm>
      </p:grpSpPr>
      <p:pic>
        <p:nvPicPr>
          <p:cNvPr id="631" name="Google Shape;631;p37"/>
          <p:cNvPicPr preferRelativeResize="0"/>
          <p:nvPr/>
        </p:nvPicPr>
        <p:blipFill rotWithShape="1">
          <a:blip r:embed="rId3">
            <a:alphaModFix/>
          </a:blip>
          <a:srcRect b="0" l="0" r="0" t="0"/>
          <a:stretch/>
        </p:blipFill>
        <p:spPr>
          <a:xfrm>
            <a:off x="2209800" y="996950"/>
            <a:ext cx="5791200" cy="5656262"/>
          </a:xfrm>
          <a:prstGeom prst="rect">
            <a:avLst/>
          </a:prstGeom>
          <a:noFill/>
          <a:ln>
            <a:noFill/>
          </a:ln>
        </p:spPr>
      </p:pic>
      <p:sp>
        <p:nvSpPr>
          <p:cNvPr id="632" name="Google Shape;632;p37"/>
          <p:cNvSpPr txBox="1"/>
          <p:nvPr/>
        </p:nvSpPr>
        <p:spPr>
          <a:xfrm>
            <a:off x="533400" y="228600"/>
            <a:ext cx="1524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19.9</a:t>
            </a:r>
            <a:endParaRPr/>
          </a:p>
        </p:txBody>
      </p:sp>
      <p:sp>
        <p:nvSpPr>
          <p:cNvPr id="633" name="Google Shape;633;p37"/>
          <p:cNvSpPr txBox="1"/>
          <p:nvPr/>
        </p:nvSpPr>
        <p:spPr>
          <a:xfrm>
            <a:off x="2133600" y="228600"/>
            <a:ext cx="54102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Curve for a weak base-strong acid titration.</a:t>
            </a:r>
            <a:endParaRPr/>
          </a:p>
        </p:txBody>
      </p:sp>
      <p:sp>
        <p:nvSpPr>
          <p:cNvPr id="634" name="Google Shape;634;p37"/>
          <p:cNvSpPr txBox="1"/>
          <p:nvPr/>
        </p:nvSpPr>
        <p:spPr>
          <a:xfrm>
            <a:off x="2209800" y="914400"/>
            <a:ext cx="63246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Titration of 40.00 mL of 0.1000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 NH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 with 0.1000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 HCl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9" name="Shape 639"/>
        <p:cNvGrpSpPr/>
        <p:nvPr/>
      </p:nvGrpSpPr>
      <p:grpSpPr>
        <a:xfrm>
          <a:off x="0" y="0"/>
          <a:ext cx="0" cy="0"/>
          <a:chOff x="0" y="0"/>
          <a:chExt cx="0" cy="0"/>
        </a:xfrm>
      </p:grpSpPr>
      <p:sp>
        <p:nvSpPr>
          <p:cNvPr id="640" name="Google Shape;640;p38"/>
          <p:cNvSpPr txBox="1"/>
          <p:nvPr/>
        </p:nvSpPr>
        <p:spPr>
          <a:xfrm>
            <a:off x="1371600" y="685800"/>
            <a:ext cx="6248400" cy="830262"/>
          </a:xfrm>
          <a:prstGeom prst="rect">
            <a:avLst/>
          </a:prstGeom>
          <a:gradFill>
            <a:gsLst>
              <a:gs pos="0">
                <a:srgbClr val="767676"/>
              </a:gs>
              <a:gs pos="100000">
                <a:srgbClr val="FFFFFF">
                  <a:alpha val="12941"/>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Ion-Product Expression (</a:t>
            </a:r>
            <a:r>
              <a:rPr b="1" i="1" lang="en-US" sz="2400" u="none">
                <a:solidFill>
                  <a:schemeClr val="dk1"/>
                </a:solidFill>
                <a:latin typeface="Arial"/>
                <a:ea typeface="Arial"/>
                <a:cs typeface="Arial"/>
                <a:sym typeface="Arial"/>
              </a:rPr>
              <a:t>Q</a:t>
            </a:r>
            <a:r>
              <a:rPr b="1" baseline="-25000" i="0" lang="en-US" sz="2400" u="none">
                <a:solidFill>
                  <a:schemeClr val="dk1"/>
                </a:solidFill>
                <a:latin typeface="Arial"/>
                <a:ea typeface="Arial"/>
                <a:cs typeface="Arial"/>
                <a:sym typeface="Arial"/>
              </a:rPr>
              <a:t>sp</a:t>
            </a:r>
            <a:r>
              <a:rPr b="1" i="0" lang="en-US" sz="2400" u="none">
                <a:solidFill>
                  <a:schemeClr val="dk1"/>
                </a:solidFill>
                <a:latin typeface="Arial"/>
                <a:ea typeface="Arial"/>
                <a:cs typeface="Arial"/>
                <a:sym typeface="Arial"/>
              </a:rPr>
              <a:t>)</a:t>
            </a:r>
            <a:endParaRPr/>
          </a:p>
          <a:p>
            <a:pPr indent="0" lvl="0" marL="0" marR="0" rtl="0" algn="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and Solubility Product Constant (</a:t>
            </a:r>
            <a:r>
              <a:rPr b="1" i="1" lang="en-US" sz="2400" u="none">
                <a:solidFill>
                  <a:schemeClr val="dk1"/>
                </a:solidFill>
                <a:latin typeface="Arial"/>
                <a:ea typeface="Arial"/>
                <a:cs typeface="Arial"/>
                <a:sym typeface="Arial"/>
              </a:rPr>
              <a:t>K</a:t>
            </a:r>
            <a:r>
              <a:rPr b="1" baseline="-25000" i="0" lang="en-US" sz="2400" u="none">
                <a:solidFill>
                  <a:schemeClr val="dk1"/>
                </a:solidFill>
                <a:latin typeface="Arial"/>
                <a:ea typeface="Arial"/>
                <a:cs typeface="Arial"/>
                <a:sym typeface="Arial"/>
              </a:rPr>
              <a:t>sp</a:t>
            </a:r>
            <a:r>
              <a:rPr b="1" i="0" lang="en-US" sz="2400" u="none">
                <a:solidFill>
                  <a:schemeClr val="dk1"/>
                </a:solidFill>
                <a:latin typeface="Arial"/>
                <a:ea typeface="Arial"/>
                <a:cs typeface="Arial"/>
                <a:sym typeface="Arial"/>
              </a:rPr>
              <a:t>) </a:t>
            </a:r>
            <a:endParaRPr/>
          </a:p>
        </p:txBody>
      </p:sp>
      <p:sp>
        <p:nvSpPr>
          <p:cNvPr id="641" name="Google Shape;641;p38"/>
          <p:cNvSpPr txBox="1"/>
          <p:nvPr/>
        </p:nvSpPr>
        <p:spPr>
          <a:xfrm>
            <a:off x="1905000" y="27432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642" name="Google Shape;642;p38"/>
          <p:cNvSpPr txBox="1"/>
          <p:nvPr/>
        </p:nvSpPr>
        <p:spPr>
          <a:xfrm>
            <a:off x="1066800" y="3116262"/>
            <a:ext cx="6934200" cy="1492250"/>
          </a:xfrm>
          <a:prstGeom prst="rect">
            <a:avLst/>
          </a:prstGeom>
          <a:gradFill>
            <a:gsLst>
              <a:gs pos="0">
                <a:schemeClr val="lt1"/>
              </a:gs>
              <a:gs pos="100000">
                <a:srgbClr val="808080">
                  <a:alpha val="46666"/>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At equilibrium   </a:t>
            </a:r>
            <a:r>
              <a:rPr b="1" i="0" lang="en-US" sz="2400" u="none">
                <a:solidFill>
                  <a:schemeClr val="dk1"/>
                </a:solidFill>
                <a:latin typeface="Arial"/>
                <a:ea typeface="Arial"/>
                <a:cs typeface="Arial"/>
                <a:sym typeface="Arial"/>
              </a:rPr>
              <a:t> </a:t>
            </a:r>
            <a:r>
              <a:rPr b="1" i="1" lang="en-US" sz="2400" u="none">
                <a:solidFill>
                  <a:schemeClr val="dk1"/>
                </a:solidFill>
                <a:latin typeface="Arial"/>
                <a:ea typeface="Arial"/>
                <a:cs typeface="Arial"/>
                <a:sym typeface="Arial"/>
              </a:rPr>
              <a:t>Q</a:t>
            </a:r>
            <a:r>
              <a:rPr b="1" baseline="-25000" i="0" lang="en-US" sz="2400" u="none">
                <a:solidFill>
                  <a:schemeClr val="dk1"/>
                </a:solidFill>
                <a:latin typeface="Arial"/>
                <a:ea typeface="Arial"/>
                <a:cs typeface="Arial"/>
                <a:sym typeface="Arial"/>
              </a:rPr>
              <a:t>sp</a:t>
            </a:r>
            <a:r>
              <a:rPr b="1" i="0" lang="en-US" sz="2400" u="none">
                <a:solidFill>
                  <a:schemeClr val="dk1"/>
                </a:solidFill>
                <a:latin typeface="Arial"/>
                <a:ea typeface="Arial"/>
                <a:cs typeface="Arial"/>
                <a:sym typeface="Arial"/>
              </a:rPr>
              <a:t>  =  [M</a:t>
            </a:r>
            <a:r>
              <a:rPr b="1" baseline="30000" i="1" lang="en-US" sz="2400" u="none">
                <a:solidFill>
                  <a:schemeClr val="dk1"/>
                </a:solidFill>
                <a:latin typeface="Arial"/>
                <a:ea typeface="Arial"/>
                <a:cs typeface="Arial"/>
                <a:sym typeface="Arial"/>
              </a:rPr>
              <a:t>n</a:t>
            </a:r>
            <a:r>
              <a:rPr b="1" baseline="30000" i="0" lang="en-US" sz="2400" u="none">
                <a:solidFill>
                  <a:schemeClr val="dk1"/>
                </a:solidFill>
                <a:latin typeface="Arial"/>
                <a:ea typeface="Arial"/>
                <a:cs typeface="Arial"/>
                <a:sym typeface="Arial"/>
              </a:rPr>
              <a:t>+</a:t>
            </a:r>
            <a:r>
              <a:rPr b="1" i="0" lang="en-US" sz="2400" u="none">
                <a:solidFill>
                  <a:schemeClr val="dk1"/>
                </a:solidFill>
                <a:latin typeface="Arial"/>
                <a:ea typeface="Arial"/>
                <a:cs typeface="Arial"/>
                <a:sym typeface="Arial"/>
              </a:rPr>
              <a:t>]</a:t>
            </a:r>
            <a:r>
              <a:rPr b="1" baseline="30000" i="1" lang="en-US" sz="2400" u="none">
                <a:solidFill>
                  <a:schemeClr val="dk1"/>
                </a:solidFill>
                <a:latin typeface="Arial"/>
                <a:ea typeface="Arial"/>
                <a:cs typeface="Arial"/>
                <a:sym typeface="Arial"/>
              </a:rPr>
              <a:t>p</a:t>
            </a:r>
            <a:r>
              <a:rPr b="1" i="0" lang="en-US" sz="2400" u="none">
                <a:solidFill>
                  <a:schemeClr val="dk1"/>
                </a:solidFill>
                <a:latin typeface="Arial"/>
                <a:ea typeface="Arial"/>
                <a:cs typeface="Arial"/>
                <a:sym typeface="Arial"/>
              </a:rPr>
              <a:t> [X</a:t>
            </a:r>
            <a:r>
              <a:rPr b="1" baseline="30000" i="1" lang="en-US" sz="2400" u="none">
                <a:solidFill>
                  <a:schemeClr val="dk1"/>
                </a:solidFill>
                <a:latin typeface="Arial"/>
                <a:ea typeface="Arial"/>
                <a:cs typeface="Arial"/>
                <a:sym typeface="Arial"/>
              </a:rPr>
              <a:t>z</a:t>
            </a:r>
            <a:r>
              <a:rPr b="1" baseline="30000" i="0" lang="en-US" sz="2400" u="none">
                <a:solidFill>
                  <a:schemeClr val="dk1"/>
                </a:solidFill>
                <a:latin typeface="Arial"/>
                <a:ea typeface="Arial"/>
                <a:cs typeface="Arial"/>
                <a:sym typeface="Arial"/>
              </a:rPr>
              <a:t>-</a:t>
            </a:r>
            <a:r>
              <a:rPr b="1" i="0" lang="en-US" sz="2400" u="none">
                <a:solidFill>
                  <a:schemeClr val="dk1"/>
                </a:solidFill>
                <a:latin typeface="Arial"/>
                <a:ea typeface="Arial"/>
                <a:cs typeface="Arial"/>
                <a:sym typeface="Arial"/>
              </a:rPr>
              <a:t>]</a:t>
            </a:r>
            <a:r>
              <a:rPr b="1" baseline="30000" i="1" lang="en-US" sz="2400" u="none">
                <a:solidFill>
                  <a:schemeClr val="dk1"/>
                </a:solidFill>
                <a:latin typeface="Arial"/>
                <a:ea typeface="Arial"/>
                <a:cs typeface="Arial"/>
                <a:sym typeface="Arial"/>
              </a:rPr>
              <a:t>q</a:t>
            </a:r>
            <a:r>
              <a:rPr b="1" i="0" lang="en-US" sz="2400" u="none">
                <a:solidFill>
                  <a:schemeClr val="dk1"/>
                </a:solidFill>
                <a:latin typeface="Arial"/>
                <a:ea typeface="Arial"/>
                <a:cs typeface="Arial"/>
                <a:sym typeface="Arial"/>
              </a:rPr>
              <a:t>  =  </a:t>
            </a:r>
            <a:r>
              <a:rPr b="1" i="1" lang="en-US" sz="2400" u="none">
                <a:solidFill>
                  <a:schemeClr val="dk1"/>
                </a:solidFill>
                <a:latin typeface="Arial"/>
                <a:ea typeface="Arial"/>
                <a:cs typeface="Arial"/>
                <a:sym typeface="Arial"/>
              </a:rPr>
              <a:t>K</a:t>
            </a:r>
            <a:r>
              <a:rPr b="1" baseline="-25000" i="0" lang="en-US" sz="2400" u="none">
                <a:solidFill>
                  <a:schemeClr val="dk1"/>
                </a:solidFill>
                <a:latin typeface="Arial"/>
                <a:ea typeface="Arial"/>
                <a:cs typeface="Arial"/>
                <a:sym typeface="Arial"/>
              </a:rPr>
              <a:t>sp</a:t>
            </a:r>
            <a:endParaRPr/>
          </a:p>
          <a:p>
            <a:pPr indent="0" lvl="0" marL="0" marR="0" rtl="0" algn="l">
              <a:lnSpc>
                <a:spcPct val="100000"/>
              </a:lnSpc>
              <a:spcBef>
                <a:spcPts val="0"/>
              </a:spcBef>
              <a:spcAft>
                <a:spcPts val="0"/>
              </a:spcAft>
              <a:buNone/>
            </a:pPr>
            <a:r>
              <a:t/>
            </a:r>
            <a:endParaRPr b="1" baseline="-25000" i="0" sz="2400" u="none">
              <a:solidFill>
                <a:schemeClr val="dk1"/>
              </a:solidFill>
              <a:latin typeface="Arial"/>
              <a:ea typeface="Arial"/>
              <a:cs typeface="Arial"/>
              <a:sym typeface="Arial"/>
            </a:endParaRPr>
          </a:p>
        </p:txBody>
      </p:sp>
      <p:sp>
        <p:nvSpPr>
          <p:cNvPr id="643" name="Google Shape;643;p38"/>
          <p:cNvSpPr txBox="1"/>
          <p:nvPr/>
        </p:nvSpPr>
        <p:spPr>
          <a:xfrm>
            <a:off x="2057400" y="2184400"/>
            <a:ext cx="4703762"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For the hypothetical compound, M</a:t>
            </a:r>
            <a:r>
              <a:rPr b="1" baseline="-25000" i="1" lang="en-US" sz="2000" u="none">
                <a:solidFill>
                  <a:schemeClr val="dk1"/>
                </a:solidFill>
                <a:latin typeface="Arial"/>
                <a:ea typeface="Arial"/>
                <a:cs typeface="Arial"/>
                <a:sym typeface="Arial"/>
              </a:rPr>
              <a:t>p</a:t>
            </a:r>
            <a:r>
              <a:rPr b="1" i="0" lang="en-US" sz="2000" u="none">
                <a:solidFill>
                  <a:schemeClr val="dk1"/>
                </a:solidFill>
                <a:latin typeface="Arial"/>
                <a:ea typeface="Arial"/>
                <a:cs typeface="Arial"/>
                <a:sym typeface="Arial"/>
              </a:rPr>
              <a:t>X</a:t>
            </a:r>
            <a:r>
              <a:rPr b="1" baseline="-25000" i="1" lang="en-US" sz="2000" u="none">
                <a:solidFill>
                  <a:schemeClr val="dk1"/>
                </a:solidFill>
                <a:latin typeface="Arial"/>
                <a:ea typeface="Arial"/>
                <a:cs typeface="Arial"/>
                <a:sym typeface="Arial"/>
              </a:rPr>
              <a:t>q</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8" name="Shape 648"/>
        <p:cNvGrpSpPr/>
        <p:nvPr/>
      </p:nvGrpSpPr>
      <p:grpSpPr>
        <a:xfrm>
          <a:off x="0" y="0"/>
          <a:ext cx="0" cy="0"/>
          <a:chOff x="0" y="0"/>
          <a:chExt cx="0" cy="0"/>
        </a:xfrm>
      </p:grpSpPr>
      <p:sp>
        <p:nvSpPr>
          <p:cNvPr id="649" name="Google Shape;649;p39"/>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19.5</a:t>
            </a:r>
            <a:endParaRPr/>
          </a:p>
        </p:txBody>
      </p:sp>
      <p:sp>
        <p:nvSpPr>
          <p:cNvPr id="650" name="Google Shape;650;p39"/>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Writing Ion-Product Expressions for Slightly Soluble Ionic Compounds</a:t>
            </a:r>
            <a:endParaRPr/>
          </a:p>
        </p:txBody>
      </p:sp>
      <p:sp>
        <p:nvSpPr>
          <p:cNvPr id="651" name="Google Shape;651;p39"/>
          <p:cNvSpPr txBox="1"/>
          <p:nvPr/>
        </p:nvSpPr>
        <p:spPr>
          <a:xfrm>
            <a:off x="381000" y="3200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652" name="Google Shape;652;p39"/>
          <p:cNvGrpSpPr/>
          <p:nvPr/>
        </p:nvGrpSpPr>
        <p:grpSpPr>
          <a:xfrm>
            <a:off x="381000" y="1219200"/>
            <a:ext cx="8153400" cy="641350"/>
            <a:chOff x="240" y="816"/>
            <a:chExt cx="5136" cy="404"/>
          </a:xfrm>
        </p:grpSpPr>
        <p:sp>
          <p:nvSpPr>
            <p:cNvPr id="653" name="Google Shape;653;p39"/>
            <p:cNvSpPr txBox="1"/>
            <p:nvPr/>
          </p:nvSpPr>
          <p:spPr>
            <a:xfrm>
              <a:off x="240" y="8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654" name="Google Shape;654;p39"/>
            <p:cNvSpPr txBox="1"/>
            <p:nvPr/>
          </p:nvSpPr>
          <p:spPr>
            <a:xfrm>
              <a:off x="1104" y="816"/>
              <a:ext cx="427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the ion-product expression for each of the following compounds:</a:t>
              </a:r>
              <a:endParaRPr/>
            </a:p>
          </p:txBody>
        </p:sp>
      </p:grpSp>
      <p:sp>
        <p:nvSpPr>
          <p:cNvPr id="655" name="Google Shape;655;p39"/>
          <p:cNvSpPr txBox="1"/>
          <p:nvPr/>
        </p:nvSpPr>
        <p:spPr>
          <a:xfrm>
            <a:off x="1752600" y="18288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Magnesium carbonate</a:t>
            </a:r>
            <a:endParaRPr/>
          </a:p>
        </p:txBody>
      </p:sp>
      <p:sp>
        <p:nvSpPr>
          <p:cNvPr id="656" name="Google Shape;656;p39"/>
          <p:cNvSpPr txBox="1"/>
          <p:nvPr/>
        </p:nvSpPr>
        <p:spPr>
          <a:xfrm>
            <a:off x="4724400" y="18288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Iron(II) hydroxide</a:t>
            </a:r>
            <a:endParaRPr/>
          </a:p>
        </p:txBody>
      </p:sp>
      <p:sp>
        <p:nvSpPr>
          <p:cNvPr id="657" name="Google Shape;657;p39"/>
          <p:cNvSpPr txBox="1"/>
          <p:nvPr/>
        </p:nvSpPr>
        <p:spPr>
          <a:xfrm>
            <a:off x="1752600" y="21336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Calcium phosphate</a:t>
            </a:r>
            <a:endParaRPr/>
          </a:p>
        </p:txBody>
      </p:sp>
      <p:sp>
        <p:nvSpPr>
          <p:cNvPr id="658" name="Google Shape;658;p39"/>
          <p:cNvSpPr txBox="1"/>
          <p:nvPr/>
        </p:nvSpPr>
        <p:spPr>
          <a:xfrm>
            <a:off x="4724400" y="21336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Silver sulfide</a:t>
            </a:r>
            <a:endParaRPr/>
          </a:p>
        </p:txBody>
      </p:sp>
      <p:grpSp>
        <p:nvGrpSpPr>
          <p:cNvPr id="659" name="Google Shape;659;p39"/>
          <p:cNvGrpSpPr/>
          <p:nvPr/>
        </p:nvGrpSpPr>
        <p:grpSpPr>
          <a:xfrm>
            <a:off x="381000" y="2514600"/>
            <a:ext cx="7696200" cy="641350"/>
            <a:chOff x="240" y="1584"/>
            <a:chExt cx="4848" cy="404"/>
          </a:xfrm>
        </p:grpSpPr>
        <p:sp>
          <p:nvSpPr>
            <p:cNvPr id="660" name="Google Shape;660;p39"/>
            <p:cNvSpPr txBox="1"/>
            <p:nvPr/>
          </p:nvSpPr>
          <p:spPr>
            <a:xfrm>
              <a:off x="240" y="158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661" name="Google Shape;661;p39"/>
            <p:cNvSpPr txBox="1"/>
            <p:nvPr/>
          </p:nvSpPr>
          <p:spPr>
            <a:xfrm>
              <a:off x="816" y="1584"/>
              <a:ext cx="427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an equation which describes a saturated solution.  Take note of the sulfide ion produced in part (d).</a:t>
              </a:r>
              <a:endParaRPr/>
            </a:p>
          </p:txBody>
        </p:sp>
      </p:grpSp>
      <p:sp>
        <p:nvSpPr>
          <p:cNvPr id="662" name="Google Shape;662;p39"/>
          <p:cNvSpPr txBox="1"/>
          <p:nvPr/>
        </p:nvSpPr>
        <p:spPr>
          <a:xfrm>
            <a:off x="5486400" y="3581400"/>
            <a:ext cx="220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[Mg</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endParaRPr/>
          </a:p>
        </p:txBody>
      </p:sp>
      <p:grpSp>
        <p:nvGrpSpPr>
          <p:cNvPr id="663" name="Google Shape;663;p39"/>
          <p:cNvGrpSpPr/>
          <p:nvPr/>
        </p:nvGrpSpPr>
        <p:grpSpPr>
          <a:xfrm>
            <a:off x="685800" y="3581400"/>
            <a:ext cx="4495800" cy="366712"/>
            <a:chOff x="432" y="2256"/>
            <a:chExt cx="2832" cy="231"/>
          </a:xfrm>
        </p:grpSpPr>
        <p:sp>
          <p:nvSpPr>
            <p:cNvPr id="664" name="Google Shape;664;p39"/>
            <p:cNvSpPr txBox="1"/>
            <p:nvPr/>
          </p:nvSpPr>
          <p:spPr>
            <a:xfrm>
              <a:off x="432" y="2256"/>
              <a:ext cx="28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MgCO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Mg</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endParaRPr/>
            </a:p>
          </p:txBody>
        </p:sp>
        <p:pic>
          <p:nvPicPr>
            <p:cNvPr id="665" name="Google Shape;665;p39"/>
            <p:cNvPicPr preferRelativeResize="0"/>
            <p:nvPr/>
          </p:nvPicPr>
          <p:blipFill rotWithShape="1">
            <a:blip r:embed="rId3">
              <a:alphaModFix/>
            </a:blip>
            <a:srcRect b="0" l="0" r="0" t="0"/>
            <a:stretch/>
          </p:blipFill>
          <p:spPr>
            <a:xfrm>
              <a:off x="1384" y="2291"/>
              <a:ext cx="448" cy="160"/>
            </a:xfrm>
            <a:prstGeom prst="rect">
              <a:avLst/>
            </a:prstGeom>
            <a:noFill/>
            <a:ln>
              <a:noFill/>
            </a:ln>
          </p:spPr>
        </p:pic>
      </p:grpSp>
      <p:sp>
        <p:nvSpPr>
          <p:cNvPr id="666" name="Google Shape;666;p39"/>
          <p:cNvSpPr txBox="1"/>
          <p:nvPr/>
        </p:nvSpPr>
        <p:spPr>
          <a:xfrm>
            <a:off x="5486400" y="3962400"/>
            <a:ext cx="220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[Fe</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endParaRPr/>
          </a:p>
        </p:txBody>
      </p:sp>
      <p:grpSp>
        <p:nvGrpSpPr>
          <p:cNvPr id="667" name="Google Shape;667;p39"/>
          <p:cNvGrpSpPr/>
          <p:nvPr/>
        </p:nvGrpSpPr>
        <p:grpSpPr>
          <a:xfrm>
            <a:off x="685800" y="3962400"/>
            <a:ext cx="4648200" cy="366712"/>
            <a:chOff x="432" y="2544"/>
            <a:chExt cx="2928" cy="231"/>
          </a:xfrm>
        </p:grpSpPr>
        <p:sp>
          <p:nvSpPr>
            <p:cNvPr id="668" name="Google Shape;668;p39"/>
            <p:cNvSpPr txBox="1"/>
            <p:nvPr/>
          </p:nvSpPr>
          <p:spPr>
            <a:xfrm>
              <a:off x="432" y="2544"/>
              <a:ext cx="29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Fe(OH)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Fe</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endParaRPr/>
            </a:p>
          </p:txBody>
        </p:sp>
        <p:pic>
          <p:nvPicPr>
            <p:cNvPr id="669" name="Google Shape;669;p39"/>
            <p:cNvPicPr preferRelativeResize="0"/>
            <p:nvPr/>
          </p:nvPicPr>
          <p:blipFill rotWithShape="1">
            <a:blip r:embed="rId3">
              <a:alphaModFix/>
            </a:blip>
            <a:srcRect b="0" l="0" r="0" t="0"/>
            <a:stretch/>
          </p:blipFill>
          <p:spPr>
            <a:xfrm>
              <a:off x="1440" y="2592"/>
              <a:ext cx="448" cy="160"/>
            </a:xfrm>
            <a:prstGeom prst="rect">
              <a:avLst/>
            </a:prstGeom>
            <a:noFill/>
            <a:ln>
              <a:noFill/>
            </a:ln>
          </p:spPr>
        </p:pic>
      </p:grpSp>
      <p:sp>
        <p:nvSpPr>
          <p:cNvPr id="670" name="Google Shape;670;p39"/>
          <p:cNvSpPr txBox="1"/>
          <p:nvPr/>
        </p:nvSpPr>
        <p:spPr>
          <a:xfrm>
            <a:off x="5486400" y="4419600"/>
            <a:ext cx="2362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[PO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endParaRPr/>
          </a:p>
        </p:txBody>
      </p:sp>
      <p:grpSp>
        <p:nvGrpSpPr>
          <p:cNvPr id="671" name="Google Shape;671;p39"/>
          <p:cNvGrpSpPr/>
          <p:nvPr/>
        </p:nvGrpSpPr>
        <p:grpSpPr>
          <a:xfrm>
            <a:off x="685800" y="4419600"/>
            <a:ext cx="4876800" cy="366712"/>
            <a:chOff x="432" y="2784"/>
            <a:chExt cx="3072" cy="231"/>
          </a:xfrm>
        </p:grpSpPr>
        <p:sp>
          <p:nvSpPr>
            <p:cNvPr id="672" name="Google Shape;672;p39"/>
            <p:cNvSpPr txBox="1"/>
            <p:nvPr/>
          </p:nvSpPr>
          <p:spPr>
            <a:xfrm>
              <a:off x="432" y="2784"/>
              <a:ext cx="30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Ca</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(PO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3Ca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+ 2PO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endParaRPr/>
            </a:p>
          </p:txBody>
        </p:sp>
        <p:pic>
          <p:nvPicPr>
            <p:cNvPr id="673" name="Google Shape;673;p39"/>
            <p:cNvPicPr preferRelativeResize="0"/>
            <p:nvPr/>
          </p:nvPicPr>
          <p:blipFill rotWithShape="1">
            <a:blip r:embed="rId3">
              <a:alphaModFix/>
            </a:blip>
            <a:srcRect b="0" l="0" r="0" t="0"/>
            <a:stretch/>
          </p:blipFill>
          <p:spPr>
            <a:xfrm>
              <a:off x="1536" y="2820"/>
              <a:ext cx="448" cy="160"/>
            </a:xfrm>
            <a:prstGeom prst="rect">
              <a:avLst/>
            </a:prstGeom>
            <a:noFill/>
            <a:ln>
              <a:noFill/>
            </a:ln>
          </p:spPr>
        </p:pic>
      </p:grpSp>
      <p:grpSp>
        <p:nvGrpSpPr>
          <p:cNvPr id="674" name="Google Shape;674;p39"/>
          <p:cNvGrpSpPr/>
          <p:nvPr/>
        </p:nvGrpSpPr>
        <p:grpSpPr>
          <a:xfrm>
            <a:off x="685800" y="4876800"/>
            <a:ext cx="3962400" cy="366712"/>
            <a:chOff x="432" y="3072"/>
            <a:chExt cx="2496" cy="231"/>
          </a:xfrm>
        </p:grpSpPr>
        <p:sp>
          <p:nvSpPr>
            <p:cNvPr id="675" name="Google Shape;675;p39"/>
            <p:cNvSpPr txBox="1"/>
            <p:nvPr/>
          </p:nvSpPr>
          <p:spPr>
            <a:xfrm>
              <a:off x="432" y="3072"/>
              <a:ext cx="24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Ag</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2Ag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endParaRPr/>
            </a:p>
          </p:txBody>
        </p:sp>
        <p:pic>
          <p:nvPicPr>
            <p:cNvPr id="676" name="Google Shape;676;p39"/>
            <p:cNvPicPr preferRelativeResize="0"/>
            <p:nvPr/>
          </p:nvPicPr>
          <p:blipFill rotWithShape="1">
            <a:blip r:embed="rId3">
              <a:alphaModFix/>
            </a:blip>
            <a:srcRect b="0" l="0" r="0" t="0"/>
            <a:stretch/>
          </p:blipFill>
          <p:spPr>
            <a:xfrm>
              <a:off x="1248" y="3108"/>
              <a:ext cx="448" cy="160"/>
            </a:xfrm>
            <a:prstGeom prst="rect">
              <a:avLst/>
            </a:prstGeom>
            <a:noFill/>
            <a:ln>
              <a:noFill/>
            </a:ln>
          </p:spPr>
        </p:pic>
      </p:grpSp>
      <p:grpSp>
        <p:nvGrpSpPr>
          <p:cNvPr id="677" name="Google Shape;677;p39"/>
          <p:cNvGrpSpPr/>
          <p:nvPr/>
        </p:nvGrpSpPr>
        <p:grpSpPr>
          <a:xfrm>
            <a:off x="838200" y="5334000"/>
            <a:ext cx="4495800" cy="366712"/>
            <a:chOff x="720" y="3360"/>
            <a:chExt cx="2832" cy="231"/>
          </a:xfrm>
        </p:grpSpPr>
        <p:sp>
          <p:nvSpPr>
            <p:cNvPr id="678" name="Google Shape;678;p39"/>
            <p:cNvSpPr txBox="1"/>
            <p:nvPr/>
          </p:nvSpPr>
          <p:spPr>
            <a:xfrm>
              <a:off x="720" y="3360"/>
              <a:ext cx="28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HS</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endParaRPr/>
            </a:p>
          </p:txBody>
        </p:sp>
        <p:pic>
          <p:nvPicPr>
            <p:cNvPr id="679" name="Google Shape;679;p39"/>
            <p:cNvPicPr preferRelativeResize="0"/>
            <p:nvPr/>
          </p:nvPicPr>
          <p:blipFill rotWithShape="1">
            <a:blip r:embed="rId3">
              <a:alphaModFix/>
            </a:blip>
            <a:srcRect b="0" l="0" r="0" t="0"/>
            <a:stretch/>
          </p:blipFill>
          <p:spPr>
            <a:xfrm>
              <a:off x="1776" y="3396"/>
              <a:ext cx="448" cy="160"/>
            </a:xfrm>
            <a:prstGeom prst="rect">
              <a:avLst/>
            </a:prstGeom>
            <a:noFill/>
            <a:ln>
              <a:noFill/>
            </a:ln>
          </p:spPr>
        </p:pic>
      </p:grpSp>
      <p:cxnSp>
        <p:nvCxnSpPr>
          <p:cNvPr id="680" name="Google Shape;680;p39"/>
          <p:cNvCxnSpPr/>
          <p:nvPr/>
        </p:nvCxnSpPr>
        <p:spPr>
          <a:xfrm>
            <a:off x="838200" y="5715000"/>
            <a:ext cx="5334000" cy="0"/>
          </a:xfrm>
          <a:prstGeom prst="straightConnector1">
            <a:avLst/>
          </a:prstGeom>
          <a:noFill/>
          <a:ln cap="flat" cmpd="sng" w="28575">
            <a:solidFill>
              <a:schemeClr val="dk1"/>
            </a:solidFill>
            <a:prstDash val="solid"/>
            <a:miter lim="800000"/>
            <a:headEnd len="med" w="med" type="none"/>
            <a:tailEnd len="med" w="med" type="none"/>
          </a:ln>
        </p:spPr>
      </p:cxnSp>
      <p:grpSp>
        <p:nvGrpSpPr>
          <p:cNvPr id="681" name="Google Shape;681;p39"/>
          <p:cNvGrpSpPr/>
          <p:nvPr/>
        </p:nvGrpSpPr>
        <p:grpSpPr>
          <a:xfrm>
            <a:off x="914400" y="5791200"/>
            <a:ext cx="5486400" cy="366712"/>
            <a:chOff x="672" y="3648"/>
            <a:chExt cx="3456" cy="231"/>
          </a:xfrm>
        </p:grpSpPr>
        <p:sp>
          <p:nvSpPr>
            <p:cNvPr id="682" name="Google Shape;682;p39"/>
            <p:cNvSpPr txBox="1"/>
            <p:nvPr/>
          </p:nvSpPr>
          <p:spPr>
            <a:xfrm>
              <a:off x="672" y="3648"/>
              <a:ext cx="3456"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2Ag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HS</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endParaRPr/>
            </a:p>
          </p:txBody>
        </p:sp>
        <p:pic>
          <p:nvPicPr>
            <p:cNvPr id="683" name="Google Shape;683;p39"/>
            <p:cNvPicPr preferRelativeResize="0"/>
            <p:nvPr/>
          </p:nvPicPr>
          <p:blipFill rotWithShape="1">
            <a:blip r:embed="rId3">
              <a:alphaModFix/>
            </a:blip>
            <a:srcRect b="0" l="0" r="0" t="0"/>
            <a:stretch/>
          </p:blipFill>
          <p:spPr>
            <a:xfrm>
              <a:off x="1728" y="3696"/>
              <a:ext cx="448" cy="160"/>
            </a:xfrm>
            <a:prstGeom prst="rect">
              <a:avLst/>
            </a:prstGeom>
            <a:noFill/>
            <a:ln>
              <a:noFill/>
            </a:ln>
          </p:spPr>
        </p:pic>
      </p:grpSp>
      <p:sp>
        <p:nvSpPr>
          <p:cNvPr id="684" name="Google Shape;684;p39"/>
          <p:cNvSpPr txBox="1"/>
          <p:nvPr/>
        </p:nvSpPr>
        <p:spPr>
          <a:xfrm>
            <a:off x="6324600" y="5334000"/>
            <a:ext cx="2514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[HS</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cxnSp>
        <p:nvCxnSpPr>
          <p:cNvPr id="685" name="Google Shape;685;p39"/>
          <p:cNvCxnSpPr/>
          <p:nvPr/>
        </p:nvCxnSpPr>
        <p:spPr>
          <a:xfrm>
            <a:off x="3810000" y="5029200"/>
            <a:ext cx="609600" cy="76200"/>
          </a:xfrm>
          <a:prstGeom prst="straightConnector1">
            <a:avLst/>
          </a:prstGeom>
          <a:noFill/>
          <a:ln cap="flat" cmpd="sng" w="28575">
            <a:solidFill>
              <a:srgbClr val="ED181E"/>
            </a:solidFill>
            <a:prstDash val="solid"/>
            <a:miter lim="800000"/>
            <a:headEnd len="med" w="med" type="none"/>
            <a:tailEnd len="med" w="med" type="none"/>
          </a:ln>
        </p:spPr>
      </p:cxnSp>
      <p:cxnSp>
        <p:nvCxnSpPr>
          <p:cNvPr id="686" name="Google Shape;686;p39"/>
          <p:cNvCxnSpPr/>
          <p:nvPr/>
        </p:nvCxnSpPr>
        <p:spPr>
          <a:xfrm>
            <a:off x="914400" y="5486400"/>
            <a:ext cx="609600" cy="76200"/>
          </a:xfrm>
          <a:prstGeom prst="straightConnector1">
            <a:avLst/>
          </a:prstGeom>
          <a:noFill/>
          <a:ln cap="flat" cmpd="sng" w="28575">
            <a:solidFill>
              <a:srgbClr val="ED181E"/>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55">
                                            <p:txEl>
                                              <p:pRg end="0" st="0"/>
                                            </p:txEl>
                                          </p:spTgt>
                                        </p:tgtEl>
                                        <p:attrNameLst>
                                          <p:attrName>style.visibility</p:attrName>
                                        </p:attrNameLst>
                                      </p:cBhvr>
                                      <p:to>
                                        <p:strVal val="visible"/>
                                      </p:to>
                                    </p:set>
                                    <p:animEffect filter="fade" transition="in">
                                      <p:cBhvr>
                                        <p:cTn dur="500"/>
                                        <p:tgtEl>
                                          <p:spTgt spid="655">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6">
                                            <p:txEl>
                                              <p:pRg end="0" st="0"/>
                                            </p:txEl>
                                          </p:spTgt>
                                        </p:tgtEl>
                                        <p:attrNameLst>
                                          <p:attrName>style.visibility</p:attrName>
                                        </p:attrNameLst>
                                      </p:cBhvr>
                                      <p:to>
                                        <p:strVal val="visible"/>
                                      </p:to>
                                    </p:set>
                                    <p:animEffect filter="fade" transition="in">
                                      <p:cBhvr>
                                        <p:cTn dur="500"/>
                                        <p:tgtEl>
                                          <p:spTgt spid="65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7">
                                            <p:txEl>
                                              <p:pRg end="0" st="0"/>
                                            </p:txEl>
                                          </p:spTgt>
                                        </p:tgtEl>
                                        <p:attrNameLst>
                                          <p:attrName>style.visibility</p:attrName>
                                        </p:attrNameLst>
                                      </p:cBhvr>
                                      <p:to>
                                        <p:strVal val="visible"/>
                                      </p:to>
                                    </p:set>
                                    <p:animEffect filter="fade" transition="in">
                                      <p:cBhvr>
                                        <p:cTn dur="500"/>
                                        <p:tgtEl>
                                          <p:spTgt spid="65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58">
                                            <p:txEl>
                                              <p:pRg end="0" st="0"/>
                                            </p:txEl>
                                          </p:spTgt>
                                        </p:tgtEl>
                                        <p:attrNameLst>
                                          <p:attrName>style.visibility</p:attrName>
                                        </p:attrNameLst>
                                      </p:cBhvr>
                                      <p:to>
                                        <p:strVal val="visible"/>
                                      </p:to>
                                    </p:set>
                                    <p:animEffect filter="fade" transition="in">
                                      <p:cBhvr>
                                        <p:cTn dur="500"/>
                                        <p:tgtEl>
                                          <p:spTgt spid="658">
                                            <p:txEl>
                                              <p:pRg end="0" st="0"/>
                                            </p:txEl>
                                          </p:spTgt>
                                        </p:tgtEl>
                                      </p:cBhvr>
                                    </p:animEffect>
                                  </p:childTnLst>
                                </p:cTn>
                              </p:par>
                            </p:childTnLst>
                          </p:cTn>
                        </p:par>
                        <p:par>
                          <p:cTn fill="hold">
                            <p:stCondLst>
                              <p:cond delay="2000"/>
                            </p:stCondLst>
                            <p:childTnLst>
                              <p:par>
                                <p:cTn fill="hold" nodeType="afterEffect" presetClass="entr" presetID="1" presetSubtype="0">
                                  <p:stCondLst>
                                    <p:cond delay="3500"/>
                                  </p:stCondLst>
                                  <p:childTnLst>
                                    <p:set>
                                      <p:cBhvr>
                                        <p:cTn dur="1" fill="hold">
                                          <p:stCondLst>
                                            <p:cond delay="0"/>
                                          </p:stCondLst>
                                        </p:cTn>
                                        <p:tgtEl>
                                          <p:spTgt spid="651">
                                            <p:txEl>
                                              <p:pRg end="0" st="0"/>
                                            </p:txEl>
                                          </p:spTgt>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0" presetSubtype="0">
                                  <p:stCondLst>
                                    <p:cond delay="1000"/>
                                  </p:stCondLst>
                                  <p:childTnLst>
                                    <p:set>
                                      <p:cBhvr>
                                        <p:cTn dur="1" fill="hold">
                                          <p:stCondLst>
                                            <p:cond delay="0"/>
                                          </p:stCondLst>
                                        </p:cTn>
                                        <p:tgtEl>
                                          <p:spTgt spid="662">
                                            <p:txEl>
                                              <p:pRg end="0" st="0"/>
                                            </p:txEl>
                                          </p:spTgt>
                                        </p:tgtEl>
                                        <p:attrNameLst>
                                          <p:attrName>style.visibility</p:attrName>
                                        </p:attrNameLst>
                                      </p:cBhvr>
                                      <p:to>
                                        <p:strVal val="visible"/>
                                      </p:to>
                                    </p:set>
                                    <p:animEffect filter="fade" transition="in">
                                      <p:cBhvr>
                                        <p:cTn dur="500"/>
                                        <p:tgtEl>
                                          <p:spTgt spid="662">
                                            <p:txEl>
                                              <p:pRg end="0" st="0"/>
                                            </p:txEl>
                                          </p:spTgt>
                                        </p:tgtEl>
                                      </p:cBhvr>
                                    </p:animEffect>
                                  </p:childTnLst>
                                </p:cTn>
                              </p:par>
                            </p:childTnLst>
                          </p:cTn>
                        </p:par>
                        <p:par>
                          <p:cTn fill="hold">
                            <p:stCondLst>
                              <p:cond delay="2501"/>
                            </p:stCondLst>
                            <p:childTnLst>
                              <p:par>
                                <p:cTn fill="hold" nodeType="afterEffect" presetClass="entr" presetID="10" presetSubtype="0">
                                  <p:stCondLst>
                                    <p:cond delay="1000"/>
                                  </p:stCondLst>
                                  <p:childTnLst>
                                    <p:set>
                                      <p:cBhvr>
                                        <p:cTn dur="1" fill="hold">
                                          <p:stCondLst>
                                            <p:cond delay="0"/>
                                          </p:stCondLst>
                                        </p:cTn>
                                        <p:tgtEl>
                                          <p:spTgt spid="666">
                                            <p:txEl>
                                              <p:pRg end="0" st="0"/>
                                            </p:txEl>
                                          </p:spTgt>
                                        </p:tgtEl>
                                        <p:attrNameLst>
                                          <p:attrName>style.visibility</p:attrName>
                                        </p:attrNameLst>
                                      </p:cBhvr>
                                      <p:to>
                                        <p:strVal val="visible"/>
                                      </p:to>
                                    </p:set>
                                    <p:animEffect filter="fade" transition="in">
                                      <p:cBhvr>
                                        <p:cTn dur="500"/>
                                        <p:tgtEl>
                                          <p:spTgt spid="666">
                                            <p:txEl>
                                              <p:pRg end="0" st="0"/>
                                            </p:txEl>
                                          </p:spTgt>
                                        </p:tgtEl>
                                      </p:cBhvr>
                                    </p:animEffect>
                                  </p:childTnLst>
                                </p:cTn>
                              </p:par>
                            </p:childTnLst>
                          </p:cTn>
                        </p:par>
                        <p:par>
                          <p:cTn fill="hold">
                            <p:stCondLst>
                              <p:cond delay="3001"/>
                            </p:stCondLst>
                            <p:childTnLst>
                              <p:par>
                                <p:cTn fill="hold" nodeType="afterEffect" presetClass="entr" presetID="10" presetSubtype="0">
                                  <p:stCondLst>
                                    <p:cond delay="1000"/>
                                  </p:stCondLst>
                                  <p:childTnLst>
                                    <p:set>
                                      <p:cBhvr>
                                        <p:cTn dur="1" fill="hold">
                                          <p:stCondLst>
                                            <p:cond delay="0"/>
                                          </p:stCondLst>
                                        </p:cTn>
                                        <p:tgtEl>
                                          <p:spTgt spid="670">
                                            <p:txEl>
                                              <p:pRg end="0" st="0"/>
                                            </p:txEl>
                                          </p:spTgt>
                                        </p:tgtEl>
                                        <p:attrNameLst>
                                          <p:attrName>style.visibility</p:attrName>
                                        </p:attrNameLst>
                                      </p:cBhvr>
                                      <p:to>
                                        <p:strVal val="visible"/>
                                      </p:to>
                                    </p:set>
                                    <p:animEffect filter="fade" transition="in">
                                      <p:cBhvr>
                                        <p:cTn dur="500"/>
                                        <p:tgtEl>
                                          <p:spTgt spid="670">
                                            <p:txEl>
                                              <p:pRg end="0" st="0"/>
                                            </p:txEl>
                                          </p:spTgt>
                                        </p:tgtEl>
                                      </p:cBhvr>
                                    </p:animEffect>
                                  </p:childTnLst>
                                </p:cTn>
                              </p:par>
                            </p:childTnLst>
                          </p:cTn>
                        </p:par>
                        <p:par>
                          <p:cTn fill="hold">
                            <p:stCondLst>
                              <p:cond delay="3501"/>
                            </p:stCondLst>
                            <p:childTnLst>
                              <p:par>
                                <p:cTn fill="hold" nodeType="afterEffect" presetClass="entr" presetID="10" presetSubtype="0">
                                  <p:stCondLst>
                                    <p:cond delay="50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4501"/>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par>
                          <p:cTn fill="hold">
                            <p:stCondLst>
                              <p:cond delay="5001"/>
                            </p:stCondLst>
                            <p:childTnLst>
                              <p:par>
                                <p:cTn fill="hold" nodeType="afterEffect" presetClass="entr" presetID="10" presetSubtype="0">
                                  <p:stCondLst>
                                    <p:cond delay="1000"/>
                                  </p:stCondLst>
                                  <p:childTnLst>
                                    <p:set>
                                      <p:cBhvr>
                                        <p:cTn dur="1" fill="hold">
                                          <p:stCondLst>
                                            <p:cond delay="0"/>
                                          </p:stCondLst>
                                        </p:cTn>
                                        <p:tgtEl>
                                          <p:spTgt spid="684">
                                            <p:txEl>
                                              <p:pRg end="0" st="0"/>
                                            </p:txEl>
                                          </p:spTgt>
                                        </p:tgtEl>
                                        <p:attrNameLst>
                                          <p:attrName>style.visibility</p:attrName>
                                        </p:attrNameLst>
                                      </p:cBhvr>
                                      <p:to>
                                        <p:strVal val="visible"/>
                                      </p:to>
                                    </p:set>
                                    <p:animEffect filter="fade" transition="in">
                                      <p:cBhvr>
                                        <p:cTn dur="500"/>
                                        <p:tgtEl>
                                          <p:spTgt spid="6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1" name="Shape 691"/>
        <p:cNvGrpSpPr/>
        <p:nvPr/>
      </p:nvGrpSpPr>
      <p:grpSpPr>
        <a:xfrm>
          <a:off x="0" y="0"/>
          <a:ext cx="0" cy="0"/>
          <a:chOff x="0" y="0"/>
          <a:chExt cx="0" cy="0"/>
        </a:xfrm>
      </p:grpSpPr>
      <p:pic>
        <p:nvPicPr>
          <p:cNvPr id="692" name="Google Shape;692;p40"/>
          <p:cNvPicPr preferRelativeResize="0"/>
          <p:nvPr/>
        </p:nvPicPr>
        <p:blipFill rotWithShape="1">
          <a:blip r:embed="rId3">
            <a:alphaModFix/>
          </a:blip>
          <a:srcRect b="0" l="0" r="0" t="0"/>
          <a:stretch/>
        </p:blipFill>
        <p:spPr>
          <a:xfrm>
            <a:off x="2438400" y="133350"/>
            <a:ext cx="4662487" cy="6724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7" name="Shape 697"/>
        <p:cNvGrpSpPr/>
        <p:nvPr/>
      </p:nvGrpSpPr>
      <p:grpSpPr>
        <a:xfrm>
          <a:off x="0" y="0"/>
          <a:ext cx="0" cy="0"/>
          <a:chOff x="0" y="0"/>
          <a:chExt cx="0" cy="0"/>
        </a:xfrm>
      </p:grpSpPr>
      <p:sp>
        <p:nvSpPr>
          <p:cNvPr id="698" name="Google Shape;698;p41"/>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19.6</a:t>
            </a:r>
            <a:endParaRPr/>
          </a:p>
        </p:txBody>
      </p:sp>
      <p:sp>
        <p:nvSpPr>
          <p:cNvPr id="699" name="Google Shape;699;p41"/>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sp</a:t>
            </a:r>
            <a:r>
              <a:rPr b="1" i="0" lang="en-US" sz="1800" u="none">
                <a:solidFill>
                  <a:schemeClr val="dk1"/>
                </a:solidFill>
                <a:latin typeface="Arial"/>
                <a:ea typeface="Arial"/>
                <a:cs typeface="Arial"/>
                <a:sym typeface="Arial"/>
              </a:rPr>
              <a:t> from Solubility</a:t>
            </a:r>
            <a:endParaRPr/>
          </a:p>
        </p:txBody>
      </p:sp>
      <p:grpSp>
        <p:nvGrpSpPr>
          <p:cNvPr id="700" name="Google Shape;700;p41"/>
          <p:cNvGrpSpPr/>
          <p:nvPr/>
        </p:nvGrpSpPr>
        <p:grpSpPr>
          <a:xfrm>
            <a:off x="381000" y="1143000"/>
            <a:ext cx="8382000" cy="1560512"/>
            <a:chOff x="240" y="720"/>
            <a:chExt cx="5280" cy="983"/>
          </a:xfrm>
        </p:grpSpPr>
        <p:sp>
          <p:nvSpPr>
            <p:cNvPr id="701" name="Google Shape;701;p41"/>
            <p:cNvSpPr txBox="1"/>
            <p:nvPr/>
          </p:nvSpPr>
          <p:spPr>
            <a:xfrm>
              <a:off x="240" y="7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702" name="Google Shape;702;p41"/>
            <p:cNvSpPr txBox="1"/>
            <p:nvPr/>
          </p:nvSpPr>
          <p:spPr>
            <a:xfrm>
              <a:off x="1056" y="720"/>
              <a:ext cx="446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  </a:t>
              </a:r>
              <a:r>
                <a:rPr b="0" i="0" lang="en-US" sz="1800" u="none">
                  <a:solidFill>
                    <a:schemeClr val="dk1"/>
                  </a:solidFill>
                  <a:latin typeface="Arial"/>
                  <a:ea typeface="Arial"/>
                  <a:cs typeface="Arial"/>
                  <a:sym typeface="Arial"/>
                </a:rPr>
                <a:t>Lead(</a:t>
              </a:r>
              <a:r>
                <a:rPr b="0" i="0" lang="en-US" sz="1800" u="none">
                  <a:solidFill>
                    <a:schemeClr val="dk1"/>
                  </a:solidFill>
                  <a:latin typeface="Times"/>
                  <a:ea typeface="Times"/>
                  <a:cs typeface="Times"/>
                  <a:sym typeface="Times"/>
                </a:rPr>
                <a:t>II</a:t>
              </a:r>
              <a:r>
                <a:rPr b="0" i="0" lang="en-US" sz="1800" u="none">
                  <a:solidFill>
                    <a:schemeClr val="dk1"/>
                  </a:solidFill>
                  <a:latin typeface="Arial"/>
                  <a:ea typeface="Arial"/>
                  <a:cs typeface="Arial"/>
                  <a:sym typeface="Arial"/>
                </a:rPr>
                <a:t>) sulfate is a key component in lead-acid car batteries.  Its solubility in water at 25</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is 4.25 x 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g/100 mL solution.  What is the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of PbSO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endParaRPr/>
            </a:p>
          </p:txBody>
        </p:sp>
        <p:sp>
          <p:nvSpPr>
            <p:cNvPr id="703" name="Google Shape;703;p41"/>
            <p:cNvSpPr txBox="1"/>
            <p:nvPr/>
          </p:nvSpPr>
          <p:spPr>
            <a:xfrm>
              <a:off x="1056" y="1296"/>
              <a:ext cx="4464"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 </a:t>
              </a:r>
              <a:r>
                <a:rPr b="0" i="0" lang="en-US" sz="1800" u="none">
                  <a:solidFill>
                    <a:schemeClr val="dk1"/>
                  </a:solidFill>
                  <a:latin typeface="Arial"/>
                  <a:ea typeface="Arial"/>
                  <a:cs typeface="Arial"/>
                  <a:sym typeface="Arial"/>
                </a:rPr>
                <a:t>When lead(</a:t>
              </a:r>
              <a:r>
                <a:rPr b="0" i="0" lang="en-US" sz="1800" u="none">
                  <a:solidFill>
                    <a:schemeClr val="dk1"/>
                  </a:solidFill>
                  <a:latin typeface="Times"/>
                  <a:ea typeface="Times"/>
                  <a:cs typeface="Times"/>
                  <a:sym typeface="Times"/>
                </a:rPr>
                <a:t>II</a:t>
              </a:r>
              <a:r>
                <a:rPr b="0" i="0" lang="en-US" sz="1800" u="none">
                  <a:solidFill>
                    <a:schemeClr val="dk1"/>
                  </a:solidFill>
                  <a:latin typeface="Arial"/>
                  <a:ea typeface="Arial"/>
                  <a:cs typeface="Arial"/>
                  <a:sym typeface="Arial"/>
                </a:rPr>
                <a:t>) fluoride (PbF</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shaken with pure water at 25</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the solubility is found to be 0.64 g/L.  Calculate the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of PbF</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endParaRPr/>
            </a:p>
          </p:txBody>
        </p:sp>
      </p:grpSp>
      <p:grpSp>
        <p:nvGrpSpPr>
          <p:cNvPr id="704" name="Google Shape;704;p41"/>
          <p:cNvGrpSpPr/>
          <p:nvPr/>
        </p:nvGrpSpPr>
        <p:grpSpPr>
          <a:xfrm>
            <a:off x="457200" y="2895600"/>
            <a:ext cx="8077200" cy="915987"/>
            <a:chOff x="288" y="1728"/>
            <a:chExt cx="5088" cy="577"/>
          </a:xfrm>
        </p:grpSpPr>
        <p:sp>
          <p:nvSpPr>
            <p:cNvPr id="705" name="Google Shape;705;p41"/>
            <p:cNvSpPr txBox="1"/>
            <p:nvPr/>
          </p:nvSpPr>
          <p:spPr>
            <a:xfrm>
              <a:off x="288" y="172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706" name="Google Shape;706;p41"/>
            <p:cNvSpPr txBox="1"/>
            <p:nvPr/>
          </p:nvSpPr>
          <p:spPr>
            <a:xfrm>
              <a:off x="912" y="1728"/>
              <a:ext cx="446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the dissolution equation; find moles of dissociated ions;  convert solubility to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and substitute values into solubility product constant expression.</a:t>
              </a:r>
              <a:endParaRPr/>
            </a:p>
          </p:txBody>
        </p:sp>
      </p:grpSp>
      <p:sp>
        <p:nvSpPr>
          <p:cNvPr id="707" name="Google Shape;707;p41"/>
          <p:cNvSpPr txBox="1"/>
          <p:nvPr/>
        </p:nvSpPr>
        <p:spPr>
          <a:xfrm>
            <a:off x="6553200" y="4191000"/>
            <a:ext cx="2286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endParaRPr/>
          </a:p>
        </p:txBody>
      </p:sp>
      <p:sp>
        <p:nvSpPr>
          <p:cNvPr id="708" name="Google Shape;708;p41"/>
          <p:cNvSpPr txBox="1"/>
          <p:nvPr/>
        </p:nvSpPr>
        <p:spPr>
          <a:xfrm>
            <a:off x="5257800" y="4800600"/>
            <a:ext cx="2590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1.40 x 10</a:t>
            </a:r>
            <a:r>
              <a:rPr b="0" baseline="30000" i="0" lang="en-US" sz="1800" u="none">
                <a:solidFill>
                  <a:schemeClr val="dk1"/>
                </a:solidFill>
                <a:latin typeface="Arial"/>
                <a:ea typeface="Arial"/>
                <a:cs typeface="Arial"/>
                <a:sym typeface="Arial"/>
              </a:rPr>
              <a:t>-4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PbSO</a:t>
            </a:r>
            <a:r>
              <a:rPr b="0" baseline="-25000" i="0" lang="en-US" sz="1800" u="none">
                <a:solidFill>
                  <a:schemeClr val="dk1"/>
                </a:solidFill>
                <a:latin typeface="Arial"/>
                <a:ea typeface="Arial"/>
                <a:cs typeface="Arial"/>
                <a:sym typeface="Arial"/>
              </a:rPr>
              <a:t>4</a:t>
            </a:r>
            <a:endParaRPr/>
          </a:p>
        </p:txBody>
      </p:sp>
      <p:sp>
        <p:nvSpPr>
          <p:cNvPr id="709" name="Google Shape;709;p41"/>
          <p:cNvSpPr txBox="1"/>
          <p:nvPr/>
        </p:nvSpPr>
        <p:spPr>
          <a:xfrm>
            <a:off x="838200" y="5562600"/>
            <a:ext cx="4114800" cy="38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K</a:t>
            </a:r>
            <a:r>
              <a:rPr b="0" baseline="-25000" i="0" lang="en-US" sz="1900" u="none">
                <a:solidFill>
                  <a:schemeClr val="dk1"/>
                </a:solidFill>
                <a:latin typeface="Arial"/>
                <a:ea typeface="Arial"/>
                <a:cs typeface="Arial"/>
                <a:sym typeface="Arial"/>
              </a:rPr>
              <a:t>sp</a:t>
            </a:r>
            <a:r>
              <a:rPr b="0" i="0" lang="en-US" sz="1900" u="none">
                <a:solidFill>
                  <a:schemeClr val="dk1"/>
                </a:solidFill>
                <a:latin typeface="Arial"/>
                <a:ea typeface="Arial"/>
                <a:cs typeface="Arial"/>
                <a:sym typeface="Arial"/>
              </a:rPr>
              <a:t> = [Pb</a:t>
            </a:r>
            <a:r>
              <a:rPr b="0" baseline="30000" i="0" lang="en-US" sz="1900" u="none">
                <a:solidFill>
                  <a:schemeClr val="dk1"/>
                </a:solidFill>
                <a:latin typeface="Arial"/>
                <a:ea typeface="Arial"/>
                <a:cs typeface="Arial"/>
                <a:sym typeface="Arial"/>
              </a:rPr>
              <a:t>2+</a:t>
            </a:r>
            <a:r>
              <a:rPr b="0" i="0" lang="en-US" sz="1900" u="none">
                <a:solidFill>
                  <a:schemeClr val="dk1"/>
                </a:solidFill>
                <a:latin typeface="Arial"/>
                <a:ea typeface="Arial"/>
                <a:cs typeface="Arial"/>
                <a:sym typeface="Arial"/>
              </a:rPr>
              <a:t>][SO</a:t>
            </a:r>
            <a:r>
              <a:rPr b="0" baseline="-25000" i="0" lang="en-US" sz="1900" u="none">
                <a:solidFill>
                  <a:schemeClr val="dk1"/>
                </a:solidFill>
                <a:latin typeface="Arial"/>
                <a:ea typeface="Arial"/>
                <a:cs typeface="Arial"/>
                <a:sym typeface="Arial"/>
              </a:rPr>
              <a:t>4</a:t>
            </a:r>
            <a:r>
              <a:rPr b="0" baseline="30000" i="0" lang="en-US" sz="1900" u="none">
                <a:solidFill>
                  <a:schemeClr val="dk1"/>
                </a:solidFill>
                <a:latin typeface="Arial"/>
                <a:ea typeface="Arial"/>
                <a:cs typeface="Arial"/>
                <a:sym typeface="Arial"/>
              </a:rPr>
              <a:t>2-</a:t>
            </a:r>
            <a:r>
              <a:rPr b="0" i="0" lang="en-US" sz="1900" u="none">
                <a:solidFill>
                  <a:schemeClr val="dk1"/>
                </a:solidFill>
                <a:latin typeface="Arial"/>
                <a:ea typeface="Arial"/>
                <a:cs typeface="Arial"/>
                <a:sym typeface="Arial"/>
              </a:rPr>
              <a:t>] = (1.40 x 10</a:t>
            </a:r>
            <a:r>
              <a:rPr b="0" baseline="30000" i="0" lang="en-US" sz="1900" u="none">
                <a:solidFill>
                  <a:schemeClr val="dk1"/>
                </a:solidFill>
                <a:latin typeface="Arial"/>
                <a:ea typeface="Arial"/>
                <a:cs typeface="Arial"/>
                <a:sym typeface="Arial"/>
              </a:rPr>
              <a:t>-4</a:t>
            </a:r>
            <a:r>
              <a:rPr b="0" i="0" lang="en-US" sz="1900" u="none">
                <a:solidFill>
                  <a:schemeClr val="dk1"/>
                </a:solidFill>
                <a:latin typeface="Arial"/>
                <a:ea typeface="Arial"/>
                <a:cs typeface="Arial"/>
                <a:sym typeface="Arial"/>
              </a:rPr>
              <a:t>)</a:t>
            </a:r>
            <a:r>
              <a:rPr b="0" baseline="30000" i="0" lang="en-US" sz="1900" u="none">
                <a:solidFill>
                  <a:schemeClr val="dk1"/>
                </a:solidFill>
                <a:latin typeface="Arial"/>
                <a:ea typeface="Arial"/>
                <a:cs typeface="Arial"/>
                <a:sym typeface="Arial"/>
              </a:rPr>
              <a:t>2</a:t>
            </a:r>
            <a:r>
              <a:rPr b="0" i="0" lang="en-US" sz="1900" u="none">
                <a:solidFill>
                  <a:schemeClr val="dk1"/>
                </a:solidFill>
                <a:latin typeface="Arial"/>
                <a:ea typeface="Arial"/>
                <a:cs typeface="Arial"/>
                <a:sym typeface="Arial"/>
              </a:rPr>
              <a:t> =</a:t>
            </a:r>
            <a:endParaRPr/>
          </a:p>
        </p:txBody>
      </p:sp>
      <p:grpSp>
        <p:nvGrpSpPr>
          <p:cNvPr id="710" name="Google Shape;710;p41"/>
          <p:cNvGrpSpPr/>
          <p:nvPr/>
        </p:nvGrpSpPr>
        <p:grpSpPr>
          <a:xfrm>
            <a:off x="381000" y="4191000"/>
            <a:ext cx="5791200" cy="366712"/>
            <a:chOff x="240" y="2400"/>
            <a:chExt cx="3648" cy="231"/>
          </a:xfrm>
        </p:grpSpPr>
        <p:sp>
          <p:nvSpPr>
            <p:cNvPr id="711" name="Google Shape;711;p41"/>
            <p:cNvSpPr txBox="1"/>
            <p:nvPr/>
          </p:nvSpPr>
          <p:spPr>
            <a:xfrm>
              <a:off x="240" y="240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712" name="Google Shape;712;p41"/>
            <p:cNvSpPr txBox="1"/>
            <p:nvPr/>
          </p:nvSpPr>
          <p:spPr>
            <a:xfrm>
              <a:off x="1344" y="2400"/>
              <a:ext cx="25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PbSO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SO</a:t>
              </a:r>
              <a:r>
                <a:rPr b="0" baseline="-25000" i="0" lang="en-US" sz="1800" u="none">
                  <a:solidFill>
                    <a:schemeClr val="dk1"/>
                  </a:solidFill>
                  <a:latin typeface="Arial"/>
                  <a:ea typeface="Arial"/>
                  <a:cs typeface="Arial"/>
                  <a:sym typeface="Arial"/>
                </a:rPr>
                <a:t>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713" name="Google Shape;713;p41"/>
            <p:cNvPicPr preferRelativeResize="0"/>
            <p:nvPr/>
          </p:nvPicPr>
          <p:blipFill rotWithShape="1">
            <a:blip r:embed="rId3">
              <a:alphaModFix/>
            </a:blip>
            <a:srcRect b="0" l="0" r="0" t="0"/>
            <a:stretch/>
          </p:blipFill>
          <p:spPr>
            <a:xfrm>
              <a:off x="2003" y="2442"/>
              <a:ext cx="448" cy="160"/>
            </a:xfrm>
            <a:prstGeom prst="rect">
              <a:avLst/>
            </a:prstGeom>
            <a:noFill/>
            <a:ln>
              <a:noFill/>
            </a:ln>
          </p:spPr>
        </p:pic>
        <p:sp>
          <p:nvSpPr>
            <p:cNvPr id="714" name="Google Shape;714;p41"/>
            <p:cNvSpPr txBox="1"/>
            <p:nvPr/>
          </p:nvSpPr>
          <p:spPr>
            <a:xfrm>
              <a:off x="1104" y="2400"/>
              <a:ext cx="2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endParaRPr/>
            </a:p>
          </p:txBody>
        </p:sp>
      </p:grpSp>
      <p:grpSp>
        <p:nvGrpSpPr>
          <p:cNvPr id="715" name="Google Shape;715;p41"/>
          <p:cNvGrpSpPr/>
          <p:nvPr/>
        </p:nvGrpSpPr>
        <p:grpSpPr>
          <a:xfrm>
            <a:off x="762000" y="4648200"/>
            <a:ext cx="4495800" cy="1027112"/>
            <a:chOff x="624" y="2688"/>
            <a:chExt cx="2688" cy="647"/>
          </a:xfrm>
        </p:grpSpPr>
        <p:grpSp>
          <p:nvGrpSpPr>
            <p:cNvPr id="716" name="Google Shape;716;p41"/>
            <p:cNvGrpSpPr/>
            <p:nvPr/>
          </p:nvGrpSpPr>
          <p:grpSpPr>
            <a:xfrm>
              <a:off x="1536" y="2688"/>
              <a:ext cx="647" cy="471"/>
              <a:chOff x="1536" y="2688"/>
              <a:chExt cx="647" cy="471"/>
            </a:xfrm>
          </p:grpSpPr>
          <p:sp>
            <p:nvSpPr>
              <p:cNvPr id="717" name="Google Shape;717;p41"/>
              <p:cNvSpPr txBox="1"/>
              <p:nvPr/>
            </p:nvSpPr>
            <p:spPr>
              <a:xfrm>
                <a:off x="1536" y="2688"/>
                <a:ext cx="647"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1000 mL</a:t>
                </a:r>
                <a:endParaRPr/>
              </a:p>
            </p:txBody>
          </p:sp>
          <p:sp>
            <p:nvSpPr>
              <p:cNvPr id="718" name="Google Shape;718;p41"/>
              <p:cNvSpPr txBox="1"/>
              <p:nvPr/>
            </p:nvSpPr>
            <p:spPr>
              <a:xfrm>
                <a:off x="1728" y="2928"/>
                <a:ext cx="19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t>
                </a:r>
                <a:endParaRPr/>
              </a:p>
            </p:txBody>
          </p:sp>
          <p:cxnSp>
            <p:nvCxnSpPr>
              <p:cNvPr id="719" name="Google Shape;719;p41"/>
              <p:cNvCxnSpPr/>
              <p:nvPr/>
            </p:nvCxnSpPr>
            <p:spPr>
              <a:xfrm>
                <a:off x="1584" y="2928"/>
                <a:ext cx="528"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720" name="Google Shape;720;p41"/>
            <p:cNvGrpSpPr/>
            <p:nvPr/>
          </p:nvGrpSpPr>
          <p:grpSpPr>
            <a:xfrm>
              <a:off x="624" y="2688"/>
              <a:ext cx="2688" cy="647"/>
              <a:chOff x="624" y="2688"/>
              <a:chExt cx="2688" cy="647"/>
            </a:xfrm>
          </p:grpSpPr>
          <p:grpSp>
            <p:nvGrpSpPr>
              <p:cNvPr id="721" name="Google Shape;721;p41"/>
              <p:cNvGrpSpPr/>
              <p:nvPr/>
            </p:nvGrpSpPr>
            <p:grpSpPr>
              <a:xfrm>
                <a:off x="624" y="2688"/>
                <a:ext cx="2688" cy="647"/>
                <a:chOff x="624" y="2688"/>
                <a:chExt cx="2688" cy="647"/>
              </a:xfrm>
            </p:grpSpPr>
            <p:grpSp>
              <p:nvGrpSpPr>
                <p:cNvPr id="722" name="Google Shape;722;p41"/>
                <p:cNvGrpSpPr/>
                <p:nvPr/>
              </p:nvGrpSpPr>
              <p:grpSpPr>
                <a:xfrm>
                  <a:off x="672" y="2688"/>
                  <a:ext cx="864" cy="647"/>
                  <a:chOff x="672" y="2688"/>
                  <a:chExt cx="864" cy="647"/>
                </a:xfrm>
              </p:grpSpPr>
              <p:sp>
                <p:nvSpPr>
                  <p:cNvPr id="723" name="Google Shape;723;p41"/>
                  <p:cNvSpPr txBox="1"/>
                  <p:nvPr/>
                </p:nvSpPr>
                <p:spPr>
                  <a:xfrm>
                    <a:off x="672" y="2688"/>
                    <a:ext cx="855"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4.25 x 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g</a:t>
                    </a:r>
                    <a:endParaRPr/>
                  </a:p>
                </p:txBody>
              </p:sp>
              <p:sp>
                <p:nvSpPr>
                  <p:cNvPr id="724" name="Google Shape;724;p41"/>
                  <p:cNvSpPr txBox="1"/>
                  <p:nvPr/>
                </p:nvSpPr>
                <p:spPr>
                  <a:xfrm>
                    <a:off x="672" y="2928"/>
                    <a:ext cx="864"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 mL soln</a:t>
                    </a:r>
                    <a:endParaRPr/>
                  </a:p>
                </p:txBody>
              </p:sp>
              <p:cxnSp>
                <p:nvCxnSpPr>
                  <p:cNvPr id="725" name="Google Shape;725;p41"/>
                  <p:cNvCxnSpPr/>
                  <p:nvPr/>
                </p:nvCxnSpPr>
                <p:spPr>
                  <a:xfrm>
                    <a:off x="672" y="2928"/>
                    <a:ext cx="768"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726" name="Google Shape;726;p41"/>
                <p:cNvGrpSpPr/>
                <p:nvPr/>
              </p:nvGrpSpPr>
              <p:grpSpPr>
                <a:xfrm>
                  <a:off x="2208" y="2688"/>
                  <a:ext cx="1104" cy="493"/>
                  <a:chOff x="2208" y="2688"/>
                  <a:chExt cx="1104" cy="493"/>
                </a:xfrm>
              </p:grpSpPr>
              <p:sp>
                <p:nvSpPr>
                  <p:cNvPr id="727" name="Google Shape;727;p41"/>
                  <p:cNvSpPr txBox="1"/>
                  <p:nvPr/>
                </p:nvSpPr>
                <p:spPr>
                  <a:xfrm>
                    <a:off x="2208" y="2950"/>
                    <a:ext cx="110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303.3 g PbSO</a:t>
                    </a:r>
                    <a:r>
                      <a:rPr b="0" baseline="-25000" i="0" lang="en-US" sz="1800" u="none">
                        <a:solidFill>
                          <a:schemeClr val="dk1"/>
                        </a:solidFill>
                        <a:latin typeface="Arial"/>
                        <a:ea typeface="Arial"/>
                        <a:cs typeface="Arial"/>
                        <a:sym typeface="Arial"/>
                      </a:rPr>
                      <a:t>4</a:t>
                    </a:r>
                    <a:endParaRPr/>
                  </a:p>
                </p:txBody>
              </p:sp>
              <p:sp>
                <p:nvSpPr>
                  <p:cNvPr id="728" name="Google Shape;728;p41"/>
                  <p:cNvSpPr txBox="1"/>
                  <p:nvPr/>
                </p:nvSpPr>
                <p:spPr>
                  <a:xfrm>
                    <a:off x="2304" y="2688"/>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PbSO</a:t>
                    </a:r>
                    <a:r>
                      <a:rPr b="0" baseline="-25000" i="0" lang="en-US" sz="1800" u="none">
                        <a:solidFill>
                          <a:schemeClr val="dk1"/>
                        </a:solidFill>
                        <a:latin typeface="Arial"/>
                        <a:ea typeface="Arial"/>
                        <a:cs typeface="Arial"/>
                        <a:sym typeface="Arial"/>
                      </a:rPr>
                      <a:t>4</a:t>
                    </a:r>
                    <a:endParaRPr/>
                  </a:p>
                </p:txBody>
              </p:sp>
              <p:cxnSp>
                <p:nvCxnSpPr>
                  <p:cNvPr id="729" name="Google Shape;729;p41"/>
                  <p:cNvCxnSpPr/>
                  <p:nvPr/>
                </p:nvCxnSpPr>
                <p:spPr>
                  <a:xfrm>
                    <a:off x="2256" y="2928"/>
                    <a:ext cx="912" cy="0"/>
                  </a:xfrm>
                  <a:prstGeom prst="straightConnector1">
                    <a:avLst/>
                  </a:prstGeom>
                  <a:noFill/>
                  <a:ln cap="flat" cmpd="sng" w="28575">
                    <a:solidFill>
                      <a:schemeClr val="dk1"/>
                    </a:solidFill>
                    <a:prstDash val="solid"/>
                    <a:miter lim="800000"/>
                    <a:headEnd len="med" w="med" type="none"/>
                    <a:tailEnd len="med" w="med" type="none"/>
                  </a:ln>
                </p:spPr>
              </p:cxnSp>
            </p:grpSp>
            <p:sp>
              <p:nvSpPr>
                <p:cNvPr id="730" name="Google Shape;730;p41"/>
                <p:cNvSpPr/>
                <p:nvPr/>
              </p:nvSpPr>
              <p:spPr>
                <a:xfrm>
                  <a:off x="624" y="2688"/>
                  <a:ext cx="912" cy="432"/>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sp>
            <p:nvSpPr>
              <p:cNvPr id="731" name="Google Shape;731;p41"/>
              <p:cNvSpPr/>
              <p:nvPr/>
            </p:nvSpPr>
            <p:spPr>
              <a:xfrm>
                <a:off x="2208" y="2695"/>
                <a:ext cx="1104" cy="432"/>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732" name="Google Shape;732;p41"/>
              <p:cNvSpPr/>
              <p:nvPr/>
            </p:nvSpPr>
            <p:spPr>
              <a:xfrm>
                <a:off x="1536" y="2688"/>
                <a:ext cx="672" cy="432"/>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grpSp>
      <p:sp>
        <p:nvSpPr>
          <p:cNvPr id="733" name="Google Shape;733;p41"/>
          <p:cNvSpPr txBox="1"/>
          <p:nvPr/>
        </p:nvSpPr>
        <p:spPr>
          <a:xfrm>
            <a:off x="4800600" y="5562600"/>
            <a:ext cx="1258887" cy="366712"/>
          </a:xfrm>
          <a:prstGeom prst="rect">
            <a:avLst/>
          </a:prstGeom>
          <a:gradFill>
            <a:gsLst>
              <a:gs pos="0">
                <a:schemeClr val="lt1"/>
              </a:gs>
              <a:gs pos="100000">
                <a:srgbClr val="187534">
                  <a:alpha val="4784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1.96 x 10</a:t>
            </a:r>
            <a:r>
              <a:rPr b="0" baseline="30000" i="0" lang="en-US" sz="1800" u="none">
                <a:solidFill>
                  <a:schemeClr val="dk1"/>
                </a:solidFill>
                <a:latin typeface="Arial"/>
                <a:ea typeface="Arial"/>
                <a:cs typeface="Arial"/>
                <a:sym typeface="Arial"/>
              </a:rPr>
              <a:t>-8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707">
                                            <p:txEl>
                                              <p:pRg end="0" st="0"/>
                                            </p:txEl>
                                          </p:spTgt>
                                        </p:tgtEl>
                                        <p:attrNameLst>
                                          <p:attrName>style.visibility</p:attrName>
                                        </p:attrNameLst>
                                      </p:cBhvr>
                                      <p:to>
                                        <p:strVal val="visible"/>
                                      </p:to>
                                    </p:set>
                                    <p:animEffect filter="fade" transition="in">
                                      <p:cBhvr>
                                        <p:cTn dur="500"/>
                                        <p:tgtEl>
                                          <p:spTgt spid="707">
                                            <p:txEl>
                                              <p:pRg end="0" st="0"/>
                                            </p:txEl>
                                          </p:spTgt>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708">
                                            <p:txEl>
                                              <p:pRg end="0" st="0"/>
                                            </p:txEl>
                                          </p:spTgt>
                                        </p:tgtEl>
                                        <p:attrNameLst>
                                          <p:attrName>style.visibility</p:attrName>
                                        </p:attrNameLst>
                                      </p:cBhvr>
                                      <p:to>
                                        <p:strVal val="visible"/>
                                      </p:to>
                                    </p:set>
                                    <p:animEffect filter="fade" transition="in">
                                      <p:cBhvr>
                                        <p:cTn dur="500"/>
                                        <p:tgtEl>
                                          <p:spTgt spid="708">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09">
                                            <p:txEl>
                                              <p:pRg end="0" st="0"/>
                                            </p:txEl>
                                          </p:spTgt>
                                        </p:tgtEl>
                                        <p:attrNameLst>
                                          <p:attrName>style.visibility</p:attrName>
                                        </p:attrNameLst>
                                      </p:cBhvr>
                                      <p:to>
                                        <p:strVal val="visible"/>
                                      </p:to>
                                    </p:set>
                                    <p:animEffect filter="fade" transition="in">
                                      <p:cBhvr>
                                        <p:cTn dur="500"/>
                                        <p:tgtEl>
                                          <p:spTgt spid="709">
                                            <p:txEl>
                                              <p:pRg end="0" st="0"/>
                                            </p:txEl>
                                          </p:spTgt>
                                        </p:tgtEl>
                                      </p:cBhvr>
                                    </p:animEffect>
                                  </p:childTnLst>
                                </p:cTn>
                              </p:par>
                            </p:childTnLst>
                          </p:cTn>
                        </p:par>
                        <p:par>
                          <p:cTn fill="hold">
                            <p:stCondLst>
                              <p:cond delay="1500"/>
                            </p:stCondLst>
                            <p:childTnLst>
                              <p:par>
                                <p:cTn fill="hold" nodeType="afterEffect" presetClass="entr" presetID="1" presetSubtype="0">
                                  <p:stCondLst>
                                    <p:cond delay="1000"/>
                                  </p:stCondLst>
                                  <p:childTnLst>
                                    <p:set>
                                      <p:cBhvr>
                                        <p:cTn dur="1" fill="hold">
                                          <p:stCondLst>
                                            <p:cond delay="0"/>
                                          </p:stCondLst>
                                        </p:cTn>
                                        <p:tgtEl>
                                          <p:spTgt spid="7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b="0" l="0" r="0" t="0"/>
          <a:stretch/>
        </p:blipFill>
        <p:spPr>
          <a:xfrm>
            <a:off x="304800" y="4038600"/>
            <a:ext cx="8382000" cy="2103437"/>
          </a:xfrm>
          <a:prstGeom prst="rect">
            <a:avLst/>
          </a:prstGeom>
          <a:noFill/>
          <a:ln>
            <a:noFill/>
          </a:ln>
        </p:spPr>
      </p:pic>
      <p:pic>
        <p:nvPicPr>
          <p:cNvPr id="102" name="Google Shape;102;p15"/>
          <p:cNvPicPr preferRelativeResize="0"/>
          <p:nvPr/>
        </p:nvPicPr>
        <p:blipFill rotWithShape="1">
          <a:blip r:embed="rId4">
            <a:alphaModFix/>
          </a:blip>
          <a:srcRect b="0" l="0" r="0" t="0"/>
          <a:stretch/>
        </p:blipFill>
        <p:spPr>
          <a:xfrm>
            <a:off x="381000" y="1143000"/>
            <a:ext cx="8305800" cy="2087562"/>
          </a:xfrm>
          <a:prstGeom prst="rect">
            <a:avLst/>
          </a:prstGeom>
          <a:noFill/>
          <a:ln>
            <a:noFill/>
          </a:ln>
        </p:spPr>
      </p:pic>
      <p:sp>
        <p:nvSpPr>
          <p:cNvPr id="103" name="Google Shape;103;p15"/>
          <p:cNvSpPr txBox="1"/>
          <p:nvPr/>
        </p:nvSpPr>
        <p:spPr>
          <a:xfrm>
            <a:off x="381000" y="3048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19.1</a:t>
            </a:r>
            <a:endParaRPr/>
          </a:p>
        </p:txBody>
      </p:sp>
      <p:sp>
        <p:nvSpPr>
          <p:cNvPr id="104" name="Google Shape;104;p15"/>
          <p:cNvSpPr txBox="1"/>
          <p:nvPr/>
        </p:nvSpPr>
        <p:spPr>
          <a:xfrm>
            <a:off x="304800" y="685800"/>
            <a:ext cx="8382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addition of acid or base to an unbuffered solution.</a:t>
            </a:r>
            <a:endParaRPr/>
          </a:p>
        </p:txBody>
      </p:sp>
      <p:sp>
        <p:nvSpPr>
          <p:cNvPr id="105" name="Google Shape;105;p15"/>
          <p:cNvSpPr txBox="1"/>
          <p:nvPr/>
        </p:nvSpPr>
        <p:spPr>
          <a:xfrm>
            <a:off x="914400" y="1905000"/>
            <a:ext cx="685800" cy="457200"/>
          </a:xfrm>
          <a:prstGeom prst="rect">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nvGrpSpPr>
          <p:cNvPr id="106" name="Google Shape;106;p15"/>
          <p:cNvGrpSpPr/>
          <p:nvPr/>
        </p:nvGrpSpPr>
        <p:grpSpPr>
          <a:xfrm>
            <a:off x="3962400" y="1828800"/>
            <a:ext cx="1371600" cy="1204912"/>
            <a:chOff x="2448" y="1392"/>
            <a:chExt cx="864" cy="759"/>
          </a:xfrm>
        </p:grpSpPr>
        <p:sp>
          <p:nvSpPr>
            <p:cNvPr id="107" name="Google Shape;107;p15"/>
            <p:cNvSpPr txBox="1"/>
            <p:nvPr/>
          </p:nvSpPr>
          <p:spPr>
            <a:xfrm>
              <a:off x="2448" y="1392"/>
              <a:ext cx="432" cy="288"/>
            </a:xfrm>
            <a:prstGeom prst="rect">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108" name="Google Shape;108;p15"/>
            <p:cNvSpPr txBox="1"/>
            <p:nvPr/>
          </p:nvSpPr>
          <p:spPr>
            <a:xfrm>
              <a:off x="2448" y="1920"/>
              <a:ext cx="864" cy="231"/>
            </a:xfrm>
            <a:prstGeom prst="rect">
              <a:avLst/>
            </a:prstGeom>
            <a:solidFill>
              <a:srgbClr val="C0C0C0">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acid added</a:t>
              </a:r>
              <a:endParaRPr/>
            </a:p>
          </p:txBody>
        </p:sp>
      </p:grpSp>
      <p:grpSp>
        <p:nvGrpSpPr>
          <p:cNvPr id="109" name="Google Shape;109;p15"/>
          <p:cNvGrpSpPr/>
          <p:nvPr/>
        </p:nvGrpSpPr>
        <p:grpSpPr>
          <a:xfrm>
            <a:off x="6019800" y="1752600"/>
            <a:ext cx="1524000" cy="1204912"/>
            <a:chOff x="3888" y="1392"/>
            <a:chExt cx="960" cy="759"/>
          </a:xfrm>
        </p:grpSpPr>
        <p:sp>
          <p:nvSpPr>
            <p:cNvPr id="110" name="Google Shape;110;p15"/>
            <p:cNvSpPr txBox="1"/>
            <p:nvPr/>
          </p:nvSpPr>
          <p:spPr>
            <a:xfrm>
              <a:off x="4176" y="1392"/>
              <a:ext cx="432" cy="288"/>
            </a:xfrm>
            <a:prstGeom prst="rect">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111" name="Google Shape;111;p15"/>
            <p:cNvSpPr txBox="1"/>
            <p:nvPr/>
          </p:nvSpPr>
          <p:spPr>
            <a:xfrm>
              <a:off x="3888" y="1920"/>
              <a:ext cx="960" cy="231"/>
            </a:xfrm>
            <a:prstGeom prst="rect">
              <a:avLst/>
            </a:prstGeom>
            <a:solidFill>
              <a:srgbClr val="C0C0C0">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base added</a:t>
              </a:r>
              <a:endParaRPr/>
            </a:p>
          </p:txBody>
        </p:sp>
      </p:grpSp>
      <p:grpSp>
        <p:nvGrpSpPr>
          <p:cNvPr id="112" name="Google Shape;112;p15"/>
          <p:cNvGrpSpPr/>
          <p:nvPr/>
        </p:nvGrpSpPr>
        <p:grpSpPr>
          <a:xfrm>
            <a:off x="3733800" y="4648200"/>
            <a:ext cx="1524000" cy="1281112"/>
            <a:chOff x="2352" y="3024"/>
            <a:chExt cx="960" cy="807"/>
          </a:xfrm>
        </p:grpSpPr>
        <p:sp>
          <p:nvSpPr>
            <p:cNvPr id="113" name="Google Shape;113;p15"/>
            <p:cNvSpPr txBox="1"/>
            <p:nvPr/>
          </p:nvSpPr>
          <p:spPr>
            <a:xfrm>
              <a:off x="2448" y="3600"/>
              <a:ext cx="864" cy="231"/>
            </a:xfrm>
            <a:prstGeom prst="rect">
              <a:avLst/>
            </a:prstGeom>
            <a:solidFill>
              <a:srgbClr val="C0C0C0">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acid added</a:t>
              </a:r>
              <a:endParaRPr/>
            </a:p>
          </p:txBody>
        </p:sp>
        <p:sp>
          <p:nvSpPr>
            <p:cNvPr id="114" name="Google Shape;114;p15"/>
            <p:cNvSpPr txBox="1"/>
            <p:nvPr/>
          </p:nvSpPr>
          <p:spPr>
            <a:xfrm>
              <a:off x="2352" y="3024"/>
              <a:ext cx="480" cy="336"/>
            </a:xfrm>
            <a:prstGeom prst="rect">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grpSp>
        <p:nvGrpSpPr>
          <p:cNvPr id="115" name="Google Shape;115;p15"/>
          <p:cNvGrpSpPr/>
          <p:nvPr/>
        </p:nvGrpSpPr>
        <p:grpSpPr>
          <a:xfrm>
            <a:off x="6096000" y="4648200"/>
            <a:ext cx="1524000" cy="1281112"/>
            <a:chOff x="3840" y="3024"/>
            <a:chExt cx="960" cy="807"/>
          </a:xfrm>
        </p:grpSpPr>
        <p:sp>
          <p:nvSpPr>
            <p:cNvPr id="116" name="Google Shape;116;p15"/>
            <p:cNvSpPr txBox="1"/>
            <p:nvPr/>
          </p:nvSpPr>
          <p:spPr>
            <a:xfrm>
              <a:off x="3840" y="3600"/>
              <a:ext cx="960" cy="231"/>
            </a:xfrm>
            <a:prstGeom prst="rect">
              <a:avLst/>
            </a:prstGeom>
            <a:solidFill>
              <a:srgbClr val="C0C0C0">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base added</a:t>
              </a:r>
              <a:endParaRPr/>
            </a:p>
          </p:txBody>
        </p:sp>
        <p:sp>
          <p:nvSpPr>
            <p:cNvPr id="117" name="Google Shape;117;p15"/>
            <p:cNvSpPr txBox="1"/>
            <p:nvPr/>
          </p:nvSpPr>
          <p:spPr>
            <a:xfrm>
              <a:off x="3984" y="3024"/>
              <a:ext cx="480" cy="336"/>
            </a:xfrm>
            <a:prstGeom prst="rect">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sp>
        <p:nvSpPr>
          <p:cNvPr id="118" name="Google Shape;118;p15"/>
          <p:cNvSpPr txBox="1"/>
          <p:nvPr/>
        </p:nvSpPr>
        <p:spPr>
          <a:xfrm>
            <a:off x="304800" y="3276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19.2</a:t>
            </a:r>
            <a:endParaRPr/>
          </a:p>
        </p:txBody>
      </p:sp>
      <p:sp>
        <p:nvSpPr>
          <p:cNvPr id="119" name="Google Shape;119;p15"/>
          <p:cNvSpPr txBox="1"/>
          <p:nvPr/>
        </p:nvSpPr>
        <p:spPr>
          <a:xfrm>
            <a:off x="838200" y="4876800"/>
            <a:ext cx="685800" cy="457200"/>
          </a:xfrm>
          <a:prstGeom prst="rect">
            <a:avLst/>
          </a:prstGeom>
          <a:noFill/>
          <a:ln cap="flat" cmpd="sng" w="38100">
            <a:solidFill>
              <a:srgbClr val="ED18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120" name="Google Shape;120;p15"/>
          <p:cNvSpPr txBox="1"/>
          <p:nvPr/>
        </p:nvSpPr>
        <p:spPr>
          <a:xfrm>
            <a:off x="304800" y="3657600"/>
            <a:ext cx="8382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addition of acid or base to a buffered solution.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200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 presetSubtype="0">
                                  <p:stCondLst>
                                    <p:cond delay="200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8" name="Shape 738"/>
        <p:cNvGrpSpPr/>
        <p:nvPr/>
      </p:nvGrpSpPr>
      <p:grpSpPr>
        <a:xfrm>
          <a:off x="0" y="0"/>
          <a:ext cx="0" cy="0"/>
          <a:chOff x="0" y="0"/>
          <a:chExt cx="0" cy="0"/>
        </a:xfrm>
      </p:grpSpPr>
      <p:sp>
        <p:nvSpPr>
          <p:cNvPr id="739" name="Google Shape;739;p42"/>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19.6</a:t>
            </a:r>
            <a:endParaRPr/>
          </a:p>
        </p:txBody>
      </p:sp>
      <p:sp>
        <p:nvSpPr>
          <p:cNvPr id="740" name="Google Shape;740;p42"/>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sp</a:t>
            </a:r>
            <a:r>
              <a:rPr b="1" i="0" lang="en-US" sz="1800" u="none">
                <a:solidFill>
                  <a:schemeClr val="dk1"/>
                </a:solidFill>
                <a:latin typeface="Arial"/>
                <a:ea typeface="Arial"/>
                <a:cs typeface="Arial"/>
                <a:sym typeface="Arial"/>
              </a:rPr>
              <a:t> from Solubility</a:t>
            </a:r>
            <a:endParaRPr/>
          </a:p>
        </p:txBody>
      </p:sp>
      <p:sp>
        <p:nvSpPr>
          <p:cNvPr id="741" name="Google Shape;741;p42"/>
          <p:cNvSpPr txBox="1"/>
          <p:nvPr/>
        </p:nvSpPr>
        <p:spPr>
          <a:xfrm>
            <a:off x="457200" y="914400"/>
            <a:ext cx="12954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grpSp>
        <p:nvGrpSpPr>
          <p:cNvPr id="742" name="Google Shape;742;p42"/>
          <p:cNvGrpSpPr/>
          <p:nvPr/>
        </p:nvGrpSpPr>
        <p:grpSpPr>
          <a:xfrm>
            <a:off x="762000" y="1752600"/>
            <a:ext cx="7391400" cy="366712"/>
            <a:chOff x="480" y="1104"/>
            <a:chExt cx="4656" cy="231"/>
          </a:xfrm>
        </p:grpSpPr>
        <p:sp>
          <p:nvSpPr>
            <p:cNvPr id="743" name="Google Shape;743;p42"/>
            <p:cNvSpPr txBox="1"/>
            <p:nvPr/>
          </p:nvSpPr>
          <p:spPr>
            <a:xfrm>
              <a:off x="480" y="1104"/>
              <a:ext cx="465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PbF</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+ 2F</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][F</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pic>
          <p:nvPicPr>
            <p:cNvPr id="744" name="Google Shape;744;p42"/>
            <p:cNvPicPr preferRelativeResize="0"/>
            <p:nvPr/>
          </p:nvPicPr>
          <p:blipFill rotWithShape="1">
            <a:blip r:embed="rId3">
              <a:alphaModFix/>
            </a:blip>
            <a:srcRect b="0" l="0" r="0" t="0"/>
            <a:stretch/>
          </p:blipFill>
          <p:spPr>
            <a:xfrm>
              <a:off x="1296" y="1152"/>
              <a:ext cx="448" cy="160"/>
            </a:xfrm>
            <a:prstGeom prst="rect">
              <a:avLst/>
            </a:prstGeom>
            <a:noFill/>
            <a:ln>
              <a:noFill/>
            </a:ln>
          </p:spPr>
        </p:pic>
      </p:grpSp>
      <p:sp>
        <p:nvSpPr>
          <p:cNvPr id="745" name="Google Shape;745;p42"/>
          <p:cNvSpPr txBox="1"/>
          <p:nvPr/>
        </p:nvSpPr>
        <p:spPr>
          <a:xfrm>
            <a:off x="3429000" y="27432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2.6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endParaRPr/>
          </a:p>
        </p:txBody>
      </p:sp>
      <p:grpSp>
        <p:nvGrpSpPr>
          <p:cNvPr id="746" name="Google Shape;746;p42"/>
          <p:cNvGrpSpPr/>
          <p:nvPr/>
        </p:nvGrpSpPr>
        <p:grpSpPr>
          <a:xfrm>
            <a:off x="685800" y="2514600"/>
            <a:ext cx="1104900" cy="823912"/>
            <a:chOff x="552" y="1584"/>
            <a:chExt cx="576" cy="519"/>
          </a:xfrm>
        </p:grpSpPr>
        <p:grpSp>
          <p:nvGrpSpPr>
            <p:cNvPr id="747" name="Google Shape;747;p42"/>
            <p:cNvGrpSpPr/>
            <p:nvPr/>
          </p:nvGrpSpPr>
          <p:grpSpPr>
            <a:xfrm>
              <a:off x="552" y="1584"/>
              <a:ext cx="576" cy="519"/>
              <a:chOff x="576" y="1584"/>
              <a:chExt cx="576" cy="519"/>
            </a:xfrm>
          </p:grpSpPr>
          <p:sp>
            <p:nvSpPr>
              <p:cNvPr id="748" name="Google Shape;748;p42"/>
              <p:cNvSpPr txBox="1"/>
              <p:nvPr/>
            </p:nvSpPr>
            <p:spPr>
              <a:xfrm>
                <a:off x="576" y="1584"/>
                <a:ext cx="480"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0.64 g</a:t>
                </a:r>
                <a:endParaRPr/>
              </a:p>
            </p:txBody>
          </p:sp>
          <p:sp>
            <p:nvSpPr>
              <p:cNvPr id="749" name="Google Shape;749;p42"/>
              <p:cNvSpPr txBox="1"/>
              <p:nvPr/>
            </p:nvSpPr>
            <p:spPr>
              <a:xfrm>
                <a:off x="576" y="1872"/>
                <a:ext cx="57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 soln</a:t>
                </a:r>
                <a:endParaRPr/>
              </a:p>
            </p:txBody>
          </p:sp>
          <p:cxnSp>
            <p:nvCxnSpPr>
              <p:cNvPr id="750" name="Google Shape;750;p42"/>
              <p:cNvCxnSpPr/>
              <p:nvPr/>
            </p:nvCxnSpPr>
            <p:spPr>
              <a:xfrm>
                <a:off x="576" y="1824"/>
                <a:ext cx="480" cy="0"/>
              </a:xfrm>
              <a:prstGeom prst="straightConnector1">
                <a:avLst/>
              </a:prstGeom>
              <a:noFill/>
              <a:ln cap="flat" cmpd="sng" w="28575">
                <a:solidFill>
                  <a:schemeClr val="dk1"/>
                </a:solidFill>
                <a:prstDash val="solid"/>
                <a:miter lim="800000"/>
                <a:headEnd len="med" w="med" type="none"/>
                <a:tailEnd len="med" w="med" type="none"/>
              </a:ln>
            </p:spPr>
          </p:cxnSp>
        </p:grpSp>
        <p:sp>
          <p:nvSpPr>
            <p:cNvPr id="751" name="Google Shape;751;p42"/>
            <p:cNvSpPr/>
            <p:nvPr/>
          </p:nvSpPr>
          <p:spPr>
            <a:xfrm>
              <a:off x="552" y="1632"/>
              <a:ext cx="576" cy="432"/>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grpSp>
        <p:nvGrpSpPr>
          <p:cNvPr id="752" name="Google Shape;752;p42"/>
          <p:cNvGrpSpPr/>
          <p:nvPr/>
        </p:nvGrpSpPr>
        <p:grpSpPr>
          <a:xfrm>
            <a:off x="1905000" y="2520950"/>
            <a:ext cx="1524000" cy="831850"/>
            <a:chOff x="1200" y="1588"/>
            <a:chExt cx="960" cy="524"/>
          </a:xfrm>
        </p:grpSpPr>
        <p:grpSp>
          <p:nvGrpSpPr>
            <p:cNvPr id="753" name="Google Shape;753;p42"/>
            <p:cNvGrpSpPr/>
            <p:nvPr/>
          </p:nvGrpSpPr>
          <p:grpSpPr>
            <a:xfrm>
              <a:off x="1200" y="1588"/>
              <a:ext cx="960" cy="519"/>
              <a:chOff x="1200" y="1584"/>
              <a:chExt cx="960" cy="519"/>
            </a:xfrm>
          </p:grpSpPr>
          <p:sp>
            <p:nvSpPr>
              <p:cNvPr id="754" name="Google Shape;754;p42"/>
              <p:cNvSpPr txBox="1"/>
              <p:nvPr/>
            </p:nvSpPr>
            <p:spPr>
              <a:xfrm>
                <a:off x="1200" y="1872"/>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245.2 g PbF</a:t>
                </a:r>
                <a:r>
                  <a:rPr b="0" baseline="-25000" i="0" lang="en-US" sz="1800" u="none">
                    <a:solidFill>
                      <a:schemeClr val="dk1"/>
                    </a:solidFill>
                    <a:latin typeface="Arial"/>
                    <a:ea typeface="Arial"/>
                    <a:cs typeface="Arial"/>
                    <a:sym typeface="Arial"/>
                  </a:rPr>
                  <a:t>2</a:t>
                </a:r>
                <a:endParaRPr/>
              </a:p>
            </p:txBody>
          </p:sp>
          <p:sp>
            <p:nvSpPr>
              <p:cNvPr id="755" name="Google Shape;755;p42"/>
              <p:cNvSpPr txBox="1"/>
              <p:nvPr/>
            </p:nvSpPr>
            <p:spPr>
              <a:xfrm>
                <a:off x="1248" y="1584"/>
                <a:ext cx="7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PbF</a:t>
                </a:r>
                <a:r>
                  <a:rPr b="0" baseline="-25000" i="0" lang="en-US" sz="1800" u="none">
                    <a:solidFill>
                      <a:schemeClr val="dk1"/>
                    </a:solidFill>
                    <a:latin typeface="Arial"/>
                    <a:ea typeface="Arial"/>
                    <a:cs typeface="Arial"/>
                    <a:sym typeface="Arial"/>
                  </a:rPr>
                  <a:t>2</a:t>
                </a:r>
                <a:endParaRPr/>
              </a:p>
            </p:txBody>
          </p:sp>
          <p:cxnSp>
            <p:nvCxnSpPr>
              <p:cNvPr id="756" name="Google Shape;756;p42"/>
              <p:cNvCxnSpPr/>
              <p:nvPr/>
            </p:nvCxnSpPr>
            <p:spPr>
              <a:xfrm>
                <a:off x="1248" y="1824"/>
                <a:ext cx="720" cy="0"/>
              </a:xfrm>
              <a:prstGeom prst="straightConnector1">
                <a:avLst/>
              </a:prstGeom>
              <a:noFill/>
              <a:ln cap="flat" cmpd="sng" w="28575">
                <a:solidFill>
                  <a:schemeClr val="dk1"/>
                </a:solidFill>
                <a:prstDash val="solid"/>
                <a:miter lim="800000"/>
                <a:headEnd len="med" w="med" type="none"/>
                <a:tailEnd len="med" w="med" type="none"/>
              </a:ln>
            </p:spPr>
          </p:cxnSp>
        </p:grpSp>
        <p:sp>
          <p:nvSpPr>
            <p:cNvPr id="757" name="Google Shape;757;p42"/>
            <p:cNvSpPr/>
            <p:nvPr/>
          </p:nvSpPr>
          <p:spPr>
            <a:xfrm>
              <a:off x="1219" y="1608"/>
              <a:ext cx="912" cy="504"/>
            </a:xfrm>
            <a:prstGeom prst="bracketPair">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grpSp>
      <p:sp>
        <p:nvSpPr>
          <p:cNvPr id="758" name="Google Shape;758;p42"/>
          <p:cNvSpPr txBox="1"/>
          <p:nvPr/>
        </p:nvSpPr>
        <p:spPr>
          <a:xfrm>
            <a:off x="5334000" y="3657600"/>
            <a:ext cx="1131887" cy="366712"/>
          </a:xfrm>
          <a:prstGeom prst="rect">
            <a:avLst/>
          </a:prstGeom>
          <a:gradFill>
            <a:gsLst>
              <a:gs pos="0">
                <a:schemeClr val="lt1"/>
              </a:gs>
              <a:gs pos="100000">
                <a:srgbClr val="187534">
                  <a:alpha val="4784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7.0 x 10</a:t>
            </a:r>
            <a:r>
              <a:rPr b="0" baseline="30000" i="0" lang="en-US" sz="1800" u="none">
                <a:solidFill>
                  <a:schemeClr val="dk1"/>
                </a:solidFill>
                <a:latin typeface="Arial"/>
                <a:ea typeface="Arial"/>
                <a:cs typeface="Arial"/>
                <a:sym typeface="Arial"/>
              </a:rPr>
              <a:t>-8</a:t>
            </a:r>
            <a:endParaRPr/>
          </a:p>
        </p:txBody>
      </p:sp>
      <p:sp>
        <p:nvSpPr>
          <p:cNvPr id="759" name="Google Shape;759;p42"/>
          <p:cNvSpPr txBox="1"/>
          <p:nvPr/>
        </p:nvSpPr>
        <p:spPr>
          <a:xfrm>
            <a:off x="685800" y="3657600"/>
            <a:ext cx="4648200" cy="38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K</a:t>
            </a:r>
            <a:r>
              <a:rPr b="0" baseline="-25000" i="0" lang="en-US" sz="1900" u="none">
                <a:solidFill>
                  <a:schemeClr val="dk1"/>
                </a:solidFill>
                <a:latin typeface="Arial"/>
                <a:ea typeface="Arial"/>
                <a:cs typeface="Arial"/>
                <a:sym typeface="Arial"/>
              </a:rPr>
              <a:t>sp</a:t>
            </a:r>
            <a:r>
              <a:rPr b="0" i="0" lang="en-US" sz="1900" u="none">
                <a:solidFill>
                  <a:schemeClr val="dk1"/>
                </a:solidFill>
                <a:latin typeface="Arial"/>
                <a:ea typeface="Arial"/>
                <a:cs typeface="Arial"/>
                <a:sym typeface="Arial"/>
              </a:rPr>
              <a:t> = [Pb</a:t>
            </a:r>
            <a:r>
              <a:rPr b="0" baseline="30000" i="0" lang="en-US" sz="1900" u="none">
                <a:solidFill>
                  <a:schemeClr val="dk1"/>
                </a:solidFill>
                <a:latin typeface="Arial"/>
                <a:ea typeface="Arial"/>
                <a:cs typeface="Arial"/>
                <a:sym typeface="Arial"/>
              </a:rPr>
              <a:t>2+</a:t>
            </a:r>
            <a:r>
              <a:rPr b="0" i="0" lang="en-US" sz="1900" u="none">
                <a:solidFill>
                  <a:schemeClr val="dk1"/>
                </a:solidFill>
                <a:latin typeface="Arial"/>
                <a:ea typeface="Arial"/>
                <a:cs typeface="Arial"/>
                <a:sym typeface="Arial"/>
              </a:rPr>
              <a:t>][F</a:t>
            </a:r>
            <a:r>
              <a:rPr b="0" baseline="30000" i="0" lang="en-US" sz="1900" u="none">
                <a:solidFill>
                  <a:schemeClr val="dk1"/>
                </a:solidFill>
                <a:latin typeface="Arial"/>
                <a:ea typeface="Arial"/>
                <a:cs typeface="Arial"/>
                <a:sym typeface="Arial"/>
              </a:rPr>
              <a:t>-</a:t>
            </a:r>
            <a:r>
              <a:rPr b="0" i="0" lang="en-US" sz="1900" u="none">
                <a:solidFill>
                  <a:schemeClr val="dk1"/>
                </a:solidFill>
                <a:latin typeface="Arial"/>
                <a:ea typeface="Arial"/>
                <a:cs typeface="Arial"/>
                <a:sym typeface="Arial"/>
              </a:rPr>
              <a:t>]</a:t>
            </a:r>
            <a:r>
              <a:rPr b="0" baseline="30000" i="0" lang="en-US" sz="1900" u="none">
                <a:solidFill>
                  <a:schemeClr val="dk1"/>
                </a:solidFill>
                <a:latin typeface="Arial"/>
                <a:ea typeface="Arial"/>
                <a:cs typeface="Arial"/>
                <a:sym typeface="Arial"/>
              </a:rPr>
              <a:t>2</a:t>
            </a:r>
            <a:r>
              <a:rPr b="0" i="0" lang="en-US" sz="1900" u="none">
                <a:solidFill>
                  <a:schemeClr val="dk1"/>
                </a:solidFill>
                <a:latin typeface="Arial"/>
                <a:ea typeface="Arial"/>
                <a:cs typeface="Arial"/>
                <a:sym typeface="Arial"/>
              </a:rPr>
              <a:t> = </a:t>
            </a:r>
            <a:r>
              <a:rPr b="0" i="0" lang="en-US" sz="1800" u="none">
                <a:solidFill>
                  <a:schemeClr val="dk1"/>
                </a:solidFill>
                <a:latin typeface="Arial"/>
                <a:ea typeface="Arial"/>
                <a:cs typeface="Arial"/>
                <a:sym typeface="Arial"/>
              </a:rPr>
              <a:t>(2.6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)(5.2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500"/>
                                  </p:stCondLst>
                                  <p:childTnLst>
                                    <p:set>
                                      <p:cBhvr>
                                        <p:cTn dur="1" fill="hold">
                                          <p:stCondLst>
                                            <p:cond delay="0"/>
                                          </p:stCondLst>
                                        </p:cTn>
                                        <p:tgtEl>
                                          <p:spTgt spid="745">
                                            <p:txEl>
                                              <p:pRg end="0" st="0"/>
                                            </p:txEl>
                                          </p:spTgt>
                                        </p:tgtEl>
                                        <p:attrNameLst>
                                          <p:attrName>style.visibility</p:attrName>
                                        </p:attrNameLst>
                                      </p:cBhvr>
                                      <p:to>
                                        <p:strVal val="visible"/>
                                      </p:to>
                                    </p:set>
                                    <p:animEffect filter="fade" transition="in">
                                      <p:cBhvr>
                                        <p:cTn dur="500"/>
                                        <p:tgtEl>
                                          <p:spTgt spid="745">
                                            <p:txEl>
                                              <p:pRg end="0" st="0"/>
                                            </p:txEl>
                                          </p:spTgt>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59">
                                            <p:txEl>
                                              <p:pRg end="0" st="0"/>
                                            </p:txEl>
                                          </p:spTgt>
                                        </p:tgtEl>
                                        <p:attrNameLst>
                                          <p:attrName>style.visibility</p:attrName>
                                        </p:attrNameLst>
                                      </p:cBhvr>
                                      <p:to>
                                        <p:strVal val="visible"/>
                                      </p:to>
                                    </p:set>
                                    <p:animEffect filter="fade" transition="in">
                                      <p:cBhvr>
                                        <p:cTn dur="500"/>
                                        <p:tgtEl>
                                          <p:spTgt spid="759">
                                            <p:txEl>
                                              <p:pRg end="0" st="0"/>
                                            </p:txEl>
                                          </p:spTgt>
                                        </p:tgtEl>
                                      </p:cBhvr>
                                    </p:animEffect>
                                  </p:childTnLst>
                                </p:cTn>
                              </p:par>
                            </p:childTnLst>
                          </p:cTn>
                        </p:par>
                        <p:par>
                          <p:cTn fill="hold">
                            <p:stCondLst>
                              <p:cond delay="1000"/>
                            </p:stCondLst>
                            <p:childTnLst>
                              <p:par>
                                <p:cTn fill="hold" nodeType="afterEffect" presetClass="entr" presetID="1" presetSubtype="0">
                                  <p:stCondLst>
                                    <p:cond delay="100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4" name="Shape 764"/>
        <p:cNvGrpSpPr/>
        <p:nvPr/>
      </p:nvGrpSpPr>
      <p:grpSpPr>
        <a:xfrm>
          <a:off x="0" y="0"/>
          <a:ext cx="0" cy="0"/>
          <a:chOff x="0" y="0"/>
          <a:chExt cx="0" cy="0"/>
        </a:xfrm>
      </p:grpSpPr>
      <p:sp>
        <p:nvSpPr>
          <p:cNvPr id="765" name="Google Shape;765;p43"/>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19.7</a:t>
            </a:r>
            <a:endParaRPr/>
          </a:p>
        </p:txBody>
      </p:sp>
      <p:sp>
        <p:nvSpPr>
          <p:cNvPr id="766" name="Google Shape;766;p43"/>
          <p:cNvSpPr txBox="1"/>
          <p:nvPr/>
        </p:nvSpPr>
        <p:spPr>
          <a:xfrm>
            <a:off x="30480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Solubility from </a:t>
            </a:r>
            <a:r>
              <a:rPr b="1" i="1" lang="en-US" sz="1800" u="none">
                <a:solidFill>
                  <a:schemeClr val="dk1"/>
                </a:solidFill>
                <a:latin typeface="Arial"/>
                <a:ea typeface="Arial"/>
                <a:cs typeface="Arial"/>
                <a:sym typeface="Arial"/>
              </a:rPr>
              <a:t>K</a:t>
            </a:r>
            <a:r>
              <a:rPr b="1" baseline="-25000" i="0" lang="en-US" sz="1800" u="none">
                <a:solidFill>
                  <a:schemeClr val="dk1"/>
                </a:solidFill>
                <a:latin typeface="Arial"/>
                <a:ea typeface="Arial"/>
                <a:cs typeface="Arial"/>
                <a:sym typeface="Arial"/>
              </a:rPr>
              <a:t>sp</a:t>
            </a:r>
            <a:endParaRPr/>
          </a:p>
        </p:txBody>
      </p:sp>
      <p:grpSp>
        <p:nvGrpSpPr>
          <p:cNvPr id="767" name="Google Shape;767;p43"/>
          <p:cNvGrpSpPr/>
          <p:nvPr/>
        </p:nvGrpSpPr>
        <p:grpSpPr>
          <a:xfrm>
            <a:off x="381000" y="1143000"/>
            <a:ext cx="8153400" cy="1190625"/>
            <a:chOff x="240" y="720"/>
            <a:chExt cx="5136" cy="750"/>
          </a:xfrm>
        </p:grpSpPr>
        <p:sp>
          <p:nvSpPr>
            <p:cNvPr id="768" name="Google Shape;768;p43"/>
            <p:cNvSpPr txBox="1"/>
            <p:nvPr/>
          </p:nvSpPr>
          <p:spPr>
            <a:xfrm>
              <a:off x="240" y="7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769" name="Google Shape;769;p43"/>
            <p:cNvSpPr txBox="1"/>
            <p:nvPr/>
          </p:nvSpPr>
          <p:spPr>
            <a:xfrm>
              <a:off x="1104" y="720"/>
              <a:ext cx="4272" cy="7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Calcium hydroxide (slaked lime) is a major component of mortar, plaster, and cement, and solutions of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are used in industry as a cheap, strong base.  Calculate the solubility of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in water if the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is 6.5 x 10</a:t>
              </a:r>
              <a:r>
                <a:rPr b="0" baseline="30000" i="0" lang="en-US" sz="1800" u="none">
                  <a:solidFill>
                    <a:schemeClr val="dk1"/>
                  </a:solidFill>
                  <a:latin typeface="Arial"/>
                  <a:ea typeface="Arial"/>
                  <a:cs typeface="Arial"/>
                  <a:sym typeface="Arial"/>
                </a:rPr>
                <a:t>-6</a:t>
              </a:r>
              <a:r>
                <a:rPr b="0" i="0" lang="en-US" sz="1800" u="none">
                  <a:solidFill>
                    <a:schemeClr val="dk1"/>
                  </a:solidFill>
                  <a:latin typeface="Arial"/>
                  <a:ea typeface="Arial"/>
                  <a:cs typeface="Arial"/>
                  <a:sym typeface="Arial"/>
                </a:rPr>
                <a:t>.</a:t>
              </a:r>
              <a:endParaRPr/>
            </a:p>
          </p:txBody>
        </p:sp>
      </p:grpSp>
      <p:grpSp>
        <p:nvGrpSpPr>
          <p:cNvPr id="770" name="Google Shape;770;p43"/>
          <p:cNvGrpSpPr/>
          <p:nvPr/>
        </p:nvGrpSpPr>
        <p:grpSpPr>
          <a:xfrm>
            <a:off x="381000" y="2362200"/>
            <a:ext cx="8305800" cy="641350"/>
            <a:chOff x="240" y="1488"/>
            <a:chExt cx="5232" cy="404"/>
          </a:xfrm>
        </p:grpSpPr>
        <p:sp>
          <p:nvSpPr>
            <p:cNvPr id="771" name="Google Shape;771;p43"/>
            <p:cNvSpPr txBox="1"/>
            <p:nvPr/>
          </p:nvSpPr>
          <p:spPr>
            <a:xfrm>
              <a:off x="240" y="148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772" name="Google Shape;772;p43"/>
            <p:cNvSpPr txBox="1"/>
            <p:nvPr/>
          </p:nvSpPr>
          <p:spPr>
            <a:xfrm>
              <a:off x="864" y="1488"/>
              <a:ext cx="4608"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out a dissociation equation and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expression;  find the molar solubility (</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using a table.</a:t>
              </a:r>
              <a:endParaRPr/>
            </a:p>
          </p:txBody>
        </p:sp>
      </p:grpSp>
      <p:grpSp>
        <p:nvGrpSpPr>
          <p:cNvPr id="773" name="Google Shape;773;p43"/>
          <p:cNvGrpSpPr/>
          <p:nvPr/>
        </p:nvGrpSpPr>
        <p:grpSpPr>
          <a:xfrm>
            <a:off x="457200" y="3048000"/>
            <a:ext cx="8229600" cy="366712"/>
            <a:chOff x="240" y="1920"/>
            <a:chExt cx="5184" cy="231"/>
          </a:xfrm>
        </p:grpSpPr>
        <p:sp>
          <p:nvSpPr>
            <p:cNvPr id="774" name="Google Shape;774;p43"/>
            <p:cNvSpPr txBox="1"/>
            <p:nvPr/>
          </p:nvSpPr>
          <p:spPr>
            <a:xfrm>
              <a:off x="240" y="19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775" name="Google Shape;775;p43"/>
            <p:cNvSpPr txBox="1"/>
            <p:nvPr/>
          </p:nvSpPr>
          <p:spPr>
            <a:xfrm>
              <a:off x="1248" y="1920"/>
              <a:ext cx="41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pic>
          <p:nvPicPr>
            <p:cNvPr id="776" name="Google Shape;776;p43"/>
            <p:cNvPicPr preferRelativeResize="0"/>
            <p:nvPr/>
          </p:nvPicPr>
          <p:blipFill rotWithShape="1">
            <a:blip r:embed="rId3">
              <a:alphaModFix/>
            </a:blip>
            <a:srcRect b="0" l="0" r="0" t="0"/>
            <a:stretch/>
          </p:blipFill>
          <p:spPr>
            <a:xfrm>
              <a:off x="2037" y="1960"/>
              <a:ext cx="448" cy="160"/>
            </a:xfrm>
            <a:prstGeom prst="rect">
              <a:avLst/>
            </a:prstGeom>
            <a:noFill/>
            <a:ln>
              <a:noFill/>
            </a:ln>
          </p:spPr>
        </p:pic>
      </p:grpSp>
      <p:sp>
        <p:nvSpPr>
          <p:cNvPr id="777" name="Google Shape;777;p43"/>
          <p:cNvSpPr txBox="1"/>
          <p:nvPr/>
        </p:nvSpPr>
        <p:spPr>
          <a:xfrm>
            <a:off x="3581400" y="41910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778" name="Google Shape;778;p43"/>
          <p:cNvSpPr txBox="1"/>
          <p:nvPr/>
        </p:nvSpPr>
        <p:spPr>
          <a:xfrm>
            <a:off x="838200" y="4191000"/>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779" name="Google Shape;779;p43"/>
          <p:cNvSpPr txBox="1"/>
          <p:nvPr/>
        </p:nvSpPr>
        <p:spPr>
          <a:xfrm>
            <a:off x="838200" y="4610100"/>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780" name="Google Shape;780;p43"/>
          <p:cNvSpPr txBox="1"/>
          <p:nvPr/>
        </p:nvSpPr>
        <p:spPr>
          <a:xfrm>
            <a:off x="838200" y="5029200"/>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781" name="Google Shape;781;p43"/>
          <p:cNvSpPr txBox="1"/>
          <p:nvPr/>
        </p:nvSpPr>
        <p:spPr>
          <a:xfrm>
            <a:off x="3581400" y="46101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782" name="Google Shape;782;p43"/>
          <p:cNvSpPr txBox="1"/>
          <p:nvPr/>
        </p:nvSpPr>
        <p:spPr>
          <a:xfrm>
            <a:off x="3581400" y="50292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783" name="Google Shape;783;p43"/>
          <p:cNvSpPr txBox="1"/>
          <p:nvPr/>
        </p:nvSpPr>
        <p:spPr>
          <a:xfrm>
            <a:off x="5410200" y="41910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784" name="Google Shape;784;p43"/>
          <p:cNvSpPr txBox="1"/>
          <p:nvPr/>
        </p:nvSpPr>
        <p:spPr>
          <a:xfrm>
            <a:off x="6477000" y="41910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785" name="Google Shape;785;p43"/>
          <p:cNvSpPr txBox="1"/>
          <p:nvPr/>
        </p:nvSpPr>
        <p:spPr>
          <a:xfrm>
            <a:off x="5334000" y="46101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S</a:t>
            </a:r>
            <a:endParaRPr/>
          </a:p>
        </p:txBody>
      </p:sp>
      <p:sp>
        <p:nvSpPr>
          <p:cNvPr id="786" name="Google Shape;786;p43"/>
          <p:cNvSpPr txBox="1"/>
          <p:nvPr/>
        </p:nvSpPr>
        <p:spPr>
          <a:xfrm>
            <a:off x="6248400" y="4610100"/>
            <a:ext cx="838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a:t>
            </a:r>
            <a:r>
              <a:rPr b="0" i="1" lang="en-US" sz="1800" u="none">
                <a:solidFill>
                  <a:schemeClr val="dk1"/>
                </a:solidFill>
                <a:latin typeface="Arial"/>
                <a:ea typeface="Arial"/>
                <a:cs typeface="Arial"/>
                <a:sym typeface="Arial"/>
              </a:rPr>
              <a:t>S</a:t>
            </a:r>
            <a:endParaRPr/>
          </a:p>
        </p:txBody>
      </p:sp>
      <p:sp>
        <p:nvSpPr>
          <p:cNvPr id="787" name="Google Shape;787;p43"/>
          <p:cNvSpPr txBox="1"/>
          <p:nvPr/>
        </p:nvSpPr>
        <p:spPr>
          <a:xfrm>
            <a:off x="5334000" y="50292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endParaRPr/>
          </a:p>
        </p:txBody>
      </p:sp>
      <p:sp>
        <p:nvSpPr>
          <p:cNvPr id="788" name="Google Shape;788;p43"/>
          <p:cNvSpPr txBox="1"/>
          <p:nvPr/>
        </p:nvSpPr>
        <p:spPr>
          <a:xfrm>
            <a:off x="6248400" y="5029200"/>
            <a:ext cx="838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S</a:t>
            </a:r>
            <a:endParaRPr/>
          </a:p>
        </p:txBody>
      </p:sp>
      <p:sp>
        <p:nvSpPr>
          <p:cNvPr id="789" name="Google Shape;789;p43"/>
          <p:cNvSpPr txBox="1"/>
          <p:nvPr/>
        </p:nvSpPr>
        <p:spPr>
          <a:xfrm>
            <a:off x="685800" y="5562600"/>
            <a:ext cx="16430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grpSp>
        <p:nvGrpSpPr>
          <p:cNvPr id="790" name="Google Shape;790;p43"/>
          <p:cNvGrpSpPr/>
          <p:nvPr/>
        </p:nvGrpSpPr>
        <p:grpSpPr>
          <a:xfrm>
            <a:off x="2438400" y="5562600"/>
            <a:ext cx="1638300" cy="660400"/>
            <a:chOff x="1536" y="3504"/>
            <a:chExt cx="1032" cy="416"/>
          </a:xfrm>
        </p:grpSpPr>
        <p:sp>
          <p:nvSpPr>
            <p:cNvPr id="791" name="Google Shape;791;p43"/>
            <p:cNvSpPr txBox="1"/>
            <p:nvPr/>
          </p:nvSpPr>
          <p:spPr>
            <a:xfrm>
              <a:off x="1536" y="3504"/>
              <a:ext cx="3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a:t>
              </a:r>
              <a:endParaRPr/>
            </a:p>
          </p:txBody>
        </p:sp>
        <p:pic>
          <p:nvPicPr>
            <p:cNvPr id="792" name="Google Shape;792;p43"/>
            <p:cNvPicPr preferRelativeResize="0"/>
            <p:nvPr/>
          </p:nvPicPr>
          <p:blipFill rotWithShape="1">
            <a:blip r:embed="rId4">
              <a:alphaModFix/>
            </a:blip>
            <a:srcRect b="0" l="0" r="0" t="0"/>
            <a:stretch/>
          </p:blipFill>
          <p:spPr>
            <a:xfrm>
              <a:off x="1872" y="3504"/>
              <a:ext cx="696" cy="416"/>
            </a:xfrm>
            <a:prstGeom prst="rect">
              <a:avLst/>
            </a:prstGeom>
            <a:noFill/>
            <a:ln>
              <a:noFill/>
            </a:ln>
          </p:spPr>
        </p:pic>
      </p:grpSp>
      <p:sp>
        <p:nvSpPr>
          <p:cNvPr id="793" name="Google Shape;793;p43"/>
          <p:cNvSpPr/>
          <p:nvPr/>
        </p:nvSpPr>
        <p:spPr>
          <a:xfrm>
            <a:off x="4191000" y="5562600"/>
            <a:ext cx="16764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1.2 x 10</a:t>
            </a:r>
            <a:r>
              <a:rPr b="0" baseline="30000" i="0" lang="en-US" sz="1800" u="none" cap="none" strike="noStrike">
                <a:solidFill>
                  <a:schemeClr val="dk1"/>
                </a:solidFill>
                <a:latin typeface="Arial"/>
                <a:ea typeface="Arial"/>
                <a:cs typeface="Arial"/>
                <a:sym typeface="Arial"/>
              </a:rPr>
              <a:t>-2 </a:t>
            </a:r>
            <a:r>
              <a:rPr b="0" i="1" lang="en-US" sz="1800" u="none" cap="none" strike="noStrike">
                <a:solidFill>
                  <a:schemeClr val="dk1"/>
                </a:solidFill>
                <a:latin typeface="Arial"/>
                <a:ea typeface="Arial"/>
                <a:cs typeface="Arial"/>
                <a:sym typeface="Arial"/>
              </a:rPr>
              <a:t>M</a:t>
            </a:r>
            <a:endParaRPr b="0" baseline="30000" i="1" sz="1800" u="none" cap="none" strike="noStrike">
              <a:solidFill>
                <a:schemeClr val="dk1"/>
              </a:solidFill>
              <a:latin typeface="Arial"/>
              <a:ea typeface="Arial"/>
              <a:cs typeface="Arial"/>
              <a:sym typeface="Arial"/>
            </a:endParaRPr>
          </a:p>
        </p:txBody>
      </p:sp>
      <p:grpSp>
        <p:nvGrpSpPr>
          <p:cNvPr id="794" name="Google Shape;794;p43"/>
          <p:cNvGrpSpPr/>
          <p:nvPr/>
        </p:nvGrpSpPr>
        <p:grpSpPr>
          <a:xfrm>
            <a:off x="609600" y="3733800"/>
            <a:ext cx="7315200" cy="381000"/>
            <a:chOff x="384" y="2352"/>
            <a:chExt cx="4608" cy="240"/>
          </a:xfrm>
        </p:grpSpPr>
        <p:sp>
          <p:nvSpPr>
            <p:cNvPr id="795" name="Google Shape;795;p43"/>
            <p:cNvSpPr txBox="1"/>
            <p:nvPr/>
          </p:nvSpPr>
          <p:spPr>
            <a:xfrm>
              <a:off x="2016" y="2352"/>
              <a:ext cx="28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Ca(OH)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s</a:t>
              </a:r>
              <a:r>
                <a:rPr b="1" i="0" lang="en-US" sz="1800" u="none">
                  <a:solidFill>
                    <a:schemeClr val="dk1"/>
                  </a:solidFill>
                  <a:latin typeface="Arial"/>
                  <a:ea typeface="Arial"/>
                  <a:cs typeface="Arial"/>
                  <a:sym typeface="Arial"/>
                </a:rPr>
                <a:t>)            Ca</a:t>
              </a:r>
              <a:r>
                <a:rPr b="1" baseline="30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+ 2OH</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796" name="Google Shape;796;p43"/>
            <p:cNvPicPr preferRelativeResize="0"/>
            <p:nvPr/>
          </p:nvPicPr>
          <p:blipFill rotWithShape="1">
            <a:blip r:embed="rId3">
              <a:alphaModFix/>
            </a:blip>
            <a:srcRect b="0" l="0" r="0" t="0"/>
            <a:stretch/>
          </p:blipFill>
          <p:spPr>
            <a:xfrm>
              <a:off x="2784" y="2400"/>
              <a:ext cx="448" cy="160"/>
            </a:xfrm>
            <a:prstGeom prst="rect">
              <a:avLst/>
            </a:prstGeom>
            <a:noFill/>
            <a:ln>
              <a:noFill/>
            </a:ln>
          </p:spPr>
        </p:pic>
        <p:sp>
          <p:nvSpPr>
            <p:cNvPr id="797" name="Google Shape;797;p43"/>
            <p:cNvSpPr txBox="1"/>
            <p:nvPr/>
          </p:nvSpPr>
          <p:spPr>
            <a:xfrm>
              <a:off x="432" y="2352"/>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cxnSp>
          <p:nvCxnSpPr>
            <p:cNvPr id="798" name="Google Shape;798;p43"/>
            <p:cNvCxnSpPr/>
            <p:nvPr/>
          </p:nvCxnSpPr>
          <p:spPr>
            <a:xfrm>
              <a:off x="384" y="2592"/>
              <a:ext cx="4608"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1000"/>
                                  </p:stCondLst>
                                  <p:childTnLst>
                                    <p:set>
                                      <p:cBhvr>
                                        <p:cTn dur="1" fill="hold">
                                          <p:stCondLst>
                                            <p:cond delay="0"/>
                                          </p:stCondLst>
                                        </p:cTn>
                                        <p:tgtEl>
                                          <p:spTgt spid="778">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779">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780">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777">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783">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784">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781">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785">
                                            <p:txEl>
                                              <p:pRg end="0" st="0"/>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786">
                                            <p:txEl>
                                              <p:pRg end="0" st="0"/>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782">
                                            <p:txEl>
                                              <p:pRg end="0" st="0"/>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787">
                                            <p:txEl>
                                              <p:pRg end="0" st="0"/>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788">
                                            <p:txEl>
                                              <p:pRg end="0" st="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0" presetSubtype="0">
                                  <p:stCondLst>
                                    <p:cond delay="2500"/>
                                  </p:stCondLst>
                                  <p:childTnLst>
                                    <p:set>
                                      <p:cBhvr>
                                        <p:cTn dur="1" fill="hold">
                                          <p:stCondLst>
                                            <p:cond delay="0"/>
                                          </p:stCondLst>
                                        </p:cTn>
                                        <p:tgtEl>
                                          <p:spTgt spid="789">
                                            <p:txEl>
                                              <p:pRg end="0" st="0"/>
                                            </p:txEl>
                                          </p:spTgt>
                                        </p:tgtEl>
                                        <p:attrNameLst>
                                          <p:attrName>style.visibility</p:attrName>
                                        </p:attrNameLst>
                                      </p:cBhvr>
                                      <p:to>
                                        <p:strVal val="visible"/>
                                      </p:to>
                                    </p:set>
                                    <p:animEffect filter="fade" transition="in">
                                      <p:cBhvr>
                                        <p:cTn dur="500"/>
                                        <p:tgtEl>
                                          <p:spTgt spid="78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3" name="Shape 803"/>
        <p:cNvGrpSpPr/>
        <p:nvPr/>
      </p:nvGrpSpPr>
      <p:grpSpPr>
        <a:xfrm>
          <a:off x="0" y="0"/>
          <a:ext cx="0" cy="0"/>
          <a:chOff x="0" y="0"/>
          <a:chExt cx="0" cy="0"/>
        </a:xfrm>
      </p:grpSpPr>
      <p:pic>
        <p:nvPicPr>
          <p:cNvPr id="804" name="Google Shape;804;p44"/>
          <p:cNvPicPr preferRelativeResize="0"/>
          <p:nvPr/>
        </p:nvPicPr>
        <p:blipFill rotWithShape="1">
          <a:blip r:embed="rId3">
            <a:alphaModFix/>
          </a:blip>
          <a:srcRect b="0" l="0" r="0" t="0"/>
          <a:stretch/>
        </p:blipFill>
        <p:spPr>
          <a:xfrm>
            <a:off x="152400" y="1060450"/>
            <a:ext cx="8763000" cy="33099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9" name="Shape 809"/>
        <p:cNvGrpSpPr/>
        <p:nvPr/>
      </p:nvGrpSpPr>
      <p:grpSpPr>
        <a:xfrm>
          <a:off x="0" y="0"/>
          <a:ext cx="0" cy="0"/>
          <a:chOff x="0" y="0"/>
          <a:chExt cx="0" cy="0"/>
        </a:xfrm>
      </p:grpSpPr>
      <p:sp>
        <p:nvSpPr>
          <p:cNvPr id="810" name="Google Shape;810;p45"/>
          <p:cNvSpPr txBox="1"/>
          <p:nvPr/>
        </p:nvSpPr>
        <p:spPr>
          <a:xfrm>
            <a:off x="5334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19.10</a:t>
            </a:r>
            <a:endParaRPr/>
          </a:p>
        </p:txBody>
      </p:sp>
      <p:sp>
        <p:nvSpPr>
          <p:cNvPr id="811" name="Google Shape;811;p45"/>
          <p:cNvSpPr txBox="1"/>
          <p:nvPr/>
        </p:nvSpPr>
        <p:spPr>
          <a:xfrm>
            <a:off x="2286000" y="457200"/>
            <a:ext cx="5257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a common ion on solubility.</a:t>
            </a:r>
            <a:endParaRPr/>
          </a:p>
        </p:txBody>
      </p:sp>
      <p:pic>
        <p:nvPicPr>
          <p:cNvPr id="812" name="Google Shape;812;p45"/>
          <p:cNvPicPr preferRelativeResize="0"/>
          <p:nvPr/>
        </p:nvPicPr>
        <p:blipFill rotWithShape="1">
          <a:blip r:embed="rId3">
            <a:alphaModFix/>
          </a:blip>
          <a:srcRect b="0" l="0" r="0" t="0"/>
          <a:stretch/>
        </p:blipFill>
        <p:spPr>
          <a:xfrm>
            <a:off x="76200" y="1295400"/>
            <a:ext cx="8839200" cy="4400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7" name="Shape 817"/>
        <p:cNvGrpSpPr/>
        <p:nvPr/>
      </p:nvGrpSpPr>
      <p:grpSpPr>
        <a:xfrm>
          <a:off x="0" y="0"/>
          <a:ext cx="0" cy="0"/>
          <a:chOff x="0" y="0"/>
          <a:chExt cx="0" cy="0"/>
        </a:xfrm>
      </p:grpSpPr>
      <p:sp>
        <p:nvSpPr>
          <p:cNvPr id="818" name="Google Shape;818;p46"/>
          <p:cNvSpPr txBox="1"/>
          <p:nvPr/>
        </p:nvSpPr>
        <p:spPr>
          <a:xfrm>
            <a:off x="304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19.8</a:t>
            </a:r>
            <a:endParaRPr/>
          </a:p>
        </p:txBody>
      </p:sp>
      <p:sp>
        <p:nvSpPr>
          <p:cNvPr id="819" name="Google Shape;819;p46"/>
          <p:cNvSpPr txBox="1"/>
          <p:nvPr/>
        </p:nvSpPr>
        <p:spPr>
          <a:xfrm>
            <a:off x="2895600" y="533400"/>
            <a:ext cx="6019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a Common Ion on Solubility</a:t>
            </a:r>
            <a:endParaRPr/>
          </a:p>
        </p:txBody>
      </p:sp>
      <p:grpSp>
        <p:nvGrpSpPr>
          <p:cNvPr id="820" name="Google Shape;820;p46"/>
          <p:cNvGrpSpPr/>
          <p:nvPr/>
        </p:nvGrpSpPr>
        <p:grpSpPr>
          <a:xfrm>
            <a:off x="685800" y="2438400"/>
            <a:ext cx="6629400" cy="381000"/>
            <a:chOff x="1152" y="2016"/>
            <a:chExt cx="4176" cy="240"/>
          </a:xfrm>
        </p:grpSpPr>
        <p:sp>
          <p:nvSpPr>
            <p:cNvPr id="821" name="Google Shape;821;p46"/>
            <p:cNvSpPr txBox="1"/>
            <p:nvPr/>
          </p:nvSpPr>
          <p:spPr>
            <a:xfrm>
              <a:off x="2544" y="2016"/>
              <a:ext cx="27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Ca(OH)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s</a:t>
              </a:r>
              <a:r>
                <a:rPr b="1" i="0" lang="en-US" sz="1800" u="none">
                  <a:solidFill>
                    <a:schemeClr val="dk1"/>
                  </a:solidFill>
                  <a:latin typeface="Arial"/>
                  <a:ea typeface="Arial"/>
                  <a:cs typeface="Arial"/>
                  <a:sym typeface="Arial"/>
                </a:rPr>
                <a:t>)             Ca</a:t>
              </a:r>
              <a:r>
                <a:rPr b="1" baseline="30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+ 2OH</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sp>
          <p:nvSpPr>
            <p:cNvPr id="822" name="Google Shape;822;p46"/>
            <p:cNvSpPr txBox="1"/>
            <p:nvPr/>
          </p:nvSpPr>
          <p:spPr>
            <a:xfrm>
              <a:off x="1152" y="2016"/>
              <a:ext cx="144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pic>
          <p:nvPicPr>
            <p:cNvPr id="823" name="Google Shape;823;p46"/>
            <p:cNvPicPr preferRelativeResize="0"/>
            <p:nvPr/>
          </p:nvPicPr>
          <p:blipFill rotWithShape="1">
            <a:blip r:embed="rId3">
              <a:alphaModFix/>
            </a:blip>
            <a:srcRect b="0" l="0" r="0" t="0"/>
            <a:stretch/>
          </p:blipFill>
          <p:spPr>
            <a:xfrm>
              <a:off x="3343" y="2056"/>
              <a:ext cx="448" cy="160"/>
            </a:xfrm>
            <a:prstGeom prst="rect">
              <a:avLst/>
            </a:prstGeom>
            <a:noFill/>
            <a:ln>
              <a:noFill/>
            </a:ln>
          </p:spPr>
        </p:pic>
        <p:cxnSp>
          <p:nvCxnSpPr>
            <p:cNvPr id="824" name="Google Shape;824;p46"/>
            <p:cNvCxnSpPr/>
            <p:nvPr/>
          </p:nvCxnSpPr>
          <p:spPr>
            <a:xfrm>
              <a:off x="1248" y="2256"/>
              <a:ext cx="4032" cy="0"/>
            </a:xfrm>
            <a:prstGeom prst="straightConnector1">
              <a:avLst/>
            </a:prstGeom>
            <a:noFill/>
            <a:ln cap="flat" cmpd="sng" w="28575">
              <a:solidFill>
                <a:schemeClr val="dk1"/>
              </a:solidFill>
              <a:prstDash val="solid"/>
              <a:miter lim="800000"/>
              <a:headEnd len="med" w="med" type="none"/>
              <a:tailEnd len="med" w="med" type="none"/>
            </a:ln>
          </p:spPr>
        </p:cxnSp>
      </p:grpSp>
      <p:sp>
        <p:nvSpPr>
          <p:cNvPr id="825" name="Google Shape;825;p46"/>
          <p:cNvSpPr txBox="1"/>
          <p:nvPr/>
        </p:nvSpPr>
        <p:spPr>
          <a:xfrm>
            <a:off x="990600" y="297180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826" name="Google Shape;826;p46"/>
          <p:cNvSpPr txBox="1"/>
          <p:nvPr/>
        </p:nvSpPr>
        <p:spPr>
          <a:xfrm>
            <a:off x="990600" y="335280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827" name="Google Shape;827;p46"/>
          <p:cNvSpPr txBox="1"/>
          <p:nvPr/>
        </p:nvSpPr>
        <p:spPr>
          <a:xfrm>
            <a:off x="990600" y="38100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828" name="Google Shape;828;p46"/>
          <p:cNvSpPr txBox="1"/>
          <p:nvPr/>
        </p:nvSpPr>
        <p:spPr>
          <a:xfrm>
            <a:off x="3200400" y="29718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829" name="Google Shape;829;p46"/>
          <p:cNvSpPr txBox="1"/>
          <p:nvPr/>
        </p:nvSpPr>
        <p:spPr>
          <a:xfrm>
            <a:off x="3200400" y="33528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830" name="Google Shape;830;p46"/>
          <p:cNvSpPr txBox="1"/>
          <p:nvPr/>
        </p:nvSpPr>
        <p:spPr>
          <a:xfrm>
            <a:off x="3200400" y="38100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831" name="Google Shape;831;p46"/>
          <p:cNvSpPr txBox="1"/>
          <p:nvPr/>
        </p:nvSpPr>
        <p:spPr>
          <a:xfrm>
            <a:off x="5029200" y="2971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a:t>
            </a:r>
            <a:endParaRPr/>
          </a:p>
        </p:txBody>
      </p:sp>
      <p:sp>
        <p:nvSpPr>
          <p:cNvPr id="832" name="Google Shape;832;p46"/>
          <p:cNvSpPr txBox="1"/>
          <p:nvPr/>
        </p:nvSpPr>
        <p:spPr>
          <a:xfrm>
            <a:off x="6019800" y="2971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833" name="Google Shape;833;p46"/>
          <p:cNvSpPr txBox="1"/>
          <p:nvPr/>
        </p:nvSpPr>
        <p:spPr>
          <a:xfrm>
            <a:off x="5029200" y="3352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S</a:t>
            </a:r>
            <a:endParaRPr/>
          </a:p>
        </p:txBody>
      </p:sp>
      <p:sp>
        <p:nvSpPr>
          <p:cNvPr id="834" name="Google Shape;834;p46"/>
          <p:cNvSpPr txBox="1"/>
          <p:nvPr/>
        </p:nvSpPr>
        <p:spPr>
          <a:xfrm>
            <a:off x="6019800" y="3352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a:t>
            </a:r>
            <a:r>
              <a:rPr b="0" i="1" lang="en-US" sz="1800" u="none">
                <a:solidFill>
                  <a:schemeClr val="dk1"/>
                </a:solidFill>
                <a:latin typeface="Arial"/>
                <a:ea typeface="Arial"/>
                <a:cs typeface="Arial"/>
                <a:sym typeface="Arial"/>
              </a:rPr>
              <a:t>S</a:t>
            </a:r>
            <a:endParaRPr/>
          </a:p>
        </p:txBody>
      </p:sp>
      <p:sp>
        <p:nvSpPr>
          <p:cNvPr id="835" name="Google Shape;835;p46"/>
          <p:cNvSpPr txBox="1"/>
          <p:nvPr/>
        </p:nvSpPr>
        <p:spPr>
          <a:xfrm>
            <a:off x="4800600" y="3810000"/>
            <a:ext cx="1219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 + </a:t>
            </a:r>
            <a:r>
              <a:rPr b="0" i="1" lang="en-US" sz="1800" u="none">
                <a:solidFill>
                  <a:schemeClr val="dk1"/>
                </a:solidFill>
                <a:latin typeface="Arial"/>
                <a:ea typeface="Arial"/>
                <a:cs typeface="Arial"/>
                <a:sym typeface="Arial"/>
              </a:rPr>
              <a:t>S</a:t>
            </a:r>
            <a:endParaRPr/>
          </a:p>
        </p:txBody>
      </p:sp>
      <p:sp>
        <p:nvSpPr>
          <p:cNvPr id="836" name="Google Shape;836;p46"/>
          <p:cNvSpPr txBox="1"/>
          <p:nvPr/>
        </p:nvSpPr>
        <p:spPr>
          <a:xfrm>
            <a:off x="6019800" y="38100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S</a:t>
            </a:r>
            <a:endParaRPr/>
          </a:p>
        </p:txBody>
      </p:sp>
      <p:sp>
        <p:nvSpPr>
          <p:cNvPr id="837" name="Google Shape;837;p46"/>
          <p:cNvSpPr txBox="1"/>
          <p:nvPr/>
        </p:nvSpPr>
        <p:spPr>
          <a:xfrm>
            <a:off x="457200" y="4343400"/>
            <a:ext cx="502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6.5 x 10</a:t>
            </a:r>
            <a:r>
              <a:rPr b="0" baseline="30000" i="0" lang="en-US" sz="1800" u="none">
                <a:solidFill>
                  <a:schemeClr val="dk1"/>
                </a:solidFill>
                <a:latin typeface="Arial"/>
                <a:ea typeface="Arial"/>
                <a:cs typeface="Arial"/>
                <a:sym typeface="Arial"/>
              </a:rPr>
              <a:t>-6</a:t>
            </a:r>
            <a:r>
              <a:rPr b="0" i="0" lang="en-US" sz="1800" u="none">
                <a:solidFill>
                  <a:schemeClr val="dk1"/>
                </a:solidFill>
                <a:latin typeface="Arial"/>
                <a:ea typeface="Arial"/>
                <a:cs typeface="Arial"/>
                <a:sym typeface="Arial"/>
              </a:rPr>
              <a:t> = (0.10 + </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(0.10)(2</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sp>
        <p:nvSpPr>
          <p:cNvPr id="838" name="Google Shape;838;p46"/>
          <p:cNvSpPr txBox="1"/>
          <p:nvPr/>
        </p:nvSpPr>
        <p:spPr>
          <a:xfrm>
            <a:off x="5715000" y="43434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&lt;&lt; 0.10 </a:t>
            </a:r>
            <a:r>
              <a:rPr b="0" i="1" lang="en-US" sz="1800" u="none">
                <a:solidFill>
                  <a:schemeClr val="dk1"/>
                </a:solidFill>
                <a:latin typeface="Arial"/>
                <a:ea typeface="Arial"/>
                <a:cs typeface="Arial"/>
                <a:sym typeface="Arial"/>
              </a:rPr>
              <a:t>M</a:t>
            </a:r>
            <a:endParaRPr/>
          </a:p>
        </p:txBody>
      </p:sp>
      <p:sp>
        <p:nvSpPr>
          <p:cNvPr id="839" name="Google Shape;839;p46"/>
          <p:cNvSpPr txBox="1"/>
          <p:nvPr/>
        </p:nvSpPr>
        <p:spPr>
          <a:xfrm>
            <a:off x="679450" y="5029200"/>
            <a:ext cx="6921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a:t>
            </a:r>
            <a:endParaRPr/>
          </a:p>
        </p:txBody>
      </p:sp>
      <p:sp>
        <p:nvSpPr>
          <p:cNvPr id="840" name="Google Shape;840;p46"/>
          <p:cNvSpPr txBox="1"/>
          <p:nvPr/>
        </p:nvSpPr>
        <p:spPr>
          <a:xfrm>
            <a:off x="4953000" y="4876800"/>
            <a:ext cx="2514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Check the assumption:</a:t>
            </a:r>
            <a:endParaRPr/>
          </a:p>
        </p:txBody>
      </p:sp>
      <p:sp>
        <p:nvSpPr>
          <p:cNvPr id="841" name="Google Shape;841;p46"/>
          <p:cNvSpPr txBox="1"/>
          <p:nvPr/>
        </p:nvSpPr>
        <p:spPr>
          <a:xfrm>
            <a:off x="7270750" y="5257800"/>
            <a:ext cx="882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a:t>
            </a:r>
            <a:endParaRPr/>
          </a:p>
        </p:txBody>
      </p:sp>
      <p:grpSp>
        <p:nvGrpSpPr>
          <p:cNvPr id="842" name="Google Shape;842;p46"/>
          <p:cNvGrpSpPr/>
          <p:nvPr/>
        </p:nvGrpSpPr>
        <p:grpSpPr>
          <a:xfrm>
            <a:off x="5029200" y="5257800"/>
            <a:ext cx="2249487" cy="747712"/>
            <a:chOff x="2928" y="3648"/>
            <a:chExt cx="1369" cy="471"/>
          </a:xfrm>
        </p:grpSpPr>
        <p:sp>
          <p:nvSpPr>
            <p:cNvPr id="843" name="Google Shape;843;p46"/>
            <p:cNvSpPr txBox="1"/>
            <p:nvPr/>
          </p:nvSpPr>
          <p:spPr>
            <a:xfrm>
              <a:off x="2979" y="3888"/>
              <a:ext cx="60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 </a:t>
              </a:r>
              <a:r>
                <a:rPr b="0" i="1" lang="en-US" sz="1800" u="none">
                  <a:solidFill>
                    <a:schemeClr val="dk1"/>
                  </a:solidFill>
                  <a:latin typeface="Arial"/>
                  <a:ea typeface="Arial"/>
                  <a:cs typeface="Arial"/>
                  <a:sym typeface="Arial"/>
                </a:rPr>
                <a:t>M</a:t>
              </a:r>
              <a:endParaRPr/>
            </a:p>
          </p:txBody>
        </p:sp>
        <p:cxnSp>
          <p:nvCxnSpPr>
            <p:cNvPr id="844" name="Google Shape;844;p46"/>
            <p:cNvCxnSpPr/>
            <p:nvPr/>
          </p:nvCxnSpPr>
          <p:spPr>
            <a:xfrm>
              <a:off x="2928" y="3888"/>
              <a:ext cx="758" cy="0"/>
            </a:xfrm>
            <a:prstGeom prst="straightConnector1">
              <a:avLst/>
            </a:prstGeom>
            <a:noFill/>
            <a:ln cap="flat" cmpd="sng" w="28575">
              <a:solidFill>
                <a:schemeClr val="dk1"/>
              </a:solidFill>
              <a:prstDash val="solid"/>
              <a:miter lim="800000"/>
              <a:headEnd len="med" w="med" type="none"/>
              <a:tailEnd len="med" w="med" type="none"/>
            </a:ln>
          </p:spPr>
        </p:cxnSp>
        <p:sp>
          <p:nvSpPr>
            <p:cNvPr id="845" name="Google Shape;845;p46"/>
            <p:cNvSpPr txBox="1"/>
            <p:nvPr/>
          </p:nvSpPr>
          <p:spPr>
            <a:xfrm>
              <a:off x="2928" y="3648"/>
              <a:ext cx="8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endParaRPr/>
            </a:p>
          </p:txBody>
        </p:sp>
        <p:sp>
          <p:nvSpPr>
            <p:cNvPr id="846" name="Google Shape;846;p46"/>
            <p:cNvSpPr txBox="1"/>
            <p:nvPr/>
          </p:nvSpPr>
          <p:spPr>
            <a:xfrm>
              <a:off x="3686" y="3671"/>
              <a:ext cx="611"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x 100 =</a:t>
              </a:r>
              <a:endParaRPr/>
            </a:p>
          </p:txBody>
        </p:sp>
      </p:grpSp>
      <p:pic>
        <p:nvPicPr>
          <p:cNvPr id="847" name="Google Shape;847;p46"/>
          <p:cNvPicPr preferRelativeResize="0"/>
          <p:nvPr/>
        </p:nvPicPr>
        <p:blipFill rotWithShape="1">
          <a:blip r:embed="rId4">
            <a:alphaModFix/>
          </a:blip>
          <a:srcRect b="0" l="0" r="0" t="0"/>
          <a:stretch/>
        </p:blipFill>
        <p:spPr>
          <a:xfrm>
            <a:off x="1371600" y="4953000"/>
            <a:ext cx="1241425" cy="635000"/>
          </a:xfrm>
          <a:prstGeom prst="rect">
            <a:avLst/>
          </a:prstGeom>
          <a:noFill/>
          <a:ln>
            <a:noFill/>
          </a:ln>
        </p:spPr>
      </p:pic>
      <p:sp>
        <p:nvSpPr>
          <p:cNvPr id="848" name="Google Shape;848;p46"/>
          <p:cNvSpPr txBox="1"/>
          <p:nvPr/>
        </p:nvSpPr>
        <p:spPr>
          <a:xfrm>
            <a:off x="457200" y="18288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849" name="Google Shape;849;p46"/>
          <p:cNvSpPr txBox="1"/>
          <p:nvPr/>
        </p:nvSpPr>
        <p:spPr>
          <a:xfrm>
            <a:off x="2286000" y="1828800"/>
            <a:ext cx="4419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Ca(OH)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s</a:t>
            </a:r>
            <a:r>
              <a:rPr b="1" i="0" lang="en-US" sz="1800" u="none">
                <a:solidFill>
                  <a:schemeClr val="dk1"/>
                </a:solidFill>
                <a:latin typeface="Arial"/>
                <a:ea typeface="Arial"/>
                <a:cs typeface="Arial"/>
                <a:sym typeface="Arial"/>
              </a:rPr>
              <a:t>)             Ca</a:t>
            </a:r>
            <a:r>
              <a:rPr b="1" baseline="30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+ 2OH</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850" name="Google Shape;850;p46"/>
          <p:cNvPicPr preferRelativeResize="0"/>
          <p:nvPr/>
        </p:nvPicPr>
        <p:blipFill rotWithShape="1">
          <a:blip r:embed="rId3">
            <a:alphaModFix/>
          </a:blip>
          <a:srcRect b="0" l="0" r="0" t="0"/>
          <a:stretch/>
        </p:blipFill>
        <p:spPr>
          <a:xfrm>
            <a:off x="3554412" y="1892300"/>
            <a:ext cx="711200" cy="254000"/>
          </a:xfrm>
          <a:prstGeom prst="rect">
            <a:avLst/>
          </a:prstGeom>
          <a:noFill/>
          <a:ln>
            <a:noFill/>
          </a:ln>
        </p:spPr>
      </p:pic>
      <p:sp>
        <p:nvSpPr>
          <p:cNvPr id="851" name="Google Shape;851;p46"/>
          <p:cNvSpPr txBox="1"/>
          <p:nvPr/>
        </p:nvSpPr>
        <p:spPr>
          <a:xfrm>
            <a:off x="304800" y="914400"/>
            <a:ext cx="1447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a:t>
            </a:r>
            <a:endParaRPr/>
          </a:p>
        </p:txBody>
      </p:sp>
      <p:sp>
        <p:nvSpPr>
          <p:cNvPr id="852" name="Google Shape;852;p46"/>
          <p:cNvSpPr txBox="1"/>
          <p:nvPr/>
        </p:nvSpPr>
        <p:spPr>
          <a:xfrm>
            <a:off x="2819400" y="5029200"/>
            <a:ext cx="1600200" cy="366712"/>
          </a:xfrm>
          <a:prstGeom prst="rect">
            <a:avLst/>
          </a:prstGeom>
          <a:gradFill>
            <a:gsLst>
              <a:gs pos="0">
                <a:schemeClr val="lt1"/>
              </a:gs>
              <a:gs pos="100000">
                <a:srgbClr val="187534">
                  <a:alpha val="4784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4.0x10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825">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828">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831">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832">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826">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829">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833">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834">
                                            <p:txEl>
                                              <p:pRg end="0" st="0"/>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827">
                                            <p:txEl>
                                              <p:pRg end="0" st="0"/>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830">
                                            <p:txEl>
                                              <p:pRg end="0" st="0"/>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835">
                                            <p:txEl>
                                              <p:pRg end="0" st="0"/>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836">
                                            <p:txEl>
                                              <p:pRg end="0" st="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0" presetSubtype="0">
                                  <p:stCondLst>
                                    <p:cond delay="2000"/>
                                  </p:stCondLst>
                                  <p:childTnLst>
                                    <p:set>
                                      <p:cBhvr>
                                        <p:cTn dur="1" fill="hold">
                                          <p:stCondLst>
                                            <p:cond delay="0"/>
                                          </p:stCondLst>
                                        </p:cTn>
                                        <p:tgtEl>
                                          <p:spTgt spid="837">
                                            <p:txEl>
                                              <p:pRg end="0" st="0"/>
                                            </p:txEl>
                                          </p:spTgt>
                                        </p:tgtEl>
                                        <p:attrNameLst>
                                          <p:attrName>style.visibility</p:attrName>
                                        </p:attrNameLst>
                                      </p:cBhvr>
                                      <p:to>
                                        <p:strVal val="visible"/>
                                      </p:to>
                                    </p:set>
                                    <p:animEffect filter="fade" transition="in">
                                      <p:cBhvr>
                                        <p:cTn dur="500"/>
                                        <p:tgtEl>
                                          <p:spTgt spid="837">
                                            <p:txEl>
                                              <p:pRg end="0" st="0"/>
                                            </p:txEl>
                                          </p:spTgt>
                                        </p:tgtEl>
                                      </p:cBhvr>
                                    </p:animEffect>
                                  </p:childTnLst>
                                </p:cTn>
                              </p:par>
                            </p:childTnLst>
                          </p:cTn>
                        </p:par>
                        <p:par>
                          <p:cTn fill="hold">
                            <p:stCondLst>
                              <p:cond delay="512"/>
                            </p:stCondLst>
                            <p:childTnLst>
                              <p:par>
                                <p:cTn fill="hold" nodeType="afterEffect" presetClass="entr" presetID="10" presetSubtype="0">
                                  <p:stCondLst>
                                    <p:cond delay="1000"/>
                                  </p:stCondLst>
                                  <p:childTnLst>
                                    <p:set>
                                      <p:cBhvr>
                                        <p:cTn dur="1" fill="hold">
                                          <p:stCondLst>
                                            <p:cond delay="0"/>
                                          </p:stCondLst>
                                        </p:cTn>
                                        <p:tgtEl>
                                          <p:spTgt spid="838">
                                            <p:txEl>
                                              <p:pRg end="0" st="0"/>
                                            </p:txEl>
                                          </p:spTgt>
                                        </p:tgtEl>
                                        <p:attrNameLst>
                                          <p:attrName>style.visibility</p:attrName>
                                        </p:attrNameLst>
                                      </p:cBhvr>
                                      <p:to>
                                        <p:strVal val="visible"/>
                                      </p:to>
                                    </p:set>
                                    <p:animEffect filter="fade" transition="in">
                                      <p:cBhvr>
                                        <p:cTn dur="500"/>
                                        <p:tgtEl>
                                          <p:spTgt spid="838">
                                            <p:txEl>
                                              <p:pRg end="0" st="0"/>
                                            </p:txEl>
                                          </p:spTgt>
                                        </p:tgtEl>
                                      </p:cBhvr>
                                    </p:animEffect>
                                  </p:childTnLst>
                                </p:cTn>
                              </p:par>
                            </p:childTnLst>
                          </p:cTn>
                        </p:par>
                        <p:par>
                          <p:cTn fill="hold">
                            <p:stCondLst>
                              <p:cond delay="1012"/>
                            </p:stCondLst>
                            <p:childTnLst>
                              <p:par>
                                <p:cTn fill="hold" nodeType="afterEffect" presetClass="entr" presetID="1" presetSubtype="0">
                                  <p:stCondLst>
                                    <p:cond delay="2000"/>
                                  </p:stCondLst>
                                  <p:childTnLst>
                                    <p:set>
                                      <p:cBhvr>
                                        <p:cTn dur="1" fill="hold">
                                          <p:stCondLst>
                                            <p:cond delay="0"/>
                                          </p:stCondLst>
                                        </p:cTn>
                                        <p:tgtEl>
                                          <p:spTgt spid="839">
                                            <p:txEl>
                                              <p:pRg end="0" st="0"/>
                                            </p:txEl>
                                          </p:spTgt>
                                        </p:tgtEl>
                                        <p:attrNameLst>
                                          <p:attrName>style.visibility</p:attrName>
                                        </p:attrNameLst>
                                      </p:cBhvr>
                                      <p:to>
                                        <p:strVal val="visible"/>
                                      </p:to>
                                    </p:set>
                                  </p:childTnLst>
                                </p:cTn>
                              </p:par>
                            </p:childTnLst>
                          </p:cTn>
                        </p:par>
                        <p:par>
                          <p:cTn fill="hold">
                            <p:stCondLst>
                              <p:cond delay="1013"/>
                            </p:stCondLst>
                            <p:childTnLst>
                              <p:par>
                                <p:cTn fill="hold" nodeType="afterEffect" presetClass="entr" presetID="1" presetSubtype="0">
                                  <p:stCondLst>
                                    <p:cond delay="0"/>
                                  </p:stCondLst>
                                  <p:childTnLst>
                                    <p:set>
                                      <p:cBhvr>
                                        <p:cTn dur="1" fill="hold">
                                          <p:stCondLst>
                                            <p:cond delay="0"/>
                                          </p:stCondLst>
                                        </p:cTn>
                                        <p:tgtEl>
                                          <p:spTgt spid="852">
                                            <p:txEl>
                                              <p:pRg end="0" st="0"/>
                                            </p:txEl>
                                          </p:spTgt>
                                        </p:tgtEl>
                                        <p:attrNameLst>
                                          <p:attrName>style.visibility</p:attrName>
                                        </p:attrNameLst>
                                      </p:cBhvr>
                                      <p:to>
                                        <p:strVal val="visible"/>
                                      </p:to>
                                    </p:set>
                                  </p:childTnLst>
                                </p:cTn>
                              </p:par>
                            </p:childTnLst>
                          </p:cTn>
                        </p:par>
                        <p:par>
                          <p:cTn fill="hold">
                            <p:stCondLst>
                              <p:cond delay="1014"/>
                            </p:stCondLst>
                            <p:childTnLst>
                              <p:par>
                                <p:cTn fill="hold" nodeType="afterEffect" presetClass="entr" presetID="1" presetSubtype="0">
                                  <p:stCondLst>
                                    <p:cond delay="1500"/>
                                  </p:stCondLst>
                                  <p:childTnLst>
                                    <p:set>
                                      <p:cBhvr>
                                        <p:cTn dur="1" fill="hold">
                                          <p:stCondLst>
                                            <p:cond delay="0"/>
                                          </p:stCondLst>
                                        </p:cTn>
                                        <p:tgtEl>
                                          <p:spTgt spid="840">
                                            <p:txEl>
                                              <p:pRg end="0" st="0"/>
                                            </p:txEl>
                                          </p:spTgt>
                                        </p:tgtEl>
                                        <p:attrNameLst>
                                          <p:attrName>style.visibility</p:attrName>
                                        </p:attrNameLst>
                                      </p:cBhvr>
                                      <p:to>
                                        <p:strVal val="visible"/>
                                      </p:to>
                                    </p:set>
                                  </p:childTnLst>
                                </p:cTn>
                              </p:par>
                            </p:childTnLst>
                          </p:cTn>
                        </p:par>
                        <p:par>
                          <p:cTn fill="hold">
                            <p:stCondLst>
                              <p:cond delay="1015"/>
                            </p:stCondLst>
                            <p:childTnLst>
                              <p:par>
                                <p:cTn fill="hold" nodeType="afterEffect" presetClass="entr" presetID="1" presetSubtype="0">
                                  <p:stCondLst>
                                    <p:cond delay="1000"/>
                                  </p:stCondLst>
                                  <p:childTnLst>
                                    <p:set>
                                      <p:cBhvr>
                                        <p:cTn dur="1" fill="hold">
                                          <p:stCondLst>
                                            <p:cond delay="0"/>
                                          </p:stCondLst>
                                        </p:cTn>
                                        <p:tgtEl>
                                          <p:spTgt spid="841"/>
                                        </p:tgtEl>
                                        <p:attrNameLst>
                                          <p:attrName>style.visibility</p:attrName>
                                        </p:attrNameLst>
                                      </p:cBhvr>
                                      <p:to>
                                        <p:strVal val="visible"/>
                                      </p:to>
                                    </p:set>
                                  </p:childTnLst>
                                </p:cTn>
                              </p:par>
                            </p:childTnLst>
                          </p:cTn>
                        </p:par>
                        <p:par>
                          <p:cTn fill="hold">
                            <p:stCondLst>
                              <p:cond delay="1016"/>
                            </p:stCondLst>
                            <p:childTnLst>
                              <p:par>
                                <p:cTn fill="hold" nodeType="after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childTnLst>
                          </p:cTn>
                        </p:par>
                        <p:par>
                          <p:cTn fill="hold">
                            <p:stCondLst>
                              <p:cond delay="1017"/>
                            </p:stCondLst>
                            <p:childTnLst>
                              <p:par>
                                <p:cTn fill="hold" nodeType="afterEffect" presetClass="entr" presetID="1" presetSubtype="0">
                                  <p:stCondLst>
                                    <p:cond delay="0"/>
                                  </p:stCondLst>
                                  <p:childTnLst>
                                    <p:set>
                                      <p:cBhvr>
                                        <p:cTn dur="1" fill="hold">
                                          <p:stCondLst>
                                            <p:cond delay="0"/>
                                          </p:stCondLst>
                                        </p:cTn>
                                        <p:tgtEl>
                                          <p:spTgt spid="85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7" name="Shape 857"/>
        <p:cNvGrpSpPr/>
        <p:nvPr/>
      </p:nvGrpSpPr>
      <p:grpSpPr>
        <a:xfrm>
          <a:off x="0" y="0"/>
          <a:ext cx="0" cy="0"/>
          <a:chOff x="0" y="0"/>
          <a:chExt cx="0" cy="0"/>
        </a:xfrm>
      </p:grpSpPr>
      <p:sp>
        <p:nvSpPr>
          <p:cNvPr id="858" name="Google Shape;858;p47"/>
          <p:cNvSpPr txBox="1"/>
          <p:nvPr/>
        </p:nvSpPr>
        <p:spPr>
          <a:xfrm>
            <a:off x="3048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19.8</a:t>
            </a:r>
            <a:endParaRPr/>
          </a:p>
        </p:txBody>
      </p:sp>
      <p:sp>
        <p:nvSpPr>
          <p:cNvPr id="859" name="Google Shape;859;p47"/>
          <p:cNvSpPr txBox="1"/>
          <p:nvPr/>
        </p:nvSpPr>
        <p:spPr>
          <a:xfrm>
            <a:off x="2895600" y="533400"/>
            <a:ext cx="6019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a Common Ion on Solubility</a:t>
            </a:r>
            <a:endParaRPr/>
          </a:p>
        </p:txBody>
      </p:sp>
      <p:grpSp>
        <p:nvGrpSpPr>
          <p:cNvPr id="860" name="Google Shape;860;p47"/>
          <p:cNvGrpSpPr/>
          <p:nvPr/>
        </p:nvGrpSpPr>
        <p:grpSpPr>
          <a:xfrm>
            <a:off x="381000" y="1143000"/>
            <a:ext cx="8077200" cy="915987"/>
            <a:chOff x="240" y="816"/>
            <a:chExt cx="5088" cy="577"/>
          </a:xfrm>
        </p:grpSpPr>
        <p:sp>
          <p:nvSpPr>
            <p:cNvPr id="861" name="Google Shape;861;p47"/>
            <p:cNvSpPr txBox="1"/>
            <p:nvPr/>
          </p:nvSpPr>
          <p:spPr>
            <a:xfrm>
              <a:off x="240" y="8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862" name="Google Shape;862;p47"/>
            <p:cNvSpPr txBox="1"/>
            <p:nvPr/>
          </p:nvSpPr>
          <p:spPr>
            <a:xfrm>
              <a:off x="1056" y="816"/>
              <a:ext cx="4272"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Sample Problem 19.7, we calculated the solubility of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in water.  What is its solubility in 0.10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Ca(NO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of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6.5 x 10</a:t>
              </a:r>
              <a:r>
                <a:rPr b="0" baseline="30000" i="0" lang="en-US" sz="1800" u="none">
                  <a:solidFill>
                    <a:schemeClr val="dk1"/>
                  </a:solidFill>
                  <a:latin typeface="Arial"/>
                  <a:ea typeface="Arial"/>
                  <a:cs typeface="Arial"/>
                  <a:sym typeface="Arial"/>
                </a:rPr>
                <a:t>-6</a:t>
              </a:r>
              <a:r>
                <a:rPr b="0" i="0" lang="en-US" sz="1800" u="none">
                  <a:solidFill>
                    <a:schemeClr val="dk1"/>
                  </a:solidFill>
                  <a:latin typeface="Arial"/>
                  <a:ea typeface="Arial"/>
                  <a:cs typeface="Arial"/>
                  <a:sym typeface="Arial"/>
                </a:rPr>
                <a:t>.</a:t>
              </a:r>
              <a:endParaRPr/>
            </a:p>
          </p:txBody>
        </p:sp>
      </p:grpSp>
      <p:grpSp>
        <p:nvGrpSpPr>
          <p:cNvPr id="863" name="Google Shape;863;p47"/>
          <p:cNvGrpSpPr/>
          <p:nvPr/>
        </p:nvGrpSpPr>
        <p:grpSpPr>
          <a:xfrm>
            <a:off x="381000" y="2133600"/>
            <a:ext cx="8229600" cy="915987"/>
            <a:chOff x="240" y="1344"/>
            <a:chExt cx="5184" cy="577"/>
          </a:xfrm>
        </p:grpSpPr>
        <p:sp>
          <p:nvSpPr>
            <p:cNvPr id="864" name="Google Shape;864;p47"/>
            <p:cNvSpPr txBox="1"/>
            <p:nvPr/>
          </p:nvSpPr>
          <p:spPr>
            <a:xfrm>
              <a:off x="240" y="134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865" name="Google Shape;865;p47"/>
            <p:cNvSpPr txBox="1"/>
            <p:nvPr/>
          </p:nvSpPr>
          <p:spPr>
            <a:xfrm>
              <a:off x="816" y="1344"/>
              <a:ext cx="4608"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Set up a reaction equation and table for the dissolution of Ca(OH)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The Ca(NO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will supply extra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will relate to the molar solubility of the ions involved.</a:t>
              </a:r>
              <a:endParaRPr/>
            </a:p>
          </p:txBody>
        </p:sp>
      </p:grpSp>
      <p:grpSp>
        <p:nvGrpSpPr>
          <p:cNvPr id="866" name="Google Shape;866;p47"/>
          <p:cNvGrpSpPr/>
          <p:nvPr/>
        </p:nvGrpSpPr>
        <p:grpSpPr>
          <a:xfrm>
            <a:off x="381000" y="3200400"/>
            <a:ext cx="8077200" cy="381000"/>
            <a:chOff x="240" y="2016"/>
            <a:chExt cx="5088" cy="240"/>
          </a:xfrm>
        </p:grpSpPr>
        <p:sp>
          <p:nvSpPr>
            <p:cNvPr id="867" name="Google Shape;867;p47"/>
            <p:cNvSpPr txBox="1"/>
            <p:nvPr/>
          </p:nvSpPr>
          <p:spPr>
            <a:xfrm>
              <a:off x="240" y="20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868" name="Google Shape;868;p47"/>
            <p:cNvSpPr txBox="1"/>
            <p:nvPr/>
          </p:nvSpPr>
          <p:spPr>
            <a:xfrm>
              <a:off x="2544" y="2016"/>
              <a:ext cx="27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Ca(OH)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s</a:t>
              </a:r>
              <a:r>
                <a:rPr b="1" i="0" lang="en-US" sz="1800" u="none">
                  <a:solidFill>
                    <a:schemeClr val="dk1"/>
                  </a:solidFill>
                  <a:latin typeface="Arial"/>
                  <a:ea typeface="Arial"/>
                  <a:cs typeface="Arial"/>
                  <a:sym typeface="Arial"/>
                </a:rPr>
                <a:t>)             Ca</a:t>
              </a:r>
              <a:r>
                <a:rPr b="1" baseline="30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+ 2OH</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sp>
          <p:nvSpPr>
            <p:cNvPr id="869" name="Google Shape;869;p47"/>
            <p:cNvSpPr txBox="1"/>
            <p:nvPr/>
          </p:nvSpPr>
          <p:spPr>
            <a:xfrm>
              <a:off x="1152" y="2016"/>
              <a:ext cx="144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pic>
          <p:nvPicPr>
            <p:cNvPr id="870" name="Google Shape;870;p47"/>
            <p:cNvPicPr preferRelativeResize="0"/>
            <p:nvPr/>
          </p:nvPicPr>
          <p:blipFill rotWithShape="1">
            <a:blip r:embed="rId3">
              <a:alphaModFix/>
            </a:blip>
            <a:srcRect b="0" l="0" r="0" t="0"/>
            <a:stretch/>
          </p:blipFill>
          <p:spPr>
            <a:xfrm>
              <a:off x="3343" y="2056"/>
              <a:ext cx="448" cy="160"/>
            </a:xfrm>
            <a:prstGeom prst="rect">
              <a:avLst/>
            </a:prstGeom>
            <a:noFill/>
            <a:ln>
              <a:noFill/>
            </a:ln>
          </p:spPr>
        </p:pic>
        <p:cxnSp>
          <p:nvCxnSpPr>
            <p:cNvPr id="871" name="Google Shape;871;p47"/>
            <p:cNvCxnSpPr/>
            <p:nvPr/>
          </p:nvCxnSpPr>
          <p:spPr>
            <a:xfrm>
              <a:off x="1248" y="2256"/>
              <a:ext cx="4032" cy="0"/>
            </a:xfrm>
            <a:prstGeom prst="straightConnector1">
              <a:avLst/>
            </a:prstGeom>
            <a:noFill/>
            <a:ln cap="flat" cmpd="sng" w="28575">
              <a:solidFill>
                <a:schemeClr val="dk1"/>
              </a:solidFill>
              <a:prstDash val="solid"/>
              <a:miter lim="800000"/>
              <a:headEnd len="med" w="med" type="none"/>
              <a:tailEnd len="med" w="med" type="none"/>
            </a:ln>
          </p:spPr>
        </p:cxnSp>
      </p:grpSp>
      <p:sp>
        <p:nvSpPr>
          <p:cNvPr id="872" name="Google Shape;872;p47"/>
          <p:cNvSpPr txBox="1"/>
          <p:nvPr/>
        </p:nvSpPr>
        <p:spPr>
          <a:xfrm>
            <a:off x="2133600" y="373380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873" name="Google Shape;873;p47"/>
          <p:cNvSpPr txBox="1"/>
          <p:nvPr/>
        </p:nvSpPr>
        <p:spPr>
          <a:xfrm>
            <a:off x="2133600" y="4114800"/>
            <a:ext cx="1143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874" name="Google Shape;874;p47"/>
          <p:cNvSpPr txBox="1"/>
          <p:nvPr/>
        </p:nvSpPr>
        <p:spPr>
          <a:xfrm>
            <a:off x="2133600" y="45720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875" name="Google Shape;875;p47"/>
          <p:cNvSpPr txBox="1"/>
          <p:nvPr/>
        </p:nvSpPr>
        <p:spPr>
          <a:xfrm>
            <a:off x="4343400" y="37338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876" name="Google Shape;876;p47"/>
          <p:cNvSpPr txBox="1"/>
          <p:nvPr/>
        </p:nvSpPr>
        <p:spPr>
          <a:xfrm>
            <a:off x="4343400" y="41148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877" name="Google Shape;877;p47"/>
          <p:cNvSpPr txBox="1"/>
          <p:nvPr/>
        </p:nvSpPr>
        <p:spPr>
          <a:xfrm>
            <a:off x="4343400" y="45720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878" name="Google Shape;878;p47"/>
          <p:cNvSpPr txBox="1"/>
          <p:nvPr/>
        </p:nvSpPr>
        <p:spPr>
          <a:xfrm>
            <a:off x="6172200" y="3733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a:t>
            </a:r>
            <a:endParaRPr/>
          </a:p>
        </p:txBody>
      </p:sp>
      <p:sp>
        <p:nvSpPr>
          <p:cNvPr id="879" name="Google Shape;879;p47"/>
          <p:cNvSpPr txBox="1"/>
          <p:nvPr/>
        </p:nvSpPr>
        <p:spPr>
          <a:xfrm>
            <a:off x="7162800" y="3733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880" name="Google Shape;880;p47"/>
          <p:cNvSpPr txBox="1"/>
          <p:nvPr/>
        </p:nvSpPr>
        <p:spPr>
          <a:xfrm>
            <a:off x="6172200" y="4114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S</a:t>
            </a:r>
            <a:endParaRPr/>
          </a:p>
        </p:txBody>
      </p:sp>
      <p:sp>
        <p:nvSpPr>
          <p:cNvPr id="881" name="Google Shape;881;p47"/>
          <p:cNvSpPr txBox="1"/>
          <p:nvPr/>
        </p:nvSpPr>
        <p:spPr>
          <a:xfrm>
            <a:off x="7162800" y="41148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a:t>
            </a:r>
            <a:r>
              <a:rPr b="0" i="1" lang="en-US" sz="1800" u="none">
                <a:solidFill>
                  <a:schemeClr val="dk1"/>
                </a:solidFill>
                <a:latin typeface="Arial"/>
                <a:ea typeface="Arial"/>
                <a:cs typeface="Arial"/>
                <a:sym typeface="Arial"/>
              </a:rPr>
              <a:t>S</a:t>
            </a:r>
            <a:endParaRPr/>
          </a:p>
        </p:txBody>
      </p:sp>
      <p:sp>
        <p:nvSpPr>
          <p:cNvPr id="882" name="Google Shape;882;p47"/>
          <p:cNvSpPr txBox="1"/>
          <p:nvPr/>
        </p:nvSpPr>
        <p:spPr>
          <a:xfrm>
            <a:off x="5943600" y="4572000"/>
            <a:ext cx="1219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 + </a:t>
            </a:r>
            <a:r>
              <a:rPr b="0" i="1" lang="en-US" sz="1800" u="none">
                <a:solidFill>
                  <a:schemeClr val="dk1"/>
                </a:solidFill>
                <a:latin typeface="Arial"/>
                <a:ea typeface="Arial"/>
                <a:cs typeface="Arial"/>
                <a:sym typeface="Arial"/>
              </a:rPr>
              <a:t>S</a:t>
            </a:r>
            <a:endParaRPr/>
          </a:p>
        </p:txBody>
      </p:sp>
      <p:sp>
        <p:nvSpPr>
          <p:cNvPr id="883" name="Google Shape;883;p47"/>
          <p:cNvSpPr txBox="1"/>
          <p:nvPr/>
        </p:nvSpPr>
        <p:spPr>
          <a:xfrm>
            <a:off x="7162800" y="45720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S</a:t>
            </a:r>
            <a:endParaRPr/>
          </a:p>
        </p:txBody>
      </p:sp>
      <p:sp>
        <p:nvSpPr>
          <p:cNvPr id="884" name="Google Shape;884;p47"/>
          <p:cNvSpPr txBox="1"/>
          <p:nvPr/>
        </p:nvSpPr>
        <p:spPr>
          <a:xfrm>
            <a:off x="685800" y="4953000"/>
            <a:ext cx="502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6.5 x 10</a:t>
            </a:r>
            <a:r>
              <a:rPr b="0" baseline="30000" i="0" lang="en-US" sz="1800" u="none">
                <a:solidFill>
                  <a:schemeClr val="dk1"/>
                </a:solidFill>
                <a:latin typeface="Arial"/>
                <a:ea typeface="Arial"/>
                <a:cs typeface="Arial"/>
                <a:sym typeface="Arial"/>
              </a:rPr>
              <a:t>-6</a:t>
            </a:r>
            <a:r>
              <a:rPr b="0" i="0" lang="en-US" sz="1800" u="none">
                <a:solidFill>
                  <a:schemeClr val="dk1"/>
                </a:solidFill>
                <a:latin typeface="Arial"/>
                <a:ea typeface="Arial"/>
                <a:cs typeface="Arial"/>
                <a:sym typeface="Arial"/>
              </a:rPr>
              <a:t> = (0.10 + </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)(2</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(0.10)(2</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sp>
        <p:nvSpPr>
          <p:cNvPr id="885" name="Google Shape;885;p47"/>
          <p:cNvSpPr txBox="1"/>
          <p:nvPr/>
        </p:nvSpPr>
        <p:spPr>
          <a:xfrm>
            <a:off x="5943600" y="49530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&lt;&lt; 0.10 </a:t>
            </a:r>
            <a:r>
              <a:rPr b="0" i="1" lang="en-US" sz="1800" u="none">
                <a:solidFill>
                  <a:schemeClr val="dk1"/>
                </a:solidFill>
                <a:latin typeface="Arial"/>
                <a:ea typeface="Arial"/>
                <a:cs typeface="Arial"/>
                <a:sym typeface="Arial"/>
              </a:rPr>
              <a:t>M</a:t>
            </a:r>
            <a:endParaRPr/>
          </a:p>
        </p:txBody>
      </p:sp>
      <p:sp>
        <p:nvSpPr>
          <p:cNvPr id="886" name="Google Shape;886;p47"/>
          <p:cNvSpPr txBox="1"/>
          <p:nvPr/>
        </p:nvSpPr>
        <p:spPr>
          <a:xfrm>
            <a:off x="762000" y="5486400"/>
            <a:ext cx="609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a:t>
            </a:r>
            <a:endParaRPr/>
          </a:p>
        </p:txBody>
      </p:sp>
      <p:sp>
        <p:nvSpPr>
          <p:cNvPr id="887" name="Google Shape;887;p47"/>
          <p:cNvSpPr txBox="1"/>
          <p:nvPr/>
        </p:nvSpPr>
        <p:spPr>
          <a:xfrm>
            <a:off x="4495800" y="5410200"/>
            <a:ext cx="2514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Check the assumption:</a:t>
            </a:r>
            <a:endParaRPr/>
          </a:p>
        </p:txBody>
      </p:sp>
      <p:sp>
        <p:nvSpPr>
          <p:cNvPr id="888" name="Google Shape;888;p47"/>
          <p:cNvSpPr txBox="1"/>
          <p:nvPr/>
        </p:nvSpPr>
        <p:spPr>
          <a:xfrm>
            <a:off x="6813550" y="5791200"/>
            <a:ext cx="8826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a:t>
            </a:r>
            <a:endParaRPr/>
          </a:p>
        </p:txBody>
      </p:sp>
      <p:grpSp>
        <p:nvGrpSpPr>
          <p:cNvPr id="889" name="Google Shape;889;p47"/>
          <p:cNvGrpSpPr/>
          <p:nvPr/>
        </p:nvGrpSpPr>
        <p:grpSpPr>
          <a:xfrm>
            <a:off x="4572000" y="5791200"/>
            <a:ext cx="2249487" cy="747712"/>
            <a:chOff x="2928" y="3648"/>
            <a:chExt cx="1369" cy="471"/>
          </a:xfrm>
        </p:grpSpPr>
        <p:sp>
          <p:nvSpPr>
            <p:cNvPr id="890" name="Google Shape;890;p47"/>
            <p:cNvSpPr txBox="1"/>
            <p:nvPr/>
          </p:nvSpPr>
          <p:spPr>
            <a:xfrm>
              <a:off x="2979" y="3888"/>
              <a:ext cx="60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 </a:t>
              </a:r>
              <a:r>
                <a:rPr b="0" i="1" lang="en-US" sz="1800" u="none">
                  <a:solidFill>
                    <a:schemeClr val="dk1"/>
                  </a:solidFill>
                  <a:latin typeface="Arial"/>
                  <a:ea typeface="Arial"/>
                  <a:cs typeface="Arial"/>
                  <a:sym typeface="Arial"/>
                </a:rPr>
                <a:t>M</a:t>
              </a:r>
              <a:endParaRPr/>
            </a:p>
          </p:txBody>
        </p:sp>
        <p:cxnSp>
          <p:nvCxnSpPr>
            <p:cNvPr id="891" name="Google Shape;891;p47"/>
            <p:cNvCxnSpPr/>
            <p:nvPr/>
          </p:nvCxnSpPr>
          <p:spPr>
            <a:xfrm>
              <a:off x="2928" y="3888"/>
              <a:ext cx="758" cy="0"/>
            </a:xfrm>
            <a:prstGeom prst="straightConnector1">
              <a:avLst/>
            </a:prstGeom>
            <a:noFill/>
            <a:ln cap="flat" cmpd="sng" w="28575">
              <a:solidFill>
                <a:schemeClr val="dk1"/>
              </a:solidFill>
              <a:prstDash val="solid"/>
              <a:miter lim="800000"/>
              <a:headEnd len="med" w="med" type="none"/>
              <a:tailEnd len="med" w="med" type="none"/>
            </a:ln>
          </p:spPr>
        </p:cxnSp>
        <p:sp>
          <p:nvSpPr>
            <p:cNvPr id="892" name="Google Shape;892;p47"/>
            <p:cNvSpPr txBox="1"/>
            <p:nvPr/>
          </p:nvSpPr>
          <p:spPr>
            <a:xfrm>
              <a:off x="2928" y="3648"/>
              <a:ext cx="84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4.0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endParaRPr/>
            </a:p>
          </p:txBody>
        </p:sp>
        <p:sp>
          <p:nvSpPr>
            <p:cNvPr id="893" name="Google Shape;893;p47"/>
            <p:cNvSpPr txBox="1"/>
            <p:nvPr/>
          </p:nvSpPr>
          <p:spPr>
            <a:xfrm>
              <a:off x="3686" y="3671"/>
              <a:ext cx="611"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x 100 =</a:t>
              </a:r>
              <a:endParaRPr/>
            </a:p>
          </p:txBody>
        </p:sp>
      </p:grpSp>
      <p:grpSp>
        <p:nvGrpSpPr>
          <p:cNvPr id="894" name="Google Shape;894;p47"/>
          <p:cNvGrpSpPr/>
          <p:nvPr/>
        </p:nvGrpSpPr>
        <p:grpSpPr>
          <a:xfrm>
            <a:off x="1524000" y="5410200"/>
            <a:ext cx="2819400" cy="558800"/>
            <a:chOff x="960" y="3408"/>
            <a:chExt cx="1776" cy="352"/>
          </a:xfrm>
        </p:grpSpPr>
        <p:sp>
          <p:nvSpPr>
            <p:cNvPr id="895" name="Google Shape;895;p47"/>
            <p:cNvSpPr txBox="1"/>
            <p:nvPr/>
          </p:nvSpPr>
          <p:spPr>
            <a:xfrm>
              <a:off x="1728" y="3504"/>
              <a:ext cx="1008" cy="231"/>
            </a:xfrm>
            <a:prstGeom prst="rect">
              <a:avLst/>
            </a:prstGeom>
            <a:gradFill>
              <a:gsLst>
                <a:gs pos="0">
                  <a:schemeClr val="lt1"/>
                </a:gs>
                <a:gs pos="100000">
                  <a:srgbClr val="187534">
                    <a:alpha val="4784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4.0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endParaRPr/>
            </a:p>
          </p:txBody>
        </p:sp>
        <p:pic>
          <p:nvPicPr>
            <p:cNvPr id="896" name="Google Shape;896;p47"/>
            <p:cNvPicPr preferRelativeResize="0"/>
            <p:nvPr/>
          </p:nvPicPr>
          <p:blipFill rotWithShape="1">
            <a:blip r:embed="rId4">
              <a:alphaModFix/>
            </a:blip>
            <a:srcRect b="0" l="0" r="0" t="0"/>
            <a:stretch/>
          </p:blipFill>
          <p:spPr>
            <a:xfrm>
              <a:off x="960" y="3408"/>
              <a:ext cx="696" cy="35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872">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873">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874">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875">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878">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879">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876">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880">
                                            <p:txEl>
                                              <p:pRg end="0" st="0"/>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881">
                                            <p:txEl>
                                              <p:pRg end="0" st="0"/>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877">
                                            <p:txEl>
                                              <p:pRg end="0" st="0"/>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882">
                                            <p:txEl>
                                              <p:pRg end="0" st="0"/>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883">
                                            <p:txEl>
                                              <p:pRg end="0" st="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0" presetSubtype="0">
                                  <p:stCondLst>
                                    <p:cond delay="2000"/>
                                  </p:stCondLst>
                                  <p:childTnLst>
                                    <p:set>
                                      <p:cBhvr>
                                        <p:cTn dur="1" fill="hold">
                                          <p:stCondLst>
                                            <p:cond delay="0"/>
                                          </p:stCondLst>
                                        </p:cTn>
                                        <p:tgtEl>
                                          <p:spTgt spid="884">
                                            <p:txEl>
                                              <p:pRg end="0" st="0"/>
                                            </p:txEl>
                                          </p:spTgt>
                                        </p:tgtEl>
                                        <p:attrNameLst>
                                          <p:attrName>style.visibility</p:attrName>
                                        </p:attrNameLst>
                                      </p:cBhvr>
                                      <p:to>
                                        <p:strVal val="visible"/>
                                      </p:to>
                                    </p:set>
                                    <p:animEffect filter="fade" transition="in">
                                      <p:cBhvr>
                                        <p:cTn dur="500"/>
                                        <p:tgtEl>
                                          <p:spTgt spid="884">
                                            <p:txEl>
                                              <p:pRg end="0" st="0"/>
                                            </p:txEl>
                                          </p:spTgt>
                                        </p:tgtEl>
                                      </p:cBhvr>
                                    </p:animEffect>
                                  </p:childTnLst>
                                </p:cTn>
                              </p:par>
                            </p:childTnLst>
                          </p:cTn>
                        </p:par>
                        <p:par>
                          <p:cTn fill="hold">
                            <p:stCondLst>
                              <p:cond delay="512"/>
                            </p:stCondLst>
                            <p:childTnLst>
                              <p:par>
                                <p:cTn fill="hold" nodeType="afterEffect" presetClass="entr" presetID="10" presetSubtype="0">
                                  <p:stCondLst>
                                    <p:cond delay="1000"/>
                                  </p:stCondLst>
                                  <p:childTnLst>
                                    <p:set>
                                      <p:cBhvr>
                                        <p:cTn dur="1" fill="hold">
                                          <p:stCondLst>
                                            <p:cond delay="0"/>
                                          </p:stCondLst>
                                        </p:cTn>
                                        <p:tgtEl>
                                          <p:spTgt spid="885">
                                            <p:txEl>
                                              <p:pRg end="0" st="0"/>
                                            </p:txEl>
                                          </p:spTgt>
                                        </p:tgtEl>
                                        <p:attrNameLst>
                                          <p:attrName>style.visibility</p:attrName>
                                        </p:attrNameLst>
                                      </p:cBhvr>
                                      <p:to>
                                        <p:strVal val="visible"/>
                                      </p:to>
                                    </p:set>
                                    <p:animEffect filter="fade" transition="in">
                                      <p:cBhvr>
                                        <p:cTn dur="500"/>
                                        <p:tgtEl>
                                          <p:spTgt spid="8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2000"/>
                                  </p:stCondLst>
                                  <p:childTnLst>
                                    <p:set>
                                      <p:cBhvr>
                                        <p:cTn dur="1" fill="hold">
                                          <p:stCondLst>
                                            <p:cond delay="0"/>
                                          </p:stCondLst>
                                        </p:cTn>
                                        <p:tgtEl>
                                          <p:spTgt spid="886">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500"/>
                                  </p:stCondLst>
                                  <p:childTnLst>
                                    <p:set>
                                      <p:cBhvr>
                                        <p:cTn dur="1" fill="hold">
                                          <p:stCondLst>
                                            <p:cond delay="0"/>
                                          </p:stCondLst>
                                        </p:cTn>
                                        <p:tgtEl>
                                          <p:spTgt spid="887">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1" name="Shape 901"/>
        <p:cNvGrpSpPr/>
        <p:nvPr/>
      </p:nvGrpSpPr>
      <p:grpSpPr>
        <a:xfrm>
          <a:off x="0" y="0"/>
          <a:ext cx="0" cy="0"/>
          <a:chOff x="0" y="0"/>
          <a:chExt cx="0" cy="0"/>
        </a:xfrm>
      </p:grpSpPr>
      <p:sp>
        <p:nvSpPr>
          <p:cNvPr id="902" name="Google Shape;902;p48"/>
          <p:cNvSpPr txBox="1"/>
          <p:nvPr/>
        </p:nvSpPr>
        <p:spPr>
          <a:xfrm>
            <a:off x="1066800" y="563562"/>
            <a:ext cx="2133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19.11</a:t>
            </a:r>
            <a:endParaRPr/>
          </a:p>
        </p:txBody>
      </p:sp>
      <p:sp>
        <p:nvSpPr>
          <p:cNvPr id="903" name="Google Shape;903;p48"/>
          <p:cNvSpPr txBox="1"/>
          <p:nvPr/>
        </p:nvSpPr>
        <p:spPr>
          <a:xfrm>
            <a:off x="2895600" y="533400"/>
            <a:ext cx="5029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Test for the presence of a carbonate.</a:t>
            </a:r>
            <a:endParaRPr/>
          </a:p>
        </p:txBody>
      </p:sp>
      <p:pic>
        <p:nvPicPr>
          <p:cNvPr id="904" name="Google Shape;904;p48"/>
          <p:cNvPicPr preferRelativeResize="0"/>
          <p:nvPr/>
        </p:nvPicPr>
        <p:blipFill rotWithShape="1">
          <a:blip r:embed="rId3">
            <a:alphaModFix/>
          </a:blip>
          <a:srcRect b="0" l="0" r="0" t="0"/>
          <a:stretch/>
        </p:blipFill>
        <p:spPr>
          <a:xfrm>
            <a:off x="1524000" y="1069975"/>
            <a:ext cx="5638800" cy="51323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9" name="Shape 909"/>
        <p:cNvGrpSpPr/>
        <p:nvPr/>
      </p:nvGrpSpPr>
      <p:grpSpPr>
        <a:xfrm>
          <a:off x="0" y="0"/>
          <a:ext cx="0" cy="0"/>
          <a:chOff x="0" y="0"/>
          <a:chExt cx="0" cy="0"/>
        </a:xfrm>
      </p:grpSpPr>
      <p:sp>
        <p:nvSpPr>
          <p:cNvPr id="910" name="Google Shape;910;p49"/>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19.9</a:t>
            </a:r>
            <a:endParaRPr/>
          </a:p>
        </p:txBody>
      </p:sp>
      <p:sp>
        <p:nvSpPr>
          <p:cNvPr id="911" name="Google Shape;911;p49"/>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the Effect on Solubility of Adding Strong Acid</a:t>
            </a:r>
            <a:endParaRPr/>
          </a:p>
        </p:txBody>
      </p:sp>
      <p:grpSp>
        <p:nvGrpSpPr>
          <p:cNvPr id="912" name="Google Shape;912;p49"/>
          <p:cNvGrpSpPr/>
          <p:nvPr/>
        </p:nvGrpSpPr>
        <p:grpSpPr>
          <a:xfrm>
            <a:off x="381000" y="1295400"/>
            <a:ext cx="8534400" cy="641350"/>
            <a:chOff x="240" y="816"/>
            <a:chExt cx="5376" cy="404"/>
          </a:xfrm>
        </p:grpSpPr>
        <p:sp>
          <p:nvSpPr>
            <p:cNvPr id="913" name="Google Shape;913;p49"/>
            <p:cNvSpPr txBox="1"/>
            <p:nvPr/>
          </p:nvSpPr>
          <p:spPr>
            <a:xfrm>
              <a:off x="240" y="8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914" name="Google Shape;914;p49"/>
            <p:cNvSpPr txBox="1"/>
            <p:nvPr/>
          </p:nvSpPr>
          <p:spPr>
            <a:xfrm>
              <a:off x="1104" y="816"/>
              <a:ext cx="4512"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balanced equations to explain whether addition of 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from a strong acid affects the solubility of these ionic compounds:</a:t>
              </a:r>
              <a:endParaRPr/>
            </a:p>
          </p:txBody>
        </p:sp>
      </p:grpSp>
      <p:sp>
        <p:nvSpPr>
          <p:cNvPr id="915" name="Google Shape;915;p49"/>
          <p:cNvSpPr txBox="1"/>
          <p:nvPr/>
        </p:nvSpPr>
        <p:spPr>
          <a:xfrm>
            <a:off x="533400" y="1981200"/>
            <a:ext cx="2438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Lead(II) bromide</a:t>
            </a:r>
            <a:endParaRPr/>
          </a:p>
        </p:txBody>
      </p:sp>
      <p:sp>
        <p:nvSpPr>
          <p:cNvPr id="916" name="Google Shape;916;p49"/>
          <p:cNvSpPr txBox="1"/>
          <p:nvPr/>
        </p:nvSpPr>
        <p:spPr>
          <a:xfrm>
            <a:off x="3048000" y="1981200"/>
            <a:ext cx="2819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Copper(II) hydroxide</a:t>
            </a:r>
            <a:endParaRPr/>
          </a:p>
        </p:txBody>
      </p:sp>
      <p:sp>
        <p:nvSpPr>
          <p:cNvPr id="917" name="Google Shape;917;p49"/>
          <p:cNvSpPr txBox="1"/>
          <p:nvPr/>
        </p:nvSpPr>
        <p:spPr>
          <a:xfrm>
            <a:off x="6019800" y="1981200"/>
            <a:ext cx="2209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Iron(II) sulfide</a:t>
            </a:r>
            <a:endParaRPr/>
          </a:p>
        </p:txBody>
      </p:sp>
      <p:grpSp>
        <p:nvGrpSpPr>
          <p:cNvPr id="918" name="Google Shape;918;p49"/>
          <p:cNvGrpSpPr/>
          <p:nvPr/>
        </p:nvGrpSpPr>
        <p:grpSpPr>
          <a:xfrm>
            <a:off x="381000" y="2514600"/>
            <a:ext cx="8305800" cy="641350"/>
            <a:chOff x="240" y="1584"/>
            <a:chExt cx="5232" cy="404"/>
          </a:xfrm>
        </p:grpSpPr>
        <p:sp>
          <p:nvSpPr>
            <p:cNvPr id="919" name="Google Shape;919;p49"/>
            <p:cNvSpPr txBox="1"/>
            <p:nvPr/>
          </p:nvSpPr>
          <p:spPr>
            <a:xfrm>
              <a:off x="240" y="158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920" name="Google Shape;920;p49"/>
            <p:cNvSpPr txBox="1"/>
            <p:nvPr/>
          </p:nvSpPr>
          <p:spPr>
            <a:xfrm>
              <a:off x="816" y="1584"/>
              <a:ext cx="4656"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dissolution equations and consider how a strong acid would affect the anion component.</a:t>
              </a:r>
              <a:endParaRPr/>
            </a:p>
          </p:txBody>
        </p:sp>
      </p:grpSp>
      <p:sp>
        <p:nvSpPr>
          <p:cNvPr id="921" name="Google Shape;921;p49"/>
          <p:cNvSpPr txBox="1"/>
          <p:nvPr/>
        </p:nvSpPr>
        <p:spPr>
          <a:xfrm>
            <a:off x="5715000" y="3200400"/>
            <a:ext cx="3581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the anion of a strong acid.</a:t>
            </a:r>
            <a:endParaRPr/>
          </a:p>
        </p:txBody>
      </p:sp>
      <p:sp>
        <p:nvSpPr>
          <p:cNvPr id="922" name="Google Shape;922;p49"/>
          <p:cNvSpPr txBox="1"/>
          <p:nvPr/>
        </p:nvSpPr>
        <p:spPr>
          <a:xfrm>
            <a:off x="3581400" y="3581400"/>
            <a:ext cx="12192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No effect.</a:t>
            </a:r>
            <a:endParaRPr/>
          </a:p>
        </p:txBody>
      </p:sp>
      <p:grpSp>
        <p:nvGrpSpPr>
          <p:cNvPr id="923" name="Google Shape;923;p49"/>
          <p:cNvGrpSpPr/>
          <p:nvPr/>
        </p:nvGrpSpPr>
        <p:grpSpPr>
          <a:xfrm>
            <a:off x="381000" y="3200400"/>
            <a:ext cx="5562600" cy="366712"/>
            <a:chOff x="240" y="2016"/>
            <a:chExt cx="3504" cy="231"/>
          </a:xfrm>
        </p:grpSpPr>
        <p:grpSp>
          <p:nvGrpSpPr>
            <p:cNvPr id="924" name="Google Shape;924;p49"/>
            <p:cNvGrpSpPr/>
            <p:nvPr/>
          </p:nvGrpSpPr>
          <p:grpSpPr>
            <a:xfrm>
              <a:off x="240" y="2016"/>
              <a:ext cx="3504" cy="231"/>
              <a:chOff x="240" y="2016"/>
              <a:chExt cx="3504" cy="231"/>
            </a:xfrm>
          </p:grpSpPr>
          <p:sp>
            <p:nvSpPr>
              <p:cNvPr id="925" name="Google Shape;925;p49"/>
              <p:cNvSpPr txBox="1"/>
              <p:nvPr/>
            </p:nvSpPr>
            <p:spPr>
              <a:xfrm>
                <a:off x="240" y="20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926" name="Google Shape;926;p49"/>
              <p:cNvSpPr txBox="1"/>
              <p:nvPr/>
            </p:nvSpPr>
            <p:spPr>
              <a:xfrm>
                <a:off x="1152" y="2016"/>
                <a:ext cx="25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PbBr</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Pb</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grpSp>
        <p:pic>
          <p:nvPicPr>
            <p:cNvPr id="927" name="Google Shape;927;p49"/>
            <p:cNvPicPr preferRelativeResize="0"/>
            <p:nvPr/>
          </p:nvPicPr>
          <p:blipFill rotWithShape="1">
            <a:blip r:embed="rId3">
              <a:alphaModFix/>
            </a:blip>
            <a:srcRect b="0" l="0" r="0" t="0"/>
            <a:stretch/>
          </p:blipFill>
          <p:spPr>
            <a:xfrm>
              <a:off x="1968" y="2064"/>
              <a:ext cx="448" cy="160"/>
            </a:xfrm>
            <a:prstGeom prst="rect">
              <a:avLst/>
            </a:prstGeom>
            <a:noFill/>
            <a:ln>
              <a:noFill/>
            </a:ln>
          </p:spPr>
        </p:pic>
      </p:grpSp>
      <p:grpSp>
        <p:nvGrpSpPr>
          <p:cNvPr id="928" name="Google Shape;928;p49"/>
          <p:cNvGrpSpPr/>
          <p:nvPr/>
        </p:nvGrpSpPr>
        <p:grpSpPr>
          <a:xfrm>
            <a:off x="609600" y="4038600"/>
            <a:ext cx="4724400" cy="366712"/>
            <a:chOff x="384" y="2544"/>
            <a:chExt cx="2976" cy="231"/>
          </a:xfrm>
        </p:grpSpPr>
        <p:sp>
          <p:nvSpPr>
            <p:cNvPr id="929" name="Google Shape;929;p49"/>
            <p:cNvSpPr txBox="1"/>
            <p:nvPr/>
          </p:nvSpPr>
          <p:spPr>
            <a:xfrm>
              <a:off x="384" y="2544"/>
              <a:ext cx="29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Cu(OH)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Cu</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930" name="Google Shape;930;p49"/>
            <p:cNvPicPr preferRelativeResize="0"/>
            <p:nvPr/>
          </p:nvPicPr>
          <p:blipFill rotWithShape="1">
            <a:blip r:embed="rId3">
              <a:alphaModFix/>
            </a:blip>
            <a:srcRect b="0" l="0" r="0" t="0"/>
            <a:stretch/>
          </p:blipFill>
          <p:spPr>
            <a:xfrm>
              <a:off x="1392" y="2592"/>
              <a:ext cx="448" cy="160"/>
            </a:xfrm>
            <a:prstGeom prst="rect">
              <a:avLst/>
            </a:prstGeom>
            <a:noFill/>
            <a:ln>
              <a:noFill/>
            </a:ln>
          </p:spPr>
        </p:pic>
      </p:grpSp>
      <p:grpSp>
        <p:nvGrpSpPr>
          <p:cNvPr id="931" name="Google Shape;931;p49"/>
          <p:cNvGrpSpPr/>
          <p:nvPr/>
        </p:nvGrpSpPr>
        <p:grpSpPr>
          <a:xfrm>
            <a:off x="990600" y="4495800"/>
            <a:ext cx="7620000" cy="685800"/>
            <a:chOff x="768" y="3072"/>
            <a:chExt cx="4800" cy="432"/>
          </a:xfrm>
        </p:grpSpPr>
        <p:sp>
          <p:nvSpPr>
            <p:cNvPr id="932" name="Google Shape;932;p49"/>
            <p:cNvSpPr/>
            <p:nvPr/>
          </p:nvSpPr>
          <p:spPr>
            <a:xfrm>
              <a:off x="2976" y="3264"/>
              <a:ext cx="1248" cy="240"/>
            </a:xfrm>
            <a:prstGeom prst="rect">
              <a:avLst/>
            </a:prstGeom>
            <a:gradFill>
              <a:gsLst>
                <a:gs pos="0">
                  <a:srgbClr val="187534">
                    <a:alpha val="56862"/>
                  </a:srgbClr>
                </a:gs>
                <a:gs pos="50000">
                  <a:schemeClr val="lt1"/>
                </a:gs>
                <a:gs pos="100000">
                  <a:srgbClr val="187534">
                    <a:alpha val="56862"/>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933" name="Google Shape;933;p49"/>
            <p:cNvSpPr txBox="1"/>
            <p:nvPr/>
          </p:nvSpPr>
          <p:spPr>
            <a:xfrm>
              <a:off x="768" y="3072"/>
              <a:ext cx="480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the anion of water, which is a weak acid.  Therefore, it will shift the solubility equation to the right and increase solubility.</a:t>
              </a:r>
              <a:endParaRPr/>
            </a:p>
          </p:txBody>
        </p:sp>
      </p:grpSp>
      <p:grpSp>
        <p:nvGrpSpPr>
          <p:cNvPr id="934" name="Google Shape;934;p49"/>
          <p:cNvGrpSpPr/>
          <p:nvPr/>
        </p:nvGrpSpPr>
        <p:grpSpPr>
          <a:xfrm>
            <a:off x="685800" y="5257800"/>
            <a:ext cx="3733800" cy="366712"/>
            <a:chOff x="432" y="3312"/>
            <a:chExt cx="2352" cy="231"/>
          </a:xfrm>
        </p:grpSpPr>
        <p:sp>
          <p:nvSpPr>
            <p:cNvPr id="935" name="Google Shape;935;p49"/>
            <p:cNvSpPr txBox="1"/>
            <p:nvPr/>
          </p:nvSpPr>
          <p:spPr>
            <a:xfrm>
              <a:off x="432" y="3312"/>
              <a:ext cx="235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FeS(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Fe</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936" name="Google Shape;936;p49"/>
            <p:cNvPicPr preferRelativeResize="0"/>
            <p:nvPr/>
          </p:nvPicPr>
          <p:blipFill rotWithShape="1">
            <a:blip r:embed="rId4">
              <a:alphaModFix/>
            </a:blip>
            <a:srcRect b="0" l="0" r="0" t="0"/>
            <a:stretch/>
          </p:blipFill>
          <p:spPr>
            <a:xfrm>
              <a:off x="1152" y="3360"/>
              <a:ext cx="354" cy="160"/>
            </a:xfrm>
            <a:prstGeom prst="rect">
              <a:avLst/>
            </a:prstGeom>
            <a:noFill/>
            <a:ln>
              <a:noFill/>
            </a:ln>
          </p:spPr>
        </p:pic>
      </p:grpSp>
      <p:sp>
        <p:nvSpPr>
          <p:cNvPr id="937" name="Google Shape;937;p49"/>
          <p:cNvSpPr txBox="1"/>
          <p:nvPr/>
        </p:nvSpPr>
        <p:spPr>
          <a:xfrm>
            <a:off x="4343400" y="5257800"/>
            <a:ext cx="4191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the anion of a weak acid and will react with water to produce 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sp>
        <p:nvSpPr>
          <p:cNvPr id="938" name="Google Shape;938;p49"/>
          <p:cNvSpPr txBox="1"/>
          <p:nvPr/>
        </p:nvSpPr>
        <p:spPr>
          <a:xfrm>
            <a:off x="1981200" y="6172200"/>
            <a:ext cx="60960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Both weak acids serve to increase the solubility of FeS.</a:t>
            </a:r>
            <a:endParaRPr/>
          </a:p>
        </p:txBody>
      </p:sp>
      <p:grpSp>
        <p:nvGrpSpPr>
          <p:cNvPr id="939" name="Google Shape;939;p49"/>
          <p:cNvGrpSpPr/>
          <p:nvPr/>
        </p:nvGrpSpPr>
        <p:grpSpPr>
          <a:xfrm>
            <a:off x="762000" y="5791200"/>
            <a:ext cx="5334000" cy="366712"/>
            <a:chOff x="480" y="3648"/>
            <a:chExt cx="3360" cy="231"/>
          </a:xfrm>
        </p:grpSpPr>
        <p:sp>
          <p:nvSpPr>
            <p:cNvPr id="940" name="Google Shape;940;p49"/>
            <p:cNvSpPr txBox="1"/>
            <p:nvPr/>
          </p:nvSpPr>
          <p:spPr>
            <a:xfrm>
              <a:off x="480" y="3648"/>
              <a:ext cx="33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FeS(</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Fe</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HS</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941" name="Google Shape;941;p49"/>
            <p:cNvPicPr preferRelativeResize="0"/>
            <p:nvPr/>
          </p:nvPicPr>
          <p:blipFill rotWithShape="1">
            <a:blip r:embed="rId4">
              <a:alphaModFix/>
            </a:blip>
            <a:srcRect b="0" l="0" r="0" t="0"/>
            <a:stretch/>
          </p:blipFill>
          <p:spPr>
            <a:xfrm>
              <a:off x="1536" y="3696"/>
              <a:ext cx="354" cy="16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915">
                                            <p:txEl>
                                              <p:pRg end="0" st="0"/>
                                            </p:txEl>
                                          </p:spTgt>
                                        </p:tgtEl>
                                        <p:attrNameLst>
                                          <p:attrName>style.visibility</p:attrName>
                                        </p:attrNameLst>
                                      </p:cBhvr>
                                      <p:to>
                                        <p:strVal val="visible"/>
                                      </p:to>
                                    </p:set>
                                    <p:animEffect filter="fade" transition="in">
                                      <p:cBhvr>
                                        <p:cTn dur="500"/>
                                        <p:tgtEl>
                                          <p:spTgt spid="915">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916">
                                            <p:txEl>
                                              <p:pRg end="0" st="0"/>
                                            </p:txEl>
                                          </p:spTgt>
                                        </p:tgtEl>
                                        <p:attrNameLst>
                                          <p:attrName>style.visibility</p:attrName>
                                        </p:attrNameLst>
                                      </p:cBhvr>
                                      <p:to>
                                        <p:strVal val="visible"/>
                                      </p:to>
                                    </p:set>
                                    <p:animEffect filter="fade" transition="in">
                                      <p:cBhvr>
                                        <p:cTn dur="500"/>
                                        <p:tgtEl>
                                          <p:spTgt spid="916">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917">
                                            <p:txEl>
                                              <p:pRg end="0" st="0"/>
                                            </p:txEl>
                                          </p:spTgt>
                                        </p:tgtEl>
                                        <p:attrNameLst>
                                          <p:attrName>style.visibility</p:attrName>
                                        </p:attrNameLst>
                                      </p:cBhvr>
                                      <p:to>
                                        <p:strVal val="visible"/>
                                      </p:to>
                                    </p:set>
                                    <p:animEffect filter="fade" transition="in">
                                      <p:cBhvr>
                                        <p:cTn dur="500"/>
                                        <p:tgtEl>
                                          <p:spTgt spid="917">
                                            <p:txEl>
                                              <p:pRg end="0" st="0"/>
                                            </p:txEl>
                                          </p:spTgt>
                                        </p:tgtEl>
                                      </p:cBhvr>
                                    </p:animEffect>
                                  </p:childTnLst>
                                </p:cTn>
                              </p:par>
                            </p:childTnLst>
                          </p:cTn>
                        </p:par>
                        <p:par>
                          <p:cTn fill="hold">
                            <p:stCondLst>
                              <p:cond delay="1500"/>
                            </p:stCondLst>
                            <p:childTnLst>
                              <p:par>
                                <p:cTn fill="hold" nodeType="afterEffect" presetClass="entr" presetID="10" presetSubtype="0">
                                  <p:stCondLst>
                                    <p:cond delay="1500"/>
                                  </p:stCondLst>
                                  <p:childTnLst>
                                    <p:set>
                                      <p:cBhvr>
                                        <p:cTn dur="1" fill="hold">
                                          <p:stCondLst>
                                            <p:cond delay="0"/>
                                          </p:stCondLst>
                                        </p:cTn>
                                        <p:tgtEl>
                                          <p:spTgt spid="921">
                                            <p:txEl>
                                              <p:pRg end="0" st="0"/>
                                            </p:txEl>
                                          </p:spTgt>
                                        </p:tgtEl>
                                        <p:attrNameLst>
                                          <p:attrName>style.visibility</p:attrName>
                                        </p:attrNameLst>
                                      </p:cBhvr>
                                      <p:to>
                                        <p:strVal val="visible"/>
                                      </p:to>
                                    </p:set>
                                    <p:animEffect filter="fade" transition="in">
                                      <p:cBhvr>
                                        <p:cTn dur="500"/>
                                        <p:tgtEl>
                                          <p:spTgt spid="921">
                                            <p:txEl>
                                              <p:pRg end="0" st="0"/>
                                            </p:txEl>
                                          </p:spTgt>
                                        </p:tgtEl>
                                      </p:cBhvr>
                                    </p:animEffect>
                                  </p:childTnLst>
                                </p:cTn>
                              </p:par>
                            </p:childTnLst>
                          </p:cTn>
                        </p:par>
                        <p:par>
                          <p:cTn fill="hold">
                            <p:stCondLst>
                              <p:cond delay="2000"/>
                            </p:stCondLst>
                            <p:childTnLst>
                              <p:par>
                                <p:cTn fill="hold" nodeType="afterEffect" presetClass="entr" presetID="10" presetSubtype="0">
                                  <p:stCondLst>
                                    <p:cond delay="1500"/>
                                  </p:stCondLst>
                                  <p:childTnLst>
                                    <p:set>
                                      <p:cBhvr>
                                        <p:cTn dur="1" fill="hold">
                                          <p:stCondLst>
                                            <p:cond delay="0"/>
                                          </p:stCondLst>
                                        </p:cTn>
                                        <p:tgtEl>
                                          <p:spTgt spid="937">
                                            <p:txEl>
                                              <p:pRg end="0" st="0"/>
                                            </p:txEl>
                                          </p:spTgt>
                                        </p:tgtEl>
                                        <p:attrNameLst>
                                          <p:attrName>style.visibility</p:attrName>
                                        </p:attrNameLst>
                                      </p:cBhvr>
                                      <p:to>
                                        <p:strVal val="visible"/>
                                      </p:to>
                                    </p:set>
                                    <p:animEffect filter="fade" transition="in">
                                      <p:cBhvr>
                                        <p:cTn dur="500"/>
                                        <p:tgtEl>
                                          <p:spTgt spid="9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6" name="Shape 946"/>
        <p:cNvGrpSpPr/>
        <p:nvPr/>
      </p:nvGrpSpPr>
      <p:grpSpPr>
        <a:xfrm>
          <a:off x="0" y="0"/>
          <a:ext cx="0" cy="0"/>
          <a:chOff x="0" y="0"/>
          <a:chExt cx="0" cy="0"/>
        </a:xfrm>
      </p:grpSpPr>
      <p:sp>
        <p:nvSpPr>
          <p:cNvPr id="947" name="Google Shape;947;p50"/>
          <p:cNvSpPr txBox="1"/>
          <p:nvPr/>
        </p:nvSpPr>
        <p:spPr>
          <a:xfrm>
            <a:off x="4572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19.10</a:t>
            </a:r>
            <a:endParaRPr/>
          </a:p>
        </p:txBody>
      </p:sp>
      <p:sp>
        <p:nvSpPr>
          <p:cNvPr id="948" name="Google Shape;948;p50"/>
          <p:cNvSpPr txBox="1"/>
          <p:nvPr/>
        </p:nvSpPr>
        <p:spPr>
          <a:xfrm>
            <a:off x="32004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Whether a Precipitate Will Form</a:t>
            </a:r>
            <a:endParaRPr/>
          </a:p>
        </p:txBody>
      </p:sp>
      <p:grpSp>
        <p:nvGrpSpPr>
          <p:cNvPr id="949" name="Google Shape;949;p50"/>
          <p:cNvGrpSpPr/>
          <p:nvPr/>
        </p:nvGrpSpPr>
        <p:grpSpPr>
          <a:xfrm>
            <a:off x="381000" y="1295400"/>
            <a:ext cx="8534400" cy="915987"/>
            <a:chOff x="240" y="816"/>
            <a:chExt cx="5376" cy="577"/>
          </a:xfrm>
        </p:grpSpPr>
        <p:sp>
          <p:nvSpPr>
            <p:cNvPr id="950" name="Google Shape;950;p50"/>
            <p:cNvSpPr txBox="1"/>
            <p:nvPr/>
          </p:nvSpPr>
          <p:spPr>
            <a:xfrm>
              <a:off x="240" y="8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951" name="Google Shape;951;p50"/>
            <p:cNvSpPr txBox="1"/>
            <p:nvPr/>
          </p:nvSpPr>
          <p:spPr>
            <a:xfrm>
              <a:off x="1152" y="816"/>
              <a:ext cx="446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common laboratory method for preparing a precipitate is to mix solutions of the component ions.  Does a precipitate form when 0.100 L of 0.30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Ca(NO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is mixed with 0.200 L of 0.060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NaF?</a:t>
              </a:r>
              <a:endParaRPr/>
            </a:p>
          </p:txBody>
        </p:sp>
      </p:grpSp>
      <p:grpSp>
        <p:nvGrpSpPr>
          <p:cNvPr id="952" name="Google Shape;952;p50"/>
          <p:cNvGrpSpPr/>
          <p:nvPr/>
        </p:nvGrpSpPr>
        <p:grpSpPr>
          <a:xfrm>
            <a:off x="381000" y="3200400"/>
            <a:ext cx="8305800" cy="1465262"/>
            <a:chOff x="240" y="1440"/>
            <a:chExt cx="5232" cy="923"/>
          </a:xfrm>
        </p:grpSpPr>
        <p:sp>
          <p:nvSpPr>
            <p:cNvPr id="953" name="Google Shape;953;p50"/>
            <p:cNvSpPr txBox="1"/>
            <p:nvPr/>
          </p:nvSpPr>
          <p:spPr>
            <a:xfrm>
              <a:off x="240" y="1440"/>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954" name="Google Shape;954;p50"/>
            <p:cNvSpPr txBox="1"/>
            <p:nvPr/>
          </p:nvSpPr>
          <p:spPr>
            <a:xfrm>
              <a:off x="864" y="1440"/>
              <a:ext cx="4608" cy="9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out a reaction equation to see which salt would be formed.  Look up the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values in a table.  Treat this as a reaction quotient,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problem and calculate whether the concentrations of ions are &gt; or &lt;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Remember to consider the volume of the final diluted solution when calculating concentrations.</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9" name="Shape 959"/>
        <p:cNvGrpSpPr/>
        <p:nvPr/>
      </p:nvGrpSpPr>
      <p:grpSpPr>
        <a:xfrm>
          <a:off x="0" y="0"/>
          <a:ext cx="0" cy="0"/>
          <a:chOff x="0" y="0"/>
          <a:chExt cx="0" cy="0"/>
        </a:xfrm>
      </p:grpSpPr>
      <p:sp>
        <p:nvSpPr>
          <p:cNvPr id="960" name="Google Shape;960;p51"/>
          <p:cNvSpPr txBox="1"/>
          <p:nvPr/>
        </p:nvSpPr>
        <p:spPr>
          <a:xfrm>
            <a:off x="4572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19.10</a:t>
            </a:r>
            <a:endParaRPr/>
          </a:p>
        </p:txBody>
      </p:sp>
      <p:sp>
        <p:nvSpPr>
          <p:cNvPr id="961" name="Google Shape;961;p51"/>
          <p:cNvSpPr txBox="1"/>
          <p:nvPr/>
        </p:nvSpPr>
        <p:spPr>
          <a:xfrm>
            <a:off x="3200400" y="533400"/>
            <a:ext cx="518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Whether a Precipitate Will Form</a:t>
            </a:r>
            <a:endParaRPr/>
          </a:p>
        </p:txBody>
      </p:sp>
      <p:grpSp>
        <p:nvGrpSpPr>
          <p:cNvPr id="962" name="Google Shape;962;p51"/>
          <p:cNvGrpSpPr/>
          <p:nvPr/>
        </p:nvGrpSpPr>
        <p:grpSpPr>
          <a:xfrm>
            <a:off x="381000" y="1828800"/>
            <a:ext cx="7696200" cy="366712"/>
            <a:chOff x="240" y="2448"/>
            <a:chExt cx="4848" cy="231"/>
          </a:xfrm>
        </p:grpSpPr>
        <p:sp>
          <p:nvSpPr>
            <p:cNvPr id="963" name="Google Shape;963;p51"/>
            <p:cNvSpPr txBox="1"/>
            <p:nvPr/>
          </p:nvSpPr>
          <p:spPr>
            <a:xfrm>
              <a:off x="240" y="2448"/>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964" name="Google Shape;964;p51"/>
            <p:cNvSpPr txBox="1"/>
            <p:nvPr/>
          </p:nvSpPr>
          <p:spPr>
            <a:xfrm>
              <a:off x="1296" y="2448"/>
              <a:ext cx="37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CaF</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+ 2F</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3.2 x 10</a:t>
              </a:r>
              <a:r>
                <a:rPr b="0" baseline="30000" i="0" lang="en-US" sz="1800" u="none">
                  <a:solidFill>
                    <a:schemeClr val="dk1"/>
                  </a:solidFill>
                  <a:latin typeface="Arial"/>
                  <a:ea typeface="Arial"/>
                  <a:cs typeface="Arial"/>
                  <a:sym typeface="Arial"/>
                </a:rPr>
                <a:t>-11</a:t>
              </a:r>
              <a:endParaRPr/>
            </a:p>
          </p:txBody>
        </p:sp>
        <p:pic>
          <p:nvPicPr>
            <p:cNvPr id="965" name="Google Shape;965;p51"/>
            <p:cNvPicPr preferRelativeResize="0"/>
            <p:nvPr/>
          </p:nvPicPr>
          <p:blipFill rotWithShape="1">
            <a:blip r:embed="rId3">
              <a:alphaModFix/>
            </a:blip>
            <a:srcRect b="0" l="0" r="0" t="0"/>
            <a:stretch/>
          </p:blipFill>
          <p:spPr>
            <a:xfrm>
              <a:off x="1824" y="2496"/>
              <a:ext cx="448" cy="160"/>
            </a:xfrm>
            <a:prstGeom prst="rect">
              <a:avLst/>
            </a:prstGeom>
            <a:noFill/>
            <a:ln>
              <a:noFill/>
            </a:ln>
          </p:spPr>
        </p:pic>
      </p:grpSp>
      <p:sp>
        <p:nvSpPr>
          <p:cNvPr id="966" name="Google Shape;966;p51"/>
          <p:cNvSpPr txBox="1"/>
          <p:nvPr/>
        </p:nvSpPr>
        <p:spPr>
          <a:xfrm>
            <a:off x="228600" y="2286000"/>
            <a:ext cx="47244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0.100 L(0.30 mol/L) = 0.030 mol</a:t>
            </a:r>
            <a:endParaRPr/>
          </a:p>
        </p:txBody>
      </p:sp>
      <p:sp>
        <p:nvSpPr>
          <p:cNvPr id="967" name="Google Shape;967;p51"/>
          <p:cNvSpPr txBox="1"/>
          <p:nvPr/>
        </p:nvSpPr>
        <p:spPr>
          <a:xfrm>
            <a:off x="533400" y="2895600"/>
            <a:ext cx="39624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 0.10 </a:t>
            </a:r>
            <a:r>
              <a:rPr b="0" i="1" lang="en-US" sz="1800" u="none">
                <a:solidFill>
                  <a:schemeClr val="dk1"/>
                </a:solidFill>
                <a:latin typeface="Arial"/>
                <a:ea typeface="Arial"/>
                <a:cs typeface="Arial"/>
                <a:sym typeface="Arial"/>
              </a:rPr>
              <a:t>M </a:t>
            </a:r>
            <a:r>
              <a:rPr b="0" i="0" lang="en-US" sz="1800" u="none">
                <a:solidFill>
                  <a:schemeClr val="dk1"/>
                </a:solidFill>
                <a:latin typeface="Arial"/>
                <a:ea typeface="Arial"/>
                <a:cs typeface="Arial"/>
                <a:sym typeface="Arial"/>
              </a:rPr>
              <a:t> </a:t>
            </a:r>
            <a:endParaRPr/>
          </a:p>
        </p:txBody>
      </p:sp>
      <p:sp>
        <p:nvSpPr>
          <p:cNvPr id="968" name="Google Shape;968;p51"/>
          <p:cNvSpPr txBox="1"/>
          <p:nvPr/>
        </p:nvSpPr>
        <p:spPr>
          <a:xfrm>
            <a:off x="381000" y="3505200"/>
            <a:ext cx="4572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mol F</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0.200 L(0.060 mol/L) = 0.012 mol</a:t>
            </a:r>
            <a:endParaRPr/>
          </a:p>
        </p:txBody>
      </p:sp>
      <p:sp>
        <p:nvSpPr>
          <p:cNvPr id="969" name="Google Shape;969;p51"/>
          <p:cNvSpPr txBox="1"/>
          <p:nvPr/>
        </p:nvSpPr>
        <p:spPr>
          <a:xfrm>
            <a:off x="671512" y="4251325"/>
            <a:ext cx="3733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 0.040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a:t>
            </a:r>
            <a:endParaRPr/>
          </a:p>
        </p:txBody>
      </p:sp>
      <p:sp>
        <p:nvSpPr>
          <p:cNvPr id="970" name="Google Shape;970;p51"/>
          <p:cNvSpPr txBox="1"/>
          <p:nvPr/>
        </p:nvSpPr>
        <p:spPr>
          <a:xfrm>
            <a:off x="381000" y="4953000"/>
            <a:ext cx="198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[Ca</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][F</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t>
            </a:r>
            <a:endParaRPr/>
          </a:p>
        </p:txBody>
      </p:sp>
      <p:sp>
        <p:nvSpPr>
          <p:cNvPr id="971" name="Google Shape;971;p51"/>
          <p:cNvSpPr txBox="1"/>
          <p:nvPr/>
        </p:nvSpPr>
        <p:spPr>
          <a:xfrm>
            <a:off x="2286000" y="4953000"/>
            <a:ext cx="335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(0.10)(0.040)</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1.6 x 10</a:t>
            </a:r>
            <a:r>
              <a:rPr b="0" baseline="30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a:t>
            </a:r>
            <a:endParaRPr/>
          </a:p>
        </p:txBody>
      </p:sp>
      <p:sp>
        <p:nvSpPr>
          <p:cNvPr id="972" name="Google Shape;972;p51"/>
          <p:cNvSpPr txBox="1"/>
          <p:nvPr/>
        </p:nvSpPr>
        <p:spPr>
          <a:xfrm>
            <a:off x="1447800" y="5562600"/>
            <a:ext cx="4800600" cy="366713"/>
          </a:xfrm>
          <a:prstGeom prst="rect">
            <a:avLst/>
          </a:prstGeom>
          <a:gradFill>
            <a:gsLst>
              <a:gs pos="0">
                <a:srgbClr val="187534">
                  <a:alpha val="46666"/>
                </a:srgbClr>
              </a:gs>
              <a:gs pos="50000">
                <a:schemeClr val="lt1"/>
              </a:gs>
              <a:gs pos="100000">
                <a:srgbClr val="187534">
                  <a:alpha val="46666"/>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Q</a:t>
            </a:r>
            <a:r>
              <a:rPr b="0" i="0" lang="en-US" sz="1800" u="none" cap="none" strike="noStrike">
                <a:solidFill>
                  <a:schemeClr val="dk1"/>
                </a:solidFill>
                <a:latin typeface="Arial"/>
                <a:ea typeface="Arial"/>
                <a:cs typeface="Arial"/>
                <a:sym typeface="Arial"/>
              </a:rPr>
              <a:t> is &gt;&gt; </a:t>
            </a:r>
            <a:r>
              <a:rPr b="0" i="1" lang="en-US" sz="1800" u="none" cap="none" strike="noStrike">
                <a:solidFill>
                  <a:schemeClr val="dk1"/>
                </a:solidFill>
                <a:latin typeface="Arial"/>
                <a:ea typeface="Arial"/>
                <a:cs typeface="Arial"/>
                <a:sym typeface="Arial"/>
              </a:rPr>
              <a:t>K</a:t>
            </a:r>
            <a:r>
              <a:rPr b="0" baseline="-25000" i="0" lang="en-US" sz="1800" u="none" cap="none" strike="noStrike">
                <a:solidFill>
                  <a:schemeClr val="dk1"/>
                </a:solidFill>
                <a:latin typeface="Arial"/>
                <a:ea typeface="Arial"/>
                <a:cs typeface="Arial"/>
                <a:sym typeface="Arial"/>
              </a:rPr>
              <a:t>sp</a:t>
            </a:r>
            <a:r>
              <a:rPr b="0" i="0" lang="en-US" sz="1800" u="none" cap="none" strike="noStrike">
                <a:solidFill>
                  <a:schemeClr val="dk1"/>
                </a:solidFill>
                <a:latin typeface="Arial"/>
                <a:ea typeface="Arial"/>
                <a:cs typeface="Arial"/>
                <a:sym typeface="Arial"/>
              </a:rPr>
              <a:t> and CaF</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WILL precipitate.</a:t>
            </a:r>
            <a:endParaRPr/>
          </a:p>
        </p:txBody>
      </p:sp>
      <p:grpSp>
        <p:nvGrpSpPr>
          <p:cNvPr id="973" name="Google Shape;973;p51"/>
          <p:cNvGrpSpPr/>
          <p:nvPr/>
        </p:nvGrpSpPr>
        <p:grpSpPr>
          <a:xfrm>
            <a:off x="1371600" y="2732087"/>
            <a:ext cx="1509712" cy="777875"/>
            <a:chOff x="949" y="1296"/>
            <a:chExt cx="727" cy="457"/>
          </a:xfrm>
        </p:grpSpPr>
        <p:sp>
          <p:nvSpPr>
            <p:cNvPr id="974" name="Google Shape;974;p51"/>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0.030 mol</a:t>
              </a:r>
              <a:endParaRPr/>
            </a:p>
          </p:txBody>
        </p:sp>
        <p:sp>
          <p:nvSpPr>
            <p:cNvPr id="975" name="Google Shape;975;p51"/>
            <p:cNvSpPr txBox="1"/>
            <p:nvPr/>
          </p:nvSpPr>
          <p:spPr>
            <a:xfrm>
              <a:off x="949" y="1536"/>
              <a:ext cx="683"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0.300 L</a:t>
              </a:r>
              <a:endParaRPr/>
            </a:p>
          </p:txBody>
        </p:sp>
        <p:cxnSp>
          <p:nvCxnSpPr>
            <p:cNvPr id="976" name="Google Shape;976;p5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977" name="Google Shape;977;p51"/>
          <p:cNvGrpSpPr/>
          <p:nvPr/>
        </p:nvGrpSpPr>
        <p:grpSpPr>
          <a:xfrm>
            <a:off x="1219200" y="4038600"/>
            <a:ext cx="1509712" cy="777875"/>
            <a:chOff x="949" y="1296"/>
            <a:chExt cx="727" cy="457"/>
          </a:xfrm>
        </p:grpSpPr>
        <p:sp>
          <p:nvSpPr>
            <p:cNvPr id="978" name="Google Shape;978;p51"/>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0.012 mol</a:t>
              </a:r>
              <a:endParaRPr/>
            </a:p>
          </p:txBody>
        </p:sp>
        <p:sp>
          <p:nvSpPr>
            <p:cNvPr id="979" name="Google Shape;979;p51"/>
            <p:cNvSpPr txBox="1"/>
            <p:nvPr/>
          </p:nvSpPr>
          <p:spPr>
            <a:xfrm>
              <a:off x="949" y="1536"/>
              <a:ext cx="683"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0.300 L</a:t>
              </a:r>
              <a:endParaRPr/>
            </a:p>
          </p:txBody>
        </p:sp>
        <p:cxnSp>
          <p:nvCxnSpPr>
            <p:cNvPr id="980" name="Google Shape;980;p5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
        <p:nvSpPr>
          <p:cNvPr id="981" name="Google Shape;981;p51"/>
          <p:cNvSpPr txBox="1"/>
          <p:nvPr/>
        </p:nvSpPr>
        <p:spPr>
          <a:xfrm>
            <a:off x="457200" y="914400"/>
            <a:ext cx="1447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966">
                                            <p:txEl>
                                              <p:pRg end="0" st="0"/>
                                            </p:txEl>
                                          </p:spTgt>
                                        </p:tgtEl>
                                        <p:attrNameLst>
                                          <p:attrName>style.visibility</p:attrName>
                                        </p:attrNameLst>
                                      </p:cBhvr>
                                      <p:to>
                                        <p:strVal val="visible"/>
                                      </p:to>
                                    </p:set>
                                    <p:animEffect filter="fade" transition="in">
                                      <p:cBhvr>
                                        <p:cTn dur="500"/>
                                        <p:tgtEl>
                                          <p:spTgt spid="966">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967">
                                            <p:txEl>
                                              <p:pRg end="0" st="0"/>
                                            </p:txEl>
                                          </p:spTgt>
                                        </p:tgtEl>
                                        <p:attrNameLst>
                                          <p:attrName>style.visibility</p:attrName>
                                        </p:attrNameLst>
                                      </p:cBhvr>
                                      <p:to>
                                        <p:strVal val="visible"/>
                                      </p:to>
                                    </p:set>
                                    <p:animEffect filter="fade" transition="in">
                                      <p:cBhvr>
                                        <p:cTn dur="500"/>
                                        <p:tgtEl>
                                          <p:spTgt spid="967">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968">
                                            <p:txEl>
                                              <p:pRg end="0" st="0"/>
                                            </p:txEl>
                                          </p:spTgt>
                                        </p:tgtEl>
                                        <p:attrNameLst>
                                          <p:attrName>style.visibility</p:attrName>
                                        </p:attrNameLst>
                                      </p:cBhvr>
                                      <p:to>
                                        <p:strVal val="visible"/>
                                      </p:to>
                                    </p:set>
                                    <p:animEffect filter="fade" transition="in">
                                      <p:cBhvr>
                                        <p:cTn dur="500"/>
                                        <p:tgtEl>
                                          <p:spTgt spid="968">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969">
                                            <p:txEl>
                                              <p:pRg end="0" st="0"/>
                                            </p:txEl>
                                          </p:spTgt>
                                        </p:tgtEl>
                                        <p:attrNameLst>
                                          <p:attrName>style.visibility</p:attrName>
                                        </p:attrNameLst>
                                      </p:cBhvr>
                                      <p:to>
                                        <p:strVal val="visible"/>
                                      </p:to>
                                    </p:set>
                                    <p:animEffect filter="fade" transition="in">
                                      <p:cBhvr>
                                        <p:cTn dur="500"/>
                                        <p:tgtEl>
                                          <p:spTgt spid="969">
                                            <p:txEl>
                                              <p:pRg end="0" st="0"/>
                                            </p:txEl>
                                          </p:spTgt>
                                        </p:tgtEl>
                                      </p:cBhvr>
                                    </p:animEffect>
                                  </p:childTnLst>
                                </p:cTn>
                              </p:par>
                            </p:childTnLst>
                          </p:cTn>
                        </p:par>
                        <p:par>
                          <p:cTn fill="hold">
                            <p:stCondLst>
                              <p:cond delay="2000"/>
                            </p:stCondLst>
                            <p:childTnLst>
                              <p:par>
                                <p:cTn fill="hold" nodeType="afterEffect" presetClass="entr" presetID="10" presetSubtype="0">
                                  <p:stCondLst>
                                    <p:cond delay="3000"/>
                                  </p:stCondLst>
                                  <p:childTnLst>
                                    <p:set>
                                      <p:cBhvr>
                                        <p:cTn dur="1" fill="hold">
                                          <p:stCondLst>
                                            <p:cond delay="0"/>
                                          </p:stCondLst>
                                        </p:cTn>
                                        <p:tgtEl>
                                          <p:spTgt spid="970">
                                            <p:txEl>
                                              <p:pRg end="0" st="0"/>
                                            </p:txEl>
                                          </p:spTgt>
                                        </p:tgtEl>
                                        <p:attrNameLst>
                                          <p:attrName>style.visibility</p:attrName>
                                        </p:attrNameLst>
                                      </p:cBhvr>
                                      <p:to>
                                        <p:strVal val="visible"/>
                                      </p:to>
                                    </p:set>
                                    <p:animEffect filter="fade" transition="in">
                                      <p:cBhvr>
                                        <p:cTn dur="500"/>
                                        <p:tgtEl>
                                          <p:spTgt spid="970">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71">
                                            <p:txEl>
                                              <p:pRg end="0" st="0"/>
                                            </p:txEl>
                                          </p:spTgt>
                                        </p:tgtEl>
                                        <p:attrNameLst>
                                          <p:attrName>style.visibility</p:attrName>
                                        </p:attrNameLst>
                                      </p:cBhvr>
                                      <p:to>
                                        <p:strVal val="visible"/>
                                      </p:to>
                                    </p:set>
                                    <p:animEffect filter="fade" transition="in">
                                      <p:cBhvr>
                                        <p:cTn dur="500"/>
                                        <p:tgtEl>
                                          <p:spTgt spid="9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pic>
        <p:nvPicPr>
          <p:cNvPr id="126" name="Google Shape;126;p16"/>
          <p:cNvPicPr preferRelativeResize="0"/>
          <p:nvPr/>
        </p:nvPicPr>
        <p:blipFill rotWithShape="1">
          <a:blip r:embed="rId3">
            <a:alphaModFix/>
          </a:blip>
          <a:srcRect b="0" l="0" r="0" t="0"/>
          <a:stretch/>
        </p:blipFill>
        <p:spPr>
          <a:xfrm>
            <a:off x="76200" y="1295400"/>
            <a:ext cx="8931275" cy="2867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6" name="Shape 986"/>
        <p:cNvGrpSpPr/>
        <p:nvPr/>
      </p:nvGrpSpPr>
      <p:grpSpPr>
        <a:xfrm>
          <a:off x="0" y="0"/>
          <a:ext cx="0" cy="0"/>
          <a:chOff x="0" y="0"/>
          <a:chExt cx="0" cy="0"/>
        </a:xfrm>
      </p:grpSpPr>
      <p:sp>
        <p:nvSpPr>
          <p:cNvPr id="987" name="Google Shape;987;p52"/>
          <p:cNvSpPr txBox="1"/>
          <p:nvPr/>
        </p:nvSpPr>
        <p:spPr>
          <a:xfrm>
            <a:off x="381000" y="3810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19.11</a:t>
            </a:r>
            <a:endParaRPr/>
          </a:p>
        </p:txBody>
      </p:sp>
      <p:sp>
        <p:nvSpPr>
          <p:cNvPr id="988" name="Google Shape;988;p52"/>
          <p:cNvSpPr txBox="1"/>
          <p:nvPr/>
        </p:nvSpPr>
        <p:spPr>
          <a:xfrm>
            <a:off x="3124200" y="3048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Predict Whether a Precipitate Will Form</a:t>
            </a:r>
            <a:endParaRPr/>
          </a:p>
        </p:txBody>
      </p:sp>
      <p:grpSp>
        <p:nvGrpSpPr>
          <p:cNvPr id="989" name="Google Shape;989;p52"/>
          <p:cNvGrpSpPr/>
          <p:nvPr/>
        </p:nvGrpSpPr>
        <p:grpSpPr>
          <a:xfrm>
            <a:off x="152400" y="990600"/>
            <a:ext cx="8991600" cy="923925"/>
            <a:chOff x="240" y="672"/>
            <a:chExt cx="5322" cy="582"/>
          </a:xfrm>
        </p:grpSpPr>
        <p:sp>
          <p:nvSpPr>
            <p:cNvPr id="990" name="Google Shape;990;p52"/>
            <p:cNvSpPr txBox="1"/>
            <p:nvPr/>
          </p:nvSpPr>
          <p:spPr>
            <a:xfrm>
              <a:off x="240" y="7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991" name="Google Shape;991;p52"/>
            <p:cNvSpPr txBox="1"/>
            <p:nvPr/>
          </p:nvSpPr>
          <p:spPr>
            <a:xfrm>
              <a:off x="1007" y="672"/>
              <a:ext cx="4555" cy="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following molecular scenes represent four solutions of silver (gray) and carbonate (black and red) ions that are above solid silver carbonate. (For clarity, the solid, other ions, and water are not shown.)</a:t>
              </a:r>
              <a:endParaRPr/>
            </a:p>
          </p:txBody>
        </p:sp>
      </p:grpSp>
      <p:sp>
        <p:nvSpPr>
          <p:cNvPr id="992" name="Google Shape;992;p52"/>
          <p:cNvSpPr txBox="1"/>
          <p:nvPr/>
        </p:nvSpPr>
        <p:spPr>
          <a:xfrm>
            <a:off x="990600" y="4191000"/>
            <a:ext cx="7696200" cy="14668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Which scene best represents the solution at equilibrium with the solid?</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In which, if any, other scene(s) will additional solid be formed?</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Explain how, if at all, addition of a small volume of concentrated strong acid affects the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in scene 4 and mass of solid present.</a:t>
            </a:r>
            <a:r>
              <a:rPr b="0" i="0" lang="en-US" sz="1600" u="none">
                <a:solidFill>
                  <a:schemeClr val="dk1"/>
                </a:solidFill>
                <a:latin typeface="Arial"/>
                <a:ea typeface="Arial"/>
                <a:cs typeface="Arial"/>
                <a:sym typeface="Arial"/>
              </a:rPr>
              <a:t>  </a:t>
            </a:r>
            <a:endParaRPr/>
          </a:p>
        </p:txBody>
      </p:sp>
      <p:pic>
        <p:nvPicPr>
          <p:cNvPr id="993" name="Google Shape;993;p52"/>
          <p:cNvPicPr preferRelativeResize="0"/>
          <p:nvPr/>
        </p:nvPicPr>
        <p:blipFill rotWithShape="1">
          <a:blip r:embed="rId3">
            <a:alphaModFix/>
          </a:blip>
          <a:srcRect b="0" l="0" r="0" t="0"/>
          <a:stretch/>
        </p:blipFill>
        <p:spPr>
          <a:xfrm>
            <a:off x="1524000" y="2120900"/>
            <a:ext cx="6667500" cy="184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3"/>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9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8" name="Shape 998"/>
        <p:cNvGrpSpPr/>
        <p:nvPr/>
      </p:nvGrpSpPr>
      <p:grpSpPr>
        <a:xfrm>
          <a:off x="0" y="0"/>
          <a:ext cx="0" cy="0"/>
          <a:chOff x="0" y="0"/>
          <a:chExt cx="0" cy="0"/>
        </a:xfrm>
      </p:grpSpPr>
      <p:sp>
        <p:nvSpPr>
          <p:cNvPr id="999" name="Google Shape;999;p53"/>
          <p:cNvSpPr txBox="1"/>
          <p:nvPr/>
        </p:nvSpPr>
        <p:spPr>
          <a:xfrm>
            <a:off x="381000" y="3810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19.11</a:t>
            </a:r>
            <a:endParaRPr/>
          </a:p>
        </p:txBody>
      </p:sp>
      <p:sp>
        <p:nvSpPr>
          <p:cNvPr id="1000" name="Google Shape;1000;p53"/>
          <p:cNvSpPr txBox="1"/>
          <p:nvPr/>
        </p:nvSpPr>
        <p:spPr>
          <a:xfrm>
            <a:off x="3124200" y="3048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Predict Whether a Precipitate Will Form</a:t>
            </a:r>
            <a:endParaRPr/>
          </a:p>
        </p:txBody>
      </p:sp>
      <p:grpSp>
        <p:nvGrpSpPr>
          <p:cNvPr id="1001" name="Google Shape;1001;p53"/>
          <p:cNvGrpSpPr/>
          <p:nvPr/>
        </p:nvGrpSpPr>
        <p:grpSpPr>
          <a:xfrm>
            <a:off x="381000" y="1981200"/>
            <a:ext cx="8458200" cy="2308225"/>
            <a:chOff x="240" y="1488"/>
            <a:chExt cx="5328" cy="1454"/>
          </a:xfrm>
        </p:grpSpPr>
        <p:sp>
          <p:nvSpPr>
            <p:cNvPr id="1002" name="Google Shape;1002;p53"/>
            <p:cNvSpPr txBox="1"/>
            <p:nvPr/>
          </p:nvSpPr>
          <p:spPr>
            <a:xfrm>
              <a:off x="240" y="148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1003" name="Google Shape;1003;p53"/>
            <p:cNvSpPr txBox="1"/>
            <p:nvPr/>
          </p:nvSpPr>
          <p:spPr>
            <a:xfrm>
              <a:off x="912" y="1488"/>
              <a:ext cx="4656" cy="145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At equilibrium the ratio of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to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is the same in the solution as in the solid.</a:t>
              </a:r>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Solid will form when ion product is greater than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Compare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with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a:t>
              </a:r>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 Write equations and see what shift in reaction, if any, will be caused by adding strong acid. </a:t>
              </a:r>
              <a:endParaRPr/>
            </a:p>
          </p:txBody>
        </p:sp>
      </p:grpSp>
      <p:sp>
        <p:nvSpPr>
          <p:cNvPr id="1004" name="Google Shape;1004;p53"/>
          <p:cNvSpPr txBox="1"/>
          <p:nvPr/>
        </p:nvSpPr>
        <p:spPr>
          <a:xfrm>
            <a:off x="381000" y="762000"/>
            <a:ext cx="2209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3)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8" name="Shape 1008"/>
        <p:cNvGrpSpPr/>
        <p:nvPr/>
      </p:nvGrpSpPr>
      <p:grpSpPr>
        <a:xfrm>
          <a:off x="0" y="0"/>
          <a:ext cx="0" cy="0"/>
          <a:chOff x="0" y="0"/>
          <a:chExt cx="0" cy="0"/>
        </a:xfrm>
      </p:grpSpPr>
      <p:sp>
        <p:nvSpPr>
          <p:cNvPr id="1009" name="Google Shape;1009;p54"/>
          <p:cNvSpPr txBox="1"/>
          <p:nvPr/>
        </p:nvSpPr>
        <p:spPr>
          <a:xfrm>
            <a:off x="381000" y="1752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1010" name="Google Shape;1010;p54"/>
          <p:cNvSpPr txBox="1"/>
          <p:nvPr/>
        </p:nvSpPr>
        <p:spPr>
          <a:xfrm>
            <a:off x="381000" y="4572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19.11</a:t>
            </a:r>
            <a:endParaRPr/>
          </a:p>
        </p:txBody>
      </p:sp>
      <p:sp>
        <p:nvSpPr>
          <p:cNvPr id="1011" name="Google Shape;1011;p54"/>
          <p:cNvSpPr txBox="1"/>
          <p:nvPr/>
        </p:nvSpPr>
        <p:spPr>
          <a:xfrm>
            <a:off x="381000" y="838200"/>
            <a:ext cx="2209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 of 3) </a:t>
            </a:r>
            <a:endParaRPr/>
          </a:p>
        </p:txBody>
      </p:sp>
      <p:sp>
        <p:nvSpPr>
          <p:cNvPr id="1012" name="Google Shape;1012;p54"/>
          <p:cNvSpPr txBox="1"/>
          <p:nvPr/>
        </p:nvSpPr>
        <p:spPr>
          <a:xfrm>
            <a:off x="381000" y="2133600"/>
            <a:ext cx="8763000" cy="44862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Scene 3 has the correct ratio for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to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of 2:1.</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32; the ion products are:</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Scene 1: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(2)</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(4) = 16		Scene 2: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(3) = 27</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Scene 3: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(4)</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(2) = 32 		Scene 4: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(4) = 36</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 			Ag</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2Ag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a:p>
            <a:pPr indent="-342900" lvl="0" marL="34290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 3H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 +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Adding a small amount of acid will deplete the solution of CO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 </a:t>
            </a:r>
            <a:r>
              <a:rPr b="0" i="0" lang="en-US" sz="1800" u="none">
                <a:solidFill>
                  <a:schemeClr val="dk1"/>
                </a:solidFill>
                <a:latin typeface="Arial"/>
                <a:ea typeface="Arial"/>
                <a:cs typeface="Arial"/>
                <a:sym typeface="Arial"/>
              </a:rPr>
              <a:t>by forming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in solution will increase and the mass of Ag</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CO</a:t>
            </a:r>
            <a:r>
              <a:rPr b="0" baseline="-25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will decrease.</a:t>
            </a:r>
            <a:endParaRPr b="1"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1013" name="Google Shape;1013;p54"/>
          <p:cNvSpPr txBox="1"/>
          <p:nvPr/>
        </p:nvSpPr>
        <p:spPr>
          <a:xfrm>
            <a:off x="3124200" y="381000"/>
            <a:ext cx="5181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Predict Whether a Precipitate Will Form</a:t>
            </a:r>
            <a:endParaRPr/>
          </a:p>
        </p:txBody>
      </p:sp>
      <p:sp>
        <p:nvSpPr>
          <p:cNvPr id="1014" name="Google Shape;1014;p54"/>
          <p:cNvSpPr txBox="1"/>
          <p:nvPr/>
        </p:nvSpPr>
        <p:spPr>
          <a:xfrm>
            <a:off x="685800" y="3733800"/>
            <a:ext cx="76200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Scene 4 has </a:t>
            </a:r>
            <a:r>
              <a:rPr b="0" i="1" lang="en-US" sz="1800" u="none">
                <a:solidFill>
                  <a:schemeClr val="dk1"/>
                </a:solidFill>
                <a:latin typeface="Arial"/>
                <a:ea typeface="Arial"/>
                <a:cs typeface="Arial"/>
                <a:sym typeface="Arial"/>
              </a:rPr>
              <a:t>Q</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32, the equilibrium condition, so a precipitate will form.</a:t>
            </a:r>
            <a:endParaRPr/>
          </a:p>
        </p:txBody>
      </p:sp>
      <p:pic>
        <p:nvPicPr>
          <p:cNvPr id="1015" name="Google Shape;1015;p54"/>
          <p:cNvPicPr preferRelativeResize="0"/>
          <p:nvPr/>
        </p:nvPicPr>
        <p:blipFill rotWithShape="1">
          <a:blip r:embed="rId3">
            <a:alphaModFix/>
          </a:blip>
          <a:srcRect b="0" l="0" r="0" t="0"/>
          <a:stretch/>
        </p:blipFill>
        <p:spPr>
          <a:xfrm>
            <a:off x="3352800" y="4419600"/>
            <a:ext cx="711200" cy="25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09">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012">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012">
                                            <p:txEl>
                                              <p:pRg end="1" st="1"/>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1012">
                                            <p:txEl>
                                              <p:pRg end="2" st="2"/>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1012">
                                            <p:txEl>
                                              <p:pRg end="3" st="3"/>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1012">
                                            <p:txEl>
                                              <p:pRg end="4" st="4"/>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1012">
                                            <p:txEl>
                                              <p:pRg end="5" st="5"/>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1012">
                                            <p:txEl>
                                              <p:pRg end="6" st="6"/>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1012">
                                            <p:txEl>
                                              <p:pRg end="7" st="7"/>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1012">
                                            <p:txEl>
                                              <p:pRg end="8" st="8"/>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0"/>
                                  </p:stCondLst>
                                  <p:childTnLst>
                                    <p:set>
                                      <p:cBhvr>
                                        <p:cTn dur="1" fill="hold">
                                          <p:stCondLst>
                                            <p:cond delay="0"/>
                                          </p:stCondLst>
                                        </p:cTn>
                                        <p:tgtEl>
                                          <p:spTgt spid="1012">
                                            <p:txEl>
                                              <p:pRg end="9" st="9"/>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1012">
                                            <p:txEl>
                                              <p:pRg end="10" st="1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1012">
                                            <p:txEl>
                                              <p:pRg end="11" st="11"/>
                                            </p:txEl>
                                          </p:spTgt>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1012">
                                            <p:txEl>
                                              <p:pRg end="12" st="12"/>
                                            </p:txEl>
                                          </p:spTgt>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0"/>
                                  </p:stCondLst>
                                  <p:childTnLst>
                                    <p:set>
                                      <p:cBhvr>
                                        <p:cTn dur="1" fill="hold">
                                          <p:stCondLst>
                                            <p:cond delay="0"/>
                                          </p:stCondLst>
                                        </p:cTn>
                                        <p:tgtEl>
                                          <p:spTgt spid="1012">
                                            <p:txEl>
                                              <p:pRg end="13" st="13"/>
                                            </p:txEl>
                                          </p:spTgt>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0"/>
                                  </p:stCondLst>
                                  <p:childTnLst>
                                    <p:set>
                                      <p:cBhvr>
                                        <p:cTn dur="1" fill="hold">
                                          <p:stCondLst>
                                            <p:cond delay="0"/>
                                          </p:stCondLst>
                                        </p:cTn>
                                        <p:tgtEl>
                                          <p:spTgt spid="1012">
                                            <p:txEl>
                                              <p:pRg end="14" st="14"/>
                                            </p:txEl>
                                          </p:spTgt>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1000"/>
                                  </p:stCondLst>
                                  <p:childTnLst>
                                    <p:set>
                                      <p:cBhvr>
                                        <p:cTn dur="1" fill="hold">
                                          <p:stCondLst>
                                            <p:cond delay="0"/>
                                          </p:stCondLst>
                                        </p:cTn>
                                        <p:tgtEl>
                                          <p:spTgt spid="1012">
                                            <p:txEl>
                                              <p:pRg end="15" st="15"/>
                                            </p:txEl>
                                          </p:spTgt>
                                        </p:tgtEl>
                                        <p:attrNameLst>
                                          <p:attrName>style.visibility</p:attrName>
                                        </p:attrNameLst>
                                      </p:cBhvr>
                                      <p:to>
                                        <p:strVal val="visible"/>
                                      </p:to>
                                    </p:set>
                                  </p:childTnLst>
                                </p:cTn>
                              </p:par>
                            </p:childTnLst>
                          </p:cTn>
                        </p:par>
                        <p:par>
                          <p:cTn fill="hold">
                            <p:stCondLst>
                              <p:cond delay="17"/>
                            </p:stCondLst>
                            <p:childTnLst>
                              <p:par>
                                <p:cTn fill="hold" nodeType="after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childTnLst>
                          </p:cTn>
                        </p:par>
                        <p:par>
                          <p:cTn fill="hold">
                            <p:stCondLst>
                              <p:cond delay="517"/>
                            </p:stCondLst>
                            <p:childTnLst>
                              <p:par>
                                <p:cTn fill="hold" nodeType="afterEffect" presetClass="entr" presetID="1" presetSubtype="0">
                                  <p:stCondLst>
                                    <p:cond delay="0"/>
                                  </p:stCondLst>
                                  <p:childTnLst>
                                    <p:set>
                                      <p:cBhvr>
                                        <p:cTn dur="1" fill="hold">
                                          <p:stCondLst>
                                            <p:cond delay="0"/>
                                          </p:stCondLst>
                                        </p:cTn>
                                        <p:tgtEl>
                                          <p:spTgt spid="10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p55"/>
          <p:cNvSpPr txBox="1"/>
          <p:nvPr/>
        </p:nvSpPr>
        <p:spPr>
          <a:xfrm>
            <a:off x="457200" y="762000"/>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19.12</a:t>
            </a:r>
            <a:endParaRPr/>
          </a:p>
        </p:txBody>
      </p:sp>
      <p:sp>
        <p:nvSpPr>
          <p:cNvPr id="1022" name="Google Shape;1022;p55"/>
          <p:cNvSpPr txBox="1"/>
          <p:nvPr/>
        </p:nvSpPr>
        <p:spPr>
          <a:xfrm>
            <a:off x="2209800" y="731837"/>
            <a:ext cx="6477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Formation of acidic precipitation.</a:t>
            </a:r>
            <a:endParaRPr/>
          </a:p>
        </p:txBody>
      </p:sp>
      <p:pic>
        <p:nvPicPr>
          <p:cNvPr id="1023" name="Google Shape;1023;p55"/>
          <p:cNvPicPr preferRelativeResize="0"/>
          <p:nvPr/>
        </p:nvPicPr>
        <p:blipFill rotWithShape="1">
          <a:blip r:embed="rId3">
            <a:alphaModFix/>
          </a:blip>
          <a:srcRect b="0" l="0" r="0" t="0"/>
          <a:stretch/>
        </p:blipFill>
        <p:spPr>
          <a:xfrm>
            <a:off x="304800" y="1470025"/>
            <a:ext cx="8610600" cy="36877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8" name="Shape 1028"/>
        <p:cNvGrpSpPr/>
        <p:nvPr/>
      </p:nvGrpSpPr>
      <p:grpSpPr>
        <a:xfrm>
          <a:off x="0" y="0"/>
          <a:ext cx="0" cy="0"/>
          <a:chOff x="0" y="0"/>
          <a:chExt cx="0" cy="0"/>
        </a:xfrm>
      </p:grpSpPr>
      <p:sp>
        <p:nvSpPr>
          <p:cNvPr id="1029" name="Google Shape;1029;p56"/>
          <p:cNvSpPr txBox="1"/>
          <p:nvPr/>
        </p:nvSpPr>
        <p:spPr>
          <a:xfrm>
            <a:off x="1066800" y="792162"/>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19.13</a:t>
            </a:r>
            <a:endParaRPr/>
          </a:p>
        </p:txBody>
      </p:sp>
      <p:sp>
        <p:nvSpPr>
          <p:cNvPr id="1030" name="Google Shape;1030;p56"/>
          <p:cNvSpPr txBox="1"/>
          <p:nvPr/>
        </p:nvSpPr>
        <p:spPr>
          <a:xfrm>
            <a:off x="2667000" y="762000"/>
            <a:ext cx="5334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Cr(NH</a:t>
            </a:r>
            <a:r>
              <a:rPr b="1" baseline="-25000" i="0" lang="en-US" sz="2000" u="none">
                <a:solidFill>
                  <a:schemeClr val="dk1"/>
                </a:solidFill>
                <a:latin typeface="Arial"/>
                <a:ea typeface="Arial"/>
                <a:cs typeface="Arial"/>
                <a:sym typeface="Arial"/>
              </a:rPr>
              <a:t>3</a:t>
            </a:r>
            <a:r>
              <a:rPr b="1" i="0" lang="en-US" sz="2000" u="none">
                <a:solidFill>
                  <a:schemeClr val="dk1"/>
                </a:solidFill>
                <a:latin typeface="Arial"/>
                <a:ea typeface="Arial"/>
                <a:cs typeface="Arial"/>
                <a:sym typeface="Arial"/>
              </a:rPr>
              <a:t>)</a:t>
            </a:r>
            <a:r>
              <a:rPr b="1" baseline="-25000" i="0" lang="en-US" sz="2000" u="none">
                <a:solidFill>
                  <a:schemeClr val="dk1"/>
                </a:solidFill>
                <a:latin typeface="Arial"/>
                <a:ea typeface="Arial"/>
                <a:cs typeface="Arial"/>
                <a:sym typeface="Arial"/>
              </a:rPr>
              <a:t>6</a:t>
            </a:r>
            <a:r>
              <a:rPr b="1" baseline="30000" i="0" lang="en-US" sz="2000" u="none">
                <a:solidFill>
                  <a:schemeClr val="dk1"/>
                </a:solidFill>
                <a:latin typeface="Arial"/>
                <a:ea typeface="Arial"/>
                <a:cs typeface="Arial"/>
                <a:sym typeface="Arial"/>
              </a:rPr>
              <a:t>3+</a:t>
            </a:r>
            <a:r>
              <a:rPr b="1" i="0" lang="en-US" sz="2000" u="none">
                <a:solidFill>
                  <a:schemeClr val="dk1"/>
                </a:solidFill>
                <a:latin typeface="Arial"/>
                <a:ea typeface="Arial"/>
                <a:cs typeface="Arial"/>
                <a:sym typeface="Arial"/>
              </a:rPr>
              <a:t>, a typical complex ion.</a:t>
            </a:r>
            <a:endParaRPr/>
          </a:p>
        </p:txBody>
      </p:sp>
      <p:pic>
        <p:nvPicPr>
          <p:cNvPr id="1031" name="Google Shape;1031;p56"/>
          <p:cNvPicPr preferRelativeResize="0"/>
          <p:nvPr/>
        </p:nvPicPr>
        <p:blipFill rotWithShape="1">
          <a:blip r:embed="rId3">
            <a:alphaModFix/>
          </a:blip>
          <a:srcRect b="0" l="0" r="0" t="0"/>
          <a:stretch/>
        </p:blipFill>
        <p:spPr>
          <a:xfrm>
            <a:off x="1752600" y="1262062"/>
            <a:ext cx="5257800" cy="51387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6" name="Shape 1036"/>
        <p:cNvGrpSpPr/>
        <p:nvPr/>
      </p:nvGrpSpPr>
      <p:grpSpPr>
        <a:xfrm>
          <a:off x="0" y="0"/>
          <a:ext cx="0" cy="0"/>
          <a:chOff x="0" y="0"/>
          <a:chExt cx="0" cy="0"/>
        </a:xfrm>
      </p:grpSpPr>
      <p:sp>
        <p:nvSpPr>
          <p:cNvPr id="1037" name="Google Shape;1037;p57"/>
          <p:cNvSpPr txBox="1"/>
          <p:nvPr/>
        </p:nvSpPr>
        <p:spPr>
          <a:xfrm>
            <a:off x="304800" y="6858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19.14</a:t>
            </a:r>
            <a:endParaRPr/>
          </a:p>
        </p:txBody>
      </p:sp>
      <p:sp>
        <p:nvSpPr>
          <p:cNvPr id="1038" name="Google Shape;1038;p57"/>
          <p:cNvSpPr txBox="1"/>
          <p:nvPr/>
        </p:nvSpPr>
        <p:spPr>
          <a:xfrm>
            <a:off x="1828800" y="669925"/>
            <a:ext cx="6705600" cy="396875"/>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stepwise exchange of NH</a:t>
            </a:r>
            <a:r>
              <a:rPr b="1" baseline="-25000" i="0" lang="en-US" sz="2000" u="none">
                <a:solidFill>
                  <a:schemeClr val="dk1"/>
                </a:solidFill>
                <a:latin typeface="Arial"/>
                <a:ea typeface="Arial"/>
                <a:cs typeface="Arial"/>
                <a:sym typeface="Arial"/>
              </a:rPr>
              <a:t>3</a:t>
            </a:r>
            <a:r>
              <a:rPr b="1" i="0" lang="en-US" sz="2000" u="none">
                <a:solidFill>
                  <a:schemeClr val="dk1"/>
                </a:solidFill>
                <a:latin typeface="Arial"/>
                <a:ea typeface="Arial"/>
                <a:cs typeface="Arial"/>
                <a:sym typeface="Arial"/>
              </a:rPr>
              <a:t> for H</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O in M(H</a:t>
            </a:r>
            <a:r>
              <a:rPr b="1" baseline="-25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O)</a:t>
            </a:r>
            <a:r>
              <a:rPr b="1" baseline="-25000" i="0" lang="en-US" sz="2000" u="none">
                <a:solidFill>
                  <a:schemeClr val="dk1"/>
                </a:solidFill>
                <a:latin typeface="Arial"/>
                <a:ea typeface="Arial"/>
                <a:cs typeface="Arial"/>
                <a:sym typeface="Arial"/>
              </a:rPr>
              <a:t>4</a:t>
            </a:r>
            <a:r>
              <a:rPr b="1" baseline="30000" i="0" lang="en-US" sz="2000" u="none">
                <a:solidFill>
                  <a:schemeClr val="dk1"/>
                </a:solidFill>
                <a:latin typeface="Arial"/>
                <a:ea typeface="Arial"/>
                <a:cs typeface="Arial"/>
                <a:sym typeface="Arial"/>
              </a:rPr>
              <a:t>2+</a:t>
            </a:r>
            <a:r>
              <a:rPr b="1" i="0" lang="en-US" sz="2000" u="none">
                <a:solidFill>
                  <a:schemeClr val="dk1"/>
                </a:solidFill>
                <a:latin typeface="Arial"/>
                <a:ea typeface="Arial"/>
                <a:cs typeface="Arial"/>
                <a:sym typeface="Arial"/>
              </a:rPr>
              <a:t>.</a:t>
            </a:r>
            <a:endParaRPr/>
          </a:p>
        </p:txBody>
      </p:sp>
      <p:pic>
        <p:nvPicPr>
          <p:cNvPr id="1039" name="Google Shape;1039;p57"/>
          <p:cNvPicPr preferRelativeResize="0"/>
          <p:nvPr/>
        </p:nvPicPr>
        <p:blipFill rotWithShape="1">
          <a:blip r:embed="rId3">
            <a:alphaModFix/>
          </a:blip>
          <a:srcRect b="0" l="0" r="0" t="0"/>
          <a:stretch/>
        </p:blipFill>
        <p:spPr>
          <a:xfrm>
            <a:off x="249237" y="1828800"/>
            <a:ext cx="8666162" cy="3384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4" name="Shape 1044"/>
        <p:cNvGrpSpPr/>
        <p:nvPr/>
      </p:nvGrpSpPr>
      <p:grpSpPr>
        <a:xfrm>
          <a:off x="0" y="0"/>
          <a:ext cx="0" cy="0"/>
          <a:chOff x="0" y="0"/>
          <a:chExt cx="0" cy="0"/>
        </a:xfrm>
      </p:grpSpPr>
      <p:sp>
        <p:nvSpPr>
          <p:cNvPr id="1045" name="Google Shape;1045;p58"/>
          <p:cNvSpPr txBox="1"/>
          <p:nvPr/>
        </p:nvSpPr>
        <p:spPr>
          <a:xfrm>
            <a:off x="4572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19.12</a:t>
            </a:r>
            <a:endParaRPr/>
          </a:p>
        </p:txBody>
      </p:sp>
      <p:sp>
        <p:nvSpPr>
          <p:cNvPr id="1046" name="Google Shape;1046;p58"/>
          <p:cNvSpPr txBox="1"/>
          <p:nvPr/>
        </p:nvSpPr>
        <p:spPr>
          <a:xfrm>
            <a:off x="3200400" y="457200"/>
            <a:ext cx="5638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Complex-Ion Formation on Solubility</a:t>
            </a:r>
            <a:endParaRPr/>
          </a:p>
        </p:txBody>
      </p:sp>
      <p:sp>
        <p:nvSpPr>
          <p:cNvPr id="1047" name="Google Shape;1047;p58"/>
          <p:cNvSpPr txBox="1"/>
          <p:nvPr/>
        </p:nvSpPr>
        <p:spPr>
          <a:xfrm>
            <a:off x="381000" y="3886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grpSp>
        <p:nvGrpSpPr>
          <p:cNvPr id="1048" name="Google Shape;1048;p58"/>
          <p:cNvGrpSpPr/>
          <p:nvPr/>
        </p:nvGrpSpPr>
        <p:grpSpPr>
          <a:xfrm>
            <a:off x="381000" y="1295400"/>
            <a:ext cx="8153400" cy="1465262"/>
            <a:chOff x="240" y="816"/>
            <a:chExt cx="5136" cy="923"/>
          </a:xfrm>
        </p:grpSpPr>
        <p:sp>
          <p:nvSpPr>
            <p:cNvPr id="1049" name="Google Shape;1049;p58"/>
            <p:cNvSpPr txBox="1"/>
            <p:nvPr/>
          </p:nvSpPr>
          <p:spPr>
            <a:xfrm>
              <a:off x="240" y="8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1050" name="Google Shape;1050;p58"/>
            <p:cNvSpPr txBox="1"/>
            <p:nvPr/>
          </p:nvSpPr>
          <p:spPr>
            <a:xfrm>
              <a:off x="1104" y="816"/>
              <a:ext cx="4272" cy="9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black-and-white film developing, excess AgBr is removed from the film negative by “hypo”, an aqueous solution of sodium thiosulfate (Na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which forms the complex ion Ag(S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Calculate the solubility of AgBr in </a:t>
              </a: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a:t>
              </a: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hypo.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f</a:t>
              </a:r>
              <a:r>
                <a:rPr b="0" i="0" lang="en-US" sz="1800" u="none">
                  <a:solidFill>
                    <a:schemeClr val="dk1"/>
                  </a:solidFill>
                  <a:latin typeface="Arial"/>
                  <a:ea typeface="Arial"/>
                  <a:cs typeface="Arial"/>
                  <a:sym typeface="Arial"/>
                </a:rPr>
                <a:t> of Ag(S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is 4.7 x 10</a:t>
              </a:r>
              <a:r>
                <a:rPr b="0" baseline="30000" i="0" lang="en-US" sz="1800" u="none">
                  <a:solidFill>
                    <a:schemeClr val="dk1"/>
                  </a:solidFill>
                  <a:latin typeface="Arial"/>
                  <a:ea typeface="Arial"/>
                  <a:cs typeface="Arial"/>
                  <a:sym typeface="Arial"/>
                </a:rPr>
                <a:t>13</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AgBr is 5.0 x 10</a:t>
              </a:r>
              <a:r>
                <a:rPr b="0" baseline="30000" i="0" lang="en-US" sz="1800" u="none">
                  <a:solidFill>
                    <a:schemeClr val="dk1"/>
                  </a:solidFill>
                  <a:latin typeface="Arial"/>
                  <a:ea typeface="Arial"/>
                  <a:cs typeface="Arial"/>
                  <a:sym typeface="Arial"/>
                </a:rPr>
                <a:t>-13</a:t>
              </a:r>
              <a:r>
                <a:rPr b="0" i="0" lang="en-US" sz="1800" u="none">
                  <a:solidFill>
                    <a:schemeClr val="dk1"/>
                  </a:solidFill>
                  <a:latin typeface="Arial"/>
                  <a:ea typeface="Arial"/>
                  <a:cs typeface="Arial"/>
                  <a:sym typeface="Arial"/>
                </a:rPr>
                <a:t>.</a:t>
              </a:r>
              <a:endParaRPr/>
            </a:p>
          </p:txBody>
        </p:sp>
      </p:grpSp>
      <p:grpSp>
        <p:nvGrpSpPr>
          <p:cNvPr id="1051" name="Google Shape;1051;p58"/>
          <p:cNvGrpSpPr/>
          <p:nvPr/>
        </p:nvGrpSpPr>
        <p:grpSpPr>
          <a:xfrm>
            <a:off x="381000" y="2819400"/>
            <a:ext cx="8382000" cy="915987"/>
            <a:chOff x="240" y="1776"/>
            <a:chExt cx="5280" cy="577"/>
          </a:xfrm>
        </p:grpSpPr>
        <p:sp>
          <p:nvSpPr>
            <p:cNvPr id="1052" name="Google Shape;1052;p58"/>
            <p:cNvSpPr txBox="1"/>
            <p:nvPr/>
          </p:nvSpPr>
          <p:spPr>
            <a:xfrm>
              <a:off x="240" y="177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1053" name="Google Shape;1053;p58"/>
            <p:cNvSpPr txBox="1"/>
            <p:nvPr/>
          </p:nvSpPr>
          <p:spPr>
            <a:xfrm>
              <a:off x="816" y="1776"/>
              <a:ext cx="470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Write equations for the reactions involved.  Use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to find </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the molar solubility.  Consider the shifts in equilibria upon the addition of the complexing agent.</a:t>
              </a:r>
              <a:endParaRPr/>
            </a:p>
          </p:txBody>
        </p:sp>
      </p:grpSp>
      <p:grpSp>
        <p:nvGrpSpPr>
          <p:cNvPr id="1054" name="Google Shape;1054;p58"/>
          <p:cNvGrpSpPr/>
          <p:nvPr/>
        </p:nvGrpSpPr>
        <p:grpSpPr>
          <a:xfrm>
            <a:off x="1981200" y="3886200"/>
            <a:ext cx="6934200" cy="366712"/>
            <a:chOff x="1248" y="2448"/>
            <a:chExt cx="4272" cy="231"/>
          </a:xfrm>
        </p:grpSpPr>
        <p:sp>
          <p:nvSpPr>
            <p:cNvPr id="1055" name="Google Shape;1055;p58"/>
            <p:cNvSpPr txBox="1"/>
            <p:nvPr/>
          </p:nvSpPr>
          <p:spPr>
            <a:xfrm>
              <a:off x="1248" y="2448"/>
              <a:ext cx="42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AgBr(</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pic>
          <p:nvPicPr>
            <p:cNvPr id="1056" name="Google Shape;1056;p58"/>
            <p:cNvPicPr preferRelativeResize="0"/>
            <p:nvPr/>
          </p:nvPicPr>
          <p:blipFill rotWithShape="1">
            <a:blip r:embed="rId3">
              <a:alphaModFix/>
            </a:blip>
            <a:srcRect b="0" l="0" r="0" t="0"/>
            <a:stretch/>
          </p:blipFill>
          <p:spPr>
            <a:xfrm>
              <a:off x="1776" y="2496"/>
              <a:ext cx="448" cy="160"/>
            </a:xfrm>
            <a:prstGeom prst="rect">
              <a:avLst/>
            </a:prstGeom>
            <a:noFill/>
            <a:ln>
              <a:noFill/>
            </a:ln>
          </p:spPr>
        </p:pic>
      </p:grpSp>
      <p:sp>
        <p:nvSpPr>
          <p:cNvPr id="1057" name="Google Shape;1057;p58"/>
          <p:cNvSpPr txBox="1"/>
          <p:nvPr/>
        </p:nvSpPr>
        <p:spPr>
          <a:xfrm>
            <a:off x="990600" y="4419600"/>
            <a:ext cx="350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[AgBr]</a:t>
            </a:r>
            <a:r>
              <a:rPr b="0" baseline="-25000" i="0" lang="en-US" sz="1800" u="none">
                <a:solidFill>
                  <a:schemeClr val="dk1"/>
                </a:solidFill>
                <a:latin typeface="Arial"/>
                <a:ea typeface="Arial"/>
                <a:cs typeface="Arial"/>
                <a:sym typeface="Arial"/>
              </a:rPr>
              <a:t>dissolved</a:t>
            </a:r>
            <a:r>
              <a:rPr b="0" i="0" lang="en-US" sz="1800" u="none">
                <a:solidFill>
                  <a:schemeClr val="dk1"/>
                </a:solidFill>
                <a:latin typeface="Arial"/>
                <a:ea typeface="Arial"/>
                <a:cs typeface="Arial"/>
                <a:sym typeface="Arial"/>
              </a:rPr>
              <a:t> =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endParaRPr/>
          </a:p>
        </p:txBody>
      </p:sp>
      <p:sp>
        <p:nvSpPr>
          <p:cNvPr id="1058" name="Google Shape;1058;p58"/>
          <p:cNvSpPr txBox="1"/>
          <p:nvPr/>
        </p:nvSpPr>
        <p:spPr>
          <a:xfrm>
            <a:off x="4495800" y="4419600"/>
            <a:ext cx="4114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 S</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5.0 x 10</a:t>
            </a:r>
            <a:r>
              <a:rPr b="0" baseline="30000" i="0" lang="en-US" sz="1800" u="none">
                <a:solidFill>
                  <a:schemeClr val="dk1"/>
                </a:solidFill>
                <a:latin typeface="Arial"/>
                <a:ea typeface="Arial"/>
                <a:cs typeface="Arial"/>
                <a:sym typeface="Arial"/>
              </a:rPr>
              <a:t>-13</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7.1 x 10</a:t>
            </a:r>
            <a:r>
              <a:rPr b="0" baseline="30000" i="0" lang="en-US" sz="1800" u="none">
                <a:solidFill>
                  <a:schemeClr val="dk1"/>
                </a:solidFill>
                <a:latin typeface="Arial"/>
                <a:ea typeface="Arial"/>
                <a:cs typeface="Arial"/>
                <a:sym typeface="Arial"/>
              </a:rPr>
              <a:t>-7 </a:t>
            </a:r>
            <a:r>
              <a:rPr b="0" i="1" lang="en-US" sz="1800" u="none">
                <a:solidFill>
                  <a:schemeClr val="dk1"/>
                </a:solidFill>
                <a:latin typeface="Arial"/>
                <a:ea typeface="Arial"/>
                <a:cs typeface="Arial"/>
                <a:sym typeface="Arial"/>
              </a:rPr>
              <a:t>M</a:t>
            </a:r>
            <a:endParaRPr/>
          </a:p>
        </p:txBody>
      </p:sp>
      <p:sp>
        <p:nvSpPr>
          <p:cNvPr id="1059" name="Google Shape;1059;p58"/>
          <p:cNvSpPr txBox="1"/>
          <p:nvPr/>
        </p:nvSpPr>
        <p:spPr>
          <a:xfrm>
            <a:off x="533400" y="4419600"/>
            <a:ext cx="53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endParaRPr/>
          </a:p>
        </p:txBody>
      </p:sp>
      <p:sp>
        <p:nvSpPr>
          <p:cNvPr id="1060" name="Google Shape;1060;p58"/>
          <p:cNvSpPr txBox="1"/>
          <p:nvPr/>
        </p:nvSpPr>
        <p:spPr>
          <a:xfrm>
            <a:off x="533400" y="4953000"/>
            <a:ext cx="53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endParaRPr/>
          </a:p>
        </p:txBody>
      </p:sp>
      <p:grpSp>
        <p:nvGrpSpPr>
          <p:cNvPr id="1061" name="Google Shape;1061;p58"/>
          <p:cNvGrpSpPr/>
          <p:nvPr/>
        </p:nvGrpSpPr>
        <p:grpSpPr>
          <a:xfrm>
            <a:off x="2667000" y="4953000"/>
            <a:ext cx="3505200" cy="366712"/>
            <a:chOff x="1104" y="3120"/>
            <a:chExt cx="2208" cy="231"/>
          </a:xfrm>
        </p:grpSpPr>
        <p:sp>
          <p:nvSpPr>
            <p:cNvPr id="1062" name="Google Shape;1062;p58"/>
            <p:cNvSpPr txBox="1"/>
            <p:nvPr/>
          </p:nvSpPr>
          <p:spPr>
            <a:xfrm>
              <a:off x="1104" y="3120"/>
              <a:ext cx="22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AgBr(</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1063" name="Google Shape;1063;p58"/>
            <p:cNvPicPr preferRelativeResize="0"/>
            <p:nvPr/>
          </p:nvPicPr>
          <p:blipFill rotWithShape="1">
            <a:blip r:embed="rId3">
              <a:alphaModFix/>
            </a:blip>
            <a:srcRect b="0" l="0" r="0" t="0"/>
            <a:stretch/>
          </p:blipFill>
          <p:spPr>
            <a:xfrm>
              <a:off x="1632" y="3156"/>
              <a:ext cx="448" cy="160"/>
            </a:xfrm>
            <a:prstGeom prst="rect">
              <a:avLst/>
            </a:prstGeom>
            <a:noFill/>
            <a:ln>
              <a:noFill/>
            </a:ln>
          </p:spPr>
        </p:pic>
      </p:grpSp>
      <p:grpSp>
        <p:nvGrpSpPr>
          <p:cNvPr id="1064" name="Google Shape;1064;p58"/>
          <p:cNvGrpSpPr/>
          <p:nvPr/>
        </p:nvGrpSpPr>
        <p:grpSpPr>
          <a:xfrm>
            <a:off x="1219200" y="5486400"/>
            <a:ext cx="4953000" cy="366712"/>
            <a:chOff x="768" y="3456"/>
            <a:chExt cx="3120" cy="231"/>
          </a:xfrm>
        </p:grpSpPr>
        <p:sp>
          <p:nvSpPr>
            <p:cNvPr id="1065" name="Google Shape;1065;p58"/>
            <p:cNvSpPr txBox="1"/>
            <p:nvPr/>
          </p:nvSpPr>
          <p:spPr>
            <a:xfrm>
              <a:off x="768" y="3456"/>
              <a:ext cx="31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+ 2S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Ag(S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1066" name="Google Shape;1066;p58"/>
            <p:cNvPicPr preferRelativeResize="0"/>
            <p:nvPr/>
          </p:nvPicPr>
          <p:blipFill rotWithShape="1">
            <a:blip r:embed="rId3">
              <a:alphaModFix/>
            </a:blip>
            <a:srcRect b="0" l="0" r="0" t="0"/>
            <a:stretch/>
          </p:blipFill>
          <p:spPr>
            <a:xfrm>
              <a:off x="2183" y="3487"/>
              <a:ext cx="448" cy="160"/>
            </a:xfrm>
            <a:prstGeom prst="rect">
              <a:avLst/>
            </a:prstGeom>
            <a:noFill/>
            <a:ln>
              <a:noFill/>
            </a:ln>
          </p:spPr>
        </p:pic>
      </p:grpSp>
      <p:cxnSp>
        <p:nvCxnSpPr>
          <p:cNvPr id="1067" name="Google Shape;1067;p58"/>
          <p:cNvCxnSpPr/>
          <p:nvPr/>
        </p:nvCxnSpPr>
        <p:spPr>
          <a:xfrm>
            <a:off x="1143000" y="5943600"/>
            <a:ext cx="5257800" cy="0"/>
          </a:xfrm>
          <a:prstGeom prst="straightConnector1">
            <a:avLst/>
          </a:prstGeom>
          <a:noFill/>
          <a:ln cap="flat" cmpd="sng" w="28575">
            <a:solidFill>
              <a:schemeClr val="dk1"/>
            </a:solidFill>
            <a:prstDash val="solid"/>
            <a:miter lim="800000"/>
            <a:headEnd len="med" w="med" type="none"/>
            <a:tailEnd len="med" w="med" type="none"/>
          </a:ln>
        </p:spPr>
      </p:cxnSp>
      <p:cxnSp>
        <p:nvCxnSpPr>
          <p:cNvPr id="1068" name="Google Shape;1068;p58"/>
          <p:cNvCxnSpPr/>
          <p:nvPr/>
        </p:nvCxnSpPr>
        <p:spPr>
          <a:xfrm>
            <a:off x="1295400" y="5486400"/>
            <a:ext cx="609600" cy="381000"/>
          </a:xfrm>
          <a:prstGeom prst="straightConnector1">
            <a:avLst/>
          </a:prstGeom>
          <a:noFill/>
          <a:ln cap="flat" cmpd="sng" w="28575">
            <a:solidFill>
              <a:srgbClr val="ED181E"/>
            </a:solidFill>
            <a:prstDash val="solid"/>
            <a:miter lim="800000"/>
            <a:headEnd len="med" w="med" type="none"/>
            <a:tailEnd len="med" w="med" type="none"/>
          </a:ln>
        </p:spPr>
      </p:cxnSp>
      <p:cxnSp>
        <p:nvCxnSpPr>
          <p:cNvPr id="1069" name="Google Shape;1069;p58"/>
          <p:cNvCxnSpPr/>
          <p:nvPr/>
        </p:nvCxnSpPr>
        <p:spPr>
          <a:xfrm>
            <a:off x="4343400" y="4953000"/>
            <a:ext cx="609600" cy="381000"/>
          </a:xfrm>
          <a:prstGeom prst="straightConnector1">
            <a:avLst/>
          </a:prstGeom>
          <a:noFill/>
          <a:ln cap="flat" cmpd="sng" w="28575">
            <a:solidFill>
              <a:srgbClr val="ED181E"/>
            </a:solidFill>
            <a:prstDash val="solid"/>
            <a:miter lim="800000"/>
            <a:headEnd len="med" w="med" type="none"/>
            <a:tailEnd len="med" w="med" type="none"/>
          </a:ln>
        </p:spPr>
      </p:cxnSp>
      <p:grpSp>
        <p:nvGrpSpPr>
          <p:cNvPr id="1070" name="Google Shape;1070;p58"/>
          <p:cNvGrpSpPr/>
          <p:nvPr/>
        </p:nvGrpSpPr>
        <p:grpSpPr>
          <a:xfrm>
            <a:off x="1219200" y="6019800"/>
            <a:ext cx="5943600" cy="366712"/>
            <a:chOff x="768" y="3792"/>
            <a:chExt cx="3600" cy="231"/>
          </a:xfrm>
        </p:grpSpPr>
        <p:sp>
          <p:nvSpPr>
            <p:cNvPr id="1071" name="Google Shape;1071;p58"/>
            <p:cNvSpPr txBox="1"/>
            <p:nvPr/>
          </p:nvSpPr>
          <p:spPr>
            <a:xfrm>
              <a:off x="768" y="3792"/>
              <a:ext cx="36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AgBr(</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+ 2S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Ag(S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pic>
          <p:nvPicPr>
            <p:cNvPr id="1072" name="Google Shape;1072;p58"/>
            <p:cNvPicPr preferRelativeResize="0"/>
            <p:nvPr/>
          </p:nvPicPr>
          <p:blipFill rotWithShape="1">
            <a:blip r:embed="rId3">
              <a:alphaModFix/>
            </a:blip>
            <a:srcRect b="0" l="0" r="0" t="0"/>
            <a:stretch/>
          </p:blipFill>
          <p:spPr>
            <a:xfrm>
              <a:off x="2153" y="3840"/>
              <a:ext cx="448" cy="16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3000"/>
                                  </p:stCondLst>
                                  <p:childTnLst>
                                    <p:set>
                                      <p:cBhvr>
                                        <p:cTn dur="1" fill="hold">
                                          <p:stCondLst>
                                            <p:cond delay="0"/>
                                          </p:stCondLst>
                                        </p:cTn>
                                        <p:tgtEl>
                                          <p:spTgt spid="1047">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2000"/>
                                  </p:stCondLst>
                                  <p:childTnLst>
                                    <p:set>
                                      <p:cBhvr>
                                        <p:cTn dur="1" fill="hold">
                                          <p:stCondLst>
                                            <p:cond delay="0"/>
                                          </p:stCondLst>
                                        </p:cTn>
                                        <p:tgtEl>
                                          <p:spTgt spid="1059">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500"/>
                                  </p:stCondLst>
                                  <p:childTnLst>
                                    <p:set>
                                      <p:cBhvr>
                                        <p:cTn dur="1" fill="hold">
                                          <p:stCondLst>
                                            <p:cond delay="0"/>
                                          </p:stCondLst>
                                        </p:cTn>
                                        <p:tgtEl>
                                          <p:spTgt spid="1057">
                                            <p:txEl>
                                              <p:pRg end="0" st="0"/>
                                            </p:txEl>
                                          </p:spTgt>
                                        </p:tgtEl>
                                        <p:attrNameLst>
                                          <p:attrName>style.visibility</p:attrName>
                                        </p:attrNameLst>
                                      </p:cBhvr>
                                      <p:to>
                                        <p:strVal val="visible"/>
                                      </p:to>
                                    </p:set>
                                    <p:animEffect filter="fade" transition="in">
                                      <p:cBhvr>
                                        <p:cTn dur="500"/>
                                        <p:tgtEl>
                                          <p:spTgt spid="1057">
                                            <p:txEl>
                                              <p:pRg end="0" st="0"/>
                                            </p:txEl>
                                          </p:spTgt>
                                        </p:tgtEl>
                                      </p:cBhvr>
                                    </p:animEffect>
                                  </p:childTnLst>
                                </p:cTn>
                              </p:par>
                            </p:childTnLst>
                          </p:cTn>
                        </p:par>
                        <p:par>
                          <p:cTn fill="hold">
                            <p:stCondLst>
                              <p:cond delay="502"/>
                            </p:stCondLst>
                            <p:childTnLst>
                              <p:par>
                                <p:cTn fill="hold" nodeType="afterEffect" presetClass="entr" presetID="10" presetSubtype="0">
                                  <p:stCondLst>
                                    <p:cond delay="500"/>
                                  </p:stCondLst>
                                  <p:childTnLst>
                                    <p:set>
                                      <p:cBhvr>
                                        <p:cTn dur="1" fill="hold">
                                          <p:stCondLst>
                                            <p:cond delay="0"/>
                                          </p:stCondLst>
                                        </p:cTn>
                                        <p:tgtEl>
                                          <p:spTgt spid="1058">
                                            <p:txEl>
                                              <p:pRg end="0" st="0"/>
                                            </p:txEl>
                                          </p:spTgt>
                                        </p:tgtEl>
                                        <p:attrNameLst>
                                          <p:attrName>style.visibility</p:attrName>
                                        </p:attrNameLst>
                                      </p:cBhvr>
                                      <p:to>
                                        <p:strVal val="visible"/>
                                      </p:to>
                                    </p:set>
                                    <p:animEffect filter="fade" transition="in">
                                      <p:cBhvr>
                                        <p:cTn dur="500"/>
                                        <p:tgtEl>
                                          <p:spTgt spid="1058">
                                            <p:txEl>
                                              <p:pRg end="0" st="0"/>
                                            </p:txEl>
                                          </p:spTgt>
                                        </p:tgtEl>
                                      </p:cBhvr>
                                    </p:animEffect>
                                  </p:childTnLst>
                                </p:cTn>
                              </p:par>
                            </p:childTnLst>
                          </p:cTn>
                        </p:par>
                        <p:par>
                          <p:cTn fill="hold">
                            <p:stCondLst>
                              <p:cond delay="1002"/>
                            </p:stCondLst>
                            <p:childTnLst>
                              <p:par>
                                <p:cTn fill="hold" nodeType="afterEffect" presetClass="entr" presetID="1" presetSubtype="0">
                                  <p:stCondLst>
                                    <p:cond delay="2000"/>
                                  </p:stCondLst>
                                  <p:childTnLst>
                                    <p:set>
                                      <p:cBhvr>
                                        <p:cTn dur="1" fill="hold">
                                          <p:stCondLst>
                                            <p:cond delay="0"/>
                                          </p:stCondLst>
                                        </p:cTn>
                                        <p:tgtEl>
                                          <p:spTgt spid="1060">
                                            <p:txEl>
                                              <p:pRg end="0" st="0"/>
                                            </p:txEl>
                                          </p:spTgt>
                                        </p:tgtEl>
                                        <p:attrNameLst>
                                          <p:attrName>style.visibility</p:attrName>
                                        </p:attrNameLst>
                                      </p:cBhvr>
                                      <p:to>
                                        <p:strVal val="visible"/>
                                      </p:to>
                                    </p:set>
                                  </p:childTnLst>
                                </p:cTn>
                              </p:par>
                            </p:childTnLst>
                          </p:cTn>
                        </p:par>
                        <p:par>
                          <p:cTn fill="hold">
                            <p:stCondLst>
                              <p:cond delay="1003"/>
                            </p:stCondLst>
                            <p:childTnLst>
                              <p:par>
                                <p:cTn fill="hold" nodeType="afterEffect" presetClass="entr" presetID="10" presetSubtype="0">
                                  <p:stCondLst>
                                    <p:cond delay="100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childTnLst>
                          </p:cTn>
                        </p:par>
                        <p:par>
                          <p:cTn fill="hold">
                            <p:stCondLst>
                              <p:cond delay="1503"/>
                            </p:stCondLst>
                            <p:childTnLst>
                              <p:par>
                                <p:cTn fill="hold" nodeType="afterEffect" presetClass="entr" presetID="10" presetSubtype="0">
                                  <p:stCondLst>
                                    <p:cond delay="100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par>
                          <p:cTn fill="hold">
                            <p:stCondLst>
                              <p:cond delay="2003"/>
                            </p:stCondLst>
                            <p:childTnLst>
                              <p:par>
                                <p:cTn fill="hold" nodeType="afterEffect" presetClass="entr" presetID="10" presetSubtype="0">
                                  <p:stCondLst>
                                    <p:cond delay="1000"/>
                                  </p:stCondLst>
                                  <p:childTnLst>
                                    <p:set>
                                      <p:cBhvr>
                                        <p:cTn dur="1" fill="hold">
                                          <p:stCondLst>
                                            <p:cond delay="0"/>
                                          </p:stCondLst>
                                        </p:cTn>
                                        <p:tgtEl>
                                          <p:spTgt spid="1067"/>
                                        </p:tgtEl>
                                        <p:attrNameLst>
                                          <p:attrName>style.visibility</p:attrName>
                                        </p:attrNameLst>
                                      </p:cBhvr>
                                      <p:to>
                                        <p:strVal val="visible"/>
                                      </p:to>
                                    </p:set>
                                    <p:animEffect filter="fade" transition="in">
                                      <p:cBhvr>
                                        <p:cTn dur="500"/>
                                        <p:tgtEl>
                                          <p:spTgt spid="10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7" name="Shape 1077"/>
        <p:cNvGrpSpPr/>
        <p:nvPr/>
      </p:nvGrpSpPr>
      <p:grpSpPr>
        <a:xfrm>
          <a:off x="0" y="0"/>
          <a:ext cx="0" cy="0"/>
          <a:chOff x="0" y="0"/>
          <a:chExt cx="0" cy="0"/>
        </a:xfrm>
      </p:grpSpPr>
      <p:sp>
        <p:nvSpPr>
          <p:cNvPr id="1078" name="Google Shape;1078;p59"/>
          <p:cNvSpPr txBox="1"/>
          <p:nvPr/>
        </p:nvSpPr>
        <p:spPr>
          <a:xfrm>
            <a:off x="457200" y="533400"/>
            <a:ext cx="26670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19.12</a:t>
            </a:r>
            <a:endParaRPr/>
          </a:p>
        </p:txBody>
      </p:sp>
      <p:sp>
        <p:nvSpPr>
          <p:cNvPr id="1079" name="Google Shape;1079;p59"/>
          <p:cNvSpPr txBox="1"/>
          <p:nvPr/>
        </p:nvSpPr>
        <p:spPr>
          <a:xfrm>
            <a:off x="3200400" y="457200"/>
            <a:ext cx="5791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Complex-Ion Formation on Solubility</a:t>
            </a:r>
            <a:endParaRPr/>
          </a:p>
        </p:txBody>
      </p:sp>
      <p:sp>
        <p:nvSpPr>
          <p:cNvPr id="1080" name="Google Shape;1080;p59"/>
          <p:cNvSpPr txBox="1"/>
          <p:nvPr/>
        </p:nvSpPr>
        <p:spPr>
          <a:xfrm>
            <a:off x="457200" y="914400"/>
            <a:ext cx="1371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1081" name="Google Shape;1081;p59"/>
          <p:cNvSpPr txBox="1"/>
          <p:nvPr/>
        </p:nvSpPr>
        <p:spPr>
          <a:xfrm>
            <a:off x="1295400" y="1905000"/>
            <a:ext cx="205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overall</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sp</a:t>
            </a:r>
            <a:r>
              <a:rPr b="0" i="0" lang="en-US" sz="1800" u="none">
                <a:solidFill>
                  <a:schemeClr val="dk1"/>
                </a:solidFill>
                <a:latin typeface="Arial"/>
                <a:ea typeface="Arial"/>
                <a:cs typeface="Arial"/>
                <a:sym typeface="Arial"/>
              </a:rPr>
              <a:t> x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f</a:t>
            </a:r>
            <a:r>
              <a:rPr b="0" i="0" lang="en-US" sz="1800" u="none">
                <a:solidFill>
                  <a:schemeClr val="dk1"/>
                </a:solidFill>
                <a:latin typeface="Arial"/>
                <a:ea typeface="Arial"/>
                <a:cs typeface="Arial"/>
                <a:sym typeface="Arial"/>
              </a:rPr>
              <a:t> = </a:t>
            </a:r>
            <a:endParaRPr/>
          </a:p>
        </p:txBody>
      </p:sp>
      <p:grpSp>
        <p:nvGrpSpPr>
          <p:cNvPr id="1082" name="Google Shape;1082;p59"/>
          <p:cNvGrpSpPr/>
          <p:nvPr/>
        </p:nvGrpSpPr>
        <p:grpSpPr>
          <a:xfrm>
            <a:off x="3352800" y="1676400"/>
            <a:ext cx="1905000" cy="823912"/>
            <a:chOff x="2112" y="1056"/>
            <a:chExt cx="1200" cy="519"/>
          </a:xfrm>
        </p:grpSpPr>
        <p:sp>
          <p:nvSpPr>
            <p:cNvPr id="1083" name="Google Shape;1083;p59"/>
            <p:cNvSpPr txBox="1"/>
            <p:nvPr/>
          </p:nvSpPr>
          <p:spPr>
            <a:xfrm>
              <a:off x="2112" y="1056"/>
              <a:ext cx="12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[Ag(S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2</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[Br </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sp>
          <p:nvSpPr>
            <p:cNvPr id="1084" name="Google Shape;1084;p59"/>
            <p:cNvSpPr txBox="1"/>
            <p:nvPr/>
          </p:nvSpPr>
          <p:spPr>
            <a:xfrm>
              <a:off x="2112" y="1344"/>
              <a:ext cx="120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3</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cxnSp>
          <p:nvCxnSpPr>
            <p:cNvPr id="1085" name="Google Shape;1085;p59"/>
            <p:cNvCxnSpPr/>
            <p:nvPr/>
          </p:nvCxnSpPr>
          <p:spPr>
            <a:xfrm>
              <a:off x="2112" y="1319"/>
              <a:ext cx="1056" cy="0"/>
            </a:xfrm>
            <a:prstGeom prst="straightConnector1">
              <a:avLst/>
            </a:prstGeom>
            <a:noFill/>
            <a:ln cap="flat" cmpd="sng" w="28575">
              <a:solidFill>
                <a:schemeClr val="dk1"/>
              </a:solidFill>
              <a:prstDash val="solid"/>
              <a:miter lim="800000"/>
              <a:headEnd len="med" w="med" type="none"/>
              <a:tailEnd len="med" w="med" type="none"/>
            </a:ln>
          </p:spPr>
        </p:cxnSp>
      </p:grpSp>
      <p:sp>
        <p:nvSpPr>
          <p:cNvPr id="1086" name="Google Shape;1086;p59"/>
          <p:cNvSpPr txBox="1"/>
          <p:nvPr/>
        </p:nvSpPr>
        <p:spPr>
          <a:xfrm>
            <a:off x="5105400" y="1905000"/>
            <a:ext cx="2743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(5.0 x 10</a:t>
            </a:r>
            <a:r>
              <a:rPr b="0" baseline="30000" i="0" lang="en-US" sz="1800" u="none">
                <a:solidFill>
                  <a:schemeClr val="dk1"/>
                </a:solidFill>
                <a:latin typeface="Arial"/>
                <a:ea typeface="Arial"/>
                <a:cs typeface="Arial"/>
                <a:sym typeface="Arial"/>
              </a:rPr>
              <a:t>-13</a:t>
            </a:r>
            <a:r>
              <a:rPr b="0" i="0" lang="en-US" sz="1800" u="none">
                <a:solidFill>
                  <a:schemeClr val="dk1"/>
                </a:solidFill>
                <a:latin typeface="Arial"/>
                <a:ea typeface="Arial"/>
                <a:cs typeface="Arial"/>
                <a:sym typeface="Arial"/>
              </a:rPr>
              <a:t>)(4.7 x 10</a:t>
            </a:r>
            <a:r>
              <a:rPr b="0" baseline="30000" i="0" lang="en-US" sz="1800" u="none">
                <a:solidFill>
                  <a:schemeClr val="dk1"/>
                </a:solidFill>
                <a:latin typeface="Arial"/>
                <a:ea typeface="Arial"/>
                <a:cs typeface="Arial"/>
                <a:sym typeface="Arial"/>
              </a:rPr>
              <a:t>13</a:t>
            </a:r>
            <a:r>
              <a:rPr b="0" i="0" lang="en-US" sz="1800" u="none">
                <a:solidFill>
                  <a:schemeClr val="dk1"/>
                </a:solidFill>
                <a:latin typeface="Arial"/>
                <a:ea typeface="Arial"/>
                <a:cs typeface="Arial"/>
                <a:sym typeface="Arial"/>
              </a:rPr>
              <a:t>)</a:t>
            </a:r>
            <a:endParaRPr/>
          </a:p>
        </p:txBody>
      </p:sp>
      <p:sp>
        <p:nvSpPr>
          <p:cNvPr id="1087" name="Google Shape;1087;p59"/>
          <p:cNvSpPr txBox="1"/>
          <p:nvPr/>
        </p:nvSpPr>
        <p:spPr>
          <a:xfrm>
            <a:off x="7696200" y="1905000"/>
            <a:ext cx="76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24</a:t>
            </a:r>
            <a:endParaRPr/>
          </a:p>
        </p:txBody>
      </p:sp>
      <p:grpSp>
        <p:nvGrpSpPr>
          <p:cNvPr id="1088" name="Google Shape;1088;p59"/>
          <p:cNvGrpSpPr/>
          <p:nvPr/>
        </p:nvGrpSpPr>
        <p:grpSpPr>
          <a:xfrm>
            <a:off x="304800" y="2819400"/>
            <a:ext cx="8229600" cy="381000"/>
            <a:chOff x="192" y="1776"/>
            <a:chExt cx="5184" cy="240"/>
          </a:xfrm>
        </p:grpSpPr>
        <p:grpSp>
          <p:nvGrpSpPr>
            <p:cNvPr id="1089" name="Google Shape;1089;p59"/>
            <p:cNvGrpSpPr/>
            <p:nvPr/>
          </p:nvGrpSpPr>
          <p:grpSpPr>
            <a:xfrm>
              <a:off x="1584" y="1776"/>
              <a:ext cx="3792" cy="231"/>
              <a:chOff x="768" y="3792"/>
              <a:chExt cx="3792" cy="231"/>
            </a:xfrm>
          </p:grpSpPr>
          <p:sp>
            <p:nvSpPr>
              <p:cNvPr id="1090" name="Google Shape;1090;p59"/>
              <p:cNvSpPr txBox="1"/>
              <p:nvPr/>
            </p:nvSpPr>
            <p:spPr>
              <a:xfrm>
                <a:off x="768" y="3792"/>
                <a:ext cx="37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AgBr(</a:t>
                </a:r>
                <a:r>
                  <a:rPr b="1" i="1" lang="en-US" sz="1800" u="none">
                    <a:solidFill>
                      <a:schemeClr val="dk1"/>
                    </a:solidFill>
                    <a:latin typeface="Times"/>
                    <a:ea typeface="Times"/>
                    <a:cs typeface="Times"/>
                    <a:sym typeface="Times"/>
                  </a:rPr>
                  <a:t>s</a:t>
                </a:r>
                <a:r>
                  <a:rPr b="1" i="0" lang="en-US" sz="1800" u="none">
                    <a:solidFill>
                      <a:schemeClr val="dk1"/>
                    </a:solidFill>
                    <a:latin typeface="Arial"/>
                    <a:ea typeface="Arial"/>
                    <a:cs typeface="Arial"/>
                    <a:sym typeface="Arial"/>
                  </a:rPr>
                  <a:t>) + 2S</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3</a:t>
                </a:r>
                <a:r>
                  <a:rPr b="1" baseline="30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Br </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Ag(S</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a:t>
                </a:r>
                <a:r>
                  <a:rPr b="1" baseline="-25000" i="0" lang="en-US" sz="1800" u="none">
                    <a:solidFill>
                      <a:schemeClr val="dk1"/>
                    </a:solidFill>
                    <a:latin typeface="Arial"/>
                    <a:ea typeface="Arial"/>
                    <a:cs typeface="Arial"/>
                    <a:sym typeface="Arial"/>
                  </a:rPr>
                  <a:t>2</a:t>
                </a:r>
                <a:r>
                  <a:rPr b="1" baseline="30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1091" name="Google Shape;1091;p59"/>
              <p:cNvPicPr preferRelativeResize="0"/>
              <p:nvPr/>
            </p:nvPicPr>
            <p:blipFill rotWithShape="1">
              <a:blip r:embed="rId3">
                <a:alphaModFix/>
              </a:blip>
              <a:srcRect b="0" l="0" r="0" t="0"/>
              <a:stretch/>
            </p:blipFill>
            <p:spPr>
              <a:xfrm>
                <a:off x="2256" y="3840"/>
                <a:ext cx="448" cy="160"/>
              </a:xfrm>
              <a:prstGeom prst="rect">
                <a:avLst/>
              </a:prstGeom>
              <a:noFill/>
              <a:ln>
                <a:noFill/>
              </a:ln>
            </p:spPr>
          </p:pic>
        </p:grpSp>
        <p:sp>
          <p:nvSpPr>
            <p:cNvPr id="1092" name="Google Shape;1092;p59"/>
            <p:cNvSpPr txBox="1"/>
            <p:nvPr/>
          </p:nvSpPr>
          <p:spPr>
            <a:xfrm>
              <a:off x="192" y="1776"/>
              <a:ext cx="1392"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cxnSp>
          <p:nvCxnSpPr>
            <p:cNvPr id="1093" name="Google Shape;1093;p59"/>
            <p:cNvCxnSpPr/>
            <p:nvPr/>
          </p:nvCxnSpPr>
          <p:spPr>
            <a:xfrm>
              <a:off x="192" y="2016"/>
              <a:ext cx="5184" cy="0"/>
            </a:xfrm>
            <a:prstGeom prst="straightConnector1">
              <a:avLst/>
            </a:prstGeom>
            <a:noFill/>
            <a:ln cap="flat" cmpd="sng" w="28575">
              <a:solidFill>
                <a:schemeClr val="dk1"/>
              </a:solidFill>
              <a:prstDash val="solid"/>
              <a:miter lim="800000"/>
              <a:headEnd len="med" w="med" type="none"/>
              <a:tailEnd len="med" w="med" type="none"/>
            </a:ln>
          </p:spPr>
        </p:cxnSp>
      </p:grpSp>
      <p:sp>
        <p:nvSpPr>
          <p:cNvPr id="1094" name="Google Shape;1094;p59"/>
          <p:cNvSpPr txBox="1"/>
          <p:nvPr/>
        </p:nvSpPr>
        <p:spPr>
          <a:xfrm>
            <a:off x="914400" y="3276600"/>
            <a:ext cx="121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1095" name="Google Shape;1095;p59"/>
          <p:cNvSpPr txBox="1"/>
          <p:nvPr/>
        </p:nvSpPr>
        <p:spPr>
          <a:xfrm>
            <a:off x="914400" y="3657600"/>
            <a:ext cx="121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1096" name="Google Shape;1096;p59"/>
          <p:cNvSpPr txBox="1"/>
          <p:nvPr/>
        </p:nvSpPr>
        <p:spPr>
          <a:xfrm>
            <a:off x="914400" y="40386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1097" name="Google Shape;1097;p59"/>
          <p:cNvSpPr txBox="1"/>
          <p:nvPr/>
        </p:nvSpPr>
        <p:spPr>
          <a:xfrm>
            <a:off x="2743200" y="3276600"/>
            <a:ext cx="304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1098" name="Google Shape;1098;p59"/>
          <p:cNvSpPr txBox="1"/>
          <p:nvPr/>
        </p:nvSpPr>
        <p:spPr>
          <a:xfrm>
            <a:off x="2743200" y="3657600"/>
            <a:ext cx="304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1099" name="Google Shape;1099;p59"/>
          <p:cNvSpPr txBox="1"/>
          <p:nvPr/>
        </p:nvSpPr>
        <p:spPr>
          <a:xfrm>
            <a:off x="2743200" y="4038600"/>
            <a:ext cx="304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1100" name="Google Shape;1100;p59"/>
          <p:cNvSpPr txBox="1"/>
          <p:nvPr/>
        </p:nvSpPr>
        <p:spPr>
          <a:xfrm>
            <a:off x="3771900" y="3276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a:t>
            </a:r>
            <a:endParaRPr/>
          </a:p>
        </p:txBody>
      </p:sp>
      <p:sp>
        <p:nvSpPr>
          <p:cNvPr id="1101" name="Google Shape;1101;p59"/>
          <p:cNvSpPr txBox="1"/>
          <p:nvPr/>
        </p:nvSpPr>
        <p:spPr>
          <a:xfrm>
            <a:off x="3657600" y="36576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a:t>
            </a:r>
            <a:r>
              <a:rPr b="0" i="1" lang="en-US" sz="1800" u="none">
                <a:solidFill>
                  <a:schemeClr val="dk1"/>
                </a:solidFill>
                <a:latin typeface="Arial"/>
                <a:ea typeface="Arial"/>
                <a:cs typeface="Arial"/>
                <a:sym typeface="Arial"/>
              </a:rPr>
              <a:t>S</a:t>
            </a:r>
            <a:endParaRPr/>
          </a:p>
        </p:txBody>
      </p:sp>
      <p:sp>
        <p:nvSpPr>
          <p:cNvPr id="1102" name="Google Shape;1102;p59"/>
          <p:cNvSpPr txBox="1"/>
          <p:nvPr/>
        </p:nvSpPr>
        <p:spPr>
          <a:xfrm>
            <a:off x="3505200" y="4038600"/>
            <a:ext cx="9906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1.0 - 2</a:t>
            </a:r>
            <a:r>
              <a:rPr b="0" i="1" lang="en-US" sz="1800" u="none">
                <a:solidFill>
                  <a:schemeClr val="dk1"/>
                </a:solidFill>
                <a:latin typeface="Arial"/>
                <a:ea typeface="Arial"/>
                <a:cs typeface="Arial"/>
                <a:sym typeface="Arial"/>
              </a:rPr>
              <a:t>S</a:t>
            </a:r>
            <a:endParaRPr/>
          </a:p>
        </p:txBody>
      </p:sp>
      <p:sp>
        <p:nvSpPr>
          <p:cNvPr id="1103" name="Google Shape;1103;p59"/>
          <p:cNvSpPr txBox="1"/>
          <p:nvPr/>
        </p:nvSpPr>
        <p:spPr>
          <a:xfrm>
            <a:off x="5600700" y="3276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1104" name="Google Shape;1104;p59"/>
          <p:cNvSpPr txBox="1"/>
          <p:nvPr/>
        </p:nvSpPr>
        <p:spPr>
          <a:xfrm>
            <a:off x="6934200" y="3276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1105" name="Google Shape;1105;p59"/>
          <p:cNvSpPr txBox="1"/>
          <p:nvPr/>
        </p:nvSpPr>
        <p:spPr>
          <a:xfrm>
            <a:off x="5600700" y="3657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S</a:t>
            </a:r>
            <a:endParaRPr/>
          </a:p>
        </p:txBody>
      </p:sp>
      <p:sp>
        <p:nvSpPr>
          <p:cNvPr id="1106" name="Google Shape;1106;p59"/>
          <p:cNvSpPr txBox="1"/>
          <p:nvPr/>
        </p:nvSpPr>
        <p:spPr>
          <a:xfrm>
            <a:off x="6934200" y="3657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S</a:t>
            </a:r>
            <a:endParaRPr/>
          </a:p>
        </p:txBody>
      </p:sp>
      <p:sp>
        <p:nvSpPr>
          <p:cNvPr id="1107" name="Google Shape;1107;p59"/>
          <p:cNvSpPr txBox="1"/>
          <p:nvPr/>
        </p:nvSpPr>
        <p:spPr>
          <a:xfrm>
            <a:off x="5600700" y="4038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endParaRPr/>
          </a:p>
        </p:txBody>
      </p:sp>
      <p:sp>
        <p:nvSpPr>
          <p:cNvPr id="1108" name="Google Shape;1108;p59"/>
          <p:cNvSpPr txBox="1"/>
          <p:nvPr/>
        </p:nvSpPr>
        <p:spPr>
          <a:xfrm>
            <a:off x="6934200" y="4038600"/>
            <a:ext cx="533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endParaRPr/>
          </a:p>
        </p:txBody>
      </p:sp>
      <p:grpSp>
        <p:nvGrpSpPr>
          <p:cNvPr id="1109" name="Google Shape;1109;p59"/>
          <p:cNvGrpSpPr/>
          <p:nvPr/>
        </p:nvGrpSpPr>
        <p:grpSpPr>
          <a:xfrm>
            <a:off x="685800" y="4495800"/>
            <a:ext cx="2971800" cy="827087"/>
            <a:chOff x="432" y="2832"/>
            <a:chExt cx="1872" cy="521"/>
          </a:xfrm>
        </p:grpSpPr>
        <p:sp>
          <p:nvSpPr>
            <p:cNvPr id="1110" name="Google Shape;1110;p59"/>
            <p:cNvSpPr txBox="1"/>
            <p:nvPr/>
          </p:nvSpPr>
          <p:spPr>
            <a:xfrm>
              <a:off x="432" y="2928"/>
              <a:ext cx="6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overall </a:t>
              </a:r>
              <a:r>
                <a:rPr b="0" i="0" lang="en-US" sz="1800" u="none">
                  <a:solidFill>
                    <a:schemeClr val="dk1"/>
                  </a:solidFill>
                  <a:latin typeface="Arial"/>
                  <a:ea typeface="Arial"/>
                  <a:cs typeface="Arial"/>
                  <a:sym typeface="Arial"/>
                </a:rPr>
                <a:t>=</a:t>
              </a:r>
              <a:endParaRPr/>
            </a:p>
          </p:txBody>
        </p:sp>
        <p:grpSp>
          <p:nvGrpSpPr>
            <p:cNvPr id="1111" name="Google Shape;1111;p59"/>
            <p:cNvGrpSpPr/>
            <p:nvPr/>
          </p:nvGrpSpPr>
          <p:grpSpPr>
            <a:xfrm>
              <a:off x="1056" y="2832"/>
              <a:ext cx="816" cy="521"/>
              <a:chOff x="1056" y="2832"/>
              <a:chExt cx="816" cy="521"/>
            </a:xfrm>
          </p:grpSpPr>
          <p:sp>
            <p:nvSpPr>
              <p:cNvPr id="1112" name="Google Shape;1112;p59"/>
              <p:cNvSpPr txBox="1"/>
              <p:nvPr/>
            </p:nvSpPr>
            <p:spPr>
              <a:xfrm>
                <a:off x="1296" y="2832"/>
                <a:ext cx="33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2</a:t>
                </a:r>
                <a:endParaRPr/>
              </a:p>
            </p:txBody>
          </p:sp>
          <p:sp>
            <p:nvSpPr>
              <p:cNvPr id="1113" name="Google Shape;1113;p59"/>
              <p:cNvSpPr txBox="1"/>
              <p:nvPr/>
            </p:nvSpPr>
            <p:spPr>
              <a:xfrm>
                <a:off x="1056" y="3120"/>
                <a:ext cx="816"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(1.0 - 2</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a:t>
                </a:r>
                <a:r>
                  <a:rPr b="0" baseline="30000" i="0" lang="en-US" sz="1800" u="none">
                    <a:solidFill>
                      <a:schemeClr val="dk1"/>
                    </a:solidFill>
                    <a:latin typeface="Arial"/>
                    <a:ea typeface="Arial"/>
                    <a:cs typeface="Arial"/>
                    <a:sym typeface="Arial"/>
                  </a:rPr>
                  <a:t>2</a:t>
                </a:r>
                <a:endParaRPr/>
              </a:p>
            </p:txBody>
          </p:sp>
          <p:cxnSp>
            <p:nvCxnSpPr>
              <p:cNvPr id="1114" name="Google Shape;1114;p59"/>
              <p:cNvCxnSpPr/>
              <p:nvPr/>
            </p:nvCxnSpPr>
            <p:spPr>
              <a:xfrm>
                <a:off x="1128" y="3072"/>
                <a:ext cx="672" cy="0"/>
              </a:xfrm>
              <a:prstGeom prst="straightConnector1">
                <a:avLst/>
              </a:prstGeom>
              <a:noFill/>
              <a:ln cap="flat" cmpd="sng" w="28575">
                <a:solidFill>
                  <a:schemeClr val="dk1"/>
                </a:solidFill>
                <a:prstDash val="solid"/>
                <a:miter lim="800000"/>
                <a:headEnd len="med" w="med" type="none"/>
                <a:tailEnd len="med" w="med" type="none"/>
              </a:ln>
            </p:spPr>
          </p:cxnSp>
        </p:grpSp>
        <p:sp>
          <p:nvSpPr>
            <p:cNvPr id="1115" name="Google Shape;1115;p59"/>
            <p:cNvSpPr txBox="1"/>
            <p:nvPr/>
          </p:nvSpPr>
          <p:spPr>
            <a:xfrm>
              <a:off x="1872" y="2928"/>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24</a:t>
              </a:r>
              <a:endParaRPr/>
            </a:p>
          </p:txBody>
        </p:sp>
      </p:grpSp>
      <p:grpSp>
        <p:nvGrpSpPr>
          <p:cNvPr id="1116" name="Google Shape;1116;p59"/>
          <p:cNvGrpSpPr/>
          <p:nvPr/>
        </p:nvGrpSpPr>
        <p:grpSpPr>
          <a:xfrm>
            <a:off x="3733800" y="4572000"/>
            <a:ext cx="2209800" cy="823912"/>
            <a:chOff x="2352" y="2880"/>
            <a:chExt cx="1392" cy="519"/>
          </a:xfrm>
        </p:grpSpPr>
        <p:grpSp>
          <p:nvGrpSpPr>
            <p:cNvPr id="1117" name="Google Shape;1117;p59"/>
            <p:cNvGrpSpPr/>
            <p:nvPr/>
          </p:nvGrpSpPr>
          <p:grpSpPr>
            <a:xfrm>
              <a:off x="2352" y="2880"/>
              <a:ext cx="720" cy="519"/>
              <a:chOff x="1104" y="2832"/>
              <a:chExt cx="720" cy="519"/>
            </a:xfrm>
          </p:grpSpPr>
          <p:sp>
            <p:nvSpPr>
              <p:cNvPr id="1118" name="Google Shape;1118;p59"/>
              <p:cNvSpPr txBox="1"/>
              <p:nvPr/>
            </p:nvSpPr>
            <p:spPr>
              <a:xfrm>
                <a:off x="1296" y="2832"/>
                <a:ext cx="336"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a:t>
                </a:r>
                <a:endParaRPr/>
              </a:p>
            </p:txBody>
          </p:sp>
          <p:sp>
            <p:nvSpPr>
              <p:cNvPr id="1119" name="Google Shape;1119;p59"/>
              <p:cNvSpPr txBox="1"/>
              <p:nvPr/>
            </p:nvSpPr>
            <p:spPr>
              <a:xfrm>
                <a:off x="1104" y="3120"/>
                <a:ext cx="72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1.0 - 2</a:t>
                </a:r>
                <a:r>
                  <a:rPr b="0" i="1" lang="en-US" sz="1800" u="none">
                    <a:solidFill>
                      <a:schemeClr val="dk1"/>
                    </a:solidFill>
                    <a:latin typeface="Arial"/>
                    <a:ea typeface="Arial"/>
                    <a:cs typeface="Arial"/>
                    <a:sym typeface="Arial"/>
                  </a:rPr>
                  <a:t>S</a:t>
                </a:r>
                <a:endParaRPr/>
              </a:p>
            </p:txBody>
          </p:sp>
          <p:cxnSp>
            <p:nvCxnSpPr>
              <p:cNvPr id="1120" name="Google Shape;1120;p59"/>
              <p:cNvCxnSpPr/>
              <p:nvPr/>
            </p:nvCxnSpPr>
            <p:spPr>
              <a:xfrm>
                <a:off x="1128" y="3072"/>
                <a:ext cx="672" cy="0"/>
              </a:xfrm>
              <a:prstGeom prst="straightConnector1">
                <a:avLst/>
              </a:prstGeom>
              <a:noFill/>
              <a:ln cap="flat" cmpd="sng" w="28575">
                <a:solidFill>
                  <a:schemeClr val="dk1"/>
                </a:solidFill>
                <a:prstDash val="solid"/>
                <a:miter lim="800000"/>
                <a:headEnd len="med" w="med" type="none"/>
                <a:tailEnd len="med" w="med" type="none"/>
              </a:ln>
            </p:spPr>
          </p:cxnSp>
        </p:grpSp>
        <p:sp>
          <p:nvSpPr>
            <p:cNvPr id="1121" name="Google Shape;1121;p59"/>
            <p:cNvSpPr txBox="1"/>
            <p:nvPr/>
          </p:nvSpPr>
          <p:spPr>
            <a:xfrm>
              <a:off x="3072" y="2976"/>
              <a:ext cx="67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√24</a:t>
              </a:r>
              <a:endParaRPr/>
            </a:p>
          </p:txBody>
        </p:sp>
      </p:grpSp>
      <p:sp>
        <p:nvSpPr>
          <p:cNvPr id="1122" name="Google Shape;1122;p59"/>
          <p:cNvSpPr txBox="1"/>
          <p:nvPr/>
        </p:nvSpPr>
        <p:spPr>
          <a:xfrm>
            <a:off x="1447800" y="5562600"/>
            <a:ext cx="29718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S</a:t>
            </a:r>
            <a:r>
              <a:rPr b="0" i="0" lang="en-US" sz="1800" u="none" cap="none" strike="noStrike">
                <a:solidFill>
                  <a:schemeClr val="dk1"/>
                </a:solidFill>
                <a:latin typeface="Arial"/>
                <a:ea typeface="Arial"/>
                <a:cs typeface="Arial"/>
                <a:sym typeface="Arial"/>
              </a:rPr>
              <a:t> = [Ag(S</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O</a:t>
            </a:r>
            <a:r>
              <a:rPr b="0" baseline="-25000" i="0" lang="en-US" sz="1800" u="none" cap="none" strike="noStrike">
                <a:solidFill>
                  <a:schemeClr val="dk1"/>
                </a:solidFill>
                <a:latin typeface="Arial"/>
                <a:ea typeface="Arial"/>
                <a:cs typeface="Arial"/>
                <a:sym typeface="Arial"/>
              </a:rPr>
              <a:t>3</a:t>
            </a:r>
            <a:r>
              <a:rPr b="0" i="0" lang="en-US" sz="1800" u="none" cap="none" strike="noStrike">
                <a:solidFill>
                  <a:schemeClr val="dk1"/>
                </a:solidFill>
                <a:latin typeface="Arial"/>
                <a:ea typeface="Arial"/>
                <a:cs typeface="Arial"/>
                <a:sym typeface="Arial"/>
              </a:rPr>
              <a:t>)</a:t>
            </a:r>
            <a:r>
              <a:rPr b="0" baseline="-25000" i="0" lang="en-US" sz="1800" u="none" cap="none" strike="noStrike">
                <a:solidFill>
                  <a:schemeClr val="dk1"/>
                </a:solidFill>
                <a:latin typeface="Arial"/>
                <a:ea typeface="Arial"/>
                <a:cs typeface="Arial"/>
                <a:sym typeface="Arial"/>
              </a:rPr>
              <a:t>2</a:t>
            </a:r>
            <a:r>
              <a:rPr b="0" baseline="30000" i="0" lang="en-US" sz="1800" u="none" cap="none" strike="noStrike">
                <a:solidFill>
                  <a:schemeClr val="dk1"/>
                </a:solidFill>
                <a:latin typeface="Arial"/>
                <a:ea typeface="Arial"/>
                <a:cs typeface="Arial"/>
                <a:sym typeface="Arial"/>
              </a:rPr>
              <a:t>3-</a:t>
            </a:r>
            <a:r>
              <a:rPr b="0" i="0" lang="en-US" sz="1800" u="none" cap="none" strike="noStrike">
                <a:solidFill>
                  <a:schemeClr val="dk1"/>
                </a:solidFill>
                <a:latin typeface="Arial"/>
                <a:ea typeface="Arial"/>
                <a:cs typeface="Arial"/>
                <a:sym typeface="Arial"/>
              </a:rPr>
              <a:t>] = 0.45 </a:t>
            </a:r>
            <a:r>
              <a:rPr b="0" i="1" lang="en-US" sz="1800" u="none" cap="none" strike="noStrike">
                <a:solidFill>
                  <a:schemeClr val="dk1"/>
                </a:solidFill>
                <a:latin typeface="Arial"/>
                <a:ea typeface="Arial"/>
                <a:cs typeface="Arial"/>
                <a:sym typeface="Arial"/>
              </a:rPr>
              <a:t>M</a:t>
            </a:r>
            <a:endParaRPr/>
          </a:p>
        </p:txBody>
      </p:sp>
      <p:sp>
        <p:nvSpPr>
          <p:cNvPr id="1123" name="Google Shape;1123;p59"/>
          <p:cNvSpPr txBox="1"/>
          <p:nvPr/>
        </p:nvSpPr>
        <p:spPr>
          <a:xfrm>
            <a:off x="8382000" y="6096000"/>
            <a:ext cx="4572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cxnSp>
        <p:nvCxnSpPr>
          <p:cNvPr id="1124" name="Google Shape;1124;p59"/>
          <p:cNvCxnSpPr/>
          <p:nvPr/>
        </p:nvCxnSpPr>
        <p:spPr>
          <a:xfrm rot="10800000">
            <a:off x="5486400" y="4648200"/>
            <a:ext cx="0" cy="30480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1">
                                            <p:txEl>
                                              <p:pRg end="0" st="0"/>
                                            </p:txEl>
                                          </p:spTgt>
                                        </p:tgtEl>
                                        <p:attrNameLst>
                                          <p:attrName>style.visibility</p:attrName>
                                        </p:attrNameLst>
                                      </p:cBhvr>
                                      <p:to>
                                        <p:strVal val="visible"/>
                                      </p:to>
                                    </p:set>
                                    <p:animEffect filter="fade" transition="in">
                                      <p:cBhvr>
                                        <p:cTn dur="500"/>
                                        <p:tgtEl>
                                          <p:spTgt spid="1081">
                                            <p:txEl>
                                              <p:pRg end="0" st="0"/>
                                            </p:txEl>
                                          </p:spTgt>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086">
                                            <p:txEl>
                                              <p:pRg end="0" st="0"/>
                                            </p:txEl>
                                          </p:spTgt>
                                        </p:tgtEl>
                                        <p:attrNameLst>
                                          <p:attrName>style.visibility</p:attrName>
                                        </p:attrNameLst>
                                      </p:cBhvr>
                                      <p:to>
                                        <p:strVal val="visible"/>
                                      </p:to>
                                    </p:set>
                                    <p:animEffect filter="fade" transition="in">
                                      <p:cBhvr>
                                        <p:cTn dur="500"/>
                                        <p:tgtEl>
                                          <p:spTgt spid="1086">
                                            <p:txEl>
                                              <p:pRg end="0" st="0"/>
                                            </p:txEl>
                                          </p:spTgt>
                                        </p:tgtEl>
                                      </p:cBhvr>
                                    </p:animEffect>
                                  </p:childTnLst>
                                </p:cTn>
                              </p:par>
                            </p:childTnLst>
                          </p:cTn>
                        </p:par>
                        <p:par>
                          <p:cTn fill="hold">
                            <p:stCondLst>
                              <p:cond delay="1000"/>
                            </p:stCondLst>
                            <p:childTnLst>
                              <p:par>
                                <p:cTn fill="hold" nodeType="afterEffect" presetClass="entr" presetID="1" presetSubtype="0">
                                  <p:stCondLst>
                                    <p:cond delay="1500"/>
                                  </p:stCondLst>
                                  <p:childTnLst>
                                    <p:set>
                                      <p:cBhvr>
                                        <p:cTn dur="1" fill="hold">
                                          <p:stCondLst>
                                            <p:cond delay="0"/>
                                          </p:stCondLst>
                                        </p:cTn>
                                        <p:tgtEl>
                                          <p:spTgt spid="1087">
                                            <p:txEl>
                                              <p:pRg end="0" st="0"/>
                                            </p:txEl>
                                          </p:spTgt>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1094">
                                            <p:txEl>
                                              <p:pRg end="0" st="0"/>
                                            </p:txEl>
                                          </p:spTgt>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 presetSubtype="0">
                                  <p:stCondLst>
                                    <p:cond delay="0"/>
                                  </p:stCondLst>
                                  <p:childTnLst>
                                    <p:set>
                                      <p:cBhvr>
                                        <p:cTn dur="1" fill="hold">
                                          <p:stCondLst>
                                            <p:cond delay="0"/>
                                          </p:stCondLst>
                                        </p:cTn>
                                        <p:tgtEl>
                                          <p:spTgt spid="1095">
                                            <p:txEl>
                                              <p:pRg end="0" st="0"/>
                                            </p:txEl>
                                          </p:spTgt>
                                        </p:tgtEl>
                                        <p:attrNameLst>
                                          <p:attrName>style.visibility</p:attrName>
                                        </p:attrNameLst>
                                      </p:cBhvr>
                                      <p:to>
                                        <p:strVal val="visible"/>
                                      </p:to>
                                    </p:set>
                                  </p:childTnLst>
                                </p:cTn>
                              </p:par>
                            </p:childTnLst>
                          </p:cTn>
                        </p:par>
                        <p:par>
                          <p:cTn fill="hold">
                            <p:stCondLst>
                              <p:cond delay="1003"/>
                            </p:stCondLst>
                            <p:childTnLst>
                              <p:par>
                                <p:cTn fill="hold" nodeType="afterEffect" presetClass="entr" presetID="1" presetSubtype="0">
                                  <p:stCondLst>
                                    <p:cond delay="0"/>
                                  </p:stCondLst>
                                  <p:childTnLst>
                                    <p:set>
                                      <p:cBhvr>
                                        <p:cTn dur="1" fill="hold">
                                          <p:stCondLst>
                                            <p:cond delay="0"/>
                                          </p:stCondLst>
                                        </p:cTn>
                                        <p:tgtEl>
                                          <p:spTgt spid="1096">
                                            <p:txEl>
                                              <p:pRg end="0" st="0"/>
                                            </p:txEl>
                                          </p:spTgt>
                                        </p:tgtEl>
                                        <p:attrNameLst>
                                          <p:attrName>style.visibility</p:attrName>
                                        </p:attrNameLst>
                                      </p:cBhvr>
                                      <p:to>
                                        <p:strVal val="visible"/>
                                      </p:to>
                                    </p:set>
                                  </p:childTnLst>
                                </p:cTn>
                              </p:par>
                            </p:childTnLst>
                          </p:cTn>
                        </p:par>
                        <p:par>
                          <p:cTn fill="hold">
                            <p:stCondLst>
                              <p:cond delay="1004"/>
                            </p:stCondLst>
                            <p:childTnLst>
                              <p:par>
                                <p:cTn fill="hold" nodeType="afterEffect" presetClass="entr" presetID="1" presetSubtype="0">
                                  <p:stCondLst>
                                    <p:cond delay="1000"/>
                                  </p:stCondLst>
                                  <p:childTnLst>
                                    <p:set>
                                      <p:cBhvr>
                                        <p:cTn dur="1" fill="hold">
                                          <p:stCondLst>
                                            <p:cond delay="0"/>
                                          </p:stCondLst>
                                        </p:cTn>
                                        <p:tgtEl>
                                          <p:spTgt spid="1097">
                                            <p:txEl>
                                              <p:pRg end="0" st="0"/>
                                            </p:txEl>
                                          </p:spTgt>
                                        </p:tgtEl>
                                        <p:attrNameLst>
                                          <p:attrName>style.visibility</p:attrName>
                                        </p:attrNameLst>
                                      </p:cBhvr>
                                      <p:to>
                                        <p:strVal val="visible"/>
                                      </p:to>
                                    </p:set>
                                  </p:childTnLst>
                                </p:cTn>
                              </p:par>
                            </p:childTnLst>
                          </p:cTn>
                        </p:par>
                        <p:par>
                          <p:cTn fill="hold">
                            <p:stCondLst>
                              <p:cond delay="1005"/>
                            </p:stCondLst>
                            <p:childTnLst>
                              <p:par>
                                <p:cTn fill="hold" nodeType="afterEffect" presetClass="entr" presetID="1" presetSubtype="0">
                                  <p:stCondLst>
                                    <p:cond delay="0"/>
                                  </p:stCondLst>
                                  <p:childTnLst>
                                    <p:set>
                                      <p:cBhvr>
                                        <p:cTn dur="1" fill="hold">
                                          <p:stCondLst>
                                            <p:cond delay="0"/>
                                          </p:stCondLst>
                                        </p:cTn>
                                        <p:tgtEl>
                                          <p:spTgt spid="1100">
                                            <p:txEl>
                                              <p:pRg end="0" st="0"/>
                                            </p:txEl>
                                          </p:spTgt>
                                        </p:tgtEl>
                                        <p:attrNameLst>
                                          <p:attrName>style.visibility</p:attrName>
                                        </p:attrNameLst>
                                      </p:cBhvr>
                                      <p:to>
                                        <p:strVal val="visible"/>
                                      </p:to>
                                    </p:set>
                                  </p:childTnLst>
                                </p:cTn>
                              </p:par>
                            </p:childTnLst>
                          </p:cTn>
                        </p:par>
                        <p:par>
                          <p:cTn fill="hold">
                            <p:stCondLst>
                              <p:cond delay="1006"/>
                            </p:stCondLst>
                            <p:childTnLst>
                              <p:par>
                                <p:cTn fill="hold" nodeType="afterEffect" presetClass="entr" presetID="1" presetSubtype="0">
                                  <p:stCondLst>
                                    <p:cond delay="0"/>
                                  </p:stCondLst>
                                  <p:childTnLst>
                                    <p:set>
                                      <p:cBhvr>
                                        <p:cTn dur="1" fill="hold">
                                          <p:stCondLst>
                                            <p:cond delay="0"/>
                                          </p:stCondLst>
                                        </p:cTn>
                                        <p:tgtEl>
                                          <p:spTgt spid="1103">
                                            <p:txEl>
                                              <p:pRg end="0" st="0"/>
                                            </p:txEl>
                                          </p:spTgt>
                                        </p:tgtEl>
                                        <p:attrNameLst>
                                          <p:attrName>style.visibility</p:attrName>
                                        </p:attrNameLst>
                                      </p:cBhvr>
                                      <p:to>
                                        <p:strVal val="visible"/>
                                      </p:to>
                                    </p:set>
                                  </p:childTnLst>
                                </p:cTn>
                              </p:par>
                            </p:childTnLst>
                          </p:cTn>
                        </p:par>
                        <p:par>
                          <p:cTn fill="hold">
                            <p:stCondLst>
                              <p:cond delay="1007"/>
                            </p:stCondLst>
                            <p:childTnLst>
                              <p:par>
                                <p:cTn fill="hold" nodeType="afterEffect" presetClass="entr" presetID="1" presetSubtype="0">
                                  <p:stCondLst>
                                    <p:cond delay="0"/>
                                  </p:stCondLst>
                                  <p:childTnLst>
                                    <p:set>
                                      <p:cBhvr>
                                        <p:cTn dur="1" fill="hold">
                                          <p:stCondLst>
                                            <p:cond delay="0"/>
                                          </p:stCondLst>
                                        </p:cTn>
                                        <p:tgtEl>
                                          <p:spTgt spid="1104">
                                            <p:txEl>
                                              <p:pRg end="0" st="0"/>
                                            </p:txEl>
                                          </p:spTgt>
                                        </p:tgtEl>
                                        <p:attrNameLst>
                                          <p:attrName>style.visibility</p:attrName>
                                        </p:attrNameLst>
                                      </p:cBhvr>
                                      <p:to>
                                        <p:strVal val="visible"/>
                                      </p:to>
                                    </p:set>
                                  </p:childTnLst>
                                </p:cTn>
                              </p:par>
                            </p:childTnLst>
                          </p:cTn>
                        </p:par>
                        <p:par>
                          <p:cTn fill="hold">
                            <p:stCondLst>
                              <p:cond delay="1008"/>
                            </p:stCondLst>
                            <p:childTnLst>
                              <p:par>
                                <p:cTn fill="hold" nodeType="afterEffect" presetClass="entr" presetID="1" presetSubtype="0">
                                  <p:stCondLst>
                                    <p:cond delay="1000"/>
                                  </p:stCondLst>
                                  <p:childTnLst>
                                    <p:set>
                                      <p:cBhvr>
                                        <p:cTn dur="1" fill="hold">
                                          <p:stCondLst>
                                            <p:cond delay="0"/>
                                          </p:stCondLst>
                                        </p:cTn>
                                        <p:tgtEl>
                                          <p:spTgt spid="1098">
                                            <p:txEl>
                                              <p:pRg end="0" st="0"/>
                                            </p:txEl>
                                          </p:spTgt>
                                        </p:tgtEl>
                                        <p:attrNameLst>
                                          <p:attrName>style.visibility</p:attrName>
                                        </p:attrNameLst>
                                      </p:cBhvr>
                                      <p:to>
                                        <p:strVal val="visible"/>
                                      </p:to>
                                    </p:set>
                                  </p:childTnLst>
                                </p:cTn>
                              </p:par>
                            </p:childTnLst>
                          </p:cTn>
                        </p:par>
                        <p:par>
                          <p:cTn fill="hold">
                            <p:stCondLst>
                              <p:cond delay="1009"/>
                            </p:stCondLst>
                            <p:childTnLst>
                              <p:par>
                                <p:cTn fill="hold" nodeType="afterEffect" presetClass="entr" presetID="1" presetSubtype="0">
                                  <p:stCondLst>
                                    <p:cond delay="0"/>
                                  </p:stCondLst>
                                  <p:childTnLst>
                                    <p:set>
                                      <p:cBhvr>
                                        <p:cTn dur="1" fill="hold">
                                          <p:stCondLst>
                                            <p:cond delay="0"/>
                                          </p:stCondLst>
                                        </p:cTn>
                                        <p:tgtEl>
                                          <p:spTgt spid="1101">
                                            <p:txEl>
                                              <p:pRg end="0" st="0"/>
                                            </p:txEl>
                                          </p:spTgt>
                                        </p:tgtEl>
                                        <p:attrNameLst>
                                          <p:attrName>style.visibility</p:attrName>
                                        </p:attrNameLst>
                                      </p:cBhvr>
                                      <p:to>
                                        <p:strVal val="visible"/>
                                      </p:to>
                                    </p:set>
                                  </p:childTnLst>
                                </p:cTn>
                              </p:par>
                            </p:childTnLst>
                          </p:cTn>
                        </p:par>
                        <p:par>
                          <p:cTn fill="hold">
                            <p:stCondLst>
                              <p:cond delay="1010"/>
                            </p:stCondLst>
                            <p:childTnLst>
                              <p:par>
                                <p:cTn fill="hold" nodeType="afterEffect" presetClass="entr" presetID="1" presetSubtype="0">
                                  <p:stCondLst>
                                    <p:cond delay="0"/>
                                  </p:stCondLst>
                                  <p:childTnLst>
                                    <p:set>
                                      <p:cBhvr>
                                        <p:cTn dur="1" fill="hold">
                                          <p:stCondLst>
                                            <p:cond delay="0"/>
                                          </p:stCondLst>
                                        </p:cTn>
                                        <p:tgtEl>
                                          <p:spTgt spid="1105">
                                            <p:txEl>
                                              <p:pRg end="0" st="0"/>
                                            </p:txEl>
                                          </p:spTgt>
                                        </p:tgtEl>
                                        <p:attrNameLst>
                                          <p:attrName>style.visibility</p:attrName>
                                        </p:attrNameLst>
                                      </p:cBhvr>
                                      <p:to>
                                        <p:strVal val="visible"/>
                                      </p:to>
                                    </p:set>
                                  </p:childTnLst>
                                </p:cTn>
                              </p:par>
                            </p:childTnLst>
                          </p:cTn>
                        </p:par>
                        <p:par>
                          <p:cTn fill="hold">
                            <p:stCondLst>
                              <p:cond delay="1011"/>
                            </p:stCondLst>
                            <p:childTnLst>
                              <p:par>
                                <p:cTn fill="hold" nodeType="afterEffect" presetClass="entr" presetID="1" presetSubtype="0">
                                  <p:stCondLst>
                                    <p:cond delay="0"/>
                                  </p:stCondLst>
                                  <p:childTnLst>
                                    <p:set>
                                      <p:cBhvr>
                                        <p:cTn dur="1" fill="hold">
                                          <p:stCondLst>
                                            <p:cond delay="0"/>
                                          </p:stCondLst>
                                        </p:cTn>
                                        <p:tgtEl>
                                          <p:spTgt spid="1106">
                                            <p:txEl>
                                              <p:pRg end="0" st="0"/>
                                            </p:txEl>
                                          </p:spTgt>
                                        </p:tgtEl>
                                        <p:attrNameLst>
                                          <p:attrName>style.visibility</p:attrName>
                                        </p:attrNameLst>
                                      </p:cBhvr>
                                      <p:to>
                                        <p:strVal val="visible"/>
                                      </p:to>
                                    </p:set>
                                  </p:childTnLst>
                                </p:cTn>
                              </p:par>
                            </p:childTnLst>
                          </p:cTn>
                        </p:par>
                        <p:par>
                          <p:cTn fill="hold">
                            <p:stCondLst>
                              <p:cond delay="1012"/>
                            </p:stCondLst>
                            <p:childTnLst>
                              <p:par>
                                <p:cTn fill="hold" nodeType="afterEffect" presetClass="entr" presetID="1" presetSubtype="0">
                                  <p:stCondLst>
                                    <p:cond delay="1000"/>
                                  </p:stCondLst>
                                  <p:childTnLst>
                                    <p:set>
                                      <p:cBhvr>
                                        <p:cTn dur="1" fill="hold">
                                          <p:stCondLst>
                                            <p:cond delay="0"/>
                                          </p:stCondLst>
                                        </p:cTn>
                                        <p:tgtEl>
                                          <p:spTgt spid="1099">
                                            <p:txEl>
                                              <p:pRg end="0" st="0"/>
                                            </p:txEl>
                                          </p:spTgt>
                                        </p:tgtEl>
                                        <p:attrNameLst>
                                          <p:attrName>style.visibility</p:attrName>
                                        </p:attrNameLst>
                                      </p:cBhvr>
                                      <p:to>
                                        <p:strVal val="visible"/>
                                      </p:to>
                                    </p:set>
                                  </p:childTnLst>
                                </p:cTn>
                              </p:par>
                            </p:childTnLst>
                          </p:cTn>
                        </p:par>
                        <p:par>
                          <p:cTn fill="hold">
                            <p:stCondLst>
                              <p:cond delay="1013"/>
                            </p:stCondLst>
                            <p:childTnLst>
                              <p:par>
                                <p:cTn fill="hold" nodeType="afterEffect" presetClass="entr" presetID="1" presetSubtype="0">
                                  <p:stCondLst>
                                    <p:cond delay="0"/>
                                  </p:stCondLst>
                                  <p:childTnLst>
                                    <p:set>
                                      <p:cBhvr>
                                        <p:cTn dur="1" fill="hold">
                                          <p:stCondLst>
                                            <p:cond delay="0"/>
                                          </p:stCondLst>
                                        </p:cTn>
                                        <p:tgtEl>
                                          <p:spTgt spid="1102">
                                            <p:txEl>
                                              <p:pRg end="0" st="0"/>
                                            </p:txEl>
                                          </p:spTgt>
                                        </p:tgtEl>
                                        <p:attrNameLst>
                                          <p:attrName>style.visibility</p:attrName>
                                        </p:attrNameLst>
                                      </p:cBhvr>
                                      <p:to>
                                        <p:strVal val="visible"/>
                                      </p:to>
                                    </p:set>
                                  </p:childTnLst>
                                </p:cTn>
                              </p:par>
                            </p:childTnLst>
                          </p:cTn>
                        </p:par>
                        <p:par>
                          <p:cTn fill="hold">
                            <p:stCondLst>
                              <p:cond delay="1014"/>
                            </p:stCondLst>
                            <p:childTnLst>
                              <p:par>
                                <p:cTn fill="hold" nodeType="afterEffect" presetClass="entr" presetID="1" presetSubtype="0">
                                  <p:stCondLst>
                                    <p:cond delay="0"/>
                                  </p:stCondLst>
                                  <p:childTnLst>
                                    <p:set>
                                      <p:cBhvr>
                                        <p:cTn dur="1" fill="hold">
                                          <p:stCondLst>
                                            <p:cond delay="0"/>
                                          </p:stCondLst>
                                        </p:cTn>
                                        <p:tgtEl>
                                          <p:spTgt spid="1107">
                                            <p:txEl>
                                              <p:pRg end="0" st="0"/>
                                            </p:txEl>
                                          </p:spTgt>
                                        </p:tgtEl>
                                        <p:attrNameLst>
                                          <p:attrName>style.visibility</p:attrName>
                                        </p:attrNameLst>
                                      </p:cBhvr>
                                      <p:to>
                                        <p:strVal val="visible"/>
                                      </p:to>
                                    </p:set>
                                  </p:childTnLst>
                                </p:cTn>
                              </p:par>
                            </p:childTnLst>
                          </p:cTn>
                        </p:par>
                        <p:par>
                          <p:cTn fill="hold">
                            <p:stCondLst>
                              <p:cond delay="1015"/>
                            </p:stCondLst>
                            <p:childTnLst>
                              <p:par>
                                <p:cTn fill="hold" nodeType="afterEffect" presetClass="entr" presetID="1" presetSubtype="0">
                                  <p:stCondLst>
                                    <p:cond delay="0"/>
                                  </p:stCondLst>
                                  <p:childTnLst>
                                    <p:set>
                                      <p:cBhvr>
                                        <p:cTn dur="1" fill="hold">
                                          <p:stCondLst>
                                            <p:cond delay="0"/>
                                          </p:stCondLst>
                                        </p:cTn>
                                        <p:tgtEl>
                                          <p:spTgt spid="1108">
                                            <p:txEl>
                                              <p:pRg end="0" st="0"/>
                                            </p:txEl>
                                          </p:spTgt>
                                        </p:tgtEl>
                                        <p:attrNameLst>
                                          <p:attrName>style.visibility</p:attrName>
                                        </p:attrNameLst>
                                      </p:cBhvr>
                                      <p:to>
                                        <p:strVal val="visible"/>
                                      </p:to>
                                    </p:set>
                                  </p:childTnLst>
                                </p:cTn>
                              </p:par>
                            </p:childTnLst>
                          </p:cTn>
                        </p:par>
                        <p:par>
                          <p:cTn fill="hold">
                            <p:stCondLst>
                              <p:cond delay="1016"/>
                            </p:stCondLst>
                            <p:childTnLst>
                              <p:par>
                                <p:cTn fill="hold" nodeType="afterEffect" presetClass="entr" presetID="1" presetSubtype="0">
                                  <p:stCondLst>
                                    <p:cond delay="0"/>
                                  </p:stCondLst>
                                  <p:childTnLst>
                                    <p:set>
                                      <p:cBhvr>
                                        <p:cTn dur="1" fill="hold">
                                          <p:stCondLst>
                                            <p:cond delay="0"/>
                                          </p:stCondLst>
                                        </p:cTn>
                                        <p:tgtEl>
                                          <p:spTgt spid="1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7"/>
          <p:cNvSpPr txBox="1"/>
          <p:nvPr/>
        </p:nvSpPr>
        <p:spPr>
          <a:xfrm>
            <a:off x="457200" y="6096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19.3</a:t>
            </a:r>
            <a:endParaRPr/>
          </a:p>
        </p:txBody>
      </p:sp>
      <p:sp>
        <p:nvSpPr>
          <p:cNvPr id="133" name="Google Shape;133;p17"/>
          <p:cNvSpPr txBox="1"/>
          <p:nvPr/>
        </p:nvSpPr>
        <p:spPr>
          <a:xfrm>
            <a:off x="2133600" y="593725"/>
            <a:ext cx="27432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How a buffer works.</a:t>
            </a:r>
            <a:endParaRPr/>
          </a:p>
        </p:txBody>
      </p:sp>
      <p:pic>
        <p:nvPicPr>
          <p:cNvPr id="134" name="Google Shape;134;p17"/>
          <p:cNvPicPr preferRelativeResize="0"/>
          <p:nvPr/>
        </p:nvPicPr>
        <p:blipFill rotWithShape="1">
          <a:blip r:embed="rId3">
            <a:alphaModFix/>
          </a:blip>
          <a:srcRect b="0" l="0" r="0" t="0"/>
          <a:stretch/>
        </p:blipFill>
        <p:spPr>
          <a:xfrm>
            <a:off x="685800" y="1014412"/>
            <a:ext cx="7772400" cy="497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8"/>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a:t>
            </a:r>
            <a:endParaRPr/>
          </a:p>
        </p:txBody>
      </p:sp>
      <p:sp>
        <p:nvSpPr>
          <p:cNvPr id="141" name="Google Shape;141;p18"/>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Added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or OH</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on Buffer pH</a:t>
            </a:r>
            <a:endParaRPr/>
          </a:p>
        </p:txBody>
      </p:sp>
      <p:sp>
        <p:nvSpPr>
          <p:cNvPr id="142" name="Google Shape;142;p18"/>
          <p:cNvSpPr txBox="1"/>
          <p:nvPr/>
        </p:nvSpPr>
        <p:spPr>
          <a:xfrm>
            <a:off x="381000" y="11430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143" name="Google Shape;143;p18"/>
          <p:cNvSpPr txBox="1"/>
          <p:nvPr/>
        </p:nvSpPr>
        <p:spPr>
          <a:xfrm>
            <a:off x="1905000" y="1143000"/>
            <a:ext cx="678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the pH:</a:t>
            </a:r>
            <a:endParaRPr/>
          </a:p>
        </p:txBody>
      </p:sp>
      <p:sp>
        <p:nvSpPr>
          <p:cNvPr id="144" name="Google Shape;144;p18"/>
          <p:cNvSpPr txBox="1"/>
          <p:nvPr/>
        </p:nvSpPr>
        <p:spPr>
          <a:xfrm>
            <a:off x="533400" y="1524000"/>
            <a:ext cx="8382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Of a buffer solution consisting of 0.50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COOH and 0.50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COONa</a:t>
            </a:r>
            <a:endParaRPr/>
          </a:p>
        </p:txBody>
      </p:sp>
      <p:sp>
        <p:nvSpPr>
          <p:cNvPr id="145" name="Google Shape;145;p18"/>
          <p:cNvSpPr txBox="1"/>
          <p:nvPr/>
        </p:nvSpPr>
        <p:spPr>
          <a:xfrm>
            <a:off x="533400" y="1955800"/>
            <a:ext cx="8458200" cy="369887"/>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After adding 0.020 mol of solid NaOH to 1.0 L of the buffer solution in part (a)</a:t>
            </a:r>
            <a:endParaRPr/>
          </a:p>
        </p:txBody>
      </p:sp>
      <p:sp>
        <p:nvSpPr>
          <p:cNvPr id="146" name="Google Shape;146;p18"/>
          <p:cNvSpPr txBox="1"/>
          <p:nvPr/>
        </p:nvSpPr>
        <p:spPr>
          <a:xfrm>
            <a:off x="533400" y="2387600"/>
            <a:ext cx="8229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After adding 0.020 mol of HCl  to 1.0 L of the buffer solution in part (a)</a:t>
            </a:r>
            <a:endParaRPr/>
          </a:p>
        </p:txBody>
      </p:sp>
      <p:sp>
        <p:nvSpPr>
          <p:cNvPr id="147" name="Google Shape;147;p18"/>
          <p:cNvSpPr txBox="1"/>
          <p:nvPr/>
        </p:nvSpPr>
        <p:spPr>
          <a:xfrm>
            <a:off x="533400" y="2819400"/>
            <a:ext cx="8229600" cy="6413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of 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COOH = 1.8 x 10</a:t>
            </a:r>
            <a:r>
              <a:rPr b="0" baseline="30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 (Assume the additions cause negligible volume changes.)</a:t>
            </a:r>
            <a:endParaRPr/>
          </a:p>
        </p:txBody>
      </p:sp>
      <p:grpSp>
        <p:nvGrpSpPr>
          <p:cNvPr id="148" name="Google Shape;148;p18"/>
          <p:cNvGrpSpPr/>
          <p:nvPr/>
        </p:nvGrpSpPr>
        <p:grpSpPr>
          <a:xfrm>
            <a:off x="457200" y="3505200"/>
            <a:ext cx="8229600" cy="915987"/>
            <a:chOff x="288" y="2208"/>
            <a:chExt cx="5184" cy="577"/>
          </a:xfrm>
        </p:grpSpPr>
        <p:sp>
          <p:nvSpPr>
            <p:cNvPr id="149" name="Google Shape;149;p18"/>
            <p:cNvSpPr txBox="1"/>
            <p:nvPr/>
          </p:nvSpPr>
          <p:spPr>
            <a:xfrm>
              <a:off x="288" y="2208"/>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150" name="Google Shape;150;p18"/>
            <p:cNvSpPr txBox="1"/>
            <p:nvPr/>
          </p:nvSpPr>
          <p:spPr>
            <a:xfrm>
              <a:off x="288" y="2208"/>
              <a:ext cx="518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We know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and can find initial concentrations of conjugate acid and base.  Make assumptions about the amount of acid dissociating relative to its initial concentration.  Proceed step-wise through changes in the system.</a:t>
              </a:r>
              <a:endParaRPr/>
            </a:p>
          </p:txBody>
        </p:sp>
      </p:grpSp>
      <p:grpSp>
        <p:nvGrpSpPr>
          <p:cNvPr id="151" name="Google Shape;151;p18"/>
          <p:cNvGrpSpPr/>
          <p:nvPr/>
        </p:nvGrpSpPr>
        <p:grpSpPr>
          <a:xfrm>
            <a:off x="838200" y="5257800"/>
            <a:ext cx="1371600" cy="1052512"/>
            <a:chOff x="528" y="3312"/>
            <a:chExt cx="864" cy="663"/>
          </a:xfrm>
        </p:grpSpPr>
        <p:sp>
          <p:nvSpPr>
            <p:cNvPr id="152" name="Google Shape;152;p18"/>
            <p:cNvSpPr txBox="1"/>
            <p:nvPr/>
          </p:nvSpPr>
          <p:spPr>
            <a:xfrm>
              <a:off x="528" y="3312"/>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153" name="Google Shape;153;p18"/>
            <p:cNvSpPr txBox="1"/>
            <p:nvPr/>
          </p:nvSpPr>
          <p:spPr>
            <a:xfrm>
              <a:off x="528" y="3528"/>
              <a:ext cx="81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154" name="Google Shape;154;p18"/>
            <p:cNvSpPr txBox="1"/>
            <p:nvPr/>
          </p:nvSpPr>
          <p:spPr>
            <a:xfrm>
              <a:off x="528" y="3744"/>
              <a:ext cx="8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grpSp>
      <p:sp>
        <p:nvSpPr>
          <p:cNvPr id="155" name="Google Shape;155;p18"/>
          <p:cNvSpPr txBox="1"/>
          <p:nvPr/>
        </p:nvSpPr>
        <p:spPr>
          <a:xfrm>
            <a:off x="2971800" y="5257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a:t>
            </a:r>
            <a:endParaRPr/>
          </a:p>
        </p:txBody>
      </p:sp>
      <p:sp>
        <p:nvSpPr>
          <p:cNvPr id="156" name="Google Shape;156;p18"/>
          <p:cNvSpPr txBox="1"/>
          <p:nvPr/>
        </p:nvSpPr>
        <p:spPr>
          <a:xfrm>
            <a:off x="6172200" y="55626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157" name="Google Shape;157;p18"/>
          <p:cNvSpPr txBox="1"/>
          <p:nvPr/>
        </p:nvSpPr>
        <p:spPr>
          <a:xfrm>
            <a:off x="2743200" y="5943600"/>
            <a:ext cx="9906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0.50 - </a:t>
            </a:r>
            <a:r>
              <a:rPr b="0" i="1" lang="en-US" sz="1800" u="none">
                <a:solidFill>
                  <a:schemeClr val="dk1"/>
                </a:solidFill>
                <a:latin typeface="Arial"/>
                <a:ea typeface="Arial"/>
                <a:cs typeface="Arial"/>
                <a:sym typeface="Arial"/>
              </a:rPr>
              <a:t>x</a:t>
            </a:r>
            <a:endParaRPr/>
          </a:p>
        </p:txBody>
      </p:sp>
      <p:sp>
        <p:nvSpPr>
          <p:cNvPr id="158" name="Google Shape;158;p18"/>
          <p:cNvSpPr txBox="1"/>
          <p:nvPr/>
        </p:nvSpPr>
        <p:spPr>
          <a:xfrm>
            <a:off x="4419600" y="52578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159" name="Google Shape;159;p18"/>
          <p:cNvSpPr txBox="1"/>
          <p:nvPr/>
        </p:nvSpPr>
        <p:spPr>
          <a:xfrm>
            <a:off x="4419600" y="55626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160" name="Google Shape;160;p18"/>
          <p:cNvSpPr txBox="1"/>
          <p:nvPr/>
        </p:nvSpPr>
        <p:spPr>
          <a:xfrm>
            <a:off x="4419600" y="59436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161" name="Google Shape;161;p18"/>
          <p:cNvSpPr txBox="1"/>
          <p:nvPr/>
        </p:nvSpPr>
        <p:spPr>
          <a:xfrm>
            <a:off x="6172200" y="5257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a:t>
            </a:r>
            <a:endParaRPr/>
          </a:p>
        </p:txBody>
      </p:sp>
      <p:sp>
        <p:nvSpPr>
          <p:cNvPr id="162" name="Google Shape;162;p18"/>
          <p:cNvSpPr txBox="1"/>
          <p:nvPr/>
        </p:nvSpPr>
        <p:spPr>
          <a:xfrm>
            <a:off x="7658100" y="5257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163" name="Google Shape;163;p18"/>
          <p:cNvSpPr txBox="1"/>
          <p:nvPr/>
        </p:nvSpPr>
        <p:spPr>
          <a:xfrm>
            <a:off x="7658100" y="55626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164" name="Google Shape;164;p18"/>
          <p:cNvSpPr txBox="1"/>
          <p:nvPr/>
        </p:nvSpPr>
        <p:spPr>
          <a:xfrm>
            <a:off x="5943600" y="5943600"/>
            <a:ext cx="1143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 + </a:t>
            </a:r>
            <a:r>
              <a:rPr b="0" i="1" lang="en-US" sz="1800" u="none">
                <a:solidFill>
                  <a:schemeClr val="dk1"/>
                </a:solidFill>
                <a:latin typeface="Arial"/>
                <a:ea typeface="Arial"/>
                <a:cs typeface="Arial"/>
                <a:sym typeface="Arial"/>
              </a:rPr>
              <a:t>x</a:t>
            </a:r>
            <a:endParaRPr/>
          </a:p>
        </p:txBody>
      </p:sp>
      <p:sp>
        <p:nvSpPr>
          <p:cNvPr id="165" name="Google Shape;165;p18"/>
          <p:cNvSpPr txBox="1"/>
          <p:nvPr/>
        </p:nvSpPr>
        <p:spPr>
          <a:xfrm>
            <a:off x="7696200" y="59436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166" name="Google Shape;166;p18"/>
          <p:cNvSpPr txBox="1"/>
          <p:nvPr/>
        </p:nvSpPr>
        <p:spPr>
          <a:xfrm>
            <a:off x="2971800" y="55626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grpSp>
        <p:nvGrpSpPr>
          <p:cNvPr id="167" name="Google Shape;167;p18"/>
          <p:cNvGrpSpPr/>
          <p:nvPr/>
        </p:nvGrpSpPr>
        <p:grpSpPr>
          <a:xfrm>
            <a:off x="228600" y="4419600"/>
            <a:ext cx="8686800" cy="762000"/>
            <a:chOff x="144" y="2784"/>
            <a:chExt cx="5472" cy="480"/>
          </a:xfrm>
        </p:grpSpPr>
        <p:cxnSp>
          <p:nvCxnSpPr>
            <p:cNvPr id="168" name="Google Shape;168;p18"/>
            <p:cNvCxnSpPr/>
            <p:nvPr/>
          </p:nvCxnSpPr>
          <p:spPr>
            <a:xfrm>
              <a:off x="144" y="3264"/>
              <a:ext cx="5280" cy="0"/>
            </a:xfrm>
            <a:prstGeom prst="straightConnector1">
              <a:avLst/>
            </a:prstGeom>
            <a:noFill/>
            <a:ln cap="flat" cmpd="sng" w="28575">
              <a:solidFill>
                <a:schemeClr val="dk1"/>
              </a:solidFill>
              <a:prstDash val="solid"/>
              <a:miter lim="800000"/>
              <a:headEnd len="med" w="med" type="none"/>
              <a:tailEnd len="med" w="med" type="none"/>
            </a:ln>
          </p:spPr>
        </p:cxnSp>
        <p:grpSp>
          <p:nvGrpSpPr>
            <p:cNvPr id="169" name="Google Shape;169;p18"/>
            <p:cNvGrpSpPr/>
            <p:nvPr/>
          </p:nvGrpSpPr>
          <p:grpSpPr>
            <a:xfrm>
              <a:off x="144" y="2784"/>
              <a:ext cx="5472" cy="471"/>
              <a:chOff x="144" y="2784"/>
              <a:chExt cx="5472" cy="471"/>
            </a:xfrm>
          </p:grpSpPr>
          <p:sp>
            <p:nvSpPr>
              <p:cNvPr id="170" name="Google Shape;170;p18"/>
              <p:cNvSpPr txBox="1"/>
              <p:nvPr/>
            </p:nvSpPr>
            <p:spPr>
              <a:xfrm>
                <a:off x="240" y="278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171" name="Google Shape;171;p18"/>
              <p:cNvSpPr txBox="1"/>
              <p:nvPr/>
            </p:nvSpPr>
            <p:spPr>
              <a:xfrm>
                <a:off x="1632" y="3024"/>
                <a:ext cx="39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COOH(</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               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172" name="Google Shape;172;p18"/>
              <p:cNvPicPr preferRelativeResize="0"/>
              <p:nvPr/>
            </p:nvPicPr>
            <p:blipFill rotWithShape="1">
              <a:blip r:embed="rId3">
                <a:alphaModFix/>
              </a:blip>
              <a:srcRect b="0" l="0" r="0" t="0"/>
              <a:stretch/>
            </p:blipFill>
            <p:spPr>
              <a:xfrm>
                <a:off x="3264" y="3060"/>
                <a:ext cx="448" cy="160"/>
              </a:xfrm>
              <a:prstGeom prst="rect">
                <a:avLst/>
              </a:prstGeom>
              <a:noFill/>
              <a:ln>
                <a:noFill/>
              </a:ln>
            </p:spPr>
          </p:pic>
          <p:sp>
            <p:nvSpPr>
              <p:cNvPr id="173" name="Google Shape;173;p18"/>
              <p:cNvSpPr txBox="1"/>
              <p:nvPr/>
            </p:nvSpPr>
            <p:spPr>
              <a:xfrm>
                <a:off x="144" y="3024"/>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sp>
            <p:nvSpPr>
              <p:cNvPr id="174" name="Google Shape;174;p18"/>
              <p:cNvSpPr txBox="1"/>
              <p:nvPr/>
            </p:nvSpPr>
            <p:spPr>
              <a:xfrm>
                <a:off x="1296" y="2784"/>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500"/>
                                        <p:tgtEl>
                                          <p:spTgt spid="144">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500"/>
                                        <p:tgtEl>
                                          <p:spTgt spid="14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500"/>
                                        <p:tgtEl>
                                          <p:spTgt spid="147">
                                            <p:txEl>
                                              <p:pRg end="0" st="0"/>
                                            </p:txEl>
                                          </p:spTgt>
                                        </p:tgtEl>
                                      </p:cBhvr>
                                    </p:animEffect>
                                  </p:childTnLst>
                                </p:cTn>
                              </p:par>
                            </p:childTnLst>
                          </p:cTn>
                        </p:par>
                        <p:par>
                          <p:cTn fill="hold">
                            <p:stCondLst>
                              <p:cond delay="2000"/>
                            </p:stCondLst>
                            <p:childTnLst>
                              <p:par>
                                <p:cTn fill="hold" nodeType="afterEffect" presetClass="entr" presetID="1" presetSubtype="0">
                                  <p:stCondLst>
                                    <p:cond delay="100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par>
                          <p:cTn fill="hold">
                            <p:stCondLst>
                              <p:cond delay="2002"/>
                            </p:stCondLst>
                            <p:childTnLst>
                              <p:par>
                                <p:cTn fill="hold" nodeType="after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par>
                          <p:cTn fill="hold">
                            <p:stCondLst>
                              <p:cond delay="2003"/>
                            </p:stCondLst>
                            <p:childTnLst>
                              <p:par>
                                <p:cTn fill="hold" nodeType="afterEffect" presetClass="entr" presetID="1"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childTnLst>
                                </p:cTn>
                              </p:par>
                            </p:childTnLst>
                          </p:cTn>
                        </p:par>
                        <p:par>
                          <p:cTn fill="hold">
                            <p:stCondLst>
                              <p:cond delay="2004"/>
                            </p:stCondLst>
                            <p:childTnLst>
                              <p:par>
                                <p:cTn fill="hold" nodeType="afterEffect" presetClass="entr" presetID="1" presetSubtype="0">
                                  <p:stCondLst>
                                    <p:cond delay="1000"/>
                                  </p:stCondLst>
                                  <p:childTnLst>
                                    <p:set>
                                      <p:cBhvr>
                                        <p:cTn dur="1" fill="hold">
                                          <p:stCondLst>
                                            <p:cond delay="0"/>
                                          </p:stCondLst>
                                        </p:cTn>
                                        <p:tgtEl>
                                          <p:spTgt spid="166">
                                            <p:txEl>
                                              <p:pRg end="0" st="0"/>
                                            </p:txEl>
                                          </p:spTgt>
                                        </p:tgtEl>
                                        <p:attrNameLst>
                                          <p:attrName>style.visibility</p:attrName>
                                        </p:attrNameLst>
                                      </p:cBhvr>
                                      <p:to>
                                        <p:strVal val="visible"/>
                                      </p:to>
                                    </p:set>
                                  </p:childTnLst>
                                </p:cTn>
                              </p:par>
                            </p:childTnLst>
                          </p:cTn>
                        </p:par>
                        <p:par>
                          <p:cTn fill="hold">
                            <p:stCondLst>
                              <p:cond delay="2005"/>
                            </p:stCondLst>
                            <p:childTnLst>
                              <p:par>
                                <p:cTn fill="hold" nodeType="after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par>
                          <p:cTn fill="hold">
                            <p:stCondLst>
                              <p:cond delay="2006"/>
                            </p:stCondLst>
                            <p:childTnLst>
                              <p:par>
                                <p:cTn fill="hold" nodeType="afterEffect" presetClass="entr" presetID="1"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childTnLst>
                                </p:cTn>
                              </p:par>
                            </p:childTnLst>
                          </p:cTn>
                        </p:par>
                        <p:par>
                          <p:cTn fill="hold">
                            <p:stCondLst>
                              <p:cond delay="2007"/>
                            </p:stCondLst>
                            <p:childTnLst>
                              <p:par>
                                <p:cTn fill="hold" nodeType="afterEffect" presetClass="entr" presetID="1"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par>
                          <p:cTn fill="hold">
                            <p:stCondLst>
                              <p:cond delay="2008"/>
                            </p:stCondLst>
                            <p:childTnLst>
                              <p:par>
                                <p:cTn fill="hold" nodeType="afterEffect" presetClass="entr" presetID="1" presetSubtype="0">
                                  <p:stCondLst>
                                    <p:cond delay="100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childTnLst>
                          </p:cTn>
                        </p:par>
                        <p:par>
                          <p:cTn fill="hold">
                            <p:stCondLst>
                              <p:cond delay="2009"/>
                            </p:stCondLst>
                            <p:childTnLst>
                              <p:par>
                                <p:cTn fill="hold" nodeType="afterEffect" presetClass="entr" presetID="1"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childTnLst>
                                </p:cTn>
                              </p:par>
                            </p:childTnLst>
                          </p:cTn>
                        </p:par>
                        <p:par>
                          <p:cTn fill="hold">
                            <p:stCondLst>
                              <p:cond delay="2010"/>
                            </p:stCondLst>
                            <p:childTnLst>
                              <p:par>
                                <p:cTn fill="hold" nodeType="after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par>
                          <p:cTn fill="hold">
                            <p:stCondLst>
                              <p:cond delay="2011"/>
                            </p:stCondLst>
                            <p:childTnLst>
                              <p:par>
                                <p:cTn fill="hold" nodeType="after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9"/>
          <p:cNvSpPr txBox="1"/>
          <p:nvPr/>
        </p:nvSpPr>
        <p:spPr>
          <a:xfrm>
            <a:off x="457200" y="533400"/>
            <a:ext cx="25908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a:t>
            </a:r>
            <a:endParaRPr/>
          </a:p>
        </p:txBody>
      </p:sp>
      <p:sp>
        <p:nvSpPr>
          <p:cNvPr id="181" name="Google Shape;181;p19"/>
          <p:cNvSpPr txBox="1"/>
          <p:nvPr/>
        </p:nvSpPr>
        <p:spPr>
          <a:xfrm>
            <a:off x="457200" y="9144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4)</a:t>
            </a:r>
            <a:endParaRPr/>
          </a:p>
        </p:txBody>
      </p:sp>
      <p:sp>
        <p:nvSpPr>
          <p:cNvPr id="182" name="Google Shape;182;p19"/>
          <p:cNvSpPr txBox="1"/>
          <p:nvPr/>
        </p:nvSpPr>
        <p:spPr>
          <a:xfrm>
            <a:off x="2895600" y="16764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COOH]</a:t>
            </a:r>
            <a:r>
              <a:rPr b="0" baseline="-25000" i="0" lang="en-US" sz="1800" u="none">
                <a:solidFill>
                  <a:schemeClr val="dk1"/>
                </a:solidFill>
                <a:latin typeface="Arial"/>
                <a:ea typeface="Arial"/>
                <a:cs typeface="Arial"/>
                <a:sym typeface="Arial"/>
              </a:rPr>
              <a:t>equil</a:t>
            </a:r>
            <a:r>
              <a:rPr b="0" i="0" lang="en-US" sz="1800" u="none">
                <a:solidFill>
                  <a:schemeClr val="dk1"/>
                </a:solidFill>
                <a:latin typeface="Arial"/>
                <a:ea typeface="Arial"/>
                <a:cs typeface="Arial"/>
                <a:sym typeface="Arial"/>
              </a:rPr>
              <a:t> ≈ 0.50 </a:t>
            </a:r>
            <a:r>
              <a:rPr b="0" i="1" lang="en-US" sz="1800" u="none">
                <a:solidFill>
                  <a:schemeClr val="dk1"/>
                </a:solidFill>
                <a:latin typeface="Arial"/>
                <a:ea typeface="Arial"/>
                <a:cs typeface="Arial"/>
                <a:sym typeface="Arial"/>
              </a:rPr>
              <a:t>M</a:t>
            </a:r>
            <a:endParaRPr/>
          </a:p>
        </p:txBody>
      </p:sp>
      <p:sp>
        <p:nvSpPr>
          <p:cNvPr id="183" name="Google Shape;183;p19"/>
          <p:cNvSpPr txBox="1"/>
          <p:nvPr/>
        </p:nvSpPr>
        <p:spPr>
          <a:xfrm>
            <a:off x="5867400" y="1676400"/>
            <a:ext cx="2743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initial</a:t>
            </a:r>
            <a:r>
              <a:rPr b="0" i="0" lang="en-US" sz="1800" u="none">
                <a:solidFill>
                  <a:schemeClr val="dk1"/>
                </a:solidFill>
                <a:latin typeface="Arial"/>
                <a:ea typeface="Arial"/>
                <a:cs typeface="Arial"/>
                <a:sym typeface="Arial"/>
              </a:rPr>
              <a:t> ≈ 0.50 </a:t>
            </a:r>
            <a:r>
              <a:rPr b="0" i="1" lang="en-US" sz="1800" u="none">
                <a:solidFill>
                  <a:schemeClr val="dk1"/>
                </a:solidFill>
                <a:latin typeface="Arial"/>
                <a:ea typeface="Arial"/>
                <a:cs typeface="Arial"/>
                <a:sym typeface="Arial"/>
              </a:rPr>
              <a:t>M</a:t>
            </a:r>
            <a:endParaRPr/>
          </a:p>
        </p:txBody>
      </p:sp>
      <p:sp>
        <p:nvSpPr>
          <p:cNvPr id="184" name="Google Shape;184;p19"/>
          <p:cNvSpPr txBox="1"/>
          <p:nvPr/>
        </p:nvSpPr>
        <p:spPr>
          <a:xfrm>
            <a:off x="1143000" y="16764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x</a:t>
            </a:r>
            <a:endParaRPr/>
          </a:p>
        </p:txBody>
      </p:sp>
      <p:sp>
        <p:nvSpPr>
          <p:cNvPr id="185" name="Google Shape;185;p19"/>
          <p:cNvSpPr txBox="1"/>
          <p:nvPr/>
        </p:nvSpPr>
        <p:spPr>
          <a:xfrm>
            <a:off x="762000" y="2286000"/>
            <a:ext cx="762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a:t>
            </a:r>
            <a:endParaRPr/>
          </a:p>
        </p:txBody>
      </p:sp>
      <p:grpSp>
        <p:nvGrpSpPr>
          <p:cNvPr id="186" name="Google Shape;186;p19"/>
          <p:cNvGrpSpPr/>
          <p:nvPr/>
        </p:nvGrpSpPr>
        <p:grpSpPr>
          <a:xfrm>
            <a:off x="1371600" y="2163762"/>
            <a:ext cx="2054225" cy="793750"/>
            <a:chOff x="864" y="1363"/>
            <a:chExt cx="1294" cy="500"/>
          </a:xfrm>
        </p:grpSpPr>
        <p:sp>
          <p:nvSpPr>
            <p:cNvPr id="187" name="Google Shape;187;p19"/>
            <p:cNvSpPr txBox="1"/>
            <p:nvPr/>
          </p:nvSpPr>
          <p:spPr>
            <a:xfrm>
              <a:off x="864" y="1363"/>
              <a:ext cx="129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COOH]</a:t>
              </a:r>
              <a:endParaRPr/>
            </a:p>
          </p:txBody>
        </p:sp>
        <p:sp>
          <p:nvSpPr>
            <p:cNvPr id="188" name="Google Shape;188;p19"/>
            <p:cNvSpPr txBox="1"/>
            <p:nvPr/>
          </p:nvSpPr>
          <p:spPr>
            <a:xfrm>
              <a:off x="1056" y="1632"/>
              <a:ext cx="81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cxnSp>
          <p:nvCxnSpPr>
            <p:cNvPr id="189" name="Google Shape;189;p19"/>
            <p:cNvCxnSpPr/>
            <p:nvPr/>
          </p:nvCxnSpPr>
          <p:spPr>
            <a:xfrm>
              <a:off x="960" y="1632"/>
              <a:ext cx="110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190" name="Google Shape;190;p19"/>
          <p:cNvGrpSpPr/>
          <p:nvPr/>
        </p:nvGrpSpPr>
        <p:grpSpPr>
          <a:xfrm>
            <a:off x="3733800" y="2173287"/>
            <a:ext cx="3200400" cy="784225"/>
            <a:chOff x="2352" y="1369"/>
            <a:chExt cx="2016" cy="494"/>
          </a:xfrm>
        </p:grpSpPr>
        <p:sp>
          <p:nvSpPr>
            <p:cNvPr id="191" name="Google Shape;191;p19"/>
            <p:cNvSpPr txBox="1"/>
            <p:nvPr/>
          </p:nvSpPr>
          <p:spPr>
            <a:xfrm>
              <a:off x="2352" y="1488"/>
              <a:ext cx="115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x </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K</a:t>
              </a:r>
              <a:r>
                <a:rPr b="0" baseline="-25000" i="0" lang="en-US" sz="1800" u="none">
                  <a:solidFill>
                    <a:schemeClr val="dk1"/>
                  </a:solidFill>
                  <a:latin typeface="Arial"/>
                  <a:ea typeface="Arial"/>
                  <a:cs typeface="Arial"/>
                  <a:sym typeface="Arial"/>
                </a:rPr>
                <a:t>a</a:t>
              </a:r>
              <a:endParaRPr/>
            </a:p>
          </p:txBody>
        </p:sp>
        <p:sp>
          <p:nvSpPr>
            <p:cNvPr id="192" name="Google Shape;192;p19"/>
            <p:cNvSpPr txBox="1"/>
            <p:nvPr/>
          </p:nvSpPr>
          <p:spPr>
            <a:xfrm>
              <a:off x="3504" y="1632"/>
              <a:ext cx="81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endParaRPr/>
            </a:p>
          </p:txBody>
        </p:sp>
        <p:sp>
          <p:nvSpPr>
            <p:cNvPr id="193" name="Google Shape;193;p19"/>
            <p:cNvSpPr txBox="1"/>
            <p:nvPr/>
          </p:nvSpPr>
          <p:spPr>
            <a:xfrm>
              <a:off x="3456" y="1369"/>
              <a:ext cx="889"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COOH]</a:t>
              </a:r>
              <a:endParaRPr/>
            </a:p>
          </p:txBody>
        </p:sp>
        <p:cxnSp>
          <p:nvCxnSpPr>
            <p:cNvPr id="194" name="Google Shape;194;p19"/>
            <p:cNvCxnSpPr/>
            <p:nvPr/>
          </p:nvCxnSpPr>
          <p:spPr>
            <a:xfrm>
              <a:off x="3456" y="1632"/>
              <a:ext cx="912" cy="0"/>
            </a:xfrm>
            <a:prstGeom prst="straightConnector1">
              <a:avLst/>
            </a:prstGeom>
            <a:noFill/>
            <a:ln cap="flat" cmpd="sng" w="28575">
              <a:solidFill>
                <a:schemeClr val="dk1"/>
              </a:solidFill>
              <a:prstDash val="solid"/>
              <a:miter lim="800000"/>
              <a:headEnd len="med" w="med" type="none"/>
              <a:tailEnd len="med" w="med" type="none"/>
            </a:ln>
          </p:spPr>
        </p:cxnSp>
      </p:grpSp>
      <p:sp>
        <p:nvSpPr>
          <p:cNvPr id="195" name="Google Shape;195;p19"/>
          <p:cNvSpPr txBox="1"/>
          <p:nvPr/>
        </p:nvSpPr>
        <p:spPr>
          <a:xfrm>
            <a:off x="7089906" y="2444750"/>
            <a:ext cx="1586975" cy="646331"/>
          </a:xfrm>
          <a:prstGeom prst="rect">
            <a:avLst/>
          </a:prstGeom>
          <a:gradFill>
            <a:gsLst>
              <a:gs pos="0">
                <a:srgbClr val="187534">
                  <a:alpha val="50980"/>
                </a:srgbClr>
              </a:gs>
              <a:gs pos="50000">
                <a:schemeClr val="lt1"/>
              </a:gs>
              <a:gs pos="100000">
                <a:srgbClr val="187534">
                  <a:alpha val="50980"/>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1.8 x 10</a:t>
            </a:r>
            <a:r>
              <a:rPr b="0" baseline="30000" i="0" lang="en-US" sz="1800" u="none" cap="none" strike="noStrike">
                <a:solidFill>
                  <a:schemeClr val="dk1"/>
                </a:solidFill>
                <a:latin typeface="Arial"/>
                <a:ea typeface="Arial"/>
                <a:cs typeface="Arial"/>
                <a:sym typeface="Arial"/>
              </a:rPr>
              <a:t>-5 </a:t>
            </a:r>
            <a:r>
              <a:rPr b="0" i="1" lang="en-US" sz="1800" u="none" cap="none" strike="noStrike">
                <a:solidFill>
                  <a:schemeClr val="dk1"/>
                </a:solidFill>
                <a:latin typeface="Arial"/>
                <a:ea typeface="Arial"/>
                <a:cs typeface="Arial"/>
                <a:sym typeface="Arial"/>
              </a:rPr>
              <a:t>M</a:t>
            </a:r>
            <a:br>
              <a:rPr b="0" i="1"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pH = 4.74</a:t>
            </a:r>
            <a:endParaRPr/>
          </a:p>
        </p:txBody>
      </p:sp>
      <p:sp>
        <p:nvSpPr>
          <p:cNvPr id="196" name="Google Shape;196;p19"/>
          <p:cNvSpPr txBox="1"/>
          <p:nvPr/>
        </p:nvSpPr>
        <p:spPr>
          <a:xfrm>
            <a:off x="533400" y="3200400"/>
            <a:ext cx="2590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Check the assumption:</a:t>
            </a:r>
            <a:endParaRPr/>
          </a:p>
        </p:txBody>
      </p:sp>
      <p:sp>
        <p:nvSpPr>
          <p:cNvPr id="197" name="Google Shape;197;p19"/>
          <p:cNvSpPr txBox="1"/>
          <p:nvPr/>
        </p:nvSpPr>
        <p:spPr>
          <a:xfrm>
            <a:off x="4724400" y="3200400"/>
            <a:ext cx="2438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 100 = 3.6 x 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 </a:t>
            </a:r>
            <a:endParaRPr/>
          </a:p>
        </p:txBody>
      </p:sp>
      <p:grpSp>
        <p:nvGrpSpPr>
          <p:cNvPr id="198" name="Google Shape;198;p19"/>
          <p:cNvGrpSpPr/>
          <p:nvPr/>
        </p:nvGrpSpPr>
        <p:grpSpPr>
          <a:xfrm>
            <a:off x="152400" y="4572000"/>
            <a:ext cx="8686800" cy="381000"/>
            <a:chOff x="96" y="2880"/>
            <a:chExt cx="5472" cy="240"/>
          </a:xfrm>
        </p:grpSpPr>
        <p:sp>
          <p:nvSpPr>
            <p:cNvPr id="199" name="Google Shape;199;p19"/>
            <p:cNvSpPr txBox="1"/>
            <p:nvPr/>
          </p:nvSpPr>
          <p:spPr>
            <a:xfrm>
              <a:off x="1584" y="2880"/>
              <a:ext cx="39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COOH(</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OH</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a:t>
              </a:r>
              <a:endParaRPr/>
            </a:p>
          </p:txBody>
        </p:sp>
        <p:pic>
          <p:nvPicPr>
            <p:cNvPr id="200" name="Google Shape;200;p19"/>
            <p:cNvPicPr preferRelativeResize="0"/>
            <p:nvPr/>
          </p:nvPicPr>
          <p:blipFill rotWithShape="1">
            <a:blip r:embed="rId3">
              <a:alphaModFix/>
            </a:blip>
            <a:srcRect b="0" l="0" r="0" t="0"/>
            <a:stretch/>
          </p:blipFill>
          <p:spPr>
            <a:xfrm>
              <a:off x="3312" y="2928"/>
              <a:ext cx="448" cy="160"/>
            </a:xfrm>
            <a:prstGeom prst="rect">
              <a:avLst/>
            </a:prstGeom>
            <a:noFill/>
            <a:ln>
              <a:noFill/>
            </a:ln>
          </p:spPr>
        </p:pic>
        <p:sp>
          <p:nvSpPr>
            <p:cNvPr id="201" name="Google Shape;201;p19"/>
            <p:cNvSpPr txBox="1"/>
            <p:nvPr/>
          </p:nvSpPr>
          <p:spPr>
            <a:xfrm>
              <a:off x="96" y="2880"/>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cxnSp>
          <p:nvCxnSpPr>
            <p:cNvPr id="202" name="Google Shape;202;p19"/>
            <p:cNvCxnSpPr/>
            <p:nvPr/>
          </p:nvCxnSpPr>
          <p:spPr>
            <a:xfrm>
              <a:off x="96" y="3120"/>
              <a:ext cx="5280" cy="0"/>
            </a:xfrm>
            <a:prstGeom prst="straightConnector1">
              <a:avLst/>
            </a:prstGeom>
            <a:noFill/>
            <a:ln cap="flat" cmpd="sng" w="28575">
              <a:solidFill>
                <a:schemeClr val="dk1"/>
              </a:solidFill>
              <a:prstDash val="solid"/>
              <a:miter lim="800000"/>
              <a:headEnd len="med" w="med" type="none"/>
              <a:tailEnd len="med" w="med" type="none"/>
            </a:ln>
          </p:spPr>
        </p:cxnSp>
      </p:grpSp>
      <p:sp>
        <p:nvSpPr>
          <p:cNvPr id="203" name="Google Shape;203;p19"/>
          <p:cNvSpPr txBox="1"/>
          <p:nvPr/>
        </p:nvSpPr>
        <p:spPr>
          <a:xfrm>
            <a:off x="762000" y="502920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204" name="Google Shape;204;p19"/>
          <p:cNvSpPr txBox="1"/>
          <p:nvPr/>
        </p:nvSpPr>
        <p:spPr>
          <a:xfrm>
            <a:off x="762000" y="53721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205" name="Google Shape;205;p19"/>
          <p:cNvSpPr txBox="1"/>
          <p:nvPr/>
        </p:nvSpPr>
        <p:spPr>
          <a:xfrm>
            <a:off x="762000" y="5715000"/>
            <a:ext cx="1752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Final</a:t>
            </a:r>
            <a:endParaRPr/>
          </a:p>
        </p:txBody>
      </p:sp>
      <p:grpSp>
        <p:nvGrpSpPr>
          <p:cNvPr id="206" name="Google Shape;206;p19"/>
          <p:cNvGrpSpPr/>
          <p:nvPr/>
        </p:nvGrpSpPr>
        <p:grpSpPr>
          <a:xfrm>
            <a:off x="381000" y="3657600"/>
            <a:ext cx="3810000" cy="747712"/>
            <a:chOff x="240" y="2304"/>
            <a:chExt cx="2302" cy="471"/>
          </a:xfrm>
        </p:grpSpPr>
        <p:sp>
          <p:nvSpPr>
            <p:cNvPr id="207" name="Google Shape;207;p19"/>
            <p:cNvSpPr txBox="1"/>
            <p:nvPr/>
          </p:nvSpPr>
          <p:spPr>
            <a:xfrm>
              <a:off x="240" y="2304"/>
              <a:ext cx="48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endParaRPr/>
            </a:p>
          </p:txBody>
        </p:sp>
        <p:sp>
          <p:nvSpPr>
            <p:cNvPr id="208" name="Google Shape;208;p19"/>
            <p:cNvSpPr txBox="1"/>
            <p:nvPr/>
          </p:nvSpPr>
          <p:spPr>
            <a:xfrm>
              <a:off x="720" y="2400"/>
              <a:ext cx="86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[OH</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added</a:t>
              </a:r>
              <a:r>
                <a:rPr b="0" i="0" lang="en-US" sz="1800" u="none">
                  <a:solidFill>
                    <a:schemeClr val="dk1"/>
                  </a:solidFill>
                  <a:latin typeface="Arial"/>
                  <a:ea typeface="Arial"/>
                  <a:cs typeface="Arial"/>
                  <a:sym typeface="Arial"/>
                </a:rPr>
                <a:t> = </a:t>
              </a:r>
              <a:endParaRPr/>
            </a:p>
          </p:txBody>
        </p:sp>
        <p:sp>
          <p:nvSpPr>
            <p:cNvPr id="209" name="Google Shape;209;p19"/>
            <p:cNvSpPr txBox="1"/>
            <p:nvPr/>
          </p:nvSpPr>
          <p:spPr>
            <a:xfrm>
              <a:off x="1483" y="2304"/>
              <a:ext cx="1059"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0.020 mol OH</a:t>
              </a:r>
              <a:r>
                <a:rPr b="0" baseline="30000" i="0" lang="en-US" sz="1800" u="none">
                  <a:solidFill>
                    <a:schemeClr val="dk1"/>
                  </a:solidFill>
                  <a:latin typeface="Arial"/>
                  <a:ea typeface="Arial"/>
                  <a:cs typeface="Arial"/>
                  <a:sym typeface="Arial"/>
                </a:rPr>
                <a:t>-</a:t>
              </a:r>
              <a:endParaRPr/>
            </a:p>
          </p:txBody>
        </p:sp>
        <p:sp>
          <p:nvSpPr>
            <p:cNvPr id="210" name="Google Shape;210;p19"/>
            <p:cNvSpPr txBox="1"/>
            <p:nvPr/>
          </p:nvSpPr>
          <p:spPr>
            <a:xfrm>
              <a:off x="1632" y="2544"/>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L soln</a:t>
              </a:r>
              <a:endParaRPr/>
            </a:p>
          </p:txBody>
        </p:sp>
        <p:cxnSp>
          <p:nvCxnSpPr>
            <p:cNvPr id="211" name="Google Shape;211;p19"/>
            <p:cNvCxnSpPr/>
            <p:nvPr/>
          </p:nvCxnSpPr>
          <p:spPr>
            <a:xfrm>
              <a:off x="1584" y="2544"/>
              <a:ext cx="816" cy="0"/>
            </a:xfrm>
            <a:prstGeom prst="straightConnector1">
              <a:avLst/>
            </a:prstGeom>
            <a:noFill/>
            <a:ln cap="flat" cmpd="sng" w="28575">
              <a:solidFill>
                <a:schemeClr val="dk1"/>
              </a:solidFill>
              <a:prstDash val="solid"/>
              <a:miter lim="800000"/>
              <a:headEnd len="med" w="med" type="none"/>
              <a:tailEnd len="med" w="med" type="none"/>
            </a:ln>
          </p:spPr>
        </p:cxnSp>
      </p:grpSp>
      <p:sp>
        <p:nvSpPr>
          <p:cNvPr id="212" name="Google Shape;212;p19"/>
          <p:cNvSpPr txBox="1"/>
          <p:nvPr/>
        </p:nvSpPr>
        <p:spPr>
          <a:xfrm>
            <a:off x="4191000" y="3810000"/>
            <a:ext cx="198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OH</a:t>
            </a:r>
            <a:r>
              <a:rPr b="0" baseline="30000" i="0" lang="en-US" sz="1800" u="none">
                <a:solidFill>
                  <a:schemeClr val="dk1"/>
                </a:solidFill>
                <a:latin typeface="Arial"/>
                <a:ea typeface="Arial"/>
                <a:cs typeface="Arial"/>
                <a:sym typeface="Arial"/>
              </a:rPr>
              <a:t>-</a:t>
            </a:r>
            <a:endParaRPr/>
          </a:p>
        </p:txBody>
      </p:sp>
      <p:sp>
        <p:nvSpPr>
          <p:cNvPr id="213" name="Google Shape;213;p19"/>
          <p:cNvSpPr txBox="1"/>
          <p:nvPr/>
        </p:nvSpPr>
        <p:spPr>
          <a:xfrm>
            <a:off x="2743200" y="50292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a:t>
            </a:r>
            <a:endParaRPr/>
          </a:p>
        </p:txBody>
      </p:sp>
      <p:sp>
        <p:nvSpPr>
          <p:cNvPr id="214" name="Google Shape;214;p19"/>
          <p:cNvSpPr txBox="1"/>
          <p:nvPr/>
        </p:nvSpPr>
        <p:spPr>
          <a:xfrm>
            <a:off x="4343400" y="50292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0.020</a:t>
            </a:r>
            <a:endParaRPr/>
          </a:p>
        </p:txBody>
      </p:sp>
      <p:sp>
        <p:nvSpPr>
          <p:cNvPr id="215" name="Google Shape;215;p19"/>
          <p:cNvSpPr txBox="1"/>
          <p:nvPr/>
        </p:nvSpPr>
        <p:spPr>
          <a:xfrm>
            <a:off x="6324600" y="50292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a:t>
            </a:r>
            <a:endParaRPr/>
          </a:p>
        </p:txBody>
      </p:sp>
      <p:sp>
        <p:nvSpPr>
          <p:cNvPr id="216" name="Google Shape;216;p19"/>
          <p:cNvSpPr txBox="1"/>
          <p:nvPr/>
        </p:nvSpPr>
        <p:spPr>
          <a:xfrm>
            <a:off x="7772400" y="50292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17" name="Google Shape;217;p19"/>
          <p:cNvSpPr txBox="1"/>
          <p:nvPr/>
        </p:nvSpPr>
        <p:spPr>
          <a:xfrm>
            <a:off x="7772400" y="53721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18" name="Google Shape;218;p19"/>
          <p:cNvSpPr txBox="1"/>
          <p:nvPr/>
        </p:nvSpPr>
        <p:spPr>
          <a:xfrm>
            <a:off x="7772400" y="57150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19" name="Google Shape;219;p19"/>
          <p:cNvSpPr txBox="1"/>
          <p:nvPr/>
        </p:nvSpPr>
        <p:spPr>
          <a:xfrm>
            <a:off x="2667000" y="5372100"/>
            <a:ext cx="914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a:t>
            </a:r>
            <a:endParaRPr/>
          </a:p>
        </p:txBody>
      </p:sp>
      <p:sp>
        <p:nvSpPr>
          <p:cNvPr id="220" name="Google Shape;220;p19"/>
          <p:cNvSpPr txBox="1"/>
          <p:nvPr/>
        </p:nvSpPr>
        <p:spPr>
          <a:xfrm>
            <a:off x="4114800" y="5372100"/>
            <a:ext cx="1066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a:t>
            </a:r>
            <a:endParaRPr/>
          </a:p>
        </p:txBody>
      </p:sp>
      <p:sp>
        <p:nvSpPr>
          <p:cNvPr id="221" name="Google Shape;221;p19"/>
          <p:cNvSpPr txBox="1"/>
          <p:nvPr/>
        </p:nvSpPr>
        <p:spPr>
          <a:xfrm>
            <a:off x="5943600" y="5334000"/>
            <a:ext cx="13335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a:t>
            </a:r>
            <a:endParaRPr/>
          </a:p>
        </p:txBody>
      </p:sp>
      <p:sp>
        <p:nvSpPr>
          <p:cNvPr id="222" name="Google Shape;222;p19"/>
          <p:cNvSpPr txBox="1"/>
          <p:nvPr/>
        </p:nvSpPr>
        <p:spPr>
          <a:xfrm>
            <a:off x="2590800" y="5715000"/>
            <a:ext cx="1066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a:t>
            </a:r>
            <a:endParaRPr/>
          </a:p>
        </p:txBody>
      </p:sp>
      <p:sp>
        <p:nvSpPr>
          <p:cNvPr id="223" name="Google Shape;223;p19"/>
          <p:cNvSpPr txBox="1"/>
          <p:nvPr/>
        </p:nvSpPr>
        <p:spPr>
          <a:xfrm>
            <a:off x="4533900" y="57150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224" name="Google Shape;224;p19"/>
          <p:cNvSpPr txBox="1"/>
          <p:nvPr/>
        </p:nvSpPr>
        <p:spPr>
          <a:xfrm>
            <a:off x="6324600" y="5715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a:t>
            </a:r>
            <a:endParaRPr/>
          </a:p>
        </p:txBody>
      </p:sp>
      <p:sp>
        <p:nvSpPr>
          <p:cNvPr id="225" name="Google Shape;225;p19"/>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Added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or OH</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on Buffer pH</a:t>
            </a:r>
            <a:endParaRPr/>
          </a:p>
        </p:txBody>
      </p:sp>
      <p:grpSp>
        <p:nvGrpSpPr>
          <p:cNvPr id="226" name="Google Shape;226;p19"/>
          <p:cNvGrpSpPr/>
          <p:nvPr/>
        </p:nvGrpSpPr>
        <p:grpSpPr>
          <a:xfrm>
            <a:off x="3200400" y="2971800"/>
            <a:ext cx="1509712" cy="777875"/>
            <a:chOff x="949" y="1296"/>
            <a:chExt cx="727" cy="457"/>
          </a:xfrm>
        </p:grpSpPr>
        <p:sp>
          <p:nvSpPr>
            <p:cNvPr id="227" name="Google Shape;227;p19"/>
            <p:cNvSpPr txBox="1"/>
            <p:nvPr/>
          </p:nvSpPr>
          <p:spPr>
            <a:xfrm>
              <a:off x="964" y="1296"/>
              <a:ext cx="712"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1.8 x 10</a:t>
              </a:r>
              <a:r>
                <a:rPr b="0" baseline="30000" i="0" lang="en-US" sz="1800" u="none">
                  <a:solidFill>
                    <a:schemeClr val="dk1"/>
                  </a:solidFill>
                  <a:latin typeface="Arial"/>
                  <a:ea typeface="Arial"/>
                  <a:cs typeface="Arial"/>
                  <a:sym typeface="Arial"/>
                </a:rPr>
                <a:t>-5 </a:t>
              </a:r>
              <a:r>
                <a:rPr b="0" i="1" lang="en-US" sz="1800" u="none">
                  <a:solidFill>
                    <a:schemeClr val="dk1"/>
                  </a:solidFill>
                  <a:latin typeface="Arial"/>
                  <a:ea typeface="Arial"/>
                  <a:cs typeface="Arial"/>
                  <a:sym typeface="Arial"/>
                </a:rPr>
                <a:t>M</a:t>
              </a:r>
              <a:endParaRPr/>
            </a:p>
          </p:txBody>
        </p:sp>
        <p:sp>
          <p:nvSpPr>
            <p:cNvPr id="228" name="Google Shape;228;p19"/>
            <p:cNvSpPr txBox="1"/>
            <p:nvPr/>
          </p:nvSpPr>
          <p:spPr>
            <a:xfrm>
              <a:off x="949" y="1536"/>
              <a:ext cx="683"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 </a:t>
              </a:r>
              <a:r>
                <a:rPr b="0" i="1" lang="en-US" sz="1800" u="none">
                  <a:solidFill>
                    <a:schemeClr val="dk1"/>
                  </a:solidFill>
                  <a:latin typeface="Arial"/>
                  <a:ea typeface="Arial"/>
                  <a:cs typeface="Arial"/>
                  <a:sym typeface="Arial"/>
                </a:rPr>
                <a:t>M</a:t>
              </a:r>
              <a:endParaRPr/>
            </a:p>
          </p:txBody>
        </p:sp>
        <p:cxnSp>
          <p:nvCxnSpPr>
            <p:cNvPr id="229" name="Google Shape;229;p19"/>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82">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2000"/>
                                  </p:stCondLst>
                                  <p:childTnLst>
                                    <p:set>
                                      <p:cBhvr>
                                        <p:cTn dur="1" fill="hold">
                                          <p:stCondLst>
                                            <p:cond delay="0"/>
                                          </p:stCondLst>
                                        </p:cTn>
                                        <p:tgtEl>
                                          <p:spTgt spid="185">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0" presetSubtype="0">
                                  <p:stCondLst>
                                    <p:cond delay="150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par>
                          <p:cTn fill="hold">
                            <p:stCondLst>
                              <p:cond delay="504"/>
                            </p:stCondLst>
                            <p:childTnLst>
                              <p:par>
                                <p:cTn fill="hold" nodeType="after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par>
                          <p:cTn fill="hold">
                            <p:stCondLst>
                              <p:cond delay="1004"/>
                            </p:stCondLst>
                            <p:childTnLst>
                              <p:par>
                                <p:cTn fill="hold" nodeType="after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500"/>
                                        <p:tgtEl>
                                          <p:spTgt spid="212">
                                            <p:txEl>
                                              <p:pRg end="0" st="0"/>
                                            </p:txEl>
                                          </p:spTgt>
                                        </p:tgtEl>
                                      </p:cBhvr>
                                    </p:animEffect>
                                  </p:childTnLst>
                                </p:cTn>
                              </p:par>
                            </p:childTnLst>
                          </p:cTn>
                        </p:par>
                        <p:par>
                          <p:cTn fill="hold">
                            <p:stCondLst>
                              <p:cond delay="1504"/>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par>
                          <p:cTn fill="hold">
                            <p:stCondLst>
                              <p:cond delay="2004"/>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par>
                          <p:cTn fill="hold">
                            <p:stCondLst>
                              <p:cond delay="2504"/>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par>
                          <p:cTn fill="hold">
                            <p:stCondLst>
                              <p:cond delay="3004"/>
                            </p:stCondLst>
                            <p:childTnLst>
                              <p:par>
                                <p:cTn fill="hold" nodeType="afterEffect" presetClass="entr" presetID="1" presetSubtype="0">
                                  <p:stCondLst>
                                    <p:cond delay="100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par>
                          <p:cTn fill="hold">
                            <p:stCondLst>
                              <p:cond delay="3005"/>
                            </p:stCondLst>
                            <p:childTnLst>
                              <p:par>
                                <p:cTn fill="hold" nodeType="after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par>
                          <p:cTn fill="hold">
                            <p:stCondLst>
                              <p:cond delay="3006"/>
                            </p:stCondLst>
                            <p:childTnLst>
                              <p:par>
                                <p:cTn fill="hold" nodeType="after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par>
                          <p:cTn fill="hold">
                            <p:stCondLst>
                              <p:cond delay="3007"/>
                            </p:stCondLst>
                            <p:childTnLst>
                              <p:par>
                                <p:cTn fill="hold" nodeType="afterEffect" presetClass="entr" presetID="1"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childTnLst>
                                </p:cTn>
                              </p:par>
                            </p:childTnLst>
                          </p:cTn>
                        </p:par>
                        <p:par>
                          <p:cTn fill="hold">
                            <p:stCondLst>
                              <p:cond delay="3008"/>
                            </p:stCondLst>
                            <p:childTnLst>
                              <p:par>
                                <p:cTn fill="hold" nodeType="afterEffect" presetClass="entr" presetID="1" presetSubtype="0">
                                  <p:stCondLst>
                                    <p:cond delay="1000"/>
                                  </p:stCondLst>
                                  <p:childTnLst>
                                    <p:set>
                                      <p:cBhvr>
                                        <p:cTn dur="1" fill="hold">
                                          <p:stCondLst>
                                            <p:cond delay="0"/>
                                          </p:stCondLst>
                                        </p:cTn>
                                        <p:tgtEl>
                                          <p:spTgt spid="219">
                                            <p:txEl>
                                              <p:pRg end="0" st="0"/>
                                            </p:txEl>
                                          </p:spTgt>
                                        </p:tgtEl>
                                        <p:attrNameLst>
                                          <p:attrName>style.visibility</p:attrName>
                                        </p:attrNameLst>
                                      </p:cBhvr>
                                      <p:to>
                                        <p:strVal val="visible"/>
                                      </p:to>
                                    </p:set>
                                  </p:childTnLst>
                                </p:cTn>
                              </p:par>
                            </p:childTnLst>
                          </p:cTn>
                        </p:par>
                        <p:par>
                          <p:cTn fill="hold">
                            <p:stCondLst>
                              <p:cond delay="3009"/>
                            </p:stCondLst>
                            <p:childTnLst>
                              <p:par>
                                <p:cTn fill="hold" nodeType="after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par>
                          <p:cTn fill="hold">
                            <p:stCondLst>
                              <p:cond delay="3010"/>
                            </p:stCondLst>
                            <p:childTnLst>
                              <p:par>
                                <p:cTn fill="hold" nodeType="after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par>
                          <p:cTn fill="hold">
                            <p:stCondLst>
                              <p:cond delay="3011"/>
                            </p:stCondLst>
                            <p:childTnLst>
                              <p:par>
                                <p:cTn fill="hold" nodeType="afterEffect" presetClass="entr" presetID="1"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childTnLst>
                                </p:cTn>
                              </p:par>
                            </p:childTnLst>
                          </p:cTn>
                        </p:par>
                        <p:par>
                          <p:cTn fill="hold">
                            <p:stCondLst>
                              <p:cond delay="3012"/>
                            </p:stCondLst>
                            <p:childTnLst>
                              <p:par>
                                <p:cTn fill="hold" nodeType="afterEffect" presetClass="entr" presetID="1" presetSubtype="0">
                                  <p:stCondLst>
                                    <p:cond delay="100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par>
                          <p:cTn fill="hold">
                            <p:stCondLst>
                              <p:cond delay="3013"/>
                            </p:stCondLst>
                            <p:childTnLst>
                              <p:par>
                                <p:cTn fill="hold" nodeType="afterEffect" presetClass="entr" presetID="1"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childTnLst>
                                </p:cTn>
                              </p:par>
                            </p:childTnLst>
                          </p:cTn>
                        </p:par>
                        <p:par>
                          <p:cTn fill="hold">
                            <p:stCondLst>
                              <p:cond delay="3014"/>
                            </p:stCondLst>
                            <p:childTnLst>
                              <p:par>
                                <p:cTn fill="hold" nodeType="after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par>
                          <p:cTn fill="hold">
                            <p:stCondLst>
                              <p:cond delay="3015"/>
                            </p:stCondLst>
                            <p:childTnLst>
                              <p:par>
                                <p:cTn fill="hold" nodeType="after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20"/>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a:t>
            </a:r>
            <a:endParaRPr/>
          </a:p>
        </p:txBody>
      </p:sp>
      <p:sp>
        <p:nvSpPr>
          <p:cNvPr id="236" name="Google Shape;236;p20"/>
          <p:cNvSpPr txBox="1"/>
          <p:nvPr/>
        </p:nvSpPr>
        <p:spPr>
          <a:xfrm>
            <a:off x="457200" y="9144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 of 4)</a:t>
            </a:r>
            <a:endParaRPr/>
          </a:p>
        </p:txBody>
      </p:sp>
      <p:sp>
        <p:nvSpPr>
          <p:cNvPr id="237" name="Google Shape;237;p20"/>
          <p:cNvSpPr txBox="1"/>
          <p:nvPr/>
        </p:nvSpPr>
        <p:spPr>
          <a:xfrm>
            <a:off x="2895600" y="1371600"/>
            <a:ext cx="533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Set up a </a:t>
            </a:r>
            <a:r>
              <a:rPr b="1" i="1" lang="en-US" sz="1800" u="none">
                <a:solidFill>
                  <a:schemeClr val="dk1"/>
                </a:solidFill>
                <a:latin typeface="Arial"/>
                <a:ea typeface="Arial"/>
                <a:cs typeface="Arial"/>
                <a:sym typeface="Arial"/>
              </a:rPr>
              <a:t>reaction table</a:t>
            </a:r>
            <a:r>
              <a:rPr b="0" i="0" lang="en-US" sz="1800" u="none">
                <a:solidFill>
                  <a:schemeClr val="dk1"/>
                </a:solidFill>
                <a:latin typeface="Arial"/>
                <a:ea typeface="Arial"/>
                <a:cs typeface="Arial"/>
                <a:sym typeface="Arial"/>
              </a:rPr>
              <a:t> with the new values.</a:t>
            </a:r>
            <a:endParaRPr/>
          </a:p>
        </p:txBody>
      </p:sp>
      <p:grpSp>
        <p:nvGrpSpPr>
          <p:cNvPr id="238" name="Google Shape;238;p20"/>
          <p:cNvGrpSpPr/>
          <p:nvPr/>
        </p:nvGrpSpPr>
        <p:grpSpPr>
          <a:xfrm>
            <a:off x="228600" y="1828800"/>
            <a:ext cx="8686800" cy="381000"/>
            <a:chOff x="144" y="1152"/>
            <a:chExt cx="5472" cy="240"/>
          </a:xfrm>
        </p:grpSpPr>
        <p:sp>
          <p:nvSpPr>
            <p:cNvPr id="239" name="Google Shape;239;p20"/>
            <p:cNvSpPr txBox="1"/>
            <p:nvPr/>
          </p:nvSpPr>
          <p:spPr>
            <a:xfrm>
              <a:off x="1632" y="1152"/>
              <a:ext cx="39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COOH(</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               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240" name="Google Shape;240;p20"/>
            <p:cNvPicPr preferRelativeResize="0"/>
            <p:nvPr/>
          </p:nvPicPr>
          <p:blipFill rotWithShape="1">
            <a:blip r:embed="rId3">
              <a:alphaModFix/>
            </a:blip>
            <a:srcRect b="0" l="0" r="0" t="0"/>
            <a:stretch/>
          </p:blipFill>
          <p:spPr>
            <a:xfrm>
              <a:off x="3264" y="1188"/>
              <a:ext cx="448" cy="160"/>
            </a:xfrm>
            <a:prstGeom prst="rect">
              <a:avLst/>
            </a:prstGeom>
            <a:noFill/>
            <a:ln>
              <a:noFill/>
            </a:ln>
          </p:spPr>
        </p:pic>
        <p:sp>
          <p:nvSpPr>
            <p:cNvPr id="241" name="Google Shape;241;p20"/>
            <p:cNvSpPr txBox="1"/>
            <p:nvPr/>
          </p:nvSpPr>
          <p:spPr>
            <a:xfrm>
              <a:off x="144" y="1152"/>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cxnSp>
          <p:nvCxnSpPr>
            <p:cNvPr id="242" name="Google Shape;242;p20"/>
            <p:cNvCxnSpPr/>
            <p:nvPr/>
          </p:nvCxnSpPr>
          <p:spPr>
            <a:xfrm>
              <a:off x="144" y="1392"/>
              <a:ext cx="5280" cy="0"/>
            </a:xfrm>
            <a:prstGeom prst="straightConnector1">
              <a:avLst/>
            </a:prstGeom>
            <a:noFill/>
            <a:ln cap="flat" cmpd="sng" w="28575">
              <a:solidFill>
                <a:schemeClr val="dk1"/>
              </a:solidFill>
              <a:prstDash val="solid"/>
              <a:miter lim="800000"/>
              <a:headEnd len="med" w="med" type="none"/>
              <a:tailEnd len="med" w="med" type="none"/>
            </a:ln>
          </p:spPr>
        </p:cxnSp>
      </p:grpSp>
      <p:sp>
        <p:nvSpPr>
          <p:cNvPr id="243" name="Google Shape;243;p20"/>
          <p:cNvSpPr txBox="1"/>
          <p:nvPr/>
        </p:nvSpPr>
        <p:spPr>
          <a:xfrm>
            <a:off x="838200" y="22860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244" name="Google Shape;244;p20"/>
          <p:cNvSpPr txBox="1"/>
          <p:nvPr/>
        </p:nvSpPr>
        <p:spPr>
          <a:xfrm>
            <a:off x="838200" y="25908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245" name="Google Shape;245;p20"/>
          <p:cNvSpPr txBox="1"/>
          <p:nvPr/>
        </p:nvSpPr>
        <p:spPr>
          <a:xfrm>
            <a:off x="838200" y="29718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246" name="Google Shape;246;p20"/>
          <p:cNvSpPr txBox="1"/>
          <p:nvPr/>
        </p:nvSpPr>
        <p:spPr>
          <a:xfrm>
            <a:off x="32004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a:t>
            </a:r>
            <a:endParaRPr/>
          </a:p>
        </p:txBody>
      </p:sp>
      <p:sp>
        <p:nvSpPr>
          <p:cNvPr id="247" name="Google Shape;247;p20"/>
          <p:cNvSpPr txBox="1"/>
          <p:nvPr/>
        </p:nvSpPr>
        <p:spPr>
          <a:xfrm>
            <a:off x="43434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48" name="Google Shape;248;p20"/>
          <p:cNvSpPr txBox="1"/>
          <p:nvPr/>
        </p:nvSpPr>
        <p:spPr>
          <a:xfrm>
            <a:off x="32004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 x</a:t>
            </a:r>
            <a:endParaRPr/>
          </a:p>
        </p:txBody>
      </p:sp>
      <p:sp>
        <p:nvSpPr>
          <p:cNvPr id="249" name="Google Shape;249;p20"/>
          <p:cNvSpPr txBox="1"/>
          <p:nvPr/>
        </p:nvSpPr>
        <p:spPr>
          <a:xfrm>
            <a:off x="2971800" y="2971800"/>
            <a:ext cx="1143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0.48 - </a:t>
            </a:r>
            <a:r>
              <a:rPr b="0" i="1" lang="en-US" sz="1800" u="none">
                <a:solidFill>
                  <a:schemeClr val="dk1"/>
                </a:solidFill>
                <a:latin typeface="Arial"/>
                <a:ea typeface="Arial"/>
                <a:cs typeface="Arial"/>
                <a:sym typeface="Arial"/>
              </a:rPr>
              <a:t>x</a:t>
            </a:r>
            <a:endParaRPr/>
          </a:p>
        </p:txBody>
      </p:sp>
      <p:sp>
        <p:nvSpPr>
          <p:cNvPr id="250" name="Google Shape;250;p20"/>
          <p:cNvSpPr txBox="1"/>
          <p:nvPr/>
        </p:nvSpPr>
        <p:spPr>
          <a:xfrm>
            <a:off x="43434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51" name="Google Shape;251;p20"/>
          <p:cNvSpPr txBox="1"/>
          <p:nvPr/>
        </p:nvSpPr>
        <p:spPr>
          <a:xfrm>
            <a:off x="43434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52" name="Google Shape;252;p20"/>
          <p:cNvSpPr txBox="1"/>
          <p:nvPr/>
        </p:nvSpPr>
        <p:spPr>
          <a:xfrm>
            <a:off x="64770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a:t>
            </a:r>
            <a:endParaRPr/>
          </a:p>
        </p:txBody>
      </p:sp>
      <p:sp>
        <p:nvSpPr>
          <p:cNvPr id="253" name="Google Shape;253;p20"/>
          <p:cNvSpPr txBox="1"/>
          <p:nvPr/>
        </p:nvSpPr>
        <p:spPr>
          <a:xfrm>
            <a:off x="76200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254" name="Google Shape;254;p20"/>
          <p:cNvSpPr txBox="1"/>
          <p:nvPr/>
        </p:nvSpPr>
        <p:spPr>
          <a:xfrm>
            <a:off x="76200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255" name="Google Shape;255;p20"/>
          <p:cNvSpPr txBox="1"/>
          <p:nvPr/>
        </p:nvSpPr>
        <p:spPr>
          <a:xfrm>
            <a:off x="64770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256" name="Google Shape;256;p20"/>
          <p:cNvSpPr txBox="1"/>
          <p:nvPr/>
        </p:nvSpPr>
        <p:spPr>
          <a:xfrm>
            <a:off x="75438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257" name="Google Shape;257;p20"/>
          <p:cNvSpPr txBox="1"/>
          <p:nvPr/>
        </p:nvSpPr>
        <p:spPr>
          <a:xfrm>
            <a:off x="6248400" y="2971800"/>
            <a:ext cx="1143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 + </a:t>
            </a:r>
            <a:r>
              <a:rPr b="0" i="1" lang="en-US" sz="1800" u="none">
                <a:solidFill>
                  <a:schemeClr val="dk1"/>
                </a:solidFill>
                <a:latin typeface="Arial"/>
                <a:ea typeface="Arial"/>
                <a:cs typeface="Arial"/>
                <a:sym typeface="Arial"/>
              </a:rPr>
              <a:t>x</a:t>
            </a:r>
            <a:endParaRPr/>
          </a:p>
        </p:txBody>
      </p:sp>
      <p:grpSp>
        <p:nvGrpSpPr>
          <p:cNvPr id="258" name="Google Shape;258;p20"/>
          <p:cNvGrpSpPr/>
          <p:nvPr/>
        </p:nvGrpSpPr>
        <p:grpSpPr>
          <a:xfrm>
            <a:off x="152400" y="3429000"/>
            <a:ext cx="2971800" cy="747712"/>
            <a:chOff x="240" y="2160"/>
            <a:chExt cx="1728" cy="471"/>
          </a:xfrm>
        </p:grpSpPr>
        <p:sp>
          <p:nvSpPr>
            <p:cNvPr id="259" name="Google Shape;259;p20"/>
            <p:cNvSpPr txBox="1"/>
            <p:nvPr/>
          </p:nvSpPr>
          <p:spPr>
            <a:xfrm>
              <a:off x="240" y="2256"/>
              <a:ext cx="13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1.8 x 10</a:t>
              </a:r>
              <a:r>
                <a:rPr b="0" baseline="30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 x </a:t>
              </a:r>
              <a:endParaRPr/>
            </a:p>
          </p:txBody>
        </p:sp>
        <p:sp>
          <p:nvSpPr>
            <p:cNvPr id="260" name="Google Shape;260;p20"/>
            <p:cNvSpPr txBox="1"/>
            <p:nvPr/>
          </p:nvSpPr>
          <p:spPr>
            <a:xfrm>
              <a:off x="1536" y="2160"/>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a:t>
              </a:r>
              <a:endParaRPr/>
            </a:p>
          </p:txBody>
        </p:sp>
        <p:sp>
          <p:nvSpPr>
            <p:cNvPr id="261" name="Google Shape;261;p20"/>
            <p:cNvSpPr txBox="1"/>
            <p:nvPr/>
          </p:nvSpPr>
          <p:spPr>
            <a:xfrm>
              <a:off x="1536" y="2400"/>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a:t>
              </a:r>
              <a:endParaRPr/>
            </a:p>
          </p:txBody>
        </p:sp>
        <p:cxnSp>
          <p:nvCxnSpPr>
            <p:cNvPr id="262" name="Google Shape;262;p20"/>
            <p:cNvCxnSpPr/>
            <p:nvPr/>
          </p:nvCxnSpPr>
          <p:spPr>
            <a:xfrm>
              <a:off x="1528" y="2377"/>
              <a:ext cx="432" cy="0"/>
            </a:xfrm>
            <a:prstGeom prst="straightConnector1">
              <a:avLst/>
            </a:prstGeom>
            <a:noFill/>
            <a:ln cap="flat" cmpd="sng" w="28575">
              <a:solidFill>
                <a:schemeClr val="dk1"/>
              </a:solidFill>
              <a:prstDash val="solid"/>
              <a:miter lim="800000"/>
              <a:headEnd len="med" w="med" type="none"/>
              <a:tailEnd len="med" w="med" type="none"/>
            </a:ln>
          </p:spPr>
        </p:cxnSp>
      </p:grpSp>
      <p:sp>
        <p:nvSpPr>
          <p:cNvPr id="263" name="Google Shape;263;p20"/>
          <p:cNvSpPr txBox="1"/>
          <p:nvPr/>
        </p:nvSpPr>
        <p:spPr>
          <a:xfrm>
            <a:off x="3124200" y="35814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1.7 x 10</a:t>
            </a:r>
            <a:r>
              <a:rPr b="0" baseline="30000" i="0" lang="en-US" sz="1800" u="none">
                <a:solidFill>
                  <a:schemeClr val="dk1"/>
                </a:solidFill>
                <a:latin typeface="Arial"/>
                <a:ea typeface="Arial"/>
                <a:cs typeface="Arial"/>
                <a:sym typeface="Arial"/>
              </a:rPr>
              <a:t>-5</a:t>
            </a:r>
            <a:endParaRPr/>
          </a:p>
        </p:txBody>
      </p:sp>
      <p:sp>
        <p:nvSpPr>
          <p:cNvPr id="264" name="Google Shape;264;p20"/>
          <p:cNvSpPr txBox="1"/>
          <p:nvPr/>
        </p:nvSpPr>
        <p:spPr>
          <a:xfrm>
            <a:off x="5029200" y="3581400"/>
            <a:ext cx="12954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pH = 4.77</a:t>
            </a:r>
            <a:endParaRPr/>
          </a:p>
        </p:txBody>
      </p:sp>
      <p:grpSp>
        <p:nvGrpSpPr>
          <p:cNvPr id="265" name="Google Shape;265;p20"/>
          <p:cNvGrpSpPr/>
          <p:nvPr/>
        </p:nvGrpSpPr>
        <p:grpSpPr>
          <a:xfrm>
            <a:off x="457200" y="4876800"/>
            <a:ext cx="8686800" cy="381000"/>
            <a:chOff x="288" y="3072"/>
            <a:chExt cx="5472" cy="240"/>
          </a:xfrm>
        </p:grpSpPr>
        <p:grpSp>
          <p:nvGrpSpPr>
            <p:cNvPr id="266" name="Google Shape;266;p20"/>
            <p:cNvGrpSpPr/>
            <p:nvPr/>
          </p:nvGrpSpPr>
          <p:grpSpPr>
            <a:xfrm>
              <a:off x="288" y="3072"/>
              <a:ext cx="5472" cy="231"/>
              <a:chOff x="288" y="3072"/>
              <a:chExt cx="5472" cy="231"/>
            </a:xfrm>
          </p:grpSpPr>
          <p:sp>
            <p:nvSpPr>
              <p:cNvPr id="267" name="Google Shape;267;p20"/>
              <p:cNvSpPr txBox="1"/>
              <p:nvPr/>
            </p:nvSpPr>
            <p:spPr>
              <a:xfrm>
                <a:off x="1632" y="3072"/>
                <a:ext cx="41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COOH(</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a:t>
                </a:r>
                <a:endParaRPr/>
              </a:p>
            </p:txBody>
          </p:sp>
          <p:pic>
            <p:nvPicPr>
              <p:cNvPr id="268" name="Google Shape;268;p20"/>
              <p:cNvPicPr preferRelativeResize="0"/>
              <p:nvPr/>
            </p:nvPicPr>
            <p:blipFill rotWithShape="1">
              <a:blip r:embed="rId3">
                <a:alphaModFix/>
              </a:blip>
              <a:srcRect b="0" l="0" r="0" t="0"/>
              <a:stretch/>
            </p:blipFill>
            <p:spPr>
              <a:xfrm>
                <a:off x="3360" y="3120"/>
                <a:ext cx="448" cy="160"/>
              </a:xfrm>
              <a:prstGeom prst="rect">
                <a:avLst/>
              </a:prstGeom>
              <a:noFill/>
              <a:ln>
                <a:noFill/>
              </a:ln>
            </p:spPr>
          </p:pic>
          <p:sp>
            <p:nvSpPr>
              <p:cNvPr id="269" name="Google Shape;269;p20"/>
              <p:cNvSpPr txBox="1"/>
              <p:nvPr/>
            </p:nvSpPr>
            <p:spPr>
              <a:xfrm>
                <a:off x="288" y="3072"/>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a:t>
                </a:r>
                <a:r>
                  <a:rPr b="1" i="1" lang="en-US" sz="1800" u="none">
                    <a:solidFill>
                      <a:schemeClr val="dk1"/>
                    </a:solidFill>
                    <a:latin typeface="Arial"/>
                    <a:ea typeface="Arial"/>
                    <a:cs typeface="Arial"/>
                    <a:sym typeface="Arial"/>
                  </a:rPr>
                  <a:t>M</a:t>
                </a:r>
                <a:r>
                  <a:rPr b="1" i="0" lang="en-US" sz="1800" u="none">
                    <a:solidFill>
                      <a:schemeClr val="dk1"/>
                    </a:solidFill>
                    <a:latin typeface="Arial"/>
                    <a:ea typeface="Arial"/>
                    <a:cs typeface="Arial"/>
                    <a:sym typeface="Arial"/>
                  </a:rPr>
                  <a:t>)</a:t>
                </a:r>
                <a:endParaRPr/>
              </a:p>
            </p:txBody>
          </p:sp>
        </p:grpSp>
        <p:cxnSp>
          <p:nvCxnSpPr>
            <p:cNvPr id="270" name="Google Shape;270;p20"/>
            <p:cNvCxnSpPr/>
            <p:nvPr/>
          </p:nvCxnSpPr>
          <p:spPr>
            <a:xfrm>
              <a:off x="288" y="3312"/>
              <a:ext cx="5280" cy="0"/>
            </a:xfrm>
            <a:prstGeom prst="straightConnector1">
              <a:avLst/>
            </a:prstGeom>
            <a:noFill/>
            <a:ln cap="flat" cmpd="sng" w="28575">
              <a:solidFill>
                <a:schemeClr val="dk1"/>
              </a:solidFill>
              <a:prstDash val="solid"/>
              <a:miter lim="800000"/>
              <a:headEnd len="med" w="med" type="none"/>
              <a:tailEnd len="med" w="med" type="none"/>
            </a:ln>
          </p:spPr>
        </p:cxnSp>
      </p:grpSp>
      <p:sp>
        <p:nvSpPr>
          <p:cNvPr id="271" name="Google Shape;271;p20"/>
          <p:cNvSpPr txBox="1"/>
          <p:nvPr/>
        </p:nvSpPr>
        <p:spPr>
          <a:xfrm>
            <a:off x="762000" y="5334000"/>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272" name="Google Shape;272;p20"/>
          <p:cNvSpPr txBox="1"/>
          <p:nvPr/>
        </p:nvSpPr>
        <p:spPr>
          <a:xfrm>
            <a:off x="762000" y="5676900"/>
            <a:ext cx="1600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273" name="Google Shape;273;p20"/>
          <p:cNvSpPr txBox="1"/>
          <p:nvPr/>
        </p:nvSpPr>
        <p:spPr>
          <a:xfrm>
            <a:off x="762000" y="60198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Final</a:t>
            </a:r>
            <a:endParaRPr/>
          </a:p>
        </p:txBody>
      </p:sp>
      <p:grpSp>
        <p:nvGrpSpPr>
          <p:cNvPr id="274" name="Google Shape;274;p20"/>
          <p:cNvGrpSpPr/>
          <p:nvPr/>
        </p:nvGrpSpPr>
        <p:grpSpPr>
          <a:xfrm>
            <a:off x="381000" y="4267200"/>
            <a:ext cx="2362200" cy="366712"/>
            <a:chOff x="240" y="2688"/>
            <a:chExt cx="1488" cy="231"/>
          </a:xfrm>
        </p:grpSpPr>
        <p:sp>
          <p:nvSpPr>
            <p:cNvPr id="275" name="Google Shape;275;p20"/>
            <p:cNvSpPr txBox="1"/>
            <p:nvPr/>
          </p:nvSpPr>
          <p:spPr>
            <a:xfrm>
              <a:off x="240" y="2688"/>
              <a:ext cx="33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endParaRPr/>
            </a:p>
          </p:txBody>
        </p:sp>
        <p:sp>
          <p:nvSpPr>
            <p:cNvPr id="276" name="Google Shape;276;p20"/>
            <p:cNvSpPr txBox="1"/>
            <p:nvPr/>
          </p:nvSpPr>
          <p:spPr>
            <a:xfrm>
              <a:off x="720" y="2688"/>
              <a:ext cx="10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a:t>
              </a:r>
              <a:r>
                <a:rPr b="0" baseline="-25000" i="0" lang="en-US" sz="1800" u="none">
                  <a:solidFill>
                    <a:schemeClr val="dk1"/>
                  </a:solidFill>
                  <a:latin typeface="Arial"/>
                  <a:ea typeface="Arial"/>
                  <a:cs typeface="Arial"/>
                  <a:sym typeface="Arial"/>
                </a:rPr>
                <a:t>added</a:t>
              </a:r>
              <a:r>
                <a:rPr b="0" i="0" lang="en-US" sz="1800" u="none">
                  <a:solidFill>
                    <a:schemeClr val="dk1"/>
                  </a:solidFill>
                  <a:latin typeface="Arial"/>
                  <a:ea typeface="Arial"/>
                  <a:cs typeface="Arial"/>
                  <a:sym typeface="Arial"/>
                </a:rPr>
                <a:t> = </a:t>
              </a:r>
              <a:endParaRPr/>
            </a:p>
          </p:txBody>
        </p:sp>
      </p:grpSp>
      <p:grpSp>
        <p:nvGrpSpPr>
          <p:cNvPr id="277" name="Google Shape;277;p20"/>
          <p:cNvGrpSpPr/>
          <p:nvPr/>
        </p:nvGrpSpPr>
        <p:grpSpPr>
          <a:xfrm>
            <a:off x="2362200" y="4114800"/>
            <a:ext cx="2209800" cy="784225"/>
            <a:chOff x="1574" y="2592"/>
            <a:chExt cx="1114" cy="494"/>
          </a:xfrm>
        </p:grpSpPr>
        <p:sp>
          <p:nvSpPr>
            <p:cNvPr id="278" name="Google Shape;278;p20"/>
            <p:cNvSpPr txBox="1"/>
            <p:nvPr/>
          </p:nvSpPr>
          <p:spPr>
            <a:xfrm>
              <a:off x="1574" y="2592"/>
              <a:ext cx="1114" cy="4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0.020 mol 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endParaRPr/>
            </a:p>
            <a:p>
              <a:pPr indent="0" lvl="0" marL="0" marR="0" rtl="0" algn="ctr">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279" name="Google Shape;279;p20"/>
            <p:cNvSpPr txBox="1"/>
            <p:nvPr/>
          </p:nvSpPr>
          <p:spPr>
            <a:xfrm>
              <a:off x="1776" y="2832"/>
              <a:ext cx="76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L soln</a:t>
              </a:r>
              <a:endParaRPr/>
            </a:p>
          </p:txBody>
        </p:sp>
        <p:cxnSp>
          <p:nvCxnSpPr>
            <p:cNvPr id="280" name="Google Shape;280;p20"/>
            <p:cNvCxnSpPr/>
            <p:nvPr/>
          </p:nvCxnSpPr>
          <p:spPr>
            <a:xfrm>
              <a:off x="1728" y="2832"/>
              <a:ext cx="816" cy="0"/>
            </a:xfrm>
            <a:prstGeom prst="straightConnector1">
              <a:avLst/>
            </a:prstGeom>
            <a:noFill/>
            <a:ln cap="flat" cmpd="sng" w="28575">
              <a:solidFill>
                <a:schemeClr val="dk1"/>
              </a:solidFill>
              <a:prstDash val="solid"/>
              <a:miter lim="800000"/>
              <a:headEnd len="med" w="med" type="none"/>
              <a:tailEnd len="med" w="med" type="none"/>
            </a:ln>
          </p:spPr>
        </p:cxnSp>
      </p:grpSp>
      <p:sp>
        <p:nvSpPr>
          <p:cNvPr id="281" name="Google Shape;281;p20"/>
          <p:cNvSpPr txBox="1"/>
          <p:nvPr/>
        </p:nvSpPr>
        <p:spPr>
          <a:xfrm>
            <a:off x="4114800" y="4267200"/>
            <a:ext cx="21336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0.020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endParaRPr/>
          </a:p>
        </p:txBody>
      </p:sp>
      <p:sp>
        <p:nvSpPr>
          <p:cNvPr id="282" name="Google Shape;282;p20"/>
          <p:cNvSpPr txBox="1"/>
          <p:nvPr/>
        </p:nvSpPr>
        <p:spPr>
          <a:xfrm>
            <a:off x="2514600" y="5295900"/>
            <a:ext cx="1066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a:t>
            </a:r>
            <a:endParaRPr/>
          </a:p>
        </p:txBody>
      </p:sp>
      <p:sp>
        <p:nvSpPr>
          <p:cNvPr id="283" name="Google Shape;283;p20"/>
          <p:cNvSpPr txBox="1"/>
          <p:nvPr/>
        </p:nvSpPr>
        <p:spPr>
          <a:xfrm>
            <a:off x="4191000" y="52959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0.020</a:t>
            </a:r>
            <a:endParaRPr/>
          </a:p>
        </p:txBody>
      </p:sp>
      <p:sp>
        <p:nvSpPr>
          <p:cNvPr id="284" name="Google Shape;284;p20"/>
          <p:cNvSpPr txBox="1"/>
          <p:nvPr/>
        </p:nvSpPr>
        <p:spPr>
          <a:xfrm>
            <a:off x="6248400" y="52959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a:t>
            </a:r>
            <a:endParaRPr/>
          </a:p>
        </p:txBody>
      </p:sp>
      <p:sp>
        <p:nvSpPr>
          <p:cNvPr id="285" name="Google Shape;285;p20"/>
          <p:cNvSpPr txBox="1"/>
          <p:nvPr/>
        </p:nvSpPr>
        <p:spPr>
          <a:xfrm>
            <a:off x="7772400" y="52959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86" name="Google Shape;286;p20"/>
          <p:cNvSpPr txBox="1"/>
          <p:nvPr/>
        </p:nvSpPr>
        <p:spPr>
          <a:xfrm>
            <a:off x="7772400" y="56388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87" name="Google Shape;287;p20"/>
          <p:cNvSpPr txBox="1"/>
          <p:nvPr/>
        </p:nvSpPr>
        <p:spPr>
          <a:xfrm>
            <a:off x="7772400" y="5981700"/>
            <a:ext cx="4572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288" name="Google Shape;288;p20"/>
          <p:cNvSpPr txBox="1"/>
          <p:nvPr/>
        </p:nvSpPr>
        <p:spPr>
          <a:xfrm>
            <a:off x="2514600" y="5638800"/>
            <a:ext cx="1066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a:t>
            </a:r>
            <a:endParaRPr/>
          </a:p>
        </p:txBody>
      </p:sp>
      <p:sp>
        <p:nvSpPr>
          <p:cNvPr id="289" name="Google Shape;289;p20"/>
          <p:cNvSpPr txBox="1"/>
          <p:nvPr/>
        </p:nvSpPr>
        <p:spPr>
          <a:xfrm>
            <a:off x="3886200" y="5638800"/>
            <a:ext cx="12954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a:t>
            </a:r>
            <a:endParaRPr/>
          </a:p>
        </p:txBody>
      </p:sp>
      <p:sp>
        <p:nvSpPr>
          <p:cNvPr id="290" name="Google Shape;290;p20"/>
          <p:cNvSpPr txBox="1"/>
          <p:nvPr/>
        </p:nvSpPr>
        <p:spPr>
          <a:xfrm>
            <a:off x="6019800" y="5638800"/>
            <a:ext cx="1143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+ 0.020</a:t>
            </a:r>
            <a:endParaRPr/>
          </a:p>
        </p:txBody>
      </p:sp>
      <p:sp>
        <p:nvSpPr>
          <p:cNvPr id="291" name="Google Shape;291;p20"/>
          <p:cNvSpPr txBox="1"/>
          <p:nvPr/>
        </p:nvSpPr>
        <p:spPr>
          <a:xfrm>
            <a:off x="2362200" y="5981700"/>
            <a:ext cx="13716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a:t>
            </a:r>
            <a:endParaRPr/>
          </a:p>
        </p:txBody>
      </p:sp>
      <p:sp>
        <p:nvSpPr>
          <p:cNvPr id="292" name="Google Shape;292;p20"/>
          <p:cNvSpPr txBox="1"/>
          <p:nvPr/>
        </p:nvSpPr>
        <p:spPr>
          <a:xfrm>
            <a:off x="4419600" y="5943600"/>
            <a:ext cx="381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293" name="Google Shape;293;p20"/>
          <p:cNvSpPr txBox="1"/>
          <p:nvPr/>
        </p:nvSpPr>
        <p:spPr>
          <a:xfrm>
            <a:off x="6248400" y="5981700"/>
            <a:ext cx="762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a:t>
            </a:r>
            <a:endParaRPr/>
          </a:p>
        </p:txBody>
      </p:sp>
      <p:sp>
        <p:nvSpPr>
          <p:cNvPr id="294" name="Google Shape;294;p20"/>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Added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or OH</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on Buffer pH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0" presetSubtype="0">
                                  <p:stCondLst>
                                    <p:cond delay="50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par>
                          <p:cTn fill="hold">
                            <p:stCondLst>
                              <p:cond delay="515"/>
                            </p:stCondLst>
                            <p:childTnLst>
                              <p:par>
                                <p:cTn fill="hold" nodeType="afterEffect" presetClass="entr" presetID="10" presetSubtype="0">
                                  <p:stCondLst>
                                    <p:cond delay="50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500"/>
                                        <p:tgtEl>
                                          <p:spTgt spid="281">
                                            <p:txEl>
                                              <p:pRg end="0" st="0"/>
                                            </p:txEl>
                                          </p:spTgt>
                                        </p:tgtEl>
                                      </p:cBhvr>
                                    </p:animEffect>
                                  </p:childTnLst>
                                </p:cTn>
                              </p:par>
                            </p:childTnLst>
                          </p:cTn>
                        </p:par>
                        <p:par>
                          <p:cTn fill="hold">
                            <p:stCondLst>
                              <p:cond delay="1015"/>
                            </p:stCondLst>
                            <p:childTnLst>
                              <p:par>
                                <p:cTn fill="hold" nodeType="after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par>
                          <p:cTn fill="hold">
                            <p:stCondLst>
                              <p:cond delay="1016"/>
                            </p:stCondLst>
                            <p:childTnLst>
                              <p:par>
                                <p:cTn fill="hold" nodeType="afterEffect" presetClass="entr" presetID="1"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childTnLst>
                                </p:cTn>
                              </p:par>
                            </p:childTnLst>
                          </p:cTn>
                        </p:par>
                        <p:par>
                          <p:cTn fill="hold">
                            <p:stCondLst>
                              <p:cond delay="1017"/>
                            </p:stCondLst>
                            <p:childTnLst>
                              <p:par>
                                <p:cTn fill="hold" nodeType="afterEffect" presetClass="entr" presetID="1"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childTnLst>
                                </p:cTn>
                              </p:par>
                            </p:childTnLst>
                          </p:cTn>
                        </p:par>
                        <p:par>
                          <p:cTn fill="hold">
                            <p:stCondLst>
                              <p:cond delay="1018"/>
                            </p:stCondLst>
                            <p:childTnLst>
                              <p:par>
                                <p:cTn fill="hold" nodeType="afterEffect" presetClass="entr" presetID="1" presetSubtype="0">
                                  <p:stCondLst>
                                    <p:cond delay="1000"/>
                                  </p:stCondLst>
                                  <p:childTnLst>
                                    <p:set>
                                      <p:cBhvr>
                                        <p:cTn dur="1" fill="hold">
                                          <p:stCondLst>
                                            <p:cond delay="0"/>
                                          </p:stCondLst>
                                        </p:cTn>
                                        <p:tgtEl>
                                          <p:spTgt spid="282">
                                            <p:txEl>
                                              <p:pRg end="0" st="0"/>
                                            </p:txEl>
                                          </p:spTgt>
                                        </p:tgtEl>
                                        <p:attrNameLst>
                                          <p:attrName>style.visibility</p:attrName>
                                        </p:attrNameLst>
                                      </p:cBhvr>
                                      <p:to>
                                        <p:strVal val="visible"/>
                                      </p:to>
                                    </p:set>
                                  </p:childTnLst>
                                </p:cTn>
                              </p:par>
                            </p:childTnLst>
                          </p:cTn>
                        </p:par>
                        <p:par>
                          <p:cTn fill="hold">
                            <p:stCondLst>
                              <p:cond delay="1019"/>
                            </p:stCondLst>
                            <p:childTnLst>
                              <p:par>
                                <p:cTn fill="hold" nodeType="afterEffect" presetClass="entr" presetID="1"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childTnLst>
                                </p:cTn>
                              </p:par>
                            </p:childTnLst>
                          </p:cTn>
                        </p:par>
                        <p:par>
                          <p:cTn fill="hold">
                            <p:stCondLst>
                              <p:cond delay="1020"/>
                            </p:stCondLst>
                            <p:childTnLst>
                              <p:par>
                                <p:cTn fill="hold" nodeType="after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par>
                          <p:cTn fill="hold">
                            <p:stCondLst>
                              <p:cond delay="1021"/>
                            </p:stCondLst>
                            <p:childTnLst>
                              <p:par>
                                <p:cTn fill="hold" nodeType="after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par>
                          <p:cTn fill="hold">
                            <p:stCondLst>
                              <p:cond delay="1022"/>
                            </p:stCondLst>
                            <p:childTnLst>
                              <p:par>
                                <p:cTn fill="hold" nodeType="afterEffect" presetClass="entr" presetID="1" presetSubtype="0">
                                  <p:stCondLst>
                                    <p:cond delay="1000"/>
                                  </p:stCondLst>
                                  <p:childTnLst>
                                    <p:set>
                                      <p:cBhvr>
                                        <p:cTn dur="1" fill="hold">
                                          <p:stCondLst>
                                            <p:cond delay="0"/>
                                          </p:stCondLst>
                                        </p:cTn>
                                        <p:tgtEl>
                                          <p:spTgt spid="288">
                                            <p:txEl>
                                              <p:pRg end="0" st="0"/>
                                            </p:txEl>
                                          </p:spTgt>
                                        </p:tgtEl>
                                        <p:attrNameLst>
                                          <p:attrName>style.visibility</p:attrName>
                                        </p:attrNameLst>
                                      </p:cBhvr>
                                      <p:to>
                                        <p:strVal val="visible"/>
                                      </p:to>
                                    </p:set>
                                  </p:childTnLst>
                                </p:cTn>
                              </p:par>
                            </p:childTnLst>
                          </p:cTn>
                        </p:par>
                        <p:par>
                          <p:cTn fill="hold">
                            <p:stCondLst>
                              <p:cond delay="1023"/>
                            </p:stCondLst>
                            <p:childTnLst>
                              <p:par>
                                <p:cTn fill="hold" nodeType="afterEffect" presetClass="entr" presetID="1"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childTnLst>
                                </p:cTn>
                              </p:par>
                            </p:childTnLst>
                          </p:cTn>
                        </p:par>
                        <p:par>
                          <p:cTn fill="hold">
                            <p:stCondLst>
                              <p:cond delay="1024"/>
                            </p:stCondLst>
                            <p:childTnLst>
                              <p:par>
                                <p:cTn fill="hold" nodeType="afterEffect" presetClass="entr" presetID="1"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childTnLst>
                                </p:cTn>
                              </p:par>
                            </p:childTnLst>
                          </p:cTn>
                        </p:par>
                        <p:par>
                          <p:cTn fill="hold">
                            <p:stCondLst>
                              <p:cond delay="1025"/>
                            </p:stCondLst>
                            <p:childTnLst>
                              <p:par>
                                <p:cTn fill="hold" nodeType="after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par>
                          <p:cTn fill="hold">
                            <p:stCondLst>
                              <p:cond delay="1026"/>
                            </p:stCondLst>
                            <p:childTnLst>
                              <p:par>
                                <p:cTn fill="hold" nodeType="afterEffect" presetClass="entr" presetID="1" presetSubtype="0">
                                  <p:stCondLst>
                                    <p:cond delay="100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par>
                          <p:cTn fill="hold">
                            <p:stCondLst>
                              <p:cond delay="1027"/>
                            </p:stCondLst>
                            <p:childTnLst>
                              <p:par>
                                <p:cTn fill="hold" nodeType="after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par>
                          <p:cTn fill="hold">
                            <p:stCondLst>
                              <p:cond delay="1028"/>
                            </p:stCondLst>
                            <p:childTnLst>
                              <p:par>
                                <p:cTn fill="hold" nodeType="after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par>
                          <p:cTn fill="hold">
                            <p:stCondLst>
                              <p:cond delay="1029"/>
                            </p:stCondLst>
                            <p:childTnLst>
                              <p:par>
                                <p:cTn fill="hold" nodeType="afterEffect" presetClass="entr" presetID="1"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21"/>
          <p:cNvSpPr txBox="1"/>
          <p:nvPr/>
        </p:nvSpPr>
        <p:spPr>
          <a:xfrm>
            <a:off x="457200" y="533400"/>
            <a:ext cx="2514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19.1</a:t>
            </a:r>
            <a:endParaRPr/>
          </a:p>
        </p:txBody>
      </p:sp>
      <p:sp>
        <p:nvSpPr>
          <p:cNvPr id="301" name="Google Shape;301;p21"/>
          <p:cNvSpPr txBox="1"/>
          <p:nvPr/>
        </p:nvSpPr>
        <p:spPr>
          <a:xfrm>
            <a:off x="457200" y="914400"/>
            <a:ext cx="213360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(4 of 4)</a:t>
            </a:r>
            <a:endParaRPr/>
          </a:p>
        </p:txBody>
      </p:sp>
      <p:sp>
        <p:nvSpPr>
          <p:cNvPr id="302" name="Google Shape;302;p21"/>
          <p:cNvSpPr txBox="1"/>
          <p:nvPr/>
        </p:nvSpPr>
        <p:spPr>
          <a:xfrm>
            <a:off x="2895600" y="1371600"/>
            <a:ext cx="533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Set up a </a:t>
            </a:r>
            <a:r>
              <a:rPr b="1" i="1" lang="en-US" sz="1800" u="none">
                <a:solidFill>
                  <a:schemeClr val="dk1"/>
                </a:solidFill>
                <a:latin typeface="Arial"/>
                <a:ea typeface="Arial"/>
                <a:cs typeface="Arial"/>
                <a:sym typeface="Arial"/>
              </a:rPr>
              <a:t>reaction table</a:t>
            </a:r>
            <a:r>
              <a:rPr b="0" i="0" lang="en-US" sz="1800" u="none">
                <a:solidFill>
                  <a:schemeClr val="dk1"/>
                </a:solidFill>
                <a:latin typeface="Arial"/>
                <a:ea typeface="Arial"/>
                <a:cs typeface="Arial"/>
                <a:sym typeface="Arial"/>
              </a:rPr>
              <a:t> with the new values.</a:t>
            </a:r>
            <a:endParaRPr/>
          </a:p>
        </p:txBody>
      </p:sp>
      <p:grpSp>
        <p:nvGrpSpPr>
          <p:cNvPr id="303" name="Google Shape;303;p21"/>
          <p:cNvGrpSpPr/>
          <p:nvPr/>
        </p:nvGrpSpPr>
        <p:grpSpPr>
          <a:xfrm>
            <a:off x="228600" y="1828800"/>
            <a:ext cx="8686800" cy="381000"/>
            <a:chOff x="144" y="1152"/>
            <a:chExt cx="5472" cy="240"/>
          </a:xfrm>
        </p:grpSpPr>
        <p:sp>
          <p:nvSpPr>
            <p:cNvPr id="304" name="Google Shape;304;p21"/>
            <p:cNvSpPr txBox="1"/>
            <p:nvPr/>
          </p:nvSpPr>
          <p:spPr>
            <a:xfrm>
              <a:off x="1632" y="1152"/>
              <a:ext cx="398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COOH(</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2</a:t>
              </a:r>
              <a:r>
                <a:rPr b="1" i="0" lang="en-US" sz="1800" u="none">
                  <a:solidFill>
                    <a:schemeClr val="dk1"/>
                  </a:solidFill>
                  <a:latin typeface="Arial"/>
                  <a:ea typeface="Arial"/>
                  <a:cs typeface="Arial"/>
                  <a:sym typeface="Arial"/>
                </a:rPr>
                <a:t>O(</a:t>
              </a:r>
              <a:r>
                <a:rPr b="1" i="1" lang="en-US" sz="1800" u="none">
                  <a:solidFill>
                    <a:schemeClr val="dk1"/>
                  </a:solidFill>
                  <a:latin typeface="Times"/>
                  <a:ea typeface="Times"/>
                  <a:cs typeface="Times"/>
                  <a:sym typeface="Times"/>
                </a:rPr>
                <a:t>l</a:t>
              </a:r>
              <a:r>
                <a:rPr b="1" i="0" lang="en-US" sz="1800" u="none">
                  <a:solidFill>
                    <a:schemeClr val="dk1"/>
                  </a:solidFill>
                  <a:latin typeface="Arial"/>
                  <a:ea typeface="Arial"/>
                  <a:cs typeface="Arial"/>
                  <a:sym typeface="Arial"/>
                </a:rPr>
                <a:t>)               CH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COO</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 +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a:t>
              </a:r>
              <a:r>
                <a:rPr b="1" i="1" lang="en-US" sz="1800" u="none">
                  <a:solidFill>
                    <a:schemeClr val="dk1"/>
                  </a:solidFill>
                  <a:latin typeface="Times"/>
                  <a:ea typeface="Times"/>
                  <a:cs typeface="Times"/>
                  <a:sym typeface="Times"/>
                </a:rPr>
                <a:t>aq</a:t>
              </a:r>
              <a:r>
                <a:rPr b="1" i="0" lang="en-US" sz="1800" u="none">
                  <a:solidFill>
                    <a:schemeClr val="dk1"/>
                  </a:solidFill>
                  <a:latin typeface="Arial"/>
                  <a:ea typeface="Arial"/>
                  <a:cs typeface="Arial"/>
                  <a:sym typeface="Arial"/>
                </a:rPr>
                <a:t>)</a:t>
              </a:r>
              <a:endParaRPr/>
            </a:p>
          </p:txBody>
        </p:sp>
        <p:pic>
          <p:nvPicPr>
            <p:cNvPr id="305" name="Google Shape;305;p21"/>
            <p:cNvPicPr preferRelativeResize="0"/>
            <p:nvPr/>
          </p:nvPicPr>
          <p:blipFill rotWithShape="1">
            <a:blip r:embed="rId3">
              <a:alphaModFix/>
            </a:blip>
            <a:srcRect b="0" l="0" r="0" t="0"/>
            <a:stretch/>
          </p:blipFill>
          <p:spPr>
            <a:xfrm>
              <a:off x="3264" y="1188"/>
              <a:ext cx="448" cy="160"/>
            </a:xfrm>
            <a:prstGeom prst="rect">
              <a:avLst/>
            </a:prstGeom>
            <a:noFill/>
            <a:ln>
              <a:noFill/>
            </a:ln>
          </p:spPr>
        </p:pic>
        <p:sp>
          <p:nvSpPr>
            <p:cNvPr id="306" name="Google Shape;306;p21"/>
            <p:cNvSpPr txBox="1"/>
            <p:nvPr/>
          </p:nvSpPr>
          <p:spPr>
            <a:xfrm>
              <a:off x="144" y="1152"/>
              <a:ext cx="13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Concentration (M)</a:t>
              </a:r>
              <a:endParaRPr/>
            </a:p>
          </p:txBody>
        </p:sp>
        <p:cxnSp>
          <p:nvCxnSpPr>
            <p:cNvPr id="307" name="Google Shape;307;p21"/>
            <p:cNvCxnSpPr/>
            <p:nvPr/>
          </p:nvCxnSpPr>
          <p:spPr>
            <a:xfrm>
              <a:off x="144" y="1392"/>
              <a:ext cx="5280" cy="0"/>
            </a:xfrm>
            <a:prstGeom prst="straightConnector1">
              <a:avLst/>
            </a:prstGeom>
            <a:noFill/>
            <a:ln cap="flat" cmpd="sng" w="28575">
              <a:solidFill>
                <a:schemeClr val="dk1"/>
              </a:solidFill>
              <a:prstDash val="solid"/>
              <a:miter lim="800000"/>
              <a:headEnd len="med" w="med" type="none"/>
              <a:tailEnd len="med" w="med" type="none"/>
            </a:ln>
          </p:spPr>
        </p:cxnSp>
      </p:grpSp>
      <p:sp>
        <p:nvSpPr>
          <p:cNvPr id="308" name="Google Shape;308;p21"/>
          <p:cNvSpPr txBox="1"/>
          <p:nvPr/>
        </p:nvSpPr>
        <p:spPr>
          <a:xfrm>
            <a:off x="838200" y="22860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Initial</a:t>
            </a:r>
            <a:endParaRPr/>
          </a:p>
        </p:txBody>
      </p:sp>
      <p:sp>
        <p:nvSpPr>
          <p:cNvPr id="309" name="Google Shape;309;p21"/>
          <p:cNvSpPr txBox="1"/>
          <p:nvPr/>
        </p:nvSpPr>
        <p:spPr>
          <a:xfrm>
            <a:off x="838200" y="2590800"/>
            <a:ext cx="1295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Change</a:t>
            </a:r>
            <a:endParaRPr/>
          </a:p>
        </p:txBody>
      </p:sp>
      <p:sp>
        <p:nvSpPr>
          <p:cNvPr id="310" name="Google Shape;310;p21"/>
          <p:cNvSpPr txBox="1"/>
          <p:nvPr/>
        </p:nvSpPr>
        <p:spPr>
          <a:xfrm>
            <a:off x="838200" y="2971800"/>
            <a:ext cx="1371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Equilibrium</a:t>
            </a:r>
            <a:endParaRPr/>
          </a:p>
        </p:txBody>
      </p:sp>
      <p:sp>
        <p:nvSpPr>
          <p:cNvPr id="311" name="Google Shape;311;p21"/>
          <p:cNvSpPr txBox="1"/>
          <p:nvPr/>
        </p:nvSpPr>
        <p:spPr>
          <a:xfrm>
            <a:off x="32004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a:t>
            </a:r>
            <a:endParaRPr/>
          </a:p>
        </p:txBody>
      </p:sp>
      <p:sp>
        <p:nvSpPr>
          <p:cNvPr id="312" name="Google Shape;312;p21"/>
          <p:cNvSpPr txBox="1"/>
          <p:nvPr/>
        </p:nvSpPr>
        <p:spPr>
          <a:xfrm>
            <a:off x="43434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313" name="Google Shape;313;p21"/>
          <p:cNvSpPr txBox="1"/>
          <p:nvPr/>
        </p:nvSpPr>
        <p:spPr>
          <a:xfrm>
            <a:off x="32004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 x</a:t>
            </a:r>
            <a:endParaRPr/>
          </a:p>
        </p:txBody>
      </p:sp>
      <p:sp>
        <p:nvSpPr>
          <p:cNvPr id="314" name="Google Shape;314;p21"/>
          <p:cNvSpPr txBox="1"/>
          <p:nvPr/>
        </p:nvSpPr>
        <p:spPr>
          <a:xfrm>
            <a:off x="2895600" y="2971800"/>
            <a:ext cx="1143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0.52 - </a:t>
            </a:r>
            <a:r>
              <a:rPr b="0" i="1" lang="en-US" sz="1800" u="none">
                <a:solidFill>
                  <a:schemeClr val="dk1"/>
                </a:solidFill>
                <a:latin typeface="Arial"/>
                <a:ea typeface="Arial"/>
                <a:cs typeface="Arial"/>
                <a:sym typeface="Arial"/>
              </a:rPr>
              <a:t>x</a:t>
            </a:r>
            <a:endParaRPr/>
          </a:p>
        </p:txBody>
      </p:sp>
      <p:sp>
        <p:nvSpPr>
          <p:cNvPr id="315" name="Google Shape;315;p21"/>
          <p:cNvSpPr txBox="1"/>
          <p:nvPr/>
        </p:nvSpPr>
        <p:spPr>
          <a:xfrm>
            <a:off x="43434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316" name="Google Shape;316;p21"/>
          <p:cNvSpPr txBox="1"/>
          <p:nvPr/>
        </p:nvSpPr>
        <p:spPr>
          <a:xfrm>
            <a:off x="43434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sp>
        <p:nvSpPr>
          <p:cNvPr id="317" name="Google Shape;317;p21"/>
          <p:cNvSpPr txBox="1"/>
          <p:nvPr/>
        </p:nvSpPr>
        <p:spPr>
          <a:xfrm>
            <a:off x="64770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a:t>
            </a:r>
            <a:endParaRPr/>
          </a:p>
        </p:txBody>
      </p:sp>
      <p:sp>
        <p:nvSpPr>
          <p:cNvPr id="318" name="Google Shape;318;p21"/>
          <p:cNvSpPr txBox="1"/>
          <p:nvPr/>
        </p:nvSpPr>
        <p:spPr>
          <a:xfrm>
            <a:off x="7620000" y="22860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a:t>
            </a:r>
            <a:endParaRPr/>
          </a:p>
        </p:txBody>
      </p:sp>
      <p:sp>
        <p:nvSpPr>
          <p:cNvPr id="319" name="Google Shape;319;p21"/>
          <p:cNvSpPr txBox="1"/>
          <p:nvPr/>
        </p:nvSpPr>
        <p:spPr>
          <a:xfrm>
            <a:off x="7620000" y="2971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x</a:t>
            </a:r>
            <a:endParaRPr/>
          </a:p>
        </p:txBody>
      </p:sp>
      <p:sp>
        <p:nvSpPr>
          <p:cNvPr id="320" name="Google Shape;320;p21"/>
          <p:cNvSpPr txBox="1"/>
          <p:nvPr/>
        </p:nvSpPr>
        <p:spPr>
          <a:xfrm>
            <a:off x="64770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321" name="Google Shape;321;p21"/>
          <p:cNvSpPr txBox="1"/>
          <p:nvPr/>
        </p:nvSpPr>
        <p:spPr>
          <a:xfrm>
            <a:off x="7620000" y="2590800"/>
            <a:ext cx="6858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x</a:t>
            </a:r>
            <a:endParaRPr/>
          </a:p>
        </p:txBody>
      </p:sp>
      <p:sp>
        <p:nvSpPr>
          <p:cNvPr id="322" name="Google Shape;322;p21"/>
          <p:cNvSpPr txBox="1"/>
          <p:nvPr/>
        </p:nvSpPr>
        <p:spPr>
          <a:xfrm>
            <a:off x="6248400" y="2971800"/>
            <a:ext cx="11430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0.48 + </a:t>
            </a:r>
            <a:r>
              <a:rPr b="0" i="1" lang="en-US" sz="1800" u="none">
                <a:solidFill>
                  <a:schemeClr val="dk1"/>
                </a:solidFill>
                <a:latin typeface="Arial"/>
                <a:ea typeface="Arial"/>
                <a:cs typeface="Arial"/>
                <a:sym typeface="Arial"/>
              </a:rPr>
              <a:t>x</a:t>
            </a:r>
            <a:endParaRPr/>
          </a:p>
        </p:txBody>
      </p:sp>
      <p:grpSp>
        <p:nvGrpSpPr>
          <p:cNvPr id="323" name="Google Shape;323;p21"/>
          <p:cNvGrpSpPr/>
          <p:nvPr/>
        </p:nvGrpSpPr>
        <p:grpSpPr>
          <a:xfrm>
            <a:off x="152400" y="3429000"/>
            <a:ext cx="2971800" cy="747712"/>
            <a:chOff x="240" y="2160"/>
            <a:chExt cx="1728" cy="471"/>
          </a:xfrm>
        </p:grpSpPr>
        <p:sp>
          <p:nvSpPr>
            <p:cNvPr id="324" name="Google Shape;324;p21"/>
            <p:cNvSpPr txBox="1"/>
            <p:nvPr/>
          </p:nvSpPr>
          <p:spPr>
            <a:xfrm>
              <a:off x="240" y="2256"/>
              <a:ext cx="134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 1.8 x 10</a:t>
              </a:r>
              <a:r>
                <a:rPr b="0" baseline="30000" i="0" lang="en-US" sz="1800" u="none">
                  <a:solidFill>
                    <a:schemeClr val="dk1"/>
                  </a:solidFill>
                  <a:latin typeface="Arial"/>
                  <a:ea typeface="Arial"/>
                  <a:cs typeface="Arial"/>
                  <a:sym typeface="Arial"/>
                </a:rPr>
                <a:t>-5</a:t>
              </a:r>
              <a:r>
                <a:rPr b="0" i="0" lang="en-US" sz="1800" u="none">
                  <a:solidFill>
                    <a:schemeClr val="dk1"/>
                  </a:solidFill>
                  <a:latin typeface="Arial"/>
                  <a:ea typeface="Arial"/>
                  <a:cs typeface="Arial"/>
                  <a:sym typeface="Arial"/>
                </a:rPr>
                <a:t> x</a:t>
              </a:r>
              <a:endParaRPr/>
            </a:p>
          </p:txBody>
        </p:sp>
        <p:sp>
          <p:nvSpPr>
            <p:cNvPr id="325" name="Google Shape;325;p21"/>
            <p:cNvSpPr txBox="1"/>
            <p:nvPr/>
          </p:nvSpPr>
          <p:spPr>
            <a:xfrm>
              <a:off x="1488" y="2400"/>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0.48</a:t>
              </a:r>
              <a:endParaRPr/>
            </a:p>
          </p:txBody>
        </p:sp>
        <p:sp>
          <p:nvSpPr>
            <p:cNvPr id="326" name="Google Shape;326;p21"/>
            <p:cNvSpPr txBox="1"/>
            <p:nvPr/>
          </p:nvSpPr>
          <p:spPr>
            <a:xfrm>
              <a:off x="1536" y="2160"/>
              <a:ext cx="4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0.52</a:t>
              </a:r>
              <a:endParaRPr/>
            </a:p>
          </p:txBody>
        </p:sp>
        <p:cxnSp>
          <p:nvCxnSpPr>
            <p:cNvPr id="327" name="Google Shape;327;p21"/>
            <p:cNvCxnSpPr/>
            <p:nvPr/>
          </p:nvCxnSpPr>
          <p:spPr>
            <a:xfrm>
              <a:off x="1528" y="2377"/>
              <a:ext cx="432" cy="0"/>
            </a:xfrm>
            <a:prstGeom prst="straightConnector1">
              <a:avLst/>
            </a:prstGeom>
            <a:noFill/>
            <a:ln cap="flat" cmpd="sng" w="28575">
              <a:solidFill>
                <a:schemeClr val="dk1"/>
              </a:solidFill>
              <a:prstDash val="solid"/>
              <a:miter lim="800000"/>
              <a:headEnd len="med" w="med" type="none"/>
              <a:tailEnd len="med" w="med" type="none"/>
            </a:ln>
          </p:spPr>
        </p:cxnSp>
      </p:grpSp>
      <p:sp>
        <p:nvSpPr>
          <p:cNvPr id="328" name="Google Shape;328;p21"/>
          <p:cNvSpPr txBox="1"/>
          <p:nvPr/>
        </p:nvSpPr>
        <p:spPr>
          <a:xfrm>
            <a:off x="3124200" y="35814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2.0 x 10</a:t>
            </a:r>
            <a:r>
              <a:rPr b="0" baseline="30000" i="0" lang="en-US" sz="1800" u="none">
                <a:solidFill>
                  <a:schemeClr val="dk1"/>
                </a:solidFill>
                <a:latin typeface="Arial"/>
                <a:ea typeface="Arial"/>
                <a:cs typeface="Arial"/>
                <a:sym typeface="Arial"/>
              </a:rPr>
              <a:t>-5</a:t>
            </a:r>
            <a:endParaRPr/>
          </a:p>
        </p:txBody>
      </p:sp>
      <p:sp>
        <p:nvSpPr>
          <p:cNvPr id="329" name="Google Shape;329;p21"/>
          <p:cNvSpPr txBox="1"/>
          <p:nvPr/>
        </p:nvSpPr>
        <p:spPr>
          <a:xfrm>
            <a:off x="5029200" y="3581400"/>
            <a:ext cx="12954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pH = 4.70</a:t>
            </a:r>
            <a:endParaRPr/>
          </a:p>
        </p:txBody>
      </p:sp>
      <p:sp>
        <p:nvSpPr>
          <p:cNvPr id="330" name="Google Shape;330;p21"/>
          <p:cNvSpPr txBox="1"/>
          <p:nvPr/>
        </p:nvSpPr>
        <p:spPr>
          <a:xfrm>
            <a:off x="3048000" y="4572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Effect of Added H</a:t>
            </a:r>
            <a:r>
              <a:rPr b="1" baseline="-25000" i="0" lang="en-US" sz="1800" u="none">
                <a:solidFill>
                  <a:schemeClr val="dk1"/>
                </a:solidFill>
                <a:latin typeface="Arial"/>
                <a:ea typeface="Arial"/>
                <a:cs typeface="Arial"/>
                <a:sym typeface="Arial"/>
              </a:rPr>
              <a:t>3</a:t>
            </a:r>
            <a:r>
              <a:rPr b="1" i="0" lang="en-US" sz="1800" u="none">
                <a:solidFill>
                  <a:schemeClr val="dk1"/>
                </a:solidFill>
                <a:latin typeface="Arial"/>
                <a:ea typeface="Arial"/>
                <a:cs typeface="Arial"/>
                <a:sym typeface="Arial"/>
              </a:rPr>
              <a:t>O</a:t>
            </a:r>
            <a:r>
              <a:rPr b="1" baseline="30000" i="0" lang="en-US" sz="18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or OH</a:t>
            </a:r>
            <a:r>
              <a:rPr b="1" baseline="30000" i="0" lang="en-US" sz="2400" u="none">
                <a:solidFill>
                  <a:schemeClr val="dk1"/>
                </a:solidFill>
                <a:latin typeface="Arial"/>
                <a:ea typeface="Arial"/>
                <a:cs typeface="Arial"/>
                <a:sym typeface="Arial"/>
              </a:rPr>
              <a:t>-</a:t>
            </a:r>
            <a:r>
              <a:rPr b="1" i="0" lang="en-US" sz="1800" u="none">
                <a:solidFill>
                  <a:schemeClr val="dk1"/>
                </a:solidFill>
                <a:latin typeface="Arial"/>
                <a:ea typeface="Arial"/>
                <a:cs typeface="Arial"/>
                <a:sym typeface="Arial"/>
              </a:rPr>
              <a:t> on Buffer pH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500"/>
                                  </p:stCondLst>
                                  <p:childTnLst>
                                    <p:set>
                                      <p:cBhvr>
                                        <p:cTn dur="1" fill="hold">
                                          <p:stCondLst>
                                            <p:cond delay="0"/>
                                          </p:stCondLst>
                                        </p:cTn>
                                        <p:tgtEl>
                                          <p:spTgt spid="308">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313">
                                            <p:txEl>
                                              <p:pRg end="0" st="0"/>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314">
                                            <p:txEl>
                                              <p:pRg end="0" st="0"/>
                                            </p:txEl>
                                          </p:spTgt>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0" presetSubtype="0">
                                  <p:stCondLst>
                                    <p:cond delay="100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500"/>
                                        <p:tgtEl>
                                          <p:spTgt spid="32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