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6" name="Google Shape;7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 name="Google Shape;77;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77" name="Google Shape;27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8" name="Google Shape;278;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23" name="Google Shape;32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4" name="Google Shape;324;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78" name="Google Shape;37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9" name="Google Shape;379;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86" name="Google Shape;38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7" name="Google Shape;387;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94" name="Google Shape;39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5" name="Google Shape;395;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02" name="Google Shape;40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3" name="Google Shape;403;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32" name="Google Shape;43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3" name="Google Shape;433;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40" name="Google Shape;44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1" name="Google Shape;441;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56" name="Google Shape;45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7" name="Google Shape;457;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62" name="Google Shape;46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3" name="Google Shape;463;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8" name="Google Shape;8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 name="Google Shape;89;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71" name="Google Shape;47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2" name="Google Shape;472;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79" name="Google Shape;47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0" name="Google Shape;480;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2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504" name="Google Shape;50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5" name="Google Shape;505;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2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510" name="Google Shape;51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1" name="Google Shape;511;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529" name="Google Shape;52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0" name="Google Shape;530;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556" name="Google Shape;55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7" name="Google Shape;557;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24" name="Google Shape;62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5" name="Google Shape;625;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2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62" name="Google Shape;66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3" name="Google Shape;663;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2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72" name="Google Shape;67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3" name="Google Shape;673;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2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80" name="Google Shape;68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1" name="Google Shape;681;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01" name="Google Shape;10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3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22" name="Google Shape;72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3" name="Google Shape;723;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3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40" name="Google Shape;74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1" name="Google Shape;741;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3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05" name="Google Shape;80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6" name="Google Shape;806;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3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31" name="Google Shape;83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2" name="Google Shape;832;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p3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89" name="Google Shape;88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0" name="Google Shape;890;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3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97" name="Google Shape;89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8" name="Google Shape;898;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3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05" name="Google Shape;905;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6" name="Google Shape;906;p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p3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38" name="Google Shape;938;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9" name="Google Shape;939;p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p3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46" name="Google Shape;946;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7" name="Google Shape;947;p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p3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54" name="Google Shape;954;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5" name="Google Shape;955;p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08" name="Google Shape;10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 name="Google Shape;109;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4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63" name="Google Shape;96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4" name="Google Shape;964;p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p4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72" name="Google Shape;97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3" name="Google Shape;973;p4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4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81" name="Google Shape;981;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2" name="Google Shape;982;p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4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90" name="Google Shape;990;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91" name="Google Shape;991;p4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4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98" name="Google Shape;998;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99" name="Google Shape;999;p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4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015" name="Google Shape;1015;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6" name="Google Shape;1016;p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p4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028" name="Google Shape;1028;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9" name="Google Shape;1029;p4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p4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036" name="Google Shape;1036;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7" name="Google Shape;1037;p4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p4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044" name="Google Shape;1044;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45" name="Google Shape;1045;p4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p4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050" name="Google Shape;1050;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1" name="Google Shape;1051;p4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31" name="Google Shape;13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 name="Google Shape;132;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p5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058" name="Google Shape;1058;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9" name="Google Shape;1059;p5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p5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094" name="Google Shape;1094;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5" name="Google Shape;1095;p5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p5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129" name="Google Shape;1129;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0" name="Google Shape;1130;p5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p5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137" name="Google Shape;1137;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8" name="Google Shape;1138;p5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p5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150" name="Google Shape;1150;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1" name="Google Shape;1151;p5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39" name="Google Shape;13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 name="Google Shape;140;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83" name="Google Shape;18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 name="Google Shape;184;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41" name="Google Shape;24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2" name="Google Shape;242;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68" name="Google Shape;26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9" name="Google Shape;269;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4" name="Shape 64"/>
        <p:cNvGrpSpPr/>
        <p:nvPr/>
      </p:nvGrpSpPr>
      <p:grpSpPr>
        <a:xfrm>
          <a:off x="0" y="0"/>
          <a:ext cx="0" cy="0"/>
          <a:chOff x="0" y="0"/>
          <a:chExt cx="0" cy="0"/>
        </a:xfrm>
      </p:grpSpPr>
      <p:sp>
        <p:nvSpPr>
          <p:cNvPr id="65" name="Google Shape;65;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 name="Google Shape;66;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Times"/>
                <a:ea typeface="Times"/>
                <a:cs typeface="Times"/>
                <a:sym typeface="Times"/>
              </a:defRPr>
            </a:lvl1pPr>
            <a:lvl2pPr indent="-406400" lvl="1" marL="9144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2pPr>
            <a:lvl3pPr indent="-381000" lvl="2" marL="13716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3pPr>
            <a:lvl4pPr indent="-355600" lvl="3" marL="1828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4pPr>
            <a:lvl5pPr indent="-355600" lvl="4" marL="22860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5pPr>
            <a:lvl6pPr indent="-355600" lvl="5" marL="27432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6pPr>
            <a:lvl7pPr indent="-355600" lvl="6" marL="3200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7pPr>
            <a:lvl8pPr indent="-355600" lvl="7" marL="3657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8pPr>
            <a:lvl9pPr indent="-355600" lvl="8" marL="4114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9pPr>
          </a:lstStyle>
          <a:p/>
        </p:txBody>
      </p:sp>
      <p:sp>
        <p:nvSpPr>
          <p:cNvPr id="67" name="Google Shape;67;p1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1" name="Google Shape;71;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Times"/>
                <a:ea typeface="Times"/>
                <a:cs typeface="Times"/>
                <a:sym typeface="Times"/>
              </a:defRPr>
            </a:lvl1pPr>
            <a:lvl2pPr indent="-406400" lvl="1" marL="9144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2pPr>
            <a:lvl3pPr indent="-381000" lvl="2" marL="13716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3pPr>
            <a:lvl4pPr indent="-355600" lvl="3" marL="1828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4pPr>
            <a:lvl5pPr indent="-355600" lvl="4" marL="22860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5pPr>
            <a:lvl6pPr indent="-355600" lvl="5" marL="27432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6pPr>
            <a:lvl7pPr indent="-355600" lvl="6" marL="3200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7pPr>
            <a:lvl8pPr indent="-355600" lvl="7" marL="3657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8pPr>
            <a:lvl9pPr indent="-355600" lvl="8" marL="4114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9pPr>
          </a:lstStyle>
          <a:p/>
        </p:txBody>
      </p:sp>
      <p:sp>
        <p:nvSpPr>
          <p:cNvPr id="72" name="Google Shape;72;p1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chemeClr val="dk1"/>
              </a:buClr>
              <a:buSzPts val="3200"/>
              <a:buFont typeface="Times"/>
              <a:buNone/>
              <a:defRPr b="0" i="0" sz="3200" u="none" cap="none" strike="noStrike">
                <a:solidFill>
                  <a:schemeClr val="dk1"/>
                </a:solidFill>
                <a:latin typeface="Times"/>
                <a:ea typeface="Times"/>
                <a:cs typeface="Times"/>
                <a:sym typeface="Times"/>
              </a:defRPr>
            </a:lvl1pPr>
            <a:lvl2pPr lvl="1" marR="0" rtl="0" algn="ctr">
              <a:spcBef>
                <a:spcPts val="560"/>
              </a:spcBef>
              <a:spcAft>
                <a:spcPts val="0"/>
              </a:spcAft>
              <a:buClr>
                <a:schemeClr val="dk1"/>
              </a:buClr>
              <a:buSzPts val="2800"/>
              <a:buFont typeface="Times"/>
              <a:buNone/>
              <a:defRPr b="0" i="0" sz="2800" u="none" cap="none" strike="noStrike">
                <a:solidFill>
                  <a:schemeClr val="dk1"/>
                </a:solidFill>
                <a:latin typeface="Times"/>
                <a:ea typeface="Times"/>
                <a:cs typeface="Times"/>
                <a:sym typeface="Times"/>
              </a:defRPr>
            </a:lvl2pPr>
            <a:lvl3pPr lvl="2" marR="0" rtl="0" algn="ctr">
              <a:spcBef>
                <a:spcPts val="480"/>
              </a:spcBef>
              <a:spcAft>
                <a:spcPts val="0"/>
              </a:spcAft>
              <a:buClr>
                <a:schemeClr val="dk1"/>
              </a:buClr>
              <a:buSzPts val="2400"/>
              <a:buFont typeface="Times"/>
              <a:buNone/>
              <a:defRPr b="0" i="0" sz="2400" u="none" cap="none" strike="noStrike">
                <a:solidFill>
                  <a:schemeClr val="dk1"/>
                </a:solidFill>
                <a:latin typeface="Times"/>
                <a:ea typeface="Times"/>
                <a:cs typeface="Times"/>
                <a:sym typeface="Times"/>
              </a:defRPr>
            </a:lvl3pPr>
            <a:lvl4pPr lvl="3"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4pPr>
            <a:lvl5pPr lvl="4"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5pPr>
            <a:lvl6pPr lvl="5"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6pPr>
            <a:lvl7pPr lvl="6"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7pPr>
            <a:lvl8pPr lvl="7"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8pPr>
            <a:lvl9pPr lvl="8"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9pPr>
          </a:lstStyle>
          <a:p/>
        </p:txBody>
      </p:sp>
      <p:sp>
        <p:nvSpPr>
          <p:cNvPr id="22" name="Google Shape;22;p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 name="Google Shape;26;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Times"/>
                <a:ea typeface="Times"/>
                <a:cs typeface="Times"/>
                <a:sym typeface="Times"/>
              </a:defRPr>
            </a:lvl1pPr>
            <a:lvl2pPr indent="-406400" lvl="1" marL="9144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2pPr>
            <a:lvl3pPr indent="-381000" lvl="2" marL="13716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3pPr>
            <a:lvl4pPr indent="-355600" lvl="3" marL="1828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4pPr>
            <a:lvl5pPr indent="-355600" lvl="4" marL="22860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5pPr>
            <a:lvl6pPr indent="-355600" lvl="5" marL="27432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6pPr>
            <a:lvl7pPr indent="-355600" lvl="6" marL="3200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7pPr>
            <a:lvl8pPr indent="-355600" lvl="7" marL="3657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8pPr>
            <a:lvl9pPr indent="-355600" lvl="8" marL="4114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9pPr>
          </a:lstStyle>
          <a:p/>
        </p:txBody>
      </p:sp>
      <p:sp>
        <p:nvSpPr>
          <p:cNvPr id="27" name="Google Shape;27;p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1pPr>
            <a:lvl2pPr indent="-228600" lvl="1" marL="914400" marR="0" rtl="0" algn="l">
              <a:spcBef>
                <a:spcPts val="360"/>
              </a:spcBef>
              <a:spcAft>
                <a:spcPts val="0"/>
              </a:spcAft>
              <a:buClr>
                <a:schemeClr val="dk1"/>
              </a:buClr>
              <a:buSzPts val="1800"/>
              <a:buFont typeface="Times"/>
              <a:buNone/>
              <a:defRPr b="0" i="0" sz="1800" u="none" cap="none" strike="noStrike">
                <a:solidFill>
                  <a:schemeClr val="dk1"/>
                </a:solidFill>
                <a:latin typeface="Times"/>
                <a:ea typeface="Times"/>
                <a:cs typeface="Times"/>
                <a:sym typeface="Times"/>
              </a:defRPr>
            </a:lvl2pPr>
            <a:lvl3pPr indent="-228600" lvl="2" marL="1371600" marR="0" rtl="0" algn="l">
              <a:spcBef>
                <a:spcPts val="320"/>
              </a:spcBef>
              <a:spcAft>
                <a:spcPts val="0"/>
              </a:spcAft>
              <a:buClr>
                <a:schemeClr val="dk1"/>
              </a:buClr>
              <a:buSzPts val="1600"/>
              <a:buFont typeface="Times"/>
              <a:buNone/>
              <a:defRPr b="0" i="0" sz="1600" u="none" cap="none" strike="noStrike">
                <a:solidFill>
                  <a:schemeClr val="dk1"/>
                </a:solidFill>
                <a:latin typeface="Times"/>
                <a:ea typeface="Times"/>
                <a:cs typeface="Times"/>
                <a:sym typeface="Times"/>
              </a:defRPr>
            </a:lvl3pPr>
            <a:lvl4pPr indent="-228600" lvl="3" marL="18288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4pPr>
            <a:lvl5pPr indent="-228600" lvl="4" marL="22860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5pPr>
            <a:lvl6pPr indent="-228600" lvl="5" marL="27432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6pPr>
            <a:lvl7pPr indent="-228600" lvl="6" marL="32004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7pPr>
            <a:lvl8pPr indent="-228600" lvl="7" marL="36576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8pPr>
            <a:lvl9pPr indent="-228600" lvl="8" marL="41148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9pPr>
          </a:lstStyle>
          <a:p/>
        </p:txBody>
      </p:sp>
      <p:sp>
        <p:nvSpPr>
          <p:cNvPr id="32" name="Google Shape;32;p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 name="Google Shape;36;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1pPr>
            <a:lvl2pPr indent="-381000" lvl="1" marL="9144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2pPr>
            <a:lvl3pPr indent="-355600" lvl="2" marL="1371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3pPr>
            <a:lvl4pPr indent="-342900" lvl="3" marL="18288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4pPr>
            <a:lvl5pPr indent="-342900" lvl="4" marL="22860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5pPr>
            <a:lvl6pPr indent="-342900" lvl="5" marL="27432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6pPr>
            <a:lvl7pPr indent="-342900" lvl="6" marL="32004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7pPr>
            <a:lvl8pPr indent="-342900" lvl="7" marL="36576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8pPr>
            <a:lvl9pPr indent="-342900" lvl="8" marL="41148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9pPr>
          </a:lstStyle>
          <a:p/>
        </p:txBody>
      </p:sp>
      <p:sp>
        <p:nvSpPr>
          <p:cNvPr id="37" name="Google Shape;37;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1pPr>
            <a:lvl2pPr indent="-381000" lvl="1" marL="9144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2pPr>
            <a:lvl3pPr indent="-355600" lvl="2" marL="1371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3pPr>
            <a:lvl4pPr indent="-342900" lvl="3" marL="18288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4pPr>
            <a:lvl5pPr indent="-342900" lvl="4" marL="22860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5pPr>
            <a:lvl6pPr indent="-342900" lvl="5" marL="27432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6pPr>
            <a:lvl7pPr indent="-342900" lvl="6" marL="32004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7pPr>
            <a:lvl8pPr indent="-342900" lvl="7" marL="36576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8pPr>
            <a:lvl9pPr indent="-342900" lvl="8" marL="41148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9pPr>
          </a:lstStyle>
          <a:p/>
        </p:txBody>
      </p:sp>
      <p:sp>
        <p:nvSpPr>
          <p:cNvPr id="38" name="Google Shape;38;p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Times"/>
                <a:ea typeface="Times"/>
                <a:cs typeface="Times"/>
                <a:sym typeface="Times"/>
              </a:defRPr>
            </a:lvl1pPr>
            <a:lvl2pPr indent="-228600" lvl="1" marL="914400" marR="0" rtl="0" algn="l">
              <a:spcBef>
                <a:spcPts val="400"/>
              </a:spcBef>
              <a:spcAft>
                <a:spcPts val="0"/>
              </a:spcAft>
              <a:buClr>
                <a:schemeClr val="dk1"/>
              </a:buClr>
              <a:buSzPts val="2000"/>
              <a:buFont typeface="Times"/>
              <a:buNone/>
              <a:defRPr b="1" i="0" sz="2000" u="none" cap="none" strike="noStrike">
                <a:solidFill>
                  <a:schemeClr val="dk1"/>
                </a:solidFill>
                <a:latin typeface="Times"/>
                <a:ea typeface="Times"/>
                <a:cs typeface="Times"/>
                <a:sym typeface="Times"/>
              </a:defRPr>
            </a:lvl2pPr>
            <a:lvl3pPr indent="-228600" lvl="2" marL="1371600" marR="0" rtl="0" algn="l">
              <a:spcBef>
                <a:spcPts val="360"/>
              </a:spcBef>
              <a:spcAft>
                <a:spcPts val="0"/>
              </a:spcAft>
              <a:buClr>
                <a:schemeClr val="dk1"/>
              </a:buClr>
              <a:buSzPts val="1800"/>
              <a:buFont typeface="Times"/>
              <a:buNone/>
              <a:defRPr b="1" i="0" sz="1800" u="none" cap="none" strike="noStrike">
                <a:solidFill>
                  <a:schemeClr val="dk1"/>
                </a:solidFill>
                <a:latin typeface="Times"/>
                <a:ea typeface="Times"/>
                <a:cs typeface="Times"/>
                <a:sym typeface="Times"/>
              </a:defRPr>
            </a:lvl3pPr>
            <a:lvl4pPr indent="-228600" lvl="3" marL="18288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4pPr>
            <a:lvl5pPr indent="-228600" lvl="4" marL="22860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5pPr>
            <a:lvl6pPr indent="-228600" lvl="5" marL="27432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6pPr>
            <a:lvl7pPr indent="-228600" lvl="6" marL="32004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7pPr>
            <a:lvl8pPr indent="-228600" lvl="7" marL="36576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8pPr>
            <a:lvl9pPr indent="-228600" lvl="8" marL="41148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1pPr>
            <a:lvl2pPr indent="-355600" lvl="1" marL="914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2pPr>
            <a:lvl3pPr indent="-342900" lvl="2" marL="13716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3pPr>
            <a:lvl4pPr indent="-330200" lvl="3" marL="18288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4pPr>
            <a:lvl5pPr indent="-330200" lvl="4" marL="22860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5pPr>
            <a:lvl6pPr indent="-330200" lvl="5" marL="27432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6pPr>
            <a:lvl7pPr indent="-330200" lvl="6" marL="32004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7pPr>
            <a:lvl8pPr indent="-330200" lvl="7" marL="36576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8pPr>
            <a:lvl9pPr indent="-330200" lvl="8" marL="41148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Times"/>
                <a:ea typeface="Times"/>
                <a:cs typeface="Times"/>
                <a:sym typeface="Times"/>
              </a:defRPr>
            </a:lvl1pPr>
            <a:lvl2pPr indent="-228600" lvl="1" marL="914400" marR="0" rtl="0" algn="l">
              <a:spcBef>
                <a:spcPts val="400"/>
              </a:spcBef>
              <a:spcAft>
                <a:spcPts val="0"/>
              </a:spcAft>
              <a:buClr>
                <a:schemeClr val="dk1"/>
              </a:buClr>
              <a:buSzPts val="2000"/>
              <a:buFont typeface="Times"/>
              <a:buNone/>
              <a:defRPr b="1" i="0" sz="2000" u="none" cap="none" strike="noStrike">
                <a:solidFill>
                  <a:schemeClr val="dk1"/>
                </a:solidFill>
                <a:latin typeface="Times"/>
                <a:ea typeface="Times"/>
                <a:cs typeface="Times"/>
                <a:sym typeface="Times"/>
              </a:defRPr>
            </a:lvl2pPr>
            <a:lvl3pPr indent="-228600" lvl="2" marL="1371600" marR="0" rtl="0" algn="l">
              <a:spcBef>
                <a:spcPts val="360"/>
              </a:spcBef>
              <a:spcAft>
                <a:spcPts val="0"/>
              </a:spcAft>
              <a:buClr>
                <a:schemeClr val="dk1"/>
              </a:buClr>
              <a:buSzPts val="1800"/>
              <a:buFont typeface="Times"/>
              <a:buNone/>
              <a:defRPr b="1" i="0" sz="1800" u="none" cap="none" strike="noStrike">
                <a:solidFill>
                  <a:schemeClr val="dk1"/>
                </a:solidFill>
                <a:latin typeface="Times"/>
                <a:ea typeface="Times"/>
                <a:cs typeface="Times"/>
                <a:sym typeface="Times"/>
              </a:defRPr>
            </a:lvl3pPr>
            <a:lvl4pPr indent="-228600" lvl="3" marL="18288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4pPr>
            <a:lvl5pPr indent="-228600" lvl="4" marL="22860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5pPr>
            <a:lvl6pPr indent="-228600" lvl="5" marL="27432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6pPr>
            <a:lvl7pPr indent="-228600" lvl="6" marL="32004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7pPr>
            <a:lvl8pPr indent="-228600" lvl="7" marL="36576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8pPr>
            <a:lvl9pPr indent="-228600" lvl="8" marL="41148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1pPr>
            <a:lvl2pPr indent="-355600" lvl="1" marL="914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2pPr>
            <a:lvl3pPr indent="-342900" lvl="2" marL="13716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3pPr>
            <a:lvl4pPr indent="-330200" lvl="3" marL="18288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4pPr>
            <a:lvl5pPr indent="-330200" lvl="4" marL="22860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5pPr>
            <a:lvl6pPr indent="-330200" lvl="5" marL="27432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6pPr>
            <a:lvl7pPr indent="-330200" lvl="6" marL="32004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7pPr>
            <a:lvl8pPr indent="-330200" lvl="7" marL="36576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8pPr>
            <a:lvl9pPr indent="-330200" lvl="8" marL="41148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9pPr>
          </a:lstStyle>
          <a:p/>
        </p:txBody>
      </p:sp>
      <p:sp>
        <p:nvSpPr>
          <p:cNvPr id="46" name="Google Shape;46;p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 name="Google Shape;50;p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Times"/>
                <a:ea typeface="Times"/>
                <a:cs typeface="Times"/>
                <a:sym typeface="Times"/>
              </a:defRPr>
            </a:lvl1pPr>
            <a:lvl2pPr indent="-406400" lvl="1" marL="9144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2pPr>
            <a:lvl3pPr indent="-381000" lvl="2" marL="13716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3pPr>
            <a:lvl4pPr indent="-355600" lvl="3" marL="1828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4pPr>
            <a:lvl5pPr indent="-355600" lvl="4" marL="22860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5pPr>
            <a:lvl6pPr indent="-355600" lvl="5" marL="27432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6pPr>
            <a:lvl7pPr indent="-355600" lvl="6" marL="3200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7pPr>
            <a:lvl8pPr indent="-355600" lvl="7" marL="3657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8pPr>
            <a:lvl9pPr indent="-355600" lvl="8" marL="4114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9pPr>
          </a:lstStyle>
          <a:p/>
        </p:txBody>
      </p:sp>
      <p:sp>
        <p:nvSpPr>
          <p:cNvPr id="55" name="Google Shape;55;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1pPr>
            <a:lvl2pPr indent="-228600" lvl="1" marL="914400" marR="0" rtl="0" algn="l">
              <a:spcBef>
                <a:spcPts val="240"/>
              </a:spcBef>
              <a:spcAft>
                <a:spcPts val="0"/>
              </a:spcAft>
              <a:buClr>
                <a:schemeClr val="dk1"/>
              </a:buClr>
              <a:buSzPts val="1200"/>
              <a:buFont typeface="Times"/>
              <a:buNone/>
              <a:defRPr b="0" i="0" sz="1200" u="none" cap="none" strike="noStrike">
                <a:solidFill>
                  <a:schemeClr val="dk1"/>
                </a:solidFill>
                <a:latin typeface="Times"/>
                <a:ea typeface="Times"/>
                <a:cs typeface="Times"/>
                <a:sym typeface="Times"/>
              </a:defRPr>
            </a:lvl2pPr>
            <a:lvl3pPr indent="-228600" lvl="2" marL="1371600" marR="0" rtl="0" algn="l">
              <a:spcBef>
                <a:spcPts val="200"/>
              </a:spcBef>
              <a:spcAft>
                <a:spcPts val="0"/>
              </a:spcAft>
              <a:buClr>
                <a:schemeClr val="dk1"/>
              </a:buClr>
              <a:buSzPts val="1000"/>
              <a:buFont typeface="Times"/>
              <a:buNone/>
              <a:defRPr b="0" i="0" sz="1000" u="none" cap="none" strike="noStrike">
                <a:solidFill>
                  <a:schemeClr val="dk1"/>
                </a:solidFill>
                <a:latin typeface="Times"/>
                <a:ea typeface="Times"/>
                <a:cs typeface="Times"/>
                <a:sym typeface="Times"/>
              </a:defRPr>
            </a:lvl3pPr>
            <a:lvl4pPr indent="-228600" lvl="3" marL="18288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4pPr>
            <a:lvl5pPr indent="-228600" lvl="4" marL="22860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5pPr>
            <a:lvl6pPr indent="-228600" lvl="5" marL="27432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6pPr>
            <a:lvl7pPr indent="-228600" lvl="6" marL="32004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7pPr>
            <a:lvl8pPr indent="-228600" lvl="7" marL="36576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8pPr>
            <a:lvl9pPr indent="-228600" lvl="8" marL="41148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9pPr>
          </a:lstStyle>
          <a:p/>
        </p:txBody>
      </p:sp>
      <p:sp>
        <p:nvSpPr>
          <p:cNvPr id="56" name="Google Shape;56;p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10"/>
          <p:cNvSpPr/>
          <p:nvPr>
            <p:ph idx="2" type="pic"/>
          </p:nvPr>
        </p:nvSpPr>
        <p:spPr>
          <a:xfrm>
            <a:off x="1792288" y="612775"/>
            <a:ext cx="5486400" cy="4114800"/>
          </a:xfrm>
          <a:prstGeom prst="rect">
            <a:avLst/>
          </a:prstGeom>
          <a:noFill/>
          <a:ln>
            <a:noFill/>
          </a:ln>
        </p:spPr>
      </p:sp>
      <p:sp>
        <p:nvSpPr>
          <p:cNvPr id="61" name="Google Shape;61;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1pPr>
            <a:lvl2pPr indent="-228600" lvl="1" marL="914400" marR="0" rtl="0" algn="l">
              <a:spcBef>
                <a:spcPts val="240"/>
              </a:spcBef>
              <a:spcAft>
                <a:spcPts val="0"/>
              </a:spcAft>
              <a:buClr>
                <a:schemeClr val="dk1"/>
              </a:buClr>
              <a:buSzPts val="1200"/>
              <a:buFont typeface="Times"/>
              <a:buNone/>
              <a:defRPr b="0" i="0" sz="1200" u="none" cap="none" strike="noStrike">
                <a:solidFill>
                  <a:schemeClr val="dk1"/>
                </a:solidFill>
                <a:latin typeface="Times"/>
                <a:ea typeface="Times"/>
                <a:cs typeface="Times"/>
                <a:sym typeface="Times"/>
              </a:defRPr>
            </a:lvl2pPr>
            <a:lvl3pPr indent="-228600" lvl="2" marL="1371600" marR="0" rtl="0" algn="l">
              <a:spcBef>
                <a:spcPts val="200"/>
              </a:spcBef>
              <a:spcAft>
                <a:spcPts val="0"/>
              </a:spcAft>
              <a:buClr>
                <a:schemeClr val="dk1"/>
              </a:buClr>
              <a:buSzPts val="1000"/>
              <a:buFont typeface="Times"/>
              <a:buNone/>
              <a:defRPr b="0" i="0" sz="1000" u="none" cap="none" strike="noStrike">
                <a:solidFill>
                  <a:schemeClr val="dk1"/>
                </a:solidFill>
                <a:latin typeface="Times"/>
                <a:ea typeface="Times"/>
                <a:cs typeface="Times"/>
                <a:sym typeface="Times"/>
              </a:defRPr>
            </a:lvl3pPr>
            <a:lvl4pPr indent="-228600" lvl="3" marL="18288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4pPr>
            <a:lvl5pPr indent="-228600" lvl="4" marL="22860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5pPr>
            <a:lvl6pPr indent="-228600" lvl="5" marL="27432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6pPr>
            <a:lvl7pPr indent="-228600" lvl="6" marL="32004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7pPr>
            <a:lvl8pPr indent="-228600" lvl="7" marL="36576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8pPr>
            <a:lvl9pPr indent="-228600" lvl="8" marL="41148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9pPr>
          </a:lstStyle>
          <a:p/>
        </p:txBody>
      </p:sp>
      <p:sp>
        <p:nvSpPr>
          <p:cNvPr id="62" name="Google Shape;62;p1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1" name="Google Shape;11;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1pPr>
            <a:lvl2pPr indent="0" lvl="1"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2pPr>
            <a:lvl3pPr indent="0" lvl="2"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3pPr>
            <a:lvl4pPr indent="0" lvl="3"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4pPr>
            <a:lvl5pPr indent="0" lvl="4"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5pPr>
            <a:lvl6pPr indent="0" lvl="5"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6pPr>
            <a:lvl7pPr indent="0" lvl="6"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7pPr>
            <a:lvl8pPr indent="0" lvl="7"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8pPr>
            <a:lvl9pPr indent="0" lvl="8"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
        <p:nvSpPr>
          <p:cNvPr id="12" name="Google Shape;12;p1"/>
          <p:cNvSpPr txBox="1"/>
          <p:nvPr/>
        </p:nvSpPr>
        <p:spPr>
          <a:xfrm>
            <a:off x="152400" y="6429375"/>
            <a:ext cx="990600" cy="427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cap="none" strike="noStrike">
                <a:solidFill>
                  <a:schemeClr val="dk1"/>
                </a:solidFill>
                <a:latin typeface="Arial"/>
                <a:ea typeface="Arial"/>
                <a:cs typeface="Arial"/>
                <a:sym typeface="Arial"/>
              </a:rPr>
              <a:t>21-</a:t>
            </a:r>
            <a:fld id="{00000000-1234-1234-1234-123412341234}" type="slidenum">
              <a:rPr b="0" i="0" lang="en-US" sz="2200" u="none" cap="none" strike="noStrike">
                <a:solidFill>
                  <a:schemeClr val="dk1"/>
                </a:solidFill>
                <a:latin typeface="Arial"/>
                <a:ea typeface="Arial"/>
                <a:cs typeface="Arial"/>
                <a:sym typeface="Arial"/>
              </a:rPr>
              <a:t>‹#›</a:t>
            </a:fld>
            <a:endParaRPr/>
          </a:p>
        </p:txBody>
      </p:sp>
      <p:sp>
        <p:nvSpPr>
          <p:cNvPr id="13" name="Google Shape;13;p1"/>
          <p:cNvSpPr/>
          <p:nvPr/>
        </p:nvSpPr>
        <p:spPr>
          <a:xfrm>
            <a:off x="8458200" y="6172200"/>
            <a:ext cx="311150" cy="311150"/>
          </a:xfrm>
          <a:custGeom>
            <a:rect b="b" l="l" r="r" t="t"/>
            <a:pathLst>
              <a:path extrusionOk="0" h="120000" w="120000">
                <a:moveTo>
                  <a:pt x="0" y="0"/>
                </a:moveTo>
                <a:lnTo>
                  <a:pt x="120000" y="0"/>
                </a:lnTo>
                <a:lnTo>
                  <a:pt x="120000" y="120000"/>
                </a:lnTo>
                <a:lnTo>
                  <a:pt x="0" y="120000"/>
                </a:lnTo>
                <a:close/>
                <a:moveTo>
                  <a:pt x="105000" y="60000"/>
                </a:moveTo>
                <a:lnTo>
                  <a:pt x="15000" y="15000"/>
                </a:lnTo>
                <a:lnTo>
                  <a:pt x="15000" y="105000"/>
                </a:lnTo>
                <a:close/>
              </a:path>
              <a:path extrusionOk="0" fill="darken" h="120000" w="120000">
                <a:moveTo>
                  <a:pt x="105000" y="60000"/>
                </a:moveTo>
                <a:lnTo>
                  <a:pt x="15000" y="15000"/>
                </a:lnTo>
                <a:lnTo>
                  <a:pt x="15000" y="105000"/>
                </a:lnTo>
                <a:close/>
              </a:path>
              <a:path extrusionOk="0" fill="none" h="120000" w="120000">
                <a:moveTo>
                  <a:pt x="105000" y="60000"/>
                </a:moveTo>
                <a:lnTo>
                  <a:pt x="15000" y="105000"/>
                </a:lnTo>
                <a:lnTo>
                  <a:pt x="15000" y="15000"/>
                </a:lnTo>
                <a:close/>
              </a:path>
              <a:path extrusionOk="0" fill="none" h="120000" w="120000">
                <a:moveTo>
                  <a:pt x="0" y="0"/>
                </a:moveTo>
                <a:lnTo>
                  <a:pt x="120000" y="0"/>
                </a:lnTo>
                <a:lnTo>
                  <a:pt x="120000" y="120000"/>
                </a:lnTo>
                <a:lnTo>
                  <a:pt x="0" y="120000"/>
                </a:lnTo>
                <a:close/>
              </a:path>
            </a:pathLst>
          </a:custGeom>
          <a:gradFill>
            <a:gsLst>
              <a:gs pos="0">
                <a:srgbClr val="0B3618"/>
              </a:gs>
              <a:gs pos="100000">
                <a:srgbClr val="187534"/>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4" name="Google Shape;14;p1"/>
          <p:cNvSpPr/>
          <p:nvPr/>
        </p:nvSpPr>
        <p:spPr>
          <a:xfrm>
            <a:off x="228600" y="6172200"/>
            <a:ext cx="311150" cy="311150"/>
          </a:xfrm>
          <a:custGeom>
            <a:rect b="b" l="l" r="r" t="t"/>
            <a:pathLst>
              <a:path extrusionOk="0" h="120000" w="120000">
                <a:moveTo>
                  <a:pt x="0" y="0"/>
                </a:moveTo>
                <a:lnTo>
                  <a:pt x="120000" y="0"/>
                </a:lnTo>
                <a:lnTo>
                  <a:pt x="120000" y="120000"/>
                </a:lnTo>
                <a:lnTo>
                  <a:pt x="0" y="120000"/>
                </a:lnTo>
                <a:close/>
                <a:moveTo>
                  <a:pt x="15000" y="60000"/>
                </a:moveTo>
                <a:lnTo>
                  <a:pt x="105000" y="15000"/>
                </a:lnTo>
                <a:lnTo>
                  <a:pt x="105000" y="105000"/>
                </a:lnTo>
                <a:close/>
              </a:path>
              <a:path extrusionOk="0" fill="darken" h="120000" w="120000">
                <a:moveTo>
                  <a:pt x="15000" y="60000"/>
                </a:moveTo>
                <a:lnTo>
                  <a:pt x="105000" y="15000"/>
                </a:lnTo>
                <a:lnTo>
                  <a:pt x="105000" y="105000"/>
                </a:lnTo>
                <a:close/>
              </a:path>
              <a:path extrusionOk="0" fill="none" h="120000" w="120000">
                <a:moveTo>
                  <a:pt x="15000" y="60000"/>
                </a:moveTo>
                <a:lnTo>
                  <a:pt x="105000" y="15000"/>
                </a:lnTo>
                <a:lnTo>
                  <a:pt x="105000" y="105000"/>
                </a:lnTo>
                <a:close/>
              </a:path>
              <a:path extrusionOk="0" fill="none" h="120000" w="120000">
                <a:moveTo>
                  <a:pt x="0" y="0"/>
                </a:moveTo>
                <a:lnTo>
                  <a:pt x="120000" y="0"/>
                </a:lnTo>
                <a:lnTo>
                  <a:pt x="120000" y="120000"/>
                </a:lnTo>
                <a:lnTo>
                  <a:pt x="0" y="120000"/>
                </a:lnTo>
                <a:close/>
              </a:path>
            </a:pathLst>
          </a:custGeom>
          <a:gradFill>
            <a:gsLst>
              <a:gs pos="0">
                <a:srgbClr val="0B3618"/>
              </a:gs>
              <a:gs pos="100000">
                <a:srgbClr val="187534"/>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5" name="Google Shape;15;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1pPr>
            <a:lvl2pPr lvl="1"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2pPr>
            <a:lvl3pPr lvl="2"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3pPr>
            <a:lvl4pPr lvl="3"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4pPr>
            <a:lvl5pPr lvl="4"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5pPr>
            <a:lvl6pPr lvl="5"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6pPr>
            <a:lvl7pPr lvl="6"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7pPr>
            <a:lvl8pPr lvl="7"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8pPr>
            <a:lvl9pPr lvl="8"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3.pn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8.png"/><Relationship Id="rId4" Type="http://schemas.openxmlformats.org/officeDocument/2006/relationships/image" Target="../media/image2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0.png"/><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3.png"/><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3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3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13"/>
          <p:cNvSpPr txBox="1"/>
          <p:nvPr/>
        </p:nvSpPr>
        <p:spPr>
          <a:xfrm>
            <a:off x="2057400" y="3581400"/>
            <a:ext cx="6096000" cy="762000"/>
          </a:xfrm>
          <a:prstGeom prst="rect">
            <a:avLst/>
          </a:prstGeom>
          <a:gradFill>
            <a:gsLst>
              <a:gs pos="0">
                <a:srgbClr val="ED181E">
                  <a:alpha val="49803"/>
                </a:srgbClr>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80" name="Google Shape;80;p13"/>
          <p:cNvSpPr txBox="1"/>
          <p:nvPr/>
        </p:nvSpPr>
        <p:spPr>
          <a:xfrm>
            <a:off x="1447800" y="1981200"/>
            <a:ext cx="28956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Chapter 21</a:t>
            </a:r>
            <a:endParaRPr/>
          </a:p>
        </p:txBody>
      </p:sp>
      <p:sp>
        <p:nvSpPr>
          <p:cNvPr id="81" name="Google Shape;81;p13"/>
          <p:cNvSpPr txBox="1"/>
          <p:nvPr/>
        </p:nvSpPr>
        <p:spPr>
          <a:xfrm>
            <a:off x="1752600" y="2971800"/>
            <a:ext cx="6400800" cy="762000"/>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82" name="Google Shape;82;p13"/>
          <p:cNvSpPr txBox="1"/>
          <p:nvPr/>
        </p:nvSpPr>
        <p:spPr>
          <a:xfrm>
            <a:off x="2057400" y="3124200"/>
            <a:ext cx="6858000" cy="1004887"/>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   Electrochemistry: </a:t>
            </a:r>
            <a:endParaRPr/>
          </a:p>
          <a:p>
            <a:pPr indent="0" lvl="0" marL="0" marR="0" rtl="0" algn="r">
              <a:lnSpc>
                <a:spcPct val="100000"/>
              </a:lnSpc>
              <a:spcBef>
                <a:spcPts val="120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Chemical Change and Electrical Work</a:t>
            </a:r>
            <a:endParaRPr/>
          </a:p>
        </p:txBody>
      </p:sp>
      <p:sp>
        <p:nvSpPr>
          <p:cNvPr id="83" name="Google Shape;83;p13"/>
          <p:cNvSpPr txBox="1"/>
          <p:nvPr/>
        </p:nvSpPr>
        <p:spPr>
          <a:xfrm>
            <a:off x="1905000" y="0"/>
            <a:ext cx="5334000" cy="30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84" name="Google Shape;84;p13"/>
          <p:cNvSpPr txBox="1"/>
          <p:nvPr/>
        </p:nvSpPr>
        <p:spPr>
          <a:xfrm>
            <a:off x="152400" y="6096000"/>
            <a:ext cx="442912" cy="42068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85" name="Google Shape;85;p13"/>
          <p:cNvSpPr txBox="1"/>
          <p:nvPr/>
        </p:nvSpPr>
        <p:spPr>
          <a:xfrm>
            <a:off x="2667000" y="6477000"/>
            <a:ext cx="4648200" cy="214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Times New Roman"/>
              <a:buNone/>
            </a:pPr>
            <a:r>
              <a:rPr b="0" i="0" lang="en-US" sz="800" u="none">
                <a:solidFill>
                  <a:schemeClr val="dk1"/>
                </a:solidFill>
                <a:latin typeface="Times New Roman"/>
                <a:ea typeface="Times New Roman"/>
                <a:cs typeface="Times New Roman"/>
                <a:sym typeface="Times New Roman"/>
              </a:rPr>
              <a:t>Copyright ©The McGraw-Hill Companies, Inc.  Permission required for reproduction or display.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p22"/>
          <p:cNvSpPr txBox="1"/>
          <p:nvPr/>
        </p:nvSpPr>
        <p:spPr>
          <a:xfrm>
            <a:off x="4572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21.1</a:t>
            </a:r>
            <a:endParaRPr/>
          </a:p>
        </p:txBody>
      </p:sp>
      <p:sp>
        <p:nvSpPr>
          <p:cNvPr id="281" name="Google Shape;281;p22"/>
          <p:cNvSpPr txBox="1"/>
          <p:nvPr/>
        </p:nvSpPr>
        <p:spPr>
          <a:xfrm>
            <a:off x="3124200" y="457200"/>
            <a:ext cx="5562600" cy="64135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Balancing Redox Reactions by the Half-Reaction Method</a:t>
            </a:r>
            <a:endParaRPr/>
          </a:p>
        </p:txBody>
      </p:sp>
      <p:grpSp>
        <p:nvGrpSpPr>
          <p:cNvPr id="282" name="Google Shape;282;p22"/>
          <p:cNvGrpSpPr/>
          <p:nvPr/>
        </p:nvGrpSpPr>
        <p:grpSpPr>
          <a:xfrm>
            <a:off x="457200" y="1295400"/>
            <a:ext cx="8382000" cy="1465262"/>
            <a:chOff x="288" y="816"/>
            <a:chExt cx="5280" cy="923"/>
          </a:xfrm>
        </p:grpSpPr>
        <p:sp>
          <p:nvSpPr>
            <p:cNvPr id="283" name="Google Shape;283;p22"/>
            <p:cNvSpPr txBox="1"/>
            <p:nvPr/>
          </p:nvSpPr>
          <p:spPr>
            <a:xfrm>
              <a:off x="288" y="816"/>
              <a:ext cx="1053"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284" name="Google Shape;284;p22"/>
            <p:cNvSpPr txBox="1"/>
            <p:nvPr/>
          </p:nvSpPr>
          <p:spPr>
            <a:xfrm>
              <a:off x="1200" y="816"/>
              <a:ext cx="4368" cy="923"/>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Permanganate ion is a strong oxidizing agent, and its deep purple color makes it useful as an indicator in redox titrations.  It reacts in basic solution with the oxalate ion to form carbonate ion and solid manganese dioxide.  Balance the skeleton ionic equation for the reaction between NaMnO</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and Na</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C</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in basic solution:</a:t>
              </a:r>
              <a:endParaRPr/>
            </a:p>
          </p:txBody>
        </p:sp>
      </p:grpSp>
      <p:grpSp>
        <p:nvGrpSpPr>
          <p:cNvPr id="285" name="Google Shape;285;p22"/>
          <p:cNvGrpSpPr/>
          <p:nvPr/>
        </p:nvGrpSpPr>
        <p:grpSpPr>
          <a:xfrm>
            <a:off x="1905000" y="2895600"/>
            <a:ext cx="6172200" cy="366712"/>
            <a:chOff x="1152" y="1824"/>
            <a:chExt cx="3888" cy="231"/>
          </a:xfrm>
        </p:grpSpPr>
        <p:sp>
          <p:nvSpPr>
            <p:cNvPr id="286" name="Google Shape;286;p22"/>
            <p:cNvSpPr txBox="1"/>
            <p:nvPr/>
          </p:nvSpPr>
          <p:spPr>
            <a:xfrm>
              <a:off x="1152" y="1824"/>
              <a:ext cx="388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MnO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C</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MnO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a:t>
              </a:r>
              <a:endParaRPr/>
            </a:p>
          </p:txBody>
        </p:sp>
        <p:cxnSp>
          <p:nvCxnSpPr>
            <p:cNvPr id="287" name="Google Shape;287;p22"/>
            <p:cNvCxnSpPr/>
            <p:nvPr/>
          </p:nvCxnSpPr>
          <p:spPr>
            <a:xfrm>
              <a:off x="2736" y="1939"/>
              <a:ext cx="432" cy="0"/>
            </a:xfrm>
            <a:prstGeom prst="straightConnector1">
              <a:avLst/>
            </a:prstGeom>
            <a:noFill/>
            <a:ln cap="flat" cmpd="sng" w="28575">
              <a:solidFill>
                <a:schemeClr val="dk1"/>
              </a:solidFill>
              <a:prstDash val="solid"/>
              <a:miter lim="800000"/>
              <a:headEnd len="med" w="med" type="none"/>
              <a:tailEnd len="med" w="med" type="triangle"/>
            </a:ln>
          </p:spPr>
        </p:cxnSp>
      </p:grpSp>
      <p:sp>
        <p:nvSpPr>
          <p:cNvPr id="288" name="Google Shape;288;p22"/>
          <p:cNvSpPr txBox="1"/>
          <p:nvPr/>
        </p:nvSpPr>
        <p:spPr>
          <a:xfrm>
            <a:off x="381000" y="3352800"/>
            <a:ext cx="9144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289" name="Google Shape;289;p22"/>
          <p:cNvSpPr txBox="1"/>
          <p:nvPr/>
        </p:nvSpPr>
        <p:spPr>
          <a:xfrm>
            <a:off x="1447800" y="3352800"/>
            <a:ext cx="7162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Proceed in acidic solution and then neutralize with base.</a:t>
            </a:r>
            <a:endParaRPr/>
          </a:p>
        </p:txBody>
      </p:sp>
      <p:sp>
        <p:nvSpPr>
          <p:cNvPr id="290" name="Google Shape;290;p22"/>
          <p:cNvSpPr txBox="1"/>
          <p:nvPr/>
        </p:nvSpPr>
        <p:spPr>
          <a:xfrm>
            <a:off x="381000" y="3810000"/>
            <a:ext cx="13716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grpSp>
        <p:nvGrpSpPr>
          <p:cNvPr id="291" name="Google Shape;291;p22"/>
          <p:cNvGrpSpPr/>
          <p:nvPr/>
        </p:nvGrpSpPr>
        <p:grpSpPr>
          <a:xfrm>
            <a:off x="914400" y="4267200"/>
            <a:ext cx="2667000" cy="366712"/>
            <a:chOff x="384" y="2717"/>
            <a:chExt cx="1680" cy="231"/>
          </a:xfrm>
        </p:grpSpPr>
        <p:sp>
          <p:nvSpPr>
            <p:cNvPr id="292" name="Google Shape;292;p22"/>
            <p:cNvSpPr txBox="1"/>
            <p:nvPr/>
          </p:nvSpPr>
          <p:spPr>
            <a:xfrm>
              <a:off x="384" y="2717"/>
              <a:ext cx="16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MnO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MnO</a:t>
              </a:r>
              <a:r>
                <a:rPr b="0" baseline="-25000" i="0" lang="en-US" sz="1800" u="none">
                  <a:solidFill>
                    <a:schemeClr val="dk1"/>
                  </a:solidFill>
                  <a:latin typeface="Arial"/>
                  <a:ea typeface="Arial"/>
                  <a:cs typeface="Arial"/>
                  <a:sym typeface="Arial"/>
                </a:rPr>
                <a:t>2</a:t>
              </a:r>
              <a:endParaRPr/>
            </a:p>
          </p:txBody>
        </p:sp>
        <p:cxnSp>
          <p:nvCxnSpPr>
            <p:cNvPr id="293" name="Google Shape;293;p22"/>
            <p:cNvCxnSpPr/>
            <p:nvPr/>
          </p:nvCxnSpPr>
          <p:spPr>
            <a:xfrm>
              <a:off x="912" y="2832"/>
              <a:ext cx="336" cy="0"/>
            </a:xfrm>
            <a:prstGeom prst="straightConnector1">
              <a:avLst/>
            </a:prstGeom>
            <a:noFill/>
            <a:ln cap="flat" cmpd="sng" w="28575">
              <a:solidFill>
                <a:schemeClr val="dk1"/>
              </a:solidFill>
              <a:prstDash val="solid"/>
              <a:miter lim="800000"/>
              <a:headEnd len="med" w="med" type="none"/>
              <a:tailEnd len="med" w="med" type="triangle"/>
            </a:ln>
          </p:spPr>
        </p:cxnSp>
      </p:grpSp>
      <p:grpSp>
        <p:nvGrpSpPr>
          <p:cNvPr id="294" name="Google Shape;294;p22"/>
          <p:cNvGrpSpPr/>
          <p:nvPr/>
        </p:nvGrpSpPr>
        <p:grpSpPr>
          <a:xfrm>
            <a:off x="4648200" y="4267200"/>
            <a:ext cx="2667000" cy="366712"/>
            <a:chOff x="3312" y="2688"/>
            <a:chExt cx="1680" cy="231"/>
          </a:xfrm>
        </p:grpSpPr>
        <p:sp>
          <p:nvSpPr>
            <p:cNvPr id="295" name="Google Shape;295;p22"/>
            <p:cNvSpPr txBox="1"/>
            <p:nvPr/>
          </p:nvSpPr>
          <p:spPr>
            <a:xfrm>
              <a:off x="3312" y="2688"/>
              <a:ext cx="16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a:t>
              </a:r>
              <a:endParaRPr/>
            </a:p>
          </p:txBody>
        </p:sp>
        <p:cxnSp>
          <p:nvCxnSpPr>
            <p:cNvPr id="296" name="Google Shape;296;p22"/>
            <p:cNvCxnSpPr/>
            <p:nvPr/>
          </p:nvCxnSpPr>
          <p:spPr>
            <a:xfrm>
              <a:off x="3840" y="2804"/>
              <a:ext cx="336" cy="0"/>
            </a:xfrm>
            <a:prstGeom prst="straightConnector1">
              <a:avLst/>
            </a:prstGeom>
            <a:noFill/>
            <a:ln cap="flat" cmpd="sng" w="28575">
              <a:solidFill>
                <a:schemeClr val="dk1"/>
              </a:solidFill>
              <a:prstDash val="solid"/>
              <a:miter lim="800000"/>
              <a:headEnd len="med" w="med" type="none"/>
              <a:tailEnd len="med" w="med" type="triangle"/>
            </a:ln>
          </p:spPr>
        </p:cxnSp>
      </p:grpSp>
      <p:grpSp>
        <p:nvGrpSpPr>
          <p:cNvPr id="297" name="Google Shape;297;p22"/>
          <p:cNvGrpSpPr/>
          <p:nvPr/>
        </p:nvGrpSpPr>
        <p:grpSpPr>
          <a:xfrm>
            <a:off x="914400" y="4800600"/>
            <a:ext cx="2667000" cy="366712"/>
            <a:chOff x="384" y="2717"/>
            <a:chExt cx="1680" cy="231"/>
          </a:xfrm>
        </p:grpSpPr>
        <p:sp>
          <p:nvSpPr>
            <p:cNvPr id="298" name="Google Shape;298;p22"/>
            <p:cNvSpPr txBox="1"/>
            <p:nvPr/>
          </p:nvSpPr>
          <p:spPr>
            <a:xfrm>
              <a:off x="384" y="2717"/>
              <a:ext cx="16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MnO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MnO</a:t>
              </a:r>
              <a:r>
                <a:rPr b="0" baseline="-25000" i="0" lang="en-US" sz="1800" u="none">
                  <a:solidFill>
                    <a:schemeClr val="dk1"/>
                  </a:solidFill>
                  <a:latin typeface="Arial"/>
                  <a:ea typeface="Arial"/>
                  <a:cs typeface="Arial"/>
                  <a:sym typeface="Arial"/>
                </a:rPr>
                <a:t>2</a:t>
              </a:r>
              <a:endParaRPr/>
            </a:p>
          </p:txBody>
        </p:sp>
        <p:cxnSp>
          <p:nvCxnSpPr>
            <p:cNvPr id="299" name="Google Shape;299;p22"/>
            <p:cNvCxnSpPr/>
            <p:nvPr/>
          </p:nvCxnSpPr>
          <p:spPr>
            <a:xfrm>
              <a:off x="912" y="2832"/>
              <a:ext cx="336" cy="0"/>
            </a:xfrm>
            <a:prstGeom prst="straightConnector1">
              <a:avLst/>
            </a:prstGeom>
            <a:noFill/>
            <a:ln cap="flat" cmpd="sng" w="28575">
              <a:solidFill>
                <a:schemeClr val="dk1"/>
              </a:solidFill>
              <a:prstDash val="solid"/>
              <a:miter lim="800000"/>
              <a:headEnd len="med" w="med" type="none"/>
              <a:tailEnd len="med" w="med" type="triangle"/>
            </a:ln>
          </p:spPr>
        </p:cxnSp>
      </p:grpSp>
      <p:grpSp>
        <p:nvGrpSpPr>
          <p:cNvPr id="300" name="Google Shape;300;p22"/>
          <p:cNvGrpSpPr/>
          <p:nvPr/>
        </p:nvGrpSpPr>
        <p:grpSpPr>
          <a:xfrm>
            <a:off x="4724400" y="4800600"/>
            <a:ext cx="2667000" cy="366712"/>
            <a:chOff x="2976" y="3024"/>
            <a:chExt cx="1680" cy="231"/>
          </a:xfrm>
        </p:grpSpPr>
        <p:grpSp>
          <p:nvGrpSpPr>
            <p:cNvPr id="301" name="Google Shape;301;p22"/>
            <p:cNvGrpSpPr/>
            <p:nvPr/>
          </p:nvGrpSpPr>
          <p:grpSpPr>
            <a:xfrm>
              <a:off x="2976" y="3024"/>
              <a:ext cx="1680" cy="231"/>
              <a:chOff x="3312" y="2976"/>
              <a:chExt cx="1680" cy="231"/>
            </a:xfrm>
          </p:grpSpPr>
          <p:sp>
            <p:nvSpPr>
              <p:cNvPr id="302" name="Google Shape;302;p22"/>
              <p:cNvSpPr txBox="1"/>
              <p:nvPr/>
            </p:nvSpPr>
            <p:spPr>
              <a:xfrm>
                <a:off x="3312" y="2976"/>
                <a:ext cx="16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a:t>
                </a:r>
                <a:endParaRPr/>
              </a:p>
            </p:txBody>
          </p:sp>
          <p:cxnSp>
            <p:nvCxnSpPr>
              <p:cNvPr id="303" name="Google Shape;303;p22"/>
              <p:cNvCxnSpPr/>
              <p:nvPr/>
            </p:nvCxnSpPr>
            <p:spPr>
              <a:xfrm>
                <a:off x="3840" y="3092"/>
                <a:ext cx="336" cy="0"/>
              </a:xfrm>
              <a:prstGeom prst="straightConnector1">
                <a:avLst/>
              </a:prstGeom>
              <a:noFill/>
              <a:ln cap="flat" cmpd="sng" w="28575">
                <a:solidFill>
                  <a:schemeClr val="dk1"/>
                </a:solidFill>
                <a:prstDash val="solid"/>
                <a:miter lim="800000"/>
                <a:headEnd len="med" w="med" type="none"/>
                <a:tailEnd len="med" w="med" type="triangle"/>
              </a:ln>
            </p:spPr>
          </p:cxnSp>
        </p:grpSp>
        <p:sp>
          <p:nvSpPr>
            <p:cNvPr id="304" name="Google Shape;304;p22"/>
            <p:cNvSpPr txBox="1"/>
            <p:nvPr/>
          </p:nvSpPr>
          <p:spPr>
            <a:xfrm>
              <a:off x="3840" y="3024"/>
              <a:ext cx="24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1" i="0" lang="en-US" sz="1800" u="none">
                  <a:solidFill>
                    <a:srgbClr val="ED181E"/>
                  </a:solidFill>
                  <a:latin typeface="Arial"/>
                  <a:ea typeface="Arial"/>
                  <a:cs typeface="Arial"/>
                  <a:sym typeface="Arial"/>
                </a:rPr>
                <a:t>2</a:t>
              </a:r>
              <a:endParaRPr/>
            </a:p>
          </p:txBody>
        </p:sp>
      </p:grpSp>
      <p:grpSp>
        <p:nvGrpSpPr>
          <p:cNvPr id="305" name="Google Shape;305;p22"/>
          <p:cNvGrpSpPr/>
          <p:nvPr/>
        </p:nvGrpSpPr>
        <p:grpSpPr>
          <a:xfrm>
            <a:off x="762000" y="5334000"/>
            <a:ext cx="2209800" cy="366712"/>
            <a:chOff x="576" y="3302"/>
            <a:chExt cx="1392" cy="231"/>
          </a:xfrm>
        </p:grpSpPr>
        <p:sp>
          <p:nvSpPr>
            <p:cNvPr id="306" name="Google Shape;306;p22"/>
            <p:cNvSpPr txBox="1"/>
            <p:nvPr/>
          </p:nvSpPr>
          <p:spPr>
            <a:xfrm>
              <a:off x="576" y="3302"/>
              <a:ext cx="13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MnO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MnO</a:t>
              </a:r>
              <a:r>
                <a:rPr b="0" baseline="-25000" i="0" lang="en-US" sz="1800" u="none">
                  <a:solidFill>
                    <a:schemeClr val="dk1"/>
                  </a:solidFill>
                  <a:latin typeface="Arial"/>
                  <a:ea typeface="Arial"/>
                  <a:cs typeface="Arial"/>
                  <a:sym typeface="Arial"/>
                </a:rPr>
                <a:t>2</a:t>
              </a:r>
              <a:endParaRPr/>
            </a:p>
          </p:txBody>
        </p:sp>
        <p:cxnSp>
          <p:nvCxnSpPr>
            <p:cNvPr id="307" name="Google Shape;307;p22"/>
            <p:cNvCxnSpPr/>
            <p:nvPr/>
          </p:nvCxnSpPr>
          <p:spPr>
            <a:xfrm>
              <a:off x="1104" y="3428"/>
              <a:ext cx="336" cy="0"/>
            </a:xfrm>
            <a:prstGeom prst="straightConnector1">
              <a:avLst/>
            </a:prstGeom>
            <a:noFill/>
            <a:ln cap="flat" cmpd="sng" w="28575">
              <a:solidFill>
                <a:schemeClr val="dk1"/>
              </a:solidFill>
              <a:prstDash val="solid"/>
              <a:miter lim="800000"/>
              <a:headEnd len="med" w="med" type="none"/>
              <a:tailEnd len="med" w="med" type="triangle"/>
            </a:ln>
          </p:spPr>
        </p:cxnSp>
      </p:grpSp>
      <p:sp>
        <p:nvSpPr>
          <p:cNvPr id="308" name="Google Shape;308;p22"/>
          <p:cNvSpPr txBox="1"/>
          <p:nvPr/>
        </p:nvSpPr>
        <p:spPr>
          <a:xfrm>
            <a:off x="2759075" y="5349875"/>
            <a:ext cx="1066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1" i="0" lang="en-US" sz="1800" u="none">
                <a:solidFill>
                  <a:srgbClr val="ED181E"/>
                </a:solidFill>
                <a:latin typeface="Arial"/>
                <a:ea typeface="Arial"/>
                <a:cs typeface="Arial"/>
                <a:sym typeface="Arial"/>
              </a:rPr>
              <a:t>+ 2H</a:t>
            </a:r>
            <a:r>
              <a:rPr b="1" baseline="-25000" i="0" lang="en-US" sz="1800" u="none">
                <a:solidFill>
                  <a:srgbClr val="ED181E"/>
                </a:solidFill>
                <a:latin typeface="Arial"/>
                <a:ea typeface="Arial"/>
                <a:cs typeface="Arial"/>
                <a:sym typeface="Arial"/>
              </a:rPr>
              <a:t>2</a:t>
            </a:r>
            <a:r>
              <a:rPr b="1" i="0" lang="en-US" sz="1800" u="none">
                <a:solidFill>
                  <a:srgbClr val="ED181E"/>
                </a:solidFill>
                <a:latin typeface="Arial"/>
                <a:ea typeface="Arial"/>
                <a:cs typeface="Arial"/>
                <a:sym typeface="Arial"/>
              </a:rPr>
              <a:t>O</a:t>
            </a:r>
            <a:endParaRPr/>
          </a:p>
        </p:txBody>
      </p:sp>
      <p:sp>
        <p:nvSpPr>
          <p:cNvPr id="309" name="Google Shape;309;p22"/>
          <p:cNvSpPr txBox="1"/>
          <p:nvPr/>
        </p:nvSpPr>
        <p:spPr>
          <a:xfrm>
            <a:off x="152400" y="5348287"/>
            <a:ext cx="914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1" i="0" lang="en-US" sz="1800" u="none">
                <a:solidFill>
                  <a:srgbClr val="ED181E"/>
                </a:solidFill>
                <a:latin typeface="Arial"/>
                <a:ea typeface="Arial"/>
                <a:cs typeface="Arial"/>
                <a:sym typeface="Arial"/>
              </a:rPr>
              <a:t>4H</a:t>
            </a:r>
            <a:r>
              <a:rPr b="1" baseline="30000" i="0" lang="en-US" sz="1800" u="none">
                <a:solidFill>
                  <a:srgbClr val="ED181E"/>
                </a:solidFill>
                <a:latin typeface="Arial"/>
                <a:ea typeface="Arial"/>
                <a:cs typeface="Arial"/>
                <a:sym typeface="Arial"/>
              </a:rPr>
              <a:t>+ </a:t>
            </a:r>
            <a:r>
              <a:rPr b="1" i="0" lang="en-US" sz="1800" u="none">
                <a:solidFill>
                  <a:srgbClr val="ED181E"/>
                </a:solidFill>
                <a:latin typeface="Arial"/>
                <a:ea typeface="Arial"/>
                <a:cs typeface="Arial"/>
                <a:sym typeface="Arial"/>
              </a:rPr>
              <a:t>+ </a:t>
            </a:r>
            <a:endParaRPr/>
          </a:p>
        </p:txBody>
      </p:sp>
      <p:grpSp>
        <p:nvGrpSpPr>
          <p:cNvPr id="310" name="Google Shape;310;p22"/>
          <p:cNvGrpSpPr/>
          <p:nvPr/>
        </p:nvGrpSpPr>
        <p:grpSpPr>
          <a:xfrm>
            <a:off x="4343400" y="5257800"/>
            <a:ext cx="3124200" cy="366712"/>
            <a:chOff x="2928" y="3336"/>
            <a:chExt cx="1968" cy="231"/>
          </a:xfrm>
        </p:grpSpPr>
        <p:sp>
          <p:nvSpPr>
            <p:cNvPr id="311" name="Google Shape;311;p22"/>
            <p:cNvSpPr txBox="1"/>
            <p:nvPr/>
          </p:nvSpPr>
          <p:spPr>
            <a:xfrm>
              <a:off x="2928" y="3336"/>
              <a:ext cx="196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t>
              </a:r>
              <a:r>
                <a:rPr b="1"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a:t>
              </a:r>
              <a:endParaRPr/>
            </a:p>
          </p:txBody>
        </p:sp>
        <p:cxnSp>
          <p:nvCxnSpPr>
            <p:cNvPr id="312" name="Google Shape;312;p22"/>
            <p:cNvCxnSpPr/>
            <p:nvPr/>
          </p:nvCxnSpPr>
          <p:spPr>
            <a:xfrm>
              <a:off x="3984" y="3452"/>
              <a:ext cx="336" cy="0"/>
            </a:xfrm>
            <a:prstGeom prst="straightConnector1">
              <a:avLst/>
            </a:prstGeom>
            <a:noFill/>
            <a:ln cap="flat" cmpd="sng" w="28575">
              <a:solidFill>
                <a:schemeClr val="dk1"/>
              </a:solidFill>
              <a:prstDash val="solid"/>
              <a:miter lim="800000"/>
              <a:headEnd len="med" w="med" type="none"/>
              <a:tailEnd len="med" w="med" type="triangle"/>
            </a:ln>
          </p:spPr>
        </p:cxnSp>
      </p:grpSp>
      <p:sp>
        <p:nvSpPr>
          <p:cNvPr id="313" name="Google Shape;313;p22"/>
          <p:cNvSpPr txBox="1"/>
          <p:nvPr/>
        </p:nvSpPr>
        <p:spPr>
          <a:xfrm>
            <a:off x="5029200" y="5295900"/>
            <a:ext cx="990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1" i="0" lang="en-US" sz="1800" u="none">
                <a:solidFill>
                  <a:srgbClr val="ED181E"/>
                </a:solidFill>
                <a:latin typeface="Arial"/>
                <a:ea typeface="Arial"/>
                <a:cs typeface="Arial"/>
                <a:sym typeface="Arial"/>
              </a:rPr>
              <a:t>+ 2H</a:t>
            </a:r>
            <a:r>
              <a:rPr b="1" baseline="-25000" i="0" lang="en-US" sz="1800" u="none">
                <a:solidFill>
                  <a:srgbClr val="ED181E"/>
                </a:solidFill>
                <a:latin typeface="Arial"/>
                <a:ea typeface="Arial"/>
                <a:cs typeface="Arial"/>
                <a:sym typeface="Arial"/>
              </a:rPr>
              <a:t>2</a:t>
            </a:r>
            <a:r>
              <a:rPr b="1" i="0" lang="en-US" sz="1800" u="none">
                <a:solidFill>
                  <a:srgbClr val="ED181E"/>
                </a:solidFill>
                <a:latin typeface="Arial"/>
                <a:ea typeface="Arial"/>
                <a:cs typeface="Arial"/>
                <a:sym typeface="Arial"/>
              </a:rPr>
              <a:t>O</a:t>
            </a:r>
            <a:endParaRPr/>
          </a:p>
        </p:txBody>
      </p:sp>
      <p:sp>
        <p:nvSpPr>
          <p:cNvPr id="314" name="Google Shape;314;p22"/>
          <p:cNvSpPr txBox="1"/>
          <p:nvPr/>
        </p:nvSpPr>
        <p:spPr>
          <a:xfrm>
            <a:off x="7391400" y="5295900"/>
            <a:ext cx="685800" cy="366712"/>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ED181E"/>
              </a:buClr>
              <a:buSzPts val="1800"/>
              <a:buFont typeface="Arial"/>
              <a:buNone/>
            </a:pPr>
            <a:r>
              <a:rPr b="1" i="0" lang="en-US" sz="1800" u="none">
                <a:solidFill>
                  <a:srgbClr val="ED181E"/>
                </a:solidFill>
                <a:latin typeface="Arial"/>
                <a:ea typeface="Arial"/>
                <a:cs typeface="Arial"/>
                <a:sym typeface="Arial"/>
              </a:rPr>
              <a:t>+ 4H</a:t>
            </a:r>
            <a:r>
              <a:rPr b="1" baseline="30000" i="0" lang="en-US" sz="1800" u="none">
                <a:solidFill>
                  <a:srgbClr val="ED181E"/>
                </a:solidFill>
                <a:latin typeface="Arial"/>
                <a:ea typeface="Arial"/>
                <a:cs typeface="Arial"/>
                <a:sym typeface="Arial"/>
              </a:rPr>
              <a:t>+</a:t>
            </a:r>
            <a:endParaRPr/>
          </a:p>
        </p:txBody>
      </p:sp>
      <p:sp>
        <p:nvSpPr>
          <p:cNvPr id="315" name="Google Shape;315;p22"/>
          <p:cNvSpPr txBox="1"/>
          <p:nvPr/>
        </p:nvSpPr>
        <p:spPr>
          <a:xfrm>
            <a:off x="838200" y="4572000"/>
            <a:ext cx="4572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1" i="0" lang="en-US" sz="1800" u="none">
                <a:solidFill>
                  <a:srgbClr val="ED181E"/>
                </a:solidFill>
                <a:latin typeface="Arial"/>
                <a:ea typeface="Arial"/>
                <a:cs typeface="Arial"/>
                <a:sym typeface="Arial"/>
              </a:rPr>
              <a:t>+7</a:t>
            </a:r>
            <a:endParaRPr/>
          </a:p>
        </p:txBody>
      </p:sp>
      <p:sp>
        <p:nvSpPr>
          <p:cNvPr id="316" name="Google Shape;316;p22"/>
          <p:cNvSpPr txBox="1"/>
          <p:nvPr/>
        </p:nvSpPr>
        <p:spPr>
          <a:xfrm>
            <a:off x="2209800" y="4572000"/>
            <a:ext cx="457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1" i="0" lang="en-US" sz="1800" u="none">
                <a:solidFill>
                  <a:srgbClr val="ED181E"/>
                </a:solidFill>
                <a:latin typeface="Arial"/>
                <a:ea typeface="Arial"/>
                <a:cs typeface="Arial"/>
                <a:sym typeface="Arial"/>
              </a:rPr>
              <a:t>+4</a:t>
            </a:r>
            <a:endParaRPr/>
          </a:p>
        </p:txBody>
      </p:sp>
      <p:sp>
        <p:nvSpPr>
          <p:cNvPr id="317" name="Google Shape;317;p22"/>
          <p:cNvSpPr txBox="1"/>
          <p:nvPr/>
        </p:nvSpPr>
        <p:spPr>
          <a:xfrm>
            <a:off x="4572000" y="4572000"/>
            <a:ext cx="4572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D181E"/>
              </a:buClr>
              <a:buSzPts val="1800"/>
              <a:buFont typeface="Arial"/>
              <a:buNone/>
            </a:pPr>
            <a:r>
              <a:rPr b="1" i="0" lang="en-US" sz="1800" u="none">
                <a:solidFill>
                  <a:srgbClr val="ED181E"/>
                </a:solidFill>
                <a:latin typeface="Arial"/>
                <a:ea typeface="Arial"/>
                <a:cs typeface="Arial"/>
                <a:sym typeface="Arial"/>
              </a:rPr>
              <a:t>+3</a:t>
            </a:r>
            <a:endParaRPr/>
          </a:p>
        </p:txBody>
      </p:sp>
      <p:sp>
        <p:nvSpPr>
          <p:cNvPr id="318" name="Google Shape;318;p22"/>
          <p:cNvSpPr txBox="1"/>
          <p:nvPr/>
        </p:nvSpPr>
        <p:spPr>
          <a:xfrm>
            <a:off x="6096000" y="4572000"/>
            <a:ext cx="457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1" i="0" lang="en-US" sz="1800" u="none">
                <a:solidFill>
                  <a:srgbClr val="ED181E"/>
                </a:solidFill>
                <a:latin typeface="Arial"/>
                <a:ea typeface="Arial"/>
                <a:cs typeface="Arial"/>
                <a:sym typeface="Arial"/>
              </a:rPr>
              <a:t>+4</a:t>
            </a:r>
            <a:endParaRPr/>
          </a:p>
        </p:txBody>
      </p:sp>
      <p:sp>
        <p:nvSpPr>
          <p:cNvPr id="319" name="Google Shape;319;p22"/>
          <p:cNvSpPr txBox="1"/>
          <p:nvPr/>
        </p:nvSpPr>
        <p:spPr>
          <a:xfrm>
            <a:off x="3565525" y="5364162"/>
            <a:ext cx="762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1" i="0" lang="en-US" sz="1800" u="none">
                <a:solidFill>
                  <a:srgbClr val="ED181E"/>
                </a:solidFill>
                <a:latin typeface="Arial"/>
                <a:ea typeface="Arial"/>
                <a:cs typeface="Arial"/>
                <a:sym typeface="Arial"/>
              </a:rPr>
              <a:t>+3e</a:t>
            </a:r>
            <a:r>
              <a:rPr b="1" baseline="30000" i="0" lang="en-US" sz="1800" u="none">
                <a:solidFill>
                  <a:srgbClr val="ED181E"/>
                </a:solidFill>
                <a:latin typeface="Arial"/>
                <a:ea typeface="Arial"/>
                <a:cs typeface="Arial"/>
                <a:sym typeface="Arial"/>
              </a:rPr>
              <a:t>-</a:t>
            </a:r>
            <a:endParaRPr/>
          </a:p>
        </p:txBody>
      </p:sp>
      <p:sp>
        <p:nvSpPr>
          <p:cNvPr id="320" name="Google Shape;320;p22"/>
          <p:cNvSpPr txBox="1"/>
          <p:nvPr/>
        </p:nvSpPr>
        <p:spPr>
          <a:xfrm>
            <a:off x="7924800" y="5303837"/>
            <a:ext cx="762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1" i="0" lang="en-US" sz="1800" u="none">
                <a:solidFill>
                  <a:srgbClr val="ED181E"/>
                </a:solidFill>
                <a:latin typeface="Arial"/>
                <a:ea typeface="Arial"/>
                <a:cs typeface="Arial"/>
                <a:sym typeface="Arial"/>
              </a:rPr>
              <a:t>+2e</a:t>
            </a:r>
            <a:r>
              <a:rPr b="1" baseline="30000" i="0" lang="en-US" sz="1800" u="none">
                <a:solidFill>
                  <a:srgbClr val="ED181E"/>
                </a:solidFill>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3500"/>
                                  </p:stCondLst>
                                  <p:childTnLst>
                                    <p:set>
                                      <p:cBhvr>
                                        <p:cTn dur="1" fill="hold">
                                          <p:stCondLst>
                                            <p:cond delay="0"/>
                                          </p:stCondLst>
                                        </p:cTn>
                                        <p:tgtEl>
                                          <p:spTgt spid="288"/>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100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par>
                          <p:cTn fill="hold">
                            <p:stCondLst>
                              <p:cond delay="501"/>
                            </p:stCondLst>
                            <p:childTnLst>
                              <p:par>
                                <p:cTn fill="hold" nodeType="afterEffect" presetClass="entr" presetID="1" presetSubtype="0">
                                  <p:stCondLst>
                                    <p:cond delay="3500"/>
                                  </p:stCondLst>
                                  <p:childTnLst>
                                    <p:set>
                                      <p:cBhvr>
                                        <p:cTn dur="1" fill="hold">
                                          <p:stCondLst>
                                            <p:cond delay="0"/>
                                          </p:stCondLst>
                                        </p:cTn>
                                        <p:tgtEl>
                                          <p:spTgt spid="290"/>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 presetSubtype="0">
                                  <p:stCondLst>
                                    <p:cond delay="1500"/>
                                  </p:stCondLst>
                                  <p:childTnLst>
                                    <p:set>
                                      <p:cBhvr>
                                        <p:cTn dur="1" fill="hold">
                                          <p:stCondLst>
                                            <p:cond delay="0"/>
                                          </p:stCondLst>
                                        </p:cTn>
                                        <p:tgtEl>
                                          <p:spTgt spid="315">
                                            <p:txEl>
                                              <p:pRg end="0" st="0"/>
                                            </p:txEl>
                                          </p:spTgt>
                                        </p:tgtEl>
                                        <p:attrNameLst>
                                          <p:attrName>style.visibility</p:attrName>
                                        </p:attrNameLst>
                                      </p:cBhvr>
                                      <p:to>
                                        <p:strVal val="visible"/>
                                      </p:to>
                                    </p:set>
                                  </p:childTnLst>
                                </p:cTn>
                              </p:par>
                            </p:childTnLst>
                          </p:cTn>
                        </p:par>
                        <p:par>
                          <p:cTn fill="hold">
                            <p:stCondLst>
                              <p:cond delay="503"/>
                            </p:stCondLst>
                            <p:childTnLst>
                              <p:par>
                                <p:cTn fill="hold" nodeType="afterEffect" presetClass="entr" presetID="1" presetSubtype="0">
                                  <p:stCondLst>
                                    <p:cond delay="1500"/>
                                  </p:stCondLst>
                                  <p:childTnLst>
                                    <p:set>
                                      <p:cBhvr>
                                        <p:cTn dur="1" fill="hold">
                                          <p:stCondLst>
                                            <p:cond delay="0"/>
                                          </p:stCondLst>
                                        </p:cTn>
                                        <p:tgtEl>
                                          <p:spTgt spid="316">
                                            <p:txEl>
                                              <p:pRg end="0" st="0"/>
                                            </p:txEl>
                                          </p:spTgt>
                                        </p:tgtEl>
                                        <p:attrNameLst>
                                          <p:attrName>style.visibility</p:attrName>
                                        </p:attrNameLst>
                                      </p:cBhvr>
                                      <p:to>
                                        <p:strVal val="visible"/>
                                      </p:to>
                                    </p:set>
                                  </p:childTnLst>
                                </p:cTn>
                              </p:par>
                            </p:childTnLst>
                          </p:cTn>
                        </p:par>
                        <p:par>
                          <p:cTn fill="hold">
                            <p:stCondLst>
                              <p:cond delay="504"/>
                            </p:stCondLst>
                            <p:childTnLst>
                              <p:par>
                                <p:cTn fill="hold" nodeType="afterEffect" presetClass="entr" presetID="1" presetSubtype="0">
                                  <p:stCondLst>
                                    <p:cond delay="1500"/>
                                  </p:stCondLst>
                                  <p:childTnLst>
                                    <p:set>
                                      <p:cBhvr>
                                        <p:cTn dur="1" fill="hold">
                                          <p:stCondLst>
                                            <p:cond delay="0"/>
                                          </p:stCondLst>
                                        </p:cTn>
                                        <p:tgtEl>
                                          <p:spTgt spid="317">
                                            <p:txEl>
                                              <p:pRg end="0" st="0"/>
                                            </p:txEl>
                                          </p:spTgt>
                                        </p:tgtEl>
                                        <p:attrNameLst>
                                          <p:attrName>style.visibility</p:attrName>
                                        </p:attrNameLst>
                                      </p:cBhvr>
                                      <p:to>
                                        <p:strVal val="visible"/>
                                      </p:to>
                                    </p:set>
                                  </p:childTnLst>
                                </p:cTn>
                              </p:par>
                            </p:childTnLst>
                          </p:cTn>
                        </p:par>
                        <p:par>
                          <p:cTn fill="hold">
                            <p:stCondLst>
                              <p:cond delay="505"/>
                            </p:stCondLst>
                            <p:childTnLst>
                              <p:par>
                                <p:cTn fill="hold" nodeType="afterEffect" presetClass="entr" presetID="1" presetSubtype="0">
                                  <p:stCondLst>
                                    <p:cond delay="1500"/>
                                  </p:stCondLst>
                                  <p:childTnLst>
                                    <p:set>
                                      <p:cBhvr>
                                        <p:cTn dur="1" fill="hold">
                                          <p:stCondLst>
                                            <p:cond delay="0"/>
                                          </p:stCondLst>
                                        </p:cTn>
                                        <p:tgtEl>
                                          <p:spTgt spid="318">
                                            <p:txEl>
                                              <p:pRg end="0" st="0"/>
                                            </p:txEl>
                                          </p:spTgt>
                                        </p:tgtEl>
                                        <p:attrNameLst>
                                          <p:attrName>style.visibility</p:attrName>
                                        </p:attrNameLst>
                                      </p:cBhvr>
                                      <p:to>
                                        <p:strVal val="visible"/>
                                      </p:to>
                                    </p:set>
                                  </p:childTnLst>
                                </p:cTn>
                              </p:par>
                            </p:childTnLst>
                          </p:cTn>
                        </p:par>
                        <p:par>
                          <p:cTn fill="hold">
                            <p:stCondLst>
                              <p:cond delay="506"/>
                            </p:stCondLst>
                            <p:childTnLst>
                              <p:par>
                                <p:cTn fill="hold" nodeType="afterEffect" presetClass="entr" presetID="1" presetSubtype="0">
                                  <p:stCondLst>
                                    <p:cond delay="1500"/>
                                  </p:stCondLst>
                                  <p:childTnLst>
                                    <p:set>
                                      <p:cBhvr>
                                        <p:cTn dur="1" fill="hold">
                                          <p:stCondLst>
                                            <p:cond delay="0"/>
                                          </p:stCondLst>
                                        </p:cTn>
                                        <p:tgtEl>
                                          <p:spTgt spid="308">
                                            <p:txEl>
                                              <p:pRg end="0" st="0"/>
                                            </p:txEl>
                                          </p:spTgt>
                                        </p:tgtEl>
                                        <p:attrNameLst>
                                          <p:attrName>style.visibility</p:attrName>
                                        </p:attrNameLst>
                                      </p:cBhvr>
                                      <p:to>
                                        <p:strVal val="visible"/>
                                      </p:to>
                                    </p:set>
                                  </p:childTnLst>
                                </p:cTn>
                              </p:par>
                            </p:childTnLst>
                          </p:cTn>
                        </p:par>
                        <p:par>
                          <p:cTn fill="hold">
                            <p:stCondLst>
                              <p:cond delay="507"/>
                            </p:stCondLst>
                            <p:childTnLst>
                              <p:par>
                                <p:cTn fill="hold" nodeType="afterEffect" presetClass="entr" presetID="1" presetSubtype="0">
                                  <p:stCondLst>
                                    <p:cond delay="1500"/>
                                  </p:stCondLst>
                                  <p:childTnLst>
                                    <p:set>
                                      <p:cBhvr>
                                        <p:cTn dur="1" fill="hold">
                                          <p:stCondLst>
                                            <p:cond delay="0"/>
                                          </p:stCondLst>
                                        </p:cTn>
                                        <p:tgtEl>
                                          <p:spTgt spid="309">
                                            <p:txEl>
                                              <p:pRg end="0" st="0"/>
                                            </p:txEl>
                                          </p:spTgt>
                                        </p:tgtEl>
                                        <p:attrNameLst>
                                          <p:attrName>style.visibility</p:attrName>
                                        </p:attrNameLst>
                                      </p:cBhvr>
                                      <p:to>
                                        <p:strVal val="visible"/>
                                      </p:to>
                                    </p:set>
                                  </p:childTnLst>
                                </p:cTn>
                              </p:par>
                            </p:childTnLst>
                          </p:cTn>
                        </p:par>
                        <p:par>
                          <p:cTn fill="hold">
                            <p:stCondLst>
                              <p:cond delay="508"/>
                            </p:stCondLst>
                            <p:childTnLst>
                              <p:par>
                                <p:cTn fill="hold" nodeType="afterEffect" presetClass="entr" presetID="1" presetSubtype="0">
                                  <p:stCondLst>
                                    <p:cond delay="1500"/>
                                  </p:stCondLst>
                                  <p:childTnLst>
                                    <p:set>
                                      <p:cBhvr>
                                        <p:cTn dur="1" fill="hold">
                                          <p:stCondLst>
                                            <p:cond delay="0"/>
                                          </p:stCondLst>
                                        </p:cTn>
                                        <p:tgtEl>
                                          <p:spTgt spid="313">
                                            <p:txEl>
                                              <p:pRg end="0" st="0"/>
                                            </p:txEl>
                                          </p:spTgt>
                                        </p:tgtEl>
                                        <p:attrNameLst>
                                          <p:attrName>style.visibility</p:attrName>
                                        </p:attrNameLst>
                                      </p:cBhvr>
                                      <p:to>
                                        <p:strVal val="visible"/>
                                      </p:to>
                                    </p:set>
                                  </p:childTnLst>
                                </p:cTn>
                              </p:par>
                            </p:childTnLst>
                          </p:cTn>
                        </p:par>
                        <p:par>
                          <p:cTn fill="hold">
                            <p:stCondLst>
                              <p:cond delay="509"/>
                            </p:stCondLst>
                            <p:childTnLst>
                              <p:par>
                                <p:cTn fill="hold" nodeType="afterEffect" presetClass="entr" presetID="1" presetSubtype="0">
                                  <p:stCondLst>
                                    <p:cond delay="1500"/>
                                  </p:stCondLst>
                                  <p:childTnLst>
                                    <p:set>
                                      <p:cBhvr>
                                        <p:cTn dur="1" fill="hold">
                                          <p:stCondLst>
                                            <p:cond delay="0"/>
                                          </p:stCondLst>
                                        </p:cTn>
                                        <p:tgtEl>
                                          <p:spTgt spid="314">
                                            <p:txEl>
                                              <p:pRg end="0" st="0"/>
                                            </p:txEl>
                                          </p:spTgt>
                                        </p:tgtEl>
                                        <p:attrNameLst>
                                          <p:attrName>style.visibility</p:attrName>
                                        </p:attrNameLst>
                                      </p:cBhvr>
                                      <p:to>
                                        <p:strVal val="visible"/>
                                      </p:to>
                                    </p:set>
                                  </p:childTnLst>
                                </p:cTn>
                              </p:par>
                            </p:childTnLst>
                          </p:cTn>
                        </p:par>
                        <p:par>
                          <p:cTn fill="hold">
                            <p:stCondLst>
                              <p:cond delay="510"/>
                            </p:stCondLst>
                            <p:childTnLst>
                              <p:par>
                                <p:cTn fill="hold" nodeType="afterEffect" presetClass="entr" presetID="1" presetSubtype="0">
                                  <p:stCondLst>
                                    <p:cond delay="1500"/>
                                  </p:stCondLst>
                                  <p:childTnLst>
                                    <p:set>
                                      <p:cBhvr>
                                        <p:cTn dur="1" fill="hold">
                                          <p:stCondLst>
                                            <p:cond delay="0"/>
                                          </p:stCondLst>
                                        </p:cTn>
                                        <p:tgtEl>
                                          <p:spTgt spid="319">
                                            <p:txEl>
                                              <p:pRg end="0" st="0"/>
                                            </p:txEl>
                                          </p:spTgt>
                                        </p:tgtEl>
                                        <p:attrNameLst>
                                          <p:attrName>style.visibility</p:attrName>
                                        </p:attrNameLst>
                                      </p:cBhvr>
                                      <p:to>
                                        <p:strVal val="visible"/>
                                      </p:to>
                                    </p:set>
                                  </p:childTnLst>
                                </p:cTn>
                              </p:par>
                            </p:childTnLst>
                          </p:cTn>
                        </p:par>
                        <p:par>
                          <p:cTn fill="hold">
                            <p:stCondLst>
                              <p:cond delay="511"/>
                            </p:stCondLst>
                            <p:childTnLst>
                              <p:par>
                                <p:cTn fill="hold" nodeType="afterEffect" presetClass="entr" presetID="1" presetSubtype="0">
                                  <p:stCondLst>
                                    <p:cond delay="1500"/>
                                  </p:stCondLst>
                                  <p:childTnLst>
                                    <p:set>
                                      <p:cBhvr>
                                        <p:cTn dur="1" fill="hold">
                                          <p:stCondLst>
                                            <p:cond delay="0"/>
                                          </p:stCondLst>
                                        </p:cTn>
                                        <p:tgtEl>
                                          <p:spTgt spid="320">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5" name="Shape 325"/>
        <p:cNvGrpSpPr/>
        <p:nvPr/>
      </p:nvGrpSpPr>
      <p:grpSpPr>
        <a:xfrm>
          <a:off x="0" y="0"/>
          <a:ext cx="0" cy="0"/>
          <a:chOff x="0" y="0"/>
          <a:chExt cx="0" cy="0"/>
        </a:xfrm>
      </p:grpSpPr>
      <p:sp>
        <p:nvSpPr>
          <p:cNvPr id="326" name="Google Shape;326;p23"/>
          <p:cNvSpPr txBox="1"/>
          <p:nvPr/>
        </p:nvSpPr>
        <p:spPr>
          <a:xfrm>
            <a:off x="457200" y="4572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21.1</a:t>
            </a:r>
            <a:endParaRPr/>
          </a:p>
        </p:txBody>
      </p:sp>
      <p:sp>
        <p:nvSpPr>
          <p:cNvPr id="327" name="Google Shape;327;p23"/>
          <p:cNvSpPr txBox="1"/>
          <p:nvPr/>
        </p:nvSpPr>
        <p:spPr>
          <a:xfrm>
            <a:off x="3124200" y="381000"/>
            <a:ext cx="5562600" cy="64135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Balancing Redox Reactions by the Half-Reaction Method</a:t>
            </a:r>
            <a:endParaRPr/>
          </a:p>
        </p:txBody>
      </p:sp>
      <p:sp>
        <p:nvSpPr>
          <p:cNvPr id="328" name="Google Shape;328;p23"/>
          <p:cNvSpPr txBox="1"/>
          <p:nvPr/>
        </p:nvSpPr>
        <p:spPr>
          <a:xfrm>
            <a:off x="457200" y="838200"/>
            <a:ext cx="12954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a:t>
            </a:r>
            <a:endParaRPr/>
          </a:p>
        </p:txBody>
      </p:sp>
      <p:grpSp>
        <p:nvGrpSpPr>
          <p:cNvPr id="329" name="Google Shape;329;p23"/>
          <p:cNvGrpSpPr/>
          <p:nvPr/>
        </p:nvGrpSpPr>
        <p:grpSpPr>
          <a:xfrm>
            <a:off x="304800" y="1714500"/>
            <a:ext cx="4114800" cy="366712"/>
            <a:chOff x="192" y="1104"/>
            <a:chExt cx="2592" cy="231"/>
          </a:xfrm>
        </p:grpSpPr>
        <p:sp>
          <p:nvSpPr>
            <p:cNvPr id="330" name="Google Shape;330;p23"/>
            <p:cNvSpPr txBox="1"/>
            <p:nvPr/>
          </p:nvSpPr>
          <p:spPr>
            <a:xfrm>
              <a:off x="192" y="1104"/>
              <a:ext cx="25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4H</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MnO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+3e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MnO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endParaRPr/>
            </a:p>
          </p:txBody>
        </p:sp>
        <p:cxnSp>
          <p:nvCxnSpPr>
            <p:cNvPr id="331" name="Google Shape;331;p23"/>
            <p:cNvCxnSpPr/>
            <p:nvPr/>
          </p:nvCxnSpPr>
          <p:spPr>
            <a:xfrm>
              <a:off x="1392" y="1219"/>
              <a:ext cx="336" cy="0"/>
            </a:xfrm>
            <a:prstGeom prst="straightConnector1">
              <a:avLst/>
            </a:prstGeom>
            <a:noFill/>
            <a:ln cap="flat" cmpd="sng" w="28575">
              <a:solidFill>
                <a:schemeClr val="dk1"/>
              </a:solidFill>
              <a:prstDash val="solid"/>
              <a:miter lim="800000"/>
              <a:headEnd len="med" w="med" type="none"/>
              <a:tailEnd len="med" w="med" type="triangle"/>
            </a:ln>
          </p:spPr>
        </p:cxnSp>
      </p:grpSp>
      <p:grpSp>
        <p:nvGrpSpPr>
          <p:cNvPr id="332" name="Google Shape;332;p23"/>
          <p:cNvGrpSpPr/>
          <p:nvPr/>
        </p:nvGrpSpPr>
        <p:grpSpPr>
          <a:xfrm>
            <a:off x="4648200" y="1714500"/>
            <a:ext cx="4267200" cy="369887"/>
            <a:chOff x="2928" y="1056"/>
            <a:chExt cx="2688" cy="233"/>
          </a:xfrm>
        </p:grpSpPr>
        <p:sp>
          <p:nvSpPr>
            <p:cNvPr id="333" name="Google Shape;333;p23"/>
            <p:cNvSpPr txBox="1"/>
            <p:nvPr/>
          </p:nvSpPr>
          <p:spPr>
            <a:xfrm>
              <a:off x="2928" y="1056"/>
              <a:ext cx="2688"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2- </a:t>
              </a:r>
              <a:r>
                <a:rPr b="0" i="0" lang="en-US" sz="1800" u="none">
                  <a:solidFill>
                    <a:schemeClr val="dk1"/>
                  </a:solidFill>
                  <a:latin typeface="Arial"/>
                  <a:ea typeface="Arial"/>
                  <a:cs typeface="Arial"/>
                  <a:sym typeface="Arial"/>
                </a:rPr>
                <a:t>+ 2H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          2CO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 </a:t>
              </a:r>
              <a:r>
                <a:rPr b="0" i="0" lang="en-US" sz="1800" u="none">
                  <a:solidFill>
                    <a:schemeClr val="dk1"/>
                  </a:solidFill>
                  <a:latin typeface="Arial"/>
                  <a:ea typeface="Arial"/>
                  <a:cs typeface="Arial"/>
                  <a:sym typeface="Arial"/>
                </a:rPr>
                <a:t>+ 4H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+ 2e</a:t>
              </a:r>
              <a:r>
                <a:rPr b="0" baseline="30000" i="0" lang="en-US" sz="1800" u="none">
                  <a:solidFill>
                    <a:schemeClr val="dk1"/>
                  </a:solidFill>
                  <a:latin typeface="Arial"/>
                  <a:ea typeface="Arial"/>
                  <a:cs typeface="Arial"/>
                  <a:sym typeface="Arial"/>
                </a:rPr>
                <a:t>-</a:t>
              </a:r>
              <a:endParaRPr/>
            </a:p>
          </p:txBody>
        </p:sp>
        <p:cxnSp>
          <p:nvCxnSpPr>
            <p:cNvPr id="334" name="Google Shape;334;p23"/>
            <p:cNvCxnSpPr/>
            <p:nvPr/>
          </p:nvCxnSpPr>
          <p:spPr>
            <a:xfrm>
              <a:off x="3936" y="1172"/>
              <a:ext cx="336" cy="0"/>
            </a:xfrm>
            <a:prstGeom prst="straightConnector1">
              <a:avLst/>
            </a:prstGeom>
            <a:noFill/>
            <a:ln cap="flat" cmpd="sng" w="28575">
              <a:solidFill>
                <a:schemeClr val="dk1"/>
              </a:solidFill>
              <a:prstDash val="solid"/>
              <a:miter lim="800000"/>
              <a:headEnd len="med" w="med" type="none"/>
              <a:tailEnd len="med" w="med" type="triangle"/>
            </a:ln>
          </p:spPr>
        </p:cxnSp>
      </p:grpSp>
      <p:grpSp>
        <p:nvGrpSpPr>
          <p:cNvPr id="335" name="Google Shape;335;p23"/>
          <p:cNvGrpSpPr/>
          <p:nvPr/>
        </p:nvGrpSpPr>
        <p:grpSpPr>
          <a:xfrm>
            <a:off x="304800" y="2438400"/>
            <a:ext cx="4114800" cy="366712"/>
            <a:chOff x="192" y="1104"/>
            <a:chExt cx="2592" cy="231"/>
          </a:xfrm>
        </p:grpSpPr>
        <p:sp>
          <p:nvSpPr>
            <p:cNvPr id="336" name="Google Shape;336;p23"/>
            <p:cNvSpPr txBox="1"/>
            <p:nvPr/>
          </p:nvSpPr>
          <p:spPr>
            <a:xfrm>
              <a:off x="192" y="1104"/>
              <a:ext cx="25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4H</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MnO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+3e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MnO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endParaRPr/>
            </a:p>
          </p:txBody>
        </p:sp>
        <p:cxnSp>
          <p:nvCxnSpPr>
            <p:cNvPr id="337" name="Google Shape;337;p23"/>
            <p:cNvCxnSpPr/>
            <p:nvPr/>
          </p:nvCxnSpPr>
          <p:spPr>
            <a:xfrm>
              <a:off x="1392" y="1219"/>
              <a:ext cx="336" cy="0"/>
            </a:xfrm>
            <a:prstGeom prst="straightConnector1">
              <a:avLst/>
            </a:prstGeom>
            <a:noFill/>
            <a:ln cap="flat" cmpd="sng" w="28575">
              <a:solidFill>
                <a:schemeClr val="dk1"/>
              </a:solidFill>
              <a:prstDash val="solid"/>
              <a:miter lim="800000"/>
              <a:headEnd len="med" w="med" type="none"/>
              <a:tailEnd len="med" w="med" type="triangle"/>
            </a:ln>
          </p:spPr>
        </p:cxnSp>
      </p:grpSp>
      <p:grpSp>
        <p:nvGrpSpPr>
          <p:cNvPr id="338" name="Google Shape;338;p23"/>
          <p:cNvGrpSpPr/>
          <p:nvPr/>
        </p:nvGrpSpPr>
        <p:grpSpPr>
          <a:xfrm>
            <a:off x="304800" y="2400300"/>
            <a:ext cx="3962400" cy="938212"/>
            <a:chOff x="192" y="1512"/>
            <a:chExt cx="2496" cy="591"/>
          </a:xfrm>
        </p:grpSpPr>
        <p:sp>
          <p:nvSpPr>
            <p:cNvPr id="339" name="Google Shape;339;p23"/>
            <p:cNvSpPr/>
            <p:nvPr/>
          </p:nvSpPr>
          <p:spPr>
            <a:xfrm>
              <a:off x="192" y="1512"/>
              <a:ext cx="2496" cy="288"/>
            </a:xfrm>
            <a:prstGeom prst="bracketPair">
              <a:avLst/>
            </a:prstGeom>
            <a:noFill/>
            <a:ln cap="flat" cmpd="sng" w="28575">
              <a:solidFill>
                <a:srgbClr val="1822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40" name="Google Shape;340;p23"/>
            <p:cNvSpPr txBox="1"/>
            <p:nvPr/>
          </p:nvSpPr>
          <p:spPr>
            <a:xfrm>
              <a:off x="960" y="1872"/>
              <a:ext cx="33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1" i="0" lang="en-US" sz="1800" u="none">
                  <a:solidFill>
                    <a:srgbClr val="1822CD"/>
                  </a:solidFill>
                  <a:latin typeface="Arial"/>
                  <a:ea typeface="Arial"/>
                  <a:cs typeface="Arial"/>
                  <a:sym typeface="Arial"/>
                </a:rPr>
                <a:t>x 2</a:t>
              </a:r>
              <a:endParaRPr/>
            </a:p>
          </p:txBody>
        </p:sp>
      </p:grpSp>
      <p:grpSp>
        <p:nvGrpSpPr>
          <p:cNvPr id="341" name="Google Shape;341;p23"/>
          <p:cNvGrpSpPr/>
          <p:nvPr/>
        </p:nvGrpSpPr>
        <p:grpSpPr>
          <a:xfrm>
            <a:off x="4648200" y="2438400"/>
            <a:ext cx="4191000" cy="369887"/>
            <a:chOff x="2928" y="1056"/>
            <a:chExt cx="2640" cy="233"/>
          </a:xfrm>
        </p:grpSpPr>
        <p:sp>
          <p:nvSpPr>
            <p:cNvPr id="342" name="Google Shape;342;p23"/>
            <p:cNvSpPr txBox="1"/>
            <p:nvPr/>
          </p:nvSpPr>
          <p:spPr>
            <a:xfrm>
              <a:off x="2928" y="1056"/>
              <a:ext cx="2640"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2- </a:t>
              </a:r>
              <a:r>
                <a:rPr b="0" i="0" lang="en-US" sz="1800" u="none">
                  <a:solidFill>
                    <a:schemeClr val="dk1"/>
                  </a:solidFill>
                  <a:latin typeface="Arial"/>
                  <a:ea typeface="Arial"/>
                  <a:cs typeface="Arial"/>
                  <a:sym typeface="Arial"/>
                </a:rPr>
                <a:t>+ 2H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          2CO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 </a:t>
              </a:r>
              <a:r>
                <a:rPr b="0" i="0" lang="en-US" sz="1800" u="none">
                  <a:solidFill>
                    <a:schemeClr val="dk1"/>
                  </a:solidFill>
                  <a:latin typeface="Arial"/>
                  <a:ea typeface="Arial"/>
                  <a:cs typeface="Arial"/>
                  <a:sym typeface="Arial"/>
                </a:rPr>
                <a:t>+ 4H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+ 2e</a:t>
              </a:r>
              <a:r>
                <a:rPr b="0" baseline="30000" i="0" lang="en-US" sz="1800" u="none">
                  <a:solidFill>
                    <a:schemeClr val="dk1"/>
                  </a:solidFill>
                  <a:latin typeface="Arial"/>
                  <a:ea typeface="Arial"/>
                  <a:cs typeface="Arial"/>
                  <a:sym typeface="Arial"/>
                </a:rPr>
                <a:t>-</a:t>
              </a:r>
              <a:endParaRPr/>
            </a:p>
          </p:txBody>
        </p:sp>
        <p:cxnSp>
          <p:nvCxnSpPr>
            <p:cNvPr id="343" name="Google Shape;343;p23"/>
            <p:cNvCxnSpPr/>
            <p:nvPr/>
          </p:nvCxnSpPr>
          <p:spPr>
            <a:xfrm>
              <a:off x="3936" y="1172"/>
              <a:ext cx="336" cy="0"/>
            </a:xfrm>
            <a:prstGeom prst="straightConnector1">
              <a:avLst/>
            </a:prstGeom>
            <a:noFill/>
            <a:ln cap="flat" cmpd="sng" w="28575">
              <a:solidFill>
                <a:schemeClr val="dk1"/>
              </a:solidFill>
              <a:prstDash val="solid"/>
              <a:miter lim="800000"/>
              <a:headEnd len="med" w="med" type="none"/>
              <a:tailEnd len="med" w="med" type="triangle"/>
            </a:ln>
          </p:spPr>
        </p:cxnSp>
      </p:grpSp>
      <p:grpSp>
        <p:nvGrpSpPr>
          <p:cNvPr id="344" name="Google Shape;344;p23"/>
          <p:cNvGrpSpPr/>
          <p:nvPr/>
        </p:nvGrpSpPr>
        <p:grpSpPr>
          <a:xfrm>
            <a:off x="4648200" y="2400300"/>
            <a:ext cx="4114800" cy="855662"/>
            <a:chOff x="2928" y="1512"/>
            <a:chExt cx="2592" cy="539"/>
          </a:xfrm>
        </p:grpSpPr>
        <p:sp>
          <p:nvSpPr>
            <p:cNvPr id="345" name="Google Shape;345;p23"/>
            <p:cNvSpPr/>
            <p:nvPr/>
          </p:nvSpPr>
          <p:spPr>
            <a:xfrm>
              <a:off x="2928" y="1512"/>
              <a:ext cx="2592" cy="288"/>
            </a:xfrm>
            <a:prstGeom prst="bracketPair">
              <a:avLst/>
            </a:prstGeom>
            <a:noFill/>
            <a:ln cap="flat" cmpd="sng" w="28575">
              <a:solidFill>
                <a:srgbClr val="1822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46" name="Google Shape;346;p23"/>
            <p:cNvSpPr txBox="1"/>
            <p:nvPr/>
          </p:nvSpPr>
          <p:spPr>
            <a:xfrm>
              <a:off x="3984" y="1820"/>
              <a:ext cx="33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1" i="0" lang="en-US" sz="1800" u="none">
                  <a:solidFill>
                    <a:srgbClr val="1822CD"/>
                  </a:solidFill>
                  <a:latin typeface="Arial"/>
                  <a:ea typeface="Arial"/>
                  <a:cs typeface="Arial"/>
                  <a:sym typeface="Arial"/>
                </a:rPr>
                <a:t>x 3</a:t>
              </a:r>
              <a:endParaRPr/>
            </a:p>
          </p:txBody>
        </p:sp>
      </p:grpSp>
      <p:grpSp>
        <p:nvGrpSpPr>
          <p:cNvPr id="347" name="Google Shape;347;p23"/>
          <p:cNvGrpSpPr/>
          <p:nvPr/>
        </p:nvGrpSpPr>
        <p:grpSpPr>
          <a:xfrm>
            <a:off x="304800" y="3429000"/>
            <a:ext cx="4343400" cy="366712"/>
            <a:chOff x="192" y="1104"/>
            <a:chExt cx="2592" cy="231"/>
          </a:xfrm>
        </p:grpSpPr>
        <p:sp>
          <p:nvSpPr>
            <p:cNvPr id="348" name="Google Shape;348;p23"/>
            <p:cNvSpPr txBox="1"/>
            <p:nvPr/>
          </p:nvSpPr>
          <p:spPr>
            <a:xfrm>
              <a:off x="192" y="1104"/>
              <a:ext cx="25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8H</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+ 2MnO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+6e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2MnO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+ 4H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endParaRPr/>
            </a:p>
          </p:txBody>
        </p:sp>
        <p:cxnSp>
          <p:nvCxnSpPr>
            <p:cNvPr id="349" name="Google Shape;349;p23"/>
            <p:cNvCxnSpPr/>
            <p:nvPr/>
          </p:nvCxnSpPr>
          <p:spPr>
            <a:xfrm>
              <a:off x="1392" y="1219"/>
              <a:ext cx="336" cy="0"/>
            </a:xfrm>
            <a:prstGeom prst="straightConnector1">
              <a:avLst/>
            </a:prstGeom>
            <a:noFill/>
            <a:ln cap="flat" cmpd="sng" w="28575">
              <a:solidFill>
                <a:schemeClr val="dk1"/>
              </a:solidFill>
              <a:prstDash val="solid"/>
              <a:miter lim="800000"/>
              <a:headEnd len="med" w="med" type="none"/>
              <a:tailEnd len="med" w="med" type="triangle"/>
            </a:ln>
          </p:spPr>
        </p:cxnSp>
      </p:grpSp>
      <p:grpSp>
        <p:nvGrpSpPr>
          <p:cNvPr id="350" name="Google Shape;350;p23"/>
          <p:cNvGrpSpPr/>
          <p:nvPr/>
        </p:nvGrpSpPr>
        <p:grpSpPr>
          <a:xfrm>
            <a:off x="4648200" y="3429000"/>
            <a:ext cx="4495800" cy="366712"/>
            <a:chOff x="2928" y="2160"/>
            <a:chExt cx="2832" cy="231"/>
          </a:xfrm>
        </p:grpSpPr>
        <p:sp>
          <p:nvSpPr>
            <p:cNvPr id="351" name="Google Shape;351;p23"/>
            <p:cNvSpPr txBox="1"/>
            <p:nvPr/>
          </p:nvSpPr>
          <p:spPr>
            <a:xfrm>
              <a:off x="2928" y="2160"/>
              <a:ext cx="28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3C</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2- </a:t>
              </a:r>
              <a:r>
                <a:rPr b="0" i="0" lang="en-US" sz="1800" u="none">
                  <a:solidFill>
                    <a:schemeClr val="dk1"/>
                  </a:solidFill>
                  <a:latin typeface="Arial"/>
                  <a:ea typeface="Arial"/>
                  <a:cs typeface="Arial"/>
                  <a:sym typeface="Arial"/>
                </a:rPr>
                <a:t>+ 6H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          6CO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 </a:t>
              </a:r>
              <a:r>
                <a:rPr b="0" i="0" lang="en-US" sz="1800" u="none">
                  <a:solidFill>
                    <a:schemeClr val="dk1"/>
                  </a:solidFill>
                  <a:latin typeface="Arial"/>
                  <a:ea typeface="Arial"/>
                  <a:cs typeface="Arial"/>
                  <a:sym typeface="Arial"/>
                </a:rPr>
                <a:t>+ 12H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+ 6e</a:t>
              </a:r>
              <a:r>
                <a:rPr b="0" baseline="30000" i="0" lang="en-US" sz="1800" u="none">
                  <a:solidFill>
                    <a:schemeClr val="dk1"/>
                  </a:solidFill>
                  <a:latin typeface="Arial"/>
                  <a:ea typeface="Arial"/>
                  <a:cs typeface="Arial"/>
                  <a:sym typeface="Arial"/>
                </a:rPr>
                <a:t>-</a:t>
              </a:r>
              <a:endParaRPr/>
            </a:p>
          </p:txBody>
        </p:sp>
        <p:cxnSp>
          <p:nvCxnSpPr>
            <p:cNvPr id="352" name="Google Shape;352;p23"/>
            <p:cNvCxnSpPr/>
            <p:nvPr/>
          </p:nvCxnSpPr>
          <p:spPr>
            <a:xfrm>
              <a:off x="4001" y="2288"/>
              <a:ext cx="361" cy="0"/>
            </a:xfrm>
            <a:prstGeom prst="straightConnector1">
              <a:avLst/>
            </a:prstGeom>
            <a:noFill/>
            <a:ln cap="flat" cmpd="sng" w="28575">
              <a:solidFill>
                <a:schemeClr val="dk1"/>
              </a:solidFill>
              <a:prstDash val="solid"/>
              <a:miter lim="800000"/>
              <a:headEnd len="med" w="med" type="none"/>
              <a:tailEnd len="med" w="med" type="triangle"/>
            </a:ln>
          </p:spPr>
        </p:cxnSp>
      </p:grpSp>
      <p:grpSp>
        <p:nvGrpSpPr>
          <p:cNvPr id="353" name="Google Shape;353;p23"/>
          <p:cNvGrpSpPr/>
          <p:nvPr/>
        </p:nvGrpSpPr>
        <p:grpSpPr>
          <a:xfrm>
            <a:off x="2209800" y="4038600"/>
            <a:ext cx="4343400" cy="366712"/>
            <a:chOff x="192" y="1104"/>
            <a:chExt cx="2592" cy="231"/>
          </a:xfrm>
        </p:grpSpPr>
        <p:sp>
          <p:nvSpPr>
            <p:cNvPr id="354" name="Google Shape;354;p23"/>
            <p:cNvSpPr txBox="1"/>
            <p:nvPr/>
          </p:nvSpPr>
          <p:spPr>
            <a:xfrm>
              <a:off x="192" y="1104"/>
              <a:ext cx="25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8H</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+ 2MnO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+6e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2MnO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+ 4H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endParaRPr/>
            </a:p>
          </p:txBody>
        </p:sp>
        <p:cxnSp>
          <p:nvCxnSpPr>
            <p:cNvPr id="355" name="Google Shape;355;p23"/>
            <p:cNvCxnSpPr/>
            <p:nvPr/>
          </p:nvCxnSpPr>
          <p:spPr>
            <a:xfrm>
              <a:off x="1392" y="1219"/>
              <a:ext cx="336" cy="0"/>
            </a:xfrm>
            <a:prstGeom prst="straightConnector1">
              <a:avLst/>
            </a:prstGeom>
            <a:noFill/>
            <a:ln cap="flat" cmpd="sng" w="28575">
              <a:solidFill>
                <a:schemeClr val="dk1"/>
              </a:solidFill>
              <a:prstDash val="solid"/>
              <a:miter lim="800000"/>
              <a:headEnd len="med" w="med" type="none"/>
              <a:tailEnd len="med" w="med" type="triangle"/>
            </a:ln>
          </p:spPr>
        </p:cxnSp>
      </p:grpSp>
      <p:grpSp>
        <p:nvGrpSpPr>
          <p:cNvPr id="356" name="Google Shape;356;p23"/>
          <p:cNvGrpSpPr/>
          <p:nvPr/>
        </p:nvGrpSpPr>
        <p:grpSpPr>
          <a:xfrm>
            <a:off x="2438400" y="4419600"/>
            <a:ext cx="4495800" cy="369887"/>
            <a:chOff x="2928" y="1056"/>
            <a:chExt cx="2637" cy="233"/>
          </a:xfrm>
        </p:grpSpPr>
        <p:sp>
          <p:nvSpPr>
            <p:cNvPr id="357" name="Google Shape;357;p23"/>
            <p:cNvSpPr txBox="1"/>
            <p:nvPr/>
          </p:nvSpPr>
          <p:spPr>
            <a:xfrm>
              <a:off x="2928" y="1056"/>
              <a:ext cx="2637"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3C</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2- </a:t>
              </a:r>
              <a:r>
                <a:rPr b="0" i="0" lang="en-US" sz="1800" u="none">
                  <a:solidFill>
                    <a:schemeClr val="dk1"/>
                  </a:solidFill>
                  <a:latin typeface="Arial"/>
                  <a:ea typeface="Arial"/>
                  <a:cs typeface="Arial"/>
                  <a:sym typeface="Arial"/>
                </a:rPr>
                <a:t>+ 6H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          6CO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 </a:t>
              </a:r>
              <a:r>
                <a:rPr b="0" i="0" lang="en-US" sz="1800" u="none">
                  <a:solidFill>
                    <a:schemeClr val="dk1"/>
                  </a:solidFill>
                  <a:latin typeface="Arial"/>
                  <a:ea typeface="Arial"/>
                  <a:cs typeface="Arial"/>
                  <a:sym typeface="Arial"/>
                </a:rPr>
                <a:t>+ 12H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+ 6e</a:t>
              </a:r>
              <a:r>
                <a:rPr b="0" baseline="30000" i="0" lang="en-US" sz="1800" u="none">
                  <a:solidFill>
                    <a:schemeClr val="dk1"/>
                  </a:solidFill>
                  <a:latin typeface="Arial"/>
                  <a:ea typeface="Arial"/>
                  <a:cs typeface="Arial"/>
                  <a:sym typeface="Arial"/>
                </a:rPr>
                <a:t>-</a:t>
              </a:r>
              <a:endParaRPr/>
            </a:p>
          </p:txBody>
        </p:sp>
        <p:cxnSp>
          <p:nvCxnSpPr>
            <p:cNvPr id="358" name="Google Shape;358;p23"/>
            <p:cNvCxnSpPr/>
            <p:nvPr/>
          </p:nvCxnSpPr>
          <p:spPr>
            <a:xfrm>
              <a:off x="3911" y="1200"/>
              <a:ext cx="336" cy="0"/>
            </a:xfrm>
            <a:prstGeom prst="straightConnector1">
              <a:avLst/>
            </a:prstGeom>
            <a:noFill/>
            <a:ln cap="flat" cmpd="sng" w="28575">
              <a:solidFill>
                <a:schemeClr val="dk1"/>
              </a:solidFill>
              <a:prstDash val="solid"/>
              <a:miter lim="800000"/>
              <a:headEnd len="med" w="med" type="none"/>
              <a:tailEnd len="med" w="med" type="triangle"/>
            </a:ln>
          </p:spPr>
        </p:cxnSp>
      </p:grpSp>
      <p:cxnSp>
        <p:nvCxnSpPr>
          <p:cNvPr id="359" name="Google Shape;359;p23"/>
          <p:cNvCxnSpPr/>
          <p:nvPr/>
        </p:nvCxnSpPr>
        <p:spPr>
          <a:xfrm>
            <a:off x="1981200" y="4876800"/>
            <a:ext cx="5029200" cy="0"/>
          </a:xfrm>
          <a:prstGeom prst="straightConnector1">
            <a:avLst/>
          </a:prstGeom>
          <a:noFill/>
          <a:ln cap="flat" cmpd="sng" w="28575">
            <a:solidFill>
              <a:schemeClr val="dk1"/>
            </a:solidFill>
            <a:prstDash val="solid"/>
            <a:miter lim="800000"/>
            <a:headEnd len="med" w="med" type="none"/>
            <a:tailEnd len="med" w="med" type="none"/>
          </a:ln>
        </p:spPr>
      </p:cxnSp>
      <p:grpSp>
        <p:nvGrpSpPr>
          <p:cNvPr id="360" name="Google Shape;360;p23"/>
          <p:cNvGrpSpPr/>
          <p:nvPr/>
        </p:nvGrpSpPr>
        <p:grpSpPr>
          <a:xfrm>
            <a:off x="2209800" y="4038600"/>
            <a:ext cx="3962400" cy="838200"/>
            <a:chOff x="1392" y="2544"/>
            <a:chExt cx="2496" cy="528"/>
          </a:xfrm>
        </p:grpSpPr>
        <p:sp>
          <p:nvSpPr>
            <p:cNvPr id="361" name="Google Shape;361;p23"/>
            <p:cNvSpPr/>
            <p:nvPr/>
          </p:nvSpPr>
          <p:spPr>
            <a:xfrm>
              <a:off x="1392" y="2544"/>
              <a:ext cx="288" cy="240"/>
            </a:xfrm>
            <a:prstGeom prst="ellipse">
              <a:avLst/>
            </a:prstGeom>
            <a:noFill/>
            <a:ln cap="flat" cmpd="sng" w="9525">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62" name="Google Shape;362;p23"/>
            <p:cNvSpPr/>
            <p:nvPr/>
          </p:nvSpPr>
          <p:spPr>
            <a:xfrm>
              <a:off x="3552" y="2736"/>
              <a:ext cx="336" cy="336"/>
            </a:xfrm>
            <a:prstGeom prst="ellipse">
              <a:avLst/>
            </a:prstGeom>
            <a:noFill/>
            <a:ln cap="flat" cmpd="sng" w="9525">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cxnSp>
        <p:nvCxnSpPr>
          <p:cNvPr id="363" name="Google Shape;363;p23"/>
          <p:cNvCxnSpPr/>
          <p:nvPr/>
        </p:nvCxnSpPr>
        <p:spPr>
          <a:xfrm flipH="1">
            <a:off x="3810000" y="4038600"/>
            <a:ext cx="457200" cy="304800"/>
          </a:xfrm>
          <a:prstGeom prst="straightConnector1">
            <a:avLst/>
          </a:prstGeom>
          <a:noFill/>
          <a:ln cap="flat" cmpd="sng" w="9525">
            <a:solidFill>
              <a:srgbClr val="ED181E"/>
            </a:solidFill>
            <a:prstDash val="solid"/>
            <a:miter lim="800000"/>
            <a:headEnd len="med" w="med" type="none"/>
            <a:tailEnd len="med" w="med" type="none"/>
          </a:ln>
        </p:spPr>
      </p:cxnSp>
      <p:cxnSp>
        <p:nvCxnSpPr>
          <p:cNvPr id="364" name="Google Shape;364;p23"/>
          <p:cNvCxnSpPr/>
          <p:nvPr/>
        </p:nvCxnSpPr>
        <p:spPr>
          <a:xfrm flipH="1">
            <a:off x="6324600" y="4495800"/>
            <a:ext cx="457200" cy="304800"/>
          </a:xfrm>
          <a:prstGeom prst="straightConnector1">
            <a:avLst/>
          </a:prstGeom>
          <a:noFill/>
          <a:ln cap="flat" cmpd="sng" w="9525">
            <a:solidFill>
              <a:srgbClr val="ED181E"/>
            </a:solidFill>
            <a:prstDash val="solid"/>
            <a:miter lim="800000"/>
            <a:headEnd len="med" w="med" type="none"/>
            <a:tailEnd len="med" w="med" type="none"/>
          </a:ln>
        </p:spPr>
      </p:cxnSp>
      <p:grpSp>
        <p:nvGrpSpPr>
          <p:cNvPr id="365" name="Google Shape;365;p23"/>
          <p:cNvGrpSpPr/>
          <p:nvPr/>
        </p:nvGrpSpPr>
        <p:grpSpPr>
          <a:xfrm>
            <a:off x="3505200" y="4038600"/>
            <a:ext cx="2895600" cy="762000"/>
            <a:chOff x="2208" y="2544"/>
            <a:chExt cx="1824" cy="480"/>
          </a:xfrm>
        </p:grpSpPr>
        <p:sp>
          <p:nvSpPr>
            <p:cNvPr id="366" name="Google Shape;366;p23"/>
            <p:cNvSpPr/>
            <p:nvPr/>
          </p:nvSpPr>
          <p:spPr>
            <a:xfrm>
              <a:off x="2208" y="2784"/>
              <a:ext cx="432" cy="240"/>
            </a:xfrm>
            <a:prstGeom prst="roundRect">
              <a:avLst>
                <a:gd fmla="val 16667" name="adj"/>
              </a:avLst>
            </a:prstGeom>
            <a:noFill/>
            <a:ln cap="flat" cmpd="sng" w="9525">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367" name="Google Shape;367;p23"/>
            <p:cNvSpPr/>
            <p:nvPr/>
          </p:nvSpPr>
          <p:spPr>
            <a:xfrm>
              <a:off x="3600" y="2544"/>
              <a:ext cx="432" cy="240"/>
            </a:xfrm>
            <a:prstGeom prst="roundRect">
              <a:avLst>
                <a:gd fmla="val 16667" name="adj"/>
              </a:avLst>
            </a:prstGeom>
            <a:noFill/>
            <a:ln cap="flat" cmpd="sng" w="9525">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grpSp>
        <p:nvGrpSpPr>
          <p:cNvPr id="368" name="Google Shape;368;p23"/>
          <p:cNvGrpSpPr/>
          <p:nvPr/>
        </p:nvGrpSpPr>
        <p:grpSpPr>
          <a:xfrm>
            <a:off x="533400" y="5029200"/>
            <a:ext cx="8077200" cy="366712"/>
            <a:chOff x="336" y="3168"/>
            <a:chExt cx="5088" cy="231"/>
          </a:xfrm>
        </p:grpSpPr>
        <p:sp>
          <p:nvSpPr>
            <p:cNvPr id="369" name="Google Shape;369;p23"/>
            <p:cNvSpPr txBox="1"/>
            <p:nvPr/>
          </p:nvSpPr>
          <p:spPr>
            <a:xfrm>
              <a:off x="336" y="3168"/>
              <a:ext cx="508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2MnO</a:t>
              </a:r>
              <a:r>
                <a:rPr b="0" baseline="-25000" i="0" lang="en-US" sz="1800" u="none">
                  <a:solidFill>
                    <a:schemeClr val="dk1"/>
                  </a:solidFill>
                  <a:latin typeface="Arial"/>
                  <a:ea typeface="Arial"/>
                  <a:cs typeface="Arial"/>
                  <a:sym typeface="Arial"/>
                </a:rPr>
                <a:t>2</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+ 3C</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          2MnO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+ 6CO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+ 4H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a:t>
              </a:r>
              <a:endParaRPr/>
            </a:p>
          </p:txBody>
        </p:sp>
        <p:cxnSp>
          <p:nvCxnSpPr>
            <p:cNvPr id="370" name="Google Shape;370;p23"/>
            <p:cNvCxnSpPr/>
            <p:nvPr/>
          </p:nvCxnSpPr>
          <p:spPr>
            <a:xfrm>
              <a:off x="2688" y="3283"/>
              <a:ext cx="336" cy="0"/>
            </a:xfrm>
            <a:prstGeom prst="straightConnector1">
              <a:avLst/>
            </a:prstGeom>
            <a:noFill/>
            <a:ln cap="flat" cmpd="sng" w="28575">
              <a:solidFill>
                <a:schemeClr val="dk1"/>
              </a:solidFill>
              <a:prstDash val="solid"/>
              <a:miter lim="800000"/>
              <a:headEnd len="med" w="med" type="none"/>
              <a:tailEnd len="med" w="med" type="triangle"/>
            </a:ln>
          </p:spPr>
        </p:cxnSp>
      </p:grpSp>
      <p:sp>
        <p:nvSpPr>
          <p:cNvPr id="371" name="Google Shape;371;p23"/>
          <p:cNvSpPr txBox="1"/>
          <p:nvPr/>
        </p:nvSpPr>
        <p:spPr>
          <a:xfrm>
            <a:off x="2590800" y="5410200"/>
            <a:ext cx="914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1" i="0" lang="en-US" sz="1800" u="none">
                <a:solidFill>
                  <a:srgbClr val="1822CD"/>
                </a:solidFill>
                <a:latin typeface="Arial"/>
                <a:ea typeface="Arial"/>
                <a:cs typeface="Arial"/>
                <a:sym typeface="Arial"/>
              </a:rPr>
              <a:t>+ 4OH</a:t>
            </a:r>
            <a:r>
              <a:rPr b="1" baseline="30000" i="0" lang="en-US" sz="1800" u="none">
                <a:solidFill>
                  <a:srgbClr val="1822CD"/>
                </a:solidFill>
                <a:latin typeface="Arial"/>
                <a:ea typeface="Arial"/>
                <a:cs typeface="Arial"/>
                <a:sym typeface="Arial"/>
              </a:rPr>
              <a:t>-</a:t>
            </a:r>
            <a:endParaRPr/>
          </a:p>
        </p:txBody>
      </p:sp>
      <p:sp>
        <p:nvSpPr>
          <p:cNvPr id="372" name="Google Shape;372;p23"/>
          <p:cNvSpPr txBox="1"/>
          <p:nvPr/>
        </p:nvSpPr>
        <p:spPr>
          <a:xfrm>
            <a:off x="7239000" y="5410200"/>
            <a:ext cx="914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1" i="0" lang="en-US" sz="1800" u="none">
                <a:solidFill>
                  <a:srgbClr val="1822CD"/>
                </a:solidFill>
                <a:latin typeface="Arial"/>
                <a:ea typeface="Arial"/>
                <a:cs typeface="Arial"/>
                <a:sym typeface="Arial"/>
              </a:rPr>
              <a:t>+ 4OH</a:t>
            </a:r>
            <a:r>
              <a:rPr b="1" baseline="30000" i="0" lang="en-US" sz="1800" u="none">
                <a:solidFill>
                  <a:srgbClr val="1822CD"/>
                </a:solidFill>
                <a:latin typeface="Arial"/>
                <a:ea typeface="Arial"/>
                <a:cs typeface="Arial"/>
                <a:sym typeface="Arial"/>
              </a:rPr>
              <a:t>-</a:t>
            </a:r>
            <a:endParaRPr/>
          </a:p>
        </p:txBody>
      </p:sp>
      <p:grpSp>
        <p:nvGrpSpPr>
          <p:cNvPr id="373" name="Google Shape;373;p23"/>
          <p:cNvGrpSpPr/>
          <p:nvPr/>
        </p:nvGrpSpPr>
        <p:grpSpPr>
          <a:xfrm>
            <a:off x="533400" y="5791200"/>
            <a:ext cx="8077200" cy="366712"/>
            <a:chOff x="336" y="3648"/>
            <a:chExt cx="5088" cy="231"/>
          </a:xfrm>
        </p:grpSpPr>
        <p:sp>
          <p:nvSpPr>
            <p:cNvPr id="374" name="Google Shape;374;p23"/>
            <p:cNvSpPr txBox="1"/>
            <p:nvPr/>
          </p:nvSpPr>
          <p:spPr>
            <a:xfrm>
              <a:off x="336" y="3648"/>
              <a:ext cx="508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2MnO</a:t>
              </a:r>
              <a:r>
                <a:rPr b="0" baseline="-25000" i="0" lang="en-US" sz="1800" u="none">
                  <a:solidFill>
                    <a:schemeClr val="dk1"/>
                  </a:solidFill>
                  <a:latin typeface="Arial"/>
                  <a:ea typeface="Arial"/>
                  <a:cs typeface="Arial"/>
                  <a:sym typeface="Arial"/>
                </a:rPr>
                <a:t>2</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+ 3C</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+ 4OH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2MnO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+ 6CO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a:t>
              </a:r>
              <a:endParaRPr/>
            </a:p>
          </p:txBody>
        </p:sp>
        <p:cxnSp>
          <p:nvCxnSpPr>
            <p:cNvPr id="375" name="Google Shape;375;p23"/>
            <p:cNvCxnSpPr/>
            <p:nvPr/>
          </p:nvCxnSpPr>
          <p:spPr>
            <a:xfrm>
              <a:off x="2784" y="3763"/>
              <a:ext cx="336" cy="0"/>
            </a:xfrm>
            <a:prstGeom prst="straightConnector1">
              <a:avLst/>
            </a:prstGeom>
            <a:noFill/>
            <a:ln cap="flat" cmpd="sng" w="28575">
              <a:solidFill>
                <a:schemeClr val="dk1"/>
              </a:solidFill>
              <a:prstDash val="solid"/>
              <a:miter lim="800000"/>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100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par>
                          <p:cTn fill="hold">
                            <p:stCondLst>
                              <p:cond delay="1500"/>
                            </p:stCondLst>
                            <p:childTnLst>
                              <p:par>
                                <p:cTn fill="hold" nodeType="afterEffect" presetClass="entr" presetID="1" presetSubtype="0">
                                  <p:stCondLst>
                                    <p:cond delay="1500"/>
                                  </p:stCondLst>
                                  <p:childTnLst>
                                    <p:set>
                                      <p:cBhvr>
                                        <p:cTn dur="1" fill="hold">
                                          <p:stCondLst>
                                            <p:cond delay="0"/>
                                          </p:stCondLst>
                                        </p:cTn>
                                        <p:tgtEl>
                                          <p:spTgt spid="371">
                                            <p:txEl>
                                              <p:pRg end="0" st="0"/>
                                            </p:txEl>
                                          </p:spTgt>
                                        </p:tgtEl>
                                        <p:attrNameLst>
                                          <p:attrName>style.visibility</p:attrName>
                                        </p:attrNameLst>
                                      </p:cBhvr>
                                      <p:to>
                                        <p:strVal val="visible"/>
                                      </p:to>
                                    </p:set>
                                  </p:childTnLst>
                                </p:cTn>
                              </p:par>
                            </p:childTnLst>
                          </p:cTn>
                        </p:par>
                        <p:par>
                          <p:cTn fill="hold">
                            <p:stCondLst>
                              <p:cond delay="1501"/>
                            </p:stCondLst>
                            <p:childTnLst>
                              <p:par>
                                <p:cTn fill="hold" nodeType="afterEffect" presetClass="entr" presetID="1" presetSubtype="0">
                                  <p:stCondLst>
                                    <p:cond delay="0"/>
                                  </p:stCondLst>
                                  <p:childTnLst>
                                    <p:set>
                                      <p:cBhvr>
                                        <p:cTn dur="1" fill="hold">
                                          <p:stCondLst>
                                            <p:cond delay="0"/>
                                          </p:stCondLst>
                                        </p:cTn>
                                        <p:tgtEl>
                                          <p:spTgt spid="372">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0" name="Shape 380"/>
        <p:cNvGrpSpPr/>
        <p:nvPr/>
      </p:nvGrpSpPr>
      <p:grpSpPr>
        <a:xfrm>
          <a:off x="0" y="0"/>
          <a:ext cx="0" cy="0"/>
          <a:chOff x="0" y="0"/>
          <a:chExt cx="0" cy="0"/>
        </a:xfrm>
      </p:grpSpPr>
      <p:sp>
        <p:nvSpPr>
          <p:cNvPr id="381" name="Google Shape;381;p24"/>
          <p:cNvSpPr txBox="1"/>
          <p:nvPr/>
        </p:nvSpPr>
        <p:spPr>
          <a:xfrm>
            <a:off x="228600" y="304800"/>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21.3</a:t>
            </a:r>
            <a:endParaRPr/>
          </a:p>
        </p:txBody>
      </p:sp>
      <p:sp>
        <p:nvSpPr>
          <p:cNvPr id="382" name="Google Shape;382;p24"/>
          <p:cNvSpPr txBox="1"/>
          <p:nvPr/>
        </p:nvSpPr>
        <p:spPr>
          <a:xfrm>
            <a:off x="1828800" y="304800"/>
            <a:ext cx="7010400" cy="396875"/>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General characteristics of voltaic and electrolytic cells.</a:t>
            </a:r>
            <a:endParaRPr/>
          </a:p>
        </p:txBody>
      </p:sp>
      <p:pic>
        <p:nvPicPr>
          <p:cNvPr id="383" name="Google Shape;383;p24"/>
          <p:cNvPicPr preferRelativeResize="0"/>
          <p:nvPr/>
        </p:nvPicPr>
        <p:blipFill rotWithShape="1">
          <a:blip r:embed="rId3">
            <a:alphaModFix/>
          </a:blip>
          <a:srcRect b="0" l="0" r="0" t="0"/>
          <a:stretch/>
        </p:blipFill>
        <p:spPr>
          <a:xfrm>
            <a:off x="990600" y="846137"/>
            <a:ext cx="6934200" cy="53419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8" name="Shape 388"/>
        <p:cNvGrpSpPr/>
        <p:nvPr/>
      </p:nvGrpSpPr>
      <p:grpSpPr>
        <a:xfrm>
          <a:off x="0" y="0"/>
          <a:ext cx="0" cy="0"/>
          <a:chOff x="0" y="0"/>
          <a:chExt cx="0" cy="0"/>
        </a:xfrm>
      </p:grpSpPr>
      <p:sp>
        <p:nvSpPr>
          <p:cNvPr id="389" name="Google Shape;389;p25"/>
          <p:cNvSpPr txBox="1"/>
          <p:nvPr/>
        </p:nvSpPr>
        <p:spPr>
          <a:xfrm>
            <a:off x="152400" y="334962"/>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21.4</a:t>
            </a:r>
            <a:endParaRPr/>
          </a:p>
        </p:txBody>
      </p:sp>
      <p:sp>
        <p:nvSpPr>
          <p:cNvPr id="390" name="Google Shape;390;p25"/>
          <p:cNvSpPr txBox="1"/>
          <p:nvPr/>
        </p:nvSpPr>
        <p:spPr>
          <a:xfrm>
            <a:off x="1600200" y="304800"/>
            <a:ext cx="7315200" cy="396875"/>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spontaneous reaction between zinc and copper(II) ion.</a:t>
            </a:r>
            <a:endParaRPr/>
          </a:p>
        </p:txBody>
      </p:sp>
      <p:pic>
        <p:nvPicPr>
          <p:cNvPr id="391" name="Google Shape;391;p25"/>
          <p:cNvPicPr preferRelativeResize="0"/>
          <p:nvPr/>
        </p:nvPicPr>
        <p:blipFill rotWithShape="1">
          <a:blip r:embed="rId3">
            <a:alphaModFix/>
          </a:blip>
          <a:srcRect b="0" l="0" r="0" t="0"/>
          <a:stretch/>
        </p:blipFill>
        <p:spPr>
          <a:xfrm>
            <a:off x="1143000" y="787400"/>
            <a:ext cx="6629400" cy="54721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6" name="Shape 396"/>
        <p:cNvGrpSpPr/>
        <p:nvPr/>
      </p:nvGrpSpPr>
      <p:grpSpPr>
        <a:xfrm>
          <a:off x="0" y="0"/>
          <a:ext cx="0" cy="0"/>
          <a:chOff x="0" y="0"/>
          <a:chExt cx="0" cy="0"/>
        </a:xfrm>
      </p:grpSpPr>
      <p:sp>
        <p:nvSpPr>
          <p:cNvPr id="397" name="Google Shape;397;p26"/>
          <p:cNvSpPr txBox="1"/>
          <p:nvPr/>
        </p:nvSpPr>
        <p:spPr>
          <a:xfrm>
            <a:off x="381000" y="334962"/>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21.5</a:t>
            </a:r>
            <a:endParaRPr/>
          </a:p>
        </p:txBody>
      </p:sp>
      <p:sp>
        <p:nvSpPr>
          <p:cNvPr id="398" name="Google Shape;398;p26"/>
          <p:cNvSpPr txBox="1"/>
          <p:nvPr/>
        </p:nvSpPr>
        <p:spPr>
          <a:xfrm>
            <a:off x="1905000" y="304800"/>
            <a:ext cx="63246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A voltaic cell based on the zinc-copper reaction.</a:t>
            </a:r>
            <a:endParaRPr/>
          </a:p>
        </p:txBody>
      </p:sp>
      <p:pic>
        <p:nvPicPr>
          <p:cNvPr id="399" name="Google Shape;399;p26"/>
          <p:cNvPicPr preferRelativeResize="0"/>
          <p:nvPr/>
        </p:nvPicPr>
        <p:blipFill rotWithShape="1">
          <a:blip r:embed="rId3">
            <a:alphaModFix/>
          </a:blip>
          <a:srcRect b="0" l="0" r="0" t="0"/>
          <a:stretch/>
        </p:blipFill>
        <p:spPr>
          <a:xfrm>
            <a:off x="152400" y="922337"/>
            <a:ext cx="8077200" cy="5137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4" name="Shape 404"/>
        <p:cNvGrpSpPr/>
        <p:nvPr/>
      </p:nvGrpSpPr>
      <p:grpSpPr>
        <a:xfrm>
          <a:off x="0" y="0"/>
          <a:ext cx="0" cy="0"/>
          <a:chOff x="0" y="0"/>
          <a:chExt cx="0" cy="0"/>
        </a:xfrm>
      </p:grpSpPr>
      <p:sp>
        <p:nvSpPr>
          <p:cNvPr id="405" name="Google Shape;405;p27"/>
          <p:cNvSpPr txBox="1"/>
          <p:nvPr/>
        </p:nvSpPr>
        <p:spPr>
          <a:xfrm>
            <a:off x="1219200" y="609600"/>
            <a:ext cx="7239000" cy="457200"/>
          </a:xfrm>
          <a:prstGeom prst="rect">
            <a:avLst/>
          </a:prstGeom>
          <a:gradFill>
            <a:gsLst>
              <a:gs pos="0">
                <a:schemeClr val="hlink"/>
              </a:gs>
              <a:gs pos="100000">
                <a:schemeClr val="lt1"/>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Notation for a Voltaic Cell</a:t>
            </a:r>
            <a:endParaRPr/>
          </a:p>
        </p:txBody>
      </p:sp>
      <p:sp>
        <p:nvSpPr>
          <p:cNvPr id="406" name="Google Shape;406;p27"/>
          <p:cNvSpPr txBox="1"/>
          <p:nvPr/>
        </p:nvSpPr>
        <p:spPr>
          <a:xfrm>
            <a:off x="1143000" y="1546225"/>
            <a:ext cx="2286000" cy="10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Components of anode compartment</a:t>
            </a:r>
            <a:endParaRPr/>
          </a:p>
          <a:p>
            <a:pPr indent="0" lvl="0" marL="0" marR="0" rtl="0" algn="ctr">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(oxidation half-cell)</a:t>
            </a:r>
            <a:endParaRPr/>
          </a:p>
        </p:txBody>
      </p:sp>
      <p:sp>
        <p:nvSpPr>
          <p:cNvPr id="407" name="Google Shape;407;p27"/>
          <p:cNvSpPr txBox="1"/>
          <p:nvPr/>
        </p:nvSpPr>
        <p:spPr>
          <a:xfrm>
            <a:off x="4876800" y="1546225"/>
            <a:ext cx="2438400" cy="10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Components of cathode compartment</a:t>
            </a:r>
            <a:endParaRPr/>
          </a:p>
          <a:p>
            <a:pPr indent="0" lvl="0" marL="0" marR="0" rtl="0" algn="ctr">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(reduction half-cell)</a:t>
            </a:r>
            <a:endParaRPr/>
          </a:p>
        </p:txBody>
      </p:sp>
      <p:cxnSp>
        <p:nvCxnSpPr>
          <p:cNvPr id="408" name="Google Shape;408;p27"/>
          <p:cNvCxnSpPr/>
          <p:nvPr/>
        </p:nvCxnSpPr>
        <p:spPr>
          <a:xfrm>
            <a:off x="4114800" y="1447800"/>
            <a:ext cx="0" cy="1295400"/>
          </a:xfrm>
          <a:prstGeom prst="straightConnector1">
            <a:avLst/>
          </a:prstGeom>
          <a:noFill/>
          <a:ln cap="flat" cmpd="dbl" w="38100">
            <a:solidFill>
              <a:schemeClr val="dk1"/>
            </a:solidFill>
            <a:prstDash val="solid"/>
            <a:miter lim="800000"/>
            <a:headEnd len="med" w="med" type="none"/>
            <a:tailEnd len="med" w="med" type="none"/>
          </a:ln>
        </p:spPr>
      </p:cxnSp>
      <p:sp>
        <p:nvSpPr>
          <p:cNvPr id="409" name="Google Shape;409;p27"/>
          <p:cNvSpPr txBox="1"/>
          <p:nvPr/>
        </p:nvSpPr>
        <p:spPr>
          <a:xfrm>
            <a:off x="381000" y="2994025"/>
            <a:ext cx="17526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Phase of lower oxidation state</a:t>
            </a:r>
            <a:endParaRPr/>
          </a:p>
        </p:txBody>
      </p:sp>
      <p:sp>
        <p:nvSpPr>
          <p:cNvPr id="410" name="Google Shape;410;p27"/>
          <p:cNvSpPr txBox="1"/>
          <p:nvPr/>
        </p:nvSpPr>
        <p:spPr>
          <a:xfrm>
            <a:off x="2133600" y="2994025"/>
            <a:ext cx="18288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Phase of higher oxidation state</a:t>
            </a:r>
            <a:endParaRPr/>
          </a:p>
        </p:txBody>
      </p:sp>
      <p:sp>
        <p:nvSpPr>
          <p:cNvPr id="411" name="Google Shape;411;p27"/>
          <p:cNvSpPr txBox="1"/>
          <p:nvPr/>
        </p:nvSpPr>
        <p:spPr>
          <a:xfrm>
            <a:off x="4267200" y="2994025"/>
            <a:ext cx="18288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Phase of higher oxidation state</a:t>
            </a:r>
            <a:endParaRPr/>
          </a:p>
        </p:txBody>
      </p:sp>
      <p:sp>
        <p:nvSpPr>
          <p:cNvPr id="412" name="Google Shape;412;p27"/>
          <p:cNvSpPr txBox="1"/>
          <p:nvPr/>
        </p:nvSpPr>
        <p:spPr>
          <a:xfrm>
            <a:off x="6172200" y="2971800"/>
            <a:ext cx="19812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Phase of lower oxidation state</a:t>
            </a:r>
            <a:endParaRPr/>
          </a:p>
        </p:txBody>
      </p:sp>
      <p:cxnSp>
        <p:nvCxnSpPr>
          <p:cNvPr id="413" name="Google Shape;413;p27"/>
          <p:cNvCxnSpPr/>
          <p:nvPr/>
        </p:nvCxnSpPr>
        <p:spPr>
          <a:xfrm>
            <a:off x="2133600" y="2933700"/>
            <a:ext cx="0" cy="762000"/>
          </a:xfrm>
          <a:prstGeom prst="straightConnector1">
            <a:avLst/>
          </a:prstGeom>
          <a:noFill/>
          <a:ln cap="flat" cmpd="sng" w="9525">
            <a:solidFill>
              <a:schemeClr val="dk1"/>
            </a:solidFill>
            <a:prstDash val="solid"/>
            <a:miter lim="800000"/>
            <a:headEnd len="med" w="med" type="none"/>
            <a:tailEnd len="med" w="med" type="none"/>
          </a:ln>
        </p:spPr>
      </p:cxnSp>
      <p:cxnSp>
        <p:nvCxnSpPr>
          <p:cNvPr id="414" name="Google Shape;414;p27"/>
          <p:cNvCxnSpPr/>
          <p:nvPr/>
        </p:nvCxnSpPr>
        <p:spPr>
          <a:xfrm>
            <a:off x="6096000" y="2895600"/>
            <a:ext cx="0" cy="762000"/>
          </a:xfrm>
          <a:prstGeom prst="straightConnector1">
            <a:avLst/>
          </a:prstGeom>
          <a:noFill/>
          <a:ln cap="flat" cmpd="sng" w="9525">
            <a:solidFill>
              <a:schemeClr val="dk1"/>
            </a:solidFill>
            <a:prstDash val="solid"/>
            <a:miter lim="800000"/>
            <a:headEnd len="med" w="med" type="none"/>
            <a:tailEnd len="med" w="med" type="none"/>
          </a:ln>
        </p:spPr>
      </p:cxnSp>
      <p:cxnSp>
        <p:nvCxnSpPr>
          <p:cNvPr id="415" name="Google Shape;415;p27"/>
          <p:cNvCxnSpPr/>
          <p:nvPr/>
        </p:nvCxnSpPr>
        <p:spPr>
          <a:xfrm>
            <a:off x="4114800" y="2933700"/>
            <a:ext cx="0" cy="762000"/>
          </a:xfrm>
          <a:prstGeom prst="straightConnector1">
            <a:avLst/>
          </a:prstGeom>
          <a:noFill/>
          <a:ln cap="flat" cmpd="dbl" w="38100">
            <a:solidFill>
              <a:schemeClr val="dk1"/>
            </a:solidFill>
            <a:prstDash val="solid"/>
            <a:miter lim="800000"/>
            <a:headEnd len="med" w="med" type="none"/>
            <a:tailEnd len="med" w="med" type="none"/>
          </a:ln>
        </p:spPr>
      </p:cxnSp>
      <p:sp>
        <p:nvSpPr>
          <p:cNvPr id="416" name="Google Shape;416;p27"/>
          <p:cNvSpPr txBox="1"/>
          <p:nvPr/>
        </p:nvSpPr>
        <p:spPr>
          <a:xfrm>
            <a:off x="2438400" y="3810000"/>
            <a:ext cx="38100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a:buNone/>
            </a:pPr>
            <a:r>
              <a:rPr b="0" i="1" lang="en-US" sz="1800" u="none">
                <a:solidFill>
                  <a:schemeClr val="dk1"/>
                </a:solidFill>
                <a:latin typeface="Times"/>
                <a:ea typeface="Times"/>
                <a:cs typeface="Times"/>
                <a:sym typeface="Times"/>
              </a:rPr>
              <a:t>Phase boundary between half-cells</a:t>
            </a:r>
            <a:endParaRPr/>
          </a:p>
        </p:txBody>
      </p:sp>
      <p:sp>
        <p:nvSpPr>
          <p:cNvPr id="417" name="Google Shape;417;p27"/>
          <p:cNvSpPr txBox="1"/>
          <p:nvPr/>
        </p:nvSpPr>
        <p:spPr>
          <a:xfrm>
            <a:off x="457200" y="4267200"/>
            <a:ext cx="1752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Examples</a:t>
            </a:r>
            <a:r>
              <a:rPr b="0" i="0" lang="en-US" sz="1800" u="none">
                <a:solidFill>
                  <a:schemeClr val="dk1"/>
                </a:solidFill>
                <a:latin typeface="Arial"/>
                <a:ea typeface="Arial"/>
                <a:cs typeface="Arial"/>
                <a:sym typeface="Arial"/>
              </a:rPr>
              <a:t>:</a:t>
            </a:r>
            <a:endParaRPr/>
          </a:p>
        </p:txBody>
      </p:sp>
      <p:sp>
        <p:nvSpPr>
          <p:cNvPr id="418" name="Google Shape;418;p27"/>
          <p:cNvSpPr txBox="1"/>
          <p:nvPr/>
        </p:nvSpPr>
        <p:spPr>
          <a:xfrm>
            <a:off x="2286000" y="4267200"/>
            <a:ext cx="3810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Zn(</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Zn</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Cu</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Cu (</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a:t>
            </a:r>
            <a:endParaRPr/>
          </a:p>
        </p:txBody>
      </p:sp>
      <p:grpSp>
        <p:nvGrpSpPr>
          <p:cNvPr id="419" name="Google Shape;419;p27"/>
          <p:cNvGrpSpPr/>
          <p:nvPr/>
        </p:nvGrpSpPr>
        <p:grpSpPr>
          <a:xfrm>
            <a:off x="1371600" y="4724400"/>
            <a:ext cx="2667000" cy="366712"/>
            <a:chOff x="864" y="3216"/>
            <a:chExt cx="1680" cy="231"/>
          </a:xfrm>
        </p:grpSpPr>
        <p:sp>
          <p:nvSpPr>
            <p:cNvPr id="420" name="Google Shape;420;p27"/>
            <p:cNvSpPr txBox="1"/>
            <p:nvPr/>
          </p:nvSpPr>
          <p:spPr>
            <a:xfrm>
              <a:off x="864" y="3216"/>
              <a:ext cx="16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Zn(</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Zn</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+ 2e</a:t>
              </a:r>
              <a:r>
                <a:rPr b="0" baseline="30000" i="0" lang="en-US" sz="1800" u="none">
                  <a:solidFill>
                    <a:schemeClr val="dk1"/>
                  </a:solidFill>
                  <a:latin typeface="Arial"/>
                  <a:ea typeface="Arial"/>
                  <a:cs typeface="Arial"/>
                  <a:sym typeface="Arial"/>
                </a:rPr>
                <a:t>-</a:t>
              </a:r>
              <a:endParaRPr/>
            </a:p>
          </p:txBody>
        </p:sp>
        <p:cxnSp>
          <p:nvCxnSpPr>
            <p:cNvPr id="421" name="Google Shape;421;p27"/>
            <p:cNvCxnSpPr/>
            <p:nvPr/>
          </p:nvCxnSpPr>
          <p:spPr>
            <a:xfrm>
              <a:off x="1296" y="3332"/>
              <a:ext cx="240" cy="0"/>
            </a:xfrm>
            <a:prstGeom prst="straightConnector1">
              <a:avLst/>
            </a:prstGeom>
            <a:noFill/>
            <a:ln cap="flat" cmpd="sng" w="9525">
              <a:solidFill>
                <a:schemeClr val="dk1"/>
              </a:solidFill>
              <a:prstDash val="solid"/>
              <a:miter lim="800000"/>
              <a:headEnd len="med" w="med" type="none"/>
              <a:tailEnd len="med" w="med" type="triangle"/>
            </a:ln>
          </p:spPr>
        </p:cxnSp>
      </p:grpSp>
      <p:grpSp>
        <p:nvGrpSpPr>
          <p:cNvPr id="422" name="Google Shape;422;p27"/>
          <p:cNvGrpSpPr/>
          <p:nvPr/>
        </p:nvGrpSpPr>
        <p:grpSpPr>
          <a:xfrm>
            <a:off x="4343400" y="4724400"/>
            <a:ext cx="2667000" cy="366712"/>
            <a:chOff x="2736" y="3216"/>
            <a:chExt cx="1680" cy="231"/>
          </a:xfrm>
        </p:grpSpPr>
        <p:sp>
          <p:nvSpPr>
            <p:cNvPr id="423" name="Google Shape;423;p27"/>
            <p:cNvSpPr txBox="1"/>
            <p:nvPr/>
          </p:nvSpPr>
          <p:spPr>
            <a:xfrm>
              <a:off x="2736" y="3216"/>
              <a:ext cx="16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Cu</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+ 2e</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Cu(</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a:t>
              </a:r>
              <a:endParaRPr/>
            </a:p>
          </p:txBody>
        </p:sp>
        <p:cxnSp>
          <p:nvCxnSpPr>
            <p:cNvPr id="424" name="Google Shape;424;p27"/>
            <p:cNvCxnSpPr/>
            <p:nvPr/>
          </p:nvCxnSpPr>
          <p:spPr>
            <a:xfrm>
              <a:off x="3696" y="3331"/>
              <a:ext cx="240" cy="0"/>
            </a:xfrm>
            <a:prstGeom prst="straightConnector1">
              <a:avLst/>
            </a:prstGeom>
            <a:noFill/>
            <a:ln cap="flat" cmpd="sng" w="9525">
              <a:solidFill>
                <a:schemeClr val="dk1"/>
              </a:solidFill>
              <a:prstDash val="solid"/>
              <a:miter lim="800000"/>
              <a:headEnd len="med" w="med" type="none"/>
              <a:tailEnd len="med" w="med" type="triangle"/>
            </a:ln>
          </p:spPr>
        </p:cxnSp>
      </p:grpSp>
      <p:sp>
        <p:nvSpPr>
          <p:cNvPr id="425" name="Google Shape;425;p27"/>
          <p:cNvSpPr txBox="1"/>
          <p:nvPr/>
        </p:nvSpPr>
        <p:spPr>
          <a:xfrm>
            <a:off x="1752600" y="5257800"/>
            <a:ext cx="6705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a:buNone/>
            </a:pPr>
            <a:r>
              <a:rPr b="0" i="1" lang="en-US" sz="1800" u="none">
                <a:solidFill>
                  <a:schemeClr val="dk1"/>
                </a:solidFill>
                <a:latin typeface="Times"/>
                <a:ea typeface="Times"/>
                <a:cs typeface="Times"/>
                <a:sym typeface="Times"/>
              </a:rPr>
              <a:t>graphite</a:t>
            </a:r>
            <a:r>
              <a:rPr b="0" i="0" lang="en-US" sz="1800" u="none">
                <a:solidFill>
                  <a:schemeClr val="dk1"/>
                </a:solidFill>
                <a:latin typeface="Arial"/>
                <a:ea typeface="Arial"/>
                <a:cs typeface="Arial"/>
                <a:sym typeface="Arial"/>
              </a:rPr>
              <a:t> | I</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I</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MnO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Mn</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a:t>
            </a:r>
            <a:r>
              <a:rPr b="0" i="1" lang="en-US" sz="1800" u="none">
                <a:solidFill>
                  <a:schemeClr val="dk1"/>
                </a:solidFill>
                <a:latin typeface="Times"/>
                <a:ea typeface="Times"/>
                <a:cs typeface="Times"/>
                <a:sym typeface="Times"/>
              </a:rPr>
              <a:t>graphite</a:t>
            </a:r>
            <a:endParaRPr/>
          </a:p>
        </p:txBody>
      </p:sp>
      <p:grpSp>
        <p:nvGrpSpPr>
          <p:cNvPr id="426" name="Google Shape;426;p27"/>
          <p:cNvGrpSpPr/>
          <p:nvPr/>
        </p:nvGrpSpPr>
        <p:grpSpPr>
          <a:xfrm>
            <a:off x="2133600" y="5562600"/>
            <a:ext cx="2971800" cy="595312"/>
            <a:chOff x="1344" y="3504"/>
            <a:chExt cx="1872" cy="375"/>
          </a:xfrm>
        </p:grpSpPr>
        <p:sp>
          <p:nvSpPr>
            <p:cNvPr id="427" name="Google Shape;427;p27"/>
            <p:cNvSpPr txBox="1"/>
            <p:nvPr/>
          </p:nvSpPr>
          <p:spPr>
            <a:xfrm>
              <a:off x="1968" y="3648"/>
              <a:ext cx="124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inert electrodes</a:t>
              </a:r>
              <a:endParaRPr/>
            </a:p>
          </p:txBody>
        </p:sp>
        <p:cxnSp>
          <p:nvCxnSpPr>
            <p:cNvPr id="428" name="Google Shape;428;p27"/>
            <p:cNvCxnSpPr/>
            <p:nvPr/>
          </p:nvCxnSpPr>
          <p:spPr>
            <a:xfrm rot="10800000">
              <a:off x="1344" y="3504"/>
              <a:ext cx="624" cy="240"/>
            </a:xfrm>
            <a:prstGeom prst="straightConnector1">
              <a:avLst/>
            </a:prstGeom>
            <a:noFill/>
            <a:ln cap="flat" cmpd="sng" w="9525">
              <a:solidFill>
                <a:schemeClr val="dk1"/>
              </a:solidFill>
              <a:prstDash val="solid"/>
              <a:miter lim="800000"/>
              <a:headEnd len="med" w="med" type="none"/>
              <a:tailEnd len="med" w="med" type="triangle"/>
            </a:ln>
          </p:spPr>
        </p:cxnSp>
      </p:grpSp>
      <p:cxnSp>
        <p:nvCxnSpPr>
          <p:cNvPr id="429" name="Google Shape;429;p27"/>
          <p:cNvCxnSpPr/>
          <p:nvPr/>
        </p:nvCxnSpPr>
        <p:spPr>
          <a:xfrm flipH="1" rot="10800000">
            <a:off x="4876800" y="5638800"/>
            <a:ext cx="2362200" cy="304800"/>
          </a:xfrm>
          <a:prstGeom prst="straightConnector1">
            <a:avLst/>
          </a:prstGeom>
          <a:noFill/>
          <a:ln cap="flat" cmpd="sng" w="9525">
            <a:solidFill>
              <a:schemeClr val="dk1"/>
            </a:solidFill>
            <a:prstDash val="solid"/>
            <a:miter lim="800000"/>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childTnLst>
                          </p:cTn>
                        </p:par>
                        <p:par>
                          <p:cTn fill="hold">
                            <p:stCondLst>
                              <p:cond delay="1500"/>
                            </p:stCondLst>
                            <p:childTnLst>
                              <p:par>
                                <p:cTn fill="hold" nodeType="afterEffect" presetClass="entr" presetID="1" presetSubtype="0">
                                  <p:stCondLst>
                                    <p:cond delay="3000"/>
                                  </p:stCondLst>
                                  <p:childTnLst>
                                    <p:set>
                                      <p:cBhvr>
                                        <p:cTn dur="1" fill="hold">
                                          <p:stCondLst>
                                            <p:cond delay="0"/>
                                          </p:stCondLst>
                                        </p:cTn>
                                        <p:tgtEl>
                                          <p:spTgt spid="415"/>
                                        </p:tgtEl>
                                        <p:attrNameLst>
                                          <p:attrName>style.visibility</p:attrName>
                                        </p:attrNameLst>
                                      </p:cBhvr>
                                      <p:to>
                                        <p:strVal val="visible"/>
                                      </p:to>
                                    </p:set>
                                  </p:childTnLst>
                                </p:cTn>
                              </p:par>
                            </p:childTnLst>
                          </p:cTn>
                        </p:par>
                        <p:par>
                          <p:cTn fill="hold">
                            <p:stCondLst>
                              <p:cond delay="1501"/>
                            </p:stCondLst>
                            <p:childTnLst>
                              <p:par>
                                <p:cTn fill="hold" nodeType="afterEffect" presetClass="entr" presetID="1" presetSubtype="0">
                                  <p:stCondLst>
                                    <p:cond delay="500"/>
                                  </p:stCondLst>
                                  <p:childTnLst>
                                    <p:set>
                                      <p:cBhvr>
                                        <p:cTn dur="1" fill="hold">
                                          <p:stCondLst>
                                            <p:cond delay="0"/>
                                          </p:stCondLst>
                                        </p:cTn>
                                        <p:tgtEl>
                                          <p:spTgt spid="413"/>
                                        </p:tgtEl>
                                        <p:attrNameLst>
                                          <p:attrName>style.visibility</p:attrName>
                                        </p:attrNameLst>
                                      </p:cBhvr>
                                      <p:to>
                                        <p:strVal val="visible"/>
                                      </p:to>
                                    </p:set>
                                  </p:childTnLst>
                                </p:cTn>
                              </p:par>
                            </p:childTnLst>
                          </p:cTn>
                        </p:par>
                        <p:par>
                          <p:cTn fill="hold">
                            <p:stCondLst>
                              <p:cond delay="1502"/>
                            </p:stCondLst>
                            <p:childTnLst>
                              <p:par>
                                <p:cTn fill="hold" nodeType="afterEffect" presetClass="entr" presetID="1" presetSubtype="0">
                                  <p:stCondLst>
                                    <p:cond delay="500"/>
                                  </p:stCondLst>
                                  <p:childTnLst>
                                    <p:set>
                                      <p:cBhvr>
                                        <p:cTn dur="1" fill="hold">
                                          <p:stCondLst>
                                            <p:cond delay="0"/>
                                          </p:stCondLst>
                                        </p:cTn>
                                        <p:tgtEl>
                                          <p:spTgt spid="414"/>
                                        </p:tgtEl>
                                        <p:attrNameLst>
                                          <p:attrName>style.visibility</p:attrName>
                                        </p:attrNameLst>
                                      </p:cBhvr>
                                      <p:to>
                                        <p:strVal val="visible"/>
                                      </p:to>
                                    </p:set>
                                  </p:childTnLst>
                                </p:cTn>
                              </p:par>
                            </p:childTnLst>
                          </p:cTn>
                        </p:par>
                        <p:par>
                          <p:cTn fill="hold">
                            <p:stCondLst>
                              <p:cond delay="1503"/>
                            </p:stCondLst>
                            <p:childTnLst>
                              <p:par>
                                <p:cTn fill="hold" nodeType="afterEffect" presetClass="entr" presetID="10" presetSubtype="0">
                                  <p:stCondLst>
                                    <p:cond delay="1500"/>
                                  </p:stCondLst>
                                  <p:childTnLst>
                                    <p:set>
                                      <p:cBhvr>
                                        <p:cTn dur="1" fill="hold">
                                          <p:stCondLst>
                                            <p:cond delay="0"/>
                                          </p:stCondLst>
                                        </p:cTn>
                                        <p:tgtEl>
                                          <p:spTgt spid="409">
                                            <p:txEl>
                                              <p:pRg end="0" st="0"/>
                                            </p:txEl>
                                          </p:spTgt>
                                        </p:tgtEl>
                                        <p:attrNameLst>
                                          <p:attrName>style.visibility</p:attrName>
                                        </p:attrNameLst>
                                      </p:cBhvr>
                                      <p:to>
                                        <p:strVal val="visible"/>
                                      </p:to>
                                    </p:set>
                                    <p:animEffect filter="fade" transition="in">
                                      <p:cBhvr>
                                        <p:cTn dur="500"/>
                                        <p:tgtEl>
                                          <p:spTgt spid="409">
                                            <p:txEl>
                                              <p:pRg end="0" st="0"/>
                                            </p:txEl>
                                          </p:spTgt>
                                        </p:tgtEl>
                                      </p:cBhvr>
                                    </p:animEffect>
                                  </p:childTnLst>
                                </p:cTn>
                              </p:par>
                            </p:childTnLst>
                          </p:cTn>
                        </p:par>
                        <p:par>
                          <p:cTn fill="hold">
                            <p:stCondLst>
                              <p:cond delay="2003"/>
                            </p:stCondLst>
                            <p:childTnLst>
                              <p:par>
                                <p:cTn fill="hold" nodeType="afterEffect" presetClass="entr" presetID="10" presetSubtype="0">
                                  <p:stCondLst>
                                    <p:cond delay="1500"/>
                                  </p:stCondLst>
                                  <p:childTnLst>
                                    <p:set>
                                      <p:cBhvr>
                                        <p:cTn dur="1" fill="hold">
                                          <p:stCondLst>
                                            <p:cond delay="0"/>
                                          </p:stCondLst>
                                        </p:cTn>
                                        <p:tgtEl>
                                          <p:spTgt spid="410">
                                            <p:txEl>
                                              <p:pRg end="0" st="0"/>
                                            </p:txEl>
                                          </p:spTgt>
                                        </p:tgtEl>
                                        <p:attrNameLst>
                                          <p:attrName>style.visibility</p:attrName>
                                        </p:attrNameLst>
                                      </p:cBhvr>
                                      <p:to>
                                        <p:strVal val="visible"/>
                                      </p:to>
                                    </p:set>
                                    <p:animEffect filter="fade" transition="in">
                                      <p:cBhvr>
                                        <p:cTn dur="500"/>
                                        <p:tgtEl>
                                          <p:spTgt spid="410">
                                            <p:txEl>
                                              <p:pRg end="0" st="0"/>
                                            </p:txEl>
                                          </p:spTgt>
                                        </p:tgtEl>
                                      </p:cBhvr>
                                    </p:animEffect>
                                  </p:childTnLst>
                                </p:cTn>
                              </p:par>
                            </p:childTnLst>
                          </p:cTn>
                        </p:par>
                        <p:par>
                          <p:cTn fill="hold">
                            <p:stCondLst>
                              <p:cond delay="2503"/>
                            </p:stCondLst>
                            <p:childTnLst>
                              <p:par>
                                <p:cTn fill="hold" nodeType="afterEffect" presetClass="entr" presetID="10" presetSubtype="0">
                                  <p:stCondLst>
                                    <p:cond delay="1500"/>
                                  </p:stCondLst>
                                  <p:childTnLst>
                                    <p:set>
                                      <p:cBhvr>
                                        <p:cTn dur="1" fill="hold">
                                          <p:stCondLst>
                                            <p:cond delay="0"/>
                                          </p:stCondLst>
                                        </p:cTn>
                                        <p:tgtEl>
                                          <p:spTgt spid="411">
                                            <p:txEl>
                                              <p:pRg end="0" st="0"/>
                                            </p:txEl>
                                          </p:spTgt>
                                        </p:tgtEl>
                                        <p:attrNameLst>
                                          <p:attrName>style.visibility</p:attrName>
                                        </p:attrNameLst>
                                      </p:cBhvr>
                                      <p:to>
                                        <p:strVal val="visible"/>
                                      </p:to>
                                    </p:set>
                                    <p:animEffect filter="fade" transition="in">
                                      <p:cBhvr>
                                        <p:cTn dur="500"/>
                                        <p:tgtEl>
                                          <p:spTgt spid="411">
                                            <p:txEl>
                                              <p:pRg end="0" st="0"/>
                                            </p:txEl>
                                          </p:spTgt>
                                        </p:tgtEl>
                                      </p:cBhvr>
                                    </p:animEffect>
                                  </p:childTnLst>
                                </p:cTn>
                              </p:par>
                            </p:childTnLst>
                          </p:cTn>
                        </p:par>
                        <p:par>
                          <p:cTn fill="hold">
                            <p:stCondLst>
                              <p:cond delay="3003"/>
                            </p:stCondLst>
                            <p:childTnLst>
                              <p:par>
                                <p:cTn fill="hold" nodeType="afterEffect" presetClass="entr" presetID="10" presetSubtype="0">
                                  <p:stCondLst>
                                    <p:cond delay="1500"/>
                                  </p:stCondLst>
                                  <p:childTnLst>
                                    <p:set>
                                      <p:cBhvr>
                                        <p:cTn dur="1" fill="hold">
                                          <p:stCondLst>
                                            <p:cond delay="0"/>
                                          </p:stCondLst>
                                        </p:cTn>
                                        <p:tgtEl>
                                          <p:spTgt spid="412">
                                            <p:txEl>
                                              <p:pRg end="0" st="0"/>
                                            </p:txEl>
                                          </p:spTgt>
                                        </p:tgtEl>
                                        <p:attrNameLst>
                                          <p:attrName>style.visibility</p:attrName>
                                        </p:attrNameLst>
                                      </p:cBhvr>
                                      <p:to>
                                        <p:strVal val="visible"/>
                                      </p:to>
                                    </p:set>
                                    <p:animEffect filter="fade" transition="in">
                                      <p:cBhvr>
                                        <p:cTn dur="500"/>
                                        <p:tgtEl>
                                          <p:spTgt spid="412">
                                            <p:txEl>
                                              <p:pRg end="0" st="0"/>
                                            </p:txEl>
                                          </p:spTgt>
                                        </p:tgtEl>
                                      </p:cBhvr>
                                    </p:animEffect>
                                  </p:childTnLst>
                                </p:cTn>
                              </p:par>
                            </p:childTnLst>
                          </p:cTn>
                        </p:par>
                        <p:par>
                          <p:cTn fill="hold">
                            <p:stCondLst>
                              <p:cond delay="3503"/>
                            </p:stCondLst>
                            <p:childTnLst>
                              <p:par>
                                <p:cTn fill="hold" nodeType="afterEffect" presetClass="entr" presetID="10" presetSubtype="0">
                                  <p:stCondLst>
                                    <p:cond delay="1500"/>
                                  </p:stCondLst>
                                  <p:childTnLst>
                                    <p:set>
                                      <p:cBhvr>
                                        <p:cTn dur="1" fill="hold">
                                          <p:stCondLst>
                                            <p:cond delay="0"/>
                                          </p:stCondLst>
                                        </p:cTn>
                                        <p:tgtEl>
                                          <p:spTgt spid="416">
                                            <p:txEl>
                                              <p:pRg end="0" st="0"/>
                                            </p:txEl>
                                          </p:spTgt>
                                        </p:tgtEl>
                                        <p:attrNameLst>
                                          <p:attrName>style.visibility</p:attrName>
                                        </p:attrNameLst>
                                      </p:cBhvr>
                                      <p:to>
                                        <p:strVal val="visible"/>
                                      </p:to>
                                    </p:set>
                                    <p:animEffect filter="fade" transition="in">
                                      <p:cBhvr>
                                        <p:cTn dur="500"/>
                                        <p:tgtEl>
                                          <p:spTgt spid="416">
                                            <p:txEl>
                                              <p:pRg end="0" st="0"/>
                                            </p:txEl>
                                          </p:spTgt>
                                        </p:tgtEl>
                                      </p:cBhvr>
                                    </p:animEffect>
                                  </p:childTnLst>
                                </p:cTn>
                              </p:par>
                            </p:childTnLst>
                          </p:cTn>
                        </p:par>
                        <p:par>
                          <p:cTn fill="hold">
                            <p:stCondLst>
                              <p:cond delay="4003"/>
                            </p:stCondLst>
                            <p:childTnLst>
                              <p:par>
                                <p:cTn fill="hold" nodeType="afterEffect" presetClass="entr" presetID="1" presetSubtype="0">
                                  <p:stCondLst>
                                    <p:cond delay="3000"/>
                                  </p:stCondLst>
                                  <p:childTnLst>
                                    <p:set>
                                      <p:cBhvr>
                                        <p:cTn dur="1" fill="hold">
                                          <p:stCondLst>
                                            <p:cond delay="0"/>
                                          </p:stCondLst>
                                        </p:cTn>
                                        <p:tgtEl>
                                          <p:spTgt spid="417">
                                            <p:txEl>
                                              <p:pRg end="0" st="0"/>
                                            </p:txEl>
                                          </p:spTgt>
                                        </p:tgtEl>
                                        <p:attrNameLst>
                                          <p:attrName>style.visibility</p:attrName>
                                        </p:attrNameLst>
                                      </p:cBhvr>
                                      <p:to>
                                        <p:strVal val="visible"/>
                                      </p:to>
                                    </p:set>
                                  </p:childTnLst>
                                </p:cTn>
                              </p:par>
                            </p:childTnLst>
                          </p:cTn>
                        </p:par>
                        <p:par>
                          <p:cTn fill="hold">
                            <p:stCondLst>
                              <p:cond delay="4004"/>
                            </p:stCondLst>
                            <p:childTnLst>
                              <p:par>
                                <p:cTn fill="hold" nodeType="afterEffect" presetClass="entr" presetID="10" presetSubtype="0">
                                  <p:stCondLst>
                                    <p:cond delay="0"/>
                                  </p:stCondLst>
                                  <p:childTnLst>
                                    <p:set>
                                      <p:cBhvr>
                                        <p:cTn dur="1" fill="hold">
                                          <p:stCondLst>
                                            <p:cond delay="0"/>
                                          </p:stCondLst>
                                        </p:cTn>
                                        <p:tgtEl>
                                          <p:spTgt spid="418">
                                            <p:txEl>
                                              <p:pRg end="0" st="0"/>
                                            </p:txEl>
                                          </p:spTgt>
                                        </p:tgtEl>
                                        <p:attrNameLst>
                                          <p:attrName>style.visibility</p:attrName>
                                        </p:attrNameLst>
                                      </p:cBhvr>
                                      <p:to>
                                        <p:strVal val="visible"/>
                                      </p:to>
                                    </p:set>
                                    <p:animEffect filter="fade" transition="in">
                                      <p:cBhvr>
                                        <p:cTn dur="500"/>
                                        <p:tgtEl>
                                          <p:spTgt spid="418">
                                            <p:txEl>
                                              <p:pRg end="0" st="0"/>
                                            </p:txEl>
                                          </p:spTgt>
                                        </p:tgtEl>
                                      </p:cBhvr>
                                    </p:animEffect>
                                  </p:childTnLst>
                                </p:cTn>
                              </p:par>
                            </p:childTnLst>
                          </p:cTn>
                        </p:par>
                        <p:par>
                          <p:cTn fill="hold">
                            <p:stCondLst>
                              <p:cond delay="4504"/>
                            </p:stCondLst>
                            <p:childTnLst>
                              <p:par>
                                <p:cTn fill="hold" nodeType="afterEffect" presetClass="entr" presetID="10" presetSubtype="0">
                                  <p:stCondLst>
                                    <p:cond delay="3000"/>
                                  </p:stCondLst>
                                  <p:childTnLst>
                                    <p:set>
                                      <p:cBhvr>
                                        <p:cTn dur="1" fill="hold">
                                          <p:stCondLst>
                                            <p:cond delay="0"/>
                                          </p:stCondLst>
                                        </p:cTn>
                                        <p:tgtEl>
                                          <p:spTgt spid="425">
                                            <p:txEl>
                                              <p:pRg end="0" st="0"/>
                                            </p:txEl>
                                          </p:spTgt>
                                        </p:tgtEl>
                                        <p:attrNameLst>
                                          <p:attrName>style.visibility</p:attrName>
                                        </p:attrNameLst>
                                      </p:cBhvr>
                                      <p:to>
                                        <p:strVal val="visible"/>
                                      </p:to>
                                    </p:set>
                                    <p:animEffect filter="fade" transition="in">
                                      <p:cBhvr>
                                        <p:cTn dur="500"/>
                                        <p:tgtEl>
                                          <p:spTgt spid="425">
                                            <p:txEl>
                                              <p:pRg end="0" st="0"/>
                                            </p:txEl>
                                          </p:spTgt>
                                        </p:tgtEl>
                                      </p:cBhvr>
                                    </p:animEffect>
                                  </p:childTnLst>
                                </p:cTn>
                              </p:par>
                            </p:childTnLst>
                          </p:cTn>
                        </p:par>
                        <p:par>
                          <p:cTn fill="hold">
                            <p:stCondLst>
                              <p:cond delay="5004"/>
                            </p:stCondLst>
                            <p:childTnLst>
                              <p:par>
                                <p:cTn fill="hold" nodeType="after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4" name="Shape 434"/>
        <p:cNvGrpSpPr/>
        <p:nvPr/>
      </p:nvGrpSpPr>
      <p:grpSpPr>
        <a:xfrm>
          <a:off x="0" y="0"/>
          <a:ext cx="0" cy="0"/>
          <a:chOff x="0" y="0"/>
          <a:chExt cx="0" cy="0"/>
        </a:xfrm>
      </p:grpSpPr>
      <p:sp>
        <p:nvSpPr>
          <p:cNvPr id="435" name="Google Shape;435;p28"/>
          <p:cNvSpPr txBox="1"/>
          <p:nvPr/>
        </p:nvSpPr>
        <p:spPr>
          <a:xfrm>
            <a:off x="457200" y="487362"/>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21.6</a:t>
            </a:r>
            <a:endParaRPr/>
          </a:p>
        </p:txBody>
      </p:sp>
      <p:sp>
        <p:nvSpPr>
          <p:cNvPr id="436" name="Google Shape;436;p28"/>
          <p:cNvSpPr txBox="1"/>
          <p:nvPr/>
        </p:nvSpPr>
        <p:spPr>
          <a:xfrm>
            <a:off x="2057400" y="457200"/>
            <a:ext cx="64770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A voltaic cell using inactive electrodes.</a:t>
            </a:r>
            <a:endParaRPr/>
          </a:p>
        </p:txBody>
      </p:sp>
      <p:pic>
        <p:nvPicPr>
          <p:cNvPr id="437" name="Google Shape;437;p28"/>
          <p:cNvPicPr preferRelativeResize="0"/>
          <p:nvPr/>
        </p:nvPicPr>
        <p:blipFill rotWithShape="1">
          <a:blip r:embed="rId3">
            <a:alphaModFix/>
          </a:blip>
          <a:srcRect b="0" l="0" r="0" t="0"/>
          <a:stretch/>
        </p:blipFill>
        <p:spPr>
          <a:xfrm>
            <a:off x="2514600" y="990600"/>
            <a:ext cx="3609975" cy="5791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2" name="Shape 442"/>
        <p:cNvGrpSpPr/>
        <p:nvPr/>
      </p:nvGrpSpPr>
      <p:grpSpPr>
        <a:xfrm>
          <a:off x="0" y="0"/>
          <a:ext cx="0" cy="0"/>
          <a:chOff x="0" y="0"/>
          <a:chExt cx="0" cy="0"/>
        </a:xfrm>
      </p:grpSpPr>
      <p:sp>
        <p:nvSpPr>
          <p:cNvPr id="443" name="Google Shape;443;p29"/>
          <p:cNvSpPr txBox="1"/>
          <p:nvPr/>
        </p:nvSpPr>
        <p:spPr>
          <a:xfrm>
            <a:off x="533400" y="381000"/>
            <a:ext cx="25908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21.2</a:t>
            </a:r>
            <a:endParaRPr/>
          </a:p>
        </p:txBody>
      </p:sp>
      <p:sp>
        <p:nvSpPr>
          <p:cNvPr id="444" name="Google Shape;444;p29"/>
          <p:cNvSpPr txBox="1"/>
          <p:nvPr/>
        </p:nvSpPr>
        <p:spPr>
          <a:xfrm>
            <a:off x="3200400" y="381000"/>
            <a:ext cx="57912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Describing a Voltaic Cell with Diagram and Notation</a:t>
            </a:r>
            <a:endParaRPr/>
          </a:p>
        </p:txBody>
      </p:sp>
      <p:grpSp>
        <p:nvGrpSpPr>
          <p:cNvPr id="445" name="Google Shape;445;p29"/>
          <p:cNvGrpSpPr/>
          <p:nvPr/>
        </p:nvGrpSpPr>
        <p:grpSpPr>
          <a:xfrm>
            <a:off x="381000" y="1066800"/>
            <a:ext cx="8382000" cy="1465262"/>
            <a:chOff x="288" y="816"/>
            <a:chExt cx="5280" cy="923"/>
          </a:xfrm>
        </p:grpSpPr>
        <p:sp>
          <p:nvSpPr>
            <p:cNvPr id="446" name="Google Shape;446;p29"/>
            <p:cNvSpPr txBox="1"/>
            <p:nvPr/>
          </p:nvSpPr>
          <p:spPr>
            <a:xfrm>
              <a:off x="288" y="816"/>
              <a:ext cx="1053"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447" name="Google Shape;447;p29"/>
            <p:cNvSpPr txBox="1"/>
            <p:nvPr/>
          </p:nvSpPr>
          <p:spPr>
            <a:xfrm>
              <a:off x="1200" y="816"/>
              <a:ext cx="4368" cy="923"/>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Draw a diagram, show balanced equations, and write the notation for a voltaic cell that consists of one half-cell with a Cr bar in a Cr(NO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solution, another half-cell with an Ag bar in an AgNO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solution, and a KNO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salt bridge. Measurement indicates that the Cr electrode is negative relative to the Ag electrode.</a:t>
              </a:r>
              <a:endParaRPr/>
            </a:p>
          </p:txBody>
        </p:sp>
      </p:grpSp>
      <p:sp>
        <p:nvSpPr>
          <p:cNvPr id="448" name="Google Shape;448;p29"/>
          <p:cNvSpPr txBox="1"/>
          <p:nvPr/>
        </p:nvSpPr>
        <p:spPr>
          <a:xfrm>
            <a:off x="381000" y="2667000"/>
            <a:ext cx="9144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449" name="Google Shape;449;p29"/>
          <p:cNvSpPr txBox="1"/>
          <p:nvPr/>
        </p:nvSpPr>
        <p:spPr>
          <a:xfrm>
            <a:off x="381000" y="3581400"/>
            <a:ext cx="13716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450" name="Google Shape;450;p29"/>
          <p:cNvSpPr txBox="1"/>
          <p:nvPr/>
        </p:nvSpPr>
        <p:spPr>
          <a:xfrm>
            <a:off x="1371600" y="2667000"/>
            <a:ext cx="7239000" cy="915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Identify the oxidation and reduction reactions and write each half-reaction.  Associate the (-)(Cr) pole with the anode (oxidation) and the (+) pole with the cathode (reduction).</a:t>
            </a:r>
            <a:endParaRPr/>
          </a:p>
        </p:txBody>
      </p:sp>
      <p:sp>
        <p:nvSpPr>
          <p:cNvPr id="451" name="Google Shape;451;p29"/>
          <p:cNvSpPr txBox="1"/>
          <p:nvPr/>
        </p:nvSpPr>
        <p:spPr>
          <a:xfrm>
            <a:off x="990600" y="4800600"/>
            <a:ext cx="2743200" cy="68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452" name="Google Shape;452;p29"/>
          <p:cNvSpPr txBox="1"/>
          <p:nvPr/>
        </p:nvSpPr>
        <p:spPr>
          <a:xfrm>
            <a:off x="4419600" y="6248400"/>
            <a:ext cx="3886200" cy="366713"/>
          </a:xfrm>
          <a:prstGeom prst="rect">
            <a:avLst/>
          </a:prstGeom>
          <a:gradFill>
            <a:gsLst>
              <a:gs pos="0">
                <a:srgbClr val="187534">
                  <a:alpha val="47843"/>
                </a:srgbClr>
              </a:gs>
              <a:gs pos="50000">
                <a:schemeClr val="lt1"/>
              </a:gs>
              <a:gs pos="100000">
                <a:srgbClr val="187534">
                  <a:alpha val="47843"/>
                </a:srgbClr>
              </a:gs>
            </a:gsLst>
            <a:lin ang="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Cr(</a:t>
            </a:r>
            <a:r>
              <a:rPr b="0" i="1" lang="en-US" sz="1800" u="none" cap="none" strike="noStrike">
                <a:solidFill>
                  <a:schemeClr val="dk1"/>
                </a:solidFill>
                <a:latin typeface="Times"/>
                <a:ea typeface="Times"/>
                <a:cs typeface="Times"/>
                <a:sym typeface="Times"/>
              </a:rPr>
              <a:t>s</a:t>
            </a:r>
            <a:r>
              <a:rPr b="0" i="0" lang="en-US" sz="1800" u="none" cap="none" strike="noStrike">
                <a:solidFill>
                  <a:schemeClr val="dk1"/>
                </a:solidFill>
                <a:latin typeface="Arial"/>
                <a:ea typeface="Arial"/>
                <a:cs typeface="Arial"/>
                <a:sym typeface="Arial"/>
              </a:rPr>
              <a:t>) | Cr</a:t>
            </a:r>
            <a:r>
              <a:rPr b="0" baseline="30000" i="0" lang="en-US" sz="1800" u="none" cap="none" strike="noStrike">
                <a:solidFill>
                  <a:schemeClr val="dk1"/>
                </a:solidFill>
                <a:latin typeface="Arial"/>
                <a:ea typeface="Arial"/>
                <a:cs typeface="Arial"/>
                <a:sym typeface="Arial"/>
              </a:rPr>
              <a:t>3+</a:t>
            </a:r>
            <a:r>
              <a:rPr b="0" i="0" lang="en-US" sz="1800" u="none" cap="none" strike="noStrike">
                <a:solidFill>
                  <a:schemeClr val="dk1"/>
                </a:solidFill>
                <a:latin typeface="Arial"/>
                <a:ea typeface="Arial"/>
                <a:cs typeface="Arial"/>
                <a:sym typeface="Arial"/>
              </a:rPr>
              <a:t>(</a:t>
            </a:r>
            <a:r>
              <a:rPr b="0" i="1" lang="en-US" sz="1800" u="none" cap="none" strike="noStrike">
                <a:solidFill>
                  <a:schemeClr val="dk1"/>
                </a:solidFill>
                <a:latin typeface="Times"/>
                <a:ea typeface="Times"/>
                <a:cs typeface="Times"/>
                <a:sym typeface="Times"/>
              </a:rPr>
              <a:t>aq</a:t>
            </a:r>
            <a:r>
              <a:rPr b="0" i="0" lang="en-US" sz="1800" u="none" cap="none" strike="noStrike">
                <a:solidFill>
                  <a:schemeClr val="dk1"/>
                </a:solidFill>
                <a:latin typeface="Arial"/>
                <a:ea typeface="Arial"/>
                <a:cs typeface="Arial"/>
                <a:sym typeface="Arial"/>
              </a:rPr>
              <a:t>) || Ag</a:t>
            </a:r>
            <a:r>
              <a:rPr b="0" baseline="30000" i="0" lang="en-US" sz="1800" u="none" cap="none" strike="noStrike">
                <a:solidFill>
                  <a:schemeClr val="dk1"/>
                </a:solidFill>
                <a:latin typeface="Arial"/>
                <a:ea typeface="Arial"/>
                <a:cs typeface="Arial"/>
                <a:sym typeface="Arial"/>
              </a:rPr>
              <a:t>+</a:t>
            </a:r>
            <a:r>
              <a:rPr b="0" i="0" lang="en-US" sz="1800" u="none" cap="none" strike="noStrike">
                <a:solidFill>
                  <a:schemeClr val="dk1"/>
                </a:solidFill>
                <a:latin typeface="Arial"/>
                <a:ea typeface="Arial"/>
                <a:cs typeface="Arial"/>
                <a:sym typeface="Arial"/>
              </a:rPr>
              <a:t>(</a:t>
            </a:r>
            <a:r>
              <a:rPr b="0" i="1" lang="en-US" sz="1800" u="none" cap="none" strike="noStrike">
                <a:solidFill>
                  <a:schemeClr val="dk1"/>
                </a:solidFill>
                <a:latin typeface="Times"/>
                <a:ea typeface="Times"/>
                <a:cs typeface="Times"/>
                <a:sym typeface="Times"/>
              </a:rPr>
              <a:t>aq</a:t>
            </a:r>
            <a:r>
              <a:rPr b="0" i="0" lang="en-US" sz="1800" u="none" cap="none" strike="noStrike">
                <a:solidFill>
                  <a:schemeClr val="dk1"/>
                </a:solidFill>
                <a:latin typeface="Arial"/>
                <a:ea typeface="Arial"/>
                <a:cs typeface="Arial"/>
                <a:sym typeface="Arial"/>
              </a:rPr>
              <a:t>) | Ag(</a:t>
            </a:r>
            <a:r>
              <a:rPr b="0" i="1" lang="en-US" sz="1800" u="none" cap="none" strike="noStrike">
                <a:solidFill>
                  <a:schemeClr val="dk1"/>
                </a:solidFill>
                <a:latin typeface="Times"/>
                <a:ea typeface="Times"/>
                <a:cs typeface="Times"/>
                <a:sym typeface="Times"/>
              </a:rPr>
              <a:t>s</a:t>
            </a:r>
            <a:r>
              <a:rPr b="0" i="0" lang="en-US" sz="1800" u="none" cap="none" strike="noStrike">
                <a:solidFill>
                  <a:schemeClr val="dk1"/>
                </a:solidFill>
                <a:latin typeface="Arial"/>
                <a:ea typeface="Arial"/>
                <a:cs typeface="Arial"/>
                <a:sym typeface="Arial"/>
              </a:rPr>
              <a:t>)</a:t>
            </a:r>
            <a:endParaRPr/>
          </a:p>
        </p:txBody>
      </p:sp>
      <p:pic>
        <p:nvPicPr>
          <p:cNvPr id="453" name="Google Shape;453;p29"/>
          <p:cNvPicPr preferRelativeResize="0"/>
          <p:nvPr/>
        </p:nvPicPr>
        <p:blipFill rotWithShape="1">
          <a:blip r:embed="rId3">
            <a:alphaModFix/>
          </a:blip>
          <a:srcRect b="0" l="0" r="0" t="0"/>
          <a:stretch/>
        </p:blipFill>
        <p:spPr>
          <a:xfrm>
            <a:off x="5867400" y="3352800"/>
            <a:ext cx="2000250" cy="3295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3000"/>
                                  </p:stCondLst>
                                  <p:childTnLst>
                                    <p:set>
                                      <p:cBhvr>
                                        <p:cTn dur="1" fill="hold">
                                          <p:stCondLst>
                                            <p:cond delay="0"/>
                                          </p:stCondLst>
                                        </p:cTn>
                                        <p:tgtEl>
                                          <p:spTgt spid="448"/>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childTnLst>
                          </p:cTn>
                        </p:par>
                        <p:par>
                          <p:cTn fill="hold">
                            <p:stCondLst>
                              <p:cond delay="501"/>
                            </p:stCondLst>
                            <p:childTnLst>
                              <p:par>
                                <p:cTn fill="hold" nodeType="afterEffect" presetClass="entr" presetID="1" presetSubtype="0">
                                  <p:stCondLst>
                                    <p:cond delay="3000"/>
                                  </p:stCondLst>
                                  <p:childTnLst>
                                    <p:set>
                                      <p:cBhvr>
                                        <p:cTn dur="1" fill="hold">
                                          <p:stCondLst>
                                            <p:cond delay="0"/>
                                          </p:stCondLst>
                                        </p:cTn>
                                        <p:tgtEl>
                                          <p:spTgt spid="449"/>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8" name="Shape 458"/>
        <p:cNvGrpSpPr/>
        <p:nvPr/>
      </p:nvGrpSpPr>
      <p:grpSpPr>
        <a:xfrm>
          <a:off x="0" y="0"/>
          <a:ext cx="0" cy="0"/>
          <a:chOff x="0" y="0"/>
          <a:chExt cx="0" cy="0"/>
        </a:xfrm>
      </p:grpSpPr>
      <p:pic>
        <p:nvPicPr>
          <p:cNvPr id="459" name="Google Shape;459;p30"/>
          <p:cNvPicPr preferRelativeResize="0"/>
          <p:nvPr/>
        </p:nvPicPr>
        <p:blipFill rotWithShape="1">
          <a:blip r:embed="rId3">
            <a:alphaModFix/>
          </a:blip>
          <a:srcRect b="0" l="0" r="0" t="0"/>
          <a:stretch/>
        </p:blipFill>
        <p:spPr>
          <a:xfrm>
            <a:off x="60325" y="1268412"/>
            <a:ext cx="9083675" cy="28622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4" name="Shape 464"/>
        <p:cNvGrpSpPr/>
        <p:nvPr/>
      </p:nvGrpSpPr>
      <p:grpSpPr>
        <a:xfrm>
          <a:off x="0" y="0"/>
          <a:ext cx="0" cy="0"/>
          <a:chOff x="0" y="0"/>
          <a:chExt cx="0" cy="0"/>
        </a:xfrm>
      </p:grpSpPr>
      <p:sp>
        <p:nvSpPr>
          <p:cNvPr id="465" name="Google Shape;465;p31"/>
          <p:cNvSpPr txBox="1"/>
          <p:nvPr/>
        </p:nvSpPr>
        <p:spPr>
          <a:xfrm>
            <a:off x="1447800" y="1447800"/>
            <a:ext cx="1752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466" name="Google Shape;466;p31"/>
          <p:cNvSpPr txBox="1"/>
          <p:nvPr/>
        </p:nvSpPr>
        <p:spPr>
          <a:xfrm>
            <a:off x="990600" y="838200"/>
            <a:ext cx="13906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21.7</a:t>
            </a:r>
            <a:endParaRPr/>
          </a:p>
        </p:txBody>
      </p:sp>
      <p:sp>
        <p:nvSpPr>
          <p:cNvPr id="467" name="Google Shape;467;p31"/>
          <p:cNvSpPr txBox="1"/>
          <p:nvPr/>
        </p:nvSpPr>
        <p:spPr>
          <a:xfrm>
            <a:off x="2743200" y="838200"/>
            <a:ext cx="5173662"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Measurement of a standard cell potential.</a:t>
            </a:r>
            <a:endParaRPr/>
          </a:p>
        </p:txBody>
      </p:sp>
      <p:pic>
        <p:nvPicPr>
          <p:cNvPr id="468" name="Google Shape;468;p31"/>
          <p:cNvPicPr preferRelativeResize="0"/>
          <p:nvPr/>
        </p:nvPicPr>
        <p:blipFill rotWithShape="1">
          <a:blip r:embed="rId3">
            <a:alphaModFix/>
          </a:blip>
          <a:srcRect b="0" l="0" r="0" t="0"/>
          <a:stretch/>
        </p:blipFill>
        <p:spPr>
          <a:xfrm>
            <a:off x="2057400" y="1487487"/>
            <a:ext cx="5105400" cy="44497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
        <p:nvSpPr>
          <p:cNvPr id="91" name="Google Shape;91;p14"/>
          <p:cNvSpPr txBox="1"/>
          <p:nvPr/>
        </p:nvSpPr>
        <p:spPr>
          <a:xfrm>
            <a:off x="838200" y="457200"/>
            <a:ext cx="78486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Electrochemistry:  Chemical Change and Electrical Work</a:t>
            </a:r>
            <a:endParaRPr/>
          </a:p>
        </p:txBody>
      </p:sp>
      <p:sp>
        <p:nvSpPr>
          <p:cNvPr id="92" name="Google Shape;92;p14"/>
          <p:cNvSpPr txBox="1"/>
          <p:nvPr/>
        </p:nvSpPr>
        <p:spPr>
          <a:xfrm>
            <a:off x="609600" y="1066800"/>
            <a:ext cx="7848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21.1</a:t>
            </a:r>
            <a:r>
              <a:rPr b="1" i="0" lang="en-US" sz="1800" u="none">
                <a:solidFill>
                  <a:schemeClr val="dk1"/>
                </a:solidFill>
                <a:latin typeface="Arial"/>
                <a:ea typeface="Arial"/>
                <a:cs typeface="Arial"/>
                <a:sym typeface="Arial"/>
              </a:rPr>
              <a:t>  Redox Reactions and Electrochemical Cells</a:t>
            </a:r>
            <a:endParaRPr/>
          </a:p>
        </p:txBody>
      </p:sp>
      <p:sp>
        <p:nvSpPr>
          <p:cNvPr id="93" name="Google Shape;93;p14"/>
          <p:cNvSpPr txBox="1"/>
          <p:nvPr/>
        </p:nvSpPr>
        <p:spPr>
          <a:xfrm>
            <a:off x="609600" y="1739900"/>
            <a:ext cx="7848600" cy="66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21.2</a:t>
            </a:r>
            <a:r>
              <a:rPr b="1" i="0" lang="en-US" sz="1800" u="none">
                <a:solidFill>
                  <a:schemeClr val="dk1"/>
                </a:solidFill>
                <a:latin typeface="Arial"/>
                <a:ea typeface="Arial"/>
                <a:cs typeface="Arial"/>
                <a:sym typeface="Arial"/>
              </a:rPr>
              <a:t>  Voltaic Cells:  Using Spontaneous Reactions to Generate </a:t>
            </a:r>
            <a:endParaRPr/>
          </a:p>
          <a:p>
            <a:pPr indent="0" lvl="0" marL="0" marR="0" rtl="0" algn="l">
              <a:lnSpc>
                <a:spcPct val="100000"/>
              </a:lnSpc>
              <a:spcBef>
                <a:spcPts val="18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         Electrical Energy</a:t>
            </a:r>
            <a:endParaRPr/>
          </a:p>
        </p:txBody>
      </p:sp>
      <p:sp>
        <p:nvSpPr>
          <p:cNvPr id="94" name="Google Shape;94;p14"/>
          <p:cNvSpPr txBox="1"/>
          <p:nvPr/>
        </p:nvSpPr>
        <p:spPr>
          <a:xfrm>
            <a:off x="609600" y="2717800"/>
            <a:ext cx="7848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21.3</a:t>
            </a:r>
            <a:r>
              <a:rPr b="1" i="0" lang="en-US" sz="1800" u="none">
                <a:solidFill>
                  <a:schemeClr val="dk1"/>
                </a:solidFill>
                <a:latin typeface="Arial"/>
                <a:ea typeface="Arial"/>
                <a:cs typeface="Arial"/>
                <a:sym typeface="Arial"/>
              </a:rPr>
              <a:t>  Cell Potential:  Output of a Voltaic Cell</a:t>
            </a:r>
            <a:endParaRPr/>
          </a:p>
        </p:txBody>
      </p:sp>
      <p:sp>
        <p:nvSpPr>
          <p:cNvPr id="95" name="Google Shape;95;p14"/>
          <p:cNvSpPr txBox="1"/>
          <p:nvPr/>
        </p:nvSpPr>
        <p:spPr>
          <a:xfrm>
            <a:off x="609600" y="3365500"/>
            <a:ext cx="7848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21.4</a:t>
            </a:r>
            <a:r>
              <a:rPr b="1" i="0" lang="en-US" sz="1800" u="none">
                <a:solidFill>
                  <a:schemeClr val="dk1"/>
                </a:solidFill>
                <a:latin typeface="Arial"/>
                <a:ea typeface="Arial"/>
                <a:cs typeface="Arial"/>
                <a:sym typeface="Arial"/>
              </a:rPr>
              <a:t>  Free Energy and Electrical Work</a:t>
            </a:r>
            <a:endParaRPr/>
          </a:p>
        </p:txBody>
      </p:sp>
      <p:sp>
        <p:nvSpPr>
          <p:cNvPr id="96" name="Google Shape;96;p14"/>
          <p:cNvSpPr txBox="1"/>
          <p:nvPr/>
        </p:nvSpPr>
        <p:spPr>
          <a:xfrm>
            <a:off x="609600" y="4038600"/>
            <a:ext cx="7848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21.5</a:t>
            </a:r>
            <a:r>
              <a:rPr b="1" i="0" lang="en-US" sz="1800" u="none">
                <a:solidFill>
                  <a:schemeClr val="dk1"/>
                </a:solidFill>
                <a:latin typeface="Arial"/>
                <a:ea typeface="Arial"/>
                <a:cs typeface="Arial"/>
                <a:sym typeface="Arial"/>
              </a:rPr>
              <a:t>  Electrochemical Processes in Batteries</a:t>
            </a:r>
            <a:endParaRPr/>
          </a:p>
        </p:txBody>
      </p:sp>
      <p:sp>
        <p:nvSpPr>
          <p:cNvPr id="97" name="Google Shape;97;p14"/>
          <p:cNvSpPr txBox="1"/>
          <p:nvPr/>
        </p:nvSpPr>
        <p:spPr>
          <a:xfrm>
            <a:off x="609600" y="4692650"/>
            <a:ext cx="7848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21.6</a:t>
            </a:r>
            <a:r>
              <a:rPr b="1" i="0" lang="en-US" sz="1800" u="none">
                <a:solidFill>
                  <a:schemeClr val="dk1"/>
                </a:solidFill>
                <a:latin typeface="Arial"/>
                <a:ea typeface="Arial"/>
                <a:cs typeface="Arial"/>
                <a:sym typeface="Arial"/>
              </a:rPr>
              <a:t>  Corrosion:  A Case of Environmental Electrochemistry</a:t>
            </a:r>
            <a:endParaRPr/>
          </a:p>
        </p:txBody>
      </p:sp>
      <p:sp>
        <p:nvSpPr>
          <p:cNvPr id="98" name="Google Shape;98;p14"/>
          <p:cNvSpPr txBox="1"/>
          <p:nvPr/>
        </p:nvSpPr>
        <p:spPr>
          <a:xfrm>
            <a:off x="609600" y="5365750"/>
            <a:ext cx="7848600" cy="66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21.7</a:t>
            </a:r>
            <a:r>
              <a:rPr b="1" i="0" lang="en-US" sz="1800" u="none">
                <a:solidFill>
                  <a:schemeClr val="dk1"/>
                </a:solidFill>
                <a:latin typeface="Arial"/>
                <a:ea typeface="Arial"/>
                <a:cs typeface="Arial"/>
                <a:sym typeface="Arial"/>
              </a:rPr>
              <a:t>  Electrolytic Cells:  Using Electrical Energy to Drive  </a:t>
            </a:r>
            <a:endParaRPr/>
          </a:p>
          <a:p>
            <a:pPr indent="0" lvl="0" marL="0" marR="0" rtl="0" algn="l">
              <a:lnSpc>
                <a:spcPct val="100000"/>
              </a:lnSpc>
              <a:spcBef>
                <a:spcPts val="18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         Nonspontaneous Reactions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Effect filter="fade" transition="in">
                                      <p:cBhvr>
                                        <p:cTn dur="1000"/>
                                        <p:tgtEl>
                                          <p:spTgt spid="92">
                                            <p:txEl>
                                              <p:pRg end="0" st="0"/>
                                            </p:txEl>
                                          </p:spTgt>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94">
                                            <p:txEl>
                                              <p:pRg end="0" st="0"/>
                                            </p:txEl>
                                          </p:spTgt>
                                        </p:tgtEl>
                                        <p:attrNameLst>
                                          <p:attrName>style.visibility</p:attrName>
                                        </p:attrNameLst>
                                      </p:cBhvr>
                                      <p:to>
                                        <p:strVal val="visible"/>
                                      </p:to>
                                    </p:set>
                                    <p:animEffect filter="fade" transition="in">
                                      <p:cBhvr>
                                        <p:cTn dur="1000"/>
                                        <p:tgtEl>
                                          <p:spTgt spid="94">
                                            <p:txEl>
                                              <p:pRg end="0" st="0"/>
                                            </p:txEl>
                                          </p:spTgt>
                                        </p:tgtEl>
                                      </p:cBhvr>
                                    </p:animEffect>
                                  </p:childTnLst>
                                </p:cTn>
                              </p:par>
                            </p:childTnLst>
                          </p:cTn>
                        </p:par>
                        <p:par>
                          <p:cTn fill="hold">
                            <p:stCondLst>
                              <p:cond delay="3000"/>
                            </p:stCondLst>
                            <p:childTnLst>
                              <p:par>
                                <p:cTn fill="hold" nodeType="afterEffect" presetClass="entr" presetID="10" presetSubtype="0">
                                  <p:stCondLst>
                                    <p:cond delay="1000"/>
                                  </p:stCondLst>
                                  <p:childTnLst>
                                    <p:set>
                                      <p:cBhvr>
                                        <p:cTn dur="1" fill="hold">
                                          <p:stCondLst>
                                            <p:cond delay="0"/>
                                          </p:stCondLst>
                                        </p:cTn>
                                        <p:tgtEl>
                                          <p:spTgt spid="95">
                                            <p:txEl>
                                              <p:pRg end="0" st="0"/>
                                            </p:txEl>
                                          </p:spTgt>
                                        </p:tgtEl>
                                        <p:attrNameLst>
                                          <p:attrName>style.visibility</p:attrName>
                                        </p:attrNameLst>
                                      </p:cBhvr>
                                      <p:to>
                                        <p:strVal val="visible"/>
                                      </p:to>
                                    </p:set>
                                    <p:animEffect filter="fade" transition="in">
                                      <p:cBhvr>
                                        <p:cTn dur="1000"/>
                                        <p:tgtEl>
                                          <p:spTgt spid="95">
                                            <p:txEl>
                                              <p:pRg end="0" st="0"/>
                                            </p:txEl>
                                          </p:spTgt>
                                        </p:tgtEl>
                                      </p:cBhvr>
                                    </p:animEffect>
                                  </p:childTnLst>
                                </p:cTn>
                              </p:par>
                            </p:childTnLst>
                          </p:cTn>
                        </p:par>
                        <p:par>
                          <p:cTn fill="hold">
                            <p:stCondLst>
                              <p:cond delay="4000"/>
                            </p:stCondLst>
                            <p:childTnLst>
                              <p:par>
                                <p:cTn fill="hold" nodeType="afterEffect" presetClass="entr" presetID="10" presetSubtype="0">
                                  <p:stCondLst>
                                    <p:cond delay="1000"/>
                                  </p:stCondLst>
                                  <p:childTnLst>
                                    <p:set>
                                      <p:cBhvr>
                                        <p:cTn dur="1" fill="hold">
                                          <p:stCondLst>
                                            <p:cond delay="0"/>
                                          </p:stCondLst>
                                        </p:cTn>
                                        <p:tgtEl>
                                          <p:spTgt spid="96">
                                            <p:txEl>
                                              <p:pRg end="0" st="0"/>
                                            </p:txEl>
                                          </p:spTgt>
                                        </p:tgtEl>
                                        <p:attrNameLst>
                                          <p:attrName>style.visibility</p:attrName>
                                        </p:attrNameLst>
                                      </p:cBhvr>
                                      <p:to>
                                        <p:strVal val="visible"/>
                                      </p:to>
                                    </p:set>
                                    <p:animEffect filter="fade" transition="in">
                                      <p:cBhvr>
                                        <p:cTn dur="1000"/>
                                        <p:tgtEl>
                                          <p:spTgt spid="96">
                                            <p:txEl>
                                              <p:pRg end="0" st="0"/>
                                            </p:txEl>
                                          </p:spTgt>
                                        </p:tgtEl>
                                      </p:cBhvr>
                                    </p:animEffect>
                                  </p:childTnLst>
                                </p:cTn>
                              </p:par>
                            </p:childTnLst>
                          </p:cTn>
                        </p:par>
                        <p:par>
                          <p:cTn fill="hold">
                            <p:stCondLst>
                              <p:cond delay="5000"/>
                            </p:stCondLst>
                            <p:childTnLst>
                              <p:par>
                                <p:cTn fill="hold" nodeType="afterEffect" presetClass="entr" presetID="10" presetSubtype="0">
                                  <p:stCondLst>
                                    <p:cond delay="1000"/>
                                  </p:stCondLst>
                                  <p:childTnLst>
                                    <p:set>
                                      <p:cBhvr>
                                        <p:cTn dur="1" fill="hold">
                                          <p:stCondLst>
                                            <p:cond delay="0"/>
                                          </p:stCondLst>
                                        </p:cTn>
                                        <p:tgtEl>
                                          <p:spTgt spid="97">
                                            <p:txEl>
                                              <p:pRg end="0" st="0"/>
                                            </p:txEl>
                                          </p:spTgt>
                                        </p:tgtEl>
                                        <p:attrNameLst>
                                          <p:attrName>style.visibility</p:attrName>
                                        </p:attrNameLst>
                                      </p:cBhvr>
                                      <p:to>
                                        <p:strVal val="visible"/>
                                      </p:to>
                                    </p:set>
                                    <p:animEffect filter="fade" transition="in">
                                      <p:cBhvr>
                                        <p:cTn dur="1000"/>
                                        <p:tgtEl>
                                          <p:spTgt spid="97">
                                            <p:txEl>
                                              <p:pRg end="0" st="0"/>
                                            </p:txEl>
                                          </p:spTgt>
                                        </p:tgtEl>
                                      </p:cBhvr>
                                    </p:animEffect>
                                  </p:childTnLst>
                                </p:cTn>
                              </p:par>
                            </p:childTnLst>
                          </p:cTn>
                        </p:par>
                        <p:par>
                          <p:cTn fill="hold">
                            <p:stCondLst>
                              <p:cond delay="6000"/>
                            </p:stCondLst>
                            <p:childTnLst>
                              <p:par>
                                <p:cTn fill="hold" nodeType="afterEffect" presetClass="entr" presetID="10" presetSubtype="0">
                                  <p:stCondLst>
                                    <p:cond delay="100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3" name="Shape 473"/>
        <p:cNvGrpSpPr/>
        <p:nvPr/>
      </p:nvGrpSpPr>
      <p:grpSpPr>
        <a:xfrm>
          <a:off x="0" y="0"/>
          <a:ext cx="0" cy="0"/>
          <a:chOff x="0" y="0"/>
          <a:chExt cx="0" cy="0"/>
        </a:xfrm>
      </p:grpSpPr>
      <p:sp>
        <p:nvSpPr>
          <p:cNvPr id="474" name="Google Shape;474;p32"/>
          <p:cNvSpPr txBox="1"/>
          <p:nvPr/>
        </p:nvSpPr>
        <p:spPr>
          <a:xfrm>
            <a:off x="304800" y="334962"/>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21.8</a:t>
            </a:r>
            <a:endParaRPr/>
          </a:p>
        </p:txBody>
      </p:sp>
      <p:sp>
        <p:nvSpPr>
          <p:cNvPr id="475" name="Google Shape;475;p32"/>
          <p:cNvSpPr txBox="1"/>
          <p:nvPr/>
        </p:nvSpPr>
        <p:spPr>
          <a:xfrm>
            <a:off x="1752600" y="304800"/>
            <a:ext cx="6781800" cy="7016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Determining an unknown </a:t>
            </a:r>
            <a:r>
              <a:rPr b="1" i="1" lang="en-US" sz="2000" u="none">
                <a:solidFill>
                  <a:schemeClr val="dk1"/>
                </a:solidFill>
                <a:latin typeface="Arial"/>
                <a:ea typeface="Arial"/>
                <a:cs typeface="Arial"/>
                <a:sym typeface="Arial"/>
              </a:rPr>
              <a:t>E</a:t>
            </a:r>
            <a:r>
              <a:rPr b="1" baseline="30000" i="0" lang="en-US" sz="2000" u="none">
                <a:solidFill>
                  <a:schemeClr val="dk1"/>
                </a:solidFill>
                <a:latin typeface="Arial"/>
                <a:ea typeface="Arial"/>
                <a:cs typeface="Arial"/>
                <a:sym typeface="Arial"/>
              </a:rPr>
              <a:t>o</a:t>
            </a:r>
            <a:r>
              <a:rPr b="1" baseline="-25000" i="0" lang="en-US" sz="2000" u="none">
                <a:solidFill>
                  <a:schemeClr val="dk1"/>
                </a:solidFill>
                <a:latin typeface="Arial"/>
                <a:ea typeface="Arial"/>
                <a:cs typeface="Arial"/>
                <a:sym typeface="Arial"/>
              </a:rPr>
              <a:t>half-cell</a:t>
            </a:r>
            <a:r>
              <a:rPr b="1" i="0" lang="en-US" sz="2000" u="none">
                <a:solidFill>
                  <a:schemeClr val="dk1"/>
                </a:solidFill>
                <a:latin typeface="Arial"/>
                <a:ea typeface="Arial"/>
                <a:cs typeface="Arial"/>
                <a:sym typeface="Arial"/>
              </a:rPr>
              <a:t> with the standard reference (hydrogen) electrode.</a:t>
            </a:r>
            <a:endParaRPr/>
          </a:p>
        </p:txBody>
      </p:sp>
      <p:pic>
        <p:nvPicPr>
          <p:cNvPr id="476" name="Google Shape;476;p32"/>
          <p:cNvPicPr preferRelativeResize="0"/>
          <p:nvPr/>
        </p:nvPicPr>
        <p:blipFill rotWithShape="1">
          <a:blip r:embed="rId3">
            <a:alphaModFix/>
          </a:blip>
          <a:srcRect b="0" l="0" r="0" t="0"/>
          <a:stretch/>
        </p:blipFill>
        <p:spPr>
          <a:xfrm>
            <a:off x="152400" y="1316037"/>
            <a:ext cx="8839200" cy="46720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1" name="Shape 481"/>
        <p:cNvGrpSpPr/>
        <p:nvPr/>
      </p:nvGrpSpPr>
      <p:grpSpPr>
        <a:xfrm>
          <a:off x="0" y="0"/>
          <a:ext cx="0" cy="0"/>
          <a:chOff x="0" y="0"/>
          <a:chExt cx="0" cy="0"/>
        </a:xfrm>
      </p:grpSpPr>
      <p:sp>
        <p:nvSpPr>
          <p:cNvPr id="482" name="Google Shape;482;p33"/>
          <p:cNvSpPr txBox="1"/>
          <p:nvPr/>
        </p:nvSpPr>
        <p:spPr>
          <a:xfrm>
            <a:off x="609600" y="457200"/>
            <a:ext cx="25908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21.3</a:t>
            </a:r>
            <a:endParaRPr/>
          </a:p>
        </p:txBody>
      </p:sp>
      <p:sp>
        <p:nvSpPr>
          <p:cNvPr id="483" name="Google Shape;483;p33"/>
          <p:cNvSpPr txBox="1"/>
          <p:nvPr/>
        </p:nvSpPr>
        <p:spPr>
          <a:xfrm>
            <a:off x="3276600" y="457200"/>
            <a:ext cx="54102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an Unknown </a:t>
            </a:r>
            <a:r>
              <a:rPr b="1" i="1" lang="en-US" sz="1800" u="none">
                <a:solidFill>
                  <a:schemeClr val="dk1"/>
                </a:solidFill>
                <a:latin typeface="Arial"/>
                <a:ea typeface="Arial"/>
                <a:cs typeface="Arial"/>
                <a:sym typeface="Arial"/>
              </a:rPr>
              <a:t>E</a:t>
            </a:r>
            <a:r>
              <a:rPr b="1" baseline="30000" i="0" lang="en-US" sz="1800" u="none">
                <a:solidFill>
                  <a:schemeClr val="dk1"/>
                </a:solidFill>
                <a:latin typeface="Arial"/>
                <a:ea typeface="Arial"/>
                <a:cs typeface="Arial"/>
                <a:sym typeface="Arial"/>
              </a:rPr>
              <a:t>o</a:t>
            </a:r>
            <a:r>
              <a:rPr b="1" baseline="-25000" i="0" lang="en-US" sz="1800" u="none">
                <a:solidFill>
                  <a:schemeClr val="dk1"/>
                </a:solidFill>
                <a:latin typeface="Arial"/>
                <a:ea typeface="Arial"/>
                <a:cs typeface="Arial"/>
                <a:sym typeface="Arial"/>
              </a:rPr>
              <a:t>half-cell</a:t>
            </a:r>
            <a:r>
              <a:rPr b="1" i="0" lang="en-US" sz="1800" u="none">
                <a:solidFill>
                  <a:schemeClr val="dk1"/>
                </a:solidFill>
                <a:latin typeface="Arial"/>
                <a:ea typeface="Arial"/>
                <a:cs typeface="Arial"/>
                <a:sym typeface="Arial"/>
              </a:rPr>
              <a:t> from </a:t>
            </a:r>
            <a:r>
              <a:rPr b="1" i="1" lang="en-US" sz="1800" u="none">
                <a:solidFill>
                  <a:schemeClr val="dk1"/>
                </a:solidFill>
                <a:latin typeface="Arial"/>
                <a:ea typeface="Arial"/>
                <a:cs typeface="Arial"/>
                <a:sym typeface="Arial"/>
              </a:rPr>
              <a:t>E</a:t>
            </a:r>
            <a:r>
              <a:rPr b="1" baseline="30000" i="0" lang="en-US" sz="1800" u="none">
                <a:solidFill>
                  <a:schemeClr val="dk1"/>
                </a:solidFill>
                <a:latin typeface="Arial"/>
                <a:ea typeface="Arial"/>
                <a:cs typeface="Arial"/>
                <a:sym typeface="Arial"/>
              </a:rPr>
              <a:t>o</a:t>
            </a:r>
            <a:r>
              <a:rPr b="1" baseline="-25000" i="0" lang="en-US" sz="1800" u="none">
                <a:solidFill>
                  <a:schemeClr val="dk1"/>
                </a:solidFill>
                <a:latin typeface="Arial"/>
                <a:ea typeface="Arial"/>
                <a:cs typeface="Arial"/>
                <a:sym typeface="Arial"/>
              </a:rPr>
              <a:t>cell</a:t>
            </a:r>
            <a:endParaRPr/>
          </a:p>
        </p:txBody>
      </p:sp>
      <p:grpSp>
        <p:nvGrpSpPr>
          <p:cNvPr id="484" name="Google Shape;484;p33"/>
          <p:cNvGrpSpPr/>
          <p:nvPr/>
        </p:nvGrpSpPr>
        <p:grpSpPr>
          <a:xfrm>
            <a:off x="457200" y="1295400"/>
            <a:ext cx="8382000" cy="641350"/>
            <a:chOff x="288" y="816"/>
            <a:chExt cx="5280" cy="404"/>
          </a:xfrm>
        </p:grpSpPr>
        <p:sp>
          <p:nvSpPr>
            <p:cNvPr id="485" name="Google Shape;485;p33"/>
            <p:cNvSpPr txBox="1"/>
            <p:nvPr/>
          </p:nvSpPr>
          <p:spPr>
            <a:xfrm>
              <a:off x="288" y="816"/>
              <a:ext cx="1053"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486" name="Google Shape;486;p33"/>
            <p:cNvSpPr txBox="1"/>
            <p:nvPr/>
          </p:nvSpPr>
          <p:spPr>
            <a:xfrm>
              <a:off x="1200" y="816"/>
              <a:ext cx="4368" cy="404"/>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 voltaic cell houses the reaction between aqueous bromine and zinc metal:</a:t>
              </a:r>
              <a:endParaRPr/>
            </a:p>
          </p:txBody>
        </p:sp>
      </p:grpSp>
      <p:sp>
        <p:nvSpPr>
          <p:cNvPr id="487" name="Google Shape;487;p33"/>
          <p:cNvSpPr txBox="1"/>
          <p:nvPr/>
        </p:nvSpPr>
        <p:spPr>
          <a:xfrm>
            <a:off x="457200" y="2743200"/>
            <a:ext cx="9144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488" name="Google Shape;488;p33"/>
          <p:cNvSpPr txBox="1"/>
          <p:nvPr/>
        </p:nvSpPr>
        <p:spPr>
          <a:xfrm>
            <a:off x="381000" y="3733800"/>
            <a:ext cx="13716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grpSp>
        <p:nvGrpSpPr>
          <p:cNvPr id="489" name="Google Shape;489;p33"/>
          <p:cNvGrpSpPr/>
          <p:nvPr/>
        </p:nvGrpSpPr>
        <p:grpSpPr>
          <a:xfrm>
            <a:off x="1981200" y="1905000"/>
            <a:ext cx="6553200" cy="366712"/>
            <a:chOff x="1248" y="1248"/>
            <a:chExt cx="4128" cy="231"/>
          </a:xfrm>
        </p:grpSpPr>
        <p:sp>
          <p:nvSpPr>
            <p:cNvPr id="490" name="Google Shape;490;p33"/>
            <p:cNvSpPr txBox="1"/>
            <p:nvPr/>
          </p:nvSpPr>
          <p:spPr>
            <a:xfrm>
              <a:off x="1248" y="1248"/>
              <a:ext cx="412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Br</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Zn(</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Zn</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+ 2Br </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 1.83 V</a:t>
              </a:r>
              <a:endParaRPr/>
            </a:p>
          </p:txBody>
        </p:sp>
        <p:cxnSp>
          <p:nvCxnSpPr>
            <p:cNvPr id="491" name="Google Shape;491;p33"/>
            <p:cNvCxnSpPr/>
            <p:nvPr/>
          </p:nvCxnSpPr>
          <p:spPr>
            <a:xfrm>
              <a:off x="2304" y="1364"/>
              <a:ext cx="288" cy="0"/>
            </a:xfrm>
            <a:prstGeom prst="straightConnector1">
              <a:avLst/>
            </a:prstGeom>
            <a:noFill/>
            <a:ln cap="flat" cmpd="sng" w="9525">
              <a:solidFill>
                <a:schemeClr val="dk1"/>
              </a:solidFill>
              <a:prstDash val="solid"/>
              <a:miter lim="800000"/>
              <a:headEnd len="med" w="med" type="none"/>
              <a:tailEnd len="med" w="med" type="triangle"/>
            </a:ln>
          </p:spPr>
        </p:cxnSp>
      </p:grpSp>
      <p:sp>
        <p:nvSpPr>
          <p:cNvPr id="492" name="Google Shape;492;p33"/>
          <p:cNvSpPr txBox="1"/>
          <p:nvPr/>
        </p:nvSpPr>
        <p:spPr>
          <a:xfrm>
            <a:off x="609600" y="2286000"/>
            <a:ext cx="4419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Calculate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bromine</a:t>
            </a:r>
            <a:r>
              <a:rPr b="0" i="0" lang="en-US" sz="1800" u="none">
                <a:solidFill>
                  <a:schemeClr val="dk1"/>
                </a:solidFill>
                <a:latin typeface="Arial"/>
                <a:ea typeface="Arial"/>
                <a:cs typeface="Arial"/>
                <a:sym typeface="Arial"/>
              </a:rPr>
              <a:t>, given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zinc</a:t>
            </a:r>
            <a:r>
              <a:rPr b="0" i="0" lang="en-US" sz="1800" u="none">
                <a:solidFill>
                  <a:schemeClr val="dk1"/>
                </a:solidFill>
                <a:latin typeface="Arial"/>
                <a:ea typeface="Arial"/>
                <a:cs typeface="Arial"/>
                <a:sym typeface="Arial"/>
              </a:rPr>
              <a:t> = -0.76 V.</a:t>
            </a:r>
            <a:endParaRPr/>
          </a:p>
        </p:txBody>
      </p:sp>
      <p:sp>
        <p:nvSpPr>
          <p:cNvPr id="493" name="Google Shape;493;p33"/>
          <p:cNvSpPr txBox="1"/>
          <p:nvPr/>
        </p:nvSpPr>
        <p:spPr>
          <a:xfrm>
            <a:off x="1447800" y="2743200"/>
            <a:ext cx="7162800" cy="915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reaction is spontaneous as written since the 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is (+).  Zinc is being oxidized and is the anode.  Therefore, the 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bromine</a:t>
            </a:r>
            <a:r>
              <a:rPr b="0" i="0" lang="en-US" sz="1800" u="none">
                <a:solidFill>
                  <a:schemeClr val="dk1"/>
                </a:solidFill>
                <a:latin typeface="Arial"/>
                <a:ea typeface="Arial"/>
                <a:cs typeface="Arial"/>
                <a:sym typeface="Arial"/>
              </a:rPr>
              <a:t> can be found using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cathode</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anode</a:t>
            </a:r>
            <a:r>
              <a:rPr b="0" i="0" lang="en-US" sz="1800" u="none">
                <a:solidFill>
                  <a:schemeClr val="dk1"/>
                </a:solidFill>
                <a:latin typeface="Arial"/>
                <a:ea typeface="Arial"/>
                <a:cs typeface="Arial"/>
                <a:sym typeface="Arial"/>
              </a:rPr>
              <a:t>.</a:t>
            </a:r>
            <a:endParaRPr/>
          </a:p>
        </p:txBody>
      </p:sp>
      <p:grpSp>
        <p:nvGrpSpPr>
          <p:cNvPr id="494" name="Google Shape;494;p33"/>
          <p:cNvGrpSpPr/>
          <p:nvPr/>
        </p:nvGrpSpPr>
        <p:grpSpPr>
          <a:xfrm>
            <a:off x="1905000" y="3810000"/>
            <a:ext cx="5867400" cy="366712"/>
            <a:chOff x="1200" y="2400"/>
            <a:chExt cx="3696" cy="231"/>
          </a:xfrm>
        </p:grpSpPr>
        <p:sp>
          <p:nvSpPr>
            <p:cNvPr id="495" name="Google Shape;495;p33"/>
            <p:cNvSpPr txBox="1"/>
            <p:nvPr/>
          </p:nvSpPr>
          <p:spPr>
            <a:xfrm>
              <a:off x="1200" y="2400"/>
              <a:ext cx="369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Anode:  Zn(</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Zn</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E</a:t>
              </a:r>
              <a:r>
                <a:rPr b="0" i="0" lang="en-US" sz="1800" u="none">
                  <a:solidFill>
                    <a:schemeClr val="dk1"/>
                  </a:solidFill>
                  <a:latin typeface="Arial"/>
                  <a:ea typeface="Arial"/>
                  <a:cs typeface="Arial"/>
                  <a:sym typeface="Arial"/>
                </a:rPr>
                <a:t> = +0.76 V</a:t>
              </a:r>
              <a:endParaRPr/>
            </a:p>
          </p:txBody>
        </p:sp>
        <p:cxnSp>
          <p:nvCxnSpPr>
            <p:cNvPr id="496" name="Google Shape;496;p33"/>
            <p:cNvCxnSpPr/>
            <p:nvPr/>
          </p:nvCxnSpPr>
          <p:spPr>
            <a:xfrm>
              <a:off x="2152" y="2516"/>
              <a:ext cx="240" cy="0"/>
            </a:xfrm>
            <a:prstGeom prst="straightConnector1">
              <a:avLst/>
            </a:prstGeom>
            <a:noFill/>
            <a:ln cap="flat" cmpd="sng" w="9525">
              <a:solidFill>
                <a:schemeClr val="dk1"/>
              </a:solidFill>
              <a:prstDash val="solid"/>
              <a:miter lim="800000"/>
              <a:headEnd len="med" w="med" type="none"/>
              <a:tailEnd len="med" w="med" type="triangle"/>
            </a:ln>
          </p:spPr>
        </p:cxnSp>
      </p:grpSp>
      <p:grpSp>
        <p:nvGrpSpPr>
          <p:cNvPr id="497" name="Google Shape;497;p33"/>
          <p:cNvGrpSpPr/>
          <p:nvPr/>
        </p:nvGrpSpPr>
        <p:grpSpPr>
          <a:xfrm>
            <a:off x="2438400" y="4267200"/>
            <a:ext cx="4724400" cy="366712"/>
            <a:chOff x="1536" y="2688"/>
            <a:chExt cx="2976" cy="231"/>
          </a:xfrm>
        </p:grpSpPr>
        <p:sp>
          <p:nvSpPr>
            <p:cNvPr id="498" name="Google Shape;498;p33"/>
            <p:cNvSpPr txBox="1"/>
            <p:nvPr/>
          </p:nvSpPr>
          <p:spPr>
            <a:xfrm>
              <a:off x="1536" y="2688"/>
              <a:ext cx="29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Zn</a:t>
              </a:r>
              <a:r>
                <a:rPr b="0" i="0" lang="en-US" sz="1800" u="none">
                  <a:solidFill>
                    <a:schemeClr val="dk1"/>
                  </a:solidFill>
                  <a:latin typeface="Arial"/>
                  <a:ea typeface="Arial"/>
                  <a:cs typeface="Arial"/>
                  <a:sym typeface="Arial"/>
                </a:rPr>
                <a:t>   as Zn</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Zn(</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is -0.76 V</a:t>
              </a:r>
              <a:endParaRPr/>
            </a:p>
          </p:txBody>
        </p:sp>
        <p:cxnSp>
          <p:nvCxnSpPr>
            <p:cNvPr id="499" name="Google Shape;499;p33"/>
            <p:cNvCxnSpPr/>
            <p:nvPr/>
          </p:nvCxnSpPr>
          <p:spPr>
            <a:xfrm>
              <a:off x="3120" y="2809"/>
              <a:ext cx="240" cy="0"/>
            </a:xfrm>
            <a:prstGeom prst="straightConnector1">
              <a:avLst/>
            </a:prstGeom>
            <a:noFill/>
            <a:ln cap="flat" cmpd="sng" w="9525">
              <a:solidFill>
                <a:schemeClr val="dk1"/>
              </a:solidFill>
              <a:prstDash val="solid"/>
              <a:miter lim="800000"/>
              <a:headEnd len="med" w="med" type="none"/>
              <a:tailEnd len="med" w="med" type="triangle"/>
            </a:ln>
          </p:spPr>
        </p:cxnSp>
      </p:grpSp>
      <p:sp>
        <p:nvSpPr>
          <p:cNvPr id="500" name="Google Shape;500;p33"/>
          <p:cNvSpPr txBox="1"/>
          <p:nvPr/>
        </p:nvSpPr>
        <p:spPr>
          <a:xfrm>
            <a:off x="1371600" y="4800600"/>
            <a:ext cx="529113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cathode</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anode </a:t>
            </a:r>
            <a:r>
              <a:rPr b="0" i="0" lang="en-US" sz="1800" u="none">
                <a:solidFill>
                  <a:schemeClr val="dk1"/>
                </a:solidFill>
                <a:latin typeface="Arial"/>
                <a:ea typeface="Arial"/>
                <a:cs typeface="Arial"/>
                <a:sym typeface="Arial"/>
              </a:rPr>
              <a:t> =  1.83 =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bromine</a:t>
            </a:r>
            <a:r>
              <a:rPr b="0" i="0" lang="en-US" sz="1800" u="none">
                <a:solidFill>
                  <a:schemeClr val="dk1"/>
                </a:solidFill>
                <a:latin typeface="Arial"/>
                <a:ea typeface="Arial"/>
                <a:cs typeface="Arial"/>
                <a:sym typeface="Arial"/>
              </a:rPr>
              <a:t> - (-0.76)</a:t>
            </a:r>
            <a:endParaRPr/>
          </a:p>
        </p:txBody>
      </p:sp>
      <p:sp>
        <p:nvSpPr>
          <p:cNvPr id="501" name="Google Shape;501;p33"/>
          <p:cNvSpPr/>
          <p:nvPr/>
        </p:nvSpPr>
        <p:spPr>
          <a:xfrm>
            <a:off x="1371863" y="5334000"/>
            <a:ext cx="3571217" cy="366713"/>
          </a:xfrm>
          <a:prstGeom prst="rect">
            <a:avLst/>
          </a:prstGeom>
          <a:gradFill>
            <a:gsLst>
              <a:gs pos="0">
                <a:srgbClr val="187534">
                  <a:alpha val="47843"/>
                </a:srgbClr>
              </a:gs>
              <a:gs pos="50000">
                <a:schemeClr val="lt1"/>
              </a:gs>
              <a:gs pos="100000">
                <a:srgbClr val="187534">
                  <a:alpha val="47843"/>
                </a:srgbClr>
              </a:gs>
            </a:gsLst>
            <a:lin ang="0" scaled="0"/>
          </a:gra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1" lang="en-US" sz="1800" u="none" cap="none" strike="noStrike">
                <a:solidFill>
                  <a:schemeClr val="dk1"/>
                </a:solidFill>
                <a:latin typeface="Arial"/>
                <a:ea typeface="Arial"/>
                <a:cs typeface="Arial"/>
                <a:sym typeface="Arial"/>
              </a:rPr>
              <a:t>E</a:t>
            </a:r>
            <a:r>
              <a:rPr b="0" baseline="30000" i="0" lang="en-US" sz="1800" u="none" cap="none" strike="noStrike">
                <a:solidFill>
                  <a:schemeClr val="dk1"/>
                </a:solidFill>
                <a:latin typeface="Arial"/>
                <a:ea typeface="Arial"/>
                <a:cs typeface="Arial"/>
                <a:sym typeface="Arial"/>
              </a:rPr>
              <a:t>o</a:t>
            </a:r>
            <a:r>
              <a:rPr b="0" baseline="-25000" i="0" lang="en-US" sz="1800" u="none" cap="none" strike="noStrike">
                <a:solidFill>
                  <a:schemeClr val="dk1"/>
                </a:solidFill>
                <a:latin typeface="Arial"/>
                <a:ea typeface="Arial"/>
                <a:cs typeface="Arial"/>
                <a:sym typeface="Arial"/>
              </a:rPr>
              <a:t>bromine</a:t>
            </a:r>
            <a:r>
              <a:rPr b="0" i="0" lang="en-US" sz="1800" u="none" cap="none" strike="noStrike">
                <a:solidFill>
                  <a:schemeClr val="dk1"/>
                </a:solidFill>
                <a:latin typeface="Arial"/>
                <a:ea typeface="Arial"/>
                <a:cs typeface="Arial"/>
                <a:sym typeface="Arial"/>
              </a:rPr>
              <a:t> = 1.83 + (-0.76) = 1.07 V</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1000"/>
                                  </p:stCondLst>
                                  <p:childTnLst>
                                    <p:set>
                                      <p:cBhvr>
                                        <p:cTn dur="1" fill="hold">
                                          <p:stCondLst>
                                            <p:cond delay="0"/>
                                          </p:stCondLst>
                                        </p:cTn>
                                        <p:tgtEl>
                                          <p:spTgt spid="492">
                                            <p:txEl>
                                              <p:pRg end="0" st="0"/>
                                            </p:txEl>
                                          </p:spTgt>
                                        </p:tgtEl>
                                        <p:attrNameLst>
                                          <p:attrName>style.visibility</p:attrName>
                                        </p:attrNameLst>
                                      </p:cBhvr>
                                      <p:to>
                                        <p:strVal val="visible"/>
                                      </p:to>
                                    </p:set>
                                    <p:animEffect filter="fade" transition="in">
                                      <p:cBhvr>
                                        <p:cTn dur="500"/>
                                        <p:tgtEl>
                                          <p:spTgt spid="492">
                                            <p:txEl>
                                              <p:pRg end="0" st="0"/>
                                            </p:txEl>
                                          </p:spTgt>
                                        </p:tgtEl>
                                      </p:cBhvr>
                                    </p:animEffect>
                                  </p:childTnLst>
                                </p:cTn>
                              </p:par>
                            </p:childTnLst>
                          </p:cTn>
                        </p:par>
                        <p:par>
                          <p:cTn fill="hold">
                            <p:stCondLst>
                              <p:cond delay="500"/>
                            </p:stCondLst>
                            <p:childTnLst>
                              <p:par>
                                <p:cTn fill="hold" nodeType="afterEffect" presetClass="entr" presetID="1" presetSubtype="0">
                                  <p:stCondLst>
                                    <p:cond delay="3000"/>
                                  </p:stCondLst>
                                  <p:childTnLst>
                                    <p:set>
                                      <p:cBhvr>
                                        <p:cTn dur="1" fill="hold">
                                          <p:stCondLst>
                                            <p:cond delay="0"/>
                                          </p:stCondLst>
                                        </p:cTn>
                                        <p:tgtEl>
                                          <p:spTgt spid="487"/>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childTnLst>
                          </p:cTn>
                        </p:par>
                        <p:par>
                          <p:cTn fill="hold">
                            <p:stCondLst>
                              <p:cond delay="1001"/>
                            </p:stCondLst>
                            <p:childTnLst>
                              <p:par>
                                <p:cTn fill="hold" nodeType="afterEffect" presetClass="entr" presetID="1" presetSubtype="0">
                                  <p:stCondLst>
                                    <p:cond delay="3000"/>
                                  </p:stCondLst>
                                  <p:childTnLst>
                                    <p:set>
                                      <p:cBhvr>
                                        <p:cTn dur="1" fill="hold">
                                          <p:stCondLst>
                                            <p:cond delay="0"/>
                                          </p:stCondLst>
                                        </p:cTn>
                                        <p:tgtEl>
                                          <p:spTgt spid="488"/>
                                        </p:tgtEl>
                                        <p:attrNameLst>
                                          <p:attrName>style.visibility</p:attrName>
                                        </p:attrNameLst>
                                      </p:cBhvr>
                                      <p:to>
                                        <p:strVal val="visible"/>
                                      </p:to>
                                    </p:set>
                                  </p:childTnLst>
                                </p:cTn>
                              </p:par>
                            </p:childTnLst>
                          </p:cTn>
                        </p:par>
                        <p:par>
                          <p:cTn fill="hold">
                            <p:stCondLst>
                              <p:cond delay="1002"/>
                            </p:stCondLst>
                            <p:childTnLst>
                              <p:par>
                                <p:cTn fill="hold" nodeType="afterEffect" presetClass="entr" presetID="10" presetSubtype="0">
                                  <p:stCondLst>
                                    <p:cond delay="2000"/>
                                  </p:stCondLst>
                                  <p:childTnLst>
                                    <p:set>
                                      <p:cBhvr>
                                        <p:cTn dur="1" fill="hold">
                                          <p:stCondLst>
                                            <p:cond delay="0"/>
                                          </p:stCondLst>
                                        </p:cTn>
                                        <p:tgtEl>
                                          <p:spTgt spid="500">
                                            <p:txEl>
                                              <p:pRg end="0" st="0"/>
                                            </p:txEl>
                                          </p:spTgt>
                                        </p:tgtEl>
                                        <p:attrNameLst>
                                          <p:attrName>style.visibility</p:attrName>
                                        </p:attrNameLst>
                                      </p:cBhvr>
                                      <p:to>
                                        <p:strVal val="visible"/>
                                      </p:to>
                                    </p:set>
                                    <p:animEffect filter="fade" transition="in">
                                      <p:cBhvr>
                                        <p:cTn dur="500"/>
                                        <p:tgtEl>
                                          <p:spTgt spid="50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6" name="Shape 506"/>
        <p:cNvGrpSpPr/>
        <p:nvPr/>
      </p:nvGrpSpPr>
      <p:grpSpPr>
        <a:xfrm>
          <a:off x="0" y="0"/>
          <a:ext cx="0" cy="0"/>
          <a:chOff x="0" y="0"/>
          <a:chExt cx="0" cy="0"/>
        </a:xfrm>
      </p:grpSpPr>
      <p:pic>
        <p:nvPicPr>
          <p:cNvPr id="507" name="Google Shape;507;p34"/>
          <p:cNvPicPr preferRelativeResize="0"/>
          <p:nvPr/>
        </p:nvPicPr>
        <p:blipFill rotWithShape="1">
          <a:blip r:embed="rId3">
            <a:alphaModFix/>
          </a:blip>
          <a:srcRect b="0" l="0" r="0" t="0"/>
          <a:stretch/>
        </p:blipFill>
        <p:spPr>
          <a:xfrm>
            <a:off x="228600" y="763587"/>
            <a:ext cx="8763000" cy="5283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2" name="Shape 512"/>
        <p:cNvGrpSpPr/>
        <p:nvPr/>
      </p:nvGrpSpPr>
      <p:grpSpPr>
        <a:xfrm>
          <a:off x="0" y="0"/>
          <a:ext cx="0" cy="0"/>
          <a:chOff x="0" y="0"/>
          <a:chExt cx="0" cy="0"/>
        </a:xfrm>
      </p:grpSpPr>
      <p:sp>
        <p:nvSpPr>
          <p:cNvPr id="513" name="Google Shape;513;p35"/>
          <p:cNvSpPr txBox="1"/>
          <p:nvPr/>
        </p:nvSpPr>
        <p:spPr>
          <a:xfrm>
            <a:off x="762000" y="1219200"/>
            <a:ext cx="7620000" cy="366712"/>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By convention, electrode potentials are written as reductions.</a:t>
            </a:r>
            <a:endParaRPr/>
          </a:p>
        </p:txBody>
      </p:sp>
      <p:sp>
        <p:nvSpPr>
          <p:cNvPr id="514" name="Google Shape;514;p35"/>
          <p:cNvSpPr txBox="1"/>
          <p:nvPr/>
        </p:nvSpPr>
        <p:spPr>
          <a:xfrm>
            <a:off x="762000" y="1905000"/>
            <a:ext cx="7620000" cy="641350"/>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When pairing two half-cells, you must reverse one reduction half-cell to produce an oxidation half-cell.  Reverse the sign of the potential.</a:t>
            </a:r>
            <a:endParaRPr/>
          </a:p>
        </p:txBody>
      </p:sp>
      <p:sp>
        <p:nvSpPr>
          <p:cNvPr id="515" name="Google Shape;515;p35"/>
          <p:cNvSpPr txBox="1"/>
          <p:nvPr/>
        </p:nvSpPr>
        <p:spPr>
          <a:xfrm>
            <a:off x="762000" y="2895600"/>
            <a:ext cx="7620000" cy="641350"/>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The reduction half-cell potential and the oxidation half-cell potential are added to obtain the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a:t>
            </a:r>
            <a:endParaRPr/>
          </a:p>
        </p:txBody>
      </p:sp>
      <p:sp>
        <p:nvSpPr>
          <p:cNvPr id="516" name="Google Shape;516;p35"/>
          <p:cNvSpPr txBox="1"/>
          <p:nvPr/>
        </p:nvSpPr>
        <p:spPr>
          <a:xfrm>
            <a:off x="762000" y="3810000"/>
            <a:ext cx="7620000" cy="641350"/>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When writing a spontaneous redox reaction, the left side (reactants) must contain the stronger oxidizing and reducing agents.</a:t>
            </a:r>
            <a:endParaRPr/>
          </a:p>
        </p:txBody>
      </p:sp>
      <p:grpSp>
        <p:nvGrpSpPr>
          <p:cNvPr id="517" name="Google Shape;517;p35"/>
          <p:cNvGrpSpPr/>
          <p:nvPr/>
        </p:nvGrpSpPr>
        <p:grpSpPr>
          <a:xfrm>
            <a:off x="685800" y="4800600"/>
            <a:ext cx="7467600" cy="366712"/>
            <a:chOff x="432" y="2736"/>
            <a:chExt cx="4704" cy="231"/>
          </a:xfrm>
        </p:grpSpPr>
        <p:sp>
          <p:nvSpPr>
            <p:cNvPr id="518" name="Google Shape;518;p35"/>
            <p:cNvSpPr txBox="1"/>
            <p:nvPr/>
          </p:nvSpPr>
          <p:spPr>
            <a:xfrm>
              <a:off x="432" y="2736"/>
              <a:ext cx="81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Example:</a:t>
              </a:r>
              <a:endParaRPr/>
            </a:p>
          </p:txBody>
        </p:sp>
        <p:grpSp>
          <p:nvGrpSpPr>
            <p:cNvPr id="519" name="Google Shape;519;p35"/>
            <p:cNvGrpSpPr/>
            <p:nvPr/>
          </p:nvGrpSpPr>
          <p:grpSpPr>
            <a:xfrm>
              <a:off x="1296" y="2736"/>
              <a:ext cx="3840" cy="231"/>
              <a:chOff x="1296" y="2736"/>
              <a:chExt cx="3840" cy="231"/>
            </a:xfrm>
          </p:grpSpPr>
          <p:sp>
            <p:nvSpPr>
              <p:cNvPr id="520" name="Google Shape;520;p35"/>
              <p:cNvSpPr txBox="1"/>
              <p:nvPr/>
            </p:nvSpPr>
            <p:spPr>
              <a:xfrm>
                <a:off x="1296" y="2736"/>
                <a:ext cx="384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Zn(</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Cu</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Zn</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Cu(</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a:t>
                </a:r>
                <a:endParaRPr/>
              </a:p>
            </p:txBody>
          </p:sp>
          <p:cxnSp>
            <p:nvCxnSpPr>
              <p:cNvPr id="521" name="Google Shape;521;p35"/>
              <p:cNvCxnSpPr/>
              <p:nvPr/>
            </p:nvCxnSpPr>
            <p:spPr>
              <a:xfrm>
                <a:off x="2880" y="2851"/>
                <a:ext cx="432" cy="0"/>
              </a:xfrm>
              <a:prstGeom prst="straightConnector1">
                <a:avLst/>
              </a:prstGeom>
              <a:noFill/>
              <a:ln cap="flat" cmpd="sng" w="9525">
                <a:solidFill>
                  <a:schemeClr val="dk1"/>
                </a:solidFill>
                <a:prstDash val="solid"/>
                <a:miter lim="800000"/>
                <a:headEnd len="med" w="med" type="none"/>
                <a:tailEnd len="med" w="med" type="triangle"/>
              </a:ln>
            </p:spPr>
          </p:cxnSp>
        </p:grpSp>
      </p:grpSp>
      <p:sp>
        <p:nvSpPr>
          <p:cNvPr id="522" name="Google Shape;522;p35"/>
          <p:cNvSpPr txBox="1"/>
          <p:nvPr/>
        </p:nvSpPr>
        <p:spPr>
          <a:xfrm>
            <a:off x="1524000" y="5257800"/>
            <a:ext cx="167640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822CD"/>
              </a:buClr>
              <a:buSzPts val="1800"/>
              <a:buFont typeface="Times"/>
              <a:buNone/>
            </a:pPr>
            <a:r>
              <a:rPr b="0" i="1" lang="en-US" sz="1800" u="none">
                <a:solidFill>
                  <a:srgbClr val="1822CD"/>
                </a:solidFill>
                <a:latin typeface="Times"/>
                <a:ea typeface="Times"/>
                <a:cs typeface="Times"/>
                <a:sym typeface="Times"/>
              </a:rPr>
              <a:t>stronger reducing agent</a:t>
            </a:r>
            <a:endParaRPr/>
          </a:p>
        </p:txBody>
      </p:sp>
      <p:sp>
        <p:nvSpPr>
          <p:cNvPr id="523" name="Google Shape;523;p35"/>
          <p:cNvSpPr txBox="1"/>
          <p:nvPr/>
        </p:nvSpPr>
        <p:spPr>
          <a:xfrm>
            <a:off x="4953000" y="5257800"/>
            <a:ext cx="167640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D181E"/>
              </a:buClr>
              <a:buSzPts val="1800"/>
              <a:buFont typeface="Times"/>
              <a:buNone/>
            </a:pPr>
            <a:r>
              <a:rPr b="0" i="1" lang="en-US" sz="1800" u="none">
                <a:solidFill>
                  <a:srgbClr val="ED181E"/>
                </a:solidFill>
                <a:latin typeface="Times"/>
                <a:ea typeface="Times"/>
                <a:cs typeface="Times"/>
                <a:sym typeface="Times"/>
              </a:rPr>
              <a:t>weaker oxidizing agent</a:t>
            </a:r>
            <a:endParaRPr/>
          </a:p>
        </p:txBody>
      </p:sp>
      <p:sp>
        <p:nvSpPr>
          <p:cNvPr id="524" name="Google Shape;524;p35"/>
          <p:cNvSpPr txBox="1"/>
          <p:nvPr/>
        </p:nvSpPr>
        <p:spPr>
          <a:xfrm>
            <a:off x="3200400" y="5257800"/>
            <a:ext cx="182880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D181E"/>
              </a:buClr>
              <a:buSzPts val="1800"/>
              <a:buFont typeface="Times"/>
              <a:buNone/>
            </a:pPr>
            <a:r>
              <a:rPr b="0" i="1" lang="en-US" sz="1800" u="none">
                <a:solidFill>
                  <a:srgbClr val="ED181E"/>
                </a:solidFill>
                <a:latin typeface="Times"/>
                <a:ea typeface="Times"/>
                <a:cs typeface="Times"/>
                <a:sym typeface="Times"/>
              </a:rPr>
              <a:t>stronger oxidizing agent</a:t>
            </a:r>
            <a:endParaRPr/>
          </a:p>
        </p:txBody>
      </p:sp>
      <p:sp>
        <p:nvSpPr>
          <p:cNvPr id="525" name="Google Shape;525;p35"/>
          <p:cNvSpPr txBox="1"/>
          <p:nvPr/>
        </p:nvSpPr>
        <p:spPr>
          <a:xfrm>
            <a:off x="6705600" y="5257800"/>
            <a:ext cx="167640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822CD"/>
              </a:buClr>
              <a:buSzPts val="1800"/>
              <a:buFont typeface="Times"/>
              <a:buNone/>
            </a:pPr>
            <a:r>
              <a:rPr b="0" i="1" lang="en-US" sz="1800" u="none">
                <a:solidFill>
                  <a:srgbClr val="1822CD"/>
                </a:solidFill>
                <a:latin typeface="Times"/>
                <a:ea typeface="Times"/>
                <a:cs typeface="Times"/>
                <a:sym typeface="Times"/>
              </a:rPr>
              <a:t>weaker reducing agent</a:t>
            </a:r>
            <a:endParaRPr/>
          </a:p>
        </p:txBody>
      </p:sp>
      <p:sp>
        <p:nvSpPr>
          <p:cNvPr id="526" name="Google Shape;526;p35"/>
          <p:cNvSpPr txBox="1"/>
          <p:nvPr/>
        </p:nvSpPr>
        <p:spPr>
          <a:xfrm>
            <a:off x="631825" y="601662"/>
            <a:ext cx="7597775" cy="396875"/>
          </a:xfrm>
          <a:prstGeom prst="rect">
            <a:avLst/>
          </a:prstGeom>
          <a:gradFill>
            <a:gsLst>
              <a:gs pos="0">
                <a:schemeClr val="lt1"/>
              </a:gs>
              <a:gs pos="100000">
                <a:srgbClr val="ED181E">
                  <a:alpha val="57647"/>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Writing Spontaneous Redox Reactions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3">
                                            <p:txEl>
                                              <p:pRg end="0" st="0"/>
                                            </p:txEl>
                                          </p:spTgt>
                                        </p:tgtEl>
                                        <p:attrNameLst>
                                          <p:attrName>style.visibility</p:attrName>
                                        </p:attrNameLst>
                                      </p:cBhvr>
                                      <p:to>
                                        <p:strVal val="visible"/>
                                      </p:to>
                                    </p:set>
                                    <p:animEffect filter="fade" transition="in">
                                      <p:cBhvr>
                                        <p:cTn dur="500"/>
                                        <p:tgtEl>
                                          <p:spTgt spid="513">
                                            <p:txEl>
                                              <p:pRg end="0" st="0"/>
                                            </p:txEl>
                                          </p:spTgt>
                                        </p:tgtEl>
                                      </p:cBhvr>
                                    </p:animEffect>
                                  </p:childTnLst>
                                </p:cTn>
                              </p:par>
                            </p:childTnLst>
                          </p:cTn>
                        </p:par>
                        <p:par>
                          <p:cTn fill="hold">
                            <p:stCondLst>
                              <p:cond delay="500"/>
                            </p:stCondLst>
                            <p:childTnLst>
                              <p:par>
                                <p:cTn fill="hold" nodeType="afterEffect" presetClass="entr" presetID="10" presetSubtype="0">
                                  <p:stCondLst>
                                    <p:cond delay="3000"/>
                                  </p:stCondLst>
                                  <p:childTnLst>
                                    <p:set>
                                      <p:cBhvr>
                                        <p:cTn dur="1" fill="hold">
                                          <p:stCondLst>
                                            <p:cond delay="0"/>
                                          </p:stCondLst>
                                        </p:cTn>
                                        <p:tgtEl>
                                          <p:spTgt spid="514">
                                            <p:txEl>
                                              <p:pRg end="0" st="0"/>
                                            </p:txEl>
                                          </p:spTgt>
                                        </p:tgtEl>
                                        <p:attrNameLst>
                                          <p:attrName>style.visibility</p:attrName>
                                        </p:attrNameLst>
                                      </p:cBhvr>
                                      <p:to>
                                        <p:strVal val="visible"/>
                                      </p:to>
                                    </p:set>
                                    <p:animEffect filter="fade" transition="in">
                                      <p:cBhvr>
                                        <p:cTn dur="500"/>
                                        <p:tgtEl>
                                          <p:spTgt spid="514">
                                            <p:txEl>
                                              <p:pRg end="0" st="0"/>
                                            </p:txEl>
                                          </p:spTgt>
                                        </p:tgtEl>
                                      </p:cBhvr>
                                    </p:animEffect>
                                  </p:childTnLst>
                                </p:cTn>
                              </p:par>
                            </p:childTnLst>
                          </p:cTn>
                        </p:par>
                        <p:par>
                          <p:cTn fill="hold">
                            <p:stCondLst>
                              <p:cond delay="1000"/>
                            </p:stCondLst>
                            <p:childTnLst>
                              <p:par>
                                <p:cTn fill="hold" nodeType="afterEffect" presetClass="entr" presetID="10" presetSubtype="0">
                                  <p:stCondLst>
                                    <p:cond delay="4000"/>
                                  </p:stCondLst>
                                  <p:childTnLst>
                                    <p:set>
                                      <p:cBhvr>
                                        <p:cTn dur="1" fill="hold">
                                          <p:stCondLst>
                                            <p:cond delay="0"/>
                                          </p:stCondLst>
                                        </p:cTn>
                                        <p:tgtEl>
                                          <p:spTgt spid="515">
                                            <p:txEl>
                                              <p:pRg end="0" st="0"/>
                                            </p:txEl>
                                          </p:spTgt>
                                        </p:tgtEl>
                                        <p:attrNameLst>
                                          <p:attrName>style.visibility</p:attrName>
                                        </p:attrNameLst>
                                      </p:cBhvr>
                                      <p:to>
                                        <p:strVal val="visible"/>
                                      </p:to>
                                    </p:set>
                                    <p:animEffect filter="fade" transition="in">
                                      <p:cBhvr>
                                        <p:cTn dur="500"/>
                                        <p:tgtEl>
                                          <p:spTgt spid="515">
                                            <p:txEl>
                                              <p:pRg end="0" st="0"/>
                                            </p:txEl>
                                          </p:spTgt>
                                        </p:tgtEl>
                                      </p:cBhvr>
                                    </p:animEffect>
                                  </p:childTnLst>
                                </p:cTn>
                              </p:par>
                            </p:childTnLst>
                          </p:cTn>
                        </p:par>
                        <p:par>
                          <p:cTn fill="hold">
                            <p:stCondLst>
                              <p:cond delay="1500"/>
                            </p:stCondLst>
                            <p:childTnLst>
                              <p:par>
                                <p:cTn fill="hold" nodeType="afterEffect" presetClass="entr" presetID="10" presetSubtype="0">
                                  <p:stCondLst>
                                    <p:cond delay="4000"/>
                                  </p:stCondLst>
                                  <p:childTnLst>
                                    <p:set>
                                      <p:cBhvr>
                                        <p:cTn dur="1" fill="hold">
                                          <p:stCondLst>
                                            <p:cond delay="0"/>
                                          </p:stCondLst>
                                        </p:cTn>
                                        <p:tgtEl>
                                          <p:spTgt spid="516">
                                            <p:txEl>
                                              <p:pRg end="0" st="0"/>
                                            </p:txEl>
                                          </p:spTgt>
                                        </p:tgtEl>
                                        <p:attrNameLst>
                                          <p:attrName>style.visibility</p:attrName>
                                        </p:attrNameLst>
                                      </p:cBhvr>
                                      <p:to>
                                        <p:strVal val="visible"/>
                                      </p:to>
                                    </p:set>
                                    <p:animEffect filter="fade" transition="in">
                                      <p:cBhvr>
                                        <p:cTn dur="500"/>
                                        <p:tgtEl>
                                          <p:spTgt spid="516">
                                            <p:txEl>
                                              <p:pRg end="0" st="0"/>
                                            </p:txEl>
                                          </p:spTgt>
                                        </p:tgtEl>
                                      </p:cBhvr>
                                    </p:animEffect>
                                  </p:childTnLst>
                                </p:cTn>
                              </p:par>
                            </p:childTnLst>
                          </p:cTn>
                        </p:par>
                        <p:par>
                          <p:cTn fill="hold">
                            <p:stCondLst>
                              <p:cond delay="2000"/>
                            </p:stCondLst>
                            <p:childTnLst>
                              <p:par>
                                <p:cTn fill="hold" nodeType="afterEffect" presetClass="entr" presetID="1" presetSubtype="0">
                                  <p:stCondLst>
                                    <p:cond delay="1500"/>
                                  </p:stCondLst>
                                  <p:childTnLst>
                                    <p:set>
                                      <p:cBhvr>
                                        <p:cTn dur="1" fill="hold">
                                          <p:stCondLst>
                                            <p:cond delay="0"/>
                                          </p:stCondLst>
                                        </p:cTn>
                                        <p:tgtEl>
                                          <p:spTgt spid="522">
                                            <p:txEl>
                                              <p:pRg end="0" st="0"/>
                                            </p:txEl>
                                          </p:spTgt>
                                        </p:tgtEl>
                                        <p:attrNameLst>
                                          <p:attrName>style.visibility</p:attrName>
                                        </p:attrNameLst>
                                      </p:cBhvr>
                                      <p:to>
                                        <p:strVal val="visible"/>
                                      </p:to>
                                    </p:set>
                                  </p:childTnLst>
                                </p:cTn>
                              </p:par>
                            </p:childTnLst>
                          </p:cTn>
                        </p:par>
                        <p:par>
                          <p:cTn fill="hold">
                            <p:stCondLst>
                              <p:cond delay="2001"/>
                            </p:stCondLst>
                            <p:childTnLst>
                              <p:par>
                                <p:cTn fill="hold" nodeType="afterEffect" presetClass="entr" presetID="1" presetSubtype="0">
                                  <p:stCondLst>
                                    <p:cond delay="1500"/>
                                  </p:stCondLst>
                                  <p:childTnLst>
                                    <p:set>
                                      <p:cBhvr>
                                        <p:cTn dur="1" fill="hold">
                                          <p:stCondLst>
                                            <p:cond delay="0"/>
                                          </p:stCondLst>
                                        </p:cTn>
                                        <p:tgtEl>
                                          <p:spTgt spid="524">
                                            <p:txEl>
                                              <p:pRg end="0" st="0"/>
                                            </p:txEl>
                                          </p:spTgt>
                                        </p:tgtEl>
                                        <p:attrNameLst>
                                          <p:attrName>style.visibility</p:attrName>
                                        </p:attrNameLst>
                                      </p:cBhvr>
                                      <p:to>
                                        <p:strVal val="visible"/>
                                      </p:to>
                                    </p:set>
                                  </p:childTnLst>
                                </p:cTn>
                              </p:par>
                            </p:childTnLst>
                          </p:cTn>
                        </p:par>
                        <p:par>
                          <p:cTn fill="hold">
                            <p:stCondLst>
                              <p:cond delay="2002"/>
                            </p:stCondLst>
                            <p:childTnLst>
                              <p:par>
                                <p:cTn fill="hold" nodeType="afterEffect" presetClass="entr" presetID="1" presetSubtype="0">
                                  <p:stCondLst>
                                    <p:cond delay="1500"/>
                                  </p:stCondLst>
                                  <p:childTnLst>
                                    <p:set>
                                      <p:cBhvr>
                                        <p:cTn dur="1" fill="hold">
                                          <p:stCondLst>
                                            <p:cond delay="0"/>
                                          </p:stCondLst>
                                        </p:cTn>
                                        <p:tgtEl>
                                          <p:spTgt spid="523">
                                            <p:txEl>
                                              <p:pRg end="0" st="0"/>
                                            </p:txEl>
                                          </p:spTgt>
                                        </p:tgtEl>
                                        <p:attrNameLst>
                                          <p:attrName>style.visibility</p:attrName>
                                        </p:attrNameLst>
                                      </p:cBhvr>
                                      <p:to>
                                        <p:strVal val="visible"/>
                                      </p:to>
                                    </p:set>
                                  </p:childTnLst>
                                </p:cTn>
                              </p:par>
                            </p:childTnLst>
                          </p:cTn>
                        </p:par>
                        <p:par>
                          <p:cTn fill="hold">
                            <p:stCondLst>
                              <p:cond delay="2003"/>
                            </p:stCondLst>
                            <p:childTnLst>
                              <p:par>
                                <p:cTn fill="hold" nodeType="afterEffect" presetClass="entr" presetID="1" presetSubtype="0">
                                  <p:stCondLst>
                                    <p:cond delay="1500"/>
                                  </p:stCondLst>
                                  <p:childTnLst>
                                    <p:set>
                                      <p:cBhvr>
                                        <p:cTn dur="1" fill="hold">
                                          <p:stCondLst>
                                            <p:cond delay="0"/>
                                          </p:stCondLst>
                                        </p:cTn>
                                        <p:tgtEl>
                                          <p:spTgt spid="525">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1" name="Shape 531"/>
        <p:cNvGrpSpPr/>
        <p:nvPr/>
      </p:nvGrpSpPr>
      <p:grpSpPr>
        <a:xfrm>
          <a:off x="0" y="0"/>
          <a:ext cx="0" cy="0"/>
          <a:chOff x="0" y="0"/>
          <a:chExt cx="0" cy="0"/>
        </a:xfrm>
      </p:grpSpPr>
      <p:sp>
        <p:nvSpPr>
          <p:cNvPr id="532" name="Google Shape;532;p36"/>
          <p:cNvSpPr txBox="1"/>
          <p:nvPr/>
        </p:nvSpPr>
        <p:spPr>
          <a:xfrm>
            <a:off x="4572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21.4</a:t>
            </a:r>
            <a:endParaRPr/>
          </a:p>
        </p:txBody>
      </p:sp>
      <p:sp>
        <p:nvSpPr>
          <p:cNvPr id="533" name="Google Shape;533;p36"/>
          <p:cNvSpPr txBox="1"/>
          <p:nvPr/>
        </p:nvSpPr>
        <p:spPr>
          <a:xfrm>
            <a:off x="3048000" y="533400"/>
            <a:ext cx="58674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Writing Spontaneous Redox Reactions</a:t>
            </a:r>
            <a:endParaRPr/>
          </a:p>
        </p:txBody>
      </p:sp>
      <p:grpSp>
        <p:nvGrpSpPr>
          <p:cNvPr id="534" name="Google Shape;534;p36"/>
          <p:cNvGrpSpPr/>
          <p:nvPr/>
        </p:nvGrpSpPr>
        <p:grpSpPr>
          <a:xfrm>
            <a:off x="457200" y="1295400"/>
            <a:ext cx="8305800" cy="915987"/>
            <a:chOff x="288" y="816"/>
            <a:chExt cx="5232" cy="577"/>
          </a:xfrm>
        </p:grpSpPr>
        <p:sp>
          <p:nvSpPr>
            <p:cNvPr id="535" name="Google Shape;535;p36"/>
            <p:cNvSpPr txBox="1"/>
            <p:nvPr/>
          </p:nvSpPr>
          <p:spPr>
            <a:xfrm>
              <a:off x="288" y="816"/>
              <a:ext cx="1053"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536" name="Google Shape;536;p36"/>
            <p:cNvSpPr txBox="1"/>
            <p:nvPr/>
          </p:nvSpPr>
          <p:spPr>
            <a:xfrm>
              <a:off x="1152" y="816"/>
              <a:ext cx="4368" cy="577"/>
            </a:xfrm>
            <a:prstGeom prst="rect">
              <a:avLst/>
            </a:prstGeom>
            <a:noFill/>
            <a:ln>
              <a:noFill/>
            </a:ln>
          </p:spPr>
          <p:txBody>
            <a:bodyPr anchorCtr="0" anchor="t" bIns="45700" lIns="91425" spcFirstLastPara="1" rIns="0" wrap="square" tIns="45700">
              <a:spAutoFit/>
            </a:bodyPr>
            <a:lstStyle/>
            <a:p>
              <a:pPr indent="-457200" lvl="0" marL="45720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  </a:t>
              </a:r>
              <a:r>
                <a:rPr b="0" i="0" lang="en-US" sz="1800" u="none">
                  <a:solidFill>
                    <a:schemeClr val="dk1"/>
                  </a:solidFill>
                  <a:latin typeface="Arial"/>
                  <a:ea typeface="Arial"/>
                  <a:cs typeface="Arial"/>
                  <a:sym typeface="Arial"/>
                </a:rPr>
                <a:t>Combine the following three half-reactions into three balanced equations (A, B, and C) for spontaneous reactions, and calculate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for each.  </a:t>
              </a:r>
              <a:endParaRPr/>
            </a:p>
          </p:txBody>
        </p:sp>
      </p:grpSp>
      <p:sp>
        <p:nvSpPr>
          <p:cNvPr id="537" name="Google Shape;537;p36"/>
          <p:cNvSpPr txBox="1"/>
          <p:nvPr/>
        </p:nvSpPr>
        <p:spPr>
          <a:xfrm>
            <a:off x="381000" y="3962400"/>
            <a:ext cx="9144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grpSp>
        <p:nvGrpSpPr>
          <p:cNvPr id="538" name="Google Shape;538;p36"/>
          <p:cNvGrpSpPr/>
          <p:nvPr/>
        </p:nvGrpSpPr>
        <p:grpSpPr>
          <a:xfrm>
            <a:off x="1905000" y="2362200"/>
            <a:ext cx="6934200" cy="366712"/>
            <a:chOff x="1200" y="1632"/>
            <a:chExt cx="4368" cy="231"/>
          </a:xfrm>
        </p:grpSpPr>
        <p:sp>
          <p:nvSpPr>
            <p:cNvPr id="539" name="Google Shape;539;p36"/>
            <p:cNvSpPr txBox="1"/>
            <p:nvPr/>
          </p:nvSpPr>
          <p:spPr>
            <a:xfrm>
              <a:off x="4656" y="1632"/>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0.96 V</a:t>
              </a:r>
              <a:endParaRPr/>
            </a:p>
          </p:txBody>
        </p:sp>
        <p:grpSp>
          <p:nvGrpSpPr>
            <p:cNvPr id="540" name="Google Shape;540;p36"/>
            <p:cNvGrpSpPr/>
            <p:nvPr/>
          </p:nvGrpSpPr>
          <p:grpSpPr>
            <a:xfrm>
              <a:off x="1200" y="1632"/>
              <a:ext cx="3456" cy="231"/>
              <a:chOff x="1200" y="1632"/>
              <a:chExt cx="3456" cy="231"/>
            </a:xfrm>
          </p:grpSpPr>
          <p:sp>
            <p:nvSpPr>
              <p:cNvPr id="541" name="Google Shape;541;p36"/>
              <p:cNvSpPr txBox="1"/>
              <p:nvPr/>
            </p:nvSpPr>
            <p:spPr>
              <a:xfrm>
                <a:off x="1200" y="1632"/>
                <a:ext cx="345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  NO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+ 4H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+ 3e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NO(</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a:t>
                </a:r>
                <a:endParaRPr/>
              </a:p>
            </p:txBody>
          </p:sp>
          <p:cxnSp>
            <p:nvCxnSpPr>
              <p:cNvPr id="542" name="Google Shape;542;p36"/>
              <p:cNvCxnSpPr/>
              <p:nvPr/>
            </p:nvCxnSpPr>
            <p:spPr>
              <a:xfrm>
                <a:off x="3120" y="1747"/>
                <a:ext cx="288" cy="0"/>
              </a:xfrm>
              <a:prstGeom prst="straightConnector1">
                <a:avLst/>
              </a:prstGeom>
              <a:noFill/>
              <a:ln cap="flat" cmpd="sng" w="9525">
                <a:solidFill>
                  <a:schemeClr val="dk1"/>
                </a:solidFill>
                <a:prstDash val="solid"/>
                <a:miter lim="800000"/>
                <a:headEnd len="med" w="med" type="none"/>
                <a:tailEnd len="med" w="med" type="triangle"/>
              </a:ln>
            </p:spPr>
          </p:cxnSp>
        </p:grpSp>
      </p:grpSp>
      <p:grpSp>
        <p:nvGrpSpPr>
          <p:cNvPr id="543" name="Google Shape;543;p36"/>
          <p:cNvGrpSpPr/>
          <p:nvPr/>
        </p:nvGrpSpPr>
        <p:grpSpPr>
          <a:xfrm>
            <a:off x="1905000" y="2819400"/>
            <a:ext cx="6934200" cy="366712"/>
            <a:chOff x="1200" y="1872"/>
            <a:chExt cx="4368" cy="231"/>
          </a:xfrm>
        </p:grpSpPr>
        <p:sp>
          <p:nvSpPr>
            <p:cNvPr id="544" name="Google Shape;544;p36"/>
            <p:cNvSpPr txBox="1"/>
            <p:nvPr/>
          </p:nvSpPr>
          <p:spPr>
            <a:xfrm>
              <a:off x="4656" y="1872"/>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-0.23 V</a:t>
              </a:r>
              <a:endParaRPr/>
            </a:p>
          </p:txBody>
        </p:sp>
        <p:grpSp>
          <p:nvGrpSpPr>
            <p:cNvPr id="545" name="Google Shape;545;p36"/>
            <p:cNvGrpSpPr/>
            <p:nvPr/>
          </p:nvGrpSpPr>
          <p:grpSpPr>
            <a:xfrm>
              <a:off x="1200" y="1872"/>
              <a:ext cx="3456" cy="231"/>
              <a:chOff x="1200" y="1872"/>
              <a:chExt cx="3456" cy="231"/>
            </a:xfrm>
          </p:grpSpPr>
          <p:sp>
            <p:nvSpPr>
              <p:cNvPr id="546" name="Google Shape;546;p36"/>
              <p:cNvSpPr txBox="1"/>
              <p:nvPr/>
            </p:nvSpPr>
            <p:spPr>
              <a:xfrm>
                <a:off x="1200" y="1872"/>
                <a:ext cx="345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  N</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+ 5H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+ 4e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N</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5</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a:t>
                </a:r>
                <a:endParaRPr/>
              </a:p>
            </p:txBody>
          </p:sp>
          <p:cxnSp>
            <p:nvCxnSpPr>
              <p:cNvPr id="547" name="Google Shape;547;p36"/>
              <p:cNvCxnSpPr/>
              <p:nvPr/>
            </p:nvCxnSpPr>
            <p:spPr>
              <a:xfrm>
                <a:off x="2880" y="1988"/>
                <a:ext cx="288" cy="0"/>
              </a:xfrm>
              <a:prstGeom prst="straightConnector1">
                <a:avLst/>
              </a:prstGeom>
              <a:noFill/>
              <a:ln cap="flat" cmpd="sng" w="9525">
                <a:solidFill>
                  <a:schemeClr val="dk1"/>
                </a:solidFill>
                <a:prstDash val="solid"/>
                <a:miter lim="800000"/>
                <a:headEnd len="med" w="med" type="none"/>
                <a:tailEnd len="med" w="med" type="triangle"/>
              </a:ln>
            </p:spPr>
          </p:cxnSp>
        </p:grpSp>
      </p:grpSp>
      <p:grpSp>
        <p:nvGrpSpPr>
          <p:cNvPr id="548" name="Google Shape;548;p36"/>
          <p:cNvGrpSpPr/>
          <p:nvPr/>
        </p:nvGrpSpPr>
        <p:grpSpPr>
          <a:xfrm>
            <a:off x="1905000" y="3276600"/>
            <a:ext cx="7086600" cy="366712"/>
            <a:chOff x="1200" y="2112"/>
            <a:chExt cx="4368" cy="231"/>
          </a:xfrm>
        </p:grpSpPr>
        <p:sp>
          <p:nvSpPr>
            <p:cNvPr id="549" name="Google Shape;549;p36"/>
            <p:cNvSpPr txBox="1"/>
            <p:nvPr/>
          </p:nvSpPr>
          <p:spPr>
            <a:xfrm>
              <a:off x="4656" y="2112"/>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1.23 V</a:t>
              </a:r>
              <a:endParaRPr/>
            </a:p>
          </p:txBody>
        </p:sp>
        <p:grpSp>
          <p:nvGrpSpPr>
            <p:cNvPr id="550" name="Google Shape;550;p36"/>
            <p:cNvGrpSpPr/>
            <p:nvPr/>
          </p:nvGrpSpPr>
          <p:grpSpPr>
            <a:xfrm>
              <a:off x="1200" y="2112"/>
              <a:ext cx="3408" cy="231"/>
              <a:chOff x="1200" y="2112"/>
              <a:chExt cx="3408" cy="231"/>
            </a:xfrm>
          </p:grpSpPr>
          <p:sp>
            <p:nvSpPr>
              <p:cNvPr id="551" name="Google Shape;551;p36"/>
              <p:cNvSpPr txBox="1"/>
              <p:nvPr/>
            </p:nvSpPr>
            <p:spPr>
              <a:xfrm>
                <a:off x="1200" y="2112"/>
                <a:ext cx="34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(3)  MnO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+ 4H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Mn</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a:t>
                </a:r>
                <a:endParaRPr/>
              </a:p>
            </p:txBody>
          </p:sp>
          <p:cxnSp>
            <p:nvCxnSpPr>
              <p:cNvPr id="552" name="Google Shape;552;p36"/>
              <p:cNvCxnSpPr/>
              <p:nvPr/>
            </p:nvCxnSpPr>
            <p:spPr>
              <a:xfrm>
                <a:off x="3024" y="2227"/>
                <a:ext cx="288" cy="0"/>
              </a:xfrm>
              <a:prstGeom prst="straightConnector1">
                <a:avLst/>
              </a:prstGeom>
              <a:noFill/>
              <a:ln cap="flat" cmpd="sng" w="9525">
                <a:solidFill>
                  <a:schemeClr val="dk1"/>
                </a:solidFill>
                <a:prstDash val="solid"/>
                <a:miter lim="800000"/>
                <a:headEnd len="med" w="med" type="none"/>
                <a:tailEnd len="med" w="med" type="triangle"/>
              </a:ln>
            </p:spPr>
          </p:cxnSp>
        </p:grpSp>
      </p:grpSp>
      <p:sp>
        <p:nvSpPr>
          <p:cNvPr id="553" name="Google Shape;553;p36"/>
          <p:cNvSpPr txBox="1"/>
          <p:nvPr/>
        </p:nvSpPr>
        <p:spPr>
          <a:xfrm>
            <a:off x="1447800" y="3962400"/>
            <a:ext cx="7239000" cy="18780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Put the equations together in varying combinations so as to produce (+)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for each combination.  Since the reactions are written as reductions, remember that as you reverse one reaction for an oxidation, reverse the sign of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Balance the number of electrons gained and lost without changing the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a:t>
            </a:r>
            <a:endParaRPr/>
          </a:p>
          <a:p>
            <a:pPr indent="0" lvl="0" marL="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 ranking the strengths, compare the combinations in terms of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3000"/>
                                  </p:stCondLst>
                                  <p:childTnLst>
                                    <p:set>
                                      <p:cBhvr>
                                        <p:cTn dur="1" fill="hold">
                                          <p:stCondLst>
                                            <p:cond delay="0"/>
                                          </p:stCondLst>
                                        </p:cTn>
                                        <p:tgtEl>
                                          <p:spTgt spid="537"/>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8" name="Shape 558"/>
        <p:cNvGrpSpPr/>
        <p:nvPr/>
      </p:nvGrpSpPr>
      <p:grpSpPr>
        <a:xfrm>
          <a:off x="0" y="0"/>
          <a:ext cx="0" cy="0"/>
          <a:chOff x="0" y="0"/>
          <a:chExt cx="0" cy="0"/>
        </a:xfrm>
      </p:grpSpPr>
      <p:sp>
        <p:nvSpPr>
          <p:cNvPr id="559" name="Google Shape;559;p37"/>
          <p:cNvSpPr txBox="1"/>
          <p:nvPr/>
        </p:nvSpPr>
        <p:spPr>
          <a:xfrm>
            <a:off x="533400" y="3810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21.4</a:t>
            </a:r>
            <a:endParaRPr/>
          </a:p>
        </p:txBody>
      </p:sp>
      <p:sp>
        <p:nvSpPr>
          <p:cNvPr id="560" name="Google Shape;560;p37"/>
          <p:cNvSpPr txBox="1"/>
          <p:nvPr/>
        </p:nvSpPr>
        <p:spPr>
          <a:xfrm>
            <a:off x="3048000" y="381000"/>
            <a:ext cx="58674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Writing Spontaneous Redox Reactions</a:t>
            </a:r>
            <a:endParaRPr/>
          </a:p>
        </p:txBody>
      </p:sp>
      <p:sp>
        <p:nvSpPr>
          <p:cNvPr id="561" name="Google Shape;561;p37"/>
          <p:cNvSpPr txBox="1"/>
          <p:nvPr/>
        </p:nvSpPr>
        <p:spPr>
          <a:xfrm>
            <a:off x="533400" y="762000"/>
            <a:ext cx="2133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 (2 of 3)</a:t>
            </a:r>
            <a:endParaRPr/>
          </a:p>
        </p:txBody>
      </p:sp>
      <p:sp>
        <p:nvSpPr>
          <p:cNvPr id="562" name="Google Shape;562;p37"/>
          <p:cNvSpPr txBox="1"/>
          <p:nvPr/>
        </p:nvSpPr>
        <p:spPr>
          <a:xfrm>
            <a:off x="762000" y="1447800"/>
            <a:ext cx="13716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grpSp>
        <p:nvGrpSpPr>
          <p:cNvPr id="563" name="Google Shape;563;p37"/>
          <p:cNvGrpSpPr/>
          <p:nvPr/>
        </p:nvGrpSpPr>
        <p:grpSpPr>
          <a:xfrm>
            <a:off x="2362200" y="1447800"/>
            <a:ext cx="6705600" cy="366712"/>
            <a:chOff x="1344" y="1104"/>
            <a:chExt cx="4224" cy="231"/>
          </a:xfrm>
        </p:grpSpPr>
        <p:grpSp>
          <p:nvGrpSpPr>
            <p:cNvPr id="564" name="Google Shape;564;p37"/>
            <p:cNvGrpSpPr/>
            <p:nvPr/>
          </p:nvGrpSpPr>
          <p:grpSpPr>
            <a:xfrm>
              <a:off x="1344" y="1104"/>
              <a:ext cx="3408" cy="231"/>
              <a:chOff x="1200" y="1632"/>
              <a:chExt cx="3408" cy="231"/>
            </a:xfrm>
          </p:grpSpPr>
          <p:sp>
            <p:nvSpPr>
              <p:cNvPr id="565" name="Google Shape;565;p37"/>
              <p:cNvSpPr txBox="1"/>
              <p:nvPr/>
            </p:nvSpPr>
            <p:spPr>
              <a:xfrm>
                <a:off x="1200" y="1632"/>
                <a:ext cx="34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  NO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+ 4H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+ 3e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NO(</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a:t>
                </a:r>
                <a:endParaRPr/>
              </a:p>
            </p:txBody>
          </p:sp>
          <p:cxnSp>
            <p:nvCxnSpPr>
              <p:cNvPr id="566" name="Google Shape;566;p37"/>
              <p:cNvCxnSpPr/>
              <p:nvPr/>
            </p:nvCxnSpPr>
            <p:spPr>
              <a:xfrm>
                <a:off x="3101" y="1747"/>
                <a:ext cx="288" cy="0"/>
              </a:xfrm>
              <a:prstGeom prst="straightConnector1">
                <a:avLst/>
              </a:prstGeom>
              <a:noFill/>
              <a:ln cap="flat" cmpd="sng" w="9525">
                <a:solidFill>
                  <a:schemeClr val="dk1"/>
                </a:solidFill>
                <a:prstDash val="solid"/>
                <a:miter lim="800000"/>
                <a:headEnd len="med" w="med" type="none"/>
                <a:tailEnd len="med" w="med" type="triangle"/>
              </a:ln>
            </p:spPr>
          </p:cxnSp>
        </p:grpSp>
        <p:sp>
          <p:nvSpPr>
            <p:cNvPr id="567" name="Google Shape;567;p37"/>
            <p:cNvSpPr txBox="1"/>
            <p:nvPr/>
          </p:nvSpPr>
          <p:spPr>
            <a:xfrm>
              <a:off x="4656" y="1104"/>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0.96 V</a:t>
              </a:r>
              <a:endParaRPr/>
            </a:p>
          </p:txBody>
        </p:sp>
      </p:grpSp>
      <p:grpSp>
        <p:nvGrpSpPr>
          <p:cNvPr id="568" name="Google Shape;568;p37"/>
          <p:cNvGrpSpPr/>
          <p:nvPr/>
        </p:nvGrpSpPr>
        <p:grpSpPr>
          <a:xfrm>
            <a:off x="1295400" y="2438400"/>
            <a:ext cx="5334000" cy="369887"/>
            <a:chOff x="1200" y="1632"/>
            <a:chExt cx="3360" cy="233"/>
          </a:xfrm>
        </p:grpSpPr>
        <p:sp>
          <p:nvSpPr>
            <p:cNvPr id="569" name="Google Shape;569;p37"/>
            <p:cNvSpPr txBox="1"/>
            <p:nvPr/>
          </p:nvSpPr>
          <p:spPr>
            <a:xfrm>
              <a:off x="1200" y="1632"/>
              <a:ext cx="3360"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  NO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+ 4H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+ 3e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NO(</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a:t>
              </a:r>
              <a:endParaRPr/>
            </a:p>
          </p:txBody>
        </p:sp>
        <p:cxnSp>
          <p:nvCxnSpPr>
            <p:cNvPr id="570" name="Google Shape;570;p37"/>
            <p:cNvCxnSpPr/>
            <p:nvPr/>
          </p:nvCxnSpPr>
          <p:spPr>
            <a:xfrm>
              <a:off x="3082" y="1766"/>
              <a:ext cx="288" cy="0"/>
            </a:xfrm>
            <a:prstGeom prst="straightConnector1">
              <a:avLst/>
            </a:prstGeom>
            <a:noFill/>
            <a:ln cap="flat" cmpd="sng" w="9525">
              <a:solidFill>
                <a:schemeClr val="dk1"/>
              </a:solidFill>
              <a:prstDash val="solid"/>
              <a:miter lim="800000"/>
              <a:headEnd len="med" w="med" type="none"/>
              <a:tailEnd len="med" w="med" type="triangle"/>
            </a:ln>
          </p:spPr>
        </p:cxnSp>
      </p:grpSp>
      <p:grpSp>
        <p:nvGrpSpPr>
          <p:cNvPr id="571" name="Google Shape;571;p37"/>
          <p:cNvGrpSpPr/>
          <p:nvPr/>
        </p:nvGrpSpPr>
        <p:grpSpPr>
          <a:xfrm>
            <a:off x="1447800" y="2895600"/>
            <a:ext cx="4419600" cy="366712"/>
            <a:chOff x="720" y="2496"/>
            <a:chExt cx="2784" cy="231"/>
          </a:xfrm>
        </p:grpSpPr>
        <p:sp>
          <p:nvSpPr>
            <p:cNvPr id="572" name="Google Shape;572;p37"/>
            <p:cNvSpPr txBox="1"/>
            <p:nvPr/>
          </p:nvSpPr>
          <p:spPr>
            <a:xfrm>
              <a:off x="720" y="2496"/>
              <a:ext cx="278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 N</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5</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N</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+ 5H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+ 4e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a:t>
              </a:r>
              <a:endParaRPr/>
            </a:p>
          </p:txBody>
        </p:sp>
        <p:cxnSp>
          <p:nvCxnSpPr>
            <p:cNvPr id="573" name="Google Shape;573;p37"/>
            <p:cNvCxnSpPr/>
            <p:nvPr/>
          </p:nvCxnSpPr>
          <p:spPr>
            <a:xfrm>
              <a:off x="1680" y="2612"/>
              <a:ext cx="288" cy="0"/>
            </a:xfrm>
            <a:prstGeom prst="straightConnector1">
              <a:avLst/>
            </a:prstGeom>
            <a:noFill/>
            <a:ln cap="flat" cmpd="sng" w="9525">
              <a:solidFill>
                <a:schemeClr val="dk1"/>
              </a:solidFill>
              <a:prstDash val="solid"/>
              <a:miter lim="800000"/>
              <a:headEnd len="med" w="med" type="none"/>
              <a:tailEnd len="med" w="med" type="triangle"/>
            </a:ln>
          </p:spPr>
        </p:cxnSp>
      </p:grpSp>
      <p:sp>
        <p:nvSpPr>
          <p:cNvPr id="574" name="Google Shape;574;p37"/>
          <p:cNvSpPr/>
          <p:nvPr/>
        </p:nvSpPr>
        <p:spPr>
          <a:xfrm>
            <a:off x="1371600" y="2438400"/>
            <a:ext cx="5257800" cy="381000"/>
          </a:xfrm>
          <a:prstGeom prst="bracketPair">
            <a:avLst/>
          </a:prstGeom>
          <a:noFill/>
          <a:ln cap="flat" cmpd="sng" w="28575">
            <a:solidFill>
              <a:srgbClr val="1822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575" name="Google Shape;575;p37"/>
          <p:cNvSpPr txBox="1"/>
          <p:nvPr/>
        </p:nvSpPr>
        <p:spPr>
          <a:xfrm>
            <a:off x="6781800" y="2438400"/>
            <a:ext cx="685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0" i="0" lang="en-US" sz="1800" u="none">
                <a:solidFill>
                  <a:srgbClr val="1822CD"/>
                </a:solidFill>
                <a:latin typeface="Arial"/>
                <a:ea typeface="Arial"/>
                <a:cs typeface="Arial"/>
                <a:sym typeface="Arial"/>
              </a:rPr>
              <a:t>x 4</a:t>
            </a:r>
            <a:endParaRPr/>
          </a:p>
        </p:txBody>
      </p:sp>
      <p:sp>
        <p:nvSpPr>
          <p:cNvPr id="576" name="Google Shape;576;p37"/>
          <p:cNvSpPr/>
          <p:nvPr/>
        </p:nvSpPr>
        <p:spPr>
          <a:xfrm>
            <a:off x="1371600" y="2895600"/>
            <a:ext cx="4343400" cy="381000"/>
          </a:xfrm>
          <a:prstGeom prst="bracketPair">
            <a:avLst/>
          </a:prstGeom>
          <a:noFill/>
          <a:ln cap="flat" cmpd="sng" w="28575">
            <a:solidFill>
              <a:srgbClr val="1822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577" name="Google Shape;577;p37"/>
          <p:cNvSpPr txBox="1"/>
          <p:nvPr/>
        </p:nvSpPr>
        <p:spPr>
          <a:xfrm>
            <a:off x="5791200" y="2895600"/>
            <a:ext cx="685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0" i="0" lang="en-US" sz="1800" u="none">
                <a:solidFill>
                  <a:srgbClr val="1822CD"/>
                </a:solidFill>
                <a:latin typeface="Arial"/>
                <a:ea typeface="Arial"/>
                <a:cs typeface="Arial"/>
                <a:sym typeface="Arial"/>
              </a:rPr>
              <a:t>x 3</a:t>
            </a:r>
            <a:endParaRPr/>
          </a:p>
        </p:txBody>
      </p:sp>
      <p:cxnSp>
        <p:nvCxnSpPr>
          <p:cNvPr id="578" name="Google Shape;578;p37"/>
          <p:cNvCxnSpPr/>
          <p:nvPr/>
        </p:nvCxnSpPr>
        <p:spPr>
          <a:xfrm>
            <a:off x="1219200" y="3352800"/>
            <a:ext cx="5638800" cy="0"/>
          </a:xfrm>
          <a:prstGeom prst="straightConnector1">
            <a:avLst/>
          </a:prstGeom>
          <a:noFill/>
          <a:ln cap="flat" cmpd="sng" w="28575">
            <a:solidFill>
              <a:schemeClr val="dk1"/>
            </a:solidFill>
            <a:prstDash val="solid"/>
            <a:miter lim="800000"/>
            <a:headEnd len="med" w="med" type="none"/>
            <a:tailEnd len="med" w="med" type="none"/>
          </a:ln>
        </p:spPr>
      </p:cxnSp>
      <p:cxnSp>
        <p:nvCxnSpPr>
          <p:cNvPr id="579" name="Google Shape;579;p37"/>
          <p:cNvCxnSpPr/>
          <p:nvPr/>
        </p:nvCxnSpPr>
        <p:spPr>
          <a:xfrm>
            <a:off x="7620000" y="2286000"/>
            <a:ext cx="1371600" cy="0"/>
          </a:xfrm>
          <a:prstGeom prst="straightConnector1">
            <a:avLst/>
          </a:prstGeom>
          <a:noFill/>
          <a:ln cap="flat" cmpd="sng" w="28575">
            <a:solidFill>
              <a:schemeClr val="dk1"/>
            </a:solidFill>
            <a:prstDash val="solid"/>
            <a:miter lim="800000"/>
            <a:headEnd len="med" w="med" type="none"/>
            <a:tailEnd len="med" w="med" type="none"/>
          </a:ln>
        </p:spPr>
      </p:cxnSp>
      <p:sp>
        <p:nvSpPr>
          <p:cNvPr id="580" name="Google Shape;580;p37"/>
          <p:cNvSpPr txBox="1"/>
          <p:nvPr/>
        </p:nvSpPr>
        <p:spPr>
          <a:xfrm>
            <a:off x="7543800" y="2590800"/>
            <a:ext cx="1600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0" i="1" lang="en-US" sz="1800" u="none">
                <a:solidFill>
                  <a:srgbClr val="1822CD"/>
                </a:solidFill>
                <a:latin typeface="Arial"/>
                <a:ea typeface="Arial"/>
                <a:cs typeface="Arial"/>
                <a:sym typeface="Arial"/>
              </a:rPr>
              <a:t>E</a:t>
            </a:r>
            <a:r>
              <a:rPr b="0" baseline="30000" i="0" lang="en-US" sz="1800" u="none">
                <a:solidFill>
                  <a:srgbClr val="1822CD"/>
                </a:solidFill>
                <a:latin typeface="Arial"/>
                <a:ea typeface="Arial"/>
                <a:cs typeface="Arial"/>
                <a:sym typeface="Arial"/>
              </a:rPr>
              <a:t>o</a:t>
            </a:r>
            <a:r>
              <a:rPr b="0" baseline="-25000" i="0" lang="en-US" sz="1800" u="none">
                <a:solidFill>
                  <a:srgbClr val="1822CD"/>
                </a:solidFill>
                <a:latin typeface="Arial"/>
                <a:ea typeface="Arial"/>
                <a:cs typeface="Arial"/>
                <a:sym typeface="Arial"/>
              </a:rPr>
              <a:t>cell</a:t>
            </a:r>
            <a:r>
              <a:rPr b="0" i="0" lang="en-US" sz="1800" u="none">
                <a:solidFill>
                  <a:srgbClr val="1822CD"/>
                </a:solidFill>
                <a:latin typeface="Arial"/>
                <a:ea typeface="Arial"/>
                <a:cs typeface="Arial"/>
                <a:sym typeface="Arial"/>
              </a:rPr>
              <a:t> = 1.19 V</a:t>
            </a:r>
            <a:endParaRPr/>
          </a:p>
        </p:txBody>
      </p:sp>
      <p:sp>
        <p:nvSpPr>
          <p:cNvPr id="581" name="Google Shape;581;p37"/>
          <p:cNvSpPr txBox="1"/>
          <p:nvPr/>
        </p:nvSpPr>
        <p:spPr>
          <a:xfrm>
            <a:off x="1066800" y="1905000"/>
            <a:ext cx="609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endParaRPr/>
          </a:p>
        </p:txBody>
      </p:sp>
      <p:grpSp>
        <p:nvGrpSpPr>
          <p:cNvPr id="582" name="Google Shape;582;p37"/>
          <p:cNvGrpSpPr/>
          <p:nvPr/>
        </p:nvGrpSpPr>
        <p:grpSpPr>
          <a:xfrm>
            <a:off x="1295400" y="4495800"/>
            <a:ext cx="7648575" cy="366712"/>
            <a:chOff x="672" y="3024"/>
            <a:chExt cx="4724" cy="231"/>
          </a:xfrm>
        </p:grpSpPr>
        <p:sp>
          <p:nvSpPr>
            <p:cNvPr id="583" name="Google Shape;583;p37"/>
            <p:cNvSpPr txBox="1"/>
            <p:nvPr/>
          </p:nvSpPr>
          <p:spPr>
            <a:xfrm>
              <a:off x="4484" y="3024"/>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1.23 V</a:t>
              </a:r>
              <a:endParaRPr/>
            </a:p>
          </p:txBody>
        </p:sp>
        <p:grpSp>
          <p:nvGrpSpPr>
            <p:cNvPr id="584" name="Google Shape;584;p37"/>
            <p:cNvGrpSpPr/>
            <p:nvPr/>
          </p:nvGrpSpPr>
          <p:grpSpPr>
            <a:xfrm>
              <a:off x="672" y="3024"/>
              <a:ext cx="3530" cy="231"/>
              <a:chOff x="1200" y="2112"/>
              <a:chExt cx="3530" cy="231"/>
            </a:xfrm>
          </p:grpSpPr>
          <p:sp>
            <p:nvSpPr>
              <p:cNvPr id="585" name="Google Shape;585;p37"/>
              <p:cNvSpPr txBox="1"/>
              <p:nvPr/>
            </p:nvSpPr>
            <p:spPr>
              <a:xfrm>
                <a:off x="1200" y="2112"/>
                <a:ext cx="353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(3)  MnO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+ 4H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Mn</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a:t>
                </a:r>
                <a:endParaRPr/>
              </a:p>
            </p:txBody>
          </p:sp>
          <p:cxnSp>
            <p:nvCxnSpPr>
              <p:cNvPr id="586" name="Google Shape;586;p37"/>
              <p:cNvCxnSpPr/>
              <p:nvPr/>
            </p:nvCxnSpPr>
            <p:spPr>
              <a:xfrm>
                <a:off x="3024" y="2227"/>
                <a:ext cx="288" cy="0"/>
              </a:xfrm>
              <a:prstGeom prst="straightConnector1">
                <a:avLst/>
              </a:prstGeom>
              <a:noFill/>
              <a:ln cap="flat" cmpd="sng" w="9525">
                <a:solidFill>
                  <a:schemeClr val="dk1"/>
                </a:solidFill>
                <a:prstDash val="solid"/>
                <a:miter lim="800000"/>
                <a:headEnd len="med" w="med" type="none"/>
                <a:tailEnd len="med" w="med" type="triangle"/>
              </a:ln>
            </p:spPr>
          </p:cxnSp>
        </p:grpSp>
      </p:grpSp>
      <p:grpSp>
        <p:nvGrpSpPr>
          <p:cNvPr id="587" name="Google Shape;587;p37"/>
          <p:cNvGrpSpPr/>
          <p:nvPr/>
        </p:nvGrpSpPr>
        <p:grpSpPr>
          <a:xfrm>
            <a:off x="1676400" y="1905000"/>
            <a:ext cx="7315200" cy="369887"/>
            <a:chOff x="1056" y="1392"/>
            <a:chExt cx="4608" cy="233"/>
          </a:xfrm>
        </p:grpSpPr>
        <p:sp>
          <p:nvSpPr>
            <p:cNvPr id="588" name="Google Shape;588;p37"/>
            <p:cNvSpPr txBox="1"/>
            <p:nvPr/>
          </p:nvSpPr>
          <p:spPr>
            <a:xfrm>
              <a:off x="1344" y="1392"/>
              <a:ext cx="33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 N</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5</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N</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+ 5H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+ 4e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a:t>
              </a:r>
              <a:endParaRPr/>
            </a:p>
          </p:txBody>
        </p:sp>
        <p:sp>
          <p:nvSpPr>
            <p:cNvPr id="589" name="Google Shape;589;p37"/>
            <p:cNvSpPr txBox="1"/>
            <p:nvPr/>
          </p:nvSpPr>
          <p:spPr>
            <a:xfrm>
              <a:off x="4656" y="1392"/>
              <a:ext cx="1008"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a:t>
              </a:r>
              <a:r>
                <a:rPr b="0" i="0" lang="en-US" sz="1800" u="none">
                  <a:solidFill>
                    <a:srgbClr val="ED181E"/>
                  </a:solidFill>
                  <a:latin typeface="Arial"/>
                  <a:ea typeface="Arial"/>
                  <a:cs typeface="Arial"/>
                  <a:sym typeface="Arial"/>
                </a:rPr>
                <a:t>+</a:t>
              </a:r>
              <a:r>
                <a:rPr b="0" i="0" lang="en-US" sz="1800" u="none">
                  <a:solidFill>
                    <a:schemeClr val="dk1"/>
                  </a:solidFill>
                  <a:latin typeface="Arial"/>
                  <a:ea typeface="Arial"/>
                  <a:cs typeface="Arial"/>
                  <a:sym typeface="Arial"/>
                </a:rPr>
                <a:t>0.23 V</a:t>
              </a:r>
              <a:endParaRPr/>
            </a:p>
          </p:txBody>
        </p:sp>
        <p:cxnSp>
          <p:nvCxnSpPr>
            <p:cNvPr id="590" name="Google Shape;590;p37"/>
            <p:cNvCxnSpPr/>
            <p:nvPr/>
          </p:nvCxnSpPr>
          <p:spPr>
            <a:xfrm>
              <a:off x="2256" y="1508"/>
              <a:ext cx="288" cy="0"/>
            </a:xfrm>
            <a:prstGeom prst="straightConnector1">
              <a:avLst/>
            </a:prstGeom>
            <a:noFill/>
            <a:ln cap="flat" cmpd="sng" w="9525">
              <a:solidFill>
                <a:schemeClr val="dk1"/>
              </a:solidFill>
              <a:prstDash val="solid"/>
              <a:miter lim="800000"/>
              <a:headEnd len="med" w="med" type="none"/>
              <a:tailEnd len="med" w="med" type="triangle"/>
            </a:ln>
          </p:spPr>
        </p:cxnSp>
        <p:sp>
          <p:nvSpPr>
            <p:cNvPr id="591" name="Google Shape;591;p37"/>
            <p:cNvSpPr txBox="1"/>
            <p:nvPr/>
          </p:nvSpPr>
          <p:spPr>
            <a:xfrm>
              <a:off x="1056" y="1392"/>
              <a:ext cx="4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0" i="0" lang="en-US" sz="1800" u="none">
                  <a:solidFill>
                    <a:srgbClr val="1822CD"/>
                  </a:solidFill>
                  <a:latin typeface="Arial"/>
                  <a:ea typeface="Arial"/>
                  <a:cs typeface="Arial"/>
                  <a:sym typeface="Arial"/>
                </a:rPr>
                <a:t>Rev</a:t>
              </a:r>
              <a:endParaRPr/>
            </a:p>
          </p:txBody>
        </p:sp>
      </p:grpSp>
      <p:grpSp>
        <p:nvGrpSpPr>
          <p:cNvPr id="592" name="Google Shape;592;p37"/>
          <p:cNvGrpSpPr/>
          <p:nvPr/>
        </p:nvGrpSpPr>
        <p:grpSpPr>
          <a:xfrm>
            <a:off x="533400" y="4114800"/>
            <a:ext cx="8305800" cy="366712"/>
            <a:chOff x="336" y="2784"/>
            <a:chExt cx="5232" cy="231"/>
          </a:xfrm>
        </p:grpSpPr>
        <p:sp>
          <p:nvSpPr>
            <p:cNvPr id="593" name="Google Shape;593;p37"/>
            <p:cNvSpPr txBox="1"/>
            <p:nvPr/>
          </p:nvSpPr>
          <p:spPr>
            <a:xfrm>
              <a:off x="4656" y="2784"/>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a:t>
              </a:r>
              <a:r>
                <a:rPr b="0" i="0" lang="en-US" sz="1800" u="none">
                  <a:solidFill>
                    <a:srgbClr val="ED181E"/>
                  </a:solidFill>
                  <a:latin typeface="Arial"/>
                  <a:ea typeface="Arial"/>
                  <a:cs typeface="Arial"/>
                  <a:sym typeface="Arial"/>
                </a:rPr>
                <a:t>-</a:t>
              </a:r>
              <a:r>
                <a:rPr b="0" i="0" lang="en-US" sz="1800" u="none">
                  <a:solidFill>
                    <a:schemeClr val="dk1"/>
                  </a:solidFill>
                  <a:latin typeface="Arial"/>
                  <a:ea typeface="Arial"/>
                  <a:cs typeface="Arial"/>
                  <a:sym typeface="Arial"/>
                </a:rPr>
                <a:t>0.96 V</a:t>
              </a:r>
              <a:endParaRPr/>
            </a:p>
          </p:txBody>
        </p:sp>
        <p:grpSp>
          <p:nvGrpSpPr>
            <p:cNvPr id="594" name="Google Shape;594;p37"/>
            <p:cNvGrpSpPr/>
            <p:nvPr/>
          </p:nvGrpSpPr>
          <p:grpSpPr>
            <a:xfrm>
              <a:off x="672" y="2784"/>
              <a:ext cx="3312" cy="231"/>
              <a:chOff x="672" y="2784"/>
              <a:chExt cx="3312" cy="231"/>
            </a:xfrm>
          </p:grpSpPr>
          <p:sp>
            <p:nvSpPr>
              <p:cNvPr id="595" name="Google Shape;595;p37"/>
              <p:cNvSpPr txBox="1"/>
              <p:nvPr/>
            </p:nvSpPr>
            <p:spPr>
              <a:xfrm>
                <a:off x="672" y="2784"/>
                <a:ext cx="33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 NO(</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         NO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+ 4H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+ 3e</a:t>
                </a:r>
                <a:r>
                  <a:rPr b="0" baseline="30000" i="0" lang="en-US" sz="1800" u="none">
                    <a:solidFill>
                      <a:schemeClr val="dk1"/>
                    </a:solidFill>
                    <a:latin typeface="Arial"/>
                    <a:ea typeface="Arial"/>
                    <a:cs typeface="Arial"/>
                    <a:sym typeface="Arial"/>
                  </a:rPr>
                  <a:t>-</a:t>
                </a:r>
                <a:endParaRPr/>
              </a:p>
            </p:txBody>
          </p:sp>
          <p:cxnSp>
            <p:nvCxnSpPr>
              <p:cNvPr id="596" name="Google Shape;596;p37"/>
              <p:cNvCxnSpPr/>
              <p:nvPr/>
            </p:nvCxnSpPr>
            <p:spPr>
              <a:xfrm>
                <a:off x="2004" y="2900"/>
                <a:ext cx="288" cy="0"/>
              </a:xfrm>
              <a:prstGeom prst="straightConnector1">
                <a:avLst/>
              </a:prstGeom>
              <a:noFill/>
              <a:ln cap="flat" cmpd="sng" w="9525">
                <a:solidFill>
                  <a:schemeClr val="dk1"/>
                </a:solidFill>
                <a:prstDash val="solid"/>
                <a:miter lim="800000"/>
                <a:headEnd len="med" w="med" type="none"/>
                <a:tailEnd len="med" w="med" type="triangle"/>
              </a:ln>
            </p:spPr>
          </p:cxnSp>
        </p:grpSp>
        <p:sp>
          <p:nvSpPr>
            <p:cNvPr id="597" name="Google Shape;597;p37"/>
            <p:cNvSpPr txBox="1"/>
            <p:nvPr/>
          </p:nvSpPr>
          <p:spPr>
            <a:xfrm>
              <a:off x="336" y="2784"/>
              <a:ext cx="4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0" i="0" lang="en-US" sz="1800" u="none">
                  <a:solidFill>
                    <a:srgbClr val="1822CD"/>
                  </a:solidFill>
                  <a:latin typeface="Arial"/>
                  <a:ea typeface="Arial"/>
                  <a:cs typeface="Arial"/>
                  <a:sym typeface="Arial"/>
                </a:rPr>
                <a:t>Rev</a:t>
              </a:r>
              <a:endParaRPr/>
            </a:p>
          </p:txBody>
        </p:sp>
      </p:grpSp>
      <p:grpSp>
        <p:nvGrpSpPr>
          <p:cNvPr id="598" name="Google Shape;598;p37"/>
          <p:cNvGrpSpPr/>
          <p:nvPr/>
        </p:nvGrpSpPr>
        <p:grpSpPr>
          <a:xfrm>
            <a:off x="1295400" y="4953000"/>
            <a:ext cx="5257800" cy="366712"/>
            <a:chOff x="672" y="2784"/>
            <a:chExt cx="3312" cy="231"/>
          </a:xfrm>
        </p:grpSpPr>
        <p:sp>
          <p:nvSpPr>
            <p:cNvPr id="599" name="Google Shape;599;p37"/>
            <p:cNvSpPr txBox="1"/>
            <p:nvPr/>
          </p:nvSpPr>
          <p:spPr>
            <a:xfrm>
              <a:off x="672" y="2784"/>
              <a:ext cx="33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 NO(</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         NO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+ 4H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+ 3e</a:t>
              </a:r>
              <a:r>
                <a:rPr b="0" baseline="30000" i="0" lang="en-US" sz="1800" u="none">
                  <a:solidFill>
                    <a:schemeClr val="dk1"/>
                  </a:solidFill>
                  <a:latin typeface="Arial"/>
                  <a:ea typeface="Arial"/>
                  <a:cs typeface="Arial"/>
                  <a:sym typeface="Arial"/>
                </a:rPr>
                <a:t>-</a:t>
              </a:r>
              <a:endParaRPr/>
            </a:p>
          </p:txBody>
        </p:sp>
        <p:cxnSp>
          <p:nvCxnSpPr>
            <p:cNvPr id="600" name="Google Shape;600;p37"/>
            <p:cNvCxnSpPr/>
            <p:nvPr/>
          </p:nvCxnSpPr>
          <p:spPr>
            <a:xfrm>
              <a:off x="1994" y="2900"/>
              <a:ext cx="288" cy="0"/>
            </a:xfrm>
            <a:prstGeom prst="straightConnector1">
              <a:avLst/>
            </a:prstGeom>
            <a:noFill/>
            <a:ln cap="flat" cmpd="sng" w="9525">
              <a:solidFill>
                <a:schemeClr val="dk1"/>
              </a:solidFill>
              <a:prstDash val="solid"/>
              <a:miter lim="800000"/>
              <a:headEnd len="med" w="med" type="none"/>
              <a:tailEnd len="med" w="med" type="triangle"/>
            </a:ln>
          </p:spPr>
        </p:cxnSp>
      </p:grpSp>
      <p:grpSp>
        <p:nvGrpSpPr>
          <p:cNvPr id="601" name="Google Shape;601;p37"/>
          <p:cNvGrpSpPr/>
          <p:nvPr/>
        </p:nvGrpSpPr>
        <p:grpSpPr>
          <a:xfrm>
            <a:off x="1295400" y="5334000"/>
            <a:ext cx="5638800" cy="366712"/>
            <a:chOff x="1200" y="2112"/>
            <a:chExt cx="3455" cy="231"/>
          </a:xfrm>
        </p:grpSpPr>
        <p:sp>
          <p:nvSpPr>
            <p:cNvPr id="602" name="Google Shape;602;p37"/>
            <p:cNvSpPr txBox="1"/>
            <p:nvPr/>
          </p:nvSpPr>
          <p:spPr>
            <a:xfrm>
              <a:off x="1200" y="2112"/>
              <a:ext cx="3455"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(3)  MnO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+ 4H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Mn</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a:t>
              </a:r>
              <a:endParaRPr/>
            </a:p>
          </p:txBody>
        </p:sp>
        <p:cxnSp>
          <p:nvCxnSpPr>
            <p:cNvPr id="603" name="Google Shape;603;p37"/>
            <p:cNvCxnSpPr/>
            <p:nvPr/>
          </p:nvCxnSpPr>
          <p:spPr>
            <a:xfrm>
              <a:off x="3024" y="2227"/>
              <a:ext cx="288" cy="0"/>
            </a:xfrm>
            <a:prstGeom prst="straightConnector1">
              <a:avLst/>
            </a:prstGeom>
            <a:noFill/>
            <a:ln cap="flat" cmpd="sng" w="9525">
              <a:solidFill>
                <a:schemeClr val="dk1"/>
              </a:solidFill>
              <a:prstDash val="solid"/>
              <a:miter lim="800000"/>
              <a:headEnd len="med" w="med" type="none"/>
              <a:tailEnd len="med" w="med" type="triangle"/>
            </a:ln>
          </p:spPr>
        </p:cxnSp>
      </p:grpSp>
      <p:grpSp>
        <p:nvGrpSpPr>
          <p:cNvPr id="604" name="Google Shape;604;p37"/>
          <p:cNvGrpSpPr/>
          <p:nvPr/>
        </p:nvGrpSpPr>
        <p:grpSpPr>
          <a:xfrm>
            <a:off x="1295400" y="4953000"/>
            <a:ext cx="5943600" cy="414337"/>
            <a:chOff x="672" y="3312"/>
            <a:chExt cx="3744" cy="261"/>
          </a:xfrm>
        </p:grpSpPr>
        <p:sp>
          <p:nvSpPr>
            <p:cNvPr id="605" name="Google Shape;605;p37"/>
            <p:cNvSpPr/>
            <p:nvPr/>
          </p:nvSpPr>
          <p:spPr>
            <a:xfrm>
              <a:off x="672" y="3312"/>
              <a:ext cx="3264" cy="261"/>
            </a:xfrm>
            <a:prstGeom prst="bracketPair">
              <a:avLst/>
            </a:prstGeom>
            <a:noFill/>
            <a:ln cap="flat" cmpd="sng" w="28575">
              <a:solidFill>
                <a:srgbClr val="1822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06" name="Google Shape;606;p37"/>
            <p:cNvSpPr txBox="1"/>
            <p:nvPr/>
          </p:nvSpPr>
          <p:spPr>
            <a:xfrm>
              <a:off x="3984" y="3312"/>
              <a:ext cx="4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0" i="0" lang="en-US" sz="1800" u="none">
                  <a:solidFill>
                    <a:srgbClr val="1822CD"/>
                  </a:solidFill>
                  <a:latin typeface="Arial"/>
                  <a:ea typeface="Arial"/>
                  <a:cs typeface="Arial"/>
                  <a:sym typeface="Arial"/>
                </a:rPr>
                <a:t>x 2</a:t>
              </a:r>
              <a:endParaRPr/>
            </a:p>
          </p:txBody>
        </p:sp>
      </p:grpSp>
      <p:sp>
        <p:nvSpPr>
          <p:cNvPr id="607" name="Google Shape;607;p37"/>
          <p:cNvSpPr/>
          <p:nvPr/>
        </p:nvSpPr>
        <p:spPr>
          <a:xfrm>
            <a:off x="1295400" y="5334000"/>
            <a:ext cx="5486400" cy="414337"/>
          </a:xfrm>
          <a:prstGeom prst="bracketPair">
            <a:avLst/>
          </a:prstGeom>
          <a:noFill/>
          <a:ln cap="flat" cmpd="sng" w="28575">
            <a:solidFill>
              <a:srgbClr val="1822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08" name="Google Shape;608;p37"/>
          <p:cNvSpPr txBox="1"/>
          <p:nvPr/>
        </p:nvSpPr>
        <p:spPr>
          <a:xfrm>
            <a:off x="6858000" y="5334000"/>
            <a:ext cx="685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0" i="0" lang="en-US" sz="1800" u="none">
                <a:solidFill>
                  <a:srgbClr val="1822CD"/>
                </a:solidFill>
                <a:latin typeface="Arial"/>
                <a:ea typeface="Arial"/>
                <a:cs typeface="Arial"/>
                <a:sym typeface="Arial"/>
              </a:rPr>
              <a:t>x 3</a:t>
            </a:r>
            <a:endParaRPr/>
          </a:p>
        </p:txBody>
      </p:sp>
      <p:cxnSp>
        <p:nvCxnSpPr>
          <p:cNvPr id="609" name="Google Shape;609;p37"/>
          <p:cNvCxnSpPr/>
          <p:nvPr/>
        </p:nvCxnSpPr>
        <p:spPr>
          <a:xfrm>
            <a:off x="7391400" y="4876800"/>
            <a:ext cx="1371600" cy="0"/>
          </a:xfrm>
          <a:prstGeom prst="straightConnector1">
            <a:avLst/>
          </a:prstGeom>
          <a:noFill/>
          <a:ln cap="flat" cmpd="sng" w="28575">
            <a:solidFill>
              <a:schemeClr val="dk1"/>
            </a:solidFill>
            <a:prstDash val="solid"/>
            <a:miter lim="800000"/>
            <a:headEnd len="med" w="med" type="none"/>
            <a:tailEnd len="med" w="med" type="none"/>
          </a:ln>
        </p:spPr>
      </p:cxnSp>
      <p:sp>
        <p:nvSpPr>
          <p:cNvPr id="610" name="Google Shape;610;p37"/>
          <p:cNvSpPr txBox="1"/>
          <p:nvPr/>
        </p:nvSpPr>
        <p:spPr>
          <a:xfrm>
            <a:off x="7391400" y="4876800"/>
            <a:ext cx="1600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0" i="1" lang="en-US" sz="1800" u="none">
                <a:solidFill>
                  <a:srgbClr val="1822CD"/>
                </a:solidFill>
                <a:latin typeface="Arial"/>
                <a:ea typeface="Arial"/>
                <a:cs typeface="Arial"/>
                <a:sym typeface="Arial"/>
              </a:rPr>
              <a:t>E</a:t>
            </a:r>
            <a:r>
              <a:rPr b="0" baseline="30000" i="0" lang="en-US" sz="1800" u="none">
                <a:solidFill>
                  <a:srgbClr val="1822CD"/>
                </a:solidFill>
                <a:latin typeface="Arial"/>
                <a:ea typeface="Arial"/>
                <a:cs typeface="Arial"/>
                <a:sym typeface="Arial"/>
              </a:rPr>
              <a:t>o</a:t>
            </a:r>
            <a:r>
              <a:rPr b="0" baseline="-25000" i="0" lang="en-US" sz="1800" u="none">
                <a:solidFill>
                  <a:srgbClr val="1822CD"/>
                </a:solidFill>
                <a:latin typeface="Arial"/>
                <a:ea typeface="Arial"/>
                <a:cs typeface="Arial"/>
                <a:sym typeface="Arial"/>
              </a:rPr>
              <a:t>cell</a:t>
            </a:r>
            <a:r>
              <a:rPr b="0" i="0" lang="en-US" sz="1800" u="none">
                <a:solidFill>
                  <a:srgbClr val="1822CD"/>
                </a:solidFill>
                <a:latin typeface="Arial"/>
                <a:ea typeface="Arial"/>
                <a:cs typeface="Arial"/>
                <a:sym typeface="Arial"/>
              </a:rPr>
              <a:t> = 0.27 V</a:t>
            </a:r>
            <a:endParaRPr/>
          </a:p>
        </p:txBody>
      </p:sp>
      <p:cxnSp>
        <p:nvCxnSpPr>
          <p:cNvPr id="611" name="Google Shape;611;p37"/>
          <p:cNvCxnSpPr/>
          <p:nvPr/>
        </p:nvCxnSpPr>
        <p:spPr>
          <a:xfrm>
            <a:off x="1143000" y="5791200"/>
            <a:ext cx="5638800" cy="0"/>
          </a:xfrm>
          <a:prstGeom prst="straightConnector1">
            <a:avLst/>
          </a:prstGeom>
          <a:noFill/>
          <a:ln cap="flat" cmpd="sng" w="28575">
            <a:solidFill>
              <a:schemeClr val="dk1"/>
            </a:solidFill>
            <a:prstDash val="solid"/>
            <a:miter lim="800000"/>
            <a:headEnd len="med" w="med" type="none"/>
            <a:tailEnd len="med" w="med" type="none"/>
          </a:ln>
        </p:spPr>
      </p:cxnSp>
      <p:grpSp>
        <p:nvGrpSpPr>
          <p:cNvPr id="612" name="Google Shape;612;p37"/>
          <p:cNvGrpSpPr/>
          <p:nvPr/>
        </p:nvGrpSpPr>
        <p:grpSpPr>
          <a:xfrm>
            <a:off x="381000" y="3429000"/>
            <a:ext cx="7772400" cy="366712"/>
            <a:chOff x="240" y="2352"/>
            <a:chExt cx="4896" cy="231"/>
          </a:xfrm>
        </p:grpSpPr>
        <p:grpSp>
          <p:nvGrpSpPr>
            <p:cNvPr id="613" name="Google Shape;613;p37"/>
            <p:cNvGrpSpPr/>
            <p:nvPr/>
          </p:nvGrpSpPr>
          <p:grpSpPr>
            <a:xfrm>
              <a:off x="576" y="2352"/>
              <a:ext cx="4560" cy="231"/>
              <a:chOff x="624" y="2400"/>
              <a:chExt cx="4560" cy="231"/>
            </a:xfrm>
          </p:grpSpPr>
          <p:sp>
            <p:nvSpPr>
              <p:cNvPr id="614" name="Google Shape;614;p37"/>
              <p:cNvSpPr txBox="1"/>
              <p:nvPr/>
            </p:nvSpPr>
            <p:spPr>
              <a:xfrm>
                <a:off x="624" y="2400"/>
                <a:ext cx="45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0" i="0" lang="en-US" sz="1800" u="none">
                    <a:solidFill>
                      <a:srgbClr val="1822CD"/>
                    </a:solidFill>
                    <a:latin typeface="Arial"/>
                    <a:ea typeface="Arial"/>
                    <a:cs typeface="Arial"/>
                    <a:sym typeface="Arial"/>
                  </a:rPr>
                  <a:t>4NO</a:t>
                </a:r>
                <a:r>
                  <a:rPr b="0" baseline="-25000" i="0" lang="en-US" sz="1800" u="none">
                    <a:solidFill>
                      <a:srgbClr val="1822CD"/>
                    </a:solidFill>
                    <a:latin typeface="Arial"/>
                    <a:ea typeface="Arial"/>
                    <a:cs typeface="Arial"/>
                    <a:sym typeface="Arial"/>
                  </a:rPr>
                  <a:t>3</a:t>
                </a:r>
                <a:r>
                  <a:rPr b="0" baseline="30000" i="0" lang="en-US" sz="1800" u="none">
                    <a:solidFill>
                      <a:srgbClr val="1822CD"/>
                    </a:solidFill>
                    <a:latin typeface="Arial"/>
                    <a:ea typeface="Arial"/>
                    <a:cs typeface="Arial"/>
                    <a:sym typeface="Arial"/>
                  </a:rPr>
                  <a:t>-</a:t>
                </a:r>
                <a:r>
                  <a:rPr b="0" i="0" lang="en-US" sz="1800" u="none">
                    <a:solidFill>
                      <a:srgbClr val="1822CD"/>
                    </a:solidFill>
                    <a:latin typeface="Arial"/>
                    <a:ea typeface="Arial"/>
                    <a:cs typeface="Arial"/>
                    <a:sym typeface="Arial"/>
                  </a:rPr>
                  <a:t>(</a:t>
                </a:r>
                <a:r>
                  <a:rPr b="0" i="1" lang="en-US" sz="1800" u="none">
                    <a:solidFill>
                      <a:srgbClr val="1822CD"/>
                    </a:solidFill>
                    <a:latin typeface="Times"/>
                    <a:ea typeface="Times"/>
                    <a:cs typeface="Times"/>
                    <a:sym typeface="Times"/>
                  </a:rPr>
                  <a:t>aq</a:t>
                </a:r>
                <a:r>
                  <a:rPr b="0" i="0" lang="en-US" sz="1800" u="none">
                    <a:solidFill>
                      <a:srgbClr val="1822CD"/>
                    </a:solidFill>
                    <a:latin typeface="Arial"/>
                    <a:ea typeface="Arial"/>
                    <a:cs typeface="Arial"/>
                    <a:sym typeface="Arial"/>
                  </a:rPr>
                  <a:t>) + 3N</a:t>
                </a:r>
                <a:r>
                  <a:rPr b="0" baseline="-25000" i="0" lang="en-US" sz="1800" u="none">
                    <a:solidFill>
                      <a:srgbClr val="1822CD"/>
                    </a:solidFill>
                    <a:latin typeface="Arial"/>
                    <a:ea typeface="Arial"/>
                    <a:cs typeface="Arial"/>
                    <a:sym typeface="Arial"/>
                  </a:rPr>
                  <a:t>2</a:t>
                </a:r>
                <a:r>
                  <a:rPr b="0" i="0" lang="en-US" sz="1800" u="none">
                    <a:solidFill>
                      <a:srgbClr val="1822CD"/>
                    </a:solidFill>
                    <a:latin typeface="Arial"/>
                    <a:ea typeface="Arial"/>
                    <a:cs typeface="Arial"/>
                    <a:sym typeface="Arial"/>
                  </a:rPr>
                  <a:t>H</a:t>
                </a:r>
                <a:r>
                  <a:rPr b="0" baseline="-25000" i="0" lang="en-US" sz="1800" u="none">
                    <a:solidFill>
                      <a:srgbClr val="1822CD"/>
                    </a:solidFill>
                    <a:latin typeface="Arial"/>
                    <a:ea typeface="Arial"/>
                    <a:cs typeface="Arial"/>
                    <a:sym typeface="Arial"/>
                  </a:rPr>
                  <a:t>5</a:t>
                </a:r>
                <a:r>
                  <a:rPr b="0" baseline="30000" i="0" lang="en-US" sz="1800" u="none">
                    <a:solidFill>
                      <a:srgbClr val="1822CD"/>
                    </a:solidFill>
                    <a:latin typeface="Arial"/>
                    <a:ea typeface="Arial"/>
                    <a:cs typeface="Arial"/>
                    <a:sym typeface="Arial"/>
                  </a:rPr>
                  <a:t>+</a:t>
                </a:r>
                <a:r>
                  <a:rPr b="0" i="0" lang="en-US" sz="1800" u="none">
                    <a:solidFill>
                      <a:srgbClr val="1822CD"/>
                    </a:solidFill>
                    <a:latin typeface="Arial"/>
                    <a:ea typeface="Arial"/>
                    <a:cs typeface="Arial"/>
                    <a:sym typeface="Arial"/>
                  </a:rPr>
                  <a:t>(</a:t>
                </a:r>
                <a:r>
                  <a:rPr b="0" i="1" lang="en-US" sz="1800" u="none">
                    <a:solidFill>
                      <a:srgbClr val="1822CD"/>
                    </a:solidFill>
                    <a:latin typeface="Times"/>
                    <a:ea typeface="Times"/>
                    <a:cs typeface="Times"/>
                    <a:sym typeface="Times"/>
                  </a:rPr>
                  <a:t>aq</a:t>
                </a:r>
                <a:r>
                  <a:rPr b="0" i="0" lang="en-US" sz="1800" u="none">
                    <a:solidFill>
                      <a:srgbClr val="1822CD"/>
                    </a:solidFill>
                    <a:latin typeface="Arial"/>
                    <a:ea typeface="Arial"/>
                    <a:cs typeface="Arial"/>
                    <a:sym typeface="Arial"/>
                  </a:rPr>
                  <a:t>) + H</a:t>
                </a:r>
                <a:r>
                  <a:rPr b="0" baseline="30000" i="0" lang="en-US" sz="1800" u="none">
                    <a:solidFill>
                      <a:srgbClr val="1822CD"/>
                    </a:solidFill>
                    <a:latin typeface="Arial"/>
                    <a:ea typeface="Arial"/>
                    <a:cs typeface="Arial"/>
                    <a:sym typeface="Arial"/>
                  </a:rPr>
                  <a:t>+</a:t>
                </a:r>
                <a:r>
                  <a:rPr b="0" i="0" lang="en-US" sz="1800" u="none">
                    <a:solidFill>
                      <a:srgbClr val="1822CD"/>
                    </a:solidFill>
                    <a:latin typeface="Arial"/>
                    <a:ea typeface="Arial"/>
                    <a:cs typeface="Arial"/>
                    <a:sym typeface="Arial"/>
                  </a:rPr>
                  <a:t>(</a:t>
                </a:r>
                <a:r>
                  <a:rPr b="0" i="1" lang="en-US" sz="1800" u="none">
                    <a:solidFill>
                      <a:srgbClr val="1822CD"/>
                    </a:solidFill>
                    <a:latin typeface="Times"/>
                    <a:ea typeface="Times"/>
                    <a:cs typeface="Times"/>
                    <a:sym typeface="Times"/>
                  </a:rPr>
                  <a:t>aq</a:t>
                </a:r>
                <a:r>
                  <a:rPr b="0" i="0" lang="en-US" sz="1800" u="none">
                    <a:solidFill>
                      <a:srgbClr val="1822CD"/>
                    </a:solidFill>
                    <a:latin typeface="Arial"/>
                    <a:ea typeface="Arial"/>
                    <a:cs typeface="Arial"/>
                    <a:sym typeface="Arial"/>
                  </a:rPr>
                  <a:t>)            4NO(</a:t>
                </a:r>
                <a:r>
                  <a:rPr b="0" i="1" lang="en-US" sz="1800" u="none">
                    <a:solidFill>
                      <a:srgbClr val="1822CD"/>
                    </a:solidFill>
                    <a:latin typeface="Times"/>
                    <a:ea typeface="Times"/>
                    <a:cs typeface="Times"/>
                    <a:sym typeface="Times"/>
                  </a:rPr>
                  <a:t>g</a:t>
                </a:r>
                <a:r>
                  <a:rPr b="0" i="0" lang="en-US" sz="1800" u="none">
                    <a:solidFill>
                      <a:srgbClr val="1822CD"/>
                    </a:solidFill>
                    <a:latin typeface="Arial"/>
                    <a:ea typeface="Arial"/>
                    <a:cs typeface="Arial"/>
                    <a:sym typeface="Arial"/>
                  </a:rPr>
                  <a:t>) + 3N</a:t>
                </a:r>
                <a:r>
                  <a:rPr b="0" baseline="-25000" i="0" lang="en-US" sz="1800" u="none">
                    <a:solidFill>
                      <a:srgbClr val="1822CD"/>
                    </a:solidFill>
                    <a:latin typeface="Arial"/>
                    <a:ea typeface="Arial"/>
                    <a:cs typeface="Arial"/>
                    <a:sym typeface="Arial"/>
                  </a:rPr>
                  <a:t>2</a:t>
                </a:r>
                <a:r>
                  <a:rPr b="0" i="0" lang="en-US" sz="1800" u="none">
                    <a:solidFill>
                      <a:srgbClr val="1822CD"/>
                    </a:solidFill>
                    <a:latin typeface="Arial"/>
                    <a:ea typeface="Arial"/>
                    <a:cs typeface="Arial"/>
                    <a:sym typeface="Arial"/>
                  </a:rPr>
                  <a:t>(</a:t>
                </a:r>
                <a:r>
                  <a:rPr b="0" i="1" lang="en-US" sz="1800" u="none">
                    <a:solidFill>
                      <a:srgbClr val="1822CD"/>
                    </a:solidFill>
                    <a:latin typeface="Times"/>
                    <a:ea typeface="Times"/>
                    <a:cs typeface="Times"/>
                    <a:sym typeface="Times"/>
                  </a:rPr>
                  <a:t>g</a:t>
                </a:r>
                <a:r>
                  <a:rPr b="0" i="0" lang="en-US" sz="1800" u="none">
                    <a:solidFill>
                      <a:srgbClr val="1822CD"/>
                    </a:solidFill>
                    <a:latin typeface="Arial"/>
                    <a:ea typeface="Arial"/>
                    <a:cs typeface="Arial"/>
                    <a:sym typeface="Arial"/>
                  </a:rPr>
                  <a:t>) + 8H</a:t>
                </a:r>
                <a:r>
                  <a:rPr b="0" baseline="-25000" i="0" lang="en-US" sz="1800" u="none">
                    <a:solidFill>
                      <a:srgbClr val="1822CD"/>
                    </a:solidFill>
                    <a:latin typeface="Arial"/>
                    <a:ea typeface="Arial"/>
                    <a:cs typeface="Arial"/>
                    <a:sym typeface="Arial"/>
                  </a:rPr>
                  <a:t>2</a:t>
                </a:r>
                <a:r>
                  <a:rPr b="0" i="0" lang="en-US" sz="1800" u="none">
                    <a:solidFill>
                      <a:srgbClr val="1822CD"/>
                    </a:solidFill>
                    <a:latin typeface="Arial"/>
                    <a:ea typeface="Arial"/>
                    <a:cs typeface="Arial"/>
                    <a:sym typeface="Arial"/>
                  </a:rPr>
                  <a:t>O(</a:t>
                </a:r>
                <a:r>
                  <a:rPr b="0" i="1" lang="en-US" sz="1800" u="none">
                    <a:solidFill>
                      <a:srgbClr val="1822CD"/>
                    </a:solidFill>
                    <a:latin typeface="Times"/>
                    <a:ea typeface="Times"/>
                    <a:cs typeface="Times"/>
                    <a:sym typeface="Times"/>
                  </a:rPr>
                  <a:t>l</a:t>
                </a:r>
                <a:r>
                  <a:rPr b="0" i="0" lang="en-US" sz="1800" u="none">
                    <a:solidFill>
                      <a:srgbClr val="1822CD"/>
                    </a:solidFill>
                    <a:latin typeface="Arial"/>
                    <a:ea typeface="Arial"/>
                    <a:cs typeface="Arial"/>
                    <a:sym typeface="Arial"/>
                  </a:rPr>
                  <a:t>)</a:t>
                </a:r>
                <a:endParaRPr/>
              </a:p>
            </p:txBody>
          </p:sp>
          <p:cxnSp>
            <p:nvCxnSpPr>
              <p:cNvPr id="615" name="Google Shape;615;p37"/>
              <p:cNvCxnSpPr/>
              <p:nvPr/>
            </p:nvCxnSpPr>
            <p:spPr>
              <a:xfrm>
                <a:off x="2832" y="2516"/>
                <a:ext cx="288" cy="0"/>
              </a:xfrm>
              <a:prstGeom prst="straightConnector1">
                <a:avLst/>
              </a:prstGeom>
              <a:noFill/>
              <a:ln cap="flat" cmpd="sng" w="9525">
                <a:solidFill>
                  <a:srgbClr val="1822CD"/>
                </a:solidFill>
                <a:prstDash val="solid"/>
                <a:miter lim="800000"/>
                <a:headEnd len="med" w="med" type="none"/>
                <a:tailEnd len="med" w="med" type="triangle"/>
              </a:ln>
            </p:spPr>
          </p:cxnSp>
        </p:grpSp>
        <p:sp>
          <p:nvSpPr>
            <p:cNvPr id="616" name="Google Shape;616;p37"/>
            <p:cNvSpPr txBox="1"/>
            <p:nvPr/>
          </p:nvSpPr>
          <p:spPr>
            <a:xfrm>
              <a:off x="240" y="2352"/>
              <a:ext cx="33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0" i="0" lang="en-US" sz="1800" u="none">
                  <a:solidFill>
                    <a:srgbClr val="1822CD"/>
                  </a:solidFill>
                  <a:latin typeface="Arial"/>
                  <a:ea typeface="Arial"/>
                  <a:cs typeface="Arial"/>
                  <a:sym typeface="Arial"/>
                </a:rPr>
                <a:t>(A)</a:t>
              </a:r>
              <a:endParaRPr/>
            </a:p>
          </p:txBody>
        </p:sp>
      </p:grpSp>
      <p:grpSp>
        <p:nvGrpSpPr>
          <p:cNvPr id="617" name="Google Shape;617;p37"/>
          <p:cNvGrpSpPr/>
          <p:nvPr/>
        </p:nvGrpSpPr>
        <p:grpSpPr>
          <a:xfrm>
            <a:off x="609600" y="5867400"/>
            <a:ext cx="7620000" cy="366712"/>
            <a:chOff x="384" y="3888"/>
            <a:chExt cx="4800" cy="231"/>
          </a:xfrm>
        </p:grpSpPr>
        <p:grpSp>
          <p:nvGrpSpPr>
            <p:cNvPr id="618" name="Google Shape;618;p37"/>
            <p:cNvGrpSpPr/>
            <p:nvPr/>
          </p:nvGrpSpPr>
          <p:grpSpPr>
            <a:xfrm>
              <a:off x="672" y="3888"/>
              <a:ext cx="4512" cy="231"/>
              <a:chOff x="672" y="3888"/>
              <a:chExt cx="4512" cy="231"/>
            </a:xfrm>
          </p:grpSpPr>
          <p:sp>
            <p:nvSpPr>
              <p:cNvPr id="619" name="Google Shape;619;p37"/>
              <p:cNvSpPr txBox="1"/>
              <p:nvPr/>
            </p:nvSpPr>
            <p:spPr>
              <a:xfrm>
                <a:off x="672" y="3888"/>
                <a:ext cx="45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0" i="0" lang="en-US" sz="1800" u="none">
                    <a:solidFill>
                      <a:srgbClr val="1822CD"/>
                    </a:solidFill>
                    <a:latin typeface="Arial"/>
                    <a:ea typeface="Arial"/>
                    <a:cs typeface="Arial"/>
                    <a:sym typeface="Arial"/>
                  </a:rPr>
                  <a:t>2NO(</a:t>
                </a:r>
                <a:r>
                  <a:rPr b="0" i="1" lang="en-US" sz="1800" u="none">
                    <a:solidFill>
                      <a:srgbClr val="1822CD"/>
                    </a:solidFill>
                    <a:latin typeface="Times"/>
                    <a:ea typeface="Times"/>
                    <a:cs typeface="Times"/>
                    <a:sym typeface="Times"/>
                  </a:rPr>
                  <a:t>g</a:t>
                </a:r>
                <a:r>
                  <a:rPr b="0" i="0" lang="en-US" sz="1800" u="none">
                    <a:solidFill>
                      <a:srgbClr val="1822CD"/>
                    </a:solidFill>
                    <a:latin typeface="Arial"/>
                    <a:ea typeface="Arial"/>
                    <a:cs typeface="Arial"/>
                    <a:sym typeface="Arial"/>
                  </a:rPr>
                  <a:t>) + 3MnO</a:t>
                </a:r>
                <a:r>
                  <a:rPr b="0" baseline="-25000" i="0" lang="en-US" sz="1800" u="none">
                    <a:solidFill>
                      <a:srgbClr val="1822CD"/>
                    </a:solidFill>
                    <a:latin typeface="Arial"/>
                    <a:ea typeface="Arial"/>
                    <a:cs typeface="Arial"/>
                    <a:sym typeface="Arial"/>
                  </a:rPr>
                  <a:t>2</a:t>
                </a:r>
                <a:r>
                  <a:rPr b="0" i="0" lang="en-US" sz="1800" u="none">
                    <a:solidFill>
                      <a:srgbClr val="1822CD"/>
                    </a:solidFill>
                    <a:latin typeface="Arial"/>
                    <a:ea typeface="Arial"/>
                    <a:cs typeface="Arial"/>
                    <a:sym typeface="Arial"/>
                  </a:rPr>
                  <a:t>(</a:t>
                </a:r>
                <a:r>
                  <a:rPr b="0" i="1" lang="en-US" sz="1800" u="none">
                    <a:solidFill>
                      <a:srgbClr val="1822CD"/>
                    </a:solidFill>
                    <a:latin typeface="Times"/>
                    <a:ea typeface="Times"/>
                    <a:cs typeface="Times"/>
                    <a:sym typeface="Times"/>
                  </a:rPr>
                  <a:t>s</a:t>
                </a:r>
                <a:r>
                  <a:rPr b="0" i="0" lang="en-US" sz="1800" u="none">
                    <a:solidFill>
                      <a:srgbClr val="1822CD"/>
                    </a:solidFill>
                    <a:latin typeface="Arial"/>
                    <a:ea typeface="Arial"/>
                    <a:cs typeface="Arial"/>
                    <a:sym typeface="Arial"/>
                  </a:rPr>
                  <a:t>) + 4H</a:t>
                </a:r>
                <a:r>
                  <a:rPr b="0" baseline="30000" i="0" lang="en-US" sz="1800" u="none">
                    <a:solidFill>
                      <a:srgbClr val="1822CD"/>
                    </a:solidFill>
                    <a:latin typeface="Arial"/>
                    <a:ea typeface="Arial"/>
                    <a:cs typeface="Arial"/>
                    <a:sym typeface="Arial"/>
                  </a:rPr>
                  <a:t>+</a:t>
                </a:r>
                <a:r>
                  <a:rPr b="0" i="0" lang="en-US" sz="1800" u="none">
                    <a:solidFill>
                      <a:srgbClr val="1822CD"/>
                    </a:solidFill>
                    <a:latin typeface="Arial"/>
                    <a:ea typeface="Arial"/>
                    <a:cs typeface="Arial"/>
                    <a:sym typeface="Arial"/>
                  </a:rPr>
                  <a:t>(</a:t>
                </a:r>
                <a:r>
                  <a:rPr b="0" i="1" lang="en-US" sz="1800" u="none">
                    <a:solidFill>
                      <a:srgbClr val="1822CD"/>
                    </a:solidFill>
                    <a:latin typeface="Times"/>
                    <a:ea typeface="Times"/>
                    <a:cs typeface="Times"/>
                    <a:sym typeface="Times"/>
                  </a:rPr>
                  <a:t>aq</a:t>
                </a:r>
                <a:r>
                  <a:rPr b="0" i="0" lang="en-US" sz="1800" u="none">
                    <a:solidFill>
                      <a:srgbClr val="1822CD"/>
                    </a:solidFill>
                    <a:latin typeface="Arial"/>
                    <a:ea typeface="Arial"/>
                    <a:cs typeface="Arial"/>
                    <a:sym typeface="Arial"/>
                  </a:rPr>
                  <a:t>)        2NO</a:t>
                </a:r>
                <a:r>
                  <a:rPr b="0" baseline="-25000" i="0" lang="en-US" sz="1800" u="none">
                    <a:solidFill>
                      <a:srgbClr val="1822CD"/>
                    </a:solidFill>
                    <a:latin typeface="Arial"/>
                    <a:ea typeface="Arial"/>
                    <a:cs typeface="Arial"/>
                    <a:sym typeface="Arial"/>
                  </a:rPr>
                  <a:t>3</a:t>
                </a:r>
                <a:r>
                  <a:rPr b="0" baseline="30000" i="0" lang="en-US" sz="1800" u="none">
                    <a:solidFill>
                      <a:srgbClr val="1822CD"/>
                    </a:solidFill>
                    <a:latin typeface="Arial"/>
                    <a:ea typeface="Arial"/>
                    <a:cs typeface="Arial"/>
                    <a:sym typeface="Arial"/>
                  </a:rPr>
                  <a:t>-</a:t>
                </a:r>
                <a:r>
                  <a:rPr b="0" i="0" lang="en-US" sz="1800" u="none">
                    <a:solidFill>
                      <a:srgbClr val="1822CD"/>
                    </a:solidFill>
                    <a:latin typeface="Arial"/>
                    <a:ea typeface="Arial"/>
                    <a:cs typeface="Arial"/>
                    <a:sym typeface="Arial"/>
                  </a:rPr>
                  <a:t>(</a:t>
                </a:r>
                <a:r>
                  <a:rPr b="0" i="1" lang="en-US" sz="1800" u="none">
                    <a:solidFill>
                      <a:srgbClr val="1822CD"/>
                    </a:solidFill>
                    <a:latin typeface="Times"/>
                    <a:ea typeface="Times"/>
                    <a:cs typeface="Times"/>
                    <a:sym typeface="Times"/>
                  </a:rPr>
                  <a:t>aq</a:t>
                </a:r>
                <a:r>
                  <a:rPr b="0" i="0" lang="en-US" sz="1800" u="none">
                    <a:solidFill>
                      <a:srgbClr val="1822CD"/>
                    </a:solidFill>
                    <a:latin typeface="Arial"/>
                    <a:ea typeface="Arial"/>
                    <a:cs typeface="Arial"/>
                    <a:sym typeface="Arial"/>
                  </a:rPr>
                  <a:t>) + 3Mn</a:t>
                </a:r>
                <a:r>
                  <a:rPr b="0" baseline="30000" i="0" lang="en-US" sz="1800" u="none">
                    <a:solidFill>
                      <a:srgbClr val="1822CD"/>
                    </a:solidFill>
                    <a:latin typeface="Arial"/>
                    <a:ea typeface="Arial"/>
                    <a:cs typeface="Arial"/>
                    <a:sym typeface="Arial"/>
                  </a:rPr>
                  <a:t>3+</a:t>
                </a:r>
                <a:r>
                  <a:rPr b="0" i="0" lang="en-US" sz="1800" u="none">
                    <a:solidFill>
                      <a:srgbClr val="1822CD"/>
                    </a:solidFill>
                    <a:latin typeface="Arial"/>
                    <a:ea typeface="Arial"/>
                    <a:cs typeface="Arial"/>
                    <a:sym typeface="Arial"/>
                  </a:rPr>
                  <a:t>(</a:t>
                </a:r>
                <a:r>
                  <a:rPr b="0" i="1" lang="en-US" sz="1800" u="none">
                    <a:solidFill>
                      <a:srgbClr val="1822CD"/>
                    </a:solidFill>
                    <a:latin typeface="Times"/>
                    <a:ea typeface="Times"/>
                    <a:cs typeface="Times"/>
                    <a:sym typeface="Times"/>
                  </a:rPr>
                  <a:t>aq</a:t>
                </a:r>
                <a:r>
                  <a:rPr b="0" i="0" lang="en-US" sz="1800" u="none">
                    <a:solidFill>
                      <a:srgbClr val="1822CD"/>
                    </a:solidFill>
                    <a:latin typeface="Arial"/>
                    <a:ea typeface="Arial"/>
                    <a:cs typeface="Arial"/>
                    <a:sym typeface="Arial"/>
                  </a:rPr>
                  <a:t>) + 2H</a:t>
                </a:r>
                <a:r>
                  <a:rPr b="0" baseline="-25000" i="0" lang="en-US" sz="1800" u="none">
                    <a:solidFill>
                      <a:srgbClr val="1822CD"/>
                    </a:solidFill>
                    <a:latin typeface="Arial"/>
                    <a:ea typeface="Arial"/>
                    <a:cs typeface="Arial"/>
                    <a:sym typeface="Arial"/>
                  </a:rPr>
                  <a:t>2</a:t>
                </a:r>
                <a:r>
                  <a:rPr b="0" i="0" lang="en-US" sz="1800" u="none">
                    <a:solidFill>
                      <a:srgbClr val="1822CD"/>
                    </a:solidFill>
                    <a:latin typeface="Arial"/>
                    <a:ea typeface="Arial"/>
                    <a:cs typeface="Arial"/>
                    <a:sym typeface="Arial"/>
                  </a:rPr>
                  <a:t>O(</a:t>
                </a:r>
                <a:r>
                  <a:rPr b="0" i="1" lang="en-US" sz="1800" u="none">
                    <a:solidFill>
                      <a:srgbClr val="1822CD"/>
                    </a:solidFill>
                    <a:latin typeface="Times"/>
                    <a:ea typeface="Times"/>
                    <a:cs typeface="Times"/>
                    <a:sym typeface="Times"/>
                  </a:rPr>
                  <a:t>l</a:t>
                </a:r>
                <a:r>
                  <a:rPr b="0" i="0" lang="en-US" sz="1800" u="none">
                    <a:solidFill>
                      <a:srgbClr val="1822CD"/>
                    </a:solidFill>
                    <a:latin typeface="Arial"/>
                    <a:ea typeface="Arial"/>
                    <a:cs typeface="Arial"/>
                    <a:sym typeface="Arial"/>
                  </a:rPr>
                  <a:t>)</a:t>
                </a:r>
                <a:endParaRPr/>
              </a:p>
            </p:txBody>
          </p:sp>
          <p:cxnSp>
            <p:nvCxnSpPr>
              <p:cNvPr id="620" name="Google Shape;620;p37"/>
              <p:cNvCxnSpPr/>
              <p:nvPr/>
            </p:nvCxnSpPr>
            <p:spPr>
              <a:xfrm>
                <a:off x="2680" y="4004"/>
                <a:ext cx="240" cy="0"/>
              </a:xfrm>
              <a:prstGeom prst="straightConnector1">
                <a:avLst/>
              </a:prstGeom>
              <a:noFill/>
              <a:ln cap="flat" cmpd="sng" w="9525">
                <a:solidFill>
                  <a:srgbClr val="1822CD"/>
                </a:solidFill>
                <a:prstDash val="solid"/>
                <a:miter lim="800000"/>
                <a:headEnd len="med" w="med" type="none"/>
                <a:tailEnd len="med" w="med" type="triangle"/>
              </a:ln>
            </p:spPr>
          </p:cxnSp>
        </p:grpSp>
        <p:sp>
          <p:nvSpPr>
            <p:cNvPr id="621" name="Google Shape;621;p37"/>
            <p:cNvSpPr txBox="1"/>
            <p:nvPr/>
          </p:nvSpPr>
          <p:spPr>
            <a:xfrm>
              <a:off x="384" y="3888"/>
              <a:ext cx="33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0" i="0" lang="en-US" sz="1800" u="none">
                  <a:solidFill>
                    <a:srgbClr val="1822CD"/>
                  </a:solidFill>
                  <a:latin typeface="Arial"/>
                  <a:ea typeface="Arial"/>
                  <a:cs typeface="Arial"/>
                  <a:sym typeface="Arial"/>
                </a:rPr>
                <a:t>(B)</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62"/>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581">
                                            <p:txEl>
                                              <p:pRg end="0" st="0"/>
                                            </p:txEl>
                                          </p:spTgt>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0" presetSubtype="0">
                                  <p:stCondLst>
                                    <p:cond delay="100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childTnLst>
                          </p:cTn>
                        </p:par>
                        <p:par>
                          <p:cTn fill="hold">
                            <p:stCondLst>
                              <p:cond delay="502"/>
                            </p:stCondLst>
                            <p:childTnLst>
                              <p:par>
                                <p:cTn fill="hold" nodeType="afterEffect" presetClass="entr" presetID="10" presetSubtype="0">
                                  <p:stCondLst>
                                    <p:cond delay="1000"/>
                                  </p:stCondLst>
                                  <p:childTnLst>
                                    <p:set>
                                      <p:cBhvr>
                                        <p:cTn dur="1" fill="hold">
                                          <p:stCondLst>
                                            <p:cond delay="0"/>
                                          </p:stCondLst>
                                        </p:cTn>
                                        <p:tgtEl>
                                          <p:spTgt spid="580">
                                            <p:txEl>
                                              <p:pRg end="0" st="0"/>
                                            </p:txEl>
                                          </p:spTgt>
                                        </p:tgtEl>
                                        <p:attrNameLst>
                                          <p:attrName>style.visibility</p:attrName>
                                        </p:attrNameLst>
                                      </p:cBhvr>
                                      <p:to>
                                        <p:strVal val="visible"/>
                                      </p:to>
                                    </p:set>
                                    <p:animEffect filter="fade" transition="in">
                                      <p:cBhvr>
                                        <p:cTn dur="500"/>
                                        <p:tgtEl>
                                          <p:spTgt spid="580">
                                            <p:txEl>
                                              <p:pRg end="0" st="0"/>
                                            </p:txEl>
                                          </p:spTgt>
                                        </p:tgtEl>
                                      </p:cBhvr>
                                    </p:animEffect>
                                  </p:childTnLst>
                                </p:cTn>
                              </p:par>
                            </p:childTnLst>
                          </p:cTn>
                        </p:par>
                        <p:par>
                          <p:cTn fill="hold">
                            <p:stCondLst>
                              <p:cond delay="1002"/>
                            </p:stCondLst>
                            <p:childTnLst>
                              <p:par>
                                <p:cTn fill="hold" nodeType="afterEffect" presetClass="entr" presetID="1" presetSubtype="0">
                                  <p:stCondLst>
                                    <p:cond delay="1500"/>
                                  </p:stCondLst>
                                  <p:childTnLst>
                                    <p:set>
                                      <p:cBhvr>
                                        <p:cTn dur="1" fill="hold">
                                          <p:stCondLst>
                                            <p:cond delay="0"/>
                                          </p:stCondLst>
                                        </p:cTn>
                                        <p:tgtEl>
                                          <p:spTgt spid="574"/>
                                        </p:tgtEl>
                                        <p:attrNameLst>
                                          <p:attrName>style.visibility</p:attrName>
                                        </p:attrNameLst>
                                      </p:cBhvr>
                                      <p:to>
                                        <p:strVal val="visible"/>
                                      </p:to>
                                    </p:set>
                                  </p:childTnLst>
                                </p:cTn>
                              </p:par>
                            </p:childTnLst>
                          </p:cTn>
                        </p:par>
                        <p:par>
                          <p:cTn fill="hold">
                            <p:stCondLst>
                              <p:cond delay="1003"/>
                            </p:stCondLst>
                            <p:childTnLst>
                              <p:par>
                                <p:cTn fill="hold" nodeType="afterEffect" presetClass="entr" presetID="10" presetSubtype="0">
                                  <p:stCondLst>
                                    <p:cond delay="1500"/>
                                  </p:stCondLst>
                                  <p:childTnLst>
                                    <p:set>
                                      <p:cBhvr>
                                        <p:cTn dur="1" fill="hold">
                                          <p:stCondLst>
                                            <p:cond delay="0"/>
                                          </p:stCondLst>
                                        </p:cTn>
                                        <p:tgtEl>
                                          <p:spTgt spid="575">
                                            <p:txEl>
                                              <p:pRg end="0" st="0"/>
                                            </p:txEl>
                                          </p:spTgt>
                                        </p:tgtEl>
                                        <p:attrNameLst>
                                          <p:attrName>style.visibility</p:attrName>
                                        </p:attrNameLst>
                                      </p:cBhvr>
                                      <p:to>
                                        <p:strVal val="visible"/>
                                      </p:to>
                                    </p:set>
                                    <p:animEffect filter="fade" transition="in">
                                      <p:cBhvr>
                                        <p:cTn dur="500"/>
                                        <p:tgtEl>
                                          <p:spTgt spid="575">
                                            <p:txEl>
                                              <p:pRg end="0" st="0"/>
                                            </p:txEl>
                                          </p:spTgt>
                                        </p:tgtEl>
                                      </p:cBhvr>
                                    </p:animEffect>
                                  </p:childTnLst>
                                </p:cTn>
                              </p:par>
                            </p:childTnLst>
                          </p:cTn>
                        </p:par>
                        <p:par>
                          <p:cTn fill="hold">
                            <p:stCondLst>
                              <p:cond delay="1503"/>
                            </p:stCondLst>
                            <p:childTnLst>
                              <p:par>
                                <p:cTn fill="hold" nodeType="afterEffect" presetClass="entr" presetID="1" presetSubtype="0">
                                  <p:stCondLst>
                                    <p:cond delay="1500"/>
                                  </p:stCondLst>
                                  <p:childTnLst>
                                    <p:set>
                                      <p:cBhvr>
                                        <p:cTn dur="1" fill="hold">
                                          <p:stCondLst>
                                            <p:cond delay="0"/>
                                          </p:stCondLst>
                                        </p:cTn>
                                        <p:tgtEl>
                                          <p:spTgt spid="576"/>
                                        </p:tgtEl>
                                        <p:attrNameLst>
                                          <p:attrName>style.visibility</p:attrName>
                                        </p:attrNameLst>
                                      </p:cBhvr>
                                      <p:to>
                                        <p:strVal val="visible"/>
                                      </p:to>
                                    </p:set>
                                  </p:childTnLst>
                                </p:cTn>
                              </p:par>
                            </p:childTnLst>
                          </p:cTn>
                        </p:par>
                        <p:par>
                          <p:cTn fill="hold">
                            <p:stCondLst>
                              <p:cond delay="1504"/>
                            </p:stCondLst>
                            <p:childTnLst>
                              <p:par>
                                <p:cTn fill="hold" nodeType="afterEffect" presetClass="entr" presetID="1" presetSubtype="0">
                                  <p:stCondLst>
                                    <p:cond delay="1500"/>
                                  </p:stCondLst>
                                  <p:childTnLst>
                                    <p:set>
                                      <p:cBhvr>
                                        <p:cTn dur="1" fill="hold">
                                          <p:stCondLst>
                                            <p:cond delay="0"/>
                                          </p:stCondLst>
                                        </p:cTn>
                                        <p:tgtEl>
                                          <p:spTgt spid="577">
                                            <p:txEl>
                                              <p:pRg end="0" st="0"/>
                                            </p:txEl>
                                          </p:spTgt>
                                        </p:tgtEl>
                                        <p:attrNameLst>
                                          <p:attrName>style.visibility</p:attrName>
                                        </p:attrNameLst>
                                      </p:cBhvr>
                                      <p:to>
                                        <p:strVal val="visible"/>
                                      </p:to>
                                    </p:set>
                                  </p:childTnLst>
                                </p:cTn>
                              </p:par>
                            </p:childTnLst>
                          </p:cTn>
                        </p:par>
                        <p:par>
                          <p:cTn fill="hold">
                            <p:stCondLst>
                              <p:cond delay="1505"/>
                            </p:stCondLst>
                            <p:childTnLst>
                              <p:par>
                                <p:cTn fill="hold" nodeType="afterEffect" presetClass="entr" presetID="10" presetSubtype="0">
                                  <p:stCondLst>
                                    <p:cond delay="150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childTnLst>
                          </p:cTn>
                        </p:par>
                        <p:par>
                          <p:cTn fill="hold">
                            <p:stCondLst>
                              <p:cond delay="2005"/>
                            </p:stCondLst>
                            <p:childTnLst>
                              <p:par>
                                <p:cTn fill="hold" nodeType="afterEffect" presetClass="entr" presetID="10" presetSubtype="0">
                                  <p:stCondLst>
                                    <p:cond delay="1500"/>
                                  </p:stCondLst>
                                  <p:childTnLst>
                                    <p:set>
                                      <p:cBhvr>
                                        <p:cTn dur="1" fill="hold">
                                          <p:stCondLst>
                                            <p:cond delay="0"/>
                                          </p:stCondLst>
                                        </p:cTn>
                                        <p:tgtEl>
                                          <p:spTgt spid="609"/>
                                        </p:tgtEl>
                                        <p:attrNameLst>
                                          <p:attrName>style.visibility</p:attrName>
                                        </p:attrNameLst>
                                      </p:cBhvr>
                                      <p:to>
                                        <p:strVal val="visible"/>
                                      </p:to>
                                    </p:set>
                                    <p:animEffect filter="fade" transition="in">
                                      <p:cBhvr>
                                        <p:cTn dur="500"/>
                                        <p:tgtEl>
                                          <p:spTgt spid="609"/>
                                        </p:tgtEl>
                                      </p:cBhvr>
                                    </p:animEffect>
                                  </p:childTnLst>
                                </p:cTn>
                              </p:par>
                            </p:childTnLst>
                          </p:cTn>
                        </p:par>
                        <p:par>
                          <p:cTn fill="hold">
                            <p:stCondLst>
                              <p:cond delay="2505"/>
                            </p:stCondLst>
                            <p:childTnLst>
                              <p:par>
                                <p:cTn fill="hold" nodeType="afterEffect" presetClass="entr" presetID="10" presetSubtype="0">
                                  <p:stCondLst>
                                    <p:cond delay="1500"/>
                                  </p:stCondLst>
                                  <p:childTnLst>
                                    <p:set>
                                      <p:cBhvr>
                                        <p:cTn dur="1" fill="hold">
                                          <p:stCondLst>
                                            <p:cond delay="0"/>
                                          </p:stCondLst>
                                        </p:cTn>
                                        <p:tgtEl>
                                          <p:spTgt spid="610">
                                            <p:txEl>
                                              <p:pRg end="0" st="0"/>
                                            </p:txEl>
                                          </p:spTgt>
                                        </p:tgtEl>
                                        <p:attrNameLst>
                                          <p:attrName>style.visibility</p:attrName>
                                        </p:attrNameLst>
                                      </p:cBhvr>
                                      <p:to>
                                        <p:strVal val="visible"/>
                                      </p:to>
                                    </p:set>
                                    <p:animEffect filter="fade" transition="in">
                                      <p:cBhvr>
                                        <p:cTn dur="500"/>
                                        <p:tgtEl>
                                          <p:spTgt spid="610">
                                            <p:txEl>
                                              <p:pRg end="0" st="0"/>
                                            </p:txEl>
                                          </p:spTgt>
                                        </p:tgtEl>
                                      </p:cBhvr>
                                    </p:animEffect>
                                  </p:childTnLst>
                                </p:cTn>
                              </p:par>
                            </p:childTnLst>
                          </p:cTn>
                        </p:par>
                        <p:par>
                          <p:cTn fill="hold">
                            <p:stCondLst>
                              <p:cond delay="3005"/>
                            </p:stCondLst>
                            <p:childTnLst>
                              <p:par>
                                <p:cTn fill="hold" nodeType="afterEffect" presetClass="entr" presetID="10" presetSubtype="0">
                                  <p:stCondLst>
                                    <p:cond delay="150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childTnLst>
                          </p:cTn>
                        </p:par>
                        <p:par>
                          <p:cTn fill="hold">
                            <p:stCondLst>
                              <p:cond delay="3505"/>
                            </p:stCondLst>
                            <p:childTnLst>
                              <p:par>
                                <p:cTn fill="hold" nodeType="afterEffect" presetClass="entr" presetID="10" presetSubtype="0">
                                  <p:stCondLst>
                                    <p:cond delay="1500"/>
                                  </p:stCondLst>
                                  <p:childTnLst>
                                    <p:set>
                                      <p:cBhvr>
                                        <p:cTn dur="1" fill="hold">
                                          <p:stCondLst>
                                            <p:cond delay="0"/>
                                          </p:stCondLst>
                                        </p:cTn>
                                        <p:tgtEl>
                                          <p:spTgt spid="608">
                                            <p:txEl>
                                              <p:pRg end="0" st="0"/>
                                            </p:txEl>
                                          </p:spTgt>
                                        </p:tgtEl>
                                        <p:attrNameLst>
                                          <p:attrName>style.visibility</p:attrName>
                                        </p:attrNameLst>
                                      </p:cBhvr>
                                      <p:to>
                                        <p:strVal val="visible"/>
                                      </p:to>
                                    </p:set>
                                    <p:animEffect filter="fade" transition="in">
                                      <p:cBhvr>
                                        <p:cTn dur="500"/>
                                        <p:tgtEl>
                                          <p:spTgt spid="608">
                                            <p:txEl>
                                              <p:pRg end="0" st="0"/>
                                            </p:txEl>
                                          </p:spTgt>
                                        </p:tgtEl>
                                      </p:cBhvr>
                                    </p:animEffect>
                                  </p:childTnLst>
                                </p:cTn>
                              </p:par>
                            </p:childTnLst>
                          </p:cTn>
                        </p:par>
                        <p:par>
                          <p:cTn fill="hold">
                            <p:stCondLst>
                              <p:cond delay="4005"/>
                            </p:stCondLst>
                            <p:childTnLst>
                              <p:par>
                                <p:cTn fill="hold" nodeType="afterEffect" presetClass="entr" presetID="10" presetSubtype="0">
                                  <p:stCondLst>
                                    <p:cond delay="150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6" name="Shape 626"/>
        <p:cNvGrpSpPr/>
        <p:nvPr/>
      </p:nvGrpSpPr>
      <p:grpSpPr>
        <a:xfrm>
          <a:off x="0" y="0"/>
          <a:ext cx="0" cy="0"/>
          <a:chOff x="0" y="0"/>
          <a:chExt cx="0" cy="0"/>
        </a:xfrm>
      </p:grpSpPr>
      <p:sp>
        <p:nvSpPr>
          <p:cNvPr id="627" name="Google Shape;627;p38"/>
          <p:cNvSpPr txBox="1"/>
          <p:nvPr/>
        </p:nvSpPr>
        <p:spPr>
          <a:xfrm>
            <a:off x="609600" y="3810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21.4</a:t>
            </a:r>
            <a:endParaRPr/>
          </a:p>
        </p:txBody>
      </p:sp>
      <p:sp>
        <p:nvSpPr>
          <p:cNvPr id="628" name="Google Shape;628;p38"/>
          <p:cNvSpPr txBox="1"/>
          <p:nvPr/>
        </p:nvSpPr>
        <p:spPr>
          <a:xfrm>
            <a:off x="3124200" y="381000"/>
            <a:ext cx="58674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Writing Spontaneous Redox Reactions</a:t>
            </a:r>
            <a:endParaRPr/>
          </a:p>
        </p:txBody>
      </p:sp>
      <p:sp>
        <p:nvSpPr>
          <p:cNvPr id="629" name="Google Shape;629;p38"/>
          <p:cNvSpPr txBox="1"/>
          <p:nvPr/>
        </p:nvSpPr>
        <p:spPr>
          <a:xfrm>
            <a:off x="609600" y="762000"/>
            <a:ext cx="2133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 (3 of 3)</a:t>
            </a:r>
            <a:endParaRPr/>
          </a:p>
        </p:txBody>
      </p:sp>
      <p:grpSp>
        <p:nvGrpSpPr>
          <p:cNvPr id="630" name="Google Shape;630;p38"/>
          <p:cNvGrpSpPr/>
          <p:nvPr/>
        </p:nvGrpSpPr>
        <p:grpSpPr>
          <a:xfrm>
            <a:off x="1066800" y="2133600"/>
            <a:ext cx="7543800" cy="366712"/>
            <a:chOff x="672" y="1344"/>
            <a:chExt cx="4656" cy="231"/>
          </a:xfrm>
        </p:grpSpPr>
        <p:sp>
          <p:nvSpPr>
            <p:cNvPr id="631" name="Google Shape;631;p38"/>
            <p:cNvSpPr txBox="1"/>
            <p:nvPr/>
          </p:nvSpPr>
          <p:spPr>
            <a:xfrm>
              <a:off x="4416" y="1344"/>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0</a:t>
              </a:r>
              <a:r>
                <a:rPr b="0" i="0" lang="en-US" sz="1800" u="none">
                  <a:solidFill>
                    <a:schemeClr val="dk1"/>
                  </a:solidFill>
                  <a:latin typeface="Arial"/>
                  <a:ea typeface="Arial"/>
                  <a:cs typeface="Arial"/>
                  <a:sym typeface="Arial"/>
                </a:rPr>
                <a:t> = 1.23 V</a:t>
              </a:r>
              <a:endParaRPr/>
            </a:p>
          </p:txBody>
        </p:sp>
        <p:grpSp>
          <p:nvGrpSpPr>
            <p:cNvPr id="632" name="Google Shape;632;p38"/>
            <p:cNvGrpSpPr/>
            <p:nvPr/>
          </p:nvGrpSpPr>
          <p:grpSpPr>
            <a:xfrm>
              <a:off x="672" y="1344"/>
              <a:ext cx="3527" cy="231"/>
              <a:chOff x="1200" y="2112"/>
              <a:chExt cx="3527" cy="231"/>
            </a:xfrm>
          </p:grpSpPr>
          <p:sp>
            <p:nvSpPr>
              <p:cNvPr id="633" name="Google Shape;633;p38"/>
              <p:cNvSpPr txBox="1"/>
              <p:nvPr/>
            </p:nvSpPr>
            <p:spPr>
              <a:xfrm>
                <a:off x="1200" y="2112"/>
                <a:ext cx="352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(3)  MnO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+ 4H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Mn</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a:t>
                </a:r>
                <a:endParaRPr/>
              </a:p>
            </p:txBody>
          </p:sp>
          <p:cxnSp>
            <p:nvCxnSpPr>
              <p:cNvPr id="634" name="Google Shape;634;p38"/>
              <p:cNvCxnSpPr/>
              <p:nvPr/>
            </p:nvCxnSpPr>
            <p:spPr>
              <a:xfrm>
                <a:off x="3024" y="2227"/>
                <a:ext cx="288" cy="0"/>
              </a:xfrm>
              <a:prstGeom prst="straightConnector1">
                <a:avLst/>
              </a:prstGeom>
              <a:noFill/>
              <a:ln cap="flat" cmpd="sng" w="9525">
                <a:solidFill>
                  <a:schemeClr val="dk1"/>
                </a:solidFill>
                <a:prstDash val="solid"/>
                <a:miter lim="800000"/>
                <a:headEnd len="med" w="med" type="none"/>
                <a:tailEnd len="med" w="med" type="triangle"/>
              </a:ln>
            </p:spPr>
          </p:cxnSp>
        </p:grpSp>
      </p:grpSp>
      <p:grpSp>
        <p:nvGrpSpPr>
          <p:cNvPr id="635" name="Google Shape;635;p38"/>
          <p:cNvGrpSpPr/>
          <p:nvPr/>
        </p:nvGrpSpPr>
        <p:grpSpPr>
          <a:xfrm>
            <a:off x="533400" y="1752600"/>
            <a:ext cx="8077200" cy="366712"/>
            <a:chOff x="336" y="1104"/>
            <a:chExt cx="4992" cy="231"/>
          </a:xfrm>
        </p:grpSpPr>
        <p:sp>
          <p:nvSpPr>
            <p:cNvPr id="636" name="Google Shape;636;p38"/>
            <p:cNvSpPr txBox="1"/>
            <p:nvPr/>
          </p:nvSpPr>
          <p:spPr>
            <a:xfrm>
              <a:off x="4416" y="1104"/>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0</a:t>
              </a:r>
              <a:r>
                <a:rPr b="0" i="0" lang="en-US" sz="1800" u="none">
                  <a:solidFill>
                    <a:schemeClr val="dk1"/>
                  </a:solidFill>
                  <a:latin typeface="Arial"/>
                  <a:ea typeface="Arial"/>
                  <a:cs typeface="Arial"/>
                  <a:sym typeface="Arial"/>
                </a:rPr>
                <a:t> = </a:t>
              </a:r>
              <a:r>
                <a:rPr b="0" i="0" lang="en-US" sz="1800" u="none">
                  <a:solidFill>
                    <a:srgbClr val="ED181E"/>
                  </a:solidFill>
                  <a:latin typeface="Arial"/>
                  <a:ea typeface="Arial"/>
                  <a:cs typeface="Arial"/>
                  <a:sym typeface="Arial"/>
                </a:rPr>
                <a:t>+</a:t>
              </a:r>
              <a:r>
                <a:rPr b="0" i="0" lang="en-US" sz="1800" u="none">
                  <a:solidFill>
                    <a:schemeClr val="dk1"/>
                  </a:solidFill>
                  <a:latin typeface="Arial"/>
                  <a:ea typeface="Arial"/>
                  <a:cs typeface="Arial"/>
                  <a:sym typeface="Arial"/>
                </a:rPr>
                <a:t>0.23 V</a:t>
              </a:r>
              <a:endParaRPr/>
            </a:p>
          </p:txBody>
        </p:sp>
        <p:grpSp>
          <p:nvGrpSpPr>
            <p:cNvPr id="637" name="Google Shape;637;p38"/>
            <p:cNvGrpSpPr/>
            <p:nvPr/>
          </p:nvGrpSpPr>
          <p:grpSpPr>
            <a:xfrm>
              <a:off x="672" y="1104"/>
              <a:ext cx="3312" cy="231"/>
              <a:chOff x="672" y="1104"/>
              <a:chExt cx="3312" cy="231"/>
            </a:xfrm>
          </p:grpSpPr>
          <p:sp>
            <p:nvSpPr>
              <p:cNvPr id="638" name="Google Shape;638;p38"/>
              <p:cNvSpPr txBox="1"/>
              <p:nvPr/>
            </p:nvSpPr>
            <p:spPr>
              <a:xfrm>
                <a:off x="672" y="1104"/>
                <a:ext cx="33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 N</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5</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N</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+ 5H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+ 4e</a:t>
                </a:r>
                <a:r>
                  <a:rPr b="0" baseline="30000" i="0" lang="en-US" sz="1800" u="none">
                    <a:solidFill>
                      <a:schemeClr val="dk1"/>
                    </a:solidFill>
                    <a:latin typeface="Arial"/>
                    <a:ea typeface="Arial"/>
                    <a:cs typeface="Arial"/>
                    <a:sym typeface="Arial"/>
                  </a:rPr>
                  <a:t>-</a:t>
                </a:r>
                <a:endParaRPr/>
              </a:p>
            </p:txBody>
          </p:sp>
          <p:cxnSp>
            <p:nvCxnSpPr>
              <p:cNvPr id="639" name="Google Shape;639;p38"/>
              <p:cNvCxnSpPr/>
              <p:nvPr/>
            </p:nvCxnSpPr>
            <p:spPr>
              <a:xfrm>
                <a:off x="1586" y="1220"/>
                <a:ext cx="288" cy="0"/>
              </a:xfrm>
              <a:prstGeom prst="straightConnector1">
                <a:avLst/>
              </a:prstGeom>
              <a:noFill/>
              <a:ln cap="flat" cmpd="sng" w="9525">
                <a:solidFill>
                  <a:schemeClr val="dk1"/>
                </a:solidFill>
                <a:prstDash val="solid"/>
                <a:miter lim="800000"/>
                <a:headEnd len="med" w="med" type="none"/>
                <a:tailEnd len="med" w="med" type="triangle"/>
              </a:ln>
            </p:spPr>
          </p:cxnSp>
        </p:grpSp>
        <p:sp>
          <p:nvSpPr>
            <p:cNvPr id="640" name="Google Shape;640;p38"/>
            <p:cNvSpPr txBox="1"/>
            <p:nvPr/>
          </p:nvSpPr>
          <p:spPr>
            <a:xfrm>
              <a:off x="336" y="1104"/>
              <a:ext cx="4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0" i="0" lang="en-US" sz="1800" u="none">
                  <a:solidFill>
                    <a:srgbClr val="1822CD"/>
                  </a:solidFill>
                  <a:latin typeface="Arial"/>
                  <a:ea typeface="Arial"/>
                  <a:cs typeface="Arial"/>
                  <a:sym typeface="Arial"/>
                </a:rPr>
                <a:t>Rev</a:t>
              </a:r>
              <a:endParaRPr/>
            </a:p>
          </p:txBody>
        </p:sp>
      </p:grpSp>
      <p:grpSp>
        <p:nvGrpSpPr>
          <p:cNvPr id="641" name="Google Shape;641;p38"/>
          <p:cNvGrpSpPr/>
          <p:nvPr/>
        </p:nvGrpSpPr>
        <p:grpSpPr>
          <a:xfrm>
            <a:off x="1143000" y="2667000"/>
            <a:ext cx="5257800" cy="366712"/>
            <a:chOff x="672" y="1104"/>
            <a:chExt cx="3312" cy="231"/>
          </a:xfrm>
        </p:grpSpPr>
        <p:sp>
          <p:nvSpPr>
            <p:cNvPr id="642" name="Google Shape;642;p38"/>
            <p:cNvSpPr txBox="1"/>
            <p:nvPr/>
          </p:nvSpPr>
          <p:spPr>
            <a:xfrm>
              <a:off x="672" y="1104"/>
              <a:ext cx="33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 N</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5</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N</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+ 5H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+ 4e</a:t>
              </a:r>
              <a:r>
                <a:rPr b="0" baseline="30000" i="0" lang="en-US" sz="1800" u="none">
                  <a:solidFill>
                    <a:schemeClr val="dk1"/>
                  </a:solidFill>
                  <a:latin typeface="Arial"/>
                  <a:ea typeface="Arial"/>
                  <a:cs typeface="Arial"/>
                  <a:sym typeface="Arial"/>
                </a:rPr>
                <a:t>-</a:t>
              </a:r>
              <a:endParaRPr/>
            </a:p>
          </p:txBody>
        </p:sp>
        <p:cxnSp>
          <p:nvCxnSpPr>
            <p:cNvPr id="643" name="Google Shape;643;p38"/>
            <p:cNvCxnSpPr/>
            <p:nvPr/>
          </p:nvCxnSpPr>
          <p:spPr>
            <a:xfrm>
              <a:off x="1586" y="1220"/>
              <a:ext cx="288" cy="0"/>
            </a:xfrm>
            <a:prstGeom prst="straightConnector1">
              <a:avLst/>
            </a:prstGeom>
            <a:noFill/>
            <a:ln cap="flat" cmpd="sng" w="9525">
              <a:solidFill>
                <a:schemeClr val="dk1"/>
              </a:solidFill>
              <a:prstDash val="solid"/>
              <a:miter lim="800000"/>
              <a:headEnd len="med" w="med" type="none"/>
              <a:tailEnd len="med" w="med" type="triangle"/>
            </a:ln>
          </p:spPr>
        </p:cxnSp>
      </p:grpSp>
      <p:grpSp>
        <p:nvGrpSpPr>
          <p:cNvPr id="644" name="Google Shape;644;p38"/>
          <p:cNvGrpSpPr/>
          <p:nvPr/>
        </p:nvGrpSpPr>
        <p:grpSpPr>
          <a:xfrm>
            <a:off x="1143000" y="3124200"/>
            <a:ext cx="5638800" cy="366712"/>
            <a:chOff x="1200" y="2112"/>
            <a:chExt cx="3408" cy="231"/>
          </a:xfrm>
        </p:grpSpPr>
        <p:sp>
          <p:nvSpPr>
            <p:cNvPr id="645" name="Google Shape;645;p38"/>
            <p:cNvSpPr txBox="1"/>
            <p:nvPr/>
          </p:nvSpPr>
          <p:spPr>
            <a:xfrm>
              <a:off x="1200" y="2112"/>
              <a:ext cx="34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(3)  MnO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+ 4H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Mn</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a:t>
              </a:r>
              <a:endParaRPr/>
            </a:p>
          </p:txBody>
        </p:sp>
        <p:cxnSp>
          <p:nvCxnSpPr>
            <p:cNvPr id="646" name="Google Shape;646;p38"/>
            <p:cNvCxnSpPr/>
            <p:nvPr/>
          </p:nvCxnSpPr>
          <p:spPr>
            <a:xfrm>
              <a:off x="3024" y="2227"/>
              <a:ext cx="288" cy="0"/>
            </a:xfrm>
            <a:prstGeom prst="straightConnector1">
              <a:avLst/>
            </a:prstGeom>
            <a:noFill/>
            <a:ln cap="flat" cmpd="sng" w="9525">
              <a:solidFill>
                <a:schemeClr val="dk1"/>
              </a:solidFill>
              <a:prstDash val="solid"/>
              <a:miter lim="800000"/>
              <a:headEnd len="med" w="med" type="none"/>
              <a:tailEnd len="med" w="med" type="triangle"/>
            </a:ln>
          </p:spPr>
        </p:cxnSp>
      </p:grpSp>
      <p:sp>
        <p:nvSpPr>
          <p:cNvPr id="647" name="Google Shape;647;p38"/>
          <p:cNvSpPr/>
          <p:nvPr/>
        </p:nvSpPr>
        <p:spPr>
          <a:xfrm>
            <a:off x="1219200" y="3124200"/>
            <a:ext cx="5410200" cy="381000"/>
          </a:xfrm>
          <a:prstGeom prst="bracketPair">
            <a:avLst/>
          </a:prstGeom>
          <a:noFill/>
          <a:ln cap="flat" cmpd="sng" w="28575">
            <a:solidFill>
              <a:srgbClr val="1822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648" name="Google Shape;648;p38"/>
          <p:cNvSpPr txBox="1"/>
          <p:nvPr/>
        </p:nvSpPr>
        <p:spPr>
          <a:xfrm>
            <a:off x="6629400" y="3124200"/>
            <a:ext cx="762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0" i="0" lang="en-US" sz="1800" u="none">
                <a:solidFill>
                  <a:srgbClr val="1822CD"/>
                </a:solidFill>
                <a:latin typeface="Arial"/>
                <a:ea typeface="Arial"/>
                <a:cs typeface="Arial"/>
                <a:sym typeface="Arial"/>
              </a:rPr>
              <a:t>x 2</a:t>
            </a:r>
            <a:endParaRPr/>
          </a:p>
        </p:txBody>
      </p:sp>
      <p:cxnSp>
        <p:nvCxnSpPr>
          <p:cNvPr id="649" name="Google Shape;649;p38"/>
          <p:cNvCxnSpPr/>
          <p:nvPr/>
        </p:nvCxnSpPr>
        <p:spPr>
          <a:xfrm>
            <a:off x="914400" y="3657600"/>
            <a:ext cx="6553200" cy="0"/>
          </a:xfrm>
          <a:prstGeom prst="straightConnector1">
            <a:avLst/>
          </a:prstGeom>
          <a:noFill/>
          <a:ln cap="flat" cmpd="sng" w="28575">
            <a:solidFill>
              <a:schemeClr val="dk1"/>
            </a:solidFill>
            <a:prstDash val="solid"/>
            <a:miter lim="800000"/>
            <a:headEnd len="med" w="med" type="none"/>
            <a:tailEnd len="med" w="med" type="none"/>
          </a:ln>
        </p:spPr>
      </p:cxnSp>
      <p:cxnSp>
        <p:nvCxnSpPr>
          <p:cNvPr id="650" name="Google Shape;650;p38"/>
          <p:cNvCxnSpPr/>
          <p:nvPr/>
        </p:nvCxnSpPr>
        <p:spPr>
          <a:xfrm>
            <a:off x="7010400" y="2514600"/>
            <a:ext cx="1524000" cy="0"/>
          </a:xfrm>
          <a:prstGeom prst="straightConnector1">
            <a:avLst/>
          </a:prstGeom>
          <a:noFill/>
          <a:ln cap="flat" cmpd="sng" w="28575">
            <a:solidFill>
              <a:schemeClr val="dk1"/>
            </a:solidFill>
            <a:prstDash val="solid"/>
            <a:miter lim="800000"/>
            <a:headEnd len="med" w="med" type="none"/>
            <a:tailEnd len="med" w="med" type="none"/>
          </a:ln>
        </p:spPr>
      </p:cxnSp>
      <p:sp>
        <p:nvSpPr>
          <p:cNvPr id="651" name="Google Shape;651;p38"/>
          <p:cNvSpPr txBox="1"/>
          <p:nvPr/>
        </p:nvSpPr>
        <p:spPr>
          <a:xfrm>
            <a:off x="7086600" y="2590800"/>
            <a:ext cx="1600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0" i="0" lang="en-US" sz="1800" u="none">
                <a:solidFill>
                  <a:srgbClr val="1822CD"/>
                </a:solidFill>
                <a:latin typeface="Arial"/>
                <a:ea typeface="Arial"/>
                <a:cs typeface="Arial"/>
                <a:sym typeface="Arial"/>
              </a:rPr>
              <a:t>E</a:t>
            </a:r>
            <a:r>
              <a:rPr b="0" baseline="30000" i="0" lang="en-US" sz="1800" u="none">
                <a:solidFill>
                  <a:srgbClr val="1822CD"/>
                </a:solidFill>
                <a:latin typeface="Arial"/>
                <a:ea typeface="Arial"/>
                <a:cs typeface="Arial"/>
                <a:sym typeface="Arial"/>
              </a:rPr>
              <a:t>0</a:t>
            </a:r>
            <a:r>
              <a:rPr b="0" baseline="-25000" i="0" lang="en-US" sz="1800" u="none">
                <a:solidFill>
                  <a:srgbClr val="1822CD"/>
                </a:solidFill>
                <a:latin typeface="Arial"/>
                <a:ea typeface="Arial"/>
                <a:cs typeface="Arial"/>
                <a:sym typeface="Arial"/>
              </a:rPr>
              <a:t>cell</a:t>
            </a:r>
            <a:r>
              <a:rPr b="0" i="0" lang="en-US" sz="1800" u="none">
                <a:solidFill>
                  <a:srgbClr val="1822CD"/>
                </a:solidFill>
                <a:latin typeface="Arial"/>
                <a:ea typeface="Arial"/>
                <a:cs typeface="Arial"/>
                <a:sym typeface="Arial"/>
              </a:rPr>
              <a:t> = 1.46 V</a:t>
            </a:r>
            <a:endParaRPr/>
          </a:p>
        </p:txBody>
      </p:sp>
      <p:grpSp>
        <p:nvGrpSpPr>
          <p:cNvPr id="652" name="Google Shape;652;p38"/>
          <p:cNvGrpSpPr/>
          <p:nvPr/>
        </p:nvGrpSpPr>
        <p:grpSpPr>
          <a:xfrm>
            <a:off x="381000" y="3733800"/>
            <a:ext cx="7467600" cy="366712"/>
            <a:chOff x="240" y="2352"/>
            <a:chExt cx="4704" cy="231"/>
          </a:xfrm>
        </p:grpSpPr>
        <p:grpSp>
          <p:nvGrpSpPr>
            <p:cNvPr id="653" name="Google Shape;653;p38"/>
            <p:cNvGrpSpPr/>
            <p:nvPr/>
          </p:nvGrpSpPr>
          <p:grpSpPr>
            <a:xfrm>
              <a:off x="528" y="2352"/>
              <a:ext cx="4416" cy="231"/>
              <a:chOff x="528" y="2352"/>
              <a:chExt cx="4416" cy="231"/>
            </a:xfrm>
          </p:grpSpPr>
          <p:sp>
            <p:nvSpPr>
              <p:cNvPr id="654" name="Google Shape;654;p38"/>
              <p:cNvSpPr txBox="1"/>
              <p:nvPr/>
            </p:nvSpPr>
            <p:spPr>
              <a:xfrm>
                <a:off x="528" y="2352"/>
                <a:ext cx="441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0" i="0" lang="en-US" sz="1800" u="none">
                    <a:solidFill>
                      <a:srgbClr val="1822CD"/>
                    </a:solidFill>
                    <a:latin typeface="Arial"/>
                    <a:ea typeface="Arial"/>
                    <a:cs typeface="Arial"/>
                    <a:sym typeface="Arial"/>
                  </a:rPr>
                  <a:t>N</a:t>
                </a:r>
                <a:r>
                  <a:rPr b="0" baseline="-25000" i="0" lang="en-US" sz="1800" u="none">
                    <a:solidFill>
                      <a:srgbClr val="1822CD"/>
                    </a:solidFill>
                    <a:latin typeface="Arial"/>
                    <a:ea typeface="Arial"/>
                    <a:cs typeface="Arial"/>
                    <a:sym typeface="Arial"/>
                  </a:rPr>
                  <a:t>2</a:t>
                </a:r>
                <a:r>
                  <a:rPr b="0" i="0" lang="en-US" sz="1800" u="none">
                    <a:solidFill>
                      <a:srgbClr val="1822CD"/>
                    </a:solidFill>
                    <a:latin typeface="Arial"/>
                    <a:ea typeface="Arial"/>
                    <a:cs typeface="Arial"/>
                    <a:sym typeface="Arial"/>
                  </a:rPr>
                  <a:t>H</a:t>
                </a:r>
                <a:r>
                  <a:rPr b="0" baseline="-25000" i="0" lang="en-US" sz="1800" u="none">
                    <a:solidFill>
                      <a:srgbClr val="1822CD"/>
                    </a:solidFill>
                    <a:latin typeface="Arial"/>
                    <a:ea typeface="Arial"/>
                    <a:cs typeface="Arial"/>
                    <a:sym typeface="Arial"/>
                  </a:rPr>
                  <a:t>5</a:t>
                </a:r>
                <a:r>
                  <a:rPr b="0" baseline="30000" i="0" lang="en-US" sz="1800" u="none">
                    <a:solidFill>
                      <a:srgbClr val="1822CD"/>
                    </a:solidFill>
                    <a:latin typeface="Arial"/>
                    <a:ea typeface="Arial"/>
                    <a:cs typeface="Arial"/>
                    <a:sym typeface="Arial"/>
                  </a:rPr>
                  <a:t>+</a:t>
                </a:r>
                <a:r>
                  <a:rPr b="0" i="0" lang="en-US" sz="1800" u="none">
                    <a:solidFill>
                      <a:srgbClr val="1822CD"/>
                    </a:solidFill>
                    <a:latin typeface="Arial"/>
                    <a:ea typeface="Arial"/>
                    <a:cs typeface="Arial"/>
                    <a:sym typeface="Arial"/>
                  </a:rPr>
                  <a:t>(</a:t>
                </a:r>
                <a:r>
                  <a:rPr b="0" i="1" lang="en-US" sz="1800" u="none">
                    <a:solidFill>
                      <a:srgbClr val="1822CD"/>
                    </a:solidFill>
                    <a:latin typeface="Times"/>
                    <a:ea typeface="Times"/>
                    <a:cs typeface="Times"/>
                    <a:sym typeface="Times"/>
                  </a:rPr>
                  <a:t>aq</a:t>
                </a:r>
                <a:r>
                  <a:rPr b="0" i="0" lang="en-US" sz="1800" u="none">
                    <a:solidFill>
                      <a:srgbClr val="1822CD"/>
                    </a:solidFill>
                    <a:latin typeface="Arial"/>
                    <a:ea typeface="Arial"/>
                    <a:cs typeface="Arial"/>
                    <a:sym typeface="Arial"/>
                  </a:rPr>
                  <a:t>) + 2MnO</a:t>
                </a:r>
                <a:r>
                  <a:rPr b="0" baseline="-25000" i="0" lang="en-US" sz="1800" u="none">
                    <a:solidFill>
                      <a:srgbClr val="1822CD"/>
                    </a:solidFill>
                    <a:latin typeface="Arial"/>
                    <a:ea typeface="Arial"/>
                    <a:cs typeface="Arial"/>
                    <a:sym typeface="Arial"/>
                  </a:rPr>
                  <a:t>2</a:t>
                </a:r>
                <a:r>
                  <a:rPr b="0" i="0" lang="en-US" sz="1800" u="none">
                    <a:solidFill>
                      <a:srgbClr val="1822CD"/>
                    </a:solidFill>
                    <a:latin typeface="Arial"/>
                    <a:ea typeface="Arial"/>
                    <a:cs typeface="Arial"/>
                    <a:sym typeface="Arial"/>
                  </a:rPr>
                  <a:t>(</a:t>
                </a:r>
                <a:r>
                  <a:rPr b="0" i="1" lang="en-US" sz="1800" u="none">
                    <a:solidFill>
                      <a:srgbClr val="1822CD"/>
                    </a:solidFill>
                    <a:latin typeface="Times"/>
                    <a:ea typeface="Times"/>
                    <a:cs typeface="Times"/>
                    <a:sym typeface="Times"/>
                  </a:rPr>
                  <a:t>s</a:t>
                </a:r>
                <a:r>
                  <a:rPr b="0" i="0" lang="en-US" sz="1800" u="none">
                    <a:solidFill>
                      <a:srgbClr val="1822CD"/>
                    </a:solidFill>
                    <a:latin typeface="Arial"/>
                    <a:ea typeface="Arial"/>
                    <a:cs typeface="Arial"/>
                    <a:sym typeface="Arial"/>
                  </a:rPr>
                  <a:t>) + 3H</a:t>
                </a:r>
                <a:r>
                  <a:rPr b="0" baseline="30000" i="0" lang="en-US" sz="1800" u="none">
                    <a:solidFill>
                      <a:srgbClr val="1822CD"/>
                    </a:solidFill>
                    <a:latin typeface="Arial"/>
                    <a:ea typeface="Arial"/>
                    <a:cs typeface="Arial"/>
                    <a:sym typeface="Arial"/>
                  </a:rPr>
                  <a:t>+</a:t>
                </a:r>
                <a:r>
                  <a:rPr b="0" i="0" lang="en-US" sz="1800" u="none">
                    <a:solidFill>
                      <a:srgbClr val="1822CD"/>
                    </a:solidFill>
                    <a:latin typeface="Arial"/>
                    <a:ea typeface="Arial"/>
                    <a:cs typeface="Arial"/>
                    <a:sym typeface="Arial"/>
                  </a:rPr>
                  <a:t>(</a:t>
                </a:r>
                <a:r>
                  <a:rPr b="0" i="1" lang="en-US" sz="1800" u="none">
                    <a:solidFill>
                      <a:srgbClr val="1822CD"/>
                    </a:solidFill>
                    <a:latin typeface="Times"/>
                    <a:ea typeface="Times"/>
                    <a:cs typeface="Times"/>
                    <a:sym typeface="Times"/>
                  </a:rPr>
                  <a:t>aq</a:t>
                </a:r>
                <a:r>
                  <a:rPr b="0" i="0" lang="en-US" sz="1800" u="none">
                    <a:solidFill>
                      <a:srgbClr val="1822CD"/>
                    </a:solidFill>
                    <a:latin typeface="Arial"/>
                    <a:ea typeface="Arial"/>
                    <a:cs typeface="Arial"/>
                    <a:sym typeface="Arial"/>
                  </a:rPr>
                  <a:t>)         N</a:t>
                </a:r>
                <a:r>
                  <a:rPr b="0" baseline="-25000" i="0" lang="en-US" sz="1800" u="none">
                    <a:solidFill>
                      <a:srgbClr val="1822CD"/>
                    </a:solidFill>
                    <a:latin typeface="Arial"/>
                    <a:ea typeface="Arial"/>
                    <a:cs typeface="Arial"/>
                    <a:sym typeface="Arial"/>
                  </a:rPr>
                  <a:t>2</a:t>
                </a:r>
                <a:r>
                  <a:rPr b="0" i="0" lang="en-US" sz="1800" u="none">
                    <a:solidFill>
                      <a:srgbClr val="1822CD"/>
                    </a:solidFill>
                    <a:latin typeface="Arial"/>
                    <a:ea typeface="Arial"/>
                    <a:cs typeface="Arial"/>
                    <a:sym typeface="Arial"/>
                  </a:rPr>
                  <a:t>(</a:t>
                </a:r>
                <a:r>
                  <a:rPr b="0" i="1" lang="en-US" sz="1800" u="none">
                    <a:solidFill>
                      <a:srgbClr val="1822CD"/>
                    </a:solidFill>
                    <a:latin typeface="Times"/>
                    <a:ea typeface="Times"/>
                    <a:cs typeface="Times"/>
                    <a:sym typeface="Times"/>
                  </a:rPr>
                  <a:t>g</a:t>
                </a:r>
                <a:r>
                  <a:rPr b="0" i="0" lang="en-US" sz="1800" u="none">
                    <a:solidFill>
                      <a:srgbClr val="1822CD"/>
                    </a:solidFill>
                    <a:latin typeface="Arial"/>
                    <a:ea typeface="Arial"/>
                    <a:cs typeface="Arial"/>
                    <a:sym typeface="Arial"/>
                  </a:rPr>
                  <a:t>) + 2Mn</a:t>
                </a:r>
                <a:r>
                  <a:rPr b="0" baseline="30000" i="0" lang="en-US" sz="1800" u="none">
                    <a:solidFill>
                      <a:srgbClr val="1822CD"/>
                    </a:solidFill>
                    <a:latin typeface="Arial"/>
                    <a:ea typeface="Arial"/>
                    <a:cs typeface="Arial"/>
                    <a:sym typeface="Arial"/>
                  </a:rPr>
                  <a:t>2+</a:t>
                </a:r>
                <a:r>
                  <a:rPr b="0" i="0" lang="en-US" sz="1800" u="none">
                    <a:solidFill>
                      <a:srgbClr val="1822CD"/>
                    </a:solidFill>
                    <a:latin typeface="Arial"/>
                    <a:ea typeface="Arial"/>
                    <a:cs typeface="Arial"/>
                    <a:sym typeface="Arial"/>
                  </a:rPr>
                  <a:t>(</a:t>
                </a:r>
                <a:r>
                  <a:rPr b="0" i="1" lang="en-US" sz="1800" u="none">
                    <a:solidFill>
                      <a:srgbClr val="1822CD"/>
                    </a:solidFill>
                    <a:latin typeface="Times"/>
                    <a:ea typeface="Times"/>
                    <a:cs typeface="Times"/>
                    <a:sym typeface="Times"/>
                  </a:rPr>
                  <a:t>aq</a:t>
                </a:r>
                <a:r>
                  <a:rPr b="0" i="0" lang="en-US" sz="1800" u="none">
                    <a:solidFill>
                      <a:srgbClr val="1822CD"/>
                    </a:solidFill>
                    <a:latin typeface="Arial"/>
                    <a:ea typeface="Arial"/>
                    <a:cs typeface="Arial"/>
                    <a:sym typeface="Arial"/>
                  </a:rPr>
                  <a:t>) + 4H</a:t>
                </a:r>
                <a:r>
                  <a:rPr b="0" baseline="-25000" i="0" lang="en-US" sz="1800" u="none">
                    <a:solidFill>
                      <a:srgbClr val="1822CD"/>
                    </a:solidFill>
                    <a:latin typeface="Arial"/>
                    <a:ea typeface="Arial"/>
                    <a:cs typeface="Arial"/>
                    <a:sym typeface="Arial"/>
                  </a:rPr>
                  <a:t>2</a:t>
                </a:r>
                <a:r>
                  <a:rPr b="0" i="0" lang="en-US" sz="1800" u="none">
                    <a:solidFill>
                      <a:srgbClr val="1822CD"/>
                    </a:solidFill>
                    <a:latin typeface="Arial"/>
                    <a:ea typeface="Arial"/>
                    <a:cs typeface="Arial"/>
                    <a:sym typeface="Arial"/>
                  </a:rPr>
                  <a:t>O(</a:t>
                </a:r>
                <a:r>
                  <a:rPr b="0" i="1" lang="en-US" sz="1800" u="none">
                    <a:solidFill>
                      <a:srgbClr val="1822CD"/>
                    </a:solidFill>
                    <a:latin typeface="Times"/>
                    <a:ea typeface="Times"/>
                    <a:cs typeface="Times"/>
                    <a:sym typeface="Times"/>
                  </a:rPr>
                  <a:t>l</a:t>
                </a:r>
                <a:r>
                  <a:rPr b="0" i="0" lang="en-US" sz="1800" u="none">
                    <a:solidFill>
                      <a:srgbClr val="1822CD"/>
                    </a:solidFill>
                    <a:latin typeface="Arial"/>
                    <a:ea typeface="Arial"/>
                    <a:cs typeface="Arial"/>
                    <a:sym typeface="Arial"/>
                  </a:rPr>
                  <a:t>)</a:t>
                </a:r>
                <a:endParaRPr/>
              </a:p>
            </p:txBody>
          </p:sp>
          <p:cxnSp>
            <p:nvCxnSpPr>
              <p:cNvPr id="655" name="Google Shape;655;p38"/>
              <p:cNvCxnSpPr/>
              <p:nvPr/>
            </p:nvCxnSpPr>
            <p:spPr>
              <a:xfrm>
                <a:off x="2638" y="2468"/>
                <a:ext cx="288" cy="0"/>
              </a:xfrm>
              <a:prstGeom prst="straightConnector1">
                <a:avLst/>
              </a:prstGeom>
              <a:noFill/>
              <a:ln cap="flat" cmpd="sng" w="9525">
                <a:solidFill>
                  <a:srgbClr val="1822CD"/>
                </a:solidFill>
                <a:prstDash val="solid"/>
                <a:miter lim="800000"/>
                <a:headEnd len="med" w="med" type="none"/>
                <a:tailEnd len="med" w="med" type="triangle"/>
              </a:ln>
            </p:spPr>
          </p:cxnSp>
        </p:grpSp>
        <p:sp>
          <p:nvSpPr>
            <p:cNvPr id="656" name="Google Shape;656;p38"/>
            <p:cNvSpPr txBox="1"/>
            <p:nvPr/>
          </p:nvSpPr>
          <p:spPr>
            <a:xfrm>
              <a:off x="240" y="2352"/>
              <a:ext cx="33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0" i="0" lang="en-US" sz="1800" u="none">
                  <a:solidFill>
                    <a:srgbClr val="1822CD"/>
                  </a:solidFill>
                  <a:latin typeface="Arial"/>
                  <a:ea typeface="Arial"/>
                  <a:cs typeface="Arial"/>
                  <a:sym typeface="Arial"/>
                </a:rPr>
                <a:t>(C)</a:t>
              </a:r>
              <a:endParaRPr/>
            </a:p>
          </p:txBody>
        </p:sp>
      </p:grpSp>
      <p:sp>
        <p:nvSpPr>
          <p:cNvPr id="657" name="Google Shape;657;p38"/>
          <p:cNvSpPr txBox="1"/>
          <p:nvPr/>
        </p:nvSpPr>
        <p:spPr>
          <a:xfrm>
            <a:off x="685800" y="4495800"/>
            <a:ext cx="73152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 comparison of the relative strengths of oxidizing and reducing agents produces the overall ranking of</a:t>
            </a:r>
            <a:endParaRPr/>
          </a:p>
        </p:txBody>
      </p:sp>
      <p:sp>
        <p:nvSpPr>
          <p:cNvPr id="658" name="Google Shape;658;p38"/>
          <p:cNvSpPr txBox="1"/>
          <p:nvPr/>
        </p:nvSpPr>
        <p:spPr>
          <a:xfrm>
            <a:off x="1682750" y="5187950"/>
            <a:ext cx="4267200" cy="366713"/>
          </a:xfrm>
          <a:prstGeom prst="rect">
            <a:avLst/>
          </a:prstGeom>
          <a:gradFill>
            <a:gsLst>
              <a:gs pos="0">
                <a:srgbClr val="187534">
                  <a:alpha val="47843"/>
                </a:srgbClr>
              </a:gs>
              <a:gs pos="50000">
                <a:schemeClr val="lt1"/>
              </a:gs>
              <a:gs pos="100000">
                <a:srgbClr val="187534">
                  <a:alpha val="47843"/>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Oxidizing agents:  MnO</a:t>
            </a:r>
            <a:r>
              <a:rPr b="0" baseline="-25000" i="0" lang="en-US" sz="1800" u="none" cap="none" strike="noStrike">
                <a:solidFill>
                  <a:schemeClr val="dk1"/>
                </a:solidFill>
                <a:latin typeface="Arial"/>
                <a:ea typeface="Arial"/>
                <a:cs typeface="Arial"/>
                <a:sym typeface="Arial"/>
              </a:rPr>
              <a:t>2</a:t>
            </a:r>
            <a:r>
              <a:rPr b="0" i="0" lang="en-US" sz="1800" u="none" cap="none" strike="noStrike">
                <a:solidFill>
                  <a:schemeClr val="dk1"/>
                </a:solidFill>
                <a:latin typeface="Arial"/>
                <a:ea typeface="Arial"/>
                <a:cs typeface="Arial"/>
                <a:sym typeface="Arial"/>
              </a:rPr>
              <a:t> &gt;  NO</a:t>
            </a:r>
            <a:r>
              <a:rPr b="0" baseline="-25000" i="0" lang="en-US" sz="1800" u="none" cap="none" strike="noStrike">
                <a:solidFill>
                  <a:schemeClr val="dk1"/>
                </a:solidFill>
                <a:latin typeface="Arial"/>
                <a:ea typeface="Arial"/>
                <a:cs typeface="Arial"/>
                <a:sym typeface="Arial"/>
              </a:rPr>
              <a:t>3</a:t>
            </a:r>
            <a:r>
              <a:rPr b="0" baseline="30000" i="0" lang="en-US" sz="1800" u="none" cap="none" strike="noStrike">
                <a:solidFill>
                  <a:schemeClr val="dk1"/>
                </a:solidFill>
                <a:latin typeface="Arial"/>
                <a:ea typeface="Arial"/>
                <a:cs typeface="Arial"/>
                <a:sym typeface="Arial"/>
              </a:rPr>
              <a:t>-</a:t>
            </a:r>
            <a:r>
              <a:rPr b="0" i="0" lang="en-US" sz="1800" u="none" cap="none" strike="noStrike">
                <a:solidFill>
                  <a:schemeClr val="dk1"/>
                </a:solidFill>
                <a:latin typeface="Arial"/>
                <a:ea typeface="Arial"/>
                <a:cs typeface="Arial"/>
                <a:sym typeface="Arial"/>
              </a:rPr>
              <a:t> &gt; N</a:t>
            </a:r>
            <a:r>
              <a:rPr b="0" baseline="-25000" i="0" lang="en-US" sz="1800" u="none" cap="none" strike="noStrike">
                <a:solidFill>
                  <a:schemeClr val="dk1"/>
                </a:solidFill>
                <a:latin typeface="Arial"/>
                <a:ea typeface="Arial"/>
                <a:cs typeface="Arial"/>
                <a:sym typeface="Arial"/>
              </a:rPr>
              <a:t>2</a:t>
            </a:r>
            <a:endParaRPr b="0" i="0" sz="1800" u="none" cap="none" strike="noStrike">
              <a:solidFill>
                <a:schemeClr val="dk1"/>
              </a:solidFill>
              <a:latin typeface="Arial"/>
              <a:ea typeface="Arial"/>
              <a:cs typeface="Arial"/>
              <a:sym typeface="Arial"/>
            </a:endParaRPr>
          </a:p>
        </p:txBody>
      </p:sp>
      <p:sp>
        <p:nvSpPr>
          <p:cNvPr id="659" name="Google Shape;659;p38"/>
          <p:cNvSpPr txBox="1"/>
          <p:nvPr/>
        </p:nvSpPr>
        <p:spPr>
          <a:xfrm>
            <a:off x="1682750" y="5641975"/>
            <a:ext cx="4267200" cy="366713"/>
          </a:xfrm>
          <a:prstGeom prst="rect">
            <a:avLst/>
          </a:prstGeom>
          <a:gradFill>
            <a:gsLst>
              <a:gs pos="0">
                <a:srgbClr val="187534">
                  <a:alpha val="47843"/>
                </a:srgbClr>
              </a:gs>
              <a:gs pos="50000">
                <a:schemeClr val="lt1"/>
              </a:gs>
              <a:gs pos="100000">
                <a:srgbClr val="187534">
                  <a:alpha val="47843"/>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Reducing agents:  N</a:t>
            </a:r>
            <a:r>
              <a:rPr b="0" baseline="-25000" i="0" lang="en-US" sz="1800" u="none" cap="none" strike="noStrike">
                <a:solidFill>
                  <a:schemeClr val="dk1"/>
                </a:solidFill>
                <a:latin typeface="Arial"/>
                <a:ea typeface="Arial"/>
                <a:cs typeface="Arial"/>
                <a:sym typeface="Arial"/>
              </a:rPr>
              <a:t>2</a:t>
            </a:r>
            <a:r>
              <a:rPr b="0" i="0" lang="en-US" sz="1800" u="none" cap="none" strike="noStrike">
                <a:solidFill>
                  <a:schemeClr val="dk1"/>
                </a:solidFill>
                <a:latin typeface="Arial"/>
                <a:ea typeface="Arial"/>
                <a:cs typeface="Arial"/>
                <a:sym typeface="Arial"/>
              </a:rPr>
              <a:t>H</a:t>
            </a:r>
            <a:r>
              <a:rPr b="0" baseline="-25000" i="0" lang="en-US" sz="1800" u="none" cap="none" strike="noStrike">
                <a:solidFill>
                  <a:schemeClr val="dk1"/>
                </a:solidFill>
                <a:latin typeface="Arial"/>
                <a:ea typeface="Arial"/>
                <a:cs typeface="Arial"/>
                <a:sym typeface="Arial"/>
              </a:rPr>
              <a:t>5</a:t>
            </a:r>
            <a:r>
              <a:rPr b="0" baseline="30000" i="0" lang="en-US" sz="1800" u="none" cap="none" strike="noStrike">
                <a:solidFill>
                  <a:schemeClr val="dk1"/>
                </a:solidFill>
                <a:latin typeface="Arial"/>
                <a:ea typeface="Arial"/>
                <a:cs typeface="Arial"/>
                <a:sym typeface="Arial"/>
              </a:rPr>
              <a:t>+</a:t>
            </a:r>
            <a:r>
              <a:rPr b="0" i="0" lang="en-US" sz="1800" u="none" cap="none" strike="noStrike">
                <a:solidFill>
                  <a:schemeClr val="dk1"/>
                </a:solidFill>
                <a:latin typeface="Arial"/>
                <a:ea typeface="Arial"/>
                <a:cs typeface="Arial"/>
                <a:sym typeface="Arial"/>
              </a:rPr>
              <a:t> &gt; NO &gt; Mn</a:t>
            </a:r>
            <a:r>
              <a:rPr b="0" baseline="30000" i="0" lang="en-US" sz="1800" u="none" cap="none" strike="noStrike">
                <a:solidFill>
                  <a:schemeClr val="dk1"/>
                </a:solidFill>
                <a:latin typeface="Arial"/>
                <a:ea typeface="Arial"/>
                <a:cs typeface="Arial"/>
                <a:sym typeface="Arial"/>
              </a:rPr>
              <a:t>2+</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150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651">
                                            <p:txEl>
                                              <p:pRg end="0" st="0"/>
                                            </p:txEl>
                                          </p:spTgt>
                                        </p:tgtEl>
                                        <p:attrNameLst>
                                          <p:attrName>style.visibility</p:attrName>
                                        </p:attrNameLst>
                                      </p:cBhvr>
                                      <p:to>
                                        <p:strVal val="visible"/>
                                      </p:to>
                                    </p:set>
                                    <p:animEffect filter="fade" transition="in">
                                      <p:cBhvr>
                                        <p:cTn dur="500"/>
                                        <p:tgtEl>
                                          <p:spTgt spid="651">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childTnLst>
                          </p:cTn>
                        </p:par>
                        <p:par>
                          <p:cTn fill="hold">
                            <p:stCondLst>
                              <p:cond delay="1500"/>
                            </p:stCondLst>
                            <p:childTnLst>
                              <p:par>
                                <p:cTn fill="hold" nodeType="afterEffect" presetClass="entr" presetID="10" presetSubtype="0">
                                  <p:stCondLst>
                                    <p:cond delay="1500"/>
                                  </p:stCondLst>
                                  <p:childTnLst>
                                    <p:set>
                                      <p:cBhvr>
                                        <p:cTn dur="1" fill="hold">
                                          <p:stCondLst>
                                            <p:cond delay="0"/>
                                          </p:stCondLst>
                                        </p:cTn>
                                        <p:tgtEl>
                                          <p:spTgt spid="648">
                                            <p:txEl>
                                              <p:pRg end="0" st="0"/>
                                            </p:txEl>
                                          </p:spTgt>
                                        </p:tgtEl>
                                        <p:attrNameLst>
                                          <p:attrName>style.visibility</p:attrName>
                                        </p:attrNameLst>
                                      </p:cBhvr>
                                      <p:to>
                                        <p:strVal val="visible"/>
                                      </p:to>
                                    </p:set>
                                    <p:animEffect filter="fade" transition="in">
                                      <p:cBhvr>
                                        <p:cTn dur="500"/>
                                        <p:tgtEl>
                                          <p:spTgt spid="648">
                                            <p:txEl>
                                              <p:pRg end="0" st="0"/>
                                            </p:txEl>
                                          </p:spTgt>
                                        </p:tgtEl>
                                      </p:cBhvr>
                                    </p:animEffect>
                                  </p:childTnLst>
                                </p:cTn>
                              </p:par>
                            </p:childTnLst>
                          </p:cTn>
                        </p:par>
                        <p:par>
                          <p:cTn fill="hold">
                            <p:stCondLst>
                              <p:cond delay="2000"/>
                            </p:stCondLst>
                            <p:childTnLst>
                              <p:par>
                                <p:cTn fill="hold" nodeType="afterEffect" presetClass="entr" presetID="10" presetSubtype="0">
                                  <p:stCondLst>
                                    <p:cond delay="1500"/>
                                  </p:stCondLst>
                                  <p:childTnLst>
                                    <p:set>
                                      <p:cBhvr>
                                        <p:cTn dur="1" fill="hold">
                                          <p:stCondLst>
                                            <p:cond delay="0"/>
                                          </p:stCondLst>
                                        </p:cTn>
                                        <p:tgtEl>
                                          <p:spTgt spid="649"/>
                                        </p:tgtEl>
                                        <p:attrNameLst>
                                          <p:attrName>style.visibility</p:attrName>
                                        </p:attrNameLst>
                                      </p:cBhvr>
                                      <p:to>
                                        <p:strVal val="visible"/>
                                      </p:to>
                                    </p:set>
                                    <p:animEffect filter="fade" transition="in">
                                      <p:cBhvr>
                                        <p:cTn dur="500"/>
                                        <p:tgtEl>
                                          <p:spTgt spid="649"/>
                                        </p:tgtEl>
                                      </p:cBhvr>
                                    </p:animEffect>
                                  </p:childTnLst>
                                </p:cTn>
                              </p:par>
                            </p:childTnLst>
                          </p:cTn>
                        </p:par>
                        <p:par>
                          <p:cTn fill="hold">
                            <p:stCondLst>
                              <p:cond delay="2500"/>
                            </p:stCondLst>
                            <p:childTnLst>
                              <p:par>
                                <p:cTn fill="hold" nodeType="afterEffect" presetClass="entr" presetID="1" presetSubtype="0">
                                  <p:stCondLst>
                                    <p:cond delay="1000"/>
                                  </p:stCondLst>
                                  <p:childTnLst>
                                    <p:set>
                                      <p:cBhvr>
                                        <p:cTn dur="1" fill="hold">
                                          <p:stCondLst>
                                            <p:cond delay="0"/>
                                          </p:stCondLst>
                                        </p:cTn>
                                        <p:tgtEl>
                                          <p:spTgt spid="6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4" name="Shape 664"/>
        <p:cNvGrpSpPr/>
        <p:nvPr/>
      </p:nvGrpSpPr>
      <p:grpSpPr>
        <a:xfrm>
          <a:off x="0" y="0"/>
          <a:ext cx="0" cy="0"/>
          <a:chOff x="0" y="0"/>
          <a:chExt cx="0" cy="0"/>
        </a:xfrm>
      </p:grpSpPr>
      <p:sp>
        <p:nvSpPr>
          <p:cNvPr id="665" name="Google Shape;665;p39"/>
          <p:cNvSpPr txBox="1"/>
          <p:nvPr/>
        </p:nvSpPr>
        <p:spPr>
          <a:xfrm>
            <a:off x="914400" y="838200"/>
            <a:ext cx="6705600" cy="457200"/>
          </a:xfrm>
          <a:prstGeom prst="rect">
            <a:avLst/>
          </a:prstGeom>
          <a:gradFill>
            <a:gsLst>
              <a:gs pos="0">
                <a:schemeClr val="hlink"/>
              </a:gs>
              <a:gs pos="100000">
                <a:schemeClr val="lt1"/>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Relative Reactivities (Activities) of Metals</a:t>
            </a:r>
            <a:endParaRPr/>
          </a:p>
        </p:txBody>
      </p:sp>
      <p:sp>
        <p:nvSpPr>
          <p:cNvPr id="666" name="Google Shape;666;p39"/>
          <p:cNvSpPr txBox="1"/>
          <p:nvPr/>
        </p:nvSpPr>
        <p:spPr>
          <a:xfrm>
            <a:off x="1676400" y="1752600"/>
            <a:ext cx="61722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1.  </a:t>
            </a:r>
            <a:r>
              <a:rPr b="1" i="1" lang="en-US" sz="2000" u="none">
                <a:solidFill>
                  <a:schemeClr val="dk1"/>
                </a:solidFill>
                <a:latin typeface="Arial"/>
                <a:ea typeface="Arial"/>
                <a:cs typeface="Arial"/>
                <a:sym typeface="Arial"/>
              </a:rPr>
              <a:t>Metals that can displace H</a:t>
            </a:r>
            <a:r>
              <a:rPr b="1" baseline="-25000" i="1" lang="en-US" sz="2000" u="none">
                <a:solidFill>
                  <a:schemeClr val="dk1"/>
                </a:solidFill>
                <a:latin typeface="Arial"/>
                <a:ea typeface="Arial"/>
                <a:cs typeface="Arial"/>
                <a:sym typeface="Arial"/>
              </a:rPr>
              <a:t>2</a:t>
            </a:r>
            <a:r>
              <a:rPr b="1" i="1" lang="en-US" sz="2000" u="none">
                <a:solidFill>
                  <a:schemeClr val="dk1"/>
                </a:solidFill>
                <a:latin typeface="Arial"/>
                <a:ea typeface="Arial"/>
                <a:cs typeface="Arial"/>
                <a:sym typeface="Arial"/>
              </a:rPr>
              <a:t> from acid.</a:t>
            </a:r>
            <a:endParaRPr/>
          </a:p>
        </p:txBody>
      </p:sp>
      <p:sp>
        <p:nvSpPr>
          <p:cNvPr id="667" name="Google Shape;667;p39"/>
          <p:cNvSpPr txBox="1"/>
          <p:nvPr/>
        </p:nvSpPr>
        <p:spPr>
          <a:xfrm>
            <a:off x="1676400" y="2692400"/>
            <a:ext cx="61722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2.  </a:t>
            </a:r>
            <a:r>
              <a:rPr b="1" i="1" lang="en-US" sz="2000" u="none">
                <a:solidFill>
                  <a:schemeClr val="dk1"/>
                </a:solidFill>
                <a:latin typeface="Arial"/>
                <a:ea typeface="Arial"/>
                <a:cs typeface="Arial"/>
                <a:sym typeface="Arial"/>
              </a:rPr>
              <a:t>Metals that cannot displace H</a:t>
            </a:r>
            <a:r>
              <a:rPr b="1" baseline="-25000" i="1" lang="en-US" sz="2000" u="none">
                <a:solidFill>
                  <a:schemeClr val="dk1"/>
                </a:solidFill>
                <a:latin typeface="Arial"/>
                <a:ea typeface="Arial"/>
                <a:cs typeface="Arial"/>
                <a:sym typeface="Arial"/>
              </a:rPr>
              <a:t>2</a:t>
            </a:r>
            <a:r>
              <a:rPr b="1" i="1" lang="en-US" sz="2000" u="none">
                <a:solidFill>
                  <a:schemeClr val="dk1"/>
                </a:solidFill>
                <a:latin typeface="Arial"/>
                <a:ea typeface="Arial"/>
                <a:cs typeface="Arial"/>
                <a:sym typeface="Arial"/>
              </a:rPr>
              <a:t> from acid.</a:t>
            </a:r>
            <a:endParaRPr/>
          </a:p>
        </p:txBody>
      </p:sp>
      <p:sp>
        <p:nvSpPr>
          <p:cNvPr id="668" name="Google Shape;668;p39"/>
          <p:cNvSpPr txBox="1"/>
          <p:nvPr/>
        </p:nvSpPr>
        <p:spPr>
          <a:xfrm>
            <a:off x="1676400" y="3632200"/>
            <a:ext cx="61722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3.  </a:t>
            </a:r>
            <a:r>
              <a:rPr b="1" i="1" lang="en-US" sz="2000" u="none">
                <a:solidFill>
                  <a:schemeClr val="dk1"/>
                </a:solidFill>
                <a:latin typeface="Arial"/>
                <a:ea typeface="Arial"/>
                <a:cs typeface="Arial"/>
                <a:sym typeface="Arial"/>
              </a:rPr>
              <a:t>Metals that can displace H</a:t>
            </a:r>
            <a:r>
              <a:rPr b="1" baseline="-25000" i="1" lang="en-US" sz="2000" u="none">
                <a:solidFill>
                  <a:schemeClr val="dk1"/>
                </a:solidFill>
                <a:latin typeface="Arial"/>
                <a:ea typeface="Arial"/>
                <a:cs typeface="Arial"/>
                <a:sym typeface="Arial"/>
              </a:rPr>
              <a:t>2</a:t>
            </a:r>
            <a:r>
              <a:rPr b="1" i="1" lang="en-US" sz="2000" u="none">
                <a:solidFill>
                  <a:schemeClr val="dk1"/>
                </a:solidFill>
                <a:latin typeface="Arial"/>
                <a:ea typeface="Arial"/>
                <a:cs typeface="Arial"/>
                <a:sym typeface="Arial"/>
              </a:rPr>
              <a:t> from water.</a:t>
            </a:r>
            <a:endParaRPr/>
          </a:p>
        </p:txBody>
      </p:sp>
      <p:sp>
        <p:nvSpPr>
          <p:cNvPr id="669" name="Google Shape;669;p39"/>
          <p:cNvSpPr txBox="1"/>
          <p:nvPr/>
        </p:nvSpPr>
        <p:spPr>
          <a:xfrm>
            <a:off x="1676400" y="4572000"/>
            <a:ext cx="6172200" cy="7016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4.  </a:t>
            </a:r>
            <a:r>
              <a:rPr b="1" i="1" lang="en-US" sz="2000" u="none">
                <a:solidFill>
                  <a:schemeClr val="dk1"/>
                </a:solidFill>
                <a:latin typeface="Arial"/>
                <a:ea typeface="Arial"/>
                <a:cs typeface="Arial"/>
                <a:sym typeface="Arial"/>
              </a:rPr>
              <a:t>Metals that can displace other metals from        solution.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4" name="Shape 674"/>
        <p:cNvGrpSpPr/>
        <p:nvPr/>
      </p:nvGrpSpPr>
      <p:grpSpPr>
        <a:xfrm>
          <a:off x="0" y="0"/>
          <a:ext cx="0" cy="0"/>
          <a:chOff x="0" y="0"/>
          <a:chExt cx="0" cy="0"/>
        </a:xfrm>
      </p:grpSpPr>
      <p:sp>
        <p:nvSpPr>
          <p:cNvPr id="675" name="Google Shape;675;p40"/>
          <p:cNvSpPr txBox="1"/>
          <p:nvPr/>
        </p:nvSpPr>
        <p:spPr>
          <a:xfrm>
            <a:off x="457200" y="411162"/>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21.9</a:t>
            </a:r>
            <a:endParaRPr/>
          </a:p>
        </p:txBody>
      </p:sp>
      <p:sp>
        <p:nvSpPr>
          <p:cNvPr id="676" name="Google Shape;676;p40"/>
          <p:cNvSpPr txBox="1"/>
          <p:nvPr/>
        </p:nvSpPr>
        <p:spPr>
          <a:xfrm>
            <a:off x="1905000" y="381000"/>
            <a:ext cx="48768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reaction of calcium in water.</a:t>
            </a:r>
            <a:endParaRPr/>
          </a:p>
        </p:txBody>
      </p:sp>
      <p:pic>
        <p:nvPicPr>
          <p:cNvPr id="677" name="Google Shape;677;p40"/>
          <p:cNvPicPr preferRelativeResize="0"/>
          <p:nvPr/>
        </p:nvPicPr>
        <p:blipFill rotWithShape="1">
          <a:blip r:embed="rId3">
            <a:alphaModFix/>
          </a:blip>
          <a:srcRect b="0" l="0" r="0" t="0"/>
          <a:stretch/>
        </p:blipFill>
        <p:spPr>
          <a:xfrm>
            <a:off x="2074862" y="838200"/>
            <a:ext cx="4637087" cy="5943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2" name="Shape 682"/>
        <p:cNvGrpSpPr/>
        <p:nvPr/>
      </p:nvGrpSpPr>
      <p:grpSpPr>
        <a:xfrm>
          <a:off x="0" y="0"/>
          <a:ext cx="0" cy="0"/>
          <a:chOff x="0" y="0"/>
          <a:chExt cx="0" cy="0"/>
        </a:xfrm>
      </p:grpSpPr>
      <p:sp>
        <p:nvSpPr>
          <p:cNvPr id="683" name="Google Shape;683;p41"/>
          <p:cNvSpPr txBox="1"/>
          <p:nvPr/>
        </p:nvSpPr>
        <p:spPr>
          <a:xfrm>
            <a:off x="1066800" y="685800"/>
            <a:ext cx="6477000" cy="396875"/>
          </a:xfrm>
          <a:prstGeom prst="rect">
            <a:avLst/>
          </a:prstGeom>
          <a:gradFill>
            <a:gsLst>
              <a:gs pos="0">
                <a:schemeClr val="lt1"/>
              </a:gs>
              <a:gs pos="100000">
                <a:srgbClr val="FF9218">
                  <a:alpha val="67843"/>
                </a:srgbClr>
              </a:gs>
            </a:gsLst>
            <a:lin ang="0" scaled="0"/>
          </a:gra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Free Energy and Electrical Work</a:t>
            </a:r>
            <a:endParaRPr/>
          </a:p>
        </p:txBody>
      </p:sp>
      <p:sp>
        <p:nvSpPr>
          <p:cNvPr id="684" name="Google Shape;684;p41"/>
          <p:cNvSpPr txBox="1"/>
          <p:nvPr/>
        </p:nvSpPr>
        <p:spPr>
          <a:xfrm>
            <a:off x="762000" y="1295400"/>
            <a:ext cx="16002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Noto Sans Symbols"/>
              <a:buNone/>
            </a:pPr>
            <a:r>
              <a:rPr b="0" i="0" lang="en-US" sz="2000" u="none">
                <a:solidFill>
                  <a:schemeClr val="dk1"/>
                </a:solidFill>
                <a:latin typeface="Noto Sans Symbols"/>
                <a:ea typeface="Noto Sans Symbols"/>
                <a:cs typeface="Noto Sans Symbols"/>
                <a:sym typeface="Noto Sans Symbols"/>
              </a:rPr>
              <a:t>Δ</a:t>
            </a:r>
            <a:r>
              <a:rPr b="0" i="1" lang="en-US" sz="2000" u="none">
                <a:solidFill>
                  <a:schemeClr val="dk1"/>
                </a:solidFill>
                <a:latin typeface="Arial"/>
                <a:ea typeface="Arial"/>
                <a:cs typeface="Arial"/>
                <a:sym typeface="Arial"/>
              </a:rPr>
              <a:t>G</a:t>
            </a:r>
            <a:r>
              <a:rPr b="0" i="0" lang="en-US" sz="2000" u="none">
                <a:solidFill>
                  <a:schemeClr val="dk1"/>
                </a:solidFill>
                <a:latin typeface="Arial"/>
                <a:ea typeface="Arial"/>
                <a:cs typeface="Arial"/>
                <a:sym typeface="Arial"/>
              </a:rPr>
              <a:t> </a:t>
            </a:r>
            <a:r>
              <a:rPr b="0" i="0" lang="en-US" sz="2000" u="none">
                <a:solidFill>
                  <a:schemeClr val="dk1"/>
                </a:solidFill>
                <a:latin typeface="Noto Sans Symbols"/>
                <a:ea typeface="Noto Sans Symbols"/>
                <a:cs typeface="Noto Sans Symbols"/>
                <a:sym typeface="Noto Sans Symbols"/>
              </a:rPr>
              <a:t>α</a:t>
            </a:r>
            <a:r>
              <a:rPr b="0" i="0" lang="en-US" sz="2000" u="none">
                <a:solidFill>
                  <a:schemeClr val="dk1"/>
                </a:solidFill>
                <a:latin typeface="Arial"/>
                <a:ea typeface="Arial"/>
                <a:cs typeface="Arial"/>
                <a:sym typeface="Arial"/>
              </a:rPr>
              <a:t> -</a:t>
            </a:r>
            <a:r>
              <a:rPr b="0" i="1" lang="en-US" sz="2000" u="none">
                <a:solidFill>
                  <a:schemeClr val="dk1"/>
                </a:solidFill>
                <a:latin typeface="Arial"/>
                <a:ea typeface="Arial"/>
                <a:cs typeface="Arial"/>
                <a:sym typeface="Arial"/>
              </a:rPr>
              <a:t>E</a:t>
            </a:r>
            <a:r>
              <a:rPr b="0" baseline="-25000" i="0" lang="en-US" sz="2000" u="none">
                <a:solidFill>
                  <a:schemeClr val="dk1"/>
                </a:solidFill>
                <a:latin typeface="Arial"/>
                <a:ea typeface="Arial"/>
                <a:cs typeface="Arial"/>
                <a:sym typeface="Arial"/>
              </a:rPr>
              <a:t>cell</a:t>
            </a:r>
            <a:endParaRPr/>
          </a:p>
        </p:txBody>
      </p:sp>
      <p:grpSp>
        <p:nvGrpSpPr>
          <p:cNvPr id="685" name="Google Shape;685;p41"/>
          <p:cNvGrpSpPr/>
          <p:nvPr/>
        </p:nvGrpSpPr>
        <p:grpSpPr>
          <a:xfrm>
            <a:off x="762000" y="1752600"/>
            <a:ext cx="1828800" cy="827087"/>
            <a:chOff x="480" y="1248"/>
            <a:chExt cx="1152" cy="521"/>
          </a:xfrm>
        </p:grpSpPr>
        <p:sp>
          <p:nvSpPr>
            <p:cNvPr id="686" name="Google Shape;686;p41"/>
            <p:cNvSpPr txBox="1"/>
            <p:nvPr/>
          </p:nvSpPr>
          <p:spPr>
            <a:xfrm>
              <a:off x="480" y="1344"/>
              <a:ext cx="624"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t>
              </a:r>
              <a:r>
                <a:rPr b="0" i="1" lang="en-US" sz="2000" u="none">
                  <a:solidFill>
                    <a:schemeClr val="dk1"/>
                  </a:solidFill>
                  <a:latin typeface="Arial"/>
                  <a:ea typeface="Arial"/>
                  <a:cs typeface="Arial"/>
                  <a:sym typeface="Arial"/>
                </a:rPr>
                <a:t>E</a:t>
              </a:r>
              <a:r>
                <a:rPr b="0" baseline="-25000" i="0" lang="en-US" sz="2000" u="none">
                  <a:solidFill>
                    <a:schemeClr val="dk1"/>
                  </a:solidFill>
                  <a:latin typeface="Arial"/>
                  <a:ea typeface="Arial"/>
                  <a:cs typeface="Arial"/>
                  <a:sym typeface="Arial"/>
                </a:rPr>
                <a:t>cell</a:t>
              </a:r>
              <a:r>
                <a:rPr b="0" i="0" lang="en-US" sz="2000" u="none">
                  <a:solidFill>
                    <a:schemeClr val="dk1"/>
                  </a:solidFill>
                  <a:latin typeface="Arial"/>
                  <a:ea typeface="Arial"/>
                  <a:cs typeface="Arial"/>
                  <a:sym typeface="Arial"/>
                </a:rPr>
                <a:t> =</a:t>
              </a:r>
              <a:endParaRPr/>
            </a:p>
          </p:txBody>
        </p:sp>
        <p:sp>
          <p:nvSpPr>
            <p:cNvPr id="687" name="Google Shape;687;p41"/>
            <p:cNvSpPr txBox="1"/>
            <p:nvPr/>
          </p:nvSpPr>
          <p:spPr>
            <a:xfrm>
              <a:off x="1008" y="1248"/>
              <a:ext cx="624" cy="2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t>
              </a:r>
              <a:r>
                <a:rPr b="0" i="1" lang="en-US" sz="2000" u="none">
                  <a:solidFill>
                    <a:schemeClr val="dk1"/>
                  </a:solidFill>
                  <a:latin typeface="Arial"/>
                  <a:ea typeface="Arial"/>
                  <a:cs typeface="Arial"/>
                  <a:sym typeface="Arial"/>
                </a:rPr>
                <a:t>w</a:t>
              </a:r>
              <a:r>
                <a:rPr b="0" baseline="-25000" i="0" lang="en-US" sz="2000" u="none">
                  <a:solidFill>
                    <a:schemeClr val="dk1"/>
                  </a:solidFill>
                  <a:latin typeface="Arial"/>
                  <a:ea typeface="Arial"/>
                  <a:cs typeface="Arial"/>
                  <a:sym typeface="Arial"/>
                </a:rPr>
                <a:t>max</a:t>
              </a:r>
              <a:endParaRPr/>
            </a:p>
          </p:txBody>
        </p:sp>
        <p:sp>
          <p:nvSpPr>
            <p:cNvPr id="688" name="Google Shape;688;p41"/>
            <p:cNvSpPr txBox="1"/>
            <p:nvPr/>
          </p:nvSpPr>
          <p:spPr>
            <a:xfrm>
              <a:off x="1008" y="1536"/>
              <a:ext cx="624"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charge</a:t>
              </a:r>
              <a:endParaRPr/>
            </a:p>
          </p:txBody>
        </p:sp>
        <p:cxnSp>
          <p:nvCxnSpPr>
            <p:cNvPr id="689" name="Google Shape;689;p41"/>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690" name="Google Shape;690;p41"/>
          <p:cNvGrpSpPr/>
          <p:nvPr/>
        </p:nvGrpSpPr>
        <p:grpSpPr>
          <a:xfrm>
            <a:off x="685800" y="2667000"/>
            <a:ext cx="2697162" cy="1235075"/>
            <a:chOff x="528" y="1968"/>
            <a:chExt cx="1482" cy="778"/>
          </a:xfrm>
        </p:grpSpPr>
        <p:sp>
          <p:nvSpPr>
            <p:cNvPr id="691" name="Google Shape;691;p41"/>
            <p:cNvSpPr txBox="1"/>
            <p:nvPr/>
          </p:nvSpPr>
          <p:spPr>
            <a:xfrm>
              <a:off x="528" y="1968"/>
              <a:ext cx="1104"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charge = </a:t>
              </a:r>
              <a:r>
                <a:rPr b="0" i="1" lang="en-US" sz="2000" u="none">
                  <a:solidFill>
                    <a:schemeClr val="dk1"/>
                  </a:solidFill>
                  <a:latin typeface="Arial"/>
                  <a:ea typeface="Arial"/>
                  <a:cs typeface="Arial"/>
                  <a:sym typeface="Arial"/>
                </a:rPr>
                <a:t>nF</a:t>
              </a:r>
              <a:endParaRPr/>
            </a:p>
          </p:txBody>
        </p:sp>
        <p:sp>
          <p:nvSpPr>
            <p:cNvPr id="692" name="Google Shape;692;p41"/>
            <p:cNvSpPr txBox="1"/>
            <p:nvPr/>
          </p:nvSpPr>
          <p:spPr>
            <a:xfrm>
              <a:off x="570" y="2256"/>
              <a:ext cx="1104"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1" lang="en-US" sz="2000" u="none">
                  <a:solidFill>
                    <a:schemeClr val="dk1"/>
                  </a:solidFill>
                  <a:latin typeface="Arial"/>
                  <a:ea typeface="Arial"/>
                  <a:cs typeface="Arial"/>
                  <a:sym typeface="Arial"/>
                </a:rPr>
                <a:t>n</a:t>
              </a:r>
              <a:r>
                <a:rPr b="0" i="0" lang="en-US" sz="2000" u="none">
                  <a:solidFill>
                    <a:schemeClr val="dk1"/>
                  </a:solidFill>
                  <a:latin typeface="Arial"/>
                  <a:ea typeface="Arial"/>
                  <a:cs typeface="Arial"/>
                  <a:sym typeface="Arial"/>
                </a:rPr>
                <a:t> = mol e</a:t>
              </a:r>
              <a:r>
                <a:rPr b="0" baseline="30000" i="0" lang="en-US" sz="2000" u="none">
                  <a:solidFill>
                    <a:schemeClr val="dk1"/>
                  </a:solidFill>
                  <a:latin typeface="Arial"/>
                  <a:ea typeface="Arial"/>
                  <a:cs typeface="Arial"/>
                  <a:sym typeface="Arial"/>
                </a:rPr>
                <a:t>-</a:t>
              </a:r>
              <a:endParaRPr/>
            </a:p>
          </p:txBody>
        </p:sp>
        <p:sp>
          <p:nvSpPr>
            <p:cNvPr id="693" name="Google Shape;693;p41"/>
            <p:cNvSpPr txBox="1"/>
            <p:nvPr/>
          </p:nvSpPr>
          <p:spPr>
            <a:xfrm>
              <a:off x="570" y="2496"/>
              <a:ext cx="1440" cy="250"/>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1" lang="en-US" sz="2000" u="none">
                  <a:solidFill>
                    <a:schemeClr val="dk1"/>
                  </a:solidFill>
                  <a:latin typeface="Arial"/>
                  <a:ea typeface="Arial"/>
                  <a:cs typeface="Arial"/>
                  <a:sym typeface="Arial"/>
                </a:rPr>
                <a:t>F </a:t>
              </a:r>
              <a:r>
                <a:rPr b="0" i="0" lang="en-US" sz="2000" u="none">
                  <a:solidFill>
                    <a:schemeClr val="dk1"/>
                  </a:solidFill>
                  <a:latin typeface="Arial"/>
                  <a:ea typeface="Arial"/>
                  <a:cs typeface="Arial"/>
                  <a:sym typeface="Arial"/>
                </a:rPr>
                <a:t>= Faraday constant</a:t>
              </a:r>
              <a:endParaRPr/>
            </a:p>
          </p:txBody>
        </p:sp>
      </p:grpSp>
      <p:sp>
        <p:nvSpPr>
          <p:cNvPr id="694" name="Google Shape;694;p41"/>
          <p:cNvSpPr txBox="1"/>
          <p:nvPr/>
        </p:nvSpPr>
        <p:spPr>
          <a:xfrm>
            <a:off x="701675" y="4221162"/>
            <a:ext cx="2743200" cy="396875"/>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1" lang="en-US" sz="2000" u="none">
                <a:solidFill>
                  <a:schemeClr val="dk1"/>
                </a:solidFill>
                <a:latin typeface="Arial"/>
                <a:ea typeface="Arial"/>
                <a:cs typeface="Arial"/>
                <a:sym typeface="Arial"/>
              </a:rPr>
              <a:t>F </a:t>
            </a:r>
            <a:r>
              <a:rPr b="0" i="0" lang="en-US" sz="2000" u="none">
                <a:solidFill>
                  <a:schemeClr val="dk1"/>
                </a:solidFill>
                <a:latin typeface="Arial"/>
                <a:ea typeface="Arial"/>
                <a:cs typeface="Arial"/>
                <a:sym typeface="Arial"/>
              </a:rPr>
              <a:t>=</a:t>
            </a:r>
            <a:endParaRPr/>
          </a:p>
        </p:txBody>
      </p:sp>
      <p:sp>
        <p:nvSpPr>
          <p:cNvPr id="695" name="Google Shape;695;p41"/>
          <p:cNvSpPr txBox="1"/>
          <p:nvPr/>
        </p:nvSpPr>
        <p:spPr>
          <a:xfrm>
            <a:off x="792162" y="5105400"/>
            <a:ext cx="21336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1 V = 1</a:t>
            </a:r>
            <a:endParaRPr/>
          </a:p>
        </p:txBody>
      </p:sp>
      <p:sp>
        <p:nvSpPr>
          <p:cNvPr id="696" name="Google Shape;696;p41"/>
          <p:cNvSpPr txBox="1"/>
          <p:nvPr/>
        </p:nvSpPr>
        <p:spPr>
          <a:xfrm>
            <a:off x="762000" y="5943600"/>
            <a:ext cx="3124200" cy="396875"/>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1" lang="en-US" sz="2000" u="none">
                <a:solidFill>
                  <a:schemeClr val="dk1"/>
                </a:solidFill>
                <a:latin typeface="Arial"/>
                <a:ea typeface="Arial"/>
                <a:cs typeface="Arial"/>
                <a:sym typeface="Arial"/>
              </a:rPr>
              <a:t>F </a:t>
            </a:r>
            <a:r>
              <a:rPr b="0" i="0" lang="en-US" sz="2000" u="none">
                <a:solidFill>
                  <a:schemeClr val="dk1"/>
                </a:solidFill>
                <a:latin typeface="Arial"/>
                <a:ea typeface="Arial"/>
                <a:cs typeface="Arial"/>
                <a:sym typeface="Arial"/>
              </a:rPr>
              <a:t>=</a:t>
            </a:r>
            <a:endParaRPr/>
          </a:p>
        </p:txBody>
      </p:sp>
      <p:sp>
        <p:nvSpPr>
          <p:cNvPr id="697" name="Google Shape;697;p41"/>
          <p:cNvSpPr txBox="1"/>
          <p:nvPr/>
        </p:nvSpPr>
        <p:spPr>
          <a:xfrm>
            <a:off x="4648200" y="1524000"/>
            <a:ext cx="38100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Noto Sans Symbols"/>
              <a:buNone/>
            </a:pPr>
            <a:r>
              <a:rPr b="0" i="0" lang="en-US" sz="2000" u="none">
                <a:solidFill>
                  <a:schemeClr val="dk1"/>
                </a:solidFill>
                <a:latin typeface="Noto Sans Symbols"/>
                <a:ea typeface="Noto Sans Symbols"/>
                <a:cs typeface="Noto Sans Symbols"/>
                <a:sym typeface="Noto Sans Symbols"/>
              </a:rPr>
              <a:t>Δ</a:t>
            </a:r>
            <a:r>
              <a:rPr b="0" i="1" lang="en-US" sz="2000" u="none">
                <a:solidFill>
                  <a:schemeClr val="dk1"/>
                </a:solidFill>
                <a:latin typeface="Arial"/>
                <a:ea typeface="Arial"/>
                <a:cs typeface="Arial"/>
                <a:sym typeface="Arial"/>
              </a:rPr>
              <a:t>G</a:t>
            </a:r>
            <a:r>
              <a:rPr b="0" i="0" lang="en-US" sz="2000" u="none">
                <a:solidFill>
                  <a:schemeClr val="dk1"/>
                </a:solidFill>
                <a:latin typeface="Arial"/>
                <a:ea typeface="Arial"/>
                <a:cs typeface="Arial"/>
                <a:sym typeface="Arial"/>
              </a:rPr>
              <a:t> = </a:t>
            </a:r>
            <a:r>
              <a:rPr b="0" i="1" lang="en-US" sz="2000" u="none">
                <a:solidFill>
                  <a:schemeClr val="dk1"/>
                </a:solidFill>
                <a:latin typeface="Arial"/>
                <a:ea typeface="Arial"/>
                <a:cs typeface="Arial"/>
                <a:sym typeface="Arial"/>
              </a:rPr>
              <a:t>w</a:t>
            </a:r>
            <a:r>
              <a:rPr b="0" baseline="-25000" i="0" lang="en-US" sz="2000" u="none">
                <a:solidFill>
                  <a:schemeClr val="dk1"/>
                </a:solidFill>
                <a:latin typeface="Arial"/>
                <a:ea typeface="Arial"/>
                <a:cs typeface="Arial"/>
                <a:sym typeface="Arial"/>
              </a:rPr>
              <a:t>max</a:t>
            </a:r>
            <a:r>
              <a:rPr b="0" i="0" lang="en-US" sz="2000" u="none">
                <a:solidFill>
                  <a:schemeClr val="dk1"/>
                </a:solidFill>
                <a:latin typeface="Arial"/>
                <a:ea typeface="Arial"/>
                <a:cs typeface="Arial"/>
                <a:sym typeface="Arial"/>
              </a:rPr>
              <a:t> = charge x (-</a:t>
            </a:r>
            <a:r>
              <a:rPr b="0" i="1" lang="en-US" sz="2000" u="none">
                <a:solidFill>
                  <a:schemeClr val="dk1"/>
                </a:solidFill>
                <a:latin typeface="Arial"/>
                <a:ea typeface="Arial"/>
                <a:cs typeface="Arial"/>
                <a:sym typeface="Arial"/>
              </a:rPr>
              <a:t>E</a:t>
            </a:r>
            <a:r>
              <a:rPr b="0" baseline="-25000" i="0" lang="en-US" sz="2000" u="none">
                <a:solidFill>
                  <a:schemeClr val="dk1"/>
                </a:solidFill>
                <a:latin typeface="Arial"/>
                <a:ea typeface="Arial"/>
                <a:cs typeface="Arial"/>
                <a:sym typeface="Arial"/>
              </a:rPr>
              <a:t>cell</a:t>
            </a:r>
            <a:r>
              <a:rPr b="0" i="0" lang="en-US" sz="2000" u="none">
                <a:solidFill>
                  <a:schemeClr val="dk1"/>
                </a:solidFill>
                <a:latin typeface="Arial"/>
                <a:ea typeface="Arial"/>
                <a:cs typeface="Arial"/>
                <a:sym typeface="Arial"/>
              </a:rPr>
              <a:t>)</a:t>
            </a:r>
            <a:endParaRPr/>
          </a:p>
        </p:txBody>
      </p:sp>
      <p:sp>
        <p:nvSpPr>
          <p:cNvPr id="698" name="Google Shape;698;p41"/>
          <p:cNvSpPr txBox="1"/>
          <p:nvPr/>
        </p:nvSpPr>
        <p:spPr>
          <a:xfrm>
            <a:off x="4648200" y="2133600"/>
            <a:ext cx="32004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Noto Sans Symbols"/>
              <a:buNone/>
            </a:pPr>
            <a:r>
              <a:rPr b="0" i="0" lang="en-US" sz="2000" u="none">
                <a:solidFill>
                  <a:schemeClr val="dk1"/>
                </a:solidFill>
                <a:latin typeface="Noto Sans Symbols"/>
                <a:ea typeface="Noto Sans Symbols"/>
                <a:cs typeface="Noto Sans Symbols"/>
                <a:sym typeface="Noto Sans Symbols"/>
              </a:rPr>
              <a:t>Δ</a:t>
            </a:r>
            <a:r>
              <a:rPr b="0" i="1" lang="en-US" sz="2000" u="none">
                <a:solidFill>
                  <a:schemeClr val="dk1"/>
                </a:solidFill>
                <a:latin typeface="Arial"/>
                <a:ea typeface="Arial"/>
                <a:cs typeface="Arial"/>
                <a:sym typeface="Arial"/>
              </a:rPr>
              <a:t>G</a:t>
            </a:r>
            <a:r>
              <a:rPr b="0" i="0" lang="en-US" sz="2000" u="none">
                <a:solidFill>
                  <a:schemeClr val="dk1"/>
                </a:solidFill>
                <a:latin typeface="Arial"/>
                <a:ea typeface="Arial"/>
                <a:cs typeface="Arial"/>
                <a:sym typeface="Arial"/>
              </a:rPr>
              <a:t> = </a:t>
            </a:r>
            <a:r>
              <a:rPr b="0" i="1" lang="en-US" sz="2000" u="none">
                <a:solidFill>
                  <a:schemeClr val="dk1"/>
                </a:solidFill>
                <a:latin typeface="Arial"/>
                <a:ea typeface="Arial"/>
                <a:cs typeface="Arial"/>
                <a:sym typeface="Arial"/>
              </a:rPr>
              <a:t>-nFE</a:t>
            </a:r>
            <a:r>
              <a:rPr b="0" baseline="-25000" i="0" lang="en-US" sz="2000" u="none">
                <a:solidFill>
                  <a:schemeClr val="dk1"/>
                </a:solidFill>
                <a:latin typeface="Arial"/>
                <a:ea typeface="Arial"/>
                <a:cs typeface="Arial"/>
                <a:sym typeface="Arial"/>
              </a:rPr>
              <a:t>cell</a:t>
            </a:r>
            <a:endParaRPr/>
          </a:p>
        </p:txBody>
      </p:sp>
      <p:grpSp>
        <p:nvGrpSpPr>
          <p:cNvPr id="699" name="Google Shape;699;p41"/>
          <p:cNvGrpSpPr/>
          <p:nvPr/>
        </p:nvGrpSpPr>
        <p:grpSpPr>
          <a:xfrm>
            <a:off x="4343400" y="2743200"/>
            <a:ext cx="4038600" cy="2370137"/>
            <a:chOff x="2448" y="1728"/>
            <a:chExt cx="2544" cy="1493"/>
          </a:xfrm>
        </p:grpSpPr>
        <p:sp>
          <p:nvSpPr>
            <p:cNvPr id="700" name="Google Shape;700;p41"/>
            <p:cNvSpPr txBox="1"/>
            <p:nvPr/>
          </p:nvSpPr>
          <p:spPr>
            <a:xfrm>
              <a:off x="2448" y="1728"/>
              <a:ext cx="2016"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In the standard state -</a:t>
              </a:r>
              <a:endParaRPr/>
            </a:p>
          </p:txBody>
        </p:sp>
        <p:sp>
          <p:nvSpPr>
            <p:cNvPr id="701" name="Google Shape;701;p41"/>
            <p:cNvSpPr txBox="1"/>
            <p:nvPr/>
          </p:nvSpPr>
          <p:spPr>
            <a:xfrm>
              <a:off x="2928" y="2064"/>
              <a:ext cx="2016"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Noto Sans Symbols"/>
                <a:buNone/>
              </a:pPr>
              <a:r>
                <a:rPr b="0" i="0" lang="en-US" sz="2000" u="none">
                  <a:solidFill>
                    <a:schemeClr val="dk1"/>
                  </a:solidFill>
                  <a:latin typeface="Noto Sans Symbols"/>
                  <a:ea typeface="Noto Sans Symbols"/>
                  <a:cs typeface="Noto Sans Symbols"/>
                  <a:sym typeface="Noto Sans Symbols"/>
                </a:rPr>
                <a:t>Δ</a:t>
              </a:r>
              <a:r>
                <a:rPr b="0" i="1" lang="en-US" sz="2000" u="none">
                  <a:solidFill>
                    <a:schemeClr val="dk1"/>
                  </a:solidFill>
                  <a:latin typeface="Arial"/>
                  <a:ea typeface="Arial"/>
                  <a:cs typeface="Arial"/>
                  <a:sym typeface="Arial"/>
                </a:rPr>
                <a:t>G</a:t>
              </a:r>
              <a:r>
                <a:rPr b="0" baseline="30000" i="0" lang="en-US" sz="2000" u="none">
                  <a:solidFill>
                    <a:schemeClr val="dk1"/>
                  </a:solidFill>
                  <a:latin typeface="Arial"/>
                  <a:ea typeface="Arial"/>
                  <a:cs typeface="Arial"/>
                  <a:sym typeface="Arial"/>
                </a:rPr>
                <a:t>o</a:t>
              </a:r>
              <a:r>
                <a:rPr b="0" i="0" lang="en-US" sz="2000" u="none">
                  <a:solidFill>
                    <a:schemeClr val="dk1"/>
                  </a:solidFill>
                  <a:latin typeface="Arial"/>
                  <a:ea typeface="Arial"/>
                  <a:cs typeface="Arial"/>
                  <a:sym typeface="Arial"/>
                </a:rPr>
                <a:t> = </a:t>
              </a:r>
              <a:r>
                <a:rPr b="0" i="1" lang="en-US" sz="2000" u="none">
                  <a:solidFill>
                    <a:schemeClr val="dk1"/>
                  </a:solidFill>
                  <a:latin typeface="Arial"/>
                  <a:ea typeface="Arial"/>
                  <a:cs typeface="Arial"/>
                  <a:sym typeface="Arial"/>
                </a:rPr>
                <a:t>-nFE</a:t>
              </a:r>
              <a:r>
                <a:rPr b="0" baseline="30000" i="0" lang="en-US" sz="2000" u="none">
                  <a:solidFill>
                    <a:schemeClr val="dk1"/>
                  </a:solidFill>
                  <a:latin typeface="Arial"/>
                  <a:ea typeface="Arial"/>
                  <a:cs typeface="Arial"/>
                  <a:sym typeface="Arial"/>
                </a:rPr>
                <a:t>o</a:t>
              </a:r>
              <a:r>
                <a:rPr b="0" baseline="-25000" i="0" lang="en-US" sz="2000" u="none">
                  <a:solidFill>
                    <a:schemeClr val="dk1"/>
                  </a:solidFill>
                  <a:latin typeface="Arial"/>
                  <a:ea typeface="Arial"/>
                  <a:cs typeface="Arial"/>
                  <a:sym typeface="Arial"/>
                </a:rPr>
                <a:t>cell</a:t>
              </a:r>
              <a:endParaRPr/>
            </a:p>
          </p:txBody>
        </p:sp>
        <p:sp>
          <p:nvSpPr>
            <p:cNvPr id="702" name="Google Shape;702;p41"/>
            <p:cNvSpPr txBox="1"/>
            <p:nvPr/>
          </p:nvSpPr>
          <p:spPr>
            <a:xfrm>
              <a:off x="2928" y="2400"/>
              <a:ext cx="2016"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Noto Sans Symbols"/>
                <a:buNone/>
              </a:pPr>
              <a:r>
                <a:rPr b="0" i="0" lang="en-US" sz="2000" u="none">
                  <a:solidFill>
                    <a:schemeClr val="dk1"/>
                  </a:solidFill>
                  <a:latin typeface="Noto Sans Symbols"/>
                  <a:ea typeface="Noto Sans Symbols"/>
                  <a:cs typeface="Noto Sans Symbols"/>
                  <a:sym typeface="Noto Sans Symbols"/>
                </a:rPr>
                <a:t>Δ</a:t>
              </a:r>
              <a:r>
                <a:rPr b="0" i="1" lang="en-US" sz="2000" u="none">
                  <a:solidFill>
                    <a:schemeClr val="dk1"/>
                  </a:solidFill>
                  <a:latin typeface="Arial"/>
                  <a:ea typeface="Arial"/>
                  <a:cs typeface="Arial"/>
                  <a:sym typeface="Arial"/>
                </a:rPr>
                <a:t>G</a:t>
              </a:r>
              <a:r>
                <a:rPr b="0" baseline="30000" i="0" lang="en-US" sz="2000" u="none">
                  <a:solidFill>
                    <a:schemeClr val="dk1"/>
                  </a:solidFill>
                  <a:latin typeface="Arial"/>
                  <a:ea typeface="Arial"/>
                  <a:cs typeface="Arial"/>
                  <a:sym typeface="Arial"/>
                </a:rPr>
                <a:t>o</a:t>
              </a:r>
              <a:r>
                <a:rPr b="0" i="0" lang="en-US" sz="2000" u="none">
                  <a:solidFill>
                    <a:schemeClr val="dk1"/>
                  </a:solidFill>
                  <a:latin typeface="Arial"/>
                  <a:ea typeface="Arial"/>
                  <a:cs typeface="Arial"/>
                  <a:sym typeface="Arial"/>
                </a:rPr>
                <a:t> = </a:t>
              </a:r>
              <a:r>
                <a:rPr b="0" i="1" lang="en-US" sz="2000" u="none">
                  <a:solidFill>
                    <a:schemeClr val="dk1"/>
                  </a:solidFill>
                  <a:latin typeface="Arial"/>
                  <a:ea typeface="Arial"/>
                  <a:cs typeface="Arial"/>
                  <a:sym typeface="Arial"/>
                </a:rPr>
                <a:t>-</a:t>
              </a:r>
              <a:r>
                <a:rPr b="0" i="0" lang="en-US" sz="2000" u="none">
                  <a:solidFill>
                    <a:schemeClr val="dk1"/>
                  </a:solidFill>
                  <a:latin typeface="Arial"/>
                  <a:ea typeface="Arial"/>
                  <a:cs typeface="Arial"/>
                  <a:sym typeface="Arial"/>
                </a:rPr>
                <a:t> </a:t>
              </a:r>
              <a:r>
                <a:rPr b="0" i="1" lang="en-US" sz="2000" u="none">
                  <a:solidFill>
                    <a:schemeClr val="dk1"/>
                  </a:solidFill>
                  <a:latin typeface="Arial"/>
                  <a:ea typeface="Arial"/>
                  <a:cs typeface="Arial"/>
                  <a:sym typeface="Arial"/>
                </a:rPr>
                <a:t>RT</a:t>
              </a:r>
              <a:r>
                <a:rPr b="0" i="0" lang="en-US" sz="2000" u="none">
                  <a:solidFill>
                    <a:schemeClr val="dk1"/>
                  </a:solidFill>
                  <a:latin typeface="Arial"/>
                  <a:ea typeface="Arial"/>
                  <a:cs typeface="Arial"/>
                  <a:sym typeface="Arial"/>
                </a:rPr>
                <a:t> ln </a:t>
              </a:r>
              <a:r>
                <a:rPr b="0" i="1" lang="en-US" sz="2000" u="none">
                  <a:solidFill>
                    <a:schemeClr val="dk1"/>
                  </a:solidFill>
                  <a:latin typeface="Arial"/>
                  <a:ea typeface="Arial"/>
                  <a:cs typeface="Arial"/>
                  <a:sym typeface="Arial"/>
                </a:rPr>
                <a:t>K</a:t>
              </a:r>
              <a:endParaRPr/>
            </a:p>
          </p:txBody>
        </p:sp>
        <p:sp>
          <p:nvSpPr>
            <p:cNvPr id="703" name="Google Shape;703;p41"/>
            <p:cNvSpPr txBox="1"/>
            <p:nvPr/>
          </p:nvSpPr>
          <p:spPr>
            <a:xfrm>
              <a:off x="2976" y="2736"/>
              <a:ext cx="2016" cy="4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1" lang="en-US" sz="2000" u="none">
                  <a:solidFill>
                    <a:schemeClr val="dk1"/>
                  </a:solidFill>
                  <a:latin typeface="Arial"/>
                  <a:ea typeface="Arial"/>
                  <a:cs typeface="Arial"/>
                  <a:sym typeface="Arial"/>
                </a:rPr>
                <a:t>E</a:t>
              </a:r>
              <a:r>
                <a:rPr b="0" baseline="30000" i="0" lang="en-US" sz="2000" u="none">
                  <a:solidFill>
                    <a:schemeClr val="dk1"/>
                  </a:solidFill>
                  <a:latin typeface="Arial"/>
                  <a:ea typeface="Arial"/>
                  <a:cs typeface="Arial"/>
                  <a:sym typeface="Arial"/>
                </a:rPr>
                <a:t>o</a:t>
              </a:r>
              <a:r>
                <a:rPr b="0" baseline="-25000" i="0" lang="en-US" sz="2000" u="none">
                  <a:solidFill>
                    <a:schemeClr val="dk1"/>
                  </a:solidFill>
                  <a:latin typeface="Arial"/>
                  <a:ea typeface="Arial"/>
                  <a:cs typeface="Arial"/>
                  <a:sym typeface="Arial"/>
                </a:rPr>
                <a:t>cell</a:t>
              </a:r>
              <a:r>
                <a:rPr b="0" i="0" lang="en-US" sz="2000" u="none">
                  <a:solidFill>
                    <a:schemeClr val="dk1"/>
                  </a:solidFill>
                  <a:latin typeface="Arial"/>
                  <a:ea typeface="Arial"/>
                  <a:cs typeface="Arial"/>
                  <a:sym typeface="Arial"/>
                </a:rPr>
                <a:t> = </a:t>
              </a:r>
              <a:r>
                <a:rPr b="0" i="1" lang="en-US" sz="2000" u="none">
                  <a:solidFill>
                    <a:schemeClr val="dk1"/>
                  </a:solidFill>
                  <a:latin typeface="Arial"/>
                  <a:ea typeface="Arial"/>
                  <a:cs typeface="Arial"/>
                  <a:sym typeface="Arial"/>
                </a:rPr>
                <a:t>-</a:t>
              </a:r>
              <a:r>
                <a:rPr b="0" i="0" lang="en-US" sz="2000" u="none">
                  <a:solidFill>
                    <a:schemeClr val="dk1"/>
                  </a:solidFill>
                  <a:latin typeface="Arial"/>
                  <a:ea typeface="Arial"/>
                  <a:cs typeface="Arial"/>
                  <a:sym typeface="Arial"/>
                </a:rPr>
                <a:t> </a:t>
              </a:r>
              <a:r>
                <a:rPr b="0" i="0" lang="en-US" sz="4400" u="none">
                  <a:solidFill>
                    <a:schemeClr val="dk1"/>
                  </a:solidFill>
                  <a:latin typeface="Arial"/>
                  <a:ea typeface="Arial"/>
                  <a:cs typeface="Arial"/>
                  <a:sym typeface="Arial"/>
                </a:rPr>
                <a:t>( </a:t>
              </a:r>
              <a:r>
                <a:rPr b="0" i="0" lang="en-US" sz="2000" u="none">
                  <a:solidFill>
                    <a:schemeClr val="dk1"/>
                  </a:solidFill>
                  <a:latin typeface="Arial"/>
                  <a:ea typeface="Arial"/>
                  <a:cs typeface="Arial"/>
                  <a:sym typeface="Arial"/>
                </a:rPr>
                <a:t>       </a:t>
              </a:r>
              <a:r>
                <a:rPr b="0" i="0" lang="en-US" sz="4400" u="none">
                  <a:solidFill>
                    <a:schemeClr val="dk1"/>
                  </a:solidFill>
                  <a:latin typeface="Arial"/>
                  <a:ea typeface="Arial"/>
                  <a:cs typeface="Arial"/>
                  <a:sym typeface="Arial"/>
                </a:rPr>
                <a:t>)</a:t>
              </a:r>
              <a:r>
                <a:rPr b="0" i="0" lang="en-US" sz="2000" u="none">
                  <a:solidFill>
                    <a:schemeClr val="dk1"/>
                  </a:solidFill>
                  <a:latin typeface="Arial"/>
                  <a:ea typeface="Arial"/>
                  <a:cs typeface="Arial"/>
                  <a:sym typeface="Arial"/>
                </a:rPr>
                <a:t>ln </a:t>
              </a:r>
              <a:r>
                <a:rPr b="0" i="1" lang="en-US" sz="2000" u="none">
                  <a:solidFill>
                    <a:schemeClr val="dk1"/>
                  </a:solidFill>
                  <a:latin typeface="Arial"/>
                  <a:ea typeface="Arial"/>
                  <a:cs typeface="Arial"/>
                  <a:sym typeface="Arial"/>
                </a:rPr>
                <a:t>K</a:t>
              </a:r>
              <a:endParaRPr/>
            </a:p>
          </p:txBody>
        </p:sp>
      </p:grpSp>
      <p:grpSp>
        <p:nvGrpSpPr>
          <p:cNvPr id="704" name="Google Shape;704;p41"/>
          <p:cNvGrpSpPr/>
          <p:nvPr/>
        </p:nvGrpSpPr>
        <p:grpSpPr>
          <a:xfrm>
            <a:off x="1295400" y="4038600"/>
            <a:ext cx="1295400" cy="777875"/>
            <a:chOff x="1008" y="1296"/>
            <a:chExt cx="624" cy="457"/>
          </a:xfrm>
        </p:grpSpPr>
        <p:sp>
          <p:nvSpPr>
            <p:cNvPr id="705" name="Google Shape;705;p41"/>
            <p:cNvSpPr txBox="1"/>
            <p:nvPr/>
          </p:nvSpPr>
          <p:spPr>
            <a:xfrm>
              <a:off x="1008" y="1296"/>
              <a:ext cx="624"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96,485 C</a:t>
              </a:r>
              <a:endParaRPr/>
            </a:p>
          </p:txBody>
        </p:sp>
        <p:sp>
          <p:nvSpPr>
            <p:cNvPr id="706" name="Google Shape;706;p41"/>
            <p:cNvSpPr txBox="1"/>
            <p:nvPr/>
          </p:nvSpPr>
          <p:spPr>
            <a:xfrm>
              <a:off x="1008" y="1536"/>
              <a:ext cx="624"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mol e</a:t>
              </a:r>
              <a:r>
                <a:rPr b="0" baseline="30000" i="0" lang="en-US" sz="1800" u="none">
                  <a:solidFill>
                    <a:schemeClr val="dk1"/>
                  </a:solidFill>
                  <a:latin typeface="Arial"/>
                  <a:ea typeface="Arial"/>
                  <a:cs typeface="Arial"/>
                  <a:sym typeface="Arial"/>
                </a:rPr>
                <a:t>-</a:t>
              </a:r>
              <a:endParaRPr/>
            </a:p>
          </p:txBody>
        </p:sp>
        <p:cxnSp>
          <p:nvCxnSpPr>
            <p:cNvPr id="707" name="Google Shape;707;p41"/>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708" name="Google Shape;708;p41"/>
          <p:cNvGrpSpPr/>
          <p:nvPr/>
        </p:nvGrpSpPr>
        <p:grpSpPr>
          <a:xfrm>
            <a:off x="1447800" y="5715000"/>
            <a:ext cx="1677987" cy="777875"/>
            <a:chOff x="1008" y="1296"/>
            <a:chExt cx="723" cy="457"/>
          </a:xfrm>
        </p:grpSpPr>
        <p:sp>
          <p:nvSpPr>
            <p:cNvPr id="709" name="Google Shape;709;p41"/>
            <p:cNvSpPr txBox="1"/>
            <p:nvPr/>
          </p:nvSpPr>
          <p:spPr>
            <a:xfrm>
              <a:off x="1008" y="1296"/>
              <a:ext cx="723" cy="2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9.65 x 10</a:t>
              </a:r>
              <a:r>
                <a:rPr b="0" baseline="30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J</a:t>
              </a:r>
              <a:endParaRPr/>
            </a:p>
          </p:txBody>
        </p:sp>
        <p:sp>
          <p:nvSpPr>
            <p:cNvPr id="710" name="Google Shape;710;p41"/>
            <p:cNvSpPr txBox="1"/>
            <p:nvPr/>
          </p:nvSpPr>
          <p:spPr>
            <a:xfrm>
              <a:off x="1008" y="1536"/>
              <a:ext cx="624"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V•mol e</a:t>
              </a:r>
              <a:r>
                <a:rPr b="0" baseline="30000" i="0" lang="en-US" sz="1800" u="none">
                  <a:solidFill>
                    <a:schemeClr val="dk1"/>
                  </a:solidFill>
                  <a:latin typeface="Arial"/>
                  <a:ea typeface="Arial"/>
                  <a:cs typeface="Arial"/>
                  <a:sym typeface="Arial"/>
                </a:rPr>
                <a:t>-</a:t>
              </a:r>
              <a:endParaRPr/>
            </a:p>
          </p:txBody>
        </p:sp>
        <p:cxnSp>
          <p:nvCxnSpPr>
            <p:cNvPr id="711" name="Google Shape;711;p41"/>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712" name="Google Shape;712;p41"/>
          <p:cNvGrpSpPr/>
          <p:nvPr/>
        </p:nvGrpSpPr>
        <p:grpSpPr>
          <a:xfrm>
            <a:off x="1752600" y="4953000"/>
            <a:ext cx="381000" cy="762000"/>
            <a:chOff x="1008" y="1296"/>
            <a:chExt cx="723" cy="457"/>
          </a:xfrm>
        </p:grpSpPr>
        <p:sp>
          <p:nvSpPr>
            <p:cNvPr id="713" name="Google Shape;713;p41"/>
            <p:cNvSpPr txBox="1"/>
            <p:nvPr/>
          </p:nvSpPr>
          <p:spPr>
            <a:xfrm>
              <a:off x="1008" y="1296"/>
              <a:ext cx="723" cy="2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J</a:t>
              </a:r>
              <a:endParaRPr/>
            </a:p>
          </p:txBody>
        </p:sp>
        <p:sp>
          <p:nvSpPr>
            <p:cNvPr id="714" name="Google Shape;714;p41"/>
            <p:cNvSpPr txBox="1"/>
            <p:nvPr/>
          </p:nvSpPr>
          <p:spPr>
            <a:xfrm>
              <a:off x="1008" y="1536"/>
              <a:ext cx="624" cy="2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t>
              </a:r>
              <a:endParaRPr/>
            </a:p>
          </p:txBody>
        </p:sp>
        <p:cxnSp>
          <p:nvCxnSpPr>
            <p:cNvPr id="715" name="Google Shape;715;p41"/>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716" name="Google Shape;716;p41"/>
          <p:cNvGrpSpPr/>
          <p:nvPr/>
        </p:nvGrpSpPr>
        <p:grpSpPr>
          <a:xfrm>
            <a:off x="6400800" y="4373562"/>
            <a:ext cx="685800" cy="779462"/>
            <a:chOff x="1008" y="1296"/>
            <a:chExt cx="723" cy="457"/>
          </a:xfrm>
        </p:grpSpPr>
        <p:sp>
          <p:nvSpPr>
            <p:cNvPr id="717" name="Google Shape;717;p41"/>
            <p:cNvSpPr txBox="1"/>
            <p:nvPr/>
          </p:nvSpPr>
          <p:spPr>
            <a:xfrm>
              <a:off x="1008" y="1296"/>
              <a:ext cx="723" cy="2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RT</a:t>
              </a:r>
              <a:endParaRPr/>
            </a:p>
          </p:txBody>
        </p:sp>
        <p:sp>
          <p:nvSpPr>
            <p:cNvPr id="718" name="Google Shape;718;p41"/>
            <p:cNvSpPr txBox="1"/>
            <p:nvPr/>
          </p:nvSpPr>
          <p:spPr>
            <a:xfrm>
              <a:off x="1008" y="1536"/>
              <a:ext cx="624" cy="2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n</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F</a:t>
              </a:r>
              <a:endParaRPr/>
            </a:p>
          </p:txBody>
        </p:sp>
        <p:cxnSp>
          <p:nvCxnSpPr>
            <p:cNvPr id="719" name="Google Shape;719;p41"/>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4">
                                            <p:txEl>
                                              <p:pRg end="0" st="0"/>
                                            </p:txEl>
                                          </p:spTgt>
                                        </p:tgtEl>
                                        <p:attrNameLst>
                                          <p:attrName>style.visibility</p:attrName>
                                        </p:attrNameLst>
                                      </p:cBhvr>
                                      <p:to>
                                        <p:strVal val="visible"/>
                                      </p:to>
                                    </p:set>
                                    <p:animEffect filter="fade" transition="in">
                                      <p:cBhvr>
                                        <p:cTn dur="500"/>
                                        <p:tgtEl>
                                          <p:spTgt spid="684">
                                            <p:txEl>
                                              <p:pRg end="0" st="0"/>
                                            </p:txEl>
                                          </p:spTgt>
                                        </p:tgtEl>
                                      </p:cBhvr>
                                    </p:animEffect>
                                  </p:childTnLst>
                                </p:cTn>
                              </p:par>
                            </p:childTnLst>
                          </p:cTn>
                        </p:par>
                        <p:par>
                          <p:cTn fill="hold">
                            <p:stCondLst>
                              <p:cond delay="500"/>
                            </p:stCondLst>
                            <p:childTnLst>
                              <p:par>
                                <p:cTn fill="hold" nodeType="afterEffect" presetClass="entr" presetID="10" presetSubtype="0">
                                  <p:stCondLst>
                                    <p:cond delay="2000"/>
                                  </p:stCondLst>
                                  <p:childTnLst>
                                    <p:set>
                                      <p:cBhvr>
                                        <p:cTn dur="1" fill="hold">
                                          <p:stCondLst>
                                            <p:cond delay="0"/>
                                          </p:stCondLst>
                                        </p:cTn>
                                        <p:tgtEl>
                                          <p:spTgt spid="694">
                                            <p:txEl>
                                              <p:pRg end="0" st="0"/>
                                            </p:txEl>
                                          </p:spTgt>
                                        </p:tgtEl>
                                        <p:attrNameLst>
                                          <p:attrName>style.visibility</p:attrName>
                                        </p:attrNameLst>
                                      </p:cBhvr>
                                      <p:to>
                                        <p:strVal val="visible"/>
                                      </p:to>
                                    </p:set>
                                    <p:animEffect filter="fade" transition="in">
                                      <p:cBhvr>
                                        <p:cTn dur="500"/>
                                        <p:tgtEl>
                                          <p:spTgt spid="694">
                                            <p:txEl>
                                              <p:pRg end="0" st="0"/>
                                            </p:txEl>
                                          </p:spTgt>
                                        </p:tgtEl>
                                      </p:cBhvr>
                                    </p:animEffect>
                                  </p:childTnLst>
                                </p:cTn>
                              </p:par>
                            </p:childTnLst>
                          </p:cTn>
                        </p:par>
                        <p:par>
                          <p:cTn fill="hold">
                            <p:stCondLst>
                              <p:cond delay="1000"/>
                            </p:stCondLst>
                            <p:childTnLst>
                              <p:par>
                                <p:cTn fill="hold" nodeType="afterEffect" presetClass="entr" presetID="10" presetSubtype="0">
                                  <p:stCondLst>
                                    <p:cond delay="2000"/>
                                  </p:stCondLst>
                                  <p:childTnLst>
                                    <p:set>
                                      <p:cBhvr>
                                        <p:cTn dur="1" fill="hold">
                                          <p:stCondLst>
                                            <p:cond delay="0"/>
                                          </p:stCondLst>
                                        </p:cTn>
                                        <p:tgtEl>
                                          <p:spTgt spid="695">
                                            <p:txEl>
                                              <p:pRg end="0" st="0"/>
                                            </p:txEl>
                                          </p:spTgt>
                                        </p:tgtEl>
                                        <p:attrNameLst>
                                          <p:attrName>style.visibility</p:attrName>
                                        </p:attrNameLst>
                                      </p:cBhvr>
                                      <p:to>
                                        <p:strVal val="visible"/>
                                      </p:to>
                                    </p:set>
                                    <p:animEffect filter="fade" transition="in">
                                      <p:cBhvr>
                                        <p:cTn dur="500"/>
                                        <p:tgtEl>
                                          <p:spTgt spid="695">
                                            <p:txEl>
                                              <p:pRg end="0" st="0"/>
                                            </p:txEl>
                                          </p:spTgt>
                                        </p:tgtEl>
                                      </p:cBhvr>
                                    </p:animEffect>
                                  </p:childTnLst>
                                </p:cTn>
                              </p:par>
                            </p:childTnLst>
                          </p:cTn>
                        </p:par>
                        <p:par>
                          <p:cTn fill="hold">
                            <p:stCondLst>
                              <p:cond delay="1500"/>
                            </p:stCondLst>
                            <p:childTnLst>
                              <p:par>
                                <p:cTn fill="hold" nodeType="afterEffect" presetClass="entr" presetID="10" presetSubtype="0">
                                  <p:stCondLst>
                                    <p:cond delay="2000"/>
                                  </p:stCondLst>
                                  <p:childTnLst>
                                    <p:set>
                                      <p:cBhvr>
                                        <p:cTn dur="1" fill="hold">
                                          <p:stCondLst>
                                            <p:cond delay="0"/>
                                          </p:stCondLst>
                                        </p:cTn>
                                        <p:tgtEl>
                                          <p:spTgt spid="696">
                                            <p:txEl>
                                              <p:pRg end="0" st="0"/>
                                            </p:txEl>
                                          </p:spTgt>
                                        </p:tgtEl>
                                        <p:attrNameLst>
                                          <p:attrName>style.visibility</p:attrName>
                                        </p:attrNameLst>
                                      </p:cBhvr>
                                      <p:to>
                                        <p:strVal val="visible"/>
                                      </p:to>
                                    </p:set>
                                    <p:animEffect filter="fade" transition="in">
                                      <p:cBhvr>
                                        <p:cTn dur="500"/>
                                        <p:tgtEl>
                                          <p:spTgt spid="696">
                                            <p:txEl>
                                              <p:pRg end="0" st="0"/>
                                            </p:txEl>
                                          </p:spTgt>
                                        </p:tgtEl>
                                      </p:cBhvr>
                                    </p:animEffect>
                                  </p:childTnLst>
                                </p:cTn>
                              </p:par>
                            </p:childTnLst>
                          </p:cTn>
                        </p:par>
                        <p:par>
                          <p:cTn fill="hold">
                            <p:stCondLst>
                              <p:cond delay="2000"/>
                            </p:stCondLst>
                            <p:childTnLst>
                              <p:par>
                                <p:cTn fill="hold" nodeType="afterEffect" presetClass="entr" presetID="10" presetSubtype="0">
                                  <p:stCondLst>
                                    <p:cond delay="2000"/>
                                  </p:stCondLst>
                                  <p:childTnLst>
                                    <p:set>
                                      <p:cBhvr>
                                        <p:cTn dur="1" fill="hold">
                                          <p:stCondLst>
                                            <p:cond delay="0"/>
                                          </p:stCondLst>
                                        </p:cTn>
                                        <p:tgtEl>
                                          <p:spTgt spid="697">
                                            <p:txEl>
                                              <p:pRg end="0" st="0"/>
                                            </p:txEl>
                                          </p:spTgt>
                                        </p:tgtEl>
                                        <p:attrNameLst>
                                          <p:attrName>style.visibility</p:attrName>
                                        </p:attrNameLst>
                                      </p:cBhvr>
                                      <p:to>
                                        <p:strVal val="visible"/>
                                      </p:to>
                                    </p:set>
                                    <p:animEffect filter="fade" transition="in">
                                      <p:cBhvr>
                                        <p:cTn dur="500"/>
                                        <p:tgtEl>
                                          <p:spTgt spid="697">
                                            <p:txEl>
                                              <p:pRg end="0" st="0"/>
                                            </p:txEl>
                                          </p:spTgt>
                                        </p:tgtEl>
                                      </p:cBhvr>
                                    </p:animEffect>
                                  </p:childTnLst>
                                </p:cTn>
                              </p:par>
                            </p:childTnLst>
                          </p:cTn>
                        </p:par>
                        <p:par>
                          <p:cTn fill="hold">
                            <p:stCondLst>
                              <p:cond delay="2500"/>
                            </p:stCondLst>
                            <p:childTnLst>
                              <p:par>
                                <p:cTn fill="hold" nodeType="afterEffect" presetClass="entr" presetID="10" presetSubtype="0">
                                  <p:stCondLst>
                                    <p:cond delay="2000"/>
                                  </p:stCondLst>
                                  <p:childTnLst>
                                    <p:set>
                                      <p:cBhvr>
                                        <p:cTn dur="1" fill="hold">
                                          <p:stCondLst>
                                            <p:cond delay="0"/>
                                          </p:stCondLst>
                                        </p:cTn>
                                        <p:tgtEl>
                                          <p:spTgt spid="698">
                                            <p:txEl>
                                              <p:pRg end="0" st="0"/>
                                            </p:txEl>
                                          </p:spTgt>
                                        </p:tgtEl>
                                        <p:attrNameLst>
                                          <p:attrName>style.visibility</p:attrName>
                                        </p:attrNameLst>
                                      </p:cBhvr>
                                      <p:to>
                                        <p:strVal val="visible"/>
                                      </p:to>
                                    </p:set>
                                    <p:animEffect filter="fade" transition="in">
                                      <p:cBhvr>
                                        <p:cTn dur="500"/>
                                        <p:tgtEl>
                                          <p:spTgt spid="69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sp>
        <p:nvSpPr>
          <p:cNvPr id="104" name="Google Shape;104;p15"/>
          <p:cNvSpPr txBox="1"/>
          <p:nvPr/>
        </p:nvSpPr>
        <p:spPr>
          <a:xfrm>
            <a:off x="1600200" y="685800"/>
            <a:ext cx="5867400" cy="457200"/>
          </a:xfrm>
          <a:prstGeom prst="rect">
            <a:avLst/>
          </a:prstGeom>
          <a:gradFill>
            <a:gsLst>
              <a:gs pos="0">
                <a:srgbClr val="FF9218"/>
              </a:gs>
              <a:gs pos="100000">
                <a:schemeClr val="lt1"/>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Key Points About Redox Reactions</a:t>
            </a:r>
            <a:endParaRPr/>
          </a:p>
        </p:txBody>
      </p:sp>
      <p:sp>
        <p:nvSpPr>
          <p:cNvPr id="105" name="Google Shape;105;p15"/>
          <p:cNvSpPr txBox="1"/>
          <p:nvPr/>
        </p:nvSpPr>
        <p:spPr>
          <a:xfrm>
            <a:off x="1066800" y="1905000"/>
            <a:ext cx="6858000" cy="3140075"/>
          </a:xfrm>
          <a:prstGeom prst="rect">
            <a:avLst/>
          </a:prstGeom>
          <a:noFill/>
          <a:ln>
            <a:noFill/>
          </a:ln>
        </p:spPr>
        <p:txBody>
          <a:bodyPr anchorCtr="0" anchor="t" bIns="45700" lIns="91425" spcFirstLastPara="1" rIns="91425" wrap="square" tIns="45700">
            <a:spAutoFit/>
          </a:bodyPr>
          <a:lstStyle/>
          <a:p>
            <a:pPr indent="-127000" lvl="0" marL="0" marR="0" rtl="0" algn="l">
              <a:lnSpc>
                <a:spcPct val="100000"/>
              </a:lnSpc>
              <a:spcBef>
                <a:spcPts val="0"/>
              </a:spcBef>
              <a:spcAft>
                <a:spcPts val="0"/>
              </a:spcAft>
              <a:buClr>
                <a:schemeClr val="dk1"/>
              </a:buClr>
              <a:buSzPts val="2000"/>
              <a:buFont typeface="Times"/>
              <a:buChar char="•"/>
            </a:pPr>
            <a:r>
              <a:rPr b="0" i="0" lang="en-US" sz="2000" u="none">
                <a:solidFill>
                  <a:schemeClr val="dk1"/>
                </a:solidFill>
                <a:latin typeface="Arial"/>
                <a:ea typeface="Arial"/>
                <a:cs typeface="Arial"/>
                <a:sym typeface="Arial"/>
              </a:rPr>
              <a:t>Oxidation (electron loss) always accompanies reduction (electron gain).</a:t>
            </a:r>
            <a:endParaRPr/>
          </a:p>
          <a:p>
            <a:pPr indent="0" lvl="0" marL="0" marR="0" rtl="0" algn="l">
              <a:lnSpc>
                <a:spcPct val="100000"/>
              </a:lnSpc>
              <a:spcBef>
                <a:spcPts val="1000"/>
              </a:spcBef>
              <a:spcAft>
                <a:spcPts val="0"/>
              </a:spcAft>
              <a:buClr>
                <a:schemeClr val="dk1"/>
              </a:buClr>
              <a:buSzPts val="2000"/>
              <a:buFont typeface="Times New Roman"/>
              <a:buNone/>
            </a:pPr>
            <a:r>
              <a:t/>
            </a:r>
            <a:endParaRPr b="0" i="0" sz="2000" u="none">
              <a:solidFill>
                <a:schemeClr val="dk1"/>
              </a:solidFill>
              <a:latin typeface="Arial"/>
              <a:ea typeface="Arial"/>
              <a:cs typeface="Arial"/>
              <a:sym typeface="Arial"/>
            </a:endParaRPr>
          </a:p>
          <a:p>
            <a:pPr indent="-127000" lvl="0" marL="0" marR="0" rtl="0" algn="l">
              <a:lnSpc>
                <a:spcPct val="100000"/>
              </a:lnSpc>
              <a:spcBef>
                <a:spcPts val="1000"/>
              </a:spcBef>
              <a:spcAft>
                <a:spcPts val="0"/>
              </a:spcAft>
              <a:buClr>
                <a:schemeClr val="dk1"/>
              </a:buClr>
              <a:buSzPts val="2000"/>
              <a:buFont typeface="Times"/>
              <a:buChar char="•"/>
            </a:pPr>
            <a:r>
              <a:rPr b="0" i="0" lang="en-US" sz="2000" u="none">
                <a:solidFill>
                  <a:schemeClr val="dk1"/>
                </a:solidFill>
                <a:latin typeface="Arial"/>
                <a:ea typeface="Arial"/>
                <a:cs typeface="Arial"/>
                <a:sym typeface="Arial"/>
              </a:rPr>
              <a:t>The oxidizing agent is reduced, and the reducing agent is oxidized.</a:t>
            </a:r>
            <a:endParaRPr/>
          </a:p>
          <a:p>
            <a:pPr indent="0" lvl="0" marL="0" marR="0" rtl="0" algn="l">
              <a:lnSpc>
                <a:spcPct val="100000"/>
              </a:lnSpc>
              <a:spcBef>
                <a:spcPts val="1000"/>
              </a:spcBef>
              <a:spcAft>
                <a:spcPts val="0"/>
              </a:spcAft>
              <a:buClr>
                <a:schemeClr val="dk1"/>
              </a:buClr>
              <a:buSzPts val="2000"/>
              <a:buFont typeface="Times New Roman"/>
              <a:buNone/>
            </a:pPr>
            <a:r>
              <a:t/>
            </a:r>
            <a:endParaRPr b="0" i="0" sz="2000" u="none">
              <a:solidFill>
                <a:schemeClr val="dk1"/>
              </a:solidFill>
              <a:latin typeface="Arial"/>
              <a:ea typeface="Arial"/>
              <a:cs typeface="Arial"/>
              <a:sym typeface="Arial"/>
            </a:endParaRPr>
          </a:p>
          <a:p>
            <a:pPr indent="-127000" lvl="0" marL="0" marR="0" rtl="0" algn="l">
              <a:lnSpc>
                <a:spcPct val="100000"/>
              </a:lnSpc>
              <a:spcBef>
                <a:spcPts val="1000"/>
              </a:spcBef>
              <a:spcAft>
                <a:spcPts val="0"/>
              </a:spcAft>
              <a:buClr>
                <a:schemeClr val="dk1"/>
              </a:buClr>
              <a:buSzPts val="2000"/>
              <a:buFont typeface="Times"/>
              <a:buChar char="•"/>
            </a:pPr>
            <a:r>
              <a:rPr b="0" i="0" lang="en-US" sz="2000" u="none">
                <a:solidFill>
                  <a:schemeClr val="dk1"/>
                </a:solidFill>
                <a:latin typeface="Arial"/>
                <a:ea typeface="Arial"/>
                <a:cs typeface="Arial"/>
                <a:sym typeface="Arial"/>
              </a:rPr>
              <a:t>The number of electrons gained by the oxidizing agent always equals the number lost by the reducing agent.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500"/>
                                        <p:tgtEl>
                                          <p:spTgt spid="10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Effect filter="fade" transition="in">
                                      <p:cBhvr>
                                        <p:cTn dur="500"/>
                                        <p:tgtEl>
                                          <p:spTgt spid="10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animEffect filter="fade" transition="in">
                                      <p:cBhvr>
                                        <p:cTn dur="500"/>
                                        <p:tgtEl>
                                          <p:spTgt spid="10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animEffect filter="fade" transition="in">
                                      <p:cBhvr>
                                        <p:cTn dur="500"/>
                                        <p:tgtEl>
                                          <p:spTgt spid="10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animEffect filter="fade" transition="in">
                                      <p:cBhvr>
                                        <p:cTn dur="500"/>
                                        <p:tgtEl>
                                          <p:spTgt spid="10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4" name="Shape 724"/>
        <p:cNvGrpSpPr/>
        <p:nvPr/>
      </p:nvGrpSpPr>
      <p:grpSpPr>
        <a:xfrm>
          <a:off x="0" y="0"/>
          <a:ext cx="0" cy="0"/>
          <a:chOff x="0" y="0"/>
          <a:chExt cx="0" cy="0"/>
        </a:xfrm>
      </p:grpSpPr>
      <p:sp>
        <p:nvSpPr>
          <p:cNvPr id="725" name="Google Shape;725;p42"/>
          <p:cNvSpPr txBox="1"/>
          <p:nvPr/>
        </p:nvSpPr>
        <p:spPr>
          <a:xfrm>
            <a:off x="304800" y="381000"/>
            <a:ext cx="167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21.10</a:t>
            </a:r>
            <a:endParaRPr/>
          </a:p>
        </p:txBody>
      </p:sp>
      <p:sp>
        <p:nvSpPr>
          <p:cNvPr id="726" name="Google Shape;726;p42"/>
          <p:cNvSpPr txBox="1"/>
          <p:nvPr/>
        </p:nvSpPr>
        <p:spPr>
          <a:xfrm>
            <a:off x="1905000" y="381000"/>
            <a:ext cx="64008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interrelationship of </a:t>
            </a:r>
            <a:r>
              <a:rPr b="1" i="0" lang="en-US" sz="2000" u="none">
                <a:solidFill>
                  <a:schemeClr val="dk1"/>
                </a:solidFill>
                <a:latin typeface="Noto Sans Symbols"/>
                <a:ea typeface="Noto Sans Symbols"/>
                <a:cs typeface="Noto Sans Symbols"/>
                <a:sym typeface="Noto Sans Symbols"/>
              </a:rPr>
              <a:t>Δ</a:t>
            </a:r>
            <a:r>
              <a:rPr b="1" i="1" lang="en-US" sz="2000" u="none">
                <a:solidFill>
                  <a:schemeClr val="dk1"/>
                </a:solidFill>
                <a:latin typeface="Arial"/>
                <a:ea typeface="Arial"/>
                <a:cs typeface="Arial"/>
                <a:sym typeface="Arial"/>
              </a:rPr>
              <a:t>G</a:t>
            </a:r>
            <a:r>
              <a:rPr b="1" baseline="30000" i="0" lang="en-US" sz="2000" u="none">
                <a:solidFill>
                  <a:schemeClr val="dk1"/>
                </a:solidFill>
                <a:latin typeface="Arial"/>
                <a:ea typeface="Arial"/>
                <a:cs typeface="Arial"/>
                <a:sym typeface="Arial"/>
              </a:rPr>
              <a:t>0</a:t>
            </a:r>
            <a:r>
              <a:rPr b="1" i="0" lang="en-US" sz="2000" u="none">
                <a:solidFill>
                  <a:schemeClr val="dk1"/>
                </a:solidFill>
                <a:latin typeface="Arial"/>
                <a:ea typeface="Arial"/>
                <a:cs typeface="Arial"/>
                <a:sym typeface="Arial"/>
              </a:rPr>
              <a:t>, </a:t>
            </a:r>
            <a:r>
              <a:rPr b="1" i="1" lang="en-US" sz="2000" u="none">
                <a:solidFill>
                  <a:schemeClr val="dk1"/>
                </a:solidFill>
                <a:latin typeface="Arial"/>
                <a:ea typeface="Arial"/>
                <a:cs typeface="Arial"/>
                <a:sym typeface="Arial"/>
              </a:rPr>
              <a:t>E</a:t>
            </a:r>
            <a:r>
              <a:rPr b="1" baseline="30000" i="0" lang="en-US" sz="2000" u="none">
                <a:solidFill>
                  <a:schemeClr val="dk1"/>
                </a:solidFill>
                <a:latin typeface="Arial"/>
                <a:ea typeface="Arial"/>
                <a:cs typeface="Arial"/>
                <a:sym typeface="Arial"/>
              </a:rPr>
              <a:t>0</a:t>
            </a:r>
            <a:r>
              <a:rPr b="1" baseline="-25000" i="0" lang="en-US" sz="2000" u="none">
                <a:solidFill>
                  <a:schemeClr val="dk1"/>
                </a:solidFill>
                <a:latin typeface="Arial"/>
                <a:ea typeface="Arial"/>
                <a:cs typeface="Arial"/>
                <a:sym typeface="Arial"/>
              </a:rPr>
              <a:t>cell</a:t>
            </a:r>
            <a:r>
              <a:rPr b="1" i="0" lang="en-US" sz="2000" u="none">
                <a:solidFill>
                  <a:schemeClr val="dk1"/>
                </a:solidFill>
                <a:latin typeface="Arial"/>
                <a:ea typeface="Arial"/>
                <a:cs typeface="Arial"/>
                <a:sym typeface="Arial"/>
              </a:rPr>
              <a:t>, and </a:t>
            </a:r>
            <a:r>
              <a:rPr b="1" i="1" lang="en-US" sz="2000" u="none">
                <a:solidFill>
                  <a:schemeClr val="dk1"/>
                </a:solidFill>
                <a:latin typeface="Arial"/>
                <a:ea typeface="Arial"/>
                <a:cs typeface="Arial"/>
                <a:sym typeface="Arial"/>
              </a:rPr>
              <a:t>K</a:t>
            </a:r>
            <a:r>
              <a:rPr b="1" i="0" lang="en-US" sz="2000" u="none">
                <a:solidFill>
                  <a:schemeClr val="dk1"/>
                </a:solidFill>
                <a:latin typeface="Arial"/>
                <a:ea typeface="Arial"/>
                <a:cs typeface="Arial"/>
                <a:sym typeface="Arial"/>
              </a:rPr>
              <a:t>.</a:t>
            </a:r>
            <a:endParaRPr/>
          </a:p>
        </p:txBody>
      </p:sp>
      <p:sp>
        <p:nvSpPr>
          <p:cNvPr id="727" name="Google Shape;727;p42"/>
          <p:cNvSpPr txBox="1"/>
          <p:nvPr/>
        </p:nvSpPr>
        <p:spPr>
          <a:xfrm>
            <a:off x="4495800" y="2209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&lt; 0</a:t>
            </a:r>
            <a:endParaRPr/>
          </a:p>
        </p:txBody>
      </p:sp>
      <p:sp>
        <p:nvSpPr>
          <p:cNvPr id="728" name="Google Shape;728;p42"/>
          <p:cNvSpPr txBox="1"/>
          <p:nvPr/>
        </p:nvSpPr>
        <p:spPr>
          <a:xfrm>
            <a:off x="4495800" y="2590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a:t>
            </a:r>
            <a:endParaRPr/>
          </a:p>
        </p:txBody>
      </p:sp>
      <p:sp>
        <p:nvSpPr>
          <p:cNvPr id="729" name="Google Shape;729;p42"/>
          <p:cNvSpPr txBox="1"/>
          <p:nvPr/>
        </p:nvSpPr>
        <p:spPr>
          <a:xfrm>
            <a:off x="4495800" y="2971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&gt; 0</a:t>
            </a:r>
            <a:endParaRPr/>
          </a:p>
        </p:txBody>
      </p:sp>
      <p:sp>
        <p:nvSpPr>
          <p:cNvPr id="730" name="Google Shape;730;p42"/>
          <p:cNvSpPr txBox="1"/>
          <p:nvPr/>
        </p:nvSpPr>
        <p:spPr>
          <a:xfrm>
            <a:off x="6172200" y="2209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&gt; 0</a:t>
            </a:r>
            <a:endParaRPr/>
          </a:p>
        </p:txBody>
      </p:sp>
      <p:sp>
        <p:nvSpPr>
          <p:cNvPr id="731" name="Google Shape;731;p42"/>
          <p:cNvSpPr txBox="1"/>
          <p:nvPr/>
        </p:nvSpPr>
        <p:spPr>
          <a:xfrm>
            <a:off x="6172200" y="2590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a:t>
            </a:r>
            <a:endParaRPr/>
          </a:p>
        </p:txBody>
      </p:sp>
      <p:sp>
        <p:nvSpPr>
          <p:cNvPr id="732" name="Google Shape;732;p42"/>
          <p:cNvSpPr txBox="1"/>
          <p:nvPr/>
        </p:nvSpPr>
        <p:spPr>
          <a:xfrm>
            <a:off x="6172200" y="2971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&lt; 0</a:t>
            </a:r>
            <a:endParaRPr/>
          </a:p>
        </p:txBody>
      </p:sp>
      <p:sp>
        <p:nvSpPr>
          <p:cNvPr id="733" name="Google Shape;733;p42"/>
          <p:cNvSpPr txBox="1"/>
          <p:nvPr/>
        </p:nvSpPr>
        <p:spPr>
          <a:xfrm>
            <a:off x="5334000" y="2209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&gt; 1</a:t>
            </a:r>
            <a:endParaRPr/>
          </a:p>
        </p:txBody>
      </p:sp>
      <p:sp>
        <p:nvSpPr>
          <p:cNvPr id="734" name="Google Shape;734;p42"/>
          <p:cNvSpPr txBox="1"/>
          <p:nvPr/>
        </p:nvSpPr>
        <p:spPr>
          <a:xfrm>
            <a:off x="5334000" y="2590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1</a:t>
            </a:r>
            <a:endParaRPr/>
          </a:p>
        </p:txBody>
      </p:sp>
      <p:sp>
        <p:nvSpPr>
          <p:cNvPr id="735" name="Google Shape;735;p42"/>
          <p:cNvSpPr txBox="1"/>
          <p:nvPr/>
        </p:nvSpPr>
        <p:spPr>
          <a:xfrm>
            <a:off x="5334000" y="2971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&lt; 1</a:t>
            </a:r>
            <a:endParaRPr/>
          </a:p>
        </p:txBody>
      </p:sp>
      <p:sp>
        <p:nvSpPr>
          <p:cNvPr id="736" name="Google Shape;736;p42"/>
          <p:cNvSpPr txBox="1"/>
          <p:nvPr/>
        </p:nvSpPr>
        <p:spPr>
          <a:xfrm>
            <a:off x="3429000" y="3505200"/>
            <a:ext cx="2209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G</a:t>
            </a:r>
            <a:r>
              <a:rPr b="1" baseline="30000" i="0" lang="en-US" sz="1800" u="none">
                <a:solidFill>
                  <a:schemeClr val="dk1"/>
                </a:solidFill>
                <a:latin typeface="Arial"/>
                <a:ea typeface="Arial"/>
                <a:cs typeface="Arial"/>
                <a:sym typeface="Arial"/>
              </a:rPr>
              <a:t>o</a:t>
            </a:r>
            <a:r>
              <a:rPr b="1" i="0" lang="en-US" sz="1800" u="none">
                <a:solidFill>
                  <a:schemeClr val="dk1"/>
                </a:solidFill>
                <a:latin typeface="Arial"/>
                <a:ea typeface="Arial"/>
                <a:cs typeface="Arial"/>
                <a:sym typeface="Arial"/>
              </a:rPr>
              <a:t> = -</a:t>
            </a:r>
            <a:r>
              <a:rPr b="1" i="1" lang="en-US" sz="1800" u="none">
                <a:solidFill>
                  <a:schemeClr val="dk1"/>
                </a:solidFill>
                <a:latin typeface="Arial"/>
                <a:ea typeface="Arial"/>
                <a:cs typeface="Arial"/>
                <a:sym typeface="Arial"/>
              </a:rPr>
              <a:t>RT</a:t>
            </a:r>
            <a:r>
              <a:rPr b="1" i="0" lang="en-US" sz="1800" u="none">
                <a:solidFill>
                  <a:schemeClr val="dk1"/>
                </a:solidFill>
                <a:latin typeface="Arial"/>
                <a:ea typeface="Arial"/>
                <a:cs typeface="Arial"/>
                <a:sym typeface="Arial"/>
              </a:rPr>
              <a:t> ln</a:t>
            </a:r>
            <a:r>
              <a:rPr b="1" i="1" lang="en-US" sz="1800" u="none">
                <a:solidFill>
                  <a:schemeClr val="dk1"/>
                </a:solidFill>
                <a:latin typeface="Arial"/>
                <a:ea typeface="Arial"/>
                <a:cs typeface="Arial"/>
                <a:sym typeface="Arial"/>
              </a:rPr>
              <a:t>K</a:t>
            </a:r>
            <a:endParaRPr/>
          </a:p>
        </p:txBody>
      </p:sp>
      <p:pic>
        <p:nvPicPr>
          <p:cNvPr id="737" name="Google Shape;737;p42"/>
          <p:cNvPicPr preferRelativeResize="0"/>
          <p:nvPr/>
        </p:nvPicPr>
        <p:blipFill rotWithShape="1">
          <a:blip r:embed="rId3">
            <a:alphaModFix/>
          </a:blip>
          <a:srcRect b="0" l="0" r="0" t="0"/>
          <a:stretch/>
        </p:blipFill>
        <p:spPr>
          <a:xfrm>
            <a:off x="152400" y="1122362"/>
            <a:ext cx="8839200" cy="47767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736">
                                            <p:txEl>
                                              <p:pRg end="0" st="0"/>
                                            </p:txEl>
                                          </p:spTgt>
                                        </p:tgtEl>
                                        <p:attrNameLst>
                                          <p:attrName>style.visibility</p:attrName>
                                        </p:attrNameLst>
                                      </p:cBhvr>
                                      <p:to>
                                        <p:strVal val="visible"/>
                                      </p:to>
                                    </p:set>
                                    <p:animEffect filter="fade" transition="in">
                                      <p:cBhvr>
                                        <p:cTn dur="500"/>
                                        <p:tgtEl>
                                          <p:spTgt spid="736">
                                            <p:txEl>
                                              <p:pRg end="0" st="0"/>
                                            </p:txEl>
                                          </p:spTgt>
                                        </p:tgtEl>
                                      </p:cBhvr>
                                    </p:animEffect>
                                  </p:childTnLst>
                                </p:cTn>
                              </p:par>
                            </p:childTnLst>
                          </p:cTn>
                        </p:par>
                        <p:par>
                          <p:cTn fill="hold">
                            <p:stCondLst>
                              <p:cond delay="500"/>
                            </p:stCondLst>
                            <p:childTnLst>
                              <p:par>
                                <p:cTn fill="hold" nodeType="afterEffect" presetClass="entr" presetID="1" presetSubtype="0">
                                  <p:stCondLst>
                                    <p:cond delay="1000"/>
                                  </p:stCondLst>
                                  <p:childTnLst>
                                    <p:set>
                                      <p:cBhvr>
                                        <p:cTn dur="1" fill="hold">
                                          <p:stCondLst>
                                            <p:cond delay="0"/>
                                          </p:stCondLst>
                                        </p:cTn>
                                        <p:tgtEl>
                                          <p:spTgt spid="727">
                                            <p:txEl>
                                              <p:pRg end="0" st="0"/>
                                            </p:txEl>
                                          </p:spTgt>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 presetSubtype="0">
                                  <p:stCondLst>
                                    <p:cond delay="1000"/>
                                  </p:stCondLst>
                                  <p:childTnLst>
                                    <p:set>
                                      <p:cBhvr>
                                        <p:cTn dur="1" fill="hold">
                                          <p:stCondLst>
                                            <p:cond delay="0"/>
                                          </p:stCondLst>
                                        </p:cTn>
                                        <p:tgtEl>
                                          <p:spTgt spid="733">
                                            <p:txEl>
                                              <p:pRg end="0" st="0"/>
                                            </p:txEl>
                                          </p:spTgt>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 presetSubtype="0">
                                  <p:stCondLst>
                                    <p:cond delay="1000"/>
                                  </p:stCondLst>
                                  <p:childTnLst>
                                    <p:set>
                                      <p:cBhvr>
                                        <p:cTn dur="1" fill="hold">
                                          <p:stCondLst>
                                            <p:cond delay="0"/>
                                          </p:stCondLst>
                                        </p:cTn>
                                        <p:tgtEl>
                                          <p:spTgt spid="730">
                                            <p:txEl>
                                              <p:pRg end="0" st="0"/>
                                            </p:txEl>
                                          </p:spTgt>
                                        </p:tgtEl>
                                        <p:attrNameLst>
                                          <p:attrName>style.visibility</p:attrName>
                                        </p:attrNameLst>
                                      </p:cBhvr>
                                      <p:to>
                                        <p:strVal val="visible"/>
                                      </p:to>
                                    </p:set>
                                  </p:childTnLst>
                                </p:cTn>
                              </p:par>
                            </p:childTnLst>
                          </p:cTn>
                        </p:par>
                        <p:par>
                          <p:cTn fill="hold">
                            <p:stCondLst>
                              <p:cond delay="503"/>
                            </p:stCondLst>
                            <p:childTnLst>
                              <p:par>
                                <p:cTn fill="hold" nodeType="afterEffect" presetClass="entr" presetID="1" presetSubtype="0">
                                  <p:stCondLst>
                                    <p:cond delay="1000"/>
                                  </p:stCondLst>
                                  <p:childTnLst>
                                    <p:set>
                                      <p:cBhvr>
                                        <p:cTn dur="1" fill="hold">
                                          <p:stCondLst>
                                            <p:cond delay="0"/>
                                          </p:stCondLst>
                                        </p:cTn>
                                        <p:tgtEl>
                                          <p:spTgt spid="728">
                                            <p:txEl>
                                              <p:pRg end="0" st="0"/>
                                            </p:txEl>
                                          </p:spTgt>
                                        </p:tgtEl>
                                        <p:attrNameLst>
                                          <p:attrName>style.visibility</p:attrName>
                                        </p:attrNameLst>
                                      </p:cBhvr>
                                      <p:to>
                                        <p:strVal val="visible"/>
                                      </p:to>
                                    </p:set>
                                  </p:childTnLst>
                                </p:cTn>
                              </p:par>
                            </p:childTnLst>
                          </p:cTn>
                        </p:par>
                        <p:par>
                          <p:cTn fill="hold">
                            <p:stCondLst>
                              <p:cond delay="504"/>
                            </p:stCondLst>
                            <p:childTnLst>
                              <p:par>
                                <p:cTn fill="hold" nodeType="afterEffect" presetClass="entr" presetID="1" presetSubtype="0">
                                  <p:stCondLst>
                                    <p:cond delay="1000"/>
                                  </p:stCondLst>
                                  <p:childTnLst>
                                    <p:set>
                                      <p:cBhvr>
                                        <p:cTn dur="1" fill="hold">
                                          <p:stCondLst>
                                            <p:cond delay="0"/>
                                          </p:stCondLst>
                                        </p:cTn>
                                        <p:tgtEl>
                                          <p:spTgt spid="734">
                                            <p:txEl>
                                              <p:pRg end="0" st="0"/>
                                            </p:txEl>
                                          </p:spTgt>
                                        </p:tgtEl>
                                        <p:attrNameLst>
                                          <p:attrName>style.visibility</p:attrName>
                                        </p:attrNameLst>
                                      </p:cBhvr>
                                      <p:to>
                                        <p:strVal val="visible"/>
                                      </p:to>
                                    </p:set>
                                  </p:childTnLst>
                                </p:cTn>
                              </p:par>
                            </p:childTnLst>
                          </p:cTn>
                        </p:par>
                        <p:par>
                          <p:cTn fill="hold">
                            <p:stCondLst>
                              <p:cond delay="505"/>
                            </p:stCondLst>
                            <p:childTnLst>
                              <p:par>
                                <p:cTn fill="hold" nodeType="afterEffect" presetClass="entr" presetID="1" presetSubtype="0">
                                  <p:stCondLst>
                                    <p:cond delay="1000"/>
                                  </p:stCondLst>
                                  <p:childTnLst>
                                    <p:set>
                                      <p:cBhvr>
                                        <p:cTn dur="1" fill="hold">
                                          <p:stCondLst>
                                            <p:cond delay="0"/>
                                          </p:stCondLst>
                                        </p:cTn>
                                        <p:tgtEl>
                                          <p:spTgt spid="731">
                                            <p:txEl>
                                              <p:pRg end="0" st="0"/>
                                            </p:txEl>
                                          </p:spTgt>
                                        </p:tgtEl>
                                        <p:attrNameLst>
                                          <p:attrName>style.visibility</p:attrName>
                                        </p:attrNameLst>
                                      </p:cBhvr>
                                      <p:to>
                                        <p:strVal val="visible"/>
                                      </p:to>
                                    </p:set>
                                  </p:childTnLst>
                                </p:cTn>
                              </p:par>
                            </p:childTnLst>
                          </p:cTn>
                        </p:par>
                        <p:par>
                          <p:cTn fill="hold">
                            <p:stCondLst>
                              <p:cond delay="506"/>
                            </p:stCondLst>
                            <p:childTnLst>
                              <p:par>
                                <p:cTn fill="hold" nodeType="afterEffect" presetClass="entr" presetID="1" presetSubtype="0">
                                  <p:stCondLst>
                                    <p:cond delay="1000"/>
                                  </p:stCondLst>
                                  <p:childTnLst>
                                    <p:set>
                                      <p:cBhvr>
                                        <p:cTn dur="1" fill="hold">
                                          <p:stCondLst>
                                            <p:cond delay="0"/>
                                          </p:stCondLst>
                                        </p:cTn>
                                        <p:tgtEl>
                                          <p:spTgt spid="729">
                                            <p:txEl>
                                              <p:pRg end="0" st="0"/>
                                            </p:txEl>
                                          </p:spTgt>
                                        </p:tgtEl>
                                        <p:attrNameLst>
                                          <p:attrName>style.visibility</p:attrName>
                                        </p:attrNameLst>
                                      </p:cBhvr>
                                      <p:to>
                                        <p:strVal val="visible"/>
                                      </p:to>
                                    </p:set>
                                  </p:childTnLst>
                                </p:cTn>
                              </p:par>
                            </p:childTnLst>
                          </p:cTn>
                        </p:par>
                        <p:par>
                          <p:cTn fill="hold">
                            <p:stCondLst>
                              <p:cond delay="507"/>
                            </p:stCondLst>
                            <p:childTnLst>
                              <p:par>
                                <p:cTn fill="hold" nodeType="afterEffect" presetClass="entr" presetID="1" presetSubtype="0">
                                  <p:stCondLst>
                                    <p:cond delay="1000"/>
                                  </p:stCondLst>
                                  <p:childTnLst>
                                    <p:set>
                                      <p:cBhvr>
                                        <p:cTn dur="1" fill="hold">
                                          <p:stCondLst>
                                            <p:cond delay="0"/>
                                          </p:stCondLst>
                                        </p:cTn>
                                        <p:tgtEl>
                                          <p:spTgt spid="735">
                                            <p:txEl>
                                              <p:pRg end="0" st="0"/>
                                            </p:txEl>
                                          </p:spTgt>
                                        </p:tgtEl>
                                        <p:attrNameLst>
                                          <p:attrName>style.visibility</p:attrName>
                                        </p:attrNameLst>
                                      </p:cBhvr>
                                      <p:to>
                                        <p:strVal val="visible"/>
                                      </p:to>
                                    </p:set>
                                  </p:childTnLst>
                                </p:cTn>
                              </p:par>
                            </p:childTnLst>
                          </p:cTn>
                        </p:par>
                        <p:par>
                          <p:cTn fill="hold">
                            <p:stCondLst>
                              <p:cond delay="508"/>
                            </p:stCondLst>
                            <p:childTnLst>
                              <p:par>
                                <p:cTn fill="hold" nodeType="afterEffect" presetClass="entr" presetID="1" presetSubtype="0">
                                  <p:stCondLst>
                                    <p:cond delay="1000"/>
                                  </p:stCondLst>
                                  <p:childTnLst>
                                    <p:set>
                                      <p:cBhvr>
                                        <p:cTn dur="1" fill="hold">
                                          <p:stCondLst>
                                            <p:cond delay="0"/>
                                          </p:stCondLst>
                                        </p:cTn>
                                        <p:tgtEl>
                                          <p:spTgt spid="732">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2" name="Shape 742"/>
        <p:cNvGrpSpPr/>
        <p:nvPr/>
      </p:nvGrpSpPr>
      <p:grpSpPr>
        <a:xfrm>
          <a:off x="0" y="0"/>
          <a:ext cx="0" cy="0"/>
          <a:chOff x="0" y="0"/>
          <a:chExt cx="0" cy="0"/>
        </a:xfrm>
      </p:grpSpPr>
      <p:sp>
        <p:nvSpPr>
          <p:cNvPr id="743" name="Google Shape;743;p43"/>
          <p:cNvSpPr txBox="1"/>
          <p:nvPr/>
        </p:nvSpPr>
        <p:spPr>
          <a:xfrm>
            <a:off x="5334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21.5</a:t>
            </a:r>
            <a:endParaRPr/>
          </a:p>
        </p:txBody>
      </p:sp>
      <p:sp>
        <p:nvSpPr>
          <p:cNvPr id="744" name="Google Shape;744;p43"/>
          <p:cNvSpPr txBox="1"/>
          <p:nvPr/>
        </p:nvSpPr>
        <p:spPr>
          <a:xfrm>
            <a:off x="3124200" y="533400"/>
            <a:ext cx="54102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a:t>
            </a:r>
            <a:r>
              <a:rPr b="1" i="1" lang="en-US" sz="1800" u="none">
                <a:solidFill>
                  <a:schemeClr val="dk1"/>
                </a:solidFill>
                <a:latin typeface="Arial"/>
                <a:ea typeface="Arial"/>
                <a:cs typeface="Arial"/>
                <a:sym typeface="Arial"/>
              </a:rPr>
              <a:t>K</a:t>
            </a:r>
            <a:r>
              <a:rPr b="1" i="0" lang="en-US" sz="1800" u="none">
                <a:solidFill>
                  <a:schemeClr val="dk1"/>
                </a:solidFill>
                <a:latin typeface="Arial"/>
                <a:ea typeface="Arial"/>
                <a:cs typeface="Arial"/>
                <a:sym typeface="Arial"/>
              </a:rPr>
              <a:t> and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G</a:t>
            </a:r>
            <a:r>
              <a:rPr b="1" baseline="30000" i="0" lang="en-US" sz="1800" u="none">
                <a:solidFill>
                  <a:schemeClr val="dk1"/>
                </a:solidFill>
                <a:latin typeface="Arial"/>
                <a:ea typeface="Arial"/>
                <a:cs typeface="Arial"/>
                <a:sym typeface="Arial"/>
              </a:rPr>
              <a:t>o</a:t>
            </a:r>
            <a:r>
              <a:rPr b="1" i="0" lang="en-US" sz="1800" u="none">
                <a:solidFill>
                  <a:schemeClr val="dk1"/>
                </a:solidFill>
                <a:latin typeface="Arial"/>
                <a:ea typeface="Arial"/>
                <a:cs typeface="Arial"/>
                <a:sym typeface="Arial"/>
              </a:rPr>
              <a:t> from </a:t>
            </a:r>
            <a:r>
              <a:rPr b="1" i="1" lang="en-US" sz="1800" u="none">
                <a:solidFill>
                  <a:schemeClr val="dk1"/>
                </a:solidFill>
                <a:latin typeface="Arial"/>
                <a:ea typeface="Arial"/>
                <a:cs typeface="Arial"/>
                <a:sym typeface="Arial"/>
              </a:rPr>
              <a:t>E</a:t>
            </a:r>
            <a:r>
              <a:rPr b="1" baseline="30000" i="0" lang="en-US" sz="1800" u="none">
                <a:solidFill>
                  <a:schemeClr val="dk1"/>
                </a:solidFill>
                <a:latin typeface="Arial"/>
                <a:ea typeface="Arial"/>
                <a:cs typeface="Arial"/>
                <a:sym typeface="Arial"/>
              </a:rPr>
              <a:t>o</a:t>
            </a:r>
            <a:r>
              <a:rPr b="1" baseline="-25000" i="0" lang="en-US" sz="1800" u="none">
                <a:solidFill>
                  <a:schemeClr val="dk1"/>
                </a:solidFill>
                <a:latin typeface="Arial"/>
                <a:ea typeface="Arial"/>
                <a:cs typeface="Arial"/>
                <a:sym typeface="Arial"/>
              </a:rPr>
              <a:t>cell</a:t>
            </a:r>
            <a:endParaRPr/>
          </a:p>
        </p:txBody>
      </p:sp>
      <p:sp>
        <p:nvSpPr>
          <p:cNvPr id="745" name="Google Shape;745;p43"/>
          <p:cNvSpPr txBox="1"/>
          <p:nvPr/>
        </p:nvSpPr>
        <p:spPr>
          <a:xfrm>
            <a:off x="304800" y="2438400"/>
            <a:ext cx="9144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746" name="Google Shape;746;p43"/>
          <p:cNvSpPr txBox="1"/>
          <p:nvPr/>
        </p:nvSpPr>
        <p:spPr>
          <a:xfrm>
            <a:off x="381000" y="3276600"/>
            <a:ext cx="13716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grpSp>
        <p:nvGrpSpPr>
          <p:cNvPr id="747" name="Google Shape;747;p43"/>
          <p:cNvGrpSpPr/>
          <p:nvPr/>
        </p:nvGrpSpPr>
        <p:grpSpPr>
          <a:xfrm>
            <a:off x="304800" y="1143000"/>
            <a:ext cx="8458200" cy="1327150"/>
            <a:chOff x="192" y="720"/>
            <a:chExt cx="5328" cy="836"/>
          </a:xfrm>
        </p:grpSpPr>
        <p:sp>
          <p:nvSpPr>
            <p:cNvPr id="748" name="Google Shape;748;p43"/>
            <p:cNvSpPr txBox="1"/>
            <p:nvPr/>
          </p:nvSpPr>
          <p:spPr>
            <a:xfrm>
              <a:off x="192" y="720"/>
              <a:ext cx="1053"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749" name="Google Shape;749;p43"/>
            <p:cNvSpPr txBox="1"/>
            <p:nvPr/>
          </p:nvSpPr>
          <p:spPr>
            <a:xfrm>
              <a:off x="1152" y="720"/>
              <a:ext cx="4368"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Lead can displace silver from solution:</a:t>
              </a:r>
              <a:endParaRPr/>
            </a:p>
          </p:txBody>
        </p:sp>
        <p:sp>
          <p:nvSpPr>
            <p:cNvPr id="750" name="Google Shape;750;p43"/>
            <p:cNvSpPr txBox="1"/>
            <p:nvPr/>
          </p:nvSpPr>
          <p:spPr>
            <a:xfrm>
              <a:off x="384" y="1152"/>
              <a:ext cx="5040" cy="404"/>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As a consequence, silver is a valuable byproduct in the industrial extraction of lead from its ore.  Calculate </a:t>
              </a:r>
              <a:r>
                <a:rPr b="0" i="1" lang="en-US" sz="1800" u="none">
                  <a:solidFill>
                    <a:schemeClr val="dk1"/>
                  </a:solidFill>
                  <a:latin typeface="Arial"/>
                  <a:ea typeface="Arial"/>
                  <a:cs typeface="Arial"/>
                  <a:sym typeface="Arial"/>
                </a:rPr>
                <a:t>K </a:t>
              </a:r>
              <a:r>
                <a:rPr b="0" i="0" lang="en-US" sz="1800" u="none">
                  <a:solidFill>
                    <a:schemeClr val="dk1"/>
                  </a:solidFill>
                  <a:latin typeface="Arial"/>
                  <a:ea typeface="Arial"/>
                  <a:cs typeface="Arial"/>
                  <a:sym typeface="Arial"/>
                </a:rPr>
                <a:t>and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o </a:t>
              </a:r>
              <a:r>
                <a:rPr b="0" i="0" lang="en-US" sz="1800" u="none">
                  <a:solidFill>
                    <a:schemeClr val="dk1"/>
                  </a:solidFill>
                  <a:latin typeface="Arial"/>
                  <a:ea typeface="Arial"/>
                  <a:cs typeface="Arial"/>
                  <a:sym typeface="Arial"/>
                </a:rPr>
                <a:t>at 298.15 K for this reaction.</a:t>
              </a:r>
              <a:endParaRPr/>
            </a:p>
          </p:txBody>
        </p:sp>
        <p:grpSp>
          <p:nvGrpSpPr>
            <p:cNvPr id="751" name="Google Shape;751;p43"/>
            <p:cNvGrpSpPr/>
            <p:nvPr/>
          </p:nvGrpSpPr>
          <p:grpSpPr>
            <a:xfrm>
              <a:off x="1104" y="960"/>
              <a:ext cx="3168" cy="231"/>
              <a:chOff x="1152" y="1056"/>
              <a:chExt cx="3168" cy="231"/>
            </a:xfrm>
          </p:grpSpPr>
          <p:sp>
            <p:nvSpPr>
              <p:cNvPr id="752" name="Google Shape;752;p43"/>
              <p:cNvSpPr txBox="1"/>
              <p:nvPr/>
            </p:nvSpPr>
            <p:spPr>
              <a:xfrm>
                <a:off x="1152" y="1056"/>
                <a:ext cx="3168"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Pb(</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+ 2Ag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Pb</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+ 2Ag(</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a:t>
                </a:r>
                <a:endParaRPr/>
              </a:p>
            </p:txBody>
          </p:sp>
          <p:cxnSp>
            <p:nvCxnSpPr>
              <p:cNvPr id="753" name="Google Shape;753;p43"/>
              <p:cNvCxnSpPr/>
              <p:nvPr/>
            </p:nvCxnSpPr>
            <p:spPr>
              <a:xfrm>
                <a:off x="2304" y="1172"/>
                <a:ext cx="288" cy="0"/>
              </a:xfrm>
              <a:prstGeom prst="straightConnector1">
                <a:avLst/>
              </a:prstGeom>
              <a:noFill/>
              <a:ln cap="flat" cmpd="sng" w="28575">
                <a:solidFill>
                  <a:schemeClr val="dk1"/>
                </a:solidFill>
                <a:prstDash val="solid"/>
                <a:miter lim="800000"/>
                <a:headEnd len="med" w="med" type="none"/>
                <a:tailEnd len="med" w="med" type="triangle"/>
              </a:ln>
            </p:spPr>
          </p:cxnSp>
        </p:grpSp>
      </p:grpSp>
      <p:sp>
        <p:nvSpPr>
          <p:cNvPr id="754" name="Google Shape;754;p43"/>
          <p:cNvSpPr txBox="1"/>
          <p:nvPr/>
        </p:nvSpPr>
        <p:spPr>
          <a:xfrm>
            <a:off x="1219200" y="2438400"/>
            <a:ext cx="75438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Break the reaction into half-reactions, find the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for each half-reaction and then the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Substitute into the equations from previous slide.</a:t>
            </a:r>
            <a:endParaRPr/>
          </a:p>
        </p:txBody>
      </p:sp>
      <p:sp>
        <p:nvSpPr>
          <p:cNvPr id="755" name="Google Shape;755;p43"/>
          <p:cNvSpPr txBox="1"/>
          <p:nvPr/>
        </p:nvSpPr>
        <p:spPr>
          <a:xfrm>
            <a:off x="5410200" y="3276600"/>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-0.13 V</a:t>
            </a:r>
            <a:endParaRPr/>
          </a:p>
        </p:txBody>
      </p:sp>
      <p:sp>
        <p:nvSpPr>
          <p:cNvPr id="756" name="Google Shape;756;p43"/>
          <p:cNvSpPr txBox="1"/>
          <p:nvPr/>
        </p:nvSpPr>
        <p:spPr>
          <a:xfrm>
            <a:off x="5410200" y="3598862"/>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0.80 V</a:t>
            </a:r>
            <a:endParaRPr/>
          </a:p>
        </p:txBody>
      </p:sp>
      <p:grpSp>
        <p:nvGrpSpPr>
          <p:cNvPr id="757" name="Google Shape;757;p43"/>
          <p:cNvGrpSpPr/>
          <p:nvPr/>
        </p:nvGrpSpPr>
        <p:grpSpPr>
          <a:xfrm>
            <a:off x="1295400" y="4343400"/>
            <a:ext cx="3048000" cy="381000"/>
            <a:chOff x="816" y="2736"/>
            <a:chExt cx="1920" cy="240"/>
          </a:xfrm>
        </p:grpSpPr>
        <p:sp>
          <p:nvSpPr>
            <p:cNvPr id="758" name="Google Shape;758;p43"/>
            <p:cNvSpPr/>
            <p:nvPr/>
          </p:nvSpPr>
          <p:spPr>
            <a:xfrm>
              <a:off x="1152" y="2736"/>
              <a:ext cx="1584" cy="240"/>
            </a:xfrm>
            <a:prstGeom prst="bracketPair">
              <a:avLst/>
            </a:prstGeom>
            <a:noFill/>
            <a:ln cap="flat" cmpd="sng" w="28575">
              <a:solidFill>
                <a:srgbClr val="1822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759" name="Google Shape;759;p43"/>
            <p:cNvSpPr txBox="1"/>
            <p:nvPr/>
          </p:nvSpPr>
          <p:spPr>
            <a:xfrm>
              <a:off x="816" y="2736"/>
              <a:ext cx="288" cy="231"/>
            </a:xfrm>
            <a:prstGeom prst="rect">
              <a:avLst/>
            </a:prstGeom>
            <a:no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rgbClr val="1822CD"/>
                </a:buClr>
                <a:buSzPts val="1800"/>
                <a:buFont typeface="Arial"/>
                <a:buNone/>
              </a:pPr>
              <a:r>
                <a:rPr b="0" i="0" lang="en-US" sz="1800" u="none">
                  <a:solidFill>
                    <a:srgbClr val="1822CD"/>
                  </a:solidFill>
                  <a:latin typeface="Arial"/>
                  <a:ea typeface="Arial"/>
                  <a:cs typeface="Arial"/>
                  <a:sym typeface="Arial"/>
                </a:rPr>
                <a:t>2 x</a:t>
              </a:r>
              <a:endParaRPr/>
            </a:p>
          </p:txBody>
        </p:sp>
      </p:grpSp>
      <p:grpSp>
        <p:nvGrpSpPr>
          <p:cNvPr id="760" name="Google Shape;760;p43"/>
          <p:cNvGrpSpPr/>
          <p:nvPr/>
        </p:nvGrpSpPr>
        <p:grpSpPr>
          <a:xfrm>
            <a:off x="7086600" y="3352800"/>
            <a:ext cx="1600200" cy="1055687"/>
            <a:chOff x="4464" y="2112"/>
            <a:chExt cx="1008" cy="665"/>
          </a:xfrm>
        </p:grpSpPr>
        <p:sp>
          <p:nvSpPr>
            <p:cNvPr id="761" name="Google Shape;761;p43"/>
            <p:cNvSpPr txBox="1"/>
            <p:nvPr/>
          </p:nvSpPr>
          <p:spPr>
            <a:xfrm>
              <a:off x="4464" y="2112"/>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0.13 V</a:t>
              </a:r>
              <a:endParaRPr/>
            </a:p>
          </p:txBody>
        </p:sp>
        <p:sp>
          <p:nvSpPr>
            <p:cNvPr id="762" name="Google Shape;762;p43"/>
            <p:cNvSpPr txBox="1"/>
            <p:nvPr/>
          </p:nvSpPr>
          <p:spPr>
            <a:xfrm>
              <a:off x="4464" y="2304"/>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0.80 V</a:t>
              </a:r>
              <a:endParaRPr/>
            </a:p>
          </p:txBody>
        </p:sp>
        <p:cxnSp>
          <p:nvCxnSpPr>
            <p:cNvPr id="763" name="Google Shape;763;p43"/>
            <p:cNvCxnSpPr/>
            <p:nvPr/>
          </p:nvCxnSpPr>
          <p:spPr>
            <a:xfrm>
              <a:off x="4464" y="2530"/>
              <a:ext cx="912" cy="0"/>
            </a:xfrm>
            <a:prstGeom prst="straightConnector1">
              <a:avLst/>
            </a:prstGeom>
            <a:noFill/>
            <a:ln cap="flat" cmpd="sng" w="28575">
              <a:solidFill>
                <a:schemeClr val="dk1"/>
              </a:solidFill>
              <a:prstDash val="solid"/>
              <a:miter lim="800000"/>
              <a:headEnd len="med" w="med" type="none"/>
              <a:tailEnd len="med" w="med" type="none"/>
            </a:ln>
          </p:spPr>
        </p:cxnSp>
        <p:sp>
          <p:nvSpPr>
            <p:cNvPr id="764" name="Google Shape;764;p43"/>
            <p:cNvSpPr txBox="1"/>
            <p:nvPr/>
          </p:nvSpPr>
          <p:spPr>
            <a:xfrm>
              <a:off x="4464" y="2544"/>
              <a:ext cx="1008"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1800"/>
                <a:buFont typeface="Arial"/>
                <a:buNone/>
              </a:pPr>
              <a:r>
                <a:rPr b="0" i="1" lang="en-US" sz="1800" u="none">
                  <a:solidFill>
                    <a:srgbClr val="1822CD"/>
                  </a:solidFill>
                  <a:latin typeface="Arial"/>
                  <a:ea typeface="Arial"/>
                  <a:cs typeface="Arial"/>
                  <a:sym typeface="Arial"/>
                </a:rPr>
                <a:t>E</a:t>
              </a:r>
              <a:r>
                <a:rPr b="0" baseline="30000" i="0" lang="en-US" sz="1800" u="none">
                  <a:solidFill>
                    <a:srgbClr val="1822CD"/>
                  </a:solidFill>
                  <a:latin typeface="Arial"/>
                  <a:ea typeface="Arial"/>
                  <a:cs typeface="Arial"/>
                  <a:sym typeface="Arial"/>
                </a:rPr>
                <a:t>o</a:t>
              </a:r>
              <a:r>
                <a:rPr b="0" baseline="-25000" i="0" lang="en-US" sz="1800" u="none">
                  <a:solidFill>
                    <a:srgbClr val="1822CD"/>
                  </a:solidFill>
                  <a:latin typeface="Arial"/>
                  <a:ea typeface="Arial"/>
                  <a:cs typeface="Arial"/>
                  <a:sym typeface="Arial"/>
                </a:rPr>
                <a:t>cell</a:t>
              </a:r>
              <a:r>
                <a:rPr b="0" i="0" lang="en-US" sz="1800" u="none">
                  <a:solidFill>
                    <a:srgbClr val="1822CD"/>
                  </a:solidFill>
                  <a:latin typeface="Arial"/>
                  <a:ea typeface="Arial"/>
                  <a:cs typeface="Arial"/>
                  <a:sym typeface="Arial"/>
                </a:rPr>
                <a:t> = 0.93 V</a:t>
              </a:r>
              <a:endParaRPr/>
            </a:p>
          </p:txBody>
        </p:sp>
      </p:grpSp>
      <p:grpSp>
        <p:nvGrpSpPr>
          <p:cNvPr id="765" name="Google Shape;765;p43"/>
          <p:cNvGrpSpPr/>
          <p:nvPr/>
        </p:nvGrpSpPr>
        <p:grpSpPr>
          <a:xfrm>
            <a:off x="1905000" y="3657600"/>
            <a:ext cx="2971800" cy="366712"/>
            <a:chOff x="1208" y="2508"/>
            <a:chExt cx="1872" cy="231"/>
          </a:xfrm>
        </p:grpSpPr>
        <p:sp>
          <p:nvSpPr>
            <p:cNvPr id="766" name="Google Shape;766;p43"/>
            <p:cNvSpPr txBox="1"/>
            <p:nvPr/>
          </p:nvSpPr>
          <p:spPr>
            <a:xfrm>
              <a:off x="1208" y="2508"/>
              <a:ext cx="187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e</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Ag(</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a:t>
              </a:r>
              <a:endParaRPr/>
            </a:p>
          </p:txBody>
        </p:sp>
        <p:cxnSp>
          <p:nvCxnSpPr>
            <p:cNvPr id="767" name="Google Shape;767;p43"/>
            <p:cNvCxnSpPr/>
            <p:nvPr/>
          </p:nvCxnSpPr>
          <p:spPr>
            <a:xfrm>
              <a:off x="2016" y="2624"/>
              <a:ext cx="288" cy="0"/>
            </a:xfrm>
            <a:prstGeom prst="straightConnector1">
              <a:avLst/>
            </a:prstGeom>
            <a:noFill/>
            <a:ln cap="flat" cmpd="sng" w="9525">
              <a:solidFill>
                <a:schemeClr val="dk1"/>
              </a:solidFill>
              <a:prstDash val="solid"/>
              <a:miter lim="800000"/>
              <a:headEnd len="med" w="med" type="none"/>
              <a:tailEnd len="med" w="med" type="triangle"/>
            </a:ln>
          </p:spPr>
        </p:cxnSp>
      </p:grpSp>
      <p:grpSp>
        <p:nvGrpSpPr>
          <p:cNvPr id="768" name="Google Shape;768;p43"/>
          <p:cNvGrpSpPr/>
          <p:nvPr/>
        </p:nvGrpSpPr>
        <p:grpSpPr>
          <a:xfrm>
            <a:off x="1905000" y="3276600"/>
            <a:ext cx="2971800" cy="366712"/>
            <a:chOff x="1200" y="2304"/>
            <a:chExt cx="1872" cy="231"/>
          </a:xfrm>
        </p:grpSpPr>
        <p:sp>
          <p:nvSpPr>
            <p:cNvPr id="769" name="Google Shape;769;p43"/>
            <p:cNvSpPr txBox="1"/>
            <p:nvPr/>
          </p:nvSpPr>
          <p:spPr>
            <a:xfrm>
              <a:off x="1200" y="2304"/>
              <a:ext cx="187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Pb</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+ 2e</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Pb(</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a:t>
              </a:r>
              <a:endParaRPr/>
            </a:p>
          </p:txBody>
        </p:sp>
        <p:cxnSp>
          <p:nvCxnSpPr>
            <p:cNvPr id="770" name="Google Shape;770;p43"/>
            <p:cNvCxnSpPr/>
            <p:nvPr/>
          </p:nvCxnSpPr>
          <p:spPr>
            <a:xfrm>
              <a:off x="2160" y="2448"/>
              <a:ext cx="288" cy="0"/>
            </a:xfrm>
            <a:prstGeom prst="straightConnector1">
              <a:avLst/>
            </a:prstGeom>
            <a:noFill/>
            <a:ln cap="flat" cmpd="sng" w="9525">
              <a:solidFill>
                <a:schemeClr val="dk1"/>
              </a:solidFill>
              <a:prstDash val="solid"/>
              <a:miter lim="800000"/>
              <a:headEnd len="med" w="med" type="none"/>
              <a:tailEnd len="med" w="med" type="triangle"/>
            </a:ln>
          </p:spPr>
        </p:cxnSp>
      </p:grpSp>
      <p:grpSp>
        <p:nvGrpSpPr>
          <p:cNvPr id="771" name="Google Shape;771;p43"/>
          <p:cNvGrpSpPr/>
          <p:nvPr/>
        </p:nvGrpSpPr>
        <p:grpSpPr>
          <a:xfrm>
            <a:off x="1905000" y="4038600"/>
            <a:ext cx="2971800" cy="671512"/>
            <a:chOff x="1200" y="2544"/>
            <a:chExt cx="1872" cy="423"/>
          </a:xfrm>
        </p:grpSpPr>
        <p:grpSp>
          <p:nvGrpSpPr>
            <p:cNvPr id="772" name="Google Shape;772;p43"/>
            <p:cNvGrpSpPr/>
            <p:nvPr/>
          </p:nvGrpSpPr>
          <p:grpSpPr>
            <a:xfrm>
              <a:off x="1200" y="2736"/>
              <a:ext cx="1872" cy="231"/>
              <a:chOff x="1200" y="3024"/>
              <a:chExt cx="1872" cy="231"/>
            </a:xfrm>
          </p:grpSpPr>
          <p:sp>
            <p:nvSpPr>
              <p:cNvPr id="773" name="Google Shape;773;p43"/>
              <p:cNvSpPr txBox="1"/>
              <p:nvPr/>
            </p:nvSpPr>
            <p:spPr>
              <a:xfrm>
                <a:off x="1200" y="3024"/>
                <a:ext cx="187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e</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Ag(</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a:t>
                </a:r>
                <a:endParaRPr/>
              </a:p>
            </p:txBody>
          </p:sp>
          <p:cxnSp>
            <p:nvCxnSpPr>
              <p:cNvPr id="774" name="Google Shape;774;p43"/>
              <p:cNvCxnSpPr/>
              <p:nvPr/>
            </p:nvCxnSpPr>
            <p:spPr>
              <a:xfrm>
                <a:off x="2016" y="3140"/>
                <a:ext cx="240" cy="0"/>
              </a:xfrm>
              <a:prstGeom prst="straightConnector1">
                <a:avLst/>
              </a:prstGeom>
              <a:noFill/>
              <a:ln cap="flat" cmpd="sng" w="9525">
                <a:solidFill>
                  <a:schemeClr val="dk1"/>
                </a:solidFill>
                <a:prstDash val="solid"/>
                <a:miter lim="800000"/>
                <a:headEnd len="med" w="med" type="none"/>
                <a:tailEnd len="med" w="med" type="triangle"/>
              </a:ln>
            </p:spPr>
          </p:cxnSp>
        </p:grpSp>
        <p:grpSp>
          <p:nvGrpSpPr>
            <p:cNvPr id="775" name="Google Shape;775;p43"/>
            <p:cNvGrpSpPr/>
            <p:nvPr/>
          </p:nvGrpSpPr>
          <p:grpSpPr>
            <a:xfrm>
              <a:off x="1200" y="2544"/>
              <a:ext cx="1872" cy="231"/>
              <a:chOff x="1200" y="2832"/>
              <a:chExt cx="1872" cy="231"/>
            </a:xfrm>
          </p:grpSpPr>
          <p:sp>
            <p:nvSpPr>
              <p:cNvPr id="776" name="Google Shape;776;p43"/>
              <p:cNvSpPr txBox="1"/>
              <p:nvPr/>
            </p:nvSpPr>
            <p:spPr>
              <a:xfrm>
                <a:off x="1200" y="2832"/>
                <a:ext cx="187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Pb(</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Pb</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+ 2e</a:t>
                </a:r>
                <a:r>
                  <a:rPr b="0" baseline="30000" i="0" lang="en-US" sz="1800" u="none">
                    <a:solidFill>
                      <a:schemeClr val="dk1"/>
                    </a:solidFill>
                    <a:latin typeface="Arial"/>
                    <a:ea typeface="Arial"/>
                    <a:cs typeface="Arial"/>
                    <a:sym typeface="Arial"/>
                  </a:rPr>
                  <a:t>-</a:t>
                </a:r>
                <a:endParaRPr/>
              </a:p>
            </p:txBody>
          </p:sp>
          <p:cxnSp>
            <p:nvCxnSpPr>
              <p:cNvPr id="777" name="Google Shape;777;p43"/>
              <p:cNvCxnSpPr/>
              <p:nvPr/>
            </p:nvCxnSpPr>
            <p:spPr>
              <a:xfrm>
                <a:off x="1680" y="2948"/>
                <a:ext cx="240" cy="0"/>
              </a:xfrm>
              <a:prstGeom prst="straightConnector1">
                <a:avLst/>
              </a:prstGeom>
              <a:noFill/>
              <a:ln cap="flat" cmpd="sng" w="9525">
                <a:solidFill>
                  <a:schemeClr val="dk1"/>
                </a:solidFill>
                <a:prstDash val="solid"/>
                <a:miter lim="800000"/>
                <a:headEnd len="med" w="med" type="none"/>
                <a:tailEnd len="med" w="med" type="triangle"/>
              </a:ln>
            </p:spPr>
          </p:cxnSp>
        </p:grpSp>
      </p:grpSp>
      <p:grpSp>
        <p:nvGrpSpPr>
          <p:cNvPr id="778" name="Google Shape;778;p43"/>
          <p:cNvGrpSpPr/>
          <p:nvPr/>
        </p:nvGrpSpPr>
        <p:grpSpPr>
          <a:xfrm>
            <a:off x="533400" y="4800600"/>
            <a:ext cx="2819400" cy="747712"/>
            <a:chOff x="336" y="3024"/>
            <a:chExt cx="1776" cy="471"/>
          </a:xfrm>
        </p:grpSpPr>
        <p:sp>
          <p:nvSpPr>
            <p:cNvPr id="779" name="Google Shape;779;p43"/>
            <p:cNvSpPr txBox="1"/>
            <p:nvPr/>
          </p:nvSpPr>
          <p:spPr>
            <a:xfrm>
              <a:off x="336" y="3120"/>
              <a:ext cx="67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a:t>
              </a:r>
              <a:endParaRPr/>
            </a:p>
          </p:txBody>
        </p:sp>
        <p:sp>
          <p:nvSpPr>
            <p:cNvPr id="780" name="Google Shape;780;p43"/>
            <p:cNvSpPr txBox="1"/>
            <p:nvPr/>
          </p:nvSpPr>
          <p:spPr>
            <a:xfrm>
              <a:off x="1440" y="3120"/>
              <a:ext cx="67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log </a:t>
              </a:r>
              <a:r>
                <a:rPr b="0" i="1" lang="en-US" sz="1800" u="none">
                  <a:solidFill>
                    <a:schemeClr val="dk1"/>
                  </a:solidFill>
                  <a:latin typeface="Arial"/>
                  <a:ea typeface="Arial"/>
                  <a:cs typeface="Arial"/>
                  <a:sym typeface="Arial"/>
                </a:rPr>
                <a:t>K</a:t>
              </a:r>
              <a:endParaRPr/>
            </a:p>
          </p:txBody>
        </p:sp>
        <p:grpSp>
          <p:nvGrpSpPr>
            <p:cNvPr id="781" name="Google Shape;781;p43"/>
            <p:cNvGrpSpPr/>
            <p:nvPr/>
          </p:nvGrpSpPr>
          <p:grpSpPr>
            <a:xfrm>
              <a:off x="816" y="3024"/>
              <a:ext cx="720" cy="471"/>
              <a:chOff x="864" y="3120"/>
              <a:chExt cx="720" cy="471"/>
            </a:xfrm>
          </p:grpSpPr>
          <p:sp>
            <p:nvSpPr>
              <p:cNvPr id="782" name="Google Shape;782;p43"/>
              <p:cNvSpPr txBox="1"/>
              <p:nvPr/>
            </p:nvSpPr>
            <p:spPr>
              <a:xfrm>
                <a:off x="864" y="3120"/>
                <a:ext cx="720"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0.0592 V</a:t>
                </a:r>
                <a:endParaRPr/>
              </a:p>
            </p:txBody>
          </p:sp>
          <p:sp>
            <p:nvSpPr>
              <p:cNvPr id="783" name="Google Shape;783;p43"/>
              <p:cNvSpPr txBox="1"/>
              <p:nvPr/>
            </p:nvSpPr>
            <p:spPr>
              <a:xfrm>
                <a:off x="1128" y="3360"/>
                <a:ext cx="240"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n</a:t>
                </a:r>
                <a:endParaRPr/>
              </a:p>
            </p:txBody>
          </p:sp>
          <p:cxnSp>
            <p:nvCxnSpPr>
              <p:cNvPr id="784" name="Google Shape;784;p43"/>
              <p:cNvCxnSpPr/>
              <p:nvPr/>
            </p:nvCxnSpPr>
            <p:spPr>
              <a:xfrm>
                <a:off x="1008" y="3360"/>
                <a:ext cx="480" cy="0"/>
              </a:xfrm>
              <a:prstGeom prst="straightConnector1">
                <a:avLst/>
              </a:prstGeom>
              <a:noFill/>
              <a:ln cap="flat" cmpd="sng" w="28575">
                <a:solidFill>
                  <a:schemeClr val="dk1"/>
                </a:solidFill>
                <a:prstDash val="solid"/>
                <a:miter lim="800000"/>
                <a:headEnd len="med" w="med" type="none"/>
                <a:tailEnd len="med" w="med" type="none"/>
              </a:ln>
            </p:spPr>
          </p:cxnSp>
        </p:grpSp>
      </p:grpSp>
      <p:sp>
        <p:nvSpPr>
          <p:cNvPr id="785" name="Google Shape;785;p43"/>
          <p:cNvSpPr txBox="1"/>
          <p:nvPr/>
        </p:nvSpPr>
        <p:spPr>
          <a:xfrm>
            <a:off x="457200" y="5638800"/>
            <a:ext cx="990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log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a:t>
            </a:r>
            <a:endParaRPr/>
          </a:p>
        </p:txBody>
      </p:sp>
      <p:sp>
        <p:nvSpPr>
          <p:cNvPr id="786" name="Google Shape;786;p43"/>
          <p:cNvSpPr txBox="1"/>
          <p:nvPr/>
        </p:nvSpPr>
        <p:spPr>
          <a:xfrm>
            <a:off x="4045554" y="5645844"/>
            <a:ext cx="1668842" cy="406774"/>
          </a:xfrm>
          <a:prstGeom prst="rect">
            <a:avLst/>
          </a:prstGeom>
          <a:gradFill>
            <a:gsLst>
              <a:gs pos="0">
                <a:srgbClr val="187534">
                  <a:alpha val="47843"/>
                </a:srgbClr>
              </a:gs>
              <a:gs pos="50000">
                <a:schemeClr val="lt1"/>
              </a:gs>
              <a:gs pos="100000">
                <a:srgbClr val="187534">
                  <a:alpha val="47843"/>
                </a:srgbClr>
              </a:gs>
            </a:gsLst>
            <a:lin ang="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1" lang="en-US" sz="1800" u="none" cap="none" strike="noStrike">
                <a:solidFill>
                  <a:schemeClr val="dk1"/>
                </a:solidFill>
                <a:latin typeface="Arial"/>
                <a:ea typeface="Arial"/>
                <a:cs typeface="Arial"/>
                <a:sym typeface="Arial"/>
              </a:rPr>
              <a:t>K</a:t>
            </a:r>
            <a:r>
              <a:rPr b="0" i="0" lang="en-US" sz="1800" u="none" cap="none" strike="noStrike">
                <a:solidFill>
                  <a:schemeClr val="dk1"/>
                </a:solidFill>
                <a:latin typeface="Arial"/>
                <a:ea typeface="Arial"/>
                <a:cs typeface="Arial"/>
                <a:sym typeface="Arial"/>
              </a:rPr>
              <a:t> = 2.6 x 10</a:t>
            </a:r>
            <a:r>
              <a:rPr b="0" baseline="30000" i="0" lang="en-US" sz="1800" u="none" cap="none" strike="noStrike">
                <a:solidFill>
                  <a:schemeClr val="dk1"/>
                </a:solidFill>
                <a:latin typeface="Arial"/>
                <a:ea typeface="Arial"/>
                <a:cs typeface="Arial"/>
                <a:sym typeface="Arial"/>
              </a:rPr>
              <a:t>31</a:t>
            </a:r>
            <a:endParaRPr b="0" i="0" sz="1800" u="none" cap="none" strike="noStrike">
              <a:solidFill>
                <a:schemeClr val="dk1"/>
              </a:solidFill>
              <a:latin typeface="Arial"/>
              <a:ea typeface="Arial"/>
              <a:cs typeface="Arial"/>
              <a:sym typeface="Arial"/>
            </a:endParaRPr>
          </a:p>
        </p:txBody>
      </p:sp>
      <p:grpSp>
        <p:nvGrpSpPr>
          <p:cNvPr id="787" name="Google Shape;787;p43"/>
          <p:cNvGrpSpPr/>
          <p:nvPr/>
        </p:nvGrpSpPr>
        <p:grpSpPr>
          <a:xfrm>
            <a:off x="1371600" y="5486400"/>
            <a:ext cx="1219200" cy="750887"/>
            <a:chOff x="864" y="3456"/>
            <a:chExt cx="768" cy="473"/>
          </a:xfrm>
        </p:grpSpPr>
        <p:sp>
          <p:nvSpPr>
            <p:cNvPr id="788" name="Google Shape;788;p43"/>
            <p:cNvSpPr txBox="1"/>
            <p:nvPr/>
          </p:nvSpPr>
          <p:spPr>
            <a:xfrm>
              <a:off x="912" y="3456"/>
              <a:ext cx="72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n</a:t>
              </a:r>
              <a:r>
                <a:rPr b="0" i="0" lang="en-US" sz="1800" u="none">
                  <a:solidFill>
                    <a:schemeClr val="dk1"/>
                  </a:solidFill>
                  <a:latin typeface="Arial"/>
                  <a:ea typeface="Arial"/>
                  <a:cs typeface="Arial"/>
                  <a:sym typeface="Arial"/>
                </a:rPr>
                <a:t> x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cell</a:t>
              </a:r>
              <a:endParaRPr/>
            </a:p>
          </p:txBody>
        </p:sp>
        <p:sp>
          <p:nvSpPr>
            <p:cNvPr id="789" name="Google Shape;789;p43"/>
            <p:cNvSpPr txBox="1"/>
            <p:nvPr/>
          </p:nvSpPr>
          <p:spPr>
            <a:xfrm>
              <a:off x="864" y="3696"/>
              <a:ext cx="720"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0.0592 V</a:t>
              </a:r>
              <a:endParaRPr/>
            </a:p>
          </p:txBody>
        </p:sp>
        <p:cxnSp>
          <p:nvCxnSpPr>
            <p:cNvPr id="790" name="Google Shape;790;p43"/>
            <p:cNvCxnSpPr/>
            <p:nvPr/>
          </p:nvCxnSpPr>
          <p:spPr>
            <a:xfrm>
              <a:off x="912" y="3696"/>
              <a:ext cx="576"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791" name="Google Shape;791;p43"/>
          <p:cNvGrpSpPr/>
          <p:nvPr/>
        </p:nvGrpSpPr>
        <p:grpSpPr>
          <a:xfrm>
            <a:off x="2362200" y="5486400"/>
            <a:ext cx="1600200" cy="750887"/>
            <a:chOff x="1488" y="3456"/>
            <a:chExt cx="1008" cy="473"/>
          </a:xfrm>
        </p:grpSpPr>
        <p:sp>
          <p:nvSpPr>
            <p:cNvPr id="792" name="Google Shape;792;p43"/>
            <p:cNvSpPr txBox="1"/>
            <p:nvPr/>
          </p:nvSpPr>
          <p:spPr>
            <a:xfrm>
              <a:off x="1680" y="3456"/>
              <a:ext cx="81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(2)(0.93 V)</a:t>
              </a:r>
              <a:endParaRPr/>
            </a:p>
          </p:txBody>
        </p:sp>
        <p:sp>
          <p:nvSpPr>
            <p:cNvPr id="793" name="Google Shape;793;p43"/>
            <p:cNvSpPr txBox="1"/>
            <p:nvPr/>
          </p:nvSpPr>
          <p:spPr>
            <a:xfrm>
              <a:off x="1728" y="3696"/>
              <a:ext cx="720"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0.0592 V</a:t>
              </a:r>
              <a:endParaRPr/>
            </a:p>
          </p:txBody>
        </p:sp>
        <p:sp>
          <p:nvSpPr>
            <p:cNvPr id="794" name="Google Shape;794;p43"/>
            <p:cNvSpPr txBox="1"/>
            <p:nvPr/>
          </p:nvSpPr>
          <p:spPr>
            <a:xfrm>
              <a:off x="1488" y="3552"/>
              <a:ext cx="240"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cxnSp>
          <p:nvCxnSpPr>
            <p:cNvPr id="795" name="Google Shape;795;p43"/>
            <p:cNvCxnSpPr/>
            <p:nvPr/>
          </p:nvCxnSpPr>
          <p:spPr>
            <a:xfrm>
              <a:off x="1728" y="3696"/>
              <a:ext cx="576" cy="0"/>
            </a:xfrm>
            <a:prstGeom prst="straightConnector1">
              <a:avLst/>
            </a:prstGeom>
            <a:noFill/>
            <a:ln cap="flat" cmpd="sng" w="28575">
              <a:solidFill>
                <a:schemeClr val="dk1"/>
              </a:solidFill>
              <a:prstDash val="solid"/>
              <a:miter lim="800000"/>
              <a:headEnd len="med" w="med" type="none"/>
              <a:tailEnd len="med" w="med" type="none"/>
            </a:ln>
          </p:spPr>
        </p:cxnSp>
      </p:grpSp>
      <p:sp>
        <p:nvSpPr>
          <p:cNvPr id="796" name="Google Shape;796;p43"/>
          <p:cNvSpPr txBox="1"/>
          <p:nvPr/>
        </p:nvSpPr>
        <p:spPr>
          <a:xfrm>
            <a:off x="4343400" y="5029200"/>
            <a:ext cx="1981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nFE</a:t>
            </a:r>
            <a:r>
              <a:rPr b="0" baseline="30000" i="0" lang="en-US" sz="1800" u="none">
                <a:solidFill>
                  <a:schemeClr val="dk1"/>
                </a:solidFill>
                <a:latin typeface="Arial"/>
                <a:ea typeface="Arial"/>
                <a:cs typeface="Arial"/>
                <a:sym typeface="Arial"/>
              </a:rPr>
              <a:t>0</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a:t>
            </a:r>
            <a:endParaRPr/>
          </a:p>
        </p:txBody>
      </p:sp>
      <p:sp>
        <p:nvSpPr>
          <p:cNvPr id="797" name="Google Shape;797;p43"/>
          <p:cNvSpPr txBox="1"/>
          <p:nvPr/>
        </p:nvSpPr>
        <p:spPr>
          <a:xfrm>
            <a:off x="5943600" y="5029200"/>
            <a:ext cx="2971800" cy="369887"/>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-(2)(                   )(0.93 V)</a:t>
            </a:r>
            <a:endParaRPr/>
          </a:p>
        </p:txBody>
      </p:sp>
      <p:sp>
        <p:nvSpPr>
          <p:cNvPr id="798" name="Google Shape;798;p43"/>
          <p:cNvSpPr txBox="1"/>
          <p:nvPr/>
        </p:nvSpPr>
        <p:spPr>
          <a:xfrm>
            <a:off x="6102350" y="5641975"/>
            <a:ext cx="2362200" cy="366713"/>
          </a:xfrm>
          <a:prstGeom prst="rect">
            <a:avLst/>
          </a:prstGeom>
          <a:gradFill>
            <a:gsLst>
              <a:gs pos="0">
                <a:srgbClr val="187534">
                  <a:alpha val="46666"/>
                </a:srgbClr>
              </a:gs>
              <a:gs pos="50000">
                <a:schemeClr val="lt1"/>
              </a:gs>
              <a:gs pos="100000">
                <a:srgbClr val="187534">
                  <a:alpha val="46666"/>
                </a:srgbClr>
              </a:gs>
            </a:gsLst>
            <a:lin ang="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Noto Sans Symbols"/>
              <a:buNone/>
            </a:pPr>
            <a:r>
              <a:rPr b="0" i="0" lang="en-US" sz="1800" u="none" cap="none" strike="noStrike">
                <a:solidFill>
                  <a:schemeClr val="dk1"/>
                </a:solidFill>
                <a:latin typeface="Noto Sans Symbols"/>
                <a:ea typeface="Noto Sans Symbols"/>
                <a:cs typeface="Noto Sans Symbols"/>
                <a:sym typeface="Noto Sans Symbols"/>
              </a:rPr>
              <a:t>Δ</a:t>
            </a:r>
            <a:r>
              <a:rPr b="0" i="1" lang="en-US" sz="1800" u="none" cap="none" strike="noStrike">
                <a:solidFill>
                  <a:schemeClr val="dk1"/>
                </a:solidFill>
                <a:latin typeface="Arial"/>
                <a:ea typeface="Arial"/>
                <a:cs typeface="Arial"/>
                <a:sym typeface="Arial"/>
              </a:rPr>
              <a:t>G</a:t>
            </a:r>
            <a:r>
              <a:rPr b="0" baseline="30000" i="0" lang="en-US" sz="1800" u="none" cap="none" strike="noStrike">
                <a:solidFill>
                  <a:schemeClr val="dk1"/>
                </a:solidFill>
                <a:latin typeface="Arial"/>
                <a:ea typeface="Arial"/>
                <a:cs typeface="Arial"/>
                <a:sym typeface="Arial"/>
              </a:rPr>
              <a:t>o</a:t>
            </a:r>
            <a:r>
              <a:rPr b="0" i="0" lang="en-US" sz="1800" u="none" cap="none" strike="noStrike">
                <a:solidFill>
                  <a:schemeClr val="dk1"/>
                </a:solidFill>
                <a:latin typeface="Arial"/>
                <a:ea typeface="Arial"/>
                <a:cs typeface="Arial"/>
                <a:sym typeface="Arial"/>
              </a:rPr>
              <a:t> = -1.8 x 10</a:t>
            </a:r>
            <a:r>
              <a:rPr b="0" baseline="30000" i="0" lang="en-US" sz="1800" u="none" cap="none" strike="noStrike">
                <a:solidFill>
                  <a:schemeClr val="dk1"/>
                </a:solidFill>
                <a:latin typeface="Arial"/>
                <a:ea typeface="Arial"/>
                <a:cs typeface="Arial"/>
                <a:sym typeface="Arial"/>
              </a:rPr>
              <a:t>2 </a:t>
            </a:r>
            <a:r>
              <a:rPr b="0" i="0" lang="en-US" sz="1800" u="none" cap="none" strike="noStrike">
                <a:solidFill>
                  <a:schemeClr val="dk1"/>
                </a:solidFill>
                <a:latin typeface="Arial"/>
                <a:ea typeface="Arial"/>
                <a:cs typeface="Arial"/>
                <a:sym typeface="Arial"/>
              </a:rPr>
              <a:t>kJ</a:t>
            </a:r>
            <a:endParaRPr/>
          </a:p>
        </p:txBody>
      </p:sp>
      <p:grpSp>
        <p:nvGrpSpPr>
          <p:cNvPr id="799" name="Google Shape;799;p43"/>
          <p:cNvGrpSpPr/>
          <p:nvPr/>
        </p:nvGrpSpPr>
        <p:grpSpPr>
          <a:xfrm>
            <a:off x="6583362" y="4800600"/>
            <a:ext cx="1143000" cy="763587"/>
            <a:chOff x="1008" y="1296"/>
            <a:chExt cx="624" cy="448"/>
          </a:xfrm>
        </p:grpSpPr>
        <p:sp>
          <p:nvSpPr>
            <p:cNvPr id="800" name="Google Shape;800;p43"/>
            <p:cNvSpPr txBox="1"/>
            <p:nvPr/>
          </p:nvSpPr>
          <p:spPr>
            <a:xfrm>
              <a:off x="1008" y="1296"/>
              <a:ext cx="624"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96.5 kJ</a:t>
              </a:r>
              <a:endParaRPr/>
            </a:p>
          </p:txBody>
        </p:sp>
        <p:sp>
          <p:nvSpPr>
            <p:cNvPr id="801" name="Google Shape;801;p43"/>
            <p:cNvSpPr txBox="1"/>
            <p:nvPr/>
          </p:nvSpPr>
          <p:spPr>
            <a:xfrm>
              <a:off x="1008" y="1527"/>
              <a:ext cx="624"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mol•V</a:t>
              </a:r>
              <a:endParaRPr/>
            </a:p>
          </p:txBody>
        </p:sp>
        <p:cxnSp>
          <p:nvCxnSpPr>
            <p:cNvPr id="802" name="Google Shape;802;p43"/>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3500"/>
                                  </p:stCondLst>
                                  <p:childTnLst>
                                    <p:set>
                                      <p:cBhvr>
                                        <p:cTn dur="1" fill="hold">
                                          <p:stCondLst>
                                            <p:cond delay="0"/>
                                          </p:stCondLst>
                                        </p:cTn>
                                        <p:tgtEl>
                                          <p:spTgt spid="745">
                                            <p:txEl>
                                              <p:pRg end="0" st="0"/>
                                            </p:txEl>
                                          </p:spTgt>
                                        </p:tgtEl>
                                        <p:attrNameLst>
                                          <p:attrName>style.visibility</p:attrName>
                                        </p:attrNameLst>
                                      </p:cBhvr>
                                      <p:to>
                                        <p:strVal val="visible"/>
                                      </p:to>
                                    </p:set>
                                    <p:animEffect filter="fade" transition="in">
                                      <p:cBhvr>
                                        <p:cTn dur="500"/>
                                        <p:tgtEl>
                                          <p:spTgt spid="745">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54">
                                            <p:txEl>
                                              <p:pRg end="0" st="0"/>
                                            </p:txEl>
                                          </p:spTgt>
                                        </p:tgtEl>
                                        <p:attrNameLst>
                                          <p:attrName>style.visibility</p:attrName>
                                        </p:attrNameLst>
                                      </p:cBhvr>
                                      <p:to>
                                        <p:strVal val="visible"/>
                                      </p:to>
                                    </p:set>
                                    <p:animEffect filter="fade" transition="in">
                                      <p:cBhvr>
                                        <p:cTn dur="500"/>
                                        <p:tgtEl>
                                          <p:spTgt spid="754">
                                            <p:txEl>
                                              <p:pRg end="0" st="0"/>
                                            </p:txEl>
                                          </p:spTgt>
                                        </p:tgtEl>
                                      </p:cBhvr>
                                    </p:animEffect>
                                  </p:childTnLst>
                                </p:cTn>
                              </p:par>
                            </p:childTnLst>
                          </p:cTn>
                        </p:par>
                        <p:par>
                          <p:cTn fill="hold">
                            <p:stCondLst>
                              <p:cond delay="1000"/>
                            </p:stCondLst>
                            <p:childTnLst>
                              <p:par>
                                <p:cTn fill="hold" nodeType="afterEffect" presetClass="entr" presetID="1" presetSubtype="0">
                                  <p:stCondLst>
                                    <p:cond delay="3500"/>
                                  </p:stCondLst>
                                  <p:childTnLst>
                                    <p:set>
                                      <p:cBhvr>
                                        <p:cTn dur="1" fill="hold">
                                          <p:stCondLst>
                                            <p:cond delay="0"/>
                                          </p:stCondLst>
                                        </p:cTn>
                                        <p:tgtEl>
                                          <p:spTgt spid="746"/>
                                        </p:tgtEl>
                                        <p:attrNameLst>
                                          <p:attrName>style.visibility</p:attrName>
                                        </p:attrNameLst>
                                      </p:cBhvr>
                                      <p:to>
                                        <p:strVal val="visible"/>
                                      </p:to>
                                    </p:set>
                                  </p:childTnLst>
                                </p:cTn>
                              </p:par>
                            </p:childTnLst>
                          </p:cTn>
                        </p:par>
                        <p:par>
                          <p:cTn fill="hold">
                            <p:stCondLst>
                              <p:cond delay="1001"/>
                            </p:stCondLst>
                            <p:childTnLst>
                              <p:par>
                                <p:cTn fill="hold" nodeType="afterEffect" presetClass="entr" presetID="10" presetSubtype="0">
                                  <p:stCondLst>
                                    <p:cond delay="1000"/>
                                  </p:stCondLst>
                                  <p:childTnLst>
                                    <p:set>
                                      <p:cBhvr>
                                        <p:cTn dur="1" fill="hold">
                                          <p:stCondLst>
                                            <p:cond delay="0"/>
                                          </p:stCondLst>
                                        </p:cTn>
                                        <p:tgtEl>
                                          <p:spTgt spid="755">
                                            <p:txEl>
                                              <p:pRg end="0" st="0"/>
                                            </p:txEl>
                                          </p:spTgt>
                                        </p:tgtEl>
                                        <p:attrNameLst>
                                          <p:attrName>style.visibility</p:attrName>
                                        </p:attrNameLst>
                                      </p:cBhvr>
                                      <p:to>
                                        <p:strVal val="visible"/>
                                      </p:to>
                                    </p:set>
                                    <p:animEffect filter="fade" transition="in">
                                      <p:cBhvr>
                                        <p:cTn dur="500"/>
                                        <p:tgtEl>
                                          <p:spTgt spid="755">
                                            <p:txEl>
                                              <p:pRg end="0" st="0"/>
                                            </p:txEl>
                                          </p:spTgt>
                                        </p:tgtEl>
                                      </p:cBhvr>
                                    </p:animEffect>
                                  </p:childTnLst>
                                </p:cTn>
                              </p:par>
                            </p:childTnLst>
                          </p:cTn>
                        </p:par>
                        <p:par>
                          <p:cTn fill="hold">
                            <p:stCondLst>
                              <p:cond delay="1501"/>
                            </p:stCondLst>
                            <p:childTnLst>
                              <p:par>
                                <p:cTn fill="hold" nodeType="afterEffect" presetClass="entr" presetID="10" presetSubtype="0">
                                  <p:stCondLst>
                                    <p:cond delay="1000"/>
                                  </p:stCondLst>
                                  <p:childTnLst>
                                    <p:set>
                                      <p:cBhvr>
                                        <p:cTn dur="1" fill="hold">
                                          <p:stCondLst>
                                            <p:cond delay="0"/>
                                          </p:stCondLst>
                                        </p:cTn>
                                        <p:tgtEl>
                                          <p:spTgt spid="756">
                                            <p:txEl>
                                              <p:pRg end="0" st="0"/>
                                            </p:txEl>
                                          </p:spTgt>
                                        </p:tgtEl>
                                        <p:attrNameLst>
                                          <p:attrName>style.visibility</p:attrName>
                                        </p:attrNameLst>
                                      </p:cBhvr>
                                      <p:to>
                                        <p:strVal val="visible"/>
                                      </p:to>
                                    </p:set>
                                    <p:animEffect filter="fade" transition="in">
                                      <p:cBhvr>
                                        <p:cTn dur="500"/>
                                        <p:tgtEl>
                                          <p:spTgt spid="756">
                                            <p:txEl>
                                              <p:pRg end="0" st="0"/>
                                            </p:txEl>
                                          </p:spTgt>
                                        </p:tgtEl>
                                      </p:cBhvr>
                                    </p:animEffect>
                                  </p:childTnLst>
                                </p:cTn>
                              </p:par>
                            </p:childTnLst>
                          </p:cTn>
                        </p:par>
                        <p:par>
                          <p:cTn fill="hold">
                            <p:stCondLst>
                              <p:cond delay="2001"/>
                            </p:stCondLst>
                            <p:childTnLst>
                              <p:par>
                                <p:cTn fill="hold" nodeType="afterEffect" presetClass="entr" presetID="10" presetSubtype="0">
                                  <p:stCondLst>
                                    <p:cond delay="1500"/>
                                  </p:stCondLst>
                                  <p:childTnLst>
                                    <p:set>
                                      <p:cBhvr>
                                        <p:cTn dur="1" fill="hold">
                                          <p:stCondLst>
                                            <p:cond delay="0"/>
                                          </p:stCondLst>
                                        </p:cTn>
                                        <p:tgtEl>
                                          <p:spTgt spid="785">
                                            <p:txEl>
                                              <p:pRg end="0" st="0"/>
                                            </p:txEl>
                                          </p:spTgt>
                                        </p:tgtEl>
                                        <p:attrNameLst>
                                          <p:attrName>style.visibility</p:attrName>
                                        </p:attrNameLst>
                                      </p:cBhvr>
                                      <p:to>
                                        <p:strVal val="visible"/>
                                      </p:to>
                                    </p:set>
                                    <p:animEffect filter="fade" transition="in">
                                      <p:cBhvr>
                                        <p:cTn dur="500"/>
                                        <p:tgtEl>
                                          <p:spTgt spid="785">
                                            <p:txEl>
                                              <p:pRg end="0" st="0"/>
                                            </p:txEl>
                                          </p:spTgt>
                                        </p:tgtEl>
                                      </p:cBhvr>
                                    </p:animEffect>
                                  </p:childTnLst>
                                </p:cTn>
                              </p:par>
                            </p:childTnLst>
                          </p:cTn>
                        </p:par>
                        <p:par>
                          <p:cTn fill="hold">
                            <p:stCondLst>
                              <p:cond delay="2501"/>
                            </p:stCondLst>
                            <p:childTnLst>
                              <p:par>
                                <p:cTn fill="hold" nodeType="afterEffect" presetClass="entr" presetID="10" presetSubtype="0">
                                  <p:stCondLst>
                                    <p:cond delay="2500"/>
                                  </p:stCondLst>
                                  <p:childTnLst>
                                    <p:set>
                                      <p:cBhvr>
                                        <p:cTn dur="1" fill="hold">
                                          <p:stCondLst>
                                            <p:cond delay="0"/>
                                          </p:stCondLst>
                                        </p:cTn>
                                        <p:tgtEl>
                                          <p:spTgt spid="796">
                                            <p:txEl>
                                              <p:pRg end="0" st="0"/>
                                            </p:txEl>
                                          </p:spTgt>
                                        </p:tgtEl>
                                        <p:attrNameLst>
                                          <p:attrName>style.visibility</p:attrName>
                                        </p:attrNameLst>
                                      </p:cBhvr>
                                      <p:to>
                                        <p:strVal val="visible"/>
                                      </p:to>
                                    </p:set>
                                    <p:animEffect filter="fade" transition="in">
                                      <p:cBhvr>
                                        <p:cTn dur="500"/>
                                        <p:tgtEl>
                                          <p:spTgt spid="796">
                                            <p:txEl>
                                              <p:pRg end="0" st="0"/>
                                            </p:txEl>
                                          </p:spTgt>
                                        </p:tgtEl>
                                      </p:cBhvr>
                                    </p:animEffect>
                                  </p:childTnLst>
                                </p:cTn>
                              </p:par>
                            </p:childTnLst>
                          </p:cTn>
                        </p:par>
                        <p:par>
                          <p:cTn fill="hold">
                            <p:stCondLst>
                              <p:cond delay="3001"/>
                            </p:stCondLst>
                            <p:childTnLst>
                              <p:par>
                                <p:cTn fill="hold" nodeType="afterEffect" presetClass="entr" presetID="10" presetSubtype="0">
                                  <p:stCondLst>
                                    <p:cond delay="1500"/>
                                  </p:stCondLst>
                                  <p:childTnLst>
                                    <p:set>
                                      <p:cBhvr>
                                        <p:cTn dur="1" fill="hold">
                                          <p:stCondLst>
                                            <p:cond delay="0"/>
                                          </p:stCondLst>
                                        </p:cTn>
                                        <p:tgtEl>
                                          <p:spTgt spid="797">
                                            <p:txEl>
                                              <p:pRg end="0" st="0"/>
                                            </p:txEl>
                                          </p:spTgt>
                                        </p:tgtEl>
                                        <p:attrNameLst>
                                          <p:attrName>style.visibility</p:attrName>
                                        </p:attrNameLst>
                                      </p:cBhvr>
                                      <p:to>
                                        <p:strVal val="visible"/>
                                      </p:to>
                                    </p:set>
                                    <p:animEffect filter="fade" transition="in">
                                      <p:cBhvr>
                                        <p:cTn dur="500"/>
                                        <p:tgtEl>
                                          <p:spTgt spid="79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7" name="Shape 807"/>
        <p:cNvGrpSpPr/>
        <p:nvPr/>
      </p:nvGrpSpPr>
      <p:grpSpPr>
        <a:xfrm>
          <a:off x="0" y="0"/>
          <a:ext cx="0" cy="0"/>
          <a:chOff x="0" y="0"/>
          <a:chExt cx="0" cy="0"/>
        </a:xfrm>
      </p:grpSpPr>
      <p:sp>
        <p:nvSpPr>
          <p:cNvPr id="808" name="Google Shape;808;p44"/>
          <p:cNvSpPr txBox="1"/>
          <p:nvPr/>
        </p:nvSpPr>
        <p:spPr>
          <a:xfrm>
            <a:off x="990600" y="762000"/>
            <a:ext cx="7543800" cy="396875"/>
          </a:xfrm>
          <a:prstGeom prst="rect">
            <a:avLst/>
          </a:prstGeom>
          <a:gradFill>
            <a:gsLst>
              <a:gs pos="0">
                <a:schemeClr val="lt1"/>
              </a:gs>
              <a:gs pos="100000">
                <a:srgbClr val="FF9218">
                  <a:alpha val="67843"/>
                </a:srgbClr>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Effect of Concentration on Cell Potential</a:t>
            </a:r>
            <a:endParaRPr/>
          </a:p>
        </p:txBody>
      </p:sp>
      <p:sp>
        <p:nvSpPr>
          <p:cNvPr id="809" name="Google Shape;809;p44"/>
          <p:cNvSpPr txBox="1"/>
          <p:nvPr/>
        </p:nvSpPr>
        <p:spPr>
          <a:xfrm>
            <a:off x="2209800" y="1524000"/>
            <a:ext cx="2743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i="0" lang="en-US" sz="1800" u="none">
                <a:solidFill>
                  <a:schemeClr val="dk1"/>
                </a:solidFill>
                <a:latin typeface="Arial"/>
                <a:ea typeface="Arial"/>
                <a:cs typeface="Arial"/>
                <a:sym typeface="Arial"/>
              </a:rPr>
              <a:t> =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RT</a:t>
            </a:r>
            <a:r>
              <a:rPr b="0" i="0" lang="en-US" sz="1800" u="none">
                <a:solidFill>
                  <a:schemeClr val="dk1"/>
                </a:solidFill>
                <a:latin typeface="Arial"/>
                <a:ea typeface="Arial"/>
                <a:cs typeface="Arial"/>
                <a:sym typeface="Arial"/>
              </a:rPr>
              <a:t> ln </a:t>
            </a:r>
            <a:r>
              <a:rPr b="0" i="1" lang="en-US" sz="1800" u="none">
                <a:solidFill>
                  <a:schemeClr val="dk1"/>
                </a:solidFill>
                <a:latin typeface="Arial"/>
                <a:ea typeface="Arial"/>
                <a:cs typeface="Arial"/>
                <a:sym typeface="Arial"/>
              </a:rPr>
              <a:t>Q</a:t>
            </a:r>
            <a:endParaRPr/>
          </a:p>
        </p:txBody>
      </p:sp>
      <p:sp>
        <p:nvSpPr>
          <p:cNvPr id="810" name="Google Shape;810;p44"/>
          <p:cNvSpPr txBox="1"/>
          <p:nvPr/>
        </p:nvSpPr>
        <p:spPr>
          <a:xfrm>
            <a:off x="2209800" y="2133600"/>
            <a:ext cx="3429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nF</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E</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nF</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E</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RT</a:t>
            </a:r>
            <a:r>
              <a:rPr b="0" i="0" lang="en-US" sz="1800" u="none">
                <a:solidFill>
                  <a:schemeClr val="dk1"/>
                </a:solidFill>
                <a:latin typeface="Arial"/>
                <a:ea typeface="Arial"/>
                <a:cs typeface="Arial"/>
                <a:sym typeface="Arial"/>
              </a:rPr>
              <a:t> ln </a:t>
            </a:r>
            <a:r>
              <a:rPr b="0" i="1" lang="en-US" sz="1800" u="none">
                <a:solidFill>
                  <a:schemeClr val="dk1"/>
                </a:solidFill>
                <a:latin typeface="Arial"/>
                <a:ea typeface="Arial"/>
                <a:cs typeface="Arial"/>
                <a:sym typeface="Arial"/>
              </a:rPr>
              <a:t>Q</a:t>
            </a:r>
            <a:endParaRPr/>
          </a:p>
        </p:txBody>
      </p:sp>
      <p:grpSp>
        <p:nvGrpSpPr>
          <p:cNvPr id="811" name="Google Shape;811;p44"/>
          <p:cNvGrpSpPr/>
          <p:nvPr/>
        </p:nvGrpSpPr>
        <p:grpSpPr>
          <a:xfrm>
            <a:off x="2209800" y="2590800"/>
            <a:ext cx="2819400" cy="823912"/>
            <a:chOff x="1392" y="1632"/>
            <a:chExt cx="1776" cy="519"/>
          </a:xfrm>
        </p:grpSpPr>
        <p:sp>
          <p:nvSpPr>
            <p:cNvPr id="812" name="Google Shape;812;p44"/>
            <p:cNvSpPr txBox="1"/>
            <p:nvPr/>
          </p:nvSpPr>
          <p:spPr>
            <a:xfrm>
              <a:off x="1392" y="1776"/>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 E</a:t>
              </a:r>
              <a:r>
                <a:rPr b="0" baseline="30000" i="1" lang="en-US" sz="1800" u="none">
                  <a:solidFill>
                    <a:schemeClr val="dk1"/>
                  </a:solidFill>
                  <a:latin typeface="Arial"/>
                  <a:ea typeface="Arial"/>
                  <a:cs typeface="Arial"/>
                  <a:sym typeface="Arial"/>
                </a:rPr>
                <a:t>o</a:t>
              </a:r>
              <a:r>
                <a:rPr b="0" baseline="-25000" i="1" lang="en-US" sz="1800" u="none">
                  <a:solidFill>
                    <a:schemeClr val="dk1"/>
                  </a:solidFill>
                  <a:latin typeface="Arial"/>
                  <a:ea typeface="Arial"/>
                  <a:cs typeface="Arial"/>
                  <a:sym typeface="Arial"/>
                </a:rPr>
                <a:t>cell</a:t>
              </a:r>
              <a:r>
                <a:rPr b="0" i="1"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a:t>
              </a:r>
              <a:endParaRPr/>
            </a:p>
          </p:txBody>
        </p:sp>
        <p:sp>
          <p:nvSpPr>
            <p:cNvPr id="813" name="Google Shape;813;p44"/>
            <p:cNvSpPr txBox="1"/>
            <p:nvPr/>
          </p:nvSpPr>
          <p:spPr>
            <a:xfrm>
              <a:off x="2688" y="1776"/>
              <a:ext cx="4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ln </a:t>
              </a:r>
              <a:r>
                <a:rPr b="0" i="1" lang="en-US" sz="1800" u="none">
                  <a:solidFill>
                    <a:schemeClr val="dk1"/>
                  </a:solidFill>
                  <a:latin typeface="Arial"/>
                  <a:ea typeface="Arial"/>
                  <a:cs typeface="Arial"/>
                  <a:sym typeface="Arial"/>
                </a:rPr>
                <a:t>Q</a:t>
              </a:r>
              <a:endParaRPr/>
            </a:p>
          </p:txBody>
        </p:sp>
        <p:grpSp>
          <p:nvGrpSpPr>
            <p:cNvPr id="814" name="Google Shape;814;p44"/>
            <p:cNvGrpSpPr/>
            <p:nvPr/>
          </p:nvGrpSpPr>
          <p:grpSpPr>
            <a:xfrm>
              <a:off x="2352" y="1632"/>
              <a:ext cx="336" cy="519"/>
              <a:chOff x="2352" y="1632"/>
              <a:chExt cx="336" cy="519"/>
            </a:xfrm>
          </p:grpSpPr>
          <p:sp>
            <p:nvSpPr>
              <p:cNvPr id="815" name="Google Shape;815;p44"/>
              <p:cNvSpPr txBox="1"/>
              <p:nvPr/>
            </p:nvSpPr>
            <p:spPr>
              <a:xfrm>
                <a:off x="2352" y="1632"/>
                <a:ext cx="33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RT</a:t>
                </a:r>
                <a:endParaRPr/>
              </a:p>
            </p:txBody>
          </p:sp>
          <p:sp>
            <p:nvSpPr>
              <p:cNvPr id="816" name="Google Shape;816;p44"/>
              <p:cNvSpPr txBox="1"/>
              <p:nvPr/>
            </p:nvSpPr>
            <p:spPr>
              <a:xfrm>
                <a:off x="2352" y="1920"/>
                <a:ext cx="33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nF</a:t>
                </a:r>
                <a:endParaRPr/>
              </a:p>
            </p:txBody>
          </p:sp>
          <p:cxnSp>
            <p:nvCxnSpPr>
              <p:cNvPr id="817" name="Google Shape;817;p44"/>
              <p:cNvCxnSpPr/>
              <p:nvPr/>
            </p:nvCxnSpPr>
            <p:spPr>
              <a:xfrm>
                <a:off x="2352" y="1872"/>
                <a:ext cx="288" cy="0"/>
              </a:xfrm>
              <a:prstGeom prst="straightConnector1">
                <a:avLst/>
              </a:prstGeom>
              <a:noFill/>
              <a:ln cap="flat" cmpd="sng" w="28575">
                <a:solidFill>
                  <a:schemeClr val="dk1"/>
                </a:solidFill>
                <a:prstDash val="solid"/>
                <a:miter lim="800000"/>
                <a:headEnd len="med" w="med" type="none"/>
                <a:tailEnd len="med" w="med" type="none"/>
              </a:ln>
            </p:spPr>
          </p:cxnSp>
        </p:grpSp>
      </p:grpSp>
      <p:sp>
        <p:nvSpPr>
          <p:cNvPr id="818" name="Google Shape;818;p44"/>
          <p:cNvSpPr txBox="1"/>
          <p:nvPr/>
        </p:nvSpPr>
        <p:spPr>
          <a:xfrm>
            <a:off x="762000" y="3581400"/>
            <a:ext cx="7162800" cy="366712"/>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When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&lt; 1 and thus [reactant] &gt; [product], ln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&lt; 0, so </a:t>
            </a:r>
            <a:r>
              <a:rPr b="0" i="1" lang="en-US" sz="1800" u="none">
                <a:solidFill>
                  <a:schemeClr val="dk1"/>
                </a:solidFill>
                <a:latin typeface="Arial"/>
                <a:ea typeface="Arial"/>
                <a:cs typeface="Arial"/>
                <a:sym typeface="Arial"/>
              </a:rPr>
              <a:t>E</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&gt;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a:t>
            </a:r>
            <a:endParaRPr/>
          </a:p>
        </p:txBody>
      </p:sp>
      <p:sp>
        <p:nvSpPr>
          <p:cNvPr id="819" name="Google Shape;819;p44"/>
          <p:cNvSpPr txBox="1"/>
          <p:nvPr/>
        </p:nvSpPr>
        <p:spPr>
          <a:xfrm>
            <a:off x="762000" y="4724400"/>
            <a:ext cx="7162800" cy="366712"/>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When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&gt;1 and thus [reactant] &lt; [product], ln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&gt; 0, so </a:t>
            </a:r>
            <a:r>
              <a:rPr b="0" i="1" lang="en-US" sz="1800" u="none">
                <a:solidFill>
                  <a:schemeClr val="dk1"/>
                </a:solidFill>
                <a:latin typeface="Arial"/>
                <a:ea typeface="Arial"/>
                <a:cs typeface="Arial"/>
                <a:sym typeface="Arial"/>
              </a:rPr>
              <a:t>E</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&lt;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a:t>
            </a:r>
            <a:endParaRPr/>
          </a:p>
        </p:txBody>
      </p:sp>
      <p:sp>
        <p:nvSpPr>
          <p:cNvPr id="820" name="Google Shape;820;p44"/>
          <p:cNvSpPr txBox="1"/>
          <p:nvPr/>
        </p:nvSpPr>
        <p:spPr>
          <a:xfrm>
            <a:off x="762000" y="4152900"/>
            <a:ext cx="7162800" cy="366712"/>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When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 1 and thus [reactant] = [product], ln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 0, so </a:t>
            </a:r>
            <a:r>
              <a:rPr b="0" i="1" lang="en-US" sz="1800" u="none">
                <a:solidFill>
                  <a:schemeClr val="dk1"/>
                </a:solidFill>
                <a:latin typeface="Arial"/>
                <a:ea typeface="Arial"/>
                <a:cs typeface="Arial"/>
                <a:sym typeface="Arial"/>
              </a:rPr>
              <a:t>E</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a:t>
            </a:r>
            <a:endParaRPr/>
          </a:p>
        </p:txBody>
      </p:sp>
      <p:grpSp>
        <p:nvGrpSpPr>
          <p:cNvPr id="821" name="Google Shape;821;p44"/>
          <p:cNvGrpSpPr/>
          <p:nvPr/>
        </p:nvGrpSpPr>
        <p:grpSpPr>
          <a:xfrm>
            <a:off x="2133600" y="5105400"/>
            <a:ext cx="4267200" cy="1495425"/>
            <a:chOff x="1344" y="3216"/>
            <a:chExt cx="2592" cy="768"/>
          </a:xfrm>
        </p:grpSpPr>
        <p:sp>
          <p:nvSpPr>
            <p:cNvPr id="822" name="Google Shape;822;p44"/>
            <p:cNvSpPr txBox="1"/>
            <p:nvPr/>
          </p:nvSpPr>
          <p:spPr>
            <a:xfrm>
              <a:off x="1344" y="3216"/>
              <a:ext cx="2592" cy="768"/>
            </a:xfrm>
            <a:prstGeom prst="rect">
              <a:avLst/>
            </a:prstGeom>
            <a:gradFill>
              <a:gsLst>
                <a:gs pos="0">
                  <a:schemeClr val="lt1"/>
                </a:gs>
                <a:gs pos="100000">
                  <a:srgbClr val="FF9218"/>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nvGrpSpPr>
            <p:cNvPr id="823" name="Google Shape;823;p44"/>
            <p:cNvGrpSpPr/>
            <p:nvPr/>
          </p:nvGrpSpPr>
          <p:grpSpPr>
            <a:xfrm>
              <a:off x="1584" y="3312"/>
              <a:ext cx="1920" cy="519"/>
              <a:chOff x="1584" y="3312"/>
              <a:chExt cx="1920" cy="519"/>
            </a:xfrm>
          </p:grpSpPr>
          <p:sp>
            <p:nvSpPr>
              <p:cNvPr id="824" name="Google Shape;824;p44"/>
              <p:cNvSpPr txBox="1"/>
              <p:nvPr/>
            </p:nvSpPr>
            <p:spPr>
              <a:xfrm>
                <a:off x="1584" y="3456"/>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1" lang="en-US" sz="1800" u="none">
                    <a:solidFill>
                      <a:schemeClr val="dk1"/>
                    </a:solidFill>
                    <a:latin typeface="Arial"/>
                    <a:ea typeface="Arial"/>
                    <a:cs typeface="Arial"/>
                    <a:sym typeface="Arial"/>
                  </a:rPr>
                  <a:t>E</a:t>
                </a:r>
                <a:r>
                  <a:rPr b="1" baseline="-25000" i="0" lang="en-US" sz="1800" u="none">
                    <a:solidFill>
                      <a:schemeClr val="dk1"/>
                    </a:solidFill>
                    <a:latin typeface="Arial"/>
                    <a:ea typeface="Arial"/>
                    <a:cs typeface="Arial"/>
                    <a:sym typeface="Arial"/>
                  </a:rPr>
                  <a:t>cell</a:t>
                </a:r>
                <a:r>
                  <a:rPr b="1" i="0" lang="en-US" sz="1800" u="none">
                    <a:solidFill>
                      <a:schemeClr val="dk1"/>
                    </a:solidFill>
                    <a:latin typeface="Arial"/>
                    <a:ea typeface="Arial"/>
                    <a:cs typeface="Arial"/>
                    <a:sym typeface="Arial"/>
                  </a:rPr>
                  <a:t> = </a:t>
                </a:r>
                <a:r>
                  <a:rPr b="1" i="1" lang="en-US" sz="1800" u="none">
                    <a:solidFill>
                      <a:schemeClr val="dk1"/>
                    </a:solidFill>
                    <a:latin typeface="Arial"/>
                    <a:ea typeface="Arial"/>
                    <a:cs typeface="Arial"/>
                    <a:sym typeface="Arial"/>
                  </a:rPr>
                  <a:t>E</a:t>
                </a:r>
                <a:r>
                  <a:rPr b="1" baseline="30000" i="0" lang="en-US" sz="1800" u="none">
                    <a:solidFill>
                      <a:schemeClr val="dk1"/>
                    </a:solidFill>
                    <a:latin typeface="Arial"/>
                    <a:ea typeface="Arial"/>
                    <a:cs typeface="Arial"/>
                    <a:sym typeface="Arial"/>
                  </a:rPr>
                  <a:t>o</a:t>
                </a:r>
                <a:r>
                  <a:rPr b="1" baseline="-25000" i="0" lang="en-US" sz="1800" u="none">
                    <a:solidFill>
                      <a:schemeClr val="dk1"/>
                    </a:solidFill>
                    <a:latin typeface="Arial"/>
                    <a:ea typeface="Arial"/>
                    <a:cs typeface="Arial"/>
                    <a:sym typeface="Arial"/>
                  </a:rPr>
                  <a:t>cell</a:t>
                </a:r>
                <a:r>
                  <a:rPr b="1" i="0" lang="en-US" sz="1800" u="none">
                    <a:solidFill>
                      <a:schemeClr val="dk1"/>
                    </a:solidFill>
                    <a:latin typeface="Arial"/>
                    <a:ea typeface="Arial"/>
                    <a:cs typeface="Arial"/>
                    <a:sym typeface="Arial"/>
                  </a:rPr>
                  <a:t> -</a:t>
                </a:r>
                <a:endParaRPr/>
              </a:p>
            </p:txBody>
          </p:sp>
          <p:sp>
            <p:nvSpPr>
              <p:cNvPr id="825" name="Google Shape;825;p44"/>
              <p:cNvSpPr txBox="1"/>
              <p:nvPr/>
            </p:nvSpPr>
            <p:spPr>
              <a:xfrm>
                <a:off x="3024" y="3408"/>
                <a:ext cx="4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log </a:t>
                </a:r>
                <a:r>
                  <a:rPr b="1" i="1" lang="en-US" sz="1800" u="none">
                    <a:solidFill>
                      <a:schemeClr val="dk1"/>
                    </a:solidFill>
                    <a:latin typeface="Arial"/>
                    <a:ea typeface="Arial"/>
                    <a:cs typeface="Arial"/>
                    <a:sym typeface="Arial"/>
                  </a:rPr>
                  <a:t>Q</a:t>
                </a:r>
                <a:endParaRPr/>
              </a:p>
            </p:txBody>
          </p:sp>
          <p:sp>
            <p:nvSpPr>
              <p:cNvPr id="826" name="Google Shape;826;p44"/>
              <p:cNvSpPr txBox="1"/>
              <p:nvPr/>
            </p:nvSpPr>
            <p:spPr>
              <a:xfrm>
                <a:off x="2448" y="3312"/>
                <a:ext cx="62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0.0592</a:t>
                </a:r>
                <a:endParaRPr/>
              </a:p>
            </p:txBody>
          </p:sp>
          <p:sp>
            <p:nvSpPr>
              <p:cNvPr id="827" name="Google Shape;827;p44"/>
              <p:cNvSpPr txBox="1"/>
              <p:nvPr/>
            </p:nvSpPr>
            <p:spPr>
              <a:xfrm>
                <a:off x="2640" y="3600"/>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1" lang="en-US" sz="1800" u="none">
                    <a:solidFill>
                      <a:schemeClr val="dk1"/>
                    </a:solidFill>
                    <a:latin typeface="Arial"/>
                    <a:ea typeface="Arial"/>
                    <a:cs typeface="Arial"/>
                    <a:sym typeface="Arial"/>
                  </a:rPr>
                  <a:t>n</a:t>
                </a:r>
                <a:endParaRPr/>
              </a:p>
            </p:txBody>
          </p:sp>
          <p:cxnSp>
            <p:nvCxnSpPr>
              <p:cNvPr id="828" name="Google Shape;828;p44"/>
              <p:cNvCxnSpPr/>
              <p:nvPr/>
            </p:nvCxnSpPr>
            <p:spPr>
              <a:xfrm>
                <a:off x="2544" y="3552"/>
                <a:ext cx="432" cy="0"/>
              </a:xfrm>
              <a:prstGeom prst="straightConnector1">
                <a:avLst/>
              </a:prstGeom>
              <a:noFill/>
              <a:ln cap="flat" cmpd="sng" w="28575">
                <a:solidFill>
                  <a:schemeClr val="dk1"/>
                </a:solidFill>
                <a:prstDash val="solid"/>
                <a:miter lim="800000"/>
                <a:headEnd len="med" w="med" type="none"/>
                <a:tailEnd len="med" w="med" type="none"/>
              </a:ln>
            </p:spPr>
          </p:cxn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09">
                                            <p:txEl>
                                              <p:pRg end="0" st="0"/>
                                            </p:txEl>
                                          </p:spTgt>
                                        </p:tgtEl>
                                        <p:attrNameLst>
                                          <p:attrName>style.visibility</p:attrName>
                                        </p:attrNameLst>
                                      </p:cBhvr>
                                      <p:to>
                                        <p:strVal val="visible"/>
                                      </p:to>
                                    </p:set>
                                    <p:animEffect filter="fade" transition="in">
                                      <p:cBhvr>
                                        <p:cTn dur="500"/>
                                        <p:tgtEl>
                                          <p:spTgt spid="809">
                                            <p:txEl>
                                              <p:pRg end="0" st="0"/>
                                            </p:txEl>
                                          </p:spTgt>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810">
                                            <p:txEl>
                                              <p:pRg end="0" st="0"/>
                                            </p:txEl>
                                          </p:spTgt>
                                        </p:tgtEl>
                                        <p:attrNameLst>
                                          <p:attrName>style.visibility</p:attrName>
                                        </p:attrNameLst>
                                      </p:cBhvr>
                                      <p:to>
                                        <p:strVal val="visible"/>
                                      </p:to>
                                    </p:set>
                                    <p:animEffect filter="fade" transition="in">
                                      <p:cBhvr>
                                        <p:cTn dur="500"/>
                                        <p:tgtEl>
                                          <p:spTgt spid="810">
                                            <p:txEl>
                                              <p:pRg end="0" st="0"/>
                                            </p:txEl>
                                          </p:spTgt>
                                        </p:tgtEl>
                                      </p:cBhvr>
                                    </p:animEffect>
                                  </p:childTnLst>
                                </p:cTn>
                              </p:par>
                            </p:childTnLst>
                          </p:cTn>
                        </p:par>
                        <p:par>
                          <p:cTn fill="hold">
                            <p:stCondLst>
                              <p:cond delay="1000"/>
                            </p:stCondLst>
                            <p:childTnLst>
                              <p:par>
                                <p:cTn fill="hold" nodeType="afterEffect" presetClass="entr" presetID="10" presetSubtype="0">
                                  <p:stCondLst>
                                    <p:cond delay="2000"/>
                                  </p:stCondLst>
                                  <p:childTnLst>
                                    <p:set>
                                      <p:cBhvr>
                                        <p:cTn dur="1" fill="hold">
                                          <p:stCondLst>
                                            <p:cond delay="0"/>
                                          </p:stCondLst>
                                        </p:cTn>
                                        <p:tgtEl>
                                          <p:spTgt spid="818">
                                            <p:txEl>
                                              <p:pRg end="0" st="0"/>
                                            </p:txEl>
                                          </p:spTgt>
                                        </p:tgtEl>
                                        <p:attrNameLst>
                                          <p:attrName>style.visibility</p:attrName>
                                        </p:attrNameLst>
                                      </p:cBhvr>
                                      <p:to>
                                        <p:strVal val="visible"/>
                                      </p:to>
                                    </p:set>
                                    <p:animEffect filter="fade" transition="in">
                                      <p:cBhvr>
                                        <p:cTn dur="500"/>
                                        <p:tgtEl>
                                          <p:spTgt spid="818">
                                            <p:txEl>
                                              <p:pRg end="0" st="0"/>
                                            </p:txEl>
                                          </p:spTgt>
                                        </p:tgtEl>
                                      </p:cBhvr>
                                    </p:animEffect>
                                  </p:childTnLst>
                                </p:cTn>
                              </p:par>
                            </p:childTnLst>
                          </p:cTn>
                        </p:par>
                        <p:par>
                          <p:cTn fill="hold">
                            <p:stCondLst>
                              <p:cond delay="1500"/>
                            </p:stCondLst>
                            <p:childTnLst>
                              <p:par>
                                <p:cTn fill="hold" nodeType="afterEffect" presetClass="entr" presetID="10" presetSubtype="0">
                                  <p:stCondLst>
                                    <p:cond delay="2000"/>
                                  </p:stCondLst>
                                  <p:childTnLst>
                                    <p:set>
                                      <p:cBhvr>
                                        <p:cTn dur="1" fill="hold">
                                          <p:stCondLst>
                                            <p:cond delay="0"/>
                                          </p:stCondLst>
                                        </p:cTn>
                                        <p:tgtEl>
                                          <p:spTgt spid="820">
                                            <p:txEl>
                                              <p:pRg end="0" st="0"/>
                                            </p:txEl>
                                          </p:spTgt>
                                        </p:tgtEl>
                                        <p:attrNameLst>
                                          <p:attrName>style.visibility</p:attrName>
                                        </p:attrNameLst>
                                      </p:cBhvr>
                                      <p:to>
                                        <p:strVal val="visible"/>
                                      </p:to>
                                    </p:set>
                                    <p:animEffect filter="fade" transition="in">
                                      <p:cBhvr>
                                        <p:cTn dur="500"/>
                                        <p:tgtEl>
                                          <p:spTgt spid="820">
                                            <p:txEl>
                                              <p:pRg end="0" st="0"/>
                                            </p:txEl>
                                          </p:spTgt>
                                        </p:tgtEl>
                                      </p:cBhvr>
                                    </p:animEffect>
                                  </p:childTnLst>
                                </p:cTn>
                              </p:par>
                            </p:childTnLst>
                          </p:cTn>
                        </p:par>
                        <p:par>
                          <p:cTn fill="hold">
                            <p:stCondLst>
                              <p:cond delay="2000"/>
                            </p:stCondLst>
                            <p:childTnLst>
                              <p:par>
                                <p:cTn fill="hold" nodeType="afterEffect" presetClass="entr" presetID="10" presetSubtype="0">
                                  <p:stCondLst>
                                    <p:cond delay="2000"/>
                                  </p:stCondLst>
                                  <p:childTnLst>
                                    <p:set>
                                      <p:cBhvr>
                                        <p:cTn dur="1" fill="hold">
                                          <p:stCondLst>
                                            <p:cond delay="0"/>
                                          </p:stCondLst>
                                        </p:cTn>
                                        <p:tgtEl>
                                          <p:spTgt spid="819">
                                            <p:txEl>
                                              <p:pRg end="0" st="0"/>
                                            </p:txEl>
                                          </p:spTgt>
                                        </p:tgtEl>
                                        <p:attrNameLst>
                                          <p:attrName>style.visibility</p:attrName>
                                        </p:attrNameLst>
                                      </p:cBhvr>
                                      <p:to>
                                        <p:strVal val="visible"/>
                                      </p:to>
                                    </p:set>
                                    <p:animEffect filter="fade" transition="in">
                                      <p:cBhvr>
                                        <p:cTn dur="500"/>
                                        <p:tgtEl>
                                          <p:spTgt spid="81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3" name="Shape 833"/>
        <p:cNvGrpSpPr/>
        <p:nvPr/>
      </p:nvGrpSpPr>
      <p:grpSpPr>
        <a:xfrm>
          <a:off x="0" y="0"/>
          <a:ext cx="0" cy="0"/>
          <a:chOff x="0" y="0"/>
          <a:chExt cx="0" cy="0"/>
        </a:xfrm>
      </p:grpSpPr>
      <p:sp>
        <p:nvSpPr>
          <p:cNvPr id="834" name="Google Shape;834;p45"/>
          <p:cNvSpPr txBox="1"/>
          <p:nvPr/>
        </p:nvSpPr>
        <p:spPr>
          <a:xfrm>
            <a:off x="609600" y="4572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21.6</a:t>
            </a:r>
            <a:endParaRPr/>
          </a:p>
        </p:txBody>
      </p:sp>
      <p:sp>
        <p:nvSpPr>
          <p:cNvPr id="835" name="Google Shape;835;p45"/>
          <p:cNvSpPr txBox="1"/>
          <p:nvPr/>
        </p:nvSpPr>
        <p:spPr>
          <a:xfrm>
            <a:off x="3200400" y="457200"/>
            <a:ext cx="54102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Using the Nernst Equation to Calculate </a:t>
            </a:r>
            <a:r>
              <a:rPr b="1" i="1" lang="en-US" sz="1800" u="none">
                <a:solidFill>
                  <a:schemeClr val="dk1"/>
                </a:solidFill>
                <a:latin typeface="Arial"/>
                <a:ea typeface="Arial"/>
                <a:cs typeface="Arial"/>
                <a:sym typeface="Arial"/>
              </a:rPr>
              <a:t>E</a:t>
            </a:r>
            <a:r>
              <a:rPr b="1" baseline="-25000" i="0" lang="en-US" sz="1800" u="none">
                <a:solidFill>
                  <a:schemeClr val="dk1"/>
                </a:solidFill>
                <a:latin typeface="Arial"/>
                <a:ea typeface="Arial"/>
                <a:cs typeface="Arial"/>
                <a:sym typeface="Arial"/>
              </a:rPr>
              <a:t>cell</a:t>
            </a:r>
            <a:endParaRPr/>
          </a:p>
        </p:txBody>
      </p:sp>
      <p:grpSp>
        <p:nvGrpSpPr>
          <p:cNvPr id="836" name="Google Shape;836;p45"/>
          <p:cNvGrpSpPr/>
          <p:nvPr/>
        </p:nvGrpSpPr>
        <p:grpSpPr>
          <a:xfrm>
            <a:off x="457200" y="1143000"/>
            <a:ext cx="8382000" cy="915987"/>
            <a:chOff x="288" y="720"/>
            <a:chExt cx="5280" cy="577"/>
          </a:xfrm>
        </p:grpSpPr>
        <p:sp>
          <p:nvSpPr>
            <p:cNvPr id="837" name="Google Shape;837;p45"/>
            <p:cNvSpPr txBox="1"/>
            <p:nvPr/>
          </p:nvSpPr>
          <p:spPr>
            <a:xfrm>
              <a:off x="288" y="720"/>
              <a:ext cx="1053"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838" name="Google Shape;838;p45"/>
            <p:cNvSpPr txBox="1"/>
            <p:nvPr/>
          </p:nvSpPr>
          <p:spPr>
            <a:xfrm>
              <a:off x="672" y="720"/>
              <a:ext cx="4896" cy="577"/>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In a test of a new reference electrode, a chemist constructs a voltaic cell consisting of a Zn/Zn</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half-cell and an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half-cell under the following conditions:</a:t>
              </a:r>
              <a:endParaRPr/>
            </a:p>
          </p:txBody>
        </p:sp>
      </p:grpSp>
      <p:sp>
        <p:nvSpPr>
          <p:cNvPr id="839" name="Google Shape;839;p45"/>
          <p:cNvSpPr txBox="1"/>
          <p:nvPr/>
        </p:nvSpPr>
        <p:spPr>
          <a:xfrm>
            <a:off x="457200" y="2895600"/>
            <a:ext cx="9144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840" name="Google Shape;840;p45"/>
          <p:cNvSpPr txBox="1"/>
          <p:nvPr/>
        </p:nvSpPr>
        <p:spPr>
          <a:xfrm>
            <a:off x="457200" y="3352800"/>
            <a:ext cx="13716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grpSp>
        <p:nvGrpSpPr>
          <p:cNvPr id="841" name="Google Shape;841;p45"/>
          <p:cNvGrpSpPr/>
          <p:nvPr/>
        </p:nvGrpSpPr>
        <p:grpSpPr>
          <a:xfrm>
            <a:off x="1066800" y="2057400"/>
            <a:ext cx="6324600" cy="728662"/>
            <a:chOff x="864" y="1296"/>
            <a:chExt cx="3648" cy="483"/>
          </a:xfrm>
        </p:grpSpPr>
        <p:grpSp>
          <p:nvGrpSpPr>
            <p:cNvPr id="842" name="Google Shape;842;p45"/>
            <p:cNvGrpSpPr/>
            <p:nvPr/>
          </p:nvGrpSpPr>
          <p:grpSpPr>
            <a:xfrm>
              <a:off x="864" y="1296"/>
              <a:ext cx="3648" cy="298"/>
              <a:chOff x="1200" y="1440"/>
              <a:chExt cx="3648" cy="298"/>
            </a:xfrm>
          </p:grpSpPr>
          <p:sp>
            <p:nvSpPr>
              <p:cNvPr id="843" name="Google Shape;843;p45"/>
              <p:cNvSpPr txBox="1"/>
              <p:nvPr/>
            </p:nvSpPr>
            <p:spPr>
              <a:xfrm>
                <a:off x="1200" y="1440"/>
                <a:ext cx="3648" cy="2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[Zn</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 0.010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 2.5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P    = 0.30 atm</a:t>
                </a:r>
                <a:endParaRPr/>
              </a:p>
            </p:txBody>
          </p:sp>
          <p:sp>
            <p:nvSpPr>
              <p:cNvPr id="844" name="Google Shape;844;p45"/>
              <p:cNvSpPr txBox="1"/>
              <p:nvPr/>
            </p:nvSpPr>
            <p:spPr>
              <a:xfrm>
                <a:off x="3696" y="1536"/>
                <a:ext cx="288" cy="2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H</a:t>
                </a:r>
                <a:r>
                  <a:rPr b="0" baseline="-25000" i="0" lang="en-US" sz="1400" u="none">
                    <a:solidFill>
                      <a:schemeClr val="dk1"/>
                    </a:solidFill>
                    <a:latin typeface="Arial"/>
                    <a:ea typeface="Arial"/>
                    <a:cs typeface="Arial"/>
                    <a:sym typeface="Arial"/>
                  </a:rPr>
                  <a:t>2</a:t>
                </a:r>
                <a:endParaRPr/>
              </a:p>
            </p:txBody>
          </p:sp>
        </p:grpSp>
        <p:sp>
          <p:nvSpPr>
            <p:cNvPr id="845" name="Google Shape;845;p45"/>
            <p:cNvSpPr txBox="1"/>
            <p:nvPr/>
          </p:nvSpPr>
          <p:spPr>
            <a:xfrm>
              <a:off x="912" y="1536"/>
              <a:ext cx="1680" cy="2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Calculate </a:t>
              </a:r>
              <a:r>
                <a:rPr b="0" i="1" lang="en-US" sz="1800" u="none">
                  <a:solidFill>
                    <a:schemeClr val="dk1"/>
                  </a:solidFill>
                  <a:latin typeface="Arial"/>
                  <a:ea typeface="Arial"/>
                  <a:cs typeface="Arial"/>
                  <a:sym typeface="Arial"/>
                </a:rPr>
                <a:t>E</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at 298.15 K.</a:t>
              </a:r>
              <a:endParaRPr/>
            </a:p>
          </p:txBody>
        </p:sp>
      </p:grpSp>
      <p:sp>
        <p:nvSpPr>
          <p:cNvPr id="846" name="Google Shape;846;p45"/>
          <p:cNvSpPr txBox="1"/>
          <p:nvPr/>
        </p:nvSpPr>
        <p:spPr>
          <a:xfrm>
            <a:off x="1371600" y="2895600"/>
            <a:ext cx="5715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Find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and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in order to use the Nernst equation.</a:t>
            </a:r>
            <a:endParaRPr/>
          </a:p>
        </p:txBody>
      </p:sp>
      <p:sp>
        <p:nvSpPr>
          <p:cNvPr id="847" name="Google Shape;847;p45"/>
          <p:cNvSpPr txBox="1"/>
          <p:nvPr/>
        </p:nvSpPr>
        <p:spPr>
          <a:xfrm>
            <a:off x="1905000" y="3352800"/>
            <a:ext cx="2133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Determining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a:t>
            </a:r>
            <a:endParaRPr/>
          </a:p>
        </p:txBody>
      </p:sp>
      <p:grpSp>
        <p:nvGrpSpPr>
          <p:cNvPr id="848" name="Google Shape;848;p45"/>
          <p:cNvGrpSpPr/>
          <p:nvPr/>
        </p:nvGrpSpPr>
        <p:grpSpPr>
          <a:xfrm>
            <a:off x="1219200" y="3886200"/>
            <a:ext cx="4495800" cy="366712"/>
            <a:chOff x="768" y="2448"/>
            <a:chExt cx="2832" cy="231"/>
          </a:xfrm>
        </p:grpSpPr>
        <p:sp>
          <p:nvSpPr>
            <p:cNvPr id="849" name="Google Shape;849;p45"/>
            <p:cNvSpPr txBox="1"/>
            <p:nvPr/>
          </p:nvSpPr>
          <p:spPr>
            <a:xfrm>
              <a:off x="2688" y="2448"/>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0.00 V</a:t>
              </a:r>
              <a:endParaRPr/>
            </a:p>
          </p:txBody>
        </p:sp>
        <p:grpSp>
          <p:nvGrpSpPr>
            <p:cNvPr id="850" name="Google Shape;850;p45"/>
            <p:cNvGrpSpPr/>
            <p:nvPr/>
          </p:nvGrpSpPr>
          <p:grpSpPr>
            <a:xfrm>
              <a:off x="768" y="2448"/>
              <a:ext cx="1776" cy="231"/>
              <a:chOff x="768" y="2544"/>
              <a:chExt cx="1776" cy="231"/>
            </a:xfrm>
          </p:grpSpPr>
          <p:sp>
            <p:nvSpPr>
              <p:cNvPr id="851" name="Google Shape;851;p45"/>
              <p:cNvSpPr txBox="1"/>
              <p:nvPr/>
            </p:nvSpPr>
            <p:spPr>
              <a:xfrm>
                <a:off x="768" y="2544"/>
                <a:ext cx="17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cxnSp>
            <p:nvCxnSpPr>
              <p:cNvPr id="852" name="Google Shape;852;p45"/>
              <p:cNvCxnSpPr/>
              <p:nvPr/>
            </p:nvCxnSpPr>
            <p:spPr>
              <a:xfrm>
                <a:off x="1728" y="2660"/>
                <a:ext cx="288" cy="0"/>
              </a:xfrm>
              <a:prstGeom prst="straightConnector1">
                <a:avLst/>
              </a:prstGeom>
              <a:noFill/>
              <a:ln cap="flat" cmpd="sng" w="9525">
                <a:solidFill>
                  <a:schemeClr val="dk1"/>
                </a:solidFill>
                <a:prstDash val="solid"/>
                <a:miter lim="800000"/>
                <a:headEnd len="med" w="med" type="none"/>
                <a:tailEnd len="med" w="med" type="triangle"/>
              </a:ln>
            </p:spPr>
          </p:cxnSp>
        </p:grpSp>
      </p:grpSp>
      <p:grpSp>
        <p:nvGrpSpPr>
          <p:cNvPr id="853" name="Google Shape;853;p45"/>
          <p:cNvGrpSpPr/>
          <p:nvPr/>
        </p:nvGrpSpPr>
        <p:grpSpPr>
          <a:xfrm>
            <a:off x="1143000" y="4267200"/>
            <a:ext cx="4572000" cy="366712"/>
            <a:chOff x="768" y="2688"/>
            <a:chExt cx="2784" cy="231"/>
          </a:xfrm>
        </p:grpSpPr>
        <p:sp>
          <p:nvSpPr>
            <p:cNvPr id="854" name="Google Shape;854;p45"/>
            <p:cNvSpPr txBox="1"/>
            <p:nvPr/>
          </p:nvSpPr>
          <p:spPr>
            <a:xfrm>
              <a:off x="2688" y="2688"/>
              <a:ext cx="86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-0.76 V</a:t>
              </a:r>
              <a:endParaRPr/>
            </a:p>
          </p:txBody>
        </p:sp>
        <p:grpSp>
          <p:nvGrpSpPr>
            <p:cNvPr id="855" name="Google Shape;855;p45"/>
            <p:cNvGrpSpPr/>
            <p:nvPr/>
          </p:nvGrpSpPr>
          <p:grpSpPr>
            <a:xfrm>
              <a:off x="768" y="2688"/>
              <a:ext cx="1776" cy="231"/>
              <a:chOff x="768" y="2784"/>
              <a:chExt cx="1776" cy="231"/>
            </a:xfrm>
          </p:grpSpPr>
          <p:sp>
            <p:nvSpPr>
              <p:cNvPr id="856" name="Google Shape;856;p45"/>
              <p:cNvSpPr txBox="1"/>
              <p:nvPr/>
            </p:nvSpPr>
            <p:spPr>
              <a:xfrm>
                <a:off x="768" y="2784"/>
                <a:ext cx="17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Zn</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Zn(</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a:t>
                </a:r>
                <a:endParaRPr/>
              </a:p>
            </p:txBody>
          </p:sp>
          <p:cxnSp>
            <p:nvCxnSpPr>
              <p:cNvPr id="857" name="Google Shape;857;p45"/>
              <p:cNvCxnSpPr/>
              <p:nvPr/>
            </p:nvCxnSpPr>
            <p:spPr>
              <a:xfrm>
                <a:off x="1776" y="2900"/>
                <a:ext cx="288" cy="0"/>
              </a:xfrm>
              <a:prstGeom prst="straightConnector1">
                <a:avLst/>
              </a:prstGeom>
              <a:noFill/>
              <a:ln cap="flat" cmpd="sng" w="9525">
                <a:solidFill>
                  <a:schemeClr val="dk1"/>
                </a:solidFill>
                <a:prstDash val="solid"/>
                <a:miter lim="800000"/>
                <a:headEnd len="med" w="med" type="none"/>
                <a:tailEnd len="med" w="med" type="triangle"/>
              </a:ln>
            </p:spPr>
          </p:cxnSp>
        </p:grpSp>
      </p:grpSp>
      <p:grpSp>
        <p:nvGrpSpPr>
          <p:cNvPr id="858" name="Google Shape;858;p45"/>
          <p:cNvGrpSpPr/>
          <p:nvPr/>
        </p:nvGrpSpPr>
        <p:grpSpPr>
          <a:xfrm>
            <a:off x="1143000" y="4724400"/>
            <a:ext cx="4724400" cy="366712"/>
            <a:chOff x="768" y="2976"/>
            <a:chExt cx="2832" cy="231"/>
          </a:xfrm>
        </p:grpSpPr>
        <p:grpSp>
          <p:nvGrpSpPr>
            <p:cNvPr id="859" name="Google Shape;859;p45"/>
            <p:cNvGrpSpPr/>
            <p:nvPr/>
          </p:nvGrpSpPr>
          <p:grpSpPr>
            <a:xfrm>
              <a:off x="768" y="2976"/>
              <a:ext cx="1776" cy="231"/>
              <a:chOff x="768" y="3072"/>
              <a:chExt cx="1776" cy="231"/>
            </a:xfrm>
          </p:grpSpPr>
          <p:sp>
            <p:nvSpPr>
              <p:cNvPr id="860" name="Google Shape;860;p45"/>
              <p:cNvSpPr txBox="1"/>
              <p:nvPr/>
            </p:nvSpPr>
            <p:spPr>
              <a:xfrm>
                <a:off x="768" y="3072"/>
                <a:ext cx="17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Zn(</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Zn</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a:t>
                </a:r>
                <a:endParaRPr/>
              </a:p>
            </p:txBody>
          </p:sp>
          <p:cxnSp>
            <p:nvCxnSpPr>
              <p:cNvPr id="861" name="Google Shape;861;p45"/>
              <p:cNvCxnSpPr/>
              <p:nvPr/>
            </p:nvCxnSpPr>
            <p:spPr>
              <a:xfrm>
                <a:off x="1206" y="3186"/>
                <a:ext cx="288" cy="0"/>
              </a:xfrm>
              <a:prstGeom prst="straightConnector1">
                <a:avLst/>
              </a:prstGeom>
              <a:noFill/>
              <a:ln cap="flat" cmpd="sng" w="9525">
                <a:solidFill>
                  <a:schemeClr val="dk1"/>
                </a:solidFill>
                <a:prstDash val="solid"/>
                <a:miter lim="800000"/>
                <a:headEnd len="med" w="med" type="none"/>
                <a:tailEnd len="med" w="med" type="triangle"/>
              </a:ln>
            </p:spPr>
          </p:cxnSp>
        </p:grpSp>
        <p:sp>
          <p:nvSpPr>
            <p:cNvPr id="862" name="Google Shape;862;p45"/>
            <p:cNvSpPr txBox="1"/>
            <p:nvPr/>
          </p:nvSpPr>
          <p:spPr>
            <a:xfrm>
              <a:off x="2688" y="2976"/>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+0.76 V</a:t>
              </a:r>
              <a:endParaRPr/>
            </a:p>
          </p:txBody>
        </p:sp>
      </p:grpSp>
      <p:grpSp>
        <p:nvGrpSpPr>
          <p:cNvPr id="863" name="Google Shape;863;p45"/>
          <p:cNvGrpSpPr/>
          <p:nvPr/>
        </p:nvGrpSpPr>
        <p:grpSpPr>
          <a:xfrm>
            <a:off x="6172200" y="3657600"/>
            <a:ext cx="1905000" cy="976312"/>
            <a:chOff x="3792" y="2448"/>
            <a:chExt cx="1200" cy="615"/>
          </a:xfrm>
        </p:grpSpPr>
        <p:sp>
          <p:nvSpPr>
            <p:cNvPr id="864" name="Google Shape;864;p45"/>
            <p:cNvSpPr txBox="1"/>
            <p:nvPr/>
          </p:nvSpPr>
          <p:spPr>
            <a:xfrm>
              <a:off x="3792" y="2592"/>
              <a:ext cx="4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 </a:t>
              </a:r>
              <a:endParaRPr/>
            </a:p>
          </p:txBody>
        </p:sp>
        <p:sp>
          <p:nvSpPr>
            <p:cNvPr id="865" name="Google Shape;865;p45"/>
            <p:cNvSpPr txBox="1"/>
            <p:nvPr/>
          </p:nvSpPr>
          <p:spPr>
            <a:xfrm>
              <a:off x="4176" y="2448"/>
              <a:ext cx="81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   x [Zn</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endParaRPr/>
            </a:p>
          </p:txBody>
        </p:sp>
        <p:sp>
          <p:nvSpPr>
            <p:cNvPr id="866" name="Google Shape;866;p45"/>
            <p:cNvSpPr txBox="1"/>
            <p:nvPr/>
          </p:nvSpPr>
          <p:spPr>
            <a:xfrm>
              <a:off x="4258" y="2592"/>
              <a:ext cx="240" cy="1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H</a:t>
              </a:r>
              <a:r>
                <a:rPr b="0" baseline="-25000" i="0" lang="en-US" sz="1200" u="none">
                  <a:solidFill>
                    <a:schemeClr val="dk1"/>
                  </a:solidFill>
                  <a:latin typeface="Arial"/>
                  <a:ea typeface="Arial"/>
                  <a:cs typeface="Arial"/>
                  <a:sym typeface="Arial"/>
                </a:rPr>
                <a:t>2</a:t>
              </a:r>
              <a:endParaRPr/>
            </a:p>
          </p:txBody>
        </p:sp>
        <p:cxnSp>
          <p:nvCxnSpPr>
            <p:cNvPr id="867" name="Google Shape;867;p45"/>
            <p:cNvCxnSpPr/>
            <p:nvPr/>
          </p:nvCxnSpPr>
          <p:spPr>
            <a:xfrm>
              <a:off x="4176" y="2784"/>
              <a:ext cx="816" cy="0"/>
            </a:xfrm>
            <a:prstGeom prst="straightConnector1">
              <a:avLst/>
            </a:prstGeom>
            <a:noFill/>
            <a:ln cap="flat" cmpd="sng" w="28575">
              <a:solidFill>
                <a:schemeClr val="dk1"/>
              </a:solidFill>
              <a:prstDash val="solid"/>
              <a:miter lim="800000"/>
              <a:headEnd len="med" w="med" type="none"/>
              <a:tailEnd len="med" w="med" type="none"/>
            </a:ln>
          </p:spPr>
        </p:cxnSp>
        <p:sp>
          <p:nvSpPr>
            <p:cNvPr id="868" name="Google Shape;868;p45"/>
            <p:cNvSpPr txBox="1"/>
            <p:nvPr/>
          </p:nvSpPr>
          <p:spPr>
            <a:xfrm>
              <a:off x="4368" y="2832"/>
              <a:ext cx="4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2</a:t>
              </a:r>
              <a:endParaRPr/>
            </a:p>
          </p:txBody>
        </p:sp>
      </p:grpSp>
      <p:sp>
        <p:nvSpPr>
          <p:cNvPr id="869" name="Google Shape;869;p45"/>
          <p:cNvSpPr txBox="1"/>
          <p:nvPr/>
        </p:nvSpPr>
        <p:spPr>
          <a:xfrm>
            <a:off x="6172200" y="5486400"/>
            <a:ext cx="2057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 4.8 x 10</a:t>
            </a:r>
            <a:r>
              <a:rPr b="0" baseline="30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a:t>
            </a:r>
            <a:endParaRPr/>
          </a:p>
        </p:txBody>
      </p:sp>
      <p:grpSp>
        <p:nvGrpSpPr>
          <p:cNvPr id="870" name="Google Shape;870;p45"/>
          <p:cNvGrpSpPr/>
          <p:nvPr/>
        </p:nvGrpSpPr>
        <p:grpSpPr>
          <a:xfrm>
            <a:off x="6172200" y="4648200"/>
            <a:ext cx="2438400" cy="747712"/>
            <a:chOff x="3744" y="3072"/>
            <a:chExt cx="1344" cy="471"/>
          </a:xfrm>
        </p:grpSpPr>
        <p:sp>
          <p:nvSpPr>
            <p:cNvPr id="871" name="Google Shape;871;p45"/>
            <p:cNvSpPr txBox="1"/>
            <p:nvPr/>
          </p:nvSpPr>
          <p:spPr>
            <a:xfrm>
              <a:off x="3744" y="3168"/>
              <a:ext cx="38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 </a:t>
              </a:r>
              <a:endParaRPr/>
            </a:p>
          </p:txBody>
        </p:sp>
        <p:sp>
          <p:nvSpPr>
            <p:cNvPr id="872" name="Google Shape;872;p45"/>
            <p:cNvSpPr txBox="1"/>
            <p:nvPr/>
          </p:nvSpPr>
          <p:spPr>
            <a:xfrm>
              <a:off x="4080" y="3072"/>
              <a:ext cx="10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(0.30)(0.010)</a:t>
              </a:r>
              <a:endParaRPr/>
            </a:p>
          </p:txBody>
        </p:sp>
        <p:sp>
          <p:nvSpPr>
            <p:cNvPr id="873" name="Google Shape;873;p45"/>
            <p:cNvSpPr txBox="1"/>
            <p:nvPr/>
          </p:nvSpPr>
          <p:spPr>
            <a:xfrm>
              <a:off x="4272" y="3312"/>
              <a:ext cx="52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(2.5)</a:t>
              </a:r>
              <a:r>
                <a:rPr b="0" baseline="30000" i="0" lang="en-US" sz="1800" u="none">
                  <a:solidFill>
                    <a:schemeClr val="dk1"/>
                  </a:solidFill>
                  <a:latin typeface="Arial"/>
                  <a:ea typeface="Arial"/>
                  <a:cs typeface="Arial"/>
                  <a:sym typeface="Arial"/>
                </a:rPr>
                <a:t>2</a:t>
              </a:r>
              <a:endParaRPr/>
            </a:p>
          </p:txBody>
        </p:sp>
        <p:cxnSp>
          <p:nvCxnSpPr>
            <p:cNvPr id="874" name="Google Shape;874;p45"/>
            <p:cNvCxnSpPr/>
            <p:nvPr/>
          </p:nvCxnSpPr>
          <p:spPr>
            <a:xfrm>
              <a:off x="4128" y="3312"/>
              <a:ext cx="864"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875" name="Google Shape;875;p45"/>
          <p:cNvGrpSpPr/>
          <p:nvPr/>
        </p:nvGrpSpPr>
        <p:grpSpPr>
          <a:xfrm>
            <a:off x="762000" y="5105400"/>
            <a:ext cx="3505200" cy="747712"/>
            <a:chOff x="480" y="3216"/>
            <a:chExt cx="2112" cy="471"/>
          </a:xfrm>
        </p:grpSpPr>
        <p:sp>
          <p:nvSpPr>
            <p:cNvPr id="876" name="Google Shape;876;p45"/>
            <p:cNvSpPr txBox="1"/>
            <p:nvPr/>
          </p:nvSpPr>
          <p:spPr>
            <a:xfrm>
              <a:off x="480" y="3312"/>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a:t>
              </a:r>
              <a:endParaRPr/>
            </a:p>
          </p:txBody>
        </p:sp>
        <p:sp>
          <p:nvSpPr>
            <p:cNvPr id="877" name="Google Shape;877;p45"/>
            <p:cNvSpPr txBox="1"/>
            <p:nvPr/>
          </p:nvSpPr>
          <p:spPr>
            <a:xfrm>
              <a:off x="1392" y="3216"/>
              <a:ext cx="67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0.0592 V</a:t>
              </a:r>
              <a:endParaRPr/>
            </a:p>
          </p:txBody>
        </p:sp>
        <p:sp>
          <p:nvSpPr>
            <p:cNvPr id="878" name="Google Shape;878;p45"/>
            <p:cNvSpPr txBox="1"/>
            <p:nvPr/>
          </p:nvSpPr>
          <p:spPr>
            <a:xfrm>
              <a:off x="1584" y="3456"/>
              <a:ext cx="24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n</a:t>
              </a:r>
              <a:endParaRPr/>
            </a:p>
          </p:txBody>
        </p:sp>
        <p:sp>
          <p:nvSpPr>
            <p:cNvPr id="879" name="Google Shape;879;p45"/>
            <p:cNvSpPr txBox="1"/>
            <p:nvPr/>
          </p:nvSpPr>
          <p:spPr>
            <a:xfrm>
              <a:off x="2064" y="3360"/>
              <a:ext cx="52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log </a:t>
              </a:r>
              <a:r>
                <a:rPr b="0" i="1" lang="en-US" sz="1800" u="none">
                  <a:solidFill>
                    <a:schemeClr val="dk1"/>
                  </a:solidFill>
                  <a:latin typeface="Arial"/>
                  <a:ea typeface="Arial"/>
                  <a:cs typeface="Arial"/>
                  <a:sym typeface="Arial"/>
                </a:rPr>
                <a:t>Q</a:t>
              </a:r>
              <a:endParaRPr/>
            </a:p>
          </p:txBody>
        </p:sp>
        <p:cxnSp>
          <p:nvCxnSpPr>
            <p:cNvPr id="880" name="Google Shape;880;p45"/>
            <p:cNvCxnSpPr/>
            <p:nvPr/>
          </p:nvCxnSpPr>
          <p:spPr>
            <a:xfrm>
              <a:off x="1392" y="3456"/>
              <a:ext cx="576" cy="0"/>
            </a:xfrm>
            <a:prstGeom prst="straightConnector1">
              <a:avLst/>
            </a:prstGeom>
            <a:noFill/>
            <a:ln cap="flat" cmpd="sng" w="28575">
              <a:solidFill>
                <a:schemeClr val="dk1"/>
              </a:solidFill>
              <a:prstDash val="solid"/>
              <a:miter lim="800000"/>
              <a:headEnd len="med" w="med" type="none"/>
              <a:tailEnd len="med" w="med" type="none"/>
            </a:ln>
          </p:spPr>
        </p:cxnSp>
      </p:grpSp>
      <p:sp>
        <p:nvSpPr>
          <p:cNvPr id="881" name="Google Shape;881;p45"/>
          <p:cNvSpPr txBox="1"/>
          <p:nvPr/>
        </p:nvSpPr>
        <p:spPr>
          <a:xfrm>
            <a:off x="762000" y="5867400"/>
            <a:ext cx="43434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 0.76 –                 log(4.8 x 10</a:t>
            </a:r>
            <a:r>
              <a:rPr b="0" baseline="30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a:t>
            </a:r>
            <a:endParaRPr/>
          </a:p>
        </p:txBody>
      </p:sp>
      <p:sp>
        <p:nvSpPr>
          <p:cNvPr id="882" name="Google Shape;882;p45"/>
          <p:cNvSpPr txBox="1"/>
          <p:nvPr/>
        </p:nvSpPr>
        <p:spPr>
          <a:xfrm>
            <a:off x="4883150" y="5870575"/>
            <a:ext cx="914400" cy="366713"/>
          </a:xfrm>
          <a:prstGeom prst="rect">
            <a:avLst/>
          </a:prstGeom>
          <a:gradFill>
            <a:gsLst>
              <a:gs pos="0">
                <a:srgbClr val="187534">
                  <a:alpha val="48627"/>
                </a:srgbClr>
              </a:gs>
              <a:gs pos="50000">
                <a:schemeClr val="lt1"/>
              </a:gs>
              <a:gs pos="100000">
                <a:srgbClr val="187534">
                  <a:alpha val="48627"/>
                </a:srgbClr>
              </a:gs>
            </a:gsLst>
            <a:lin ang="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0.86 V</a:t>
            </a:r>
            <a:endParaRPr/>
          </a:p>
        </p:txBody>
      </p:sp>
      <p:grpSp>
        <p:nvGrpSpPr>
          <p:cNvPr id="883" name="Google Shape;883;p45"/>
          <p:cNvGrpSpPr/>
          <p:nvPr/>
        </p:nvGrpSpPr>
        <p:grpSpPr>
          <a:xfrm>
            <a:off x="2163762" y="5715000"/>
            <a:ext cx="1066800" cy="769937"/>
            <a:chOff x="1008" y="1296"/>
            <a:chExt cx="723" cy="462"/>
          </a:xfrm>
        </p:grpSpPr>
        <p:sp>
          <p:nvSpPr>
            <p:cNvPr id="884" name="Google Shape;884;p45"/>
            <p:cNvSpPr txBox="1"/>
            <p:nvPr/>
          </p:nvSpPr>
          <p:spPr>
            <a:xfrm>
              <a:off x="1008" y="1296"/>
              <a:ext cx="723" cy="3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0.0592</a:t>
              </a:r>
              <a:endParaRPr/>
            </a:p>
          </p:txBody>
        </p:sp>
        <p:sp>
          <p:nvSpPr>
            <p:cNvPr id="885" name="Google Shape;885;p45"/>
            <p:cNvSpPr txBox="1"/>
            <p:nvPr/>
          </p:nvSpPr>
          <p:spPr>
            <a:xfrm>
              <a:off x="1008" y="1536"/>
              <a:ext cx="624" cy="2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a:t>
              </a:r>
              <a:endParaRPr/>
            </a:p>
          </p:txBody>
        </p:sp>
        <p:cxnSp>
          <p:nvCxnSpPr>
            <p:cNvPr id="886" name="Google Shape;886;p45"/>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3000"/>
                                  </p:stCondLst>
                                  <p:childTnLst>
                                    <p:set>
                                      <p:cBhvr>
                                        <p:cTn dur="1" fill="hold">
                                          <p:stCondLst>
                                            <p:cond delay="0"/>
                                          </p:stCondLst>
                                        </p:cTn>
                                        <p:tgtEl>
                                          <p:spTgt spid="839"/>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846"/>
                                        </p:tgtEl>
                                        <p:attrNameLst>
                                          <p:attrName>style.visibility</p:attrName>
                                        </p:attrNameLst>
                                      </p:cBhvr>
                                      <p:to>
                                        <p:strVal val="visible"/>
                                      </p:to>
                                    </p:set>
                                    <p:animEffect filter="fade" transition="in">
                                      <p:cBhvr>
                                        <p:cTn dur="500"/>
                                        <p:tgtEl>
                                          <p:spTgt spid="846"/>
                                        </p:tgtEl>
                                      </p:cBhvr>
                                    </p:animEffect>
                                  </p:childTnLst>
                                </p:cTn>
                              </p:par>
                            </p:childTnLst>
                          </p:cTn>
                        </p:par>
                        <p:par>
                          <p:cTn fill="hold">
                            <p:stCondLst>
                              <p:cond delay="501"/>
                            </p:stCondLst>
                            <p:childTnLst>
                              <p:par>
                                <p:cTn fill="hold" nodeType="afterEffect" presetClass="entr" presetID="1" presetSubtype="0">
                                  <p:stCondLst>
                                    <p:cond delay="3000"/>
                                  </p:stCondLst>
                                  <p:childTnLst>
                                    <p:set>
                                      <p:cBhvr>
                                        <p:cTn dur="1" fill="hold">
                                          <p:stCondLst>
                                            <p:cond delay="0"/>
                                          </p:stCondLst>
                                        </p:cTn>
                                        <p:tgtEl>
                                          <p:spTgt spid="840"/>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0" presetSubtype="0">
                                  <p:stCondLst>
                                    <p:cond delay="500"/>
                                  </p:stCondLst>
                                  <p:childTnLst>
                                    <p:set>
                                      <p:cBhvr>
                                        <p:cTn dur="1" fill="hold">
                                          <p:stCondLst>
                                            <p:cond delay="0"/>
                                          </p:stCondLst>
                                        </p:cTn>
                                        <p:tgtEl>
                                          <p:spTgt spid="847"/>
                                        </p:tgtEl>
                                        <p:attrNameLst>
                                          <p:attrName>style.visibility</p:attrName>
                                        </p:attrNameLst>
                                      </p:cBhvr>
                                      <p:to>
                                        <p:strVal val="visible"/>
                                      </p:to>
                                    </p:set>
                                    <p:animEffect filter="fade" transition="in">
                                      <p:cBhvr>
                                        <p:cTn dur="500"/>
                                        <p:tgtEl>
                                          <p:spTgt spid="847"/>
                                        </p:tgtEl>
                                      </p:cBhvr>
                                    </p:animEffect>
                                  </p:childTnLst>
                                </p:cTn>
                              </p:par>
                            </p:childTnLst>
                          </p:cTn>
                        </p:par>
                        <p:par>
                          <p:cTn fill="hold">
                            <p:stCondLst>
                              <p:cond delay="1002"/>
                            </p:stCondLst>
                            <p:childTnLst>
                              <p:par>
                                <p:cTn fill="hold" nodeType="afterEffect" presetClass="entr" presetID="10" presetSubtype="0">
                                  <p:stCondLst>
                                    <p:cond delay="1500"/>
                                  </p:stCondLst>
                                  <p:childTnLst>
                                    <p:set>
                                      <p:cBhvr>
                                        <p:cTn dur="1" fill="hold">
                                          <p:stCondLst>
                                            <p:cond delay="0"/>
                                          </p:stCondLst>
                                        </p:cTn>
                                        <p:tgtEl>
                                          <p:spTgt spid="869">
                                            <p:txEl>
                                              <p:pRg end="0" st="0"/>
                                            </p:txEl>
                                          </p:spTgt>
                                        </p:tgtEl>
                                        <p:attrNameLst>
                                          <p:attrName>style.visibility</p:attrName>
                                        </p:attrNameLst>
                                      </p:cBhvr>
                                      <p:to>
                                        <p:strVal val="visible"/>
                                      </p:to>
                                    </p:set>
                                    <p:animEffect filter="fade" transition="in">
                                      <p:cBhvr>
                                        <p:cTn dur="500"/>
                                        <p:tgtEl>
                                          <p:spTgt spid="869">
                                            <p:txEl>
                                              <p:pRg end="0" st="0"/>
                                            </p:txEl>
                                          </p:spTgt>
                                        </p:tgtEl>
                                      </p:cBhvr>
                                    </p:animEffect>
                                  </p:childTnLst>
                                </p:cTn>
                              </p:par>
                            </p:childTnLst>
                          </p:cTn>
                        </p:par>
                        <p:par>
                          <p:cTn fill="hold">
                            <p:stCondLst>
                              <p:cond delay="1502"/>
                            </p:stCondLst>
                            <p:childTnLst>
                              <p:par>
                                <p:cTn fill="hold" nodeType="afterEffect" presetClass="entr" presetID="10" presetSubtype="0">
                                  <p:stCondLst>
                                    <p:cond delay="1500"/>
                                  </p:stCondLst>
                                  <p:childTnLst>
                                    <p:set>
                                      <p:cBhvr>
                                        <p:cTn dur="1" fill="hold">
                                          <p:stCondLst>
                                            <p:cond delay="0"/>
                                          </p:stCondLst>
                                        </p:cTn>
                                        <p:tgtEl>
                                          <p:spTgt spid="881">
                                            <p:txEl>
                                              <p:pRg end="0" st="0"/>
                                            </p:txEl>
                                          </p:spTgt>
                                        </p:tgtEl>
                                        <p:attrNameLst>
                                          <p:attrName>style.visibility</p:attrName>
                                        </p:attrNameLst>
                                      </p:cBhvr>
                                      <p:to>
                                        <p:strVal val="visible"/>
                                      </p:to>
                                    </p:set>
                                    <p:animEffect filter="fade" transition="in">
                                      <p:cBhvr>
                                        <p:cTn dur="500"/>
                                        <p:tgtEl>
                                          <p:spTgt spid="88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1" name="Shape 891"/>
        <p:cNvGrpSpPr/>
        <p:nvPr/>
      </p:nvGrpSpPr>
      <p:grpSpPr>
        <a:xfrm>
          <a:off x="0" y="0"/>
          <a:ext cx="0" cy="0"/>
          <a:chOff x="0" y="0"/>
          <a:chExt cx="0" cy="0"/>
        </a:xfrm>
      </p:grpSpPr>
      <p:sp>
        <p:nvSpPr>
          <p:cNvPr id="892" name="Google Shape;892;p46"/>
          <p:cNvSpPr txBox="1"/>
          <p:nvPr/>
        </p:nvSpPr>
        <p:spPr>
          <a:xfrm>
            <a:off x="457200" y="334962"/>
            <a:ext cx="1752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21.11</a:t>
            </a:r>
            <a:endParaRPr/>
          </a:p>
        </p:txBody>
      </p:sp>
      <p:sp>
        <p:nvSpPr>
          <p:cNvPr id="893" name="Google Shape;893;p46"/>
          <p:cNvSpPr txBox="1"/>
          <p:nvPr/>
        </p:nvSpPr>
        <p:spPr>
          <a:xfrm>
            <a:off x="1066800" y="685800"/>
            <a:ext cx="75438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relation between </a:t>
            </a:r>
            <a:r>
              <a:rPr b="1" i="1" lang="en-US" sz="2000" u="none">
                <a:solidFill>
                  <a:schemeClr val="dk1"/>
                </a:solidFill>
                <a:latin typeface="Arial"/>
                <a:ea typeface="Arial"/>
                <a:cs typeface="Arial"/>
                <a:sym typeface="Arial"/>
              </a:rPr>
              <a:t>E</a:t>
            </a:r>
            <a:r>
              <a:rPr b="1" baseline="-25000" i="0" lang="en-US" sz="2000" u="none">
                <a:solidFill>
                  <a:schemeClr val="dk1"/>
                </a:solidFill>
                <a:latin typeface="Arial"/>
                <a:ea typeface="Arial"/>
                <a:cs typeface="Arial"/>
                <a:sym typeface="Arial"/>
              </a:rPr>
              <a:t>cell</a:t>
            </a:r>
            <a:r>
              <a:rPr b="1" i="0" lang="en-US" sz="2000" u="none">
                <a:solidFill>
                  <a:schemeClr val="dk1"/>
                </a:solidFill>
                <a:latin typeface="Arial"/>
                <a:ea typeface="Arial"/>
                <a:cs typeface="Arial"/>
                <a:sym typeface="Arial"/>
              </a:rPr>
              <a:t> and log </a:t>
            </a:r>
            <a:r>
              <a:rPr b="1" i="1" lang="en-US" sz="2000" u="none">
                <a:solidFill>
                  <a:schemeClr val="dk1"/>
                </a:solidFill>
                <a:latin typeface="Arial"/>
                <a:ea typeface="Arial"/>
                <a:cs typeface="Arial"/>
                <a:sym typeface="Arial"/>
              </a:rPr>
              <a:t>Q</a:t>
            </a:r>
            <a:r>
              <a:rPr b="1" i="0" lang="en-US" sz="2000" u="none">
                <a:solidFill>
                  <a:schemeClr val="dk1"/>
                </a:solidFill>
                <a:latin typeface="Arial"/>
                <a:ea typeface="Arial"/>
                <a:cs typeface="Arial"/>
                <a:sym typeface="Arial"/>
              </a:rPr>
              <a:t> for the zinc-copper cell.</a:t>
            </a:r>
            <a:endParaRPr/>
          </a:p>
        </p:txBody>
      </p:sp>
      <p:pic>
        <p:nvPicPr>
          <p:cNvPr id="894" name="Google Shape;894;p46"/>
          <p:cNvPicPr preferRelativeResize="0"/>
          <p:nvPr/>
        </p:nvPicPr>
        <p:blipFill rotWithShape="1">
          <a:blip r:embed="rId3">
            <a:alphaModFix/>
          </a:blip>
          <a:srcRect b="0" l="0" r="0" t="0"/>
          <a:stretch/>
        </p:blipFill>
        <p:spPr>
          <a:xfrm>
            <a:off x="76200" y="1966912"/>
            <a:ext cx="8991600" cy="29749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9" name="Shape 899"/>
        <p:cNvGrpSpPr/>
        <p:nvPr/>
      </p:nvGrpSpPr>
      <p:grpSpPr>
        <a:xfrm>
          <a:off x="0" y="0"/>
          <a:ext cx="0" cy="0"/>
          <a:chOff x="0" y="0"/>
          <a:chExt cx="0" cy="0"/>
        </a:xfrm>
      </p:grpSpPr>
      <p:sp>
        <p:nvSpPr>
          <p:cNvPr id="900" name="Google Shape;900;p47"/>
          <p:cNvSpPr txBox="1"/>
          <p:nvPr/>
        </p:nvSpPr>
        <p:spPr>
          <a:xfrm>
            <a:off x="228600" y="304800"/>
            <a:ext cx="1600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21.12</a:t>
            </a:r>
            <a:endParaRPr/>
          </a:p>
        </p:txBody>
      </p:sp>
      <p:sp>
        <p:nvSpPr>
          <p:cNvPr id="901" name="Google Shape;901;p47"/>
          <p:cNvSpPr txBox="1"/>
          <p:nvPr/>
        </p:nvSpPr>
        <p:spPr>
          <a:xfrm>
            <a:off x="1905000" y="304800"/>
            <a:ext cx="70104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A concentration cell based on the Cu/Cu</a:t>
            </a:r>
            <a:r>
              <a:rPr b="1" baseline="30000" i="0" lang="en-US" sz="2000" u="none">
                <a:solidFill>
                  <a:schemeClr val="dk1"/>
                </a:solidFill>
                <a:latin typeface="Arial"/>
                <a:ea typeface="Arial"/>
                <a:cs typeface="Arial"/>
                <a:sym typeface="Arial"/>
              </a:rPr>
              <a:t>2+</a:t>
            </a:r>
            <a:r>
              <a:rPr b="1" i="0" lang="en-US" sz="2000" u="none">
                <a:solidFill>
                  <a:schemeClr val="dk1"/>
                </a:solidFill>
                <a:latin typeface="Arial"/>
                <a:ea typeface="Arial"/>
                <a:cs typeface="Arial"/>
                <a:sym typeface="Arial"/>
              </a:rPr>
              <a:t> half-reaction.</a:t>
            </a:r>
            <a:endParaRPr/>
          </a:p>
        </p:txBody>
      </p:sp>
      <p:pic>
        <p:nvPicPr>
          <p:cNvPr id="902" name="Google Shape;902;p47"/>
          <p:cNvPicPr preferRelativeResize="0"/>
          <p:nvPr/>
        </p:nvPicPr>
        <p:blipFill rotWithShape="1">
          <a:blip r:embed="rId3">
            <a:alphaModFix/>
          </a:blip>
          <a:srcRect b="0" l="0" r="0" t="0"/>
          <a:stretch/>
        </p:blipFill>
        <p:spPr>
          <a:xfrm>
            <a:off x="990600" y="866775"/>
            <a:ext cx="7086600" cy="517683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7" name="Shape 907"/>
        <p:cNvGrpSpPr/>
        <p:nvPr/>
      </p:nvGrpSpPr>
      <p:grpSpPr>
        <a:xfrm>
          <a:off x="0" y="0"/>
          <a:ext cx="0" cy="0"/>
          <a:chOff x="0" y="0"/>
          <a:chExt cx="0" cy="0"/>
        </a:xfrm>
      </p:grpSpPr>
      <p:sp>
        <p:nvSpPr>
          <p:cNvPr id="908" name="Google Shape;908;p48"/>
          <p:cNvSpPr txBox="1"/>
          <p:nvPr/>
        </p:nvSpPr>
        <p:spPr>
          <a:xfrm>
            <a:off x="6858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21.7</a:t>
            </a:r>
            <a:endParaRPr/>
          </a:p>
        </p:txBody>
      </p:sp>
      <p:sp>
        <p:nvSpPr>
          <p:cNvPr id="909" name="Google Shape;909;p48"/>
          <p:cNvSpPr txBox="1"/>
          <p:nvPr/>
        </p:nvSpPr>
        <p:spPr>
          <a:xfrm>
            <a:off x="3276600" y="533400"/>
            <a:ext cx="54102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the Potential of a Concentration Cell</a:t>
            </a:r>
            <a:endParaRPr/>
          </a:p>
        </p:txBody>
      </p:sp>
      <p:grpSp>
        <p:nvGrpSpPr>
          <p:cNvPr id="910" name="Google Shape;910;p48"/>
          <p:cNvGrpSpPr/>
          <p:nvPr/>
        </p:nvGrpSpPr>
        <p:grpSpPr>
          <a:xfrm>
            <a:off x="457200" y="1295400"/>
            <a:ext cx="8382000" cy="1190625"/>
            <a:chOff x="288" y="816"/>
            <a:chExt cx="5280" cy="750"/>
          </a:xfrm>
        </p:grpSpPr>
        <p:sp>
          <p:nvSpPr>
            <p:cNvPr id="911" name="Google Shape;911;p48"/>
            <p:cNvSpPr txBox="1"/>
            <p:nvPr/>
          </p:nvSpPr>
          <p:spPr>
            <a:xfrm>
              <a:off x="288" y="816"/>
              <a:ext cx="1053"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912" name="Google Shape;912;p48"/>
            <p:cNvSpPr txBox="1"/>
            <p:nvPr/>
          </p:nvSpPr>
          <p:spPr>
            <a:xfrm>
              <a:off x="1200" y="816"/>
              <a:ext cx="4368" cy="750"/>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 concentration cell consists of two Ag/Ag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half-cells.  In half-cell A, electrode A dips into 0.010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AgNO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in half-cell B, electrode B dips into 4.0 x 10</a:t>
              </a:r>
              <a:r>
                <a:rPr b="0" baseline="30000" i="0" lang="en-US" sz="1800" u="none">
                  <a:solidFill>
                    <a:schemeClr val="dk1"/>
                  </a:solidFill>
                  <a:latin typeface="Arial"/>
                  <a:ea typeface="Arial"/>
                  <a:cs typeface="Arial"/>
                  <a:sym typeface="Arial"/>
                </a:rPr>
                <a:t>-4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AgNO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What is the cell potential at 298.15 K?  Which electrode has a positive charge?</a:t>
              </a:r>
              <a:endParaRPr/>
            </a:p>
          </p:txBody>
        </p:sp>
      </p:grpSp>
      <p:grpSp>
        <p:nvGrpSpPr>
          <p:cNvPr id="913" name="Google Shape;913;p48"/>
          <p:cNvGrpSpPr/>
          <p:nvPr/>
        </p:nvGrpSpPr>
        <p:grpSpPr>
          <a:xfrm>
            <a:off x="533400" y="2590800"/>
            <a:ext cx="8077200" cy="1190625"/>
            <a:chOff x="336" y="1632"/>
            <a:chExt cx="5088" cy="750"/>
          </a:xfrm>
        </p:grpSpPr>
        <p:sp>
          <p:nvSpPr>
            <p:cNvPr id="914" name="Google Shape;914;p48"/>
            <p:cNvSpPr txBox="1"/>
            <p:nvPr/>
          </p:nvSpPr>
          <p:spPr>
            <a:xfrm>
              <a:off x="336" y="1632"/>
              <a:ext cx="576"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915" name="Google Shape;915;p48"/>
            <p:cNvSpPr txBox="1"/>
            <p:nvPr/>
          </p:nvSpPr>
          <p:spPr>
            <a:xfrm>
              <a:off x="960" y="1632"/>
              <a:ext cx="4464" cy="7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will be zero since the half-cell potentials are equal. </a:t>
              </a:r>
              <a:r>
                <a:rPr b="0" i="1" lang="en-US" sz="1800" u="none">
                  <a:solidFill>
                    <a:schemeClr val="dk1"/>
                  </a:solidFill>
                  <a:latin typeface="Arial"/>
                  <a:ea typeface="Arial"/>
                  <a:cs typeface="Arial"/>
                  <a:sym typeface="Arial"/>
                </a:rPr>
                <a:t>E</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is calculated from the Nernst equation with half-cell A (higher [Ag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having 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being reduced and plating out, and in half-cell B Ag(</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will be oxidized to 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endParaRPr/>
            </a:p>
          </p:txBody>
        </p:sp>
      </p:grpSp>
      <p:grpSp>
        <p:nvGrpSpPr>
          <p:cNvPr id="916" name="Google Shape;916;p48"/>
          <p:cNvGrpSpPr/>
          <p:nvPr/>
        </p:nvGrpSpPr>
        <p:grpSpPr>
          <a:xfrm>
            <a:off x="381000" y="3810000"/>
            <a:ext cx="8763000" cy="366712"/>
            <a:chOff x="240" y="2448"/>
            <a:chExt cx="5280" cy="207"/>
          </a:xfrm>
        </p:grpSpPr>
        <p:sp>
          <p:nvSpPr>
            <p:cNvPr id="917" name="Google Shape;917;p48"/>
            <p:cNvSpPr txBox="1"/>
            <p:nvPr/>
          </p:nvSpPr>
          <p:spPr>
            <a:xfrm>
              <a:off x="240" y="2448"/>
              <a:ext cx="864" cy="207"/>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918" name="Google Shape;918;p48"/>
            <p:cNvSpPr txBox="1"/>
            <p:nvPr/>
          </p:nvSpPr>
          <p:spPr>
            <a:xfrm>
              <a:off x="1152" y="2448"/>
              <a:ext cx="4368" cy="20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0.010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a:t>
              </a:r>
              <a:r>
                <a:rPr b="0" i="0" lang="en-US" sz="1800" u="none">
                  <a:solidFill>
                    <a:srgbClr val="224B50"/>
                  </a:solidFill>
                  <a:latin typeface="Arial"/>
                  <a:ea typeface="Arial"/>
                  <a:cs typeface="Arial"/>
                  <a:sym typeface="Arial"/>
                </a:rPr>
                <a:t>half-cell A]</a:t>
              </a:r>
              <a:r>
                <a:rPr b="0" i="0" lang="en-US" sz="1800" u="none">
                  <a:solidFill>
                    <a:schemeClr val="dk1"/>
                  </a:solidFill>
                  <a:latin typeface="Arial"/>
                  <a:ea typeface="Arial"/>
                  <a:cs typeface="Arial"/>
                  <a:sym typeface="Arial"/>
                </a:rPr>
                <a:t>             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4.0 x 10</a:t>
              </a:r>
              <a:r>
                <a:rPr b="0" baseline="30000" i="0" lang="en-US" sz="1800" u="none">
                  <a:solidFill>
                    <a:schemeClr val="dk1"/>
                  </a:solidFill>
                  <a:latin typeface="Arial"/>
                  <a:ea typeface="Arial"/>
                  <a:cs typeface="Arial"/>
                  <a:sym typeface="Arial"/>
                </a:rPr>
                <a:t>-4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a:t>
              </a:r>
              <a:r>
                <a:rPr b="0" i="0" lang="en-US" sz="1800" u="none">
                  <a:solidFill>
                    <a:srgbClr val="224B50"/>
                  </a:solidFill>
                  <a:latin typeface="Arial"/>
                  <a:ea typeface="Arial"/>
                  <a:cs typeface="Arial"/>
                  <a:sym typeface="Arial"/>
                </a:rPr>
                <a:t>half-cell B]</a:t>
              </a:r>
              <a:endParaRPr/>
            </a:p>
          </p:txBody>
        </p:sp>
        <p:cxnSp>
          <p:nvCxnSpPr>
            <p:cNvPr id="919" name="Google Shape;919;p48"/>
            <p:cNvCxnSpPr/>
            <p:nvPr/>
          </p:nvCxnSpPr>
          <p:spPr>
            <a:xfrm>
              <a:off x="2976" y="2569"/>
              <a:ext cx="432" cy="0"/>
            </a:xfrm>
            <a:prstGeom prst="straightConnector1">
              <a:avLst/>
            </a:prstGeom>
            <a:noFill/>
            <a:ln cap="flat" cmpd="sng" w="9525">
              <a:solidFill>
                <a:schemeClr val="dk1"/>
              </a:solidFill>
              <a:prstDash val="solid"/>
              <a:miter lim="800000"/>
              <a:headEnd len="med" w="med" type="none"/>
              <a:tailEnd len="med" w="med" type="triangle"/>
            </a:ln>
          </p:spPr>
        </p:cxnSp>
      </p:grpSp>
      <p:grpSp>
        <p:nvGrpSpPr>
          <p:cNvPr id="920" name="Google Shape;920;p48"/>
          <p:cNvGrpSpPr/>
          <p:nvPr/>
        </p:nvGrpSpPr>
        <p:grpSpPr>
          <a:xfrm>
            <a:off x="1143000" y="4267200"/>
            <a:ext cx="4800600" cy="747712"/>
            <a:chOff x="720" y="2688"/>
            <a:chExt cx="2976" cy="471"/>
          </a:xfrm>
        </p:grpSpPr>
        <p:sp>
          <p:nvSpPr>
            <p:cNvPr id="921" name="Google Shape;921;p48"/>
            <p:cNvSpPr txBox="1"/>
            <p:nvPr/>
          </p:nvSpPr>
          <p:spPr>
            <a:xfrm>
              <a:off x="720" y="2832"/>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a:t>
              </a:r>
              <a:endParaRPr/>
            </a:p>
          </p:txBody>
        </p:sp>
        <p:sp>
          <p:nvSpPr>
            <p:cNvPr id="922" name="Google Shape;922;p48"/>
            <p:cNvSpPr txBox="1"/>
            <p:nvPr/>
          </p:nvSpPr>
          <p:spPr>
            <a:xfrm>
              <a:off x="1632" y="2688"/>
              <a:ext cx="72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0.0592 V</a:t>
              </a:r>
              <a:endParaRPr/>
            </a:p>
          </p:txBody>
        </p:sp>
        <p:sp>
          <p:nvSpPr>
            <p:cNvPr id="923" name="Google Shape;923;p48"/>
            <p:cNvSpPr txBox="1"/>
            <p:nvPr/>
          </p:nvSpPr>
          <p:spPr>
            <a:xfrm>
              <a:off x="1824" y="2928"/>
              <a:ext cx="24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a:t>
              </a:r>
              <a:endParaRPr/>
            </a:p>
          </p:txBody>
        </p:sp>
        <p:sp>
          <p:nvSpPr>
            <p:cNvPr id="924" name="Google Shape;924;p48"/>
            <p:cNvSpPr txBox="1"/>
            <p:nvPr/>
          </p:nvSpPr>
          <p:spPr>
            <a:xfrm>
              <a:off x="2208" y="2832"/>
              <a:ext cx="33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log</a:t>
              </a:r>
              <a:endParaRPr/>
            </a:p>
          </p:txBody>
        </p:sp>
        <p:sp>
          <p:nvSpPr>
            <p:cNvPr id="925" name="Google Shape;925;p48"/>
            <p:cNvSpPr txBox="1"/>
            <p:nvPr/>
          </p:nvSpPr>
          <p:spPr>
            <a:xfrm>
              <a:off x="2544" y="2688"/>
              <a:ext cx="76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dilute</a:t>
              </a:r>
              <a:endParaRPr/>
            </a:p>
          </p:txBody>
        </p:sp>
        <p:sp>
          <p:nvSpPr>
            <p:cNvPr id="926" name="Google Shape;926;p48"/>
            <p:cNvSpPr txBox="1"/>
            <p:nvPr/>
          </p:nvSpPr>
          <p:spPr>
            <a:xfrm>
              <a:off x="2544" y="2928"/>
              <a:ext cx="115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concentrated</a:t>
              </a:r>
              <a:endParaRPr/>
            </a:p>
          </p:txBody>
        </p:sp>
        <p:cxnSp>
          <p:nvCxnSpPr>
            <p:cNvPr id="927" name="Google Shape;927;p48"/>
            <p:cNvCxnSpPr/>
            <p:nvPr/>
          </p:nvCxnSpPr>
          <p:spPr>
            <a:xfrm>
              <a:off x="1680" y="2928"/>
              <a:ext cx="528" cy="0"/>
            </a:xfrm>
            <a:prstGeom prst="straightConnector1">
              <a:avLst/>
            </a:prstGeom>
            <a:noFill/>
            <a:ln cap="flat" cmpd="sng" w="28575">
              <a:solidFill>
                <a:schemeClr val="dk1"/>
              </a:solidFill>
              <a:prstDash val="solid"/>
              <a:miter lim="800000"/>
              <a:headEnd len="med" w="med" type="none"/>
              <a:tailEnd len="med" w="med" type="none"/>
            </a:ln>
          </p:spPr>
        </p:cxnSp>
        <p:cxnSp>
          <p:nvCxnSpPr>
            <p:cNvPr id="928" name="Google Shape;928;p48"/>
            <p:cNvCxnSpPr/>
            <p:nvPr/>
          </p:nvCxnSpPr>
          <p:spPr>
            <a:xfrm>
              <a:off x="2544" y="2928"/>
              <a:ext cx="864" cy="0"/>
            </a:xfrm>
            <a:prstGeom prst="straightConnector1">
              <a:avLst/>
            </a:prstGeom>
            <a:noFill/>
            <a:ln cap="flat" cmpd="sng" w="28575">
              <a:solidFill>
                <a:schemeClr val="dk1"/>
              </a:solidFill>
              <a:prstDash val="solid"/>
              <a:miter lim="800000"/>
              <a:headEnd len="med" w="med" type="none"/>
              <a:tailEnd len="med" w="med" type="none"/>
            </a:ln>
          </p:spPr>
        </p:cxnSp>
      </p:grpSp>
      <p:sp>
        <p:nvSpPr>
          <p:cNvPr id="929" name="Google Shape;929;p48"/>
          <p:cNvSpPr txBox="1"/>
          <p:nvPr/>
        </p:nvSpPr>
        <p:spPr>
          <a:xfrm>
            <a:off x="1143000" y="5181600"/>
            <a:ext cx="4343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25000" i="0" lang="en-US" sz="1800" u="none">
                <a:solidFill>
                  <a:schemeClr val="dk1"/>
                </a:solidFill>
                <a:latin typeface="Arial"/>
                <a:ea typeface="Arial"/>
                <a:cs typeface="Arial"/>
                <a:sym typeface="Arial"/>
              </a:rPr>
              <a:t>cell</a:t>
            </a:r>
            <a:r>
              <a:rPr b="0" i="0" lang="en-US" sz="1800" u="none">
                <a:solidFill>
                  <a:schemeClr val="dk1"/>
                </a:solidFill>
                <a:latin typeface="Arial"/>
                <a:ea typeface="Arial"/>
                <a:cs typeface="Arial"/>
                <a:sym typeface="Arial"/>
              </a:rPr>
              <a:t> = 0 V - 0.0592 V log</a:t>
            </a:r>
            <a:endParaRPr/>
          </a:p>
        </p:txBody>
      </p:sp>
      <p:sp>
        <p:nvSpPr>
          <p:cNvPr id="930" name="Google Shape;930;p48"/>
          <p:cNvSpPr txBox="1"/>
          <p:nvPr/>
        </p:nvSpPr>
        <p:spPr>
          <a:xfrm>
            <a:off x="4648200" y="5181600"/>
            <a:ext cx="1295400" cy="366713"/>
          </a:xfrm>
          <a:prstGeom prst="rect">
            <a:avLst/>
          </a:prstGeom>
          <a:gradFill>
            <a:gsLst>
              <a:gs pos="0">
                <a:srgbClr val="187534">
                  <a:alpha val="45882"/>
                </a:srgbClr>
              </a:gs>
              <a:gs pos="50000">
                <a:schemeClr val="lt1"/>
              </a:gs>
              <a:gs pos="100000">
                <a:srgbClr val="187534">
                  <a:alpha val="45882"/>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0.0828 V</a:t>
            </a:r>
            <a:endParaRPr/>
          </a:p>
        </p:txBody>
      </p:sp>
      <p:sp>
        <p:nvSpPr>
          <p:cNvPr id="931" name="Google Shape;931;p48"/>
          <p:cNvSpPr txBox="1"/>
          <p:nvPr/>
        </p:nvSpPr>
        <p:spPr>
          <a:xfrm>
            <a:off x="1219200" y="5791200"/>
            <a:ext cx="6477000" cy="366713"/>
          </a:xfrm>
          <a:prstGeom prst="rect">
            <a:avLst/>
          </a:prstGeom>
          <a:gradFill>
            <a:gsLst>
              <a:gs pos="0">
                <a:srgbClr val="187534">
                  <a:alpha val="47843"/>
                </a:srgbClr>
              </a:gs>
              <a:gs pos="50000">
                <a:schemeClr val="lt1"/>
              </a:gs>
              <a:gs pos="100000">
                <a:srgbClr val="187534">
                  <a:alpha val="47843"/>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Half-cell A is the cathode and has the positive electrode.</a:t>
            </a:r>
            <a:endParaRPr/>
          </a:p>
        </p:txBody>
      </p:sp>
      <p:grpSp>
        <p:nvGrpSpPr>
          <p:cNvPr id="932" name="Google Shape;932;p48"/>
          <p:cNvGrpSpPr/>
          <p:nvPr/>
        </p:nvGrpSpPr>
        <p:grpSpPr>
          <a:xfrm>
            <a:off x="3657600" y="5029200"/>
            <a:ext cx="1219200" cy="769937"/>
            <a:chOff x="950" y="1296"/>
            <a:chExt cx="930" cy="462"/>
          </a:xfrm>
        </p:grpSpPr>
        <p:sp>
          <p:nvSpPr>
            <p:cNvPr id="933" name="Google Shape;933;p48"/>
            <p:cNvSpPr txBox="1"/>
            <p:nvPr/>
          </p:nvSpPr>
          <p:spPr>
            <a:xfrm>
              <a:off x="950" y="1296"/>
              <a:ext cx="930" cy="2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4.0 x 10</a:t>
              </a:r>
              <a:r>
                <a:rPr b="0" baseline="30000" i="0" lang="en-US" sz="1800" u="none">
                  <a:solidFill>
                    <a:schemeClr val="dk1"/>
                  </a:solidFill>
                  <a:latin typeface="Arial"/>
                  <a:ea typeface="Arial"/>
                  <a:cs typeface="Arial"/>
                  <a:sym typeface="Arial"/>
                </a:rPr>
                <a:t>-2</a:t>
              </a:r>
              <a:endParaRPr/>
            </a:p>
          </p:txBody>
        </p:sp>
        <p:sp>
          <p:nvSpPr>
            <p:cNvPr id="934" name="Google Shape;934;p48"/>
            <p:cNvSpPr txBox="1"/>
            <p:nvPr/>
          </p:nvSpPr>
          <p:spPr>
            <a:xfrm>
              <a:off x="1060" y="1536"/>
              <a:ext cx="624" cy="2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0.010</a:t>
              </a:r>
              <a:endParaRPr/>
            </a:p>
          </p:txBody>
        </p:sp>
        <p:cxnSp>
          <p:nvCxnSpPr>
            <p:cNvPr id="935" name="Google Shape;935;p48"/>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2000"/>
                                  </p:stCondLst>
                                  <p:childTnLst>
                                    <p:set>
                                      <p:cBhvr>
                                        <p:cTn dur="1" fill="hold">
                                          <p:stCondLst>
                                            <p:cond delay="0"/>
                                          </p:stCondLst>
                                        </p:cTn>
                                        <p:tgtEl>
                                          <p:spTgt spid="929">
                                            <p:txEl>
                                              <p:pRg end="0" st="0"/>
                                            </p:txEl>
                                          </p:spTgt>
                                        </p:tgtEl>
                                        <p:attrNameLst>
                                          <p:attrName>style.visibility</p:attrName>
                                        </p:attrNameLst>
                                      </p:cBhvr>
                                      <p:to>
                                        <p:strVal val="visible"/>
                                      </p:to>
                                    </p:set>
                                    <p:animEffect filter="fade" transition="in">
                                      <p:cBhvr>
                                        <p:cTn dur="500"/>
                                        <p:tgtEl>
                                          <p:spTgt spid="92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0" name="Shape 940"/>
        <p:cNvGrpSpPr/>
        <p:nvPr/>
      </p:nvGrpSpPr>
      <p:grpSpPr>
        <a:xfrm>
          <a:off x="0" y="0"/>
          <a:ext cx="0" cy="0"/>
          <a:chOff x="0" y="0"/>
          <a:chExt cx="0" cy="0"/>
        </a:xfrm>
      </p:grpSpPr>
      <p:sp>
        <p:nvSpPr>
          <p:cNvPr id="941" name="Google Shape;941;p49"/>
          <p:cNvSpPr txBox="1"/>
          <p:nvPr/>
        </p:nvSpPr>
        <p:spPr>
          <a:xfrm>
            <a:off x="457200" y="457200"/>
            <a:ext cx="167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21.13</a:t>
            </a:r>
            <a:endParaRPr/>
          </a:p>
        </p:txBody>
      </p:sp>
      <p:sp>
        <p:nvSpPr>
          <p:cNvPr id="942" name="Google Shape;942;p49"/>
          <p:cNvSpPr txBox="1"/>
          <p:nvPr/>
        </p:nvSpPr>
        <p:spPr>
          <a:xfrm>
            <a:off x="2057400" y="457200"/>
            <a:ext cx="48768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laboratory measurement of pH.</a:t>
            </a:r>
            <a:endParaRPr/>
          </a:p>
        </p:txBody>
      </p:sp>
      <p:pic>
        <p:nvPicPr>
          <p:cNvPr id="943" name="Google Shape;943;p49"/>
          <p:cNvPicPr preferRelativeResize="0"/>
          <p:nvPr/>
        </p:nvPicPr>
        <p:blipFill rotWithShape="1">
          <a:blip r:embed="rId3">
            <a:alphaModFix/>
          </a:blip>
          <a:srcRect b="0" l="0" r="0" t="0"/>
          <a:stretch/>
        </p:blipFill>
        <p:spPr>
          <a:xfrm>
            <a:off x="228600" y="1381125"/>
            <a:ext cx="8610600" cy="359251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8" name="Shape 948"/>
        <p:cNvGrpSpPr/>
        <p:nvPr/>
      </p:nvGrpSpPr>
      <p:grpSpPr>
        <a:xfrm>
          <a:off x="0" y="0"/>
          <a:ext cx="0" cy="0"/>
          <a:chOff x="0" y="0"/>
          <a:chExt cx="0" cy="0"/>
        </a:xfrm>
      </p:grpSpPr>
      <p:sp>
        <p:nvSpPr>
          <p:cNvPr id="949" name="Google Shape;949;p50"/>
          <p:cNvSpPr txBox="1"/>
          <p:nvPr/>
        </p:nvSpPr>
        <p:spPr>
          <a:xfrm>
            <a:off x="4343400" y="838200"/>
            <a:ext cx="25146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Alkaline battery.</a:t>
            </a:r>
            <a:endParaRPr/>
          </a:p>
        </p:txBody>
      </p:sp>
      <p:sp>
        <p:nvSpPr>
          <p:cNvPr id="950" name="Google Shape;950;p50"/>
          <p:cNvSpPr txBox="1"/>
          <p:nvPr/>
        </p:nvSpPr>
        <p:spPr>
          <a:xfrm>
            <a:off x="2590800" y="838200"/>
            <a:ext cx="15176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21.14</a:t>
            </a:r>
            <a:endParaRPr/>
          </a:p>
        </p:txBody>
      </p:sp>
      <p:pic>
        <p:nvPicPr>
          <p:cNvPr id="951" name="Google Shape;951;p50"/>
          <p:cNvPicPr preferRelativeResize="0"/>
          <p:nvPr/>
        </p:nvPicPr>
        <p:blipFill rotWithShape="1">
          <a:blip r:embed="rId3">
            <a:alphaModFix/>
          </a:blip>
          <a:srcRect b="0" l="0" r="0" t="0"/>
          <a:stretch/>
        </p:blipFill>
        <p:spPr>
          <a:xfrm>
            <a:off x="228600" y="1901825"/>
            <a:ext cx="8686800" cy="343693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6" name="Shape 956"/>
        <p:cNvGrpSpPr/>
        <p:nvPr/>
      </p:nvGrpSpPr>
      <p:grpSpPr>
        <a:xfrm>
          <a:off x="0" y="0"/>
          <a:ext cx="0" cy="0"/>
          <a:chOff x="0" y="0"/>
          <a:chExt cx="0" cy="0"/>
        </a:xfrm>
      </p:grpSpPr>
      <p:sp>
        <p:nvSpPr>
          <p:cNvPr id="957" name="Google Shape;957;p51"/>
          <p:cNvSpPr txBox="1"/>
          <p:nvPr/>
        </p:nvSpPr>
        <p:spPr>
          <a:xfrm>
            <a:off x="3657600" y="381000"/>
            <a:ext cx="48768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Silver button battery.</a:t>
            </a:r>
            <a:endParaRPr/>
          </a:p>
        </p:txBody>
      </p:sp>
      <p:pic>
        <p:nvPicPr>
          <p:cNvPr id="958" name="Google Shape;958;p51"/>
          <p:cNvPicPr preferRelativeResize="0"/>
          <p:nvPr/>
        </p:nvPicPr>
        <p:blipFill rotWithShape="1">
          <a:blip r:embed="rId3">
            <a:alphaModFix/>
          </a:blip>
          <a:srcRect b="0" l="0" r="0" t="0"/>
          <a:stretch/>
        </p:blipFill>
        <p:spPr>
          <a:xfrm>
            <a:off x="2133600" y="3886200"/>
            <a:ext cx="4114800" cy="2455862"/>
          </a:xfrm>
          <a:prstGeom prst="rect">
            <a:avLst/>
          </a:prstGeom>
          <a:noFill/>
          <a:ln>
            <a:noFill/>
          </a:ln>
        </p:spPr>
      </p:pic>
      <p:sp>
        <p:nvSpPr>
          <p:cNvPr id="959" name="Google Shape;959;p51"/>
          <p:cNvSpPr txBox="1"/>
          <p:nvPr/>
        </p:nvSpPr>
        <p:spPr>
          <a:xfrm>
            <a:off x="2057400" y="381000"/>
            <a:ext cx="15176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21.15</a:t>
            </a:r>
            <a:endParaRPr/>
          </a:p>
        </p:txBody>
      </p:sp>
      <p:pic>
        <p:nvPicPr>
          <p:cNvPr id="960" name="Google Shape;960;p51"/>
          <p:cNvPicPr preferRelativeResize="0"/>
          <p:nvPr/>
        </p:nvPicPr>
        <p:blipFill rotWithShape="1">
          <a:blip r:embed="rId4">
            <a:alphaModFix/>
          </a:blip>
          <a:srcRect b="0" l="0" r="0" t="0"/>
          <a:stretch/>
        </p:blipFill>
        <p:spPr>
          <a:xfrm>
            <a:off x="914400" y="1143000"/>
            <a:ext cx="7239000" cy="2647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16"/>
          <p:cNvSpPr txBox="1"/>
          <p:nvPr/>
        </p:nvSpPr>
        <p:spPr>
          <a:xfrm>
            <a:off x="533400" y="5334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21.1</a:t>
            </a:r>
            <a:endParaRPr/>
          </a:p>
        </p:txBody>
      </p:sp>
      <p:sp>
        <p:nvSpPr>
          <p:cNvPr id="112" name="Google Shape;112;p16"/>
          <p:cNvSpPr txBox="1"/>
          <p:nvPr/>
        </p:nvSpPr>
        <p:spPr>
          <a:xfrm>
            <a:off x="2438400" y="457200"/>
            <a:ext cx="44196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A summary of redox terminology.</a:t>
            </a:r>
            <a:endParaRPr/>
          </a:p>
        </p:txBody>
      </p:sp>
      <p:sp>
        <p:nvSpPr>
          <p:cNvPr id="113" name="Google Shape;113;p16"/>
          <p:cNvSpPr txBox="1"/>
          <p:nvPr/>
        </p:nvSpPr>
        <p:spPr>
          <a:xfrm>
            <a:off x="228600" y="1447800"/>
            <a:ext cx="1524000" cy="366712"/>
          </a:xfrm>
          <a:prstGeom prst="rect">
            <a:avLst/>
          </a:prstGeom>
          <a:gradFill>
            <a:gsLst>
              <a:gs pos="0">
                <a:srgbClr val="FF9218">
                  <a:alpha val="49803"/>
                </a:srgbClr>
              </a:gs>
              <a:gs pos="100000">
                <a:srgbClr val="C97313"/>
              </a:gs>
            </a:gsLst>
            <a:path path="circle">
              <a:fillToRect b="50%" l="50%" r="50%" t="50%"/>
            </a:path>
            <a:tileRect/>
          </a:grad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OXIDATION</a:t>
            </a:r>
            <a:endParaRPr/>
          </a:p>
        </p:txBody>
      </p:sp>
      <p:sp>
        <p:nvSpPr>
          <p:cNvPr id="114" name="Google Shape;114;p16"/>
          <p:cNvSpPr txBox="1"/>
          <p:nvPr/>
        </p:nvSpPr>
        <p:spPr>
          <a:xfrm>
            <a:off x="3657600" y="1828800"/>
            <a:ext cx="2438400" cy="366712"/>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FF7518"/>
              </a:buClr>
              <a:buSzPts val="1800"/>
              <a:buFont typeface="Arial"/>
              <a:buNone/>
            </a:pPr>
            <a:r>
              <a:rPr b="1" i="0" lang="en-US" sz="1800" u="none">
                <a:solidFill>
                  <a:srgbClr val="FF7518"/>
                </a:solidFill>
                <a:latin typeface="Arial"/>
                <a:ea typeface="Arial"/>
                <a:cs typeface="Arial"/>
                <a:sym typeface="Arial"/>
              </a:rPr>
              <a:t>Zn loses electrons.</a:t>
            </a:r>
            <a:endParaRPr/>
          </a:p>
        </p:txBody>
      </p:sp>
      <p:sp>
        <p:nvSpPr>
          <p:cNvPr id="115" name="Google Shape;115;p16"/>
          <p:cNvSpPr txBox="1"/>
          <p:nvPr/>
        </p:nvSpPr>
        <p:spPr>
          <a:xfrm>
            <a:off x="3657600" y="2209800"/>
            <a:ext cx="2438400" cy="915987"/>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FF7518"/>
              </a:buClr>
              <a:buSzPts val="1800"/>
              <a:buFont typeface="Arial"/>
              <a:buNone/>
            </a:pPr>
            <a:r>
              <a:rPr b="1" i="0" lang="en-US" sz="1800" u="none">
                <a:solidFill>
                  <a:srgbClr val="FF7518"/>
                </a:solidFill>
                <a:latin typeface="Arial"/>
                <a:ea typeface="Arial"/>
                <a:cs typeface="Arial"/>
                <a:sym typeface="Arial"/>
              </a:rPr>
              <a:t>Zn is the reducing agent and becomes oxidized.</a:t>
            </a:r>
            <a:endParaRPr/>
          </a:p>
        </p:txBody>
      </p:sp>
      <p:sp>
        <p:nvSpPr>
          <p:cNvPr id="116" name="Google Shape;116;p16"/>
          <p:cNvSpPr txBox="1"/>
          <p:nvPr/>
        </p:nvSpPr>
        <p:spPr>
          <a:xfrm>
            <a:off x="3657600" y="3200400"/>
            <a:ext cx="2438400" cy="915987"/>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FF7518"/>
              </a:buClr>
              <a:buSzPts val="1800"/>
              <a:buFont typeface="Arial"/>
              <a:buNone/>
            </a:pPr>
            <a:r>
              <a:rPr b="1" i="0" lang="en-US" sz="1800" u="none">
                <a:solidFill>
                  <a:srgbClr val="FF7518"/>
                </a:solidFill>
                <a:latin typeface="Arial"/>
                <a:ea typeface="Arial"/>
                <a:cs typeface="Arial"/>
                <a:sym typeface="Arial"/>
              </a:rPr>
              <a:t>The oxidation number of Zn increases from 0 to +2.</a:t>
            </a:r>
            <a:endParaRPr/>
          </a:p>
        </p:txBody>
      </p:sp>
      <p:sp>
        <p:nvSpPr>
          <p:cNvPr id="117" name="Google Shape;117;p16"/>
          <p:cNvSpPr txBox="1"/>
          <p:nvPr/>
        </p:nvSpPr>
        <p:spPr>
          <a:xfrm>
            <a:off x="228600" y="3962400"/>
            <a:ext cx="1752600" cy="366712"/>
          </a:xfrm>
          <a:prstGeom prst="rect">
            <a:avLst/>
          </a:prstGeom>
          <a:gradFill>
            <a:gsLst>
              <a:gs pos="0">
                <a:srgbClr val="009999">
                  <a:alpha val="47843"/>
                </a:srgbClr>
              </a:gs>
              <a:gs pos="100000">
                <a:srgbClr val="007C7C"/>
              </a:gs>
            </a:gsLst>
            <a:path path="circle">
              <a:fillToRect b="50%" l="50%" r="50%" t="50%"/>
            </a:path>
            <a:tileRect/>
          </a:grad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REDUCTION</a:t>
            </a:r>
            <a:endParaRPr/>
          </a:p>
        </p:txBody>
      </p:sp>
      <p:sp>
        <p:nvSpPr>
          <p:cNvPr id="118" name="Google Shape;118;p16"/>
          <p:cNvSpPr txBox="1"/>
          <p:nvPr/>
        </p:nvSpPr>
        <p:spPr>
          <a:xfrm>
            <a:off x="228600" y="1828800"/>
            <a:ext cx="3189287" cy="366712"/>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One reactant loses electrons.</a:t>
            </a:r>
            <a:endParaRPr/>
          </a:p>
        </p:txBody>
      </p:sp>
      <p:sp>
        <p:nvSpPr>
          <p:cNvPr id="119" name="Google Shape;119;p16"/>
          <p:cNvSpPr txBox="1"/>
          <p:nvPr/>
        </p:nvSpPr>
        <p:spPr>
          <a:xfrm>
            <a:off x="228600" y="2209800"/>
            <a:ext cx="3009900" cy="366712"/>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Reducing agent is oxidized.</a:t>
            </a:r>
            <a:endParaRPr/>
          </a:p>
        </p:txBody>
      </p:sp>
      <p:sp>
        <p:nvSpPr>
          <p:cNvPr id="120" name="Google Shape;120;p16"/>
          <p:cNvSpPr txBox="1"/>
          <p:nvPr/>
        </p:nvSpPr>
        <p:spPr>
          <a:xfrm>
            <a:off x="228600" y="3200400"/>
            <a:ext cx="3138487" cy="366712"/>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Oxidation number increases.</a:t>
            </a:r>
            <a:endParaRPr/>
          </a:p>
        </p:txBody>
      </p:sp>
      <p:sp>
        <p:nvSpPr>
          <p:cNvPr id="121" name="Google Shape;121;p16"/>
          <p:cNvSpPr txBox="1"/>
          <p:nvPr/>
        </p:nvSpPr>
        <p:spPr>
          <a:xfrm>
            <a:off x="3505200" y="4343400"/>
            <a:ext cx="2438400" cy="64135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hlink"/>
              </a:buClr>
              <a:buSzPts val="1800"/>
              <a:buFont typeface="Arial"/>
              <a:buNone/>
            </a:pPr>
            <a:r>
              <a:rPr b="1" i="0" lang="en-US" sz="1800" u="none">
                <a:solidFill>
                  <a:schemeClr val="hlink"/>
                </a:solidFill>
                <a:latin typeface="Arial"/>
                <a:ea typeface="Arial"/>
                <a:cs typeface="Arial"/>
                <a:sym typeface="Arial"/>
              </a:rPr>
              <a:t>Hydrogen ion gains electrons.</a:t>
            </a:r>
            <a:endParaRPr/>
          </a:p>
        </p:txBody>
      </p:sp>
      <p:sp>
        <p:nvSpPr>
          <p:cNvPr id="122" name="Google Shape;122;p16"/>
          <p:cNvSpPr txBox="1"/>
          <p:nvPr/>
        </p:nvSpPr>
        <p:spPr>
          <a:xfrm>
            <a:off x="3505200" y="5029200"/>
            <a:ext cx="3962400" cy="64135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hlink"/>
              </a:buClr>
              <a:buSzPts val="1800"/>
              <a:buFont typeface="Arial"/>
              <a:buNone/>
            </a:pPr>
            <a:r>
              <a:rPr b="1" i="0" lang="en-US" sz="1800" u="none">
                <a:solidFill>
                  <a:schemeClr val="hlink"/>
                </a:solidFill>
                <a:latin typeface="Arial"/>
                <a:ea typeface="Arial"/>
                <a:cs typeface="Arial"/>
                <a:sym typeface="Arial"/>
              </a:rPr>
              <a:t>Hydrogen ion is the oxidizing agent and becomes reduced.</a:t>
            </a:r>
            <a:endParaRPr/>
          </a:p>
        </p:txBody>
      </p:sp>
      <p:sp>
        <p:nvSpPr>
          <p:cNvPr id="123" name="Google Shape;123;p16"/>
          <p:cNvSpPr txBox="1"/>
          <p:nvPr/>
        </p:nvSpPr>
        <p:spPr>
          <a:xfrm>
            <a:off x="3505200" y="5715000"/>
            <a:ext cx="3962400" cy="64135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hlink"/>
              </a:buClr>
              <a:buSzPts val="1800"/>
              <a:buFont typeface="Arial"/>
              <a:buNone/>
            </a:pPr>
            <a:r>
              <a:rPr b="1" i="0" lang="en-US" sz="1800" u="none">
                <a:solidFill>
                  <a:schemeClr val="hlink"/>
                </a:solidFill>
                <a:latin typeface="Arial"/>
                <a:ea typeface="Arial"/>
                <a:cs typeface="Arial"/>
                <a:sym typeface="Arial"/>
              </a:rPr>
              <a:t>The oxidation number of H decreases from +1 to 0.</a:t>
            </a:r>
            <a:endParaRPr/>
          </a:p>
        </p:txBody>
      </p:sp>
      <p:sp>
        <p:nvSpPr>
          <p:cNvPr id="124" name="Google Shape;124;p16"/>
          <p:cNvSpPr txBox="1"/>
          <p:nvPr/>
        </p:nvSpPr>
        <p:spPr>
          <a:xfrm>
            <a:off x="228600" y="4343400"/>
            <a:ext cx="3124200" cy="64135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Other reactant gains electrons.</a:t>
            </a:r>
            <a:endParaRPr/>
          </a:p>
        </p:txBody>
      </p:sp>
      <p:sp>
        <p:nvSpPr>
          <p:cNvPr id="125" name="Google Shape;125;p16"/>
          <p:cNvSpPr txBox="1"/>
          <p:nvPr/>
        </p:nvSpPr>
        <p:spPr>
          <a:xfrm>
            <a:off x="228600" y="5029200"/>
            <a:ext cx="2971800" cy="366712"/>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Oxidizing agent is reduced.</a:t>
            </a:r>
            <a:endParaRPr/>
          </a:p>
        </p:txBody>
      </p:sp>
      <p:sp>
        <p:nvSpPr>
          <p:cNvPr id="126" name="Google Shape;126;p16"/>
          <p:cNvSpPr txBox="1"/>
          <p:nvPr/>
        </p:nvSpPr>
        <p:spPr>
          <a:xfrm>
            <a:off x="228600" y="5715000"/>
            <a:ext cx="3201987" cy="366712"/>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Oxidation number decreases.</a:t>
            </a:r>
            <a:endParaRPr/>
          </a:p>
        </p:txBody>
      </p:sp>
      <p:sp>
        <p:nvSpPr>
          <p:cNvPr id="127" name="Google Shape;127;p16"/>
          <p:cNvSpPr txBox="1"/>
          <p:nvPr/>
        </p:nvSpPr>
        <p:spPr>
          <a:xfrm>
            <a:off x="4267200" y="1049337"/>
            <a:ext cx="4876800" cy="7794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Zn(</a:t>
            </a:r>
            <a:r>
              <a:rPr b="0" i="1" lang="en-US" sz="1800" u="none">
                <a:solidFill>
                  <a:schemeClr val="dk1"/>
                </a:solidFill>
                <a:latin typeface="Times New Roman"/>
                <a:ea typeface="Times New Roman"/>
                <a:cs typeface="Times New Roman"/>
                <a:sym typeface="Times New Roman"/>
              </a:rPr>
              <a:t>s</a:t>
            </a:r>
            <a:r>
              <a:rPr b="0" i="0" lang="en-US" sz="1800" u="none">
                <a:solidFill>
                  <a:schemeClr val="dk1"/>
                </a:solidFill>
                <a:latin typeface="Times New Roman"/>
                <a:ea typeface="Times New Roman"/>
                <a:cs typeface="Times New Roman"/>
                <a:sym typeface="Times New Roman"/>
              </a:rPr>
              <a:t>) + 2H+(</a:t>
            </a:r>
            <a:r>
              <a:rPr b="0" i="1" lang="en-US" sz="1800" u="none">
                <a:solidFill>
                  <a:schemeClr val="dk1"/>
                </a:solidFill>
                <a:latin typeface="Times New Roman"/>
                <a:ea typeface="Times New Roman"/>
                <a:cs typeface="Times New Roman"/>
                <a:sym typeface="Times New Roman"/>
              </a:rPr>
              <a:t>aq</a:t>
            </a:r>
            <a:r>
              <a:rPr b="0" i="0" lang="en-US" sz="1800" u="none">
                <a:solidFill>
                  <a:schemeClr val="dk1"/>
                </a:solidFill>
                <a:latin typeface="Times New Roman"/>
                <a:ea typeface="Times New Roman"/>
                <a:cs typeface="Times New Roman"/>
                <a:sym typeface="Times New Roman"/>
              </a:rPr>
              <a:t>)           Zn2+(</a:t>
            </a:r>
            <a:r>
              <a:rPr b="0" i="1" lang="en-US" sz="1800" u="none">
                <a:solidFill>
                  <a:schemeClr val="dk1"/>
                </a:solidFill>
                <a:latin typeface="Times New Roman"/>
                <a:ea typeface="Times New Roman"/>
                <a:cs typeface="Times New Roman"/>
                <a:sym typeface="Times New Roman"/>
              </a:rPr>
              <a:t>aq</a:t>
            </a:r>
            <a:r>
              <a:rPr b="0" i="0" lang="en-US" sz="1800" u="none">
                <a:solidFill>
                  <a:schemeClr val="dk1"/>
                </a:solidFill>
                <a:latin typeface="Times New Roman"/>
                <a:ea typeface="Times New Roman"/>
                <a:cs typeface="Times New Roman"/>
                <a:sym typeface="Times New Roman"/>
              </a:rPr>
              <a:t>) + H2(</a:t>
            </a:r>
            <a:r>
              <a:rPr b="0" i="1" lang="en-US" sz="1800" u="none">
                <a:solidFill>
                  <a:schemeClr val="dk1"/>
                </a:solidFill>
                <a:latin typeface="Times New Roman"/>
                <a:ea typeface="Times New Roman"/>
                <a:cs typeface="Times New Roman"/>
                <a:sym typeface="Times New Roman"/>
              </a:rPr>
              <a:t>g</a:t>
            </a:r>
            <a:r>
              <a:rPr b="0" i="0" lang="en-US" sz="1800" u="none">
                <a:solidFill>
                  <a:schemeClr val="dk1"/>
                </a:solidFill>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pic>
        <p:nvPicPr>
          <p:cNvPr id="128" name="Google Shape;128;p16"/>
          <p:cNvPicPr preferRelativeResize="0"/>
          <p:nvPr/>
        </p:nvPicPr>
        <p:blipFill rotWithShape="1">
          <a:blip r:embed="rId3">
            <a:alphaModFix/>
          </a:blip>
          <a:srcRect b="0" l="0" r="0" t="0"/>
          <a:stretch/>
        </p:blipFill>
        <p:spPr>
          <a:xfrm>
            <a:off x="6324600" y="1828800"/>
            <a:ext cx="2187575" cy="2905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4000"/>
                                  </p:stCondLst>
                                  <p:childTnLst>
                                    <p:set>
                                      <p:cBhvr>
                                        <p:cTn dur="1" fill="hold">
                                          <p:stCondLst>
                                            <p:cond delay="0"/>
                                          </p:stCondLst>
                                        </p:cTn>
                                        <p:tgtEl>
                                          <p:spTgt spid="113"/>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0" presetSubtype="0">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animEffect filter="fade" transition="in">
                                      <p:cBhvr>
                                        <p:cTn dur="500"/>
                                        <p:tgtEl>
                                          <p:spTgt spid="118">
                                            <p:txEl>
                                              <p:pRg end="0" st="0"/>
                                            </p:txEl>
                                          </p:spTgt>
                                        </p:tgtEl>
                                      </p:cBhvr>
                                    </p:animEffect>
                                  </p:childTnLst>
                                </p:cTn>
                              </p:par>
                            </p:childTnLst>
                          </p:cTn>
                        </p:par>
                        <p:par>
                          <p:cTn fill="hold">
                            <p:stCondLst>
                              <p:cond delay="502"/>
                            </p:stCondLst>
                            <p:childTnLst>
                              <p:par>
                                <p:cTn fill="hold" nodeType="afterEffect" presetClass="entr" presetID="10" presetSubtype="0">
                                  <p:stCondLst>
                                    <p:cond delay="1500"/>
                                  </p:stCondLst>
                                  <p:childTnLst>
                                    <p:set>
                                      <p:cBhvr>
                                        <p:cTn dur="1" fill="hold">
                                          <p:stCondLst>
                                            <p:cond delay="0"/>
                                          </p:stCondLst>
                                        </p:cTn>
                                        <p:tgtEl>
                                          <p:spTgt spid="114">
                                            <p:txEl>
                                              <p:pRg end="0" st="0"/>
                                            </p:txEl>
                                          </p:spTgt>
                                        </p:tgtEl>
                                        <p:attrNameLst>
                                          <p:attrName>style.visibility</p:attrName>
                                        </p:attrNameLst>
                                      </p:cBhvr>
                                      <p:to>
                                        <p:strVal val="visible"/>
                                      </p:to>
                                    </p:set>
                                    <p:animEffect filter="fade" transition="in">
                                      <p:cBhvr>
                                        <p:cTn dur="500"/>
                                        <p:tgtEl>
                                          <p:spTgt spid="114">
                                            <p:txEl>
                                              <p:pRg end="0" st="0"/>
                                            </p:txEl>
                                          </p:spTgt>
                                        </p:tgtEl>
                                      </p:cBhvr>
                                    </p:animEffect>
                                  </p:childTnLst>
                                </p:cTn>
                              </p:par>
                            </p:childTnLst>
                          </p:cTn>
                        </p:par>
                        <p:par>
                          <p:cTn fill="hold">
                            <p:stCondLst>
                              <p:cond delay="1002"/>
                            </p:stCondLst>
                            <p:childTnLst>
                              <p:par>
                                <p:cTn fill="hold" nodeType="afterEffect" presetClass="entr" presetID="10" presetSubtype="0">
                                  <p:stCondLst>
                                    <p:cond delay="1500"/>
                                  </p:stCondLst>
                                  <p:childTnLst>
                                    <p:set>
                                      <p:cBhvr>
                                        <p:cTn dur="1" fill="hold">
                                          <p:stCondLst>
                                            <p:cond delay="0"/>
                                          </p:stCondLst>
                                        </p:cTn>
                                        <p:tgtEl>
                                          <p:spTgt spid="119">
                                            <p:txEl>
                                              <p:pRg end="0" st="0"/>
                                            </p:txEl>
                                          </p:spTgt>
                                        </p:tgtEl>
                                        <p:attrNameLst>
                                          <p:attrName>style.visibility</p:attrName>
                                        </p:attrNameLst>
                                      </p:cBhvr>
                                      <p:to>
                                        <p:strVal val="visible"/>
                                      </p:to>
                                    </p:set>
                                    <p:animEffect filter="fade" transition="in">
                                      <p:cBhvr>
                                        <p:cTn dur="500"/>
                                        <p:tgtEl>
                                          <p:spTgt spid="119">
                                            <p:txEl>
                                              <p:pRg end="0" st="0"/>
                                            </p:txEl>
                                          </p:spTgt>
                                        </p:tgtEl>
                                      </p:cBhvr>
                                    </p:animEffect>
                                  </p:childTnLst>
                                </p:cTn>
                              </p:par>
                            </p:childTnLst>
                          </p:cTn>
                        </p:par>
                        <p:par>
                          <p:cTn fill="hold">
                            <p:stCondLst>
                              <p:cond delay="1502"/>
                            </p:stCondLst>
                            <p:childTnLst>
                              <p:par>
                                <p:cTn fill="hold" nodeType="afterEffect" presetClass="entr" presetID="10" presetSubtype="0">
                                  <p:stCondLst>
                                    <p:cond delay="150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500"/>
                                        <p:tgtEl>
                                          <p:spTgt spid="115">
                                            <p:txEl>
                                              <p:pRg end="0" st="0"/>
                                            </p:txEl>
                                          </p:spTgt>
                                        </p:tgtEl>
                                      </p:cBhvr>
                                    </p:animEffect>
                                  </p:childTnLst>
                                </p:cTn>
                              </p:par>
                            </p:childTnLst>
                          </p:cTn>
                        </p:par>
                        <p:par>
                          <p:cTn fill="hold">
                            <p:stCondLst>
                              <p:cond delay="2002"/>
                            </p:stCondLst>
                            <p:childTnLst>
                              <p:par>
                                <p:cTn fill="hold" nodeType="afterEffect" presetClass="entr" presetID="10" presetSubtype="0">
                                  <p:stCondLst>
                                    <p:cond delay="1500"/>
                                  </p:stCondLst>
                                  <p:childTnLst>
                                    <p:set>
                                      <p:cBhvr>
                                        <p:cTn dur="1" fill="hold">
                                          <p:stCondLst>
                                            <p:cond delay="0"/>
                                          </p:stCondLst>
                                        </p:cTn>
                                        <p:tgtEl>
                                          <p:spTgt spid="120">
                                            <p:txEl>
                                              <p:pRg end="0" st="0"/>
                                            </p:txEl>
                                          </p:spTgt>
                                        </p:tgtEl>
                                        <p:attrNameLst>
                                          <p:attrName>style.visibility</p:attrName>
                                        </p:attrNameLst>
                                      </p:cBhvr>
                                      <p:to>
                                        <p:strVal val="visible"/>
                                      </p:to>
                                    </p:set>
                                    <p:animEffect filter="fade" transition="in">
                                      <p:cBhvr>
                                        <p:cTn dur="500"/>
                                        <p:tgtEl>
                                          <p:spTgt spid="120">
                                            <p:txEl>
                                              <p:pRg end="0" st="0"/>
                                            </p:txEl>
                                          </p:spTgt>
                                        </p:tgtEl>
                                      </p:cBhvr>
                                    </p:animEffect>
                                  </p:childTnLst>
                                </p:cTn>
                              </p:par>
                            </p:childTnLst>
                          </p:cTn>
                        </p:par>
                        <p:par>
                          <p:cTn fill="hold">
                            <p:stCondLst>
                              <p:cond delay="2502"/>
                            </p:stCondLst>
                            <p:childTnLst>
                              <p:par>
                                <p:cTn fill="hold" nodeType="afterEffect" presetClass="entr" presetID="10" presetSubtype="0">
                                  <p:stCondLst>
                                    <p:cond delay="1500"/>
                                  </p:stCondLst>
                                  <p:childTnLst>
                                    <p:set>
                                      <p:cBhvr>
                                        <p:cTn dur="1" fill="hold">
                                          <p:stCondLst>
                                            <p:cond delay="0"/>
                                          </p:stCondLst>
                                        </p:cTn>
                                        <p:tgtEl>
                                          <p:spTgt spid="116">
                                            <p:txEl>
                                              <p:pRg end="0" st="0"/>
                                            </p:txEl>
                                          </p:spTgt>
                                        </p:tgtEl>
                                        <p:attrNameLst>
                                          <p:attrName>style.visibility</p:attrName>
                                        </p:attrNameLst>
                                      </p:cBhvr>
                                      <p:to>
                                        <p:strVal val="visible"/>
                                      </p:to>
                                    </p:set>
                                    <p:animEffect filter="fade" transition="in">
                                      <p:cBhvr>
                                        <p:cTn dur="500"/>
                                        <p:tgtEl>
                                          <p:spTgt spid="116">
                                            <p:txEl>
                                              <p:pRg end="0" st="0"/>
                                            </p:txEl>
                                          </p:spTgt>
                                        </p:tgtEl>
                                      </p:cBhvr>
                                    </p:animEffect>
                                  </p:childTnLst>
                                </p:cTn>
                              </p:par>
                            </p:childTnLst>
                          </p:cTn>
                        </p:par>
                        <p:par>
                          <p:cTn fill="hold">
                            <p:stCondLst>
                              <p:cond delay="3002"/>
                            </p:stCondLst>
                            <p:childTnLst>
                              <p:par>
                                <p:cTn fill="hold" nodeType="afterEffect" presetClass="entr" presetID="10" presetSubtype="0">
                                  <p:stCondLst>
                                    <p:cond delay="150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500"/>
                                        <p:tgtEl>
                                          <p:spTgt spid="124">
                                            <p:txEl>
                                              <p:pRg end="0" st="0"/>
                                            </p:txEl>
                                          </p:spTgt>
                                        </p:tgtEl>
                                      </p:cBhvr>
                                    </p:animEffect>
                                  </p:childTnLst>
                                </p:cTn>
                              </p:par>
                            </p:childTnLst>
                          </p:cTn>
                        </p:par>
                        <p:par>
                          <p:cTn fill="hold">
                            <p:stCondLst>
                              <p:cond delay="3502"/>
                            </p:stCondLst>
                            <p:childTnLst>
                              <p:par>
                                <p:cTn fill="hold" nodeType="afterEffect" presetClass="entr" presetID="10" presetSubtype="0">
                                  <p:stCondLst>
                                    <p:cond delay="1500"/>
                                  </p:stCondLst>
                                  <p:childTnLst>
                                    <p:set>
                                      <p:cBhvr>
                                        <p:cTn dur="1" fill="hold">
                                          <p:stCondLst>
                                            <p:cond delay="0"/>
                                          </p:stCondLst>
                                        </p:cTn>
                                        <p:tgtEl>
                                          <p:spTgt spid="121">
                                            <p:txEl>
                                              <p:pRg end="0" st="0"/>
                                            </p:txEl>
                                          </p:spTgt>
                                        </p:tgtEl>
                                        <p:attrNameLst>
                                          <p:attrName>style.visibility</p:attrName>
                                        </p:attrNameLst>
                                      </p:cBhvr>
                                      <p:to>
                                        <p:strVal val="visible"/>
                                      </p:to>
                                    </p:set>
                                    <p:animEffect filter="fade" transition="in">
                                      <p:cBhvr>
                                        <p:cTn dur="500"/>
                                        <p:tgtEl>
                                          <p:spTgt spid="121">
                                            <p:txEl>
                                              <p:pRg end="0" st="0"/>
                                            </p:txEl>
                                          </p:spTgt>
                                        </p:tgtEl>
                                      </p:cBhvr>
                                    </p:animEffect>
                                  </p:childTnLst>
                                </p:cTn>
                              </p:par>
                            </p:childTnLst>
                          </p:cTn>
                        </p:par>
                        <p:par>
                          <p:cTn fill="hold">
                            <p:stCondLst>
                              <p:cond delay="4002"/>
                            </p:stCondLst>
                            <p:childTnLst>
                              <p:par>
                                <p:cTn fill="hold" nodeType="afterEffect" presetClass="entr" presetID="10" presetSubtype="0">
                                  <p:stCondLst>
                                    <p:cond delay="150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500"/>
                                        <p:tgtEl>
                                          <p:spTgt spid="125">
                                            <p:txEl>
                                              <p:pRg end="0" st="0"/>
                                            </p:txEl>
                                          </p:spTgt>
                                        </p:tgtEl>
                                      </p:cBhvr>
                                    </p:animEffect>
                                  </p:childTnLst>
                                </p:cTn>
                              </p:par>
                            </p:childTnLst>
                          </p:cTn>
                        </p:par>
                        <p:par>
                          <p:cTn fill="hold">
                            <p:stCondLst>
                              <p:cond delay="4502"/>
                            </p:stCondLst>
                            <p:childTnLst>
                              <p:par>
                                <p:cTn fill="hold" nodeType="afterEffect" presetClass="entr" presetID="10" presetSubtype="0">
                                  <p:stCondLst>
                                    <p:cond delay="1500"/>
                                  </p:stCondLst>
                                  <p:childTnLst>
                                    <p:set>
                                      <p:cBhvr>
                                        <p:cTn dur="1" fill="hold">
                                          <p:stCondLst>
                                            <p:cond delay="0"/>
                                          </p:stCondLst>
                                        </p:cTn>
                                        <p:tgtEl>
                                          <p:spTgt spid="122">
                                            <p:txEl>
                                              <p:pRg end="0" st="0"/>
                                            </p:txEl>
                                          </p:spTgt>
                                        </p:tgtEl>
                                        <p:attrNameLst>
                                          <p:attrName>style.visibility</p:attrName>
                                        </p:attrNameLst>
                                      </p:cBhvr>
                                      <p:to>
                                        <p:strVal val="visible"/>
                                      </p:to>
                                    </p:set>
                                    <p:animEffect filter="fade" transition="in">
                                      <p:cBhvr>
                                        <p:cTn dur="500"/>
                                        <p:tgtEl>
                                          <p:spTgt spid="122">
                                            <p:txEl>
                                              <p:pRg end="0" st="0"/>
                                            </p:txEl>
                                          </p:spTgt>
                                        </p:tgtEl>
                                      </p:cBhvr>
                                    </p:animEffect>
                                  </p:childTnLst>
                                </p:cTn>
                              </p:par>
                            </p:childTnLst>
                          </p:cTn>
                        </p:par>
                        <p:par>
                          <p:cTn fill="hold">
                            <p:stCondLst>
                              <p:cond delay="5002"/>
                            </p:stCondLst>
                            <p:childTnLst>
                              <p:par>
                                <p:cTn fill="hold" nodeType="afterEffect" presetClass="entr" presetID="10" presetSubtype="0">
                                  <p:stCondLst>
                                    <p:cond delay="1500"/>
                                  </p:stCondLst>
                                  <p:childTnLst>
                                    <p:set>
                                      <p:cBhvr>
                                        <p:cTn dur="1" fill="hold">
                                          <p:stCondLst>
                                            <p:cond delay="0"/>
                                          </p:stCondLst>
                                        </p:cTn>
                                        <p:tgtEl>
                                          <p:spTgt spid="126">
                                            <p:txEl>
                                              <p:pRg end="0" st="0"/>
                                            </p:txEl>
                                          </p:spTgt>
                                        </p:tgtEl>
                                        <p:attrNameLst>
                                          <p:attrName>style.visibility</p:attrName>
                                        </p:attrNameLst>
                                      </p:cBhvr>
                                      <p:to>
                                        <p:strVal val="visible"/>
                                      </p:to>
                                    </p:set>
                                    <p:animEffect filter="fade" transition="in">
                                      <p:cBhvr>
                                        <p:cTn dur="500"/>
                                        <p:tgtEl>
                                          <p:spTgt spid="126">
                                            <p:txEl>
                                              <p:pRg end="0" st="0"/>
                                            </p:txEl>
                                          </p:spTgt>
                                        </p:tgtEl>
                                      </p:cBhvr>
                                    </p:animEffect>
                                  </p:childTnLst>
                                </p:cTn>
                              </p:par>
                            </p:childTnLst>
                          </p:cTn>
                        </p:par>
                        <p:par>
                          <p:cTn fill="hold">
                            <p:stCondLst>
                              <p:cond delay="5502"/>
                            </p:stCondLst>
                            <p:childTnLst>
                              <p:par>
                                <p:cTn fill="hold" nodeType="afterEffect" presetClass="entr" presetID="10" presetSubtype="0">
                                  <p:stCondLst>
                                    <p:cond delay="150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500"/>
                                        <p:tgtEl>
                                          <p:spTgt spid="123">
                                            <p:txEl>
                                              <p:pRg end="0" st="0"/>
                                            </p:txEl>
                                          </p:spTgt>
                                        </p:tgtEl>
                                      </p:cBhvr>
                                    </p:animEffect>
                                  </p:childTnLst>
                                </p:cTn>
                              </p:par>
                            </p:childTnLst>
                          </p:cTn>
                        </p:par>
                        <p:par>
                          <p:cTn fill="hold">
                            <p:stCondLst>
                              <p:cond delay="6002"/>
                            </p:stCondLst>
                            <p:childTnLst>
                              <p:par>
                                <p:cTn fill="hold" nodeType="after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5" name="Shape 965"/>
        <p:cNvGrpSpPr/>
        <p:nvPr/>
      </p:nvGrpSpPr>
      <p:grpSpPr>
        <a:xfrm>
          <a:off x="0" y="0"/>
          <a:ext cx="0" cy="0"/>
          <a:chOff x="0" y="0"/>
          <a:chExt cx="0" cy="0"/>
        </a:xfrm>
      </p:grpSpPr>
      <p:sp>
        <p:nvSpPr>
          <p:cNvPr id="966" name="Google Shape;966;p52"/>
          <p:cNvSpPr txBox="1"/>
          <p:nvPr/>
        </p:nvSpPr>
        <p:spPr>
          <a:xfrm>
            <a:off x="4800600" y="533400"/>
            <a:ext cx="28956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Lead-acid battery.</a:t>
            </a:r>
            <a:endParaRPr/>
          </a:p>
        </p:txBody>
      </p:sp>
      <p:pic>
        <p:nvPicPr>
          <p:cNvPr id="967" name="Google Shape;967;p52"/>
          <p:cNvPicPr preferRelativeResize="0"/>
          <p:nvPr/>
        </p:nvPicPr>
        <p:blipFill rotWithShape="1">
          <a:blip r:embed="rId3">
            <a:alphaModFix/>
          </a:blip>
          <a:srcRect b="0" l="0" r="4053" t="0"/>
          <a:stretch/>
        </p:blipFill>
        <p:spPr>
          <a:xfrm>
            <a:off x="2819400" y="1828800"/>
            <a:ext cx="5943600" cy="3101975"/>
          </a:xfrm>
          <a:prstGeom prst="rect">
            <a:avLst/>
          </a:prstGeom>
          <a:noFill/>
          <a:ln>
            <a:noFill/>
          </a:ln>
        </p:spPr>
      </p:pic>
      <p:sp>
        <p:nvSpPr>
          <p:cNvPr id="968" name="Google Shape;968;p52"/>
          <p:cNvSpPr txBox="1"/>
          <p:nvPr/>
        </p:nvSpPr>
        <p:spPr>
          <a:xfrm>
            <a:off x="3124200" y="563562"/>
            <a:ext cx="15176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21.16</a:t>
            </a:r>
            <a:endParaRPr/>
          </a:p>
        </p:txBody>
      </p:sp>
      <p:pic>
        <p:nvPicPr>
          <p:cNvPr id="969" name="Google Shape;969;p52"/>
          <p:cNvPicPr preferRelativeResize="0"/>
          <p:nvPr/>
        </p:nvPicPr>
        <p:blipFill rotWithShape="1">
          <a:blip r:embed="rId4">
            <a:alphaModFix/>
          </a:blip>
          <a:srcRect b="0" l="0" r="0" t="0"/>
          <a:stretch/>
        </p:blipFill>
        <p:spPr>
          <a:xfrm>
            <a:off x="61912" y="1447800"/>
            <a:ext cx="2782887" cy="32766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4" name="Shape 974"/>
        <p:cNvGrpSpPr/>
        <p:nvPr/>
      </p:nvGrpSpPr>
      <p:grpSpPr>
        <a:xfrm>
          <a:off x="0" y="0"/>
          <a:ext cx="0" cy="0"/>
          <a:chOff x="0" y="0"/>
          <a:chExt cx="0" cy="0"/>
        </a:xfrm>
      </p:grpSpPr>
      <p:sp>
        <p:nvSpPr>
          <p:cNvPr id="975" name="Google Shape;975;p53"/>
          <p:cNvSpPr txBox="1"/>
          <p:nvPr/>
        </p:nvSpPr>
        <p:spPr>
          <a:xfrm>
            <a:off x="2590800" y="533400"/>
            <a:ext cx="53340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Nickel-metal hydride battery.</a:t>
            </a:r>
            <a:endParaRPr/>
          </a:p>
        </p:txBody>
      </p:sp>
      <p:pic>
        <p:nvPicPr>
          <p:cNvPr id="976" name="Google Shape;976;p53"/>
          <p:cNvPicPr preferRelativeResize="0"/>
          <p:nvPr/>
        </p:nvPicPr>
        <p:blipFill rotWithShape="1">
          <a:blip r:embed="rId3">
            <a:alphaModFix/>
          </a:blip>
          <a:srcRect b="0" l="0" r="0" t="0"/>
          <a:stretch/>
        </p:blipFill>
        <p:spPr>
          <a:xfrm>
            <a:off x="1600200" y="4419600"/>
            <a:ext cx="5181600" cy="1473200"/>
          </a:xfrm>
          <a:prstGeom prst="rect">
            <a:avLst/>
          </a:prstGeom>
          <a:noFill/>
          <a:ln>
            <a:noFill/>
          </a:ln>
        </p:spPr>
      </p:pic>
      <p:sp>
        <p:nvSpPr>
          <p:cNvPr id="977" name="Google Shape;977;p53"/>
          <p:cNvSpPr txBox="1"/>
          <p:nvPr/>
        </p:nvSpPr>
        <p:spPr>
          <a:xfrm>
            <a:off x="914400" y="533400"/>
            <a:ext cx="15176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21.17</a:t>
            </a:r>
            <a:endParaRPr/>
          </a:p>
        </p:txBody>
      </p:sp>
      <p:pic>
        <p:nvPicPr>
          <p:cNvPr id="978" name="Google Shape;978;p53"/>
          <p:cNvPicPr preferRelativeResize="0"/>
          <p:nvPr/>
        </p:nvPicPr>
        <p:blipFill rotWithShape="1">
          <a:blip r:embed="rId4">
            <a:alphaModFix/>
          </a:blip>
          <a:srcRect b="0" l="0" r="0" t="0"/>
          <a:stretch/>
        </p:blipFill>
        <p:spPr>
          <a:xfrm>
            <a:off x="762000" y="1219200"/>
            <a:ext cx="6781800" cy="297973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3" name="Shape 983"/>
        <p:cNvGrpSpPr/>
        <p:nvPr/>
      </p:nvGrpSpPr>
      <p:grpSpPr>
        <a:xfrm>
          <a:off x="0" y="0"/>
          <a:ext cx="0" cy="0"/>
          <a:chOff x="0" y="0"/>
          <a:chExt cx="0" cy="0"/>
        </a:xfrm>
      </p:grpSpPr>
      <p:pic>
        <p:nvPicPr>
          <p:cNvPr id="984" name="Google Shape;984;p54"/>
          <p:cNvPicPr preferRelativeResize="0"/>
          <p:nvPr/>
        </p:nvPicPr>
        <p:blipFill rotWithShape="1">
          <a:blip r:embed="rId3">
            <a:alphaModFix/>
          </a:blip>
          <a:srcRect b="0" l="0" r="0" t="0"/>
          <a:stretch/>
        </p:blipFill>
        <p:spPr>
          <a:xfrm>
            <a:off x="533400" y="1524000"/>
            <a:ext cx="7924800" cy="1003300"/>
          </a:xfrm>
          <a:prstGeom prst="rect">
            <a:avLst/>
          </a:prstGeom>
          <a:noFill/>
          <a:ln>
            <a:noFill/>
          </a:ln>
        </p:spPr>
      </p:pic>
      <p:sp>
        <p:nvSpPr>
          <p:cNvPr id="985" name="Google Shape;985;p54"/>
          <p:cNvSpPr txBox="1"/>
          <p:nvPr/>
        </p:nvSpPr>
        <p:spPr>
          <a:xfrm>
            <a:off x="3886200" y="914400"/>
            <a:ext cx="30480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Lithium-ion battery.</a:t>
            </a:r>
            <a:endParaRPr/>
          </a:p>
        </p:txBody>
      </p:sp>
      <p:sp>
        <p:nvSpPr>
          <p:cNvPr id="986" name="Google Shape;986;p54"/>
          <p:cNvSpPr txBox="1"/>
          <p:nvPr/>
        </p:nvSpPr>
        <p:spPr>
          <a:xfrm>
            <a:off x="2209800" y="914400"/>
            <a:ext cx="15176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21.18</a:t>
            </a:r>
            <a:endParaRPr/>
          </a:p>
        </p:txBody>
      </p:sp>
      <p:pic>
        <p:nvPicPr>
          <p:cNvPr id="987" name="Google Shape;987;p54"/>
          <p:cNvPicPr preferRelativeResize="0"/>
          <p:nvPr/>
        </p:nvPicPr>
        <p:blipFill rotWithShape="1">
          <a:blip r:embed="rId4">
            <a:alphaModFix/>
          </a:blip>
          <a:srcRect b="0" l="0" r="0" t="0"/>
          <a:stretch/>
        </p:blipFill>
        <p:spPr>
          <a:xfrm>
            <a:off x="838200" y="2895600"/>
            <a:ext cx="7315200" cy="294163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2" name="Shape 992"/>
        <p:cNvGrpSpPr/>
        <p:nvPr/>
      </p:nvGrpSpPr>
      <p:grpSpPr>
        <a:xfrm>
          <a:off x="0" y="0"/>
          <a:ext cx="0" cy="0"/>
          <a:chOff x="0" y="0"/>
          <a:chExt cx="0" cy="0"/>
        </a:xfrm>
      </p:grpSpPr>
      <p:sp>
        <p:nvSpPr>
          <p:cNvPr id="993" name="Google Shape;993;p55"/>
          <p:cNvSpPr txBox="1"/>
          <p:nvPr/>
        </p:nvSpPr>
        <p:spPr>
          <a:xfrm>
            <a:off x="990600" y="563562"/>
            <a:ext cx="15176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21.19</a:t>
            </a:r>
            <a:endParaRPr/>
          </a:p>
        </p:txBody>
      </p:sp>
      <p:sp>
        <p:nvSpPr>
          <p:cNvPr id="994" name="Google Shape;994;p55"/>
          <p:cNvSpPr txBox="1"/>
          <p:nvPr/>
        </p:nvSpPr>
        <p:spPr>
          <a:xfrm>
            <a:off x="2743200" y="533400"/>
            <a:ext cx="2454275"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Hydrogen fuel cell.</a:t>
            </a:r>
            <a:endParaRPr/>
          </a:p>
        </p:txBody>
      </p:sp>
      <p:pic>
        <p:nvPicPr>
          <p:cNvPr id="995" name="Google Shape;995;p55"/>
          <p:cNvPicPr preferRelativeResize="0"/>
          <p:nvPr/>
        </p:nvPicPr>
        <p:blipFill rotWithShape="1">
          <a:blip r:embed="rId3">
            <a:alphaModFix/>
          </a:blip>
          <a:srcRect b="0" l="0" r="0" t="0"/>
          <a:stretch/>
        </p:blipFill>
        <p:spPr>
          <a:xfrm>
            <a:off x="1751012" y="990600"/>
            <a:ext cx="5133975" cy="54102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0" name="Shape 1000"/>
        <p:cNvGrpSpPr/>
        <p:nvPr/>
      </p:nvGrpSpPr>
      <p:grpSpPr>
        <a:xfrm>
          <a:off x="0" y="0"/>
          <a:ext cx="0" cy="0"/>
          <a:chOff x="0" y="0"/>
          <a:chExt cx="0" cy="0"/>
        </a:xfrm>
      </p:grpSpPr>
      <p:pic>
        <p:nvPicPr>
          <p:cNvPr id="1001" name="Google Shape;1001;p56"/>
          <p:cNvPicPr preferRelativeResize="0"/>
          <p:nvPr/>
        </p:nvPicPr>
        <p:blipFill rotWithShape="1">
          <a:blip r:embed="rId3">
            <a:alphaModFix/>
          </a:blip>
          <a:srcRect b="0" l="0" r="0" t="0"/>
          <a:stretch/>
        </p:blipFill>
        <p:spPr>
          <a:xfrm>
            <a:off x="76200" y="1206500"/>
            <a:ext cx="8763000" cy="2717800"/>
          </a:xfrm>
          <a:prstGeom prst="rect">
            <a:avLst/>
          </a:prstGeom>
          <a:noFill/>
          <a:ln>
            <a:noFill/>
          </a:ln>
        </p:spPr>
      </p:pic>
      <p:sp>
        <p:nvSpPr>
          <p:cNvPr id="1002" name="Google Shape;1002;p56"/>
          <p:cNvSpPr txBox="1"/>
          <p:nvPr/>
        </p:nvSpPr>
        <p:spPr>
          <a:xfrm>
            <a:off x="1066800" y="334962"/>
            <a:ext cx="1600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21.20</a:t>
            </a:r>
            <a:endParaRPr/>
          </a:p>
        </p:txBody>
      </p:sp>
      <p:sp>
        <p:nvSpPr>
          <p:cNvPr id="1003" name="Google Shape;1003;p56"/>
          <p:cNvSpPr txBox="1"/>
          <p:nvPr/>
        </p:nvSpPr>
        <p:spPr>
          <a:xfrm>
            <a:off x="2743200" y="304800"/>
            <a:ext cx="28194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corrosion of iron.</a:t>
            </a:r>
            <a:endParaRPr/>
          </a:p>
        </p:txBody>
      </p:sp>
      <p:grpSp>
        <p:nvGrpSpPr>
          <p:cNvPr id="1004" name="Google Shape;1004;p56"/>
          <p:cNvGrpSpPr/>
          <p:nvPr/>
        </p:nvGrpSpPr>
        <p:grpSpPr>
          <a:xfrm>
            <a:off x="4343400" y="2667000"/>
            <a:ext cx="4038600" cy="1143000"/>
            <a:chOff x="1776" y="3024"/>
            <a:chExt cx="2544" cy="720"/>
          </a:xfrm>
        </p:grpSpPr>
        <p:sp>
          <p:nvSpPr>
            <p:cNvPr id="1005" name="Google Shape;1005;p56"/>
            <p:cNvSpPr/>
            <p:nvPr/>
          </p:nvSpPr>
          <p:spPr>
            <a:xfrm>
              <a:off x="2160" y="3312"/>
              <a:ext cx="2160" cy="432"/>
            </a:xfrm>
            <a:prstGeom prst="roundRect">
              <a:avLst>
                <a:gd fmla="val 16667" name="adj"/>
              </a:avLst>
            </a:prstGeom>
            <a:noFill/>
            <a:ln cap="flat" cmpd="sng" w="28575">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006" name="Google Shape;1006;p56"/>
            <p:cNvSpPr/>
            <p:nvPr/>
          </p:nvSpPr>
          <p:spPr>
            <a:xfrm>
              <a:off x="1776" y="3024"/>
              <a:ext cx="1008" cy="336"/>
            </a:xfrm>
            <a:prstGeom prst="roundRect">
              <a:avLst>
                <a:gd fmla="val 16667" name="adj"/>
              </a:avLst>
            </a:prstGeom>
            <a:noFill/>
            <a:ln cap="flat" cmpd="sng" w="28575">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grpSp>
        <p:nvGrpSpPr>
          <p:cNvPr id="1007" name="Google Shape;1007;p56"/>
          <p:cNvGrpSpPr/>
          <p:nvPr/>
        </p:nvGrpSpPr>
        <p:grpSpPr>
          <a:xfrm>
            <a:off x="6858000" y="1752600"/>
            <a:ext cx="2286000" cy="1295400"/>
            <a:chOff x="3744" y="2352"/>
            <a:chExt cx="1632" cy="912"/>
          </a:xfrm>
        </p:grpSpPr>
        <p:sp>
          <p:nvSpPr>
            <p:cNvPr id="1008" name="Google Shape;1008;p56"/>
            <p:cNvSpPr/>
            <p:nvPr/>
          </p:nvSpPr>
          <p:spPr>
            <a:xfrm>
              <a:off x="4320" y="2352"/>
              <a:ext cx="1056" cy="672"/>
            </a:xfrm>
            <a:prstGeom prst="roundRect">
              <a:avLst>
                <a:gd fmla="val 16667" name="adj"/>
              </a:avLst>
            </a:prstGeom>
            <a:noFill/>
            <a:ln cap="flat" cmpd="sng" w="28575">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009" name="Google Shape;1009;p56"/>
            <p:cNvSpPr/>
            <p:nvPr/>
          </p:nvSpPr>
          <p:spPr>
            <a:xfrm>
              <a:off x="3744" y="2784"/>
              <a:ext cx="720" cy="480"/>
            </a:xfrm>
            <a:prstGeom prst="roundRect">
              <a:avLst>
                <a:gd fmla="val 16667" name="adj"/>
              </a:avLst>
            </a:prstGeom>
            <a:noFill/>
            <a:ln cap="flat" cmpd="sng" w="28575">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grpSp>
        <p:nvGrpSpPr>
          <p:cNvPr id="1010" name="Google Shape;1010;p56"/>
          <p:cNvGrpSpPr/>
          <p:nvPr/>
        </p:nvGrpSpPr>
        <p:grpSpPr>
          <a:xfrm>
            <a:off x="2667000" y="1066800"/>
            <a:ext cx="3200400" cy="1828800"/>
            <a:chOff x="624" y="1920"/>
            <a:chExt cx="2016" cy="1152"/>
          </a:xfrm>
        </p:grpSpPr>
        <p:sp>
          <p:nvSpPr>
            <p:cNvPr id="1011" name="Google Shape;1011;p56"/>
            <p:cNvSpPr/>
            <p:nvPr/>
          </p:nvSpPr>
          <p:spPr>
            <a:xfrm>
              <a:off x="1200" y="1920"/>
              <a:ext cx="1440" cy="528"/>
            </a:xfrm>
            <a:prstGeom prst="roundRect">
              <a:avLst>
                <a:gd fmla="val 16667" name="adj"/>
              </a:avLst>
            </a:prstGeom>
            <a:noFill/>
            <a:ln cap="flat" cmpd="sng" w="28575">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012" name="Google Shape;1012;p56"/>
            <p:cNvSpPr/>
            <p:nvPr/>
          </p:nvSpPr>
          <p:spPr>
            <a:xfrm>
              <a:off x="624" y="2688"/>
              <a:ext cx="1056" cy="384"/>
            </a:xfrm>
            <a:prstGeom prst="roundRect">
              <a:avLst>
                <a:gd fmla="val 16667" name="adj"/>
              </a:avLst>
            </a:prstGeom>
            <a:noFill/>
            <a:ln cap="flat" cmpd="sng" w="28575">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7" name="Shape 1017"/>
        <p:cNvGrpSpPr/>
        <p:nvPr/>
      </p:nvGrpSpPr>
      <p:grpSpPr>
        <a:xfrm>
          <a:off x="0" y="0"/>
          <a:ext cx="0" cy="0"/>
          <a:chOff x="0" y="0"/>
          <a:chExt cx="0" cy="0"/>
        </a:xfrm>
      </p:grpSpPr>
      <p:pic>
        <p:nvPicPr>
          <p:cNvPr id="1018" name="Google Shape;1018;p57"/>
          <p:cNvPicPr preferRelativeResize="0"/>
          <p:nvPr/>
        </p:nvPicPr>
        <p:blipFill rotWithShape="1">
          <a:blip r:embed="rId3">
            <a:alphaModFix/>
          </a:blip>
          <a:srcRect b="0" l="0" r="0" t="0"/>
          <a:stretch/>
        </p:blipFill>
        <p:spPr>
          <a:xfrm>
            <a:off x="228600" y="1363662"/>
            <a:ext cx="8686800" cy="3448050"/>
          </a:xfrm>
          <a:prstGeom prst="rect">
            <a:avLst/>
          </a:prstGeom>
          <a:noFill/>
          <a:ln>
            <a:noFill/>
          </a:ln>
        </p:spPr>
      </p:pic>
      <p:sp>
        <p:nvSpPr>
          <p:cNvPr id="1019" name="Google Shape;1019;p57"/>
          <p:cNvSpPr txBox="1"/>
          <p:nvPr/>
        </p:nvSpPr>
        <p:spPr>
          <a:xfrm>
            <a:off x="152400" y="533400"/>
            <a:ext cx="1828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21.21</a:t>
            </a:r>
            <a:endParaRPr/>
          </a:p>
        </p:txBody>
      </p:sp>
      <p:sp>
        <p:nvSpPr>
          <p:cNvPr id="1020" name="Google Shape;1020;p57"/>
          <p:cNvSpPr txBox="1"/>
          <p:nvPr/>
        </p:nvSpPr>
        <p:spPr>
          <a:xfrm>
            <a:off x="1828800" y="533400"/>
            <a:ext cx="73152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effect of metal-metal contact on the corrosion of iron.</a:t>
            </a:r>
            <a:endParaRPr/>
          </a:p>
        </p:txBody>
      </p:sp>
      <p:sp>
        <p:nvSpPr>
          <p:cNvPr id="1021" name="Google Shape;1021;p57"/>
          <p:cNvSpPr txBox="1"/>
          <p:nvPr/>
        </p:nvSpPr>
        <p:spPr>
          <a:xfrm>
            <a:off x="1143000" y="4953000"/>
            <a:ext cx="2667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Faster corrosion</a:t>
            </a:r>
            <a:endParaRPr/>
          </a:p>
        </p:txBody>
      </p:sp>
      <p:sp>
        <p:nvSpPr>
          <p:cNvPr id="1022" name="Google Shape;1022;p57"/>
          <p:cNvSpPr/>
          <p:nvPr/>
        </p:nvSpPr>
        <p:spPr>
          <a:xfrm>
            <a:off x="304800" y="3657600"/>
            <a:ext cx="2438400" cy="838200"/>
          </a:xfrm>
          <a:prstGeom prst="roundRect">
            <a:avLst>
              <a:gd fmla="val 16667" name="adj"/>
            </a:avLst>
          </a:prstGeom>
          <a:noFill/>
          <a:ln cap="flat" cmpd="sng" w="28575">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023" name="Google Shape;1023;p57"/>
          <p:cNvSpPr/>
          <p:nvPr/>
        </p:nvSpPr>
        <p:spPr>
          <a:xfrm>
            <a:off x="1600200" y="1447800"/>
            <a:ext cx="2438400" cy="685800"/>
          </a:xfrm>
          <a:prstGeom prst="roundRect">
            <a:avLst>
              <a:gd fmla="val 16667" name="adj"/>
            </a:avLst>
          </a:prstGeom>
          <a:noFill/>
          <a:ln cap="flat" cmpd="sng" w="28575">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024" name="Google Shape;1024;p57"/>
          <p:cNvSpPr/>
          <p:nvPr/>
        </p:nvSpPr>
        <p:spPr>
          <a:xfrm>
            <a:off x="5029200" y="3429000"/>
            <a:ext cx="1600200" cy="838200"/>
          </a:xfrm>
          <a:prstGeom prst="roundRect">
            <a:avLst>
              <a:gd fmla="val 16667" name="adj"/>
            </a:avLst>
          </a:prstGeom>
          <a:noFill/>
          <a:ln cap="flat" cmpd="sng" w="28575">
            <a:solidFill>
              <a:srgbClr val="1822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025" name="Google Shape;1025;p57"/>
          <p:cNvSpPr/>
          <p:nvPr/>
        </p:nvSpPr>
        <p:spPr>
          <a:xfrm>
            <a:off x="6858000" y="1600200"/>
            <a:ext cx="2133600" cy="685800"/>
          </a:xfrm>
          <a:prstGeom prst="roundRect">
            <a:avLst>
              <a:gd fmla="val 16667" name="adj"/>
            </a:avLst>
          </a:prstGeom>
          <a:noFill/>
          <a:ln cap="flat" cmpd="sng" w="28575">
            <a:solidFill>
              <a:srgbClr val="1822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22"/>
                                        </p:tgtEl>
                                        <p:attrNameLst>
                                          <p:attrName>style.visibility</p:attrName>
                                        </p:attrNameLst>
                                      </p:cBhvr>
                                      <p:to>
                                        <p:strVal val="visible"/>
                                      </p:to>
                                    </p:set>
                                    <p:animEffect filter="fade" transition="in">
                                      <p:cBhvr>
                                        <p:cTn dur="500"/>
                                        <p:tgtEl>
                                          <p:spTgt spid="1022"/>
                                        </p:tgtEl>
                                      </p:cBhvr>
                                    </p:animEffect>
                                  </p:childTnLst>
                                </p:cTn>
                              </p:par>
                            </p:childTnLst>
                          </p:cTn>
                        </p:par>
                        <p:par>
                          <p:cTn fill="hold">
                            <p:stCondLst>
                              <p:cond delay="500"/>
                            </p:stCondLst>
                            <p:childTnLst>
                              <p:par>
                                <p:cTn fill="hold" nodeType="afterEffect" presetClass="entr" presetID="10" presetSubtype="0">
                                  <p:stCondLst>
                                    <p:cond delay="3000"/>
                                  </p:stCondLst>
                                  <p:childTnLst>
                                    <p:set>
                                      <p:cBhvr>
                                        <p:cTn dur="1" fill="hold">
                                          <p:stCondLst>
                                            <p:cond delay="0"/>
                                          </p:stCondLst>
                                        </p:cTn>
                                        <p:tgtEl>
                                          <p:spTgt spid="1023"/>
                                        </p:tgtEl>
                                        <p:attrNameLst>
                                          <p:attrName>style.visibility</p:attrName>
                                        </p:attrNameLst>
                                      </p:cBhvr>
                                      <p:to>
                                        <p:strVal val="visible"/>
                                      </p:to>
                                    </p:set>
                                    <p:animEffect filter="fade" transition="in">
                                      <p:cBhvr>
                                        <p:cTn dur="500"/>
                                        <p:tgtEl>
                                          <p:spTgt spid="1023"/>
                                        </p:tgtEl>
                                      </p:cBhvr>
                                    </p:animEffect>
                                  </p:childTnLst>
                                </p:cTn>
                              </p:par>
                            </p:childTnLst>
                          </p:cTn>
                        </p:par>
                        <p:par>
                          <p:cTn fill="hold">
                            <p:stCondLst>
                              <p:cond delay="1000"/>
                            </p:stCondLst>
                            <p:childTnLst>
                              <p:par>
                                <p:cTn fill="hold" nodeType="afterEffect" presetClass="entr" presetID="10" presetSubtype="0">
                                  <p:stCondLst>
                                    <p:cond delay="3000"/>
                                  </p:stCondLst>
                                  <p:childTnLst>
                                    <p:set>
                                      <p:cBhvr>
                                        <p:cTn dur="1" fill="hold">
                                          <p:stCondLst>
                                            <p:cond delay="0"/>
                                          </p:stCondLst>
                                        </p:cTn>
                                        <p:tgtEl>
                                          <p:spTgt spid="1024"/>
                                        </p:tgtEl>
                                        <p:attrNameLst>
                                          <p:attrName>style.visibility</p:attrName>
                                        </p:attrNameLst>
                                      </p:cBhvr>
                                      <p:to>
                                        <p:strVal val="visible"/>
                                      </p:to>
                                    </p:set>
                                    <p:animEffect filter="fade" transition="in">
                                      <p:cBhvr>
                                        <p:cTn dur="500"/>
                                        <p:tgtEl>
                                          <p:spTgt spid="1024"/>
                                        </p:tgtEl>
                                      </p:cBhvr>
                                    </p:animEffect>
                                  </p:childTnLst>
                                </p:cTn>
                              </p:par>
                            </p:childTnLst>
                          </p:cTn>
                        </p:par>
                        <p:par>
                          <p:cTn fill="hold">
                            <p:stCondLst>
                              <p:cond delay="1500"/>
                            </p:stCondLst>
                            <p:childTnLst>
                              <p:par>
                                <p:cTn fill="hold" nodeType="afterEffect" presetClass="entr" presetID="10" presetSubtype="0">
                                  <p:stCondLst>
                                    <p:cond delay="3000"/>
                                  </p:stCondLst>
                                  <p:childTnLst>
                                    <p:set>
                                      <p:cBhvr>
                                        <p:cTn dur="1" fill="hold">
                                          <p:stCondLst>
                                            <p:cond delay="0"/>
                                          </p:stCondLst>
                                        </p:cTn>
                                        <p:tgtEl>
                                          <p:spTgt spid="1025"/>
                                        </p:tgtEl>
                                        <p:attrNameLst>
                                          <p:attrName>style.visibility</p:attrName>
                                        </p:attrNameLst>
                                      </p:cBhvr>
                                      <p:to>
                                        <p:strVal val="visible"/>
                                      </p:to>
                                    </p:set>
                                    <p:animEffect filter="fade" transition="in">
                                      <p:cBhvr>
                                        <p:cTn dur="500"/>
                                        <p:tgtEl>
                                          <p:spTgt spid="10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0" name="Shape 1030"/>
        <p:cNvGrpSpPr/>
        <p:nvPr/>
      </p:nvGrpSpPr>
      <p:grpSpPr>
        <a:xfrm>
          <a:off x="0" y="0"/>
          <a:ext cx="0" cy="0"/>
          <a:chOff x="0" y="0"/>
          <a:chExt cx="0" cy="0"/>
        </a:xfrm>
      </p:grpSpPr>
      <p:sp>
        <p:nvSpPr>
          <p:cNvPr id="1031" name="Google Shape;1031;p58"/>
          <p:cNvSpPr txBox="1"/>
          <p:nvPr/>
        </p:nvSpPr>
        <p:spPr>
          <a:xfrm>
            <a:off x="152400" y="762000"/>
            <a:ext cx="1828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21.22</a:t>
            </a:r>
            <a:endParaRPr/>
          </a:p>
        </p:txBody>
      </p:sp>
      <p:sp>
        <p:nvSpPr>
          <p:cNvPr id="1032" name="Google Shape;1032;p58"/>
          <p:cNvSpPr txBox="1"/>
          <p:nvPr/>
        </p:nvSpPr>
        <p:spPr>
          <a:xfrm>
            <a:off x="1905000" y="762000"/>
            <a:ext cx="70866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use of sacrificial anodes to prevent iron corrosion.</a:t>
            </a:r>
            <a:endParaRPr/>
          </a:p>
        </p:txBody>
      </p:sp>
      <p:pic>
        <p:nvPicPr>
          <p:cNvPr id="1033" name="Google Shape;1033;p58"/>
          <p:cNvPicPr preferRelativeResize="0"/>
          <p:nvPr/>
        </p:nvPicPr>
        <p:blipFill rotWithShape="1">
          <a:blip r:embed="rId3">
            <a:alphaModFix/>
          </a:blip>
          <a:srcRect b="0" l="0" r="0" t="0"/>
          <a:stretch/>
        </p:blipFill>
        <p:spPr>
          <a:xfrm>
            <a:off x="685800" y="1301750"/>
            <a:ext cx="7086600" cy="471011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8" name="Shape 1038"/>
        <p:cNvGrpSpPr/>
        <p:nvPr/>
      </p:nvGrpSpPr>
      <p:grpSpPr>
        <a:xfrm>
          <a:off x="0" y="0"/>
          <a:ext cx="0" cy="0"/>
          <a:chOff x="0" y="0"/>
          <a:chExt cx="0" cy="0"/>
        </a:xfrm>
      </p:grpSpPr>
      <p:sp>
        <p:nvSpPr>
          <p:cNvPr id="1039" name="Google Shape;1039;p59"/>
          <p:cNvSpPr txBox="1"/>
          <p:nvPr/>
        </p:nvSpPr>
        <p:spPr>
          <a:xfrm>
            <a:off x="304800" y="304800"/>
            <a:ext cx="167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21.23</a:t>
            </a:r>
            <a:endParaRPr/>
          </a:p>
        </p:txBody>
      </p:sp>
      <p:sp>
        <p:nvSpPr>
          <p:cNvPr id="1040" name="Google Shape;1040;p59"/>
          <p:cNvSpPr txBox="1"/>
          <p:nvPr/>
        </p:nvSpPr>
        <p:spPr>
          <a:xfrm>
            <a:off x="1828800" y="304800"/>
            <a:ext cx="7010400" cy="7016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tin-copper reaction as the basis of a voltaic and an electrolytic cell.</a:t>
            </a:r>
            <a:endParaRPr/>
          </a:p>
        </p:txBody>
      </p:sp>
      <p:pic>
        <p:nvPicPr>
          <p:cNvPr id="1041" name="Google Shape;1041;p59"/>
          <p:cNvPicPr preferRelativeResize="0"/>
          <p:nvPr/>
        </p:nvPicPr>
        <p:blipFill rotWithShape="1">
          <a:blip r:embed="rId3">
            <a:alphaModFix/>
          </a:blip>
          <a:srcRect b="0" l="0" r="0" t="0"/>
          <a:stretch/>
        </p:blipFill>
        <p:spPr>
          <a:xfrm>
            <a:off x="990600" y="1030287"/>
            <a:ext cx="6629400" cy="521493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6" name="Shape 1046"/>
        <p:cNvGrpSpPr/>
        <p:nvPr/>
      </p:nvGrpSpPr>
      <p:grpSpPr>
        <a:xfrm>
          <a:off x="0" y="0"/>
          <a:ext cx="0" cy="0"/>
          <a:chOff x="0" y="0"/>
          <a:chExt cx="0" cy="0"/>
        </a:xfrm>
      </p:grpSpPr>
      <p:pic>
        <p:nvPicPr>
          <p:cNvPr id="1047" name="Google Shape;1047;p60"/>
          <p:cNvPicPr preferRelativeResize="0"/>
          <p:nvPr/>
        </p:nvPicPr>
        <p:blipFill rotWithShape="1">
          <a:blip r:embed="rId3">
            <a:alphaModFix/>
          </a:blip>
          <a:srcRect b="0" l="0" r="0" t="0"/>
          <a:stretch/>
        </p:blipFill>
        <p:spPr>
          <a:xfrm>
            <a:off x="76200" y="1882775"/>
            <a:ext cx="9067800" cy="29654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2" name="Shape 1052"/>
        <p:cNvGrpSpPr/>
        <p:nvPr/>
      </p:nvGrpSpPr>
      <p:grpSpPr>
        <a:xfrm>
          <a:off x="0" y="0"/>
          <a:ext cx="0" cy="0"/>
          <a:chOff x="0" y="0"/>
          <a:chExt cx="0" cy="0"/>
        </a:xfrm>
      </p:grpSpPr>
      <p:sp>
        <p:nvSpPr>
          <p:cNvPr id="1053" name="Google Shape;1053;p61"/>
          <p:cNvSpPr txBox="1"/>
          <p:nvPr/>
        </p:nvSpPr>
        <p:spPr>
          <a:xfrm>
            <a:off x="457200" y="334962"/>
            <a:ext cx="167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21.25</a:t>
            </a:r>
            <a:endParaRPr/>
          </a:p>
        </p:txBody>
      </p:sp>
      <p:sp>
        <p:nvSpPr>
          <p:cNvPr id="1054" name="Google Shape;1054;p61"/>
          <p:cNvSpPr txBox="1"/>
          <p:nvPr/>
        </p:nvSpPr>
        <p:spPr>
          <a:xfrm>
            <a:off x="2819400" y="304800"/>
            <a:ext cx="35814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electrolysis of water.</a:t>
            </a:r>
            <a:endParaRPr/>
          </a:p>
        </p:txBody>
      </p:sp>
      <p:pic>
        <p:nvPicPr>
          <p:cNvPr id="1055" name="Google Shape;1055;p61"/>
          <p:cNvPicPr preferRelativeResize="0"/>
          <p:nvPr/>
        </p:nvPicPr>
        <p:blipFill rotWithShape="1">
          <a:blip r:embed="rId3">
            <a:alphaModFix/>
          </a:blip>
          <a:srcRect b="0" l="0" r="0" t="0"/>
          <a:stretch/>
        </p:blipFill>
        <p:spPr>
          <a:xfrm>
            <a:off x="2454275" y="685800"/>
            <a:ext cx="3716337" cy="6019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17"/>
          <p:cNvSpPr txBox="1"/>
          <p:nvPr/>
        </p:nvSpPr>
        <p:spPr>
          <a:xfrm>
            <a:off x="1066800" y="533400"/>
            <a:ext cx="6858000" cy="396875"/>
          </a:xfrm>
          <a:prstGeom prst="rect">
            <a:avLst/>
          </a:prstGeom>
          <a:gradFill>
            <a:gsLst>
              <a:gs pos="0">
                <a:schemeClr val="hlink"/>
              </a:gs>
              <a:gs pos="100000">
                <a:schemeClr val="lt1"/>
              </a:gs>
            </a:gsLst>
            <a:lin ang="1890000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Half-Reaction Method for Balancing Redox Reactions</a:t>
            </a:r>
            <a:endParaRPr/>
          </a:p>
        </p:txBody>
      </p:sp>
      <p:sp>
        <p:nvSpPr>
          <p:cNvPr id="135" name="Google Shape;135;p17"/>
          <p:cNvSpPr txBox="1"/>
          <p:nvPr/>
        </p:nvSpPr>
        <p:spPr>
          <a:xfrm>
            <a:off x="1066800" y="1371600"/>
            <a:ext cx="7315200" cy="2428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Summary:  This method divides the overall redox reaction into oxidation and reduction </a:t>
            </a:r>
            <a:r>
              <a:rPr b="1" i="1" lang="en-US" sz="1800" u="none">
                <a:solidFill>
                  <a:schemeClr val="dk1"/>
                </a:solidFill>
                <a:latin typeface="Arial"/>
                <a:ea typeface="Arial"/>
                <a:cs typeface="Arial"/>
                <a:sym typeface="Arial"/>
              </a:rPr>
              <a:t>half-reactions.</a:t>
            </a:r>
            <a:endParaRPr b="0" i="1" sz="1800" u="none">
              <a:solidFill>
                <a:schemeClr val="dk1"/>
              </a:solidFill>
              <a:latin typeface="Arial"/>
              <a:ea typeface="Arial"/>
              <a:cs typeface="Arial"/>
              <a:sym typeface="Arial"/>
            </a:endParaRPr>
          </a:p>
          <a:p>
            <a:pPr indent="-114300" lvl="0" marL="0" marR="0" rtl="0" algn="l">
              <a:lnSpc>
                <a:spcPct val="100000"/>
              </a:lnSpc>
              <a:spcBef>
                <a:spcPts val="90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Each reaction is balanced for mass (atoms) and charge.</a:t>
            </a:r>
            <a:endParaRPr/>
          </a:p>
          <a:p>
            <a:pPr indent="-114300" lvl="0" marL="0" marR="0" rtl="0" algn="l">
              <a:lnSpc>
                <a:spcPct val="100000"/>
              </a:lnSpc>
              <a:spcBef>
                <a:spcPts val="90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One or both are multiplied by some integer to make the number of electrons gained and lost equal.</a:t>
            </a:r>
            <a:endParaRPr/>
          </a:p>
          <a:p>
            <a:pPr indent="-114300" lvl="0" marL="0" marR="0" rtl="0" algn="l">
              <a:lnSpc>
                <a:spcPct val="100000"/>
              </a:lnSpc>
              <a:spcBef>
                <a:spcPts val="90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The half-reactions are then recombined to give the balanced redox equation.</a:t>
            </a:r>
            <a:r>
              <a:rPr b="0" i="1" lang="en-US" sz="1800" u="none">
                <a:solidFill>
                  <a:schemeClr val="dk1"/>
                </a:solidFill>
                <a:latin typeface="Arial"/>
                <a:ea typeface="Arial"/>
                <a:cs typeface="Arial"/>
                <a:sym typeface="Arial"/>
              </a:rPr>
              <a:t> </a:t>
            </a:r>
            <a:endParaRPr/>
          </a:p>
        </p:txBody>
      </p:sp>
      <p:sp>
        <p:nvSpPr>
          <p:cNvPr id="136" name="Google Shape;136;p17"/>
          <p:cNvSpPr txBox="1"/>
          <p:nvPr/>
        </p:nvSpPr>
        <p:spPr>
          <a:xfrm>
            <a:off x="1066800" y="4038600"/>
            <a:ext cx="7239000" cy="21764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Advantages:</a:t>
            </a:r>
            <a:endParaRPr/>
          </a:p>
          <a:p>
            <a:pPr indent="-114300" lvl="0" marL="0" marR="0" rtl="0" algn="l">
              <a:lnSpc>
                <a:spcPct val="100000"/>
              </a:lnSpc>
              <a:spcBef>
                <a:spcPts val="18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The separation of half-reactions reflects actual physical separations    </a:t>
            </a:r>
            <a:endParaRPr/>
          </a:p>
          <a:p>
            <a:pPr indent="0" lvl="0" marL="0" marR="0" rtl="0" algn="l">
              <a:lnSpc>
                <a:spcPct val="100000"/>
              </a:lnSpc>
              <a:spcBef>
                <a:spcPts val="18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in electrochemical cells.</a:t>
            </a:r>
            <a:endParaRPr/>
          </a:p>
          <a:p>
            <a:pPr indent="-114300" lvl="0" marL="0" marR="0" rtl="0" algn="l">
              <a:lnSpc>
                <a:spcPct val="100000"/>
              </a:lnSpc>
              <a:spcBef>
                <a:spcPts val="18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The half-reactions are easier to balance especially if they involve </a:t>
            </a:r>
            <a:endParaRPr/>
          </a:p>
          <a:p>
            <a:pPr indent="0" lvl="0" marL="0" marR="0" rtl="0" algn="l">
              <a:lnSpc>
                <a:spcPct val="100000"/>
              </a:lnSpc>
              <a:spcBef>
                <a:spcPts val="18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acid or base.</a:t>
            </a:r>
            <a:endParaRPr/>
          </a:p>
          <a:p>
            <a:pPr indent="-114300" lvl="0" marL="0" marR="0" rtl="0" algn="l">
              <a:lnSpc>
                <a:spcPct val="100000"/>
              </a:lnSpc>
              <a:spcBef>
                <a:spcPts val="18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 It is usually not necessary to assign oxidation numbers to those </a:t>
            </a:r>
            <a:endParaRPr/>
          </a:p>
          <a:p>
            <a:pPr indent="0" lvl="0" marL="0" marR="0" rtl="0" algn="l">
              <a:lnSpc>
                <a:spcPct val="100000"/>
              </a:lnSpc>
              <a:spcBef>
                <a:spcPts val="18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species not undergoing change.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500"/>
                                        <p:tgtEl>
                                          <p:spTgt spid="13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animEffect filter="fade" transition="in">
                                      <p:cBhvr>
                                        <p:cTn dur="500"/>
                                        <p:tgtEl>
                                          <p:spTgt spid="13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animEffect filter="fade" transition="in">
                                      <p:cBhvr>
                                        <p:cTn dur="500"/>
                                        <p:tgtEl>
                                          <p:spTgt spid="13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5">
                                            <p:txEl>
                                              <p:pRg end="3" st="3"/>
                                            </p:txEl>
                                          </p:spTgt>
                                        </p:tgtEl>
                                        <p:attrNameLst>
                                          <p:attrName>style.visibility</p:attrName>
                                        </p:attrNameLst>
                                      </p:cBhvr>
                                      <p:to>
                                        <p:strVal val="visible"/>
                                      </p:to>
                                    </p:set>
                                    <p:animEffect filter="fade" transition="in">
                                      <p:cBhvr>
                                        <p:cTn dur="500"/>
                                        <p:tgtEl>
                                          <p:spTgt spid="135">
                                            <p:txEl>
                                              <p:pRg end="3" st="3"/>
                                            </p:txEl>
                                          </p:spTgt>
                                        </p:tgtEl>
                                      </p:cBhvr>
                                    </p:animEffect>
                                  </p:childTnLst>
                                </p:cTn>
                              </p:par>
                            </p:childTnLst>
                          </p:cTn>
                        </p:par>
                        <p:par>
                          <p:cTn fill="hold">
                            <p:stCondLst>
                              <p:cond delay="500"/>
                            </p:stCondLst>
                            <p:childTnLst>
                              <p:par>
                                <p:cTn fill="hold" nodeType="afterEffect" presetClass="entr" presetID="10" presetSubtype="0">
                                  <p:stCondLst>
                                    <p:cond delay="3000"/>
                                  </p:stCondLst>
                                  <p:childTnLst>
                                    <p:set>
                                      <p:cBhvr>
                                        <p:cTn dur="1" fill="hold">
                                          <p:stCondLst>
                                            <p:cond delay="0"/>
                                          </p:stCondLst>
                                        </p:cTn>
                                        <p:tgtEl>
                                          <p:spTgt spid="136">
                                            <p:txEl>
                                              <p:pRg end="0" st="0"/>
                                            </p:txEl>
                                          </p:spTgt>
                                        </p:tgtEl>
                                        <p:attrNameLst>
                                          <p:attrName>style.visibility</p:attrName>
                                        </p:attrNameLst>
                                      </p:cBhvr>
                                      <p:to>
                                        <p:strVal val="visible"/>
                                      </p:to>
                                    </p:set>
                                    <p:animEffect filter="fade" transition="in">
                                      <p:cBhvr>
                                        <p:cTn dur="500"/>
                                        <p:tgtEl>
                                          <p:spTgt spid="136">
                                            <p:txEl>
                                              <p:pRg end="0" st="0"/>
                                            </p:txEl>
                                          </p:spTgt>
                                        </p:tgtEl>
                                      </p:cBhvr>
                                    </p:animEffect>
                                  </p:childTnLst>
                                </p:cTn>
                              </p:par>
                            </p:childTnLst>
                          </p:cTn>
                        </p:par>
                        <p:par>
                          <p:cTn fill="hold">
                            <p:stCondLst>
                              <p:cond delay="1000"/>
                            </p:stCondLst>
                            <p:childTnLst>
                              <p:par>
                                <p:cTn fill="hold" nodeType="afterEffect" presetClass="entr" presetID="10" presetSubtype="0">
                                  <p:stCondLst>
                                    <p:cond delay="3000"/>
                                  </p:stCondLst>
                                  <p:childTnLst>
                                    <p:set>
                                      <p:cBhvr>
                                        <p:cTn dur="1" fill="hold">
                                          <p:stCondLst>
                                            <p:cond delay="0"/>
                                          </p:stCondLst>
                                        </p:cTn>
                                        <p:tgtEl>
                                          <p:spTgt spid="136">
                                            <p:txEl>
                                              <p:pRg end="1" st="1"/>
                                            </p:txEl>
                                          </p:spTgt>
                                        </p:tgtEl>
                                        <p:attrNameLst>
                                          <p:attrName>style.visibility</p:attrName>
                                        </p:attrNameLst>
                                      </p:cBhvr>
                                      <p:to>
                                        <p:strVal val="visible"/>
                                      </p:to>
                                    </p:set>
                                    <p:animEffect filter="fade" transition="in">
                                      <p:cBhvr>
                                        <p:cTn dur="500"/>
                                        <p:tgtEl>
                                          <p:spTgt spid="136">
                                            <p:txEl>
                                              <p:pRg end="1" st="1"/>
                                            </p:txEl>
                                          </p:spTgt>
                                        </p:tgtEl>
                                      </p:cBhvr>
                                    </p:animEffect>
                                  </p:childTnLst>
                                </p:cTn>
                              </p:par>
                            </p:childTnLst>
                          </p:cTn>
                        </p:par>
                        <p:par>
                          <p:cTn fill="hold">
                            <p:stCondLst>
                              <p:cond delay="1500"/>
                            </p:stCondLst>
                            <p:childTnLst>
                              <p:par>
                                <p:cTn fill="hold" nodeType="afterEffect" presetClass="entr" presetID="10" presetSubtype="0">
                                  <p:stCondLst>
                                    <p:cond delay="3000"/>
                                  </p:stCondLst>
                                  <p:childTnLst>
                                    <p:set>
                                      <p:cBhvr>
                                        <p:cTn dur="1" fill="hold">
                                          <p:stCondLst>
                                            <p:cond delay="0"/>
                                          </p:stCondLst>
                                        </p:cTn>
                                        <p:tgtEl>
                                          <p:spTgt spid="136">
                                            <p:txEl>
                                              <p:pRg end="2" st="2"/>
                                            </p:txEl>
                                          </p:spTgt>
                                        </p:tgtEl>
                                        <p:attrNameLst>
                                          <p:attrName>style.visibility</p:attrName>
                                        </p:attrNameLst>
                                      </p:cBhvr>
                                      <p:to>
                                        <p:strVal val="visible"/>
                                      </p:to>
                                    </p:set>
                                    <p:animEffect filter="fade" transition="in">
                                      <p:cBhvr>
                                        <p:cTn dur="500"/>
                                        <p:tgtEl>
                                          <p:spTgt spid="136">
                                            <p:txEl>
                                              <p:pRg end="2" st="2"/>
                                            </p:txEl>
                                          </p:spTgt>
                                        </p:tgtEl>
                                      </p:cBhvr>
                                    </p:animEffect>
                                  </p:childTnLst>
                                </p:cTn>
                              </p:par>
                            </p:childTnLst>
                          </p:cTn>
                        </p:par>
                        <p:par>
                          <p:cTn fill="hold">
                            <p:stCondLst>
                              <p:cond delay="2000"/>
                            </p:stCondLst>
                            <p:childTnLst>
                              <p:par>
                                <p:cTn fill="hold" nodeType="afterEffect" presetClass="entr" presetID="10" presetSubtype="0">
                                  <p:stCondLst>
                                    <p:cond delay="3000"/>
                                  </p:stCondLst>
                                  <p:childTnLst>
                                    <p:set>
                                      <p:cBhvr>
                                        <p:cTn dur="1" fill="hold">
                                          <p:stCondLst>
                                            <p:cond delay="0"/>
                                          </p:stCondLst>
                                        </p:cTn>
                                        <p:tgtEl>
                                          <p:spTgt spid="136">
                                            <p:txEl>
                                              <p:pRg end="3" st="3"/>
                                            </p:txEl>
                                          </p:spTgt>
                                        </p:tgtEl>
                                        <p:attrNameLst>
                                          <p:attrName>style.visibility</p:attrName>
                                        </p:attrNameLst>
                                      </p:cBhvr>
                                      <p:to>
                                        <p:strVal val="visible"/>
                                      </p:to>
                                    </p:set>
                                    <p:animEffect filter="fade" transition="in">
                                      <p:cBhvr>
                                        <p:cTn dur="500"/>
                                        <p:tgtEl>
                                          <p:spTgt spid="136">
                                            <p:txEl>
                                              <p:pRg end="3" st="3"/>
                                            </p:txEl>
                                          </p:spTgt>
                                        </p:tgtEl>
                                      </p:cBhvr>
                                    </p:animEffect>
                                  </p:childTnLst>
                                </p:cTn>
                              </p:par>
                            </p:childTnLst>
                          </p:cTn>
                        </p:par>
                        <p:par>
                          <p:cTn fill="hold">
                            <p:stCondLst>
                              <p:cond delay="2500"/>
                            </p:stCondLst>
                            <p:childTnLst>
                              <p:par>
                                <p:cTn fill="hold" nodeType="afterEffect" presetClass="entr" presetID="10" presetSubtype="0">
                                  <p:stCondLst>
                                    <p:cond delay="3000"/>
                                  </p:stCondLst>
                                  <p:childTnLst>
                                    <p:set>
                                      <p:cBhvr>
                                        <p:cTn dur="1" fill="hold">
                                          <p:stCondLst>
                                            <p:cond delay="0"/>
                                          </p:stCondLst>
                                        </p:cTn>
                                        <p:tgtEl>
                                          <p:spTgt spid="136">
                                            <p:txEl>
                                              <p:pRg end="4" st="4"/>
                                            </p:txEl>
                                          </p:spTgt>
                                        </p:tgtEl>
                                        <p:attrNameLst>
                                          <p:attrName>style.visibility</p:attrName>
                                        </p:attrNameLst>
                                      </p:cBhvr>
                                      <p:to>
                                        <p:strVal val="visible"/>
                                      </p:to>
                                    </p:set>
                                    <p:animEffect filter="fade" transition="in">
                                      <p:cBhvr>
                                        <p:cTn dur="500"/>
                                        <p:tgtEl>
                                          <p:spTgt spid="136">
                                            <p:txEl>
                                              <p:pRg end="4" st="4"/>
                                            </p:txEl>
                                          </p:spTgt>
                                        </p:tgtEl>
                                      </p:cBhvr>
                                    </p:animEffect>
                                  </p:childTnLst>
                                </p:cTn>
                              </p:par>
                            </p:childTnLst>
                          </p:cTn>
                        </p:par>
                        <p:par>
                          <p:cTn fill="hold">
                            <p:stCondLst>
                              <p:cond delay="3000"/>
                            </p:stCondLst>
                            <p:childTnLst>
                              <p:par>
                                <p:cTn fill="hold" nodeType="afterEffect" presetClass="entr" presetID="10" presetSubtype="0">
                                  <p:stCondLst>
                                    <p:cond delay="3000"/>
                                  </p:stCondLst>
                                  <p:childTnLst>
                                    <p:set>
                                      <p:cBhvr>
                                        <p:cTn dur="1" fill="hold">
                                          <p:stCondLst>
                                            <p:cond delay="0"/>
                                          </p:stCondLst>
                                        </p:cTn>
                                        <p:tgtEl>
                                          <p:spTgt spid="136">
                                            <p:txEl>
                                              <p:pRg end="5" st="5"/>
                                            </p:txEl>
                                          </p:spTgt>
                                        </p:tgtEl>
                                        <p:attrNameLst>
                                          <p:attrName>style.visibility</p:attrName>
                                        </p:attrNameLst>
                                      </p:cBhvr>
                                      <p:to>
                                        <p:strVal val="visible"/>
                                      </p:to>
                                    </p:set>
                                    <p:animEffect filter="fade" transition="in">
                                      <p:cBhvr>
                                        <p:cTn dur="500"/>
                                        <p:tgtEl>
                                          <p:spTgt spid="136">
                                            <p:txEl>
                                              <p:pRg end="5" st="5"/>
                                            </p:txEl>
                                          </p:spTgt>
                                        </p:tgtEl>
                                      </p:cBhvr>
                                    </p:animEffect>
                                  </p:childTnLst>
                                </p:cTn>
                              </p:par>
                            </p:childTnLst>
                          </p:cTn>
                        </p:par>
                        <p:par>
                          <p:cTn fill="hold">
                            <p:stCondLst>
                              <p:cond delay="3500"/>
                            </p:stCondLst>
                            <p:childTnLst>
                              <p:par>
                                <p:cTn fill="hold" nodeType="afterEffect" presetClass="entr" presetID="10" presetSubtype="0">
                                  <p:stCondLst>
                                    <p:cond delay="3000"/>
                                  </p:stCondLst>
                                  <p:childTnLst>
                                    <p:set>
                                      <p:cBhvr>
                                        <p:cTn dur="1" fill="hold">
                                          <p:stCondLst>
                                            <p:cond delay="0"/>
                                          </p:stCondLst>
                                        </p:cTn>
                                        <p:tgtEl>
                                          <p:spTgt spid="136">
                                            <p:txEl>
                                              <p:pRg end="6" st="6"/>
                                            </p:txEl>
                                          </p:spTgt>
                                        </p:tgtEl>
                                        <p:attrNameLst>
                                          <p:attrName>style.visibility</p:attrName>
                                        </p:attrNameLst>
                                      </p:cBhvr>
                                      <p:to>
                                        <p:strVal val="visible"/>
                                      </p:to>
                                    </p:set>
                                    <p:animEffect filter="fade" transition="in">
                                      <p:cBhvr>
                                        <p:cTn dur="500"/>
                                        <p:tgtEl>
                                          <p:spTgt spid="13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0" name="Shape 1060"/>
        <p:cNvGrpSpPr/>
        <p:nvPr/>
      </p:nvGrpSpPr>
      <p:grpSpPr>
        <a:xfrm>
          <a:off x="0" y="0"/>
          <a:ext cx="0" cy="0"/>
          <a:chOff x="0" y="0"/>
          <a:chExt cx="0" cy="0"/>
        </a:xfrm>
      </p:grpSpPr>
      <p:sp>
        <p:nvSpPr>
          <p:cNvPr id="1061" name="Google Shape;1061;p62"/>
          <p:cNvSpPr txBox="1"/>
          <p:nvPr/>
        </p:nvSpPr>
        <p:spPr>
          <a:xfrm>
            <a:off x="685800" y="4572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21.8</a:t>
            </a:r>
            <a:endParaRPr/>
          </a:p>
        </p:txBody>
      </p:sp>
      <p:sp>
        <p:nvSpPr>
          <p:cNvPr id="1062" name="Google Shape;1062;p62"/>
          <p:cNvSpPr txBox="1"/>
          <p:nvPr/>
        </p:nvSpPr>
        <p:spPr>
          <a:xfrm>
            <a:off x="3200400" y="381000"/>
            <a:ext cx="5410200" cy="641350"/>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Predicting the Electrolysis Products of Aqueous Ionic Solutions</a:t>
            </a:r>
            <a:endParaRPr/>
          </a:p>
        </p:txBody>
      </p:sp>
      <p:grpSp>
        <p:nvGrpSpPr>
          <p:cNvPr id="1063" name="Google Shape;1063;p62"/>
          <p:cNvGrpSpPr/>
          <p:nvPr/>
        </p:nvGrpSpPr>
        <p:grpSpPr>
          <a:xfrm>
            <a:off x="457200" y="1143000"/>
            <a:ext cx="8382000" cy="641350"/>
            <a:chOff x="288" y="816"/>
            <a:chExt cx="5280" cy="404"/>
          </a:xfrm>
        </p:grpSpPr>
        <p:sp>
          <p:nvSpPr>
            <p:cNvPr id="1064" name="Google Shape;1064;p62"/>
            <p:cNvSpPr txBox="1"/>
            <p:nvPr/>
          </p:nvSpPr>
          <p:spPr>
            <a:xfrm>
              <a:off x="288" y="816"/>
              <a:ext cx="1053"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1065" name="Google Shape;1065;p62"/>
            <p:cNvSpPr txBox="1"/>
            <p:nvPr/>
          </p:nvSpPr>
          <p:spPr>
            <a:xfrm>
              <a:off x="1200" y="816"/>
              <a:ext cx="4368" cy="404"/>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What products form during electrolysis of aqueous solutions of the following salts:  </a:t>
              </a: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KBr;  </a:t>
              </a: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AgNO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a:t>
              </a:r>
              <a:r>
                <a:rPr b="1" i="0" lang="en-US" sz="1800" u="none">
                  <a:solidFill>
                    <a:schemeClr val="dk1"/>
                  </a:solidFill>
                  <a:latin typeface="Arial"/>
                  <a:ea typeface="Arial"/>
                  <a:cs typeface="Arial"/>
                  <a:sym typeface="Arial"/>
                </a:rPr>
                <a:t>(c)  </a:t>
              </a:r>
              <a:r>
                <a:rPr b="0" i="0" lang="en-US" sz="1800" u="none">
                  <a:solidFill>
                    <a:schemeClr val="dk1"/>
                  </a:solidFill>
                  <a:latin typeface="Arial"/>
                  <a:ea typeface="Arial"/>
                  <a:cs typeface="Arial"/>
                  <a:sym typeface="Arial"/>
                </a:rPr>
                <a:t>MgSO</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a:t>
              </a:r>
              <a:endParaRPr/>
            </a:p>
          </p:txBody>
        </p:sp>
      </p:grpSp>
      <p:sp>
        <p:nvSpPr>
          <p:cNvPr id="1066" name="Google Shape;1066;p62"/>
          <p:cNvSpPr txBox="1"/>
          <p:nvPr/>
        </p:nvSpPr>
        <p:spPr>
          <a:xfrm>
            <a:off x="457200" y="3352800"/>
            <a:ext cx="13716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grpSp>
        <p:nvGrpSpPr>
          <p:cNvPr id="1067" name="Google Shape;1067;p62"/>
          <p:cNvGrpSpPr/>
          <p:nvPr/>
        </p:nvGrpSpPr>
        <p:grpSpPr>
          <a:xfrm>
            <a:off x="457200" y="1981200"/>
            <a:ext cx="8305800" cy="641350"/>
            <a:chOff x="288" y="1248"/>
            <a:chExt cx="5232" cy="404"/>
          </a:xfrm>
        </p:grpSpPr>
        <p:sp>
          <p:nvSpPr>
            <p:cNvPr id="1068" name="Google Shape;1068;p62"/>
            <p:cNvSpPr txBox="1"/>
            <p:nvPr/>
          </p:nvSpPr>
          <p:spPr>
            <a:xfrm>
              <a:off x="288" y="1248"/>
              <a:ext cx="576"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1069" name="Google Shape;1069;p62"/>
            <p:cNvSpPr txBox="1"/>
            <p:nvPr/>
          </p:nvSpPr>
          <p:spPr>
            <a:xfrm>
              <a:off x="960" y="1248"/>
              <a:ext cx="4560"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Compare the potentials of the reacting ions with those of water, remembering to consider the 0.4 to 0.6 V overvoltage.</a:t>
              </a:r>
              <a:endParaRPr/>
            </a:p>
          </p:txBody>
        </p:sp>
      </p:grpSp>
      <p:sp>
        <p:nvSpPr>
          <p:cNvPr id="1070" name="Google Shape;1070;p62"/>
          <p:cNvSpPr txBox="1"/>
          <p:nvPr/>
        </p:nvSpPr>
        <p:spPr>
          <a:xfrm>
            <a:off x="533400" y="2590800"/>
            <a:ext cx="8382000" cy="641350"/>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reduction half-reaction with the less negative potential, and the oxidation half-reaction with the less positive potential will occur at their respective electrodes.</a:t>
            </a:r>
            <a:endParaRPr/>
          </a:p>
        </p:txBody>
      </p:sp>
      <p:grpSp>
        <p:nvGrpSpPr>
          <p:cNvPr id="1071" name="Google Shape;1071;p62"/>
          <p:cNvGrpSpPr/>
          <p:nvPr/>
        </p:nvGrpSpPr>
        <p:grpSpPr>
          <a:xfrm>
            <a:off x="1981200" y="3352800"/>
            <a:ext cx="6172200" cy="366712"/>
            <a:chOff x="1248" y="2112"/>
            <a:chExt cx="3888" cy="231"/>
          </a:xfrm>
        </p:grpSpPr>
        <p:sp>
          <p:nvSpPr>
            <p:cNvPr id="1072" name="Google Shape;1072;p62"/>
            <p:cNvSpPr txBox="1"/>
            <p:nvPr/>
          </p:nvSpPr>
          <p:spPr>
            <a:xfrm>
              <a:off x="4176" y="2112"/>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-2.93 V</a:t>
              </a:r>
              <a:endParaRPr/>
            </a:p>
          </p:txBody>
        </p:sp>
        <p:grpSp>
          <p:nvGrpSpPr>
            <p:cNvPr id="1073" name="Google Shape;1073;p62"/>
            <p:cNvGrpSpPr/>
            <p:nvPr/>
          </p:nvGrpSpPr>
          <p:grpSpPr>
            <a:xfrm>
              <a:off x="1248" y="2112"/>
              <a:ext cx="1824" cy="231"/>
              <a:chOff x="1248" y="2112"/>
              <a:chExt cx="1824" cy="231"/>
            </a:xfrm>
          </p:grpSpPr>
          <p:sp>
            <p:nvSpPr>
              <p:cNvPr id="1074" name="Google Shape;1074;p62"/>
              <p:cNvSpPr txBox="1"/>
              <p:nvPr/>
            </p:nvSpPr>
            <p:spPr>
              <a:xfrm>
                <a:off x="1248" y="2112"/>
                <a:ext cx="182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  </a:t>
                </a:r>
                <a:r>
                  <a:rPr b="0" i="0" lang="en-US" sz="1800" u="none">
                    <a:solidFill>
                      <a:schemeClr val="dk1"/>
                    </a:solidFill>
                    <a:latin typeface="Arial"/>
                    <a:ea typeface="Arial"/>
                    <a:cs typeface="Arial"/>
                    <a:sym typeface="Arial"/>
                  </a:rPr>
                  <a:t>K</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K(</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a:t>
                </a:r>
                <a:endParaRPr/>
              </a:p>
            </p:txBody>
          </p:sp>
          <p:cxnSp>
            <p:nvCxnSpPr>
              <p:cNvPr id="1075" name="Google Shape;1075;p62"/>
              <p:cNvCxnSpPr/>
              <p:nvPr/>
            </p:nvCxnSpPr>
            <p:spPr>
              <a:xfrm>
                <a:off x="2304" y="2256"/>
                <a:ext cx="240" cy="0"/>
              </a:xfrm>
              <a:prstGeom prst="straightConnector1">
                <a:avLst/>
              </a:prstGeom>
              <a:noFill/>
              <a:ln cap="flat" cmpd="sng" w="9525">
                <a:solidFill>
                  <a:schemeClr val="dk1"/>
                </a:solidFill>
                <a:prstDash val="solid"/>
                <a:miter lim="800000"/>
                <a:headEnd len="med" w="med" type="none"/>
                <a:tailEnd len="med" w="med" type="triangle"/>
              </a:ln>
            </p:spPr>
          </p:cxnSp>
        </p:grpSp>
      </p:grpSp>
      <p:grpSp>
        <p:nvGrpSpPr>
          <p:cNvPr id="1076" name="Google Shape;1076;p62"/>
          <p:cNvGrpSpPr/>
          <p:nvPr/>
        </p:nvGrpSpPr>
        <p:grpSpPr>
          <a:xfrm>
            <a:off x="2362200" y="3695700"/>
            <a:ext cx="5791200" cy="366712"/>
            <a:chOff x="1488" y="2328"/>
            <a:chExt cx="3648" cy="231"/>
          </a:xfrm>
        </p:grpSpPr>
        <p:sp>
          <p:nvSpPr>
            <p:cNvPr id="1077" name="Google Shape;1077;p62"/>
            <p:cNvSpPr txBox="1"/>
            <p:nvPr/>
          </p:nvSpPr>
          <p:spPr>
            <a:xfrm>
              <a:off x="4176" y="2328"/>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-0.42 V</a:t>
              </a:r>
              <a:endParaRPr/>
            </a:p>
          </p:txBody>
        </p:sp>
        <p:grpSp>
          <p:nvGrpSpPr>
            <p:cNvPr id="1078" name="Google Shape;1078;p62"/>
            <p:cNvGrpSpPr/>
            <p:nvPr/>
          </p:nvGrpSpPr>
          <p:grpSpPr>
            <a:xfrm>
              <a:off x="1488" y="2328"/>
              <a:ext cx="2688" cy="231"/>
              <a:chOff x="1488" y="2352"/>
              <a:chExt cx="2688" cy="231"/>
            </a:xfrm>
          </p:grpSpPr>
          <p:sp>
            <p:nvSpPr>
              <p:cNvPr id="1079" name="Google Shape;1079;p62"/>
              <p:cNvSpPr txBox="1"/>
              <p:nvPr/>
            </p:nvSpPr>
            <p:spPr>
              <a:xfrm>
                <a:off x="1488" y="2352"/>
                <a:ext cx="268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 + 2e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+ 2OH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a:t>
                </a:r>
                <a:endParaRPr/>
              </a:p>
            </p:txBody>
          </p:sp>
          <p:cxnSp>
            <p:nvCxnSpPr>
              <p:cNvPr id="1080" name="Google Shape;1080;p62"/>
              <p:cNvCxnSpPr/>
              <p:nvPr/>
            </p:nvCxnSpPr>
            <p:spPr>
              <a:xfrm>
                <a:off x="2448" y="2468"/>
                <a:ext cx="240" cy="0"/>
              </a:xfrm>
              <a:prstGeom prst="straightConnector1">
                <a:avLst/>
              </a:prstGeom>
              <a:noFill/>
              <a:ln cap="flat" cmpd="sng" w="9525">
                <a:solidFill>
                  <a:schemeClr val="dk1"/>
                </a:solidFill>
                <a:prstDash val="solid"/>
                <a:miter lim="800000"/>
                <a:headEnd len="med" w="med" type="none"/>
                <a:tailEnd len="med" w="med" type="triangle"/>
              </a:ln>
            </p:spPr>
          </p:cxnSp>
        </p:grpSp>
      </p:grpSp>
      <p:sp>
        <p:nvSpPr>
          <p:cNvPr id="1081" name="Google Shape;1081;p62"/>
          <p:cNvSpPr txBox="1"/>
          <p:nvPr/>
        </p:nvSpPr>
        <p:spPr>
          <a:xfrm>
            <a:off x="609600" y="4114800"/>
            <a:ext cx="7848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overvoltage would make the water reduction -0.8 to -1.0 V, but the reduction of K</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is still a higher potential so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is produced at the cathode.</a:t>
            </a:r>
            <a:endParaRPr/>
          </a:p>
        </p:txBody>
      </p:sp>
      <p:sp>
        <p:nvSpPr>
          <p:cNvPr id="1082" name="Google Shape;1082;p62"/>
          <p:cNvSpPr txBox="1"/>
          <p:nvPr/>
        </p:nvSpPr>
        <p:spPr>
          <a:xfrm>
            <a:off x="914400" y="5638800"/>
            <a:ext cx="7086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overvoltage would give the water half-cell more potential than Br </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so the Br </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will be oxidized.  Br</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 forms at the anode.</a:t>
            </a:r>
            <a:endParaRPr/>
          </a:p>
        </p:txBody>
      </p:sp>
      <p:grpSp>
        <p:nvGrpSpPr>
          <p:cNvPr id="1083" name="Google Shape;1083;p62"/>
          <p:cNvGrpSpPr/>
          <p:nvPr/>
        </p:nvGrpSpPr>
        <p:grpSpPr>
          <a:xfrm>
            <a:off x="1676400" y="4800600"/>
            <a:ext cx="6400800" cy="366712"/>
            <a:chOff x="1056" y="3024"/>
            <a:chExt cx="4032" cy="231"/>
          </a:xfrm>
        </p:grpSpPr>
        <p:sp>
          <p:nvSpPr>
            <p:cNvPr id="1084" name="Google Shape;1084;p62"/>
            <p:cNvSpPr txBox="1"/>
            <p:nvPr/>
          </p:nvSpPr>
          <p:spPr>
            <a:xfrm>
              <a:off x="4128" y="3024"/>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1.07 V</a:t>
              </a:r>
              <a:endParaRPr/>
            </a:p>
          </p:txBody>
        </p:sp>
        <p:grpSp>
          <p:nvGrpSpPr>
            <p:cNvPr id="1085" name="Google Shape;1085;p62"/>
            <p:cNvGrpSpPr/>
            <p:nvPr/>
          </p:nvGrpSpPr>
          <p:grpSpPr>
            <a:xfrm>
              <a:off x="1056" y="3024"/>
              <a:ext cx="2832" cy="231"/>
              <a:chOff x="1056" y="3024"/>
              <a:chExt cx="2832" cy="231"/>
            </a:xfrm>
          </p:grpSpPr>
          <p:sp>
            <p:nvSpPr>
              <p:cNvPr id="1086" name="Google Shape;1086;p62"/>
              <p:cNvSpPr txBox="1"/>
              <p:nvPr/>
            </p:nvSpPr>
            <p:spPr>
              <a:xfrm>
                <a:off x="1056" y="3024"/>
                <a:ext cx="28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2Br </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Br</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 + 2e</a:t>
                </a:r>
                <a:r>
                  <a:rPr b="0" baseline="30000" i="0" lang="en-US" sz="1800" u="none">
                    <a:solidFill>
                      <a:schemeClr val="dk1"/>
                    </a:solidFill>
                    <a:latin typeface="Arial"/>
                    <a:ea typeface="Arial"/>
                    <a:cs typeface="Arial"/>
                    <a:sym typeface="Arial"/>
                  </a:rPr>
                  <a:t>-</a:t>
                </a:r>
                <a:endParaRPr/>
              </a:p>
            </p:txBody>
          </p:sp>
          <p:cxnSp>
            <p:nvCxnSpPr>
              <p:cNvPr id="1087" name="Google Shape;1087;p62"/>
              <p:cNvCxnSpPr/>
              <p:nvPr/>
            </p:nvCxnSpPr>
            <p:spPr>
              <a:xfrm>
                <a:off x="1680" y="3168"/>
                <a:ext cx="240" cy="0"/>
              </a:xfrm>
              <a:prstGeom prst="straightConnector1">
                <a:avLst/>
              </a:prstGeom>
              <a:noFill/>
              <a:ln cap="flat" cmpd="sng" w="9525">
                <a:solidFill>
                  <a:schemeClr val="dk1"/>
                </a:solidFill>
                <a:prstDash val="solid"/>
                <a:miter lim="800000"/>
                <a:headEnd len="med" w="med" type="none"/>
                <a:tailEnd len="med" w="med" type="triangle"/>
              </a:ln>
            </p:spPr>
          </p:cxnSp>
        </p:grpSp>
      </p:grpSp>
      <p:grpSp>
        <p:nvGrpSpPr>
          <p:cNvPr id="1088" name="Google Shape;1088;p62"/>
          <p:cNvGrpSpPr/>
          <p:nvPr/>
        </p:nvGrpSpPr>
        <p:grpSpPr>
          <a:xfrm>
            <a:off x="1676400" y="5219700"/>
            <a:ext cx="6400800" cy="366712"/>
            <a:chOff x="1056" y="3288"/>
            <a:chExt cx="4032" cy="231"/>
          </a:xfrm>
        </p:grpSpPr>
        <p:sp>
          <p:nvSpPr>
            <p:cNvPr id="1089" name="Google Shape;1089;p62"/>
            <p:cNvSpPr txBox="1"/>
            <p:nvPr/>
          </p:nvSpPr>
          <p:spPr>
            <a:xfrm>
              <a:off x="1056" y="3288"/>
              <a:ext cx="28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+ 4H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+ 4e</a:t>
              </a:r>
              <a:r>
                <a:rPr b="0" baseline="30000" i="0" lang="en-US" sz="1800" u="none">
                  <a:solidFill>
                    <a:schemeClr val="dk1"/>
                  </a:solidFill>
                  <a:latin typeface="Arial"/>
                  <a:ea typeface="Arial"/>
                  <a:cs typeface="Arial"/>
                  <a:sym typeface="Arial"/>
                </a:rPr>
                <a:t>-</a:t>
              </a:r>
              <a:endParaRPr/>
            </a:p>
          </p:txBody>
        </p:sp>
        <p:sp>
          <p:nvSpPr>
            <p:cNvPr id="1090" name="Google Shape;1090;p62"/>
            <p:cNvSpPr txBox="1"/>
            <p:nvPr/>
          </p:nvSpPr>
          <p:spPr>
            <a:xfrm>
              <a:off x="4128" y="3288"/>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0.82 V</a:t>
              </a:r>
              <a:endParaRPr/>
            </a:p>
          </p:txBody>
        </p:sp>
        <p:cxnSp>
          <p:nvCxnSpPr>
            <p:cNvPr id="1091" name="Google Shape;1091;p62"/>
            <p:cNvCxnSpPr/>
            <p:nvPr/>
          </p:nvCxnSpPr>
          <p:spPr>
            <a:xfrm>
              <a:off x="1680" y="3404"/>
              <a:ext cx="240" cy="0"/>
            </a:xfrm>
            <a:prstGeom prst="straightConnector1">
              <a:avLst/>
            </a:prstGeom>
            <a:noFill/>
            <a:ln cap="flat" cmpd="sng" w="9525">
              <a:solidFill>
                <a:schemeClr val="dk1"/>
              </a:solidFill>
              <a:prstDash val="solid"/>
              <a:miter lim="800000"/>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1000"/>
                                  </p:stCondLst>
                                  <p:childTnLst>
                                    <p:set>
                                      <p:cBhvr>
                                        <p:cTn dur="1" fill="hold">
                                          <p:stCondLst>
                                            <p:cond delay="0"/>
                                          </p:stCondLst>
                                        </p:cTn>
                                        <p:tgtEl>
                                          <p:spTgt spid="1070"/>
                                        </p:tgtEl>
                                        <p:attrNameLst>
                                          <p:attrName>style.visibility</p:attrName>
                                        </p:attrNameLst>
                                      </p:cBhvr>
                                      <p:to>
                                        <p:strVal val="visible"/>
                                      </p:to>
                                    </p:set>
                                    <p:animEffect filter="fade" transition="in">
                                      <p:cBhvr>
                                        <p:cTn dur="500"/>
                                        <p:tgtEl>
                                          <p:spTgt spid="1070"/>
                                        </p:tgtEl>
                                      </p:cBhvr>
                                    </p:animEffect>
                                  </p:childTnLst>
                                </p:cTn>
                              </p:par>
                            </p:childTnLst>
                          </p:cTn>
                        </p:par>
                        <p:par>
                          <p:cTn fill="hold">
                            <p:stCondLst>
                              <p:cond delay="500"/>
                            </p:stCondLst>
                            <p:childTnLst>
                              <p:par>
                                <p:cTn fill="hold" nodeType="afterEffect" presetClass="entr" presetID="1" presetSubtype="0">
                                  <p:stCondLst>
                                    <p:cond delay="3500"/>
                                  </p:stCondLst>
                                  <p:childTnLst>
                                    <p:set>
                                      <p:cBhvr>
                                        <p:cTn dur="1" fill="hold">
                                          <p:stCondLst>
                                            <p:cond delay="0"/>
                                          </p:stCondLst>
                                        </p:cTn>
                                        <p:tgtEl>
                                          <p:spTgt spid="1066">
                                            <p:txEl>
                                              <p:pRg end="0" st="0"/>
                                            </p:txEl>
                                          </p:spTgt>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0" presetSubtype="0">
                                  <p:stCondLst>
                                    <p:cond delay="1500"/>
                                  </p:stCondLst>
                                  <p:childTnLst>
                                    <p:set>
                                      <p:cBhvr>
                                        <p:cTn dur="1" fill="hold">
                                          <p:stCondLst>
                                            <p:cond delay="0"/>
                                          </p:stCondLst>
                                        </p:cTn>
                                        <p:tgtEl>
                                          <p:spTgt spid="1081">
                                            <p:txEl>
                                              <p:pRg end="0" st="0"/>
                                            </p:txEl>
                                          </p:spTgt>
                                        </p:tgtEl>
                                        <p:attrNameLst>
                                          <p:attrName>style.visibility</p:attrName>
                                        </p:attrNameLst>
                                      </p:cBhvr>
                                      <p:to>
                                        <p:strVal val="visible"/>
                                      </p:to>
                                    </p:set>
                                    <p:animEffect filter="fade" transition="in">
                                      <p:cBhvr>
                                        <p:cTn dur="500"/>
                                        <p:tgtEl>
                                          <p:spTgt spid="1081">
                                            <p:txEl>
                                              <p:pRg end="0" st="0"/>
                                            </p:txEl>
                                          </p:spTgt>
                                        </p:tgtEl>
                                      </p:cBhvr>
                                    </p:animEffect>
                                  </p:childTnLst>
                                </p:cTn>
                              </p:par>
                            </p:childTnLst>
                          </p:cTn>
                        </p:par>
                        <p:par>
                          <p:cTn fill="hold">
                            <p:stCondLst>
                              <p:cond delay="1001"/>
                            </p:stCondLst>
                            <p:childTnLst>
                              <p:par>
                                <p:cTn fill="hold" nodeType="afterEffect" presetClass="entr" presetID="10" presetSubtype="0">
                                  <p:stCondLst>
                                    <p:cond delay="1500"/>
                                  </p:stCondLst>
                                  <p:childTnLst>
                                    <p:set>
                                      <p:cBhvr>
                                        <p:cTn dur="1" fill="hold">
                                          <p:stCondLst>
                                            <p:cond delay="0"/>
                                          </p:stCondLst>
                                        </p:cTn>
                                        <p:tgtEl>
                                          <p:spTgt spid="1082">
                                            <p:txEl>
                                              <p:pRg end="0" st="0"/>
                                            </p:txEl>
                                          </p:spTgt>
                                        </p:tgtEl>
                                        <p:attrNameLst>
                                          <p:attrName>style.visibility</p:attrName>
                                        </p:attrNameLst>
                                      </p:cBhvr>
                                      <p:to>
                                        <p:strVal val="visible"/>
                                      </p:to>
                                    </p:set>
                                    <p:animEffect filter="fade" transition="in">
                                      <p:cBhvr>
                                        <p:cTn dur="500"/>
                                        <p:tgtEl>
                                          <p:spTgt spid="108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6" name="Shape 1096"/>
        <p:cNvGrpSpPr/>
        <p:nvPr/>
      </p:nvGrpSpPr>
      <p:grpSpPr>
        <a:xfrm>
          <a:off x="0" y="0"/>
          <a:ext cx="0" cy="0"/>
          <a:chOff x="0" y="0"/>
          <a:chExt cx="0" cy="0"/>
        </a:xfrm>
      </p:grpSpPr>
      <p:sp>
        <p:nvSpPr>
          <p:cNvPr id="1097" name="Google Shape;1097;p63"/>
          <p:cNvSpPr txBox="1"/>
          <p:nvPr/>
        </p:nvSpPr>
        <p:spPr>
          <a:xfrm>
            <a:off x="609600" y="4572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21.8</a:t>
            </a:r>
            <a:endParaRPr/>
          </a:p>
        </p:txBody>
      </p:sp>
      <p:sp>
        <p:nvSpPr>
          <p:cNvPr id="1098" name="Google Shape;1098;p63"/>
          <p:cNvSpPr txBox="1"/>
          <p:nvPr/>
        </p:nvSpPr>
        <p:spPr>
          <a:xfrm>
            <a:off x="3200400" y="381000"/>
            <a:ext cx="5410200" cy="641350"/>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Predicting the Electrolysis Products of Aqueous Ionic Solutions</a:t>
            </a:r>
            <a:endParaRPr/>
          </a:p>
        </p:txBody>
      </p:sp>
      <p:sp>
        <p:nvSpPr>
          <p:cNvPr id="1099" name="Google Shape;1099;p63"/>
          <p:cNvSpPr txBox="1"/>
          <p:nvPr/>
        </p:nvSpPr>
        <p:spPr>
          <a:xfrm>
            <a:off x="609600" y="838200"/>
            <a:ext cx="1371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a:t>
            </a:r>
            <a:endParaRPr/>
          </a:p>
        </p:txBody>
      </p:sp>
      <p:grpSp>
        <p:nvGrpSpPr>
          <p:cNvPr id="1100" name="Google Shape;1100;p63"/>
          <p:cNvGrpSpPr/>
          <p:nvPr/>
        </p:nvGrpSpPr>
        <p:grpSpPr>
          <a:xfrm>
            <a:off x="381000" y="1981200"/>
            <a:ext cx="5867400" cy="366712"/>
            <a:chOff x="960" y="1296"/>
            <a:chExt cx="3696" cy="231"/>
          </a:xfrm>
        </p:grpSpPr>
        <p:sp>
          <p:nvSpPr>
            <p:cNvPr id="1101" name="Google Shape;1101;p63"/>
            <p:cNvSpPr txBox="1"/>
            <p:nvPr/>
          </p:nvSpPr>
          <p:spPr>
            <a:xfrm>
              <a:off x="3696" y="1296"/>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-0.42 V</a:t>
              </a:r>
              <a:endParaRPr/>
            </a:p>
          </p:txBody>
        </p:sp>
        <p:grpSp>
          <p:nvGrpSpPr>
            <p:cNvPr id="1102" name="Google Shape;1102;p63"/>
            <p:cNvGrpSpPr/>
            <p:nvPr/>
          </p:nvGrpSpPr>
          <p:grpSpPr>
            <a:xfrm>
              <a:off x="960" y="1296"/>
              <a:ext cx="2688" cy="231"/>
              <a:chOff x="1488" y="2352"/>
              <a:chExt cx="2688" cy="231"/>
            </a:xfrm>
          </p:grpSpPr>
          <p:sp>
            <p:nvSpPr>
              <p:cNvPr id="1103" name="Google Shape;1103;p63"/>
              <p:cNvSpPr txBox="1"/>
              <p:nvPr/>
            </p:nvSpPr>
            <p:spPr>
              <a:xfrm>
                <a:off x="1488" y="2352"/>
                <a:ext cx="268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 + 2e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+ 2OH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a:t>
                </a:r>
                <a:endParaRPr/>
              </a:p>
            </p:txBody>
          </p:sp>
          <p:cxnSp>
            <p:nvCxnSpPr>
              <p:cNvPr id="1104" name="Google Shape;1104;p63"/>
              <p:cNvCxnSpPr/>
              <p:nvPr/>
            </p:nvCxnSpPr>
            <p:spPr>
              <a:xfrm>
                <a:off x="2448" y="2468"/>
                <a:ext cx="240" cy="0"/>
              </a:xfrm>
              <a:prstGeom prst="straightConnector1">
                <a:avLst/>
              </a:prstGeom>
              <a:noFill/>
              <a:ln cap="flat" cmpd="sng" w="9525">
                <a:solidFill>
                  <a:schemeClr val="dk1"/>
                </a:solidFill>
                <a:prstDash val="solid"/>
                <a:miter lim="800000"/>
                <a:headEnd len="med" w="med" type="none"/>
                <a:tailEnd len="med" w="med" type="triangle"/>
              </a:ln>
            </p:spPr>
          </p:cxnSp>
        </p:grpSp>
      </p:grpSp>
      <p:grpSp>
        <p:nvGrpSpPr>
          <p:cNvPr id="1105" name="Google Shape;1105;p63"/>
          <p:cNvGrpSpPr/>
          <p:nvPr/>
        </p:nvGrpSpPr>
        <p:grpSpPr>
          <a:xfrm>
            <a:off x="381000" y="1600200"/>
            <a:ext cx="6248400" cy="366712"/>
            <a:chOff x="720" y="1056"/>
            <a:chExt cx="3936" cy="231"/>
          </a:xfrm>
        </p:grpSpPr>
        <p:sp>
          <p:nvSpPr>
            <p:cNvPr id="1106" name="Google Shape;1106;p63"/>
            <p:cNvSpPr txBox="1"/>
            <p:nvPr/>
          </p:nvSpPr>
          <p:spPr>
            <a:xfrm>
              <a:off x="3696" y="1056"/>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0.80 V</a:t>
              </a:r>
              <a:endParaRPr/>
            </a:p>
          </p:txBody>
        </p:sp>
        <p:grpSp>
          <p:nvGrpSpPr>
            <p:cNvPr id="1107" name="Google Shape;1107;p63"/>
            <p:cNvGrpSpPr/>
            <p:nvPr/>
          </p:nvGrpSpPr>
          <p:grpSpPr>
            <a:xfrm>
              <a:off x="720" y="1056"/>
              <a:ext cx="2208" cy="231"/>
              <a:chOff x="720" y="1056"/>
              <a:chExt cx="2208" cy="231"/>
            </a:xfrm>
          </p:grpSpPr>
          <p:sp>
            <p:nvSpPr>
              <p:cNvPr id="1108" name="Google Shape;1108;p63"/>
              <p:cNvSpPr txBox="1"/>
              <p:nvPr/>
            </p:nvSpPr>
            <p:spPr>
              <a:xfrm>
                <a:off x="720" y="1056"/>
                <a:ext cx="22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Ag(</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a:t>
                </a:r>
                <a:endParaRPr/>
              </a:p>
            </p:txBody>
          </p:sp>
          <p:cxnSp>
            <p:nvCxnSpPr>
              <p:cNvPr id="1109" name="Google Shape;1109;p63"/>
              <p:cNvCxnSpPr/>
              <p:nvPr/>
            </p:nvCxnSpPr>
            <p:spPr>
              <a:xfrm>
                <a:off x="1872" y="1172"/>
                <a:ext cx="240" cy="0"/>
              </a:xfrm>
              <a:prstGeom prst="straightConnector1">
                <a:avLst/>
              </a:prstGeom>
              <a:noFill/>
              <a:ln cap="flat" cmpd="sng" w="9525">
                <a:solidFill>
                  <a:schemeClr val="dk1"/>
                </a:solidFill>
                <a:prstDash val="solid"/>
                <a:miter lim="800000"/>
                <a:headEnd len="med" w="med" type="none"/>
                <a:tailEnd len="med" w="med" type="triangle"/>
              </a:ln>
            </p:spPr>
          </p:cxnSp>
        </p:grpSp>
      </p:grpSp>
      <p:grpSp>
        <p:nvGrpSpPr>
          <p:cNvPr id="1110" name="Google Shape;1110;p63"/>
          <p:cNvGrpSpPr/>
          <p:nvPr/>
        </p:nvGrpSpPr>
        <p:grpSpPr>
          <a:xfrm>
            <a:off x="609600" y="2514600"/>
            <a:ext cx="7620000" cy="747712"/>
            <a:chOff x="384" y="1584"/>
            <a:chExt cx="4800" cy="471"/>
          </a:xfrm>
        </p:grpSpPr>
        <p:sp>
          <p:nvSpPr>
            <p:cNvPr id="1111" name="Google Shape;1111;p63"/>
            <p:cNvSpPr txBox="1"/>
            <p:nvPr/>
          </p:nvSpPr>
          <p:spPr>
            <a:xfrm>
              <a:off x="384" y="1584"/>
              <a:ext cx="4800"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is the cation of an inactive metal and therefore, will be reduced to Ag at the cathode.</a:t>
              </a:r>
              <a:endParaRPr/>
            </a:p>
          </p:txBody>
        </p:sp>
        <p:sp>
          <p:nvSpPr>
            <p:cNvPr id="1112" name="Google Shape;1112;p63"/>
            <p:cNvSpPr txBox="1"/>
            <p:nvPr/>
          </p:nvSpPr>
          <p:spPr>
            <a:xfrm>
              <a:off x="1680" y="1824"/>
              <a:ext cx="22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Ag(</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a:t>
              </a:r>
              <a:endParaRPr/>
            </a:p>
          </p:txBody>
        </p:sp>
        <p:cxnSp>
          <p:nvCxnSpPr>
            <p:cNvPr id="1113" name="Google Shape;1113;p63"/>
            <p:cNvCxnSpPr/>
            <p:nvPr/>
          </p:nvCxnSpPr>
          <p:spPr>
            <a:xfrm>
              <a:off x="2558" y="1951"/>
              <a:ext cx="240" cy="0"/>
            </a:xfrm>
            <a:prstGeom prst="straightConnector1">
              <a:avLst/>
            </a:prstGeom>
            <a:noFill/>
            <a:ln cap="flat" cmpd="sng" w="9525">
              <a:solidFill>
                <a:schemeClr val="dk1"/>
              </a:solidFill>
              <a:prstDash val="solid"/>
              <a:miter lim="800000"/>
              <a:headEnd len="med" w="med" type="none"/>
              <a:tailEnd len="med" w="med" type="triangle"/>
            </a:ln>
          </p:spPr>
        </p:cxnSp>
      </p:grpSp>
      <p:grpSp>
        <p:nvGrpSpPr>
          <p:cNvPr id="1114" name="Google Shape;1114;p63"/>
          <p:cNvGrpSpPr/>
          <p:nvPr/>
        </p:nvGrpSpPr>
        <p:grpSpPr>
          <a:xfrm>
            <a:off x="609600" y="3276600"/>
            <a:ext cx="8229600" cy="747712"/>
            <a:chOff x="384" y="2064"/>
            <a:chExt cx="5184" cy="471"/>
          </a:xfrm>
        </p:grpSpPr>
        <p:sp>
          <p:nvSpPr>
            <p:cNvPr id="1115" name="Google Shape;1115;p63"/>
            <p:cNvSpPr txBox="1"/>
            <p:nvPr/>
          </p:nvSpPr>
          <p:spPr>
            <a:xfrm>
              <a:off x="384" y="2064"/>
              <a:ext cx="4800"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N in NO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is already in its most oxidized form so water will have to be oxidized to produce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at the anode.</a:t>
              </a:r>
              <a:endParaRPr/>
            </a:p>
          </p:txBody>
        </p:sp>
        <p:grpSp>
          <p:nvGrpSpPr>
            <p:cNvPr id="1116" name="Google Shape;1116;p63"/>
            <p:cNvGrpSpPr/>
            <p:nvPr/>
          </p:nvGrpSpPr>
          <p:grpSpPr>
            <a:xfrm>
              <a:off x="3120" y="2304"/>
              <a:ext cx="2448" cy="231"/>
              <a:chOff x="3120" y="2304"/>
              <a:chExt cx="2448" cy="231"/>
            </a:xfrm>
          </p:grpSpPr>
          <p:sp>
            <p:nvSpPr>
              <p:cNvPr id="1117" name="Google Shape;1117;p63"/>
              <p:cNvSpPr txBox="1"/>
              <p:nvPr/>
            </p:nvSpPr>
            <p:spPr>
              <a:xfrm>
                <a:off x="3120" y="2304"/>
                <a:ext cx="244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+ 4H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+ 4e</a:t>
                </a:r>
                <a:r>
                  <a:rPr b="0" baseline="30000" i="0" lang="en-US" sz="1800" u="none">
                    <a:solidFill>
                      <a:schemeClr val="dk1"/>
                    </a:solidFill>
                    <a:latin typeface="Arial"/>
                    <a:ea typeface="Arial"/>
                    <a:cs typeface="Arial"/>
                    <a:sym typeface="Arial"/>
                  </a:rPr>
                  <a:t>-</a:t>
                </a:r>
                <a:endParaRPr/>
              </a:p>
            </p:txBody>
          </p:sp>
          <p:cxnSp>
            <p:nvCxnSpPr>
              <p:cNvPr id="1118" name="Google Shape;1118;p63"/>
              <p:cNvCxnSpPr/>
              <p:nvPr/>
            </p:nvCxnSpPr>
            <p:spPr>
              <a:xfrm>
                <a:off x="3792" y="2419"/>
                <a:ext cx="240" cy="0"/>
              </a:xfrm>
              <a:prstGeom prst="straightConnector1">
                <a:avLst/>
              </a:prstGeom>
              <a:noFill/>
              <a:ln cap="flat" cmpd="sng" w="9525">
                <a:solidFill>
                  <a:schemeClr val="dk1"/>
                </a:solidFill>
                <a:prstDash val="solid"/>
                <a:miter lim="800000"/>
                <a:headEnd len="med" w="med" type="none"/>
                <a:tailEnd len="med" w="med" type="triangle"/>
              </a:ln>
            </p:spPr>
          </p:cxnSp>
        </p:grpSp>
      </p:grpSp>
      <p:sp>
        <p:nvSpPr>
          <p:cNvPr id="1119" name="Google Shape;1119;p63"/>
          <p:cNvSpPr txBox="1"/>
          <p:nvPr/>
        </p:nvSpPr>
        <p:spPr>
          <a:xfrm>
            <a:off x="609600" y="4495800"/>
            <a:ext cx="81534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Mg is an active metal and its cation cannot be reduced in the presence of water.  So as in (a) water is reduced and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is produced at the cathode. </a:t>
            </a:r>
            <a:endParaRPr/>
          </a:p>
        </p:txBody>
      </p:sp>
      <p:sp>
        <p:nvSpPr>
          <p:cNvPr id="1120" name="Google Shape;1120;p63"/>
          <p:cNvSpPr txBox="1"/>
          <p:nvPr/>
        </p:nvSpPr>
        <p:spPr>
          <a:xfrm>
            <a:off x="609600" y="5181600"/>
            <a:ext cx="81534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S in SO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is in its highest oxidation state;  therefore, water must be oxidized and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will be produced at the anode.</a:t>
            </a:r>
            <a:endParaRPr/>
          </a:p>
        </p:txBody>
      </p:sp>
      <p:grpSp>
        <p:nvGrpSpPr>
          <p:cNvPr id="1121" name="Google Shape;1121;p63"/>
          <p:cNvGrpSpPr/>
          <p:nvPr/>
        </p:nvGrpSpPr>
        <p:grpSpPr>
          <a:xfrm>
            <a:off x="1066800" y="4114800"/>
            <a:ext cx="6400800" cy="366712"/>
            <a:chOff x="672" y="2592"/>
            <a:chExt cx="4032" cy="231"/>
          </a:xfrm>
        </p:grpSpPr>
        <p:sp>
          <p:nvSpPr>
            <p:cNvPr id="1122" name="Google Shape;1122;p63"/>
            <p:cNvSpPr txBox="1"/>
            <p:nvPr/>
          </p:nvSpPr>
          <p:spPr>
            <a:xfrm>
              <a:off x="3744" y="2592"/>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-2.37 V</a:t>
              </a:r>
              <a:endParaRPr/>
            </a:p>
          </p:txBody>
        </p:sp>
        <p:grpSp>
          <p:nvGrpSpPr>
            <p:cNvPr id="1123" name="Google Shape;1123;p63"/>
            <p:cNvGrpSpPr/>
            <p:nvPr/>
          </p:nvGrpSpPr>
          <p:grpSpPr>
            <a:xfrm>
              <a:off x="672" y="2592"/>
              <a:ext cx="2208" cy="231"/>
              <a:chOff x="672" y="2592"/>
              <a:chExt cx="2208" cy="231"/>
            </a:xfrm>
          </p:grpSpPr>
          <p:sp>
            <p:nvSpPr>
              <p:cNvPr id="1124" name="Google Shape;1124;p63"/>
              <p:cNvSpPr txBox="1"/>
              <p:nvPr/>
            </p:nvSpPr>
            <p:spPr>
              <a:xfrm>
                <a:off x="672" y="2592"/>
                <a:ext cx="22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Mg</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Mg(</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a:t>
                </a:r>
                <a:endParaRPr/>
              </a:p>
            </p:txBody>
          </p:sp>
          <p:cxnSp>
            <p:nvCxnSpPr>
              <p:cNvPr id="1125" name="Google Shape;1125;p63"/>
              <p:cNvCxnSpPr/>
              <p:nvPr/>
            </p:nvCxnSpPr>
            <p:spPr>
              <a:xfrm>
                <a:off x="1968" y="2708"/>
                <a:ext cx="240" cy="0"/>
              </a:xfrm>
              <a:prstGeom prst="straightConnector1">
                <a:avLst/>
              </a:prstGeom>
              <a:noFill/>
              <a:ln cap="flat" cmpd="sng" w="9525">
                <a:solidFill>
                  <a:schemeClr val="dk1"/>
                </a:solidFill>
                <a:prstDash val="solid"/>
                <a:miter lim="800000"/>
                <a:headEnd len="med" w="med" type="none"/>
                <a:tailEnd len="med" w="med" type="triangle"/>
              </a:ln>
            </p:spPr>
          </p:cxnSp>
        </p:grpSp>
      </p:grpSp>
      <p:pic>
        <p:nvPicPr>
          <p:cNvPr id="1126" name="Google Shape;1126;p63"/>
          <p:cNvPicPr preferRelativeResize="0"/>
          <p:nvPr/>
        </p:nvPicPr>
        <p:blipFill rotWithShape="1">
          <a:blip r:embed="rId3">
            <a:alphaModFix/>
          </a:blip>
          <a:srcRect b="0" l="0" r="0" t="0"/>
          <a:stretch/>
        </p:blipFill>
        <p:spPr>
          <a:xfrm>
            <a:off x="6553200" y="838200"/>
            <a:ext cx="1828800" cy="16938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1500"/>
                                  </p:stCondLst>
                                  <p:childTnLst>
                                    <p:set>
                                      <p:cBhvr>
                                        <p:cTn dur="1" fill="hold">
                                          <p:stCondLst>
                                            <p:cond delay="0"/>
                                          </p:stCondLst>
                                        </p:cTn>
                                        <p:tgtEl>
                                          <p:spTgt spid="1119">
                                            <p:txEl>
                                              <p:pRg end="0" st="0"/>
                                            </p:txEl>
                                          </p:spTgt>
                                        </p:tgtEl>
                                        <p:attrNameLst>
                                          <p:attrName>style.visibility</p:attrName>
                                        </p:attrNameLst>
                                      </p:cBhvr>
                                      <p:to>
                                        <p:strVal val="visible"/>
                                      </p:to>
                                    </p:set>
                                    <p:animEffect filter="fade" transition="in">
                                      <p:cBhvr>
                                        <p:cTn dur="500"/>
                                        <p:tgtEl>
                                          <p:spTgt spid="1119">
                                            <p:txEl>
                                              <p:pRg end="0" st="0"/>
                                            </p:txEl>
                                          </p:spTgt>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1120">
                                            <p:txEl>
                                              <p:pRg end="0" st="0"/>
                                            </p:txEl>
                                          </p:spTgt>
                                        </p:tgtEl>
                                        <p:attrNameLst>
                                          <p:attrName>style.visibility</p:attrName>
                                        </p:attrNameLst>
                                      </p:cBhvr>
                                      <p:to>
                                        <p:strVal val="visible"/>
                                      </p:to>
                                    </p:set>
                                    <p:animEffect filter="fade" transition="in">
                                      <p:cBhvr>
                                        <p:cTn dur="500"/>
                                        <p:tgtEl>
                                          <p:spTgt spid="112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1" name="Shape 1131"/>
        <p:cNvGrpSpPr/>
        <p:nvPr/>
      </p:nvGrpSpPr>
      <p:grpSpPr>
        <a:xfrm>
          <a:off x="0" y="0"/>
          <a:ext cx="0" cy="0"/>
          <a:chOff x="0" y="0"/>
          <a:chExt cx="0" cy="0"/>
        </a:xfrm>
      </p:grpSpPr>
      <p:sp>
        <p:nvSpPr>
          <p:cNvPr id="1132" name="Google Shape;1132;p64"/>
          <p:cNvSpPr txBox="1"/>
          <p:nvPr/>
        </p:nvSpPr>
        <p:spPr>
          <a:xfrm>
            <a:off x="457200" y="334962"/>
            <a:ext cx="1752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21.29</a:t>
            </a:r>
            <a:endParaRPr/>
          </a:p>
        </p:txBody>
      </p:sp>
      <p:sp>
        <p:nvSpPr>
          <p:cNvPr id="1133" name="Google Shape;1133;p64"/>
          <p:cNvSpPr txBox="1"/>
          <p:nvPr/>
        </p:nvSpPr>
        <p:spPr>
          <a:xfrm>
            <a:off x="990600" y="1295400"/>
            <a:ext cx="73914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A summary diagram for the stoichiometry of electrolysis.</a:t>
            </a:r>
            <a:endParaRPr/>
          </a:p>
        </p:txBody>
      </p:sp>
      <p:pic>
        <p:nvPicPr>
          <p:cNvPr id="1134" name="Google Shape;1134;p64"/>
          <p:cNvPicPr preferRelativeResize="0"/>
          <p:nvPr/>
        </p:nvPicPr>
        <p:blipFill rotWithShape="1">
          <a:blip r:embed="rId3">
            <a:alphaModFix/>
          </a:blip>
          <a:srcRect b="0" l="0" r="0" t="0"/>
          <a:stretch/>
        </p:blipFill>
        <p:spPr>
          <a:xfrm>
            <a:off x="152400" y="2813050"/>
            <a:ext cx="8839200" cy="132873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9" name="Shape 1139"/>
        <p:cNvGrpSpPr/>
        <p:nvPr/>
      </p:nvGrpSpPr>
      <p:grpSpPr>
        <a:xfrm>
          <a:off x="0" y="0"/>
          <a:ext cx="0" cy="0"/>
          <a:chOff x="0" y="0"/>
          <a:chExt cx="0" cy="0"/>
        </a:xfrm>
      </p:grpSpPr>
      <p:sp>
        <p:nvSpPr>
          <p:cNvPr id="1140" name="Google Shape;1140;p65"/>
          <p:cNvSpPr txBox="1"/>
          <p:nvPr/>
        </p:nvSpPr>
        <p:spPr>
          <a:xfrm>
            <a:off x="533400" y="4572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21.9</a:t>
            </a:r>
            <a:endParaRPr/>
          </a:p>
        </p:txBody>
      </p:sp>
      <p:sp>
        <p:nvSpPr>
          <p:cNvPr id="1141" name="Google Shape;1141;p65"/>
          <p:cNvSpPr txBox="1"/>
          <p:nvPr/>
        </p:nvSpPr>
        <p:spPr>
          <a:xfrm>
            <a:off x="3200400" y="381000"/>
            <a:ext cx="5562600" cy="64135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Applying the Relationship Among Current, Time, and Amount of Substance</a:t>
            </a:r>
            <a:endParaRPr/>
          </a:p>
        </p:txBody>
      </p:sp>
      <p:grpSp>
        <p:nvGrpSpPr>
          <p:cNvPr id="1142" name="Google Shape;1142;p65"/>
          <p:cNvGrpSpPr/>
          <p:nvPr/>
        </p:nvGrpSpPr>
        <p:grpSpPr>
          <a:xfrm>
            <a:off x="457200" y="1295400"/>
            <a:ext cx="8382000" cy="915987"/>
            <a:chOff x="288" y="816"/>
            <a:chExt cx="5280" cy="577"/>
          </a:xfrm>
        </p:grpSpPr>
        <p:sp>
          <p:nvSpPr>
            <p:cNvPr id="1143" name="Google Shape;1143;p65"/>
            <p:cNvSpPr txBox="1"/>
            <p:nvPr/>
          </p:nvSpPr>
          <p:spPr>
            <a:xfrm>
              <a:off x="288" y="816"/>
              <a:ext cx="1053" cy="231"/>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1144" name="Google Shape;1144;p65"/>
            <p:cNvSpPr txBox="1"/>
            <p:nvPr/>
          </p:nvSpPr>
          <p:spPr>
            <a:xfrm>
              <a:off x="1200" y="816"/>
              <a:ext cx="4368" cy="577"/>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 technician is plating a faucet with 0.86 g of chromium from an electrolytic bath containing aqueous Cr</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(SO</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If 12.5 min is allowed for the plating, what current is needed?</a:t>
              </a:r>
              <a:endParaRPr/>
            </a:p>
          </p:txBody>
        </p:sp>
      </p:grpSp>
      <p:sp>
        <p:nvSpPr>
          <p:cNvPr id="1145" name="Google Shape;1145;p65"/>
          <p:cNvSpPr txBox="1"/>
          <p:nvPr/>
        </p:nvSpPr>
        <p:spPr>
          <a:xfrm>
            <a:off x="533400" y="2286000"/>
            <a:ext cx="9144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1146" name="Google Shape;1146;p65"/>
          <p:cNvSpPr txBox="1"/>
          <p:nvPr/>
        </p:nvSpPr>
        <p:spPr>
          <a:xfrm>
            <a:off x="8382000" y="6096000"/>
            <a:ext cx="4572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pic>
        <p:nvPicPr>
          <p:cNvPr id="1147" name="Google Shape;1147;p65"/>
          <p:cNvPicPr preferRelativeResize="0"/>
          <p:nvPr/>
        </p:nvPicPr>
        <p:blipFill rotWithShape="1">
          <a:blip r:embed="rId3">
            <a:alphaModFix/>
          </a:blip>
          <a:srcRect b="0" l="0" r="0" t="0"/>
          <a:stretch/>
        </p:blipFill>
        <p:spPr>
          <a:xfrm>
            <a:off x="2362200" y="2366962"/>
            <a:ext cx="2767012" cy="44910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2500"/>
                                  </p:stCondLst>
                                  <p:childTnLst>
                                    <p:set>
                                      <p:cBhvr>
                                        <p:cTn dur="1" fill="hold">
                                          <p:stCondLst>
                                            <p:cond delay="0"/>
                                          </p:stCondLst>
                                        </p:cTn>
                                        <p:tgtEl>
                                          <p:spTgt spid="1145"/>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1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2" name="Shape 1152"/>
        <p:cNvGrpSpPr/>
        <p:nvPr/>
      </p:nvGrpSpPr>
      <p:grpSpPr>
        <a:xfrm>
          <a:off x="0" y="0"/>
          <a:ext cx="0" cy="0"/>
          <a:chOff x="0" y="0"/>
          <a:chExt cx="0" cy="0"/>
        </a:xfrm>
      </p:grpSpPr>
      <p:sp>
        <p:nvSpPr>
          <p:cNvPr id="1153" name="Google Shape;1153;p66"/>
          <p:cNvSpPr txBox="1"/>
          <p:nvPr/>
        </p:nvSpPr>
        <p:spPr>
          <a:xfrm>
            <a:off x="533400" y="4572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21.9</a:t>
            </a:r>
            <a:endParaRPr/>
          </a:p>
        </p:txBody>
      </p:sp>
      <p:sp>
        <p:nvSpPr>
          <p:cNvPr id="1154" name="Google Shape;1154;p66"/>
          <p:cNvSpPr txBox="1"/>
          <p:nvPr/>
        </p:nvSpPr>
        <p:spPr>
          <a:xfrm>
            <a:off x="3200400" y="381000"/>
            <a:ext cx="5562600" cy="64135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Applying the Relationship Among Current, Time, and Amount of Substance</a:t>
            </a:r>
            <a:endParaRPr/>
          </a:p>
        </p:txBody>
      </p:sp>
      <p:sp>
        <p:nvSpPr>
          <p:cNvPr id="1155" name="Google Shape;1155;p66"/>
          <p:cNvSpPr txBox="1"/>
          <p:nvPr/>
        </p:nvSpPr>
        <p:spPr>
          <a:xfrm>
            <a:off x="685800" y="1676400"/>
            <a:ext cx="13716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grpSp>
        <p:nvGrpSpPr>
          <p:cNvPr id="1156" name="Google Shape;1156;p66"/>
          <p:cNvGrpSpPr/>
          <p:nvPr/>
        </p:nvGrpSpPr>
        <p:grpSpPr>
          <a:xfrm>
            <a:off x="2590800" y="1752600"/>
            <a:ext cx="3124200" cy="366712"/>
            <a:chOff x="3552" y="1488"/>
            <a:chExt cx="1968" cy="231"/>
          </a:xfrm>
        </p:grpSpPr>
        <p:sp>
          <p:nvSpPr>
            <p:cNvPr id="1157" name="Google Shape;1157;p66"/>
            <p:cNvSpPr txBox="1"/>
            <p:nvPr/>
          </p:nvSpPr>
          <p:spPr>
            <a:xfrm>
              <a:off x="3552" y="1488"/>
              <a:ext cx="196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Cr</a:t>
              </a:r>
              <a:r>
                <a:rPr b="0" baseline="30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+ 3e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Cr(</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a:t>
              </a:r>
              <a:endParaRPr/>
            </a:p>
          </p:txBody>
        </p:sp>
        <p:cxnSp>
          <p:nvCxnSpPr>
            <p:cNvPr id="1158" name="Google Shape;1158;p66"/>
            <p:cNvCxnSpPr/>
            <p:nvPr/>
          </p:nvCxnSpPr>
          <p:spPr>
            <a:xfrm>
              <a:off x="4498" y="1604"/>
              <a:ext cx="288" cy="0"/>
            </a:xfrm>
            <a:prstGeom prst="straightConnector1">
              <a:avLst/>
            </a:prstGeom>
            <a:noFill/>
            <a:ln cap="flat" cmpd="sng" w="9525">
              <a:solidFill>
                <a:schemeClr val="dk1"/>
              </a:solidFill>
              <a:prstDash val="solid"/>
              <a:miter lim="800000"/>
              <a:headEnd len="med" w="med" type="none"/>
              <a:tailEnd len="med" w="med" type="triangle"/>
            </a:ln>
          </p:spPr>
        </p:cxnSp>
      </p:grpSp>
      <p:grpSp>
        <p:nvGrpSpPr>
          <p:cNvPr id="1159" name="Google Shape;1159;p66"/>
          <p:cNvGrpSpPr/>
          <p:nvPr/>
        </p:nvGrpSpPr>
        <p:grpSpPr>
          <a:xfrm>
            <a:off x="1371600" y="2438400"/>
            <a:ext cx="4779962" cy="442912"/>
            <a:chOff x="2498" y="2016"/>
            <a:chExt cx="2910" cy="279"/>
          </a:xfrm>
        </p:grpSpPr>
        <p:sp>
          <p:nvSpPr>
            <p:cNvPr id="1160" name="Google Shape;1160;p66"/>
            <p:cNvSpPr txBox="1"/>
            <p:nvPr/>
          </p:nvSpPr>
          <p:spPr>
            <a:xfrm>
              <a:off x="2498" y="2016"/>
              <a:ext cx="11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0.86 g </a:t>
              </a:r>
              <a:endParaRPr/>
            </a:p>
          </p:txBody>
        </p:sp>
        <p:sp>
          <p:nvSpPr>
            <p:cNvPr id="1161" name="Google Shape;1161;p66"/>
            <p:cNvSpPr txBox="1"/>
            <p:nvPr/>
          </p:nvSpPr>
          <p:spPr>
            <a:xfrm>
              <a:off x="4400" y="2064"/>
              <a:ext cx="10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0.050 mol e</a:t>
              </a:r>
              <a:r>
                <a:rPr b="0" baseline="30000" i="0" lang="en-US" sz="1800" u="none">
                  <a:solidFill>
                    <a:schemeClr val="dk1"/>
                  </a:solidFill>
                  <a:latin typeface="Arial"/>
                  <a:ea typeface="Arial"/>
                  <a:cs typeface="Arial"/>
                  <a:sym typeface="Arial"/>
                </a:rPr>
                <a:t>-</a:t>
              </a:r>
              <a:endParaRPr/>
            </a:p>
          </p:txBody>
        </p:sp>
      </p:grpSp>
      <p:sp>
        <p:nvSpPr>
          <p:cNvPr id="1162" name="Google Shape;1162;p66"/>
          <p:cNvSpPr txBox="1"/>
          <p:nvPr/>
        </p:nvSpPr>
        <p:spPr>
          <a:xfrm>
            <a:off x="1447800" y="3429000"/>
            <a:ext cx="5105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0.050 mol e</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x                        = 4.8 x 10</a:t>
            </a:r>
            <a:r>
              <a:rPr b="0" baseline="30000" i="0" lang="en-US" sz="1800" u="none">
                <a:solidFill>
                  <a:schemeClr val="dk1"/>
                </a:solidFill>
                <a:latin typeface="Arial"/>
                <a:ea typeface="Arial"/>
                <a:cs typeface="Arial"/>
                <a:sym typeface="Arial"/>
              </a:rPr>
              <a:t>3 </a:t>
            </a:r>
            <a:r>
              <a:rPr b="0" i="0" lang="en-US" sz="1800" u="none">
                <a:solidFill>
                  <a:schemeClr val="dk1"/>
                </a:solidFill>
                <a:latin typeface="Arial"/>
                <a:ea typeface="Arial"/>
                <a:cs typeface="Arial"/>
                <a:sym typeface="Arial"/>
              </a:rPr>
              <a:t>C</a:t>
            </a:r>
            <a:endParaRPr/>
          </a:p>
        </p:txBody>
      </p:sp>
      <p:grpSp>
        <p:nvGrpSpPr>
          <p:cNvPr id="1163" name="Google Shape;1163;p66"/>
          <p:cNvGrpSpPr/>
          <p:nvPr/>
        </p:nvGrpSpPr>
        <p:grpSpPr>
          <a:xfrm>
            <a:off x="1295400" y="4114800"/>
            <a:ext cx="1447800" cy="747712"/>
            <a:chOff x="2544" y="3072"/>
            <a:chExt cx="1426" cy="471"/>
          </a:xfrm>
        </p:grpSpPr>
        <p:sp>
          <p:nvSpPr>
            <p:cNvPr id="1164" name="Google Shape;1164;p66"/>
            <p:cNvSpPr txBox="1"/>
            <p:nvPr/>
          </p:nvSpPr>
          <p:spPr>
            <a:xfrm>
              <a:off x="2544" y="3072"/>
              <a:ext cx="142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4.8 x 10</a:t>
              </a:r>
              <a:r>
                <a:rPr b="0" baseline="30000" i="0" lang="en-US" sz="1800" u="none">
                  <a:solidFill>
                    <a:schemeClr val="dk1"/>
                  </a:solidFill>
                  <a:latin typeface="Arial"/>
                  <a:ea typeface="Arial"/>
                  <a:cs typeface="Arial"/>
                  <a:sym typeface="Arial"/>
                </a:rPr>
                <a:t>3 </a:t>
              </a:r>
              <a:r>
                <a:rPr b="0" i="0" lang="en-US" sz="1800" u="none">
                  <a:solidFill>
                    <a:schemeClr val="dk1"/>
                  </a:solidFill>
                  <a:latin typeface="Arial"/>
                  <a:ea typeface="Arial"/>
                  <a:cs typeface="Arial"/>
                  <a:sym typeface="Arial"/>
                </a:rPr>
                <a:t>C</a:t>
              </a:r>
              <a:endParaRPr/>
            </a:p>
          </p:txBody>
        </p:sp>
        <p:sp>
          <p:nvSpPr>
            <p:cNvPr id="1165" name="Google Shape;1165;p66"/>
            <p:cNvSpPr txBox="1"/>
            <p:nvPr/>
          </p:nvSpPr>
          <p:spPr>
            <a:xfrm>
              <a:off x="2544" y="3312"/>
              <a:ext cx="124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12.5 min</a:t>
              </a:r>
              <a:endParaRPr/>
            </a:p>
          </p:txBody>
        </p:sp>
        <p:cxnSp>
          <p:nvCxnSpPr>
            <p:cNvPr id="1166" name="Google Shape;1166;p66"/>
            <p:cNvCxnSpPr/>
            <p:nvPr/>
          </p:nvCxnSpPr>
          <p:spPr>
            <a:xfrm>
              <a:off x="2544" y="3312"/>
              <a:ext cx="1248" cy="0"/>
            </a:xfrm>
            <a:prstGeom prst="straightConnector1">
              <a:avLst/>
            </a:prstGeom>
            <a:noFill/>
            <a:ln cap="flat" cmpd="sng" w="28575">
              <a:solidFill>
                <a:schemeClr val="dk1"/>
              </a:solidFill>
              <a:prstDash val="solid"/>
              <a:miter lim="800000"/>
              <a:headEnd len="med" w="med" type="none"/>
              <a:tailEnd len="med" w="med" type="none"/>
            </a:ln>
          </p:spPr>
        </p:cxnSp>
      </p:grpSp>
      <p:sp>
        <p:nvSpPr>
          <p:cNvPr id="1167" name="Google Shape;1167;p66"/>
          <p:cNvSpPr txBox="1"/>
          <p:nvPr/>
        </p:nvSpPr>
        <p:spPr>
          <a:xfrm>
            <a:off x="3886200" y="4114800"/>
            <a:ext cx="2560320" cy="731520"/>
          </a:xfrm>
          <a:prstGeom prst="rect">
            <a:avLst/>
          </a:prstGeom>
          <a:gradFill>
            <a:gsLst>
              <a:gs pos="0">
                <a:srgbClr val="187534">
                  <a:alpha val="47843"/>
                </a:srgbClr>
              </a:gs>
              <a:gs pos="50000">
                <a:schemeClr val="lt1"/>
              </a:gs>
              <a:gs pos="100000">
                <a:srgbClr val="187534">
                  <a:alpha val="47843"/>
                </a:srgbClr>
              </a:gs>
            </a:gsLst>
            <a:lin ang="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6.4        = 6.4 A</a:t>
            </a:r>
            <a:endParaRPr/>
          </a:p>
        </p:txBody>
      </p:sp>
      <p:sp>
        <p:nvSpPr>
          <p:cNvPr id="1168" name="Google Shape;1168;p66"/>
          <p:cNvSpPr txBox="1"/>
          <p:nvPr/>
        </p:nvSpPr>
        <p:spPr>
          <a:xfrm>
            <a:off x="8382000" y="6096000"/>
            <a:ext cx="4572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grpSp>
        <p:nvGrpSpPr>
          <p:cNvPr id="1169" name="Google Shape;1169;p66"/>
          <p:cNvGrpSpPr/>
          <p:nvPr/>
        </p:nvGrpSpPr>
        <p:grpSpPr>
          <a:xfrm>
            <a:off x="2955925" y="4130675"/>
            <a:ext cx="914400" cy="747712"/>
            <a:chOff x="2544" y="3072"/>
            <a:chExt cx="1248" cy="471"/>
          </a:xfrm>
        </p:grpSpPr>
        <p:sp>
          <p:nvSpPr>
            <p:cNvPr id="1170" name="Google Shape;1170;p66"/>
            <p:cNvSpPr txBox="1"/>
            <p:nvPr/>
          </p:nvSpPr>
          <p:spPr>
            <a:xfrm>
              <a:off x="2633" y="3072"/>
              <a:ext cx="1159"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 min</a:t>
              </a:r>
              <a:endParaRPr/>
            </a:p>
          </p:txBody>
        </p:sp>
        <p:sp>
          <p:nvSpPr>
            <p:cNvPr id="1171" name="Google Shape;1171;p66"/>
            <p:cNvSpPr txBox="1"/>
            <p:nvPr/>
          </p:nvSpPr>
          <p:spPr>
            <a:xfrm>
              <a:off x="2722" y="3312"/>
              <a:ext cx="1070"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60 s</a:t>
              </a:r>
              <a:endParaRPr/>
            </a:p>
          </p:txBody>
        </p:sp>
        <p:cxnSp>
          <p:nvCxnSpPr>
            <p:cNvPr id="1172" name="Google Shape;1172;p66"/>
            <p:cNvCxnSpPr/>
            <p:nvPr/>
          </p:nvCxnSpPr>
          <p:spPr>
            <a:xfrm>
              <a:off x="2544" y="3312"/>
              <a:ext cx="1248" cy="0"/>
            </a:xfrm>
            <a:prstGeom prst="straightConnector1">
              <a:avLst/>
            </a:prstGeom>
            <a:noFill/>
            <a:ln cap="flat" cmpd="sng" w="28575">
              <a:solidFill>
                <a:schemeClr val="dk1"/>
              </a:solidFill>
              <a:prstDash val="solid"/>
              <a:miter lim="800000"/>
              <a:headEnd len="med" w="med" type="none"/>
              <a:tailEnd len="med" w="med" type="none"/>
            </a:ln>
          </p:spPr>
        </p:cxnSp>
      </p:grpSp>
      <p:sp>
        <p:nvSpPr>
          <p:cNvPr id="1173" name="Google Shape;1173;p66"/>
          <p:cNvSpPr txBox="1"/>
          <p:nvPr/>
        </p:nvSpPr>
        <p:spPr>
          <a:xfrm>
            <a:off x="2590800" y="4343400"/>
            <a:ext cx="228600" cy="38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x</a:t>
            </a:r>
            <a:endParaRPr/>
          </a:p>
        </p:txBody>
      </p:sp>
      <p:grpSp>
        <p:nvGrpSpPr>
          <p:cNvPr id="1174" name="Google Shape;1174;p66"/>
          <p:cNvGrpSpPr/>
          <p:nvPr/>
        </p:nvGrpSpPr>
        <p:grpSpPr>
          <a:xfrm>
            <a:off x="3429000" y="2362200"/>
            <a:ext cx="1230312" cy="750887"/>
            <a:chOff x="2336" y="3072"/>
            <a:chExt cx="1679" cy="473"/>
          </a:xfrm>
        </p:grpSpPr>
        <p:sp>
          <p:nvSpPr>
            <p:cNvPr id="1175" name="Google Shape;1175;p66"/>
            <p:cNvSpPr txBox="1"/>
            <p:nvPr/>
          </p:nvSpPr>
          <p:spPr>
            <a:xfrm>
              <a:off x="2440" y="3072"/>
              <a:ext cx="1575"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3 mol e-</a:t>
              </a:r>
              <a:endParaRPr/>
            </a:p>
          </p:txBody>
        </p:sp>
        <p:sp>
          <p:nvSpPr>
            <p:cNvPr id="1176" name="Google Shape;1176;p66"/>
            <p:cNvSpPr txBox="1"/>
            <p:nvPr/>
          </p:nvSpPr>
          <p:spPr>
            <a:xfrm>
              <a:off x="2336" y="3312"/>
              <a:ext cx="1560"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 mol Cr</a:t>
              </a:r>
              <a:endParaRPr/>
            </a:p>
          </p:txBody>
        </p:sp>
        <p:cxnSp>
          <p:nvCxnSpPr>
            <p:cNvPr id="1177" name="Google Shape;1177;p66"/>
            <p:cNvCxnSpPr/>
            <p:nvPr/>
          </p:nvCxnSpPr>
          <p:spPr>
            <a:xfrm>
              <a:off x="2544" y="3312"/>
              <a:ext cx="1248" cy="0"/>
            </a:xfrm>
            <a:prstGeom prst="straightConnector1">
              <a:avLst/>
            </a:prstGeom>
            <a:noFill/>
            <a:ln cap="flat" cmpd="sng" w="28575">
              <a:solidFill>
                <a:schemeClr val="dk1"/>
              </a:solidFill>
              <a:prstDash val="solid"/>
              <a:miter lim="800000"/>
              <a:headEnd len="med" w="med" type="none"/>
              <a:tailEnd len="med" w="med" type="none"/>
            </a:ln>
          </p:spPr>
        </p:cxnSp>
      </p:grpSp>
      <p:sp>
        <p:nvSpPr>
          <p:cNvPr id="1178" name="Google Shape;1178;p66"/>
          <p:cNvSpPr txBox="1"/>
          <p:nvPr/>
        </p:nvSpPr>
        <p:spPr>
          <a:xfrm>
            <a:off x="1981200" y="2514600"/>
            <a:ext cx="381000" cy="38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x</a:t>
            </a:r>
            <a:endParaRPr/>
          </a:p>
        </p:txBody>
      </p:sp>
      <p:sp>
        <p:nvSpPr>
          <p:cNvPr id="1179" name="Google Shape;1179;p66"/>
          <p:cNvSpPr txBox="1"/>
          <p:nvPr/>
        </p:nvSpPr>
        <p:spPr>
          <a:xfrm>
            <a:off x="3276600" y="2514600"/>
            <a:ext cx="381000" cy="38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x</a:t>
            </a:r>
            <a:endParaRPr/>
          </a:p>
        </p:txBody>
      </p:sp>
      <p:grpSp>
        <p:nvGrpSpPr>
          <p:cNvPr id="1180" name="Google Shape;1180;p66"/>
          <p:cNvGrpSpPr/>
          <p:nvPr/>
        </p:nvGrpSpPr>
        <p:grpSpPr>
          <a:xfrm>
            <a:off x="2209800" y="2362200"/>
            <a:ext cx="1295400" cy="750887"/>
            <a:chOff x="2336" y="3072"/>
            <a:chExt cx="1768" cy="473"/>
          </a:xfrm>
        </p:grpSpPr>
        <p:sp>
          <p:nvSpPr>
            <p:cNvPr id="1181" name="Google Shape;1181;p66"/>
            <p:cNvSpPr txBox="1"/>
            <p:nvPr/>
          </p:nvSpPr>
          <p:spPr>
            <a:xfrm>
              <a:off x="2440" y="3072"/>
              <a:ext cx="1575"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mol Cr</a:t>
              </a:r>
              <a:endParaRPr/>
            </a:p>
          </p:txBody>
        </p:sp>
        <p:sp>
          <p:nvSpPr>
            <p:cNvPr id="1182" name="Google Shape;1182;p66"/>
            <p:cNvSpPr txBox="1"/>
            <p:nvPr/>
          </p:nvSpPr>
          <p:spPr>
            <a:xfrm>
              <a:off x="2336" y="3312"/>
              <a:ext cx="1768"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52.00 g Cr</a:t>
              </a:r>
              <a:endParaRPr/>
            </a:p>
          </p:txBody>
        </p:sp>
        <p:cxnSp>
          <p:nvCxnSpPr>
            <p:cNvPr id="1183" name="Google Shape;1183;p66"/>
            <p:cNvCxnSpPr/>
            <p:nvPr/>
          </p:nvCxnSpPr>
          <p:spPr>
            <a:xfrm>
              <a:off x="2544" y="3312"/>
              <a:ext cx="1248" cy="0"/>
            </a:xfrm>
            <a:prstGeom prst="straightConnector1">
              <a:avLst/>
            </a:prstGeom>
            <a:noFill/>
            <a:ln cap="flat" cmpd="sng" w="28575">
              <a:solidFill>
                <a:schemeClr val="dk1"/>
              </a:solidFill>
              <a:prstDash val="solid"/>
              <a:miter lim="800000"/>
              <a:headEnd len="med" w="med" type="none"/>
              <a:tailEnd len="med" w="med" type="none"/>
            </a:ln>
          </p:spPr>
        </p:cxnSp>
      </p:grpSp>
      <p:sp>
        <p:nvSpPr>
          <p:cNvPr id="1184" name="Google Shape;1184;p66"/>
          <p:cNvSpPr txBox="1"/>
          <p:nvPr/>
        </p:nvSpPr>
        <p:spPr>
          <a:xfrm>
            <a:off x="533400" y="838200"/>
            <a:ext cx="1371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a:t>
            </a:r>
            <a:endParaRPr/>
          </a:p>
        </p:txBody>
      </p:sp>
      <p:grpSp>
        <p:nvGrpSpPr>
          <p:cNvPr id="1185" name="Google Shape;1185;p66"/>
          <p:cNvGrpSpPr/>
          <p:nvPr/>
        </p:nvGrpSpPr>
        <p:grpSpPr>
          <a:xfrm>
            <a:off x="4572000" y="4114800"/>
            <a:ext cx="381000" cy="762000"/>
            <a:chOff x="1008" y="1296"/>
            <a:chExt cx="723" cy="462"/>
          </a:xfrm>
        </p:grpSpPr>
        <p:sp>
          <p:nvSpPr>
            <p:cNvPr id="1186" name="Google Shape;1186;p66"/>
            <p:cNvSpPr txBox="1"/>
            <p:nvPr/>
          </p:nvSpPr>
          <p:spPr>
            <a:xfrm>
              <a:off x="1008" y="1296"/>
              <a:ext cx="723" cy="2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t>
              </a:r>
              <a:endParaRPr/>
            </a:p>
          </p:txBody>
        </p:sp>
        <p:sp>
          <p:nvSpPr>
            <p:cNvPr id="1187" name="Google Shape;1187;p66"/>
            <p:cNvSpPr txBox="1"/>
            <p:nvPr/>
          </p:nvSpPr>
          <p:spPr>
            <a:xfrm>
              <a:off x="1008" y="1536"/>
              <a:ext cx="624" cy="2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a:t>
              </a:r>
              <a:endParaRPr/>
            </a:p>
          </p:txBody>
        </p:sp>
        <p:cxnSp>
          <p:nvCxnSpPr>
            <p:cNvPr id="1188" name="Google Shape;1188;p66"/>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1189" name="Google Shape;1189;p66"/>
          <p:cNvGrpSpPr/>
          <p:nvPr/>
        </p:nvGrpSpPr>
        <p:grpSpPr>
          <a:xfrm>
            <a:off x="3032125" y="3246437"/>
            <a:ext cx="1447800" cy="777875"/>
            <a:chOff x="971" y="1296"/>
            <a:chExt cx="697" cy="457"/>
          </a:xfrm>
        </p:grpSpPr>
        <p:sp>
          <p:nvSpPr>
            <p:cNvPr id="1190" name="Google Shape;1190;p66"/>
            <p:cNvSpPr txBox="1"/>
            <p:nvPr/>
          </p:nvSpPr>
          <p:spPr>
            <a:xfrm>
              <a:off x="971" y="1296"/>
              <a:ext cx="697"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9.65 x 10</a:t>
              </a:r>
              <a:r>
                <a:rPr b="0" baseline="30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C</a:t>
              </a:r>
              <a:endParaRPr/>
            </a:p>
          </p:txBody>
        </p:sp>
        <p:sp>
          <p:nvSpPr>
            <p:cNvPr id="1191" name="Google Shape;1191;p66"/>
            <p:cNvSpPr txBox="1"/>
            <p:nvPr/>
          </p:nvSpPr>
          <p:spPr>
            <a:xfrm>
              <a:off x="1008" y="1536"/>
              <a:ext cx="624"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mol e</a:t>
              </a:r>
              <a:r>
                <a:rPr b="0" baseline="30000" i="0" lang="en-US" sz="1800" u="none">
                  <a:solidFill>
                    <a:schemeClr val="dk1"/>
                  </a:solidFill>
                  <a:latin typeface="Arial"/>
                  <a:ea typeface="Arial"/>
                  <a:cs typeface="Arial"/>
                  <a:sym typeface="Arial"/>
                </a:rPr>
                <a:t>-</a:t>
              </a:r>
              <a:endParaRPr/>
            </a:p>
          </p:txBody>
        </p:sp>
        <p:cxnSp>
          <p:nvCxnSpPr>
            <p:cNvPr id="1192" name="Google Shape;1192;p66"/>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155"/>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1178"/>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1179"/>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0" presetSubtype="0">
                                  <p:stCondLst>
                                    <p:cond delay="1000"/>
                                  </p:stCondLst>
                                  <p:childTnLst>
                                    <p:set>
                                      <p:cBhvr>
                                        <p:cTn dur="1" fill="hold">
                                          <p:stCondLst>
                                            <p:cond delay="0"/>
                                          </p:stCondLst>
                                        </p:cTn>
                                        <p:tgtEl>
                                          <p:spTgt spid="1162">
                                            <p:txEl>
                                              <p:pRg end="0" st="0"/>
                                            </p:txEl>
                                          </p:spTgt>
                                        </p:tgtEl>
                                        <p:attrNameLst>
                                          <p:attrName>style.visibility</p:attrName>
                                        </p:attrNameLst>
                                      </p:cBhvr>
                                      <p:to>
                                        <p:strVal val="visible"/>
                                      </p:to>
                                    </p:set>
                                    <p:animEffect filter="fade" transition="in">
                                      <p:cBhvr>
                                        <p:cTn dur="500"/>
                                        <p:tgtEl>
                                          <p:spTgt spid="1162">
                                            <p:txEl>
                                              <p:pRg end="0" st="0"/>
                                            </p:txEl>
                                          </p:spTgt>
                                        </p:tgtEl>
                                      </p:cBhvr>
                                    </p:animEffect>
                                  </p:childTnLst>
                                </p:cTn>
                              </p:par>
                            </p:childTnLst>
                          </p:cTn>
                        </p:par>
                        <p:par>
                          <p:cTn fill="hold">
                            <p:stCondLst>
                              <p:cond delay="503"/>
                            </p:stCondLst>
                            <p:childTnLst>
                              <p:par>
                                <p:cTn fill="hold" nodeType="afterEffect" presetClass="entr" presetID="1" presetSubtype="0">
                                  <p:stCondLst>
                                    <p:cond delay="0"/>
                                  </p:stCondLst>
                                  <p:childTnLst>
                                    <p:set>
                                      <p:cBhvr>
                                        <p:cTn dur="1" fill="hold">
                                          <p:stCondLst>
                                            <p:cond delay="0"/>
                                          </p:stCondLst>
                                        </p:cTn>
                                        <p:tgtEl>
                                          <p:spTgt spid="11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18"/>
          <p:cNvSpPr txBox="1"/>
          <p:nvPr/>
        </p:nvSpPr>
        <p:spPr>
          <a:xfrm>
            <a:off x="762000" y="533400"/>
            <a:ext cx="6019800" cy="396875"/>
          </a:xfrm>
          <a:prstGeom prst="rect">
            <a:avLst/>
          </a:prstGeom>
          <a:gradFill>
            <a:gsLst>
              <a:gs pos="0">
                <a:srgbClr val="FF9218">
                  <a:alpha val="69803"/>
                </a:srgbClr>
              </a:gs>
              <a:gs pos="100000">
                <a:schemeClr val="lt1"/>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Balancing Redox Reactions in Acidic Solution</a:t>
            </a:r>
            <a:endParaRPr/>
          </a:p>
        </p:txBody>
      </p:sp>
      <p:sp>
        <p:nvSpPr>
          <p:cNvPr id="143" name="Google Shape;143;p18"/>
          <p:cNvSpPr txBox="1"/>
          <p:nvPr/>
        </p:nvSpPr>
        <p:spPr>
          <a:xfrm>
            <a:off x="1676400" y="1157287"/>
            <a:ext cx="50292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Cr</a:t>
            </a:r>
            <a:r>
              <a:rPr b="0" baseline="-25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O</a:t>
            </a:r>
            <a:r>
              <a:rPr b="0" baseline="-25000" i="0" lang="en-US" sz="2000" u="none">
                <a:solidFill>
                  <a:schemeClr val="dk1"/>
                </a:solidFill>
                <a:latin typeface="Arial"/>
                <a:ea typeface="Arial"/>
                <a:cs typeface="Arial"/>
                <a:sym typeface="Arial"/>
              </a:rPr>
              <a:t>7</a:t>
            </a:r>
            <a:r>
              <a:rPr b="0" baseline="30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a:t>
            </a:r>
            <a:r>
              <a:rPr b="0" i="1" lang="en-US" sz="2000" u="none">
                <a:solidFill>
                  <a:schemeClr val="dk1"/>
                </a:solidFill>
                <a:latin typeface="Times"/>
                <a:ea typeface="Times"/>
                <a:cs typeface="Times"/>
                <a:sym typeface="Times"/>
              </a:rPr>
              <a:t>aq</a:t>
            </a:r>
            <a:r>
              <a:rPr b="0" i="0" lang="en-US" sz="2000" u="none">
                <a:solidFill>
                  <a:schemeClr val="dk1"/>
                </a:solidFill>
                <a:latin typeface="Arial"/>
                <a:ea typeface="Arial"/>
                <a:cs typeface="Arial"/>
                <a:sym typeface="Arial"/>
              </a:rPr>
              <a:t>) + I</a:t>
            </a:r>
            <a:r>
              <a:rPr b="0" baseline="30000" i="0" lang="en-US" sz="2000" u="none">
                <a:solidFill>
                  <a:schemeClr val="dk1"/>
                </a:solidFill>
                <a:latin typeface="Arial"/>
                <a:ea typeface="Arial"/>
                <a:cs typeface="Arial"/>
                <a:sym typeface="Arial"/>
              </a:rPr>
              <a:t>-</a:t>
            </a:r>
            <a:r>
              <a:rPr b="0" i="0" lang="en-US" sz="2000" u="none">
                <a:solidFill>
                  <a:schemeClr val="dk1"/>
                </a:solidFill>
                <a:latin typeface="Arial"/>
                <a:ea typeface="Arial"/>
                <a:cs typeface="Arial"/>
                <a:sym typeface="Arial"/>
              </a:rPr>
              <a:t>(</a:t>
            </a:r>
            <a:r>
              <a:rPr b="0" i="1" lang="en-US" sz="2000" u="none">
                <a:solidFill>
                  <a:schemeClr val="dk1"/>
                </a:solidFill>
                <a:latin typeface="Times"/>
                <a:ea typeface="Times"/>
                <a:cs typeface="Times"/>
                <a:sym typeface="Times"/>
              </a:rPr>
              <a:t>aq</a:t>
            </a:r>
            <a:r>
              <a:rPr b="0" i="0" lang="en-US" sz="2000" u="none">
                <a:solidFill>
                  <a:schemeClr val="dk1"/>
                </a:solidFill>
                <a:latin typeface="Arial"/>
                <a:ea typeface="Arial"/>
                <a:cs typeface="Arial"/>
                <a:sym typeface="Arial"/>
              </a:rPr>
              <a:t>)             Cr</a:t>
            </a:r>
            <a:r>
              <a:rPr b="0" baseline="30000" i="0" lang="en-US" sz="2000" u="none">
                <a:solidFill>
                  <a:schemeClr val="dk1"/>
                </a:solidFill>
                <a:latin typeface="Arial"/>
                <a:ea typeface="Arial"/>
                <a:cs typeface="Arial"/>
                <a:sym typeface="Arial"/>
              </a:rPr>
              <a:t>3+</a:t>
            </a:r>
            <a:r>
              <a:rPr b="0" i="0" lang="en-US" sz="2000" u="none">
                <a:solidFill>
                  <a:schemeClr val="dk1"/>
                </a:solidFill>
                <a:latin typeface="Arial"/>
                <a:ea typeface="Arial"/>
                <a:cs typeface="Arial"/>
                <a:sym typeface="Arial"/>
              </a:rPr>
              <a:t>(</a:t>
            </a:r>
            <a:r>
              <a:rPr b="0" i="1" lang="en-US" sz="2000" u="none">
                <a:solidFill>
                  <a:schemeClr val="dk1"/>
                </a:solidFill>
                <a:latin typeface="Times"/>
                <a:ea typeface="Times"/>
                <a:cs typeface="Times"/>
                <a:sym typeface="Times"/>
              </a:rPr>
              <a:t>aq</a:t>
            </a:r>
            <a:r>
              <a:rPr b="0" i="0" lang="en-US" sz="2000" u="none">
                <a:solidFill>
                  <a:schemeClr val="dk1"/>
                </a:solidFill>
                <a:latin typeface="Arial"/>
                <a:ea typeface="Arial"/>
                <a:cs typeface="Arial"/>
                <a:sym typeface="Arial"/>
              </a:rPr>
              <a:t>) + I</a:t>
            </a:r>
            <a:r>
              <a:rPr b="0" baseline="-25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a:t>
            </a:r>
            <a:r>
              <a:rPr b="0" i="1" lang="en-US" sz="2000" u="none">
                <a:solidFill>
                  <a:schemeClr val="dk1"/>
                </a:solidFill>
                <a:latin typeface="Times"/>
                <a:ea typeface="Times"/>
                <a:cs typeface="Times"/>
                <a:sym typeface="Times"/>
              </a:rPr>
              <a:t>s</a:t>
            </a:r>
            <a:r>
              <a:rPr b="0" i="0" lang="en-US" sz="2000" u="none">
                <a:solidFill>
                  <a:schemeClr val="dk1"/>
                </a:solidFill>
                <a:latin typeface="Arial"/>
                <a:ea typeface="Arial"/>
                <a:cs typeface="Arial"/>
                <a:sym typeface="Arial"/>
              </a:rPr>
              <a:t>)</a:t>
            </a:r>
            <a:endParaRPr/>
          </a:p>
        </p:txBody>
      </p:sp>
      <p:cxnSp>
        <p:nvCxnSpPr>
          <p:cNvPr id="144" name="Google Shape;144;p18"/>
          <p:cNvCxnSpPr/>
          <p:nvPr/>
        </p:nvCxnSpPr>
        <p:spPr>
          <a:xfrm>
            <a:off x="3962400" y="1371600"/>
            <a:ext cx="685800" cy="0"/>
          </a:xfrm>
          <a:prstGeom prst="straightConnector1">
            <a:avLst/>
          </a:prstGeom>
          <a:noFill/>
          <a:ln cap="flat" cmpd="sng" w="28575">
            <a:solidFill>
              <a:schemeClr val="dk1"/>
            </a:solidFill>
            <a:prstDash val="solid"/>
            <a:miter lim="800000"/>
            <a:headEnd len="med" w="med" type="none"/>
            <a:tailEnd len="med" w="med" type="triangle"/>
          </a:ln>
        </p:spPr>
      </p:cxnSp>
      <p:sp>
        <p:nvSpPr>
          <p:cNvPr id="145" name="Google Shape;145;p18"/>
          <p:cNvSpPr txBox="1"/>
          <p:nvPr/>
        </p:nvSpPr>
        <p:spPr>
          <a:xfrm>
            <a:off x="914400" y="1676400"/>
            <a:ext cx="53340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1" lang="en-US" sz="2000" u="none">
                <a:solidFill>
                  <a:schemeClr val="dk1"/>
                </a:solidFill>
                <a:latin typeface="Arial"/>
                <a:ea typeface="Arial"/>
                <a:cs typeface="Arial"/>
                <a:sym typeface="Arial"/>
              </a:rPr>
              <a:t>1.  Divide the reaction into half-reactions -</a:t>
            </a:r>
            <a:endParaRPr/>
          </a:p>
        </p:txBody>
      </p:sp>
      <p:sp>
        <p:nvSpPr>
          <p:cNvPr id="146" name="Google Shape;146;p18"/>
          <p:cNvSpPr txBox="1"/>
          <p:nvPr/>
        </p:nvSpPr>
        <p:spPr>
          <a:xfrm>
            <a:off x="1524000" y="2133600"/>
            <a:ext cx="6324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Determine the O.N.s for the species undergoing redox.</a:t>
            </a:r>
            <a:endParaRPr/>
          </a:p>
        </p:txBody>
      </p:sp>
      <p:grpSp>
        <p:nvGrpSpPr>
          <p:cNvPr id="147" name="Google Shape;147;p18"/>
          <p:cNvGrpSpPr/>
          <p:nvPr/>
        </p:nvGrpSpPr>
        <p:grpSpPr>
          <a:xfrm>
            <a:off x="1676400" y="2819400"/>
            <a:ext cx="5029200" cy="396875"/>
            <a:chOff x="1056" y="1920"/>
            <a:chExt cx="3168" cy="250"/>
          </a:xfrm>
        </p:grpSpPr>
        <p:sp>
          <p:nvSpPr>
            <p:cNvPr id="148" name="Google Shape;148;p18"/>
            <p:cNvSpPr txBox="1"/>
            <p:nvPr/>
          </p:nvSpPr>
          <p:spPr>
            <a:xfrm>
              <a:off x="1056" y="1920"/>
              <a:ext cx="3168"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Cr</a:t>
              </a:r>
              <a:r>
                <a:rPr b="0" baseline="-25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O</a:t>
              </a:r>
              <a:r>
                <a:rPr b="0" baseline="-25000" i="0" lang="en-US" sz="2000" u="none">
                  <a:solidFill>
                    <a:schemeClr val="dk1"/>
                  </a:solidFill>
                  <a:latin typeface="Arial"/>
                  <a:ea typeface="Arial"/>
                  <a:cs typeface="Arial"/>
                  <a:sym typeface="Arial"/>
                </a:rPr>
                <a:t>7</a:t>
              </a:r>
              <a:r>
                <a:rPr b="0" baseline="30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a:t>
              </a:r>
              <a:r>
                <a:rPr b="0" i="1" lang="en-US" sz="2000" u="none">
                  <a:solidFill>
                    <a:schemeClr val="dk1"/>
                  </a:solidFill>
                  <a:latin typeface="Times"/>
                  <a:ea typeface="Times"/>
                  <a:cs typeface="Times"/>
                  <a:sym typeface="Times"/>
                </a:rPr>
                <a:t>aq</a:t>
              </a:r>
              <a:r>
                <a:rPr b="0" i="0" lang="en-US" sz="2000" u="none">
                  <a:solidFill>
                    <a:schemeClr val="dk1"/>
                  </a:solidFill>
                  <a:latin typeface="Arial"/>
                  <a:ea typeface="Arial"/>
                  <a:cs typeface="Arial"/>
                  <a:sym typeface="Arial"/>
                </a:rPr>
                <a:t>) + I</a:t>
              </a:r>
              <a:r>
                <a:rPr b="0" baseline="30000" i="0" lang="en-US" sz="2000" u="none">
                  <a:solidFill>
                    <a:schemeClr val="dk1"/>
                  </a:solidFill>
                  <a:latin typeface="Arial"/>
                  <a:ea typeface="Arial"/>
                  <a:cs typeface="Arial"/>
                  <a:sym typeface="Arial"/>
                </a:rPr>
                <a:t>-</a:t>
              </a:r>
              <a:r>
                <a:rPr b="0" i="0" lang="en-US" sz="2000" u="none">
                  <a:solidFill>
                    <a:schemeClr val="dk1"/>
                  </a:solidFill>
                  <a:latin typeface="Arial"/>
                  <a:ea typeface="Arial"/>
                  <a:cs typeface="Arial"/>
                  <a:sym typeface="Arial"/>
                </a:rPr>
                <a:t>(</a:t>
              </a:r>
              <a:r>
                <a:rPr b="0" i="1" lang="en-US" sz="2000" u="none">
                  <a:solidFill>
                    <a:schemeClr val="dk1"/>
                  </a:solidFill>
                  <a:latin typeface="Times"/>
                  <a:ea typeface="Times"/>
                  <a:cs typeface="Times"/>
                  <a:sym typeface="Times"/>
                </a:rPr>
                <a:t>aq</a:t>
              </a:r>
              <a:r>
                <a:rPr b="0" i="0" lang="en-US" sz="2000" u="none">
                  <a:solidFill>
                    <a:schemeClr val="dk1"/>
                  </a:solidFill>
                  <a:latin typeface="Arial"/>
                  <a:ea typeface="Arial"/>
                  <a:cs typeface="Arial"/>
                  <a:sym typeface="Arial"/>
                </a:rPr>
                <a:t>)             Cr</a:t>
              </a:r>
              <a:r>
                <a:rPr b="0" baseline="30000" i="0" lang="en-US" sz="2000" u="none">
                  <a:solidFill>
                    <a:schemeClr val="dk1"/>
                  </a:solidFill>
                  <a:latin typeface="Arial"/>
                  <a:ea typeface="Arial"/>
                  <a:cs typeface="Arial"/>
                  <a:sym typeface="Arial"/>
                </a:rPr>
                <a:t>3+</a:t>
              </a:r>
              <a:r>
                <a:rPr b="0" i="0" lang="en-US" sz="2000" u="none">
                  <a:solidFill>
                    <a:schemeClr val="dk1"/>
                  </a:solidFill>
                  <a:latin typeface="Arial"/>
                  <a:ea typeface="Arial"/>
                  <a:cs typeface="Arial"/>
                  <a:sym typeface="Arial"/>
                </a:rPr>
                <a:t>(</a:t>
              </a:r>
              <a:r>
                <a:rPr b="0" i="1" lang="en-US" sz="2000" u="none">
                  <a:solidFill>
                    <a:schemeClr val="dk1"/>
                  </a:solidFill>
                  <a:latin typeface="Times"/>
                  <a:ea typeface="Times"/>
                  <a:cs typeface="Times"/>
                  <a:sym typeface="Times"/>
                </a:rPr>
                <a:t>aq</a:t>
              </a:r>
              <a:r>
                <a:rPr b="0" i="0" lang="en-US" sz="2000" u="none">
                  <a:solidFill>
                    <a:schemeClr val="dk1"/>
                  </a:solidFill>
                  <a:latin typeface="Arial"/>
                  <a:ea typeface="Arial"/>
                  <a:cs typeface="Arial"/>
                  <a:sym typeface="Arial"/>
                </a:rPr>
                <a:t>) + I</a:t>
              </a:r>
              <a:r>
                <a:rPr b="0" baseline="-25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a:t>
              </a:r>
              <a:r>
                <a:rPr b="0" i="1" lang="en-US" sz="2000" u="none">
                  <a:solidFill>
                    <a:schemeClr val="dk1"/>
                  </a:solidFill>
                  <a:latin typeface="Times"/>
                  <a:ea typeface="Times"/>
                  <a:cs typeface="Times"/>
                  <a:sym typeface="Times"/>
                </a:rPr>
                <a:t>s</a:t>
              </a:r>
              <a:r>
                <a:rPr b="0" i="0" lang="en-US" sz="2000" u="none">
                  <a:solidFill>
                    <a:schemeClr val="dk1"/>
                  </a:solidFill>
                  <a:latin typeface="Arial"/>
                  <a:ea typeface="Arial"/>
                  <a:cs typeface="Arial"/>
                  <a:sym typeface="Arial"/>
                </a:rPr>
                <a:t>)</a:t>
              </a:r>
              <a:endParaRPr/>
            </a:p>
          </p:txBody>
        </p:sp>
        <p:cxnSp>
          <p:nvCxnSpPr>
            <p:cNvPr id="149" name="Google Shape;149;p18"/>
            <p:cNvCxnSpPr/>
            <p:nvPr/>
          </p:nvCxnSpPr>
          <p:spPr>
            <a:xfrm>
              <a:off x="2496" y="2045"/>
              <a:ext cx="432" cy="0"/>
            </a:xfrm>
            <a:prstGeom prst="straightConnector1">
              <a:avLst/>
            </a:prstGeom>
            <a:noFill/>
            <a:ln cap="flat" cmpd="sng" w="28575">
              <a:solidFill>
                <a:schemeClr val="dk1"/>
              </a:solidFill>
              <a:prstDash val="solid"/>
              <a:miter lim="800000"/>
              <a:headEnd len="med" w="med" type="none"/>
              <a:tailEnd len="med" w="med" type="triangle"/>
            </a:ln>
          </p:spPr>
        </p:cxnSp>
      </p:grpSp>
      <p:sp>
        <p:nvSpPr>
          <p:cNvPr id="150" name="Google Shape;150;p18"/>
          <p:cNvSpPr txBox="1"/>
          <p:nvPr/>
        </p:nvSpPr>
        <p:spPr>
          <a:xfrm>
            <a:off x="1676400" y="2590800"/>
            <a:ext cx="457200" cy="396875"/>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+6</a:t>
            </a:r>
            <a:endParaRPr/>
          </a:p>
        </p:txBody>
      </p:sp>
      <p:sp>
        <p:nvSpPr>
          <p:cNvPr id="151" name="Google Shape;151;p18"/>
          <p:cNvSpPr txBox="1"/>
          <p:nvPr/>
        </p:nvSpPr>
        <p:spPr>
          <a:xfrm>
            <a:off x="3124200" y="2590800"/>
            <a:ext cx="457200" cy="396875"/>
          </a:xfrm>
          <a:prstGeom prst="rect">
            <a:avLst/>
          </a:prstGeom>
          <a:no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-1</a:t>
            </a:r>
            <a:endParaRPr/>
          </a:p>
        </p:txBody>
      </p:sp>
      <p:sp>
        <p:nvSpPr>
          <p:cNvPr id="152" name="Google Shape;152;p18"/>
          <p:cNvSpPr txBox="1"/>
          <p:nvPr/>
        </p:nvSpPr>
        <p:spPr>
          <a:xfrm>
            <a:off x="4648200" y="2590800"/>
            <a:ext cx="457200" cy="396875"/>
          </a:xfrm>
          <a:prstGeom prst="rect">
            <a:avLst/>
          </a:prstGeom>
          <a:no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+3</a:t>
            </a:r>
            <a:endParaRPr/>
          </a:p>
        </p:txBody>
      </p:sp>
      <p:sp>
        <p:nvSpPr>
          <p:cNvPr id="153" name="Google Shape;153;p18"/>
          <p:cNvSpPr txBox="1"/>
          <p:nvPr/>
        </p:nvSpPr>
        <p:spPr>
          <a:xfrm>
            <a:off x="5943600" y="2590800"/>
            <a:ext cx="228600" cy="396875"/>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0</a:t>
            </a:r>
            <a:endParaRPr/>
          </a:p>
        </p:txBody>
      </p:sp>
      <p:sp>
        <p:nvSpPr>
          <p:cNvPr id="154" name="Google Shape;154;p18"/>
          <p:cNvSpPr txBox="1"/>
          <p:nvPr/>
        </p:nvSpPr>
        <p:spPr>
          <a:xfrm>
            <a:off x="990600" y="4343400"/>
            <a:ext cx="73152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1" lang="en-US" sz="2000" u="none">
                <a:solidFill>
                  <a:schemeClr val="dk1"/>
                </a:solidFill>
                <a:latin typeface="Arial"/>
                <a:ea typeface="Arial"/>
                <a:cs typeface="Arial"/>
                <a:sym typeface="Arial"/>
              </a:rPr>
              <a:t>2.  Balance atoms and charges in each half-reaction -</a:t>
            </a:r>
            <a:endParaRPr/>
          </a:p>
        </p:txBody>
      </p:sp>
      <p:grpSp>
        <p:nvGrpSpPr>
          <p:cNvPr id="155" name="Google Shape;155;p18"/>
          <p:cNvGrpSpPr/>
          <p:nvPr/>
        </p:nvGrpSpPr>
        <p:grpSpPr>
          <a:xfrm>
            <a:off x="1828800" y="3886200"/>
            <a:ext cx="1752600" cy="396875"/>
            <a:chOff x="1152" y="2592"/>
            <a:chExt cx="1104" cy="250"/>
          </a:xfrm>
        </p:grpSpPr>
        <p:sp>
          <p:nvSpPr>
            <p:cNvPr id="156" name="Google Shape;156;p18"/>
            <p:cNvSpPr txBox="1"/>
            <p:nvPr/>
          </p:nvSpPr>
          <p:spPr>
            <a:xfrm>
              <a:off x="1152" y="2592"/>
              <a:ext cx="1104"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a:t>
              </a:r>
              <a:r>
                <a:rPr b="0" baseline="-25000" i="0" lang="en-US" sz="2000" u="none">
                  <a:solidFill>
                    <a:schemeClr val="dk1"/>
                  </a:solidFill>
                  <a:latin typeface="Arial"/>
                  <a:ea typeface="Arial"/>
                  <a:cs typeface="Arial"/>
                  <a:sym typeface="Arial"/>
                </a:rPr>
                <a:t> </a:t>
              </a:r>
              <a:r>
                <a:rPr b="0" baseline="30000" i="0" lang="en-US" sz="2000" u="none">
                  <a:solidFill>
                    <a:schemeClr val="dk1"/>
                  </a:solidFill>
                  <a:latin typeface="Arial"/>
                  <a:ea typeface="Arial"/>
                  <a:cs typeface="Arial"/>
                  <a:sym typeface="Arial"/>
                </a:rPr>
                <a:t>-</a:t>
              </a:r>
              <a:r>
                <a:rPr b="0" i="0" lang="en-US" sz="2000" u="none">
                  <a:solidFill>
                    <a:schemeClr val="dk1"/>
                  </a:solidFill>
                  <a:latin typeface="Arial"/>
                  <a:ea typeface="Arial"/>
                  <a:cs typeface="Arial"/>
                  <a:sym typeface="Arial"/>
                </a:rPr>
                <a:t>           I</a:t>
              </a:r>
              <a:r>
                <a:rPr b="0" baseline="-25000" i="0" lang="en-US" sz="2000" u="none">
                  <a:solidFill>
                    <a:schemeClr val="dk1"/>
                  </a:solidFill>
                  <a:latin typeface="Arial"/>
                  <a:ea typeface="Arial"/>
                  <a:cs typeface="Arial"/>
                  <a:sym typeface="Arial"/>
                </a:rPr>
                <a:t>2</a:t>
              </a:r>
              <a:endParaRPr/>
            </a:p>
          </p:txBody>
        </p:sp>
        <p:cxnSp>
          <p:nvCxnSpPr>
            <p:cNvPr id="157" name="Google Shape;157;p18"/>
            <p:cNvCxnSpPr/>
            <p:nvPr/>
          </p:nvCxnSpPr>
          <p:spPr>
            <a:xfrm>
              <a:off x="1344" y="2717"/>
              <a:ext cx="384" cy="0"/>
            </a:xfrm>
            <a:prstGeom prst="straightConnector1">
              <a:avLst/>
            </a:prstGeom>
            <a:noFill/>
            <a:ln cap="flat" cmpd="sng" w="28575">
              <a:solidFill>
                <a:schemeClr val="dk1"/>
              </a:solidFill>
              <a:prstDash val="solid"/>
              <a:miter lim="800000"/>
              <a:headEnd len="med" w="med" type="none"/>
              <a:tailEnd len="med" w="med" type="triangle"/>
            </a:ln>
          </p:spPr>
        </p:cxnSp>
      </p:grpSp>
      <p:sp>
        <p:nvSpPr>
          <p:cNvPr id="158" name="Google Shape;158;p18"/>
          <p:cNvSpPr txBox="1"/>
          <p:nvPr/>
        </p:nvSpPr>
        <p:spPr>
          <a:xfrm>
            <a:off x="4648200" y="4953000"/>
            <a:ext cx="3810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2</a:t>
            </a:r>
            <a:endParaRPr/>
          </a:p>
        </p:txBody>
      </p:sp>
      <p:sp>
        <p:nvSpPr>
          <p:cNvPr id="159" name="Google Shape;159;p18"/>
          <p:cNvSpPr txBox="1"/>
          <p:nvPr/>
        </p:nvSpPr>
        <p:spPr>
          <a:xfrm>
            <a:off x="5410200" y="4953000"/>
            <a:ext cx="16764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 + 7H</a:t>
            </a:r>
            <a:r>
              <a:rPr b="0" baseline="-25000" i="0" lang="en-US" sz="2000" u="none">
                <a:solidFill>
                  <a:srgbClr val="ED181E"/>
                </a:solidFill>
                <a:latin typeface="Arial"/>
                <a:ea typeface="Arial"/>
                <a:cs typeface="Arial"/>
                <a:sym typeface="Arial"/>
              </a:rPr>
              <a:t>2</a:t>
            </a:r>
            <a:r>
              <a:rPr b="0" i="0" lang="en-US" sz="2000" u="none">
                <a:solidFill>
                  <a:srgbClr val="ED181E"/>
                </a:solidFill>
                <a:latin typeface="Arial"/>
                <a:ea typeface="Arial"/>
                <a:cs typeface="Arial"/>
                <a:sym typeface="Arial"/>
              </a:rPr>
              <a:t>O(</a:t>
            </a:r>
            <a:r>
              <a:rPr b="0" i="1" lang="en-US" sz="2000" u="none">
                <a:solidFill>
                  <a:srgbClr val="ED181E"/>
                </a:solidFill>
                <a:latin typeface="Times"/>
                <a:ea typeface="Times"/>
                <a:cs typeface="Times"/>
                <a:sym typeface="Times"/>
              </a:rPr>
              <a:t>l</a:t>
            </a:r>
            <a:r>
              <a:rPr b="0" i="0" lang="en-US" sz="2000" u="none">
                <a:solidFill>
                  <a:srgbClr val="ED181E"/>
                </a:solidFill>
                <a:latin typeface="Arial"/>
                <a:ea typeface="Arial"/>
                <a:cs typeface="Arial"/>
                <a:sym typeface="Arial"/>
              </a:rPr>
              <a:t>)</a:t>
            </a:r>
            <a:endParaRPr/>
          </a:p>
        </p:txBody>
      </p:sp>
      <p:grpSp>
        <p:nvGrpSpPr>
          <p:cNvPr id="160" name="Google Shape;160;p18"/>
          <p:cNvGrpSpPr/>
          <p:nvPr/>
        </p:nvGrpSpPr>
        <p:grpSpPr>
          <a:xfrm>
            <a:off x="1752600" y="3352800"/>
            <a:ext cx="2667000" cy="396875"/>
            <a:chOff x="2208" y="2160"/>
            <a:chExt cx="1680" cy="250"/>
          </a:xfrm>
        </p:grpSpPr>
        <p:cxnSp>
          <p:nvCxnSpPr>
            <p:cNvPr id="161" name="Google Shape;161;p18"/>
            <p:cNvCxnSpPr/>
            <p:nvPr/>
          </p:nvCxnSpPr>
          <p:spPr>
            <a:xfrm>
              <a:off x="2880" y="2285"/>
              <a:ext cx="384" cy="0"/>
            </a:xfrm>
            <a:prstGeom prst="straightConnector1">
              <a:avLst/>
            </a:prstGeom>
            <a:noFill/>
            <a:ln cap="flat" cmpd="sng" w="28575">
              <a:solidFill>
                <a:schemeClr val="dk1"/>
              </a:solidFill>
              <a:prstDash val="solid"/>
              <a:miter lim="800000"/>
              <a:headEnd len="med" w="med" type="none"/>
              <a:tailEnd len="med" w="med" type="triangle"/>
            </a:ln>
          </p:spPr>
        </p:cxnSp>
        <p:sp>
          <p:nvSpPr>
            <p:cNvPr id="162" name="Google Shape;162;p18"/>
            <p:cNvSpPr txBox="1"/>
            <p:nvPr/>
          </p:nvSpPr>
          <p:spPr>
            <a:xfrm>
              <a:off x="2208" y="2160"/>
              <a:ext cx="168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Cr</a:t>
              </a:r>
              <a:r>
                <a:rPr b="0" baseline="-25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O</a:t>
              </a:r>
              <a:r>
                <a:rPr b="0" baseline="-25000" i="0" lang="en-US" sz="2000" u="none">
                  <a:solidFill>
                    <a:schemeClr val="dk1"/>
                  </a:solidFill>
                  <a:latin typeface="Arial"/>
                  <a:ea typeface="Arial"/>
                  <a:cs typeface="Arial"/>
                  <a:sym typeface="Arial"/>
                </a:rPr>
                <a:t>7</a:t>
              </a:r>
              <a:r>
                <a:rPr b="0" baseline="30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              Cr</a:t>
              </a:r>
              <a:r>
                <a:rPr b="0" baseline="30000" i="0" lang="en-US" sz="2000" u="none">
                  <a:solidFill>
                    <a:schemeClr val="dk1"/>
                  </a:solidFill>
                  <a:latin typeface="Arial"/>
                  <a:ea typeface="Arial"/>
                  <a:cs typeface="Arial"/>
                  <a:sym typeface="Arial"/>
                </a:rPr>
                <a:t>3+</a:t>
              </a:r>
              <a:endParaRPr/>
            </a:p>
          </p:txBody>
        </p:sp>
      </p:grpSp>
      <p:sp>
        <p:nvSpPr>
          <p:cNvPr id="163" name="Google Shape;163;p18"/>
          <p:cNvSpPr txBox="1"/>
          <p:nvPr/>
        </p:nvSpPr>
        <p:spPr>
          <a:xfrm>
            <a:off x="1600200" y="4953000"/>
            <a:ext cx="14478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14H</a:t>
            </a:r>
            <a:r>
              <a:rPr b="0" baseline="30000" i="0" lang="en-US" sz="2000" u="none">
                <a:solidFill>
                  <a:srgbClr val="ED181E"/>
                </a:solidFill>
                <a:latin typeface="Arial"/>
                <a:ea typeface="Arial"/>
                <a:cs typeface="Arial"/>
                <a:sym typeface="Arial"/>
              </a:rPr>
              <a:t>+</a:t>
            </a:r>
            <a:r>
              <a:rPr b="0" i="0" lang="en-US" sz="2000" u="none">
                <a:solidFill>
                  <a:srgbClr val="ED181E"/>
                </a:solidFill>
                <a:latin typeface="Arial"/>
                <a:ea typeface="Arial"/>
                <a:cs typeface="Arial"/>
                <a:sym typeface="Arial"/>
              </a:rPr>
              <a:t>(</a:t>
            </a:r>
            <a:r>
              <a:rPr b="0" i="1" lang="en-US" sz="2000" u="none">
                <a:solidFill>
                  <a:srgbClr val="ED181E"/>
                </a:solidFill>
                <a:latin typeface="Times"/>
                <a:ea typeface="Times"/>
                <a:cs typeface="Times"/>
                <a:sym typeface="Times"/>
              </a:rPr>
              <a:t>aq</a:t>
            </a:r>
            <a:r>
              <a:rPr b="0" i="0" lang="en-US" sz="2000" u="none">
                <a:solidFill>
                  <a:srgbClr val="ED181E"/>
                </a:solidFill>
                <a:latin typeface="Arial"/>
                <a:ea typeface="Arial"/>
                <a:cs typeface="Arial"/>
                <a:sym typeface="Arial"/>
              </a:rPr>
              <a:t>) +</a:t>
            </a:r>
            <a:endParaRPr/>
          </a:p>
        </p:txBody>
      </p:sp>
      <p:grpSp>
        <p:nvGrpSpPr>
          <p:cNvPr id="164" name="Google Shape;164;p18"/>
          <p:cNvGrpSpPr/>
          <p:nvPr/>
        </p:nvGrpSpPr>
        <p:grpSpPr>
          <a:xfrm>
            <a:off x="2895600" y="4953000"/>
            <a:ext cx="2667000" cy="396875"/>
            <a:chOff x="1872" y="3120"/>
            <a:chExt cx="1680" cy="250"/>
          </a:xfrm>
        </p:grpSpPr>
        <p:sp>
          <p:nvSpPr>
            <p:cNvPr id="165" name="Google Shape;165;p18"/>
            <p:cNvSpPr txBox="1"/>
            <p:nvPr/>
          </p:nvSpPr>
          <p:spPr>
            <a:xfrm>
              <a:off x="1872" y="3120"/>
              <a:ext cx="168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Cr</a:t>
              </a:r>
              <a:r>
                <a:rPr b="0" baseline="-25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O</a:t>
              </a:r>
              <a:r>
                <a:rPr b="0" baseline="-25000" i="0" lang="en-US" sz="2000" u="none">
                  <a:solidFill>
                    <a:schemeClr val="dk1"/>
                  </a:solidFill>
                  <a:latin typeface="Arial"/>
                  <a:ea typeface="Arial"/>
                  <a:cs typeface="Arial"/>
                  <a:sym typeface="Arial"/>
                </a:rPr>
                <a:t>7</a:t>
              </a:r>
              <a:r>
                <a:rPr b="0" baseline="30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                Cr</a:t>
              </a:r>
              <a:r>
                <a:rPr b="0" baseline="30000" i="0" lang="en-US" sz="2000" u="none">
                  <a:solidFill>
                    <a:schemeClr val="dk1"/>
                  </a:solidFill>
                  <a:latin typeface="Arial"/>
                  <a:ea typeface="Arial"/>
                  <a:cs typeface="Arial"/>
                  <a:sym typeface="Arial"/>
                </a:rPr>
                <a:t>3+</a:t>
              </a:r>
              <a:endParaRPr/>
            </a:p>
          </p:txBody>
        </p:sp>
        <p:cxnSp>
          <p:nvCxnSpPr>
            <p:cNvPr id="166" name="Google Shape;166;p18"/>
            <p:cNvCxnSpPr/>
            <p:nvPr/>
          </p:nvCxnSpPr>
          <p:spPr>
            <a:xfrm>
              <a:off x="2535" y="3239"/>
              <a:ext cx="384" cy="0"/>
            </a:xfrm>
            <a:prstGeom prst="straightConnector1">
              <a:avLst/>
            </a:prstGeom>
            <a:noFill/>
            <a:ln cap="flat" cmpd="sng" w="28575">
              <a:solidFill>
                <a:schemeClr val="dk1"/>
              </a:solidFill>
              <a:prstDash val="solid"/>
              <a:miter lim="800000"/>
              <a:headEnd len="med" w="med" type="none"/>
              <a:tailEnd len="med" w="med" type="triangle"/>
            </a:ln>
          </p:spPr>
        </p:cxnSp>
      </p:grpSp>
      <p:sp>
        <p:nvSpPr>
          <p:cNvPr id="167" name="Google Shape;167;p18"/>
          <p:cNvSpPr txBox="1"/>
          <p:nvPr/>
        </p:nvSpPr>
        <p:spPr>
          <a:xfrm>
            <a:off x="4495800" y="3352800"/>
            <a:ext cx="32004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Cr is going from +6 to +3</a:t>
            </a:r>
            <a:endParaRPr/>
          </a:p>
        </p:txBody>
      </p:sp>
      <p:sp>
        <p:nvSpPr>
          <p:cNvPr id="168" name="Google Shape;168;p18"/>
          <p:cNvSpPr txBox="1"/>
          <p:nvPr/>
        </p:nvSpPr>
        <p:spPr>
          <a:xfrm>
            <a:off x="4495800" y="3886200"/>
            <a:ext cx="32004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I is going from -1 to 0</a:t>
            </a:r>
            <a:endParaRPr/>
          </a:p>
        </p:txBody>
      </p:sp>
      <p:sp>
        <p:nvSpPr>
          <p:cNvPr id="169" name="Google Shape;169;p18"/>
          <p:cNvSpPr txBox="1"/>
          <p:nvPr/>
        </p:nvSpPr>
        <p:spPr>
          <a:xfrm>
            <a:off x="2209800" y="5486400"/>
            <a:ext cx="14478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net: +12</a:t>
            </a:r>
            <a:endParaRPr/>
          </a:p>
        </p:txBody>
      </p:sp>
      <p:sp>
        <p:nvSpPr>
          <p:cNvPr id="170" name="Google Shape;170;p18"/>
          <p:cNvSpPr txBox="1"/>
          <p:nvPr/>
        </p:nvSpPr>
        <p:spPr>
          <a:xfrm>
            <a:off x="4800600" y="5410200"/>
            <a:ext cx="11430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net: +6</a:t>
            </a:r>
            <a:endParaRPr/>
          </a:p>
        </p:txBody>
      </p:sp>
      <p:sp>
        <p:nvSpPr>
          <p:cNvPr id="171" name="Google Shape;171;p18"/>
          <p:cNvSpPr txBox="1"/>
          <p:nvPr/>
        </p:nvSpPr>
        <p:spPr>
          <a:xfrm>
            <a:off x="6553200" y="5410200"/>
            <a:ext cx="25908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Add 6e</a:t>
            </a:r>
            <a:r>
              <a:rPr b="0" baseline="30000" i="0" lang="en-US" sz="2000" u="none">
                <a:solidFill>
                  <a:srgbClr val="ED181E"/>
                </a:solidFill>
                <a:latin typeface="Arial"/>
                <a:ea typeface="Arial"/>
                <a:cs typeface="Arial"/>
                <a:sym typeface="Arial"/>
              </a:rPr>
              <a:t>-</a:t>
            </a:r>
            <a:r>
              <a:rPr b="0" i="0" lang="en-US" sz="2000" u="none">
                <a:solidFill>
                  <a:srgbClr val="ED181E"/>
                </a:solidFill>
                <a:latin typeface="Arial"/>
                <a:ea typeface="Arial"/>
                <a:cs typeface="Arial"/>
                <a:sym typeface="Arial"/>
              </a:rPr>
              <a:t> to reactants.</a:t>
            </a:r>
            <a:endParaRPr/>
          </a:p>
        </p:txBody>
      </p:sp>
      <p:grpSp>
        <p:nvGrpSpPr>
          <p:cNvPr id="172" name="Google Shape;172;p18"/>
          <p:cNvGrpSpPr/>
          <p:nvPr/>
        </p:nvGrpSpPr>
        <p:grpSpPr>
          <a:xfrm>
            <a:off x="914400" y="5943600"/>
            <a:ext cx="6172200" cy="396875"/>
            <a:chOff x="576" y="3744"/>
            <a:chExt cx="3888" cy="250"/>
          </a:xfrm>
        </p:grpSpPr>
        <p:sp>
          <p:nvSpPr>
            <p:cNvPr id="173" name="Google Shape;173;p18"/>
            <p:cNvSpPr txBox="1"/>
            <p:nvPr/>
          </p:nvSpPr>
          <p:spPr>
            <a:xfrm>
              <a:off x="2928" y="3744"/>
              <a:ext cx="24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2</a:t>
              </a:r>
              <a:endParaRPr/>
            </a:p>
          </p:txBody>
        </p:sp>
        <p:grpSp>
          <p:nvGrpSpPr>
            <p:cNvPr id="174" name="Google Shape;174;p18"/>
            <p:cNvGrpSpPr/>
            <p:nvPr/>
          </p:nvGrpSpPr>
          <p:grpSpPr>
            <a:xfrm>
              <a:off x="576" y="3744"/>
              <a:ext cx="3888" cy="250"/>
              <a:chOff x="576" y="3744"/>
              <a:chExt cx="3888" cy="250"/>
            </a:xfrm>
          </p:grpSpPr>
          <p:grpSp>
            <p:nvGrpSpPr>
              <p:cNvPr id="175" name="Google Shape;175;p18"/>
              <p:cNvGrpSpPr/>
              <p:nvPr/>
            </p:nvGrpSpPr>
            <p:grpSpPr>
              <a:xfrm>
                <a:off x="1008" y="3744"/>
                <a:ext cx="3456" cy="250"/>
                <a:chOff x="1008" y="3744"/>
                <a:chExt cx="3456" cy="250"/>
              </a:xfrm>
            </p:grpSpPr>
            <p:sp>
              <p:nvSpPr>
                <p:cNvPr id="176" name="Google Shape;176;p18"/>
                <p:cNvSpPr txBox="1"/>
                <p:nvPr/>
              </p:nvSpPr>
              <p:spPr>
                <a:xfrm>
                  <a:off x="1872" y="3744"/>
                  <a:ext cx="168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Cr</a:t>
                  </a:r>
                  <a:r>
                    <a:rPr b="0" baseline="-25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O</a:t>
                  </a:r>
                  <a:r>
                    <a:rPr b="0" baseline="-25000" i="0" lang="en-US" sz="2000" u="none">
                      <a:solidFill>
                        <a:schemeClr val="dk1"/>
                      </a:solidFill>
                      <a:latin typeface="Arial"/>
                      <a:ea typeface="Arial"/>
                      <a:cs typeface="Arial"/>
                      <a:sym typeface="Arial"/>
                    </a:rPr>
                    <a:t>7</a:t>
                  </a:r>
                  <a:r>
                    <a:rPr b="0" baseline="30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               Cr</a:t>
                  </a:r>
                  <a:r>
                    <a:rPr b="0" baseline="30000" i="0" lang="en-US" sz="2000" u="none">
                      <a:solidFill>
                        <a:schemeClr val="dk1"/>
                      </a:solidFill>
                      <a:latin typeface="Arial"/>
                      <a:ea typeface="Arial"/>
                      <a:cs typeface="Arial"/>
                      <a:sym typeface="Arial"/>
                    </a:rPr>
                    <a:t>3+</a:t>
                  </a:r>
                  <a:endParaRPr/>
                </a:p>
              </p:txBody>
            </p:sp>
            <p:sp>
              <p:nvSpPr>
                <p:cNvPr id="177" name="Google Shape;177;p18"/>
                <p:cNvSpPr txBox="1"/>
                <p:nvPr/>
              </p:nvSpPr>
              <p:spPr>
                <a:xfrm>
                  <a:off x="3408" y="3744"/>
                  <a:ext cx="1056"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  7H</a:t>
                  </a:r>
                  <a:r>
                    <a:rPr b="0" baseline="-25000" i="0" lang="en-US" sz="2000" u="none">
                      <a:solidFill>
                        <a:srgbClr val="ED181E"/>
                      </a:solidFill>
                      <a:latin typeface="Arial"/>
                      <a:ea typeface="Arial"/>
                      <a:cs typeface="Arial"/>
                      <a:sym typeface="Arial"/>
                    </a:rPr>
                    <a:t>2</a:t>
                  </a:r>
                  <a:r>
                    <a:rPr b="0" i="0" lang="en-US" sz="2000" u="none">
                      <a:solidFill>
                        <a:srgbClr val="ED181E"/>
                      </a:solidFill>
                      <a:latin typeface="Arial"/>
                      <a:ea typeface="Arial"/>
                      <a:cs typeface="Arial"/>
                      <a:sym typeface="Arial"/>
                    </a:rPr>
                    <a:t>O(</a:t>
                  </a:r>
                  <a:r>
                    <a:rPr b="0" i="1" lang="en-US" sz="2000" u="none">
                      <a:solidFill>
                        <a:srgbClr val="ED181E"/>
                      </a:solidFill>
                      <a:latin typeface="Times"/>
                      <a:ea typeface="Times"/>
                      <a:cs typeface="Times"/>
                      <a:sym typeface="Times"/>
                    </a:rPr>
                    <a:t>l</a:t>
                  </a:r>
                  <a:r>
                    <a:rPr b="0" i="0" lang="en-US" sz="2000" u="none">
                      <a:solidFill>
                        <a:srgbClr val="ED181E"/>
                      </a:solidFill>
                      <a:latin typeface="Arial"/>
                      <a:ea typeface="Arial"/>
                      <a:cs typeface="Arial"/>
                      <a:sym typeface="Arial"/>
                    </a:rPr>
                    <a:t>)</a:t>
                  </a:r>
                  <a:endParaRPr/>
                </a:p>
              </p:txBody>
            </p:sp>
            <p:sp>
              <p:nvSpPr>
                <p:cNvPr id="178" name="Google Shape;178;p18"/>
                <p:cNvSpPr txBox="1"/>
                <p:nvPr/>
              </p:nvSpPr>
              <p:spPr>
                <a:xfrm>
                  <a:off x="1008" y="3744"/>
                  <a:ext cx="912"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14H</a:t>
                  </a:r>
                  <a:r>
                    <a:rPr b="0" baseline="30000" i="0" lang="en-US" sz="2000" u="none">
                      <a:solidFill>
                        <a:srgbClr val="ED181E"/>
                      </a:solidFill>
                      <a:latin typeface="Arial"/>
                      <a:ea typeface="Arial"/>
                      <a:cs typeface="Arial"/>
                      <a:sym typeface="Arial"/>
                    </a:rPr>
                    <a:t>+</a:t>
                  </a:r>
                  <a:r>
                    <a:rPr b="0" i="0" lang="en-US" sz="2000" u="none">
                      <a:solidFill>
                        <a:srgbClr val="ED181E"/>
                      </a:solidFill>
                      <a:latin typeface="Arial"/>
                      <a:ea typeface="Arial"/>
                      <a:cs typeface="Arial"/>
                      <a:sym typeface="Arial"/>
                    </a:rPr>
                    <a:t>(</a:t>
                  </a:r>
                  <a:r>
                    <a:rPr b="0" i="1" lang="en-US" sz="2000" u="none">
                      <a:solidFill>
                        <a:srgbClr val="ED181E"/>
                      </a:solidFill>
                      <a:latin typeface="Times"/>
                      <a:ea typeface="Times"/>
                      <a:cs typeface="Times"/>
                      <a:sym typeface="Times"/>
                    </a:rPr>
                    <a:t>aq</a:t>
                  </a:r>
                  <a:r>
                    <a:rPr b="0" i="0" lang="en-US" sz="2000" u="none">
                      <a:solidFill>
                        <a:srgbClr val="ED181E"/>
                      </a:solidFill>
                      <a:latin typeface="Arial"/>
                      <a:ea typeface="Arial"/>
                      <a:cs typeface="Arial"/>
                      <a:sym typeface="Arial"/>
                    </a:rPr>
                    <a:t>) +</a:t>
                  </a:r>
                  <a:endParaRPr/>
                </a:p>
              </p:txBody>
            </p:sp>
            <p:cxnSp>
              <p:nvCxnSpPr>
                <p:cNvPr id="179" name="Google Shape;179;p18"/>
                <p:cNvCxnSpPr/>
                <p:nvPr/>
              </p:nvCxnSpPr>
              <p:spPr>
                <a:xfrm>
                  <a:off x="2535" y="3863"/>
                  <a:ext cx="384" cy="0"/>
                </a:xfrm>
                <a:prstGeom prst="straightConnector1">
                  <a:avLst/>
                </a:prstGeom>
                <a:noFill/>
                <a:ln cap="flat" cmpd="sng" w="28575">
                  <a:solidFill>
                    <a:schemeClr val="dk1"/>
                  </a:solidFill>
                  <a:prstDash val="solid"/>
                  <a:miter lim="800000"/>
                  <a:headEnd len="med" w="med" type="none"/>
                  <a:tailEnd len="med" w="med" type="triangle"/>
                </a:ln>
              </p:spPr>
            </p:cxnSp>
          </p:grpSp>
          <p:sp>
            <p:nvSpPr>
              <p:cNvPr id="180" name="Google Shape;180;p18"/>
              <p:cNvSpPr txBox="1"/>
              <p:nvPr/>
            </p:nvSpPr>
            <p:spPr>
              <a:xfrm>
                <a:off x="576" y="3744"/>
                <a:ext cx="528"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6e</a:t>
                </a:r>
                <a:r>
                  <a:rPr b="0" baseline="30000" i="0" lang="en-US" sz="2000" u="none">
                    <a:solidFill>
                      <a:srgbClr val="ED181E"/>
                    </a:solidFill>
                    <a:latin typeface="Arial"/>
                    <a:ea typeface="Arial"/>
                    <a:cs typeface="Arial"/>
                    <a:sym typeface="Arial"/>
                  </a:rPr>
                  <a:t>-</a:t>
                </a:r>
                <a:r>
                  <a:rPr b="0" i="0" lang="en-US" sz="2000" u="none">
                    <a:solidFill>
                      <a:srgbClr val="ED181E"/>
                    </a:solidFill>
                    <a:latin typeface="Arial"/>
                    <a:ea typeface="Arial"/>
                    <a:cs typeface="Arial"/>
                    <a:sym typeface="Arial"/>
                  </a:rPr>
                  <a:t> +</a:t>
                </a:r>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45">
                                            <p:txEl>
                                              <p:pRg end="0" st="0"/>
                                            </p:txEl>
                                          </p:spTgt>
                                        </p:tgtEl>
                                        <p:attrNameLst>
                                          <p:attrName>style.visibility</p:attrName>
                                        </p:attrNameLst>
                                      </p:cBhvr>
                                      <p:to>
                                        <p:strVal val="visible"/>
                                      </p:to>
                                    </p:set>
                                    <p:animEffect filter="fade" transition="in">
                                      <p:cBhvr>
                                        <p:cTn dur="500"/>
                                        <p:tgtEl>
                                          <p:spTgt spid="145">
                                            <p:txEl>
                                              <p:pRg end="0" st="0"/>
                                            </p:txEl>
                                          </p:spTgt>
                                        </p:tgtEl>
                                      </p:cBhvr>
                                    </p:animEffect>
                                  </p:childTnLst>
                                </p:cTn>
                              </p:par>
                            </p:childTnLst>
                          </p:cTn>
                        </p:par>
                        <p:par>
                          <p:cTn fill="hold">
                            <p:stCondLst>
                              <p:cond delay="500"/>
                            </p:stCondLst>
                            <p:childTnLst>
                              <p:par>
                                <p:cTn fill="hold" nodeType="afterEffect" presetClass="entr" presetID="10" presetSubtype="0">
                                  <p:stCondLst>
                                    <p:cond delay="200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500"/>
                                        <p:tgtEl>
                                          <p:spTgt spid="146">
                                            <p:txEl>
                                              <p:pRg end="0" st="0"/>
                                            </p:txEl>
                                          </p:spTgt>
                                        </p:tgtEl>
                                      </p:cBhvr>
                                    </p:animEffect>
                                  </p:childTnLst>
                                </p:cTn>
                              </p:par>
                            </p:childTnLst>
                          </p:cTn>
                        </p:par>
                        <p:par>
                          <p:cTn fill="hold">
                            <p:stCondLst>
                              <p:cond delay="1000"/>
                            </p:stCondLst>
                            <p:childTnLst>
                              <p:par>
                                <p:cTn fill="hold" nodeType="afterEffect" presetClass="entr" presetID="1" presetSubtype="0">
                                  <p:stCondLst>
                                    <p:cond delay="3000"/>
                                  </p:stCondLst>
                                  <p:childTnLst>
                                    <p:set>
                                      <p:cBhvr>
                                        <p:cTn dur="1" fill="hold">
                                          <p:stCondLst>
                                            <p:cond delay="0"/>
                                          </p:stCondLst>
                                        </p:cTn>
                                        <p:tgtEl>
                                          <p:spTgt spid="150">
                                            <p:txEl>
                                              <p:pRg end="0" st="0"/>
                                            </p:txEl>
                                          </p:spTgt>
                                        </p:tgtEl>
                                        <p:attrNameLst>
                                          <p:attrName>style.visibility</p:attrName>
                                        </p:attrNameLst>
                                      </p:cBhvr>
                                      <p:to>
                                        <p:strVal val="visible"/>
                                      </p:to>
                                    </p:set>
                                  </p:childTnLst>
                                </p:cTn>
                              </p:par>
                            </p:childTnLst>
                          </p:cTn>
                        </p:par>
                        <p:par>
                          <p:cTn fill="hold">
                            <p:stCondLst>
                              <p:cond delay="1001"/>
                            </p:stCondLst>
                            <p:childTnLst>
                              <p:par>
                                <p:cTn fill="hold" nodeType="afterEffect" presetClass="entr" presetID="1" presetSubtype="0">
                                  <p:stCondLst>
                                    <p:cond delay="1500"/>
                                  </p:stCondLst>
                                  <p:childTnLst>
                                    <p:set>
                                      <p:cBhvr>
                                        <p:cTn dur="1" fill="hold">
                                          <p:stCondLst>
                                            <p:cond delay="0"/>
                                          </p:stCondLst>
                                        </p:cTn>
                                        <p:tgtEl>
                                          <p:spTgt spid="151">
                                            <p:txEl>
                                              <p:pRg end="0" st="0"/>
                                            </p:txEl>
                                          </p:spTgt>
                                        </p:tgtEl>
                                        <p:attrNameLst>
                                          <p:attrName>style.visibility</p:attrName>
                                        </p:attrNameLst>
                                      </p:cBhvr>
                                      <p:to>
                                        <p:strVal val="visible"/>
                                      </p:to>
                                    </p:set>
                                  </p:childTnLst>
                                </p:cTn>
                              </p:par>
                            </p:childTnLst>
                          </p:cTn>
                        </p:par>
                        <p:par>
                          <p:cTn fill="hold">
                            <p:stCondLst>
                              <p:cond delay="1002"/>
                            </p:stCondLst>
                            <p:childTnLst>
                              <p:par>
                                <p:cTn fill="hold" nodeType="afterEffect" presetClass="entr" presetID="1" presetSubtype="0">
                                  <p:stCondLst>
                                    <p:cond delay="1500"/>
                                  </p:stCondLst>
                                  <p:childTnLst>
                                    <p:set>
                                      <p:cBhvr>
                                        <p:cTn dur="1" fill="hold">
                                          <p:stCondLst>
                                            <p:cond delay="0"/>
                                          </p:stCondLst>
                                        </p:cTn>
                                        <p:tgtEl>
                                          <p:spTgt spid="152">
                                            <p:txEl>
                                              <p:pRg end="0" st="0"/>
                                            </p:txEl>
                                          </p:spTgt>
                                        </p:tgtEl>
                                        <p:attrNameLst>
                                          <p:attrName>style.visibility</p:attrName>
                                        </p:attrNameLst>
                                      </p:cBhvr>
                                      <p:to>
                                        <p:strVal val="visible"/>
                                      </p:to>
                                    </p:set>
                                  </p:childTnLst>
                                </p:cTn>
                              </p:par>
                            </p:childTnLst>
                          </p:cTn>
                        </p:par>
                        <p:par>
                          <p:cTn fill="hold">
                            <p:stCondLst>
                              <p:cond delay="1003"/>
                            </p:stCondLst>
                            <p:childTnLst>
                              <p:par>
                                <p:cTn fill="hold" nodeType="afterEffect" presetClass="entr" presetID="1" presetSubtype="0">
                                  <p:stCondLst>
                                    <p:cond delay="1500"/>
                                  </p:stCondLst>
                                  <p:childTnLst>
                                    <p:set>
                                      <p:cBhvr>
                                        <p:cTn dur="1" fill="hold">
                                          <p:stCondLst>
                                            <p:cond delay="0"/>
                                          </p:stCondLst>
                                        </p:cTn>
                                        <p:tgtEl>
                                          <p:spTgt spid="153">
                                            <p:txEl>
                                              <p:pRg end="0" st="0"/>
                                            </p:txEl>
                                          </p:spTgt>
                                        </p:tgtEl>
                                        <p:attrNameLst>
                                          <p:attrName>style.visibility</p:attrName>
                                        </p:attrNameLst>
                                      </p:cBhvr>
                                      <p:to>
                                        <p:strVal val="visible"/>
                                      </p:to>
                                    </p:set>
                                  </p:childTnLst>
                                </p:cTn>
                              </p:par>
                            </p:childTnLst>
                          </p:cTn>
                        </p:par>
                        <p:par>
                          <p:cTn fill="hold">
                            <p:stCondLst>
                              <p:cond delay="1004"/>
                            </p:stCondLst>
                            <p:childTnLst>
                              <p:par>
                                <p:cTn fill="hold" nodeType="afterEffect" presetClass="entr" presetID="10"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animEffect filter="fade" transition="in">
                                      <p:cBhvr>
                                        <p:cTn dur="500"/>
                                        <p:tgtEl>
                                          <p:spTgt spid="167">
                                            <p:txEl>
                                              <p:pRg end="0" st="0"/>
                                            </p:txEl>
                                          </p:spTgt>
                                        </p:tgtEl>
                                      </p:cBhvr>
                                    </p:animEffect>
                                  </p:childTnLst>
                                </p:cTn>
                              </p:par>
                            </p:childTnLst>
                          </p:cTn>
                        </p:par>
                        <p:par>
                          <p:cTn fill="hold">
                            <p:stCondLst>
                              <p:cond delay="1504"/>
                            </p:stCondLst>
                            <p:childTnLst>
                              <p:par>
                                <p:cTn fill="hold" nodeType="afterEffect" presetClass="entr" presetID="10"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animEffect filter="fade" transition="in">
                                      <p:cBhvr>
                                        <p:cTn dur="500"/>
                                        <p:tgtEl>
                                          <p:spTgt spid="168">
                                            <p:txEl>
                                              <p:pRg end="0" st="0"/>
                                            </p:txEl>
                                          </p:spTgt>
                                        </p:tgtEl>
                                      </p:cBhvr>
                                    </p:animEffect>
                                  </p:childTnLst>
                                </p:cTn>
                              </p:par>
                            </p:childTnLst>
                          </p:cTn>
                        </p:par>
                        <p:par>
                          <p:cTn fill="hold">
                            <p:stCondLst>
                              <p:cond delay="2004"/>
                            </p:stCondLst>
                            <p:childTnLst>
                              <p:par>
                                <p:cTn fill="hold" nodeType="afterEffect" presetClass="entr" presetID="10" presetSubtype="0">
                                  <p:stCondLst>
                                    <p:cond delay="2000"/>
                                  </p:stCondLst>
                                  <p:childTnLst>
                                    <p:set>
                                      <p:cBhvr>
                                        <p:cTn dur="1" fill="hold">
                                          <p:stCondLst>
                                            <p:cond delay="0"/>
                                          </p:stCondLst>
                                        </p:cTn>
                                        <p:tgtEl>
                                          <p:spTgt spid="154">
                                            <p:txEl>
                                              <p:pRg end="0" st="0"/>
                                            </p:txEl>
                                          </p:spTgt>
                                        </p:tgtEl>
                                        <p:attrNameLst>
                                          <p:attrName>style.visibility</p:attrName>
                                        </p:attrNameLst>
                                      </p:cBhvr>
                                      <p:to>
                                        <p:strVal val="visible"/>
                                      </p:to>
                                    </p:set>
                                    <p:animEffect filter="fade" transition="in">
                                      <p:cBhvr>
                                        <p:cTn dur="500"/>
                                        <p:tgtEl>
                                          <p:spTgt spid="154">
                                            <p:txEl>
                                              <p:pRg end="0" st="0"/>
                                            </p:txEl>
                                          </p:spTgt>
                                        </p:tgtEl>
                                      </p:cBhvr>
                                    </p:animEffect>
                                  </p:childTnLst>
                                </p:cTn>
                              </p:par>
                            </p:childTnLst>
                          </p:cTn>
                        </p:par>
                        <p:par>
                          <p:cTn fill="hold">
                            <p:stCondLst>
                              <p:cond delay="2504"/>
                            </p:stCondLst>
                            <p:childTnLst>
                              <p:par>
                                <p:cTn fill="hold" nodeType="afterEffect" presetClass="entr" presetID="1" presetSubtype="0">
                                  <p:stCondLst>
                                    <p:cond delay="2000"/>
                                  </p:stCondLst>
                                  <p:childTnLst>
                                    <p:set>
                                      <p:cBhvr>
                                        <p:cTn dur="1" fill="hold">
                                          <p:stCondLst>
                                            <p:cond delay="0"/>
                                          </p:stCondLst>
                                        </p:cTn>
                                        <p:tgtEl>
                                          <p:spTgt spid="158">
                                            <p:txEl>
                                              <p:pRg end="0" st="0"/>
                                            </p:txEl>
                                          </p:spTgt>
                                        </p:tgtEl>
                                        <p:attrNameLst>
                                          <p:attrName>style.visibility</p:attrName>
                                        </p:attrNameLst>
                                      </p:cBhvr>
                                      <p:to>
                                        <p:strVal val="visible"/>
                                      </p:to>
                                    </p:set>
                                  </p:childTnLst>
                                </p:cTn>
                              </p:par>
                            </p:childTnLst>
                          </p:cTn>
                        </p:par>
                        <p:par>
                          <p:cTn fill="hold">
                            <p:stCondLst>
                              <p:cond delay="2505"/>
                            </p:stCondLst>
                            <p:childTnLst>
                              <p:par>
                                <p:cTn fill="hold" nodeType="afterEffect" presetClass="entr" presetID="1" presetSubtype="0">
                                  <p:stCondLst>
                                    <p:cond delay="2000"/>
                                  </p:stCondLst>
                                  <p:childTnLst>
                                    <p:set>
                                      <p:cBhvr>
                                        <p:cTn dur="1" fill="hold">
                                          <p:stCondLst>
                                            <p:cond delay="0"/>
                                          </p:stCondLst>
                                        </p:cTn>
                                        <p:tgtEl>
                                          <p:spTgt spid="159">
                                            <p:txEl>
                                              <p:pRg end="0" st="0"/>
                                            </p:txEl>
                                          </p:spTgt>
                                        </p:tgtEl>
                                        <p:attrNameLst>
                                          <p:attrName>style.visibility</p:attrName>
                                        </p:attrNameLst>
                                      </p:cBhvr>
                                      <p:to>
                                        <p:strVal val="visible"/>
                                      </p:to>
                                    </p:set>
                                  </p:childTnLst>
                                </p:cTn>
                              </p:par>
                            </p:childTnLst>
                          </p:cTn>
                        </p:par>
                        <p:par>
                          <p:cTn fill="hold">
                            <p:stCondLst>
                              <p:cond delay="2506"/>
                            </p:stCondLst>
                            <p:childTnLst>
                              <p:par>
                                <p:cTn fill="hold" nodeType="afterEffect" presetClass="entr" presetID="1" presetSubtype="0">
                                  <p:stCondLst>
                                    <p:cond delay="2000"/>
                                  </p:stCondLst>
                                  <p:childTnLst>
                                    <p:set>
                                      <p:cBhvr>
                                        <p:cTn dur="1" fill="hold">
                                          <p:stCondLst>
                                            <p:cond delay="0"/>
                                          </p:stCondLst>
                                        </p:cTn>
                                        <p:tgtEl>
                                          <p:spTgt spid="163">
                                            <p:txEl>
                                              <p:pRg end="0" st="0"/>
                                            </p:txEl>
                                          </p:spTgt>
                                        </p:tgtEl>
                                        <p:attrNameLst>
                                          <p:attrName>style.visibility</p:attrName>
                                        </p:attrNameLst>
                                      </p:cBhvr>
                                      <p:to>
                                        <p:strVal val="visible"/>
                                      </p:to>
                                    </p:set>
                                  </p:childTnLst>
                                </p:cTn>
                              </p:par>
                            </p:childTnLst>
                          </p:cTn>
                        </p:par>
                        <p:par>
                          <p:cTn fill="hold">
                            <p:stCondLst>
                              <p:cond delay="2507"/>
                            </p:stCondLst>
                            <p:childTnLst>
                              <p:par>
                                <p:cTn fill="hold" nodeType="afterEffect" presetClass="entr" presetID="1" presetSubtype="0">
                                  <p:stCondLst>
                                    <p:cond delay="1500"/>
                                  </p:stCondLst>
                                  <p:childTnLst>
                                    <p:set>
                                      <p:cBhvr>
                                        <p:cTn dur="1" fill="hold">
                                          <p:stCondLst>
                                            <p:cond delay="0"/>
                                          </p:stCondLst>
                                        </p:cTn>
                                        <p:tgtEl>
                                          <p:spTgt spid="169">
                                            <p:txEl>
                                              <p:pRg end="0" st="0"/>
                                            </p:txEl>
                                          </p:spTgt>
                                        </p:tgtEl>
                                        <p:attrNameLst>
                                          <p:attrName>style.visibility</p:attrName>
                                        </p:attrNameLst>
                                      </p:cBhvr>
                                      <p:to>
                                        <p:strVal val="visible"/>
                                      </p:to>
                                    </p:set>
                                  </p:childTnLst>
                                </p:cTn>
                              </p:par>
                            </p:childTnLst>
                          </p:cTn>
                        </p:par>
                        <p:par>
                          <p:cTn fill="hold">
                            <p:stCondLst>
                              <p:cond delay="2508"/>
                            </p:stCondLst>
                            <p:childTnLst>
                              <p:par>
                                <p:cTn fill="hold" nodeType="afterEffect" presetClass="entr" presetID="1" presetSubtype="0">
                                  <p:stCondLst>
                                    <p:cond delay="1500"/>
                                  </p:stCondLst>
                                  <p:childTnLst>
                                    <p:set>
                                      <p:cBhvr>
                                        <p:cTn dur="1" fill="hold">
                                          <p:stCondLst>
                                            <p:cond delay="0"/>
                                          </p:stCondLst>
                                        </p:cTn>
                                        <p:tgtEl>
                                          <p:spTgt spid="170">
                                            <p:txEl>
                                              <p:pRg end="0" st="0"/>
                                            </p:txEl>
                                          </p:spTgt>
                                        </p:tgtEl>
                                        <p:attrNameLst>
                                          <p:attrName>style.visibility</p:attrName>
                                        </p:attrNameLst>
                                      </p:cBhvr>
                                      <p:to>
                                        <p:strVal val="visible"/>
                                      </p:to>
                                    </p:set>
                                  </p:childTnLst>
                                </p:cTn>
                              </p:par>
                            </p:childTnLst>
                          </p:cTn>
                        </p:par>
                        <p:par>
                          <p:cTn fill="hold">
                            <p:stCondLst>
                              <p:cond delay="2509"/>
                            </p:stCondLst>
                            <p:childTnLst>
                              <p:par>
                                <p:cTn fill="hold" nodeType="afterEffect" presetClass="entr" presetID="1" presetSubtype="0">
                                  <p:stCondLst>
                                    <p:cond delay="2500"/>
                                  </p:stCondLst>
                                  <p:childTnLst>
                                    <p:set>
                                      <p:cBhvr>
                                        <p:cTn dur="1" fill="hold">
                                          <p:stCondLst>
                                            <p:cond delay="0"/>
                                          </p:stCondLst>
                                        </p:cTn>
                                        <p:tgtEl>
                                          <p:spTgt spid="171">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19"/>
          <p:cNvSpPr txBox="1"/>
          <p:nvPr/>
        </p:nvSpPr>
        <p:spPr>
          <a:xfrm>
            <a:off x="762000" y="533400"/>
            <a:ext cx="7620000" cy="396875"/>
          </a:xfrm>
          <a:prstGeom prst="rect">
            <a:avLst/>
          </a:prstGeom>
          <a:gradFill>
            <a:gsLst>
              <a:gs pos="0">
                <a:srgbClr val="FF9218">
                  <a:alpha val="66666"/>
                </a:srgbClr>
              </a:gs>
              <a:gs pos="100000">
                <a:schemeClr val="lt1"/>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Balancing Redox Reactions in Acidic Solution</a:t>
            </a:r>
            <a:endParaRPr/>
          </a:p>
        </p:txBody>
      </p:sp>
      <p:sp>
        <p:nvSpPr>
          <p:cNvPr id="187" name="Google Shape;187;p19"/>
          <p:cNvSpPr txBox="1"/>
          <p:nvPr/>
        </p:nvSpPr>
        <p:spPr>
          <a:xfrm>
            <a:off x="7086600" y="609600"/>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continued</a:t>
            </a:r>
            <a:endParaRPr/>
          </a:p>
        </p:txBody>
      </p:sp>
      <p:sp>
        <p:nvSpPr>
          <p:cNvPr id="188" name="Google Shape;188;p19"/>
          <p:cNvSpPr txBox="1"/>
          <p:nvPr/>
        </p:nvSpPr>
        <p:spPr>
          <a:xfrm>
            <a:off x="4953000" y="1600200"/>
            <a:ext cx="8382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+ 2e</a:t>
            </a:r>
            <a:r>
              <a:rPr b="0" baseline="30000" i="0" lang="en-US" sz="2000" u="none">
                <a:solidFill>
                  <a:srgbClr val="ED181E"/>
                </a:solidFill>
                <a:latin typeface="Arial"/>
                <a:ea typeface="Arial"/>
                <a:cs typeface="Arial"/>
                <a:sym typeface="Arial"/>
              </a:rPr>
              <a:t>-</a:t>
            </a:r>
            <a:endParaRPr/>
          </a:p>
        </p:txBody>
      </p:sp>
      <p:grpSp>
        <p:nvGrpSpPr>
          <p:cNvPr id="189" name="Google Shape;189;p19"/>
          <p:cNvGrpSpPr/>
          <p:nvPr/>
        </p:nvGrpSpPr>
        <p:grpSpPr>
          <a:xfrm>
            <a:off x="3505200" y="1600200"/>
            <a:ext cx="1752600" cy="396875"/>
            <a:chOff x="1152" y="2592"/>
            <a:chExt cx="1104" cy="250"/>
          </a:xfrm>
        </p:grpSpPr>
        <p:sp>
          <p:nvSpPr>
            <p:cNvPr id="190" name="Google Shape;190;p19"/>
            <p:cNvSpPr txBox="1"/>
            <p:nvPr/>
          </p:nvSpPr>
          <p:spPr>
            <a:xfrm>
              <a:off x="1152" y="2592"/>
              <a:ext cx="1104"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a:t>
              </a:r>
              <a:r>
                <a:rPr b="0" baseline="-25000" i="0" lang="en-US" sz="2000" u="none">
                  <a:solidFill>
                    <a:schemeClr val="dk1"/>
                  </a:solidFill>
                  <a:latin typeface="Arial"/>
                  <a:ea typeface="Arial"/>
                  <a:cs typeface="Arial"/>
                  <a:sym typeface="Arial"/>
                </a:rPr>
                <a:t> </a:t>
              </a:r>
              <a:r>
                <a:rPr b="0" baseline="30000" i="0" lang="en-US" sz="2000" u="none">
                  <a:solidFill>
                    <a:schemeClr val="dk1"/>
                  </a:solidFill>
                  <a:latin typeface="Arial"/>
                  <a:ea typeface="Arial"/>
                  <a:cs typeface="Arial"/>
                  <a:sym typeface="Arial"/>
                </a:rPr>
                <a:t>-</a:t>
              </a:r>
              <a:r>
                <a:rPr b="0" i="0" lang="en-US" sz="2000" u="none">
                  <a:solidFill>
                    <a:schemeClr val="dk1"/>
                  </a:solidFill>
                  <a:latin typeface="Arial"/>
                  <a:ea typeface="Arial"/>
                  <a:cs typeface="Arial"/>
                  <a:sym typeface="Arial"/>
                </a:rPr>
                <a:t>           I</a:t>
              </a:r>
              <a:r>
                <a:rPr b="0" baseline="-25000" i="0" lang="en-US" sz="2000" u="none">
                  <a:solidFill>
                    <a:schemeClr val="dk1"/>
                  </a:solidFill>
                  <a:latin typeface="Arial"/>
                  <a:ea typeface="Arial"/>
                  <a:cs typeface="Arial"/>
                  <a:sym typeface="Arial"/>
                </a:rPr>
                <a:t>2</a:t>
              </a:r>
              <a:endParaRPr/>
            </a:p>
          </p:txBody>
        </p:sp>
        <p:cxnSp>
          <p:nvCxnSpPr>
            <p:cNvPr id="191" name="Google Shape;191;p19"/>
            <p:cNvCxnSpPr/>
            <p:nvPr/>
          </p:nvCxnSpPr>
          <p:spPr>
            <a:xfrm>
              <a:off x="1344" y="2717"/>
              <a:ext cx="384" cy="0"/>
            </a:xfrm>
            <a:prstGeom prst="straightConnector1">
              <a:avLst/>
            </a:prstGeom>
            <a:noFill/>
            <a:ln cap="flat" cmpd="sng" w="28575">
              <a:solidFill>
                <a:schemeClr val="dk1"/>
              </a:solidFill>
              <a:prstDash val="solid"/>
              <a:miter lim="800000"/>
              <a:headEnd len="med" w="med" type="none"/>
              <a:tailEnd len="med" w="med" type="triangle"/>
            </a:ln>
          </p:spPr>
        </p:cxnSp>
      </p:grpSp>
      <p:sp>
        <p:nvSpPr>
          <p:cNvPr id="192" name="Google Shape;192;p19"/>
          <p:cNvSpPr txBox="1"/>
          <p:nvPr/>
        </p:nvSpPr>
        <p:spPr>
          <a:xfrm>
            <a:off x="3124200" y="1600200"/>
            <a:ext cx="4572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2</a:t>
            </a:r>
            <a:endParaRPr/>
          </a:p>
        </p:txBody>
      </p:sp>
      <p:grpSp>
        <p:nvGrpSpPr>
          <p:cNvPr id="193" name="Google Shape;193;p19"/>
          <p:cNvGrpSpPr/>
          <p:nvPr/>
        </p:nvGrpSpPr>
        <p:grpSpPr>
          <a:xfrm>
            <a:off x="914400" y="1143000"/>
            <a:ext cx="6096000" cy="396875"/>
            <a:chOff x="720" y="2736"/>
            <a:chExt cx="3840" cy="250"/>
          </a:xfrm>
        </p:grpSpPr>
        <p:grpSp>
          <p:nvGrpSpPr>
            <p:cNvPr id="194" name="Google Shape;194;p19"/>
            <p:cNvGrpSpPr/>
            <p:nvPr/>
          </p:nvGrpSpPr>
          <p:grpSpPr>
            <a:xfrm>
              <a:off x="1104" y="2736"/>
              <a:ext cx="3456" cy="250"/>
              <a:chOff x="1008" y="3744"/>
              <a:chExt cx="3456" cy="250"/>
            </a:xfrm>
          </p:grpSpPr>
          <p:sp>
            <p:nvSpPr>
              <p:cNvPr id="195" name="Google Shape;195;p19"/>
              <p:cNvSpPr txBox="1"/>
              <p:nvPr/>
            </p:nvSpPr>
            <p:spPr>
              <a:xfrm>
                <a:off x="1872" y="3744"/>
                <a:ext cx="168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Cr</a:t>
                </a:r>
                <a:r>
                  <a:rPr b="0" baseline="-25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O</a:t>
                </a:r>
                <a:r>
                  <a:rPr b="0" baseline="-25000" i="0" lang="en-US" sz="2000" u="none">
                    <a:solidFill>
                      <a:schemeClr val="dk1"/>
                    </a:solidFill>
                    <a:latin typeface="Arial"/>
                    <a:ea typeface="Arial"/>
                    <a:cs typeface="Arial"/>
                    <a:sym typeface="Arial"/>
                  </a:rPr>
                  <a:t>7</a:t>
                </a:r>
                <a:r>
                  <a:rPr b="0" baseline="30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               Cr</a:t>
                </a:r>
                <a:r>
                  <a:rPr b="0" baseline="30000" i="0" lang="en-US" sz="2000" u="none">
                    <a:solidFill>
                      <a:schemeClr val="dk1"/>
                    </a:solidFill>
                    <a:latin typeface="Arial"/>
                    <a:ea typeface="Arial"/>
                    <a:cs typeface="Arial"/>
                    <a:sym typeface="Arial"/>
                  </a:rPr>
                  <a:t>3+</a:t>
                </a:r>
                <a:endParaRPr/>
              </a:p>
            </p:txBody>
          </p:sp>
          <p:sp>
            <p:nvSpPr>
              <p:cNvPr id="196" name="Google Shape;196;p19"/>
              <p:cNvSpPr txBox="1"/>
              <p:nvPr/>
            </p:nvSpPr>
            <p:spPr>
              <a:xfrm>
                <a:off x="3408" y="3744"/>
                <a:ext cx="1056"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  7H</a:t>
                </a:r>
                <a:r>
                  <a:rPr b="0" baseline="-25000" i="0" lang="en-US" sz="2000" u="none">
                    <a:solidFill>
                      <a:srgbClr val="ED181E"/>
                    </a:solidFill>
                    <a:latin typeface="Arial"/>
                    <a:ea typeface="Arial"/>
                    <a:cs typeface="Arial"/>
                    <a:sym typeface="Arial"/>
                  </a:rPr>
                  <a:t>2</a:t>
                </a:r>
                <a:r>
                  <a:rPr b="0" i="0" lang="en-US" sz="2000" u="none">
                    <a:solidFill>
                      <a:srgbClr val="ED181E"/>
                    </a:solidFill>
                    <a:latin typeface="Arial"/>
                    <a:ea typeface="Arial"/>
                    <a:cs typeface="Arial"/>
                    <a:sym typeface="Arial"/>
                  </a:rPr>
                  <a:t>O(</a:t>
                </a:r>
                <a:r>
                  <a:rPr b="0" i="1" lang="en-US" sz="2000" u="none">
                    <a:solidFill>
                      <a:srgbClr val="ED181E"/>
                    </a:solidFill>
                    <a:latin typeface="Times"/>
                    <a:ea typeface="Times"/>
                    <a:cs typeface="Times"/>
                    <a:sym typeface="Times"/>
                  </a:rPr>
                  <a:t>l</a:t>
                </a:r>
                <a:r>
                  <a:rPr b="0" i="0" lang="en-US" sz="2000" u="none">
                    <a:solidFill>
                      <a:srgbClr val="ED181E"/>
                    </a:solidFill>
                    <a:latin typeface="Arial"/>
                    <a:ea typeface="Arial"/>
                    <a:cs typeface="Arial"/>
                    <a:sym typeface="Arial"/>
                  </a:rPr>
                  <a:t>)</a:t>
                </a:r>
                <a:endParaRPr/>
              </a:p>
            </p:txBody>
          </p:sp>
          <p:sp>
            <p:nvSpPr>
              <p:cNvPr id="197" name="Google Shape;197;p19"/>
              <p:cNvSpPr txBox="1"/>
              <p:nvPr/>
            </p:nvSpPr>
            <p:spPr>
              <a:xfrm>
                <a:off x="1008" y="3744"/>
                <a:ext cx="912"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14H</a:t>
                </a:r>
                <a:r>
                  <a:rPr b="0" baseline="30000" i="0" lang="en-US" sz="2000" u="none">
                    <a:solidFill>
                      <a:srgbClr val="ED181E"/>
                    </a:solidFill>
                    <a:latin typeface="Arial"/>
                    <a:ea typeface="Arial"/>
                    <a:cs typeface="Arial"/>
                    <a:sym typeface="Arial"/>
                  </a:rPr>
                  <a:t>+</a:t>
                </a:r>
                <a:r>
                  <a:rPr b="0" i="0" lang="en-US" sz="2000" u="none">
                    <a:solidFill>
                      <a:srgbClr val="ED181E"/>
                    </a:solidFill>
                    <a:latin typeface="Arial"/>
                    <a:ea typeface="Arial"/>
                    <a:cs typeface="Arial"/>
                    <a:sym typeface="Arial"/>
                  </a:rPr>
                  <a:t>(</a:t>
                </a:r>
                <a:r>
                  <a:rPr b="0" i="1" lang="en-US" sz="2000" u="none">
                    <a:solidFill>
                      <a:srgbClr val="ED181E"/>
                    </a:solidFill>
                    <a:latin typeface="Times"/>
                    <a:ea typeface="Times"/>
                    <a:cs typeface="Times"/>
                    <a:sym typeface="Times"/>
                  </a:rPr>
                  <a:t>aq</a:t>
                </a:r>
                <a:r>
                  <a:rPr b="0" i="0" lang="en-US" sz="2000" u="none">
                    <a:solidFill>
                      <a:srgbClr val="ED181E"/>
                    </a:solidFill>
                    <a:latin typeface="Arial"/>
                    <a:ea typeface="Arial"/>
                    <a:cs typeface="Arial"/>
                    <a:sym typeface="Arial"/>
                  </a:rPr>
                  <a:t>) +</a:t>
                </a:r>
                <a:endParaRPr/>
              </a:p>
            </p:txBody>
          </p:sp>
          <p:cxnSp>
            <p:nvCxnSpPr>
              <p:cNvPr id="198" name="Google Shape;198;p19"/>
              <p:cNvCxnSpPr/>
              <p:nvPr/>
            </p:nvCxnSpPr>
            <p:spPr>
              <a:xfrm>
                <a:off x="2535" y="3863"/>
                <a:ext cx="384" cy="0"/>
              </a:xfrm>
              <a:prstGeom prst="straightConnector1">
                <a:avLst/>
              </a:prstGeom>
              <a:noFill/>
              <a:ln cap="flat" cmpd="sng" w="28575">
                <a:solidFill>
                  <a:schemeClr val="dk1"/>
                </a:solidFill>
                <a:prstDash val="solid"/>
                <a:miter lim="800000"/>
                <a:headEnd len="med" w="med" type="none"/>
                <a:tailEnd len="med" w="med" type="triangle"/>
              </a:ln>
            </p:spPr>
          </p:cxnSp>
        </p:grpSp>
        <p:sp>
          <p:nvSpPr>
            <p:cNvPr id="199" name="Google Shape;199;p19"/>
            <p:cNvSpPr txBox="1"/>
            <p:nvPr/>
          </p:nvSpPr>
          <p:spPr>
            <a:xfrm>
              <a:off x="720" y="2736"/>
              <a:ext cx="528"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6e</a:t>
              </a:r>
              <a:r>
                <a:rPr b="0" baseline="30000" i="0" lang="en-US" sz="2000" u="none">
                  <a:solidFill>
                    <a:srgbClr val="ED181E"/>
                  </a:solidFill>
                  <a:latin typeface="Arial"/>
                  <a:ea typeface="Arial"/>
                  <a:cs typeface="Arial"/>
                  <a:sym typeface="Arial"/>
                </a:rPr>
                <a:t>-</a:t>
              </a:r>
              <a:r>
                <a:rPr b="0" i="0" lang="en-US" sz="2000" u="none">
                  <a:solidFill>
                    <a:srgbClr val="ED181E"/>
                  </a:solidFill>
                  <a:latin typeface="Arial"/>
                  <a:ea typeface="Arial"/>
                  <a:cs typeface="Arial"/>
                  <a:sym typeface="Arial"/>
                </a:rPr>
                <a:t> +</a:t>
              </a:r>
              <a:endParaRPr/>
            </a:p>
          </p:txBody>
        </p:sp>
      </p:grpSp>
      <p:sp>
        <p:nvSpPr>
          <p:cNvPr id="200" name="Google Shape;200;p19"/>
          <p:cNvSpPr txBox="1"/>
          <p:nvPr/>
        </p:nvSpPr>
        <p:spPr>
          <a:xfrm>
            <a:off x="533400" y="2667000"/>
            <a:ext cx="73152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1" lang="en-US" sz="2000" u="none">
                <a:solidFill>
                  <a:schemeClr val="dk1"/>
                </a:solidFill>
                <a:latin typeface="Arial"/>
                <a:ea typeface="Arial"/>
                <a:cs typeface="Arial"/>
                <a:sym typeface="Arial"/>
              </a:rPr>
              <a:t>3.  Multiply each half-reaction by an integer, if necessary -</a:t>
            </a:r>
            <a:endParaRPr/>
          </a:p>
        </p:txBody>
      </p:sp>
      <p:sp>
        <p:nvSpPr>
          <p:cNvPr id="201" name="Google Shape;201;p19"/>
          <p:cNvSpPr txBox="1"/>
          <p:nvPr/>
        </p:nvSpPr>
        <p:spPr>
          <a:xfrm>
            <a:off x="838200" y="2133600"/>
            <a:ext cx="73152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Cr (+6) is the oxidizing agent and I</a:t>
            </a:r>
            <a:r>
              <a:rPr b="0" i="0" lang="en-US" sz="2000" u="none">
                <a:solidFill>
                  <a:schemeClr val="dk1"/>
                </a:solidFill>
                <a:latin typeface="Times"/>
                <a:ea typeface="Times"/>
                <a:cs typeface="Times"/>
                <a:sym typeface="Times"/>
              </a:rPr>
              <a:t> </a:t>
            </a:r>
            <a:r>
              <a:rPr b="0" i="0" lang="en-US" sz="2000" u="none">
                <a:solidFill>
                  <a:schemeClr val="dk1"/>
                </a:solidFill>
                <a:latin typeface="Arial"/>
                <a:ea typeface="Arial"/>
                <a:cs typeface="Arial"/>
                <a:sym typeface="Arial"/>
              </a:rPr>
              <a:t>(-1)</a:t>
            </a:r>
            <a:r>
              <a:rPr b="0" i="0" lang="en-US" sz="2000" u="none">
                <a:solidFill>
                  <a:schemeClr val="dk1"/>
                </a:solidFill>
                <a:latin typeface="Times"/>
                <a:ea typeface="Times"/>
                <a:cs typeface="Times"/>
                <a:sym typeface="Times"/>
              </a:rPr>
              <a:t> </a:t>
            </a:r>
            <a:r>
              <a:rPr b="0" i="0" lang="en-US" sz="2000" u="none">
                <a:solidFill>
                  <a:schemeClr val="dk1"/>
                </a:solidFill>
                <a:latin typeface="Arial"/>
                <a:ea typeface="Arial"/>
                <a:cs typeface="Arial"/>
                <a:sym typeface="Arial"/>
              </a:rPr>
              <a:t>is the reducing agent.</a:t>
            </a:r>
            <a:endParaRPr/>
          </a:p>
        </p:txBody>
      </p:sp>
      <p:grpSp>
        <p:nvGrpSpPr>
          <p:cNvPr id="202" name="Google Shape;202;p19"/>
          <p:cNvGrpSpPr/>
          <p:nvPr/>
        </p:nvGrpSpPr>
        <p:grpSpPr>
          <a:xfrm>
            <a:off x="1752600" y="3124200"/>
            <a:ext cx="3276600" cy="685800"/>
            <a:chOff x="1104" y="1968"/>
            <a:chExt cx="2064" cy="432"/>
          </a:xfrm>
        </p:grpSpPr>
        <p:sp>
          <p:nvSpPr>
            <p:cNvPr id="203" name="Google Shape;203;p19"/>
            <p:cNvSpPr/>
            <p:nvPr/>
          </p:nvSpPr>
          <p:spPr>
            <a:xfrm>
              <a:off x="1104" y="1968"/>
              <a:ext cx="1536" cy="432"/>
            </a:xfrm>
            <a:prstGeom prst="bracketPair">
              <a:avLst/>
            </a:prstGeom>
            <a:noFill/>
            <a:ln cap="flat" cmpd="sng" w="28575">
              <a:solidFill>
                <a:srgbClr val="1822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204" name="Google Shape;204;p19"/>
            <p:cNvSpPr txBox="1"/>
            <p:nvPr/>
          </p:nvSpPr>
          <p:spPr>
            <a:xfrm>
              <a:off x="2688" y="2064"/>
              <a:ext cx="48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2000"/>
                <a:buFont typeface="Arial"/>
                <a:buNone/>
              </a:pPr>
              <a:r>
                <a:rPr b="0" i="0" lang="en-US" sz="2000" u="none">
                  <a:solidFill>
                    <a:srgbClr val="1822CD"/>
                  </a:solidFill>
                  <a:latin typeface="Arial"/>
                  <a:ea typeface="Arial"/>
                  <a:cs typeface="Arial"/>
                  <a:sym typeface="Arial"/>
                </a:rPr>
                <a:t>x 3</a:t>
              </a:r>
              <a:endParaRPr/>
            </a:p>
          </p:txBody>
        </p:sp>
      </p:grpSp>
      <p:sp>
        <p:nvSpPr>
          <p:cNvPr id="205" name="Google Shape;205;p19"/>
          <p:cNvSpPr txBox="1"/>
          <p:nvPr/>
        </p:nvSpPr>
        <p:spPr>
          <a:xfrm>
            <a:off x="609600" y="3886200"/>
            <a:ext cx="73152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1" lang="en-US" sz="2000" u="none">
                <a:solidFill>
                  <a:schemeClr val="dk1"/>
                </a:solidFill>
                <a:latin typeface="Arial"/>
                <a:ea typeface="Arial"/>
                <a:cs typeface="Arial"/>
                <a:sym typeface="Arial"/>
              </a:rPr>
              <a:t>4.  Add the half-reactions together -</a:t>
            </a:r>
            <a:endParaRPr/>
          </a:p>
        </p:txBody>
      </p:sp>
      <p:cxnSp>
        <p:nvCxnSpPr>
          <p:cNvPr id="206" name="Google Shape;206;p19"/>
          <p:cNvCxnSpPr/>
          <p:nvPr/>
        </p:nvCxnSpPr>
        <p:spPr>
          <a:xfrm>
            <a:off x="990600" y="5257800"/>
            <a:ext cx="6248400" cy="0"/>
          </a:xfrm>
          <a:prstGeom prst="straightConnector1">
            <a:avLst/>
          </a:prstGeom>
          <a:noFill/>
          <a:ln cap="flat" cmpd="sng" w="28575">
            <a:solidFill>
              <a:schemeClr val="dk1"/>
            </a:solidFill>
            <a:prstDash val="solid"/>
            <a:miter lim="800000"/>
            <a:headEnd len="med" w="med" type="none"/>
            <a:tailEnd len="med" w="med" type="none"/>
          </a:ln>
        </p:spPr>
      </p:cxnSp>
      <p:grpSp>
        <p:nvGrpSpPr>
          <p:cNvPr id="207" name="Google Shape;207;p19"/>
          <p:cNvGrpSpPr/>
          <p:nvPr/>
        </p:nvGrpSpPr>
        <p:grpSpPr>
          <a:xfrm>
            <a:off x="1752600" y="3276600"/>
            <a:ext cx="2514600" cy="396875"/>
            <a:chOff x="1104" y="2064"/>
            <a:chExt cx="1584" cy="250"/>
          </a:xfrm>
        </p:grpSpPr>
        <p:sp>
          <p:nvSpPr>
            <p:cNvPr id="208" name="Google Shape;208;p19"/>
            <p:cNvSpPr txBox="1"/>
            <p:nvPr/>
          </p:nvSpPr>
          <p:spPr>
            <a:xfrm>
              <a:off x="2160" y="2064"/>
              <a:ext cx="528"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+ 2e</a:t>
              </a:r>
              <a:r>
                <a:rPr b="0" baseline="30000" i="0" lang="en-US" sz="2000" u="none">
                  <a:solidFill>
                    <a:srgbClr val="ED181E"/>
                  </a:solidFill>
                  <a:latin typeface="Arial"/>
                  <a:ea typeface="Arial"/>
                  <a:cs typeface="Arial"/>
                  <a:sym typeface="Arial"/>
                </a:rPr>
                <a:t>-</a:t>
              </a:r>
              <a:endParaRPr/>
            </a:p>
          </p:txBody>
        </p:sp>
        <p:grpSp>
          <p:nvGrpSpPr>
            <p:cNvPr id="209" name="Google Shape;209;p19"/>
            <p:cNvGrpSpPr/>
            <p:nvPr/>
          </p:nvGrpSpPr>
          <p:grpSpPr>
            <a:xfrm>
              <a:off x="1104" y="2064"/>
              <a:ext cx="1440" cy="250"/>
              <a:chOff x="1104" y="2064"/>
              <a:chExt cx="1440" cy="250"/>
            </a:xfrm>
          </p:grpSpPr>
          <p:grpSp>
            <p:nvGrpSpPr>
              <p:cNvPr id="210" name="Google Shape;210;p19"/>
              <p:cNvGrpSpPr/>
              <p:nvPr/>
            </p:nvGrpSpPr>
            <p:grpSpPr>
              <a:xfrm>
                <a:off x="1296" y="2064"/>
                <a:ext cx="1248" cy="250"/>
                <a:chOff x="1152" y="2592"/>
                <a:chExt cx="1104" cy="250"/>
              </a:xfrm>
            </p:grpSpPr>
            <p:sp>
              <p:nvSpPr>
                <p:cNvPr id="211" name="Google Shape;211;p19"/>
                <p:cNvSpPr txBox="1"/>
                <p:nvPr/>
              </p:nvSpPr>
              <p:spPr>
                <a:xfrm>
                  <a:off x="1152" y="2592"/>
                  <a:ext cx="1104"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a:t>
                  </a:r>
                  <a:r>
                    <a:rPr b="0" baseline="-25000" i="0" lang="en-US" sz="2000" u="none">
                      <a:solidFill>
                        <a:schemeClr val="dk1"/>
                      </a:solidFill>
                      <a:latin typeface="Arial"/>
                      <a:ea typeface="Arial"/>
                      <a:cs typeface="Arial"/>
                      <a:sym typeface="Arial"/>
                    </a:rPr>
                    <a:t> </a:t>
                  </a:r>
                  <a:r>
                    <a:rPr b="0" baseline="30000" i="0" lang="en-US" sz="2000" u="none">
                      <a:solidFill>
                        <a:schemeClr val="dk1"/>
                      </a:solidFill>
                      <a:latin typeface="Arial"/>
                      <a:ea typeface="Arial"/>
                      <a:cs typeface="Arial"/>
                      <a:sym typeface="Arial"/>
                    </a:rPr>
                    <a:t>-</a:t>
                  </a:r>
                  <a:r>
                    <a:rPr b="0" i="0" lang="en-US" sz="2000" u="none">
                      <a:solidFill>
                        <a:schemeClr val="dk1"/>
                      </a:solidFill>
                      <a:latin typeface="Arial"/>
                      <a:ea typeface="Arial"/>
                      <a:cs typeface="Arial"/>
                      <a:sym typeface="Arial"/>
                    </a:rPr>
                    <a:t>             I</a:t>
                  </a:r>
                  <a:r>
                    <a:rPr b="0" baseline="-25000" i="0" lang="en-US" sz="2000" u="none">
                      <a:solidFill>
                        <a:schemeClr val="dk1"/>
                      </a:solidFill>
                      <a:latin typeface="Arial"/>
                      <a:ea typeface="Arial"/>
                      <a:cs typeface="Arial"/>
                      <a:sym typeface="Arial"/>
                    </a:rPr>
                    <a:t>2</a:t>
                  </a:r>
                  <a:endParaRPr/>
                </a:p>
              </p:txBody>
            </p:sp>
            <p:cxnSp>
              <p:nvCxnSpPr>
                <p:cNvPr id="212" name="Google Shape;212;p19"/>
                <p:cNvCxnSpPr/>
                <p:nvPr/>
              </p:nvCxnSpPr>
              <p:spPr>
                <a:xfrm>
                  <a:off x="1364" y="2717"/>
                  <a:ext cx="384" cy="0"/>
                </a:xfrm>
                <a:prstGeom prst="straightConnector1">
                  <a:avLst/>
                </a:prstGeom>
                <a:noFill/>
                <a:ln cap="flat" cmpd="sng" w="28575">
                  <a:solidFill>
                    <a:schemeClr val="dk1"/>
                  </a:solidFill>
                  <a:prstDash val="solid"/>
                  <a:miter lim="800000"/>
                  <a:headEnd len="med" w="med" type="none"/>
                  <a:tailEnd len="med" w="med" type="triangle"/>
                </a:ln>
              </p:spPr>
            </p:cxnSp>
          </p:grpSp>
          <p:sp>
            <p:nvSpPr>
              <p:cNvPr id="213" name="Google Shape;213;p19"/>
              <p:cNvSpPr txBox="1"/>
              <p:nvPr/>
            </p:nvSpPr>
            <p:spPr>
              <a:xfrm>
                <a:off x="1104" y="2064"/>
                <a:ext cx="336"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2</a:t>
                </a:r>
                <a:endParaRPr/>
              </a:p>
            </p:txBody>
          </p:sp>
        </p:grpSp>
      </p:grpSp>
      <p:grpSp>
        <p:nvGrpSpPr>
          <p:cNvPr id="214" name="Google Shape;214;p19"/>
          <p:cNvGrpSpPr/>
          <p:nvPr/>
        </p:nvGrpSpPr>
        <p:grpSpPr>
          <a:xfrm>
            <a:off x="3352800" y="4800600"/>
            <a:ext cx="3276600" cy="396875"/>
            <a:chOff x="2112" y="3024"/>
            <a:chExt cx="2064" cy="250"/>
          </a:xfrm>
        </p:grpSpPr>
        <p:sp>
          <p:nvSpPr>
            <p:cNvPr id="215" name="Google Shape;215;p19"/>
            <p:cNvSpPr txBox="1"/>
            <p:nvPr/>
          </p:nvSpPr>
          <p:spPr>
            <a:xfrm>
              <a:off x="3120" y="3024"/>
              <a:ext cx="24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3</a:t>
              </a:r>
              <a:endParaRPr/>
            </a:p>
          </p:txBody>
        </p:sp>
        <p:grpSp>
          <p:nvGrpSpPr>
            <p:cNvPr id="216" name="Google Shape;216;p19"/>
            <p:cNvGrpSpPr/>
            <p:nvPr/>
          </p:nvGrpSpPr>
          <p:grpSpPr>
            <a:xfrm>
              <a:off x="2112" y="3024"/>
              <a:ext cx="2064" cy="250"/>
              <a:chOff x="2112" y="3024"/>
              <a:chExt cx="2064" cy="250"/>
            </a:xfrm>
          </p:grpSpPr>
          <p:grpSp>
            <p:nvGrpSpPr>
              <p:cNvPr id="217" name="Google Shape;217;p19"/>
              <p:cNvGrpSpPr/>
              <p:nvPr/>
            </p:nvGrpSpPr>
            <p:grpSpPr>
              <a:xfrm>
                <a:off x="2352" y="3024"/>
                <a:ext cx="1248" cy="250"/>
                <a:chOff x="1152" y="2592"/>
                <a:chExt cx="1104" cy="250"/>
              </a:xfrm>
            </p:grpSpPr>
            <p:sp>
              <p:nvSpPr>
                <p:cNvPr id="218" name="Google Shape;218;p19"/>
                <p:cNvSpPr txBox="1"/>
                <p:nvPr/>
              </p:nvSpPr>
              <p:spPr>
                <a:xfrm>
                  <a:off x="1152" y="2592"/>
                  <a:ext cx="1104"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a:t>
                  </a:r>
                  <a:r>
                    <a:rPr b="0" baseline="-25000" i="0" lang="en-US" sz="2000" u="none">
                      <a:solidFill>
                        <a:schemeClr val="dk1"/>
                      </a:solidFill>
                      <a:latin typeface="Arial"/>
                      <a:ea typeface="Arial"/>
                      <a:cs typeface="Arial"/>
                      <a:sym typeface="Arial"/>
                    </a:rPr>
                    <a:t> </a:t>
                  </a:r>
                  <a:r>
                    <a:rPr b="0" baseline="30000" i="0" lang="en-US" sz="2000" u="none">
                      <a:solidFill>
                        <a:schemeClr val="dk1"/>
                      </a:solidFill>
                      <a:latin typeface="Arial"/>
                      <a:ea typeface="Arial"/>
                      <a:cs typeface="Arial"/>
                      <a:sym typeface="Arial"/>
                    </a:rPr>
                    <a:t>-</a:t>
                  </a:r>
                  <a:r>
                    <a:rPr b="0" i="0" lang="en-US" sz="2000" u="none">
                      <a:solidFill>
                        <a:schemeClr val="dk1"/>
                      </a:solidFill>
                      <a:latin typeface="Arial"/>
                      <a:ea typeface="Arial"/>
                      <a:cs typeface="Arial"/>
                      <a:sym typeface="Arial"/>
                    </a:rPr>
                    <a:t>                  I</a:t>
                  </a:r>
                  <a:r>
                    <a:rPr b="0" baseline="-25000" i="0" lang="en-US" sz="2000" u="none">
                      <a:solidFill>
                        <a:schemeClr val="dk1"/>
                      </a:solidFill>
                      <a:latin typeface="Arial"/>
                      <a:ea typeface="Arial"/>
                      <a:cs typeface="Arial"/>
                      <a:sym typeface="Arial"/>
                    </a:rPr>
                    <a:t>2</a:t>
                  </a:r>
                  <a:endParaRPr/>
                </a:p>
              </p:txBody>
            </p:sp>
            <p:cxnSp>
              <p:nvCxnSpPr>
                <p:cNvPr id="219" name="Google Shape;219;p19"/>
                <p:cNvCxnSpPr/>
                <p:nvPr/>
              </p:nvCxnSpPr>
              <p:spPr>
                <a:xfrm>
                  <a:off x="1392" y="2717"/>
                  <a:ext cx="384" cy="0"/>
                </a:xfrm>
                <a:prstGeom prst="straightConnector1">
                  <a:avLst/>
                </a:prstGeom>
                <a:noFill/>
                <a:ln cap="flat" cmpd="sng" w="28575">
                  <a:solidFill>
                    <a:schemeClr val="dk1"/>
                  </a:solidFill>
                  <a:prstDash val="solid"/>
                  <a:miter lim="800000"/>
                  <a:headEnd len="med" w="med" type="none"/>
                  <a:tailEnd len="med" w="med" type="triangle"/>
                </a:ln>
              </p:spPr>
            </p:cxnSp>
          </p:grpSp>
          <p:sp>
            <p:nvSpPr>
              <p:cNvPr id="220" name="Google Shape;220;p19"/>
              <p:cNvSpPr txBox="1"/>
              <p:nvPr/>
            </p:nvSpPr>
            <p:spPr>
              <a:xfrm>
                <a:off x="2112" y="3024"/>
                <a:ext cx="336"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  6</a:t>
                </a:r>
                <a:endParaRPr/>
              </a:p>
            </p:txBody>
          </p:sp>
          <p:sp>
            <p:nvSpPr>
              <p:cNvPr id="221" name="Google Shape;221;p19"/>
              <p:cNvSpPr txBox="1"/>
              <p:nvPr/>
            </p:nvSpPr>
            <p:spPr>
              <a:xfrm>
                <a:off x="3456" y="3024"/>
                <a:ext cx="72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+ 6e</a:t>
                </a:r>
                <a:r>
                  <a:rPr b="0" baseline="30000" i="0" lang="en-US" sz="2000" u="none">
                    <a:solidFill>
                      <a:srgbClr val="ED181E"/>
                    </a:solidFill>
                    <a:latin typeface="Arial"/>
                    <a:ea typeface="Arial"/>
                    <a:cs typeface="Arial"/>
                    <a:sym typeface="Arial"/>
                  </a:rPr>
                  <a:t>-</a:t>
                </a:r>
                <a:endParaRPr/>
              </a:p>
            </p:txBody>
          </p:sp>
        </p:grpSp>
      </p:grpSp>
      <p:grpSp>
        <p:nvGrpSpPr>
          <p:cNvPr id="222" name="Google Shape;222;p19"/>
          <p:cNvGrpSpPr/>
          <p:nvPr/>
        </p:nvGrpSpPr>
        <p:grpSpPr>
          <a:xfrm>
            <a:off x="914400" y="5410200"/>
            <a:ext cx="7696200" cy="396875"/>
            <a:chOff x="576" y="3408"/>
            <a:chExt cx="4848" cy="250"/>
          </a:xfrm>
        </p:grpSpPr>
        <p:sp>
          <p:nvSpPr>
            <p:cNvPr id="223" name="Google Shape;223;p19"/>
            <p:cNvSpPr txBox="1"/>
            <p:nvPr/>
          </p:nvSpPr>
          <p:spPr>
            <a:xfrm>
              <a:off x="1392" y="3408"/>
              <a:ext cx="33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Cr</a:t>
              </a:r>
              <a:r>
                <a:rPr b="0" baseline="-25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O</a:t>
              </a:r>
              <a:r>
                <a:rPr b="0" baseline="-25000" i="0" lang="en-US" sz="2000" u="none">
                  <a:solidFill>
                    <a:schemeClr val="dk1"/>
                  </a:solidFill>
                  <a:latin typeface="Arial"/>
                  <a:ea typeface="Arial"/>
                  <a:cs typeface="Arial"/>
                  <a:sym typeface="Arial"/>
                </a:rPr>
                <a:t>7</a:t>
              </a:r>
              <a:r>
                <a:rPr b="0" baseline="30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a:t>
              </a:r>
              <a:r>
                <a:rPr b="0" i="1" lang="en-US" sz="2000" u="none">
                  <a:solidFill>
                    <a:schemeClr val="dk1"/>
                  </a:solidFill>
                  <a:latin typeface="Times"/>
                  <a:ea typeface="Times"/>
                  <a:cs typeface="Times"/>
                  <a:sym typeface="Times"/>
                </a:rPr>
                <a:t>aq</a:t>
              </a:r>
              <a:r>
                <a:rPr b="0" i="0" lang="en-US" sz="2000" u="none">
                  <a:solidFill>
                    <a:schemeClr val="dk1"/>
                  </a:solidFill>
                  <a:latin typeface="Arial"/>
                  <a:ea typeface="Arial"/>
                  <a:cs typeface="Arial"/>
                  <a:sym typeface="Arial"/>
                </a:rPr>
                <a:t>) + 6I</a:t>
              </a:r>
              <a:r>
                <a:rPr b="0" baseline="30000" i="0" lang="en-US" sz="2000" u="none">
                  <a:solidFill>
                    <a:schemeClr val="dk1"/>
                  </a:solidFill>
                  <a:latin typeface="Arial"/>
                  <a:ea typeface="Arial"/>
                  <a:cs typeface="Arial"/>
                  <a:sym typeface="Arial"/>
                </a:rPr>
                <a:t>-</a:t>
              </a:r>
              <a:r>
                <a:rPr b="0" i="0" lang="en-US" sz="2000" u="none">
                  <a:solidFill>
                    <a:schemeClr val="dk1"/>
                  </a:solidFill>
                  <a:latin typeface="Arial"/>
                  <a:ea typeface="Arial"/>
                  <a:cs typeface="Arial"/>
                  <a:sym typeface="Arial"/>
                </a:rPr>
                <a:t>(</a:t>
              </a:r>
              <a:r>
                <a:rPr b="0" i="1" lang="en-US" sz="2000" u="none">
                  <a:solidFill>
                    <a:schemeClr val="dk1"/>
                  </a:solidFill>
                  <a:latin typeface="Times"/>
                  <a:ea typeface="Times"/>
                  <a:cs typeface="Times"/>
                  <a:sym typeface="Times"/>
                </a:rPr>
                <a:t>aq</a:t>
              </a:r>
              <a:r>
                <a:rPr b="0" i="0" lang="en-US" sz="2000" u="none">
                  <a:solidFill>
                    <a:schemeClr val="dk1"/>
                  </a:solidFill>
                  <a:latin typeface="Arial"/>
                  <a:ea typeface="Arial"/>
                  <a:cs typeface="Arial"/>
                  <a:sym typeface="Arial"/>
                </a:rPr>
                <a:t>)            2Cr</a:t>
              </a:r>
              <a:r>
                <a:rPr b="0" baseline="30000" i="0" lang="en-US" sz="2000" u="none">
                  <a:solidFill>
                    <a:schemeClr val="dk1"/>
                  </a:solidFill>
                  <a:latin typeface="Arial"/>
                  <a:ea typeface="Arial"/>
                  <a:cs typeface="Arial"/>
                  <a:sym typeface="Arial"/>
                </a:rPr>
                <a:t>3+</a:t>
              </a:r>
              <a:r>
                <a:rPr b="0" i="0" lang="en-US" sz="2000" u="none">
                  <a:solidFill>
                    <a:schemeClr val="dk1"/>
                  </a:solidFill>
                  <a:latin typeface="Arial"/>
                  <a:ea typeface="Arial"/>
                  <a:cs typeface="Arial"/>
                  <a:sym typeface="Arial"/>
                </a:rPr>
                <a:t>(</a:t>
              </a:r>
              <a:r>
                <a:rPr b="0" i="1" lang="en-US" sz="2000" u="none">
                  <a:solidFill>
                    <a:schemeClr val="dk1"/>
                  </a:solidFill>
                  <a:latin typeface="Times"/>
                  <a:ea typeface="Times"/>
                  <a:cs typeface="Times"/>
                  <a:sym typeface="Times"/>
                </a:rPr>
                <a:t>aq</a:t>
              </a:r>
              <a:r>
                <a:rPr b="0" i="0" lang="en-US" sz="2000" u="none">
                  <a:solidFill>
                    <a:schemeClr val="dk1"/>
                  </a:solidFill>
                  <a:latin typeface="Arial"/>
                  <a:ea typeface="Arial"/>
                  <a:cs typeface="Arial"/>
                  <a:sym typeface="Arial"/>
                </a:rPr>
                <a:t>) + 3I</a:t>
              </a:r>
              <a:r>
                <a:rPr b="0" baseline="-25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a:t>
              </a:r>
              <a:r>
                <a:rPr b="0" i="1" lang="en-US" sz="2000" u="none">
                  <a:solidFill>
                    <a:schemeClr val="dk1"/>
                  </a:solidFill>
                  <a:latin typeface="Times"/>
                  <a:ea typeface="Times"/>
                  <a:cs typeface="Times"/>
                  <a:sym typeface="Times"/>
                </a:rPr>
                <a:t>s</a:t>
              </a:r>
              <a:r>
                <a:rPr b="0" i="0" lang="en-US" sz="2000" u="none">
                  <a:solidFill>
                    <a:schemeClr val="dk1"/>
                  </a:solidFill>
                  <a:latin typeface="Arial"/>
                  <a:ea typeface="Arial"/>
                  <a:cs typeface="Arial"/>
                  <a:sym typeface="Arial"/>
                </a:rPr>
                <a:t>)</a:t>
              </a:r>
              <a:endParaRPr/>
            </a:p>
          </p:txBody>
        </p:sp>
        <p:sp>
          <p:nvSpPr>
            <p:cNvPr id="224" name="Google Shape;224;p19"/>
            <p:cNvSpPr txBox="1"/>
            <p:nvPr/>
          </p:nvSpPr>
          <p:spPr>
            <a:xfrm>
              <a:off x="4656" y="3408"/>
              <a:ext cx="768" cy="250"/>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+ 7H</a:t>
              </a:r>
              <a:r>
                <a:rPr b="0" baseline="-25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O(</a:t>
              </a:r>
              <a:r>
                <a:rPr b="0" i="1" lang="en-US" sz="2000" u="none">
                  <a:solidFill>
                    <a:schemeClr val="dk1"/>
                  </a:solidFill>
                  <a:latin typeface="Times"/>
                  <a:ea typeface="Times"/>
                  <a:cs typeface="Times"/>
                  <a:sym typeface="Times"/>
                </a:rPr>
                <a:t>l</a:t>
              </a:r>
              <a:r>
                <a:rPr b="0" i="0" lang="en-US" sz="2000" u="none">
                  <a:solidFill>
                    <a:schemeClr val="dk1"/>
                  </a:solidFill>
                  <a:latin typeface="Arial"/>
                  <a:ea typeface="Arial"/>
                  <a:cs typeface="Arial"/>
                  <a:sym typeface="Arial"/>
                </a:rPr>
                <a:t>)</a:t>
              </a:r>
              <a:endParaRPr/>
            </a:p>
          </p:txBody>
        </p:sp>
        <p:sp>
          <p:nvSpPr>
            <p:cNvPr id="225" name="Google Shape;225;p19"/>
            <p:cNvSpPr txBox="1"/>
            <p:nvPr/>
          </p:nvSpPr>
          <p:spPr>
            <a:xfrm>
              <a:off x="576" y="3408"/>
              <a:ext cx="912"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14H</a:t>
              </a:r>
              <a:r>
                <a:rPr b="0" baseline="30000" i="0" lang="en-US" sz="2000" u="none">
                  <a:solidFill>
                    <a:schemeClr val="dk1"/>
                  </a:solidFill>
                  <a:latin typeface="Arial"/>
                  <a:ea typeface="Arial"/>
                  <a:cs typeface="Arial"/>
                  <a:sym typeface="Arial"/>
                </a:rPr>
                <a:t>+</a:t>
              </a:r>
              <a:r>
                <a:rPr b="0" i="0" lang="en-US" sz="2000" u="none">
                  <a:solidFill>
                    <a:schemeClr val="dk1"/>
                  </a:solidFill>
                  <a:latin typeface="Arial"/>
                  <a:ea typeface="Arial"/>
                  <a:cs typeface="Arial"/>
                  <a:sym typeface="Arial"/>
                </a:rPr>
                <a:t>(</a:t>
              </a:r>
              <a:r>
                <a:rPr b="0" i="1" lang="en-US" sz="2000" u="none">
                  <a:solidFill>
                    <a:schemeClr val="dk1"/>
                  </a:solidFill>
                  <a:latin typeface="Times"/>
                  <a:ea typeface="Times"/>
                  <a:cs typeface="Times"/>
                  <a:sym typeface="Times"/>
                </a:rPr>
                <a:t>aq</a:t>
              </a:r>
              <a:r>
                <a:rPr b="0" i="0" lang="en-US" sz="2000" u="none">
                  <a:solidFill>
                    <a:schemeClr val="dk1"/>
                  </a:solidFill>
                  <a:latin typeface="Arial"/>
                  <a:ea typeface="Arial"/>
                  <a:cs typeface="Arial"/>
                  <a:sym typeface="Arial"/>
                </a:rPr>
                <a:t>) +</a:t>
              </a:r>
              <a:endParaRPr/>
            </a:p>
          </p:txBody>
        </p:sp>
        <p:cxnSp>
          <p:nvCxnSpPr>
            <p:cNvPr id="226" name="Google Shape;226;p19"/>
            <p:cNvCxnSpPr/>
            <p:nvPr/>
          </p:nvCxnSpPr>
          <p:spPr>
            <a:xfrm>
              <a:off x="2928" y="3533"/>
              <a:ext cx="384" cy="0"/>
            </a:xfrm>
            <a:prstGeom prst="straightConnector1">
              <a:avLst/>
            </a:prstGeom>
            <a:noFill/>
            <a:ln cap="flat" cmpd="sng" w="28575">
              <a:solidFill>
                <a:schemeClr val="dk1"/>
              </a:solidFill>
              <a:prstDash val="solid"/>
              <a:miter lim="800000"/>
              <a:headEnd len="med" w="med" type="none"/>
              <a:tailEnd len="med" w="med" type="triangle"/>
            </a:ln>
          </p:spPr>
        </p:cxnSp>
      </p:grpSp>
      <p:sp>
        <p:nvSpPr>
          <p:cNvPr id="227" name="Google Shape;227;p19"/>
          <p:cNvSpPr txBox="1"/>
          <p:nvPr/>
        </p:nvSpPr>
        <p:spPr>
          <a:xfrm>
            <a:off x="4572000" y="1143000"/>
            <a:ext cx="4572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2</a:t>
            </a:r>
            <a:endParaRPr/>
          </a:p>
        </p:txBody>
      </p:sp>
      <p:grpSp>
        <p:nvGrpSpPr>
          <p:cNvPr id="228" name="Google Shape;228;p19"/>
          <p:cNvGrpSpPr/>
          <p:nvPr/>
        </p:nvGrpSpPr>
        <p:grpSpPr>
          <a:xfrm>
            <a:off x="1447800" y="4343400"/>
            <a:ext cx="5715000" cy="396875"/>
            <a:chOff x="912" y="2736"/>
            <a:chExt cx="3600" cy="250"/>
          </a:xfrm>
        </p:grpSpPr>
        <p:grpSp>
          <p:nvGrpSpPr>
            <p:cNvPr id="229" name="Google Shape;229;p19"/>
            <p:cNvGrpSpPr/>
            <p:nvPr/>
          </p:nvGrpSpPr>
          <p:grpSpPr>
            <a:xfrm>
              <a:off x="912" y="2736"/>
              <a:ext cx="3600" cy="250"/>
              <a:chOff x="912" y="2736"/>
              <a:chExt cx="3600" cy="250"/>
            </a:xfrm>
          </p:grpSpPr>
          <p:sp>
            <p:nvSpPr>
              <p:cNvPr id="230" name="Google Shape;230;p19"/>
              <p:cNvSpPr txBox="1"/>
              <p:nvPr/>
            </p:nvSpPr>
            <p:spPr>
              <a:xfrm>
                <a:off x="1920" y="2736"/>
                <a:ext cx="168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Cr</a:t>
                </a:r>
                <a:r>
                  <a:rPr b="0" baseline="-25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O</a:t>
                </a:r>
                <a:r>
                  <a:rPr b="0" baseline="-25000" i="0" lang="en-US" sz="2000" u="none">
                    <a:solidFill>
                      <a:schemeClr val="dk1"/>
                    </a:solidFill>
                    <a:latin typeface="Arial"/>
                    <a:ea typeface="Arial"/>
                    <a:cs typeface="Arial"/>
                    <a:sym typeface="Arial"/>
                  </a:rPr>
                  <a:t>7</a:t>
                </a:r>
                <a:r>
                  <a:rPr b="0" baseline="30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               Cr</a:t>
                </a:r>
                <a:r>
                  <a:rPr b="0" baseline="30000" i="0" lang="en-US" sz="2000" u="none">
                    <a:solidFill>
                      <a:schemeClr val="dk1"/>
                    </a:solidFill>
                    <a:latin typeface="Arial"/>
                    <a:ea typeface="Arial"/>
                    <a:cs typeface="Arial"/>
                    <a:sym typeface="Arial"/>
                  </a:rPr>
                  <a:t>3+</a:t>
                </a:r>
                <a:endParaRPr/>
              </a:p>
            </p:txBody>
          </p:sp>
          <p:sp>
            <p:nvSpPr>
              <p:cNvPr id="231" name="Google Shape;231;p19"/>
              <p:cNvSpPr txBox="1"/>
              <p:nvPr/>
            </p:nvSpPr>
            <p:spPr>
              <a:xfrm>
                <a:off x="3456" y="2736"/>
                <a:ext cx="1056"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  7H</a:t>
                </a:r>
                <a:r>
                  <a:rPr b="0" baseline="-25000" i="0" lang="en-US" sz="2000" u="none">
                    <a:solidFill>
                      <a:srgbClr val="ED181E"/>
                    </a:solidFill>
                    <a:latin typeface="Arial"/>
                    <a:ea typeface="Arial"/>
                    <a:cs typeface="Arial"/>
                    <a:sym typeface="Arial"/>
                  </a:rPr>
                  <a:t>2</a:t>
                </a:r>
                <a:r>
                  <a:rPr b="0" i="0" lang="en-US" sz="2000" u="none">
                    <a:solidFill>
                      <a:srgbClr val="ED181E"/>
                    </a:solidFill>
                    <a:latin typeface="Arial"/>
                    <a:ea typeface="Arial"/>
                    <a:cs typeface="Arial"/>
                    <a:sym typeface="Arial"/>
                  </a:rPr>
                  <a:t>O(</a:t>
                </a:r>
                <a:r>
                  <a:rPr b="0" i="1" lang="en-US" sz="2000" u="none">
                    <a:solidFill>
                      <a:srgbClr val="ED181E"/>
                    </a:solidFill>
                    <a:latin typeface="Times"/>
                    <a:ea typeface="Times"/>
                    <a:cs typeface="Times"/>
                    <a:sym typeface="Times"/>
                  </a:rPr>
                  <a:t>l</a:t>
                </a:r>
                <a:r>
                  <a:rPr b="0" i="0" lang="en-US" sz="2000" u="none">
                    <a:solidFill>
                      <a:srgbClr val="ED181E"/>
                    </a:solidFill>
                    <a:latin typeface="Arial"/>
                    <a:ea typeface="Arial"/>
                    <a:cs typeface="Arial"/>
                    <a:sym typeface="Arial"/>
                  </a:rPr>
                  <a:t>)</a:t>
                </a:r>
                <a:endParaRPr/>
              </a:p>
            </p:txBody>
          </p:sp>
          <p:sp>
            <p:nvSpPr>
              <p:cNvPr id="232" name="Google Shape;232;p19"/>
              <p:cNvSpPr txBox="1"/>
              <p:nvPr/>
            </p:nvSpPr>
            <p:spPr>
              <a:xfrm>
                <a:off x="1344" y="2736"/>
                <a:ext cx="624"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14H</a:t>
                </a:r>
                <a:r>
                  <a:rPr b="0" baseline="30000" i="0" lang="en-US" sz="2000" u="none">
                    <a:solidFill>
                      <a:srgbClr val="ED181E"/>
                    </a:solidFill>
                    <a:latin typeface="Arial"/>
                    <a:ea typeface="Arial"/>
                    <a:cs typeface="Arial"/>
                    <a:sym typeface="Arial"/>
                  </a:rPr>
                  <a:t>+</a:t>
                </a:r>
                <a:r>
                  <a:rPr b="0" i="0" lang="en-US" sz="2000" u="none">
                    <a:solidFill>
                      <a:srgbClr val="ED181E"/>
                    </a:solidFill>
                    <a:latin typeface="Arial"/>
                    <a:ea typeface="Arial"/>
                    <a:cs typeface="Arial"/>
                    <a:sym typeface="Arial"/>
                  </a:rPr>
                  <a:t> +</a:t>
                </a:r>
                <a:endParaRPr/>
              </a:p>
            </p:txBody>
          </p:sp>
          <p:cxnSp>
            <p:nvCxnSpPr>
              <p:cNvPr id="233" name="Google Shape;233;p19"/>
              <p:cNvCxnSpPr/>
              <p:nvPr/>
            </p:nvCxnSpPr>
            <p:spPr>
              <a:xfrm>
                <a:off x="2544" y="2861"/>
                <a:ext cx="384" cy="0"/>
              </a:xfrm>
              <a:prstGeom prst="straightConnector1">
                <a:avLst/>
              </a:prstGeom>
              <a:noFill/>
              <a:ln cap="flat" cmpd="sng" w="28575">
                <a:solidFill>
                  <a:schemeClr val="dk1"/>
                </a:solidFill>
                <a:prstDash val="solid"/>
                <a:miter lim="800000"/>
                <a:headEnd len="med" w="med" type="none"/>
                <a:tailEnd len="med" w="med" type="triangle"/>
              </a:ln>
            </p:spPr>
          </p:cxnSp>
          <p:sp>
            <p:nvSpPr>
              <p:cNvPr id="234" name="Google Shape;234;p19"/>
              <p:cNvSpPr txBox="1"/>
              <p:nvPr/>
            </p:nvSpPr>
            <p:spPr>
              <a:xfrm>
                <a:off x="912" y="2736"/>
                <a:ext cx="528"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6e</a:t>
                </a:r>
                <a:r>
                  <a:rPr b="0" baseline="30000" i="0" lang="en-US" sz="2000" u="none">
                    <a:solidFill>
                      <a:srgbClr val="ED181E"/>
                    </a:solidFill>
                    <a:latin typeface="Arial"/>
                    <a:ea typeface="Arial"/>
                    <a:cs typeface="Arial"/>
                    <a:sym typeface="Arial"/>
                  </a:rPr>
                  <a:t>-</a:t>
                </a:r>
                <a:r>
                  <a:rPr b="0" i="0" lang="en-US" sz="2000" u="none">
                    <a:solidFill>
                      <a:srgbClr val="ED181E"/>
                    </a:solidFill>
                    <a:latin typeface="Arial"/>
                    <a:ea typeface="Arial"/>
                    <a:cs typeface="Arial"/>
                    <a:sym typeface="Arial"/>
                  </a:rPr>
                  <a:t> +</a:t>
                </a:r>
                <a:endParaRPr/>
              </a:p>
            </p:txBody>
          </p:sp>
        </p:grpSp>
        <p:sp>
          <p:nvSpPr>
            <p:cNvPr id="235" name="Google Shape;235;p19"/>
            <p:cNvSpPr txBox="1"/>
            <p:nvPr/>
          </p:nvSpPr>
          <p:spPr>
            <a:xfrm>
              <a:off x="2928" y="2736"/>
              <a:ext cx="288"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2</a:t>
              </a:r>
              <a:endParaRPr/>
            </a:p>
          </p:txBody>
        </p:sp>
      </p:grpSp>
      <p:sp>
        <p:nvSpPr>
          <p:cNvPr id="236" name="Google Shape;236;p19"/>
          <p:cNvSpPr txBox="1"/>
          <p:nvPr/>
        </p:nvSpPr>
        <p:spPr>
          <a:xfrm>
            <a:off x="609600" y="5943600"/>
            <a:ext cx="62484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1" lang="en-US" sz="2000" u="none">
                <a:solidFill>
                  <a:schemeClr val="dk1"/>
                </a:solidFill>
                <a:latin typeface="Arial"/>
                <a:ea typeface="Arial"/>
                <a:cs typeface="Arial"/>
                <a:sym typeface="Arial"/>
              </a:rPr>
              <a:t>5.  Do a final check on atoms and charges.</a:t>
            </a:r>
            <a:endParaRPr/>
          </a:p>
        </p:txBody>
      </p:sp>
      <p:cxnSp>
        <p:nvCxnSpPr>
          <p:cNvPr id="237" name="Google Shape;237;p19"/>
          <p:cNvCxnSpPr/>
          <p:nvPr/>
        </p:nvCxnSpPr>
        <p:spPr>
          <a:xfrm flipH="1">
            <a:off x="1447800" y="4343400"/>
            <a:ext cx="457200" cy="304800"/>
          </a:xfrm>
          <a:prstGeom prst="straightConnector1">
            <a:avLst/>
          </a:prstGeom>
          <a:noFill/>
          <a:ln cap="flat" cmpd="sng" w="9525">
            <a:solidFill>
              <a:srgbClr val="ED181E"/>
            </a:solidFill>
            <a:prstDash val="solid"/>
            <a:miter lim="800000"/>
            <a:headEnd len="med" w="med" type="none"/>
            <a:tailEnd len="med" w="med" type="none"/>
          </a:ln>
        </p:spPr>
      </p:cxnSp>
      <p:cxnSp>
        <p:nvCxnSpPr>
          <p:cNvPr id="238" name="Google Shape;238;p19"/>
          <p:cNvCxnSpPr/>
          <p:nvPr/>
        </p:nvCxnSpPr>
        <p:spPr>
          <a:xfrm flipH="1">
            <a:off x="5791200" y="4876800"/>
            <a:ext cx="304800" cy="228600"/>
          </a:xfrm>
          <a:prstGeom prst="straightConnector1">
            <a:avLst/>
          </a:prstGeom>
          <a:noFill/>
          <a:ln cap="flat" cmpd="sng" w="9525">
            <a:solidFill>
              <a:srgbClr val="ED181E"/>
            </a:solidFill>
            <a:prstDash val="solid"/>
            <a:miter lim="800000"/>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1000"/>
                                  </p:stCondLst>
                                  <p:childTnLst>
                                    <p:set>
                                      <p:cBhvr>
                                        <p:cTn dur="1" fill="hold">
                                          <p:stCondLst>
                                            <p:cond delay="0"/>
                                          </p:stCondLst>
                                        </p:cTn>
                                        <p:tgtEl>
                                          <p:spTgt spid="192">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188">
                                            <p:txEl>
                                              <p:pRg end="0" st="0"/>
                                            </p:txEl>
                                          </p:spTgt>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0" presetSubtype="0">
                                  <p:stCondLst>
                                    <p:cond delay="2000"/>
                                  </p:stCondLst>
                                  <p:childTnLst>
                                    <p:set>
                                      <p:cBhvr>
                                        <p:cTn dur="1" fill="hold">
                                          <p:stCondLst>
                                            <p:cond delay="0"/>
                                          </p:stCondLst>
                                        </p:cTn>
                                        <p:tgtEl>
                                          <p:spTgt spid="201">
                                            <p:txEl>
                                              <p:pRg end="0" st="0"/>
                                            </p:txEl>
                                          </p:spTgt>
                                        </p:tgtEl>
                                        <p:attrNameLst>
                                          <p:attrName>style.visibility</p:attrName>
                                        </p:attrNameLst>
                                      </p:cBhvr>
                                      <p:to>
                                        <p:strVal val="visible"/>
                                      </p:to>
                                    </p:set>
                                    <p:animEffect filter="fade" transition="in">
                                      <p:cBhvr>
                                        <p:cTn dur="500"/>
                                        <p:tgtEl>
                                          <p:spTgt spid="201">
                                            <p:txEl>
                                              <p:pRg end="0" st="0"/>
                                            </p:txEl>
                                          </p:spTgt>
                                        </p:tgtEl>
                                      </p:cBhvr>
                                    </p:animEffect>
                                  </p:childTnLst>
                                </p:cTn>
                              </p:par>
                            </p:childTnLst>
                          </p:cTn>
                        </p:par>
                        <p:par>
                          <p:cTn fill="hold">
                            <p:stCondLst>
                              <p:cond delay="502"/>
                            </p:stCondLst>
                            <p:childTnLst>
                              <p:par>
                                <p:cTn fill="hold" nodeType="afterEffect" presetClass="entr" presetID="10" presetSubtype="0">
                                  <p:stCondLst>
                                    <p:cond delay="4000"/>
                                  </p:stCondLst>
                                  <p:childTnLst>
                                    <p:set>
                                      <p:cBhvr>
                                        <p:cTn dur="1" fill="hold">
                                          <p:stCondLst>
                                            <p:cond delay="0"/>
                                          </p:stCondLst>
                                        </p:cTn>
                                        <p:tgtEl>
                                          <p:spTgt spid="200">
                                            <p:txEl>
                                              <p:pRg end="0" st="0"/>
                                            </p:txEl>
                                          </p:spTgt>
                                        </p:tgtEl>
                                        <p:attrNameLst>
                                          <p:attrName>style.visibility</p:attrName>
                                        </p:attrNameLst>
                                      </p:cBhvr>
                                      <p:to>
                                        <p:strVal val="visible"/>
                                      </p:to>
                                    </p:set>
                                    <p:animEffect filter="fade" transition="in">
                                      <p:cBhvr>
                                        <p:cTn dur="500"/>
                                        <p:tgtEl>
                                          <p:spTgt spid="200">
                                            <p:txEl>
                                              <p:pRg end="0" st="0"/>
                                            </p:txEl>
                                          </p:spTgt>
                                        </p:tgtEl>
                                      </p:cBhvr>
                                    </p:animEffect>
                                  </p:childTnLst>
                                </p:cTn>
                              </p:par>
                            </p:childTnLst>
                          </p:cTn>
                        </p:par>
                        <p:par>
                          <p:cTn fill="hold">
                            <p:stCondLst>
                              <p:cond delay="1002"/>
                            </p:stCondLst>
                            <p:childTnLst>
                              <p:par>
                                <p:cTn fill="hold" nodeType="afterEffect" presetClass="entr" presetID="10" presetSubtype="0">
                                  <p:stCondLst>
                                    <p:cond delay="3000"/>
                                  </p:stCondLst>
                                  <p:childTnLst>
                                    <p:set>
                                      <p:cBhvr>
                                        <p:cTn dur="1" fill="hold">
                                          <p:stCondLst>
                                            <p:cond delay="0"/>
                                          </p:stCondLst>
                                        </p:cTn>
                                        <p:tgtEl>
                                          <p:spTgt spid="205">
                                            <p:txEl>
                                              <p:pRg end="0" st="0"/>
                                            </p:txEl>
                                          </p:spTgt>
                                        </p:tgtEl>
                                        <p:attrNameLst>
                                          <p:attrName>style.visibility</p:attrName>
                                        </p:attrNameLst>
                                      </p:cBhvr>
                                      <p:to>
                                        <p:strVal val="visible"/>
                                      </p:to>
                                    </p:set>
                                    <p:animEffect filter="fade" transition="in">
                                      <p:cBhvr>
                                        <p:cTn dur="500"/>
                                        <p:tgtEl>
                                          <p:spTgt spid="205">
                                            <p:txEl>
                                              <p:pRg end="0" st="0"/>
                                            </p:txEl>
                                          </p:spTgt>
                                        </p:tgtEl>
                                      </p:cBhvr>
                                    </p:animEffect>
                                  </p:childTnLst>
                                </p:cTn>
                              </p:par>
                            </p:childTnLst>
                          </p:cTn>
                        </p:par>
                        <p:par>
                          <p:cTn fill="hold">
                            <p:stCondLst>
                              <p:cond delay="1502"/>
                            </p:stCondLst>
                            <p:childTnLst>
                              <p:par>
                                <p:cTn fill="hold" nodeType="after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par>
                          <p:cTn fill="hold">
                            <p:stCondLst>
                              <p:cond delay="2002"/>
                            </p:stCondLst>
                            <p:childTnLst>
                              <p:par>
                                <p:cTn fill="hold" nodeType="after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par>
                          <p:cTn fill="hold">
                            <p:stCondLst>
                              <p:cond delay="2502"/>
                            </p:stCondLst>
                            <p:childTnLst>
                              <p:par>
                                <p:cTn fill="hold" nodeType="after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par>
                          <p:cTn fill="hold">
                            <p:stCondLst>
                              <p:cond delay="3002"/>
                            </p:stCondLst>
                            <p:childTnLst>
                              <p:par>
                                <p:cTn fill="hold" nodeType="afterEffect" presetClass="entr" presetID="10" presetSubtype="0">
                                  <p:stCondLst>
                                    <p:cond delay="1000"/>
                                  </p:stCondLst>
                                  <p:childTnLst>
                                    <p:set>
                                      <p:cBhvr>
                                        <p:cTn dur="1" fill="hold">
                                          <p:stCondLst>
                                            <p:cond delay="0"/>
                                          </p:stCondLst>
                                        </p:cTn>
                                        <p:tgtEl>
                                          <p:spTgt spid="236">
                                            <p:txEl>
                                              <p:pRg end="0" st="0"/>
                                            </p:txEl>
                                          </p:spTgt>
                                        </p:tgtEl>
                                        <p:attrNameLst>
                                          <p:attrName>style.visibility</p:attrName>
                                        </p:attrNameLst>
                                      </p:cBhvr>
                                      <p:to>
                                        <p:strVal val="visible"/>
                                      </p:to>
                                    </p:set>
                                    <p:animEffect filter="fade" transition="in">
                                      <p:cBhvr>
                                        <p:cTn dur="500"/>
                                        <p:tgtEl>
                                          <p:spTgt spid="23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20"/>
          <p:cNvSpPr txBox="1"/>
          <p:nvPr/>
        </p:nvSpPr>
        <p:spPr>
          <a:xfrm>
            <a:off x="1295400" y="533400"/>
            <a:ext cx="5943600" cy="396875"/>
          </a:xfrm>
          <a:prstGeom prst="rect">
            <a:avLst/>
          </a:prstGeom>
          <a:gradFill>
            <a:gsLst>
              <a:gs pos="0">
                <a:srgbClr val="FF9218">
                  <a:alpha val="67843"/>
                </a:srgbClr>
              </a:gs>
              <a:gs pos="100000">
                <a:schemeClr val="lt1"/>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Balancing Redox Reactions in Basic Solution</a:t>
            </a:r>
            <a:endParaRPr/>
          </a:p>
        </p:txBody>
      </p:sp>
      <p:sp>
        <p:nvSpPr>
          <p:cNvPr id="245" name="Google Shape;245;p20"/>
          <p:cNvSpPr txBox="1"/>
          <p:nvPr/>
        </p:nvSpPr>
        <p:spPr>
          <a:xfrm>
            <a:off x="762000" y="1219200"/>
            <a:ext cx="7620000" cy="7016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1" lang="en-US" sz="2000" u="none">
                <a:solidFill>
                  <a:schemeClr val="dk1"/>
                </a:solidFill>
                <a:latin typeface="Arial"/>
                <a:ea typeface="Arial"/>
                <a:cs typeface="Arial"/>
                <a:sym typeface="Arial"/>
              </a:rPr>
              <a:t>Balance the reaction in acid and then add OH</a:t>
            </a:r>
            <a:r>
              <a:rPr b="0" baseline="30000" i="1" lang="en-US" sz="2000" u="none">
                <a:solidFill>
                  <a:schemeClr val="dk1"/>
                </a:solidFill>
                <a:latin typeface="Arial"/>
                <a:ea typeface="Arial"/>
                <a:cs typeface="Arial"/>
                <a:sym typeface="Arial"/>
              </a:rPr>
              <a:t>-</a:t>
            </a:r>
            <a:r>
              <a:rPr b="0" i="1" lang="en-US" sz="2000" u="none">
                <a:solidFill>
                  <a:schemeClr val="dk1"/>
                </a:solidFill>
                <a:latin typeface="Arial"/>
                <a:ea typeface="Arial"/>
                <a:cs typeface="Arial"/>
                <a:sym typeface="Arial"/>
              </a:rPr>
              <a:t> so as to neutralize the H</a:t>
            </a:r>
            <a:r>
              <a:rPr b="0" baseline="30000" i="1" lang="en-US" sz="2000" u="none">
                <a:solidFill>
                  <a:schemeClr val="dk1"/>
                </a:solidFill>
                <a:latin typeface="Arial"/>
                <a:ea typeface="Arial"/>
                <a:cs typeface="Arial"/>
                <a:sym typeface="Arial"/>
              </a:rPr>
              <a:t>+ </a:t>
            </a:r>
            <a:r>
              <a:rPr b="0" i="1" lang="en-US" sz="2000" u="none">
                <a:solidFill>
                  <a:schemeClr val="dk1"/>
                </a:solidFill>
                <a:latin typeface="Arial"/>
                <a:ea typeface="Arial"/>
                <a:cs typeface="Arial"/>
                <a:sym typeface="Arial"/>
              </a:rPr>
              <a:t>ions.</a:t>
            </a:r>
            <a:endParaRPr/>
          </a:p>
        </p:txBody>
      </p:sp>
      <p:grpSp>
        <p:nvGrpSpPr>
          <p:cNvPr id="246" name="Google Shape;246;p20"/>
          <p:cNvGrpSpPr/>
          <p:nvPr/>
        </p:nvGrpSpPr>
        <p:grpSpPr>
          <a:xfrm>
            <a:off x="762000" y="2057400"/>
            <a:ext cx="7696200" cy="396875"/>
            <a:chOff x="576" y="3408"/>
            <a:chExt cx="4848" cy="250"/>
          </a:xfrm>
        </p:grpSpPr>
        <p:sp>
          <p:nvSpPr>
            <p:cNvPr id="247" name="Google Shape;247;p20"/>
            <p:cNvSpPr txBox="1"/>
            <p:nvPr/>
          </p:nvSpPr>
          <p:spPr>
            <a:xfrm>
              <a:off x="1392" y="3408"/>
              <a:ext cx="33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Cr</a:t>
              </a:r>
              <a:r>
                <a:rPr b="0" baseline="-25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O</a:t>
              </a:r>
              <a:r>
                <a:rPr b="0" baseline="-25000" i="0" lang="en-US" sz="2000" u="none">
                  <a:solidFill>
                    <a:schemeClr val="dk1"/>
                  </a:solidFill>
                  <a:latin typeface="Arial"/>
                  <a:ea typeface="Arial"/>
                  <a:cs typeface="Arial"/>
                  <a:sym typeface="Arial"/>
                </a:rPr>
                <a:t>7</a:t>
              </a:r>
              <a:r>
                <a:rPr b="0" baseline="30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a:t>
              </a:r>
              <a:r>
                <a:rPr b="0" i="1" lang="en-US" sz="2000" u="none">
                  <a:solidFill>
                    <a:schemeClr val="dk1"/>
                  </a:solidFill>
                  <a:latin typeface="Times"/>
                  <a:ea typeface="Times"/>
                  <a:cs typeface="Times"/>
                  <a:sym typeface="Times"/>
                </a:rPr>
                <a:t>aq</a:t>
              </a:r>
              <a:r>
                <a:rPr b="0" i="0" lang="en-US" sz="2000" u="none">
                  <a:solidFill>
                    <a:schemeClr val="dk1"/>
                  </a:solidFill>
                  <a:latin typeface="Arial"/>
                  <a:ea typeface="Arial"/>
                  <a:cs typeface="Arial"/>
                  <a:sym typeface="Arial"/>
                </a:rPr>
                <a:t>) + 6 I</a:t>
              </a:r>
              <a:r>
                <a:rPr b="0" baseline="30000" i="0" lang="en-US" sz="2000" u="none">
                  <a:solidFill>
                    <a:schemeClr val="dk1"/>
                  </a:solidFill>
                  <a:latin typeface="Arial"/>
                  <a:ea typeface="Arial"/>
                  <a:cs typeface="Arial"/>
                  <a:sym typeface="Arial"/>
                </a:rPr>
                <a:t>-</a:t>
              </a:r>
              <a:r>
                <a:rPr b="0" i="0" lang="en-US" sz="2000" u="none">
                  <a:solidFill>
                    <a:schemeClr val="dk1"/>
                  </a:solidFill>
                  <a:latin typeface="Arial"/>
                  <a:ea typeface="Arial"/>
                  <a:cs typeface="Arial"/>
                  <a:sym typeface="Arial"/>
                </a:rPr>
                <a:t>(</a:t>
              </a:r>
              <a:r>
                <a:rPr b="0" i="1" lang="en-US" sz="2000" u="none">
                  <a:solidFill>
                    <a:schemeClr val="dk1"/>
                  </a:solidFill>
                  <a:latin typeface="Times"/>
                  <a:ea typeface="Times"/>
                  <a:cs typeface="Times"/>
                  <a:sym typeface="Times"/>
                </a:rPr>
                <a:t>aq</a:t>
              </a:r>
              <a:r>
                <a:rPr b="0" i="0" lang="en-US" sz="2000" u="none">
                  <a:solidFill>
                    <a:schemeClr val="dk1"/>
                  </a:solidFill>
                  <a:latin typeface="Arial"/>
                  <a:ea typeface="Arial"/>
                  <a:cs typeface="Arial"/>
                  <a:sym typeface="Arial"/>
                </a:rPr>
                <a:t>)           2Cr</a:t>
              </a:r>
              <a:r>
                <a:rPr b="0" baseline="30000" i="0" lang="en-US" sz="2000" u="none">
                  <a:solidFill>
                    <a:schemeClr val="dk1"/>
                  </a:solidFill>
                  <a:latin typeface="Arial"/>
                  <a:ea typeface="Arial"/>
                  <a:cs typeface="Arial"/>
                  <a:sym typeface="Arial"/>
                </a:rPr>
                <a:t>3+</a:t>
              </a:r>
              <a:r>
                <a:rPr b="0" i="0" lang="en-US" sz="2000" u="none">
                  <a:solidFill>
                    <a:schemeClr val="dk1"/>
                  </a:solidFill>
                  <a:latin typeface="Arial"/>
                  <a:ea typeface="Arial"/>
                  <a:cs typeface="Arial"/>
                  <a:sym typeface="Arial"/>
                </a:rPr>
                <a:t>(</a:t>
              </a:r>
              <a:r>
                <a:rPr b="0" i="1" lang="en-US" sz="2000" u="none">
                  <a:solidFill>
                    <a:schemeClr val="dk1"/>
                  </a:solidFill>
                  <a:latin typeface="Times"/>
                  <a:ea typeface="Times"/>
                  <a:cs typeface="Times"/>
                  <a:sym typeface="Times"/>
                </a:rPr>
                <a:t>aq</a:t>
              </a:r>
              <a:r>
                <a:rPr b="0" i="0" lang="en-US" sz="2000" u="none">
                  <a:solidFill>
                    <a:schemeClr val="dk1"/>
                  </a:solidFill>
                  <a:latin typeface="Arial"/>
                  <a:ea typeface="Arial"/>
                  <a:cs typeface="Arial"/>
                  <a:sym typeface="Arial"/>
                </a:rPr>
                <a:t>) + 3I</a:t>
              </a:r>
              <a:r>
                <a:rPr b="0" baseline="-25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a:t>
              </a:r>
              <a:r>
                <a:rPr b="0" i="1" lang="en-US" sz="2000" u="none">
                  <a:solidFill>
                    <a:schemeClr val="dk1"/>
                  </a:solidFill>
                  <a:latin typeface="Times"/>
                  <a:ea typeface="Times"/>
                  <a:cs typeface="Times"/>
                  <a:sym typeface="Times"/>
                </a:rPr>
                <a:t>s</a:t>
              </a:r>
              <a:r>
                <a:rPr b="0" i="0" lang="en-US" sz="2000" u="none">
                  <a:solidFill>
                    <a:schemeClr val="dk1"/>
                  </a:solidFill>
                  <a:latin typeface="Arial"/>
                  <a:ea typeface="Arial"/>
                  <a:cs typeface="Arial"/>
                  <a:sym typeface="Arial"/>
                </a:rPr>
                <a:t>)</a:t>
              </a:r>
              <a:endParaRPr/>
            </a:p>
          </p:txBody>
        </p:sp>
        <p:sp>
          <p:nvSpPr>
            <p:cNvPr id="248" name="Google Shape;248;p20"/>
            <p:cNvSpPr txBox="1"/>
            <p:nvPr/>
          </p:nvSpPr>
          <p:spPr>
            <a:xfrm>
              <a:off x="4656" y="3408"/>
              <a:ext cx="768" cy="250"/>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+ 7H</a:t>
              </a:r>
              <a:r>
                <a:rPr b="0" baseline="-25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O(</a:t>
              </a:r>
              <a:r>
                <a:rPr b="0" i="1" lang="en-US" sz="2000" u="none">
                  <a:solidFill>
                    <a:schemeClr val="dk1"/>
                  </a:solidFill>
                  <a:latin typeface="Times"/>
                  <a:ea typeface="Times"/>
                  <a:cs typeface="Times"/>
                  <a:sym typeface="Times"/>
                </a:rPr>
                <a:t>l</a:t>
              </a:r>
              <a:r>
                <a:rPr b="0" i="0" lang="en-US" sz="2000" u="none">
                  <a:solidFill>
                    <a:schemeClr val="dk1"/>
                  </a:solidFill>
                  <a:latin typeface="Arial"/>
                  <a:ea typeface="Arial"/>
                  <a:cs typeface="Arial"/>
                  <a:sym typeface="Arial"/>
                </a:rPr>
                <a:t>)</a:t>
              </a:r>
              <a:endParaRPr/>
            </a:p>
          </p:txBody>
        </p:sp>
        <p:sp>
          <p:nvSpPr>
            <p:cNvPr id="249" name="Google Shape;249;p20"/>
            <p:cNvSpPr txBox="1"/>
            <p:nvPr/>
          </p:nvSpPr>
          <p:spPr>
            <a:xfrm>
              <a:off x="576" y="3408"/>
              <a:ext cx="912"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14H</a:t>
              </a:r>
              <a:r>
                <a:rPr b="0" baseline="30000" i="0" lang="en-US" sz="2000" u="none">
                  <a:solidFill>
                    <a:schemeClr val="dk1"/>
                  </a:solidFill>
                  <a:latin typeface="Arial"/>
                  <a:ea typeface="Arial"/>
                  <a:cs typeface="Arial"/>
                  <a:sym typeface="Arial"/>
                </a:rPr>
                <a:t>+</a:t>
              </a:r>
              <a:r>
                <a:rPr b="0" i="0" lang="en-US" sz="2000" u="none">
                  <a:solidFill>
                    <a:schemeClr val="dk1"/>
                  </a:solidFill>
                  <a:latin typeface="Arial"/>
                  <a:ea typeface="Arial"/>
                  <a:cs typeface="Arial"/>
                  <a:sym typeface="Arial"/>
                </a:rPr>
                <a:t>(</a:t>
              </a:r>
              <a:r>
                <a:rPr b="0" i="1" lang="en-US" sz="2000" u="none">
                  <a:solidFill>
                    <a:schemeClr val="dk1"/>
                  </a:solidFill>
                  <a:latin typeface="Times"/>
                  <a:ea typeface="Times"/>
                  <a:cs typeface="Times"/>
                  <a:sym typeface="Times"/>
                </a:rPr>
                <a:t>aq</a:t>
              </a:r>
              <a:r>
                <a:rPr b="0" i="0" lang="en-US" sz="2000" u="none">
                  <a:solidFill>
                    <a:schemeClr val="dk1"/>
                  </a:solidFill>
                  <a:latin typeface="Arial"/>
                  <a:ea typeface="Arial"/>
                  <a:cs typeface="Arial"/>
                  <a:sym typeface="Arial"/>
                </a:rPr>
                <a:t>) +</a:t>
              </a:r>
              <a:endParaRPr/>
            </a:p>
          </p:txBody>
        </p:sp>
        <p:cxnSp>
          <p:nvCxnSpPr>
            <p:cNvPr id="250" name="Google Shape;250;p20"/>
            <p:cNvCxnSpPr/>
            <p:nvPr/>
          </p:nvCxnSpPr>
          <p:spPr>
            <a:xfrm>
              <a:off x="2928" y="3533"/>
              <a:ext cx="384" cy="0"/>
            </a:xfrm>
            <a:prstGeom prst="straightConnector1">
              <a:avLst/>
            </a:prstGeom>
            <a:noFill/>
            <a:ln cap="flat" cmpd="sng" w="28575">
              <a:solidFill>
                <a:schemeClr val="dk1"/>
              </a:solidFill>
              <a:prstDash val="solid"/>
              <a:miter lim="800000"/>
              <a:headEnd len="med" w="med" type="none"/>
              <a:tailEnd len="med" w="med" type="triangle"/>
            </a:ln>
          </p:spPr>
        </p:cxnSp>
      </p:grpSp>
      <p:sp>
        <p:nvSpPr>
          <p:cNvPr id="251" name="Google Shape;251;p20"/>
          <p:cNvSpPr txBox="1"/>
          <p:nvPr/>
        </p:nvSpPr>
        <p:spPr>
          <a:xfrm>
            <a:off x="1295400" y="2514600"/>
            <a:ext cx="18288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2000"/>
              <a:buFont typeface="Arial"/>
              <a:buNone/>
            </a:pPr>
            <a:r>
              <a:rPr b="0" i="0" lang="en-US" sz="2000" u="none">
                <a:solidFill>
                  <a:srgbClr val="1822CD"/>
                </a:solidFill>
                <a:latin typeface="Arial"/>
                <a:ea typeface="Arial"/>
                <a:cs typeface="Arial"/>
                <a:sym typeface="Arial"/>
              </a:rPr>
              <a:t>+ 14OH</a:t>
            </a:r>
            <a:r>
              <a:rPr b="0" baseline="30000" i="0" lang="en-US" sz="2000" u="none">
                <a:solidFill>
                  <a:srgbClr val="1822CD"/>
                </a:solidFill>
                <a:latin typeface="Arial"/>
                <a:ea typeface="Arial"/>
                <a:cs typeface="Arial"/>
                <a:sym typeface="Arial"/>
              </a:rPr>
              <a:t>-</a:t>
            </a:r>
            <a:r>
              <a:rPr b="0" i="0" lang="en-US" sz="2000" u="none">
                <a:solidFill>
                  <a:srgbClr val="1822CD"/>
                </a:solidFill>
                <a:latin typeface="Arial"/>
                <a:ea typeface="Arial"/>
                <a:cs typeface="Arial"/>
                <a:sym typeface="Arial"/>
              </a:rPr>
              <a:t>(</a:t>
            </a:r>
            <a:r>
              <a:rPr b="0" i="1" lang="en-US" sz="2000" u="none">
                <a:solidFill>
                  <a:srgbClr val="1822CD"/>
                </a:solidFill>
                <a:latin typeface="Times"/>
                <a:ea typeface="Times"/>
                <a:cs typeface="Times"/>
                <a:sym typeface="Times"/>
              </a:rPr>
              <a:t>aq</a:t>
            </a:r>
            <a:r>
              <a:rPr b="0" i="0" lang="en-US" sz="2000" u="none">
                <a:solidFill>
                  <a:srgbClr val="1822CD"/>
                </a:solidFill>
                <a:latin typeface="Arial"/>
                <a:ea typeface="Arial"/>
                <a:cs typeface="Arial"/>
                <a:sym typeface="Arial"/>
              </a:rPr>
              <a:t>)</a:t>
            </a:r>
            <a:endParaRPr/>
          </a:p>
        </p:txBody>
      </p:sp>
      <p:sp>
        <p:nvSpPr>
          <p:cNvPr id="252" name="Google Shape;252;p20"/>
          <p:cNvSpPr txBox="1"/>
          <p:nvPr/>
        </p:nvSpPr>
        <p:spPr>
          <a:xfrm>
            <a:off x="5791200" y="2514600"/>
            <a:ext cx="18288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2000"/>
              <a:buFont typeface="Arial"/>
              <a:buNone/>
            </a:pPr>
            <a:r>
              <a:rPr b="0" i="0" lang="en-US" sz="2000" u="none">
                <a:solidFill>
                  <a:srgbClr val="1822CD"/>
                </a:solidFill>
                <a:latin typeface="Arial"/>
                <a:ea typeface="Arial"/>
                <a:cs typeface="Arial"/>
                <a:sym typeface="Arial"/>
              </a:rPr>
              <a:t>+ 14OH</a:t>
            </a:r>
            <a:r>
              <a:rPr b="0" baseline="30000" i="0" lang="en-US" sz="2000" u="none">
                <a:solidFill>
                  <a:srgbClr val="1822CD"/>
                </a:solidFill>
                <a:latin typeface="Arial"/>
                <a:ea typeface="Arial"/>
                <a:cs typeface="Arial"/>
                <a:sym typeface="Arial"/>
              </a:rPr>
              <a:t>-</a:t>
            </a:r>
            <a:r>
              <a:rPr b="0" i="0" lang="en-US" sz="2000" u="none">
                <a:solidFill>
                  <a:srgbClr val="1822CD"/>
                </a:solidFill>
                <a:latin typeface="Arial"/>
                <a:ea typeface="Arial"/>
                <a:cs typeface="Arial"/>
                <a:sym typeface="Arial"/>
              </a:rPr>
              <a:t>(</a:t>
            </a:r>
            <a:r>
              <a:rPr b="0" i="1" lang="en-US" sz="2000" u="none">
                <a:solidFill>
                  <a:srgbClr val="1822CD"/>
                </a:solidFill>
                <a:latin typeface="Times"/>
                <a:ea typeface="Times"/>
                <a:cs typeface="Times"/>
                <a:sym typeface="Times"/>
              </a:rPr>
              <a:t>aq</a:t>
            </a:r>
            <a:r>
              <a:rPr b="0" i="0" lang="en-US" sz="2000" u="none">
                <a:solidFill>
                  <a:srgbClr val="1822CD"/>
                </a:solidFill>
                <a:latin typeface="Arial"/>
                <a:ea typeface="Arial"/>
                <a:cs typeface="Arial"/>
                <a:sym typeface="Arial"/>
              </a:rPr>
              <a:t>)</a:t>
            </a:r>
            <a:endParaRPr/>
          </a:p>
        </p:txBody>
      </p:sp>
      <p:grpSp>
        <p:nvGrpSpPr>
          <p:cNvPr id="253" name="Google Shape;253;p20"/>
          <p:cNvGrpSpPr/>
          <p:nvPr/>
        </p:nvGrpSpPr>
        <p:grpSpPr>
          <a:xfrm>
            <a:off x="1219200" y="3200400"/>
            <a:ext cx="6858000" cy="396875"/>
            <a:chOff x="768" y="2016"/>
            <a:chExt cx="4320" cy="250"/>
          </a:xfrm>
        </p:grpSpPr>
        <p:sp>
          <p:nvSpPr>
            <p:cNvPr id="254" name="Google Shape;254;p20"/>
            <p:cNvSpPr txBox="1"/>
            <p:nvPr/>
          </p:nvSpPr>
          <p:spPr>
            <a:xfrm>
              <a:off x="1440" y="2016"/>
              <a:ext cx="33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Cr</a:t>
              </a:r>
              <a:r>
                <a:rPr b="0" baseline="-25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O</a:t>
              </a:r>
              <a:r>
                <a:rPr b="0" baseline="-25000" i="0" lang="en-US" sz="2000" u="none">
                  <a:solidFill>
                    <a:schemeClr val="dk1"/>
                  </a:solidFill>
                  <a:latin typeface="Arial"/>
                  <a:ea typeface="Arial"/>
                  <a:cs typeface="Arial"/>
                  <a:sym typeface="Arial"/>
                </a:rPr>
                <a:t>7</a:t>
              </a:r>
              <a:r>
                <a:rPr b="0" baseline="30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 + 6 I</a:t>
              </a:r>
              <a:r>
                <a:rPr b="0" baseline="30000" i="0" lang="en-US" sz="2000" u="none">
                  <a:solidFill>
                    <a:schemeClr val="dk1"/>
                  </a:solidFill>
                  <a:latin typeface="Arial"/>
                  <a:ea typeface="Arial"/>
                  <a:cs typeface="Arial"/>
                  <a:sym typeface="Arial"/>
                </a:rPr>
                <a:t>-</a:t>
              </a:r>
              <a:r>
                <a:rPr b="0" i="0" lang="en-US" sz="2000" u="none">
                  <a:solidFill>
                    <a:schemeClr val="dk1"/>
                  </a:solidFill>
                  <a:latin typeface="Arial"/>
                  <a:ea typeface="Arial"/>
                  <a:cs typeface="Arial"/>
                  <a:sym typeface="Arial"/>
                </a:rPr>
                <a:t>         2Cr</a:t>
              </a:r>
              <a:r>
                <a:rPr b="0" baseline="30000" i="0" lang="en-US" sz="2000" u="none">
                  <a:solidFill>
                    <a:schemeClr val="dk1"/>
                  </a:solidFill>
                  <a:latin typeface="Arial"/>
                  <a:ea typeface="Arial"/>
                  <a:cs typeface="Arial"/>
                  <a:sym typeface="Arial"/>
                </a:rPr>
                <a:t>3+</a:t>
              </a:r>
              <a:r>
                <a:rPr b="0" i="0" lang="en-US" sz="2000" u="none">
                  <a:solidFill>
                    <a:schemeClr val="dk1"/>
                  </a:solidFill>
                  <a:latin typeface="Arial"/>
                  <a:ea typeface="Arial"/>
                  <a:cs typeface="Arial"/>
                  <a:sym typeface="Arial"/>
                </a:rPr>
                <a:t> + 3I</a:t>
              </a:r>
              <a:r>
                <a:rPr b="0" baseline="-25000" i="0" lang="en-US" sz="2000" u="none">
                  <a:solidFill>
                    <a:schemeClr val="dk1"/>
                  </a:solidFill>
                  <a:latin typeface="Arial"/>
                  <a:ea typeface="Arial"/>
                  <a:cs typeface="Arial"/>
                  <a:sym typeface="Arial"/>
                </a:rPr>
                <a:t>2</a:t>
              </a:r>
              <a:endParaRPr/>
            </a:p>
          </p:txBody>
        </p:sp>
        <p:sp>
          <p:nvSpPr>
            <p:cNvPr id="255" name="Google Shape;255;p20"/>
            <p:cNvSpPr txBox="1"/>
            <p:nvPr/>
          </p:nvSpPr>
          <p:spPr>
            <a:xfrm>
              <a:off x="3648" y="2016"/>
              <a:ext cx="1440" cy="250"/>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7H</a:t>
              </a:r>
              <a:r>
                <a:rPr b="0" baseline="-25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O + </a:t>
              </a:r>
              <a:r>
                <a:rPr b="0" i="0" lang="en-US" sz="2000" u="none">
                  <a:solidFill>
                    <a:srgbClr val="1822CD"/>
                  </a:solidFill>
                  <a:latin typeface="Arial"/>
                  <a:ea typeface="Arial"/>
                  <a:cs typeface="Arial"/>
                  <a:sym typeface="Arial"/>
                </a:rPr>
                <a:t>14OH</a:t>
              </a:r>
              <a:r>
                <a:rPr b="0" baseline="30000" i="0" lang="en-US" sz="2000" u="none">
                  <a:solidFill>
                    <a:srgbClr val="1822CD"/>
                  </a:solidFill>
                  <a:latin typeface="Arial"/>
                  <a:ea typeface="Arial"/>
                  <a:cs typeface="Arial"/>
                  <a:sym typeface="Arial"/>
                </a:rPr>
                <a:t>-</a:t>
              </a:r>
              <a:endParaRPr/>
            </a:p>
          </p:txBody>
        </p:sp>
        <p:sp>
          <p:nvSpPr>
            <p:cNvPr id="256" name="Google Shape;256;p20"/>
            <p:cNvSpPr txBox="1"/>
            <p:nvPr/>
          </p:nvSpPr>
          <p:spPr>
            <a:xfrm>
              <a:off x="768" y="2016"/>
              <a:ext cx="912"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22CD"/>
                </a:buClr>
                <a:buSzPts val="2000"/>
                <a:buFont typeface="Arial"/>
                <a:buNone/>
              </a:pPr>
              <a:r>
                <a:rPr b="0" i="0" lang="en-US" sz="2000" u="none">
                  <a:solidFill>
                    <a:srgbClr val="1822CD"/>
                  </a:solidFill>
                  <a:latin typeface="Arial"/>
                  <a:ea typeface="Arial"/>
                  <a:cs typeface="Arial"/>
                  <a:sym typeface="Arial"/>
                </a:rPr>
                <a:t>14H</a:t>
              </a:r>
              <a:r>
                <a:rPr b="0" baseline="-25000" i="0" lang="en-US" sz="2000" u="none">
                  <a:solidFill>
                    <a:srgbClr val="1822CD"/>
                  </a:solidFill>
                  <a:latin typeface="Arial"/>
                  <a:ea typeface="Arial"/>
                  <a:cs typeface="Arial"/>
                  <a:sym typeface="Arial"/>
                </a:rPr>
                <a:t>2</a:t>
              </a:r>
              <a:r>
                <a:rPr b="0" i="0" lang="en-US" sz="2000" u="none">
                  <a:solidFill>
                    <a:srgbClr val="1822CD"/>
                  </a:solidFill>
                  <a:latin typeface="Arial"/>
                  <a:ea typeface="Arial"/>
                  <a:cs typeface="Arial"/>
                  <a:sym typeface="Arial"/>
                </a:rPr>
                <a:t>O</a:t>
              </a:r>
              <a:r>
                <a:rPr b="0" i="0" lang="en-US" sz="2000" u="none">
                  <a:solidFill>
                    <a:schemeClr val="dk1"/>
                  </a:solidFill>
                  <a:latin typeface="Arial"/>
                  <a:ea typeface="Arial"/>
                  <a:cs typeface="Arial"/>
                  <a:sym typeface="Arial"/>
                </a:rPr>
                <a:t> +</a:t>
              </a:r>
              <a:endParaRPr/>
            </a:p>
          </p:txBody>
        </p:sp>
        <p:cxnSp>
          <p:nvCxnSpPr>
            <p:cNvPr id="257" name="Google Shape;257;p20"/>
            <p:cNvCxnSpPr/>
            <p:nvPr/>
          </p:nvCxnSpPr>
          <p:spPr>
            <a:xfrm>
              <a:off x="2448" y="2141"/>
              <a:ext cx="240" cy="0"/>
            </a:xfrm>
            <a:prstGeom prst="straightConnector1">
              <a:avLst/>
            </a:prstGeom>
            <a:noFill/>
            <a:ln cap="flat" cmpd="sng" w="28575">
              <a:solidFill>
                <a:schemeClr val="dk1"/>
              </a:solidFill>
              <a:prstDash val="solid"/>
              <a:miter lim="800000"/>
              <a:headEnd len="med" w="med" type="none"/>
              <a:tailEnd len="med" w="med" type="triangle"/>
            </a:ln>
          </p:spPr>
        </p:cxnSp>
      </p:grpSp>
      <p:sp>
        <p:nvSpPr>
          <p:cNvPr id="258" name="Google Shape;258;p20"/>
          <p:cNvSpPr txBox="1"/>
          <p:nvPr/>
        </p:nvSpPr>
        <p:spPr>
          <a:xfrm>
            <a:off x="990600" y="3733800"/>
            <a:ext cx="60960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1" lang="en-US" sz="2000" u="none">
                <a:solidFill>
                  <a:schemeClr val="dk1"/>
                </a:solidFill>
                <a:latin typeface="Arial"/>
                <a:ea typeface="Arial"/>
                <a:cs typeface="Arial"/>
                <a:sym typeface="Arial"/>
              </a:rPr>
              <a:t>Reconcile the number of water molecules.</a:t>
            </a:r>
            <a:endParaRPr/>
          </a:p>
        </p:txBody>
      </p:sp>
      <p:grpSp>
        <p:nvGrpSpPr>
          <p:cNvPr id="259" name="Google Shape;259;p20"/>
          <p:cNvGrpSpPr/>
          <p:nvPr/>
        </p:nvGrpSpPr>
        <p:grpSpPr>
          <a:xfrm>
            <a:off x="1295400" y="4267200"/>
            <a:ext cx="6248400" cy="396875"/>
            <a:chOff x="816" y="2688"/>
            <a:chExt cx="3936" cy="250"/>
          </a:xfrm>
        </p:grpSpPr>
        <p:sp>
          <p:nvSpPr>
            <p:cNvPr id="260" name="Google Shape;260;p20"/>
            <p:cNvSpPr txBox="1"/>
            <p:nvPr/>
          </p:nvSpPr>
          <p:spPr>
            <a:xfrm>
              <a:off x="3552" y="2688"/>
              <a:ext cx="768" cy="250"/>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a:t>
              </a:r>
              <a:r>
                <a:rPr b="0" i="0" lang="en-US" sz="2000" u="none">
                  <a:solidFill>
                    <a:srgbClr val="1822CD"/>
                  </a:solidFill>
                  <a:latin typeface="Arial"/>
                  <a:ea typeface="Arial"/>
                  <a:cs typeface="Arial"/>
                  <a:sym typeface="Arial"/>
                </a:rPr>
                <a:t>14OH</a:t>
              </a:r>
              <a:r>
                <a:rPr b="0" baseline="30000" i="0" lang="en-US" sz="2000" u="none">
                  <a:solidFill>
                    <a:srgbClr val="1822CD"/>
                  </a:solidFill>
                  <a:latin typeface="Arial"/>
                  <a:ea typeface="Arial"/>
                  <a:cs typeface="Arial"/>
                  <a:sym typeface="Arial"/>
                </a:rPr>
                <a:t>-</a:t>
              </a:r>
              <a:endParaRPr/>
            </a:p>
          </p:txBody>
        </p:sp>
        <p:grpSp>
          <p:nvGrpSpPr>
            <p:cNvPr id="261" name="Google Shape;261;p20"/>
            <p:cNvGrpSpPr/>
            <p:nvPr/>
          </p:nvGrpSpPr>
          <p:grpSpPr>
            <a:xfrm>
              <a:off x="816" y="2688"/>
              <a:ext cx="3936" cy="250"/>
              <a:chOff x="816" y="2688"/>
              <a:chExt cx="3936" cy="250"/>
            </a:xfrm>
          </p:grpSpPr>
          <p:sp>
            <p:nvSpPr>
              <p:cNvPr id="262" name="Google Shape;262;p20"/>
              <p:cNvSpPr txBox="1"/>
              <p:nvPr/>
            </p:nvSpPr>
            <p:spPr>
              <a:xfrm>
                <a:off x="1392" y="2688"/>
                <a:ext cx="336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Cr</a:t>
                </a:r>
                <a:r>
                  <a:rPr b="0" baseline="-25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O</a:t>
                </a:r>
                <a:r>
                  <a:rPr b="0" baseline="-25000" i="0" lang="en-US" sz="2000" u="none">
                    <a:solidFill>
                      <a:schemeClr val="dk1"/>
                    </a:solidFill>
                    <a:latin typeface="Arial"/>
                    <a:ea typeface="Arial"/>
                    <a:cs typeface="Arial"/>
                    <a:sym typeface="Arial"/>
                  </a:rPr>
                  <a:t>7</a:t>
                </a:r>
                <a:r>
                  <a:rPr b="0" baseline="30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 + 6 I</a:t>
                </a:r>
                <a:r>
                  <a:rPr b="0" baseline="30000" i="0" lang="en-US" sz="2000" u="none">
                    <a:solidFill>
                      <a:schemeClr val="dk1"/>
                    </a:solidFill>
                    <a:latin typeface="Arial"/>
                    <a:ea typeface="Arial"/>
                    <a:cs typeface="Arial"/>
                    <a:sym typeface="Arial"/>
                  </a:rPr>
                  <a:t>-</a:t>
                </a:r>
                <a:r>
                  <a:rPr b="0" i="0" lang="en-US" sz="2000" u="none">
                    <a:solidFill>
                      <a:schemeClr val="dk1"/>
                    </a:solidFill>
                    <a:latin typeface="Arial"/>
                    <a:ea typeface="Arial"/>
                    <a:cs typeface="Arial"/>
                    <a:sym typeface="Arial"/>
                  </a:rPr>
                  <a:t>         2Cr</a:t>
                </a:r>
                <a:r>
                  <a:rPr b="0" baseline="30000" i="0" lang="en-US" sz="2000" u="none">
                    <a:solidFill>
                      <a:schemeClr val="dk1"/>
                    </a:solidFill>
                    <a:latin typeface="Arial"/>
                    <a:ea typeface="Arial"/>
                    <a:cs typeface="Arial"/>
                    <a:sym typeface="Arial"/>
                  </a:rPr>
                  <a:t>3+</a:t>
                </a:r>
                <a:r>
                  <a:rPr b="0" i="0" lang="en-US" sz="2000" u="none">
                    <a:solidFill>
                      <a:schemeClr val="dk1"/>
                    </a:solidFill>
                    <a:latin typeface="Arial"/>
                    <a:ea typeface="Arial"/>
                    <a:cs typeface="Arial"/>
                    <a:sym typeface="Arial"/>
                  </a:rPr>
                  <a:t> + 3I</a:t>
                </a:r>
                <a:r>
                  <a:rPr b="0" baseline="-25000" i="0" lang="en-US" sz="2000" u="none">
                    <a:solidFill>
                      <a:schemeClr val="dk1"/>
                    </a:solidFill>
                    <a:latin typeface="Arial"/>
                    <a:ea typeface="Arial"/>
                    <a:cs typeface="Arial"/>
                    <a:sym typeface="Arial"/>
                  </a:rPr>
                  <a:t>2</a:t>
                </a:r>
                <a:endParaRPr/>
              </a:p>
            </p:txBody>
          </p:sp>
          <p:sp>
            <p:nvSpPr>
              <p:cNvPr id="263" name="Google Shape;263;p20"/>
              <p:cNvSpPr txBox="1"/>
              <p:nvPr/>
            </p:nvSpPr>
            <p:spPr>
              <a:xfrm>
                <a:off x="816" y="2688"/>
                <a:ext cx="912"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0" i="0" lang="en-US" sz="2000" u="none">
                    <a:solidFill>
                      <a:srgbClr val="ED181E"/>
                    </a:solidFill>
                    <a:latin typeface="Arial"/>
                    <a:ea typeface="Arial"/>
                    <a:cs typeface="Arial"/>
                    <a:sym typeface="Arial"/>
                  </a:rPr>
                  <a:t>7</a:t>
                </a:r>
                <a:r>
                  <a:rPr b="0" i="0" lang="en-US" sz="2000" u="none">
                    <a:solidFill>
                      <a:srgbClr val="1822CD"/>
                    </a:solidFill>
                    <a:latin typeface="Arial"/>
                    <a:ea typeface="Arial"/>
                    <a:cs typeface="Arial"/>
                    <a:sym typeface="Arial"/>
                  </a:rPr>
                  <a:t>H</a:t>
                </a:r>
                <a:r>
                  <a:rPr b="0" baseline="-25000" i="0" lang="en-US" sz="2000" u="none">
                    <a:solidFill>
                      <a:srgbClr val="1822CD"/>
                    </a:solidFill>
                    <a:latin typeface="Arial"/>
                    <a:ea typeface="Arial"/>
                    <a:cs typeface="Arial"/>
                    <a:sym typeface="Arial"/>
                  </a:rPr>
                  <a:t>2</a:t>
                </a:r>
                <a:r>
                  <a:rPr b="0" i="0" lang="en-US" sz="2000" u="none">
                    <a:solidFill>
                      <a:srgbClr val="1822CD"/>
                    </a:solidFill>
                    <a:latin typeface="Arial"/>
                    <a:ea typeface="Arial"/>
                    <a:cs typeface="Arial"/>
                    <a:sym typeface="Arial"/>
                  </a:rPr>
                  <a:t>O</a:t>
                </a:r>
                <a:r>
                  <a:rPr b="0" i="0" lang="en-US" sz="2000" u="none">
                    <a:solidFill>
                      <a:schemeClr val="dk1"/>
                    </a:solidFill>
                    <a:latin typeface="Arial"/>
                    <a:ea typeface="Arial"/>
                    <a:cs typeface="Arial"/>
                    <a:sym typeface="Arial"/>
                  </a:rPr>
                  <a:t> +</a:t>
                </a:r>
                <a:endParaRPr/>
              </a:p>
            </p:txBody>
          </p:sp>
          <p:cxnSp>
            <p:nvCxnSpPr>
              <p:cNvPr id="264" name="Google Shape;264;p20"/>
              <p:cNvCxnSpPr/>
              <p:nvPr/>
            </p:nvCxnSpPr>
            <p:spPr>
              <a:xfrm>
                <a:off x="2400" y="2813"/>
                <a:ext cx="240" cy="0"/>
              </a:xfrm>
              <a:prstGeom prst="straightConnector1">
                <a:avLst/>
              </a:prstGeom>
              <a:noFill/>
              <a:ln cap="flat" cmpd="sng" w="28575">
                <a:solidFill>
                  <a:schemeClr val="dk1"/>
                </a:solidFill>
                <a:prstDash val="solid"/>
                <a:miter lim="800000"/>
                <a:headEnd len="med" w="med" type="none"/>
                <a:tailEnd len="med" w="med" type="triangle"/>
              </a:ln>
            </p:spPr>
          </p:cxnSp>
        </p:grpSp>
      </p:grpSp>
      <p:sp>
        <p:nvSpPr>
          <p:cNvPr id="265" name="Google Shape;265;p20"/>
          <p:cNvSpPr txBox="1"/>
          <p:nvPr/>
        </p:nvSpPr>
        <p:spPr>
          <a:xfrm>
            <a:off x="1219200" y="4876800"/>
            <a:ext cx="57150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1" lang="en-US" sz="2000" u="none">
                <a:solidFill>
                  <a:schemeClr val="dk1"/>
                </a:solidFill>
                <a:latin typeface="Arial"/>
                <a:ea typeface="Arial"/>
                <a:cs typeface="Arial"/>
                <a:sym typeface="Arial"/>
              </a:rPr>
              <a:t>Do a final check on atoms and charges.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animEffect filter="fade" transition="in">
                                      <p:cBhvr>
                                        <p:cTn dur="500"/>
                                        <p:tgtEl>
                                          <p:spTgt spid="245">
                                            <p:txEl>
                                              <p:pRg end="0" st="0"/>
                                            </p:txEl>
                                          </p:spTgt>
                                        </p:tgtEl>
                                      </p:cBhvr>
                                    </p:animEffect>
                                  </p:childTnLst>
                                </p:cTn>
                              </p:par>
                            </p:childTnLst>
                          </p:cTn>
                        </p:par>
                        <p:par>
                          <p:cTn fill="hold">
                            <p:stCondLst>
                              <p:cond delay="500"/>
                            </p:stCondLst>
                            <p:childTnLst>
                              <p:par>
                                <p:cTn fill="hold" nodeType="afterEffect" presetClass="entr" presetID="1" presetSubtype="0">
                                  <p:stCondLst>
                                    <p:cond delay="2000"/>
                                  </p:stCondLst>
                                  <p:childTnLst>
                                    <p:set>
                                      <p:cBhvr>
                                        <p:cTn dur="1" fill="hold">
                                          <p:stCondLst>
                                            <p:cond delay="0"/>
                                          </p:stCondLst>
                                        </p:cTn>
                                        <p:tgtEl>
                                          <p:spTgt spid="251">
                                            <p:txEl>
                                              <p:pRg end="0" st="0"/>
                                            </p:txEl>
                                          </p:spTgt>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 presetSubtype="0">
                                  <p:stCondLst>
                                    <p:cond delay="1000"/>
                                  </p:stCondLst>
                                  <p:childTnLst>
                                    <p:set>
                                      <p:cBhvr>
                                        <p:cTn dur="1" fill="hold">
                                          <p:stCondLst>
                                            <p:cond delay="0"/>
                                          </p:stCondLst>
                                        </p:cTn>
                                        <p:tgtEl>
                                          <p:spTgt spid="252">
                                            <p:txEl>
                                              <p:pRg end="0" st="0"/>
                                            </p:txEl>
                                          </p:spTgt>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0" presetSubtype="0">
                                  <p:stCondLst>
                                    <p:cond delay="3000"/>
                                  </p:stCondLst>
                                  <p:childTnLst>
                                    <p:set>
                                      <p:cBhvr>
                                        <p:cTn dur="1" fill="hold">
                                          <p:stCondLst>
                                            <p:cond delay="0"/>
                                          </p:stCondLst>
                                        </p:cTn>
                                        <p:tgtEl>
                                          <p:spTgt spid="258">
                                            <p:txEl>
                                              <p:pRg end="0" st="0"/>
                                            </p:txEl>
                                          </p:spTgt>
                                        </p:tgtEl>
                                        <p:attrNameLst>
                                          <p:attrName>style.visibility</p:attrName>
                                        </p:attrNameLst>
                                      </p:cBhvr>
                                      <p:to>
                                        <p:strVal val="visible"/>
                                      </p:to>
                                    </p:set>
                                    <p:animEffect filter="fade" transition="in">
                                      <p:cBhvr>
                                        <p:cTn dur="500"/>
                                        <p:tgtEl>
                                          <p:spTgt spid="258">
                                            <p:txEl>
                                              <p:pRg end="0" st="0"/>
                                            </p:txEl>
                                          </p:spTgt>
                                        </p:tgtEl>
                                      </p:cBhvr>
                                    </p:animEffect>
                                  </p:childTnLst>
                                </p:cTn>
                              </p:par>
                            </p:childTnLst>
                          </p:cTn>
                        </p:par>
                        <p:par>
                          <p:cTn fill="hold">
                            <p:stCondLst>
                              <p:cond delay="1002"/>
                            </p:stCondLst>
                            <p:childTnLst>
                              <p:par>
                                <p:cTn fill="hold" nodeType="afterEffect" presetClass="entr" presetID="10" presetSubtype="0">
                                  <p:stCondLst>
                                    <p:cond delay="1000"/>
                                  </p:stCondLst>
                                  <p:childTnLst>
                                    <p:set>
                                      <p:cBhvr>
                                        <p:cTn dur="1" fill="hold">
                                          <p:stCondLst>
                                            <p:cond delay="0"/>
                                          </p:stCondLst>
                                        </p:cTn>
                                        <p:tgtEl>
                                          <p:spTgt spid="265">
                                            <p:txEl>
                                              <p:pRg end="0" st="0"/>
                                            </p:txEl>
                                          </p:spTgt>
                                        </p:tgtEl>
                                        <p:attrNameLst>
                                          <p:attrName>style.visibility</p:attrName>
                                        </p:attrNameLst>
                                      </p:cBhvr>
                                      <p:to>
                                        <p:strVal val="visible"/>
                                      </p:to>
                                    </p:set>
                                    <p:animEffect filter="fade" transition="in">
                                      <p:cBhvr>
                                        <p:cTn dur="500"/>
                                        <p:tgtEl>
                                          <p:spTgt spid="26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p21"/>
          <p:cNvSpPr txBox="1"/>
          <p:nvPr/>
        </p:nvSpPr>
        <p:spPr>
          <a:xfrm>
            <a:off x="533400" y="3810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21.2</a:t>
            </a:r>
            <a:endParaRPr/>
          </a:p>
        </p:txBody>
      </p:sp>
      <p:sp>
        <p:nvSpPr>
          <p:cNvPr id="272" name="Google Shape;272;p21"/>
          <p:cNvSpPr txBox="1"/>
          <p:nvPr/>
        </p:nvSpPr>
        <p:spPr>
          <a:xfrm>
            <a:off x="838200" y="838200"/>
            <a:ext cx="75438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redox reaction between dichromate ion and iodide ion.</a:t>
            </a:r>
            <a:endParaRPr/>
          </a:p>
        </p:txBody>
      </p:sp>
      <p:sp>
        <p:nvSpPr>
          <p:cNvPr id="273" name="Google Shape;273;p21"/>
          <p:cNvSpPr txBox="1"/>
          <p:nvPr/>
        </p:nvSpPr>
        <p:spPr>
          <a:xfrm>
            <a:off x="5715000" y="3581400"/>
            <a:ext cx="1143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Cr</a:t>
            </a:r>
            <a:r>
              <a:rPr b="1" baseline="30000" i="0" lang="en-US" sz="1800" u="none">
                <a:solidFill>
                  <a:schemeClr val="lt1"/>
                </a:solidFill>
                <a:latin typeface="Arial"/>
                <a:ea typeface="Arial"/>
                <a:cs typeface="Arial"/>
                <a:sym typeface="Arial"/>
              </a:rPr>
              <a:t>3+</a:t>
            </a:r>
            <a:r>
              <a:rPr b="1" i="0" lang="en-US" sz="1800" u="none">
                <a:solidFill>
                  <a:schemeClr val="lt1"/>
                </a:solidFill>
                <a:latin typeface="Arial"/>
                <a:ea typeface="Arial"/>
                <a:cs typeface="Arial"/>
                <a:sym typeface="Arial"/>
              </a:rPr>
              <a:t> + </a:t>
            </a:r>
            <a:r>
              <a:rPr b="1" i="0" lang="en-US" sz="1800" u="none">
                <a:solidFill>
                  <a:schemeClr val="lt1"/>
                </a:solidFill>
                <a:latin typeface="Times"/>
                <a:ea typeface="Times"/>
                <a:cs typeface="Times"/>
                <a:sym typeface="Times"/>
              </a:rPr>
              <a:t>I</a:t>
            </a:r>
            <a:r>
              <a:rPr b="1" baseline="-25000" i="0" lang="en-US" sz="1800" u="none">
                <a:solidFill>
                  <a:schemeClr val="lt1"/>
                </a:solidFill>
                <a:latin typeface="Arial"/>
                <a:ea typeface="Arial"/>
                <a:cs typeface="Arial"/>
                <a:sym typeface="Arial"/>
              </a:rPr>
              <a:t>2</a:t>
            </a:r>
            <a:endParaRPr/>
          </a:p>
        </p:txBody>
      </p:sp>
      <p:pic>
        <p:nvPicPr>
          <p:cNvPr id="274" name="Google Shape;274;p21"/>
          <p:cNvPicPr preferRelativeResize="0"/>
          <p:nvPr/>
        </p:nvPicPr>
        <p:blipFill rotWithShape="1">
          <a:blip r:embed="rId3">
            <a:alphaModFix/>
          </a:blip>
          <a:srcRect b="0" l="0" r="0" t="0"/>
          <a:stretch/>
        </p:blipFill>
        <p:spPr>
          <a:xfrm>
            <a:off x="1371600" y="1290637"/>
            <a:ext cx="6248400" cy="47355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