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7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6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68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73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69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74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75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70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72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64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71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66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69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6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71.xml"/>
  <Override ContentType="application/vnd.openxmlformats-officedocument.presentationml.slide+xml" PartName="/ppt/slides/slide41.xml"/>
  <Override ContentType="application/vnd.openxmlformats-officedocument.presentationml.slide+xml" PartName="/ppt/slides/slide67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6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7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7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65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72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64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75.xml"/>
  <Override ContentType="application/vnd.openxmlformats-officedocument.presentationml.slide+xml" PartName="/ppt/slides/slide76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63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31.xml"/>
  <Override ContentType="application/vnd.openxmlformats-officedocument.presentationml.slide+xml" PartName="/ppt/slides/slide74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07" r:id="rId58"/>
    <p:sldId id="308" r:id="rId59"/>
    <p:sldId id="309" r:id="rId60"/>
    <p:sldId id="310" r:id="rId61"/>
    <p:sldId id="311" r:id="rId62"/>
    <p:sldId id="312" r:id="rId63"/>
    <p:sldId id="313" r:id="rId64"/>
    <p:sldId id="314" r:id="rId65"/>
    <p:sldId id="315" r:id="rId66"/>
    <p:sldId id="316" r:id="rId67"/>
    <p:sldId id="317" r:id="rId68"/>
    <p:sldId id="318" r:id="rId69"/>
    <p:sldId id="319" r:id="rId70"/>
    <p:sldId id="320" r:id="rId71"/>
    <p:sldId id="321" r:id="rId72"/>
    <p:sldId id="322" r:id="rId73"/>
    <p:sldId id="323" r:id="rId74"/>
    <p:sldId id="324" r:id="rId75"/>
    <p:sldId id="325" r:id="rId76"/>
    <p:sldId id="326" r:id="rId77"/>
    <p:sldId id="327" r:id="rId78"/>
    <p:sldId id="328" r:id="rId79"/>
    <p:sldId id="329" r:id="rId80"/>
    <p:sldId id="330" r:id="rId81"/>
    <p:sldId id="331" r:id="rId82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86D0CBF3-8222-4081-8173-CD75A906D2EE}">
  <a:tblStyle styleId="{86D0CBF3-8222-4081-8173-CD75A906D2EE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46" Type="http://schemas.openxmlformats.org/officeDocument/2006/relationships/slide" Target="slides/slide40.xml"/><Relationship Id="rId45" Type="http://schemas.openxmlformats.org/officeDocument/2006/relationships/slide" Target="slides/slide39.xml"/><Relationship Id="rId80" Type="http://schemas.openxmlformats.org/officeDocument/2006/relationships/slide" Target="slides/slide74.xml"/><Relationship Id="rId82" Type="http://schemas.openxmlformats.org/officeDocument/2006/relationships/slide" Target="slides/slide76.xml"/><Relationship Id="rId81" Type="http://schemas.openxmlformats.org/officeDocument/2006/relationships/slide" Target="slides/slide75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48" Type="http://schemas.openxmlformats.org/officeDocument/2006/relationships/slide" Target="slides/slide42.xml"/><Relationship Id="rId47" Type="http://schemas.openxmlformats.org/officeDocument/2006/relationships/slide" Target="slides/slide41.xml"/><Relationship Id="rId49" Type="http://schemas.openxmlformats.org/officeDocument/2006/relationships/slide" Target="slides/slide43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73" Type="http://schemas.openxmlformats.org/officeDocument/2006/relationships/slide" Target="slides/slide67.xml"/><Relationship Id="rId72" Type="http://schemas.openxmlformats.org/officeDocument/2006/relationships/slide" Target="slides/slide66.xml"/><Relationship Id="rId31" Type="http://schemas.openxmlformats.org/officeDocument/2006/relationships/slide" Target="slides/slide25.xml"/><Relationship Id="rId75" Type="http://schemas.openxmlformats.org/officeDocument/2006/relationships/slide" Target="slides/slide69.xml"/><Relationship Id="rId30" Type="http://schemas.openxmlformats.org/officeDocument/2006/relationships/slide" Target="slides/slide24.xml"/><Relationship Id="rId74" Type="http://schemas.openxmlformats.org/officeDocument/2006/relationships/slide" Target="slides/slide68.xml"/><Relationship Id="rId33" Type="http://schemas.openxmlformats.org/officeDocument/2006/relationships/slide" Target="slides/slide27.xml"/><Relationship Id="rId77" Type="http://schemas.openxmlformats.org/officeDocument/2006/relationships/slide" Target="slides/slide71.xml"/><Relationship Id="rId32" Type="http://schemas.openxmlformats.org/officeDocument/2006/relationships/slide" Target="slides/slide26.xml"/><Relationship Id="rId76" Type="http://schemas.openxmlformats.org/officeDocument/2006/relationships/slide" Target="slides/slide70.xml"/><Relationship Id="rId35" Type="http://schemas.openxmlformats.org/officeDocument/2006/relationships/slide" Target="slides/slide29.xml"/><Relationship Id="rId79" Type="http://schemas.openxmlformats.org/officeDocument/2006/relationships/slide" Target="slides/slide73.xml"/><Relationship Id="rId34" Type="http://schemas.openxmlformats.org/officeDocument/2006/relationships/slide" Target="slides/slide28.xml"/><Relationship Id="rId78" Type="http://schemas.openxmlformats.org/officeDocument/2006/relationships/slide" Target="slides/slide72.xml"/><Relationship Id="rId71" Type="http://schemas.openxmlformats.org/officeDocument/2006/relationships/slide" Target="slides/slide65.xml"/><Relationship Id="rId70" Type="http://schemas.openxmlformats.org/officeDocument/2006/relationships/slide" Target="slides/slide64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62" Type="http://schemas.openxmlformats.org/officeDocument/2006/relationships/slide" Target="slides/slide56.xml"/><Relationship Id="rId61" Type="http://schemas.openxmlformats.org/officeDocument/2006/relationships/slide" Target="slides/slide55.xml"/><Relationship Id="rId20" Type="http://schemas.openxmlformats.org/officeDocument/2006/relationships/slide" Target="slides/slide14.xml"/><Relationship Id="rId64" Type="http://schemas.openxmlformats.org/officeDocument/2006/relationships/slide" Target="slides/slide58.xml"/><Relationship Id="rId63" Type="http://schemas.openxmlformats.org/officeDocument/2006/relationships/slide" Target="slides/slide57.xml"/><Relationship Id="rId22" Type="http://schemas.openxmlformats.org/officeDocument/2006/relationships/slide" Target="slides/slide16.xml"/><Relationship Id="rId66" Type="http://schemas.openxmlformats.org/officeDocument/2006/relationships/slide" Target="slides/slide60.xml"/><Relationship Id="rId21" Type="http://schemas.openxmlformats.org/officeDocument/2006/relationships/slide" Target="slides/slide15.xml"/><Relationship Id="rId65" Type="http://schemas.openxmlformats.org/officeDocument/2006/relationships/slide" Target="slides/slide59.xml"/><Relationship Id="rId24" Type="http://schemas.openxmlformats.org/officeDocument/2006/relationships/slide" Target="slides/slide18.xml"/><Relationship Id="rId68" Type="http://schemas.openxmlformats.org/officeDocument/2006/relationships/slide" Target="slides/slide62.xml"/><Relationship Id="rId23" Type="http://schemas.openxmlformats.org/officeDocument/2006/relationships/slide" Target="slides/slide17.xml"/><Relationship Id="rId67" Type="http://schemas.openxmlformats.org/officeDocument/2006/relationships/slide" Target="slides/slide61.xml"/><Relationship Id="rId60" Type="http://schemas.openxmlformats.org/officeDocument/2006/relationships/slide" Target="slides/slide54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69" Type="http://schemas.openxmlformats.org/officeDocument/2006/relationships/slide" Target="slides/slide63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slide" Target="slides/slide45.xml"/><Relationship Id="rId50" Type="http://schemas.openxmlformats.org/officeDocument/2006/relationships/slide" Target="slides/slide44.xml"/><Relationship Id="rId53" Type="http://schemas.openxmlformats.org/officeDocument/2006/relationships/slide" Target="slides/slide47.xml"/><Relationship Id="rId52" Type="http://schemas.openxmlformats.org/officeDocument/2006/relationships/slide" Target="slides/slide46.xml"/><Relationship Id="rId11" Type="http://schemas.openxmlformats.org/officeDocument/2006/relationships/slide" Target="slides/slide5.xml"/><Relationship Id="rId55" Type="http://schemas.openxmlformats.org/officeDocument/2006/relationships/slide" Target="slides/slide49.xml"/><Relationship Id="rId10" Type="http://schemas.openxmlformats.org/officeDocument/2006/relationships/slide" Target="slides/slide4.xml"/><Relationship Id="rId54" Type="http://schemas.openxmlformats.org/officeDocument/2006/relationships/slide" Target="slides/slide48.xml"/><Relationship Id="rId13" Type="http://schemas.openxmlformats.org/officeDocument/2006/relationships/slide" Target="slides/slide7.xml"/><Relationship Id="rId57" Type="http://schemas.openxmlformats.org/officeDocument/2006/relationships/slide" Target="slides/slide51.xml"/><Relationship Id="rId12" Type="http://schemas.openxmlformats.org/officeDocument/2006/relationships/slide" Target="slides/slide6.xml"/><Relationship Id="rId56" Type="http://schemas.openxmlformats.org/officeDocument/2006/relationships/slide" Target="slides/slide50.xml"/><Relationship Id="rId15" Type="http://schemas.openxmlformats.org/officeDocument/2006/relationships/slide" Target="slides/slide9.xml"/><Relationship Id="rId59" Type="http://schemas.openxmlformats.org/officeDocument/2006/relationships/slide" Target="slides/slide53.xml"/><Relationship Id="rId14" Type="http://schemas.openxmlformats.org/officeDocument/2006/relationships/slide" Target="slides/slide8.xml"/><Relationship Id="rId58" Type="http://schemas.openxmlformats.org/officeDocument/2006/relationships/slide" Target="slides/slide52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5" name="Google Shape;75;p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1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0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194" name="Google Shape;194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5" name="Google Shape;195;p1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1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203" name="Google Shape;203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4" name="Google Shape;204;p1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2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213" name="Google Shape;213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14" name="Google Shape;214;p1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21" name="Google Shape;221;p1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13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35" name="Google Shape;235;p1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p14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53" name="Google Shape;253;p1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p15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6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262" name="Google Shape;262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63" name="Google Shape;263;p1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7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271" name="Google Shape;271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72" name="Google Shape;272;p1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8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279" name="Google Shape;279;p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80" name="Google Shape;280;p1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87" name="Google Shape;287;p1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" name="Google Shape;288;p19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85" name="Google Shape;85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6" name="Google Shape;86;p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20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301" name="Google Shape;301;p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02" name="Google Shape;302;p2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21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311" name="Google Shape;311;p2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12" name="Google Shape;312;p2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2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23" name="Google Shape;323;p2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4" name="Google Shape;324;p22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23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335" name="Google Shape;335;p2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36" name="Google Shape;336;p2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2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92" name="Google Shape;392;p2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3" name="Google Shape;393;p24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25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401" name="Google Shape;401;p2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02" name="Google Shape;402;p2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2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17" name="Google Shape;417;p2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8" name="Google Shape;418;p26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2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30" name="Google Shape;430;p2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1" name="Google Shape;431;p27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28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438" name="Google Shape;438;p2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39" name="Google Shape;439;p2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29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452" name="Google Shape;452;p2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53" name="Google Shape;453;p2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95" name="Google Shape;95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6" name="Google Shape;96;p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30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460" name="Google Shape;460;p3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61" name="Google Shape;461;p3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31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467" name="Google Shape;467;p3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68" name="Google Shape;468;p3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32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474" name="Google Shape;474;p3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75" name="Google Shape;475;p3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33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488" name="Google Shape;488;p3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89" name="Google Shape;489;p3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3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96" name="Google Shape;496;p3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7" name="Google Shape;497;p34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35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507" name="Google Shape;507;p3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08" name="Google Shape;508;p3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3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36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515" name="Google Shape;515;p3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16" name="Google Shape;516;p3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37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535" name="Google Shape;535;p3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36" name="Google Shape;536;p3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7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3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49" name="Google Shape;549;p3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0" name="Google Shape;550;p38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6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3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58" name="Google Shape;558;p3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9" name="Google Shape;559;p39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7" name="Google Shape;107;p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4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7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p40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569" name="Google Shape;569;p4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70" name="Google Shape;570;p4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3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p4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85" name="Google Shape;585;p4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6" name="Google Shape;586;p41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2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p42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594" name="Google Shape;594;p4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95" name="Google Shape;595;p4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p43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603" name="Google Shape;603;p4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04" name="Google Shape;604;p4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p44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623" name="Google Shape;623;p4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24" name="Google Shape;624;p4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6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p45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658" name="Google Shape;658;p4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59" name="Google Shape;659;p4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5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p4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77" name="Google Shape;677;p4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8" name="Google Shape;678;p46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5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p4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87" name="Google Shape;687;p4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8" name="Google Shape;688;p47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4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Google Shape;695;p4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96" name="Google Shape;696;p4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7" name="Google Shape;697;p48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4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p4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06" name="Google Shape;706;p4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7" name="Google Shape;707;p49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7" name="Google Shape;117;p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5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4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Google Shape;715;p5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16" name="Google Shape;716;p5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7" name="Google Shape;717;p50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3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Google Shape;724;p51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725" name="Google Shape;725;p5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26" name="Google Shape;726;p5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8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Google Shape;739;p52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740" name="Google Shape;740;p5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41" name="Google Shape;741;p5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0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Google Shape;771;p53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772" name="Google Shape;772;p5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73" name="Google Shape;773;p5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0" name="Shape 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" name="Google Shape;781;p54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782" name="Google Shape;782;p5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83" name="Google Shape;783;p5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0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Google Shape;801;p55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802" name="Google Shape;802;p5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03" name="Google Shape;803;p5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2" name="Shape 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" name="Google Shape;813;p56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814" name="Google Shape;814;p5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15" name="Google Shape;815;p5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2" name="Shape 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" name="Google Shape;823;p5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24" name="Google Shape;824;p5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5" name="Google Shape;825;p57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0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" name="Google Shape;831;p5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32" name="Google Shape;832;p5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3" name="Google Shape;833;p58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8" name="Shape 8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" name="Google Shape;839;p59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840" name="Google Shape;840;p5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41" name="Google Shape;841;p5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6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125" name="Google Shape;125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6" name="Google Shape;126;p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6" name="Shape 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" name="Google Shape;847;p60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848" name="Google Shape;848;p6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49" name="Google Shape;849;p6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7" name="Shape 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" name="Google Shape;878;p61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879" name="Google Shape;879;p6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80" name="Google Shape;880;p6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8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Google Shape;899;p62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900" name="Google Shape;900;p6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01" name="Google Shape;901;p6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9" name="Shape 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0" name="Google Shape;920;p63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921" name="Google Shape;921;p6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22" name="Google Shape;922;p6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5" name="Shape 9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6" name="Google Shape;946;p64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947" name="Google Shape;947;p6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48" name="Google Shape;948;p6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2" name="Shape 9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3" name="Google Shape;953;p6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54" name="Google Shape;954;p6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5" name="Google Shape;955;p65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1" name="Shape 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" name="Google Shape;962;p66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963" name="Google Shape;963;p6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64" name="Google Shape;964;p6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5" name="Shape 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6" name="Google Shape;976;p6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77" name="Google Shape;977;p6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8" name="Google Shape;978;p67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7" name="Shape 1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8" name="Google Shape;1008;p6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09" name="Google Shape;1009;p6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0" name="Google Shape;1010;p68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8" name="Shape 10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9" name="Google Shape;1019;p69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1020" name="Google Shape;1020;p6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21" name="Google Shape;1021;p6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0" name="Google Shape;150;p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7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9" name="Shape 10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Google Shape;1030;p7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31" name="Google Shape;1031;p7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2" name="Google Shape;1032;p70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7" name="Shape 10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" name="Google Shape;1038;p7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39" name="Google Shape;1039;p7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0" name="Google Shape;1040;p71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4" name="Shape 1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" name="Google Shape;1045;p72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1046" name="Google Shape;1046;p7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47" name="Google Shape;1047;p7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4" name="Shape 10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5" name="Google Shape;1055;p73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1056" name="Google Shape;1056;p7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57" name="Google Shape;1057;p7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7" name="Shape 10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8" name="Google Shape;1068;p74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1069" name="Google Shape;1069;p7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70" name="Google Shape;1070;p7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5" name="Shape 10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6" name="Google Shape;1076;p75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1077" name="Google Shape;1077;p7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78" name="Google Shape;1078;p7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3" name="Shape 10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4" name="Google Shape;1084;p76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1085" name="Google Shape;1085;p7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86" name="Google Shape;1086;p7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8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157" name="Google Shape;157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8" name="Google Shape;158;p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9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186" name="Google Shape;186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7" name="Google Shape;187;p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"/>
              <a:buNone/>
              <a:defRPr b="0" i="0" sz="32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lvl="1" marR="0" rtl="0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"/>
              <a:buNone/>
              <a:defRPr b="0" i="0" sz="2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lvl="2" marR="0" rtl="0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lvl="3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None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lvl="4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None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lvl="5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None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lvl="6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None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lvl="7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None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lvl="8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None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  <p:sp>
        <p:nvSpPr>
          <p:cNvPr id="18" name="Google Shape;18;p2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1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  <p:sp>
        <p:nvSpPr>
          <p:cNvPr id="65" name="Google Shape;65;p11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None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None/>
              <a:defRPr b="0" i="0" sz="1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-228600" lvl="2" marL="1371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None/>
              <a:defRPr b="0" i="0" sz="16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-228600" lvl="3" marL="1828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-228600" lvl="4" marL="22860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-228600" lvl="5" marL="2743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-228600" lvl="6" marL="32004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-228600" lvl="7" marL="3657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-22860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  <p:sp>
        <p:nvSpPr>
          <p:cNvPr id="66" name="Google Shape;66;p11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1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  <p:sp>
        <p:nvSpPr>
          <p:cNvPr id="70" name="Google Shape;70;p12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"/>
              <a:buChar char="•"/>
              <a:defRPr b="0" i="0" sz="32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"/>
              <a:buChar char="–"/>
              <a:defRPr b="0" i="0" sz="2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Char char="•"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–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  <p:sp>
        <p:nvSpPr>
          <p:cNvPr id="71" name="Google Shape;71;p12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2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  <p:sp>
        <p:nvSpPr>
          <p:cNvPr id="25" name="Google Shape;25;p4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"/>
              <a:buChar char="•"/>
              <a:defRPr b="0" i="0" sz="32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"/>
              <a:buChar char="–"/>
              <a:defRPr b="0" i="0" sz="2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Char char="•"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–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  <p:sp>
        <p:nvSpPr>
          <p:cNvPr id="26" name="Google Shape;26;p4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" type="body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"/>
              <a:buChar char="•"/>
              <a:defRPr b="0" i="0" sz="32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"/>
              <a:buChar char="–"/>
              <a:defRPr b="0" i="0" sz="2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Char char="•"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–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  <p:sp>
        <p:nvSpPr>
          <p:cNvPr id="35" name="Google Shape;35;p6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36" name="Google Shape;36;p6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"/>
              <a:buNone/>
              <a:defRPr b="0" i="0" sz="12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"/>
              <a:buNone/>
              <a:defRPr b="0" i="0" sz="1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"/>
              <a:buNone/>
              <a:defRPr b="0" i="0" sz="9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"/>
              <a:buNone/>
              <a:defRPr b="0" i="0" sz="9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"/>
              <a:buNone/>
              <a:defRPr b="0" i="0" sz="9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"/>
              <a:buNone/>
              <a:defRPr b="0" i="0" sz="9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"/>
              <a:buNone/>
              <a:defRPr b="0" i="0" sz="9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"/>
              <a:buNone/>
              <a:defRPr b="0" i="0" sz="9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  <p:sp>
        <p:nvSpPr>
          <p:cNvPr id="37" name="Google Shape;37;p6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7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  <p:sp>
        <p:nvSpPr>
          <p:cNvPr id="41" name="Google Shape;41;p7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"/>
              <a:buChar char="•"/>
              <a:defRPr b="0" i="0" sz="32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"/>
              <a:buChar char="–"/>
              <a:defRPr b="0" i="0" sz="2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Char char="•"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–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  <p:sp>
        <p:nvSpPr>
          <p:cNvPr id="42" name="Google Shape;42;p7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"/>
              <a:buNone/>
              <a:defRPr b="0" i="0" sz="12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"/>
              <a:buNone/>
              <a:defRPr b="0" i="0" sz="1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"/>
              <a:buNone/>
              <a:defRPr b="0" i="0" sz="9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"/>
              <a:buNone/>
              <a:defRPr b="0" i="0" sz="9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"/>
              <a:buNone/>
              <a:defRPr b="0" i="0" sz="9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"/>
              <a:buNone/>
              <a:defRPr b="0" i="0" sz="9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"/>
              <a:buNone/>
              <a:defRPr b="0" i="0" sz="9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"/>
              <a:buNone/>
              <a:defRPr b="0" i="0" sz="9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  <p:sp>
        <p:nvSpPr>
          <p:cNvPr id="43" name="Google Shape;43;p7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7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  <p:sp>
        <p:nvSpPr>
          <p:cNvPr id="47" name="Google Shape;47;p8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  <p:sp>
        <p:nvSpPr>
          <p:cNvPr id="51" name="Google Shape;51;p9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  <a:defRPr b="1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None/>
              <a:defRPr b="1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None/>
              <a:defRPr b="1" i="0" sz="1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None/>
              <a:defRPr b="1" i="0" sz="16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None/>
              <a:defRPr b="1" i="0" sz="16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None/>
              <a:defRPr b="1" i="0" sz="16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None/>
              <a:defRPr b="1" i="0" sz="16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None/>
              <a:defRPr b="1" i="0" sz="16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None/>
              <a:defRPr b="1" i="0" sz="16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  <p:sp>
        <p:nvSpPr>
          <p:cNvPr id="52" name="Google Shape;52;p9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Char char="•"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–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Char char="•"/>
              <a:defRPr b="0" i="0" sz="1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Char char="–"/>
              <a:defRPr b="0" i="0" sz="16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Char char="»"/>
              <a:defRPr b="0" i="0" sz="16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Char char="»"/>
              <a:defRPr b="0" i="0" sz="16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Char char="»"/>
              <a:defRPr b="0" i="0" sz="16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Char char="»"/>
              <a:defRPr b="0" i="0" sz="16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Char char="»"/>
              <a:defRPr b="0" i="0" sz="16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  <p:sp>
        <p:nvSpPr>
          <p:cNvPr id="53" name="Google Shape;53;p9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  <a:defRPr b="1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None/>
              <a:defRPr b="1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None/>
              <a:defRPr b="1" i="0" sz="1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None/>
              <a:defRPr b="1" i="0" sz="16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None/>
              <a:defRPr b="1" i="0" sz="16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None/>
              <a:defRPr b="1" i="0" sz="16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None/>
              <a:defRPr b="1" i="0" sz="16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None/>
              <a:defRPr b="1" i="0" sz="16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None/>
              <a:defRPr b="1" i="0" sz="16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  <p:sp>
        <p:nvSpPr>
          <p:cNvPr id="54" name="Google Shape;54;p9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Char char="•"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–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Char char="•"/>
              <a:defRPr b="0" i="0" sz="1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Char char="–"/>
              <a:defRPr b="0" i="0" sz="16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Char char="»"/>
              <a:defRPr b="0" i="0" sz="16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Char char="»"/>
              <a:defRPr b="0" i="0" sz="16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Char char="»"/>
              <a:defRPr b="0" i="0" sz="16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Char char="»"/>
              <a:defRPr b="0" i="0" sz="16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Char char="»"/>
              <a:defRPr b="0" i="0" sz="16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  <p:sp>
        <p:nvSpPr>
          <p:cNvPr id="55" name="Google Shape;55;p9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  <p:sp>
        <p:nvSpPr>
          <p:cNvPr id="59" name="Google Shape;59;p10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"/>
              <a:buChar char="•"/>
              <a:defRPr b="0" i="0" sz="2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Char char="–"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Char char="–"/>
              <a:defRPr b="0" i="0" sz="1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Char char="»"/>
              <a:defRPr b="0" i="0" sz="1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Char char="»"/>
              <a:defRPr b="0" i="0" sz="1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Char char="»"/>
              <a:defRPr b="0" i="0" sz="1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Char char="»"/>
              <a:defRPr b="0" i="0" sz="1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Char char="»"/>
              <a:defRPr b="0" i="0" sz="1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  <p:sp>
        <p:nvSpPr>
          <p:cNvPr id="60" name="Google Shape;60;p10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"/>
              <a:buChar char="•"/>
              <a:defRPr b="0" i="0" sz="2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Char char="–"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Char char="–"/>
              <a:defRPr b="0" i="0" sz="1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Char char="»"/>
              <a:defRPr b="0" i="0" sz="1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Char char="»"/>
              <a:defRPr b="0" i="0" sz="1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Char char="»"/>
              <a:defRPr b="0" i="0" sz="1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Char char="»"/>
              <a:defRPr b="0" i="0" sz="1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"/>
              <a:buChar char="»"/>
              <a:defRPr b="0" i="0" sz="1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  <p:sp>
        <p:nvSpPr>
          <p:cNvPr id="61" name="Google Shape;61;p10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10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1"/>
          <p:cNvSpPr txBox="1"/>
          <p:nvPr/>
        </p:nvSpPr>
        <p:spPr>
          <a:xfrm>
            <a:off x="152400" y="6429375"/>
            <a:ext cx="990600" cy="4270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12-</a:t>
            </a:r>
            <a:fld id="{00000000-1234-1234-1234-123412341234}" type="slidenum">
              <a:rPr b="0" i="0" lang="en-US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13" name="Google Shape;13;p1"/>
          <p:cNvSpPr/>
          <p:nvPr/>
        </p:nvSpPr>
        <p:spPr>
          <a:xfrm>
            <a:off x="152400" y="6172200"/>
            <a:ext cx="311150" cy="311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15000" y="60000"/>
                </a:moveTo>
                <a:lnTo>
                  <a:pt x="105000" y="15000"/>
                </a:lnTo>
                <a:lnTo>
                  <a:pt x="105000" y="105000"/>
                </a:lnTo>
                <a:close/>
              </a:path>
              <a:path extrusionOk="0" fill="darken" h="120000" w="120000">
                <a:moveTo>
                  <a:pt x="15000" y="60000"/>
                </a:moveTo>
                <a:lnTo>
                  <a:pt x="105000" y="15000"/>
                </a:lnTo>
                <a:lnTo>
                  <a:pt x="105000" y="105000"/>
                </a:lnTo>
                <a:close/>
              </a:path>
              <a:path extrusionOk="0" fill="none" h="120000" w="120000">
                <a:moveTo>
                  <a:pt x="15000" y="60000"/>
                </a:moveTo>
                <a:lnTo>
                  <a:pt x="105000" y="15000"/>
                </a:lnTo>
                <a:lnTo>
                  <a:pt x="105000" y="105000"/>
                </a:lnTo>
                <a:close/>
              </a:path>
              <a:path extrusionOk="0" fill="none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gradFill>
            <a:gsLst>
              <a:gs pos="0">
                <a:srgbClr val="187534"/>
              </a:gs>
              <a:gs pos="50000">
                <a:srgbClr val="0B3618"/>
              </a:gs>
              <a:gs pos="100000">
                <a:srgbClr val="187534"/>
              </a:gs>
            </a:gsLst>
            <a:lin ang="27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1"/>
          <p:cNvSpPr/>
          <p:nvPr/>
        </p:nvSpPr>
        <p:spPr>
          <a:xfrm>
            <a:off x="8610600" y="6172200"/>
            <a:ext cx="311150" cy="311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105000" y="60000"/>
                </a:moveTo>
                <a:lnTo>
                  <a:pt x="15000" y="15000"/>
                </a:lnTo>
                <a:lnTo>
                  <a:pt x="15000" y="105000"/>
                </a:lnTo>
                <a:close/>
              </a:path>
              <a:path extrusionOk="0" fill="darken" h="120000" w="120000">
                <a:moveTo>
                  <a:pt x="105000" y="60000"/>
                </a:moveTo>
                <a:lnTo>
                  <a:pt x="15000" y="15000"/>
                </a:lnTo>
                <a:lnTo>
                  <a:pt x="15000" y="105000"/>
                </a:lnTo>
                <a:close/>
              </a:path>
              <a:path extrusionOk="0" fill="none" h="120000" w="120000">
                <a:moveTo>
                  <a:pt x="105000" y="60000"/>
                </a:moveTo>
                <a:lnTo>
                  <a:pt x="15000" y="105000"/>
                </a:lnTo>
                <a:lnTo>
                  <a:pt x="15000" y="15000"/>
                </a:lnTo>
                <a:close/>
              </a:path>
              <a:path extrusionOk="0" fill="none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gradFill>
            <a:gsLst>
              <a:gs pos="0">
                <a:srgbClr val="187534"/>
              </a:gs>
              <a:gs pos="50000">
                <a:srgbClr val="0B3618"/>
              </a:gs>
              <a:gs pos="100000">
                <a:srgbClr val="187534"/>
              </a:gs>
            </a:gsLst>
            <a:lin ang="27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3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jpg"/><Relationship Id="rId4" Type="http://schemas.openxmlformats.org/officeDocument/2006/relationships/image" Target="../media/image2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6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5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7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3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0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0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4.png"/><Relationship Id="rId4" Type="http://schemas.openxmlformats.org/officeDocument/2006/relationships/image" Target="../media/image7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2.jpg"/><Relationship Id="rId4" Type="http://schemas.openxmlformats.org/officeDocument/2006/relationships/image" Target="../media/image14.png"/><Relationship Id="rId5" Type="http://schemas.openxmlformats.org/officeDocument/2006/relationships/image" Target="../media/image4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1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8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8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9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46.jp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5.jp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3.jpg"/><Relationship Id="rId4" Type="http://schemas.openxmlformats.org/officeDocument/2006/relationships/image" Target="../media/image45.jp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3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9.png"/><Relationship Id="rId4" Type="http://schemas.openxmlformats.org/officeDocument/2006/relationships/image" Target="../media/image22.png"/><Relationship Id="rId5" Type="http://schemas.openxmlformats.org/officeDocument/2006/relationships/image" Target="../media/image26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30.jp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21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32.png"/><Relationship Id="rId4" Type="http://schemas.openxmlformats.org/officeDocument/2006/relationships/image" Target="../media/image21.png"/><Relationship Id="rId5" Type="http://schemas.openxmlformats.org/officeDocument/2006/relationships/image" Target="../media/image24.png"/><Relationship Id="rId6" Type="http://schemas.openxmlformats.org/officeDocument/2006/relationships/image" Target="../media/image28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27.jpg"/><Relationship Id="rId4" Type="http://schemas.openxmlformats.org/officeDocument/2006/relationships/image" Target="../media/image31.jpg"/><Relationship Id="rId5" Type="http://schemas.openxmlformats.org/officeDocument/2006/relationships/image" Target="../media/image34.jp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35.jp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37.jpg"/><Relationship Id="rId4" Type="http://schemas.openxmlformats.org/officeDocument/2006/relationships/image" Target="../media/image39.jpg"/><Relationship Id="rId5" Type="http://schemas.openxmlformats.org/officeDocument/2006/relationships/image" Target="../media/image43.jpg"/><Relationship Id="rId6" Type="http://schemas.openxmlformats.org/officeDocument/2006/relationships/image" Target="../media/image36.jp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38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44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51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48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41.jp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40.pn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42.jp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4.xml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53.jpg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47.jpg"/><Relationship Id="rId4" Type="http://schemas.openxmlformats.org/officeDocument/2006/relationships/image" Target="../media/image50.jpg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7.xml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54.jpg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5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49.jpg"/><Relationship Id="rId4" Type="http://schemas.openxmlformats.org/officeDocument/2006/relationships/image" Target="../media/image55.jpg"/><Relationship Id="rId5" Type="http://schemas.openxmlformats.org/officeDocument/2006/relationships/image" Target="../media/image57.jpg"/><Relationship Id="rId6" Type="http://schemas.openxmlformats.org/officeDocument/2006/relationships/image" Target="../media/image64.jpg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1.xml"/><Relationship Id="rId3" Type="http://schemas.openxmlformats.org/officeDocument/2006/relationships/image" Target="../media/image67.jpg"/><Relationship Id="rId4" Type="http://schemas.openxmlformats.org/officeDocument/2006/relationships/image" Target="../media/image56.jpg"/><Relationship Id="rId5" Type="http://schemas.openxmlformats.org/officeDocument/2006/relationships/image" Target="../media/image71.jpg"/><Relationship Id="rId6" Type="http://schemas.openxmlformats.org/officeDocument/2006/relationships/image" Target="../media/image82.jpg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2.xml"/><Relationship Id="rId3" Type="http://schemas.openxmlformats.org/officeDocument/2006/relationships/image" Target="../media/image58.jpg"/><Relationship Id="rId4" Type="http://schemas.openxmlformats.org/officeDocument/2006/relationships/image" Target="../media/image62.jpg"/><Relationship Id="rId5" Type="http://schemas.openxmlformats.org/officeDocument/2006/relationships/image" Target="../media/image66.jpg"/><Relationship Id="rId6" Type="http://schemas.openxmlformats.org/officeDocument/2006/relationships/image" Target="../media/image63.jpg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3.xml"/><Relationship Id="rId3" Type="http://schemas.openxmlformats.org/officeDocument/2006/relationships/image" Target="../media/image61.jpg"/><Relationship Id="rId4" Type="http://schemas.openxmlformats.org/officeDocument/2006/relationships/image" Target="../media/image59.jpg"/><Relationship Id="rId5" Type="http://schemas.openxmlformats.org/officeDocument/2006/relationships/image" Target="../media/image60.jpg"/></Relationships>
</file>

<file path=ppt/slides/_rels/slide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4.xml"/><Relationship Id="rId3" Type="http://schemas.openxmlformats.org/officeDocument/2006/relationships/image" Target="../media/image65.jpg"/></Relationships>
</file>

<file path=ppt/slides/_rels/slide6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5.xml"/><Relationship Id="rId3" Type="http://schemas.openxmlformats.org/officeDocument/2006/relationships/image" Target="../media/image68.png"/><Relationship Id="rId4" Type="http://schemas.openxmlformats.org/officeDocument/2006/relationships/image" Target="../media/image70.png"/></Relationships>
</file>

<file path=ppt/slides/_rels/slide6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6.xml"/><Relationship Id="rId3" Type="http://schemas.openxmlformats.org/officeDocument/2006/relationships/image" Target="../media/image69.jpg"/></Relationships>
</file>

<file path=ppt/slides/_rels/slide6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7.xml"/></Relationships>
</file>

<file path=ppt/slides/_rels/slide6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8.xml"/></Relationships>
</file>

<file path=ppt/slides/_rels/slide6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9.xml"/><Relationship Id="rId3" Type="http://schemas.openxmlformats.org/officeDocument/2006/relationships/image" Target="../media/image75.jpg"/><Relationship Id="rId4" Type="http://schemas.openxmlformats.org/officeDocument/2006/relationships/image" Target="../media/image7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7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0.xml"/></Relationships>
</file>

<file path=ppt/slides/_rels/slide7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1.xml"/></Relationships>
</file>

<file path=ppt/slides/_rels/slide7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2.xml"/><Relationship Id="rId3" Type="http://schemas.openxmlformats.org/officeDocument/2006/relationships/image" Target="../media/image74.jpg"/></Relationships>
</file>

<file path=ppt/slides/_rels/slide7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3.xml"/><Relationship Id="rId3" Type="http://schemas.openxmlformats.org/officeDocument/2006/relationships/image" Target="../media/image73.jpg"/><Relationship Id="rId4" Type="http://schemas.openxmlformats.org/officeDocument/2006/relationships/image" Target="../media/image76.jpg"/></Relationships>
</file>

<file path=ppt/slides/_rels/slide7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4.xml"/><Relationship Id="rId3" Type="http://schemas.openxmlformats.org/officeDocument/2006/relationships/image" Target="../media/image80.jpg"/></Relationships>
</file>

<file path=ppt/slides/_rels/slide7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5.xml"/><Relationship Id="rId3" Type="http://schemas.openxmlformats.org/officeDocument/2006/relationships/image" Target="../media/image78.jpg"/></Relationships>
</file>

<file path=ppt/slides/_rels/slide7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6.xml"/><Relationship Id="rId3" Type="http://schemas.openxmlformats.org/officeDocument/2006/relationships/image" Target="../media/image77.jpg"/><Relationship Id="rId4" Type="http://schemas.openxmlformats.org/officeDocument/2006/relationships/image" Target="../media/image81.jpg"/><Relationship Id="rId5" Type="http://schemas.openxmlformats.org/officeDocument/2006/relationships/image" Target="../media/image79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MHHE-logo-mark-72dpi-100scale" id="78" name="Google Shape;78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111125"/>
            <a:ext cx="1676400" cy="833437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3"/>
          <p:cNvSpPr txBox="1"/>
          <p:nvPr/>
        </p:nvSpPr>
        <p:spPr>
          <a:xfrm>
            <a:off x="0" y="6613525"/>
            <a:ext cx="91440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b="0" i="0" lang="en-US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Copyright © The McGraw-Hill Companies, Inc. Permission required for reproduction or display.</a:t>
            </a:r>
            <a:endParaRPr/>
          </a:p>
        </p:txBody>
      </p:sp>
      <p:sp>
        <p:nvSpPr>
          <p:cNvPr id="80" name="Google Shape;80;p13"/>
          <p:cNvSpPr txBox="1"/>
          <p:nvPr/>
        </p:nvSpPr>
        <p:spPr>
          <a:xfrm>
            <a:off x="5122862" y="4205287"/>
            <a:ext cx="3954462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See separate </a:t>
            </a:r>
            <a:r>
              <a:rPr b="1" i="1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Image PowerPoint</a:t>
            </a:r>
            <a:r>
              <a:rPr b="1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slides for all figures and tables pre-inserted into PowerPoint without notes.</a:t>
            </a:r>
            <a:endParaRPr/>
          </a:p>
        </p:txBody>
      </p:sp>
      <p:sp>
        <p:nvSpPr>
          <p:cNvPr id="81" name="Google Shape;81;p13"/>
          <p:cNvSpPr txBox="1"/>
          <p:nvPr/>
        </p:nvSpPr>
        <p:spPr>
          <a:xfrm>
            <a:off x="5145087" y="1200150"/>
            <a:ext cx="3932237" cy="24368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b="1" i="0" lang="en-US" sz="4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Chapter 12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b="1" i="0" lang="en-US" sz="4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Lecture Outline</a:t>
            </a:r>
            <a:endParaRPr/>
          </a:p>
        </p:txBody>
      </p:sp>
      <p:pic>
        <p:nvPicPr>
          <p:cNvPr descr="cover" id="82" name="Google Shape;82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2962" y="962025"/>
            <a:ext cx="4383087" cy="5584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Google Shape;197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62600" y="914400"/>
            <a:ext cx="3382962" cy="5048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4325" y="817562"/>
            <a:ext cx="5249862" cy="5145087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22"/>
          <p:cNvSpPr txBox="1"/>
          <p:nvPr/>
        </p:nvSpPr>
        <p:spPr>
          <a:xfrm>
            <a:off x="304800" y="381000"/>
            <a:ext cx="1524000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12.2</a:t>
            </a:r>
            <a:endParaRPr/>
          </a:p>
        </p:txBody>
      </p:sp>
      <p:sp>
        <p:nvSpPr>
          <p:cNvPr id="200" name="Google Shape;200;p22"/>
          <p:cNvSpPr txBox="1"/>
          <p:nvPr/>
        </p:nvSpPr>
        <p:spPr>
          <a:xfrm>
            <a:off x="2133600" y="365125"/>
            <a:ext cx="6477000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Phase changes and their enthalpy changes.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3"/>
          <p:cNvSpPr txBox="1"/>
          <p:nvPr/>
        </p:nvSpPr>
        <p:spPr>
          <a:xfrm>
            <a:off x="609600" y="1600200"/>
            <a:ext cx="7924800" cy="1200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1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Within a phase</a:t>
            </a: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heat flow is accompanied by a </a:t>
            </a:r>
            <a:r>
              <a:rPr b="1" i="1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change in temperature</a:t>
            </a: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since the average </a:t>
            </a:r>
            <a:r>
              <a:rPr b="0" i="1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r>
              <a:rPr b="0" baseline="-2500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</a:t>
            </a: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of the particles changes.</a:t>
            </a:r>
            <a:endParaRPr/>
          </a:p>
        </p:txBody>
      </p:sp>
      <p:sp>
        <p:nvSpPr>
          <p:cNvPr id="207" name="Google Shape;207;p23"/>
          <p:cNvSpPr txBox="1"/>
          <p:nvPr/>
        </p:nvSpPr>
        <p:spPr>
          <a:xfrm>
            <a:off x="838200" y="762000"/>
            <a:ext cx="7467600" cy="523875"/>
          </a:xfrm>
          <a:prstGeom prst="rect">
            <a:avLst/>
          </a:prstGeom>
          <a:gradFill>
            <a:gsLst>
              <a:gs pos="0">
                <a:srgbClr val="990000">
                  <a:alpha val="34901"/>
                </a:srgbClr>
              </a:gs>
              <a:gs pos="100000">
                <a:srgbClr val="470000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Quantitative Aspects of Phase Changes</a:t>
            </a:r>
            <a:endParaRPr/>
          </a:p>
        </p:txBody>
      </p:sp>
      <p:sp>
        <p:nvSpPr>
          <p:cNvPr id="208" name="Google Shape;208;p23"/>
          <p:cNvSpPr txBox="1"/>
          <p:nvPr/>
        </p:nvSpPr>
        <p:spPr>
          <a:xfrm>
            <a:off x="1447800" y="2967037"/>
            <a:ext cx="5334000" cy="461962"/>
          </a:xfrm>
          <a:prstGeom prst="rect">
            <a:avLst/>
          </a:prstGeom>
          <a:noFill/>
          <a:ln cap="flat" cmpd="sng" w="28575">
            <a:solidFill>
              <a:schemeClr val="l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1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</a:t>
            </a: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= (amount) x (heat capacity) x </a:t>
            </a:r>
            <a:r>
              <a:rPr b="1" i="0" lang="en-US" sz="2400" u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Δ</a:t>
            </a:r>
            <a:r>
              <a:rPr b="1" i="1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endParaRPr/>
          </a:p>
        </p:txBody>
      </p:sp>
      <p:sp>
        <p:nvSpPr>
          <p:cNvPr id="209" name="Google Shape;209;p23"/>
          <p:cNvSpPr txBox="1"/>
          <p:nvPr/>
        </p:nvSpPr>
        <p:spPr>
          <a:xfrm>
            <a:off x="1752600" y="5486400"/>
            <a:ext cx="5181600" cy="461962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1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</a:t>
            </a: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= (amount)(</a:t>
            </a:r>
            <a:r>
              <a:rPr b="1" i="0" lang="en-US" sz="2400" u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Δ</a:t>
            </a:r>
            <a:r>
              <a:rPr b="1" i="1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of phase change)</a:t>
            </a:r>
            <a:endParaRPr/>
          </a:p>
        </p:txBody>
      </p:sp>
      <p:sp>
        <p:nvSpPr>
          <p:cNvPr id="210" name="Google Shape;210;p23"/>
          <p:cNvSpPr txBox="1"/>
          <p:nvPr/>
        </p:nvSpPr>
        <p:spPr>
          <a:xfrm>
            <a:off x="457200" y="3981450"/>
            <a:ext cx="7924800" cy="1200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1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During a phase change</a:t>
            </a: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heat flow occurs at </a:t>
            </a:r>
            <a:r>
              <a:rPr b="1" i="1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constant temperature</a:t>
            </a: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as the average distance between particles changes.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4"/>
          <p:cNvSpPr txBox="1"/>
          <p:nvPr/>
        </p:nvSpPr>
        <p:spPr>
          <a:xfrm>
            <a:off x="457200" y="381000"/>
            <a:ext cx="1676400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12.3</a:t>
            </a:r>
            <a:endParaRPr/>
          </a:p>
        </p:txBody>
      </p:sp>
      <p:sp>
        <p:nvSpPr>
          <p:cNvPr id="217" name="Google Shape;217;p24"/>
          <p:cNvSpPr txBox="1"/>
          <p:nvPr/>
        </p:nvSpPr>
        <p:spPr>
          <a:xfrm>
            <a:off x="1981200" y="381000"/>
            <a:ext cx="6629400" cy="7080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cooling curve for the conversion of gaseous water to ice.</a:t>
            </a:r>
            <a:endParaRPr/>
          </a:p>
        </p:txBody>
      </p:sp>
      <p:pic>
        <p:nvPicPr>
          <p:cNvPr descr="siL40183_12_04.jpg" id="218" name="Google Shape;218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1000" y="1212850"/>
            <a:ext cx="8210550" cy="4432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iL48593_12_04_ta.jpg" id="224" name="Google Shape;224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33600" y="2522537"/>
            <a:ext cx="5497512" cy="2100262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25"/>
          <p:cNvSpPr txBox="1"/>
          <p:nvPr/>
        </p:nvSpPr>
        <p:spPr>
          <a:xfrm>
            <a:off x="304800" y="304800"/>
            <a:ext cx="2819400" cy="40005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Sample Problem 12.1</a:t>
            </a:r>
            <a:endParaRPr/>
          </a:p>
        </p:txBody>
      </p:sp>
      <p:sp>
        <p:nvSpPr>
          <p:cNvPr id="226" name="Google Shape;226;p25"/>
          <p:cNvSpPr txBox="1"/>
          <p:nvPr/>
        </p:nvSpPr>
        <p:spPr>
          <a:xfrm>
            <a:off x="3505200" y="304800"/>
            <a:ext cx="4724400" cy="7080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Finding the Heat of a Phase Change Depicted by Molecular Scenes</a:t>
            </a:r>
            <a:endParaRPr/>
          </a:p>
        </p:txBody>
      </p:sp>
      <p:grpSp>
        <p:nvGrpSpPr>
          <p:cNvPr id="227" name="Google Shape;227;p25"/>
          <p:cNvGrpSpPr/>
          <p:nvPr/>
        </p:nvGrpSpPr>
        <p:grpSpPr>
          <a:xfrm>
            <a:off x="273050" y="1190625"/>
            <a:ext cx="8566150" cy="1323975"/>
            <a:chOff x="273050" y="1191161"/>
            <a:chExt cx="8566150" cy="1323439"/>
          </a:xfrm>
        </p:grpSpPr>
        <p:sp>
          <p:nvSpPr>
            <p:cNvPr id="228" name="Google Shape;228;p25"/>
            <p:cNvSpPr txBox="1"/>
            <p:nvPr/>
          </p:nvSpPr>
          <p:spPr>
            <a:xfrm>
              <a:off x="273050" y="1191161"/>
              <a:ext cx="1752600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r>
                <a:rPr b="1" i="0" lang="en-US" sz="20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PROBLEM:</a:t>
              </a:r>
              <a:endParaRPr/>
            </a:p>
          </p:txBody>
        </p:sp>
        <p:sp>
          <p:nvSpPr>
            <p:cNvPr id="229" name="Google Shape;229;p25"/>
            <p:cNvSpPr txBox="1"/>
            <p:nvPr/>
          </p:nvSpPr>
          <p:spPr>
            <a:xfrm>
              <a:off x="1828800" y="1191161"/>
              <a:ext cx="7010400" cy="132343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r>
                <a:rPr b="0" i="0" lang="en-US" sz="20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The scenes below represent a phase change of water.  Select data from the previous text discussion to find the heat (in kJ) released or absorbed when 24.3 g of H</a:t>
              </a:r>
              <a:r>
                <a:rPr b="0" baseline="-25000" i="0" lang="en-US" sz="20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r>
                <a:rPr b="0" i="0" lang="en-US" sz="20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O undergoes this change.</a:t>
              </a:r>
              <a:endParaRPr/>
            </a:p>
          </p:txBody>
        </p:sp>
      </p:grpSp>
      <p:grpSp>
        <p:nvGrpSpPr>
          <p:cNvPr id="230" name="Google Shape;230;p25"/>
          <p:cNvGrpSpPr/>
          <p:nvPr/>
        </p:nvGrpSpPr>
        <p:grpSpPr>
          <a:xfrm>
            <a:off x="273050" y="4648200"/>
            <a:ext cx="8489950" cy="1631950"/>
            <a:chOff x="273050" y="4769584"/>
            <a:chExt cx="8489950" cy="1631216"/>
          </a:xfrm>
        </p:grpSpPr>
        <p:sp>
          <p:nvSpPr>
            <p:cNvPr id="231" name="Google Shape;231;p25"/>
            <p:cNvSpPr txBox="1"/>
            <p:nvPr/>
          </p:nvSpPr>
          <p:spPr>
            <a:xfrm>
              <a:off x="273050" y="4769584"/>
              <a:ext cx="1355725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r>
                <a:rPr b="1" i="0" lang="en-US" sz="20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PLAN:</a:t>
              </a:r>
              <a:endParaRPr/>
            </a:p>
          </p:txBody>
        </p:sp>
        <p:sp>
          <p:nvSpPr>
            <p:cNvPr id="232" name="Google Shape;232;p25"/>
            <p:cNvSpPr txBox="1"/>
            <p:nvPr/>
          </p:nvSpPr>
          <p:spPr>
            <a:xfrm>
              <a:off x="1209040" y="4769584"/>
              <a:ext cx="7553960" cy="16312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r>
                <a:rPr b="0" i="0" lang="en-US" sz="20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The scenes show a disorderly, condensed phase  at 85.0°C changing to separate particles at 117°C. A liquid is becoming a gas, so the scene shows vaporization. We must identify the number of stages in the process and calculate the heat absorbed in each.</a:t>
              </a:r>
              <a:endParaRPr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iL48593_12_04_ta.jpg" id="238" name="Google Shape;238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10200" y="914400"/>
            <a:ext cx="3505200" cy="2317750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26"/>
          <p:cNvSpPr txBox="1"/>
          <p:nvPr/>
        </p:nvSpPr>
        <p:spPr>
          <a:xfrm>
            <a:off x="304800" y="304800"/>
            <a:ext cx="2819400" cy="40005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Sample Problem 12.1</a:t>
            </a:r>
            <a:endParaRPr/>
          </a:p>
        </p:txBody>
      </p:sp>
      <p:sp>
        <p:nvSpPr>
          <p:cNvPr id="240" name="Google Shape;240;p26"/>
          <p:cNvSpPr txBox="1"/>
          <p:nvPr/>
        </p:nvSpPr>
        <p:spPr>
          <a:xfrm>
            <a:off x="304800" y="838200"/>
            <a:ext cx="2209800" cy="4000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SOLUTION:</a:t>
            </a:r>
            <a:endParaRPr/>
          </a:p>
        </p:txBody>
      </p:sp>
      <p:sp>
        <p:nvSpPr>
          <p:cNvPr id="241" name="Google Shape;241;p26"/>
          <p:cNvSpPr txBox="1"/>
          <p:nvPr/>
        </p:nvSpPr>
        <p:spPr>
          <a:xfrm>
            <a:off x="304800" y="1295400"/>
            <a:ext cx="5126037" cy="1323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There are 3 stages involved in this process:</a:t>
            </a:r>
            <a:endParaRPr/>
          </a:p>
          <a:p>
            <a:pPr indent="-1270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AutoNum type="arabicParenR"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heating of the liquid to its boiling point</a:t>
            </a:r>
            <a:endParaRPr/>
          </a:p>
          <a:p>
            <a:pPr indent="-1270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AutoNum type="arabicParenR"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phase change from liquid to gas</a:t>
            </a:r>
            <a:endParaRPr/>
          </a:p>
          <a:p>
            <a:pPr indent="-1270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AutoNum type="arabicParenR"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heating the gas to the final temperature</a:t>
            </a:r>
            <a:endParaRPr/>
          </a:p>
        </p:txBody>
      </p:sp>
      <p:grpSp>
        <p:nvGrpSpPr>
          <p:cNvPr id="242" name="Google Shape;242;p26"/>
          <p:cNvGrpSpPr/>
          <p:nvPr/>
        </p:nvGrpSpPr>
        <p:grpSpPr>
          <a:xfrm>
            <a:off x="685800" y="3352803"/>
            <a:ext cx="6553200" cy="1089026"/>
            <a:chOff x="762000" y="1600203"/>
            <a:chExt cx="6553200" cy="1089027"/>
          </a:xfrm>
        </p:grpSpPr>
        <p:grpSp>
          <p:nvGrpSpPr>
            <p:cNvPr id="243" name="Google Shape;243;p26"/>
            <p:cNvGrpSpPr/>
            <p:nvPr/>
          </p:nvGrpSpPr>
          <p:grpSpPr>
            <a:xfrm>
              <a:off x="762000" y="1600203"/>
              <a:ext cx="4454526" cy="1089027"/>
              <a:chOff x="1152" y="2640"/>
              <a:chExt cx="2484" cy="686"/>
            </a:xfrm>
          </p:grpSpPr>
          <p:sp>
            <p:nvSpPr>
              <p:cNvPr id="244" name="Google Shape;244;p26"/>
              <p:cNvSpPr txBox="1"/>
              <p:nvPr/>
            </p:nvSpPr>
            <p:spPr>
              <a:xfrm>
                <a:off x="1152" y="2784"/>
                <a:ext cx="1824" cy="44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000"/>
                  <a:buFont typeface="Arial"/>
                  <a:buNone/>
                </a:pPr>
                <a:r>
                  <a:rPr b="0" i="0" lang="en-US" sz="20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mol H</a:t>
                </a:r>
                <a:r>
                  <a:rPr b="0" baseline="-25000" i="0" lang="en-US" sz="20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2</a:t>
                </a:r>
                <a:r>
                  <a:rPr b="0" i="0" lang="en-US" sz="20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O = 24.3 g H</a:t>
                </a:r>
                <a:r>
                  <a:rPr b="0" baseline="-25000" i="0" lang="en-US" sz="20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2</a:t>
                </a:r>
                <a:r>
                  <a:rPr b="0" i="0" lang="en-US" sz="20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O  x</a:t>
                </a:r>
                <a:endParaRPr/>
              </a:p>
            </p:txBody>
          </p:sp>
          <p:grpSp>
            <p:nvGrpSpPr>
              <p:cNvPr id="245" name="Google Shape;245;p26"/>
              <p:cNvGrpSpPr/>
              <p:nvPr/>
            </p:nvGrpSpPr>
            <p:grpSpPr>
              <a:xfrm>
                <a:off x="2724" y="2640"/>
                <a:ext cx="912" cy="686"/>
                <a:chOff x="2724" y="2784"/>
                <a:chExt cx="912" cy="686"/>
              </a:xfrm>
            </p:grpSpPr>
            <p:sp>
              <p:nvSpPr>
                <p:cNvPr id="246" name="Google Shape;246;p26"/>
                <p:cNvSpPr txBox="1"/>
                <p:nvPr/>
              </p:nvSpPr>
              <p:spPr>
                <a:xfrm>
                  <a:off x="2724" y="2784"/>
                  <a:ext cx="768" cy="25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0" wrap="square" tIns="45700">
                  <a:sp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000"/>
                    <a:buFont typeface="Arial"/>
                    <a:buNone/>
                  </a:pPr>
                  <a:r>
                    <a:rPr b="0" i="0" lang="en-US" sz="2000" u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1 mol H</a:t>
                  </a:r>
                  <a:r>
                    <a:rPr b="0" baseline="-25000" i="0" lang="en-US" sz="2000" u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2</a:t>
                  </a:r>
                  <a:r>
                    <a:rPr b="0" i="0" lang="en-US" sz="2000" u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O</a:t>
                  </a:r>
                  <a:endParaRPr/>
                </a:p>
              </p:txBody>
            </p:sp>
            <p:sp>
              <p:nvSpPr>
                <p:cNvPr id="247" name="Google Shape;247;p26"/>
                <p:cNvSpPr txBox="1"/>
                <p:nvPr/>
              </p:nvSpPr>
              <p:spPr>
                <a:xfrm>
                  <a:off x="2724" y="3024"/>
                  <a:ext cx="912" cy="44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000"/>
                    <a:buFont typeface="Arial"/>
                    <a:buNone/>
                  </a:pPr>
                  <a:r>
                    <a:rPr b="0" i="0" lang="en-US" sz="2000" u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18.02 g H</a:t>
                  </a:r>
                  <a:r>
                    <a:rPr b="0" baseline="-25000" i="0" lang="en-US" sz="2000" u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2</a:t>
                  </a:r>
                  <a:r>
                    <a:rPr b="0" i="0" lang="en-US" sz="2000" u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O</a:t>
                  </a:r>
                  <a:endParaRPr/>
                </a:p>
              </p:txBody>
            </p:sp>
            <p:cxnSp>
              <p:nvCxnSpPr>
                <p:cNvPr id="248" name="Google Shape;248;p26"/>
                <p:cNvCxnSpPr/>
                <p:nvPr/>
              </p:nvCxnSpPr>
              <p:spPr>
                <a:xfrm>
                  <a:off x="2767" y="3024"/>
                  <a:ext cx="864" cy="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chemeClr val="dk1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</p:grpSp>
        </p:grpSp>
        <p:sp>
          <p:nvSpPr>
            <p:cNvPr id="249" name="Google Shape;249;p26"/>
            <p:cNvSpPr txBox="1"/>
            <p:nvPr/>
          </p:nvSpPr>
          <p:spPr>
            <a:xfrm>
              <a:off x="5181600" y="1809690"/>
              <a:ext cx="2133600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r>
                <a:rPr b="0" i="0" lang="en-US" sz="20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= 1.35 mol H</a:t>
              </a:r>
              <a:r>
                <a:rPr b="0" baseline="-25000" i="0" lang="en-US" sz="20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r>
                <a:rPr b="0" i="0" lang="en-US" sz="20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O</a:t>
              </a:r>
              <a:endParaRPr/>
            </a:p>
          </p:txBody>
        </p:sp>
      </p:grpSp>
      <p:sp>
        <p:nvSpPr>
          <p:cNvPr id="250" name="Google Shape;250;p26"/>
          <p:cNvSpPr txBox="1"/>
          <p:nvPr/>
        </p:nvSpPr>
        <p:spPr>
          <a:xfrm>
            <a:off x="762000" y="4343400"/>
            <a:ext cx="7407275" cy="1323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 Stage 1: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1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</a:t>
            </a: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= </a:t>
            </a:r>
            <a:r>
              <a:rPr b="0" i="1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x </a:t>
            </a:r>
            <a:r>
              <a:rPr b="0" i="1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r>
              <a:rPr b="0" baseline="-2500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water(</a:t>
            </a:r>
            <a:r>
              <a:rPr b="0" baseline="-25000" i="1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</a:t>
            </a:r>
            <a:r>
              <a:rPr b="0" baseline="-2500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x </a:t>
            </a:r>
            <a:r>
              <a:rPr b="0" i="0" lang="en-US" sz="2000" u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Δ</a:t>
            </a:r>
            <a:r>
              <a:rPr b="0" i="1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= (1.35 mol)(75.4 J/mol∙°C)(100. - 85.0°C)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= 1527 J = 1.53 kJ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7"/>
          <p:cNvSpPr txBox="1"/>
          <p:nvPr/>
        </p:nvSpPr>
        <p:spPr>
          <a:xfrm>
            <a:off x="457200" y="990600"/>
            <a:ext cx="5680075" cy="7080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 Stage 2: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1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</a:t>
            </a: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= </a:t>
            </a:r>
            <a:r>
              <a:rPr b="0" i="1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b="0" i="0" lang="en-US" sz="2000" u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Δ</a:t>
            </a:r>
            <a:r>
              <a:rPr b="0" i="1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°</a:t>
            </a:r>
            <a:r>
              <a:rPr b="0" baseline="-2500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vap</a:t>
            </a: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 = (1.35 mol)(40.7 kJ/mol) = 54.9 kJ</a:t>
            </a:r>
            <a:endParaRPr/>
          </a:p>
        </p:txBody>
      </p:sp>
      <p:sp>
        <p:nvSpPr>
          <p:cNvPr id="257" name="Google Shape;257;p27"/>
          <p:cNvSpPr txBox="1"/>
          <p:nvPr/>
        </p:nvSpPr>
        <p:spPr>
          <a:xfrm>
            <a:off x="1600200" y="3886200"/>
            <a:ext cx="4691062" cy="400050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1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</a:t>
            </a:r>
            <a:r>
              <a:rPr b="1" baseline="-2500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total </a:t>
            </a: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= 1.53 + 54.9 + 0.760 kJ = 57.2 kJ</a:t>
            </a:r>
            <a:endParaRPr/>
          </a:p>
        </p:txBody>
      </p:sp>
      <p:sp>
        <p:nvSpPr>
          <p:cNvPr id="258" name="Google Shape;258;p27"/>
          <p:cNvSpPr txBox="1"/>
          <p:nvPr/>
        </p:nvSpPr>
        <p:spPr>
          <a:xfrm>
            <a:off x="457200" y="1981200"/>
            <a:ext cx="5486400" cy="1323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 Stage 3: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1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</a:t>
            </a: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= </a:t>
            </a:r>
            <a:r>
              <a:rPr b="0" i="1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x </a:t>
            </a:r>
            <a:r>
              <a:rPr b="0" i="1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r>
              <a:rPr b="0" baseline="-2500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water(</a:t>
            </a:r>
            <a:r>
              <a:rPr b="0" baseline="-25000" i="1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</a:t>
            </a:r>
            <a:r>
              <a:rPr b="0" baseline="-2500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x </a:t>
            </a:r>
            <a:r>
              <a:rPr b="0" i="0" lang="en-US" sz="2000" u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Δ</a:t>
            </a:r>
            <a:r>
              <a:rPr b="0" i="1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= (1.35 mol)(33.1 J/mol∙°C)(117 – 100.°C)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= 759.6 J = 0.760 kJ</a:t>
            </a:r>
            <a:endParaRPr/>
          </a:p>
        </p:txBody>
      </p:sp>
      <p:sp>
        <p:nvSpPr>
          <p:cNvPr id="259" name="Google Shape;259;p27"/>
          <p:cNvSpPr txBox="1"/>
          <p:nvPr/>
        </p:nvSpPr>
        <p:spPr>
          <a:xfrm>
            <a:off x="304800" y="304800"/>
            <a:ext cx="2819400" cy="40005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Sample Problem 12.1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28"/>
          <p:cNvSpPr txBox="1"/>
          <p:nvPr/>
        </p:nvSpPr>
        <p:spPr>
          <a:xfrm>
            <a:off x="533400" y="685800"/>
            <a:ext cx="1524000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12.4</a:t>
            </a:r>
            <a:endParaRPr/>
          </a:p>
        </p:txBody>
      </p:sp>
      <p:sp>
        <p:nvSpPr>
          <p:cNvPr id="266" name="Google Shape;266;p28"/>
          <p:cNvSpPr txBox="1"/>
          <p:nvPr/>
        </p:nvSpPr>
        <p:spPr>
          <a:xfrm>
            <a:off x="2514600" y="685800"/>
            <a:ext cx="3048000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Liquid-gas equilibrium.</a:t>
            </a:r>
            <a:endParaRPr/>
          </a:p>
        </p:txBody>
      </p:sp>
      <p:sp>
        <p:nvSpPr>
          <p:cNvPr id="267" name="Google Shape;267;p28"/>
          <p:cNvSpPr txBox="1"/>
          <p:nvPr/>
        </p:nvSpPr>
        <p:spPr>
          <a:xfrm>
            <a:off x="457200" y="4854575"/>
            <a:ext cx="8077200" cy="7080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a closed flask, the system reaches a state of </a:t>
            </a:r>
            <a:r>
              <a:rPr b="1" i="1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dynamic equilibrium</a:t>
            </a: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where molecules are leaving and entering the liquid at the </a:t>
            </a:r>
            <a:r>
              <a:rPr b="1" i="1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same rate</a:t>
            </a: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</p:txBody>
      </p:sp>
      <p:pic>
        <p:nvPicPr>
          <p:cNvPr id="268" name="Google Shape;268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98650" y="1295400"/>
            <a:ext cx="5270500" cy="34401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29"/>
          <p:cNvSpPr txBox="1"/>
          <p:nvPr/>
        </p:nvSpPr>
        <p:spPr>
          <a:xfrm>
            <a:off x="533400" y="304800"/>
            <a:ext cx="3581400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12.4 continued</a:t>
            </a:r>
            <a:endParaRPr/>
          </a:p>
        </p:txBody>
      </p:sp>
      <p:sp>
        <p:nvSpPr>
          <p:cNvPr id="275" name="Google Shape;275;p29"/>
          <p:cNvSpPr txBox="1"/>
          <p:nvPr/>
        </p:nvSpPr>
        <p:spPr>
          <a:xfrm>
            <a:off x="457200" y="4972050"/>
            <a:ext cx="8305800" cy="10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b="1" i="1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vapor pressure</a:t>
            </a: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is the pressure exerted by the vapor on the liquid. The pressure increases until equilibrium is reached; </a:t>
            </a: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 equilibrium the pressure is constant</a:t>
            </a: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</p:txBody>
      </p:sp>
      <p:pic>
        <p:nvPicPr>
          <p:cNvPr descr="02.jpg" id="276" name="Google Shape;276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6000" y="990600"/>
            <a:ext cx="4572000" cy="38623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" name="Google Shape;282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6800" y="1371600"/>
            <a:ext cx="7092950" cy="5148262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p30"/>
          <p:cNvSpPr txBox="1"/>
          <p:nvPr/>
        </p:nvSpPr>
        <p:spPr>
          <a:xfrm>
            <a:off x="533400" y="533400"/>
            <a:ext cx="1905000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12.5</a:t>
            </a:r>
            <a:endParaRPr/>
          </a:p>
        </p:txBody>
      </p:sp>
      <p:sp>
        <p:nvSpPr>
          <p:cNvPr id="284" name="Google Shape;284;p30"/>
          <p:cNvSpPr txBox="1"/>
          <p:nvPr/>
        </p:nvSpPr>
        <p:spPr>
          <a:xfrm>
            <a:off x="2438400" y="533400"/>
            <a:ext cx="6096000" cy="701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effect of temperature on the distribution of molecular speeds.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31"/>
          <p:cNvSpPr txBox="1"/>
          <p:nvPr/>
        </p:nvSpPr>
        <p:spPr>
          <a:xfrm>
            <a:off x="1524000" y="762000"/>
            <a:ext cx="6019800" cy="523875"/>
          </a:xfrm>
          <a:prstGeom prst="rect">
            <a:avLst/>
          </a:prstGeom>
          <a:gradFill>
            <a:gsLst>
              <a:gs pos="0">
                <a:srgbClr val="990000">
                  <a:alpha val="34901"/>
                </a:srgbClr>
              </a:gs>
              <a:gs pos="100000">
                <a:srgbClr val="470000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Factors affecting Vapor Pressure</a:t>
            </a:r>
            <a:endParaRPr/>
          </a:p>
        </p:txBody>
      </p:sp>
      <p:sp>
        <p:nvSpPr>
          <p:cNvPr id="291" name="Google Shape;291;p31"/>
          <p:cNvSpPr txBox="1"/>
          <p:nvPr/>
        </p:nvSpPr>
        <p:spPr>
          <a:xfrm>
            <a:off x="381000" y="1676400"/>
            <a:ext cx="8534400" cy="1200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 temperature </a:t>
            </a:r>
            <a:r>
              <a:rPr b="1" i="1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increases</a:t>
            </a: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the fraction of molecules with enough energy to enter the vapor phase </a:t>
            </a:r>
            <a:r>
              <a:rPr b="1" i="1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increases</a:t>
            </a: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and the vapor pressure </a:t>
            </a:r>
            <a:r>
              <a:rPr b="1" i="1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increases</a:t>
            </a: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</p:txBody>
      </p:sp>
      <p:sp>
        <p:nvSpPr>
          <p:cNvPr id="292" name="Google Shape;292;p31"/>
          <p:cNvSpPr txBox="1"/>
          <p:nvPr/>
        </p:nvSpPr>
        <p:spPr>
          <a:xfrm>
            <a:off x="304800" y="3886200"/>
            <a:ext cx="8534400" cy="1200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b="1" i="1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weaker</a:t>
            </a: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the intermolecular forces, the </a:t>
            </a:r>
            <a:r>
              <a:rPr b="1" i="1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more </a:t>
            </a: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easily particles enter the vapor phase, and the </a:t>
            </a:r>
            <a:r>
              <a:rPr b="1" i="1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higher</a:t>
            </a: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the vapor pressure.</a:t>
            </a:r>
            <a:endParaRPr/>
          </a:p>
        </p:txBody>
      </p:sp>
      <p:grpSp>
        <p:nvGrpSpPr>
          <p:cNvPr id="293" name="Google Shape;293;p31"/>
          <p:cNvGrpSpPr/>
          <p:nvPr/>
        </p:nvGrpSpPr>
        <p:grpSpPr>
          <a:xfrm>
            <a:off x="2362200" y="3119437"/>
            <a:ext cx="3733800" cy="461962"/>
            <a:chOff x="2743200" y="3505200"/>
            <a:chExt cx="3733800" cy="461665"/>
          </a:xfrm>
        </p:grpSpPr>
        <p:sp>
          <p:nvSpPr>
            <p:cNvPr id="294" name="Google Shape;294;p31"/>
            <p:cNvSpPr txBox="1"/>
            <p:nvPr/>
          </p:nvSpPr>
          <p:spPr>
            <a:xfrm>
              <a:off x="2743200" y="3505200"/>
              <a:ext cx="3733800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rPr b="1" i="0" lang="en-US" sz="24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higher</a:t>
              </a:r>
              <a:r>
                <a:rPr b="1" i="1" lang="en-US" sz="24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T           </a:t>
              </a:r>
              <a:r>
                <a:rPr b="1" i="0" lang="en-US" sz="24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higher</a:t>
              </a:r>
              <a:r>
                <a:rPr b="1" i="1" lang="en-US" sz="24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P</a:t>
              </a:r>
              <a:endParaRPr/>
            </a:p>
          </p:txBody>
        </p:sp>
        <p:sp>
          <p:nvSpPr>
            <p:cNvPr id="295" name="Google Shape;295;p31"/>
            <p:cNvSpPr/>
            <p:nvPr/>
          </p:nvSpPr>
          <p:spPr>
            <a:xfrm>
              <a:off x="4191000" y="3621732"/>
              <a:ext cx="609600" cy="228600"/>
            </a:xfrm>
            <a:prstGeom prst="rightArrow">
              <a:avLst>
                <a:gd fmla="val 17550" name="adj1"/>
                <a:gd fmla="val 50000" name="adj2"/>
              </a:avLst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6" name="Google Shape;296;p31"/>
          <p:cNvGrpSpPr/>
          <p:nvPr/>
        </p:nvGrpSpPr>
        <p:grpSpPr>
          <a:xfrm>
            <a:off x="1828800" y="5257800"/>
            <a:ext cx="4724400" cy="461962"/>
            <a:chOff x="2743200" y="3505200"/>
            <a:chExt cx="3733800" cy="461665"/>
          </a:xfrm>
        </p:grpSpPr>
        <p:sp>
          <p:nvSpPr>
            <p:cNvPr id="297" name="Google Shape;297;p31"/>
            <p:cNvSpPr txBox="1"/>
            <p:nvPr/>
          </p:nvSpPr>
          <p:spPr>
            <a:xfrm>
              <a:off x="2743200" y="3505200"/>
              <a:ext cx="3733800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rPr b="1" i="0" lang="en-US" sz="24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weaker forces           higher</a:t>
              </a:r>
              <a:r>
                <a:rPr b="1" i="1" lang="en-US" sz="24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P</a:t>
              </a:r>
              <a:endParaRPr/>
            </a:p>
          </p:txBody>
        </p:sp>
        <p:sp>
          <p:nvSpPr>
            <p:cNvPr id="298" name="Google Shape;298;p31"/>
            <p:cNvSpPr/>
            <p:nvPr/>
          </p:nvSpPr>
          <p:spPr>
            <a:xfrm>
              <a:off x="4489655" y="3621732"/>
              <a:ext cx="609600" cy="228600"/>
            </a:xfrm>
            <a:prstGeom prst="rightArrow">
              <a:avLst>
                <a:gd fmla="val 17550" name="adj1"/>
                <a:gd fmla="val 50000" name="adj2"/>
              </a:avLst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4"/>
          <p:cNvSpPr txBox="1"/>
          <p:nvPr/>
        </p:nvSpPr>
        <p:spPr>
          <a:xfrm>
            <a:off x="1066800" y="1600200"/>
            <a:ext cx="4267200" cy="579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Chapter 12</a:t>
            </a:r>
            <a:endParaRPr/>
          </a:p>
        </p:txBody>
      </p:sp>
      <p:grpSp>
        <p:nvGrpSpPr>
          <p:cNvPr id="89" name="Google Shape;89;p14"/>
          <p:cNvGrpSpPr/>
          <p:nvPr/>
        </p:nvGrpSpPr>
        <p:grpSpPr>
          <a:xfrm>
            <a:off x="381000" y="2408237"/>
            <a:ext cx="8534400" cy="1981200"/>
            <a:chOff x="381000" y="2409031"/>
            <a:chExt cx="8534400" cy="1981200"/>
          </a:xfrm>
        </p:grpSpPr>
        <p:sp>
          <p:nvSpPr>
            <p:cNvPr id="90" name="Google Shape;90;p14"/>
            <p:cNvSpPr txBox="1"/>
            <p:nvPr/>
          </p:nvSpPr>
          <p:spPr>
            <a:xfrm>
              <a:off x="381000" y="2409031"/>
              <a:ext cx="8534400" cy="1981200"/>
            </a:xfrm>
            <a:prstGeom prst="rect">
              <a:avLst/>
            </a:prstGeom>
            <a:gradFill>
              <a:gsLst>
                <a:gs pos="0">
                  <a:srgbClr val="00475E"/>
                </a:gs>
                <a:gs pos="100000">
                  <a:srgbClr val="0099CC">
                    <a:alpha val="64705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14"/>
            <p:cNvSpPr txBox="1"/>
            <p:nvPr/>
          </p:nvSpPr>
          <p:spPr>
            <a:xfrm>
              <a:off x="1257300" y="2819400"/>
              <a:ext cx="6781800" cy="11604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CC"/>
                </a:buClr>
                <a:buSzPts val="2800"/>
                <a:buFont typeface="Arial"/>
                <a:buNone/>
              </a:pPr>
              <a:r>
                <a:rPr b="1" i="0" lang="en-US" sz="2800" u="none">
                  <a:solidFill>
                    <a:srgbClr val="FFFFCC"/>
                  </a:solidFill>
                  <a:latin typeface="Arial"/>
                  <a:ea typeface="Arial"/>
                  <a:cs typeface="Arial"/>
                  <a:sym typeface="Arial"/>
                </a:rPr>
                <a:t>Intermolecular Forces: </a:t>
              </a:r>
              <a:endParaRPr/>
            </a:p>
            <a:p>
              <a:pPr indent="0" lvl="0" marL="0" marR="0" rtl="0" algn="ctr">
                <a:lnSpc>
                  <a:spcPct val="100000"/>
                </a:lnSpc>
                <a:spcBef>
                  <a:spcPts val="1400"/>
                </a:spcBef>
                <a:spcAft>
                  <a:spcPts val="0"/>
                </a:spcAft>
                <a:buClr>
                  <a:srgbClr val="FFFFCC"/>
                </a:buClr>
                <a:buSzPts val="2800"/>
                <a:buFont typeface="Arial"/>
                <a:buNone/>
              </a:pPr>
              <a:r>
                <a:rPr b="1" i="0" lang="en-US" sz="2800" u="none">
                  <a:solidFill>
                    <a:srgbClr val="FFFFCC"/>
                  </a:solidFill>
                  <a:latin typeface="Arial"/>
                  <a:ea typeface="Arial"/>
                  <a:cs typeface="Arial"/>
                  <a:sym typeface="Arial"/>
                </a:rPr>
                <a:t>Liquids, Solids, and Phase Changes</a:t>
              </a:r>
              <a:endParaRPr/>
            </a:p>
          </p:txBody>
        </p:sp>
      </p:grpSp>
      <p:sp>
        <p:nvSpPr>
          <p:cNvPr id="92" name="Google Shape;92;p14"/>
          <p:cNvSpPr txBox="1"/>
          <p:nvPr/>
        </p:nvSpPr>
        <p:spPr>
          <a:xfrm>
            <a:off x="2133600" y="0"/>
            <a:ext cx="4953000" cy="228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32"/>
          <p:cNvSpPr txBox="1"/>
          <p:nvPr/>
        </p:nvSpPr>
        <p:spPr>
          <a:xfrm>
            <a:off x="381000" y="361950"/>
            <a:ext cx="1676400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12.6</a:t>
            </a:r>
            <a:endParaRPr/>
          </a:p>
        </p:txBody>
      </p:sp>
      <p:pic>
        <p:nvPicPr>
          <p:cNvPr id="305" name="Google Shape;305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2000" y="1219200"/>
            <a:ext cx="3276600" cy="5045075"/>
          </a:xfrm>
          <a:prstGeom prst="rect">
            <a:avLst/>
          </a:prstGeom>
          <a:noFill/>
          <a:ln>
            <a:noFill/>
          </a:ln>
        </p:spPr>
      </p:pic>
      <p:sp>
        <p:nvSpPr>
          <p:cNvPr id="306" name="Google Shape;306;p32"/>
          <p:cNvSpPr txBox="1"/>
          <p:nvPr/>
        </p:nvSpPr>
        <p:spPr>
          <a:xfrm>
            <a:off x="1981200" y="361950"/>
            <a:ext cx="6858000" cy="7080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Vapor pressure as a function of temperature and intermolecular forces.</a:t>
            </a:r>
            <a:endParaRPr/>
          </a:p>
        </p:txBody>
      </p:sp>
      <p:sp>
        <p:nvSpPr>
          <p:cNvPr id="307" name="Google Shape;307;p32"/>
          <p:cNvSpPr txBox="1"/>
          <p:nvPr/>
        </p:nvSpPr>
        <p:spPr>
          <a:xfrm>
            <a:off x="4572000" y="2035175"/>
            <a:ext cx="4114800" cy="7080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Vapor pressure </a:t>
            </a:r>
            <a:r>
              <a:rPr b="1" i="1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increases</a:t>
            </a: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as temperature </a:t>
            </a:r>
            <a:r>
              <a:rPr b="1" i="1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increases</a:t>
            </a: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</p:txBody>
      </p:sp>
      <p:sp>
        <p:nvSpPr>
          <p:cNvPr id="308" name="Google Shape;308;p32"/>
          <p:cNvSpPr txBox="1"/>
          <p:nvPr/>
        </p:nvSpPr>
        <p:spPr>
          <a:xfrm>
            <a:off x="4572000" y="3200400"/>
            <a:ext cx="4114800" cy="10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Vapor pressure </a:t>
            </a:r>
            <a:r>
              <a:rPr b="1" i="1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decreases</a:t>
            </a: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as the strength of the intermolecular forces </a:t>
            </a:r>
            <a:r>
              <a:rPr b="1" i="1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increases</a:t>
            </a: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33"/>
          <p:cNvSpPr txBox="1"/>
          <p:nvPr/>
        </p:nvSpPr>
        <p:spPr>
          <a:xfrm>
            <a:off x="1371600" y="685800"/>
            <a:ext cx="6400800" cy="523875"/>
          </a:xfrm>
          <a:prstGeom prst="rect">
            <a:avLst/>
          </a:prstGeom>
          <a:gradFill>
            <a:gsLst>
              <a:gs pos="0">
                <a:srgbClr val="990000">
                  <a:alpha val="34901"/>
                </a:srgbClr>
              </a:gs>
              <a:gs pos="100000">
                <a:srgbClr val="470000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Clausius-Clapeyron Equation</a:t>
            </a:r>
            <a:endParaRPr/>
          </a:p>
        </p:txBody>
      </p:sp>
      <p:grpSp>
        <p:nvGrpSpPr>
          <p:cNvPr id="315" name="Google Shape;315;p33"/>
          <p:cNvGrpSpPr/>
          <p:nvPr/>
        </p:nvGrpSpPr>
        <p:grpSpPr>
          <a:xfrm>
            <a:off x="457200" y="1600200"/>
            <a:ext cx="7356475" cy="1524000"/>
            <a:chOff x="457200" y="1752600"/>
            <a:chExt cx="7356501" cy="1524000"/>
          </a:xfrm>
        </p:grpSpPr>
        <p:pic>
          <p:nvPicPr>
            <p:cNvPr id="316" name="Google Shape;316;p33"/>
            <p:cNvPicPr preferRelativeResize="0"/>
            <p:nvPr/>
          </p:nvPicPr>
          <p:blipFill rotWithShape="1">
            <a:blip r:embed="rId3">
              <a:alphaModFix amt="35000"/>
            </a:blip>
            <a:srcRect b="0" l="0" r="0" t="0"/>
            <a:stretch/>
          </p:blipFill>
          <p:spPr>
            <a:xfrm>
              <a:off x="2438400" y="2438400"/>
              <a:ext cx="3006792" cy="838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17" name="Google Shape;317;p33"/>
            <p:cNvSpPr txBox="1"/>
            <p:nvPr/>
          </p:nvSpPr>
          <p:spPr>
            <a:xfrm>
              <a:off x="457200" y="1752600"/>
              <a:ext cx="7356501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rPr b="0" i="0" lang="en-US" sz="24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This equation relates vapor pressure to temperature.</a:t>
              </a:r>
              <a:endParaRPr/>
            </a:p>
          </p:txBody>
        </p:sp>
      </p:grpSp>
      <p:grpSp>
        <p:nvGrpSpPr>
          <p:cNvPr id="318" name="Google Shape;318;p33"/>
          <p:cNvGrpSpPr/>
          <p:nvPr/>
        </p:nvGrpSpPr>
        <p:grpSpPr>
          <a:xfrm>
            <a:off x="457200" y="3429000"/>
            <a:ext cx="8001000" cy="2057400"/>
            <a:chOff x="609600" y="3429000"/>
            <a:chExt cx="8001000" cy="2057400"/>
          </a:xfrm>
        </p:grpSpPr>
        <p:pic>
          <p:nvPicPr>
            <p:cNvPr id="319" name="Google Shape;319;p33"/>
            <p:cNvPicPr preferRelativeResize="0"/>
            <p:nvPr/>
          </p:nvPicPr>
          <p:blipFill rotWithShape="1">
            <a:blip r:embed="rId4">
              <a:alphaModFix amt="35000"/>
            </a:blip>
            <a:srcRect b="0" l="0" r="0" t="0"/>
            <a:stretch/>
          </p:blipFill>
          <p:spPr>
            <a:xfrm>
              <a:off x="2590800" y="4495800"/>
              <a:ext cx="3139095" cy="9906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20" name="Google Shape;320;p33"/>
            <p:cNvSpPr txBox="1"/>
            <p:nvPr/>
          </p:nvSpPr>
          <p:spPr>
            <a:xfrm>
              <a:off x="609600" y="3429000"/>
              <a:ext cx="8001000" cy="830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rPr b="0" i="0" lang="en-US" sz="24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The two-point form is used when the vapor pressures at two different temperatures are known.</a:t>
              </a:r>
              <a:endParaRPr/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6" name="Google Shape;326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" y="1524000"/>
            <a:ext cx="3886200" cy="4513262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Google Shape;327;p34"/>
          <p:cNvSpPr txBox="1"/>
          <p:nvPr/>
        </p:nvSpPr>
        <p:spPr>
          <a:xfrm>
            <a:off x="457200" y="457200"/>
            <a:ext cx="1752600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12.7</a:t>
            </a:r>
            <a:endParaRPr/>
          </a:p>
        </p:txBody>
      </p:sp>
      <p:sp>
        <p:nvSpPr>
          <p:cNvPr id="328" name="Google Shape;328;p34"/>
          <p:cNvSpPr txBox="1"/>
          <p:nvPr/>
        </p:nvSpPr>
        <p:spPr>
          <a:xfrm>
            <a:off x="2286000" y="457200"/>
            <a:ext cx="6324600" cy="701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Linear plots of the relationship between vapor pressure and temperature</a:t>
            </a:r>
            <a:r>
              <a:rPr b="0" baseline="-25000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</p:txBody>
      </p:sp>
      <p:pic>
        <p:nvPicPr>
          <p:cNvPr id="329" name="Google Shape;329;p34"/>
          <p:cNvPicPr preferRelativeResize="0"/>
          <p:nvPr/>
        </p:nvPicPr>
        <p:blipFill rotWithShape="1">
          <a:blip r:embed="rId4">
            <a:alphaModFix amt="35000"/>
          </a:blip>
          <a:srcRect b="0" l="0" r="0" t="0"/>
          <a:stretch/>
        </p:blipFill>
        <p:spPr>
          <a:xfrm>
            <a:off x="4800600" y="2133600"/>
            <a:ext cx="3006725" cy="8382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30" name="Google Shape;330;p34"/>
          <p:cNvGrpSpPr/>
          <p:nvPr/>
        </p:nvGrpSpPr>
        <p:grpSpPr>
          <a:xfrm>
            <a:off x="5029200" y="3657600"/>
            <a:ext cx="2220912" cy="685800"/>
            <a:chOff x="4724400" y="3810000"/>
            <a:chExt cx="2220913" cy="685800"/>
          </a:xfrm>
        </p:grpSpPr>
        <p:pic>
          <p:nvPicPr>
            <p:cNvPr id="331" name="Google Shape;331;p34"/>
            <p:cNvPicPr preferRelativeResize="0"/>
            <p:nvPr/>
          </p:nvPicPr>
          <p:blipFill rotWithShape="1">
            <a:blip r:embed="rId5">
              <a:alphaModFix amt="35000"/>
            </a:blip>
            <a:srcRect b="0" l="0" r="0" t="0"/>
            <a:stretch/>
          </p:blipFill>
          <p:spPr>
            <a:xfrm>
              <a:off x="6019800" y="3810000"/>
              <a:ext cx="925513" cy="685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32" name="Google Shape;332;p34"/>
            <p:cNvSpPr txBox="1"/>
            <p:nvPr/>
          </p:nvSpPr>
          <p:spPr>
            <a:xfrm>
              <a:off x="4724400" y="3922068"/>
              <a:ext cx="1186543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rPr b="0" i="0" lang="en-US" sz="24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slope =</a:t>
              </a:r>
              <a:endParaRPr/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35"/>
          <p:cNvSpPr txBox="1"/>
          <p:nvPr/>
        </p:nvSpPr>
        <p:spPr>
          <a:xfrm>
            <a:off x="549275" y="533400"/>
            <a:ext cx="2895600" cy="40005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Sample Problem 12.2</a:t>
            </a:r>
            <a:endParaRPr/>
          </a:p>
        </p:txBody>
      </p:sp>
      <p:sp>
        <p:nvSpPr>
          <p:cNvPr id="339" name="Google Shape;339;p35"/>
          <p:cNvSpPr txBox="1"/>
          <p:nvPr/>
        </p:nvSpPr>
        <p:spPr>
          <a:xfrm>
            <a:off x="3505200" y="533400"/>
            <a:ext cx="5486400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Applying the Clausius-Clapeyron Equation</a:t>
            </a:r>
            <a:endParaRPr/>
          </a:p>
        </p:txBody>
      </p:sp>
      <p:sp>
        <p:nvSpPr>
          <p:cNvPr id="340" name="Google Shape;340;p35"/>
          <p:cNvSpPr txBox="1"/>
          <p:nvPr/>
        </p:nvSpPr>
        <p:spPr>
          <a:xfrm>
            <a:off x="609600" y="3352800"/>
            <a:ext cx="1905000" cy="4000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SOLUTION:</a:t>
            </a:r>
            <a:endParaRPr/>
          </a:p>
        </p:txBody>
      </p:sp>
      <p:grpSp>
        <p:nvGrpSpPr>
          <p:cNvPr id="341" name="Google Shape;341;p35"/>
          <p:cNvGrpSpPr/>
          <p:nvPr/>
        </p:nvGrpSpPr>
        <p:grpSpPr>
          <a:xfrm>
            <a:off x="609600" y="1219200"/>
            <a:ext cx="8153400" cy="1016000"/>
            <a:chOff x="384" y="768"/>
            <a:chExt cx="5136" cy="640"/>
          </a:xfrm>
        </p:grpSpPr>
        <p:sp>
          <p:nvSpPr>
            <p:cNvPr id="342" name="Google Shape;342;p35"/>
            <p:cNvSpPr txBox="1"/>
            <p:nvPr/>
          </p:nvSpPr>
          <p:spPr>
            <a:xfrm>
              <a:off x="384" y="768"/>
              <a:ext cx="1008" cy="25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r>
                <a:rPr b="1" i="0" lang="en-US" sz="20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PROBLEM:</a:t>
              </a:r>
              <a:endParaRPr/>
            </a:p>
          </p:txBody>
        </p:sp>
        <p:sp>
          <p:nvSpPr>
            <p:cNvPr id="343" name="Google Shape;343;p35"/>
            <p:cNvSpPr txBox="1"/>
            <p:nvPr/>
          </p:nvSpPr>
          <p:spPr>
            <a:xfrm>
              <a:off x="1344" y="768"/>
              <a:ext cx="4176" cy="6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r>
                <a:rPr b="0" i="0" lang="en-US" sz="20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The vapor pressure of ethanol is 115 torr at 34.9°C.  If </a:t>
              </a:r>
              <a:r>
                <a:rPr b="0" i="0" lang="en-US" sz="2000" u="none">
                  <a:solidFill>
                    <a:schemeClr val="dk1"/>
                  </a:solidFill>
                  <a:latin typeface="Noto Sans Symbols"/>
                  <a:ea typeface="Noto Sans Symbols"/>
                  <a:cs typeface="Noto Sans Symbols"/>
                  <a:sym typeface="Noto Sans Symbols"/>
                </a:rPr>
                <a:t>Δ</a:t>
              </a:r>
              <a:r>
                <a:rPr b="0" i="1" lang="en-US" sz="20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</a:t>
              </a:r>
              <a:r>
                <a:rPr b="0" baseline="-25000" i="0" lang="en-US" sz="20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vap</a:t>
              </a:r>
              <a:r>
                <a:rPr b="0" i="0" lang="en-US" sz="20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of ethanol is 40.5 kJ/mol, calculate the temperature (in °C) when the vapor pressure is 760 torr.</a:t>
              </a:r>
              <a:endParaRPr/>
            </a:p>
          </p:txBody>
        </p:sp>
      </p:grpSp>
      <p:grpSp>
        <p:nvGrpSpPr>
          <p:cNvPr id="344" name="Google Shape;344;p35"/>
          <p:cNvGrpSpPr/>
          <p:nvPr/>
        </p:nvGrpSpPr>
        <p:grpSpPr>
          <a:xfrm>
            <a:off x="577850" y="2286000"/>
            <a:ext cx="8185150" cy="1016000"/>
            <a:chOff x="364" y="1440"/>
            <a:chExt cx="4992" cy="640"/>
          </a:xfrm>
        </p:grpSpPr>
        <p:sp>
          <p:nvSpPr>
            <p:cNvPr id="345" name="Google Shape;345;p35"/>
            <p:cNvSpPr txBox="1"/>
            <p:nvPr/>
          </p:nvSpPr>
          <p:spPr>
            <a:xfrm>
              <a:off x="364" y="1440"/>
              <a:ext cx="854" cy="25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r>
                <a:rPr b="1" i="0" lang="en-US" sz="20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PLAN:</a:t>
              </a:r>
              <a:endParaRPr/>
            </a:p>
          </p:txBody>
        </p:sp>
        <p:sp>
          <p:nvSpPr>
            <p:cNvPr id="346" name="Google Shape;346;p35"/>
            <p:cNvSpPr txBox="1"/>
            <p:nvPr/>
          </p:nvSpPr>
          <p:spPr>
            <a:xfrm>
              <a:off x="988" y="1440"/>
              <a:ext cx="4368" cy="6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r>
                <a:rPr b="0" i="0" lang="en-US" sz="20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We are given 4 of the 5 variables in the Clausius-Clapeyron equation, so we substitute these into the equation and solve for </a:t>
              </a:r>
              <a:r>
                <a:rPr b="0" i="1" lang="en-US" sz="20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</a:t>
              </a:r>
              <a:r>
                <a:rPr b="0" baseline="-25000" i="0" lang="en-US" sz="20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r>
                <a:rPr b="0" i="0" lang="en-US" sz="20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.  </a:t>
              </a:r>
              <a:r>
                <a:rPr b="0" i="1" lang="en-US" sz="20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</a:t>
              </a:r>
              <a:r>
                <a:rPr b="0" i="0" lang="en-US" sz="20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values must be converted to K.</a:t>
              </a:r>
              <a:endParaRPr/>
            </a:p>
          </p:txBody>
        </p:sp>
      </p:grpSp>
      <p:sp>
        <p:nvSpPr>
          <p:cNvPr id="347" name="Google Shape;347;p35"/>
          <p:cNvSpPr txBox="1"/>
          <p:nvPr/>
        </p:nvSpPr>
        <p:spPr>
          <a:xfrm>
            <a:off x="4953000" y="3943350"/>
            <a:ext cx="3810000" cy="4000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1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r>
              <a:rPr b="0" baseline="-2500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= 34.9°C + 273.15 = 308.0 K</a:t>
            </a:r>
            <a:endParaRPr/>
          </a:p>
        </p:txBody>
      </p:sp>
      <p:grpSp>
        <p:nvGrpSpPr>
          <p:cNvPr id="348" name="Google Shape;348;p35"/>
          <p:cNvGrpSpPr/>
          <p:nvPr/>
        </p:nvGrpSpPr>
        <p:grpSpPr>
          <a:xfrm>
            <a:off x="533400" y="4724400"/>
            <a:ext cx="5943601" cy="1089025"/>
            <a:chOff x="914484" y="4495800"/>
            <a:chExt cx="5943516" cy="1089027"/>
          </a:xfrm>
        </p:grpSpPr>
        <p:grpSp>
          <p:nvGrpSpPr>
            <p:cNvPr id="349" name="Google Shape;349;p35"/>
            <p:cNvGrpSpPr/>
            <p:nvPr/>
          </p:nvGrpSpPr>
          <p:grpSpPr>
            <a:xfrm>
              <a:off x="914484" y="4572001"/>
              <a:ext cx="1523917" cy="1012826"/>
              <a:chOff x="1127" y="2592"/>
              <a:chExt cx="793" cy="638"/>
            </a:xfrm>
          </p:grpSpPr>
          <p:sp>
            <p:nvSpPr>
              <p:cNvPr id="350" name="Google Shape;350;p35"/>
              <p:cNvSpPr txBox="1"/>
              <p:nvPr/>
            </p:nvSpPr>
            <p:spPr>
              <a:xfrm>
                <a:off x="1127" y="2688"/>
                <a:ext cx="240" cy="44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000"/>
                  <a:buFont typeface="Arial"/>
                  <a:buNone/>
                </a:pPr>
                <a:r>
                  <a:rPr b="0" i="0" lang="en-US" sz="20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ln</a:t>
                </a:r>
                <a:endParaRPr/>
              </a:p>
            </p:txBody>
          </p:sp>
          <p:sp>
            <p:nvSpPr>
              <p:cNvPr id="351" name="Google Shape;351;p35"/>
              <p:cNvSpPr txBox="1"/>
              <p:nvPr/>
            </p:nvSpPr>
            <p:spPr>
              <a:xfrm>
                <a:off x="1248" y="2592"/>
                <a:ext cx="624" cy="44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000"/>
                  <a:buFont typeface="Arial"/>
                  <a:buNone/>
                </a:pPr>
                <a:r>
                  <a:rPr b="0" i="0" lang="en-US" sz="20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760 torr</a:t>
                </a:r>
                <a:endParaRPr/>
              </a:p>
            </p:txBody>
          </p:sp>
          <p:sp>
            <p:nvSpPr>
              <p:cNvPr id="352" name="Google Shape;352;p35"/>
              <p:cNvSpPr txBox="1"/>
              <p:nvPr/>
            </p:nvSpPr>
            <p:spPr>
              <a:xfrm>
                <a:off x="1248" y="2784"/>
                <a:ext cx="624" cy="44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000"/>
                  <a:buFont typeface="Arial"/>
                  <a:buNone/>
                </a:pPr>
                <a:r>
                  <a:rPr b="0" i="0" lang="en-US" sz="20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115 torr</a:t>
                </a:r>
                <a:endParaRPr/>
              </a:p>
            </p:txBody>
          </p:sp>
          <p:cxnSp>
            <p:nvCxnSpPr>
              <p:cNvPr id="353" name="Google Shape;353;p35"/>
              <p:cNvCxnSpPr/>
              <p:nvPr/>
            </p:nvCxnSpPr>
            <p:spPr>
              <a:xfrm>
                <a:off x="1325" y="2808"/>
                <a:ext cx="595" cy="0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</p:grpSp>
        <p:sp>
          <p:nvSpPr>
            <p:cNvPr id="354" name="Google Shape;354;p35"/>
            <p:cNvSpPr txBox="1"/>
            <p:nvPr/>
          </p:nvSpPr>
          <p:spPr>
            <a:xfrm>
              <a:off x="2514600" y="4724400"/>
              <a:ext cx="381000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r>
                <a:rPr b="0" i="0" lang="en-US" sz="20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=</a:t>
              </a:r>
              <a:endParaRPr/>
            </a:p>
          </p:txBody>
        </p:sp>
        <p:grpSp>
          <p:nvGrpSpPr>
            <p:cNvPr id="355" name="Google Shape;355;p35"/>
            <p:cNvGrpSpPr/>
            <p:nvPr/>
          </p:nvGrpSpPr>
          <p:grpSpPr>
            <a:xfrm>
              <a:off x="2590800" y="4572000"/>
              <a:ext cx="2362200" cy="708026"/>
              <a:chOff x="2400" y="2688"/>
              <a:chExt cx="1152" cy="446"/>
            </a:xfrm>
          </p:grpSpPr>
          <p:sp>
            <p:nvSpPr>
              <p:cNvPr id="356" name="Google Shape;356;p35"/>
              <p:cNvSpPr txBox="1"/>
              <p:nvPr/>
            </p:nvSpPr>
            <p:spPr>
              <a:xfrm>
                <a:off x="2400" y="2688"/>
                <a:ext cx="1152" cy="44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0" wrap="square" tIns="45700">
                <a:sp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000"/>
                  <a:buFont typeface="Arial"/>
                  <a:buNone/>
                </a:pPr>
                <a:r>
                  <a:rPr b="0" i="0" lang="en-US" sz="20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- 40.5 x10</a:t>
                </a:r>
                <a:r>
                  <a:rPr b="0" baseline="30000" i="0" lang="en-US" sz="20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3</a:t>
                </a:r>
                <a:r>
                  <a:rPr b="0" i="0" lang="en-US" sz="20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J/mol</a:t>
                </a:r>
                <a:endParaRPr/>
              </a:p>
            </p:txBody>
          </p:sp>
          <p:sp>
            <p:nvSpPr>
              <p:cNvPr id="357" name="Google Shape;357;p35"/>
              <p:cNvSpPr txBox="1"/>
              <p:nvPr/>
            </p:nvSpPr>
            <p:spPr>
              <a:xfrm>
                <a:off x="2472" y="2880"/>
                <a:ext cx="1008" cy="25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0" wrap="square" tIns="45700">
                <a:sp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000"/>
                  <a:buFont typeface="Arial"/>
                  <a:buNone/>
                </a:pPr>
                <a:r>
                  <a:rPr b="0" i="0" lang="en-US" sz="20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8.314 J/mol∙K</a:t>
                </a:r>
                <a:endParaRPr/>
              </a:p>
            </p:txBody>
          </p:sp>
          <p:cxnSp>
            <p:nvCxnSpPr>
              <p:cNvPr id="358" name="Google Shape;358;p35"/>
              <p:cNvCxnSpPr/>
              <p:nvPr/>
            </p:nvCxnSpPr>
            <p:spPr>
              <a:xfrm>
                <a:off x="2624" y="2904"/>
                <a:ext cx="768" cy="0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</p:grpSp>
        <p:grpSp>
          <p:nvGrpSpPr>
            <p:cNvPr id="359" name="Google Shape;359;p35"/>
            <p:cNvGrpSpPr/>
            <p:nvPr/>
          </p:nvGrpSpPr>
          <p:grpSpPr>
            <a:xfrm>
              <a:off x="4876800" y="4495800"/>
              <a:ext cx="1981200" cy="838200"/>
              <a:chOff x="3456" y="2544"/>
              <a:chExt cx="960" cy="528"/>
            </a:xfrm>
          </p:grpSpPr>
          <p:grpSp>
            <p:nvGrpSpPr>
              <p:cNvPr id="360" name="Google Shape;360;p35"/>
              <p:cNvGrpSpPr/>
              <p:nvPr/>
            </p:nvGrpSpPr>
            <p:grpSpPr>
              <a:xfrm>
                <a:off x="3504" y="2592"/>
                <a:ext cx="240" cy="444"/>
                <a:chOff x="3552" y="2544"/>
                <a:chExt cx="240" cy="444"/>
              </a:xfrm>
            </p:grpSpPr>
            <p:sp>
              <p:nvSpPr>
                <p:cNvPr id="361" name="Google Shape;361;p35"/>
                <p:cNvSpPr txBox="1"/>
                <p:nvPr/>
              </p:nvSpPr>
              <p:spPr>
                <a:xfrm>
                  <a:off x="3552" y="2544"/>
                  <a:ext cx="192" cy="25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000"/>
                    <a:buFont typeface="Arial"/>
                    <a:buNone/>
                  </a:pPr>
                  <a:r>
                    <a:rPr b="0" i="0" lang="en-US" sz="2000" u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1</a:t>
                  </a:r>
                  <a:endParaRPr/>
                </a:p>
              </p:txBody>
            </p:sp>
            <p:sp>
              <p:nvSpPr>
                <p:cNvPr id="362" name="Google Shape;362;p35"/>
                <p:cNvSpPr txBox="1"/>
                <p:nvPr/>
              </p:nvSpPr>
              <p:spPr>
                <a:xfrm>
                  <a:off x="3552" y="2736"/>
                  <a:ext cx="240" cy="25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0" wrap="square" tIns="45700">
                  <a:sp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000"/>
                    <a:buFont typeface="Arial"/>
                    <a:buNone/>
                  </a:pPr>
                  <a:r>
                    <a:rPr b="0" i="1" lang="en-US" sz="2000" u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T</a:t>
                  </a:r>
                  <a:r>
                    <a:rPr b="0" baseline="-25000" i="0" lang="en-US" sz="2000" u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2</a:t>
                  </a:r>
                  <a:endParaRPr/>
                </a:p>
              </p:txBody>
            </p:sp>
            <p:cxnSp>
              <p:nvCxnSpPr>
                <p:cNvPr id="363" name="Google Shape;363;p35"/>
                <p:cNvCxnSpPr/>
                <p:nvPr/>
              </p:nvCxnSpPr>
              <p:spPr>
                <a:xfrm>
                  <a:off x="3552" y="2760"/>
                  <a:ext cx="192" cy="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chemeClr val="dk1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364" name="Google Shape;364;p35"/>
              <p:cNvGrpSpPr/>
              <p:nvPr/>
            </p:nvGrpSpPr>
            <p:grpSpPr>
              <a:xfrm>
                <a:off x="3888" y="2592"/>
                <a:ext cx="491" cy="444"/>
                <a:chOff x="4032" y="2592"/>
                <a:chExt cx="491" cy="444"/>
              </a:xfrm>
            </p:grpSpPr>
            <p:sp>
              <p:nvSpPr>
                <p:cNvPr id="365" name="Google Shape;365;p35"/>
                <p:cNvSpPr txBox="1"/>
                <p:nvPr/>
              </p:nvSpPr>
              <p:spPr>
                <a:xfrm>
                  <a:off x="4152" y="2592"/>
                  <a:ext cx="192" cy="25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000"/>
                    <a:buFont typeface="Arial"/>
                    <a:buNone/>
                  </a:pPr>
                  <a:r>
                    <a:rPr b="0" i="0" lang="en-US" sz="2000" u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1</a:t>
                  </a:r>
                  <a:endParaRPr/>
                </a:p>
              </p:txBody>
            </p:sp>
            <p:sp>
              <p:nvSpPr>
                <p:cNvPr id="366" name="Google Shape;366;p35"/>
                <p:cNvSpPr txBox="1"/>
                <p:nvPr/>
              </p:nvSpPr>
              <p:spPr>
                <a:xfrm>
                  <a:off x="4032" y="2784"/>
                  <a:ext cx="491" cy="25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0" wrap="square" tIns="45700">
                  <a:sp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000"/>
                    <a:buFont typeface="Arial"/>
                    <a:buNone/>
                  </a:pPr>
                  <a:r>
                    <a:rPr b="0" i="0" lang="en-US" sz="2000" u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308.0 K</a:t>
                  </a:r>
                  <a:endParaRPr/>
                </a:p>
              </p:txBody>
            </p:sp>
            <p:cxnSp>
              <p:nvCxnSpPr>
                <p:cNvPr id="367" name="Google Shape;367;p35"/>
                <p:cNvCxnSpPr/>
                <p:nvPr/>
              </p:nvCxnSpPr>
              <p:spPr>
                <a:xfrm>
                  <a:off x="4075" y="2808"/>
                  <a:ext cx="346" cy="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chemeClr val="dk1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</p:grpSp>
          <p:sp>
            <p:nvSpPr>
              <p:cNvPr id="368" name="Google Shape;368;p35"/>
              <p:cNvSpPr txBox="1"/>
              <p:nvPr/>
            </p:nvSpPr>
            <p:spPr>
              <a:xfrm>
                <a:off x="3744" y="2688"/>
                <a:ext cx="192" cy="25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000"/>
                  <a:buFont typeface="Arial"/>
                  <a:buNone/>
                </a:pPr>
                <a:r>
                  <a:rPr b="0" i="0" lang="en-US" sz="20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−</a:t>
                </a:r>
                <a:endParaRPr/>
              </a:p>
            </p:txBody>
          </p:sp>
          <p:sp>
            <p:nvSpPr>
              <p:cNvPr id="369" name="Google Shape;369;p35"/>
              <p:cNvSpPr/>
              <p:nvPr/>
            </p:nvSpPr>
            <p:spPr>
              <a:xfrm>
                <a:off x="3456" y="2544"/>
                <a:ext cx="960" cy="528"/>
              </a:xfrm>
              <a:prstGeom prst="bracketPair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20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370" name="Google Shape;370;p35"/>
          <p:cNvSpPr txBox="1"/>
          <p:nvPr/>
        </p:nvSpPr>
        <p:spPr>
          <a:xfrm>
            <a:off x="2209800" y="5867400"/>
            <a:ext cx="3509962" cy="400050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1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r>
              <a:rPr b="1" baseline="-2500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= 350. K – 273.15 = 77°C</a:t>
            </a:r>
            <a:endParaRPr/>
          </a:p>
        </p:txBody>
      </p:sp>
      <p:grpSp>
        <p:nvGrpSpPr>
          <p:cNvPr id="371" name="Google Shape;371;p35"/>
          <p:cNvGrpSpPr/>
          <p:nvPr/>
        </p:nvGrpSpPr>
        <p:grpSpPr>
          <a:xfrm>
            <a:off x="609600" y="3810000"/>
            <a:ext cx="3814762" cy="838200"/>
            <a:chOff x="3272558" y="2358250"/>
            <a:chExt cx="3814045" cy="838200"/>
          </a:xfrm>
        </p:grpSpPr>
        <p:sp>
          <p:nvSpPr>
            <p:cNvPr id="372" name="Google Shape;372;p35"/>
            <p:cNvSpPr txBox="1"/>
            <p:nvPr/>
          </p:nvSpPr>
          <p:spPr>
            <a:xfrm>
              <a:off x="3657600" y="2360712"/>
              <a:ext cx="450764" cy="7078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r>
                <a:rPr b="0" i="1" lang="en-US" sz="20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</a:t>
              </a:r>
              <a:r>
                <a:rPr b="0" baseline="-25000" i="0" lang="en-US" sz="20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0" i="0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r>
                <a:rPr b="0" i="1" lang="en-US" sz="20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</a:t>
              </a:r>
              <a:r>
                <a:rPr b="0" baseline="-25000" i="0" lang="en-US" sz="20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/>
            </a:p>
          </p:txBody>
        </p:sp>
        <p:cxnSp>
          <p:nvCxnSpPr>
            <p:cNvPr id="373" name="Google Shape;373;p35"/>
            <p:cNvCxnSpPr/>
            <p:nvPr/>
          </p:nvCxnSpPr>
          <p:spPr>
            <a:xfrm>
              <a:off x="3657600" y="2743200"/>
              <a:ext cx="457200" cy="0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sp>
          <p:nvSpPr>
            <p:cNvPr id="374" name="Google Shape;374;p35"/>
            <p:cNvSpPr txBox="1"/>
            <p:nvPr/>
          </p:nvSpPr>
          <p:spPr>
            <a:xfrm>
              <a:off x="3272558" y="2514600"/>
              <a:ext cx="385042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r>
                <a:rPr b="0" i="0" lang="en-US" sz="20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ln</a:t>
              </a:r>
              <a:endParaRPr/>
            </a:p>
          </p:txBody>
        </p:sp>
        <p:sp>
          <p:nvSpPr>
            <p:cNvPr id="375" name="Google Shape;375;p35"/>
            <p:cNvSpPr txBox="1"/>
            <p:nvPr/>
          </p:nvSpPr>
          <p:spPr>
            <a:xfrm>
              <a:off x="4191000" y="2514600"/>
              <a:ext cx="489236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r>
                <a:rPr b="0" i="0" lang="en-US" sz="20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= -</a:t>
              </a:r>
              <a:endParaRPr/>
            </a:p>
          </p:txBody>
        </p:sp>
        <p:grpSp>
          <p:nvGrpSpPr>
            <p:cNvPr id="376" name="Google Shape;376;p35"/>
            <p:cNvGrpSpPr/>
            <p:nvPr/>
          </p:nvGrpSpPr>
          <p:grpSpPr>
            <a:xfrm>
              <a:off x="4572000" y="2416995"/>
              <a:ext cx="801671" cy="720710"/>
              <a:chOff x="6400800" y="1524000"/>
              <a:chExt cx="801671" cy="720710"/>
            </a:xfrm>
          </p:grpSpPr>
          <p:sp>
            <p:nvSpPr>
              <p:cNvPr id="377" name="Google Shape;377;p35"/>
              <p:cNvSpPr txBox="1"/>
              <p:nvPr/>
            </p:nvSpPr>
            <p:spPr>
              <a:xfrm>
                <a:off x="6400800" y="1524000"/>
                <a:ext cx="801671" cy="7207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000"/>
                  <a:buFont typeface="Noto Sans Symbols"/>
                  <a:buNone/>
                </a:pPr>
                <a:r>
                  <a:rPr b="0" i="0" lang="en-US" sz="2000" u="none">
                    <a:solidFill>
                      <a:schemeClr val="dk1"/>
                    </a:solidFill>
                    <a:latin typeface="Noto Sans Symbols"/>
                    <a:ea typeface="Noto Sans Symbols"/>
                    <a:cs typeface="Noto Sans Symbols"/>
                    <a:sym typeface="Noto Sans Symbols"/>
                  </a:rPr>
                  <a:t>Δ</a:t>
                </a:r>
                <a:r>
                  <a:rPr b="0" i="1" lang="en-US" sz="20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H</a:t>
                </a:r>
                <a:r>
                  <a:rPr b="0" baseline="-25000" i="0" lang="en-US" sz="20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vap</a:t>
                </a:r>
                <a:endParaRPr b="0" i="0" sz="20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000"/>
                  <a:buFont typeface="Arial"/>
                  <a:buNone/>
                </a:pPr>
                <a:r>
                  <a:rPr b="0" i="1" lang="en-US" sz="20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 R</a:t>
                </a:r>
                <a:endParaRPr/>
              </a:p>
            </p:txBody>
          </p:sp>
          <p:cxnSp>
            <p:nvCxnSpPr>
              <p:cNvPr id="378" name="Google Shape;378;p35"/>
              <p:cNvCxnSpPr/>
              <p:nvPr/>
            </p:nvCxnSpPr>
            <p:spPr>
              <a:xfrm>
                <a:off x="6477000" y="1905000"/>
                <a:ext cx="689429" cy="0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</p:grpSp>
        <p:grpSp>
          <p:nvGrpSpPr>
            <p:cNvPr id="379" name="Google Shape;379;p35"/>
            <p:cNvGrpSpPr/>
            <p:nvPr/>
          </p:nvGrpSpPr>
          <p:grpSpPr>
            <a:xfrm>
              <a:off x="5410202" y="2358250"/>
              <a:ext cx="1676401" cy="838200"/>
              <a:chOff x="3456" y="2544"/>
              <a:chExt cx="960" cy="528"/>
            </a:xfrm>
          </p:grpSpPr>
          <p:grpSp>
            <p:nvGrpSpPr>
              <p:cNvPr id="380" name="Google Shape;380;p35"/>
              <p:cNvGrpSpPr/>
              <p:nvPr/>
            </p:nvGrpSpPr>
            <p:grpSpPr>
              <a:xfrm>
                <a:off x="3504" y="2592"/>
                <a:ext cx="240" cy="444"/>
                <a:chOff x="3552" y="2544"/>
                <a:chExt cx="240" cy="444"/>
              </a:xfrm>
            </p:grpSpPr>
            <p:sp>
              <p:nvSpPr>
                <p:cNvPr id="381" name="Google Shape;381;p35"/>
                <p:cNvSpPr txBox="1"/>
                <p:nvPr/>
              </p:nvSpPr>
              <p:spPr>
                <a:xfrm>
                  <a:off x="3552" y="2544"/>
                  <a:ext cx="192" cy="25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000"/>
                    <a:buFont typeface="Arial"/>
                    <a:buNone/>
                  </a:pPr>
                  <a:r>
                    <a:rPr b="0" i="0" lang="en-US" sz="2000" u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1</a:t>
                  </a:r>
                  <a:endParaRPr/>
                </a:p>
              </p:txBody>
            </p:sp>
            <p:sp>
              <p:nvSpPr>
                <p:cNvPr id="382" name="Google Shape;382;p35"/>
                <p:cNvSpPr txBox="1"/>
                <p:nvPr/>
              </p:nvSpPr>
              <p:spPr>
                <a:xfrm>
                  <a:off x="3552" y="2736"/>
                  <a:ext cx="240" cy="25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0" wrap="square" tIns="45700">
                  <a:sp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000"/>
                    <a:buFont typeface="Arial"/>
                    <a:buNone/>
                  </a:pPr>
                  <a:r>
                    <a:rPr b="0" i="1" lang="en-US" sz="2000" u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T</a:t>
                  </a:r>
                  <a:r>
                    <a:rPr b="0" baseline="-25000" i="0" lang="en-US" sz="2000" u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2</a:t>
                  </a:r>
                  <a:endParaRPr/>
                </a:p>
              </p:txBody>
            </p:sp>
            <p:cxnSp>
              <p:nvCxnSpPr>
                <p:cNvPr id="383" name="Google Shape;383;p35"/>
                <p:cNvCxnSpPr/>
                <p:nvPr/>
              </p:nvCxnSpPr>
              <p:spPr>
                <a:xfrm>
                  <a:off x="3552" y="2760"/>
                  <a:ext cx="192" cy="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chemeClr val="dk1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384" name="Google Shape;384;p35"/>
              <p:cNvGrpSpPr/>
              <p:nvPr/>
            </p:nvGrpSpPr>
            <p:grpSpPr>
              <a:xfrm>
                <a:off x="3925" y="2592"/>
                <a:ext cx="491" cy="444"/>
                <a:chOff x="4069" y="2592"/>
                <a:chExt cx="491" cy="444"/>
              </a:xfrm>
            </p:grpSpPr>
            <p:sp>
              <p:nvSpPr>
                <p:cNvPr id="385" name="Google Shape;385;p35"/>
                <p:cNvSpPr txBox="1"/>
                <p:nvPr/>
              </p:nvSpPr>
              <p:spPr>
                <a:xfrm>
                  <a:off x="4080" y="2592"/>
                  <a:ext cx="192" cy="25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000"/>
                    <a:buFont typeface="Arial"/>
                    <a:buNone/>
                  </a:pPr>
                  <a:r>
                    <a:rPr b="0" i="0" lang="en-US" sz="2000" u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1</a:t>
                  </a:r>
                  <a:endParaRPr/>
                </a:p>
              </p:txBody>
            </p:sp>
            <p:sp>
              <p:nvSpPr>
                <p:cNvPr id="386" name="Google Shape;386;p35"/>
                <p:cNvSpPr txBox="1"/>
                <p:nvPr/>
              </p:nvSpPr>
              <p:spPr>
                <a:xfrm>
                  <a:off x="4069" y="2784"/>
                  <a:ext cx="491" cy="25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0" wrap="square" tIns="45700">
                  <a:sp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000"/>
                    <a:buFont typeface="Arial"/>
                    <a:buNone/>
                  </a:pPr>
                  <a:r>
                    <a:rPr b="0" i="1" lang="en-US" sz="2000" u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T</a:t>
                  </a:r>
                  <a:r>
                    <a:rPr b="0" baseline="-25000" i="0" lang="en-US" sz="2000" u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1</a:t>
                  </a:r>
                  <a:endParaRPr/>
                </a:p>
              </p:txBody>
            </p:sp>
            <p:cxnSp>
              <p:nvCxnSpPr>
                <p:cNvPr id="387" name="Google Shape;387;p35"/>
                <p:cNvCxnSpPr/>
                <p:nvPr/>
              </p:nvCxnSpPr>
              <p:spPr>
                <a:xfrm>
                  <a:off x="4075" y="2808"/>
                  <a:ext cx="190" cy="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chemeClr val="dk1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</p:grpSp>
          <p:sp>
            <p:nvSpPr>
              <p:cNvPr id="388" name="Google Shape;388;p35"/>
              <p:cNvSpPr txBox="1"/>
              <p:nvPr/>
            </p:nvSpPr>
            <p:spPr>
              <a:xfrm>
                <a:off x="3744" y="2688"/>
                <a:ext cx="192" cy="25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000"/>
                  <a:buFont typeface="Arial"/>
                  <a:buNone/>
                </a:pPr>
                <a:r>
                  <a:rPr b="0" i="0" lang="en-US" sz="20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−</a:t>
                </a:r>
                <a:endParaRPr/>
              </a:p>
            </p:txBody>
          </p:sp>
          <p:sp>
            <p:nvSpPr>
              <p:cNvPr id="389" name="Google Shape;389;p35"/>
              <p:cNvSpPr/>
              <p:nvPr/>
            </p:nvSpPr>
            <p:spPr>
              <a:xfrm>
                <a:off x="3456" y="2544"/>
                <a:ext cx="742" cy="528"/>
              </a:xfrm>
              <a:prstGeom prst="bracketPair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20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36"/>
          <p:cNvSpPr txBox="1"/>
          <p:nvPr/>
        </p:nvSpPr>
        <p:spPr>
          <a:xfrm>
            <a:off x="1371600" y="685800"/>
            <a:ext cx="6400800" cy="523875"/>
          </a:xfrm>
          <a:prstGeom prst="rect">
            <a:avLst/>
          </a:prstGeom>
          <a:gradFill>
            <a:gsLst>
              <a:gs pos="0">
                <a:srgbClr val="990000">
                  <a:alpha val="34901"/>
                </a:srgbClr>
              </a:gs>
              <a:gs pos="100000">
                <a:srgbClr val="470000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Vapor Pressure and Boiling Point</a:t>
            </a:r>
            <a:endParaRPr/>
          </a:p>
        </p:txBody>
      </p:sp>
      <p:sp>
        <p:nvSpPr>
          <p:cNvPr id="396" name="Google Shape;396;p36"/>
          <p:cNvSpPr txBox="1"/>
          <p:nvPr/>
        </p:nvSpPr>
        <p:spPr>
          <a:xfrm>
            <a:off x="533400" y="1676400"/>
            <a:ext cx="8305800" cy="8302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b="1" i="1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boiling point</a:t>
            </a: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of a liquid is the temperature at which the vapor pressure equals the external pressure.</a:t>
            </a:r>
            <a:endParaRPr/>
          </a:p>
        </p:txBody>
      </p:sp>
      <p:sp>
        <p:nvSpPr>
          <p:cNvPr id="397" name="Google Shape;397;p36"/>
          <p:cNvSpPr txBox="1"/>
          <p:nvPr/>
        </p:nvSpPr>
        <p:spPr>
          <a:xfrm>
            <a:off x="533400" y="4046537"/>
            <a:ext cx="8305800" cy="8302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 the external pressure on a liquid </a:t>
            </a:r>
            <a:r>
              <a:rPr b="1" i="1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increases</a:t>
            </a: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the boiling point </a:t>
            </a:r>
            <a:r>
              <a:rPr b="1" i="1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increases</a:t>
            </a: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/>
          </a:p>
        </p:txBody>
      </p:sp>
      <p:sp>
        <p:nvSpPr>
          <p:cNvPr id="398" name="Google Shape;398;p36"/>
          <p:cNvSpPr txBox="1"/>
          <p:nvPr/>
        </p:nvSpPr>
        <p:spPr>
          <a:xfrm>
            <a:off x="533400" y="2903537"/>
            <a:ext cx="8153400" cy="8302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b="1" i="1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normal boiling point</a:t>
            </a: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of a substance is observed at standard atmospheric pressure or 760 torr.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37"/>
          <p:cNvSpPr txBox="1"/>
          <p:nvPr/>
        </p:nvSpPr>
        <p:spPr>
          <a:xfrm>
            <a:off x="549275" y="514350"/>
            <a:ext cx="1676400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12.8</a:t>
            </a:r>
            <a:endParaRPr/>
          </a:p>
        </p:txBody>
      </p:sp>
      <p:sp>
        <p:nvSpPr>
          <p:cNvPr id="405" name="Google Shape;405;p37"/>
          <p:cNvSpPr txBox="1"/>
          <p:nvPr/>
        </p:nvSpPr>
        <p:spPr>
          <a:xfrm>
            <a:off x="2743200" y="514350"/>
            <a:ext cx="3276600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Phase diagram for CO</a:t>
            </a:r>
            <a:r>
              <a:rPr b="1" baseline="-2500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</p:txBody>
      </p:sp>
      <p:grpSp>
        <p:nvGrpSpPr>
          <p:cNvPr id="406" name="Google Shape;406;p37"/>
          <p:cNvGrpSpPr/>
          <p:nvPr/>
        </p:nvGrpSpPr>
        <p:grpSpPr>
          <a:xfrm>
            <a:off x="228600" y="1295400"/>
            <a:ext cx="5181600" cy="4495800"/>
            <a:chOff x="96" y="768"/>
            <a:chExt cx="2698" cy="2544"/>
          </a:xfrm>
        </p:grpSpPr>
        <p:pic>
          <p:nvPicPr>
            <p:cNvPr id="407" name="Google Shape;407;p3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44" y="768"/>
              <a:ext cx="2650" cy="251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08" name="Google Shape;408;p37"/>
            <p:cNvSpPr txBox="1"/>
            <p:nvPr/>
          </p:nvSpPr>
          <p:spPr>
            <a:xfrm>
              <a:off x="96" y="3168"/>
              <a:ext cx="384" cy="144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9" name="Google Shape;409;p37"/>
          <p:cNvGrpSpPr/>
          <p:nvPr/>
        </p:nvGrpSpPr>
        <p:grpSpPr>
          <a:xfrm>
            <a:off x="4953000" y="1600200"/>
            <a:ext cx="4038600" cy="915987"/>
            <a:chOff x="3120" y="1008"/>
            <a:chExt cx="2544" cy="577"/>
          </a:xfrm>
        </p:grpSpPr>
        <p:cxnSp>
          <p:nvCxnSpPr>
            <p:cNvPr id="410" name="Google Shape;410;p37"/>
            <p:cNvCxnSpPr/>
            <p:nvPr/>
          </p:nvCxnSpPr>
          <p:spPr>
            <a:xfrm rot="10800000">
              <a:off x="3120" y="1200"/>
              <a:ext cx="480" cy="1"/>
            </a:xfrm>
            <a:prstGeom prst="straightConnector1">
              <a:avLst/>
            </a:prstGeom>
            <a:noFill/>
            <a:ln cap="flat" cmpd="sng" w="44450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triangle"/>
            </a:ln>
          </p:spPr>
        </p:cxnSp>
        <p:sp>
          <p:nvSpPr>
            <p:cNvPr id="411" name="Google Shape;411;p37"/>
            <p:cNvSpPr txBox="1"/>
            <p:nvPr/>
          </p:nvSpPr>
          <p:spPr>
            <a:xfrm>
              <a:off x="3600" y="1008"/>
              <a:ext cx="2064" cy="5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1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At the critical point, the densities of the liquid and gas phases become equal.</a:t>
              </a:r>
              <a:endParaRPr/>
            </a:p>
          </p:txBody>
        </p:sp>
      </p:grpSp>
      <p:grpSp>
        <p:nvGrpSpPr>
          <p:cNvPr id="412" name="Google Shape;412;p37"/>
          <p:cNvGrpSpPr/>
          <p:nvPr/>
        </p:nvGrpSpPr>
        <p:grpSpPr>
          <a:xfrm>
            <a:off x="2895600" y="3810000"/>
            <a:ext cx="6019800" cy="641350"/>
            <a:chOff x="1824" y="2400"/>
            <a:chExt cx="3792" cy="404"/>
          </a:xfrm>
        </p:grpSpPr>
        <p:cxnSp>
          <p:nvCxnSpPr>
            <p:cNvPr id="413" name="Google Shape;413;p37"/>
            <p:cNvCxnSpPr/>
            <p:nvPr/>
          </p:nvCxnSpPr>
          <p:spPr>
            <a:xfrm rot="10800000">
              <a:off x="1824" y="2519"/>
              <a:ext cx="1776" cy="1"/>
            </a:xfrm>
            <a:prstGeom prst="straightConnector1">
              <a:avLst/>
            </a:prstGeom>
            <a:noFill/>
            <a:ln cap="flat" cmpd="sng" w="44450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triangle"/>
            </a:ln>
          </p:spPr>
        </p:cxnSp>
        <p:sp>
          <p:nvSpPr>
            <p:cNvPr id="414" name="Google Shape;414;p37"/>
            <p:cNvSpPr txBox="1"/>
            <p:nvPr/>
          </p:nvSpPr>
          <p:spPr>
            <a:xfrm>
              <a:off x="3552" y="2400"/>
              <a:ext cx="2064" cy="4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1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At the triple point, all three phases are in equilibrium.</a:t>
              </a:r>
              <a:endParaRPr/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0" name="Google Shape;420;p38"/>
          <p:cNvGrpSpPr/>
          <p:nvPr/>
        </p:nvGrpSpPr>
        <p:grpSpPr>
          <a:xfrm>
            <a:off x="533400" y="1524000"/>
            <a:ext cx="4800600" cy="4267200"/>
            <a:chOff x="2880" y="768"/>
            <a:chExt cx="2650" cy="2544"/>
          </a:xfrm>
        </p:grpSpPr>
        <p:pic>
          <p:nvPicPr>
            <p:cNvPr id="421" name="Google Shape;421;p3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880" y="768"/>
              <a:ext cx="2650" cy="254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22" name="Google Shape;422;p38"/>
            <p:cNvSpPr txBox="1"/>
            <p:nvPr/>
          </p:nvSpPr>
          <p:spPr>
            <a:xfrm>
              <a:off x="2880" y="3168"/>
              <a:ext cx="384" cy="144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23" name="Google Shape;423;p38"/>
          <p:cNvSpPr txBox="1"/>
          <p:nvPr/>
        </p:nvSpPr>
        <p:spPr>
          <a:xfrm>
            <a:off x="549275" y="514350"/>
            <a:ext cx="1676400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12.8</a:t>
            </a:r>
            <a:endParaRPr/>
          </a:p>
        </p:txBody>
      </p:sp>
      <p:sp>
        <p:nvSpPr>
          <p:cNvPr id="424" name="Google Shape;424;p38"/>
          <p:cNvSpPr txBox="1"/>
          <p:nvPr/>
        </p:nvSpPr>
        <p:spPr>
          <a:xfrm>
            <a:off x="2743200" y="514350"/>
            <a:ext cx="3276600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Phase diagram for H</a:t>
            </a:r>
            <a:r>
              <a:rPr b="1" baseline="-2500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O.</a:t>
            </a:r>
            <a:endParaRPr/>
          </a:p>
        </p:txBody>
      </p:sp>
      <p:grpSp>
        <p:nvGrpSpPr>
          <p:cNvPr id="425" name="Google Shape;425;p38"/>
          <p:cNvGrpSpPr/>
          <p:nvPr/>
        </p:nvGrpSpPr>
        <p:grpSpPr>
          <a:xfrm>
            <a:off x="2971800" y="2408237"/>
            <a:ext cx="5791200" cy="1465262"/>
            <a:chOff x="1872" y="1517"/>
            <a:chExt cx="3648" cy="923"/>
          </a:xfrm>
        </p:grpSpPr>
        <p:cxnSp>
          <p:nvCxnSpPr>
            <p:cNvPr id="426" name="Google Shape;426;p38"/>
            <p:cNvCxnSpPr/>
            <p:nvPr/>
          </p:nvCxnSpPr>
          <p:spPr>
            <a:xfrm rot="10800000">
              <a:off x="1872" y="1709"/>
              <a:ext cx="1584" cy="1"/>
            </a:xfrm>
            <a:prstGeom prst="straightConnector1">
              <a:avLst/>
            </a:prstGeom>
            <a:noFill/>
            <a:ln cap="flat" cmpd="sng" w="44450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triangle"/>
            </a:ln>
          </p:spPr>
        </p:cxnSp>
        <p:sp>
          <p:nvSpPr>
            <p:cNvPr id="427" name="Google Shape;427;p38"/>
            <p:cNvSpPr txBox="1"/>
            <p:nvPr/>
          </p:nvSpPr>
          <p:spPr>
            <a:xfrm>
              <a:off x="3456" y="1517"/>
              <a:ext cx="2064" cy="92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1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The solid-liquid line slants to the </a:t>
              </a:r>
              <a:r>
                <a:rPr b="1" i="1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left</a:t>
              </a:r>
              <a:r>
                <a:rPr b="1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for H</a:t>
              </a:r>
              <a:r>
                <a:rPr b="1" baseline="-2500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r>
                <a:rPr b="1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O, because the solid is </a:t>
              </a:r>
              <a:r>
                <a:rPr b="1" i="1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less</a:t>
              </a:r>
              <a:r>
                <a:rPr b="1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dense than the liquid. Water expands on freezing.</a:t>
              </a:r>
              <a:endParaRPr/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39"/>
          <p:cNvSpPr txBox="1"/>
          <p:nvPr/>
        </p:nvSpPr>
        <p:spPr>
          <a:xfrm>
            <a:off x="1371600" y="685800"/>
            <a:ext cx="6553200" cy="519112"/>
          </a:xfrm>
          <a:prstGeom prst="rect">
            <a:avLst/>
          </a:prstGeom>
          <a:gradFill>
            <a:gsLst>
              <a:gs pos="0">
                <a:srgbClr val="990000">
                  <a:alpha val="34901"/>
                </a:srgbClr>
              </a:gs>
              <a:gs pos="100000">
                <a:srgbClr val="470000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Nature of Intermolecular Forces</a:t>
            </a:r>
            <a:endParaRPr/>
          </a:p>
        </p:txBody>
      </p:sp>
      <p:sp>
        <p:nvSpPr>
          <p:cNvPr id="434" name="Google Shape;434;p39"/>
          <p:cNvSpPr txBox="1"/>
          <p:nvPr/>
        </p:nvSpPr>
        <p:spPr>
          <a:xfrm>
            <a:off x="533400" y="3244850"/>
            <a:ext cx="8305800" cy="1187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Intermolecular forces are relatively </a:t>
            </a:r>
            <a:r>
              <a:rPr b="1" i="1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weak</a:t>
            </a: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compared to bonding forces because they involve smaller charges that are farther apart.</a:t>
            </a:r>
            <a:endParaRPr/>
          </a:p>
        </p:txBody>
      </p:sp>
      <p:sp>
        <p:nvSpPr>
          <p:cNvPr id="435" name="Google Shape;435;p39"/>
          <p:cNvSpPr txBox="1"/>
          <p:nvPr/>
        </p:nvSpPr>
        <p:spPr>
          <a:xfrm>
            <a:off x="533400" y="1752600"/>
            <a:ext cx="8305800" cy="1187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1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Intermolecular forces</a:t>
            </a: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arise from the attraction between molecules with partial charges, or between ions and molecules.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iL40183_12_12a.jpg" id="441" name="Google Shape;441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0725" y="1676400"/>
            <a:ext cx="7702550" cy="3505200"/>
          </a:xfrm>
          <a:prstGeom prst="rect">
            <a:avLst/>
          </a:prstGeom>
          <a:noFill/>
          <a:ln>
            <a:noFill/>
          </a:ln>
        </p:spPr>
      </p:pic>
      <p:sp>
        <p:nvSpPr>
          <p:cNvPr id="442" name="Google Shape;442;p40"/>
          <p:cNvSpPr txBox="1"/>
          <p:nvPr/>
        </p:nvSpPr>
        <p:spPr>
          <a:xfrm>
            <a:off x="685800" y="533400"/>
            <a:ext cx="2057400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12.9A</a:t>
            </a:r>
            <a:endParaRPr/>
          </a:p>
        </p:txBody>
      </p:sp>
      <p:sp>
        <p:nvSpPr>
          <p:cNvPr id="443" name="Google Shape;443;p40"/>
          <p:cNvSpPr txBox="1"/>
          <p:nvPr/>
        </p:nvSpPr>
        <p:spPr>
          <a:xfrm>
            <a:off x="2743200" y="533400"/>
            <a:ext cx="4419600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Covalent and van der Waals radii.</a:t>
            </a:r>
            <a:endParaRPr/>
          </a:p>
        </p:txBody>
      </p:sp>
      <p:grpSp>
        <p:nvGrpSpPr>
          <p:cNvPr id="444" name="Google Shape;444;p40"/>
          <p:cNvGrpSpPr/>
          <p:nvPr/>
        </p:nvGrpSpPr>
        <p:grpSpPr>
          <a:xfrm>
            <a:off x="3124200" y="1065212"/>
            <a:ext cx="5715000" cy="1295400"/>
            <a:chOff x="1968" y="672"/>
            <a:chExt cx="3600" cy="816"/>
          </a:xfrm>
        </p:grpSpPr>
        <p:sp>
          <p:nvSpPr>
            <p:cNvPr id="445" name="Google Shape;445;p40"/>
            <p:cNvSpPr txBox="1"/>
            <p:nvPr/>
          </p:nvSpPr>
          <p:spPr>
            <a:xfrm>
              <a:off x="1968" y="672"/>
              <a:ext cx="3600" cy="4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The van der Waals </a:t>
              </a:r>
              <a:r>
                <a:rPr b="1" i="1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distance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is the distance between two </a:t>
              </a:r>
              <a:r>
                <a:rPr b="1" i="1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nonbonded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atoms in </a:t>
              </a:r>
              <a:r>
                <a:rPr b="1" i="1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adjacent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molecules.</a:t>
              </a:r>
              <a:endParaRPr/>
            </a:p>
          </p:txBody>
        </p:sp>
        <p:sp>
          <p:nvSpPr>
            <p:cNvPr id="446" name="Google Shape;446;p40"/>
            <p:cNvSpPr/>
            <p:nvPr/>
          </p:nvSpPr>
          <p:spPr>
            <a:xfrm>
              <a:off x="3792" y="1104"/>
              <a:ext cx="672" cy="384"/>
            </a:xfrm>
            <a:prstGeom prst="roundRect">
              <a:avLst>
                <a:gd fmla="val 16667" name="adj"/>
              </a:avLst>
            </a:prstGeom>
            <a:noFill/>
            <a:ln cap="flat" cmpd="sng" w="28575">
              <a:solidFill>
                <a:srgbClr val="FF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47" name="Google Shape;447;p40"/>
          <p:cNvGrpSpPr/>
          <p:nvPr/>
        </p:nvGrpSpPr>
        <p:grpSpPr>
          <a:xfrm>
            <a:off x="1676400" y="4645025"/>
            <a:ext cx="6324600" cy="1679575"/>
            <a:chOff x="1056" y="2927"/>
            <a:chExt cx="3984" cy="1058"/>
          </a:xfrm>
        </p:grpSpPr>
        <p:sp>
          <p:nvSpPr>
            <p:cNvPr id="448" name="Google Shape;448;p40"/>
            <p:cNvSpPr txBox="1"/>
            <p:nvPr/>
          </p:nvSpPr>
          <p:spPr>
            <a:xfrm>
              <a:off x="1056" y="3408"/>
              <a:ext cx="3984" cy="5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The van der Waals </a:t>
              </a:r>
              <a:r>
                <a:rPr b="1" i="1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radius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is one-half the closest distance between the nuclei of two </a:t>
              </a:r>
              <a:r>
                <a:rPr b="1" i="1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nonbonded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atoms. The VDW radius is </a:t>
              </a:r>
              <a:r>
                <a:rPr b="1" i="1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always larger 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than the covalent radius.</a:t>
              </a:r>
              <a:endParaRPr/>
            </a:p>
          </p:txBody>
        </p:sp>
        <p:sp>
          <p:nvSpPr>
            <p:cNvPr id="449" name="Google Shape;449;p40"/>
            <p:cNvSpPr/>
            <p:nvPr/>
          </p:nvSpPr>
          <p:spPr>
            <a:xfrm>
              <a:off x="2928" y="2927"/>
              <a:ext cx="576" cy="384"/>
            </a:xfrm>
            <a:prstGeom prst="roundRect">
              <a:avLst>
                <a:gd fmla="val 16667" name="adj"/>
              </a:avLst>
            </a:prstGeom>
            <a:noFill/>
            <a:ln cap="flat" cmpd="sng" w="28575">
              <a:solidFill>
                <a:srgbClr val="FF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41"/>
          <p:cNvSpPr txBox="1"/>
          <p:nvPr/>
        </p:nvSpPr>
        <p:spPr>
          <a:xfrm>
            <a:off x="447675" y="441325"/>
            <a:ext cx="2133600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12.9B</a:t>
            </a:r>
            <a:endParaRPr/>
          </a:p>
        </p:txBody>
      </p:sp>
      <p:sp>
        <p:nvSpPr>
          <p:cNvPr id="456" name="Google Shape;456;p41"/>
          <p:cNvSpPr txBox="1"/>
          <p:nvPr/>
        </p:nvSpPr>
        <p:spPr>
          <a:xfrm>
            <a:off x="2276475" y="441325"/>
            <a:ext cx="6705600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Periodic trends in covalent and van der Waals radii.</a:t>
            </a:r>
            <a:endParaRPr/>
          </a:p>
        </p:txBody>
      </p:sp>
      <p:pic>
        <p:nvPicPr>
          <p:cNvPr descr="siL40183_12_12b.jpg" id="457" name="Google Shape;457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70200" y="1127125"/>
            <a:ext cx="3395662" cy="49069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5"/>
          <p:cNvSpPr txBox="1"/>
          <p:nvPr/>
        </p:nvSpPr>
        <p:spPr>
          <a:xfrm>
            <a:off x="1219200" y="457200"/>
            <a:ext cx="6096000" cy="8683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Intermolecular Forces: 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Liquids, Solids, and Phase Changes</a:t>
            </a:r>
            <a:endParaRPr/>
          </a:p>
        </p:txBody>
      </p:sp>
      <p:sp>
        <p:nvSpPr>
          <p:cNvPr id="99" name="Google Shape;99;p15"/>
          <p:cNvSpPr txBox="1"/>
          <p:nvPr/>
        </p:nvSpPr>
        <p:spPr>
          <a:xfrm>
            <a:off x="609600" y="1524000"/>
            <a:ext cx="7315200" cy="4000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12.1  An Overview of Physical States and Phase Changes</a:t>
            </a:r>
            <a:endParaRPr/>
          </a:p>
        </p:txBody>
      </p:sp>
      <p:sp>
        <p:nvSpPr>
          <p:cNvPr id="100" name="Google Shape;100;p15"/>
          <p:cNvSpPr txBox="1"/>
          <p:nvPr/>
        </p:nvSpPr>
        <p:spPr>
          <a:xfrm>
            <a:off x="609600" y="2222500"/>
            <a:ext cx="7315200" cy="4000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12.2  Quantitative Aspects of Phase Changes</a:t>
            </a:r>
            <a:endParaRPr/>
          </a:p>
        </p:txBody>
      </p:sp>
      <p:sp>
        <p:nvSpPr>
          <p:cNvPr id="101" name="Google Shape;101;p15"/>
          <p:cNvSpPr txBox="1"/>
          <p:nvPr/>
        </p:nvSpPr>
        <p:spPr>
          <a:xfrm>
            <a:off x="609600" y="2921000"/>
            <a:ext cx="7937500" cy="4000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12.3  Types of Intermolecular Forces</a:t>
            </a:r>
            <a:endParaRPr/>
          </a:p>
        </p:txBody>
      </p:sp>
      <p:sp>
        <p:nvSpPr>
          <p:cNvPr id="102" name="Google Shape;102;p15"/>
          <p:cNvSpPr txBox="1"/>
          <p:nvPr/>
        </p:nvSpPr>
        <p:spPr>
          <a:xfrm>
            <a:off x="609600" y="3619500"/>
            <a:ext cx="7937500" cy="4000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12.4  Properties of the Liquid State</a:t>
            </a:r>
            <a:endParaRPr/>
          </a:p>
        </p:txBody>
      </p:sp>
      <p:sp>
        <p:nvSpPr>
          <p:cNvPr id="103" name="Google Shape;103;p15"/>
          <p:cNvSpPr txBox="1"/>
          <p:nvPr/>
        </p:nvSpPr>
        <p:spPr>
          <a:xfrm>
            <a:off x="609600" y="4318000"/>
            <a:ext cx="5486400" cy="4000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12.5  The Uniqueness of Water</a:t>
            </a:r>
            <a:endParaRPr/>
          </a:p>
        </p:txBody>
      </p:sp>
      <p:sp>
        <p:nvSpPr>
          <p:cNvPr id="104" name="Google Shape;104;p15"/>
          <p:cNvSpPr txBox="1"/>
          <p:nvPr/>
        </p:nvSpPr>
        <p:spPr>
          <a:xfrm>
            <a:off x="609600" y="5016500"/>
            <a:ext cx="7620000" cy="4000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12.6  The Solid State:  Structure, Properties, and Bonding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3" name="Google Shape;463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2450" y="1236662"/>
            <a:ext cx="7810500" cy="4938712"/>
          </a:xfrm>
          <a:prstGeom prst="rect">
            <a:avLst/>
          </a:prstGeom>
          <a:noFill/>
          <a:ln>
            <a:noFill/>
          </a:ln>
        </p:spPr>
      </p:pic>
      <p:sp>
        <p:nvSpPr>
          <p:cNvPr id="464" name="Google Shape;464;p42"/>
          <p:cNvSpPr txBox="1"/>
          <p:nvPr/>
        </p:nvSpPr>
        <p:spPr>
          <a:xfrm>
            <a:off x="723900" y="417512"/>
            <a:ext cx="7602537" cy="701675"/>
          </a:xfrm>
          <a:prstGeom prst="rect">
            <a:avLst/>
          </a:prstGeom>
          <a:solidFill>
            <a:srgbClr val="0033CC">
              <a:alpha val="64705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b="1" i="0" lang="en-US" sz="2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Table </a:t>
            </a: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12.2</a:t>
            </a:r>
            <a:r>
              <a:rPr b="1" i="0" lang="en-US" sz="2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Comparison of Bonding and Nonbonding </a:t>
            </a:r>
            <a:br>
              <a:rPr b="1" i="0" lang="en-US" sz="2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2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                 (Intermolecular) Forces</a:t>
            </a: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0" name="Google Shape;470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0712" y="1316037"/>
            <a:ext cx="7812087" cy="4805362"/>
          </a:xfrm>
          <a:prstGeom prst="rect">
            <a:avLst/>
          </a:prstGeom>
          <a:noFill/>
          <a:ln>
            <a:noFill/>
          </a:ln>
        </p:spPr>
      </p:pic>
      <p:sp>
        <p:nvSpPr>
          <p:cNvPr id="471" name="Google Shape;471;p43"/>
          <p:cNvSpPr txBox="1"/>
          <p:nvPr/>
        </p:nvSpPr>
        <p:spPr>
          <a:xfrm>
            <a:off x="723900" y="417512"/>
            <a:ext cx="7602537" cy="701675"/>
          </a:xfrm>
          <a:prstGeom prst="rect">
            <a:avLst/>
          </a:prstGeom>
          <a:solidFill>
            <a:srgbClr val="0033CC">
              <a:alpha val="64705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b="1" i="0" lang="en-US" sz="2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Table </a:t>
            </a: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12.2</a:t>
            </a:r>
            <a:r>
              <a:rPr b="1" i="0" lang="en-US" sz="2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Comparison of Bonding and Nonbonding </a:t>
            </a:r>
            <a:br>
              <a:rPr b="1" i="0" lang="en-US" sz="2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2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                 (Intermolecular) Forces</a:t>
            </a: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(continued)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44"/>
          <p:cNvSpPr txBox="1"/>
          <p:nvPr/>
        </p:nvSpPr>
        <p:spPr>
          <a:xfrm>
            <a:off x="547687" y="609600"/>
            <a:ext cx="1752600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12.10</a:t>
            </a:r>
            <a:endParaRPr/>
          </a:p>
        </p:txBody>
      </p:sp>
      <p:sp>
        <p:nvSpPr>
          <p:cNvPr id="478" name="Google Shape;478;p44"/>
          <p:cNvSpPr txBox="1"/>
          <p:nvPr/>
        </p:nvSpPr>
        <p:spPr>
          <a:xfrm>
            <a:off x="2514600" y="609600"/>
            <a:ext cx="6019800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Polar molecules and dipole-dipole forces.</a:t>
            </a:r>
            <a:endParaRPr/>
          </a:p>
        </p:txBody>
      </p:sp>
      <p:grpSp>
        <p:nvGrpSpPr>
          <p:cNvPr id="479" name="Google Shape;479;p44"/>
          <p:cNvGrpSpPr/>
          <p:nvPr/>
        </p:nvGrpSpPr>
        <p:grpSpPr>
          <a:xfrm>
            <a:off x="838200" y="1447800"/>
            <a:ext cx="5334000" cy="2081212"/>
            <a:chOff x="864" y="912"/>
            <a:chExt cx="3360" cy="1311"/>
          </a:xfrm>
        </p:grpSpPr>
        <p:pic>
          <p:nvPicPr>
            <p:cNvPr id="480" name="Google Shape;480;p4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864" y="912"/>
              <a:ext cx="2544" cy="131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81" name="Google Shape;481;p44"/>
            <p:cNvSpPr txBox="1"/>
            <p:nvPr/>
          </p:nvSpPr>
          <p:spPr>
            <a:xfrm>
              <a:off x="3456" y="912"/>
              <a:ext cx="768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solid</a:t>
              </a:r>
              <a:endParaRPr/>
            </a:p>
          </p:txBody>
        </p:sp>
      </p:grpSp>
      <p:grpSp>
        <p:nvGrpSpPr>
          <p:cNvPr id="482" name="Google Shape;482;p44"/>
          <p:cNvGrpSpPr/>
          <p:nvPr/>
        </p:nvGrpSpPr>
        <p:grpSpPr>
          <a:xfrm>
            <a:off x="4038600" y="3505200"/>
            <a:ext cx="4724400" cy="2900362"/>
            <a:chOff x="2544" y="2208"/>
            <a:chExt cx="2976" cy="1827"/>
          </a:xfrm>
        </p:grpSpPr>
        <p:pic>
          <p:nvPicPr>
            <p:cNvPr id="483" name="Google Shape;483;p4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544" y="2208"/>
              <a:ext cx="2496" cy="182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84" name="Google Shape;484;p44"/>
            <p:cNvSpPr txBox="1"/>
            <p:nvPr/>
          </p:nvSpPr>
          <p:spPr>
            <a:xfrm>
              <a:off x="4752" y="2352"/>
              <a:ext cx="768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liquid</a:t>
              </a:r>
              <a:endParaRPr/>
            </a:p>
          </p:txBody>
        </p:sp>
      </p:grpSp>
      <p:sp>
        <p:nvSpPr>
          <p:cNvPr id="485" name="Google Shape;485;p44"/>
          <p:cNvSpPr txBox="1"/>
          <p:nvPr/>
        </p:nvSpPr>
        <p:spPr>
          <a:xfrm>
            <a:off x="457200" y="4572000"/>
            <a:ext cx="3124200" cy="915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positive pole of one polar molecule attracts the negative pole of another.</a:t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45"/>
          <p:cNvSpPr txBox="1"/>
          <p:nvPr/>
        </p:nvSpPr>
        <p:spPr>
          <a:xfrm>
            <a:off x="381000" y="304800"/>
            <a:ext cx="1676400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12.11</a:t>
            </a:r>
            <a:endParaRPr/>
          </a:p>
        </p:txBody>
      </p:sp>
      <p:pic>
        <p:nvPicPr>
          <p:cNvPr id="492" name="Google Shape;492;p45"/>
          <p:cNvPicPr preferRelativeResize="0"/>
          <p:nvPr/>
        </p:nvPicPr>
        <p:blipFill rotWithShape="1">
          <a:blip r:embed="rId3">
            <a:alphaModFix/>
          </a:blip>
          <a:srcRect b="0" l="0" r="0" t="2391"/>
          <a:stretch/>
        </p:blipFill>
        <p:spPr>
          <a:xfrm>
            <a:off x="914400" y="969962"/>
            <a:ext cx="7304087" cy="5373687"/>
          </a:xfrm>
          <a:prstGeom prst="rect">
            <a:avLst/>
          </a:prstGeom>
          <a:noFill/>
          <a:ln>
            <a:noFill/>
          </a:ln>
        </p:spPr>
      </p:pic>
      <p:sp>
        <p:nvSpPr>
          <p:cNvPr id="493" name="Google Shape;493;p45"/>
          <p:cNvSpPr txBox="1"/>
          <p:nvPr/>
        </p:nvSpPr>
        <p:spPr>
          <a:xfrm>
            <a:off x="2590800" y="304800"/>
            <a:ext cx="4267200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Dipole moment and boiling point.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8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46"/>
          <p:cNvSpPr txBox="1"/>
          <p:nvPr/>
        </p:nvSpPr>
        <p:spPr>
          <a:xfrm>
            <a:off x="2514600" y="685800"/>
            <a:ext cx="4114800" cy="519112"/>
          </a:xfrm>
          <a:prstGeom prst="rect">
            <a:avLst/>
          </a:prstGeom>
          <a:gradFill>
            <a:gsLst>
              <a:gs pos="0">
                <a:srgbClr val="990000">
                  <a:alpha val="34901"/>
                </a:srgbClr>
              </a:gs>
              <a:gs pos="100000">
                <a:srgbClr val="470000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Hydrogen Bond</a:t>
            </a:r>
            <a:endParaRPr/>
          </a:p>
        </p:txBody>
      </p:sp>
      <p:sp>
        <p:nvSpPr>
          <p:cNvPr id="500" name="Google Shape;500;p46"/>
          <p:cNvSpPr txBox="1"/>
          <p:nvPr/>
        </p:nvSpPr>
        <p:spPr>
          <a:xfrm>
            <a:off x="533400" y="1524000"/>
            <a:ext cx="8153400" cy="15525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Hydrogen bonding is possible for molecules that have a </a:t>
            </a:r>
            <a:r>
              <a:rPr b="1" i="1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hydrogen atom</a:t>
            </a: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covalently bonded to a small, highly electronegative atom with </a:t>
            </a:r>
            <a:r>
              <a:rPr b="1" i="1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lone electron pairs</a:t>
            </a: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specifically </a:t>
            </a:r>
            <a:r>
              <a:rPr b="1" i="1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N, O, or F</a:t>
            </a: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</p:txBody>
      </p:sp>
      <p:sp>
        <p:nvSpPr>
          <p:cNvPr id="501" name="Google Shape;501;p46"/>
          <p:cNvSpPr txBox="1"/>
          <p:nvPr/>
        </p:nvSpPr>
        <p:spPr>
          <a:xfrm>
            <a:off x="533400" y="3276600"/>
            <a:ext cx="8153400" cy="1187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 intermolecular </a:t>
            </a:r>
            <a:r>
              <a:rPr b="1" i="1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hydrogen bond</a:t>
            </a: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is the attraction between the </a:t>
            </a:r>
            <a:r>
              <a:rPr b="1" i="1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 atom</a:t>
            </a: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of one molecule and a </a:t>
            </a:r>
            <a:r>
              <a:rPr b="1" i="1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lone pair of the N, O, or F atom</a:t>
            </a: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of another molecule.</a:t>
            </a:r>
            <a:endParaRPr/>
          </a:p>
        </p:txBody>
      </p:sp>
      <p:pic>
        <p:nvPicPr>
          <p:cNvPr id="502" name="Google Shape;502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600" y="4953000"/>
            <a:ext cx="2362200" cy="458787"/>
          </a:xfrm>
          <a:prstGeom prst="rect">
            <a:avLst/>
          </a:prstGeom>
          <a:noFill/>
          <a:ln>
            <a:noFill/>
          </a:ln>
        </p:spPr>
      </p:pic>
      <p:pic>
        <p:nvPicPr>
          <p:cNvPr id="503" name="Google Shape;503;p4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352800" y="4953000"/>
            <a:ext cx="2438400" cy="839787"/>
          </a:xfrm>
          <a:prstGeom prst="rect">
            <a:avLst/>
          </a:prstGeom>
          <a:noFill/>
          <a:ln>
            <a:noFill/>
          </a:ln>
        </p:spPr>
      </p:pic>
      <p:pic>
        <p:nvPicPr>
          <p:cNvPr id="504" name="Google Shape;504;p4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248400" y="4572000"/>
            <a:ext cx="2057400" cy="12049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47"/>
          <p:cNvSpPr txBox="1"/>
          <p:nvPr/>
        </p:nvSpPr>
        <p:spPr>
          <a:xfrm>
            <a:off x="457200" y="457200"/>
            <a:ext cx="1676400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12.12</a:t>
            </a:r>
            <a:endParaRPr/>
          </a:p>
        </p:txBody>
      </p:sp>
      <p:pic>
        <p:nvPicPr>
          <p:cNvPr id="511" name="Google Shape;511;p47"/>
          <p:cNvPicPr preferRelativeResize="0"/>
          <p:nvPr/>
        </p:nvPicPr>
        <p:blipFill rotWithShape="1">
          <a:blip r:embed="rId3">
            <a:alphaModFix/>
          </a:blip>
          <a:srcRect b="0" l="0" r="0" t="1654"/>
          <a:stretch/>
        </p:blipFill>
        <p:spPr>
          <a:xfrm>
            <a:off x="1143000" y="1008062"/>
            <a:ext cx="6445250" cy="5564187"/>
          </a:xfrm>
          <a:prstGeom prst="rect">
            <a:avLst/>
          </a:prstGeom>
          <a:noFill/>
          <a:ln>
            <a:noFill/>
          </a:ln>
        </p:spPr>
      </p:pic>
      <p:sp>
        <p:nvSpPr>
          <p:cNvPr id="512" name="Google Shape;512;p47"/>
          <p:cNvSpPr txBox="1"/>
          <p:nvPr/>
        </p:nvSpPr>
        <p:spPr>
          <a:xfrm>
            <a:off x="2438400" y="457200"/>
            <a:ext cx="4876800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Hydrogen bonding and boiling point.</a:t>
            </a: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7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48"/>
          <p:cNvSpPr txBox="1"/>
          <p:nvPr/>
        </p:nvSpPr>
        <p:spPr>
          <a:xfrm>
            <a:off x="457200" y="533400"/>
            <a:ext cx="2819400" cy="4064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Sample Problem 12.3</a:t>
            </a:r>
            <a:endParaRPr/>
          </a:p>
        </p:txBody>
      </p:sp>
      <p:sp>
        <p:nvSpPr>
          <p:cNvPr id="519" name="Google Shape;519;p48"/>
          <p:cNvSpPr txBox="1"/>
          <p:nvPr/>
        </p:nvSpPr>
        <p:spPr>
          <a:xfrm>
            <a:off x="3581400" y="533400"/>
            <a:ext cx="5334000" cy="701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Drawing Hydrogen Bonds Between Molecules of a Substance</a:t>
            </a:r>
            <a:endParaRPr/>
          </a:p>
        </p:txBody>
      </p:sp>
      <p:sp>
        <p:nvSpPr>
          <p:cNvPr id="520" name="Google Shape;520;p48"/>
          <p:cNvSpPr txBox="1"/>
          <p:nvPr/>
        </p:nvSpPr>
        <p:spPr>
          <a:xfrm>
            <a:off x="381000" y="4114800"/>
            <a:ext cx="1752600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SOLUTION:</a:t>
            </a:r>
            <a:endParaRPr/>
          </a:p>
        </p:txBody>
      </p:sp>
      <p:sp>
        <p:nvSpPr>
          <p:cNvPr id="521" name="Google Shape;521;p48"/>
          <p:cNvSpPr txBox="1"/>
          <p:nvPr/>
        </p:nvSpPr>
        <p:spPr>
          <a:xfrm>
            <a:off x="1752600" y="2895600"/>
            <a:ext cx="6858000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22" name="Google Shape;522;p48"/>
          <p:cNvGrpSpPr/>
          <p:nvPr/>
        </p:nvGrpSpPr>
        <p:grpSpPr>
          <a:xfrm>
            <a:off x="381000" y="2955925"/>
            <a:ext cx="8337550" cy="1006475"/>
            <a:chOff x="240" y="1776"/>
            <a:chExt cx="5252" cy="634"/>
          </a:xfrm>
        </p:grpSpPr>
        <p:sp>
          <p:nvSpPr>
            <p:cNvPr id="523" name="Google Shape;523;p48"/>
            <p:cNvSpPr txBox="1"/>
            <p:nvPr/>
          </p:nvSpPr>
          <p:spPr>
            <a:xfrm>
              <a:off x="240" y="1776"/>
              <a:ext cx="854" cy="2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r>
                <a:rPr b="1" i="0" lang="en-US" sz="20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PLAN:</a:t>
              </a:r>
              <a:endParaRPr/>
            </a:p>
          </p:txBody>
        </p:sp>
        <p:sp>
          <p:nvSpPr>
            <p:cNvPr id="524" name="Google Shape;524;p48"/>
            <p:cNvSpPr txBox="1"/>
            <p:nvPr/>
          </p:nvSpPr>
          <p:spPr>
            <a:xfrm>
              <a:off x="851" y="1776"/>
              <a:ext cx="4641" cy="63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r>
                <a:rPr b="0" i="0" lang="en-US" sz="20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If the molecule does not contain N, O, or F it cannot form H bonds. If it contains any of these atoms covalently bonded to H, we draw two molecules in the pattern –B:----H–A.</a:t>
              </a:r>
              <a:endParaRPr/>
            </a:p>
          </p:txBody>
        </p:sp>
      </p:grpSp>
      <p:sp>
        <p:nvSpPr>
          <p:cNvPr id="525" name="Google Shape;525;p48"/>
          <p:cNvSpPr txBox="1"/>
          <p:nvPr/>
        </p:nvSpPr>
        <p:spPr>
          <a:xfrm>
            <a:off x="457200" y="4648200"/>
            <a:ext cx="7239000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(a)</a:t>
            </a: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</a:t>
            </a:r>
            <a:r>
              <a:rPr b="0" baseline="-2500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b="0" baseline="-2500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has no N, O, or F, so </a:t>
            </a: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 H-bonds can form</a:t>
            </a: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</p:txBody>
      </p:sp>
      <p:grpSp>
        <p:nvGrpSpPr>
          <p:cNvPr id="526" name="Google Shape;526;p48"/>
          <p:cNvGrpSpPr/>
          <p:nvPr/>
        </p:nvGrpSpPr>
        <p:grpSpPr>
          <a:xfrm>
            <a:off x="349250" y="1219200"/>
            <a:ext cx="8261350" cy="1463675"/>
            <a:chOff x="220" y="768"/>
            <a:chExt cx="5204" cy="922"/>
          </a:xfrm>
        </p:grpSpPr>
        <p:grpSp>
          <p:nvGrpSpPr>
            <p:cNvPr id="527" name="Google Shape;527;p48"/>
            <p:cNvGrpSpPr/>
            <p:nvPr/>
          </p:nvGrpSpPr>
          <p:grpSpPr>
            <a:xfrm>
              <a:off x="220" y="768"/>
              <a:ext cx="5204" cy="634"/>
              <a:chOff x="220" y="768"/>
              <a:chExt cx="5204" cy="634"/>
            </a:xfrm>
          </p:grpSpPr>
          <p:sp>
            <p:nvSpPr>
              <p:cNvPr id="528" name="Google Shape;528;p48"/>
              <p:cNvSpPr txBox="1"/>
              <p:nvPr/>
            </p:nvSpPr>
            <p:spPr>
              <a:xfrm>
                <a:off x="220" y="768"/>
                <a:ext cx="1028" cy="2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000"/>
                  <a:buFont typeface="Arial"/>
                  <a:buNone/>
                </a:pPr>
                <a:r>
                  <a:rPr b="1" i="0" lang="en-US" sz="20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PROBLEM:</a:t>
                </a:r>
                <a:endParaRPr/>
              </a:p>
            </p:txBody>
          </p:sp>
          <p:sp>
            <p:nvSpPr>
              <p:cNvPr id="529" name="Google Shape;529;p48"/>
              <p:cNvSpPr txBox="1"/>
              <p:nvPr/>
            </p:nvSpPr>
            <p:spPr>
              <a:xfrm>
                <a:off x="1200" y="768"/>
                <a:ext cx="4224" cy="63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000"/>
                  <a:buFont typeface="Arial"/>
                  <a:buNone/>
                </a:pPr>
                <a:r>
                  <a:rPr b="0" i="0" lang="en-US" sz="20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Which of the following substances exhibits H bonding?  For any that do, draw the H bonds between two of its molecules.</a:t>
                </a:r>
                <a:endParaRPr/>
              </a:p>
            </p:txBody>
          </p:sp>
        </p:grpSp>
        <p:grpSp>
          <p:nvGrpSpPr>
            <p:cNvPr id="530" name="Google Shape;530;p48"/>
            <p:cNvGrpSpPr/>
            <p:nvPr/>
          </p:nvGrpSpPr>
          <p:grpSpPr>
            <a:xfrm>
              <a:off x="1344" y="1169"/>
              <a:ext cx="3552" cy="521"/>
              <a:chOff x="1344" y="1169"/>
              <a:chExt cx="3552" cy="521"/>
            </a:xfrm>
          </p:grpSpPr>
          <p:sp>
            <p:nvSpPr>
              <p:cNvPr id="531" name="Google Shape;531;p48"/>
              <p:cNvSpPr txBox="1"/>
              <p:nvPr/>
            </p:nvSpPr>
            <p:spPr>
              <a:xfrm>
                <a:off x="1344" y="1440"/>
                <a:ext cx="3216" cy="2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0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000"/>
                  <a:buFont typeface="Arial"/>
                  <a:buNone/>
                </a:pPr>
                <a:r>
                  <a:rPr b="1" i="0" lang="en-US" sz="20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(a)</a:t>
                </a:r>
                <a:r>
                  <a:rPr b="0" i="0" lang="en-US" sz="20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C</a:t>
                </a:r>
                <a:r>
                  <a:rPr b="0" baseline="-25000" i="0" lang="en-US" sz="20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2</a:t>
                </a:r>
                <a:r>
                  <a:rPr b="0" i="0" lang="en-US" sz="20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H</a:t>
                </a:r>
                <a:r>
                  <a:rPr b="0" baseline="-25000" i="0" lang="en-US" sz="20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6</a:t>
                </a:r>
                <a:r>
                  <a:rPr b="0" i="0" lang="en-US" sz="20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	</a:t>
                </a:r>
                <a:r>
                  <a:rPr b="1" i="0" lang="en-US" sz="20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(b)</a:t>
                </a:r>
                <a:r>
                  <a:rPr b="0" i="0" lang="en-US" sz="20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CH</a:t>
                </a:r>
                <a:r>
                  <a:rPr b="0" baseline="-25000" i="0" lang="en-US" sz="20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3</a:t>
                </a:r>
                <a:r>
                  <a:rPr b="0" i="0" lang="en-US" sz="20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OH	</a:t>
                </a:r>
                <a:r>
                  <a:rPr b="1" i="0" lang="en-US" sz="20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(c)</a:t>
                </a:r>
                <a:r>
                  <a:rPr b="0" i="0" lang="en-US" sz="20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	</a:t>
                </a:r>
                <a:endParaRPr/>
              </a:p>
            </p:txBody>
          </p:sp>
          <p:pic>
            <p:nvPicPr>
              <p:cNvPr id="532" name="Google Shape;532;p48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3936" y="1169"/>
                <a:ext cx="960" cy="521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7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49"/>
          <p:cNvSpPr txBox="1"/>
          <p:nvPr/>
        </p:nvSpPr>
        <p:spPr>
          <a:xfrm>
            <a:off x="1752600" y="2895600"/>
            <a:ext cx="6858000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9" name="Google Shape;539;p49"/>
          <p:cNvSpPr txBox="1"/>
          <p:nvPr/>
        </p:nvSpPr>
        <p:spPr>
          <a:xfrm>
            <a:off x="457200" y="533400"/>
            <a:ext cx="2819400" cy="4064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Sample Problem 12.3</a:t>
            </a:r>
            <a:endParaRPr/>
          </a:p>
        </p:txBody>
      </p:sp>
      <p:sp>
        <p:nvSpPr>
          <p:cNvPr id="540" name="Google Shape;540;p49"/>
          <p:cNvSpPr txBox="1"/>
          <p:nvPr/>
        </p:nvSpPr>
        <p:spPr>
          <a:xfrm>
            <a:off x="457200" y="1143000"/>
            <a:ext cx="7924800" cy="701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04812" lvl="0" marL="4048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(b)</a:t>
            </a: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CH</a:t>
            </a:r>
            <a:r>
              <a:rPr b="0" baseline="-2500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OH contains a covalent bond between O and H. It can form H bonds between its molecules:</a:t>
            </a:r>
            <a:endParaRPr/>
          </a:p>
        </p:txBody>
      </p:sp>
      <p:pic>
        <p:nvPicPr>
          <p:cNvPr id="541" name="Google Shape;541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43200" y="1905000"/>
            <a:ext cx="2590800" cy="1587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42" name="Google Shape;542;p49"/>
          <p:cNvGrpSpPr/>
          <p:nvPr/>
        </p:nvGrpSpPr>
        <p:grpSpPr>
          <a:xfrm>
            <a:off x="609600" y="3352800"/>
            <a:ext cx="5715000" cy="827087"/>
            <a:chOff x="384" y="2256"/>
            <a:chExt cx="3600" cy="521"/>
          </a:xfrm>
        </p:grpSpPr>
        <p:sp>
          <p:nvSpPr>
            <p:cNvPr id="543" name="Google Shape;543;p49"/>
            <p:cNvSpPr txBox="1"/>
            <p:nvPr/>
          </p:nvSpPr>
          <p:spPr>
            <a:xfrm>
              <a:off x="384" y="2527"/>
              <a:ext cx="3600" cy="2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r>
                <a:rPr b="1" i="0" lang="en-US" sz="20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(c)</a:t>
              </a:r>
              <a:r>
                <a:rPr b="0" i="0" lang="en-US" sz="20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                       can form H bonds at two sites:</a:t>
              </a:r>
              <a:endParaRPr/>
            </a:p>
          </p:txBody>
        </p:sp>
        <p:pic>
          <p:nvPicPr>
            <p:cNvPr id="544" name="Google Shape;544;p4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72" y="2256"/>
              <a:ext cx="960" cy="52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545" name="Google Shape;545;p4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85800" y="4495800"/>
            <a:ext cx="3657600" cy="1463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46" name="Google Shape;546;p4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105400" y="4267200"/>
            <a:ext cx="3352800" cy="17541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p50"/>
          <p:cNvSpPr txBox="1"/>
          <p:nvPr/>
        </p:nvSpPr>
        <p:spPr>
          <a:xfrm>
            <a:off x="1371600" y="685800"/>
            <a:ext cx="6477000" cy="519112"/>
          </a:xfrm>
          <a:prstGeom prst="rect">
            <a:avLst/>
          </a:prstGeom>
          <a:gradFill>
            <a:gsLst>
              <a:gs pos="0">
                <a:srgbClr val="990000">
                  <a:alpha val="34901"/>
                </a:srgbClr>
              </a:gs>
              <a:gs pos="100000">
                <a:srgbClr val="470000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Polarizability and Induced Dipoles</a:t>
            </a:r>
            <a:endParaRPr/>
          </a:p>
        </p:txBody>
      </p:sp>
      <p:sp>
        <p:nvSpPr>
          <p:cNvPr id="553" name="Google Shape;553;p50"/>
          <p:cNvSpPr txBox="1"/>
          <p:nvPr/>
        </p:nvSpPr>
        <p:spPr>
          <a:xfrm>
            <a:off x="457200" y="1447800"/>
            <a:ext cx="8229600" cy="822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nearby electric field can </a:t>
            </a:r>
            <a:r>
              <a:rPr b="1" i="1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induce</a:t>
            </a: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distortion in the electron cloud of an atom, ion, or molecule.</a:t>
            </a:r>
            <a:endParaRPr/>
          </a:p>
        </p:txBody>
      </p:sp>
      <p:sp>
        <p:nvSpPr>
          <p:cNvPr id="554" name="Google Shape;554;p50"/>
          <p:cNvSpPr txBox="1"/>
          <p:nvPr/>
        </p:nvSpPr>
        <p:spPr>
          <a:xfrm>
            <a:off x="533400" y="2438400"/>
            <a:ext cx="8001000" cy="15525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31775" lvl="0" marL="23177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For a </a:t>
            </a:r>
            <a:r>
              <a:rPr b="1" i="1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nonpolar</a:t>
            </a: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molecule, this induces a </a:t>
            </a:r>
            <a:r>
              <a:rPr b="1" i="1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temporary dipole moment</a:t>
            </a: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  <a:p>
            <a:pPr indent="-231775" lvl="0" marL="23177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For a </a:t>
            </a:r>
            <a:r>
              <a:rPr b="1" i="1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polar</a:t>
            </a: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molecule, the field </a:t>
            </a:r>
            <a:r>
              <a:rPr b="1" i="1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enhances</a:t>
            </a: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the existing dipole moment.</a:t>
            </a:r>
            <a:endParaRPr/>
          </a:p>
        </p:txBody>
      </p:sp>
      <p:sp>
        <p:nvSpPr>
          <p:cNvPr id="555" name="Google Shape;555;p50"/>
          <p:cNvSpPr txBox="1"/>
          <p:nvPr/>
        </p:nvSpPr>
        <p:spPr>
          <a:xfrm>
            <a:off x="609600" y="4130675"/>
            <a:ext cx="7940675" cy="822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b="1" i="1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polarizability</a:t>
            </a: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of a particle is the ease with which its electron cloud is distorted.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0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p51"/>
          <p:cNvSpPr txBox="1"/>
          <p:nvPr/>
        </p:nvSpPr>
        <p:spPr>
          <a:xfrm>
            <a:off x="2362200" y="685800"/>
            <a:ext cx="4495800" cy="519112"/>
          </a:xfrm>
          <a:prstGeom prst="rect">
            <a:avLst/>
          </a:prstGeom>
          <a:gradFill>
            <a:gsLst>
              <a:gs pos="0">
                <a:srgbClr val="990000">
                  <a:alpha val="34901"/>
                </a:srgbClr>
              </a:gs>
              <a:gs pos="100000">
                <a:srgbClr val="470000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Trends in Polarizability</a:t>
            </a:r>
            <a:endParaRPr/>
          </a:p>
        </p:txBody>
      </p:sp>
      <p:sp>
        <p:nvSpPr>
          <p:cNvPr id="562" name="Google Shape;562;p51"/>
          <p:cNvSpPr txBox="1"/>
          <p:nvPr/>
        </p:nvSpPr>
        <p:spPr>
          <a:xfrm>
            <a:off x="1279525" y="2097087"/>
            <a:ext cx="18415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3" name="Google Shape;563;p51"/>
          <p:cNvSpPr txBox="1"/>
          <p:nvPr/>
        </p:nvSpPr>
        <p:spPr>
          <a:xfrm>
            <a:off x="533400" y="1416050"/>
            <a:ext cx="8077200" cy="822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1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Smaller</a:t>
            </a: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particles are </a:t>
            </a:r>
            <a:r>
              <a:rPr b="1" i="1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less polarizable</a:t>
            </a: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than larger ones because their electrons are held more tightly.</a:t>
            </a:r>
            <a:endParaRPr/>
          </a:p>
        </p:txBody>
      </p:sp>
      <p:sp>
        <p:nvSpPr>
          <p:cNvPr id="564" name="Google Shape;564;p51"/>
          <p:cNvSpPr txBox="1"/>
          <p:nvPr/>
        </p:nvSpPr>
        <p:spPr>
          <a:xfrm>
            <a:off x="533400" y="2422525"/>
            <a:ext cx="8382000" cy="822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Polarizability </a:t>
            </a:r>
            <a:r>
              <a:rPr b="1" i="1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increases down a group</a:t>
            </a: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because atomic size increases and larger electron clouds distort more easily.</a:t>
            </a:r>
            <a:endParaRPr/>
          </a:p>
        </p:txBody>
      </p:sp>
      <p:sp>
        <p:nvSpPr>
          <p:cNvPr id="565" name="Google Shape;565;p51"/>
          <p:cNvSpPr txBox="1"/>
          <p:nvPr/>
        </p:nvSpPr>
        <p:spPr>
          <a:xfrm>
            <a:off x="533400" y="3489325"/>
            <a:ext cx="8001000" cy="822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Polarizability </a:t>
            </a:r>
            <a:r>
              <a:rPr b="1" i="1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decreases across a period</a:t>
            </a: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because of increasing </a:t>
            </a:r>
            <a:r>
              <a:rPr b="0" i="1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</a:t>
            </a:r>
            <a:r>
              <a:rPr b="0" baseline="-2500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eff</a:t>
            </a: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</p:txBody>
      </p:sp>
      <p:sp>
        <p:nvSpPr>
          <p:cNvPr id="566" name="Google Shape;566;p51"/>
          <p:cNvSpPr txBox="1"/>
          <p:nvPr/>
        </p:nvSpPr>
        <p:spPr>
          <a:xfrm>
            <a:off x="533400" y="4648200"/>
            <a:ext cx="8001000" cy="822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Cations are smaller than their parent atoms and less polarizable; anions show the opposite trend.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6"/>
          <p:cNvSpPr txBox="1"/>
          <p:nvPr/>
        </p:nvSpPr>
        <p:spPr>
          <a:xfrm>
            <a:off x="2438400" y="685800"/>
            <a:ext cx="4267200" cy="519112"/>
          </a:xfrm>
          <a:prstGeom prst="rect">
            <a:avLst/>
          </a:prstGeom>
          <a:gradFill>
            <a:gsLst>
              <a:gs pos="0">
                <a:srgbClr val="990000">
                  <a:alpha val="34901"/>
                </a:srgbClr>
              </a:gs>
              <a:gs pos="100000">
                <a:srgbClr val="470000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Phases of Matter</a:t>
            </a:r>
            <a:endParaRPr/>
          </a:p>
        </p:txBody>
      </p:sp>
      <p:sp>
        <p:nvSpPr>
          <p:cNvPr id="111" name="Google Shape;111;p16"/>
          <p:cNvSpPr txBox="1"/>
          <p:nvPr/>
        </p:nvSpPr>
        <p:spPr>
          <a:xfrm>
            <a:off x="381000" y="1531937"/>
            <a:ext cx="8534400" cy="8302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Each physical state of matter is a </a:t>
            </a:r>
            <a:r>
              <a:rPr b="1" i="1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phase</a:t>
            </a: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a physically distinct, homogeneous part of a system.</a:t>
            </a:r>
            <a:endParaRPr/>
          </a:p>
        </p:txBody>
      </p:sp>
      <p:sp>
        <p:nvSpPr>
          <p:cNvPr id="112" name="Google Shape;112;p16"/>
          <p:cNvSpPr txBox="1"/>
          <p:nvPr/>
        </p:nvSpPr>
        <p:spPr>
          <a:xfrm>
            <a:off x="381000" y="2598737"/>
            <a:ext cx="8458200" cy="8302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properties of each phase are determined by the balance between the </a:t>
            </a:r>
            <a:r>
              <a:rPr b="1" i="1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potential</a:t>
            </a: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b="1" i="1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kinetic</a:t>
            </a: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energy of the particles.</a:t>
            </a:r>
            <a:endParaRPr/>
          </a:p>
        </p:txBody>
      </p:sp>
      <p:sp>
        <p:nvSpPr>
          <p:cNvPr id="113" name="Google Shape;113;p16"/>
          <p:cNvSpPr txBox="1"/>
          <p:nvPr/>
        </p:nvSpPr>
        <p:spPr>
          <a:xfrm>
            <a:off x="381000" y="3741737"/>
            <a:ext cx="8458200" cy="8302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b="1" i="1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potential</a:t>
            </a: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energy, in the form of </a:t>
            </a:r>
            <a:r>
              <a:rPr b="1" i="1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attractive forces</a:t>
            </a: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tends to draw particles together.</a:t>
            </a:r>
            <a:endParaRPr/>
          </a:p>
        </p:txBody>
      </p:sp>
      <p:sp>
        <p:nvSpPr>
          <p:cNvPr id="114" name="Google Shape;114;p16"/>
          <p:cNvSpPr txBox="1"/>
          <p:nvPr/>
        </p:nvSpPr>
        <p:spPr>
          <a:xfrm>
            <a:off x="381000" y="4808537"/>
            <a:ext cx="8458200" cy="8302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b="1" i="1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kinetic</a:t>
            </a: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energy associated with movement tends to disperse particles.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52"/>
          <p:cNvSpPr txBox="1"/>
          <p:nvPr/>
        </p:nvSpPr>
        <p:spPr>
          <a:xfrm>
            <a:off x="609600" y="609600"/>
            <a:ext cx="2133600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12.13</a:t>
            </a:r>
            <a:endParaRPr/>
          </a:p>
        </p:txBody>
      </p:sp>
      <p:sp>
        <p:nvSpPr>
          <p:cNvPr id="573" name="Google Shape;573;p52"/>
          <p:cNvSpPr txBox="1"/>
          <p:nvPr/>
        </p:nvSpPr>
        <p:spPr>
          <a:xfrm>
            <a:off x="2590800" y="609600"/>
            <a:ext cx="5867400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Dispersion forces among nonpolar particles.</a:t>
            </a:r>
            <a:endParaRPr/>
          </a:p>
        </p:txBody>
      </p:sp>
      <p:grpSp>
        <p:nvGrpSpPr>
          <p:cNvPr id="574" name="Google Shape;574;p52"/>
          <p:cNvGrpSpPr/>
          <p:nvPr/>
        </p:nvGrpSpPr>
        <p:grpSpPr>
          <a:xfrm>
            <a:off x="381000" y="1438275"/>
            <a:ext cx="3962400" cy="1701800"/>
            <a:chOff x="240" y="906"/>
            <a:chExt cx="2496" cy="1072"/>
          </a:xfrm>
        </p:grpSpPr>
        <p:pic>
          <p:nvPicPr>
            <p:cNvPr id="575" name="Google Shape;575;p5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28" y="906"/>
              <a:ext cx="1776" cy="46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76" name="Google Shape;576;p52"/>
            <p:cNvSpPr txBox="1"/>
            <p:nvPr/>
          </p:nvSpPr>
          <p:spPr>
            <a:xfrm>
              <a:off x="240" y="1536"/>
              <a:ext cx="2496" cy="44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r>
                <a:rPr b="1" i="0" lang="en-US" sz="20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</a:t>
              </a:r>
              <a:r>
                <a:rPr b="0" i="0" lang="en-US" sz="20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. When atoms are far apart they do not influence one other.</a:t>
              </a:r>
              <a:endParaRPr/>
            </a:p>
          </p:txBody>
        </p:sp>
      </p:grpSp>
      <p:grpSp>
        <p:nvGrpSpPr>
          <p:cNvPr id="577" name="Google Shape;577;p52"/>
          <p:cNvGrpSpPr/>
          <p:nvPr/>
        </p:nvGrpSpPr>
        <p:grpSpPr>
          <a:xfrm>
            <a:off x="381000" y="3692525"/>
            <a:ext cx="3962400" cy="2266950"/>
            <a:chOff x="240" y="2326"/>
            <a:chExt cx="2496" cy="1428"/>
          </a:xfrm>
        </p:grpSpPr>
        <p:pic>
          <p:nvPicPr>
            <p:cNvPr id="578" name="Google Shape;578;p5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528" y="2326"/>
              <a:ext cx="1536" cy="43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79" name="Google Shape;579;p52"/>
            <p:cNvSpPr txBox="1"/>
            <p:nvPr/>
          </p:nvSpPr>
          <p:spPr>
            <a:xfrm>
              <a:off x="240" y="2928"/>
              <a:ext cx="2496" cy="82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r>
                <a:rPr b="1" i="0" lang="en-US" sz="20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</a:t>
              </a:r>
              <a:r>
                <a:rPr b="0" i="0" lang="en-US" sz="20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. When atoms are close together, the instantaneous dipole in one atom induces a dipole in the other.</a:t>
              </a:r>
              <a:endParaRPr/>
            </a:p>
          </p:txBody>
        </p:sp>
      </p:grpSp>
      <p:grpSp>
        <p:nvGrpSpPr>
          <p:cNvPr id="580" name="Google Shape;580;p52"/>
          <p:cNvGrpSpPr/>
          <p:nvPr/>
        </p:nvGrpSpPr>
        <p:grpSpPr>
          <a:xfrm>
            <a:off x="4419600" y="1836737"/>
            <a:ext cx="4343400" cy="3741737"/>
            <a:chOff x="2784" y="1157"/>
            <a:chExt cx="2736" cy="2357"/>
          </a:xfrm>
        </p:grpSpPr>
        <p:pic>
          <p:nvPicPr>
            <p:cNvPr id="581" name="Google Shape;581;p52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2784" y="1157"/>
              <a:ext cx="2736" cy="182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82" name="Google Shape;582;p52"/>
            <p:cNvSpPr txBox="1"/>
            <p:nvPr/>
          </p:nvSpPr>
          <p:spPr>
            <a:xfrm>
              <a:off x="3216" y="3072"/>
              <a:ext cx="1872" cy="44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r>
                <a:rPr b="1" i="0" lang="en-US" sz="20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</a:t>
              </a:r>
              <a:r>
                <a:rPr b="0" i="0" lang="en-US" sz="20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. The process occurs throughout the sample.</a:t>
              </a:r>
              <a:endParaRPr/>
            </a:p>
          </p:txBody>
        </p:sp>
      </p:grp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7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p53"/>
          <p:cNvSpPr txBox="1"/>
          <p:nvPr/>
        </p:nvSpPr>
        <p:spPr>
          <a:xfrm>
            <a:off x="2057400" y="685800"/>
            <a:ext cx="5105400" cy="519112"/>
          </a:xfrm>
          <a:prstGeom prst="rect">
            <a:avLst/>
          </a:prstGeom>
          <a:gradFill>
            <a:gsLst>
              <a:gs pos="0">
                <a:srgbClr val="990000">
                  <a:alpha val="34901"/>
                </a:srgbClr>
              </a:gs>
              <a:gs pos="100000">
                <a:srgbClr val="470000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Dispersion (London) Forces</a:t>
            </a:r>
            <a:endParaRPr/>
          </a:p>
        </p:txBody>
      </p:sp>
      <p:sp>
        <p:nvSpPr>
          <p:cNvPr id="589" name="Google Shape;589;p53"/>
          <p:cNvSpPr txBox="1"/>
          <p:nvPr/>
        </p:nvSpPr>
        <p:spPr>
          <a:xfrm>
            <a:off x="533400" y="1600200"/>
            <a:ext cx="8001000" cy="1187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1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Dispersion forces</a:t>
            </a: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or </a:t>
            </a:r>
            <a:r>
              <a:rPr b="1" i="1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London forces</a:t>
            </a: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arises when an </a:t>
            </a:r>
            <a:r>
              <a:rPr b="1" i="1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instantaneous dipole</a:t>
            </a: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in one particle </a:t>
            </a:r>
            <a:r>
              <a:rPr b="1" i="1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induces</a:t>
            </a: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 dipole in another, resulting in an attraction between them.</a:t>
            </a:r>
            <a:endParaRPr/>
          </a:p>
        </p:txBody>
      </p:sp>
      <p:sp>
        <p:nvSpPr>
          <p:cNvPr id="590" name="Google Shape;590;p53"/>
          <p:cNvSpPr txBox="1"/>
          <p:nvPr/>
        </p:nvSpPr>
        <p:spPr>
          <a:xfrm>
            <a:off x="533400" y="2971800"/>
            <a:ext cx="8001000" cy="822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Dispersion forces exist between </a:t>
            </a:r>
            <a:r>
              <a:rPr b="1" i="1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all particles</a:t>
            </a: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increasing the energy of attraction in all matter.</a:t>
            </a:r>
            <a:endParaRPr/>
          </a:p>
        </p:txBody>
      </p:sp>
      <p:sp>
        <p:nvSpPr>
          <p:cNvPr id="591" name="Google Shape;591;p53"/>
          <p:cNvSpPr txBox="1"/>
          <p:nvPr/>
        </p:nvSpPr>
        <p:spPr>
          <a:xfrm>
            <a:off x="533400" y="4038600"/>
            <a:ext cx="8001000" cy="1492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Dispersion forces are </a:t>
            </a:r>
            <a:r>
              <a:rPr b="1" i="1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stronger</a:t>
            </a: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for </a:t>
            </a:r>
            <a:r>
              <a:rPr b="1" i="1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more polarizable</a:t>
            </a: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particles.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general, larger particles experience stronger dispersion forces than smaller ones.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6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p54"/>
          <p:cNvSpPr txBox="1"/>
          <p:nvPr/>
        </p:nvSpPr>
        <p:spPr>
          <a:xfrm>
            <a:off x="523875" y="371475"/>
            <a:ext cx="2057400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12.14</a:t>
            </a:r>
            <a:endParaRPr/>
          </a:p>
        </p:txBody>
      </p:sp>
      <p:pic>
        <p:nvPicPr>
          <p:cNvPr id="598" name="Google Shape;598;p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25937" y="914400"/>
            <a:ext cx="2779712" cy="5313362"/>
          </a:xfrm>
          <a:prstGeom prst="rect">
            <a:avLst/>
          </a:prstGeom>
          <a:noFill/>
          <a:ln>
            <a:noFill/>
          </a:ln>
        </p:spPr>
      </p:pic>
      <p:sp>
        <p:nvSpPr>
          <p:cNvPr id="599" name="Google Shape;599;p54"/>
          <p:cNvSpPr txBox="1"/>
          <p:nvPr/>
        </p:nvSpPr>
        <p:spPr>
          <a:xfrm>
            <a:off x="2352675" y="371475"/>
            <a:ext cx="6019800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Molar mass and trends in boiling point.</a:t>
            </a:r>
            <a:endParaRPr/>
          </a:p>
        </p:txBody>
      </p:sp>
      <p:sp>
        <p:nvSpPr>
          <p:cNvPr id="600" name="Google Shape;600;p54"/>
          <p:cNvSpPr txBox="1"/>
          <p:nvPr/>
        </p:nvSpPr>
        <p:spPr>
          <a:xfrm>
            <a:off x="304800" y="2514600"/>
            <a:ext cx="4343400" cy="1463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Dispersion forces are stronger for larger, more polarizable particles.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Polarizability correlates closely with molar mass for similar particles.</a:t>
            </a:r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5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p55"/>
          <p:cNvSpPr txBox="1"/>
          <p:nvPr/>
        </p:nvSpPr>
        <p:spPr>
          <a:xfrm>
            <a:off x="533400" y="381000"/>
            <a:ext cx="1676400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12.15</a:t>
            </a:r>
            <a:endParaRPr/>
          </a:p>
        </p:txBody>
      </p:sp>
      <p:sp>
        <p:nvSpPr>
          <p:cNvPr id="607" name="Google Shape;607;p55"/>
          <p:cNvSpPr txBox="1"/>
          <p:nvPr/>
        </p:nvSpPr>
        <p:spPr>
          <a:xfrm>
            <a:off x="2514600" y="381000"/>
            <a:ext cx="6096000" cy="701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Molecular shape, intermolecular contact, and boiling point.</a:t>
            </a:r>
            <a:endParaRPr/>
          </a:p>
        </p:txBody>
      </p:sp>
      <p:grpSp>
        <p:nvGrpSpPr>
          <p:cNvPr id="608" name="Google Shape;608;p55"/>
          <p:cNvGrpSpPr/>
          <p:nvPr/>
        </p:nvGrpSpPr>
        <p:grpSpPr>
          <a:xfrm>
            <a:off x="457200" y="1295400"/>
            <a:ext cx="5334000" cy="3611562"/>
            <a:chOff x="288" y="816"/>
            <a:chExt cx="3360" cy="2275"/>
          </a:xfrm>
        </p:grpSpPr>
        <p:pic>
          <p:nvPicPr>
            <p:cNvPr id="609" name="Google Shape;609;p5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88" y="912"/>
              <a:ext cx="1747" cy="2179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610" name="Google Shape;610;p55"/>
            <p:cNvGrpSpPr/>
            <p:nvPr/>
          </p:nvGrpSpPr>
          <p:grpSpPr>
            <a:xfrm>
              <a:off x="1776" y="816"/>
              <a:ext cx="1872" cy="912"/>
              <a:chOff x="1776" y="816"/>
              <a:chExt cx="1872" cy="912"/>
            </a:xfrm>
          </p:grpSpPr>
          <p:sp>
            <p:nvSpPr>
              <p:cNvPr id="611" name="Google Shape;611;p55"/>
              <p:cNvSpPr txBox="1"/>
              <p:nvPr/>
            </p:nvSpPr>
            <p:spPr>
              <a:xfrm>
                <a:off x="2112" y="816"/>
                <a:ext cx="1536" cy="5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rPr b="0" i="0" lang="en-US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There are more points at which dispersion forces act.</a:t>
                </a:r>
                <a:endParaRPr/>
              </a:p>
            </p:txBody>
          </p:sp>
          <p:cxnSp>
            <p:nvCxnSpPr>
              <p:cNvPr id="612" name="Google Shape;612;p55"/>
              <p:cNvCxnSpPr/>
              <p:nvPr/>
            </p:nvCxnSpPr>
            <p:spPr>
              <a:xfrm flipH="1">
                <a:off x="1776" y="1440"/>
                <a:ext cx="528" cy="288"/>
              </a:xfrm>
              <a:prstGeom prst="straightConnector1">
                <a:avLst/>
              </a:prstGeom>
              <a:noFill/>
              <a:ln cap="flat" cmpd="sng" w="57150">
                <a:solidFill>
                  <a:srgbClr val="ED181E"/>
                </a:solidFill>
                <a:prstDash val="solid"/>
                <a:miter lim="800000"/>
                <a:headEnd len="med" w="med" type="none"/>
                <a:tailEnd len="med" w="med" type="triangle"/>
              </a:ln>
            </p:spPr>
          </p:cxnSp>
        </p:grpSp>
      </p:grpSp>
      <p:grpSp>
        <p:nvGrpSpPr>
          <p:cNvPr id="613" name="Google Shape;613;p55"/>
          <p:cNvGrpSpPr/>
          <p:nvPr/>
        </p:nvGrpSpPr>
        <p:grpSpPr>
          <a:xfrm>
            <a:off x="3810000" y="1447800"/>
            <a:ext cx="4267200" cy="4689475"/>
            <a:chOff x="2400" y="912"/>
            <a:chExt cx="2688" cy="2954"/>
          </a:xfrm>
        </p:grpSpPr>
        <p:grpSp>
          <p:nvGrpSpPr>
            <p:cNvPr id="614" name="Google Shape;614;p55"/>
            <p:cNvGrpSpPr/>
            <p:nvPr/>
          </p:nvGrpSpPr>
          <p:grpSpPr>
            <a:xfrm>
              <a:off x="3120" y="912"/>
              <a:ext cx="1968" cy="2954"/>
              <a:chOff x="3024" y="384"/>
              <a:chExt cx="2377" cy="3578"/>
            </a:xfrm>
          </p:grpSpPr>
          <p:pic>
            <p:nvPicPr>
              <p:cNvPr id="615" name="Google Shape;615;p55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3984" y="384"/>
                <a:ext cx="1417" cy="249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616" name="Google Shape;616;p55"/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0" t="0"/>
              <a:stretch/>
            </p:blipFill>
            <p:spPr>
              <a:xfrm>
                <a:off x="3216" y="2736"/>
                <a:ext cx="1037" cy="987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617" name="Google Shape;617;p55"/>
              <p:cNvPicPr preferRelativeResize="0"/>
              <p:nvPr/>
            </p:nvPicPr>
            <p:blipFill rotWithShape="1">
              <a:blip r:embed="rId6">
                <a:alphaModFix/>
              </a:blip>
              <a:srcRect b="0" l="0" r="0" t="0"/>
              <a:stretch/>
            </p:blipFill>
            <p:spPr>
              <a:xfrm>
                <a:off x="3024" y="3744"/>
                <a:ext cx="1901" cy="21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618" name="Google Shape;618;p55"/>
            <p:cNvGrpSpPr/>
            <p:nvPr/>
          </p:nvGrpSpPr>
          <p:grpSpPr>
            <a:xfrm>
              <a:off x="2400" y="1872"/>
              <a:ext cx="1728" cy="673"/>
              <a:chOff x="2400" y="1872"/>
              <a:chExt cx="1728" cy="673"/>
            </a:xfrm>
          </p:grpSpPr>
          <p:sp>
            <p:nvSpPr>
              <p:cNvPr id="619" name="Google Shape;619;p55"/>
              <p:cNvSpPr txBox="1"/>
              <p:nvPr/>
            </p:nvSpPr>
            <p:spPr>
              <a:xfrm>
                <a:off x="2400" y="1968"/>
                <a:ext cx="1632" cy="5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rPr b="0" i="0" lang="en-US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There are fewer points at which dispersion forces act.</a:t>
                </a:r>
                <a:endParaRPr/>
              </a:p>
            </p:txBody>
          </p:sp>
          <p:cxnSp>
            <p:nvCxnSpPr>
              <p:cNvPr id="620" name="Google Shape;620;p55"/>
              <p:cNvCxnSpPr/>
              <p:nvPr/>
            </p:nvCxnSpPr>
            <p:spPr>
              <a:xfrm flipH="1" rot="10800000">
                <a:off x="3792" y="1872"/>
                <a:ext cx="336" cy="144"/>
              </a:xfrm>
              <a:prstGeom prst="straightConnector1">
                <a:avLst/>
              </a:prstGeom>
              <a:noFill/>
              <a:ln cap="flat" cmpd="sng" w="57150">
                <a:solidFill>
                  <a:srgbClr val="ED181E"/>
                </a:solidFill>
                <a:prstDash val="solid"/>
                <a:miter lim="800000"/>
                <a:headEnd len="med" w="med" type="none"/>
                <a:tailEnd len="med" w="med" type="triangle"/>
              </a:ln>
            </p:spPr>
          </p:cxnSp>
        </p:grpSp>
      </p:grp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5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p56"/>
          <p:cNvSpPr txBox="1"/>
          <p:nvPr/>
        </p:nvSpPr>
        <p:spPr>
          <a:xfrm>
            <a:off x="533400" y="381000"/>
            <a:ext cx="1828800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12.16</a:t>
            </a:r>
            <a:endParaRPr/>
          </a:p>
        </p:txBody>
      </p:sp>
      <p:sp>
        <p:nvSpPr>
          <p:cNvPr id="627" name="Google Shape;627;p56"/>
          <p:cNvSpPr txBox="1"/>
          <p:nvPr/>
        </p:nvSpPr>
        <p:spPr>
          <a:xfrm>
            <a:off x="2286000" y="381000"/>
            <a:ext cx="6400800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Determining the intermolecular forces in a sample.</a:t>
            </a:r>
            <a:endParaRPr/>
          </a:p>
        </p:txBody>
      </p:sp>
      <p:grpSp>
        <p:nvGrpSpPr>
          <p:cNvPr id="628" name="Google Shape;628;p56"/>
          <p:cNvGrpSpPr/>
          <p:nvPr/>
        </p:nvGrpSpPr>
        <p:grpSpPr>
          <a:xfrm>
            <a:off x="5943600" y="1600200"/>
            <a:ext cx="2057400" cy="900112"/>
            <a:chOff x="3744" y="1008"/>
            <a:chExt cx="1296" cy="567"/>
          </a:xfrm>
        </p:grpSpPr>
        <p:sp>
          <p:nvSpPr>
            <p:cNvPr id="629" name="Google Shape;629;p56"/>
            <p:cNvSpPr txBox="1"/>
            <p:nvPr/>
          </p:nvSpPr>
          <p:spPr>
            <a:xfrm>
              <a:off x="3744" y="1344"/>
              <a:ext cx="1296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1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ions not present</a:t>
              </a:r>
              <a:endParaRPr/>
            </a:p>
          </p:txBody>
        </p:sp>
        <p:sp>
          <p:nvSpPr>
            <p:cNvPr id="630" name="Google Shape;630;p56"/>
            <p:cNvSpPr/>
            <p:nvPr/>
          </p:nvSpPr>
          <p:spPr>
            <a:xfrm>
              <a:off x="3888" y="1008"/>
              <a:ext cx="528" cy="336"/>
            </a:xfrm>
            <a:custGeom>
              <a:rect b="b" l="l" r="r" t="t"/>
              <a:pathLst>
                <a:path extrusionOk="0" h="21600" w="21600">
                  <a:moveTo>
                    <a:pt x="16200" y="10800"/>
                  </a:moveTo>
                  <a:cubicBezTo>
                    <a:pt x="16200" y="7817"/>
                    <a:pt x="13782" y="5400"/>
                    <a:pt x="10800" y="5400"/>
                  </a:cubicBezTo>
                  <a:cubicBezTo>
                    <a:pt x="7817" y="5400"/>
                    <a:pt x="5400" y="7817"/>
                    <a:pt x="5400" y="10800"/>
                  </a:cubicBezTo>
                  <a:lnTo>
                    <a:pt x="0" y="10800"/>
                  </a:ln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599" y="4835"/>
                    <a:pt x="21600" y="10799"/>
                  </a:cubicBezTo>
                  <a:lnTo>
                    <a:pt x="21600" y="10800"/>
                  </a:lnTo>
                  <a:lnTo>
                    <a:pt x="24300" y="10800"/>
                  </a:lnTo>
                  <a:lnTo>
                    <a:pt x="18900" y="16200"/>
                  </a:lnTo>
                  <a:lnTo>
                    <a:pt x="13500" y="10800"/>
                  </a:lnTo>
                  <a:lnTo>
                    <a:pt x="16200" y="10800"/>
                  </a:lnTo>
                  <a:close/>
                </a:path>
              </a:pathLst>
            </a:custGeom>
            <a:gradFill>
              <a:gsLst>
                <a:gs pos="0">
                  <a:srgbClr val="990000"/>
                </a:gs>
                <a:gs pos="100000">
                  <a:srgbClr val="FF0000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31" name="Google Shape;631;p56"/>
          <p:cNvGrpSpPr/>
          <p:nvPr/>
        </p:nvGrpSpPr>
        <p:grpSpPr>
          <a:xfrm>
            <a:off x="1295400" y="1600200"/>
            <a:ext cx="1676400" cy="823912"/>
            <a:chOff x="816" y="1008"/>
            <a:chExt cx="1056" cy="519"/>
          </a:xfrm>
        </p:grpSpPr>
        <p:sp>
          <p:nvSpPr>
            <p:cNvPr id="632" name="Google Shape;632;p56"/>
            <p:cNvSpPr txBox="1"/>
            <p:nvPr/>
          </p:nvSpPr>
          <p:spPr>
            <a:xfrm>
              <a:off x="816" y="1296"/>
              <a:ext cx="1056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1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ions present</a:t>
              </a:r>
              <a:endParaRPr/>
            </a:p>
          </p:txBody>
        </p:sp>
        <p:sp>
          <p:nvSpPr>
            <p:cNvPr id="633" name="Google Shape;633;p56"/>
            <p:cNvSpPr/>
            <p:nvPr/>
          </p:nvSpPr>
          <p:spPr>
            <a:xfrm flipH="1">
              <a:off x="1200" y="1008"/>
              <a:ext cx="528" cy="336"/>
            </a:xfrm>
            <a:custGeom>
              <a:rect b="b" l="l" r="r" t="t"/>
              <a:pathLst>
                <a:path extrusionOk="0" h="21600" w="21600">
                  <a:moveTo>
                    <a:pt x="16200" y="10800"/>
                  </a:moveTo>
                  <a:cubicBezTo>
                    <a:pt x="16200" y="7817"/>
                    <a:pt x="13782" y="5400"/>
                    <a:pt x="10800" y="5400"/>
                  </a:cubicBezTo>
                  <a:cubicBezTo>
                    <a:pt x="7817" y="5400"/>
                    <a:pt x="5400" y="7817"/>
                    <a:pt x="5400" y="10800"/>
                  </a:cubicBezTo>
                  <a:lnTo>
                    <a:pt x="0" y="10800"/>
                  </a:ln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599" y="4835"/>
                    <a:pt x="21600" y="10799"/>
                  </a:cubicBezTo>
                  <a:lnTo>
                    <a:pt x="21600" y="10800"/>
                  </a:lnTo>
                  <a:lnTo>
                    <a:pt x="24300" y="10800"/>
                  </a:lnTo>
                  <a:lnTo>
                    <a:pt x="18900" y="16200"/>
                  </a:lnTo>
                  <a:lnTo>
                    <a:pt x="13500" y="10800"/>
                  </a:lnTo>
                  <a:lnTo>
                    <a:pt x="16200" y="10800"/>
                  </a:lnTo>
                  <a:close/>
                </a:path>
              </a:pathLst>
            </a:custGeom>
            <a:gradFill>
              <a:gsLst>
                <a:gs pos="0">
                  <a:srgbClr val="A50021"/>
                </a:gs>
                <a:gs pos="100000">
                  <a:srgbClr val="FF3300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34" name="Google Shape;634;p56"/>
          <p:cNvSpPr txBox="1"/>
          <p:nvPr/>
        </p:nvSpPr>
        <p:spPr>
          <a:xfrm>
            <a:off x="3733800" y="5791200"/>
            <a:ext cx="445135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DISPERSION FORCES ALSO PRESENT</a:t>
            </a:r>
            <a:endParaRPr/>
          </a:p>
        </p:txBody>
      </p:sp>
      <p:grpSp>
        <p:nvGrpSpPr>
          <p:cNvPr id="635" name="Google Shape;635;p56"/>
          <p:cNvGrpSpPr/>
          <p:nvPr/>
        </p:nvGrpSpPr>
        <p:grpSpPr>
          <a:xfrm>
            <a:off x="304800" y="2438400"/>
            <a:ext cx="2057400" cy="1325562"/>
            <a:chOff x="192" y="1536"/>
            <a:chExt cx="1296" cy="835"/>
          </a:xfrm>
        </p:grpSpPr>
        <p:cxnSp>
          <p:nvCxnSpPr>
            <p:cNvPr id="636" name="Google Shape;636;p56"/>
            <p:cNvCxnSpPr/>
            <p:nvPr/>
          </p:nvCxnSpPr>
          <p:spPr>
            <a:xfrm>
              <a:off x="1008" y="1536"/>
              <a:ext cx="0" cy="240"/>
            </a:xfrm>
            <a:prstGeom prst="straightConnector1">
              <a:avLst/>
            </a:prstGeom>
            <a:noFill/>
            <a:ln cap="flat" cmpd="sng" w="57150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triangle"/>
            </a:ln>
          </p:spPr>
        </p:cxnSp>
        <p:sp>
          <p:nvSpPr>
            <p:cNvPr id="637" name="Google Shape;637;p56"/>
            <p:cNvSpPr txBox="1"/>
            <p:nvPr/>
          </p:nvSpPr>
          <p:spPr>
            <a:xfrm>
              <a:off x="192" y="1776"/>
              <a:ext cx="1296" cy="595"/>
            </a:xfrm>
            <a:prstGeom prst="rect">
              <a:avLst/>
            </a:prstGeom>
            <a:solidFill>
              <a:srgbClr val="FF0000">
                <a:alpha val="14509"/>
              </a:srgbClr>
            </a:solidFill>
            <a:ln cap="flat" cmpd="sng" w="28575">
              <a:solidFill>
                <a:srgbClr val="FF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1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ions only:</a:t>
              </a:r>
              <a:endParaRPr/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1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IONIC BONDING</a:t>
              </a:r>
              <a:endParaRPr/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1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(Section 9.2)</a:t>
              </a:r>
              <a:endParaRPr/>
            </a:p>
          </p:txBody>
        </p:sp>
      </p:grpSp>
      <p:grpSp>
        <p:nvGrpSpPr>
          <p:cNvPr id="638" name="Google Shape;638;p56"/>
          <p:cNvGrpSpPr/>
          <p:nvPr/>
        </p:nvGrpSpPr>
        <p:grpSpPr>
          <a:xfrm>
            <a:off x="1066800" y="2438400"/>
            <a:ext cx="2438400" cy="2819400"/>
            <a:chOff x="672" y="1536"/>
            <a:chExt cx="1536" cy="1776"/>
          </a:xfrm>
        </p:grpSpPr>
        <p:cxnSp>
          <p:nvCxnSpPr>
            <p:cNvPr id="639" name="Google Shape;639;p56"/>
            <p:cNvCxnSpPr/>
            <p:nvPr/>
          </p:nvCxnSpPr>
          <p:spPr>
            <a:xfrm>
              <a:off x="1632" y="1536"/>
              <a:ext cx="0" cy="1008"/>
            </a:xfrm>
            <a:prstGeom prst="straightConnector1">
              <a:avLst/>
            </a:prstGeom>
            <a:noFill/>
            <a:ln cap="flat" cmpd="sng" w="57150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triangle"/>
            </a:ln>
          </p:spPr>
        </p:cxnSp>
        <p:sp>
          <p:nvSpPr>
            <p:cNvPr id="640" name="Google Shape;640;p56"/>
            <p:cNvSpPr txBox="1"/>
            <p:nvPr/>
          </p:nvSpPr>
          <p:spPr>
            <a:xfrm>
              <a:off x="672" y="2544"/>
              <a:ext cx="1536" cy="768"/>
            </a:xfrm>
            <a:prstGeom prst="rect">
              <a:avLst/>
            </a:prstGeom>
            <a:solidFill>
              <a:srgbClr val="FF0000">
                <a:alpha val="14509"/>
              </a:srgbClr>
            </a:solidFill>
            <a:ln cap="flat" cmpd="sng" w="28575">
              <a:solidFill>
                <a:srgbClr val="FF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1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ions + polar molecules:</a:t>
              </a:r>
              <a:endParaRPr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1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ION-DIPOLE FORCES</a:t>
              </a:r>
              <a:endParaRPr/>
            </a:p>
          </p:txBody>
        </p:sp>
      </p:grpSp>
      <p:sp>
        <p:nvSpPr>
          <p:cNvPr id="641" name="Google Shape;641;p56"/>
          <p:cNvSpPr txBox="1"/>
          <p:nvPr/>
        </p:nvSpPr>
        <p:spPr>
          <a:xfrm>
            <a:off x="2819400" y="1447800"/>
            <a:ext cx="3276600" cy="669925"/>
          </a:xfrm>
          <a:prstGeom prst="rect">
            <a:avLst/>
          </a:prstGeom>
          <a:solidFill>
            <a:srgbClr val="99CCFF">
              <a:alpha val="39607"/>
            </a:srgbClr>
          </a:solidFill>
          <a:ln cap="flat" cmpd="sng" w="28575">
            <a:solidFill>
              <a:srgbClr val="99CC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INTERACTING PARTICLES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(atoms, molecules, ions)</a:t>
            </a:r>
            <a:endParaRPr/>
          </a:p>
        </p:txBody>
      </p:sp>
      <p:grpSp>
        <p:nvGrpSpPr>
          <p:cNvPr id="642" name="Google Shape;642;p56"/>
          <p:cNvGrpSpPr/>
          <p:nvPr/>
        </p:nvGrpSpPr>
        <p:grpSpPr>
          <a:xfrm>
            <a:off x="3276600" y="2438400"/>
            <a:ext cx="2667000" cy="1401762"/>
            <a:chOff x="2064" y="1536"/>
            <a:chExt cx="1680" cy="883"/>
          </a:xfrm>
        </p:grpSpPr>
        <p:cxnSp>
          <p:nvCxnSpPr>
            <p:cNvPr id="643" name="Google Shape;643;p56"/>
            <p:cNvCxnSpPr/>
            <p:nvPr/>
          </p:nvCxnSpPr>
          <p:spPr>
            <a:xfrm flipH="1">
              <a:off x="3504" y="1536"/>
              <a:ext cx="240" cy="240"/>
            </a:xfrm>
            <a:prstGeom prst="straightConnector1">
              <a:avLst/>
            </a:prstGeom>
            <a:noFill/>
            <a:ln cap="flat" cmpd="sng" w="57150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triangle"/>
            </a:ln>
          </p:spPr>
        </p:cxnSp>
        <p:sp>
          <p:nvSpPr>
            <p:cNvPr id="644" name="Google Shape;644;p56"/>
            <p:cNvSpPr txBox="1"/>
            <p:nvPr/>
          </p:nvSpPr>
          <p:spPr>
            <a:xfrm>
              <a:off x="2064" y="1824"/>
              <a:ext cx="1632" cy="595"/>
            </a:xfrm>
            <a:prstGeom prst="rect">
              <a:avLst/>
            </a:prstGeom>
            <a:solidFill>
              <a:srgbClr val="339966">
                <a:alpha val="19607"/>
              </a:srgbClr>
            </a:solidFill>
            <a:ln cap="flat" cmpd="sng" w="28575">
              <a:solidFill>
                <a:srgbClr val="33996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1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polar molecules only:</a:t>
              </a:r>
              <a:endParaRPr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1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DIPOLE-DIPOLE </a:t>
              </a:r>
              <a:endParaRPr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1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FORCES</a:t>
              </a:r>
              <a:endParaRPr/>
            </a:p>
          </p:txBody>
        </p:sp>
      </p:grpSp>
      <p:grpSp>
        <p:nvGrpSpPr>
          <p:cNvPr id="645" name="Google Shape;645;p56"/>
          <p:cNvGrpSpPr/>
          <p:nvPr/>
        </p:nvGrpSpPr>
        <p:grpSpPr>
          <a:xfrm>
            <a:off x="3733800" y="3886200"/>
            <a:ext cx="1752600" cy="1660525"/>
            <a:chOff x="2352" y="2448"/>
            <a:chExt cx="1104" cy="1046"/>
          </a:xfrm>
        </p:grpSpPr>
        <p:grpSp>
          <p:nvGrpSpPr>
            <p:cNvPr id="646" name="Google Shape;646;p56"/>
            <p:cNvGrpSpPr/>
            <p:nvPr/>
          </p:nvGrpSpPr>
          <p:grpSpPr>
            <a:xfrm>
              <a:off x="2448" y="2448"/>
              <a:ext cx="1008" cy="624"/>
              <a:chOff x="2448" y="2448"/>
              <a:chExt cx="864" cy="624"/>
            </a:xfrm>
          </p:grpSpPr>
          <p:cxnSp>
            <p:nvCxnSpPr>
              <p:cNvPr id="647" name="Google Shape;647;p56"/>
              <p:cNvCxnSpPr/>
              <p:nvPr/>
            </p:nvCxnSpPr>
            <p:spPr>
              <a:xfrm>
                <a:off x="2832" y="2448"/>
                <a:ext cx="0" cy="624"/>
              </a:xfrm>
              <a:prstGeom prst="straightConnector1">
                <a:avLst/>
              </a:prstGeom>
              <a:noFill/>
              <a:ln cap="flat" cmpd="sng" w="57150">
                <a:solidFill>
                  <a:schemeClr val="dk1"/>
                </a:solidFill>
                <a:prstDash val="solid"/>
                <a:miter lim="800000"/>
                <a:headEnd len="med" w="med" type="none"/>
                <a:tailEnd len="med" w="med" type="triangle"/>
              </a:ln>
            </p:spPr>
          </p:cxnSp>
          <p:sp>
            <p:nvSpPr>
              <p:cNvPr id="648" name="Google Shape;648;p56"/>
              <p:cNvSpPr txBox="1"/>
              <p:nvPr/>
            </p:nvSpPr>
            <p:spPr>
              <a:xfrm>
                <a:off x="2448" y="2544"/>
                <a:ext cx="864" cy="325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lnSpc>
                    <a:spcPct val="6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rPr b="0" i="0" lang="en-US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H bonded to</a:t>
                </a:r>
                <a:endParaRPr/>
              </a:p>
              <a:p>
                <a:pPr indent="0" lvl="0" marL="0" marR="0" rtl="0" algn="ctr">
                  <a:lnSpc>
                    <a:spcPct val="65000"/>
                  </a:lnSpc>
                  <a:spcBef>
                    <a:spcPts val="45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rPr b="0" i="0" lang="en-US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N, O, or F</a:t>
                </a:r>
                <a:endParaRPr/>
              </a:p>
            </p:txBody>
          </p:sp>
        </p:grpSp>
        <p:sp>
          <p:nvSpPr>
            <p:cNvPr id="649" name="Google Shape;649;p56"/>
            <p:cNvSpPr txBox="1"/>
            <p:nvPr/>
          </p:nvSpPr>
          <p:spPr>
            <a:xfrm>
              <a:off x="2352" y="3072"/>
              <a:ext cx="1056" cy="422"/>
            </a:xfrm>
            <a:prstGeom prst="rect">
              <a:avLst/>
            </a:prstGeom>
            <a:solidFill>
              <a:srgbClr val="339966">
                <a:alpha val="19607"/>
              </a:srgbClr>
            </a:solidFill>
            <a:ln cap="flat" cmpd="sng" w="28575">
              <a:solidFill>
                <a:srgbClr val="33996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1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HYDROGEN</a:t>
              </a:r>
              <a:endParaRPr/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1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BONDING</a:t>
              </a:r>
              <a:endParaRPr/>
            </a:p>
          </p:txBody>
        </p:sp>
      </p:grpSp>
      <p:grpSp>
        <p:nvGrpSpPr>
          <p:cNvPr id="650" name="Google Shape;650;p56"/>
          <p:cNvGrpSpPr/>
          <p:nvPr/>
        </p:nvGrpSpPr>
        <p:grpSpPr>
          <a:xfrm>
            <a:off x="5562600" y="2514600"/>
            <a:ext cx="3276600" cy="3032125"/>
            <a:chOff x="3504" y="1584"/>
            <a:chExt cx="2064" cy="1910"/>
          </a:xfrm>
        </p:grpSpPr>
        <p:cxnSp>
          <p:nvCxnSpPr>
            <p:cNvPr id="651" name="Google Shape;651;p56"/>
            <p:cNvCxnSpPr/>
            <p:nvPr/>
          </p:nvCxnSpPr>
          <p:spPr>
            <a:xfrm>
              <a:off x="3936" y="1584"/>
              <a:ext cx="0" cy="1248"/>
            </a:xfrm>
            <a:prstGeom prst="straightConnector1">
              <a:avLst/>
            </a:prstGeom>
            <a:noFill/>
            <a:ln cap="flat" cmpd="sng" w="57150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triangle"/>
            </a:ln>
          </p:spPr>
        </p:cxnSp>
        <p:sp>
          <p:nvSpPr>
            <p:cNvPr id="652" name="Google Shape;652;p56"/>
            <p:cNvSpPr txBox="1"/>
            <p:nvPr/>
          </p:nvSpPr>
          <p:spPr>
            <a:xfrm>
              <a:off x="3504" y="2899"/>
              <a:ext cx="2064" cy="595"/>
            </a:xfrm>
            <a:prstGeom prst="rect">
              <a:avLst/>
            </a:prstGeom>
            <a:solidFill>
              <a:srgbClr val="339966">
                <a:alpha val="19607"/>
              </a:srgbClr>
            </a:solidFill>
            <a:ln cap="flat" cmpd="sng" w="28575">
              <a:solidFill>
                <a:srgbClr val="33996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1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polar + nonpolar molecules</a:t>
              </a:r>
              <a:endParaRPr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1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DIPOLE-INDUCED DIPOLE </a:t>
              </a:r>
              <a:endParaRPr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1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FORCES</a:t>
              </a:r>
              <a:endParaRPr/>
            </a:p>
          </p:txBody>
        </p:sp>
      </p:grpSp>
      <p:grpSp>
        <p:nvGrpSpPr>
          <p:cNvPr id="653" name="Google Shape;653;p56"/>
          <p:cNvGrpSpPr/>
          <p:nvPr/>
        </p:nvGrpSpPr>
        <p:grpSpPr>
          <a:xfrm>
            <a:off x="6629400" y="2438400"/>
            <a:ext cx="2057400" cy="1752600"/>
            <a:chOff x="4176" y="1536"/>
            <a:chExt cx="1296" cy="1104"/>
          </a:xfrm>
        </p:grpSpPr>
        <p:cxnSp>
          <p:nvCxnSpPr>
            <p:cNvPr id="654" name="Google Shape;654;p56"/>
            <p:cNvCxnSpPr/>
            <p:nvPr/>
          </p:nvCxnSpPr>
          <p:spPr>
            <a:xfrm>
              <a:off x="4656" y="1536"/>
              <a:ext cx="0" cy="240"/>
            </a:xfrm>
            <a:prstGeom prst="straightConnector1">
              <a:avLst/>
            </a:prstGeom>
            <a:noFill/>
            <a:ln cap="flat" cmpd="sng" w="57150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triangle"/>
            </a:ln>
          </p:spPr>
        </p:cxnSp>
        <p:sp>
          <p:nvSpPr>
            <p:cNvPr id="655" name="Google Shape;655;p56"/>
            <p:cNvSpPr txBox="1"/>
            <p:nvPr/>
          </p:nvSpPr>
          <p:spPr>
            <a:xfrm>
              <a:off x="4176" y="1872"/>
              <a:ext cx="1296" cy="768"/>
            </a:xfrm>
            <a:prstGeom prst="rect">
              <a:avLst/>
            </a:prstGeom>
            <a:solidFill>
              <a:srgbClr val="339966">
                <a:alpha val="19607"/>
              </a:srgbClr>
            </a:solidFill>
            <a:ln cap="flat" cmpd="sng" w="28575">
              <a:solidFill>
                <a:srgbClr val="33996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1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nonpolar </a:t>
              </a:r>
              <a:endParaRPr/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1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molecules only:</a:t>
              </a:r>
              <a:endParaRPr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1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DISPERSION</a:t>
              </a:r>
              <a:endParaRPr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1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FORCES only</a:t>
              </a:r>
              <a:endParaRPr/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0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Google Shape;661;p57"/>
          <p:cNvSpPr txBox="1"/>
          <p:nvPr/>
        </p:nvSpPr>
        <p:spPr>
          <a:xfrm>
            <a:off x="609600" y="533400"/>
            <a:ext cx="2819400" cy="4064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Sample Problem 12.4</a:t>
            </a:r>
            <a:endParaRPr/>
          </a:p>
        </p:txBody>
      </p:sp>
      <p:sp>
        <p:nvSpPr>
          <p:cNvPr id="662" name="Google Shape;662;p57"/>
          <p:cNvSpPr txBox="1"/>
          <p:nvPr/>
        </p:nvSpPr>
        <p:spPr>
          <a:xfrm>
            <a:off x="3505200" y="533400"/>
            <a:ext cx="5334000" cy="701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Predicting the Types of Intermolecular Forces</a:t>
            </a:r>
            <a:endParaRPr/>
          </a:p>
        </p:txBody>
      </p:sp>
      <p:sp>
        <p:nvSpPr>
          <p:cNvPr id="663" name="Google Shape;663;p57"/>
          <p:cNvSpPr txBox="1"/>
          <p:nvPr/>
        </p:nvSpPr>
        <p:spPr>
          <a:xfrm>
            <a:off x="1828800" y="2743200"/>
            <a:ext cx="6673850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64" name="Google Shape;664;p57"/>
          <p:cNvGrpSpPr/>
          <p:nvPr/>
        </p:nvGrpSpPr>
        <p:grpSpPr>
          <a:xfrm>
            <a:off x="609600" y="4191000"/>
            <a:ext cx="8153400" cy="1311275"/>
            <a:chOff x="384" y="2640"/>
            <a:chExt cx="5136" cy="826"/>
          </a:xfrm>
        </p:grpSpPr>
        <p:sp>
          <p:nvSpPr>
            <p:cNvPr id="665" name="Google Shape;665;p57"/>
            <p:cNvSpPr txBox="1"/>
            <p:nvPr/>
          </p:nvSpPr>
          <p:spPr>
            <a:xfrm>
              <a:off x="384" y="2650"/>
              <a:ext cx="624" cy="2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r>
                <a:rPr b="1" i="0" lang="en-US" sz="20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PLAN:</a:t>
              </a:r>
              <a:endParaRPr/>
            </a:p>
          </p:txBody>
        </p:sp>
        <p:sp>
          <p:nvSpPr>
            <p:cNvPr id="666" name="Google Shape;666;p57"/>
            <p:cNvSpPr txBox="1"/>
            <p:nvPr/>
          </p:nvSpPr>
          <p:spPr>
            <a:xfrm>
              <a:off x="960" y="2640"/>
              <a:ext cx="4560" cy="82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0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r>
                <a:rPr b="0" i="0" lang="en-US" sz="20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We examine the formulas and structures for key differences between the members of each pair: Are ions present? Are molecules polar or nonpolar? Is N, O, or F bonded to H? Do molecular compounds have different masses or shapes?</a:t>
              </a:r>
              <a:endParaRPr/>
            </a:p>
          </p:txBody>
        </p:sp>
      </p:grpSp>
      <p:grpSp>
        <p:nvGrpSpPr>
          <p:cNvPr id="667" name="Google Shape;667;p57"/>
          <p:cNvGrpSpPr/>
          <p:nvPr/>
        </p:nvGrpSpPr>
        <p:grpSpPr>
          <a:xfrm>
            <a:off x="609600" y="1219200"/>
            <a:ext cx="8305800" cy="2724150"/>
            <a:chOff x="384" y="768"/>
            <a:chExt cx="5232" cy="1716"/>
          </a:xfrm>
        </p:grpSpPr>
        <p:grpSp>
          <p:nvGrpSpPr>
            <p:cNvPr id="668" name="Google Shape;668;p57"/>
            <p:cNvGrpSpPr/>
            <p:nvPr/>
          </p:nvGrpSpPr>
          <p:grpSpPr>
            <a:xfrm>
              <a:off x="384" y="768"/>
              <a:ext cx="5184" cy="634"/>
              <a:chOff x="384" y="768"/>
              <a:chExt cx="5184" cy="634"/>
            </a:xfrm>
          </p:grpSpPr>
          <p:sp>
            <p:nvSpPr>
              <p:cNvPr id="669" name="Google Shape;669;p57"/>
              <p:cNvSpPr txBox="1"/>
              <p:nvPr/>
            </p:nvSpPr>
            <p:spPr>
              <a:xfrm>
                <a:off x="384" y="768"/>
                <a:ext cx="1008" cy="2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000"/>
                  <a:buFont typeface="Arial"/>
                  <a:buNone/>
                </a:pPr>
                <a:r>
                  <a:rPr b="1" i="0" lang="en-US" sz="20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PROBLEM:</a:t>
                </a:r>
                <a:endParaRPr/>
              </a:p>
            </p:txBody>
          </p:sp>
          <p:sp>
            <p:nvSpPr>
              <p:cNvPr id="670" name="Google Shape;670;p57"/>
              <p:cNvSpPr txBox="1"/>
              <p:nvPr/>
            </p:nvSpPr>
            <p:spPr>
              <a:xfrm>
                <a:off x="1392" y="768"/>
                <a:ext cx="4176" cy="63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000"/>
                  <a:buFont typeface="Arial"/>
                  <a:buNone/>
                </a:pPr>
                <a:r>
                  <a:rPr b="0" i="0" lang="en-US" sz="20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For each pair of substances, identify the key bonding and/or intermolecular force(s), and predict which one of the pair has the higher boiling point:</a:t>
                </a:r>
                <a:endParaRPr/>
              </a:p>
            </p:txBody>
          </p:sp>
        </p:grpSp>
        <p:sp>
          <p:nvSpPr>
            <p:cNvPr id="671" name="Google Shape;671;p57"/>
            <p:cNvSpPr txBox="1"/>
            <p:nvPr/>
          </p:nvSpPr>
          <p:spPr>
            <a:xfrm>
              <a:off x="384" y="1392"/>
              <a:ext cx="5088" cy="2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r>
                <a:rPr b="1" i="0" lang="en-US" sz="20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(a)</a:t>
              </a:r>
              <a:r>
                <a:rPr b="0" i="0" lang="en-US" sz="20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 MgCl</a:t>
              </a:r>
              <a:r>
                <a:rPr b="0" baseline="-25000" i="0" lang="en-US" sz="20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r>
                <a:rPr b="0" i="0" lang="en-US" sz="20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or PCl</a:t>
              </a:r>
              <a:r>
                <a:rPr b="0" baseline="-25000" i="0" lang="en-US" sz="20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3      </a:t>
              </a:r>
              <a:r>
                <a:rPr b="1" i="0" lang="en-US" sz="20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(b)</a:t>
              </a:r>
              <a:r>
                <a:rPr b="0" i="0" lang="en-US" sz="20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CH</a:t>
              </a:r>
              <a:r>
                <a:rPr b="0" baseline="-25000" i="0" lang="en-US" sz="20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r>
                <a:rPr b="0" i="0" lang="en-US" sz="20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NH</a:t>
              </a:r>
              <a:r>
                <a:rPr b="0" baseline="-25000" i="0" lang="en-US" sz="20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r>
                <a:rPr b="0" i="0" lang="en-US" sz="20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or CH</a:t>
              </a:r>
              <a:r>
                <a:rPr b="0" baseline="-25000" i="0" lang="en-US" sz="20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r>
                <a:rPr b="0" i="0" lang="en-US" sz="20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F     </a:t>
              </a:r>
              <a:r>
                <a:rPr b="1" i="0" lang="en-US" sz="20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(c) </a:t>
              </a:r>
              <a:r>
                <a:rPr b="0" i="0" lang="en-US" sz="20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CH</a:t>
              </a:r>
              <a:r>
                <a:rPr b="0" baseline="-25000" i="0" lang="en-US" sz="20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r>
                <a:rPr b="0" i="0" lang="en-US" sz="20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OH or CH</a:t>
              </a:r>
              <a:r>
                <a:rPr b="0" baseline="-25000" i="0" lang="en-US" sz="20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r>
                <a:rPr b="0" i="0" lang="en-US" sz="20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CH</a:t>
              </a:r>
              <a:r>
                <a:rPr b="0" baseline="-25000" i="0" lang="en-US" sz="20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r>
                <a:rPr b="0" i="0" lang="en-US" sz="20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OH</a:t>
              </a:r>
              <a:endParaRPr/>
            </a:p>
          </p:txBody>
        </p:sp>
        <p:grpSp>
          <p:nvGrpSpPr>
            <p:cNvPr id="672" name="Google Shape;672;p57"/>
            <p:cNvGrpSpPr/>
            <p:nvPr/>
          </p:nvGrpSpPr>
          <p:grpSpPr>
            <a:xfrm>
              <a:off x="384" y="1680"/>
              <a:ext cx="5232" cy="804"/>
              <a:chOff x="384" y="1680"/>
              <a:chExt cx="5232" cy="804"/>
            </a:xfrm>
          </p:grpSpPr>
          <p:sp>
            <p:nvSpPr>
              <p:cNvPr id="673" name="Google Shape;673;p57"/>
              <p:cNvSpPr txBox="1"/>
              <p:nvPr/>
            </p:nvSpPr>
            <p:spPr>
              <a:xfrm>
                <a:off x="384" y="1728"/>
                <a:ext cx="4560" cy="67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-457200" lvl="0" marL="45720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000"/>
                  <a:buFont typeface="Arial"/>
                  <a:buNone/>
                </a:pPr>
                <a:r>
                  <a:rPr b="1" i="0" lang="en-US" sz="20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(d)</a:t>
                </a:r>
                <a:r>
                  <a:rPr b="0" i="0" lang="en-US" sz="20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Hexane (CH</a:t>
                </a:r>
                <a:r>
                  <a:rPr b="0" baseline="-25000" i="0" lang="en-US" sz="20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3</a:t>
                </a:r>
                <a:r>
                  <a:rPr b="0" i="0" lang="en-US" sz="20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CH</a:t>
                </a:r>
                <a:r>
                  <a:rPr b="0" baseline="-25000" i="0" lang="en-US" sz="20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2</a:t>
                </a:r>
                <a:r>
                  <a:rPr b="0" i="0" lang="en-US" sz="20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CH</a:t>
                </a:r>
                <a:r>
                  <a:rPr b="0" baseline="-25000" i="0" lang="en-US" sz="20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2</a:t>
                </a:r>
                <a:r>
                  <a:rPr b="0" i="0" lang="en-US" sz="20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CH</a:t>
                </a:r>
                <a:r>
                  <a:rPr b="0" baseline="-25000" i="0" lang="en-US" sz="20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2</a:t>
                </a:r>
                <a:r>
                  <a:rPr b="0" i="0" lang="en-US" sz="20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CH</a:t>
                </a:r>
                <a:r>
                  <a:rPr b="0" baseline="-25000" i="0" lang="en-US" sz="20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2</a:t>
                </a:r>
                <a:r>
                  <a:rPr b="0" i="0" lang="en-US" sz="20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CH</a:t>
                </a:r>
                <a:r>
                  <a:rPr b="0" baseline="-25000" i="0" lang="en-US" sz="20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3</a:t>
                </a:r>
                <a:r>
                  <a:rPr b="0" i="0" lang="en-US" sz="20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) or 2,2-dimethylbutane</a:t>
                </a:r>
                <a:endParaRPr/>
              </a:p>
              <a:p>
                <a:pPr indent="-457200" lvl="0" marL="457200" marR="0" rtl="0" algn="l">
                  <a:lnSpc>
                    <a:spcPct val="100000"/>
                  </a:lnSpc>
                  <a:spcBef>
                    <a:spcPts val="200"/>
                  </a:spcBef>
                  <a:spcAft>
                    <a:spcPts val="0"/>
                  </a:spcAft>
                  <a:buClr>
                    <a:schemeClr val="dk1"/>
                  </a:buClr>
                  <a:buSzPts val="2000"/>
                  <a:buFont typeface="Arial"/>
                  <a:buNone/>
                </a:pPr>
                <a:r>
                  <a:rPr b="0" i="0" lang="en-US" sz="20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	</a:t>
                </a:r>
                <a:endParaRPr/>
              </a:p>
              <a:p>
                <a:pPr indent="-457200" lvl="0" marL="457200" marR="0" rtl="0" algn="l">
                  <a:lnSpc>
                    <a:spcPct val="100000"/>
                  </a:lnSpc>
                  <a:spcBef>
                    <a:spcPts val="200"/>
                  </a:spcBef>
                  <a:spcAft>
                    <a:spcPts val="0"/>
                  </a:spcAft>
                  <a:buClr>
                    <a:schemeClr val="dk1"/>
                  </a:buClr>
                  <a:buSzPts val="2000"/>
                  <a:buFont typeface="Arial"/>
                  <a:buNone/>
                </a:pPr>
                <a:r>
                  <a:rPr b="0" i="0" lang="en-US" sz="20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	</a:t>
                </a:r>
                <a:endParaRPr/>
              </a:p>
            </p:txBody>
          </p:sp>
          <p:pic>
            <p:nvPicPr>
              <p:cNvPr id="674" name="Google Shape;674;p57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4656" y="1680"/>
                <a:ext cx="960" cy="804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9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Google Shape;680;p58"/>
          <p:cNvSpPr txBox="1"/>
          <p:nvPr/>
        </p:nvSpPr>
        <p:spPr>
          <a:xfrm>
            <a:off x="609600" y="1219200"/>
            <a:ext cx="7848600" cy="2101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73037" lvl="0" marL="17303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Remember that:</a:t>
            </a:r>
            <a:endParaRPr/>
          </a:p>
          <a:p>
            <a:pPr indent="-173037" lvl="0" marL="17303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Bonding forces are stronger than nonbonding (intermolecular) forces.</a:t>
            </a:r>
            <a:endParaRPr/>
          </a:p>
          <a:p>
            <a:pPr indent="-173037" lvl="0" marL="17303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Hydrogen bonding is a strong type of dipole-dipole force.</a:t>
            </a:r>
            <a:endParaRPr/>
          </a:p>
          <a:p>
            <a:pPr indent="-173037" lvl="0" marL="17303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Dispersion forces are decisive when the difference is molar mass or molecular shape.</a:t>
            </a:r>
            <a:endParaRPr/>
          </a:p>
        </p:txBody>
      </p:sp>
      <p:sp>
        <p:nvSpPr>
          <p:cNvPr id="681" name="Google Shape;681;p58"/>
          <p:cNvSpPr txBox="1"/>
          <p:nvPr/>
        </p:nvSpPr>
        <p:spPr>
          <a:xfrm>
            <a:off x="609600" y="533400"/>
            <a:ext cx="2819400" cy="4064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Sample Problem 12.4</a:t>
            </a:r>
            <a:endParaRPr/>
          </a:p>
        </p:txBody>
      </p:sp>
      <p:sp>
        <p:nvSpPr>
          <p:cNvPr id="682" name="Google Shape;682;p58"/>
          <p:cNvSpPr txBox="1"/>
          <p:nvPr/>
        </p:nvSpPr>
        <p:spPr>
          <a:xfrm>
            <a:off x="609600" y="3505200"/>
            <a:ext cx="1752600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SOLUTION:</a:t>
            </a:r>
            <a:endParaRPr/>
          </a:p>
        </p:txBody>
      </p:sp>
      <p:sp>
        <p:nvSpPr>
          <p:cNvPr id="683" name="Google Shape;683;p58"/>
          <p:cNvSpPr txBox="1"/>
          <p:nvPr/>
        </p:nvSpPr>
        <p:spPr>
          <a:xfrm>
            <a:off x="685800" y="3962400"/>
            <a:ext cx="8077200" cy="1311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spAutoFit/>
          </a:bodyPr>
          <a:lstStyle/>
          <a:p>
            <a:pPr indent="-463550" lvl="0" marL="4635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(a)  </a:t>
            </a: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MgCl</a:t>
            </a:r>
            <a:r>
              <a:rPr b="0" baseline="-2500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consists of Mg</a:t>
            </a:r>
            <a:r>
              <a:rPr b="0" baseline="3000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2+</a:t>
            </a: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and Cl</a:t>
            </a:r>
            <a:r>
              <a:rPr b="0" baseline="3000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ions held together by </a:t>
            </a: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ionic bonding forces</a:t>
            </a: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; PCl</a:t>
            </a:r>
            <a:r>
              <a:rPr b="0" baseline="-2500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consists of polar molecules, so intermolecular </a:t>
            </a: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dipole-dipole</a:t>
            </a: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forces are present. The ionic bonding forces in MgCl</a:t>
            </a:r>
            <a:r>
              <a:rPr b="0" baseline="-2500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are stronger than the dipole-dipole forces in PCl</a:t>
            </a:r>
            <a:r>
              <a:rPr b="0" baseline="-2500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b="0" baseline="-2500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</p:txBody>
      </p:sp>
      <p:sp>
        <p:nvSpPr>
          <p:cNvPr id="684" name="Google Shape;684;p58"/>
          <p:cNvSpPr txBox="1"/>
          <p:nvPr/>
        </p:nvSpPr>
        <p:spPr>
          <a:xfrm>
            <a:off x="1905000" y="5410200"/>
            <a:ext cx="5345112" cy="425450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MgCl</a:t>
            </a:r>
            <a:r>
              <a:rPr b="1" baseline="-2500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has a higher boiling point than PCl</a:t>
            </a:r>
            <a:r>
              <a:rPr b="1" baseline="-2500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9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Google Shape;690;p59"/>
          <p:cNvSpPr txBox="1"/>
          <p:nvPr/>
        </p:nvSpPr>
        <p:spPr>
          <a:xfrm>
            <a:off x="609600" y="533400"/>
            <a:ext cx="2819400" cy="4064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Sample Problem 12.4</a:t>
            </a:r>
            <a:endParaRPr/>
          </a:p>
        </p:txBody>
      </p:sp>
      <p:sp>
        <p:nvSpPr>
          <p:cNvPr id="691" name="Google Shape;691;p59"/>
          <p:cNvSpPr txBox="1"/>
          <p:nvPr/>
        </p:nvSpPr>
        <p:spPr>
          <a:xfrm>
            <a:off x="533400" y="1295400"/>
            <a:ext cx="8153400" cy="1311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spAutoFit/>
          </a:bodyPr>
          <a:lstStyle/>
          <a:p>
            <a:pPr indent="-463550" lvl="0" marL="4635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(b)  </a:t>
            </a: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</a:t>
            </a:r>
            <a:r>
              <a:rPr b="0" baseline="-2500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NH</a:t>
            </a:r>
            <a:r>
              <a:rPr b="0" baseline="-2500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and CH</a:t>
            </a:r>
            <a:r>
              <a:rPr b="0" baseline="-2500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 both consist of </a:t>
            </a: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polar molecules</a:t>
            </a: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of about the same molar mass. CH</a:t>
            </a:r>
            <a:r>
              <a:rPr b="0" baseline="-2500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NH</a:t>
            </a:r>
            <a:r>
              <a:rPr b="0" baseline="-2500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has covalent N-H bonds, so it can form </a:t>
            </a: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 bonds</a:t>
            </a: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between its molecules. CH</a:t>
            </a:r>
            <a:r>
              <a:rPr b="0" baseline="-2500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 contains a C-F bond but no H-F bond, so </a:t>
            </a: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dipole-dipole</a:t>
            </a: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forces occur but not H bonds.</a:t>
            </a:r>
            <a:endParaRPr/>
          </a:p>
        </p:txBody>
      </p:sp>
      <p:sp>
        <p:nvSpPr>
          <p:cNvPr id="692" name="Google Shape;692;p59"/>
          <p:cNvSpPr txBox="1"/>
          <p:nvPr/>
        </p:nvSpPr>
        <p:spPr>
          <a:xfrm>
            <a:off x="1524000" y="4419600"/>
            <a:ext cx="5653087" cy="425450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</a:t>
            </a:r>
            <a:r>
              <a:rPr b="1" baseline="-2500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NH</a:t>
            </a:r>
            <a:r>
              <a:rPr b="1" baseline="-2500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has a higher boiling point than CH</a:t>
            </a:r>
            <a:r>
              <a:rPr b="1" baseline="-2500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F.</a:t>
            </a:r>
            <a:endParaRPr/>
          </a:p>
        </p:txBody>
      </p:sp>
      <p:pic>
        <p:nvPicPr>
          <p:cNvPr id="693" name="Google Shape;693;p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95600" y="2819400"/>
            <a:ext cx="2667000" cy="12017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8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Google Shape;699;p60"/>
          <p:cNvSpPr txBox="1"/>
          <p:nvPr/>
        </p:nvSpPr>
        <p:spPr>
          <a:xfrm>
            <a:off x="609600" y="533400"/>
            <a:ext cx="2819400" cy="4064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Sample Problem 12.4</a:t>
            </a:r>
            <a:endParaRPr/>
          </a:p>
        </p:txBody>
      </p:sp>
      <p:sp>
        <p:nvSpPr>
          <p:cNvPr id="700" name="Google Shape;700;p60"/>
          <p:cNvSpPr txBox="1"/>
          <p:nvPr/>
        </p:nvSpPr>
        <p:spPr>
          <a:xfrm>
            <a:off x="533400" y="1295400"/>
            <a:ext cx="8153400" cy="701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spAutoFit/>
          </a:bodyPr>
          <a:lstStyle/>
          <a:p>
            <a:pPr indent="-463550" lvl="0" marL="4635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(c)</a:t>
            </a: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CH</a:t>
            </a:r>
            <a:r>
              <a:rPr b="0" baseline="-2500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OH and CH</a:t>
            </a:r>
            <a:r>
              <a:rPr b="0" baseline="-2500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</a:t>
            </a:r>
            <a:r>
              <a:rPr b="0" baseline="-2500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OH are both </a:t>
            </a: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polar molecules</a:t>
            </a: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and both contain a covalent O-H bond. Both can therefore form </a:t>
            </a: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 bonds</a:t>
            </a: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</p:txBody>
      </p:sp>
      <p:sp>
        <p:nvSpPr>
          <p:cNvPr id="701" name="Google Shape;701;p60"/>
          <p:cNvSpPr txBox="1"/>
          <p:nvPr/>
        </p:nvSpPr>
        <p:spPr>
          <a:xfrm>
            <a:off x="1447800" y="4953000"/>
            <a:ext cx="6259512" cy="425450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</a:t>
            </a:r>
            <a:r>
              <a:rPr b="1" baseline="-2500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</a:t>
            </a:r>
            <a:r>
              <a:rPr b="1" baseline="-2500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OH has a higher boiling point than CH</a:t>
            </a:r>
            <a:r>
              <a:rPr b="1" baseline="-2500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OH.</a:t>
            </a:r>
            <a:endParaRPr/>
          </a:p>
        </p:txBody>
      </p:sp>
      <p:pic>
        <p:nvPicPr>
          <p:cNvPr id="702" name="Google Shape;702;p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4400" y="2362200"/>
            <a:ext cx="7315200" cy="830262"/>
          </a:xfrm>
          <a:prstGeom prst="rect">
            <a:avLst/>
          </a:prstGeom>
          <a:noFill/>
          <a:ln>
            <a:noFill/>
          </a:ln>
        </p:spPr>
      </p:pic>
      <p:sp>
        <p:nvSpPr>
          <p:cNvPr id="703" name="Google Shape;703;p60"/>
          <p:cNvSpPr txBox="1"/>
          <p:nvPr/>
        </p:nvSpPr>
        <p:spPr>
          <a:xfrm>
            <a:off x="990600" y="3581400"/>
            <a:ext cx="7696200" cy="701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</a:t>
            </a:r>
            <a:r>
              <a:rPr b="0" baseline="-2500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</a:t>
            </a:r>
            <a:r>
              <a:rPr b="0" baseline="-2500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OH has a larger molar mass than CH</a:t>
            </a:r>
            <a:r>
              <a:rPr b="0" baseline="-2500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OH and its </a:t>
            </a: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dispersion forces</a:t>
            </a:r>
            <a:r>
              <a:rPr b="1" i="1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are therefore stronger.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8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p61"/>
          <p:cNvSpPr txBox="1"/>
          <p:nvPr/>
        </p:nvSpPr>
        <p:spPr>
          <a:xfrm>
            <a:off x="533400" y="1295400"/>
            <a:ext cx="8153400" cy="1311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spAutoFit/>
          </a:bodyPr>
          <a:lstStyle/>
          <a:p>
            <a:pPr indent="-463550" lvl="0" marL="4635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(d)</a:t>
            </a: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Hexane and 2,2-dimethylbutane are both </a:t>
            </a: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nonpolar molecules</a:t>
            </a: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and therefore experience </a:t>
            </a: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dispersion forces</a:t>
            </a: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as their only intermolecular force. They have equal molar masses but different molecular shapes. </a:t>
            </a:r>
            <a:endParaRPr/>
          </a:p>
        </p:txBody>
      </p:sp>
      <p:sp>
        <p:nvSpPr>
          <p:cNvPr id="710" name="Google Shape;710;p61"/>
          <p:cNvSpPr txBox="1"/>
          <p:nvPr/>
        </p:nvSpPr>
        <p:spPr>
          <a:xfrm>
            <a:off x="609600" y="533400"/>
            <a:ext cx="2819400" cy="4064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Sample Problem 12.4</a:t>
            </a:r>
            <a:endParaRPr/>
          </a:p>
        </p:txBody>
      </p:sp>
      <p:pic>
        <p:nvPicPr>
          <p:cNvPr id="711" name="Google Shape;711;p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01962" y="2371725"/>
            <a:ext cx="2667000" cy="2201862"/>
          </a:xfrm>
          <a:prstGeom prst="rect">
            <a:avLst/>
          </a:prstGeom>
          <a:noFill/>
          <a:ln>
            <a:noFill/>
          </a:ln>
        </p:spPr>
      </p:pic>
      <p:sp>
        <p:nvSpPr>
          <p:cNvPr id="712" name="Google Shape;712;p61"/>
          <p:cNvSpPr txBox="1"/>
          <p:nvPr/>
        </p:nvSpPr>
        <p:spPr>
          <a:xfrm>
            <a:off x="990600" y="4572000"/>
            <a:ext cx="7696200" cy="701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Cylindrical hexane molecules make more intermolecular contact than the more compact 2,2-dimethylbutane molecules.</a:t>
            </a:r>
            <a:endParaRPr/>
          </a:p>
        </p:txBody>
      </p:sp>
      <p:sp>
        <p:nvSpPr>
          <p:cNvPr id="713" name="Google Shape;713;p61"/>
          <p:cNvSpPr txBox="1"/>
          <p:nvPr/>
        </p:nvSpPr>
        <p:spPr>
          <a:xfrm>
            <a:off x="1143000" y="5562600"/>
            <a:ext cx="7334250" cy="425450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Hexane has a higher boiling point than 2,2-dimethylbutane.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7"/>
          <p:cNvSpPr txBox="1"/>
          <p:nvPr/>
        </p:nvSpPr>
        <p:spPr>
          <a:xfrm>
            <a:off x="2438400" y="685800"/>
            <a:ext cx="4267200" cy="519112"/>
          </a:xfrm>
          <a:prstGeom prst="rect">
            <a:avLst/>
          </a:prstGeom>
          <a:gradFill>
            <a:gsLst>
              <a:gs pos="0">
                <a:srgbClr val="990000">
                  <a:alpha val="34901"/>
                </a:srgbClr>
              </a:gs>
              <a:gs pos="100000">
                <a:srgbClr val="470000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Attractive Forces</a:t>
            </a:r>
            <a:endParaRPr/>
          </a:p>
        </p:txBody>
      </p:sp>
      <p:sp>
        <p:nvSpPr>
          <p:cNvPr id="121" name="Google Shape;121;p17"/>
          <p:cNvSpPr txBox="1"/>
          <p:nvPr/>
        </p:nvSpPr>
        <p:spPr>
          <a:xfrm>
            <a:off x="381000" y="1524000"/>
            <a:ext cx="8458200" cy="2185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1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Intramolecular</a:t>
            </a: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or </a:t>
            </a:r>
            <a:r>
              <a:rPr b="1" i="1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bonding</a:t>
            </a: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forces are found </a:t>
            </a:r>
            <a:r>
              <a:rPr b="1" i="1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within</a:t>
            </a: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 molecule. The </a:t>
            </a:r>
            <a:r>
              <a:rPr b="1" i="1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chemical</a:t>
            </a: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behavior of each phase of matter is the same because the same basic particle is present in each case.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b="0" baseline="-2500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 molecules are present whether the substance is in the solid, liquid, or gas phase.</a:t>
            </a:r>
            <a:endParaRPr/>
          </a:p>
        </p:txBody>
      </p:sp>
      <p:sp>
        <p:nvSpPr>
          <p:cNvPr id="122" name="Google Shape;122;p17"/>
          <p:cNvSpPr txBox="1"/>
          <p:nvPr/>
        </p:nvSpPr>
        <p:spPr>
          <a:xfrm>
            <a:off x="381000" y="4114800"/>
            <a:ext cx="8458200" cy="15700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1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Intermolecular</a:t>
            </a: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or </a:t>
            </a:r>
            <a:r>
              <a:rPr b="1" i="1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nonbonding</a:t>
            </a: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forces are found </a:t>
            </a:r>
            <a:r>
              <a:rPr b="1" i="1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between</a:t>
            </a: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molecules. The </a:t>
            </a:r>
            <a:r>
              <a:rPr b="1" i="1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physical</a:t>
            </a: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behavior of each phase of matter is different because the </a:t>
            </a:r>
            <a:r>
              <a:rPr b="1" i="1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strength</a:t>
            </a: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of these forces differs from state to state.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8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Google Shape;719;p62"/>
          <p:cNvSpPr txBox="1"/>
          <p:nvPr/>
        </p:nvSpPr>
        <p:spPr>
          <a:xfrm>
            <a:off x="609600" y="533400"/>
            <a:ext cx="2819400" cy="4064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Sample Problem 12.4</a:t>
            </a:r>
            <a:endParaRPr/>
          </a:p>
        </p:txBody>
      </p:sp>
      <p:sp>
        <p:nvSpPr>
          <p:cNvPr id="720" name="Google Shape;720;p62"/>
          <p:cNvSpPr txBox="1"/>
          <p:nvPr/>
        </p:nvSpPr>
        <p:spPr>
          <a:xfrm>
            <a:off x="609600" y="1219200"/>
            <a:ext cx="1752600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CHECK:</a:t>
            </a:r>
            <a:endParaRPr/>
          </a:p>
        </p:txBody>
      </p:sp>
      <p:sp>
        <p:nvSpPr>
          <p:cNvPr id="721" name="Google Shape;721;p62"/>
          <p:cNvSpPr txBox="1"/>
          <p:nvPr/>
        </p:nvSpPr>
        <p:spPr>
          <a:xfrm>
            <a:off x="685800" y="1676400"/>
            <a:ext cx="7239000" cy="1919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actual boiling points show our predictions are correct: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(a)  MgCl</a:t>
            </a:r>
            <a:r>
              <a:rPr b="0" baseline="-2500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(1412°C) and PCl</a:t>
            </a:r>
            <a:r>
              <a:rPr b="0" baseline="-2500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(76°C)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AutoNum type="alphaLcParenBoth" startAt="2"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</a:t>
            </a:r>
            <a:r>
              <a:rPr b="0" baseline="-2500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NH</a:t>
            </a:r>
            <a:r>
              <a:rPr b="0" baseline="-2500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(-6.3°C) and CH</a:t>
            </a:r>
            <a:r>
              <a:rPr b="0" baseline="-2500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 (-78.4°C)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AutoNum type="alphaLcParenBoth" startAt="2"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</a:t>
            </a:r>
            <a:r>
              <a:rPr b="0" baseline="-2500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OH (64,7°C) and CH</a:t>
            </a:r>
            <a:r>
              <a:rPr b="0" baseline="-2500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</a:t>
            </a:r>
            <a:r>
              <a:rPr b="0" baseline="-2500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OH (78.5°C)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AutoNum type="alphaLcParenBoth" startAt="2"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Hexane (69°C) and 2,2-dimethylbutane (49.7°C)</a:t>
            </a:r>
            <a:endParaRPr/>
          </a:p>
        </p:txBody>
      </p:sp>
      <p:sp>
        <p:nvSpPr>
          <p:cNvPr id="722" name="Google Shape;722;p62"/>
          <p:cNvSpPr txBox="1"/>
          <p:nvPr/>
        </p:nvSpPr>
        <p:spPr>
          <a:xfrm>
            <a:off x="685800" y="4191000"/>
            <a:ext cx="7620000" cy="1006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Remember that </a:t>
            </a:r>
            <a:r>
              <a:rPr b="1" i="1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dispersion forces are always present</a:t>
            </a: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but in (a) and (b) they are much less significant than the other forces that occur.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7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8" name="Google Shape;728;p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68850" y="935037"/>
            <a:ext cx="3494087" cy="4262437"/>
          </a:xfrm>
          <a:prstGeom prst="rect">
            <a:avLst/>
          </a:prstGeom>
          <a:noFill/>
          <a:ln>
            <a:noFill/>
          </a:ln>
        </p:spPr>
      </p:pic>
      <p:sp>
        <p:nvSpPr>
          <p:cNvPr id="729" name="Google Shape;729;p63"/>
          <p:cNvSpPr txBox="1"/>
          <p:nvPr/>
        </p:nvSpPr>
        <p:spPr>
          <a:xfrm>
            <a:off x="381000" y="457200"/>
            <a:ext cx="1905000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12.17</a:t>
            </a:r>
            <a:endParaRPr/>
          </a:p>
        </p:txBody>
      </p:sp>
      <p:sp>
        <p:nvSpPr>
          <p:cNvPr id="730" name="Google Shape;730;p63"/>
          <p:cNvSpPr txBox="1"/>
          <p:nvPr/>
        </p:nvSpPr>
        <p:spPr>
          <a:xfrm>
            <a:off x="2057400" y="457200"/>
            <a:ext cx="5638800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molecular basis of surface tension.</a:t>
            </a:r>
            <a:endParaRPr/>
          </a:p>
        </p:txBody>
      </p:sp>
      <p:grpSp>
        <p:nvGrpSpPr>
          <p:cNvPr id="731" name="Google Shape;731;p63"/>
          <p:cNvGrpSpPr/>
          <p:nvPr/>
        </p:nvGrpSpPr>
        <p:grpSpPr>
          <a:xfrm>
            <a:off x="533400" y="3581400"/>
            <a:ext cx="4953000" cy="701675"/>
            <a:chOff x="336" y="2256"/>
            <a:chExt cx="3120" cy="442"/>
          </a:xfrm>
        </p:grpSpPr>
        <p:cxnSp>
          <p:nvCxnSpPr>
            <p:cNvPr id="732" name="Google Shape;732;p63"/>
            <p:cNvCxnSpPr/>
            <p:nvPr/>
          </p:nvCxnSpPr>
          <p:spPr>
            <a:xfrm>
              <a:off x="2688" y="2400"/>
              <a:ext cx="768" cy="0"/>
            </a:xfrm>
            <a:prstGeom prst="straightConnector1">
              <a:avLst/>
            </a:prstGeom>
            <a:noFill/>
            <a:ln cap="flat" cmpd="sng" w="57150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triangle"/>
            </a:ln>
          </p:spPr>
        </p:cxnSp>
        <p:sp>
          <p:nvSpPr>
            <p:cNvPr id="733" name="Google Shape;733;p63"/>
            <p:cNvSpPr txBox="1"/>
            <p:nvPr/>
          </p:nvSpPr>
          <p:spPr>
            <a:xfrm>
              <a:off x="336" y="2256"/>
              <a:ext cx="2400" cy="44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r>
                <a:rPr b="0" i="0" lang="en-US" sz="20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An interior molecule is attracted by others on all sides.</a:t>
              </a:r>
              <a:endParaRPr/>
            </a:p>
          </p:txBody>
        </p:sp>
      </p:grpSp>
      <p:grpSp>
        <p:nvGrpSpPr>
          <p:cNvPr id="734" name="Google Shape;734;p63"/>
          <p:cNvGrpSpPr/>
          <p:nvPr/>
        </p:nvGrpSpPr>
        <p:grpSpPr>
          <a:xfrm>
            <a:off x="533400" y="1752600"/>
            <a:ext cx="5867400" cy="1311275"/>
            <a:chOff x="336" y="1104"/>
            <a:chExt cx="3696" cy="826"/>
          </a:xfrm>
        </p:grpSpPr>
        <p:cxnSp>
          <p:nvCxnSpPr>
            <p:cNvPr id="735" name="Google Shape;735;p63"/>
            <p:cNvCxnSpPr/>
            <p:nvPr/>
          </p:nvCxnSpPr>
          <p:spPr>
            <a:xfrm>
              <a:off x="2688" y="1344"/>
              <a:ext cx="1344" cy="0"/>
            </a:xfrm>
            <a:prstGeom prst="straightConnector1">
              <a:avLst/>
            </a:prstGeom>
            <a:noFill/>
            <a:ln cap="flat" cmpd="sng" w="57150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triangle"/>
            </a:ln>
          </p:spPr>
        </p:cxnSp>
        <p:sp>
          <p:nvSpPr>
            <p:cNvPr id="736" name="Google Shape;736;p63"/>
            <p:cNvSpPr txBox="1"/>
            <p:nvPr/>
          </p:nvSpPr>
          <p:spPr>
            <a:xfrm>
              <a:off x="336" y="1104"/>
              <a:ext cx="2400" cy="82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r>
                <a:rPr b="0" i="0" lang="en-US" sz="20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 surface molecule experiences a </a:t>
              </a:r>
              <a:r>
                <a:rPr b="0" i="1" lang="en-US" sz="20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net attraction downward</a:t>
              </a:r>
              <a:r>
                <a:rPr b="0" i="0" lang="en-US" sz="20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. This causes a liquid surface to have the smallest area possible.</a:t>
              </a:r>
              <a:endParaRPr/>
            </a:p>
          </p:txBody>
        </p:sp>
      </p:grpSp>
      <p:sp>
        <p:nvSpPr>
          <p:cNvPr id="737" name="Google Shape;737;p63"/>
          <p:cNvSpPr txBox="1"/>
          <p:nvPr/>
        </p:nvSpPr>
        <p:spPr>
          <a:xfrm>
            <a:off x="685800" y="5257800"/>
            <a:ext cx="7772400" cy="1006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Surface tension is the energy required to increase the surface area of a liquid. The </a:t>
            </a:r>
            <a:r>
              <a:rPr b="1" i="1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stronger</a:t>
            </a: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the forces between the particles the </a:t>
            </a:r>
            <a:r>
              <a:rPr b="1" i="1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higher</a:t>
            </a: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the surface tension.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2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Google Shape;743;p64"/>
          <p:cNvSpPr txBox="1"/>
          <p:nvPr/>
        </p:nvSpPr>
        <p:spPr>
          <a:xfrm>
            <a:off x="647700" y="1524000"/>
            <a:ext cx="14478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Substance</a:t>
            </a:r>
            <a:endParaRPr/>
          </a:p>
        </p:txBody>
      </p:sp>
      <p:sp>
        <p:nvSpPr>
          <p:cNvPr id="744" name="Google Shape;744;p64"/>
          <p:cNvSpPr txBox="1"/>
          <p:nvPr/>
        </p:nvSpPr>
        <p:spPr>
          <a:xfrm>
            <a:off x="2667000" y="1524000"/>
            <a:ext cx="11430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Formula</a:t>
            </a:r>
            <a:endParaRPr/>
          </a:p>
        </p:txBody>
      </p:sp>
      <p:sp>
        <p:nvSpPr>
          <p:cNvPr id="745" name="Google Shape;745;p64"/>
          <p:cNvSpPr txBox="1"/>
          <p:nvPr/>
        </p:nvSpPr>
        <p:spPr>
          <a:xfrm>
            <a:off x="4000500" y="1249362"/>
            <a:ext cx="1981200" cy="909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Surface Tension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1" i="0" lang="en-US" sz="1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(J/m</a:t>
            </a:r>
            <a:r>
              <a:rPr b="1" baseline="30000" i="0" lang="en-US" sz="1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i="0" lang="en-US" sz="1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 at 20</a:t>
            </a:r>
            <a:r>
              <a:rPr b="1" baseline="30000" i="0" lang="en-US" sz="1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r>
              <a:rPr b="1" i="0" lang="en-US" sz="1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endParaRPr/>
          </a:p>
        </p:txBody>
      </p:sp>
      <p:sp>
        <p:nvSpPr>
          <p:cNvPr id="746" name="Google Shape;746;p64"/>
          <p:cNvSpPr txBox="1"/>
          <p:nvPr/>
        </p:nvSpPr>
        <p:spPr>
          <a:xfrm>
            <a:off x="6096000" y="1524000"/>
            <a:ext cx="19812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Major Force(s)</a:t>
            </a:r>
            <a:endParaRPr/>
          </a:p>
        </p:txBody>
      </p:sp>
      <p:cxnSp>
        <p:nvCxnSpPr>
          <p:cNvPr id="747" name="Google Shape;747;p64"/>
          <p:cNvCxnSpPr/>
          <p:nvPr/>
        </p:nvCxnSpPr>
        <p:spPr>
          <a:xfrm>
            <a:off x="533400" y="2286000"/>
            <a:ext cx="80010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748" name="Google Shape;748;p64"/>
          <p:cNvSpPr txBox="1"/>
          <p:nvPr/>
        </p:nvSpPr>
        <p:spPr>
          <a:xfrm>
            <a:off x="609600" y="2438400"/>
            <a:ext cx="15240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Diethyl ether</a:t>
            </a:r>
            <a:endParaRPr/>
          </a:p>
        </p:txBody>
      </p:sp>
      <p:sp>
        <p:nvSpPr>
          <p:cNvPr id="749" name="Google Shape;749;p64"/>
          <p:cNvSpPr txBox="1"/>
          <p:nvPr/>
        </p:nvSpPr>
        <p:spPr>
          <a:xfrm>
            <a:off x="609600" y="3124200"/>
            <a:ext cx="14478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Ethanol</a:t>
            </a:r>
            <a:endParaRPr/>
          </a:p>
        </p:txBody>
      </p:sp>
      <p:sp>
        <p:nvSpPr>
          <p:cNvPr id="750" name="Google Shape;750;p64"/>
          <p:cNvSpPr txBox="1"/>
          <p:nvPr/>
        </p:nvSpPr>
        <p:spPr>
          <a:xfrm>
            <a:off x="609600" y="3810000"/>
            <a:ext cx="14478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Butanol</a:t>
            </a:r>
            <a:endParaRPr/>
          </a:p>
        </p:txBody>
      </p:sp>
      <p:sp>
        <p:nvSpPr>
          <p:cNvPr id="751" name="Google Shape;751;p64"/>
          <p:cNvSpPr txBox="1"/>
          <p:nvPr/>
        </p:nvSpPr>
        <p:spPr>
          <a:xfrm>
            <a:off x="609600" y="4495800"/>
            <a:ext cx="14478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Water</a:t>
            </a:r>
            <a:endParaRPr/>
          </a:p>
        </p:txBody>
      </p:sp>
      <p:sp>
        <p:nvSpPr>
          <p:cNvPr id="752" name="Google Shape;752;p64"/>
          <p:cNvSpPr txBox="1"/>
          <p:nvPr/>
        </p:nvSpPr>
        <p:spPr>
          <a:xfrm>
            <a:off x="609600" y="5181600"/>
            <a:ext cx="14478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Mercury</a:t>
            </a:r>
            <a:endParaRPr/>
          </a:p>
        </p:txBody>
      </p:sp>
      <p:sp>
        <p:nvSpPr>
          <p:cNvPr id="753" name="Google Shape;753;p64"/>
          <p:cNvSpPr txBox="1"/>
          <p:nvPr/>
        </p:nvSpPr>
        <p:spPr>
          <a:xfrm>
            <a:off x="6096000" y="2438400"/>
            <a:ext cx="25146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Dipole-dipole; dispersion</a:t>
            </a:r>
            <a:endParaRPr/>
          </a:p>
        </p:txBody>
      </p:sp>
      <p:sp>
        <p:nvSpPr>
          <p:cNvPr id="754" name="Google Shape;754;p64"/>
          <p:cNvSpPr txBox="1"/>
          <p:nvPr/>
        </p:nvSpPr>
        <p:spPr>
          <a:xfrm>
            <a:off x="6096000" y="3124200"/>
            <a:ext cx="12954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 bonding</a:t>
            </a:r>
            <a:endParaRPr/>
          </a:p>
        </p:txBody>
      </p:sp>
      <p:sp>
        <p:nvSpPr>
          <p:cNvPr id="755" name="Google Shape;755;p64"/>
          <p:cNvSpPr txBox="1"/>
          <p:nvPr/>
        </p:nvSpPr>
        <p:spPr>
          <a:xfrm>
            <a:off x="6096000" y="3810000"/>
            <a:ext cx="22860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 bonding; dispersion</a:t>
            </a:r>
            <a:endParaRPr/>
          </a:p>
        </p:txBody>
      </p:sp>
      <p:sp>
        <p:nvSpPr>
          <p:cNvPr id="756" name="Google Shape;756;p64"/>
          <p:cNvSpPr txBox="1"/>
          <p:nvPr/>
        </p:nvSpPr>
        <p:spPr>
          <a:xfrm>
            <a:off x="6096000" y="4495800"/>
            <a:ext cx="12192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 bonding</a:t>
            </a:r>
            <a:endParaRPr/>
          </a:p>
        </p:txBody>
      </p:sp>
      <p:sp>
        <p:nvSpPr>
          <p:cNvPr id="757" name="Google Shape;757;p64"/>
          <p:cNvSpPr txBox="1"/>
          <p:nvPr/>
        </p:nvSpPr>
        <p:spPr>
          <a:xfrm>
            <a:off x="6096000" y="5181600"/>
            <a:ext cx="18288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Metallic bonding</a:t>
            </a:r>
            <a:endParaRPr/>
          </a:p>
        </p:txBody>
      </p:sp>
      <p:sp>
        <p:nvSpPr>
          <p:cNvPr id="758" name="Google Shape;758;p64"/>
          <p:cNvSpPr txBox="1"/>
          <p:nvPr/>
        </p:nvSpPr>
        <p:spPr>
          <a:xfrm>
            <a:off x="4330700" y="2463800"/>
            <a:ext cx="12192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1.7x10</a:t>
            </a:r>
            <a:r>
              <a:rPr b="0" baseline="3000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−2</a:t>
            </a:r>
            <a:endParaRPr/>
          </a:p>
        </p:txBody>
      </p:sp>
      <p:sp>
        <p:nvSpPr>
          <p:cNvPr id="759" name="Google Shape;759;p64"/>
          <p:cNvSpPr txBox="1"/>
          <p:nvPr/>
        </p:nvSpPr>
        <p:spPr>
          <a:xfrm>
            <a:off x="4343400" y="3124200"/>
            <a:ext cx="12192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2.3x10</a:t>
            </a:r>
            <a:r>
              <a:rPr b="0" baseline="3000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−2</a:t>
            </a:r>
            <a:endParaRPr/>
          </a:p>
        </p:txBody>
      </p:sp>
      <p:sp>
        <p:nvSpPr>
          <p:cNvPr id="760" name="Google Shape;760;p64"/>
          <p:cNvSpPr txBox="1"/>
          <p:nvPr/>
        </p:nvSpPr>
        <p:spPr>
          <a:xfrm>
            <a:off x="4343400" y="3810000"/>
            <a:ext cx="12192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2.5x10</a:t>
            </a:r>
            <a:r>
              <a:rPr b="0" baseline="3000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−2</a:t>
            </a:r>
            <a:endParaRPr/>
          </a:p>
        </p:txBody>
      </p:sp>
      <p:sp>
        <p:nvSpPr>
          <p:cNvPr id="761" name="Google Shape;761;p64"/>
          <p:cNvSpPr txBox="1"/>
          <p:nvPr/>
        </p:nvSpPr>
        <p:spPr>
          <a:xfrm>
            <a:off x="4343400" y="4495800"/>
            <a:ext cx="12192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7.3x10</a:t>
            </a:r>
            <a:r>
              <a:rPr b="0" baseline="3000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−2</a:t>
            </a:r>
            <a:endParaRPr/>
          </a:p>
        </p:txBody>
      </p:sp>
      <p:sp>
        <p:nvSpPr>
          <p:cNvPr id="762" name="Google Shape;762;p64"/>
          <p:cNvSpPr txBox="1"/>
          <p:nvPr/>
        </p:nvSpPr>
        <p:spPr>
          <a:xfrm>
            <a:off x="4343400" y="5181600"/>
            <a:ext cx="12192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48x10</a:t>
            </a:r>
            <a:r>
              <a:rPr b="0" baseline="3000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−2</a:t>
            </a:r>
            <a:endParaRPr/>
          </a:p>
        </p:txBody>
      </p:sp>
      <p:sp>
        <p:nvSpPr>
          <p:cNvPr id="763" name="Google Shape;763;p64"/>
          <p:cNvSpPr txBox="1"/>
          <p:nvPr/>
        </p:nvSpPr>
        <p:spPr>
          <a:xfrm>
            <a:off x="2133600" y="2438400"/>
            <a:ext cx="19812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</a:t>
            </a:r>
            <a:r>
              <a:rPr b="0" baseline="-2500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</a:t>
            </a:r>
            <a:r>
              <a:rPr b="0" baseline="-2500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OCH</a:t>
            </a:r>
            <a:r>
              <a:rPr b="0" baseline="-2500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</a:t>
            </a:r>
            <a:r>
              <a:rPr b="0" baseline="-2500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764" name="Google Shape;764;p64"/>
          <p:cNvSpPr txBox="1"/>
          <p:nvPr/>
        </p:nvSpPr>
        <p:spPr>
          <a:xfrm>
            <a:off x="2133600" y="3124200"/>
            <a:ext cx="19812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</a:t>
            </a:r>
            <a:r>
              <a:rPr b="0" baseline="-2500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</a:t>
            </a:r>
            <a:r>
              <a:rPr b="0" baseline="-2500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OH</a:t>
            </a:r>
            <a:endParaRPr/>
          </a:p>
        </p:txBody>
      </p:sp>
      <p:sp>
        <p:nvSpPr>
          <p:cNvPr id="765" name="Google Shape;765;p64"/>
          <p:cNvSpPr txBox="1"/>
          <p:nvPr/>
        </p:nvSpPr>
        <p:spPr>
          <a:xfrm>
            <a:off x="2133600" y="3810000"/>
            <a:ext cx="21336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</a:t>
            </a:r>
            <a:r>
              <a:rPr b="0" baseline="-2500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</a:t>
            </a:r>
            <a:r>
              <a:rPr b="0" baseline="-2500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</a:t>
            </a:r>
            <a:r>
              <a:rPr b="0" baseline="-2500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</a:t>
            </a:r>
            <a:r>
              <a:rPr b="0" baseline="-2500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OH</a:t>
            </a:r>
            <a:endParaRPr/>
          </a:p>
        </p:txBody>
      </p:sp>
      <p:sp>
        <p:nvSpPr>
          <p:cNvPr id="766" name="Google Shape;766;p64"/>
          <p:cNvSpPr txBox="1"/>
          <p:nvPr/>
        </p:nvSpPr>
        <p:spPr>
          <a:xfrm>
            <a:off x="2133600" y="4495800"/>
            <a:ext cx="7620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b="0" baseline="-2500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endParaRPr/>
          </a:p>
        </p:txBody>
      </p:sp>
      <p:sp>
        <p:nvSpPr>
          <p:cNvPr id="767" name="Google Shape;767;p64"/>
          <p:cNvSpPr txBox="1"/>
          <p:nvPr/>
        </p:nvSpPr>
        <p:spPr>
          <a:xfrm>
            <a:off x="2133600" y="5181600"/>
            <a:ext cx="6096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Hg</a:t>
            </a:r>
            <a:endParaRPr/>
          </a:p>
        </p:txBody>
      </p:sp>
      <p:cxnSp>
        <p:nvCxnSpPr>
          <p:cNvPr id="768" name="Google Shape;768;p64"/>
          <p:cNvCxnSpPr/>
          <p:nvPr/>
        </p:nvCxnSpPr>
        <p:spPr>
          <a:xfrm>
            <a:off x="533400" y="5715000"/>
            <a:ext cx="80010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pic>
        <p:nvPicPr>
          <p:cNvPr id="769" name="Google Shape;769;p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5787" y="747712"/>
            <a:ext cx="7943850" cy="4460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4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" name="Google Shape;775;p65"/>
          <p:cNvSpPr txBox="1"/>
          <p:nvPr/>
        </p:nvSpPr>
        <p:spPr>
          <a:xfrm>
            <a:off x="523875" y="276225"/>
            <a:ext cx="1905000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12.18</a:t>
            </a:r>
            <a:endParaRPr/>
          </a:p>
        </p:txBody>
      </p:sp>
      <p:sp>
        <p:nvSpPr>
          <p:cNvPr id="776" name="Google Shape;776;p65"/>
          <p:cNvSpPr txBox="1"/>
          <p:nvPr/>
        </p:nvSpPr>
        <p:spPr>
          <a:xfrm>
            <a:off x="2352675" y="276225"/>
            <a:ext cx="5791200" cy="701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Capillary action and the shape of the water or mercury meniscus in glass.</a:t>
            </a:r>
            <a:endParaRPr/>
          </a:p>
        </p:txBody>
      </p:sp>
      <p:sp>
        <p:nvSpPr>
          <p:cNvPr id="777" name="Google Shape;777;p65"/>
          <p:cNvSpPr txBox="1"/>
          <p:nvPr/>
        </p:nvSpPr>
        <p:spPr>
          <a:xfrm>
            <a:off x="965200" y="5826125"/>
            <a:ext cx="3581400" cy="701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8925" lvl="0" marL="28892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A.</a:t>
            </a: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Water displays a concave meniscus.</a:t>
            </a:r>
            <a:endParaRPr/>
          </a:p>
        </p:txBody>
      </p:sp>
      <p:sp>
        <p:nvSpPr>
          <p:cNvPr id="778" name="Google Shape;778;p65"/>
          <p:cNvSpPr txBox="1"/>
          <p:nvPr/>
        </p:nvSpPr>
        <p:spPr>
          <a:xfrm>
            <a:off x="4876800" y="5826125"/>
            <a:ext cx="3581400" cy="701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8925" lvl="0" marL="28892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B.</a:t>
            </a: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Mercury displays a convex meniscus.</a:t>
            </a:r>
            <a:endParaRPr/>
          </a:p>
        </p:txBody>
      </p:sp>
      <p:pic>
        <p:nvPicPr>
          <p:cNvPr descr="siL40183_12_21.jpg" id="779" name="Google Shape;779;p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7262" y="1147762"/>
            <a:ext cx="6946900" cy="4552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4" name="Shape 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" name="Google Shape;785;p66"/>
          <p:cNvSpPr txBox="1"/>
          <p:nvPr/>
        </p:nvSpPr>
        <p:spPr>
          <a:xfrm>
            <a:off x="1676400" y="1981200"/>
            <a:ext cx="2438400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Temperature (°C)</a:t>
            </a:r>
            <a:endParaRPr/>
          </a:p>
        </p:txBody>
      </p:sp>
      <p:sp>
        <p:nvSpPr>
          <p:cNvPr id="786" name="Google Shape;786;p66"/>
          <p:cNvSpPr txBox="1"/>
          <p:nvPr/>
        </p:nvSpPr>
        <p:spPr>
          <a:xfrm>
            <a:off x="5181600" y="1752600"/>
            <a:ext cx="1371600" cy="701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Viscosity (N∙s/m</a:t>
            </a:r>
            <a:r>
              <a:rPr b="1" baseline="3000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)*</a:t>
            </a:r>
            <a:endParaRPr/>
          </a:p>
        </p:txBody>
      </p:sp>
      <p:cxnSp>
        <p:nvCxnSpPr>
          <p:cNvPr id="787" name="Google Shape;787;p66"/>
          <p:cNvCxnSpPr/>
          <p:nvPr/>
        </p:nvCxnSpPr>
        <p:spPr>
          <a:xfrm>
            <a:off x="1600200" y="2438400"/>
            <a:ext cx="55626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788" name="Google Shape;788;p66"/>
          <p:cNvCxnSpPr/>
          <p:nvPr/>
        </p:nvCxnSpPr>
        <p:spPr>
          <a:xfrm>
            <a:off x="1600200" y="5334000"/>
            <a:ext cx="55626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789" name="Google Shape;789;p66"/>
          <p:cNvSpPr txBox="1"/>
          <p:nvPr/>
        </p:nvSpPr>
        <p:spPr>
          <a:xfrm>
            <a:off x="2286000" y="2743200"/>
            <a:ext cx="533400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</a:t>
            </a:r>
            <a:endParaRPr/>
          </a:p>
        </p:txBody>
      </p:sp>
      <p:sp>
        <p:nvSpPr>
          <p:cNvPr id="790" name="Google Shape;790;p66"/>
          <p:cNvSpPr txBox="1"/>
          <p:nvPr/>
        </p:nvSpPr>
        <p:spPr>
          <a:xfrm>
            <a:off x="2286000" y="3429000"/>
            <a:ext cx="533400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40</a:t>
            </a:r>
            <a:endParaRPr/>
          </a:p>
        </p:txBody>
      </p:sp>
      <p:sp>
        <p:nvSpPr>
          <p:cNvPr id="791" name="Google Shape;791;p66"/>
          <p:cNvSpPr txBox="1"/>
          <p:nvPr/>
        </p:nvSpPr>
        <p:spPr>
          <a:xfrm>
            <a:off x="2273300" y="4140200"/>
            <a:ext cx="533400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60</a:t>
            </a:r>
            <a:endParaRPr/>
          </a:p>
        </p:txBody>
      </p:sp>
      <p:sp>
        <p:nvSpPr>
          <p:cNvPr id="792" name="Google Shape;792;p66"/>
          <p:cNvSpPr txBox="1"/>
          <p:nvPr/>
        </p:nvSpPr>
        <p:spPr>
          <a:xfrm>
            <a:off x="2286000" y="4800600"/>
            <a:ext cx="533400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80</a:t>
            </a:r>
            <a:endParaRPr/>
          </a:p>
        </p:txBody>
      </p:sp>
      <p:sp>
        <p:nvSpPr>
          <p:cNvPr id="793" name="Google Shape;793;p66"/>
          <p:cNvSpPr txBox="1"/>
          <p:nvPr/>
        </p:nvSpPr>
        <p:spPr>
          <a:xfrm>
            <a:off x="5334000" y="2743200"/>
            <a:ext cx="1524000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1.00x10</a:t>
            </a:r>
            <a:r>
              <a:rPr b="0" baseline="3000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−3</a:t>
            </a:r>
            <a:endParaRPr/>
          </a:p>
        </p:txBody>
      </p:sp>
      <p:sp>
        <p:nvSpPr>
          <p:cNvPr id="794" name="Google Shape;794;p66"/>
          <p:cNvSpPr txBox="1"/>
          <p:nvPr/>
        </p:nvSpPr>
        <p:spPr>
          <a:xfrm>
            <a:off x="5334000" y="3429000"/>
            <a:ext cx="1524000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0.65x10</a:t>
            </a:r>
            <a:r>
              <a:rPr b="0" baseline="3000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−3</a:t>
            </a:r>
            <a:endParaRPr/>
          </a:p>
        </p:txBody>
      </p:sp>
      <p:sp>
        <p:nvSpPr>
          <p:cNvPr id="795" name="Google Shape;795;p66"/>
          <p:cNvSpPr txBox="1"/>
          <p:nvPr/>
        </p:nvSpPr>
        <p:spPr>
          <a:xfrm>
            <a:off x="5334000" y="4114800"/>
            <a:ext cx="1524000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0.47x10</a:t>
            </a:r>
            <a:r>
              <a:rPr b="0" baseline="3000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−3</a:t>
            </a:r>
            <a:endParaRPr/>
          </a:p>
        </p:txBody>
      </p:sp>
      <p:sp>
        <p:nvSpPr>
          <p:cNvPr id="796" name="Google Shape;796;p66"/>
          <p:cNvSpPr txBox="1"/>
          <p:nvPr/>
        </p:nvSpPr>
        <p:spPr>
          <a:xfrm>
            <a:off x="5334000" y="4800600"/>
            <a:ext cx="1524000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0.35x10</a:t>
            </a:r>
            <a:r>
              <a:rPr b="0" baseline="3000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−3</a:t>
            </a:r>
            <a:endParaRPr/>
          </a:p>
        </p:txBody>
      </p:sp>
      <p:sp>
        <p:nvSpPr>
          <p:cNvPr id="797" name="Google Shape;797;p66"/>
          <p:cNvSpPr txBox="1"/>
          <p:nvPr/>
        </p:nvSpPr>
        <p:spPr>
          <a:xfrm>
            <a:off x="1524000" y="5486400"/>
            <a:ext cx="64770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*The units of viscosity are Newton-seconds per square meter.</a:t>
            </a:r>
            <a:endParaRPr/>
          </a:p>
        </p:txBody>
      </p:sp>
      <p:sp>
        <p:nvSpPr>
          <p:cNvPr id="798" name="Google Shape;798;p66"/>
          <p:cNvSpPr txBox="1"/>
          <p:nvPr/>
        </p:nvSpPr>
        <p:spPr>
          <a:xfrm>
            <a:off x="2209800" y="1219200"/>
            <a:ext cx="4986337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1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Viscosity is resistance of a fluid to flow.</a:t>
            </a:r>
            <a:endParaRPr/>
          </a:p>
        </p:txBody>
      </p:sp>
      <p:sp>
        <p:nvSpPr>
          <p:cNvPr id="799" name="Google Shape;799;p66"/>
          <p:cNvSpPr txBox="1"/>
          <p:nvPr/>
        </p:nvSpPr>
        <p:spPr>
          <a:xfrm>
            <a:off x="1082675" y="684212"/>
            <a:ext cx="6767512" cy="396875"/>
          </a:xfrm>
          <a:prstGeom prst="rect">
            <a:avLst/>
          </a:prstGeom>
          <a:solidFill>
            <a:srgbClr val="0033CC">
              <a:alpha val="64705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b="1" i="0" lang="en-US" sz="2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Table </a:t>
            </a: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12.4</a:t>
            </a:r>
            <a:r>
              <a:rPr b="1" i="0" lang="en-US" sz="2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Viscosity of Water at Several Temperatures</a:t>
            </a:r>
            <a:endParaRPr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4" name="Shape 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" name="Google Shape;805;p67"/>
          <p:cNvSpPr txBox="1"/>
          <p:nvPr/>
        </p:nvSpPr>
        <p:spPr>
          <a:xfrm>
            <a:off x="533400" y="533400"/>
            <a:ext cx="1905000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12.19</a:t>
            </a:r>
            <a:endParaRPr/>
          </a:p>
        </p:txBody>
      </p:sp>
      <p:sp>
        <p:nvSpPr>
          <p:cNvPr id="806" name="Google Shape;806;p67"/>
          <p:cNvSpPr txBox="1"/>
          <p:nvPr/>
        </p:nvSpPr>
        <p:spPr>
          <a:xfrm>
            <a:off x="2209800" y="533400"/>
            <a:ext cx="5638800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H-bonding ability of water.</a:t>
            </a:r>
            <a:endParaRPr/>
          </a:p>
        </p:txBody>
      </p:sp>
      <p:grpSp>
        <p:nvGrpSpPr>
          <p:cNvPr id="807" name="Google Shape;807;p67"/>
          <p:cNvGrpSpPr/>
          <p:nvPr/>
        </p:nvGrpSpPr>
        <p:grpSpPr>
          <a:xfrm>
            <a:off x="2286000" y="1066800"/>
            <a:ext cx="4965700" cy="4114800"/>
            <a:chOff x="1440" y="672"/>
            <a:chExt cx="3128" cy="2592"/>
          </a:xfrm>
        </p:grpSpPr>
        <p:pic>
          <p:nvPicPr>
            <p:cNvPr id="808" name="Google Shape;808;p67"/>
            <p:cNvPicPr preferRelativeResize="0"/>
            <p:nvPr/>
          </p:nvPicPr>
          <p:blipFill rotWithShape="1">
            <a:blip r:embed="rId3">
              <a:alphaModFix/>
            </a:blip>
            <a:srcRect b="0" l="0" r="0" t="2693"/>
            <a:stretch/>
          </p:blipFill>
          <p:spPr>
            <a:xfrm>
              <a:off x="1440" y="672"/>
              <a:ext cx="2390" cy="259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09" name="Google Shape;809;p67"/>
            <p:cNvSpPr txBox="1"/>
            <p:nvPr/>
          </p:nvSpPr>
          <p:spPr>
            <a:xfrm>
              <a:off x="2832" y="864"/>
              <a:ext cx="1612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1" i="1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hydrogen bond donor</a:t>
              </a:r>
              <a:endParaRPr/>
            </a:p>
          </p:txBody>
        </p:sp>
        <p:sp>
          <p:nvSpPr>
            <p:cNvPr id="810" name="Google Shape;810;p67"/>
            <p:cNvSpPr txBox="1"/>
            <p:nvPr/>
          </p:nvSpPr>
          <p:spPr>
            <a:xfrm>
              <a:off x="2764" y="1776"/>
              <a:ext cx="1804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1" i="1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hydrogen bond acceptor</a:t>
              </a:r>
              <a:endParaRPr/>
            </a:p>
          </p:txBody>
        </p:sp>
      </p:grpSp>
      <p:sp>
        <p:nvSpPr>
          <p:cNvPr id="811" name="Google Shape;811;p67"/>
          <p:cNvSpPr txBox="1"/>
          <p:nvPr/>
        </p:nvSpPr>
        <p:spPr>
          <a:xfrm>
            <a:off x="914400" y="5334000"/>
            <a:ext cx="7620000" cy="701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Each H</a:t>
            </a:r>
            <a:r>
              <a:rPr b="0" baseline="-2500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 molecule can form </a:t>
            </a:r>
            <a:r>
              <a:rPr b="1" i="1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four</a:t>
            </a: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H bonds to other molecules, resulting in a tetrahedral arrangement.</a:t>
            </a:r>
            <a:endParaRPr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6" name="Shape 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" name="Google Shape;817;p68"/>
          <p:cNvSpPr txBox="1"/>
          <p:nvPr/>
        </p:nvSpPr>
        <p:spPr>
          <a:xfrm>
            <a:off x="533400" y="609600"/>
            <a:ext cx="1905000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12.20</a:t>
            </a:r>
            <a:endParaRPr/>
          </a:p>
        </p:txBody>
      </p:sp>
      <p:pic>
        <p:nvPicPr>
          <p:cNvPr id="818" name="Google Shape;818;p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2000" y="1447800"/>
            <a:ext cx="3284537" cy="3289300"/>
          </a:xfrm>
          <a:prstGeom prst="rect">
            <a:avLst/>
          </a:prstGeom>
          <a:noFill/>
          <a:ln>
            <a:noFill/>
          </a:ln>
        </p:spPr>
      </p:pic>
      <p:sp>
        <p:nvSpPr>
          <p:cNvPr id="819" name="Google Shape;819;p68"/>
          <p:cNvSpPr txBox="1"/>
          <p:nvPr/>
        </p:nvSpPr>
        <p:spPr>
          <a:xfrm>
            <a:off x="2209800" y="609600"/>
            <a:ext cx="4114800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hexagonal structure of ice.</a:t>
            </a:r>
            <a:endParaRPr/>
          </a:p>
        </p:txBody>
      </p:sp>
      <p:pic>
        <p:nvPicPr>
          <p:cNvPr descr="siL48593_12_22.jpg" id="820" name="Google Shape;820;p68"/>
          <p:cNvPicPr preferRelativeResize="0"/>
          <p:nvPr/>
        </p:nvPicPr>
        <p:blipFill rotWithShape="1">
          <a:blip r:embed="rId4">
            <a:alphaModFix/>
          </a:blip>
          <a:srcRect b="0" l="9605" r="9605" t="51110"/>
          <a:stretch/>
        </p:blipFill>
        <p:spPr>
          <a:xfrm>
            <a:off x="4876800" y="1600200"/>
            <a:ext cx="3352800" cy="3132137"/>
          </a:xfrm>
          <a:prstGeom prst="rect">
            <a:avLst/>
          </a:prstGeom>
          <a:noFill/>
          <a:ln>
            <a:noFill/>
          </a:ln>
        </p:spPr>
      </p:pic>
      <p:sp>
        <p:nvSpPr>
          <p:cNvPr id="821" name="Google Shape;821;p68"/>
          <p:cNvSpPr txBox="1"/>
          <p:nvPr/>
        </p:nvSpPr>
        <p:spPr>
          <a:xfrm>
            <a:off x="838200" y="5181600"/>
            <a:ext cx="7696200" cy="701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Ice has an open structure due to H bonding. Ice is therefore </a:t>
            </a:r>
            <a:r>
              <a:rPr b="1" i="1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less dense</a:t>
            </a: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than liquid water.</a:t>
            </a:r>
            <a:endParaRPr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6" name="Shape 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" name="Google Shape;827;p69"/>
          <p:cNvSpPr txBox="1"/>
          <p:nvPr/>
        </p:nvSpPr>
        <p:spPr>
          <a:xfrm>
            <a:off x="3200400" y="685800"/>
            <a:ext cx="2819400" cy="519112"/>
          </a:xfrm>
          <a:prstGeom prst="rect">
            <a:avLst/>
          </a:prstGeom>
          <a:gradFill>
            <a:gsLst>
              <a:gs pos="0">
                <a:srgbClr val="990000">
                  <a:alpha val="34901"/>
                </a:srgbClr>
              </a:gs>
              <a:gs pos="100000">
                <a:srgbClr val="470000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Solid State</a:t>
            </a:r>
            <a:endParaRPr/>
          </a:p>
        </p:txBody>
      </p:sp>
      <p:sp>
        <p:nvSpPr>
          <p:cNvPr id="828" name="Google Shape;828;p69"/>
          <p:cNvSpPr txBox="1"/>
          <p:nvPr/>
        </p:nvSpPr>
        <p:spPr>
          <a:xfrm>
            <a:off x="457200" y="1600200"/>
            <a:ext cx="8305800" cy="2136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Solids are divided into two categories: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1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Crystalline</a:t>
            </a: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solids have well defined shapes due to the orderly arrangement of their particles.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1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Amorphous</a:t>
            </a: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solids lack orderly arrangement and have poorly defined shapes.</a:t>
            </a:r>
            <a:endParaRPr/>
          </a:p>
        </p:txBody>
      </p:sp>
      <p:sp>
        <p:nvSpPr>
          <p:cNvPr id="829" name="Google Shape;829;p69"/>
          <p:cNvSpPr txBox="1"/>
          <p:nvPr/>
        </p:nvSpPr>
        <p:spPr>
          <a:xfrm>
            <a:off x="457200" y="4343400"/>
            <a:ext cx="8305800" cy="822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</a:t>
            </a:r>
            <a:r>
              <a:rPr b="1" i="1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crystal</a:t>
            </a: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is composed of particles packed in an orderly three-dimensional array called the </a:t>
            </a:r>
            <a:r>
              <a:rPr b="1" i="1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crystal lattice</a:t>
            </a: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4" name="Shape 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iL40183_1225a.jpg" id="835" name="Google Shape;835;p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28850" y="827087"/>
            <a:ext cx="4686300" cy="5686425"/>
          </a:xfrm>
          <a:prstGeom prst="rect">
            <a:avLst/>
          </a:prstGeom>
          <a:noFill/>
          <a:ln>
            <a:noFill/>
          </a:ln>
        </p:spPr>
      </p:pic>
      <p:sp>
        <p:nvSpPr>
          <p:cNvPr id="836" name="Google Shape;836;p70"/>
          <p:cNvSpPr txBox="1"/>
          <p:nvPr/>
        </p:nvSpPr>
        <p:spPr>
          <a:xfrm>
            <a:off x="533400" y="304800"/>
            <a:ext cx="1905000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12.21</a:t>
            </a:r>
            <a:endParaRPr/>
          </a:p>
        </p:txBody>
      </p:sp>
      <p:sp>
        <p:nvSpPr>
          <p:cNvPr id="837" name="Google Shape;837;p70"/>
          <p:cNvSpPr txBox="1"/>
          <p:nvPr/>
        </p:nvSpPr>
        <p:spPr>
          <a:xfrm>
            <a:off x="2209800" y="304800"/>
            <a:ext cx="5181600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beauty of crystalline solids.</a:t>
            </a:r>
            <a:endParaRPr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2" name="Shape 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" name="Google Shape;843;p71"/>
          <p:cNvSpPr txBox="1"/>
          <p:nvPr/>
        </p:nvSpPr>
        <p:spPr>
          <a:xfrm>
            <a:off x="506412" y="511175"/>
            <a:ext cx="1905000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12.22</a:t>
            </a:r>
            <a:endParaRPr/>
          </a:p>
        </p:txBody>
      </p:sp>
      <p:sp>
        <p:nvSpPr>
          <p:cNvPr id="844" name="Google Shape;844;p71"/>
          <p:cNvSpPr txBox="1"/>
          <p:nvPr/>
        </p:nvSpPr>
        <p:spPr>
          <a:xfrm>
            <a:off x="2625725" y="511175"/>
            <a:ext cx="4419600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cry	stal lattice and the unit cell.</a:t>
            </a:r>
            <a:endParaRPr/>
          </a:p>
        </p:txBody>
      </p:sp>
      <p:pic>
        <p:nvPicPr>
          <p:cNvPr id="845" name="Google Shape;845;p7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8787" y="1452562"/>
            <a:ext cx="8148637" cy="368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Google Shape;128;p18"/>
          <p:cNvGrpSpPr/>
          <p:nvPr/>
        </p:nvGrpSpPr>
        <p:grpSpPr>
          <a:xfrm>
            <a:off x="533400" y="1828800"/>
            <a:ext cx="8382000" cy="3352800"/>
            <a:chOff x="533400" y="1981200"/>
            <a:chExt cx="8382000" cy="3352800"/>
          </a:xfrm>
        </p:grpSpPr>
        <p:sp>
          <p:nvSpPr>
            <p:cNvPr id="129" name="Google Shape;129;p18"/>
            <p:cNvSpPr txBox="1"/>
            <p:nvPr/>
          </p:nvSpPr>
          <p:spPr>
            <a:xfrm>
              <a:off x="533400" y="1981200"/>
              <a:ext cx="914400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r>
                <a:rPr b="1" i="0" lang="en-US" sz="20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State</a:t>
              </a:r>
              <a:endParaRPr/>
            </a:p>
          </p:txBody>
        </p:sp>
        <p:sp>
          <p:nvSpPr>
            <p:cNvPr id="130" name="Google Shape;130;p18"/>
            <p:cNvSpPr txBox="1"/>
            <p:nvPr/>
          </p:nvSpPr>
          <p:spPr>
            <a:xfrm>
              <a:off x="1447800" y="1981200"/>
              <a:ext cx="2667000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r>
                <a:rPr b="1" i="0" lang="en-US" sz="20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Shape and Volume</a:t>
              </a:r>
              <a:endParaRPr/>
            </a:p>
          </p:txBody>
        </p:sp>
        <p:sp>
          <p:nvSpPr>
            <p:cNvPr id="131" name="Google Shape;131;p18"/>
            <p:cNvSpPr txBox="1"/>
            <p:nvPr/>
          </p:nvSpPr>
          <p:spPr>
            <a:xfrm>
              <a:off x="4876800" y="1981200"/>
              <a:ext cx="2133600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r>
                <a:rPr b="1" i="0" lang="en-US" sz="20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Compressibility</a:t>
              </a:r>
              <a:endParaRPr/>
            </a:p>
          </p:txBody>
        </p:sp>
        <p:sp>
          <p:nvSpPr>
            <p:cNvPr id="132" name="Google Shape;132;p18"/>
            <p:cNvSpPr txBox="1"/>
            <p:nvPr/>
          </p:nvSpPr>
          <p:spPr>
            <a:xfrm>
              <a:off x="7010400" y="1981200"/>
              <a:ext cx="1905000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0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r>
                <a:rPr b="1" i="0" lang="en-US" sz="20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Ability to Flow</a:t>
              </a:r>
              <a:endParaRPr/>
            </a:p>
          </p:txBody>
        </p:sp>
        <p:sp>
          <p:nvSpPr>
            <p:cNvPr id="133" name="Google Shape;133;p18"/>
            <p:cNvSpPr txBox="1"/>
            <p:nvPr/>
          </p:nvSpPr>
          <p:spPr>
            <a:xfrm>
              <a:off x="533400" y="2743200"/>
              <a:ext cx="838200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r>
                <a:rPr b="0" i="0" lang="en-US" sz="20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Gas</a:t>
              </a:r>
              <a:endParaRPr/>
            </a:p>
          </p:txBody>
        </p:sp>
        <p:sp>
          <p:nvSpPr>
            <p:cNvPr id="134" name="Google Shape;134;p18"/>
            <p:cNvSpPr txBox="1"/>
            <p:nvPr/>
          </p:nvSpPr>
          <p:spPr>
            <a:xfrm>
              <a:off x="1447800" y="2743200"/>
              <a:ext cx="3276600" cy="7078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0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r>
                <a:rPr b="0" i="0" lang="en-US" sz="20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Conforms to shape and volume of container</a:t>
              </a:r>
              <a:endParaRPr/>
            </a:p>
          </p:txBody>
        </p:sp>
        <p:sp>
          <p:nvSpPr>
            <p:cNvPr id="135" name="Google Shape;135;p18"/>
            <p:cNvSpPr txBox="1"/>
            <p:nvPr/>
          </p:nvSpPr>
          <p:spPr>
            <a:xfrm>
              <a:off x="4876800" y="2743200"/>
              <a:ext cx="838200" cy="3968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r>
                <a:rPr b="0" i="0" lang="en-US" sz="20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High</a:t>
              </a:r>
              <a:endParaRPr/>
            </a:p>
          </p:txBody>
        </p:sp>
        <p:sp>
          <p:nvSpPr>
            <p:cNvPr id="136" name="Google Shape;136;p18"/>
            <p:cNvSpPr txBox="1"/>
            <p:nvPr/>
          </p:nvSpPr>
          <p:spPr>
            <a:xfrm>
              <a:off x="7010400" y="2743200"/>
              <a:ext cx="838200" cy="3968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r>
                <a:rPr b="0" i="0" lang="en-US" sz="20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High</a:t>
              </a:r>
              <a:endParaRPr/>
            </a:p>
          </p:txBody>
        </p:sp>
        <p:sp>
          <p:nvSpPr>
            <p:cNvPr id="137" name="Google Shape;137;p18"/>
            <p:cNvSpPr txBox="1"/>
            <p:nvPr/>
          </p:nvSpPr>
          <p:spPr>
            <a:xfrm>
              <a:off x="533400" y="3657600"/>
              <a:ext cx="914400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r>
                <a:rPr b="0" i="0" lang="en-US" sz="20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Liquid</a:t>
              </a:r>
              <a:endParaRPr/>
            </a:p>
          </p:txBody>
        </p:sp>
        <p:sp>
          <p:nvSpPr>
            <p:cNvPr id="138" name="Google Shape;138;p18"/>
            <p:cNvSpPr txBox="1"/>
            <p:nvPr/>
          </p:nvSpPr>
          <p:spPr>
            <a:xfrm>
              <a:off x="1447800" y="3657600"/>
              <a:ext cx="3505200" cy="10156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0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r>
                <a:rPr b="0" i="0" lang="en-US" sz="20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Conforms to shape of container; volume limited by surface</a:t>
              </a:r>
              <a:endParaRPr/>
            </a:p>
          </p:txBody>
        </p:sp>
        <p:sp>
          <p:nvSpPr>
            <p:cNvPr id="139" name="Google Shape;139;p18"/>
            <p:cNvSpPr txBox="1"/>
            <p:nvPr/>
          </p:nvSpPr>
          <p:spPr>
            <a:xfrm>
              <a:off x="4876800" y="3657600"/>
              <a:ext cx="1219200" cy="3968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r>
                <a:rPr b="0" i="0" lang="en-US" sz="20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Very low</a:t>
              </a:r>
              <a:endParaRPr/>
            </a:p>
          </p:txBody>
        </p:sp>
        <p:sp>
          <p:nvSpPr>
            <p:cNvPr id="140" name="Google Shape;140;p18"/>
            <p:cNvSpPr txBox="1"/>
            <p:nvPr/>
          </p:nvSpPr>
          <p:spPr>
            <a:xfrm>
              <a:off x="7010400" y="3657600"/>
              <a:ext cx="1371600" cy="3968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r>
                <a:rPr b="0" i="0" lang="en-US" sz="20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Moderate</a:t>
              </a:r>
              <a:endParaRPr/>
            </a:p>
          </p:txBody>
        </p:sp>
        <p:sp>
          <p:nvSpPr>
            <p:cNvPr id="141" name="Google Shape;141;p18"/>
            <p:cNvSpPr txBox="1"/>
            <p:nvPr/>
          </p:nvSpPr>
          <p:spPr>
            <a:xfrm>
              <a:off x="533400" y="4572000"/>
              <a:ext cx="838200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r>
                <a:rPr b="0" i="0" lang="en-US" sz="20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Solid</a:t>
              </a:r>
              <a:endParaRPr/>
            </a:p>
          </p:txBody>
        </p:sp>
        <p:sp>
          <p:nvSpPr>
            <p:cNvPr id="142" name="Google Shape;142;p18"/>
            <p:cNvSpPr txBox="1"/>
            <p:nvPr/>
          </p:nvSpPr>
          <p:spPr>
            <a:xfrm>
              <a:off x="1447800" y="4572000"/>
              <a:ext cx="3505200" cy="7078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0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r>
                <a:rPr b="0" i="0" lang="en-US" sz="20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Maintains its own shape and volume</a:t>
              </a:r>
              <a:endParaRPr/>
            </a:p>
          </p:txBody>
        </p:sp>
        <p:sp>
          <p:nvSpPr>
            <p:cNvPr id="143" name="Google Shape;143;p18"/>
            <p:cNvSpPr txBox="1"/>
            <p:nvPr/>
          </p:nvSpPr>
          <p:spPr>
            <a:xfrm>
              <a:off x="4876800" y="4572000"/>
              <a:ext cx="1600200" cy="3968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r>
                <a:rPr b="0" i="0" lang="en-US" sz="20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Almost none</a:t>
              </a:r>
              <a:endParaRPr/>
            </a:p>
          </p:txBody>
        </p:sp>
        <p:sp>
          <p:nvSpPr>
            <p:cNvPr id="144" name="Google Shape;144;p18"/>
            <p:cNvSpPr txBox="1"/>
            <p:nvPr/>
          </p:nvSpPr>
          <p:spPr>
            <a:xfrm>
              <a:off x="7010400" y="4572000"/>
              <a:ext cx="1676400" cy="3968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r>
                <a:rPr b="0" i="0" lang="en-US" sz="20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Almost none</a:t>
              </a:r>
              <a:endParaRPr/>
            </a:p>
          </p:txBody>
        </p:sp>
        <p:cxnSp>
          <p:nvCxnSpPr>
            <p:cNvPr id="145" name="Google Shape;145;p18"/>
            <p:cNvCxnSpPr/>
            <p:nvPr/>
          </p:nvCxnSpPr>
          <p:spPr>
            <a:xfrm>
              <a:off x="609600" y="2438400"/>
              <a:ext cx="8077200" cy="0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146" name="Google Shape;146;p18"/>
            <p:cNvCxnSpPr/>
            <p:nvPr/>
          </p:nvCxnSpPr>
          <p:spPr>
            <a:xfrm>
              <a:off x="533400" y="5334000"/>
              <a:ext cx="8077200" cy="0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</p:grpSp>
      <p:sp>
        <p:nvSpPr>
          <p:cNvPr id="147" name="Google Shape;147;p18"/>
          <p:cNvSpPr txBox="1"/>
          <p:nvPr/>
        </p:nvSpPr>
        <p:spPr>
          <a:xfrm>
            <a:off x="357187" y="1128712"/>
            <a:ext cx="8448675" cy="396875"/>
          </a:xfrm>
          <a:prstGeom prst="rect">
            <a:avLst/>
          </a:prstGeom>
          <a:solidFill>
            <a:srgbClr val="0033CC">
              <a:alpha val="64705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b="1" i="0" lang="en-US" sz="2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Table </a:t>
            </a: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12.1</a:t>
            </a:r>
            <a:r>
              <a:rPr b="1" i="0" lang="en-US" sz="2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A Macroscopic Comparison of Gases, Liquids, and Solids</a:t>
            </a:r>
            <a:endParaRPr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0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Google Shape;851;p72"/>
          <p:cNvSpPr txBox="1"/>
          <p:nvPr/>
        </p:nvSpPr>
        <p:spPr>
          <a:xfrm>
            <a:off x="533400" y="487362"/>
            <a:ext cx="2362200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12.23A</a:t>
            </a:r>
            <a:endParaRPr/>
          </a:p>
        </p:txBody>
      </p:sp>
      <p:pic>
        <p:nvPicPr>
          <p:cNvPr id="852" name="Google Shape;852;p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6800" y="3124200"/>
            <a:ext cx="2590800" cy="2414587"/>
          </a:xfrm>
          <a:prstGeom prst="rect">
            <a:avLst/>
          </a:prstGeom>
          <a:noFill/>
          <a:ln>
            <a:noFill/>
          </a:ln>
        </p:spPr>
      </p:pic>
      <p:sp>
        <p:nvSpPr>
          <p:cNvPr id="853" name="Google Shape;853;p72"/>
          <p:cNvSpPr txBox="1"/>
          <p:nvPr/>
        </p:nvSpPr>
        <p:spPr>
          <a:xfrm>
            <a:off x="3124200" y="457200"/>
            <a:ext cx="3429000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Simple cubic unit cell.</a:t>
            </a:r>
            <a:endParaRPr/>
          </a:p>
        </p:txBody>
      </p:sp>
      <p:sp>
        <p:nvSpPr>
          <p:cNvPr id="854" name="Google Shape;854;p72"/>
          <p:cNvSpPr txBox="1"/>
          <p:nvPr/>
        </p:nvSpPr>
        <p:spPr>
          <a:xfrm>
            <a:off x="4953000" y="5638800"/>
            <a:ext cx="32004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Atoms/unit cell = (⅛ x 8) = 1</a:t>
            </a:r>
            <a:endParaRPr/>
          </a:p>
        </p:txBody>
      </p:sp>
      <p:grpSp>
        <p:nvGrpSpPr>
          <p:cNvPr id="855" name="Google Shape;855;p72"/>
          <p:cNvGrpSpPr/>
          <p:nvPr/>
        </p:nvGrpSpPr>
        <p:grpSpPr>
          <a:xfrm>
            <a:off x="5791200" y="3810000"/>
            <a:ext cx="3048000" cy="1663700"/>
            <a:chOff x="3648" y="2400"/>
            <a:chExt cx="1920" cy="1048"/>
          </a:xfrm>
        </p:grpSpPr>
        <p:pic>
          <p:nvPicPr>
            <p:cNvPr id="856" name="Google Shape;856;p7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3648" y="2688"/>
              <a:ext cx="783" cy="76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857" name="Google Shape;857;p72"/>
            <p:cNvGrpSpPr/>
            <p:nvPr/>
          </p:nvGrpSpPr>
          <p:grpSpPr>
            <a:xfrm>
              <a:off x="4416" y="2400"/>
              <a:ext cx="1152" cy="461"/>
              <a:chOff x="4416" y="2400"/>
              <a:chExt cx="1152" cy="461"/>
            </a:xfrm>
          </p:grpSpPr>
          <p:sp>
            <p:nvSpPr>
              <p:cNvPr id="858" name="Google Shape;858;p72"/>
              <p:cNvSpPr txBox="1"/>
              <p:nvPr/>
            </p:nvSpPr>
            <p:spPr>
              <a:xfrm>
                <a:off x="4656" y="2400"/>
                <a:ext cx="912" cy="46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r>
                  <a:rPr b="0" i="0" lang="en-US" sz="24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⅛</a:t>
                </a:r>
                <a:r>
                  <a:rPr b="0" i="0" lang="en-US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atom at 8 corners</a:t>
                </a:r>
                <a:endParaRPr/>
              </a:p>
            </p:txBody>
          </p:sp>
          <p:cxnSp>
            <p:nvCxnSpPr>
              <p:cNvPr id="859" name="Google Shape;859;p72"/>
              <p:cNvCxnSpPr/>
              <p:nvPr/>
            </p:nvCxnSpPr>
            <p:spPr>
              <a:xfrm flipH="1">
                <a:off x="4416" y="2592"/>
                <a:ext cx="288" cy="192"/>
              </a:xfrm>
              <a:prstGeom prst="straightConnector1">
                <a:avLst/>
              </a:prstGeom>
              <a:noFill/>
              <a:ln cap="flat" cmpd="sng" w="57150">
                <a:solidFill>
                  <a:schemeClr val="dk1"/>
                </a:solidFill>
                <a:prstDash val="solid"/>
                <a:miter lim="800000"/>
                <a:headEnd len="med" w="med" type="none"/>
                <a:tailEnd len="med" w="med" type="triangle"/>
              </a:ln>
            </p:spPr>
          </p:cxnSp>
        </p:grpSp>
      </p:grpSp>
      <p:grpSp>
        <p:nvGrpSpPr>
          <p:cNvPr id="860" name="Google Shape;860;p72"/>
          <p:cNvGrpSpPr/>
          <p:nvPr/>
        </p:nvGrpSpPr>
        <p:grpSpPr>
          <a:xfrm>
            <a:off x="1066800" y="3200400"/>
            <a:ext cx="2743200" cy="2805112"/>
            <a:chOff x="672" y="2016"/>
            <a:chExt cx="1728" cy="1767"/>
          </a:xfrm>
        </p:grpSpPr>
        <p:sp>
          <p:nvSpPr>
            <p:cNvPr id="861" name="Google Shape;861;p72"/>
            <p:cNvSpPr txBox="1"/>
            <p:nvPr/>
          </p:nvSpPr>
          <p:spPr>
            <a:xfrm>
              <a:off x="672" y="3552"/>
              <a:ext cx="1728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Coordination number = 6</a:t>
              </a:r>
              <a:endParaRPr/>
            </a:p>
          </p:txBody>
        </p:sp>
        <p:grpSp>
          <p:nvGrpSpPr>
            <p:cNvPr id="862" name="Google Shape;862;p72"/>
            <p:cNvGrpSpPr/>
            <p:nvPr/>
          </p:nvGrpSpPr>
          <p:grpSpPr>
            <a:xfrm>
              <a:off x="864" y="2016"/>
              <a:ext cx="1248" cy="1296"/>
              <a:chOff x="1104" y="2208"/>
              <a:chExt cx="1248" cy="1296"/>
            </a:xfrm>
          </p:grpSpPr>
          <p:sp>
            <p:nvSpPr>
              <p:cNvPr id="863" name="Google Shape;863;p72"/>
              <p:cNvSpPr/>
              <p:nvPr/>
            </p:nvSpPr>
            <p:spPr>
              <a:xfrm>
                <a:off x="1584" y="2736"/>
                <a:ext cx="240" cy="288"/>
              </a:xfrm>
              <a:prstGeom prst="ellipse">
                <a:avLst/>
              </a:prstGeom>
              <a:noFill/>
              <a:ln cap="flat" cmpd="sng" w="28575">
                <a:solidFill>
                  <a:srgbClr val="FF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20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4" name="Google Shape;864;p72"/>
              <p:cNvSpPr/>
              <p:nvPr/>
            </p:nvSpPr>
            <p:spPr>
              <a:xfrm>
                <a:off x="1584" y="2208"/>
                <a:ext cx="240" cy="288"/>
              </a:xfrm>
              <a:prstGeom prst="ellipse">
                <a:avLst/>
              </a:prstGeom>
              <a:noFill/>
              <a:ln cap="flat" cmpd="sng" w="28575">
                <a:solidFill>
                  <a:srgbClr val="ED181E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20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5" name="Google Shape;865;p72"/>
              <p:cNvSpPr/>
              <p:nvPr/>
            </p:nvSpPr>
            <p:spPr>
              <a:xfrm>
                <a:off x="1776" y="2640"/>
                <a:ext cx="240" cy="288"/>
              </a:xfrm>
              <a:prstGeom prst="ellipse">
                <a:avLst/>
              </a:prstGeom>
              <a:noFill/>
              <a:ln cap="flat" cmpd="sng" w="28575">
                <a:solidFill>
                  <a:srgbClr val="ED181E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20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6" name="Google Shape;866;p72"/>
              <p:cNvSpPr/>
              <p:nvPr/>
            </p:nvSpPr>
            <p:spPr>
              <a:xfrm>
                <a:off x="2112" y="2784"/>
                <a:ext cx="240" cy="288"/>
              </a:xfrm>
              <a:prstGeom prst="ellipse">
                <a:avLst/>
              </a:prstGeom>
              <a:noFill/>
              <a:ln cap="flat" cmpd="sng" w="28575">
                <a:solidFill>
                  <a:srgbClr val="ED181E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20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7" name="Google Shape;867;p72"/>
              <p:cNvSpPr/>
              <p:nvPr/>
            </p:nvSpPr>
            <p:spPr>
              <a:xfrm>
                <a:off x="1584" y="3216"/>
                <a:ext cx="240" cy="288"/>
              </a:xfrm>
              <a:prstGeom prst="ellipse">
                <a:avLst/>
              </a:prstGeom>
              <a:noFill/>
              <a:ln cap="flat" cmpd="sng" w="28575">
                <a:solidFill>
                  <a:srgbClr val="ED181E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20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8" name="Google Shape;868;p72"/>
              <p:cNvSpPr/>
              <p:nvPr/>
            </p:nvSpPr>
            <p:spPr>
              <a:xfrm>
                <a:off x="1344" y="2880"/>
                <a:ext cx="240" cy="288"/>
              </a:xfrm>
              <a:prstGeom prst="ellipse">
                <a:avLst/>
              </a:prstGeom>
              <a:noFill/>
              <a:ln cap="flat" cmpd="sng" w="28575">
                <a:solidFill>
                  <a:srgbClr val="ED181E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20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9" name="Google Shape;869;p72"/>
              <p:cNvSpPr/>
              <p:nvPr/>
            </p:nvSpPr>
            <p:spPr>
              <a:xfrm>
                <a:off x="1104" y="2688"/>
                <a:ext cx="240" cy="288"/>
              </a:xfrm>
              <a:prstGeom prst="ellipse">
                <a:avLst/>
              </a:prstGeom>
              <a:noFill/>
              <a:ln cap="flat" cmpd="sng" w="28575">
                <a:solidFill>
                  <a:srgbClr val="ED181E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20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cxnSp>
        <p:nvCxnSpPr>
          <p:cNvPr id="870" name="Google Shape;870;p72"/>
          <p:cNvCxnSpPr/>
          <p:nvPr/>
        </p:nvCxnSpPr>
        <p:spPr>
          <a:xfrm>
            <a:off x="7086600" y="762000"/>
            <a:ext cx="228600" cy="0"/>
          </a:xfrm>
          <a:prstGeom prst="straightConnector1">
            <a:avLst/>
          </a:prstGeom>
          <a:noFill/>
          <a:ln>
            <a:noFill/>
          </a:ln>
        </p:spPr>
      </p:cxnSp>
      <p:grpSp>
        <p:nvGrpSpPr>
          <p:cNvPr id="871" name="Google Shape;871;p72"/>
          <p:cNvGrpSpPr/>
          <p:nvPr/>
        </p:nvGrpSpPr>
        <p:grpSpPr>
          <a:xfrm>
            <a:off x="1143000" y="1066800"/>
            <a:ext cx="2017712" cy="1966912"/>
            <a:chOff x="720" y="672"/>
            <a:chExt cx="1271" cy="1239"/>
          </a:xfrm>
        </p:grpSpPr>
        <p:pic>
          <p:nvPicPr>
            <p:cNvPr id="872" name="Google Shape;872;p72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912" y="672"/>
              <a:ext cx="1079" cy="99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73" name="Google Shape;873;p72"/>
            <p:cNvSpPr txBox="1"/>
            <p:nvPr/>
          </p:nvSpPr>
          <p:spPr>
            <a:xfrm>
              <a:off x="720" y="1680"/>
              <a:ext cx="1132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Expanded view.</a:t>
              </a:r>
              <a:endParaRPr/>
            </a:p>
          </p:txBody>
        </p:sp>
      </p:grpSp>
      <p:grpSp>
        <p:nvGrpSpPr>
          <p:cNvPr id="874" name="Google Shape;874;p72"/>
          <p:cNvGrpSpPr/>
          <p:nvPr/>
        </p:nvGrpSpPr>
        <p:grpSpPr>
          <a:xfrm>
            <a:off x="5562600" y="914400"/>
            <a:ext cx="2971800" cy="2576512"/>
            <a:chOff x="3504" y="576"/>
            <a:chExt cx="1872" cy="1623"/>
          </a:xfrm>
        </p:grpSpPr>
        <p:pic>
          <p:nvPicPr>
            <p:cNvPr id="875" name="Google Shape;875;p72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3504" y="576"/>
              <a:ext cx="1392" cy="131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76" name="Google Shape;876;p72"/>
            <p:cNvSpPr txBox="1"/>
            <p:nvPr/>
          </p:nvSpPr>
          <p:spPr>
            <a:xfrm>
              <a:off x="3552" y="1968"/>
              <a:ext cx="1824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Space-filling view.</a:t>
              </a:r>
              <a:endParaRPr/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1" name="Shape 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" name="Google Shape;882;p73"/>
          <p:cNvSpPr txBox="1"/>
          <p:nvPr/>
        </p:nvSpPr>
        <p:spPr>
          <a:xfrm>
            <a:off x="533400" y="457200"/>
            <a:ext cx="2590800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12.23B</a:t>
            </a:r>
            <a:endParaRPr/>
          </a:p>
        </p:txBody>
      </p:sp>
      <p:pic>
        <p:nvPicPr>
          <p:cNvPr id="883" name="Google Shape;883;p7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38800" y="4038600"/>
            <a:ext cx="1481137" cy="1335087"/>
          </a:xfrm>
          <a:prstGeom prst="rect">
            <a:avLst/>
          </a:prstGeom>
          <a:noFill/>
          <a:ln>
            <a:noFill/>
          </a:ln>
        </p:spPr>
      </p:pic>
      <p:sp>
        <p:nvSpPr>
          <p:cNvPr id="884" name="Google Shape;884;p73"/>
          <p:cNvSpPr txBox="1"/>
          <p:nvPr/>
        </p:nvSpPr>
        <p:spPr>
          <a:xfrm>
            <a:off x="3124200" y="457200"/>
            <a:ext cx="4572000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Body-centered cubic unit cell.</a:t>
            </a:r>
            <a:endParaRPr/>
          </a:p>
        </p:txBody>
      </p:sp>
      <p:pic>
        <p:nvPicPr>
          <p:cNvPr id="885" name="Google Shape;885;p7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71600" y="3505200"/>
            <a:ext cx="2560637" cy="239553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86" name="Google Shape;886;p73"/>
          <p:cNvGrpSpPr/>
          <p:nvPr/>
        </p:nvGrpSpPr>
        <p:grpSpPr>
          <a:xfrm>
            <a:off x="7010400" y="3581400"/>
            <a:ext cx="1828800" cy="641350"/>
            <a:chOff x="4416" y="2256"/>
            <a:chExt cx="1152" cy="404"/>
          </a:xfrm>
        </p:grpSpPr>
        <p:sp>
          <p:nvSpPr>
            <p:cNvPr id="887" name="Google Shape;887;p73"/>
            <p:cNvSpPr txBox="1"/>
            <p:nvPr/>
          </p:nvSpPr>
          <p:spPr>
            <a:xfrm>
              <a:off x="4656" y="2256"/>
              <a:ext cx="912" cy="4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⅛ atom at 8 corners</a:t>
              </a:r>
              <a:endParaRPr/>
            </a:p>
          </p:txBody>
        </p:sp>
        <p:cxnSp>
          <p:nvCxnSpPr>
            <p:cNvPr id="888" name="Google Shape;888;p73"/>
            <p:cNvCxnSpPr/>
            <p:nvPr/>
          </p:nvCxnSpPr>
          <p:spPr>
            <a:xfrm flipH="1">
              <a:off x="4416" y="2448"/>
              <a:ext cx="288" cy="144"/>
            </a:xfrm>
            <a:prstGeom prst="straightConnector1">
              <a:avLst/>
            </a:prstGeom>
            <a:noFill/>
            <a:ln cap="flat" cmpd="sng" w="57150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triangle"/>
            </a:ln>
          </p:spPr>
        </p:cxnSp>
      </p:grpSp>
      <p:grpSp>
        <p:nvGrpSpPr>
          <p:cNvPr id="889" name="Google Shape;889;p73"/>
          <p:cNvGrpSpPr/>
          <p:nvPr/>
        </p:nvGrpSpPr>
        <p:grpSpPr>
          <a:xfrm>
            <a:off x="6858000" y="4419600"/>
            <a:ext cx="1905000" cy="641350"/>
            <a:chOff x="4320" y="2784"/>
            <a:chExt cx="1200" cy="404"/>
          </a:xfrm>
        </p:grpSpPr>
        <p:sp>
          <p:nvSpPr>
            <p:cNvPr id="890" name="Google Shape;890;p73"/>
            <p:cNvSpPr txBox="1"/>
            <p:nvPr/>
          </p:nvSpPr>
          <p:spPr>
            <a:xfrm>
              <a:off x="4608" y="2784"/>
              <a:ext cx="912" cy="4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1 atom at center</a:t>
              </a:r>
              <a:endParaRPr/>
            </a:p>
          </p:txBody>
        </p:sp>
        <p:cxnSp>
          <p:nvCxnSpPr>
            <p:cNvPr id="891" name="Google Shape;891;p73"/>
            <p:cNvCxnSpPr/>
            <p:nvPr/>
          </p:nvCxnSpPr>
          <p:spPr>
            <a:xfrm rot="10800000">
              <a:off x="4320" y="2928"/>
              <a:ext cx="432" cy="0"/>
            </a:xfrm>
            <a:prstGeom prst="straightConnector1">
              <a:avLst/>
            </a:prstGeom>
            <a:noFill/>
            <a:ln cap="flat" cmpd="sng" w="57150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triangle"/>
            </a:ln>
          </p:spPr>
        </p:cxnSp>
      </p:grpSp>
      <p:sp>
        <p:nvSpPr>
          <p:cNvPr id="892" name="Google Shape;892;p73"/>
          <p:cNvSpPr txBox="1"/>
          <p:nvPr/>
        </p:nvSpPr>
        <p:spPr>
          <a:xfrm>
            <a:off x="5029200" y="5486400"/>
            <a:ext cx="35814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Atoms/unit cell = (⅛ x 8) + 1 = 2</a:t>
            </a:r>
            <a:endParaRPr/>
          </a:p>
        </p:txBody>
      </p:sp>
      <p:grpSp>
        <p:nvGrpSpPr>
          <p:cNvPr id="893" name="Google Shape;893;p73"/>
          <p:cNvGrpSpPr/>
          <p:nvPr/>
        </p:nvGrpSpPr>
        <p:grpSpPr>
          <a:xfrm>
            <a:off x="1219200" y="4419600"/>
            <a:ext cx="2743200" cy="1814512"/>
            <a:chOff x="768" y="2784"/>
            <a:chExt cx="1728" cy="1143"/>
          </a:xfrm>
        </p:grpSpPr>
        <p:sp>
          <p:nvSpPr>
            <p:cNvPr id="894" name="Google Shape;894;p73"/>
            <p:cNvSpPr txBox="1"/>
            <p:nvPr/>
          </p:nvSpPr>
          <p:spPr>
            <a:xfrm>
              <a:off x="768" y="3696"/>
              <a:ext cx="1728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Coordination number = 8</a:t>
              </a:r>
              <a:endParaRPr/>
            </a:p>
          </p:txBody>
        </p:sp>
        <p:sp>
          <p:nvSpPr>
            <p:cNvPr id="895" name="Google Shape;895;p73"/>
            <p:cNvSpPr/>
            <p:nvPr/>
          </p:nvSpPr>
          <p:spPr>
            <a:xfrm>
              <a:off x="1584" y="2784"/>
              <a:ext cx="192" cy="240"/>
            </a:xfrm>
            <a:prstGeom prst="ellipse">
              <a:avLst/>
            </a:prstGeom>
            <a:noFill/>
            <a:ln cap="flat" cmpd="sng" w="28575">
              <a:solidFill>
                <a:srgbClr val="FF9218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896" name="Google Shape;896;p7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752600" y="1371600"/>
            <a:ext cx="1590675" cy="1444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97" name="Google Shape;897;p7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105400" y="1066800"/>
            <a:ext cx="2133600" cy="20335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2" name="Shape 9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3" name="Google Shape;903;p74"/>
          <p:cNvSpPr txBox="1"/>
          <p:nvPr/>
        </p:nvSpPr>
        <p:spPr>
          <a:xfrm>
            <a:off x="533400" y="457200"/>
            <a:ext cx="2362200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12.23C</a:t>
            </a:r>
            <a:endParaRPr/>
          </a:p>
        </p:txBody>
      </p:sp>
      <p:pic>
        <p:nvPicPr>
          <p:cNvPr id="904" name="Google Shape;904;p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00200" y="1447800"/>
            <a:ext cx="1639887" cy="1444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05" name="Google Shape;905;p7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48200" y="1066800"/>
            <a:ext cx="2362200" cy="2265362"/>
          </a:xfrm>
          <a:prstGeom prst="rect">
            <a:avLst/>
          </a:prstGeom>
          <a:noFill/>
          <a:ln>
            <a:noFill/>
          </a:ln>
        </p:spPr>
      </p:pic>
      <p:pic>
        <p:nvPicPr>
          <p:cNvPr id="906" name="Google Shape;906;p74"/>
          <p:cNvPicPr preferRelativeResize="0"/>
          <p:nvPr/>
        </p:nvPicPr>
        <p:blipFill rotWithShape="1">
          <a:blip r:embed="rId5">
            <a:alphaModFix/>
          </a:blip>
          <a:srcRect b="2341" l="0" r="0" t="0"/>
          <a:stretch/>
        </p:blipFill>
        <p:spPr>
          <a:xfrm>
            <a:off x="5486400" y="3962400"/>
            <a:ext cx="1755775" cy="1589087"/>
          </a:xfrm>
          <a:prstGeom prst="rect">
            <a:avLst/>
          </a:prstGeom>
          <a:noFill/>
          <a:ln>
            <a:noFill/>
          </a:ln>
        </p:spPr>
      </p:pic>
      <p:sp>
        <p:nvSpPr>
          <p:cNvPr id="907" name="Google Shape;907;p74"/>
          <p:cNvSpPr txBox="1"/>
          <p:nvPr/>
        </p:nvSpPr>
        <p:spPr>
          <a:xfrm>
            <a:off x="3124200" y="457200"/>
            <a:ext cx="4495800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face-centered cubic cell.</a:t>
            </a:r>
            <a:endParaRPr/>
          </a:p>
        </p:txBody>
      </p:sp>
      <p:pic>
        <p:nvPicPr>
          <p:cNvPr id="908" name="Google Shape;908;p7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66800" y="3505200"/>
            <a:ext cx="2571750" cy="2378075"/>
          </a:xfrm>
          <a:prstGeom prst="rect">
            <a:avLst/>
          </a:prstGeom>
          <a:noFill/>
          <a:ln>
            <a:noFill/>
          </a:ln>
        </p:spPr>
      </p:pic>
      <p:sp>
        <p:nvSpPr>
          <p:cNvPr id="909" name="Google Shape;909;p74"/>
          <p:cNvSpPr txBox="1"/>
          <p:nvPr/>
        </p:nvSpPr>
        <p:spPr>
          <a:xfrm>
            <a:off x="4724400" y="5715000"/>
            <a:ext cx="41148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Atoms/unit cell = (⅛ x 8) + (½ x 6) = 4</a:t>
            </a:r>
            <a:endParaRPr/>
          </a:p>
        </p:txBody>
      </p:sp>
      <p:grpSp>
        <p:nvGrpSpPr>
          <p:cNvPr id="910" name="Google Shape;910;p74"/>
          <p:cNvGrpSpPr/>
          <p:nvPr/>
        </p:nvGrpSpPr>
        <p:grpSpPr>
          <a:xfrm>
            <a:off x="7086600" y="3581400"/>
            <a:ext cx="1752600" cy="641350"/>
            <a:chOff x="4464" y="2256"/>
            <a:chExt cx="1104" cy="404"/>
          </a:xfrm>
        </p:grpSpPr>
        <p:sp>
          <p:nvSpPr>
            <p:cNvPr id="911" name="Google Shape;911;p74"/>
            <p:cNvSpPr txBox="1"/>
            <p:nvPr/>
          </p:nvSpPr>
          <p:spPr>
            <a:xfrm>
              <a:off x="4656" y="2256"/>
              <a:ext cx="912" cy="4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⅛ atom at 8 corners</a:t>
              </a:r>
              <a:endParaRPr/>
            </a:p>
          </p:txBody>
        </p:sp>
        <p:cxnSp>
          <p:nvCxnSpPr>
            <p:cNvPr id="912" name="Google Shape;912;p74"/>
            <p:cNvCxnSpPr/>
            <p:nvPr/>
          </p:nvCxnSpPr>
          <p:spPr>
            <a:xfrm flipH="1">
              <a:off x="4464" y="2400"/>
              <a:ext cx="288" cy="144"/>
            </a:xfrm>
            <a:prstGeom prst="straightConnector1">
              <a:avLst/>
            </a:prstGeom>
            <a:noFill/>
            <a:ln cap="flat" cmpd="sng" w="57150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triangle"/>
            </a:ln>
          </p:spPr>
        </p:cxnSp>
      </p:grpSp>
      <p:grpSp>
        <p:nvGrpSpPr>
          <p:cNvPr id="913" name="Google Shape;913;p74"/>
          <p:cNvGrpSpPr/>
          <p:nvPr/>
        </p:nvGrpSpPr>
        <p:grpSpPr>
          <a:xfrm>
            <a:off x="6934200" y="4343400"/>
            <a:ext cx="1905000" cy="641350"/>
            <a:chOff x="4368" y="2736"/>
            <a:chExt cx="1200" cy="404"/>
          </a:xfrm>
        </p:grpSpPr>
        <p:sp>
          <p:nvSpPr>
            <p:cNvPr id="914" name="Google Shape;914;p74"/>
            <p:cNvSpPr txBox="1"/>
            <p:nvPr/>
          </p:nvSpPr>
          <p:spPr>
            <a:xfrm>
              <a:off x="4656" y="2736"/>
              <a:ext cx="912" cy="4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½ atom at 6 faces</a:t>
              </a:r>
              <a:endParaRPr/>
            </a:p>
          </p:txBody>
        </p:sp>
        <p:cxnSp>
          <p:nvCxnSpPr>
            <p:cNvPr id="915" name="Google Shape;915;p74"/>
            <p:cNvCxnSpPr/>
            <p:nvPr/>
          </p:nvCxnSpPr>
          <p:spPr>
            <a:xfrm rot="10800000">
              <a:off x="4368" y="2928"/>
              <a:ext cx="384" cy="0"/>
            </a:xfrm>
            <a:prstGeom prst="straightConnector1">
              <a:avLst/>
            </a:prstGeom>
            <a:noFill/>
            <a:ln cap="flat" cmpd="sng" w="57150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triangle"/>
            </a:ln>
          </p:spPr>
        </p:cxnSp>
      </p:grpSp>
      <p:grpSp>
        <p:nvGrpSpPr>
          <p:cNvPr id="916" name="Google Shape;916;p74"/>
          <p:cNvGrpSpPr/>
          <p:nvPr/>
        </p:nvGrpSpPr>
        <p:grpSpPr>
          <a:xfrm>
            <a:off x="1066800" y="4419600"/>
            <a:ext cx="2895600" cy="1814512"/>
            <a:chOff x="672" y="2784"/>
            <a:chExt cx="1824" cy="1143"/>
          </a:xfrm>
        </p:grpSpPr>
        <p:sp>
          <p:nvSpPr>
            <p:cNvPr id="917" name="Google Shape;917;p74"/>
            <p:cNvSpPr txBox="1"/>
            <p:nvPr/>
          </p:nvSpPr>
          <p:spPr>
            <a:xfrm>
              <a:off x="672" y="3696"/>
              <a:ext cx="1824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Coordination number = 12</a:t>
              </a:r>
              <a:endParaRPr/>
            </a:p>
          </p:txBody>
        </p:sp>
        <p:sp>
          <p:nvSpPr>
            <p:cNvPr id="918" name="Google Shape;918;p74"/>
            <p:cNvSpPr/>
            <p:nvPr/>
          </p:nvSpPr>
          <p:spPr>
            <a:xfrm>
              <a:off x="1440" y="2784"/>
              <a:ext cx="144" cy="192"/>
            </a:xfrm>
            <a:prstGeom prst="ellipse">
              <a:avLst/>
            </a:prstGeom>
            <a:noFill/>
            <a:ln cap="flat" cmpd="sng" w="28575">
              <a:solidFill>
                <a:srgbClr val="FF9218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3" name="Shape 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4" name="Google Shape;924;p7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3400" y="1371600"/>
            <a:ext cx="2451100" cy="1919287"/>
          </a:xfrm>
          <a:prstGeom prst="rect">
            <a:avLst/>
          </a:prstGeom>
          <a:noFill/>
          <a:ln>
            <a:noFill/>
          </a:ln>
        </p:spPr>
      </p:pic>
      <p:sp>
        <p:nvSpPr>
          <p:cNvPr id="925" name="Google Shape;925;p75"/>
          <p:cNvSpPr txBox="1"/>
          <p:nvPr/>
        </p:nvSpPr>
        <p:spPr>
          <a:xfrm>
            <a:off x="533400" y="533400"/>
            <a:ext cx="1828800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12.24</a:t>
            </a:r>
            <a:endParaRPr/>
          </a:p>
        </p:txBody>
      </p:sp>
      <p:sp>
        <p:nvSpPr>
          <p:cNvPr id="926" name="Google Shape;926;p75"/>
          <p:cNvSpPr txBox="1"/>
          <p:nvPr/>
        </p:nvSpPr>
        <p:spPr>
          <a:xfrm>
            <a:off x="2667000" y="533400"/>
            <a:ext cx="5943600" cy="701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Packing spheres to obtain three cubic and hexagonal cells.</a:t>
            </a:r>
            <a:endParaRPr/>
          </a:p>
        </p:txBody>
      </p:sp>
      <p:grpSp>
        <p:nvGrpSpPr>
          <p:cNvPr id="927" name="Google Shape;927;p75"/>
          <p:cNvGrpSpPr/>
          <p:nvPr/>
        </p:nvGrpSpPr>
        <p:grpSpPr>
          <a:xfrm>
            <a:off x="4724400" y="1600200"/>
            <a:ext cx="3200400" cy="2725737"/>
            <a:chOff x="2976" y="1008"/>
            <a:chExt cx="2016" cy="1717"/>
          </a:xfrm>
        </p:grpSpPr>
        <p:pic>
          <p:nvPicPr>
            <p:cNvPr id="928" name="Google Shape;928;p7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976" y="1008"/>
              <a:ext cx="1440" cy="130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29" name="Google Shape;929;p75"/>
            <p:cNvSpPr txBox="1"/>
            <p:nvPr/>
          </p:nvSpPr>
          <p:spPr>
            <a:xfrm>
              <a:off x="3264" y="2304"/>
              <a:ext cx="1728" cy="4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simple cubic</a:t>
              </a:r>
              <a:endParaRPr/>
            </a:p>
            <a:p>
              <a:pPr indent="0" lvl="0" marL="0" marR="0" rtl="0" algn="ctr">
                <a:lnSpc>
                  <a:spcPct val="100000"/>
                </a:lnSpc>
                <a:spcBef>
                  <a:spcPts val="18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(52% packing efficiency)</a:t>
              </a:r>
              <a:endParaRPr/>
            </a:p>
          </p:txBody>
        </p:sp>
      </p:grpSp>
      <p:grpSp>
        <p:nvGrpSpPr>
          <p:cNvPr id="930" name="Google Shape;930;p75"/>
          <p:cNvGrpSpPr/>
          <p:nvPr/>
        </p:nvGrpSpPr>
        <p:grpSpPr>
          <a:xfrm>
            <a:off x="1981200" y="4267200"/>
            <a:ext cx="4495800" cy="2192337"/>
            <a:chOff x="1248" y="2688"/>
            <a:chExt cx="2832" cy="1381"/>
          </a:xfrm>
        </p:grpSpPr>
        <p:pic>
          <p:nvPicPr>
            <p:cNvPr id="931" name="Google Shape;931;p75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248" y="2688"/>
              <a:ext cx="1488" cy="123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32" name="Google Shape;932;p75"/>
            <p:cNvSpPr txBox="1"/>
            <p:nvPr/>
          </p:nvSpPr>
          <p:spPr>
            <a:xfrm>
              <a:off x="2352" y="3648"/>
              <a:ext cx="1728" cy="4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body-centered cubic</a:t>
              </a:r>
              <a:endParaRPr/>
            </a:p>
            <a:p>
              <a:pPr indent="0" lvl="0" marL="0" marR="0" rtl="0" algn="ctr">
                <a:lnSpc>
                  <a:spcPct val="100000"/>
                </a:lnSpc>
                <a:spcBef>
                  <a:spcPts val="18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(68% packing efficiency)</a:t>
              </a:r>
              <a:endParaRPr/>
            </a:p>
          </p:txBody>
        </p:sp>
      </p:grpSp>
      <p:grpSp>
        <p:nvGrpSpPr>
          <p:cNvPr id="933" name="Google Shape;933;p75"/>
          <p:cNvGrpSpPr/>
          <p:nvPr/>
        </p:nvGrpSpPr>
        <p:grpSpPr>
          <a:xfrm>
            <a:off x="1905000" y="2743200"/>
            <a:ext cx="2971800" cy="728662"/>
            <a:chOff x="1200" y="1721"/>
            <a:chExt cx="1872" cy="459"/>
          </a:xfrm>
        </p:grpSpPr>
        <p:cxnSp>
          <p:nvCxnSpPr>
            <p:cNvPr id="934" name="Google Shape;934;p75"/>
            <p:cNvCxnSpPr/>
            <p:nvPr/>
          </p:nvCxnSpPr>
          <p:spPr>
            <a:xfrm rot="10800000">
              <a:off x="1200" y="1721"/>
              <a:ext cx="576" cy="192"/>
            </a:xfrm>
            <a:prstGeom prst="straightConnector1">
              <a:avLst/>
            </a:prstGeom>
            <a:noFill/>
            <a:ln cap="flat" cmpd="sng" w="57150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triangle"/>
            </a:ln>
          </p:spPr>
        </p:cxnSp>
        <p:sp>
          <p:nvSpPr>
            <p:cNvPr id="935" name="Google Shape;935;p75"/>
            <p:cNvSpPr txBox="1"/>
            <p:nvPr/>
          </p:nvSpPr>
          <p:spPr>
            <a:xfrm>
              <a:off x="1728" y="1776"/>
              <a:ext cx="1344" cy="4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large diamond space</a:t>
              </a:r>
              <a:endParaRPr/>
            </a:p>
          </p:txBody>
        </p:sp>
      </p:grpSp>
      <p:grpSp>
        <p:nvGrpSpPr>
          <p:cNvPr id="936" name="Google Shape;936;p75"/>
          <p:cNvGrpSpPr/>
          <p:nvPr/>
        </p:nvGrpSpPr>
        <p:grpSpPr>
          <a:xfrm>
            <a:off x="4267200" y="1295400"/>
            <a:ext cx="2743200" cy="685800"/>
            <a:chOff x="2688" y="816"/>
            <a:chExt cx="1728" cy="432"/>
          </a:xfrm>
        </p:grpSpPr>
        <p:cxnSp>
          <p:nvCxnSpPr>
            <p:cNvPr id="937" name="Google Shape;937;p75"/>
            <p:cNvCxnSpPr/>
            <p:nvPr/>
          </p:nvCxnSpPr>
          <p:spPr>
            <a:xfrm>
              <a:off x="3024" y="1056"/>
              <a:ext cx="288" cy="192"/>
            </a:xfrm>
            <a:prstGeom prst="straightConnector1">
              <a:avLst/>
            </a:prstGeom>
            <a:noFill/>
            <a:ln cap="flat" cmpd="sng" w="57150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triangle"/>
            </a:ln>
          </p:spPr>
        </p:cxnSp>
        <p:sp>
          <p:nvSpPr>
            <p:cNvPr id="938" name="Google Shape;938;p75"/>
            <p:cNvSpPr txBox="1"/>
            <p:nvPr/>
          </p:nvSpPr>
          <p:spPr>
            <a:xfrm>
              <a:off x="2688" y="816"/>
              <a:ext cx="1728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r>
                <a:rPr b="0" baseline="3000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nd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layer directly over 1</a:t>
              </a:r>
              <a:r>
                <a:rPr b="0" baseline="3000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st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/>
            </a:p>
          </p:txBody>
        </p:sp>
      </p:grpSp>
      <p:grpSp>
        <p:nvGrpSpPr>
          <p:cNvPr id="939" name="Google Shape;939;p75"/>
          <p:cNvGrpSpPr/>
          <p:nvPr/>
        </p:nvGrpSpPr>
        <p:grpSpPr>
          <a:xfrm>
            <a:off x="533400" y="3962400"/>
            <a:ext cx="2514600" cy="914400"/>
            <a:chOff x="336" y="2496"/>
            <a:chExt cx="1584" cy="576"/>
          </a:xfrm>
        </p:grpSpPr>
        <p:cxnSp>
          <p:nvCxnSpPr>
            <p:cNvPr id="940" name="Google Shape;940;p75"/>
            <p:cNvCxnSpPr/>
            <p:nvPr/>
          </p:nvCxnSpPr>
          <p:spPr>
            <a:xfrm>
              <a:off x="1296" y="2784"/>
              <a:ext cx="432" cy="288"/>
            </a:xfrm>
            <a:prstGeom prst="straightConnector1">
              <a:avLst/>
            </a:prstGeom>
            <a:noFill/>
            <a:ln cap="flat" cmpd="sng" w="57150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triangle"/>
            </a:ln>
          </p:spPr>
        </p:cxnSp>
        <p:sp>
          <p:nvSpPr>
            <p:cNvPr id="941" name="Google Shape;941;p75"/>
            <p:cNvSpPr txBox="1"/>
            <p:nvPr/>
          </p:nvSpPr>
          <p:spPr>
            <a:xfrm>
              <a:off x="336" y="2496"/>
              <a:ext cx="1584" cy="4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r>
                <a:rPr b="0" baseline="3000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nd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layer over diamond spaces in 1st</a:t>
              </a:r>
              <a:endParaRPr/>
            </a:p>
          </p:txBody>
        </p:sp>
      </p:grpSp>
      <p:grpSp>
        <p:nvGrpSpPr>
          <p:cNvPr id="942" name="Google Shape;942;p75"/>
          <p:cNvGrpSpPr/>
          <p:nvPr/>
        </p:nvGrpSpPr>
        <p:grpSpPr>
          <a:xfrm>
            <a:off x="3810000" y="4724400"/>
            <a:ext cx="4114801" cy="641350"/>
            <a:chOff x="2400" y="2976"/>
            <a:chExt cx="2592" cy="404"/>
          </a:xfrm>
        </p:grpSpPr>
        <p:cxnSp>
          <p:nvCxnSpPr>
            <p:cNvPr id="943" name="Google Shape;943;p75"/>
            <p:cNvCxnSpPr/>
            <p:nvPr/>
          </p:nvCxnSpPr>
          <p:spPr>
            <a:xfrm flipH="1">
              <a:off x="2400" y="3168"/>
              <a:ext cx="960" cy="48"/>
            </a:xfrm>
            <a:prstGeom prst="straightConnector1">
              <a:avLst/>
            </a:prstGeom>
            <a:noFill/>
            <a:ln cap="flat" cmpd="sng" w="57150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triangle"/>
            </a:ln>
          </p:spPr>
        </p:cxnSp>
        <p:sp>
          <p:nvSpPr>
            <p:cNvPr id="944" name="Google Shape;944;p75"/>
            <p:cNvSpPr txBox="1"/>
            <p:nvPr/>
          </p:nvSpPr>
          <p:spPr>
            <a:xfrm>
              <a:off x="3408" y="2976"/>
              <a:ext cx="1584" cy="4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r>
                <a:rPr b="0" baseline="3000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rd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layer over diamond spaces in 2</a:t>
              </a:r>
              <a:r>
                <a:rPr b="0" baseline="3000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nd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/>
            </a:p>
          </p:txBody>
        </p:sp>
      </p:grp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9" name="Shape 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0" name="Google Shape;950;p76"/>
          <p:cNvSpPr txBox="1"/>
          <p:nvPr/>
        </p:nvSpPr>
        <p:spPr>
          <a:xfrm>
            <a:off x="533400" y="296862"/>
            <a:ext cx="3124200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12.24 continued</a:t>
            </a:r>
            <a:endParaRPr/>
          </a:p>
        </p:txBody>
      </p:sp>
      <p:pic>
        <p:nvPicPr>
          <p:cNvPr descr="siL40183_1228a.jpg" id="951" name="Google Shape;951;p7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0725" y="881062"/>
            <a:ext cx="7702550" cy="5095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6" name="Shape 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7" name="Google Shape;957;p77"/>
          <p:cNvSpPr txBox="1"/>
          <p:nvPr/>
        </p:nvSpPr>
        <p:spPr>
          <a:xfrm>
            <a:off x="547687" y="711200"/>
            <a:ext cx="1676400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12.26</a:t>
            </a:r>
            <a:endParaRPr/>
          </a:p>
        </p:txBody>
      </p:sp>
      <p:sp>
        <p:nvSpPr>
          <p:cNvPr id="958" name="Google Shape;958;p77"/>
          <p:cNvSpPr txBox="1"/>
          <p:nvPr/>
        </p:nvSpPr>
        <p:spPr>
          <a:xfrm>
            <a:off x="2667000" y="711200"/>
            <a:ext cx="5791200" cy="701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Edge length and atomic (ionic) radius in the three cubic unit cells.</a:t>
            </a:r>
            <a:endParaRPr/>
          </a:p>
        </p:txBody>
      </p:sp>
      <p:pic>
        <p:nvPicPr>
          <p:cNvPr id="959" name="Google Shape;959;p7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14850" y="3340100"/>
            <a:ext cx="114300" cy="17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0" name="Google Shape;960;p7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71637" y="1524000"/>
            <a:ext cx="6105525" cy="472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5" name="Shape 9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6" name="Google Shape;966;p78"/>
          <p:cNvSpPr txBox="1"/>
          <p:nvPr/>
        </p:nvSpPr>
        <p:spPr>
          <a:xfrm>
            <a:off x="457200" y="533400"/>
            <a:ext cx="2819400" cy="4064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Sample Problem 12.5</a:t>
            </a:r>
            <a:endParaRPr/>
          </a:p>
        </p:txBody>
      </p:sp>
      <p:sp>
        <p:nvSpPr>
          <p:cNvPr id="967" name="Google Shape;967;p78"/>
          <p:cNvSpPr txBox="1"/>
          <p:nvPr/>
        </p:nvSpPr>
        <p:spPr>
          <a:xfrm>
            <a:off x="3657600" y="533400"/>
            <a:ext cx="4724400" cy="701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Determining Atomic Radius from the Unit Cell</a:t>
            </a:r>
            <a:endParaRPr/>
          </a:p>
        </p:txBody>
      </p:sp>
      <p:grpSp>
        <p:nvGrpSpPr>
          <p:cNvPr id="968" name="Google Shape;968;p78"/>
          <p:cNvGrpSpPr/>
          <p:nvPr/>
        </p:nvGrpSpPr>
        <p:grpSpPr>
          <a:xfrm>
            <a:off x="381000" y="2606675"/>
            <a:ext cx="8305800" cy="1006475"/>
            <a:chOff x="240" y="1872"/>
            <a:chExt cx="5232" cy="634"/>
          </a:xfrm>
        </p:grpSpPr>
        <p:sp>
          <p:nvSpPr>
            <p:cNvPr id="969" name="Google Shape;969;p78"/>
            <p:cNvSpPr txBox="1"/>
            <p:nvPr/>
          </p:nvSpPr>
          <p:spPr>
            <a:xfrm>
              <a:off x="240" y="1872"/>
              <a:ext cx="672" cy="2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r>
                <a:rPr b="1" i="0" lang="en-US" sz="20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PLAN:</a:t>
              </a:r>
              <a:endParaRPr/>
            </a:p>
          </p:txBody>
        </p:sp>
        <p:sp>
          <p:nvSpPr>
            <p:cNvPr id="970" name="Google Shape;970;p78"/>
            <p:cNvSpPr txBox="1"/>
            <p:nvPr/>
          </p:nvSpPr>
          <p:spPr>
            <a:xfrm>
              <a:off x="912" y="1872"/>
              <a:ext cx="4560" cy="63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0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r>
                <a:rPr b="0" i="0" lang="en-US" sz="20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Cubic closest packing has a face-centered cubic unit cell, and we know the edge length. With Figure 12.26 and </a:t>
              </a:r>
              <a:r>
                <a:rPr b="0" i="1" lang="en-US" sz="20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</a:t>
              </a:r>
              <a:r>
                <a:rPr b="0" i="0" lang="en-US" sz="20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= 361.5 pm, we solve for </a:t>
              </a:r>
              <a:r>
                <a:rPr b="0" i="1" lang="en-US" sz="20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r</a:t>
              </a:r>
              <a:r>
                <a:rPr b="0" i="0" lang="en-US" sz="20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.</a:t>
              </a:r>
              <a:endParaRPr/>
            </a:p>
          </p:txBody>
        </p:sp>
      </p:grpSp>
      <p:grpSp>
        <p:nvGrpSpPr>
          <p:cNvPr id="971" name="Google Shape;971;p78"/>
          <p:cNvGrpSpPr/>
          <p:nvPr/>
        </p:nvGrpSpPr>
        <p:grpSpPr>
          <a:xfrm>
            <a:off x="381000" y="1371600"/>
            <a:ext cx="8153400" cy="1006475"/>
            <a:chOff x="288" y="768"/>
            <a:chExt cx="5136" cy="634"/>
          </a:xfrm>
        </p:grpSpPr>
        <p:sp>
          <p:nvSpPr>
            <p:cNvPr id="972" name="Google Shape;972;p78"/>
            <p:cNvSpPr txBox="1"/>
            <p:nvPr/>
          </p:nvSpPr>
          <p:spPr>
            <a:xfrm>
              <a:off x="288" y="768"/>
              <a:ext cx="1008" cy="2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r>
                <a:rPr b="1" i="0" lang="en-US" sz="20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PROBLEM:</a:t>
              </a:r>
              <a:endParaRPr/>
            </a:p>
          </p:txBody>
        </p:sp>
        <p:sp>
          <p:nvSpPr>
            <p:cNvPr id="973" name="Google Shape;973;p78"/>
            <p:cNvSpPr txBox="1"/>
            <p:nvPr/>
          </p:nvSpPr>
          <p:spPr>
            <a:xfrm>
              <a:off x="1248" y="768"/>
              <a:ext cx="4176" cy="63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r>
                <a:rPr b="0" i="0" lang="en-US" sz="20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Copper adopts cubic closest packing, and the edge length of the unit cell is 361.5 pm. What is the atomic radius of copper?</a:t>
              </a:r>
              <a:endParaRPr/>
            </a:p>
          </p:txBody>
        </p:sp>
      </p:grpSp>
      <p:pic>
        <p:nvPicPr>
          <p:cNvPr id="974" name="Google Shape;974;p7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01975" y="3702050"/>
            <a:ext cx="3248025" cy="2914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9" name="Shape 9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0" name="Google Shape;980;p79"/>
          <p:cNvSpPr txBox="1"/>
          <p:nvPr/>
        </p:nvSpPr>
        <p:spPr>
          <a:xfrm>
            <a:off x="457200" y="533400"/>
            <a:ext cx="2819400" cy="4064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Sample Problem 12.5</a:t>
            </a:r>
            <a:endParaRPr/>
          </a:p>
        </p:txBody>
      </p:sp>
      <p:sp>
        <p:nvSpPr>
          <p:cNvPr id="981" name="Google Shape;981;p79"/>
          <p:cNvSpPr txBox="1"/>
          <p:nvPr/>
        </p:nvSpPr>
        <p:spPr>
          <a:xfrm>
            <a:off x="457200" y="1143000"/>
            <a:ext cx="1581150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SOLUTION:</a:t>
            </a:r>
            <a:endParaRPr/>
          </a:p>
        </p:txBody>
      </p:sp>
      <p:sp>
        <p:nvSpPr>
          <p:cNvPr id="982" name="Google Shape;982;p79"/>
          <p:cNvSpPr txBox="1"/>
          <p:nvPr/>
        </p:nvSpPr>
        <p:spPr>
          <a:xfrm>
            <a:off x="473075" y="1600200"/>
            <a:ext cx="8264525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Using the Pythagorean theorem to find </a:t>
            </a:r>
            <a:r>
              <a:rPr b="0" i="1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the diagonal of the cell’s face:</a:t>
            </a:r>
            <a:endParaRPr/>
          </a:p>
        </p:txBody>
      </p:sp>
      <p:grpSp>
        <p:nvGrpSpPr>
          <p:cNvPr id="983" name="Google Shape;983;p79"/>
          <p:cNvGrpSpPr/>
          <p:nvPr/>
        </p:nvGrpSpPr>
        <p:grpSpPr>
          <a:xfrm>
            <a:off x="2301875" y="2057400"/>
            <a:ext cx="1885950" cy="701675"/>
            <a:chOff x="1248" y="1344"/>
            <a:chExt cx="1188" cy="442"/>
          </a:xfrm>
        </p:grpSpPr>
        <p:sp>
          <p:nvSpPr>
            <p:cNvPr id="984" name="Google Shape;984;p79"/>
            <p:cNvSpPr txBox="1"/>
            <p:nvPr/>
          </p:nvSpPr>
          <p:spPr>
            <a:xfrm>
              <a:off x="1248" y="1440"/>
              <a:ext cx="1188" cy="2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r>
                <a:rPr b="0" i="1" lang="en-US" sz="20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</a:t>
              </a:r>
              <a:r>
                <a:rPr b="0" i="0" lang="en-US" sz="20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 =      </a:t>
              </a:r>
              <a:r>
                <a:rPr b="0" i="1" lang="en-US" sz="20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</a:t>
              </a:r>
              <a:r>
                <a:rPr b="0" baseline="30000" i="1" lang="en-US" sz="20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r>
                <a:rPr b="0" i="1" lang="en-US" sz="20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+ B</a:t>
              </a:r>
              <a:r>
                <a:rPr b="0" baseline="30000" i="1" lang="en-US" sz="20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/>
            </a:p>
          </p:txBody>
        </p:sp>
        <p:grpSp>
          <p:nvGrpSpPr>
            <p:cNvPr id="985" name="Google Shape;985;p79"/>
            <p:cNvGrpSpPr/>
            <p:nvPr/>
          </p:nvGrpSpPr>
          <p:grpSpPr>
            <a:xfrm>
              <a:off x="1624" y="1344"/>
              <a:ext cx="768" cy="442"/>
              <a:chOff x="1632" y="1344"/>
              <a:chExt cx="768" cy="442"/>
            </a:xfrm>
          </p:grpSpPr>
          <p:sp>
            <p:nvSpPr>
              <p:cNvPr id="986" name="Google Shape;986;p79"/>
              <p:cNvSpPr txBox="1"/>
              <p:nvPr/>
            </p:nvSpPr>
            <p:spPr>
              <a:xfrm>
                <a:off x="1632" y="1344"/>
                <a:ext cx="672" cy="44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4000"/>
                  <a:buFont typeface="Arial"/>
                  <a:buNone/>
                </a:pPr>
                <a:r>
                  <a:rPr b="0" i="0" lang="en-US" sz="40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√ </a:t>
                </a:r>
                <a:endParaRPr/>
              </a:p>
            </p:txBody>
          </p:sp>
          <p:cxnSp>
            <p:nvCxnSpPr>
              <p:cNvPr id="987" name="Google Shape;987;p79"/>
              <p:cNvCxnSpPr/>
              <p:nvPr/>
            </p:nvCxnSpPr>
            <p:spPr>
              <a:xfrm>
                <a:off x="1824" y="1392"/>
                <a:ext cx="576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1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</p:grpSp>
      </p:grpSp>
      <p:sp>
        <p:nvSpPr>
          <p:cNvPr id="988" name="Google Shape;988;p79"/>
          <p:cNvSpPr txBox="1"/>
          <p:nvPr/>
        </p:nvSpPr>
        <p:spPr>
          <a:xfrm>
            <a:off x="473075" y="2971800"/>
            <a:ext cx="4984750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unit cell is a cube, so </a:t>
            </a:r>
            <a:r>
              <a:rPr b="0" i="1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= </a:t>
            </a:r>
            <a:r>
              <a:rPr b="0" i="1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Therefore</a:t>
            </a:r>
            <a:endParaRPr/>
          </a:p>
        </p:txBody>
      </p:sp>
      <p:grpSp>
        <p:nvGrpSpPr>
          <p:cNvPr id="989" name="Google Shape;989;p79"/>
          <p:cNvGrpSpPr/>
          <p:nvPr/>
        </p:nvGrpSpPr>
        <p:grpSpPr>
          <a:xfrm>
            <a:off x="777875" y="3581400"/>
            <a:ext cx="5562600" cy="701675"/>
            <a:chOff x="480" y="2256"/>
            <a:chExt cx="3504" cy="442"/>
          </a:xfrm>
        </p:grpSpPr>
        <p:grpSp>
          <p:nvGrpSpPr>
            <p:cNvPr id="990" name="Google Shape;990;p79"/>
            <p:cNvGrpSpPr/>
            <p:nvPr/>
          </p:nvGrpSpPr>
          <p:grpSpPr>
            <a:xfrm>
              <a:off x="480" y="2256"/>
              <a:ext cx="2475" cy="442"/>
              <a:chOff x="480" y="2256"/>
              <a:chExt cx="2475" cy="442"/>
            </a:xfrm>
          </p:grpSpPr>
          <p:grpSp>
            <p:nvGrpSpPr>
              <p:cNvPr id="991" name="Google Shape;991;p79"/>
              <p:cNvGrpSpPr/>
              <p:nvPr/>
            </p:nvGrpSpPr>
            <p:grpSpPr>
              <a:xfrm>
                <a:off x="480" y="2256"/>
                <a:ext cx="1056" cy="442"/>
                <a:chOff x="1584" y="2736"/>
                <a:chExt cx="1056" cy="442"/>
              </a:xfrm>
            </p:grpSpPr>
            <p:sp>
              <p:nvSpPr>
                <p:cNvPr id="992" name="Google Shape;992;p79"/>
                <p:cNvSpPr txBox="1"/>
                <p:nvPr/>
              </p:nvSpPr>
              <p:spPr>
                <a:xfrm>
                  <a:off x="1584" y="2832"/>
                  <a:ext cx="931" cy="25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000"/>
                    <a:buFont typeface="Arial"/>
                    <a:buNone/>
                  </a:pPr>
                  <a:r>
                    <a:rPr b="0" i="1" lang="en-US" sz="2000" u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C</a:t>
                  </a:r>
                  <a:r>
                    <a:rPr b="0" i="0" lang="en-US" sz="2000" u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  =      2</a:t>
                  </a:r>
                  <a:r>
                    <a:rPr b="0" i="1" lang="en-US" sz="2000" u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A</a:t>
                  </a:r>
                  <a:r>
                    <a:rPr b="0" baseline="30000" i="1" lang="en-US" sz="2000" u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2</a:t>
                  </a:r>
                  <a:endParaRPr/>
                </a:p>
              </p:txBody>
            </p:sp>
            <p:sp>
              <p:nvSpPr>
                <p:cNvPr id="993" name="Google Shape;993;p79"/>
                <p:cNvSpPr txBox="1"/>
                <p:nvPr/>
              </p:nvSpPr>
              <p:spPr>
                <a:xfrm>
                  <a:off x="1968" y="2736"/>
                  <a:ext cx="672" cy="44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4000"/>
                    <a:buFont typeface="Arial"/>
                    <a:buNone/>
                  </a:pPr>
                  <a:r>
                    <a:rPr b="0" i="0" lang="en-US" sz="4000" u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√ </a:t>
                  </a:r>
                  <a:endParaRPr/>
                </a:p>
              </p:txBody>
            </p:sp>
            <p:cxnSp>
              <p:nvCxnSpPr>
                <p:cNvPr id="994" name="Google Shape;994;p79"/>
                <p:cNvCxnSpPr/>
                <p:nvPr/>
              </p:nvCxnSpPr>
              <p:spPr>
                <a:xfrm>
                  <a:off x="2160" y="2784"/>
                  <a:ext cx="288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chemeClr val="dk1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</p:grpSp>
          <p:sp>
            <p:nvSpPr>
              <p:cNvPr id="995" name="Google Shape;995;p79"/>
              <p:cNvSpPr txBox="1"/>
              <p:nvPr/>
            </p:nvSpPr>
            <p:spPr>
              <a:xfrm>
                <a:off x="1488" y="2352"/>
                <a:ext cx="209" cy="2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000"/>
                  <a:buFont typeface="Arial"/>
                  <a:buNone/>
                </a:pPr>
                <a:r>
                  <a:rPr b="0" i="0" lang="en-US" sz="20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=</a:t>
                </a:r>
                <a:endParaRPr/>
              </a:p>
            </p:txBody>
          </p:sp>
          <p:grpSp>
            <p:nvGrpSpPr>
              <p:cNvPr id="996" name="Google Shape;996;p79"/>
              <p:cNvGrpSpPr/>
              <p:nvPr/>
            </p:nvGrpSpPr>
            <p:grpSpPr>
              <a:xfrm>
                <a:off x="1728" y="2256"/>
                <a:ext cx="1227" cy="442"/>
                <a:chOff x="3024" y="2832"/>
                <a:chExt cx="1227" cy="442"/>
              </a:xfrm>
            </p:grpSpPr>
            <p:sp>
              <p:nvSpPr>
                <p:cNvPr id="997" name="Google Shape;997;p79"/>
                <p:cNvSpPr txBox="1"/>
                <p:nvPr/>
              </p:nvSpPr>
              <p:spPr>
                <a:xfrm>
                  <a:off x="3216" y="2928"/>
                  <a:ext cx="1035" cy="25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000"/>
                    <a:buFont typeface="Arial"/>
                    <a:buNone/>
                  </a:pPr>
                  <a:r>
                    <a:rPr b="0" i="0" lang="en-US" sz="2000" u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2(361.5 pm)</a:t>
                  </a:r>
                  <a:r>
                    <a:rPr b="0" baseline="30000" i="0" lang="en-US" sz="2000" u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2</a:t>
                  </a:r>
                  <a:endParaRPr/>
                </a:p>
              </p:txBody>
            </p:sp>
            <p:sp>
              <p:nvSpPr>
                <p:cNvPr id="998" name="Google Shape;998;p79"/>
                <p:cNvSpPr txBox="1"/>
                <p:nvPr/>
              </p:nvSpPr>
              <p:spPr>
                <a:xfrm>
                  <a:off x="3024" y="2832"/>
                  <a:ext cx="672" cy="44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4000"/>
                    <a:buFont typeface="Arial"/>
                    <a:buNone/>
                  </a:pPr>
                  <a:r>
                    <a:rPr b="0" i="0" lang="en-US" sz="4000" u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√ </a:t>
                  </a:r>
                  <a:endParaRPr/>
                </a:p>
              </p:txBody>
            </p:sp>
            <p:cxnSp>
              <p:nvCxnSpPr>
                <p:cNvPr id="999" name="Google Shape;999;p79"/>
                <p:cNvCxnSpPr/>
                <p:nvPr/>
              </p:nvCxnSpPr>
              <p:spPr>
                <a:xfrm>
                  <a:off x="3216" y="2880"/>
                  <a:ext cx="96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chemeClr val="dk1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</p:grpSp>
        </p:grpSp>
        <p:sp>
          <p:nvSpPr>
            <p:cNvPr id="1000" name="Google Shape;1000;p79"/>
            <p:cNvSpPr txBox="1"/>
            <p:nvPr/>
          </p:nvSpPr>
          <p:spPr>
            <a:xfrm>
              <a:off x="3065" y="2352"/>
              <a:ext cx="919" cy="2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r>
                <a:rPr b="0" i="0" lang="en-US" sz="20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= 511.2 pm</a:t>
              </a:r>
              <a:endParaRPr/>
            </a:p>
          </p:txBody>
        </p:sp>
      </p:grpSp>
      <p:grpSp>
        <p:nvGrpSpPr>
          <p:cNvPr id="1001" name="Google Shape;1001;p79"/>
          <p:cNvGrpSpPr/>
          <p:nvPr/>
        </p:nvGrpSpPr>
        <p:grpSpPr>
          <a:xfrm>
            <a:off x="914400" y="4495800"/>
            <a:ext cx="2857500" cy="762000"/>
            <a:chOff x="566" y="2832"/>
            <a:chExt cx="1800" cy="480"/>
          </a:xfrm>
        </p:grpSpPr>
        <p:sp>
          <p:nvSpPr>
            <p:cNvPr id="1002" name="Google Shape;1002;p79"/>
            <p:cNvSpPr txBox="1"/>
            <p:nvPr/>
          </p:nvSpPr>
          <p:spPr>
            <a:xfrm>
              <a:off x="566" y="2947"/>
              <a:ext cx="1046" cy="2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r>
                <a:rPr b="0" i="1" lang="en-US" sz="20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</a:t>
              </a:r>
              <a:r>
                <a:rPr b="0" i="0" lang="en-US" sz="20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= 4</a:t>
              </a:r>
              <a:r>
                <a:rPr b="0" i="1" lang="en-US" sz="20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r</a:t>
              </a:r>
              <a:r>
                <a:rPr b="0" i="0" lang="en-US" sz="20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, so </a:t>
              </a:r>
              <a:r>
                <a:rPr b="0" i="1" lang="en-US" sz="20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r</a:t>
              </a:r>
              <a:r>
                <a:rPr b="0" i="0" lang="en-US" sz="20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=</a:t>
              </a:r>
              <a:endParaRPr/>
            </a:p>
          </p:txBody>
        </p:sp>
        <p:grpSp>
          <p:nvGrpSpPr>
            <p:cNvPr id="1003" name="Google Shape;1003;p79"/>
            <p:cNvGrpSpPr/>
            <p:nvPr/>
          </p:nvGrpSpPr>
          <p:grpSpPr>
            <a:xfrm>
              <a:off x="1584" y="2832"/>
              <a:ext cx="782" cy="480"/>
              <a:chOff x="3120" y="3360"/>
              <a:chExt cx="782" cy="480"/>
            </a:xfrm>
          </p:grpSpPr>
          <p:sp>
            <p:nvSpPr>
              <p:cNvPr id="1004" name="Google Shape;1004;p79"/>
              <p:cNvSpPr txBox="1"/>
              <p:nvPr/>
            </p:nvSpPr>
            <p:spPr>
              <a:xfrm>
                <a:off x="3120" y="3360"/>
                <a:ext cx="782" cy="4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000"/>
                  <a:buFont typeface="Arial"/>
                  <a:buNone/>
                </a:pPr>
                <a:r>
                  <a:rPr b="0" i="0" lang="en-US" sz="20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511.2 pm</a:t>
                </a:r>
                <a:endParaRPr/>
              </a:p>
              <a:p>
                <a:pPr indent="0" lvl="0" marL="0" marR="0" rtl="0" algn="ctr">
                  <a:lnSpc>
                    <a:spcPct val="100000"/>
                  </a:lnSpc>
                  <a:spcBef>
                    <a:spcPts val="400"/>
                  </a:spcBef>
                  <a:spcAft>
                    <a:spcPts val="0"/>
                  </a:spcAft>
                  <a:buClr>
                    <a:schemeClr val="dk1"/>
                  </a:buClr>
                  <a:buSzPts val="2000"/>
                  <a:buFont typeface="Arial"/>
                  <a:buNone/>
                </a:pPr>
                <a:r>
                  <a:rPr b="0" i="0" lang="en-US" sz="20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4</a:t>
                </a:r>
                <a:endParaRPr/>
              </a:p>
            </p:txBody>
          </p:sp>
          <p:cxnSp>
            <p:nvCxnSpPr>
              <p:cNvPr id="1005" name="Google Shape;1005;p79"/>
              <p:cNvCxnSpPr/>
              <p:nvPr/>
            </p:nvCxnSpPr>
            <p:spPr>
              <a:xfrm>
                <a:off x="3168" y="3600"/>
                <a:ext cx="672" cy="0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</p:grpSp>
      </p:grpSp>
      <p:sp>
        <p:nvSpPr>
          <p:cNvPr id="1006" name="Google Shape;1006;p79"/>
          <p:cNvSpPr txBox="1"/>
          <p:nvPr/>
        </p:nvSpPr>
        <p:spPr>
          <a:xfrm>
            <a:off x="3886200" y="4648200"/>
            <a:ext cx="1516062" cy="425450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= 127.8 pm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1" name="Shape 10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2" name="Google Shape;1012;p80"/>
          <p:cNvSpPr txBox="1"/>
          <p:nvPr/>
        </p:nvSpPr>
        <p:spPr>
          <a:xfrm>
            <a:off x="1752600" y="685800"/>
            <a:ext cx="5715000" cy="519112"/>
          </a:xfrm>
          <a:prstGeom prst="rect">
            <a:avLst/>
          </a:prstGeom>
          <a:gradFill>
            <a:gsLst>
              <a:gs pos="0">
                <a:srgbClr val="990000">
                  <a:alpha val="34901"/>
                </a:srgbClr>
              </a:gs>
              <a:gs pos="100000">
                <a:srgbClr val="470000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Types of Crystalline Solids</a:t>
            </a:r>
            <a:endParaRPr/>
          </a:p>
        </p:txBody>
      </p:sp>
      <p:sp>
        <p:nvSpPr>
          <p:cNvPr id="1013" name="Google Shape;1013;p80"/>
          <p:cNvSpPr txBox="1"/>
          <p:nvPr/>
        </p:nvSpPr>
        <p:spPr>
          <a:xfrm>
            <a:off x="457200" y="1524000"/>
            <a:ext cx="8305800" cy="822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1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Atomic </a:t>
            </a: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solids consist of individual atoms held together only by dispersion forces.</a:t>
            </a:r>
            <a:endParaRPr/>
          </a:p>
        </p:txBody>
      </p:sp>
      <p:sp>
        <p:nvSpPr>
          <p:cNvPr id="1014" name="Google Shape;1014;p80"/>
          <p:cNvSpPr txBox="1"/>
          <p:nvPr/>
        </p:nvSpPr>
        <p:spPr>
          <a:xfrm>
            <a:off x="457200" y="3505200"/>
            <a:ext cx="8305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1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Ionic </a:t>
            </a: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solids consist of a regular array of cations and anions.</a:t>
            </a:r>
            <a:endParaRPr/>
          </a:p>
        </p:txBody>
      </p:sp>
      <p:sp>
        <p:nvSpPr>
          <p:cNvPr id="1015" name="Google Shape;1015;p80"/>
          <p:cNvSpPr txBox="1"/>
          <p:nvPr/>
        </p:nvSpPr>
        <p:spPr>
          <a:xfrm>
            <a:off x="457200" y="2514600"/>
            <a:ext cx="8305800" cy="822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1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Molecular </a:t>
            </a: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solids consist of individual molecules held together by various combinations of intermolecular forces.</a:t>
            </a:r>
            <a:endParaRPr/>
          </a:p>
        </p:txBody>
      </p:sp>
      <p:sp>
        <p:nvSpPr>
          <p:cNvPr id="1016" name="Google Shape;1016;p80"/>
          <p:cNvSpPr txBox="1"/>
          <p:nvPr/>
        </p:nvSpPr>
        <p:spPr>
          <a:xfrm>
            <a:off x="457200" y="4191000"/>
            <a:ext cx="8305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1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Metallic </a:t>
            </a: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solids exhibit an organized crystal structure.</a:t>
            </a:r>
            <a:endParaRPr/>
          </a:p>
        </p:txBody>
      </p:sp>
      <p:sp>
        <p:nvSpPr>
          <p:cNvPr id="1017" name="Google Shape;1017;p80"/>
          <p:cNvSpPr txBox="1"/>
          <p:nvPr/>
        </p:nvSpPr>
        <p:spPr>
          <a:xfrm>
            <a:off x="457200" y="4953000"/>
            <a:ext cx="8305800" cy="822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1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Network Covalent </a:t>
            </a: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solids consist of atoms covalently bonded together in a three-dimensional network.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2" name="Shape 1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3" name="Google Shape;1023;p81"/>
          <p:cNvPicPr preferRelativeResize="0"/>
          <p:nvPr/>
        </p:nvPicPr>
        <p:blipFill rotWithShape="1">
          <a:blip r:embed="rId3">
            <a:alphaModFix/>
          </a:blip>
          <a:srcRect b="0" l="0" r="0" t="1916"/>
          <a:stretch/>
        </p:blipFill>
        <p:spPr>
          <a:xfrm>
            <a:off x="838200" y="2362200"/>
            <a:ext cx="2768600" cy="2951162"/>
          </a:xfrm>
          <a:prstGeom prst="rect">
            <a:avLst/>
          </a:prstGeom>
          <a:noFill/>
          <a:ln>
            <a:noFill/>
          </a:ln>
        </p:spPr>
      </p:pic>
      <p:sp>
        <p:nvSpPr>
          <p:cNvPr id="1024" name="Google Shape;1024;p81"/>
          <p:cNvSpPr txBox="1"/>
          <p:nvPr/>
        </p:nvSpPr>
        <p:spPr>
          <a:xfrm>
            <a:off x="609600" y="609600"/>
            <a:ext cx="1676400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12.27</a:t>
            </a:r>
            <a:endParaRPr/>
          </a:p>
        </p:txBody>
      </p:sp>
      <p:sp>
        <p:nvSpPr>
          <p:cNvPr id="1025" name="Google Shape;1025;p81"/>
          <p:cNvSpPr txBox="1"/>
          <p:nvPr/>
        </p:nvSpPr>
        <p:spPr>
          <a:xfrm>
            <a:off x="4953000" y="609600"/>
            <a:ext cx="1905000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12.28</a:t>
            </a:r>
            <a:endParaRPr/>
          </a:p>
        </p:txBody>
      </p:sp>
      <p:sp>
        <p:nvSpPr>
          <p:cNvPr id="1026" name="Google Shape;1026;p81"/>
          <p:cNvSpPr txBox="1"/>
          <p:nvPr/>
        </p:nvSpPr>
        <p:spPr>
          <a:xfrm>
            <a:off x="609600" y="1066800"/>
            <a:ext cx="3962400" cy="1006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Cubic closest packing of frozen argon (face-centered cubic cell).</a:t>
            </a:r>
            <a:endParaRPr/>
          </a:p>
        </p:txBody>
      </p:sp>
      <p:pic>
        <p:nvPicPr>
          <p:cNvPr id="1027" name="Google Shape;1027;p81"/>
          <p:cNvPicPr preferRelativeResize="0"/>
          <p:nvPr/>
        </p:nvPicPr>
        <p:blipFill rotWithShape="1">
          <a:blip r:embed="rId4">
            <a:alphaModFix/>
          </a:blip>
          <a:srcRect b="0" l="0" r="0" t="1919"/>
          <a:stretch/>
        </p:blipFill>
        <p:spPr>
          <a:xfrm>
            <a:off x="5257800" y="2362200"/>
            <a:ext cx="2735262" cy="2911475"/>
          </a:xfrm>
          <a:prstGeom prst="rect">
            <a:avLst/>
          </a:prstGeom>
          <a:noFill/>
          <a:ln>
            <a:noFill/>
          </a:ln>
        </p:spPr>
      </p:pic>
      <p:sp>
        <p:nvSpPr>
          <p:cNvPr id="1028" name="Google Shape;1028;p81"/>
          <p:cNvSpPr txBox="1"/>
          <p:nvPr/>
        </p:nvSpPr>
        <p:spPr>
          <a:xfrm>
            <a:off x="4953000" y="1066800"/>
            <a:ext cx="3124200" cy="1006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Cubic closest packing (face-centered unit cell) of frozen CH</a:t>
            </a:r>
            <a:r>
              <a:rPr b="1" baseline="-2500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" name="Google Shape;153;p19"/>
          <p:cNvGraphicFramePr/>
          <p:nvPr/>
        </p:nvGraphicFramePr>
        <p:xfrm>
          <a:off x="609600" y="13716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{86D0CBF3-8222-4081-8173-CD75A906D2EE}</a:tableStyleId>
              </a:tblPr>
              <a:tblGrid>
                <a:gridCol w="1098550"/>
                <a:gridCol w="3529000"/>
                <a:gridCol w="3373425"/>
              </a:tblGrid>
              <a:tr h="9906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Times"/>
                        <a:ea typeface="Times"/>
                        <a:cs typeface="Times"/>
                        <a:sym typeface="Times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rPr b="1" i="0" lang="en-US" sz="240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Attractive Forces vs. Kinetic Energy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rPr b="1" i="0" lang="en-US" sz="240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Properties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509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rPr b="0" i="0" lang="en-US" sz="240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Gas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None/>
                      </a:pPr>
                      <a:r>
                        <a:rPr b="0" i="0" lang="en-US" sz="200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Attractive forces are weak relative to kinetic energy.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None/>
                      </a:pPr>
                      <a:r>
                        <a:rPr b="0" i="0" lang="en-US" sz="200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Particles are far apart. A gas has no fixed shape or volume.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509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rPr b="0" i="0" lang="en-US" sz="240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Liquid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None/>
                      </a:pPr>
                      <a:r>
                        <a:rPr b="0" i="0" lang="en-US" sz="200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Attractive forces are stronger because particles have less kinetic energy.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None/>
                      </a:pPr>
                      <a:r>
                        <a:rPr b="0" i="0" lang="en-US" sz="200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 liquid can flow and change shape, but has a fixed volume.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509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rPr b="0" i="0" lang="en-US" sz="240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Solid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None/>
                      </a:pPr>
                      <a:r>
                        <a:rPr b="0" i="0" lang="en-US" sz="200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Attractions dominate motion. Particles are fixed in place relative to each other.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None/>
                      </a:pPr>
                      <a:r>
                        <a:rPr b="0" i="0" lang="en-US" sz="200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 solid has a fixed shape and volume.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54" name="Google Shape;154;p19"/>
          <p:cNvSpPr txBox="1"/>
          <p:nvPr/>
        </p:nvSpPr>
        <p:spPr>
          <a:xfrm>
            <a:off x="533400" y="533400"/>
            <a:ext cx="8153400" cy="519112"/>
          </a:xfrm>
          <a:prstGeom prst="rect">
            <a:avLst/>
          </a:prstGeom>
          <a:gradFill>
            <a:gsLst>
              <a:gs pos="0">
                <a:srgbClr val="990000">
                  <a:alpha val="34901"/>
                </a:srgbClr>
              </a:gs>
              <a:gs pos="100000">
                <a:srgbClr val="470000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Kinetic Molecular View of the Three States</a:t>
            </a:r>
            <a:endParaRPr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3" name="Shape 10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34" name="Google Shape;1034;p82"/>
          <p:cNvGraphicFramePr/>
          <p:nvPr/>
        </p:nvGraphicFramePr>
        <p:xfrm>
          <a:off x="304800" y="12192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{86D0CBF3-8222-4081-8173-CD75A906D2EE}</a:tableStyleId>
              </a:tblPr>
              <a:tblGrid>
                <a:gridCol w="990600"/>
                <a:gridCol w="1371600"/>
                <a:gridCol w="1676400"/>
                <a:gridCol w="2362200"/>
                <a:gridCol w="2133600"/>
              </a:tblGrid>
              <a:tr h="6096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b="1" i="0" lang="en-US" sz="180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Type</a:t>
                      </a:r>
                      <a:endParaRPr/>
                    </a:p>
                  </a:txBody>
                  <a:tcPr marT="0" marB="0" marR="0" marL="0"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b="1" i="0" lang="en-US" sz="180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Particle(s)</a:t>
                      </a:r>
                      <a:endParaRPr/>
                    </a:p>
                  </a:txBody>
                  <a:tcPr marT="0" marB="0" marR="0" marL="0"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b="1" i="0" lang="en-US" sz="180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Interparticle Forces</a:t>
                      </a:r>
                      <a:endParaRPr/>
                    </a:p>
                  </a:txBody>
                  <a:tcPr marT="0" marB="0" marR="0" marL="0"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b="1" i="0" lang="en-US" sz="180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Physical Properties</a:t>
                      </a:r>
                      <a:endParaRPr/>
                    </a:p>
                  </a:txBody>
                  <a:tcPr marT="0" marB="0" marR="0" marL="0"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b="1" i="0" lang="en-US" sz="180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Examples [mp, °C]</a:t>
                      </a:r>
                      <a:endParaRPr/>
                    </a:p>
                  </a:txBody>
                  <a:tcPr marT="0" marB="0" marR="0" marL="0"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4001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b="0" i="0" lang="en-US" sz="160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Atomic</a:t>
                      </a:r>
                      <a:endParaRPr/>
                    </a:p>
                  </a:txBody>
                  <a:tcPr marT="45725" marB="0" marR="0" marL="0"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b="0" i="0" lang="en-US" sz="160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Atoms</a:t>
                      </a:r>
                      <a:endParaRPr/>
                    </a:p>
                  </a:txBody>
                  <a:tcPr marT="45725" marB="0" marR="0" marL="0"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b="0" i="0" lang="en-US" sz="160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Dispersion</a:t>
                      </a:r>
                      <a:endParaRPr/>
                    </a:p>
                  </a:txBody>
                  <a:tcPr marT="45725" marB="0" marR="0" marL="0"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b="0" i="0" lang="en-US" sz="160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Soft, very low mp, poor thermal and electrical conductors</a:t>
                      </a:r>
                      <a:endParaRPr/>
                    </a:p>
                  </a:txBody>
                  <a:tcPr marT="45725" marB="0" marR="0" marL="0"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b="0" i="0" lang="en-US" sz="160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Group 8A(18)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32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b="0" i="0" lang="en-US" sz="160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(Ne [-249) to Rn [-71])</a:t>
                      </a:r>
                      <a:endParaRPr/>
                    </a:p>
                  </a:txBody>
                  <a:tcPr marT="45725" marB="0" marR="0" marL="0"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  <a:tr h="2584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b="0" i="0" lang="en-US" sz="160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Molecular</a:t>
                      </a:r>
                      <a:endParaRPr/>
                    </a:p>
                  </a:txBody>
                  <a:tcPr marT="0" marB="0" marR="0" marL="0"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b="0" i="0" lang="en-US" sz="160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Molecules</a:t>
                      </a:r>
                      <a:endParaRPr/>
                    </a:p>
                  </a:txBody>
                  <a:tcPr marT="0" marB="0" marR="0" marL="0"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b="0" i="0" lang="en-US" sz="160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Dispersion, 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32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b="0" i="0" lang="en-US" sz="160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dipole-dipole, 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32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b="0" i="0" lang="en-US" sz="160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 bonds</a:t>
                      </a:r>
                      <a:endParaRPr/>
                    </a:p>
                  </a:txBody>
                  <a:tcPr marT="0" marB="0" marR="0" marL="0"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b="0" i="0" lang="en-US" sz="160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Fairly soft, low to moderate mp, poor thermal and electrical conductors</a:t>
                      </a:r>
                      <a:endParaRPr/>
                    </a:p>
                  </a:txBody>
                  <a:tcPr marT="0" marB="0" marR="0" marL="0"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b="0" i="1" lang="en-US" sz="160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Nonpolar</a:t>
                      </a:r>
                      <a:r>
                        <a:rPr b="0" baseline="30000" i="0" lang="en-US" sz="160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*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32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b="0" i="0" lang="en-US" sz="160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</a:t>
                      </a:r>
                      <a:r>
                        <a:rPr b="0" baseline="-25000" i="0" lang="en-US" sz="160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r>
                        <a:rPr b="0" i="0" lang="en-US" sz="160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[-219], C</a:t>
                      </a:r>
                      <a:r>
                        <a:rPr b="0" baseline="-25000" i="0" lang="en-US" sz="160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</a:t>
                      </a:r>
                      <a:r>
                        <a:rPr b="0" i="0" lang="en-US" sz="160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</a:t>
                      </a:r>
                      <a:r>
                        <a:rPr b="0" baseline="-25000" i="0" lang="en-US" sz="160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</a:t>
                      </a:r>
                      <a:r>
                        <a:rPr b="0" i="0" lang="en-US" sz="160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[-138]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32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b="0" i="0" lang="en-US" sz="160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Cl</a:t>
                      </a:r>
                      <a:r>
                        <a:rPr b="0" baseline="-25000" i="0" lang="en-US" sz="160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r>
                        <a:rPr b="0" i="0" lang="en-US" sz="160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[-101], C</a:t>
                      </a:r>
                      <a:r>
                        <a:rPr b="0" baseline="-25000" i="0" lang="en-US" sz="160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</a:t>
                      </a:r>
                      <a:r>
                        <a:rPr b="0" i="0" lang="en-US" sz="160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</a:t>
                      </a:r>
                      <a:r>
                        <a:rPr b="0" baseline="-25000" i="0" lang="en-US" sz="160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14 </a:t>
                      </a:r>
                      <a:r>
                        <a:rPr b="0" i="0" lang="en-US" sz="160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[-95]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32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b="0" i="0" lang="en-US" sz="160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</a:t>
                      </a:r>
                      <a:r>
                        <a:rPr b="0" baseline="-25000" i="0" lang="en-US" sz="160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</a:t>
                      </a:r>
                      <a:r>
                        <a:rPr b="0" i="0" lang="en-US" sz="160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[44.1]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32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b="0" i="1" lang="en-US" sz="160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Polar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32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b="0" i="0" lang="en-US" sz="160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SO</a:t>
                      </a:r>
                      <a:r>
                        <a:rPr b="0" baseline="-25000" i="0" lang="en-US" sz="160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r>
                        <a:rPr b="0" i="0" lang="en-US" sz="160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[-73], CHCl</a:t>
                      </a:r>
                      <a:r>
                        <a:rPr b="0" baseline="-25000" i="0" lang="en-US" sz="160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  <a:r>
                        <a:rPr b="0" i="0" lang="en-US" sz="160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[-64]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32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b="0" i="0" lang="en-US" sz="160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HNO</a:t>
                      </a:r>
                      <a:r>
                        <a:rPr b="0" baseline="-25000" i="0" lang="en-US" sz="160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  <a:r>
                        <a:rPr b="0" i="0" lang="en-US" sz="160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[-42], H</a:t>
                      </a:r>
                      <a:r>
                        <a:rPr b="0" baseline="-25000" i="0" lang="en-US" sz="160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r>
                        <a:rPr b="0" i="0" lang="en-US" sz="160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 [0.0]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32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b="0" i="0" lang="en-US" sz="160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CH</a:t>
                      </a:r>
                      <a:r>
                        <a:rPr b="0" baseline="-25000" i="0" lang="en-US" sz="160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  <a:r>
                        <a:rPr b="0" i="0" lang="en-US" sz="160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COOH [17]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600" u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035" name="Google Shape;1035;p82"/>
          <p:cNvSpPr txBox="1"/>
          <p:nvPr/>
        </p:nvSpPr>
        <p:spPr>
          <a:xfrm>
            <a:off x="838200" y="5867400"/>
            <a:ext cx="7102475" cy="5810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baseline="3000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  <a:r>
              <a:rPr b="0" i="0" lang="en-US" sz="1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Nonpolar molecular solids are arranged in order of increasing molar mass. Note the correlation with increasing melting point (mp).</a:t>
            </a:r>
            <a:endParaRPr/>
          </a:p>
        </p:txBody>
      </p:sp>
      <p:sp>
        <p:nvSpPr>
          <p:cNvPr id="1036" name="Google Shape;1036;p82"/>
          <p:cNvSpPr txBox="1"/>
          <p:nvPr/>
        </p:nvSpPr>
        <p:spPr>
          <a:xfrm>
            <a:off x="473075" y="582612"/>
            <a:ext cx="8204200" cy="396875"/>
          </a:xfrm>
          <a:prstGeom prst="rect">
            <a:avLst/>
          </a:prstGeom>
          <a:solidFill>
            <a:srgbClr val="0033CC">
              <a:alpha val="64705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b="1" i="0" lang="en-US" sz="2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Table </a:t>
            </a: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12.5</a:t>
            </a:r>
            <a:r>
              <a:rPr b="1" i="0" lang="en-US" sz="2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Characteristics of the Major Types of Crystalline Solids</a:t>
            </a:r>
            <a:endParaRPr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1" name="Shape 1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42" name="Google Shape;1042;p83"/>
          <p:cNvGraphicFramePr/>
          <p:nvPr/>
        </p:nvGraphicFramePr>
        <p:xfrm>
          <a:off x="304800" y="12192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{86D0CBF3-8222-4081-8173-CD75A906D2EE}</a:tableStyleId>
              </a:tblPr>
              <a:tblGrid>
                <a:gridCol w="990600"/>
                <a:gridCol w="1371600"/>
                <a:gridCol w="1676400"/>
                <a:gridCol w="2362200"/>
                <a:gridCol w="2133600"/>
              </a:tblGrid>
              <a:tr h="6096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b="1" i="0" lang="en-US" sz="180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Type</a:t>
                      </a:r>
                      <a:endParaRPr/>
                    </a:p>
                  </a:txBody>
                  <a:tcPr marT="0" marB="0" marR="0" marL="0"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b="1" i="0" lang="en-US" sz="180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Particle(s)</a:t>
                      </a:r>
                      <a:endParaRPr/>
                    </a:p>
                  </a:txBody>
                  <a:tcPr marT="0" marB="0" marR="0" marL="0"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b="1" i="0" lang="en-US" sz="180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Interparticle Forces</a:t>
                      </a:r>
                      <a:endParaRPr/>
                    </a:p>
                  </a:txBody>
                  <a:tcPr marT="0" marB="0" marR="0" marL="0"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b="1" i="0" lang="en-US" sz="180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Physical Properties</a:t>
                      </a:r>
                      <a:endParaRPr/>
                    </a:p>
                  </a:txBody>
                  <a:tcPr marT="0" marB="0" marR="0" marL="0"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b="1" i="0" lang="en-US" sz="180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Examples [mp, °C]</a:t>
                      </a:r>
                      <a:endParaRPr/>
                    </a:p>
                  </a:txBody>
                  <a:tcPr marT="0" marB="0" marR="0" marL="0"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4001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b="0" i="0" lang="en-US" sz="160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Ionic</a:t>
                      </a:r>
                      <a:endParaRPr/>
                    </a:p>
                  </a:txBody>
                  <a:tcPr marT="45725" marB="0" marR="0" marL="0"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b="0" i="0" lang="en-US" sz="160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Positive and negative ions</a:t>
                      </a:r>
                      <a:endParaRPr/>
                    </a:p>
                  </a:txBody>
                  <a:tcPr marT="45725" marB="0" marR="0" marL="0"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b="0" i="0" lang="en-US" sz="160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Ion-ion attraction</a:t>
                      </a:r>
                      <a:endParaRPr/>
                    </a:p>
                  </a:txBody>
                  <a:tcPr marT="45725" marB="0" marR="0" marL="0"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b="0" i="0" lang="en-US" sz="160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Hard and brittle, high mp, good thermal and electrical conductors when molten</a:t>
                      </a:r>
                      <a:endParaRPr/>
                    </a:p>
                  </a:txBody>
                  <a:tcPr marT="45725" marB="0" marR="0" marL="0"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b="0" i="0" lang="en-US" sz="160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NaCl [801]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32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b="0" i="0" lang="en-US" sz="160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CaF</a:t>
                      </a:r>
                      <a:r>
                        <a:rPr b="0" baseline="-25000" i="0" lang="en-US" sz="160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r>
                        <a:rPr b="0" i="0" lang="en-US" sz="160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[1423]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32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b="0" i="0" lang="en-US" sz="160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MgO [2852]</a:t>
                      </a:r>
                      <a:endParaRPr/>
                    </a:p>
                  </a:txBody>
                  <a:tcPr marT="45725" marB="0" marR="0" marL="0"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  <a:tr h="14001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b="0" i="0" lang="en-US" sz="160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Metallic</a:t>
                      </a:r>
                      <a:endParaRPr/>
                    </a:p>
                  </a:txBody>
                  <a:tcPr marT="0" marB="0" marR="0" marL="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b="0" i="0" lang="en-US" sz="160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Atoms</a:t>
                      </a:r>
                      <a:endParaRPr/>
                    </a:p>
                  </a:txBody>
                  <a:tcPr marT="0" marB="0" marR="0" marL="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b="0" i="0" lang="en-US" sz="160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Metallic bond</a:t>
                      </a:r>
                      <a:endParaRPr/>
                    </a:p>
                  </a:txBody>
                  <a:tcPr marT="0" marB="0" marR="0" marL="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b="0" i="0" lang="en-US" sz="160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Soft to hard, low to very high mp, excellent thermal and electrical conductors, malleable and ductile</a:t>
                      </a:r>
                      <a:endParaRPr/>
                    </a:p>
                  </a:txBody>
                  <a:tcPr marT="0" marB="0" marR="0" marL="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b="0" i="0" lang="en-US" sz="160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Na [97.8]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32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b="0" i="0" lang="en-US" sz="160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Zn [420]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32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b="0" i="0" lang="en-US" sz="160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Fe [1535]</a:t>
                      </a:r>
                      <a:endParaRPr/>
                    </a:p>
                  </a:txBody>
                  <a:tcPr marT="0" marB="0" marR="0" marL="0"/>
                </a:tc>
              </a:tr>
              <a:tr h="10096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b="0" i="0" lang="en-US" sz="160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Network covalent</a:t>
                      </a:r>
                      <a:endParaRPr/>
                    </a:p>
                  </a:txBody>
                  <a:tcPr marT="0" marB="0" marR="0" marL="0"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b="0" i="0" lang="en-US" sz="160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Atoms</a:t>
                      </a:r>
                      <a:endParaRPr/>
                    </a:p>
                  </a:txBody>
                  <a:tcPr marT="0" marB="0" marR="0" marL="0"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b="0" i="0" lang="en-US" sz="160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Covalent bond</a:t>
                      </a:r>
                      <a:endParaRPr/>
                    </a:p>
                  </a:txBody>
                  <a:tcPr marT="0" marB="0" marR="0" marL="0"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b="0" i="0" lang="en-US" sz="160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Very hard, very high mp, usually poor thermal and electrical conductors</a:t>
                      </a:r>
                      <a:endParaRPr/>
                    </a:p>
                  </a:txBody>
                  <a:tcPr marT="0" marB="0" marR="0" marL="0"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b="0" i="0" lang="en-US" sz="160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SiO</a:t>
                      </a:r>
                      <a:r>
                        <a:rPr b="0" baseline="-25000" i="0" lang="en-US" sz="160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r>
                        <a:rPr b="0" i="0" lang="en-US" sz="160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(quartz) [1610]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32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b="0" i="0" lang="en-US" sz="160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 (diamond) [~4000]</a:t>
                      </a:r>
                      <a:endParaRPr/>
                    </a:p>
                  </a:txBody>
                  <a:tcPr marT="0" marB="0" marR="0" marL="0"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043" name="Google Shape;1043;p83"/>
          <p:cNvSpPr txBox="1"/>
          <p:nvPr/>
        </p:nvSpPr>
        <p:spPr>
          <a:xfrm>
            <a:off x="431800" y="363537"/>
            <a:ext cx="8274050" cy="701675"/>
          </a:xfrm>
          <a:prstGeom prst="rect">
            <a:avLst/>
          </a:prstGeom>
          <a:solidFill>
            <a:srgbClr val="0033CC">
              <a:alpha val="64705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b="1" i="0" lang="en-US" sz="2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Table </a:t>
            </a: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12.5</a:t>
            </a:r>
            <a:r>
              <a:rPr b="1" i="0" lang="en-US" sz="2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Characteristics of the Major Types of Crystalline Solids </a:t>
            </a:r>
            <a:br>
              <a:rPr b="1" i="0" lang="en-US" sz="2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2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                 (continued)</a:t>
            </a:r>
            <a:endParaRPr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8" name="Shape 1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9" name="Google Shape;1049;p84"/>
          <p:cNvPicPr preferRelativeResize="0"/>
          <p:nvPr/>
        </p:nvPicPr>
        <p:blipFill rotWithShape="1">
          <a:blip r:embed="rId3">
            <a:alphaModFix/>
          </a:blip>
          <a:srcRect b="0" l="0" r="0" t="2954"/>
          <a:stretch/>
        </p:blipFill>
        <p:spPr>
          <a:xfrm>
            <a:off x="838200" y="1447800"/>
            <a:ext cx="7467600" cy="3443287"/>
          </a:xfrm>
          <a:prstGeom prst="rect">
            <a:avLst/>
          </a:prstGeom>
          <a:noFill/>
          <a:ln>
            <a:noFill/>
          </a:ln>
        </p:spPr>
      </p:pic>
      <p:sp>
        <p:nvSpPr>
          <p:cNvPr id="1050" name="Google Shape;1050;p84"/>
          <p:cNvSpPr txBox="1"/>
          <p:nvPr/>
        </p:nvSpPr>
        <p:spPr>
          <a:xfrm>
            <a:off x="533400" y="457200"/>
            <a:ext cx="1905000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12.29</a:t>
            </a:r>
            <a:endParaRPr/>
          </a:p>
        </p:txBody>
      </p:sp>
      <p:sp>
        <p:nvSpPr>
          <p:cNvPr id="1051" name="Google Shape;1051;p84"/>
          <p:cNvSpPr txBox="1"/>
          <p:nvPr/>
        </p:nvSpPr>
        <p:spPr>
          <a:xfrm>
            <a:off x="3276600" y="457200"/>
            <a:ext cx="4038600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sodium chloride structure.</a:t>
            </a:r>
            <a:endParaRPr/>
          </a:p>
        </p:txBody>
      </p:sp>
      <p:sp>
        <p:nvSpPr>
          <p:cNvPr id="1052" name="Google Shape;1052;p84"/>
          <p:cNvSpPr txBox="1"/>
          <p:nvPr/>
        </p:nvSpPr>
        <p:spPr>
          <a:xfrm>
            <a:off x="1600200" y="5257800"/>
            <a:ext cx="179705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Expanded view.</a:t>
            </a:r>
            <a:endParaRPr/>
          </a:p>
        </p:txBody>
      </p:sp>
      <p:sp>
        <p:nvSpPr>
          <p:cNvPr id="1053" name="Google Shape;1053;p84"/>
          <p:cNvSpPr txBox="1"/>
          <p:nvPr/>
        </p:nvSpPr>
        <p:spPr>
          <a:xfrm>
            <a:off x="6248400" y="5257800"/>
            <a:ext cx="217805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Space-filling model.</a:t>
            </a:r>
            <a:endParaRPr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8" name="Shape 10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9" name="Google Shape;1059;p85"/>
          <p:cNvSpPr txBox="1"/>
          <p:nvPr/>
        </p:nvSpPr>
        <p:spPr>
          <a:xfrm>
            <a:off x="533400" y="685800"/>
            <a:ext cx="1905000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12.30</a:t>
            </a:r>
            <a:endParaRPr/>
          </a:p>
        </p:txBody>
      </p:sp>
      <p:sp>
        <p:nvSpPr>
          <p:cNvPr id="1060" name="Google Shape;1060;p85"/>
          <p:cNvSpPr txBox="1"/>
          <p:nvPr/>
        </p:nvSpPr>
        <p:spPr>
          <a:xfrm>
            <a:off x="2819400" y="685800"/>
            <a:ext cx="3733800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Crystal structures of metals.</a:t>
            </a:r>
            <a:endParaRPr/>
          </a:p>
        </p:txBody>
      </p:sp>
      <p:grpSp>
        <p:nvGrpSpPr>
          <p:cNvPr id="1061" name="Google Shape;1061;p85"/>
          <p:cNvGrpSpPr/>
          <p:nvPr/>
        </p:nvGrpSpPr>
        <p:grpSpPr>
          <a:xfrm>
            <a:off x="304800" y="1828800"/>
            <a:ext cx="4343400" cy="4079875"/>
            <a:chOff x="192" y="1152"/>
            <a:chExt cx="2736" cy="2570"/>
          </a:xfrm>
        </p:grpSpPr>
        <p:pic>
          <p:nvPicPr>
            <p:cNvPr id="1062" name="Google Shape;1062;p85"/>
            <p:cNvPicPr preferRelativeResize="0"/>
            <p:nvPr/>
          </p:nvPicPr>
          <p:blipFill rotWithShape="1">
            <a:blip r:embed="rId3">
              <a:alphaModFix/>
            </a:blip>
            <a:srcRect b="0" l="0" r="0" t="4213"/>
            <a:stretch/>
          </p:blipFill>
          <p:spPr>
            <a:xfrm>
              <a:off x="192" y="1152"/>
              <a:ext cx="2362" cy="204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63" name="Google Shape;1063;p85"/>
            <p:cNvSpPr txBox="1"/>
            <p:nvPr/>
          </p:nvSpPr>
          <p:spPr>
            <a:xfrm>
              <a:off x="480" y="3318"/>
              <a:ext cx="2448" cy="4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1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. Copper adopts cubic closest packing.</a:t>
              </a:r>
              <a:endParaRPr/>
            </a:p>
          </p:txBody>
        </p:sp>
      </p:grpSp>
      <p:grpSp>
        <p:nvGrpSpPr>
          <p:cNvPr id="1064" name="Google Shape;1064;p85"/>
          <p:cNvGrpSpPr/>
          <p:nvPr/>
        </p:nvGrpSpPr>
        <p:grpSpPr>
          <a:xfrm>
            <a:off x="4648200" y="1828800"/>
            <a:ext cx="4038600" cy="4070350"/>
            <a:chOff x="2928" y="1152"/>
            <a:chExt cx="2544" cy="2564"/>
          </a:xfrm>
        </p:grpSpPr>
        <p:pic>
          <p:nvPicPr>
            <p:cNvPr id="1065" name="Google Shape;1065;p8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928" y="1152"/>
              <a:ext cx="2384" cy="204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66" name="Google Shape;1066;p85"/>
            <p:cNvSpPr txBox="1"/>
            <p:nvPr/>
          </p:nvSpPr>
          <p:spPr>
            <a:xfrm>
              <a:off x="3312" y="3312"/>
              <a:ext cx="2160" cy="4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-288925" lvl="0" marL="288925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1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</a:t>
              </a: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. Magnesium adopts hexagonal closest packing.</a:t>
              </a:r>
              <a:endParaRPr/>
            </a:p>
          </p:txBody>
        </p:sp>
      </p:grp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1" name="Shape 10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02.jpg" id="1072" name="Google Shape;1072;p8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14675" y="4425950"/>
            <a:ext cx="5262562" cy="225107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073" name="Google Shape;1073;p86"/>
          <p:cNvGraphicFramePr/>
          <p:nvPr/>
        </p:nvGraphicFramePr>
        <p:xfrm>
          <a:off x="685800" y="11430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{86D0CBF3-8222-4081-8173-CD75A906D2EE}</a:tableStyleId>
              </a:tblPr>
              <a:tblGrid>
                <a:gridCol w="2438400"/>
                <a:gridCol w="2794000"/>
                <a:gridCol w="2616200"/>
              </a:tblGrid>
              <a:tr h="3651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b="1" i="0" lang="en-US" sz="180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Property</a:t>
                      </a:r>
                      <a:endParaRPr/>
                    </a:p>
                  </a:txBody>
                  <a:tcPr marT="45725" marB="45725" marR="91450" marL="91450"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b="1" i="0" lang="en-US" sz="180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Graphite</a:t>
                      </a:r>
                      <a:endParaRPr/>
                    </a:p>
                  </a:txBody>
                  <a:tcPr marT="45725" marB="45725" marR="91450" marL="91450"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b="1" i="0" lang="en-US" sz="180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Diamond</a:t>
                      </a:r>
                      <a:endParaRPr/>
                    </a:p>
                  </a:txBody>
                  <a:tcPr marT="45725" marB="45725" marR="91450" marL="91450"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67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en-US" sz="180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Density (g/cm</a:t>
                      </a:r>
                      <a:r>
                        <a:rPr b="0" baseline="30000" i="0" lang="en-US" sz="180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  <a:r>
                        <a:rPr b="0" i="0" lang="en-US" sz="180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)</a:t>
                      </a:r>
                      <a:endParaRPr/>
                    </a:p>
                  </a:txBody>
                  <a:tcPr marT="45725" marB="45725" marR="91450" marL="91450"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en-US" sz="180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2.27</a:t>
                      </a:r>
                      <a:endParaRPr/>
                    </a:p>
                  </a:txBody>
                  <a:tcPr marT="45725" marB="45725" marR="91450" marL="91450"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en-US" sz="180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3.51</a:t>
                      </a:r>
                      <a:endParaRPr/>
                    </a:p>
                  </a:txBody>
                  <a:tcPr marT="45725" marB="45725" marR="91450" marL="91450"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  <a:tr h="3190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en-US" sz="180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Hardness</a:t>
                      </a:r>
                      <a:endParaRPr/>
                    </a:p>
                  </a:txBody>
                  <a:tcPr marT="45725" marB="0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en-US" sz="180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&lt; 1 (very soft)</a:t>
                      </a:r>
                      <a:endParaRPr/>
                    </a:p>
                  </a:txBody>
                  <a:tcPr marT="45725" marB="0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en-US" sz="180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 (hardest)</a:t>
                      </a:r>
                      <a:endParaRPr/>
                    </a:p>
                  </a:txBody>
                  <a:tcPr marT="45725" marB="0" marR="91450" marL="91450"/>
                </a:tc>
              </a:tr>
              <a:tr h="3206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en-US" sz="180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Melting point (K)</a:t>
                      </a:r>
                      <a:endParaRPr/>
                    </a:p>
                  </a:txBody>
                  <a:tcPr marT="45725" marB="0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en-US" sz="180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4100</a:t>
                      </a:r>
                      <a:endParaRPr/>
                    </a:p>
                  </a:txBody>
                  <a:tcPr marT="45725" marB="0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en-US" sz="180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4100</a:t>
                      </a:r>
                      <a:endParaRPr/>
                    </a:p>
                  </a:txBody>
                  <a:tcPr marT="45725" marB="0" marR="91450" marL="91450"/>
                </a:tc>
              </a:tr>
              <a:tr h="3206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en-US" sz="180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Color</a:t>
                      </a:r>
                      <a:endParaRPr/>
                    </a:p>
                  </a:txBody>
                  <a:tcPr marT="45725" marB="0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en-US" sz="180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Shiny black</a:t>
                      </a:r>
                      <a:endParaRPr/>
                    </a:p>
                  </a:txBody>
                  <a:tcPr marT="45725" marB="0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en-US" sz="180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Colorless transparent</a:t>
                      </a:r>
                      <a:endParaRPr/>
                    </a:p>
                  </a:txBody>
                  <a:tcPr marT="45725" marB="0" marR="91450" marL="91450"/>
                </a:tc>
              </a:tr>
              <a:tr h="3190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en-US" sz="180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Electrical Conductivity</a:t>
                      </a:r>
                      <a:endParaRPr/>
                    </a:p>
                  </a:txBody>
                  <a:tcPr marT="45725" marB="0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en-US" sz="180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High (along sheet)</a:t>
                      </a:r>
                      <a:endParaRPr/>
                    </a:p>
                  </a:txBody>
                  <a:tcPr marT="45725" marB="0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en-US" sz="180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None</a:t>
                      </a:r>
                      <a:endParaRPr/>
                    </a:p>
                  </a:txBody>
                  <a:tcPr marT="45725" marB="0" marR="91450" marL="91450"/>
                </a:tc>
              </a:tr>
              <a:tr h="5953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Noto Sans Symbols"/>
                        <a:buNone/>
                      </a:pPr>
                      <a:r>
                        <a:rPr b="0" i="0" lang="en-US" sz="1800" u="none">
                          <a:solidFill>
                            <a:schemeClr val="dk1"/>
                          </a:solidFill>
                          <a:latin typeface="Noto Sans Symbols"/>
                          <a:ea typeface="Noto Sans Symbols"/>
                          <a:cs typeface="Noto Sans Symbols"/>
                          <a:sym typeface="Noto Sans Symbols"/>
                        </a:rPr>
                        <a:t>Δ</a:t>
                      </a:r>
                      <a:r>
                        <a:rPr b="0" i="1" lang="en-US" sz="180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</a:t>
                      </a:r>
                      <a:r>
                        <a:rPr b="0" baseline="-25000" i="0" lang="en-US" sz="180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rxn </a:t>
                      </a:r>
                      <a:r>
                        <a:rPr b="0" i="0" lang="en-US" sz="180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for combustion (kJ/mol)</a:t>
                      </a:r>
                      <a:endParaRPr/>
                    </a:p>
                  </a:txBody>
                  <a:tcPr marT="45725" marB="0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en-US" sz="180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-393.5</a:t>
                      </a:r>
                      <a:endParaRPr/>
                    </a:p>
                  </a:txBody>
                  <a:tcPr marT="45725" marB="0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en-US" sz="180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-395.4</a:t>
                      </a:r>
                      <a:endParaRPr/>
                    </a:p>
                  </a:txBody>
                  <a:tcPr marT="45725" marB="0" marR="91450" marL="91450"/>
                </a:tc>
              </a:tr>
              <a:tr h="5937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Noto Sans Symbols"/>
                        <a:buNone/>
                      </a:pPr>
                      <a:r>
                        <a:rPr b="0" i="0" lang="en-US" sz="1800" u="none">
                          <a:solidFill>
                            <a:schemeClr val="dk1"/>
                          </a:solidFill>
                          <a:latin typeface="Noto Sans Symbols"/>
                          <a:ea typeface="Noto Sans Symbols"/>
                          <a:cs typeface="Noto Sans Symbols"/>
                          <a:sym typeface="Noto Sans Symbols"/>
                        </a:rPr>
                        <a:t>Δ</a:t>
                      </a:r>
                      <a:r>
                        <a:rPr b="0" i="1" lang="en-US" sz="180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</a:t>
                      </a:r>
                      <a:r>
                        <a:rPr b="0" i="0" lang="en-US" sz="180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°</a:t>
                      </a:r>
                      <a:r>
                        <a:rPr b="0" baseline="-25000" i="0" lang="en-US" sz="180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</a:t>
                      </a:r>
                      <a:r>
                        <a:rPr b="0" i="0" lang="en-US" sz="180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(kJ/mol)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800" u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0" marR="91450" marL="91450"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en-US" sz="180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 (standard state)</a:t>
                      </a:r>
                      <a:endParaRPr/>
                    </a:p>
                  </a:txBody>
                  <a:tcPr marT="45725" marB="0" marR="91450" marL="91450"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en-US" sz="180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1.90</a:t>
                      </a:r>
                      <a:endParaRPr/>
                    </a:p>
                  </a:txBody>
                  <a:tcPr marT="45725" marB="0" marR="91450" marL="91450"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074" name="Google Shape;1074;p86"/>
          <p:cNvSpPr txBox="1"/>
          <p:nvPr/>
        </p:nvSpPr>
        <p:spPr>
          <a:xfrm>
            <a:off x="877887" y="620712"/>
            <a:ext cx="7486650" cy="366712"/>
          </a:xfrm>
          <a:prstGeom prst="rect">
            <a:avLst/>
          </a:prstGeom>
          <a:solidFill>
            <a:srgbClr val="0033CC">
              <a:alpha val="64705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Table </a:t>
            </a: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12.6</a:t>
            </a:r>
            <a:r>
              <a:rPr b="1" i="0" lang="en-US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Comparison of the Properties of Diamond and Graphite.</a:t>
            </a:r>
            <a:endParaRPr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9" name="Shape 10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0" name="Google Shape;1080;p87"/>
          <p:cNvSpPr txBox="1"/>
          <p:nvPr/>
        </p:nvSpPr>
        <p:spPr>
          <a:xfrm>
            <a:off x="304800" y="304800"/>
            <a:ext cx="1905000" cy="396875"/>
          </a:xfrm>
          <a:prstGeom prst="rect">
            <a:avLst/>
          </a:prstGeom>
          <a:solidFill>
            <a:schemeClr val="lt1">
              <a:alpha val="49803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12.32</a:t>
            </a:r>
            <a:endParaRPr/>
          </a:p>
        </p:txBody>
      </p:sp>
      <p:sp>
        <p:nvSpPr>
          <p:cNvPr id="1081" name="Google Shape;1081;p87"/>
          <p:cNvSpPr txBox="1"/>
          <p:nvPr/>
        </p:nvSpPr>
        <p:spPr>
          <a:xfrm>
            <a:off x="1828800" y="304800"/>
            <a:ext cx="6324600" cy="396875"/>
          </a:xfrm>
          <a:prstGeom prst="rect">
            <a:avLst/>
          </a:prstGeom>
          <a:solidFill>
            <a:schemeClr val="lt1">
              <a:alpha val="49803"/>
            </a:schemeClr>
          </a:solidFill>
          <a:ln>
            <a:noFill/>
          </a:ln>
        </p:spPr>
        <p:txBody>
          <a:bodyPr anchorCtr="0" anchor="t" bIns="45700" lIns="0" spcFirstLastPara="1" rIns="0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band of molecular orbitals in lithium metal.</a:t>
            </a:r>
            <a:endParaRPr/>
          </a:p>
        </p:txBody>
      </p:sp>
      <p:pic>
        <p:nvPicPr>
          <p:cNvPr descr="siL48593_12_37.jpg" id="1082" name="Google Shape;1082;p8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8200" y="838200"/>
            <a:ext cx="7239000" cy="5724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7" name="Shape 10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8" name="Google Shape;1088;p88"/>
          <p:cNvSpPr txBox="1"/>
          <p:nvPr/>
        </p:nvSpPr>
        <p:spPr>
          <a:xfrm>
            <a:off x="381000" y="365125"/>
            <a:ext cx="1752600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12.33</a:t>
            </a:r>
            <a:endParaRPr/>
          </a:p>
        </p:txBody>
      </p:sp>
      <p:sp>
        <p:nvSpPr>
          <p:cNvPr id="1089" name="Google Shape;1089;p88"/>
          <p:cNvSpPr txBox="1"/>
          <p:nvPr/>
        </p:nvSpPr>
        <p:spPr>
          <a:xfrm>
            <a:off x="2209800" y="365125"/>
            <a:ext cx="6629400" cy="701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Electrical conductivity in a conductor, semiconductor, and insulator.</a:t>
            </a:r>
            <a:endParaRPr/>
          </a:p>
        </p:txBody>
      </p:sp>
      <p:grpSp>
        <p:nvGrpSpPr>
          <p:cNvPr id="1090" name="Google Shape;1090;p88"/>
          <p:cNvGrpSpPr/>
          <p:nvPr/>
        </p:nvGrpSpPr>
        <p:grpSpPr>
          <a:xfrm>
            <a:off x="228600" y="1295400"/>
            <a:ext cx="8375650" cy="3109912"/>
            <a:chOff x="144" y="768"/>
            <a:chExt cx="5276" cy="1959"/>
          </a:xfrm>
        </p:grpSpPr>
        <p:pic>
          <p:nvPicPr>
            <p:cNvPr id="1091" name="Google Shape;1091;p8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600" y="768"/>
              <a:ext cx="1820" cy="15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92" name="Google Shape;1092;p88"/>
            <p:cNvPicPr preferRelativeResize="0"/>
            <p:nvPr/>
          </p:nvPicPr>
          <p:blipFill rotWithShape="1">
            <a:blip r:embed="rId4">
              <a:alphaModFix/>
            </a:blip>
            <a:srcRect b="0" l="4359" r="1793" t="0"/>
            <a:stretch/>
          </p:blipFill>
          <p:spPr>
            <a:xfrm>
              <a:off x="144" y="821"/>
              <a:ext cx="1785" cy="15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93" name="Google Shape;1093;p88"/>
            <p:cNvPicPr preferRelativeResize="0"/>
            <p:nvPr/>
          </p:nvPicPr>
          <p:blipFill rotWithShape="1">
            <a:blip r:embed="rId5">
              <a:alphaModFix/>
            </a:blip>
            <a:srcRect b="0" l="2072" r="2850" t="0"/>
            <a:stretch/>
          </p:blipFill>
          <p:spPr>
            <a:xfrm>
              <a:off x="1920" y="821"/>
              <a:ext cx="1797" cy="156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94" name="Google Shape;1094;p88"/>
            <p:cNvSpPr txBox="1"/>
            <p:nvPr/>
          </p:nvSpPr>
          <p:spPr>
            <a:xfrm>
              <a:off x="624" y="2496"/>
              <a:ext cx="816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conductor</a:t>
              </a:r>
              <a:endParaRPr/>
            </a:p>
          </p:txBody>
        </p:sp>
        <p:sp>
          <p:nvSpPr>
            <p:cNvPr id="1095" name="Google Shape;1095;p88"/>
            <p:cNvSpPr txBox="1"/>
            <p:nvPr/>
          </p:nvSpPr>
          <p:spPr>
            <a:xfrm>
              <a:off x="2592" y="2496"/>
              <a:ext cx="1248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semiconductor</a:t>
              </a:r>
              <a:endParaRPr/>
            </a:p>
          </p:txBody>
        </p:sp>
        <p:sp>
          <p:nvSpPr>
            <p:cNvPr id="1096" name="Google Shape;1096;p88"/>
            <p:cNvSpPr txBox="1"/>
            <p:nvPr/>
          </p:nvSpPr>
          <p:spPr>
            <a:xfrm>
              <a:off x="4560" y="2496"/>
              <a:ext cx="768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insulator</a:t>
              </a:r>
              <a:endParaRPr/>
            </a:p>
          </p:txBody>
        </p:sp>
      </p:grpSp>
      <p:sp>
        <p:nvSpPr>
          <p:cNvPr id="1097" name="Google Shape;1097;p88"/>
          <p:cNvSpPr txBox="1"/>
          <p:nvPr/>
        </p:nvSpPr>
        <p:spPr>
          <a:xfrm>
            <a:off x="533400" y="4648200"/>
            <a:ext cx="8077200" cy="701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conducting properties of a substance are determined by the energy gap between the valence and conduction bands of MOs.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0"/>
          <p:cNvSpPr txBox="1"/>
          <p:nvPr/>
        </p:nvSpPr>
        <p:spPr>
          <a:xfrm>
            <a:off x="3048000" y="457200"/>
            <a:ext cx="3124200" cy="519112"/>
          </a:xfrm>
          <a:prstGeom prst="rect">
            <a:avLst/>
          </a:prstGeom>
          <a:gradFill>
            <a:gsLst>
              <a:gs pos="0">
                <a:srgbClr val="990000">
                  <a:alpha val="34901"/>
                </a:srgbClr>
              </a:gs>
              <a:gs pos="100000">
                <a:srgbClr val="470000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Phase Changes</a:t>
            </a:r>
            <a:endParaRPr/>
          </a:p>
        </p:txBody>
      </p:sp>
      <p:sp>
        <p:nvSpPr>
          <p:cNvPr id="161" name="Google Shape;161;p20"/>
          <p:cNvSpPr txBox="1"/>
          <p:nvPr/>
        </p:nvSpPr>
        <p:spPr>
          <a:xfrm>
            <a:off x="1752600" y="3441700"/>
            <a:ext cx="968375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solid</a:t>
            </a:r>
            <a:endParaRPr/>
          </a:p>
        </p:txBody>
      </p:sp>
      <p:sp>
        <p:nvSpPr>
          <p:cNvPr id="162" name="Google Shape;162;p20"/>
          <p:cNvSpPr txBox="1"/>
          <p:nvPr/>
        </p:nvSpPr>
        <p:spPr>
          <a:xfrm>
            <a:off x="3962400" y="3441700"/>
            <a:ext cx="1371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liquid</a:t>
            </a:r>
            <a:endParaRPr/>
          </a:p>
        </p:txBody>
      </p:sp>
      <p:sp>
        <p:nvSpPr>
          <p:cNvPr id="163" name="Google Shape;163;p20"/>
          <p:cNvSpPr txBox="1"/>
          <p:nvPr/>
        </p:nvSpPr>
        <p:spPr>
          <a:xfrm>
            <a:off x="6477000" y="3441700"/>
            <a:ext cx="968375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gas</a:t>
            </a:r>
            <a:endParaRPr/>
          </a:p>
        </p:txBody>
      </p:sp>
      <p:grpSp>
        <p:nvGrpSpPr>
          <p:cNvPr id="164" name="Google Shape;164;p20"/>
          <p:cNvGrpSpPr/>
          <p:nvPr/>
        </p:nvGrpSpPr>
        <p:grpSpPr>
          <a:xfrm>
            <a:off x="2590800" y="2122487"/>
            <a:ext cx="1828800" cy="1370012"/>
            <a:chOff x="2590800" y="2122487"/>
            <a:chExt cx="1828800" cy="1370013"/>
          </a:xfrm>
        </p:grpSpPr>
        <p:sp>
          <p:nvSpPr>
            <p:cNvPr id="165" name="Google Shape;165;p20"/>
            <p:cNvSpPr/>
            <p:nvPr/>
          </p:nvSpPr>
          <p:spPr>
            <a:xfrm flipH="1" rot="-5400000">
              <a:off x="3086100" y="2159000"/>
              <a:ext cx="838200" cy="1828800"/>
            </a:xfrm>
            <a:prstGeom prst="curvedRightArrow">
              <a:avLst>
                <a:gd fmla="val 25000" name="adj1"/>
                <a:gd fmla="val 50000" name="adj2"/>
                <a:gd fmla="val 25000" name="adj3"/>
              </a:avLst>
            </a:prstGeom>
            <a:solidFill>
              <a:srgbClr val="990000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20"/>
            <p:cNvSpPr txBox="1"/>
            <p:nvPr/>
          </p:nvSpPr>
          <p:spPr>
            <a:xfrm>
              <a:off x="2819400" y="2122487"/>
              <a:ext cx="1143000" cy="3968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r>
                <a:rPr b="1" i="0" lang="en-US" sz="20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melting</a:t>
              </a:r>
              <a:endParaRPr/>
            </a:p>
          </p:txBody>
        </p:sp>
      </p:grpSp>
      <p:grpSp>
        <p:nvGrpSpPr>
          <p:cNvPr id="167" name="Google Shape;167;p20"/>
          <p:cNvGrpSpPr/>
          <p:nvPr/>
        </p:nvGrpSpPr>
        <p:grpSpPr>
          <a:xfrm>
            <a:off x="2273548" y="3914729"/>
            <a:ext cx="1864816" cy="1500233"/>
            <a:chOff x="2273549" y="3914729"/>
            <a:chExt cx="1864816" cy="1500233"/>
          </a:xfrm>
        </p:grpSpPr>
        <p:sp>
          <p:nvSpPr>
            <p:cNvPr id="168" name="Google Shape;168;p20"/>
            <p:cNvSpPr/>
            <p:nvPr/>
          </p:nvSpPr>
          <p:spPr>
            <a:xfrm rot="-10680000">
              <a:off x="2287588" y="3946525"/>
              <a:ext cx="1836737" cy="836612"/>
            </a:xfrm>
            <a:prstGeom prst="curvedDownArrow">
              <a:avLst>
                <a:gd fmla="val 25000" name="adj1"/>
                <a:gd fmla="val 50000" name="adj2"/>
                <a:gd fmla="val 25000" name="adj3"/>
              </a:avLst>
            </a:prstGeom>
            <a:solidFill>
              <a:srgbClr val="990000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20"/>
            <p:cNvSpPr txBox="1"/>
            <p:nvPr/>
          </p:nvSpPr>
          <p:spPr>
            <a:xfrm>
              <a:off x="2667000" y="5018087"/>
              <a:ext cx="1219200" cy="3968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r>
                <a:rPr b="1" i="0" lang="en-US" sz="20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freezing</a:t>
              </a:r>
              <a:endParaRPr/>
            </a:p>
          </p:txBody>
        </p:sp>
      </p:grpSp>
      <p:grpSp>
        <p:nvGrpSpPr>
          <p:cNvPr id="170" name="Google Shape;170;p20"/>
          <p:cNvGrpSpPr/>
          <p:nvPr/>
        </p:nvGrpSpPr>
        <p:grpSpPr>
          <a:xfrm>
            <a:off x="4876800" y="2046287"/>
            <a:ext cx="1905000" cy="1370012"/>
            <a:chOff x="4876800" y="2046287"/>
            <a:chExt cx="1905000" cy="1370013"/>
          </a:xfrm>
        </p:grpSpPr>
        <p:sp>
          <p:nvSpPr>
            <p:cNvPr id="171" name="Google Shape;171;p20"/>
            <p:cNvSpPr/>
            <p:nvPr/>
          </p:nvSpPr>
          <p:spPr>
            <a:xfrm flipH="1" rot="-5400000">
              <a:off x="5410200" y="2044700"/>
              <a:ext cx="838200" cy="1905000"/>
            </a:xfrm>
            <a:prstGeom prst="curvedRightArrow">
              <a:avLst>
                <a:gd fmla="val 25000" name="adj1"/>
                <a:gd fmla="val 50000" name="adj2"/>
                <a:gd fmla="val 25000" name="adj3"/>
              </a:avLst>
            </a:prstGeom>
            <a:solidFill>
              <a:srgbClr val="990000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20"/>
            <p:cNvSpPr txBox="1"/>
            <p:nvPr/>
          </p:nvSpPr>
          <p:spPr>
            <a:xfrm>
              <a:off x="5029200" y="2046287"/>
              <a:ext cx="1752600" cy="3968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r>
                <a:rPr b="1" i="0" lang="en-US" sz="20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vaporizing</a:t>
              </a:r>
              <a:endParaRPr/>
            </a:p>
          </p:txBody>
        </p:sp>
      </p:grpSp>
      <p:grpSp>
        <p:nvGrpSpPr>
          <p:cNvPr id="173" name="Google Shape;173;p20"/>
          <p:cNvGrpSpPr/>
          <p:nvPr/>
        </p:nvGrpSpPr>
        <p:grpSpPr>
          <a:xfrm>
            <a:off x="4634161" y="3843291"/>
            <a:ext cx="2452439" cy="1495471"/>
            <a:chOff x="4634161" y="3843291"/>
            <a:chExt cx="2452439" cy="1495471"/>
          </a:xfrm>
        </p:grpSpPr>
        <p:sp>
          <p:nvSpPr>
            <p:cNvPr id="174" name="Google Shape;174;p20"/>
            <p:cNvSpPr/>
            <p:nvPr/>
          </p:nvSpPr>
          <p:spPr>
            <a:xfrm rot="-10680000">
              <a:off x="4648200" y="3875087"/>
              <a:ext cx="1836738" cy="836613"/>
            </a:xfrm>
            <a:prstGeom prst="curvedDownArrow">
              <a:avLst>
                <a:gd fmla="val 25000" name="adj1"/>
                <a:gd fmla="val 50000" name="adj2"/>
                <a:gd fmla="val 25000" name="adj3"/>
              </a:avLst>
            </a:prstGeom>
            <a:solidFill>
              <a:srgbClr val="990000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20"/>
            <p:cNvSpPr txBox="1"/>
            <p:nvPr/>
          </p:nvSpPr>
          <p:spPr>
            <a:xfrm>
              <a:off x="5105400" y="4941887"/>
              <a:ext cx="1981200" cy="3968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r>
                <a:rPr b="1" i="0" lang="en-US" sz="20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condensing</a:t>
              </a:r>
              <a:endParaRPr/>
            </a:p>
          </p:txBody>
        </p:sp>
      </p:grpSp>
      <p:sp>
        <p:nvSpPr>
          <p:cNvPr id="176" name="Google Shape;176;p20"/>
          <p:cNvSpPr txBox="1"/>
          <p:nvPr/>
        </p:nvSpPr>
        <p:spPr>
          <a:xfrm>
            <a:off x="304800" y="4800600"/>
            <a:ext cx="1828800" cy="4000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1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endothermic</a:t>
            </a:r>
            <a:endParaRPr/>
          </a:p>
        </p:txBody>
      </p:sp>
      <p:sp>
        <p:nvSpPr>
          <p:cNvPr id="177" name="Google Shape;177;p20"/>
          <p:cNvSpPr txBox="1"/>
          <p:nvPr/>
        </p:nvSpPr>
        <p:spPr>
          <a:xfrm>
            <a:off x="7010400" y="1981200"/>
            <a:ext cx="1179512" cy="4000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1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exothermic</a:t>
            </a:r>
            <a:endParaRPr/>
          </a:p>
        </p:txBody>
      </p:sp>
      <p:grpSp>
        <p:nvGrpSpPr>
          <p:cNvPr id="178" name="Google Shape;178;p20"/>
          <p:cNvGrpSpPr/>
          <p:nvPr/>
        </p:nvGrpSpPr>
        <p:grpSpPr>
          <a:xfrm>
            <a:off x="2209800" y="3886200"/>
            <a:ext cx="4648200" cy="2228850"/>
            <a:chOff x="2209800" y="3886201"/>
            <a:chExt cx="4648200" cy="2228909"/>
          </a:xfrm>
        </p:grpSpPr>
        <p:cxnSp>
          <p:nvCxnSpPr>
            <p:cNvPr id="179" name="Google Shape;179;p20"/>
            <p:cNvCxnSpPr/>
            <p:nvPr/>
          </p:nvCxnSpPr>
          <p:spPr>
            <a:xfrm flipH="1" rot="5400000">
              <a:off x="4533106" y="1562895"/>
              <a:ext cx="1588" cy="4648200"/>
            </a:xfrm>
            <a:prstGeom prst="bentConnector3">
              <a:avLst>
                <a:gd fmla="val -23091077" name="adj1"/>
              </a:avLst>
            </a:prstGeom>
            <a:noFill/>
            <a:ln cap="flat" cmpd="sng" w="57150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triangle"/>
            </a:ln>
          </p:spPr>
        </p:cxnSp>
        <p:sp>
          <p:nvSpPr>
            <p:cNvPr id="180" name="Google Shape;180;p20"/>
            <p:cNvSpPr txBox="1"/>
            <p:nvPr/>
          </p:nvSpPr>
          <p:spPr>
            <a:xfrm>
              <a:off x="3733800" y="5715000"/>
              <a:ext cx="1481496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r>
                <a:rPr b="1" i="0" lang="en-US" sz="20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deposition</a:t>
              </a:r>
              <a:endParaRPr/>
            </a:p>
          </p:txBody>
        </p:sp>
      </p:grpSp>
      <p:grpSp>
        <p:nvGrpSpPr>
          <p:cNvPr id="181" name="Google Shape;181;p20"/>
          <p:cNvGrpSpPr/>
          <p:nvPr/>
        </p:nvGrpSpPr>
        <p:grpSpPr>
          <a:xfrm>
            <a:off x="2209800" y="1295400"/>
            <a:ext cx="4648200" cy="2135187"/>
            <a:chOff x="2209800" y="1295400"/>
            <a:chExt cx="4648200" cy="2135188"/>
          </a:xfrm>
        </p:grpSpPr>
        <p:sp>
          <p:nvSpPr>
            <p:cNvPr id="182" name="Google Shape;182;p20"/>
            <p:cNvSpPr txBox="1"/>
            <p:nvPr/>
          </p:nvSpPr>
          <p:spPr>
            <a:xfrm>
              <a:off x="3733800" y="1295400"/>
              <a:ext cx="1622560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r>
                <a:rPr b="1" i="0" lang="en-US" sz="20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sublimation</a:t>
              </a:r>
              <a:endParaRPr/>
            </a:p>
          </p:txBody>
        </p:sp>
        <p:cxnSp>
          <p:nvCxnSpPr>
            <p:cNvPr id="183" name="Google Shape;183;p20"/>
            <p:cNvCxnSpPr/>
            <p:nvPr/>
          </p:nvCxnSpPr>
          <p:spPr>
            <a:xfrm flipH="1" rot="-5400000">
              <a:off x="4533106" y="1105694"/>
              <a:ext cx="1588" cy="4648200"/>
            </a:xfrm>
            <a:prstGeom prst="bentConnector3">
              <a:avLst>
                <a:gd fmla="val -23090348" name="adj1"/>
              </a:avLst>
            </a:prstGeom>
            <a:noFill/>
            <a:ln cap="flat" cmpd="sng" w="57150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triangle"/>
            </a:ln>
          </p:spPr>
        </p:cxn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1"/>
          <p:cNvSpPr txBox="1"/>
          <p:nvPr/>
        </p:nvSpPr>
        <p:spPr>
          <a:xfrm>
            <a:off x="549275" y="381000"/>
            <a:ext cx="1600200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12.1</a:t>
            </a:r>
            <a:endParaRPr/>
          </a:p>
        </p:txBody>
      </p:sp>
      <p:sp>
        <p:nvSpPr>
          <p:cNvPr id="190" name="Google Shape;190;p21"/>
          <p:cNvSpPr txBox="1"/>
          <p:nvPr/>
        </p:nvSpPr>
        <p:spPr>
          <a:xfrm>
            <a:off x="2057400" y="381000"/>
            <a:ext cx="6781800" cy="7080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Heats of vaporization and fusion for several common substances.</a:t>
            </a:r>
            <a:endParaRPr/>
          </a:p>
        </p:txBody>
      </p:sp>
      <p:pic>
        <p:nvPicPr>
          <p:cNvPr id="191" name="Google Shape;191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600" y="1524000"/>
            <a:ext cx="8597900" cy="4146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