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3" r:id="rId1"/>
  </p:sldMasterIdLst>
  <p:notesMasterIdLst>
    <p:notesMasterId r:id="rId78"/>
  </p:notesMasterIdLst>
  <p:handoutMasterIdLst>
    <p:handoutMasterId r:id="rId79"/>
  </p:handoutMasterIdLst>
  <p:sldIdLst>
    <p:sldId id="362" r:id="rId2"/>
    <p:sldId id="338" r:id="rId3"/>
    <p:sldId id="360" r:id="rId4"/>
    <p:sldId id="314" r:id="rId5"/>
    <p:sldId id="361" r:id="rId6"/>
    <p:sldId id="355" r:id="rId7"/>
    <p:sldId id="342" r:id="rId8"/>
    <p:sldId id="358" r:id="rId9"/>
    <p:sldId id="352" r:id="rId10"/>
    <p:sldId id="354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415" r:id="rId64"/>
    <p:sldId id="416" r:id="rId65"/>
    <p:sldId id="417" r:id="rId66"/>
    <p:sldId id="418" r:id="rId67"/>
    <p:sldId id="419" r:id="rId68"/>
    <p:sldId id="420" r:id="rId69"/>
    <p:sldId id="421" r:id="rId70"/>
    <p:sldId id="422" r:id="rId71"/>
    <p:sldId id="423" r:id="rId72"/>
    <p:sldId id="424" r:id="rId73"/>
    <p:sldId id="425" r:id="rId74"/>
    <p:sldId id="426" r:id="rId75"/>
    <p:sldId id="427" r:id="rId76"/>
    <p:sldId id="428" r:id="rId77"/>
  </p:sldIdLst>
  <p:sldSz cx="9144000" cy="6858000" type="screen4x3"/>
  <p:notesSz cx="6797675" cy="9926638"/>
  <p:custDataLst>
    <p:tags r:id="rId8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34" charset="-128"/>
        <a:cs typeface="ＭＳ Ｐゴシック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000"/>
    <a:srgbClr val="3D9D1E"/>
    <a:srgbClr val="7DA0D0"/>
    <a:srgbClr val="00CC66"/>
    <a:srgbClr val="FF6600"/>
    <a:srgbClr val="FFFFFF"/>
    <a:srgbClr val="FF66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784" y="-11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pitchFamily="-84" charset="2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pitchFamily="-84" charset="2"/>
              </a:defRPr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pitchFamily="-84" charset="2"/>
              </a:defRPr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pitchFamily="-84" charset="2"/>
              </a:defRPr>
            </a:lvl1pPr>
          </a:lstStyle>
          <a:p>
            <a:fld id="{DC6FFD74-5BF0-904B-879E-6D9161197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pitchFamily="-84" charset="2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pitchFamily="-84" charset="2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pitchFamily="-84" charset="2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pitchFamily="-84" charset="2"/>
              </a:defRPr>
            </a:lvl1pPr>
          </a:lstStyle>
          <a:p>
            <a:fld id="{7F8D79EF-96E4-A743-BC0B-509E93476F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3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cs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279CC-F360-4B40-9ABC-ABD268B0F60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01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E0D61-E7B5-9C41-B3F3-88924A2BF8F8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23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4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24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44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25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83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26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22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27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61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D94C7-ED22-0541-BFC7-0E086C711D49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1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29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63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30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37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31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2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cs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722A2-916C-5644-99E8-2F7C28162B86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09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32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22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33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17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34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62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35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29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36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93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38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17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39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1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40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75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41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32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43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4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cs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73D62-6E41-914E-809B-12F14AD67D7E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9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44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92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45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959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46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46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47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508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48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76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49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646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50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06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53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48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54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40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58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6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5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115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59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774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60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257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62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871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64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137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65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093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67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25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68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418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69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56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70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489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9CF34-FD4C-1D44-A5B8-74B691CF4028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3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cs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C207B-C5CD-C84F-B8B5-E976D0D8AF6D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786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8566F-4006-6545-BFCE-9EF581EE0753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289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74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425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ヒラギノ角ゴ Pro W3" pitchFamily="127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C08AD31-EF2D-4830-918D-5514860B56AC}" type="slidenum">
              <a:rPr lang="en-US" sz="1200" smtClean="0">
                <a:latin typeface="Times New Roman" pitchFamily="18" charset="0"/>
              </a:rPr>
              <a:pPr/>
              <a:t>75</a:t>
            </a:fld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108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B2574-1FA4-EB4F-A8EE-336150735D3F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8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cs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E9847-086B-9640-8D0D-5CA5DD054044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1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cs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62B6C-8040-1F4C-8868-3607FC3678E3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7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A0D42-EECE-0347-B977-15AD0070EE48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2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492D0-C9B8-F346-9769-5B2E17813E83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844F59-0371-2F48-9E9E-139019A3E0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F1DD21-7654-8C47-9A62-CFA630FC65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E7A834-AAA0-094C-A88F-B555BBEACD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F1276C-C944-6844-B097-29408D1F29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43A27B2-9C96-C242-BEFC-B9A15B5EC3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9" r:id="rId2"/>
    <p:sldLayoutId id="2147484160" r:id="rId3"/>
    <p:sldLayoutId id="2147484161" r:id="rId4"/>
    <p:sldLayoutId id="2147484163" r:id="rId5"/>
    <p:sldLayoutId id="2147484165" r:id="rId6"/>
    <p:sldLayoutId id="214748416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Times New Roman" charset="0"/>
          <a:ea typeface="ＭＳ Ｐゴシック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-84" charset="2"/>
        <a:buChar char=""/>
        <a:defRPr sz="2900" kern="1200">
          <a:solidFill>
            <a:schemeClr val="tx1"/>
          </a:solidFill>
          <a:latin typeface="Times New Roman" charset="0"/>
          <a:ea typeface="ＭＳ Ｐゴシック" pitchFamily="34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-84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pitchFamily="34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-84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pitchFamily="34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-84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pitchFamily="34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-84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pitchFamily="34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mist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Ava_Helen_Pauling" TargetMode="External"/><Relationship Id="rId5" Type="http://schemas.openxmlformats.org/officeDocument/2006/relationships/hyperlink" Target="https://en.wikipedia.org/wiki/Peace_activist" TargetMode="External"/><Relationship Id="rId4" Type="http://schemas.openxmlformats.org/officeDocument/2006/relationships/hyperlink" Target="https://en.wikipedia.org/wiki/Biochemis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2974" y="626586"/>
            <a:ext cx="2195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u="none" strike="noStrike" baseline="0" dirty="0" smtClean="0">
                <a:solidFill>
                  <a:srgbClr val="00CDFF"/>
                </a:solidFill>
                <a:latin typeface="UniversLTPro-Condensed"/>
              </a:rPr>
              <a:t>Karen Timberlake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409330" y="1092253"/>
            <a:ext cx="47024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0" i="0" u="none" strike="noStrike" baseline="0" dirty="0" smtClean="0">
                <a:solidFill>
                  <a:srgbClr val="FF5C00"/>
                </a:solidFill>
                <a:latin typeface="UniversLTPro-Condensed"/>
              </a:rPr>
              <a:t>CHEMISTRY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3035559" y="2032058"/>
            <a:ext cx="3449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u="none" strike="noStrike" baseline="0" dirty="0" smtClean="0">
                <a:solidFill>
                  <a:srgbClr val="FF9A00"/>
                </a:solidFill>
                <a:latin typeface="UniversLTPro-65Bold"/>
              </a:rPr>
              <a:t>Thirteenth Edition, Global Edition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81757" y="3487148"/>
            <a:ext cx="19575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0" u="none" strike="noStrike" baseline="0" dirty="0" smtClean="0">
                <a:solidFill>
                  <a:schemeClr val="tx1"/>
                </a:solidFill>
                <a:latin typeface="UniversLTPro-65Bold"/>
              </a:rPr>
              <a:t>Chapter 1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2127" y="4122151"/>
            <a:ext cx="36968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0" u="none" strike="noStrike" baseline="0" dirty="0" smtClean="0">
                <a:solidFill>
                  <a:srgbClr val="BC2475"/>
                </a:solidFill>
                <a:latin typeface="AndSansWGL-Bold"/>
              </a:rPr>
              <a:t>Chemistry in Our Lives</a:t>
            </a:r>
            <a:endParaRPr lang="en-US" sz="2500" dirty="0">
              <a:solidFill>
                <a:srgbClr val="BC247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2844" y="4672487"/>
            <a:ext cx="197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u="none" strike="noStrike" kern="1200" baseline="0" dirty="0" smtClean="0">
                <a:solidFill>
                  <a:schemeClr val="tx1"/>
                </a:solidFill>
                <a:latin typeface="UniversLTPro-65Bold"/>
                <a:ea typeface="ＭＳ Ｐゴシック" charset="0"/>
                <a:cs typeface="ＭＳ Ｐゴシック" charset="0"/>
              </a:rPr>
              <a:t>(</a:t>
            </a:r>
            <a:r>
              <a:rPr lang="en-US" sz="2000" b="1" dirty="0" smtClean="0">
                <a:latin typeface="UniversLTPro-65Bold"/>
                <a:ea typeface="ＭＳ Ｐゴシック" charset="0"/>
                <a:cs typeface="ＭＳ Ｐゴシック" charset="0"/>
              </a:rPr>
              <a:t>Lecture</a:t>
            </a:r>
            <a:r>
              <a:rPr lang="en-US" sz="2000" b="1" i="0" u="none" strike="noStrike" kern="1200" baseline="0" dirty="0" smtClean="0">
                <a:solidFill>
                  <a:schemeClr val="tx1"/>
                </a:solidFill>
                <a:latin typeface="UniversLTPro-65Bold"/>
                <a:ea typeface="ＭＳ Ｐゴシック" charset="0"/>
                <a:cs typeface="ＭＳ Ｐゴシック" charset="0"/>
              </a:rPr>
              <a:t> PPTs)</a:t>
            </a:r>
            <a:endParaRPr lang="en-US" sz="2000" b="1" i="0" u="none" strike="noStrike" kern="1200" baseline="0" dirty="0">
              <a:solidFill>
                <a:schemeClr val="tx1"/>
              </a:solidFill>
              <a:latin typeface="UniversLTPro-65Bold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33338" y="6688138"/>
            <a:ext cx="1643062" cy="152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900" dirty="0" smtClean="0">
                <a:solidFill>
                  <a:srgbClr val="000000"/>
                </a:solidFill>
              </a:rPr>
              <a:t>© 2019 Pearson Education Ltd.</a:t>
            </a:r>
            <a:endParaRPr lang="en-GB" sz="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Times New Roman" pitchFamily="-84" charset="0"/>
                <a:cs typeface="ＭＳ Ｐゴシック" pitchFamily="34" charset="-128"/>
              </a:rPr>
              <a:t>Solution</a:t>
            </a:r>
          </a:p>
        </p:txBody>
      </p:sp>
      <p:sp>
        <p:nvSpPr>
          <p:cNvPr id="3174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772400" cy="45720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  <a:tabLst>
                <a:tab pos="690563" algn="l"/>
              </a:tabLst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Which of the following contains chemicals? </a:t>
            </a:r>
          </a:p>
          <a:p>
            <a:pPr marL="461963" indent="-461963" eaLnBrk="1" hangingPunct="1">
              <a:buFont typeface="Wingdings" pitchFamily="-84" charset="2"/>
              <a:buNone/>
              <a:tabLst>
                <a:tab pos="690563" algn="l"/>
              </a:tabLst>
            </a:pPr>
            <a:r>
              <a:rPr lang="en-US" sz="2400" b="1" dirty="0" smtClean="0">
                <a:latin typeface="Times New Roman" pitchFamily="-84" charset="0"/>
                <a:cs typeface="ＭＳ Ｐゴシック" pitchFamily="34" charset="-128"/>
              </a:rPr>
              <a:t>A.</a:t>
            </a: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	Sunlight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is energy given off by the Sun and therefore </a:t>
            </a: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does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not contain chemicals.</a:t>
            </a:r>
          </a:p>
          <a:p>
            <a:pPr marL="461963" indent="-461963" eaLnBrk="1" hangingPunct="1">
              <a:buFont typeface="Wingdings" pitchFamily="-84" charset="2"/>
              <a:buNone/>
              <a:tabLst>
                <a:tab pos="690563" algn="l"/>
              </a:tabLst>
            </a:pPr>
            <a:r>
              <a:rPr lang="en-US" sz="2400" b="1" dirty="0" smtClean="0">
                <a:latin typeface="Times New Roman" pitchFamily="-84" charset="0"/>
                <a:cs typeface="ＭＳ Ｐゴシック" pitchFamily="34" charset="-128"/>
              </a:rPr>
              <a:t>B.</a:t>
            </a: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	Fruit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contains chemicals that have the </a:t>
            </a: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same composition </a:t>
            </a:r>
            <a:b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</a:b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and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properties wherever found.</a:t>
            </a:r>
          </a:p>
          <a:p>
            <a:pPr marL="461963" indent="-461963" eaLnBrk="1" hangingPunct="1">
              <a:buFont typeface="Wingdings" pitchFamily="-84" charset="2"/>
              <a:buNone/>
              <a:tabLst>
                <a:tab pos="690563" algn="l"/>
              </a:tabLst>
            </a:pPr>
            <a:r>
              <a:rPr lang="en-US" sz="2400" b="1" dirty="0" smtClean="0">
                <a:latin typeface="Times New Roman" pitchFamily="-84" charset="0"/>
                <a:cs typeface="ＭＳ Ｐゴシック" pitchFamily="34" charset="-128"/>
              </a:rPr>
              <a:t>C.</a:t>
            </a: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	Milk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contains chemicals that have the same </a:t>
            </a: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composition </a:t>
            </a:r>
            <a:b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</a:b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and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properties wherever found.  </a:t>
            </a:r>
          </a:p>
          <a:p>
            <a:pPr marL="461963" indent="-461963" eaLnBrk="1" hangingPunct="1">
              <a:spcBef>
                <a:spcPct val="0"/>
              </a:spcBef>
              <a:buFont typeface="Wingdings" pitchFamily="-84" charset="2"/>
              <a:buNone/>
              <a:tabLst>
                <a:tab pos="690563" algn="l"/>
              </a:tabLst>
            </a:pPr>
            <a:r>
              <a:rPr lang="en-US" sz="2400" b="1" dirty="0" smtClean="0">
                <a:latin typeface="Times New Roman" pitchFamily="-84" charset="0"/>
                <a:cs typeface="ＭＳ Ｐゴシック" pitchFamily="34" charset="-128"/>
              </a:rPr>
              <a:t>D.</a:t>
            </a: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	Breakfast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cereal contains chemicals that </a:t>
            </a: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have the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same </a:t>
            </a: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/>
            </a:r>
            <a:b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</a:b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composition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and properties wherever found.</a:t>
            </a:r>
          </a:p>
          <a:p>
            <a:pPr marL="0" indent="0" eaLnBrk="1" hangingPunct="1">
              <a:buFont typeface="Wingdings" pitchFamily="-84" charset="2"/>
              <a:buNone/>
              <a:tabLst>
                <a:tab pos="690563" algn="l"/>
              </a:tabLst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Therefore, only </a:t>
            </a:r>
            <a:r>
              <a:rPr lang="en-US" sz="2400" i="1" dirty="0">
                <a:latin typeface="Times New Roman" pitchFamily="-84" charset="0"/>
                <a:cs typeface="ＭＳ Ｐゴシック" pitchFamily="34" charset="-128"/>
              </a:rPr>
              <a:t>B. Fruit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, </a:t>
            </a:r>
            <a:r>
              <a:rPr lang="en-US" sz="2400" i="1" dirty="0">
                <a:latin typeface="Times New Roman" pitchFamily="-84" charset="0"/>
                <a:cs typeface="ＭＳ Ｐゴシック" pitchFamily="34" charset="-128"/>
              </a:rPr>
              <a:t>C. Milk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, and </a:t>
            </a:r>
            <a:r>
              <a:rPr lang="en-US" sz="2400" i="1" dirty="0">
                <a:latin typeface="Times New Roman" pitchFamily="-84" charset="0"/>
                <a:cs typeface="ＭＳ Ｐゴシック" pitchFamily="34" charset="-128"/>
              </a:rPr>
              <a:t>D. Breakfast cereal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 contain chemicals.	</a:t>
            </a:r>
          </a:p>
          <a:p>
            <a:pPr eaLnBrk="1" hangingPunct="1">
              <a:buFont typeface="Wingdings" pitchFamily="-84" charset="2"/>
              <a:buNone/>
              <a:tabLst>
                <a:tab pos="690563" algn="l"/>
              </a:tabLst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1055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1.2</a:t>
            </a:r>
            <a:r>
              <a:rPr lang="en-US" sz="4000" b="1" dirty="0" smtClean="0">
                <a:solidFill>
                  <a:srgbClr val="9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 Scientific </a:t>
            </a:r>
            <a:r>
              <a:rPr lang="en-US" sz="4000" b="1" dirty="0">
                <a:solidFill>
                  <a:srgbClr val="9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Method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524000"/>
            <a:ext cx="7543800" cy="4419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Times New Roman" pitchFamily="-84" charset="0"/>
              <a:buNone/>
            </a:pP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Thinking Like a Scientist</a:t>
            </a:r>
          </a:p>
          <a:p>
            <a:pPr algn="ctr" eaLnBrk="1" hangingPunct="1">
              <a:spcBef>
                <a:spcPct val="0"/>
              </a:spcBef>
              <a:buFont typeface="Times New Roman" pitchFamily="-84" charset="0"/>
              <a:buNone/>
            </a:pPr>
            <a:endParaRPr lang="en-US" sz="36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Font typeface="Times New Roman" pitchFamily="-84" charset="0"/>
              <a:buNone/>
            </a:pPr>
            <a:endParaRPr lang="en-US" sz="36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Font typeface="Times New Roman" pitchFamily="-84" charset="0"/>
              <a:buNone/>
            </a:pPr>
            <a:endParaRPr lang="en-US" sz="36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Font typeface="Times New Roman" pitchFamily="-84" charset="0"/>
              <a:buNone/>
            </a:pPr>
            <a:endParaRPr lang="en-US" sz="36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8936038" y="1333500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685800" y="5562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D9D1E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Learning Goal  </a:t>
            </a:r>
            <a:r>
              <a:rPr lang="en-US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Describe the activities that are </a:t>
            </a:r>
            <a:r>
              <a:rPr lang="en-US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part of </a:t>
            </a:r>
            <a:r>
              <a:rPr lang="en-US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the scientific method.</a:t>
            </a:r>
            <a:endParaRPr lang="en-US" b="1"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4613144" y="2756237"/>
            <a:ext cx="43228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Linus Pauling won the Nobel Prize in Chemistry in 1954</a:t>
            </a:r>
            <a:r>
              <a:rPr lang="en-US" sz="2000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.</a:t>
            </a:r>
            <a:r>
              <a:rPr lang="ar-SA" sz="2000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 </a:t>
            </a:r>
            <a:r>
              <a:rPr lang="en-US" sz="2000" dirty="0"/>
              <a:t>was an American </a:t>
            </a:r>
            <a:r>
              <a:rPr lang="en-US" sz="2000" dirty="0">
                <a:hlinkClick r:id="rId3" tooltip="Chemist"/>
              </a:rPr>
              <a:t>chemist</a:t>
            </a:r>
            <a:r>
              <a:rPr lang="en-US" sz="2000" dirty="0"/>
              <a:t>, </a:t>
            </a:r>
            <a:r>
              <a:rPr lang="en-US" sz="2000" dirty="0">
                <a:hlinkClick r:id="rId4" tooltip="Biochemist"/>
              </a:rPr>
              <a:t>biochemist</a:t>
            </a:r>
            <a:r>
              <a:rPr lang="en-US" sz="2000" dirty="0"/>
              <a:t>, </a:t>
            </a:r>
            <a:r>
              <a:rPr lang="en-US" sz="2000" dirty="0">
                <a:hlinkClick r:id="rId5" tooltip="Peace activist"/>
              </a:rPr>
              <a:t>peace activist</a:t>
            </a:r>
            <a:r>
              <a:rPr lang="en-US" sz="2000" dirty="0"/>
              <a:t>, author, educator, and husband of American human rights activist </a:t>
            </a:r>
            <a:r>
              <a:rPr lang="en-US" sz="2000" dirty="0">
                <a:hlinkClick r:id="rId6" tooltip="Ava Helen Pauling"/>
              </a:rPr>
              <a:t>Ava Helen Pauling</a:t>
            </a:r>
            <a:r>
              <a:rPr lang="en-US" sz="2000" dirty="0"/>
              <a:t>.</a:t>
            </a:r>
            <a:endParaRPr lang="en-US" sz="2000" dirty="0"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</p:txBody>
      </p:sp>
      <p:pic>
        <p:nvPicPr>
          <p:cNvPr id="8" name="Picture 7" descr="01_Pg4_UnFigure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2376153"/>
            <a:ext cx="2919518" cy="2971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6782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The Scientific Method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7924800" cy="4343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The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scientific method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is a set of general principles that helps to describe how a scientist thinks. </a:t>
            </a:r>
          </a:p>
          <a:p>
            <a:pPr eaLnBrk="1" hangingPunct="1">
              <a:spcAft>
                <a:spcPct val="20000"/>
              </a:spcAft>
              <a:buClr>
                <a:schemeClr val="accent1"/>
              </a:buClr>
              <a:buSzTx/>
              <a:buFont typeface="Wingdings" pitchFamily="-84" charset="2"/>
              <a:buAutoNum type="arabicPeriod"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Make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observations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about nature and ask questions about what you observe.</a:t>
            </a:r>
          </a:p>
          <a:p>
            <a:pPr eaLnBrk="1" hangingPunct="1">
              <a:spcAft>
                <a:spcPct val="20000"/>
              </a:spcAft>
              <a:buClr>
                <a:schemeClr val="accent1"/>
              </a:buClr>
              <a:buSzTx/>
              <a:buFont typeface="Wingdings" pitchFamily="-84" charset="2"/>
              <a:buAutoNum type="arabicPeriod"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Propose a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hypothesis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, which states a possible explanation of the observations.</a:t>
            </a:r>
          </a:p>
          <a:p>
            <a:pPr eaLnBrk="1" hangingPunct="1">
              <a:spcAft>
                <a:spcPct val="20000"/>
              </a:spcAft>
              <a:buClr>
                <a:schemeClr val="accent1"/>
              </a:buClr>
              <a:buSzTx/>
              <a:buFont typeface="Wingdings" pitchFamily="-84" charset="2"/>
              <a:buAutoNum type="arabicPeriod"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Several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experiments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may be done to test the hypothesis.</a:t>
            </a:r>
          </a:p>
          <a:p>
            <a:pPr eaLnBrk="1" hangingPunct="1">
              <a:spcAft>
                <a:spcPct val="20000"/>
              </a:spcAft>
              <a:buClr>
                <a:schemeClr val="accent1"/>
              </a:buClr>
              <a:buSzTx/>
              <a:buFont typeface="Wingdings" pitchFamily="-84" charset="2"/>
              <a:buAutoNum type="arabicPeriod"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When results of the experiments are analyzed, a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conclusion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is made as to whether the hypothesis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is </a:t>
            </a: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true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or </a:t>
            </a:r>
            <a:r>
              <a:rPr lang="en-US" sz="2400" i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false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91006" y="32657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Summary of the Scientific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Method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32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685800" y="24384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indent="0" eaLnBrk="1" hangingPunct="1">
              <a:spcBef>
                <a:spcPts val="100"/>
              </a:spcBef>
              <a:buFont typeface="Wingdings" pitchFamily="-84" charset="2"/>
              <a:buNone/>
            </a:pPr>
            <a:r>
              <a:rPr lang="en-US" sz="2000" dirty="0">
                <a:latin typeface="Times New Roman" pitchFamily="-84" charset="0"/>
              </a:rPr>
              <a:t>The scientific method develops </a:t>
            </a:r>
            <a:r>
              <a:rPr lang="en-US" sz="2000" dirty="0" smtClean="0">
                <a:latin typeface="Times New Roman" pitchFamily="-84" charset="0"/>
              </a:rPr>
              <a:t>a conclusion or theory </a:t>
            </a:r>
            <a:r>
              <a:rPr lang="en-US" sz="2000" dirty="0">
                <a:latin typeface="Times New Roman" pitchFamily="-84" charset="0"/>
              </a:rPr>
              <a:t>using observations, hypotheses, and experiments.</a:t>
            </a:r>
          </a:p>
          <a:p>
            <a:endParaRPr lang="en-US" dirty="0"/>
          </a:p>
        </p:txBody>
      </p:sp>
      <p:pic>
        <p:nvPicPr>
          <p:cNvPr id="8" name="Picture 7" descr="01_Pg4_UnFigure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86" y="1901709"/>
            <a:ext cx="3379914" cy="408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99714" y="0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Everyday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Scientific </a:t>
            </a:r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Thinking</a:t>
            </a:r>
            <a:endParaRPr lang="en-US" sz="36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23970" y="1599539"/>
            <a:ext cx="8416868" cy="1938992"/>
          </a:xfrm>
        </p:spPr>
        <p:txBody>
          <a:bodyPr/>
          <a:lstStyle/>
          <a:p>
            <a:pPr marL="0" lvl="0" indent="0" defTabSz="457200" eaLnBrk="1" hangingPunct="1">
              <a:spcBef>
                <a:spcPct val="0"/>
              </a:spcBef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Observation: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Yesterday you went to visit your friend. Soon after you arrived, your eyes began to itch and you started to sneeze. You observed that your friend has a new cat.</a:t>
            </a:r>
            <a:endParaRPr lang="en-US" sz="2400" kern="12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01_Pg5_UnFigure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76" y="2972173"/>
            <a:ext cx="4541048" cy="32792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6782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Everyday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Scientific </a:t>
            </a:r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Thinking</a:t>
            </a:r>
            <a:endParaRPr lang="en-US" sz="36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297633" y="1943571"/>
            <a:ext cx="8416868" cy="3512500"/>
          </a:xfrm>
        </p:spPr>
        <p:txBody>
          <a:bodyPr/>
          <a:lstStyle/>
          <a:p>
            <a:pPr marL="0" lvl="0" indent="0" defTabSz="457200" eaLnBrk="1" hangingPunct="1">
              <a:spcAft>
                <a:spcPct val="20000"/>
              </a:spcAft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Hypothesis 1: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 Perhaps you are allergic to cats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pPr marL="0" lvl="0" indent="0" defTabSz="457200" eaLnBrk="1" hangingPunct="1">
              <a:spcAft>
                <a:spcPct val="20000"/>
              </a:spcAft>
              <a:buNone/>
            </a:pP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spcBef>
                <a:spcPts val="150"/>
              </a:spcBef>
              <a:spcAft>
                <a:spcPts val="150"/>
              </a:spcAft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Experiment 1: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To test your hypothesis, you leave your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friend’</a:t>
            </a:r>
            <a:r>
              <a:rPr lang="en-US" altLang="ja-JP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s</a:t>
            </a:r>
            <a:r>
              <a:rPr lang="en-US" altLang="ja-JP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home.  </a:t>
            </a:r>
          </a:p>
          <a:p>
            <a:pPr defTabSz="457200" eaLnBrk="1" hangingPunct="1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If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itching and sneezing stop, perhaps your hypothesis is correct.                     </a:t>
            </a:r>
          </a:p>
          <a:p>
            <a:pPr defTabSz="457200" eaLnBrk="1" hangingPunct="1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If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itching and sneezing do not stop, perhaps you have a cold.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91006" y="0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Everyday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Scientific </a:t>
            </a:r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Thinking</a:t>
            </a:r>
            <a:endParaRPr lang="en-US" sz="36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252365" y="1988839"/>
            <a:ext cx="8416868" cy="2585323"/>
          </a:xfrm>
        </p:spPr>
        <p:txBody>
          <a:bodyPr/>
          <a:lstStyle/>
          <a:p>
            <a:pPr marL="0" lvl="0" indent="0" defTabSz="457200" eaLnBrk="1" hangingPunct="1">
              <a:spcAft>
                <a:spcPct val="20000"/>
              </a:spcAft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Observation: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Upon leaving your friend’s home, the itching and sneezing stop.</a:t>
            </a:r>
          </a:p>
          <a:p>
            <a:pPr defTabSz="45720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observation supports your original hypothesis. To confirm, you visit another friend with a cat. </a:t>
            </a:r>
            <a:endParaRPr lang="en-US" sz="2400" b="1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5766" y="16782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Everyday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Scientific </a:t>
            </a:r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Thinking</a:t>
            </a:r>
            <a:endParaRPr lang="en-US" sz="36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297633" y="1997892"/>
            <a:ext cx="8647768" cy="2569934"/>
          </a:xfrm>
        </p:spPr>
        <p:txBody>
          <a:bodyPr/>
          <a:lstStyle/>
          <a:p>
            <a:pPr marL="0" lvl="0" indent="0" defTabSz="457200" eaLnBrk="1" hangingPunct="1">
              <a:spcAft>
                <a:spcPct val="20000"/>
              </a:spcAft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Experiment 2: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Visiting a second friend with a cat causes your eyes to itch and you begin to sneeze again, further supporting your hypothesis. </a:t>
            </a:r>
            <a:endParaRPr lang="en-US" sz="2400" kern="12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spcAft>
                <a:spcPct val="20000"/>
              </a:spcAft>
              <a:buNone/>
            </a:pP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spcBef>
                <a:spcPct val="10000"/>
              </a:spcBef>
              <a:spcAft>
                <a:spcPct val="5000"/>
              </a:spcAft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Theory:</a:t>
            </a:r>
            <a:r>
              <a:rPr lang="en-US" sz="2400" kern="1200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experimental results indicate that indeed you are allergic to cats.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8074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Learning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Check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267200"/>
          </a:xfrm>
        </p:spPr>
        <p:txBody>
          <a:bodyPr/>
          <a:lstStyle/>
          <a:p>
            <a:pPr marL="0" indent="0" eaLnBrk="1" hangingPunct="1">
              <a:buClr>
                <a:srgbClr val="7DA0D0"/>
              </a:buClr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Identify each of the following as an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observation,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hypothesis,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an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experiment,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or a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conclusion:</a:t>
            </a: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450850" indent="-450850" eaLnBrk="1" hangingPunct="1">
              <a:buClr>
                <a:srgbClr val="7DA0D0"/>
              </a:buClr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A. 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During your visit to the gym, your trainer records that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you   ran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for 25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min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on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the treadmill.</a:t>
            </a:r>
          </a:p>
          <a:p>
            <a:pPr marL="450850" indent="-450850" eaLnBrk="1" hangingPunct="1">
              <a:buClr>
                <a:srgbClr val="7DA0D0"/>
              </a:buClr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B. 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Scientific studies show that exercising lowers blood pressure.</a:t>
            </a:r>
          </a:p>
          <a:p>
            <a:pPr marL="450850" indent="-450850" eaLnBrk="1" hangingPunct="1">
              <a:buClr>
                <a:srgbClr val="7DA0D0"/>
              </a:buClr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C. 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Your doctor thinks that your weight loss is due to increased exercise.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Solution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267200"/>
          </a:xfrm>
        </p:spPr>
        <p:txBody>
          <a:bodyPr/>
          <a:lstStyle/>
          <a:p>
            <a:pPr marL="0" indent="0" eaLnBrk="1" hangingPunct="1">
              <a:buClr>
                <a:srgbClr val="7DA0D0"/>
              </a:buClr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Identify each of the following as an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observation,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hypothesis,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an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experiment,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or a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conclusion:</a:t>
            </a: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450850" indent="-450850" eaLnBrk="1" hangingPunct="1">
              <a:buClr>
                <a:srgbClr val="7DA0D0"/>
              </a:buClr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A. 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During your visit to the gym, your trainer records that you   ran for 25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min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on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the treadmill.  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Observation</a:t>
            </a: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450850" indent="-450850" eaLnBrk="1" hangingPunct="1">
              <a:buClr>
                <a:srgbClr val="7DA0D0"/>
              </a:buClr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B. 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Scientific studies show that exercising lowers blood pressure.  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Conclusion</a:t>
            </a: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450850" indent="-450850" eaLnBrk="1" hangingPunct="1">
              <a:buClr>
                <a:srgbClr val="7DA0D0"/>
              </a:buClr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C. 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Your doctor thinks that your weight loss is due to increased exercise.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Hypothesis</a:t>
            </a: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6782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1055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cs typeface="ＭＳ Ｐゴシック" pitchFamily="34" charset="-128"/>
              </a:rPr>
              <a:t/>
            </a:r>
            <a:br>
              <a:rPr lang="en-US" sz="3600" b="1" dirty="0">
                <a:latin typeface="Times New Roman" pitchFamily="-84" charset="0"/>
                <a:cs typeface="ＭＳ Ｐゴシック" pitchFamily="34" charset="-128"/>
              </a:rPr>
            </a:br>
            <a:r>
              <a:rPr lang="en-US" sz="3600" b="1" dirty="0">
                <a:latin typeface="Times New Roman" pitchFamily="-84" charset="0"/>
                <a:cs typeface="ＭＳ Ｐゴシック" pitchFamily="34" charset="-128"/>
              </a:rPr>
              <a:t>Chapter 1  Chemistry in Our Lives</a:t>
            </a:r>
            <a:br>
              <a:rPr lang="en-US" sz="3600" b="1" dirty="0">
                <a:latin typeface="Times New Roman" pitchFamily="-84" charset="0"/>
                <a:cs typeface="ＭＳ Ｐゴシック" pitchFamily="34" charset="-128"/>
              </a:rPr>
            </a:br>
            <a:endParaRPr lang="en-US" sz="40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609600" y="2590800"/>
            <a:ext cx="2895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Forensic scientists work in crime laboratories where they analyze bodily fluids and tissue samples collected by the crime scene investigators.</a:t>
            </a:r>
          </a:p>
        </p:txBody>
      </p:sp>
      <p:pic>
        <p:nvPicPr>
          <p:cNvPr id="5" name="Picture 4" descr="01_00_ChOpe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057443"/>
            <a:ext cx="3886200" cy="38825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91550" y="7324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Learning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Check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279526" y="1662914"/>
            <a:ext cx="8474529" cy="496135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/>
              <a:t>For each of the following, indicate whether the step </a:t>
            </a:r>
            <a:r>
              <a:rPr lang="en-US" sz="2400" dirty="0" smtClean="0"/>
              <a:t>of the </a:t>
            </a:r>
            <a:r>
              <a:rPr lang="en-US" sz="2400" dirty="0"/>
              <a:t>scientific method being described 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1</a:t>
            </a:r>
            <a:r>
              <a:rPr lang="en-US" sz="2400" dirty="0" smtClean="0"/>
              <a:t>) observation</a:t>
            </a:r>
            <a:r>
              <a:rPr lang="en-US" sz="2400" dirty="0"/>
              <a:t>, </a:t>
            </a:r>
            <a:r>
              <a:rPr lang="en-US" sz="2400" dirty="0" smtClean="0"/>
              <a:t>(</a:t>
            </a:r>
            <a:r>
              <a:rPr lang="en-US" sz="2400" dirty="0"/>
              <a:t>2) hypothesis, (3) experiment, or (4</a:t>
            </a:r>
            <a:r>
              <a:rPr lang="en-US" sz="2400" dirty="0" smtClean="0"/>
              <a:t>) theory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  <a:tabLst>
                <a:tab pos="3206750" algn="l"/>
              </a:tabLst>
              <a:defRPr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A.  </a:t>
            </a:r>
            <a:r>
              <a:rPr lang="en-US" sz="2400" dirty="0" smtClean="0"/>
              <a:t>A </a:t>
            </a:r>
            <a:r>
              <a:rPr lang="en-US" sz="2400" dirty="0"/>
              <a:t>blender does not work when plugged in.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B.  </a:t>
            </a:r>
            <a:r>
              <a:rPr lang="en-US" sz="2400" dirty="0" smtClean="0"/>
              <a:t>The </a:t>
            </a:r>
            <a:r>
              <a:rPr lang="en-US" sz="2400" dirty="0"/>
              <a:t>blender motor is broken.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C.  </a:t>
            </a:r>
            <a:r>
              <a:rPr lang="en-US" sz="2400" dirty="0" smtClean="0"/>
              <a:t>The </a:t>
            </a:r>
            <a:r>
              <a:rPr lang="en-US" sz="2400" dirty="0"/>
              <a:t>plug has malfunctioned.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D.  </a:t>
            </a:r>
            <a:r>
              <a:rPr lang="en-US" sz="2400" dirty="0" smtClean="0"/>
              <a:t>The </a:t>
            </a:r>
            <a:r>
              <a:rPr lang="en-US" sz="2400" dirty="0"/>
              <a:t>blender does not work when </a:t>
            </a:r>
            <a:r>
              <a:rPr lang="en-US" sz="2400" dirty="0" smtClean="0"/>
              <a:t>plugged </a:t>
            </a:r>
            <a:r>
              <a:rPr lang="en-US" sz="2400" dirty="0"/>
              <a:t>into a different outlet.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E.  </a:t>
            </a:r>
            <a:r>
              <a:rPr lang="en-US" sz="2400" dirty="0" smtClean="0"/>
              <a:t>The </a:t>
            </a:r>
            <a:r>
              <a:rPr lang="en-US" sz="2400" dirty="0"/>
              <a:t>blender needs </a:t>
            </a:r>
            <a:r>
              <a:rPr lang="en-US" sz="2400" dirty="0" smtClean="0"/>
              <a:t>repair.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Solution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216151" y="1635754"/>
            <a:ext cx="8647768" cy="451154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/>
              <a:t>For each of the following, indicate whether the step </a:t>
            </a:r>
            <a:r>
              <a:rPr lang="en-US" sz="2400" dirty="0" smtClean="0"/>
              <a:t>of </a:t>
            </a:r>
            <a:r>
              <a:rPr lang="en-US" sz="2400" dirty="0"/>
              <a:t>the scientific method being described </a:t>
            </a:r>
            <a:r>
              <a:rPr lang="en-US" sz="2400" dirty="0" smtClean="0"/>
              <a:t>is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(1) observation, (2) hypothesis, (3) experiment, or </a:t>
            </a:r>
            <a:r>
              <a:rPr lang="en-US" sz="2400" dirty="0" smtClean="0"/>
              <a:t>(</a:t>
            </a:r>
            <a:r>
              <a:rPr lang="en-US" sz="2400" dirty="0"/>
              <a:t>4) theory.</a:t>
            </a:r>
          </a:p>
          <a:p>
            <a:pPr eaLnBrk="1" hangingPunct="1">
              <a:lnSpc>
                <a:spcPct val="90000"/>
              </a:lnSpc>
              <a:tabLst>
                <a:tab pos="3206750" algn="l"/>
              </a:tabLst>
              <a:defRPr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A.  </a:t>
            </a:r>
            <a:r>
              <a:rPr lang="en-US" sz="2400" dirty="0" smtClean="0"/>
              <a:t>A </a:t>
            </a:r>
            <a:r>
              <a:rPr lang="en-US" sz="2400" dirty="0"/>
              <a:t>blender does not work when plugged in.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B.  </a:t>
            </a:r>
            <a:r>
              <a:rPr lang="en-US" sz="2400" dirty="0" smtClean="0"/>
              <a:t>The </a:t>
            </a:r>
            <a:r>
              <a:rPr lang="en-US" sz="2400" dirty="0"/>
              <a:t>blender motor is broken.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C.  </a:t>
            </a:r>
            <a:r>
              <a:rPr lang="en-US" sz="2400" dirty="0" smtClean="0"/>
              <a:t>The </a:t>
            </a:r>
            <a:r>
              <a:rPr lang="en-US" sz="2400" dirty="0"/>
              <a:t>plug has malfunctioned.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D.  </a:t>
            </a:r>
            <a:r>
              <a:rPr lang="en-US" sz="2400" dirty="0" smtClean="0"/>
              <a:t>The </a:t>
            </a:r>
            <a:r>
              <a:rPr lang="en-US" sz="2400" dirty="0"/>
              <a:t>blender does not work when </a:t>
            </a:r>
            <a:r>
              <a:rPr lang="en-US" sz="2400" dirty="0" smtClean="0"/>
              <a:t>plugged </a:t>
            </a:r>
            <a:r>
              <a:rPr lang="en-US" sz="2400" dirty="0"/>
              <a:t>into a 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       different </a:t>
            </a:r>
            <a:r>
              <a:rPr lang="en-US" sz="2400" dirty="0"/>
              <a:t>outlet.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E.  </a:t>
            </a:r>
            <a:r>
              <a:rPr lang="en-US" sz="2400" dirty="0" smtClean="0"/>
              <a:t>The </a:t>
            </a:r>
            <a:r>
              <a:rPr lang="en-US" sz="2400" dirty="0"/>
              <a:t>blender needs repair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02162" y="3070481"/>
            <a:ext cx="561372" cy="254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latin typeface="+mn-lt"/>
              </a:rPr>
              <a:t>(1)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b="1" dirty="0" smtClean="0">
                <a:latin typeface="+mn-lt"/>
              </a:rPr>
              <a:t>(2)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b="1" dirty="0" smtClean="0">
                <a:latin typeface="+mn-lt"/>
              </a:rPr>
              <a:t>(2)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b="1" dirty="0" smtClean="0">
                <a:latin typeface="+mn-lt"/>
              </a:rPr>
              <a:t>(3)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dirty="0" smtClean="0">
                <a:latin typeface="+mn-lt"/>
              </a:rPr>
              <a:t>(4)</a:t>
            </a:r>
            <a:endParaRPr lang="en-US" b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63534" y="0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1.3</a:t>
            </a:r>
            <a:r>
              <a:rPr lang="en-US" sz="4000" b="1" dirty="0" smtClean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Studying and Learning </a:t>
            </a:r>
            <a:r>
              <a:rPr lang="en-US" sz="4000" b="1" dirty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Chemistry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594360" y="54864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D9D1E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Learning Goal  </a:t>
            </a:r>
            <a:r>
              <a:rPr lang="en-US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Identify strategies that are effective for learning. Develop </a:t>
            </a:r>
            <a:r>
              <a:rPr lang="en-US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a study plan for learning chemistry.</a:t>
            </a:r>
            <a:endParaRPr lang="en-US" b="1" dirty="0"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1066800" y="2743200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Studying in a </a:t>
            </a:r>
            <a:r>
              <a:rPr lang="en-US" sz="2000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group can </a:t>
            </a:r>
            <a:r>
              <a:rPr lang="en-US" sz="2000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be beneficial to learning.</a:t>
            </a:r>
          </a:p>
        </p:txBody>
      </p:sp>
      <p:pic>
        <p:nvPicPr>
          <p:cNvPr id="7" name="Picture 6" descr="01_Pg7_UnFigure.jpg"/>
          <p:cNvPicPr>
            <a:picLocks noChangeAspect="1"/>
          </p:cNvPicPr>
          <p:nvPr/>
        </p:nvPicPr>
        <p:blipFill rotWithShape="1">
          <a:blip r:embed="rId3" cstate="print"/>
          <a:srcRect l="26606"/>
          <a:stretch/>
        </p:blipFill>
        <p:spPr>
          <a:xfrm>
            <a:off x="5181600" y="2362200"/>
            <a:ext cx="3048000" cy="27854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5240"/>
            <a:ext cx="533400" cy="441960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1999" cy="4809009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Success in chemistry utilizes good study habits, </a:t>
            </a:r>
            <a:r>
              <a:rPr lang="en-US" sz="2400" u="sng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connecting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new information with your knowledge base, </a:t>
            </a:r>
            <a:r>
              <a:rPr lang="en-US" sz="2400" u="sng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rechecking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what you have learned and what you have forgotten, and </a:t>
            </a:r>
            <a:r>
              <a:rPr lang="en-US" sz="2400" u="sng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retrieving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what you have learned for an exam. </a:t>
            </a: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Here are some tips for developing new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study habits: </a:t>
            </a: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Char char="•"/>
            </a:pPr>
            <a:r>
              <a:rPr lang="en-US" sz="20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Do not keep rereading the text or notes</a:t>
            </a:r>
            <a:r>
              <a:rPr lang="en-US" sz="20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</a:t>
            </a:r>
            <a:endParaRPr lang="en-US" sz="2000" b="1" i="1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Char char="•"/>
            </a:pPr>
            <a:r>
              <a:rPr lang="en-US" sz="20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Ask yourself questions as you read.</a:t>
            </a:r>
            <a:endParaRPr lang="en-US" sz="20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Char char="•"/>
            </a:pPr>
            <a:r>
              <a:rPr lang="en-US" sz="20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Self-test by giving yourself quizzes using practice problems in the text.</a:t>
            </a: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Study at a regular pace rather than cramming.</a:t>
            </a: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Char char="•"/>
            </a:pPr>
            <a:r>
              <a:rPr lang="en-US" sz="20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Study different topics in a chapter and relate the new concepts to concepts you know.</a:t>
            </a:r>
            <a:endParaRPr lang="en-US" sz="20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Strategies to Improve Learning and Understanding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15240"/>
            <a:ext cx="609600" cy="328612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20508" y="1620666"/>
            <a:ext cx="8381999" cy="367561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None/>
              <a:defRPr/>
            </a:pPr>
            <a:r>
              <a:rPr lang="en-US" sz="2400" dirty="0"/>
              <a:t>Using the study features in the text will help you prepare for class and exams.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None/>
              <a:defRPr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None/>
              <a:defRPr/>
            </a:pPr>
            <a:r>
              <a:rPr lang="en-US" sz="2400" b="1" i="1" dirty="0"/>
              <a:t>Looking Ahead</a:t>
            </a:r>
            <a:r>
              <a:rPr lang="en-US" sz="2400" dirty="0"/>
              <a:t> outlines the chapter topics.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None/>
              <a:defRPr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None/>
              <a:defRPr/>
            </a:pPr>
            <a:r>
              <a:rPr lang="en-US" sz="2400" b="1" i="1" dirty="0"/>
              <a:t>Glossary </a:t>
            </a:r>
            <a:r>
              <a:rPr lang="en-US" sz="2400" dirty="0"/>
              <a:t>and</a:t>
            </a:r>
            <a:r>
              <a:rPr lang="en-US" sz="2400" b="1" i="1" dirty="0"/>
              <a:t> Index</a:t>
            </a:r>
            <a:r>
              <a:rPr lang="en-US" sz="2400" dirty="0"/>
              <a:t> list and define key terms in the chapter.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None/>
              <a:defRPr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None/>
              <a:defRPr/>
            </a:pPr>
            <a:r>
              <a:rPr lang="en-US" sz="2400" b="1" i="1" dirty="0"/>
              <a:t>Key Math Skills</a:t>
            </a:r>
            <a:r>
              <a:rPr lang="en-US" sz="2400" dirty="0"/>
              <a:t> needed for the chapter are reviewed.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481518"/>
            <a:ext cx="3238009" cy="6433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Text Features for Learning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74204" y="32657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83882" y="1801735"/>
            <a:ext cx="8381999" cy="3596882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Core Chemistry Skills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are indicated by icons in the margin and summarized at the end of each chapter.</a:t>
            </a: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endParaRPr lang="en-US" sz="2400" kern="12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endParaRPr lang="en-US" sz="24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Review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icon at the start of a chapter Section highlights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Key Math Skills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and 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Core Chemistry Skills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needed in the current chapter.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761569"/>
            <a:ext cx="3200400" cy="63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821" y="5258861"/>
            <a:ext cx="3118779" cy="682869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Text Features for Learning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91006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83882" y="1801735"/>
            <a:ext cx="8381999" cy="3596882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Engage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features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in the margin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remind you to pause your reading and test yourself with a question related to the material.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endParaRPr lang="en-US" sz="2400" kern="12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endParaRPr lang="en-US" sz="24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Try It First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feature reminds you to work the Sample Problem before you look at the accompanying Solution.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735885"/>
            <a:ext cx="3049634" cy="943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4092" y="5106521"/>
            <a:ext cx="1740650" cy="58419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Text Features for Learning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23949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83882" y="1801735"/>
            <a:ext cx="8381999" cy="3596882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Test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suggestions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in the margin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remind you to solve the indicated Practice Problems as you study.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endParaRPr lang="en-US" sz="2400" kern="12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endParaRPr lang="en-US" sz="24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Clr>
                <a:srgbClr val="0000FF"/>
              </a:buClr>
              <a:buNone/>
            </a:pP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Interactive Video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suggestions illustrate content as well as problem solving.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704826"/>
            <a:ext cx="3108300" cy="698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411" y="5060513"/>
            <a:ext cx="3269889" cy="756228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Text Features for Learning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91006" y="32657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Figures and Diagrams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pPr eaLnBrk="1" hangingPunct="1">
              <a:buFont typeface="Times New Roman" pitchFamily="-84" charset="0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buFont typeface="Times New Roman" pitchFamily="-84" charset="0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Many figures and diagrams use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macro-to-micro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illustrations 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to depict atomic level of organization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to illustrate the concepts in the text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to allow you to see the world in a </a:t>
            </a:r>
            <a:endParaRPr lang="en-US" sz="2400" dirty="0" smtClean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buClr>
                <a:schemeClr val="accent1"/>
              </a:buClr>
              <a:buSzPct val="100000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microscopic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way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8647" y="2693544"/>
            <a:ext cx="2285999" cy="34327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32657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92935" y="1557292"/>
            <a:ext cx="8381999" cy="4809009"/>
          </a:xfrm>
        </p:spPr>
        <p:txBody>
          <a:bodyPr/>
          <a:lstStyle/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Before reading the chapter, review the topics in 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Looking Ahead.</a:t>
            </a: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Each Section of the chapter begins with a </a:t>
            </a: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Learning Goal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which states what you need to understand.</a:t>
            </a: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Some Sections have a </a:t>
            </a:r>
            <a:r>
              <a:rPr lang="en-US" sz="2400" b="1" i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Review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box</a:t>
            </a:r>
            <a:r>
              <a:rPr lang="en-US" sz="2400" b="1" i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that lists the Key Math Skills and Core Chemistry Skills from previous chapters that relate to the new material in the Section.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Work through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each 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Sample </a:t>
            </a: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Problem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and compare your solution to the one provided.</a:t>
            </a: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Char char="•"/>
            </a:pP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Chemistry Links to </a:t>
            </a: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Health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and</a:t>
            </a: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Chemistry Links to 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Environment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connect the chemical concepts you are learning to real-life situations.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Features to Help You Study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32657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1055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itchFamily="-84" charset="0"/>
                <a:cs typeface="ＭＳ Ｐゴシック" pitchFamily="34" charset="-128"/>
              </a:rPr>
              <a:t>1.1</a:t>
            </a:r>
            <a:r>
              <a:rPr lang="en-US" sz="4000" b="1" dirty="0" smtClean="0">
                <a:solidFill>
                  <a:srgbClr val="8C0000"/>
                </a:solidFill>
                <a:latin typeface="Times New Roman" pitchFamily="-84" charset="0"/>
                <a:cs typeface="ＭＳ Ｐゴシック" pitchFamily="34" charset="-128"/>
              </a:rPr>
              <a:t> Chemistry </a:t>
            </a:r>
            <a:r>
              <a:rPr lang="en-US" sz="4000" b="1" dirty="0">
                <a:solidFill>
                  <a:srgbClr val="8C0000"/>
                </a:solidFill>
                <a:latin typeface="Times New Roman" pitchFamily="-84" charset="0"/>
                <a:cs typeface="ＭＳ Ｐゴシック" pitchFamily="34" charset="-128"/>
              </a:rPr>
              <a:t>and Chemicals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772400" cy="4648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Times New Roman" pitchFamily="-84" charset="0"/>
              <a:buNone/>
            </a:pP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Font typeface="Times New Roman" pitchFamily="-84" charset="0"/>
              <a:buNone/>
            </a:pP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Font typeface="Times New Roman" pitchFamily="-84" charset="0"/>
              <a:buNone/>
            </a:pP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cs typeface="ＭＳ Ｐゴシック" pitchFamily="3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b="1" dirty="0">
                <a:solidFill>
                  <a:srgbClr val="3D9D1E"/>
                </a:solidFill>
                <a:latin typeface="Times New Roman" pitchFamily="-84" charset="0"/>
                <a:cs typeface="ＭＳ Ｐゴシック" pitchFamily="34" charset="-128"/>
              </a:rPr>
              <a:t>Learning Goal 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Define the term chemistry and identify substances as chemicals.</a:t>
            </a:r>
            <a:endParaRPr lang="en-US" sz="24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4959275" y="1981200"/>
            <a:ext cx="35285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In the blood, hemoglobin transports oxygen to the tissues and carbon dioxide to the lungs.</a:t>
            </a:r>
            <a:endParaRPr lang="en-US" sz="2000" dirty="0"/>
          </a:p>
        </p:txBody>
      </p:sp>
      <p:pic>
        <p:nvPicPr>
          <p:cNvPr id="6" name="Picture 5" descr="01_Pg2_UnFig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875" y="1825035"/>
            <a:ext cx="3575126" cy="34516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3589" y="0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83882" y="1711200"/>
            <a:ext cx="8381999" cy="3637919"/>
          </a:xfrm>
        </p:spPr>
        <p:txBody>
          <a:bodyPr/>
          <a:lstStyle/>
          <a:p>
            <a:pPr marL="0" lvl="0" indent="0" defTabSz="457200" eaLnBrk="1" hangingPunct="1">
              <a:lnSpc>
                <a:spcPct val="80000"/>
              </a:lnSpc>
              <a:spcBef>
                <a:spcPts val="25"/>
              </a:spcBef>
              <a:spcAft>
                <a:spcPts val="25"/>
              </a:spcAft>
              <a:buClr>
                <a:srgbClr val="EEECE1"/>
              </a:buClr>
              <a:buNone/>
            </a:pPr>
            <a:endParaRPr lang="en-US" sz="2400" b="1" i="1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lnSpc>
                <a:spcPct val="80000"/>
              </a:lnSpc>
              <a:spcBef>
                <a:spcPts val="25"/>
              </a:spcBef>
              <a:spcAft>
                <a:spcPts val="25"/>
              </a:spcAft>
              <a:buClr>
                <a:srgbClr val="EEECE1"/>
              </a:buClr>
              <a:buNone/>
            </a:pP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Practice 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Problems</a:t>
            </a:r>
            <a:r>
              <a:rPr lang="en-US" sz="2400" i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placed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at the end of each Section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are written to help you understand the material and give immediate applications of new ideas.</a:t>
            </a:r>
          </a:p>
          <a:p>
            <a:pPr marL="0" lvl="0" indent="0" defTabSz="457200" eaLnBrk="1" hangingPunct="1">
              <a:lnSpc>
                <a:spcPct val="80000"/>
              </a:lnSpc>
              <a:spcBef>
                <a:spcPts val="25"/>
              </a:spcBef>
              <a:spcAft>
                <a:spcPts val="25"/>
              </a:spcAft>
              <a:buClr>
                <a:srgbClr val="EEECE1"/>
              </a:buClr>
              <a:buNone/>
            </a:pP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lnSpc>
                <a:spcPct val="80000"/>
              </a:lnSpc>
              <a:spcBef>
                <a:spcPts val="25"/>
              </a:spcBef>
              <a:spcAft>
                <a:spcPts val="25"/>
              </a:spcAft>
              <a:buClr>
                <a:srgbClr val="EEECE1"/>
              </a:buClr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An 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Analyze the Problem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feature shows how to organize the data in the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Sample Problems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to obtain the solution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 descr="1.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5" y="4179151"/>
            <a:ext cx="4416875" cy="119152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Practice Problems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82297" y="23949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92935" y="1693093"/>
            <a:ext cx="8381999" cy="3547638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ea typeface="ＭＳ Ｐゴシック" pitchFamily="34" charset="-128"/>
                <a:cs typeface="ＭＳ Ｐゴシック" charset="-128"/>
              </a:rPr>
              <a:t>At the end of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pitchFamily="34" charset="-128"/>
                <a:cs typeface="ＭＳ Ｐゴシック" charset="-128"/>
              </a:rPr>
              <a:t>each </a:t>
            </a:r>
            <a:r>
              <a:rPr lang="en-US" sz="2400" kern="1200" dirty="0">
                <a:solidFill>
                  <a:prstClr val="black"/>
                </a:solidFill>
                <a:ea typeface="ＭＳ Ｐゴシック" pitchFamily="34" charset="-128"/>
                <a:cs typeface="ＭＳ Ｐゴシック" charset="-128"/>
              </a:rPr>
              <a:t>chapter are study aids, including</a:t>
            </a:r>
          </a:p>
          <a:p>
            <a:pPr defTabSz="457200" eaLnBrk="1" hangingPunct="1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b="1" i="1" dirty="0">
                <a:solidFill>
                  <a:prstClr val="black"/>
                </a:solidFill>
                <a:ea typeface="ＭＳ Ｐゴシック" pitchFamily="34" charset="-128"/>
              </a:rPr>
              <a:t>Concept </a:t>
            </a:r>
            <a:r>
              <a:rPr lang="en-US" sz="2400" b="1" i="1" dirty="0" smtClean="0">
                <a:solidFill>
                  <a:prstClr val="black"/>
                </a:solidFill>
                <a:ea typeface="ＭＳ Ｐゴシック" pitchFamily="34" charset="-128"/>
              </a:rPr>
              <a:t>Maps</a:t>
            </a:r>
            <a:endParaRPr lang="en-US" sz="24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b="1" i="1" kern="1200" dirty="0" smtClean="0">
                <a:solidFill>
                  <a:prstClr val="black"/>
                </a:solidFill>
                <a:ea typeface="ＭＳ Ｐゴシック" pitchFamily="34" charset="-128"/>
                <a:cs typeface="ＭＳ Ｐゴシック" charset="-128"/>
              </a:rPr>
              <a:t>Chapter Reviews</a:t>
            </a:r>
            <a:endParaRPr lang="en-US" sz="2400" kern="1200" dirty="0">
              <a:solidFill>
                <a:prstClr val="black"/>
              </a:solidFill>
              <a:ea typeface="ＭＳ Ｐゴシック" pitchFamily="34" charset="-128"/>
              <a:cs typeface="ＭＳ Ｐゴシック" charset="-128"/>
            </a:endParaRP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b="1" i="1" kern="1200" dirty="0" smtClean="0">
                <a:solidFill>
                  <a:prstClr val="black"/>
                </a:solidFill>
                <a:ea typeface="ＭＳ Ｐゴシック" pitchFamily="34" charset="-128"/>
                <a:cs typeface="ＭＳ Ｐゴシック" charset="-128"/>
              </a:rPr>
              <a:t>Key Terms</a:t>
            </a:r>
            <a:endParaRPr lang="en-US" sz="2400" kern="1200" dirty="0">
              <a:solidFill>
                <a:prstClr val="black"/>
              </a:solidFill>
              <a:ea typeface="ＭＳ Ｐゴシック" pitchFamily="34" charset="-128"/>
              <a:cs typeface="ＭＳ Ｐゴシック" charset="-128"/>
            </a:endParaRP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b="1" i="1" kern="1200" dirty="0" smtClean="0">
                <a:solidFill>
                  <a:prstClr val="black"/>
                </a:solidFill>
                <a:ea typeface="ＭＳ Ｐゴシック" pitchFamily="34" charset="-128"/>
                <a:cs typeface="ＭＳ Ｐゴシック" charset="-128"/>
              </a:rPr>
              <a:t>Key Math Skills</a:t>
            </a:r>
          </a:p>
          <a:p>
            <a:pPr lvl="0" defTabSz="457200" eaLnBrk="1" hangingPunct="1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prstClr val="black"/>
                </a:solidFill>
                <a:ea typeface="ＭＳ Ｐゴシック" pitchFamily="34" charset="-128"/>
              </a:rPr>
              <a:t>Core Chemistry Skills</a:t>
            </a:r>
            <a:endParaRPr lang="en-US" sz="2400" kern="1200" dirty="0">
              <a:solidFill>
                <a:prstClr val="black"/>
              </a:solidFill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End of Chapter Summaries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88829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74829" y="1964698"/>
            <a:ext cx="8381999" cy="3139321"/>
          </a:xfrm>
        </p:spPr>
        <p:txBody>
          <a:bodyPr/>
          <a:lstStyle/>
          <a:p>
            <a:pPr marL="0" lvl="0" indent="0" defTabSz="457200" eaLnBrk="1" hangingPunct="1">
              <a:buNone/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At the end of each chapter you can test your knowledge further by using the</a:t>
            </a:r>
          </a:p>
          <a:p>
            <a:pPr lvl="0" defTabSz="457200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Understanding the Concepts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problems</a:t>
            </a:r>
          </a:p>
          <a:p>
            <a:pPr lvl="0" defTabSz="457200" eaLnBrk="1" hangingPunct="1">
              <a:buFont typeface="Arial" charset="0"/>
              <a:buChar char="•"/>
            </a:pP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Additional Practice 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Problems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400" kern="12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lvl="0" defTabSz="457200" eaLnBrk="1" hangingPunct="1">
              <a:buFont typeface="Arial" charset="0"/>
              <a:buChar char="•"/>
            </a:pP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Challenge Problems</a:t>
            </a:r>
          </a:p>
          <a:p>
            <a:pPr marL="0" lvl="0" indent="0" defTabSz="457200" eaLnBrk="1" hangingPunct="1">
              <a:buNone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Every three chapters, problem sets called </a:t>
            </a: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Combining Ideas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test your ability </a:t>
            </a:r>
            <a:r>
              <a:rPr lang="en-US" sz="2400" kern="12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to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solve problems containing material from more than one chapter.</a:t>
            </a:r>
          </a:p>
          <a:p>
            <a:pPr marL="0" indent="0" defTabSz="457200" eaLnBrk="1" hangingPunct="1">
              <a:buNone/>
            </a:pPr>
            <a:r>
              <a:rPr lang="en-US" sz="2400" b="1" i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Answers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placed at the end of each chapter give feedback to odd-numbered questions.</a:t>
            </a:r>
          </a:p>
          <a:p>
            <a:pPr marL="0" lvl="0" indent="0" defTabSz="457200" eaLnBrk="1" hangingPunct="1">
              <a:buNone/>
            </a:pPr>
            <a:endParaRPr lang="en-US" sz="2400" kern="12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buNone/>
            </a:pPr>
            <a:endParaRPr lang="en-US" sz="2400" b="1" i="1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End of Chapter Problems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2177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01989" y="1674987"/>
            <a:ext cx="8381999" cy="4672048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Consider some of these ideas when making a plan on how to approach your studying and learning in chemistry.</a:t>
            </a:r>
          </a:p>
          <a:p>
            <a:pPr marL="3175" lvl="0" indent="0" defTabSz="457200" eaLnBrk="1" hangingPunct="1">
              <a:lnSpc>
                <a:spcPct val="90000"/>
              </a:lnSpc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cs typeface="Times New Roman" pitchFamily="18" charset="0"/>
              </a:rPr>
              <a:t>___ reading the chapter before </a:t>
            </a:r>
            <a:r>
              <a:rPr lang="en-US" sz="2400" kern="1200" dirty="0" smtClean="0">
                <a:solidFill>
                  <a:prstClr val="black"/>
                </a:solidFill>
                <a:cs typeface="Times New Roman" pitchFamily="18" charset="0"/>
              </a:rPr>
              <a:t>class</a:t>
            </a:r>
            <a:endParaRPr lang="en-US" sz="2400" kern="1200" dirty="0">
              <a:solidFill>
                <a:prstClr val="black"/>
              </a:solidFill>
              <a:cs typeface="Times New Roman" pitchFamily="18" charset="0"/>
            </a:endParaRPr>
          </a:p>
          <a:p>
            <a:pPr marL="3175" lvl="0" indent="0" defTabSz="457200" eaLnBrk="1" hangingPunct="1">
              <a:lnSpc>
                <a:spcPct val="90000"/>
              </a:lnSpc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cs typeface="Times New Roman" pitchFamily="18" charset="0"/>
              </a:rPr>
              <a:t>___ going to </a:t>
            </a:r>
            <a:r>
              <a:rPr lang="en-US" sz="2400" kern="1200" dirty="0" smtClean="0">
                <a:solidFill>
                  <a:prstClr val="black"/>
                </a:solidFill>
                <a:cs typeface="Times New Roman" pitchFamily="18" charset="0"/>
              </a:rPr>
              <a:t>class</a:t>
            </a:r>
            <a:endParaRPr lang="en-US" sz="2400" kern="1200" dirty="0">
              <a:solidFill>
                <a:prstClr val="black"/>
              </a:solidFill>
              <a:cs typeface="Times New Roman" pitchFamily="18" charset="0"/>
            </a:endParaRPr>
          </a:p>
          <a:p>
            <a:pPr marL="3175" lvl="0" indent="0" defTabSz="457200" eaLnBrk="1" hangingPunct="1">
              <a:lnSpc>
                <a:spcPct val="90000"/>
              </a:lnSpc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cs typeface="Times New Roman" pitchFamily="18" charset="0"/>
              </a:rPr>
              <a:t>___ reviewing the </a:t>
            </a:r>
            <a:r>
              <a:rPr lang="en-US" sz="2400" i="1" kern="1200" dirty="0">
                <a:solidFill>
                  <a:prstClr val="black"/>
                </a:solidFill>
                <a:cs typeface="Times New Roman" pitchFamily="18" charset="0"/>
              </a:rPr>
              <a:t>Learning Goals</a:t>
            </a:r>
          </a:p>
          <a:p>
            <a:pPr marL="3175" lvl="0" indent="0" defTabSz="457200" eaLnBrk="1" hangingPunct="1">
              <a:lnSpc>
                <a:spcPct val="90000"/>
              </a:lnSpc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cs typeface="Times New Roman" pitchFamily="18" charset="0"/>
              </a:rPr>
              <a:t>___ keeping a problem notebook</a:t>
            </a:r>
          </a:p>
          <a:p>
            <a:pPr marL="3175" indent="0" defTabSz="457200" eaLnBrk="1" hangingPunct="1">
              <a:lnSpc>
                <a:spcPct val="90000"/>
              </a:lnSpc>
              <a:buNone/>
              <a:defRPr/>
            </a:pPr>
            <a:r>
              <a:rPr lang="en-US" sz="2400" kern="1200" dirty="0" smtClean="0">
                <a:solidFill>
                  <a:prstClr val="black"/>
                </a:solidFill>
                <a:cs typeface="Times New Roman" charset="0"/>
              </a:rPr>
              <a:t>___ </a:t>
            </a:r>
            <a:r>
              <a:rPr lang="en-US" sz="2400" kern="1200" dirty="0" smtClean="0">
                <a:solidFill>
                  <a:prstClr val="black"/>
                </a:solidFill>
              </a:rPr>
              <a:t>reading </a:t>
            </a:r>
            <a:r>
              <a:rPr lang="en-US" sz="2400" kern="1200" dirty="0">
                <a:solidFill>
                  <a:prstClr val="black"/>
                </a:solidFill>
              </a:rPr>
              <a:t>the </a:t>
            </a:r>
            <a:r>
              <a:rPr lang="en-US" sz="2400" kern="1200" dirty="0" smtClean="0">
                <a:solidFill>
                  <a:prstClr val="black"/>
                </a:solidFill>
              </a:rPr>
              <a:t>text</a:t>
            </a:r>
          </a:p>
          <a:p>
            <a:pPr marL="3175" indent="0" defTabSz="45720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cs typeface="Times New Roman" charset="0"/>
              </a:rPr>
              <a:t>___ trying to work the </a:t>
            </a:r>
            <a:r>
              <a:rPr lang="en-US" sz="2400" i="1" dirty="0" smtClean="0">
                <a:solidFill>
                  <a:prstClr val="black"/>
                </a:solidFill>
                <a:cs typeface="Times New Roman" charset="0"/>
              </a:rPr>
              <a:t>Sample Problem </a:t>
            </a:r>
            <a:r>
              <a:rPr lang="en-US" sz="2400" dirty="0" smtClean="0">
                <a:solidFill>
                  <a:prstClr val="black"/>
                </a:solidFill>
                <a:cs typeface="Times New Roman" charset="0"/>
              </a:rPr>
              <a:t>before looking at the 	 		</a:t>
            </a:r>
            <a:r>
              <a:rPr lang="en-US" sz="2400" i="1" dirty="0" smtClean="0">
                <a:solidFill>
                  <a:prstClr val="black"/>
                </a:solidFill>
                <a:cs typeface="Times New Roman" charset="0"/>
              </a:rPr>
              <a:t>Solution</a:t>
            </a:r>
            <a:endParaRPr lang="en-US" sz="2400" i="1" dirty="0">
              <a:solidFill>
                <a:prstClr val="black"/>
              </a:solidFill>
              <a:cs typeface="Times New Roman" charset="0"/>
            </a:endParaRPr>
          </a:p>
          <a:p>
            <a:pPr marL="3175" lvl="0" indent="0" defTabSz="457200" eaLnBrk="1" hangingPunct="1">
              <a:lnSpc>
                <a:spcPct val="90000"/>
              </a:lnSpc>
              <a:buNone/>
              <a:defRPr/>
            </a:pPr>
            <a:r>
              <a:rPr lang="en-US" sz="2400" kern="1200" dirty="0" smtClean="0">
                <a:solidFill>
                  <a:prstClr val="black"/>
                </a:solidFill>
                <a:cs typeface="Times New Roman" charset="0"/>
              </a:rPr>
              <a:t>___ answering </a:t>
            </a:r>
            <a:r>
              <a:rPr lang="en-US" sz="2400" kern="1200" dirty="0">
                <a:solidFill>
                  <a:prstClr val="black"/>
                </a:solidFill>
                <a:cs typeface="Times New Roman" charset="0"/>
              </a:rPr>
              <a:t>the </a:t>
            </a:r>
            <a:r>
              <a:rPr lang="en-US" sz="2400" i="1" kern="1200" dirty="0">
                <a:solidFill>
                  <a:prstClr val="black"/>
                </a:solidFill>
                <a:cs typeface="Times New Roman" charset="0"/>
              </a:rPr>
              <a:t>Engage</a:t>
            </a:r>
            <a:r>
              <a:rPr lang="en-US" sz="2400" kern="1200" dirty="0">
                <a:solidFill>
                  <a:prstClr val="black"/>
                </a:solidFill>
                <a:cs typeface="Times New Roman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cs typeface="Times New Roman" charset="0"/>
              </a:rPr>
              <a:t>questions</a:t>
            </a:r>
            <a:endParaRPr lang="en-US" sz="2400" kern="1200" dirty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Make a Study Plan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35038" y="1756467"/>
            <a:ext cx="8710706" cy="4390836"/>
          </a:xfrm>
        </p:spPr>
        <p:txBody>
          <a:bodyPr/>
          <a:lstStyle/>
          <a:p>
            <a:pPr marL="806450" lvl="0" indent="-806450" defTabSz="4572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___ working the </a:t>
            </a:r>
            <a:r>
              <a:rPr lang="en-US" sz="2400" i="1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P</a:t>
            </a:r>
            <a:r>
              <a:rPr lang="en-US" sz="2400" i="1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ractice Problems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at the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end of each Section and checking answers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Bef>
                <a:spcPts val="625"/>
              </a:spcBef>
              <a:spcAft>
                <a:spcPts val="600"/>
              </a:spcAft>
              <a:buNone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___ studying different topics at the same time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Bef>
                <a:spcPts val="625"/>
              </a:spcBef>
              <a:spcAft>
                <a:spcPts val="600"/>
              </a:spcAft>
              <a:buNone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___ organizing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a study group</a:t>
            </a:r>
          </a:p>
          <a:p>
            <a:pPr marL="0" lvl="0" indent="0" defTabSz="457200" eaLnBrk="1" hangingPunct="1">
              <a:lnSpc>
                <a:spcPct val="90000"/>
              </a:lnSpc>
              <a:spcBef>
                <a:spcPts val="625"/>
              </a:spcBef>
              <a:spcAft>
                <a:spcPts val="600"/>
              </a:spcAft>
              <a:buNone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___ seeing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the professor during office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hours</a:t>
            </a:r>
          </a:p>
          <a:p>
            <a:pPr marL="0" lvl="0" indent="0" defTabSz="457200" eaLnBrk="1" hangingPunct="1">
              <a:lnSpc>
                <a:spcPct val="90000"/>
              </a:lnSpc>
              <a:spcBef>
                <a:spcPts val="625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___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reviewing </a:t>
            </a:r>
            <a:r>
              <a:rPr lang="en-US" sz="2400" i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Key Math Skills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and </a:t>
            </a:r>
            <a:r>
              <a:rPr lang="en-US" sz="2400" i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Core Chemistry </a:t>
            </a:r>
            <a:r>
              <a:rPr lang="en-US" sz="2400" i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Skills</a:t>
            </a:r>
          </a:p>
          <a:p>
            <a:pPr marL="0" lvl="0" indent="0" defTabSz="45720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___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attending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review sessions</a:t>
            </a:r>
          </a:p>
          <a:p>
            <a:pPr marL="0" lvl="0" indent="0" defTabSz="45720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___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studying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as often as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possible 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Bef>
                <a:spcPts val="625"/>
              </a:spcBef>
              <a:spcAft>
                <a:spcPts val="600"/>
              </a:spcAft>
              <a:buNone/>
            </a:pPr>
            <a:endParaRPr lang="en-US" sz="2400" kern="1200" dirty="0" smtClean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Bef>
                <a:spcPts val="625"/>
              </a:spcBef>
              <a:buNone/>
            </a:pPr>
            <a:endParaRPr lang="en-US" sz="2400" kern="1200" dirty="0" smtClean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Bef>
                <a:spcPts val="625"/>
              </a:spcBef>
              <a:buNone/>
            </a:pP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Make a Study Plan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01891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01989" y="1729307"/>
            <a:ext cx="8381999" cy="4327338"/>
          </a:xfrm>
        </p:spPr>
        <p:txBody>
          <a:bodyPr/>
          <a:lstStyle/>
          <a:p>
            <a:pPr marL="0" lvl="0" indent="0" defTabSz="457200" eaLnBrk="1" hangingPunct="1">
              <a:spcBef>
                <a:spcPct val="0"/>
              </a:spcBef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ea typeface="ＭＳ Ｐゴシック" pitchFamily="34" charset="-128"/>
                <a:cs typeface="ＭＳ Ｐゴシック" charset="-128"/>
              </a:rPr>
              <a:t>State whether each of the following activities is part of a successful study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pitchFamily="34" charset="-128"/>
                <a:cs typeface="ＭＳ Ｐゴシック" charset="-128"/>
              </a:rPr>
              <a:t>plan:</a:t>
            </a:r>
          </a:p>
          <a:p>
            <a:pPr marL="0" lvl="0" indent="0" defTabSz="457200" eaLnBrk="1" hangingPunct="1">
              <a:spcBef>
                <a:spcPct val="0"/>
              </a:spcBef>
              <a:buNone/>
              <a:defRPr/>
            </a:pPr>
            <a:endParaRPr lang="en-US" sz="2400" kern="1200" dirty="0">
              <a:solidFill>
                <a:prstClr val="black"/>
              </a:solidFill>
              <a:ea typeface="ＭＳ Ｐゴシック" pitchFamily="34" charset="-128"/>
              <a:cs typeface="ＭＳ Ｐゴシック" charset="-128"/>
            </a:endParaRPr>
          </a:p>
          <a:p>
            <a:pPr marL="0" lvl="0" indent="0" defTabSz="457200" eaLnBrk="1" hangingPunct="1">
              <a:spcAft>
                <a:spcPct val="10000"/>
              </a:spcAft>
              <a:buNone/>
              <a:defRPr/>
            </a:pPr>
            <a:r>
              <a:rPr lang="en-US" sz="2400" b="1" kern="1200" dirty="0" smtClean="0">
                <a:solidFill>
                  <a:prstClr val="black"/>
                </a:solidFill>
                <a:cs typeface="ＭＳ Ｐゴシック" charset="-128"/>
              </a:rPr>
              <a:t>A.  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staying </a:t>
            </a:r>
            <a:r>
              <a:rPr lang="en-US" sz="2400" kern="1200" dirty="0">
                <a:solidFill>
                  <a:prstClr val="black"/>
                </a:solidFill>
                <a:cs typeface="ＭＳ Ｐゴシック" charset="-128"/>
              </a:rPr>
              <a:t>out late the night before an exam</a:t>
            </a:r>
          </a:p>
          <a:p>
            <a:pPr marL="0" lvl="0" indent="0" defTabSz="457200" eaLnBrk="1" hangingPunct="1">
              <a:spcAft>
                <a:spcPct val="10000"/>
              </a:spcAft>
              <a:buNone/>
              <a:defRPr/>
            </a:pPr>
            <a:r>
              <a:rPr lang="en-US" sz="2400" b="1" kern="1200" dirty="0" smtClean="0">
                <a:solidFill>
                  <a:prstClr val="black"/>
                </a:solidFill>
                <a:cs typeface="ＭＳ Ｐゴシック" charset="-128"/>
              </a:rPr>
              <a:t>B.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  reading </a:t>
            </a:r>
            <a:r>
              <a:rPr lang="en-US" sz="2400" kern="1200" dirty="0">
                <a:solidFill>
                  <a:prstClr val="black"/>
                </a:solidFill>
                <a:cs typeface="ＭＳ Ｐゴシック" charset="-128"/>
              </a:rPr>
              <a:t>the text before class</a:t>
            </a:r>
          </a:p>
          <a:p>
            <a:pPr marL="0" lvl="0" indent="0" defTabSz="457200" eaLnBrk="1" hangingPunct="1">
              <a:spcAft>
                <a:spcPct val="10000"/>
              </a:spcAft>
              <a:buNone/>
              <a:defRPr/>
            </a:pPr>
            <a:r>
              <a:rPr lang="en-US" sz="2400" b="1" kern="1200" dirty="0" smtClean="0">
                <a:solidFill>
                  <a:prstClr val="black"/>
                </a:solidFill>
                <a:cs typeface="ＭＳ Ｐゴシック" charset="-128"/>
              </a:rPr>
              <a:t>C.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  working </a:t>
            </a:r>
            <a:r>
              <a:rPr lang="en-US" sz="2400" kern="1200" dirty="0">
                <a:solidFill>
                  <a:prstClr val="black"/>
                </a:solidFill>
                <a:cs typeface="ＭＳ Ｐゴシック" charset="-128"/>
              </a:rPr>
              <a:t>problems with a study group</a:t>
            </a:r>
          </a:p>
          <a:p>
            <a:pPr marL="0" lvl="0" indent="0" defTabSz="457200" eaLnBrk="1" hangingPunct="1">
              <a:spcAft>
                <a:spcPct val="10000"/>
              </a:spcAft>
              <a:buNone/>
              <a:defRPr/>
            </a:pPr>
            <a:r>
              <a:rPr lang="en-US" sz="2400" b="1" kern="1200" dirty="0" smtClean="0">
                <a:solidFill>
                  <a:prstClr val="black"/>
                </a:solidFill>
                <a:cs typeface="ＭＳ Ｐゴシック" charset="-128"/>
              </a:rPr>
              <a:t>D.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  skipping </a:t>
            </a:r>
            <a:r>
              <a:rPr lang="en-US" sz="2400" kern="1200" dirty="0">
                <a:solidFill>
                  <a:prstClr val="black"/>
                </a:solidFill>
                <a:cs typeface="ＭＳ Ｐゴシック" charset="-128"/>
              </a:rPr>
              <a:t>the lecture one or two times a 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week</a:t>
            </a:r>
            <a:endParaRPr lang="en-US" sz="2400" kern="1200" dirty="0">
              <a:solidFill>
                <a:prstClr val="black"/>
              </a:solidFill>
              <a:cs typeface="ＭＳ Ｐゴシック" charset="-128"/>
            </a:endParaRPr>
          </a:p>
          <a:p>
            <a:pPr marL="0" lvl="0" indent="0" defTabSz="457200" eaLnBrk="1" hangingPunct="1">
              <a:spcAft>
                <a:spcPct val="10000"/>
              </a:spcAft>
              <a:buNone/>
              <a:defRPr/>
            </a:pPr>
            <a:r>
              <a:rPr lang="en-US" sz="2400" b="1" kern="1200" dirty="0" smtClean="0">
                <a:solidFill>
                  <a:prstClr val="black"/>
                </a:solidFill>
                <a:cs typeface="ＭＳ Ｐゴシック" charset="-128"/>
              </a:rPr>
              <a:t>E.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  discussing </a:t>
            </a:r>
            <a:r>
              <a:rPr lang="en-US" sz="2400" kern="1200" dirty="0">
                <a:solidFill>
                  <a:prstClr val="black"/>
                </a:solidFill>
                <a:cs typeface="ＭＳ Ｐゴシック" charset="-128"/>
              </a:rPr>
              <a:t>a problem with the 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instructor</a:t>
            </a:r>
            <a:endParaRPr lang="en-US" sz="2400" kern="1200" dirty="0">
              <a:solidFill>
                <a:prstClr val="black"/>
              </a:solidFill>
              <a:cs typeface="ＭＳ Ｐゴシック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Learning Check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7131" y="1524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92936" y="1736781"/>
            <a:ext cx="8292353" cy="4327338"/>
          </a:xfrm>
        </p:spPr>
        <p:txBody>
          <a:bodyPr/>
          <a:lstStyle/>
          <a:p>
            <a:pPr marL="0" lvl="0" indent="0" defTabSz="457200" eaLnBrk="1" hangingPunct="1">
              <a:spcBef>
                <a:spcPct val="0"/>
              </a:spcBef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ea typeface="ＭＳ Ｐゴシック" pitchFamily="34" charset="-128"/>
                <a:cs typeface="ＭＳ Ｐゴシック" charset="-128"/>
              </a:rPr>
              <a:t>State whether each of the following activities is part of a successful study plan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pitchFamily="34" charset="-128"/>
                <a:cs typeface="ＭＳ Ｐゴシック" charset="-128"/>
              </a:rPr>
              <a:t>.</a:t>
            </a:r>
          </a:p>
          <a:p>
            <a:pPr marL="0" lvl="0" indent="0" defTabSz="457200" eaLnBrk="1" hangingPunct="1">
              <a:spcBef>
                <a:spcPct val="0"/>
              </a:spcBef>
              <a:buNone/>
              <a:defRPr/>
            </a:pPr>
            <a:endParaRPr lang="en-US" sz="2400" kern="1200" dirty="0">
              <a:solidFill>
                <a:prstClr val="black"/>
              </a:solidFill>
              <a:ea typeface="ＭＳ Ｐゴシック" pitchFamily="34" charset="-128"/>
              <a:cs typeface="ＭＳ Ｐゴシック" charset="-128"/>
            </a:endParaRPr>
          </a:p>
          <a:p>
            <a:pPr marL="0" lvl="0" indent="0" defTabSz="457200" eaLnBrk="1" hangingPunct="1">
              <a:spcAft>
                <a:spcPct val="10000"/>
              </a:spcAft>
              <a:buNone/>
              <a:defRPr/>
            </a:pPr>
            <a:r>
              <a:rPr lang="en-US" sz="2400" b="1" kern="1200" dirty="0" smtClean="0">
                <a:solidFill>
                  <a:prstClr val="black"/>
                </a:solidFill>
                <a:cs typeface="ＭＳ Ｐゴシック" charset="-128"/>
              </a:rPr>
              <a:t>A.  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staying </a:t>
            </a:r>
            <a:r>
              <a:rPr lang="en-US" sz="2400" kern="1200" dirty="0">
                <a:solidFill>
                  <a:prstClr val="black"/>
                </a:solidFill>
                <a:cs typeface="ＭＳ Ｐゴシック" charset="-128"/>
              </a:rPr>
              <a:t>out late the night before an exam</a:t>
            </a:r>
          </a:p>
          <a:p>
            <a:pPr marL="0" lvl="0" indent="0" defTabSz="457200" eaLnBrk="1" hangingPunct="1">
              <a:spcAft>
                <a:spcPct val="10000"/>
              </a:spcAft>
              <a:buNone/>
              <a:defRPr/>
            </a:pPr>
            <a:r>
              <a:rPr lang="en-US" sz="2400" b="1" kern="1200" dirty="0" smtClean="0">
                <a:solidFill>
                  <a:prstClr val="black"/>
                </a:solidFill>
                <a:cs typeface="ＭＳ Ｐゴシック" charset="-128"/>
              </a:rPr>
              <a:t>B.  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reading </a:t>
            </a:r>
            <a:r>
              <a:rPr lang="en-US" sz="2400" kern="1200" dirty="0">
                <a:solidFill>
                  <a:prstClr val="black"/>
                </a:solidFill>
                <a:cs typeface="ＭＳ Ｐゴシック" charset="-128"/>
              </a:rPr>
              <a:t>the text before class</a:t>
            </a:r>
          </a:p>
          <a:p>
            <a:pPr marL="0" lvl="0" indent="0" defTabSz="457200" eaLnBrk="1" hangingPunct="1">
              <a:spcAft>
                <a:spcPct val="10000"/>
              </a:spcAft>
              <a:buNone/>
              <a:defRPr/>
            </a:pPr>
            <a:r>
              <a:rPr lang="en-US" sz="2400" b="1" kern="1200" dirty="0" smtClean="0">
                <a:solidFill>
                  <a:prstClr val="black"/>
                </a:solidFill>
                <a:cs typeface="ＭＳ Ｐゴシック" charset="-128"/>
              </a:rPr>
              <a:t>C.  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working </a:t>
            </a:r>
            <a:r>
              <a:rPr lang="en-US" sz="2400" kern="1200" dirty="0">
                <a:solidFill>
                  <a:prstClr val="black"/>
                </a:solidFill>
                <a:cs typeface="ＭＳ Ｐゴシック" charset="-128"/>
              </a:rPr>
              <a:t>problems with a study group</a:t>
            </a:r>
          </a:p>
          <a:p>
            <a:pPr marL="0" lvl="0" indent="0" defTabSz="457200" eaLnBrk="1" hangingPunct="1">
              <a:spcAft>
                <a:spcPct val="10000"/>
              </a:spcAft>
              <a:buNone/>
              <a:defRPr/>
            </a:pPr>
            <a:r>
              <a:rPr lang="en-US" sz="2400" b="1" kern="1200" dirty="0" smtClean="0">
                <a:solidFill>
                  <a:prstClr val="black"/>
                </a:solidFill>
                <a:cs typeface="ＭＳ Ｐゴシック" charset="-128"/>
              </a:rPr>
              <a:t>D.  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skipping </a:t>
            </a:r>
            <a:r>
              <a:rPr lang="en-US" sz="2400" kern="1200" dirty="0">
                <a:solidFill>
                  <a:prstClr val="black"/>
                </a:solidFill>
                <a:cs typeface="ＭＳ Ｐゴシック" charset="-128"/>
              </a:rPr>
              <a:t>the lecture one or two times a 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week</a:t>
            </a:r>
            <a:endParaRPr lang="en-US" sz="2400" kern="1200" dirty="0">
              <a:solidFill>
                <a:prstClr val="black"/>
              </a:solidFill>
              <a:cs typeface="ＭＳ Ｐゴシック" charset="-128"/>
            </a:endParaRPr>
          </a:p>
          <a:p>
            <a:pPr marL="0" lvl="0" indent="0" defTabSz="457200" eaLnBrk="1" hangingPunct="1">
              <a:spcAft>
                <a:spcPct val="10000"/>
              </a:spcAft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E.  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discussing </a:t>
            </a:r>
            <a:r>
              <a:rPr lang="en-US" sz="2400" kern="1200" dirty="0">
                <a:solidFill>
                  <a:prstClr val="black"/>
                </a:solidFill>
                <a:cs typeface="ＭＳ Ｐゴシック" charset="-128"/>
              </a:rPr>
              <a:t>a problem with the </a:t>
            </a:r>
            <a:r>
              <a:rPr lang="en-US" sz="2400" kern="1200" dirty="0" smtClean="0">
                <a:solidFill>
                  <a:prstClr val="black"/>
                </a:solidFill>
                <a:cs typeface="ＭＳ Ｐゴシック" charset="-128"/>
              </a:rPr>
              <a:t>instructor</a:t>
            </a:r>
            <a:endParaRPr lang="en-US" sz="2400" kern="1200" dirty="0">
              <a:solidFill>
                <a:prstClr val="black"/>
              </a:solidFill>
              <a:cs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8886" y="2881133"/>
            <a:ext cx="62985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Solution</a:t>
            </a:r>
            <a:endParaRPr lang="en-US" sz="3600" b="1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85289" y="23949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1.4</a:t>
            </a:r>
            <a:r>
              <a:rPr lang="en-US" sz="3600" b="1" dirty="0" smtClean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Key </a:t>
            </a:r>
            <a:r>
              <a:rPr lang="en-US" sz="3600" b="1" dirty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Math Skills for Chemistry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609600" y="4960302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D9D1E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Learning Goal  </a:t>
            </a:r>
            <a:r>
              <a:rPr lang="en-US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Review math concepts used in chemistry: </a:t>
            </a:r>
            <a:r>
              <a:rPr lang="en-US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place values</a:t>
            </a:r>
            <a:r>
              <a:rPr lang="en-US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, positive and negative numbers, percentages, </a:t>
            </a:r>
            <a:r>
              <a:rPr lang="en-US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solving equations</a:t>
            </a:r>
            <a:r>
              <a:rPr lang="en-US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, </a:t>
            </a:r>
            <a:r>
              <a:rPr lang="en-US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and interpreting graphs.</a:t>
            </a:r>
            <a:endParaRPr lang="en-US" dirty="0"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743200"/>
            <a:ext cx="6164803" cy="1273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41731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11454" y="1539184"/>
            <a:ext cx="8381999" cy="1766637"/>
          </a:xfrm>
        </p:spPr>
        <p:txBody>
          <a:bodyPr/>
          <a:lstStyle/>
          <a:p>
            <a:pPr marL="0" lvl="0" indent="0" defTabSz="457200" eaLnBrk="1" hangingPunct="1">
              <a:spcAft>
                <a:spcPct val="20000"/>
              </a:spcAft>
              <a:buClr>
                <a:srgbClr val="0000FF"/>
              </a:buClr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For any number, we can identify a place value for each digit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pPr marL="0" lvl="0" indent="0" algn="ctr" defTabSz="457200" eaLnBrk="1" hangingPunct="1">
              <a:spcAft>
                <a:spcPct val="20000"/>
              </a:spcAft>
              <a:buClr>
                <a:srgbClr val="0000FF"/>
              </a:buClr>
              <a:buNone/>
            </a:pPr>
            <a:r>
              <a:rPr lang="en-US" sz="32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2518 g</a:t>
            </a:r>
            <a:endParaRPr lang="en-US" sz="32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01_Pg10_UnTabl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367" y="3124200"/>
            <a:ext cx="4965266" cy="214894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Identifying Place Values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95331"/>
            <a:ext cx="2823230" cy="7225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76330" y="50856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65776" y="1575399"/>
            <a:ext cx="8381999" cy="1766637"/>
          </a:xfrm>
        </p:spPr>
        <p:txBody>
          <a:bodyPr/>
          <a:lstStyle/>
          <a:p>
            <a:pPr marL="0" lvl="0" indent="0" defTabSz="457200" eaLnBrk="1" hangingPunct="1">
              <a:spcAft>
                <a:spcPct val="20000"/>
              </a:spcAft>
              <a:buClr>
                <a:srgbClr val="0000FF"/>
              </a:buClr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We can identify a place value for each digit in a number with a decimal point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pPr marL="0" lvl="0" indent="0" algn="ctr" defTabSz="457200" eaLnBrk="1" hangingPunct="1">
              <a:spcAft>
                <a:spcPct val="20000"/>
              </a:spcAft>
              <a:buClr>
                <a:srgbClr val="0000FF"/>
              </a:buClr>
              <a:buNone/>
            </a:pPr>
            <a:r>
              <a:rPr lang="en-US" sz="32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6.407</a:t>
            </a:r>
            <a:r>
              <a:rPr lang="en-US" sz="3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2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</a:t>
            </a:r>
            <a:endParaRPr lang="en-US" sz="32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01_Pg10_UnTabl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593" y="3565408"/>
            <a:ext cx="4790608" cy="206244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Identifying Place Values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10600" y="5228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cs typeface="ＭＳ Ｐゴシック" pitchFamily="34" charset="-128"/>
              </a:rPr>
              <a:t>What Is Chemistry?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4114800" cy="44196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Clr>
                <a:schemeClr val="bg2"/>
              </a:buClr>
              <a:buSzTx/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cs typeface="ＭＳ Ｐゴシック" pitchFamily="34" charset="-128"/>
              </a:rPr>
              <a:t>Chemistry </a:t>
            </a:r>
          </a:p>
          <a:p>
            <a:pPr eaLnBrk="1" hangingPunct="1">
              <a:spcAft>
                <a:spcPct val="20000"/>
              </a:spcAft>
              <a:buClr>
                <a:schemeClr val="accent1"/>
              </a:buClr>
              <a:buSzTx/>
              <a:buFontTx/>
              <a:buChar char="•"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is the study of composition, structure, properties, and reactions of matter</a:t>
            </a:r>
          </a:p>
          <a:p>
            <a:pPr eaLnBrk="1" hangingPunct="1">
              <a:spcAft>
                <a:spcPct val="20000"/>
              </a:spcAft>
              <a:buClr>
                <a:schemeClr val="accent1"/>
              </a:buClr>
              <a:buSzTx/>
              <a:buFontTx/>
              <a:buChar char="•"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happens all around you</a:t>
            </a:r>
            <a:br>
              <a:rPr lang="en-US" sz="2400" dirty="0">
                <a:latin typeface="Times New Roman" pitchFamily="-84" charset="0"/>
                <a:cs typeface="ＭＳ Ｐゴシック" pitchFamily="34" charset="-128"/>
              </a:rPr>
            </a:b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every day</a:t>
            </a:r>
          </a:p>
          <a:p>
            <a:pPr eaLnBrk="1" hangingPunct="1">
              <a:spcAft>
                <a:spcPct val="20000"/>
              </a:spcAft>
              <a:buClr>
                <a:schemeClr val="bg2"/>
              </a:buClr>
              <a:buSzTx/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cs typeface="ＭＳ Ｐゴシック" pitchFamily="34" charset="-128"/>
            </a:endParaRPr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 typeface="Wingdings" pitchFamily="-84" charset="2"/>
              <a:buNone/>
            </a:pPr>
            <a:r>
              <a:rPr lang="en-US" sz="2000" dirty="0">
                <a:latin typeface="Times New Roman" pitchFamily="-84" charset="0"/>
                <a:cs typeface="ＭＳ Ｐゴシック" pitchFamily="34" charset="-128"/>
              </a:rPr>
              <a:t>Antacid tablets undergo a chemical reaction when dropped in water.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endParaRPr lang="en-US" sz="2400" dirty="0">
              <a:latin typeface="Times New Roman" pitchFamily="-84" charset="0"/>
              <a:cs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		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          </a:t>
            </a:r>
          </a:p>
        </p:txBody>
      </p:sp>
      <p:pic>
        <p:nvPicPr>
          <p:cNvPr id="5" name="Picture 4" descr="01_Pg2_UnFigure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38400"/>
            <a:ext cx="3888176" cy="3505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08423" y="21771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Learning Check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83882" y="1557291"/>
            <a:ext cx="8381999" cy="1766637"/>
          </a:xfrm>
        </p:spPr>
        <p:txBody>
          <a:bodyPr/>
          <a:lstStyle/>
          <a:p>
            <a:pPr marL="0" lvl="0" indent="0" defTabSz="457200" eaLnBrk="1" hangingPunct="1">
              <a:spcAft>
                <a:spcPct val="20000"/>
              </a:spcAft>
              <a:buClr>
                <a:srgbClr val="EEECE1"/>
              </a:buClr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Identify the place value for each of the digits in the following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number:</a:t>
            </a:r>
          </a:p>
          <a:p>
            <a:pPr marL="0" lvl="0" indent="0" defTabSz="457200" eaLnBrk="1" hangingPunct="1">
              <a:spcAft>
                <a:spcPct val="20000"/>
              </a:spcAft>
              <a:buClr>
                <a:srgbClr val="EEECE1"/>
              </a:buClr>
              <a:buNone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						</a:t>
            </a:r>
            <a:r>
              <a:rPr lang="en-US" sz="32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15.24 g</a:t>
            </a:r>
            <a:endParaRPr lang="en-US" sz="32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Solution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83882" y="1557291"/>
            <a:ext cx="8381999" cy="1766637"/>
          </a:xfrm>
        </p:spPr>
        <p:txBody>
          <a:bodyPr/>
          <a:lstStyle/>
          <a:p>
            <a:pPr marL="0" lvl="0" indent="0" defTabSz="457200" eaLnBrk="1" hangingPunct="1">
              <a:spcAft>
                <a:spcPct val="20000"/>
              </a:spcAft>
              <a:buClr>
                <a:srgbClr val="EEECE1"/>
              </a:buClr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Identify the place value for each of the digits in the following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number:</a:t>
            </a:r>
          </a:p>
          <a:p>
            <a:pPr marL="0" lvl="0" indent="0" defTabSz="457200" eaLnBrk="1" hangingPunct="1">
              <a:spcAft>
                <a:spcPct val="20000"/>
              </a:spcAft>
              <a:buClr>
                <a:srgbClr val="EEECE1"/>
              </a:buClr>
              <a:buNone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						</a:t>
            </a:r>
            <a:r>
              <a:rPr lang="en-US" sz="32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15.24 g</a:t>
            </a:r>
            <a:endParaRPr lang="en-US" sz="32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01_Pg10_UnTable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172" y="3048001"/>
            <a:ext cx="5191658" cy="22748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576263" algn="l"/>
              </a:tabLst>
            </a:pPr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Positive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and Negative </a:t>
            </a:r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/>
            </a:r>
            <a:b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</a:br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Numbers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positive number</a:t>
            </a:r>
            <a:r>
              <a:rPr lang="en-US" sz="2400" i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is any number that is greater than zero and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has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 positive sign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(+)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. Often the positive sign is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understood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and not written in front of the number. </a:t>
            </a:r>
            <a:endParaRPr lang="en-US" sz="2400" dirty="0" smtClean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 For example: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+8 is also written as 8.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negative number</a:t>
            </a:r>
            <a:r>
              <a:rPr lang="en-US" sz="2400" i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is any number that is less than zero and is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written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with a negative sign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(−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)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.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4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 For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8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.</a:t>
            </a: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buFont typeface="Wingdings" pitchFamily="-84" charset="2"/>
              <a:buNone/>
              <a:tabLst>
                <a:tab pos="465138" algn="l"/>
              </a:tabLst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372" y="239086"/>
            <a:ext cx="2895600" cy="8931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65364" y="1702147"/>
            <a:ext cx="8890000" cy="129061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When two positive numbers or two negative numbers are multiplied, the answer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is positive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Multiplication </a:t>
            </a:r>
            <a:r>
              <a:rPr lang="en-US" sz="3600" b="1" dirty="0">
                <a:latin typeface="Times New Roman" pitchFamily="-84" charset="0"/>
                <a:cs typeface="ＭＳ Ｐゴシック" pitchFamily="34" charset="-128"/>
              </a:rPr>
              <a:t>with (+) and (–) </a:t>
            </a:r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Numbers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6731" y="2992757"/>
            <a:ext cx="3608755" cy="11003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Multiplication </a:t>
            </a:r>
            <a:r>
              <a:rPr lang="en-US" sz="3600" b="1" dirty="0">
                <a:latin typeface="Times New Roman" pitchFamily="-84" charset="0"/>
                <a:cs typeface="ＭＳ Ｐゴシック" pitchFamily="34" charset="-128"/>
              </a:rPr>
              <a:t>with (+) and (–) </a:t>
            </a:r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Numbers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54000" y="1711200"/>
            <a:ext cx="8890000" cy="986937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ea typeface="ＭＳ Ｐゴシック" pitchFamily="34" charset="-128"/>
                <a:cs typeface="ＭＳ Ｐゴシック" charset="-128"/>
              </a:rPr>
              <a:t>When a positive number and a negative number are multiplied, the answer is negative.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1515" y="3048000"/>
            <a:ext cx="3060970" cy="11549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99461" y="1667439"/>
            <a:ext cx="8345078" cy="2057743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rules for division of positive and negative numbers are the same as those for multiplication.</a:t>
            </a:r>
          </a:p>
          <a:p>
            <a:pPr marL="0" lvl="0" indent="0" defTabSz="457200" eaLnBrk="1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</a:pPr>
            <a:endParaRPr lang="en-US" sz="2400" kern="12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When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two positive numbers or two negative numbers are divided, the answer is positive (+).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Division with (+) and (–) Numbers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5472" y="3750349"/>
            <a:ext cx="3555946" cy="11821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15731" y="1783061"/>
            <a:ext cx="8512538" cy="875111"/>
          </a:xfrm>
        </p:spPr>
        <p:txBody>
          <a:bodyPr/>
          <a:lstStyle/>
          <a:p>
            <a:pPr marL="0" indent="0" defTabSz="457200" eaLnBrk="1" hangingPunct="1">
              <a:lnSpc>
                <a:spcPct val="90000"/>
              </a:lnSpc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When a positive number and a negative number are divided, the answer is negative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). 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Division with (+) and (–) Numbers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2800" y="3048000"/>
            <a:ext cx="4658660" cy="12185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08423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502783" y="1611612"/>
            <a:ext cx="8331123" cy="31536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When positive numbers are added, the sign of the answer is positive (+). </a:t>
            </a: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3 + 4 = 7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The (+) sign (+7) is understood.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Addition with (+) and (–) Numbers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57927" y="2082392"/>
            <a:ext cx="8386943" cy="2611997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When negative numbers are added, the sign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of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answer is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negative (</a:t>
            </a:r>
            <a:r>
              <a:rPr lang="en-US" sz="2400" dirty="0" smtClean="0"/>
              <a:t>−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). 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(</a:t>
            </a:r>
            <a:r>
              <a:rPr lang="en-US" dirty="0" smtClean="0"/>
              <a:t>−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3) + (</a:t>
            </a:r>
            <a:r>
              <a:rPr lang="en-US" dirty="0" smtClean="0"/>
              <a:t>−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4) = </a:t>
            </a:r>
            <a:r>
              <a:rPr lang="en-US" dirty="0" smtClean="0"/>
              <a:t>−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7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Addition with (+) and (–) Numbers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44723" y="1910376"/>
            <a:ext cx="8345078" cy="4033224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When a positive number and a negative number are added, the smaller number is subtracted from the larger number. </a:t>
            </a:r>
          </a:p>
          <a:p>
            <a:pPr marL="0" lvl="0" indent="0" defTabSz="457200" eaLnBrk="1" hangingPunct="1">
              <a:lnSpc>
                <a:spcPct val="90000"/>
              </a:lnSpc>
              <a:buNone/>
            </a:pPr>
            <a:endParaRPr lang="en-US" sz="2400" kern="12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defTabSz="457200" eaLnBrk="1" hangingPunct="1">
              <a:lnSpc>
                <a:spcPct val="90000"/>
              </a:lnSpc>
              <a:buNone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result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has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same sign as the larger number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12 + (−15) = </a:t>
            </a:r>
            <a:r>
              <a:rPr lang="en-US" dirty="0" smtClean="0"/>
              <a:t>−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3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Addition with (+) and (–) Numbers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92238" y="1836627"/>
            <a:ext cx="8247394" cy="4278094"/>
          </a:xfrm>
        </p:spPr>
        <p:txBody>
          <a:bodyPr/>
          <a:lstStyle/>
          <a:p>
            <a:pPr marL="0" indent="0" eaLnBrk="1" hangingPunct="1">
              <a:spcAft>
                <a:spcPct val="30000"/>
              </a:spcAft>
              <a:buClr>
                <a:schemeClr val="bg2"/>
              </a:buClr>
              <a:buNone/>
              <a:defRPr/>
            </a:pPr>
            <a:r>
              <a:rPr lang="en-US" sz="2400" dirty="0"/>
              <a:t>Chemistry is the study of substances in terms of: </a:t>
            </a:r>
          </a:p>
          <a:p>
            <a:pPr eaLnBrk="1" hangingPunct="1">
              <a:defRPr/>
            </a:pPr>
            <a:r>
              <a:rPr lang="en-US" sz="2400" b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Composition</a:t>
            </a: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What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is it made of?</a:t>
            </a:r>
            <a:endParaRPr lang="en-US" sz="2400" b="1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b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Structure </a:t>
            </a: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 b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       	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How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is it put together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b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Properties	        	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What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characteristics does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it have?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b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Reactions</a:t>
            </a: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 b="1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       	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How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does it behave with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other substances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?</a:t>
            </a:r>
            <a:endParaRPr lang="en-US" sz="2400" b="1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Energy 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	        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How much energy is gained or lost during a reaction or during a physical change?</a:t>
            </a:r>
            <a:endParaRPr lang="en-US" sz="2400" b="1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2400" b="1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cs typeface="ＭＳ Ｐゴシック" pitchFamily="34" charset="-128"/>
              </a:rPr>
              <a:t>What Is Chemistry?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94799" y="1774574"/>
            <a:ext cx="8554401" cy="978729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When two numbers are subtracted, change the sign of the number to be subtracted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Subtraction with (+) and (–) Numbers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1396" y="2971800"/>
            <a:ext cx="6277864" cy="23825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82500" y="10103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681038" algn="l"/>
              </a:tabLst>
            </a:pPr>
            <a:r>
              <a:rPr lang="en-US" sz="3600" b="1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Calculator Operations</a:t>
            </a:r>
            <a:endParaRPr lang="en-US" sz="3600" b="1">
              <a:solidFill>
                <a:srgbClr val="800000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90688"/>
            <a:ext cx="8150225" cy="44958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On your calculator, there are four keys used for basic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mathematical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operations.  </a:t>
            </a:r>
          </a:p>
          <a:p>
            <a:pPr marL="0" indent="0" eaLnBrk="1" hangingPunct="1">
              <a:buFont typeface="Wingdings" pitchFamily="-84" charset="2"/>
              <a:buNone/>
              <a:tabLst>
                <a:tab pos="465138" algn="l"/>
              </a:tabLst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The change sign key is used to change the sign of a number.</a:t>
            </a:r>
          </a:p>
          <a:p>
            <a:pPr marL="0" indent="0" eaLnBrk="1" hangingPunct="1">
              <a:buFont typeface="Wingdings" pitchFamily="-84" charset="2"/>
              <a:buAutoNum type="arabicPeriod"/>
              <a:tabLst>
                <a:tab pos="465138" algn="l"/>
              </a:tabLst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5" name="Picture 4" descr="01_Pg10_UnFigure.jpg"/>
          <p:cNvPicPr>
            <a:picLocks noChangeAspect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>
          <a:xfrm>
            <a:off x="1600200" y="3200400"/>
            <a:ext cx="5943600" cy="28699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91006" y="0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681038" algn="l"/>
              </a:tabLst>
            </a:pP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Calculator Operations—Example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4" name="Picture 3" descr="math pg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65" y="2590800"/>
            <a:ext cx="7641869" cy="2132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lvl="0" eaLnBrk="1" hangingPunct="1"/>
            <a:r>
              <a:rPr lang="en-US" sz="3600" b="1" kern="1200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Calculating a Percentage</a:t>
            </a:r>
            <a:endParaRPr lang="en-US" sz="3600" b="1" kern="1200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86587" y="1747414"/>
            <a:ext cx="8641335" cy="2492990"/>
          </a:xfrm>
        </p:spPr>
        <p:txBody>
          <a:bodyPr/>
          <a:lstStyle/>
          <a:p>
            <a:pPr marL="0" lvl="0" indent="0" defTabSz="457200" eaLnBrk="1" hangingPunct="1">
              <a:lnSpc>
                <a:spcPct val="90000"/>
              </a:lnSpc>
              <a:buNone/>
              <a:defRPr/>
            </a:pPr>
            <a:r>
              <a:rPr lang="en-US" sz="2400" kern="1200" dirty="0">
                <a:solidFill>
                  <a:prstClr val="black"/>
                </a:solidFill>
              </a:rPr>
              <a:t>To determine a percent, divide the parts </a:t>
            </a:r>
            <a:r>
              <a:rPr lang="en-US" sz="2400" kern="1200" dirty="0" smtClean="0">
                <a:solidFill>
                  <a:prstClr val="black"/>
                </a:solidFill>
              </a:rPr>
              <a:t>by </a:t>
            </a:r>
            <a:r>
              <a:rPr lang="en-US" sz="2400" kern="1200" dirty="0">
                <a:solidFill>
                  <a:prstClr val="black"/>
                </a:solidFill>
              </a:rPr>
              <a:t>the total (whole) and multiply by 100%. </a:t>
            </a:r>
            <a:endParaRPr lang="en-US" sz="2400" kern="1200" dirty="0" smtClean="0">
              <a:solidFill>
                <a:prstClr val="black"/>
              </a:solidFill>
            </a:endParaRPr>
          </a:p>
          <a:p>
            <a:pPr marL="0" lvl="0" indent="0" algn="ctr" defTabSz="457200" eaLnBrk="1" hangingPunct="1">
              <a:lnSpc>
                <a:spcPct val="90000"/>
              </a:lnSpc>
              <a:buNone/>
              <a:defRPr/>
            </a:pPr>
            <a:endParaRPr lang="en-US" sz="2400" kern="1200" dirty="0">
              <a:solidFill>
                <a:prstClr val="black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An aspirin tablet contains 325 mg of aspirin (active ingredient)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, and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tablet has a mass of 545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mg. What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is the percentage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of aspirin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in the tablet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?</a:t>
            </a:r>
            <a:endParaRPr lang="en-US" sz="2400" kern="1200" dirty="0">
              <a:solidFill>
                <a:prstClr val="black"/>
              </a:solidFill>
              <a:latin typeface="Symbol" pitchFamily="18" charset="2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8557" y="228672"/>
            <a:ext cx="3200400" cy="835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4423" y="4343400"/>
            <a:ext cx="5455154" cy="8960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9176" y="43856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55682" y="1702146"/>
            <a:ext cx="8632636" cy="1077218"/>
          </a:xfrm>
        </p:spPr>
        <p:txBody>
          <a:bodyPr/>
          <a:lstStyle/>
          <a:p>
            <a:pPr marL="0" lvl="0" indent="0" defTabSz="457200"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A percentage (%) represents the number of parts of an item in 100 of those items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Percentage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682" y="2971800"/>
            <a:ext cx="8682773" cy="9685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91006" y="36164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Solving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Equations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524000"/>
            <a:ext cx="8153400" cy="4495800"/>
          </a:xfrm>
        </p:spPr>
        <p:txBody>
          <a:bodyPr/>
          <a:lstStyle/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Equations can be rearranged to solve for an unknown variable. 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	2</a:t>
            </a: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x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+ 8 = 14</a:t>
            </a:r>
          </a:p>
          <a:p>
            <a:pPr marL="0" indent="0" eaLnBrk="1" hangingPunct="1">
              <a:spcBef>
                <a:spcPts val="100"/>
              </a:spcBef>
              <a:buClr>
                <a:schemeClr val="accent1"/>
              </a:buClr>
              <a:buSzPct val="100000"/>
              <a:buNone/>
            </a:pP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1. </a:t>
            </a: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Place all like items on one side.</a:t>
            </a:r>
            <a:endParaRPr lang="en-US" sz="2400" dirty="0" smtClean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47663" indent="-347663" eaLnBrk="1" hangingPunct="1">
              <a:spcBef>
                <a:spcPts val="100"/>
              </a:spcBef>
              <a:buClr>
                <a:schemeClr val="accent1"/>
              </a:buClr>
              <a:buSzPct val="100000"/>
              <a:buNone/>
              <a:tabLst>
                <a:tab pos="288925" algn="l"/>
                <a:tab pos="3657600" algn="l"/>
              </a:tabLst>
            </a:pPr>
            <a:r>
              <a:rPr lang="en-US" sz="21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Subtract 8 from each side:	2</a:t>
            </a: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x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+ 8 </a:t>
            </a:r>
            <a:r>
              <a:rPr lang="en-US" sz="2400" dirty="0" smtClean="0"/>
              <a:t>−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8 = 14 </a:t>
            </a:r>
            <a:r>
              <a:rPr lang="en-US" sz="2400" dirty="0" smtClean="0"/>
              <a:t>−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8	</a:t>
            </a:r>
          </a:p>
          <a:p>
            <a:pPr marL="347663" indent="-347663" eaLnBrk="1" hangingPunct="1">
              <a:spcBef>
                <a:spcPts val="100"/>
              </a:spcBef>
              <a:buClr>
                <a:schemeClr val="accent1"/>
              </a:buClr>
              <a:buSzPct val="100000"/>
              <a:buNone/>
              <a:tabLst>
                <a:tab pos="288925" algn="l"/>
                <a:tab pos="3657600" algn="l"/>
                <a:tab pos="4968875" algn="l"/>
              </a:tabLst>
            </a:pP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	2</a:t>
            </a: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x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	= 6</a:t>
            </a:r>
          </a:p>
          <a:p>
            <a:pPr marL="0" indent="0" eaLnBrk="1" hangingPunct="1">
              <a:spcBef>
                <a:spcPts val="100"/>
              </a:spcBef>
              <a:buClr>
                <a:schemeClr val="accent1"/>
              </a:buClr>
              <a:buSzPct val="100000"/>
              <a:buNone/>
            </a:pP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2. </a:t>
            </a: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Isolate the variable you need to solve for.</a:t>
            </a:r>
          </a:p>
          <a:p>
            <a:pPr marL="347663" indent="-347663" eaLnBrk="1" hangingPunct="1">
              <a:spcBef>
                <a:spcPts val="1800"/>
              </a:spcBef>
              <a:buClr>
                <a:schemeClr val="accent1"/>
              </a:buClr>
              <a:buSzPct val="100000"/>
              <a:buNone/>
              <a:tabLst>
                <a:tab pos="288925" algn="l"/>
              </a:tabLst>
            </a:pPr>
            <a:r>
              <a:rPr lang="en-US" sz="2100" dirty="0">
                <a:solidFill>
                  <a:prstClr val="black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Divide both sides by 2: </a:t>
            </a:r>
            <a:endParaRPr lang="en-US" sz="2400" i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47663" indent="-347663" eaLnBrk="1" hangingPunct="1">
              <a:spcBef>
                <a:spcPts val="100"/>
              </a:spcBef>
              <a:buClr>
                <a:schemeClr val="accent1"/>
              </a:buClr>
              <a:buSzPct val="100000"/>
              <a:buFont typeface="Tw Cen MT" pitchFamily="34" charset="0"/>
              <a:buAutoNum type="arabicPeriod" startAt="2"/>
            </a:pPr>
            <a:endParaRPr lang="en-US" sz="2400" i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spcBef>
                <a:spcPts val="100"/>
              </a:spcBef>
              <a:buClr>
                <a:schemeClr val="accent1"/>
              </a:buClr>
              <a:buSzPct val="100000"/>
              <a:buNone/>
              <a:tabLst>
                <a:tab pos="288925" algn="l"/>
              </a:tabLst>
            </a:pP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3. </a:t>
            </a: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Check </a:t>
            </a:r>
            <a:r>
              <a:rPr lang="en-US" sz="2400" i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your answer.</a:t>
            </a:r>
          </a:p>
          <a:p>
            <a:pPr marL="288925" indent="-288925" eaLnBrk="1" hangingPunct="1">
              <a:spcBef>
                <a:spcPts val="100"/>
              </a:spcBef>
              <a:buFont typeface="Wingdings" pitchFamily="-84" charset="2"/>
              <a:buNone/>
            </a:pP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2(3) + 8 = 14</a:t>
            </a:r>
          </a:p>
          <a:p>
            <a:pPr marL="288925" indent="-288925" eaLnBrk="1" hangingPunct="1">
              <a:spcBef>
                <a:spcPts val="100"/>
              </a:spcBef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 </a:t>
            </a: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       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6 + 8 = 14</a:t>
            </a:r>
          </a:p>
          <a:p>
            <a:pPr marL="288925" indent="-288925" eaLnBrk="1" hangingPunct="1">
              <a:spcBef>
                <a:spcPts val="100"/>
              </a:spcBef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 </a:t>
            </a: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           14 = 14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Your answer </a:t>
            </a: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x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= 3 is correct</a:t>
            </a: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marL="288925" indent="-288925" algn="ctr" eaLnBrk="1" hangingPunct="1"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5164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05250"/>
            <a:ext cx="2133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3587" y="304800"/>
            <a:ext cx="3231450" cy="8268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8423" y="30163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Learning Check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524000"/>
            <a:ext cx="8153400" cy="4495800"/>
          </a:xfrm>
        </p:spPr>
        <p:txBody>
          <a:bodyPr/>
          <a:lstStyle/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Solve the following equation for </a:t>
            </a: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P</a:t>
            </a:r>
            <a:r>
              <a:rPr lang="en-US" sz="2400" baseline="-250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:  </a:t>
            </a: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</a:t>
            </a:r>
            <a:endParaRPr lang="en-US" sz="2400" dirty="0" smtClean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None/>
            </a:pP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endParaRPr lang="en-US" sz="2400" b="1" dirty="0" smtClean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i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i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066800" y="2206137"/>
          <a:ext cx="16954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711200" imgH="228600" progId="Equation.DSMT4">
                  <p:embed/>
                </p:oleObj>
              </mc:Choice>
              <mc:Fallback>
                <p:oleObj name="Equation" r:id="rId3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6137"/>
                        <a:ext cx="1695450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97537" y="0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Solution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524000"/>
            <a:ext cx="8153400" cy="4495800"/>
          </a:xfrm>
        </p:spPr>
        <p:txBody>
          <a:bodyPr/>
          <a:lstStyle/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Solve the following equation for </a:t>
            </a: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P</a:t>
            </a:r>
            <a:r>
              <a:rPr lang="en-US" sz="2400" baseline="-250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</a:t>
            </a: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:  </a:t>
            </a: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</a:t>
            </a:r>
            <a:endParaRPr lang="en-US" sz="2400" dirty="0" smtClean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None/>
            </a:pPr>
            <a:r>
              <a:rPr lang="en-US" sz="2400" i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endParaRPr lang="en-US" sz="2400" b="1" dirty="0" smtClean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To solve for </a:t>
            </a:r>
            <a:r>
              <a:rPr lang="en-US" sz="2400" i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P</a:t>
            </a:r>
            <a:r>
              <a:rPr lang="en-US" sz="2400" baseline="-250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,</a:t>
            </a:r>
            <a:r>
              <a:rPr lang="en-US" sz="2400" baseline="-250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divide both sides by </a:t>
            </a:r>
            <a:r>
              <a:rPr lang="en-US" sz="2400" i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V</a:t>
            </a:r>
            <a:r>
              <a:rPr lang="en-US" sz="2400" baseline="-250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</a:t>
            </a:r>
            <a:r>
              <a:rPr lang="en-US" sz="2400" i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.</a:t>
            </a: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</a:t>
            </a: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i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i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3733800"/>
          <a:ext cx="4756150" cy="103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1993900" imgH="431800" progId="Equation.DSMT4">
                  <p:embed/>
                </p:oleObj>
              </mc:Choice>
              <mc:Fallback>
                <p:oleObj name="Equation" r:id="rId3" imgW="1993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33800"/>
                        <a:ext cx="4756150" cy="1030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066800" y="2206137"/>
          <a:ext cx="16954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711200" imgH="228600" progId="Equation.DSMT4">
                  <p:embed/>
                </p:oleObj>
              </mc:Choice>
              <mc:Fallback>
                <p:oleObj name="Equation" r:id="rId5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6137"/>
                        <a:ext cx="1695450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96300" y="106362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113200" y="1602559"/>
            <a:ext cx="9129058" cy="1902059"/>
          </a:xfrm>
        </p:spPr>
        <p:txBody>
          <a:bodyPr/>
          <a:lstStyle/>
          <a:p>
            <a:pPr marL="0" lvl="0" indent="0" defTabSz="457200" eaLnBrk="1" hangingPunct="1"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graph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represents the relationship between two variables.  </a:t>
            </a:r>
          </a:p>
          <a:p>
            <a:pPr marL="0" lvl="0" indent="0" defTabSz="457200" eaLnBrk="1" hangingPunct="1"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graph below represents the volume of a gas plotted against its temperature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01_Pg15_Un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2631" y="2790292"/>
            <a:ext cx="5627047" cy="3327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34593"/>
            <a:ext cx="3204000" cy="7786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Graphs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5766" y="37121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140360" y="1874163"/>
            <a:ext cx="9129058" cy="4228849"/>
          </a:xfrm>
        </p:spPr>
        <p:txBody>
          <a:bodyPr/>
          <a:lstStyle/>
          <a:p>
            <a:pPr lvl="0" defTabSz="457200" eaLnBrk="1" hangingPunct="1">
              <a:buFont typeface="Arial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graph title, “Volume of a Balloon versus Temperature,” indicates that the volume of a gas is plotted against its temperature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lvl="0" defTabSz="4572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vertical (</a:t>
            </a:r>
            <a:r>
              <a:rPr lang="en-US" sz="2400" i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y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) axis label indicates that the volume is measured in liters.</a:t>
            </a:r>
          </a:p>
          <a:p>
            <a:pPr lvl="0" defTabSz="4572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 horizontal (</a:t>
            </a:r>
            <a:r>
              <a:rPr lang="en-US" sz="2400" i="1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) axis label indicates that the temperature of the balloon is measured in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degrees Celsius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   	</a:t>
            </a:r>
            <a:endParaRPr lang="en-US" sz="24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Interpreting a Graph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08423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cs typeface="ＭＳ Ｐゴシック" pitchFamily="34" charset="-128"/>
              </a:rPr>
              <a:t>Chemistry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458200" cy="4038600"/>
          </a:xfrm>
        </p:spPr>
        <p:txBody>
          <a:bodyPr/>
          <a:lstStyle/>
          <a:p>
            <a:pPr marL="347663" indent="-347663" eaLnBrk="1" hangingPunct="1">
              <a:spcAft>
                <a:spcPct val="20000"/>
              </a:spcAft>
              <a:buClr>
                <a:schemeClr val="bg2"/>
              </a:buClr>
              <a:buSzTx/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cs typeface="ＭＳ Ｐゴシック" pitchFamily="34" charset="-128"/>
              </a:rPr>
              <a:t>Matter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 is another word for all </a:t>
            </a:r>
            <a:r>
              <a:rPr lang="en-US" sz="2400" dirty="0">
                <a:solidFill>
                  <a:srgbClr val="FF0000"/>
                </a:solidFill>
                <a:latin typeface="Times New Roman" pitchFamily="-84" charset="0"/>
                <a:cs typeface="ＭＳ Ｐゴシック" pitchFamily="34" charset="-128"/>
              </a:rPr>
              <a:t>substances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 that make up our world.  </a:t>
            </a:r>
          </a:p>
          <a:p>
            <a:pPr marL="347663" indent="-347663" eaLnBrk="1" hangingPunct="1"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Antacid tablets are matter.</a:t>
            </a:r>
          </a:p>
          <a:p>
            <a:pPr marL="347663" indent="-347663" eaLnBrk="1" hangingPunct="1"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Water is matter.</a:t>
            </a:r>
          </a:p>
          <a:p>
            <a:pPr marL="347663" indent="-347663" eaLnBrk="1" hangingPunct="1"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The oxygen we breathe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is matter.</a:t>
            </a:r>
          </a:p>
          <a:p>
            <a:pPr marL="347663" indent="-347663" eaLnBrk="1" hangingPunct="1"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The carbon dioxide we exhale is matter.</a:t>
            </a:r>
          </a:p>
          <a:p>
            <a:pPr marL="347663" indent="-347663" eaLnBrk="1" hangingPunct="1"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We are made of matter.</a:t>
            </a:r>
            <a:endParaRPr lang="en-US" sz="2400" dirty="0">
              <a:latin typeface="Times New Roman" pitchFamily="-84" charset="0"/>
              <a:cs typeface="ＭＳ Ｐゴシック" pitchFamily="34" charset="-128"/>
            </a:endParaRPr>
          </a:p>
          <a:p>
            <a:pPr marL="347663" indent="-347663" eaLnBrk="1" hangingPunct="1">
              <a:spcAft>
                <a:spcPct val="20000"/>
              </a:spcAft>
              <a:buClr>
                <a:schemeClr val="bg2"/>
              </a:buClr>
              <a:buSzTx/>
              <a:buFont typeface="Times New Roman" pitchFamily="-84" charset="0"/>
              <a:buChar char="•"/>
            </a:pPr>
            <a:endParaRPr lang="en-US" sz="2400" dirty="0">
              <a:latin typeface="Times New Roman" pitchFamily="-84" charset="0"/>
              <a:cs typeface="ＭＳ Ｐゴシック" pitchFamily="34" charset="-128"/>
            </a:endParaRPr>
          </a:p>
          <a:p>
            <a:pPr marL="347663" indent="-347663" eaLnBrk="1" hangingPunct="1">
              <a:lnSpc>
                <a:spcPct val="80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endParaRPr lang="en-US" sz="2400" dirty="0">
              <a:latin typeface="Times New Roman" pitchFamily="-84" charset="0"/>
              <a:cs typeface="ＭＳ Ｐゴシック" pitchFamily="34" charset="-128"/>
            </a:endParaRPr>
          </a:p>
          <a:p>
            <a:pPr marL="347663" indent="-347663" eaLnBrk="1" hangingPunct="1">
              <a:lnSpc>
                <a:spcPct val="80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endParaRPr lang="en-US" sz="2400" dirty="0">
              <a:latin typeface="Times New Roman" pitchFamily="-84" charset="0"/>
              <a:cs typeface="ＭＳ Ｐゴシック" pitchFamily="34" charset="-128"/>
            </a:endParaRPr>
          </a:p>
          <a:p>
            <a:pPr marL="347663" indent="-347663" eaLnBrk="1" hangingPunct="1">
              <a:lnSpc>
                <a:spcPct val="8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		</a:t>
            </a:r>
          </a:p>
          <a:p>
            <a:pPr marL="347663" indent="-347663" eaLnBrk="1" hangingPunct="1">
              <a:lnSpc>
                <a:spcPct val="8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 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8074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149414" y="1982804"/>
            <a:ext cx="8725953" cy="363791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Each point on the graph represents a volume in liters that was measured at a specific temperature. 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The line on the graph indicates that the volume of the balloon increases as the temperature of the gas increases. This is called a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direct relationship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.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Interpreting a Graph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3589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1.5</a:t>
            </a:r>
            <a:r>
              <a:rPr lang="en-US" sz="3600" b="1" dirty="0" smtClean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Writing </a:t>
            </a:r>
            <a:r>
              <a:rPr lang="en-US" sz="3600" b="1" dirty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Numbers in </a:t>
            </a:r>
            <a:br>
              <a:rPr lang="en-US" sz="3600" b="1" dirty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</a:br>
            <a:r>
              <a:rPr lang="en-US" sz="3600" b="1" dirty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Scientific </a:t>
            </a:r>
            <a:r>
              <a:rPr lang="en-US" sz="3600" b="1" dirty="0" smtClean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Notation</a:t>
            </a:r>
            <a:endParaRPr lang="en-US" dirty="0"/>
          </a:p>
        </p:txBody>
      </p:sp>
      <p:pic>
        <p:nvPicPr>
          <p:cNvPr id="6" name="Picture 5" descr="01_Pg14_UnFigure_2.jpg"/>
          <p:cNvPicPr>
            <a:picLocks noChangeAspect="1"/>
          </p:cNvPicPr>
          <p:nvPr/>
        </p:nvPicPr>
        <p:blipFill>
          <a:blip r:embed="rId2" cstate="print"/>
          <a:srcRect b="5426"/>
          <a:stretch>
            <a:fillRect/>
          </a:stretch>
        </p:blipFill>
        <p:spPr>
          <a:xfrm>
            <a:off x="304800" y="1676400"/>
            <a:ext cx="5791200" cy="252330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4360" y="54864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D9D1E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Learning Goal  </a:t>
            </a:r>
            <a:r>
              <a:rPr lang="en-US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Write a number in scientific notation.</a:t>
            </a:r>
            <a:endParaRPr lang="en-US" b="1" dirty="0"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5484442" y="3733800"/>
            <a:ext cx="33332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000" dirty="0">
                <a:latin typeface="Times New Roman" pitchFamily="-84" charset="0"/>
              </a:rPr>
              <a:t>People have an average of </a:t>
            </a:r>
            <a:endParaRPr lang="en-US" sz="2000" dirty="0" smtClean="0">
              <a:latin typeface="Times New Roman" pitchFamily="-84" charset="0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000" dirty="0" smtClean="0">
                <a:latin typeface="Times New Roman" pitchFamily="-84" charset="0"/>
              </a:rPr>
              <a:t>1 </a:t>
            </a:r>
            <a:r>
              <a:rPr lang="en-US" sz="2000" dirty="0">
                <a:latin typeface="Times New Roman" pitchFamily="-84" charset="0"/>
              </a:rPr>
              <a:t>× 10</a:t>
            </a:r>
            <a:r>
              <a:rPr lang="en-US" sz="2000" baseline="30000" dirty="0">
                <a:latin typeface="Times New Roman" pitchFamily="-84" charset="0"/>
              </a:rPr>
              <a:t>5</a:t>
            </a:r>
            <a:r>
              <a:rPr lang="en-US" sz="2000" dirty="0">
                <a:latin typeface="Times New Roman" pitchFamily="-84" charset="0"/>
              </a:rPr>
              <a:t> hairs on their scalp.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000" dirty="0">
                <a:latin typeface="Times New Roman" pitchFamily="-84" charset="0"/>
              </a:rPr>
              <a:t>Each hair is about 8 × 10</a:t>
            </a:r>
            <a:r>
              <a:rPr lang="en-US" sz="2000" baseline="30000" dirty="0">
                <a:latin typeface="Times New Roman" pitchFamily="-84" charset="0"/>
              </a:rPr>
              <a:t>−6</a:t>
            </a:r>
            <a:r>
              <a:rPr lang="en-US" sz="2000" dirty="0">
                <a:latin typeface="Times New Roman" pitchFamily="-84" charset="0"/>
              </a:rPr>
              <a:t> m wide.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58349" y="0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Pg17_UnFigure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067619"/>
            <a:ext cx="5134824" cy="2292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09" y="1692999"/>
            <a:ext cx="8292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Scientific notation 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is used to write very large or very small numbers, such </a:t>
            </a:r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as </a:t>
            </a:r>
            <a:endParaRPr lang="en-US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width of a human hair, 0.000 008 m, which is also written as 8 </a:t>
            </a:r>
            <a:r>
              <a:rPr lang="en-US" dirty="0">
                <a:latin typeface="Times New Roman" panose="02020603050405020304" pitchFamily="18" charset="0"/>
                <a:ea typeface="MS Gothic" charset="0"/>
                <a:cs typeface="Times New Roman" panose="02020603050405020304" pitchFamily="18" charset="0"/>
              </a:rPr>
              <a:t>×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10</a:t>
            </a:r>
            <a:r>
              <a:rPr lang="en-US" baseline="30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−6 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number of hairs on a human scalp</a:t>
            </a:r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100 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000, which is </a:t>
            </a:r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also 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written as 1 </a:t>
            </a:r>
            <a:r>
              <a:rPr lang="en-US" dirty="0">
                <a:latin typeface="Times New Roman" panose="02020603050405020304" pitchFamily="18" charset="0"/>
                <a:ea typeface="MS Gothic" charset="0"/>
                <a:cs typeface="Times New Roman" panose="02020603050405020304" pitchFamily="18" charset="0"/>
              </a:rPr>
              <a:t>×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10</a:t>
            </a:r>
            <a:r>
              <a:rPr lang="en-US" baseline="30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hairs.</a:t>
            </a:r>
          </a:p>
          <a:p>
            <a:pPr eaLnBrk="1" hangingPunct="1"/>
            <a:endParaRPr lang="en-US" dirty="0"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ea typeface="ＭＳ Ｐゴシック" charset="0"/>
              <a:cs typeface="Times New Roman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457200" indent="-457200" eaLnBrk="1" hangingPunct="1"/>
            <a:r>
              <a:rPr lang="en-US" sz="3600" b="1" smtClean="0">
                <a:latin typeface="Times New Roman" pitchFamily="-84" charset="0"/>
                <a:cs typeface="ＭＳ Ｐゴシック" pitchFamily="34" charset="-128"/>
              </a:rPr>
              <a:t>Scientific Notation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1524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Scientific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Notation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Numbers written in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scientific notation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have two parts:</a:t>
            </a:r>
          </a:p>
          <a:p>
            <a:pPr eaLnBrk="1" hangingPunct="1">
              <a:buNone/>
            </a:pPr>
            <a:r>
              <a:rPr lang="en-US" sz="24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                      1.5      ×       10</a:t>
            </a:r>
            <a:r>
              <a:rPr lang="en-US" sz="2400" baseline="30000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2</a:t>
            </a:r>
            <a:endParaRPr lang="en-US" sz="2400" dirty="0" smtClean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Coefficient</a:t>
            </a:r>
            <a:r>
              <a:rPr lang="en-US" sz="2400" dirty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     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Power </a:t>
            </a:r>
            <a:r>
              <a:rPr lang="en-US" sz="2400" dirty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of 10  </a:t>
            </a:r>
            <a:endParaRPr lang="en-US" sz="2400" dirty="0" smtClean="0">
              <a:solidFill>
                <a:srgbClr val="800000"/>
              </a:solidFill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</a:t>
            </a:r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800000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coefficient is at least 1 but less than 10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.</a:t>
            </a:r>
          </a:p>
          <a:p>
            <a:pPr eaLnBrk="1" hangingPunct="1">
              <a:buNone/>
            </a:pPr>
            <a:endParaRPr lang="en-US" sz="24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eaLnBrk="1" hangingPunct="1">
              <a:buClr>
                <a:schemeClr val="accent1"/>
              </a:buClr>
              <a:buSzPct val="100000"/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12521"/>
            <a:ext cx="3090445" cy="9863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92935" y="1629719"/>
            <a:ext cx="8381999" cy="1149695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The coefficient is obtained by moving the decimal point to give a number that is at least 1 but less than 10.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 descr="1.5.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29" y="3062387"/>
            <a:ext cx="5112945" cy="1371600"/>
          </a:xfrm>
          <a:prstGeom prst="rect">
            <a:avLst/>
          </a:prstGeom>
        </p:spPr>
      </p:pic>
      <p:pic>
        <p:nvPicPr>
          <p:cNvPr id="4" name="Picture 3" descr="1.5.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46" y="4567483"/>
            <a:ext cx="5664708" cy="16184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246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457200" indent="-457200"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Writing Numbers in Scientific Notation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10600" y="2413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83882" y="1005030"/>
            <a:ext cx="8381999" cy="584776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sz="32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</a:t>
            </a:r>
            <a:endParaRPr lang="en-US" sz="32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3" name="Picture 2" descr="01_03_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1886" y="1981200"/>
            <a:ext cx="6127408" cy="37395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78889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457200" indent="-457200"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Some Powers of 10 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08423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Some Measurements </a:t>
            </a:r>
            <a:r>
              <a:rPr lang="en-US" sz="32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in </a:t>
            </a:r>
            <a:r>
              <a:rPr lang="en-US" sz="32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Scientific Notation</a:t>
            </a:r>
          </a:p>
        </p:txBody>
      </p:sp>
      <p:pic>
        <p:nvPicPr>
          <p:cNvPr id="4" name="Picture 3" descr="01_04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66" y="2110892"/>
            <a:ext cx="8863069" cy="26897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83882" y="1669061"/>
            <a:ext cx="8381999" cy="3785651"/>
          </a:xfrm>
        </p:spPr>
        <p:txBody>
          <a:bodyPr/>
          <a:lstStyle/>
          <a:p>
            <a:pPr marL="0" lvl="0" indent="0" defTabSz="457200" eaLnBrk="1" hangingPunct="1">
              <a:buNone/>
            </a:pPr>
            <a:r>
              <a:rPr lang="en-US" sz="2400" b="1" u="sng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Standard Format 	  Scientific Notation </a:t>
            </a:r>
            <a:endParaRPr lang="en-US" sz="2400" b="1" u="sng" kern="1200" dirty="0" smtClean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buNone/>
            </a:pP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Diameter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of the Earth:		</a:t>
            </a:r>
          </a:p>
          <a:p>
            <a:pPr marL="0" lvl="0" indent="0" defTabSz="457200" eaLnBrk="1" hangingPunct="1">
              <a:spcBef>
                <a:spcPct val="0"/>
              </a:spcBef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12 800 000 m		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1.28 </a:t>
            </a:r>
            <a:r>
              <a:rPr lang="en-US" sz="2400" kern="1200" dirty="0">
                <a:solidFill>
                  <a:prstClr val="black"/>
                </a:solidFill>
                <a:ea typeface="MS Gothic" charset="0"/>
                <a:cs typeface="MS Gothic" charset="0"/>
              </a:rPr>
              <a:t>×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10</a:t>
            </a:r>
            <a:r>
              <a:rPr lang="en-US" sz="2400" kern="1200" baseline="300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7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m</a:t>
            </a:r>
          </a:p>
          <a:p>
            <a:pPr marL="0" lvl="0" indent="0" defTabSz="457200" eaLnBrk="1" hangingPunct="1">
              <a:buFont typeface="Arial" charset="0"/>
              <a:buChar char="•"/>
            </a:pP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Mass of a human:			</a:t>
            </a:r>
          </a:p>
          <a:p>
            <a:pPr marL="0" lvl="0" indent="0" defTabSz="457200" eaLnBrk="1" hangingPunct="1">
              <a:spcBef>
                <a:spcPct val="0"/>
              </a:spcBef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68 kg 					6.8 </a:t>
            </a:r>
            <a:r>
              <a:rPr lang="en-US" sz="2400" kern="1200" dirty="0">
                <a:solidFill>
                  <a:prstClr val="black"/>
                </a:solidFill>
                <a:ea typeface="MS Gothic" charset="0"/>
                <a:cs typeface="MS Gothic" charset="0"/>
              </a:rPr>
              <a:t>×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10</a:t>
            </a:r>
            <a:r>
              <a:rPr lang="en-US" sz="2400" kern="1200" baseline="300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1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kg</a:t>
            </a:r>
          </a:p>
          <a:p>
            <a:pPr marL="0" lvl="0" indent="0" defTabSz="457200" eaLnBrk="1" hangingPunct="1">
              <a:buNone/>
            </a:pP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Diameter of a chickenpox virus:		</a:t>
            </a:r>
          </a:p>
          <a:p>
            <a:pPr marL="0" lvl="0" indent="0" defTabSz="457200" eaLnBrk="1" hangingPunct="1">
              <a:spcBef>
                <a:spcPct val="0"/>
              </a:spcBef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0.000 000 3 cm		3 </a:t>
            </a:r>
            <a:r>
              <a:rPr lang="en-US" sz="2400" kern="1200" dirty="0">
                <a:solidFill>
                  <a:prstClr val="black"/>
                </a:solidFill>
                <a:ea typeface="MS Gothic" charset="0"/>
                <a:cs typeface="MS Gothic" charset="0"/>
              </a:rPr>
              <a:t>×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10</a:t>
            </a:r>
            <a:r>
              <a:rPr lang="en-US" sz="2400" kern="1200" baseline="30000" dirty="0">
                <a:solidFill>
                  <a:prstClr val="black"/>
                </a:solidFill>
                <a:ea typeface="MS Gothic" charset="0"/>
                <a:cs typeface="MS Gothic" charset="0"/>
              </a:rPr>
              <a:t>−</a:t>
            </a:r>
            <a:r>
              <a:rPr lang="en-US" sz="2400" kern="1200" baseline="300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7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cm</a:t>
            </a:r>
          </a:p>
        </p:txBody>
      </p:sp>
      <p:pic>
        <p:nvPicPr>
          <p:cNvPr id="3" name="Picture 2" descr="01_Pg18_Un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25" y="2680965"/>
            <a:ext cx="3111097" cy="2386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5325" y="5172063"/>
            <a:ext cx="281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chickenpox virus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265176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Comparing Numbers in Standard and Scientific Notation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94232" y="20701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0763"/>
            <a:ext cx="8381999" cy="830997"/>
          </a:xfrm>
        </p:spPr>
        <p:txBody>
          <a:bodyPr/>
          <a:lstStyle/>
          <a:p>
            <a:pPr marL="0" lvl="0" indent="0" defTabSz="457200" eaLnBrk="1" hangingPunct="1"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You can enter a number written in scientific notation on many calculators using the EE or EXP key.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ＭＳ Ｐゴシック" charset="0"/>
                <a:cs typeface="Times New Roman" charset="0"/>
              </a:rPr>
              <a:t>	</a:t>
            </a:r>
          </a:p>
        </p:txBody>
      </p:sp>
      <p:pic>
        <p:nvPicPr>
          <p:cNvPr id="2" name="Picture 1" descr="01_Pg18_Un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561" y="3176861"/>
            <a:ext cx="8057916" cy="15544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44697" y="23926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457200" indent="-457200"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Scientific Notation and Calculators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17625" y="1955644"/>
            <a:ext cx="8381999" cy="1200328"/>
          </a:xfrm>
        </p:spPr>
        <p:txBody>
          <a:bodyPr/>
          <a:lstStyle/>
          <a:p>
            <a:pPr marL="0" lvl="0" indent="0" defTabSz="457200" eaLnBrk="1" hangingPunct="1">
              <a:buNone/>
            </a:pPr>
            <a:r>
              <a:rPr lang="en-US" sz="2400" dirty="0">
                <a:cs typeface="Times New Roman" charset="0"/>
              </a:rPr>
              <a:t>When a calculator display appears in scientific notation, it is shown as a number between 1 and 10, followed by a space and the power (exponent</a:t>
            </a:r>
            <a:r>
              <a:rPr lang="en-US" sz="2400" dirty="0" smtClean="0">
                <a:cs typeface="Times New Roman" charset="0"/>
              </a:rPr>
              <a:t>).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3" name="Picture 2" descr="01_Pg19_Un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87" y="3780486"/>
            <a:ext cx="8049475" cy="15422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44697" y="23926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457200" indent="-457200"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Scientific Notation and Calculators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Times New Roman" pitchFamily="-84" charset="0"/>
                <a:cs typeface="ＭＳ Ｐゴシック" pitchFamily="34" charset="-128"/>
              </a:rPr>
              <a:t>Chemicals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6200" cy="4495800"/>
          </a:xfrm>
        </p:spPr>
        <p:txBody>
          <a:bodyPr/>
          <a:lstStyle/>
          <a:p>
            <a:pPr eaLnBrk="1" hangingPunct="1">
              <a:buClr>
                <a:srgbClr val="00CC66"/>
              </a:buClr>
              <a:buSzTx/>
              <a:buFontTx/>
              <a:buNone/>
            </a:pPr>
            <a:r>
              <a:rPr lang="en-US" sz="2400" b="1" dirty="0">
                <a:latin typeface="Times New Roman" pitchFamily="-84" charset="0"/>
                <a:cs typeface="ＭＳ Ｐゴシック" pitchFamily="34" charset="-128"/>
              </a:rPr>
              <a:t>Chemicals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are</a:t>
            </a:r>
          </a:p>
          <a:p>
            <a:pPr eaLnBrk="1" hangingPunct="1">
              <a:buClr>
                <a:schemeClr val="accent1"/>
              </a:buClr>
              <a:buSzPct val="100000"/>
              <a:buFontTx/>
              <a:buChar char="•"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substances that have the same composition and properties wherever found</a:t>
            </a:r>
          </a:p>
          <a:p>
            <a:pPr eaLnBrk="1" hangingPunct="1">
              <a:buClr>
                <a:schemeClr val="accent1"/>
              </a:buClr>
              <a:buSzPct val="100000"/>
              <a:buFontTx/>
              <a:buChar char="•"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often substances made by chemists that you use</a:t>
            </a:r>
            <a:br>
              <a:rPr lang="en-US" sz="2400" dirty="0">
                <a:latin typeface="Times New Roman" pitchFamily="-84" charset="0"/>
                <a:cs typeface="ＭＳ Ｐゴシック" pitchFamily="34" charset="-128"/>
              </a:rPr>
            </a:b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every day</a:t>
            </a:r>
          </a:p>
          <a:p>
            <a:pPr eaLnBrk="1" hangingPunct="1">
              <a:buClr>
                <a:srgbClr val="0070C0"/>
              </a:buClr>
              <a:buSzPct val="120000"/>
              <a:buFont typeface="Wingdings" pitchFamily="-84" charset="2"/>
              <a:buNone/>
            </a:pPr>
            <a:endParaRPr lang="en-US" sz="2400" dirty="0">
              <a:latin typeface="Times New Roman" pitchFamily="-84" charset="0"/>
              <a:cs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20000"/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Toothpaste is a combination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20000"/>
              <a:buFont typeface="Wingdings" pitchFamily="-84" charset="2"/>
              <a:buNone/>
            </a:pPr>
            <a:r>
              <a:rPr lang="en-US" sz="2400" dirty="0" smtClean="0">
                <a:latin typeface="Times New Roman" pitchFamily="-84" charset="0"/>
                <a:cs typeface="ＭＳ Ｐゴシック" pitchFamily="34" charset="-128"/>
              </a:rPr>
              <a:t>of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many chemicals.</a:t>
            </a:r>
          </a:p>
        </p:txBody>
      </p:sp>
      <p:pic>
        <p:nvPicPr>
          <p:cNvPr id="5" name="Picture 4" descr="01_Pg3_UnFig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438400"/>
            <a:ext cx="4267200" cy="28620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23949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92935" y="1883216"/>
            <a:ext cx="8381999" cy="830997"/>
          </a:xfrm>
        </p:spPr>
        <p:txBody>
          <a:bodyPr/>
          <a:lstStyle/>
          <a:p>
            <a:pPr marL="0" lvl="0" indent="0" defTabSz="457200" eaLnBrk="1" hangingPunct="1"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On many scientific calculators, a number is converted to scientific notation, using the appropriate keys.</a:t>
            </a:r>
          </a:p>
        </p:txBody>
      </p:sp>
      <p:pic>
        <p:nvPicPr>
          <p:cNvPr id="2" name="Picture 1" descr="1.5.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2" y="3319520"/>
            <a:ext cx="8742996" cy="6558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44697" y="23926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457200" indent="-457200" eaLnBrk="1" hangingPunct="1"/>
            <a:r>
              <a:rPr lang="en-US" sz="3600" b="1" dirty="0" smtClean="0">
                <a:latin typeface="Times New Roman" pitchFamily="-84" charset="0"/>
                <a:cs typeface="ＭＳ Ｐゴシック" pitchFamily="34" charset="-128"/>
              </a:rPr>
              <a:t>Scientific Notation and Calculators</a:t>
            </a:r>
            <a:endParaRPr lang="en-US" sz="3600" b="1" dirty="0">
              <a:solidFill>
                <a:srgbClr val="800000"/>
              </a:solidFill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Learning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Check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315200" cy="45720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Write each of the following in correct scientific notation: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A.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 64 000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B.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 0.021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01891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Solution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Write each of the following in correct scientific notation: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A. 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64 000 		</a:t>
            </a:r>
          </a:p>
          <a:p>
            <a:pPr eaLnBrk="1" hangingPunct="1">
              <a:buFont typeface="Wingdings" pitchFamily="-84" charset="2"/>
              <a:buNone/>
              <a:tabLst>
                <a:tab pos="1312863" algn="l"/>
              </a:tabLst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400" b="1" dirty="0">
                <a:solidFill>
                  <a:srgbClr val="660066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Step 1 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Move the decimal point to obtain a coefficient 	  	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that is at least 1 but less than 10.</a:t>
            </a: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		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6.4</a:t>
            </a: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008B45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-84" charset="0"/>
                <a:cs typeface="ＭＳ Ｐゴシック" pitchFamily="34" charset="-128"/>
              </a:rPr>
              <a:t>Step 2 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Express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the number of places moved as a power </a:t>
            </a:r>
          </a:p>
          <a:p>
            <a:pPr eaLnBrk="1" hangingPunct="1">
              <a:spcBef>
                <a:spcPct val="0"/>
              </a:spcBef>
              <a:buFont typeface="Wingdings" pitchFamily="-84" charset="2"/>
              <a:buNone/>
              <a:tabLst>
                <a:tab pos="1255713" algn="l"/>
              </a:tabLst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   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of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10.</a:t>
            </a:r>
          </a:p>
          <a:p>
            <a:pPr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		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10</a:t>
            </a:r>
            <a:r>
              <a:rPr lang="en-US" sz="2400" baseline="300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4</a:t>
            </a: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None/>
              <a:tabLst>
                <a:tab pos="1255713" algn="l"/>
              </a:tabLst>
            </a:pPr>
            <a:r>
              <a:rPr lang="en-US" sz="2400" b="1" dirty="0">
                <a:solidFill>
                  <a:srgbClr val="B89312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-84" charset="0"/>
                <a:cs typeface="ＭＳ Ｐゴシック" pitchFamily="34" charset="-128"/>
              </a:rPr>
              <a:t>Step 3 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Write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the product of the coefficient multiplied by 	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the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power of 10.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		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6.4 × 10</a:t>
            </a:r>
            <a:r>
              <a:rPr lang="en-US" sz="2400" baseline="300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4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Solution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Write each of the following in correct scientific notation: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B.  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0.021		</a:t>
            </a:r>
          </a:p>
          <a:p>
            <a:pPr eaLnBrk="1" hangingPunct="1">
              <a:buNone/>
              <a:tabLst>
                <a:tab pos="1312863" algn="l"/>
              </a:tabLst>
            </a:pP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400" b="1" dirty="0">
                <a:solidFill>
                  <a:srgbClr val="660066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Step 1 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Move the decimal point to obtain a coefficient 	  	that is at least 1 but less than 10.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		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2.1</a:t>
            </a: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008B45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-84" charset="0"/>
                <a:cs typeface="ＭＳ Ｐゴシック" pitchFamily="34" charset="-128"/>
              </a:rPr>
              <a:t>Step 2 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Express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the number of places moved as a power </a:t>
            </a:r>
          </a:p>
          <a:p>
            <a:pPr eaLnBrk="1" hangingPunct="1">
              <a:spcBef>
                <a:spcPct val="0"/>
              </a:spcBef>
              <a:buFont typeface="Wingdings" pitchFamily="-84" charset="2"/>
              <a:buNone/>
              <a:tabLst>
                <a:tab pos="1312863" algn="l"/>
              </a:tabLst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   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of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10.</a:t>
            </a:r>
          </a:p>
          <a:p>
            <a:pPr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		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10</a:t>
            </a:r>
            <a:r>
              <a:rPr lang="en-US" sz="2400" baseline="300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−2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US" sz="2400" b="1" dirty="0">
                <a:solidFill>
                  <a:srgbClr val="B89312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None/>
              <a:tabLst>
                <a:tab pos="1255713" algn="l"/>
              </a:tabLst>
            </a:pPr>
            <a:r>
              <a:rPr lang="en-US" sz="2400" b="1" dirty="0">
                <a:solidFill>
                  <a:srgbClr val="B89312"/>
                </a:solidFill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-84" charset="0"/>
                <a:cs typeface="ＭＳ Ｐゴシック" pitchFamily="34" charset="-128"/>
              </a:rPr>
              <a:t>Step 3 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Write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the product of the coefficient multiplied by 	</a:t>
            </a:r>
            <a:r>
              <a:rPr lang="en-US" sz="24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the </a:t>
            </a: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power of 10.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				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2.1 × 10</a:t>
            </a:r>
            <a:r>
              <a:rPr lang="en-US" sz="2400" baseline="300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−2</a:t>
            </a:r>
            <a:r>
              <a:rPr lang="en-US" sz="2400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 </a:t>
            </a:r>
            <a:endParaRPr lang="en-US" sz="24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Learning </a:t>
            </a:r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Check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56722" y="1756466"/>
            <a:ext cx="8381999" cy="3431169"/>
          </a:xfrm>
        </p:spPr>
        <p:txBody>
          <a:bodyPr/>
          <a:lstStyle/>
          <a:p>
            <a:pPr marL="0" lvl="0" indent="0" defTabSz="457200" eaLnBrk="1" hangingPunct="1"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Select the correct scientific notation for each.</a:t>
            </a:r>
          </a:p>
          <a:p>
            <a:pPr marL="0" lvl="0" indent="0" defTabSz="457200" eaLnBrk="1" hangingPunct="1"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A.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 0.000 008</a:t>
            </a:r>
          </a:p>
          <a:p>
            <a:pPr marL="0" lvl="0" indent="0" defTabSz="457200" eaLnBrk="1" hangingPunct="1"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(1) 8 </a:t>
            </a:r>
            <a:r>
              <a:rPr lang="en-US" sz="2400" kern="1200" dirty="0">
                <a:solidFill>
                  <a:prstClr val="black"/>
                </a:solidFill>
                <a:ea typeface="MS Gothic" charset="0"/>
                <a:cs typeface="MS Gothic" charset="0"/>
              </a:rPr>
              <a:t>×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10</a:t>
            </a:r>
            <a:r>
              <a:rPr lang="en-US" sz="2400" kern="1200" baseline="300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6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	(2) 8 </a:t>
            </a:r>
            <a:r>
              <a:rPr lang="en-US" sz="2400" kern="1200" dirty="0">
                <a:solidFill>
                  <a:prstClr val="black"/>
                </a:solidFill>
                <a:ea typeface="MS Gothic" charset="0"/>
                <a:cs typeface="MS Gothic" charset="0"/>
              </a:rPr>
              <a:t>×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10</a:t>
            </a:r>
            <a:r>
              <a:rPr lang="en-US" sz="2400" kern="1200" baseline="300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−6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	(3) 0.8 </a:t>
            </a:r>
            <a:r>
              <a:rPr lang="en-US" sz="2400" kern="1200" dirty="0">
                <a:solidFill>
                  <a:prstClr val="black"/>
                </a:solidFill>
                <a:ea typeface="MS Gothic" charset="0"/>
                <a:cs typeface="MS Gothic" charset="0"/>
              </a:rPr>
              <a:t>×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10</a:t>
            </a:r>
            <a:r>
              <a:rPr lang="en-US" sz="2400" kern="1200" baseline="300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−5</a:t>
            </a:r>
          </a:p>
          <a:p>
            <a:pPr marL="0" lvl="0" indent="0" defTabSz="457200" eaLnBrk="1" hangingPunct="1">
              <a:buNone/>
            </a:pPr>
            <a:endParaRPr lang="en-US" sz="2400" kern="1200" dirty="0" smtClean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buNone/>
            </a:pP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B.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72 000 000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(1) 7.2 </a:t>
            </a:r>
            <a:r>
              <a:rPr lang="en-US" sz="2400" kern="1200" dirty="0">
                <a:solidFill>
                  <a:prstClr val="black"/>
                </a:solidFill>
                <a:ea typeface="MS Gothic" charset="0"/>
                <a:cs typeface="MS Gothic" charset="0"/>
              </a:rPr>
              <a:t>×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10</a:t>
            </a:r>
            <a:r>
              <a:rPr lang="en-US" sz="2400" kern="1200" baseline="300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7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	(2) 72 </a:t>
            </a:r>
            <a:r>
              <a:rPr lang="en-US" sz="2400" kern="1200" dirty="0">
                <a:solidFill>
                  <a:prstClr val="black"/>
                </a:solidFill>
                <a:ea typeface="MS Gothic" charset="0"/>
                <a:cs typeface="MS Gothic" charset="0"/>
              </a:rPr>
              <a:t>×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10</a:t>
            </a:r>
            <a:r>
              <a:rPr lang="en-US" sz="2400" kern="1200" baseline="300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6</a:t>
            </a:r>
            <a:r>
              <a:rPr lang="en-US" sz="2400" kern="1200" baseline="300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	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(3) 7.2 </a:t>
            </a:r>
            <a:r>
              <a:rPr lang="en-US" sz="2400" kern="1200" dirty="0">
                <a:solidFill>
                  <a:prstClr val="black"/>
                </a:solidFill>
                <a:ea typeface="MS Gothic" charset="0"/>
                <a:cs typeface="MS Gothic" charset="0"/>
              </a:rPr>
              <a:t>×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10</a:t>
            </a:r>
            <a:r>
              <a:rPr lang="en-US" sz="2400" kern="1200" baseline="300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−7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08423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Solution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283882" y="1955643"/>
            <a:ext cx="8381999" cy="3847627"/>
          </a:xfrm>
        </p:spPr>
        <p:txBody>
          <a:bodyPr/>
          <a:lstStyle/>
          <a:p>
            <a:pPr marL="0" lvl="0" indent="0" defTabSz="457200" eaLnBrk="1" hangingPunct="1">
              <a:buNone/>
            </a:pP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Select the correct scientific notation for each.</a:t>
            </a:r>
          </a:p>
          <a:p>
            <a:pPr marL="0" lvl="0" indent="0" defTabSz="457200" eaLnBrk="1" hangingPunct="1"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A</a:t>
            </a:r>
            <a:r>
              <a:rPr lang="en-US" sz="2400" b="1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.  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0.000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008  </a:t>
            </a:r>
          </a:p>
          <a:p>
            <a:pPr marL="0" lvl="0" indent="0" defTabSz="457200" eaLnBrk="1" hangingPunct="1"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(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Move the decimal </a:t>
            </a: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point 6 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places to </a:t>
            </a: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the right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.</a:t>
            </a: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)</a:t>
            </a:r>
          </a:p>
          <a:p>
            <a:pPr marL="0" lvl="0" indent="0" defTabSz="457200" eaLnBrk="1" hangingPunct="1"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(2)  8 </a:t>
            </a:r>
            <a:r>
              <a:rPr lang="en-US" sz="2400" b="1" kern="1200" dirty="0">
                <a:solidFill>
                  <a:prstClr val="black"/>
                </a:solidFill>
                <a:ea typeface="MS Gothic" charset="0"/>
                <a:cs typeface="MS Gothic" charset="0"/>
              </a:rPr>
              <a:t>×</a:t>
            </a: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10</a:t>
            </a:r>
            <a:r>
              <a:rPr lang="en-US" sz="2400" b="1" kern="1200" baseline="300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−6</a:t>
            </a: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</a:t>
            </a:r>
            <a:endParaRPr lang="en-US" sz="2400" b="1" kern="1200" dirty="0" smtClean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buNone/>
            </a:pPr>
            <a:endParaRPr lang="en-US" sz="2400" b="1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B.	</a:t>
            </a:r>
            <a:r>
              <a:rPr lang="en-US" sz="2400" b="1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72 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000 </a:t>
            </a:r>
            <a:r>
              <a:rPr lang="en-US" sz="2400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000</a:t>
            </a:r>
            <a:endParaRPr lang="en-US" sz="2400" kern="12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  <a:p>
            <a:pPr marL="0" lvl="0" indent="0" defTabSz="457200" eaLnBrk="1" hangingPunct="1"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(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Move the decimal </a:t>
            </a:r>
            <a:r>
              <a:rPr lang="en-US" sz="2400" b="1" i="1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point 7 </a:t>
            </a:r>
            <a:r>
              <a:rPr lang="en-US" sz="2400" b="1" i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places to the left.</a:t>
            </a: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)</a:t>
            </a:r>
          </a:p>
          <a:p>
            <a:pPr marL="0" lvl="0" indent="0" defTabSz="457200" eaLnBrk="1" hangingPunct="1">
              <a:buNone/>
            </a:pPr>
            <a:r>
              <a:rPr lang="en-US" sz="2400" b="1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 (1)  7.2 </a:t>
            </a:r>
            <a:r>
              <a:rPr lang="en-US" sz="2400" b="1" kern="1200" dirty="0">
                <a:solidFill>
                  <a:prstClr val="black"/>
                </a:solidFill>
                <a:ea typeface="MS Gothic" charset="0"/>
                <a:cs typeface="MS Gothic" charset="0"/>
              </a:rPr>
              <a:t>× </a:t>
            </a:r>
            <a:r>
              <a:rPr lang="en-US" sz="2400" b="1" kern="12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10</a:t>
            </a:r>
            <a:r>
              <a:rPr lang="en-US" sz="2400" b="1" kern="1200" baseline="30000" dirty="0" smtClean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7</a:t>
            </a:r>
            <a:r>
              <a:rPr lang="en-US" sz="2400" kern="1200" dirty="0">
                <a:solidFill>
                  <a:prstClr val="black"/>
                </a:solidFill>
                <a:ea typeface="ＭＳ Ｐゴシック" charset="0"/>
                <a:cs typeface="Times New Roman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35844F59-0371-2F48-9E9E-139019A3E050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Concept </a:t>
            </a:r>
            <a:r>
              <a:rPr lang="en-US" sz="3600" b="1" dirty="0" smtClean="0">
                <a:latin typeface="Times New Roman" pitchFamily="-84" charset="0"/>
                <a:ea typeface="ＭＳ Ｐゴシック" pitchFamily="34" charset="-128"/>
                <a:cs typeface="ＭＳ Ｐゴシック" pitchFamily="34" charset="-128"/>
              </a:rPr>
              <a:t>Map</a:t>
            </a:r>
            <a:endParaRPr lang="en-US" sz="3600" b="1" dirty="0">
              <a:latin typeface="Times New Roman" pitchFamily="-8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5" name="Picture 4" descr="01_Pg18_Un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784587"/>
            <a:ext cx="8077200" cy="40904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B0F1DD21-7654-8C47-9A62-CFA630FC6588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339137" cy="914400"/>
          </a:xfrm>
        </p:spPr>
        <p:txBody>
          <a:bodyPr/>
          <a:lstStyle/>
          <a:p>
            <a:pPr eaLnBrk="1" hangingPunct="1"/>
            <a:r>
              <a:rPr lang="en-US" sz="3600" b="1">
                <a:latin typeface="Times New Roman" pitchFamily="-84" charset="0"/>
                <a:cs typeface="ＭＳ Ｐゴシック" pitchFamily="34" charset="-128"/>
              </a:rPr>
              <a:t>Chemicals Commonly Used in Toothpaste</a:t>
            </a:r>
          </a:p>
        </p:txBody>
      </p:sp>
      <p:pic>
        <p:nvPicPr>
          <p:cNvPr id="4" name="Picture 3" descr="01_01_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16412"/>
            <a:ext cx="8534400" cy="2739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2500" y="32657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76800" y="38862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4251816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-84" charset="0"/>
                <a:cs typeface="ＭＳ Ｐゴシック" pitchFamily="34" charset="-128"/>
              </a:rPr>
              <a:t>Learning </a:t>
            </a:r>
            <a:r>
              <a:rPr lang="en-US" sz="3600" b="1">
                <a:latin typeface="Times New Roman" pitchFamily="-84" charset="0"/>
                <a:cs typeface="ＭＳ Ｐゴシック" pitchFamily="34" charset="-128"/>
              </a:rPr>
              <a:t>Check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467600" cy="45720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Which of the following contains chemicals?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 smtClean="0">
                <a:latin typeface="Times New Roman" pitchFamily="-84" charset="0"/>
                <a:cs typeface="ＭＳ Ｐゴシック" pitchFamily="34" charset="-128"/>
              </a:rPr>
              <a:t>A</a:t>
            </a:r>
            <a:r>
              <a:rPr lang="en-US" sz="2400" b="1" dirty="0">
                <a:latin typeface="Times New Roman" pitchFamily="-84" charset="0"/>
                <a:cs typeface="ＭＳ Ｐゴシック" pitchFamily="34" charset="-128"/>
              </a:rPr>
              <a:t>.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sunlight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 smtClean="0">
                <a:latin typeface="Times New Roman" pitchFamily="-84" charset="0"/>
                <a:cs typeface="ＭＳ Ｐゴシック" pitchFamily="34" charset="-128"/>
              </a:rPr>
              <a:t>B</a:t>
            </a:r>
            <a:r>
              <a:rPr lang="en-US" sz="2400" b="1" dirty="0">
                <a:latin typeface="Times New Roman" pitchFamily="-84" charset="0"/>
                <a:cs typeface="ＭＳ Ｐゴシック" pitchFamily="34" charset="-128"/>
              </a:rPr>
              <a:t>.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fruit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 smtClean="0">
                <a:latin typeface="Times New Roman" pitchFamily="-84" charset="0"/>
                <a:cs typeface="ＭＳ Ｐゴシック" pitchFamily="34" charset="-128"/>
              </a:rPr>
              <a:t>C</a:t>
            </a:r>
            <a:r>
              <a:rPr lang="en-US" sz="2400" b="1" dirty="0">
                <a:latin typeface="Times New Roman" pitchFamily="-84" charset="0"/>
                <a:cs typeface="ＭＳ Ｐゴシック" pitchFamily="34" charset="-128"/>
              </a:rPr>
              <a:t>.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milk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b="1" dirty="0" smtClean="0">
                <a:latin typeface="Times New Roman" pitchFamily="-84" charset="0"/>
                <a:cs typeface="ＭＳ Ｐゴシック" pitchFamily="34" charset="-128"/>
              </a:rPr>
              <a:t>D</a:t>
            </a:r>
            <a:r>
              <a:rPr lang="en-US" sz="2400" b="1" dirty="0">
                <a:latin typeface="Times New Roman" pitchFamily="-84" charset="0"/>
                <a:cs typeface="ＭＳ Ｐゴシック" pitchFamily="34" charset="-128"/>
              </a:rPr>
              <a:t>. </a:t>
            </a:r>
            <a:r>
              <a:rPr lang="en-US" sz="2400" dirty="0">
                <a:latin typeface="Times New Roman" pitchFamily="-84" charset="0"/>
                <a:cs typeface="ＭＳ Ｐゴシック" pitchFamily="34" charset="-128"/>
              </a:rPr>
              <a:t>breakfast cereal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latin typeface="Times New Roman" pitchFamily="-84" charset="0"/>
                <a:cs typeface="ＭＳ Ｐゴシック" pitchFamily="34" charset="-128"/>
              </a:rPr>
              <a:t>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latin typeface="Times New Roman" pitchFamily="-84" charset="0"/>
              <a:cs typeface="ＭＳ Ｐゴシック" pitchFamily="3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latin typeface="Times New Roman" pitchFamily="-84" charset="0"/>
              <a:cs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5766" y="23949"/>
            <a:ext cx="533400" cy="244475"/>
          </a:xfrm>
        </p:spPr>
        <p:txBody>
          <a:bodyPr/>
          <a:lstStyle/>
          <a:p>
            <a:fld id="{043A27B2-9C96-C242-BEFC-B9A15B5EC37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62&quot;/&gt;&lt;/object&gt;&lt;object type=&quot;3&quot; unique_id=&quot;10005&quot;&gt;&lt;property id=&quot;20148&quot; value=&quot;5&quot;/&gt;&lt;property id=&quot;20300&quot; value=&quot;Slide 2 - &amp;quot;&amp;#x0D;&amp;#x0A;Chapter 1  Chemistry in Our Lives&amp;#x0D;&amp;#x0A;&amp;quot;&quot;/&gt;&lt;property id=&quot;20307&quot; value=&quot;338&quot;/&gt;&lt;/object&gt;&lt;object type=&quot;3&quot; unique_id=&quot;10006&quot;&gt;&lt;property id=&quot;20148&quot; value=&quot;5&quot;/&gt;&lt;property id=&quot;20300&quot; value=&quot;Slide 3 - &amp;quot;1.1 Chemistry and Chemicals&amp;quot;&quot;/&gt;&lt;property id=&quot;20307&quot; value=&quot;360&quot;/&gt;&lt;/object&gt;&lt;object type=&quot;3&quot; unique_id=&quot;10007&quot;&gt;&lt;property id=&quot;20148&quot; value=&quot;5&quot;/&gt;&lt;property id=&quot;20300&quot; value=&quot;Slide 4 - &amp;quot;What Is Chemistry?&amp;quot;&quot;/&gt;&lt;property id=&quot;20307&quot; value=&quot;314&quot;/&gt;&lt;/object&gt;&lt;object type=&quot;3&quot; unique_id=&quot;10008&quot;&gt;&lt;property id=&quot;20148&quot; value=&quot;5&quot;/&gt;&lt;property id=&quot;20300&quot; value=&quot;Slide 5 - &amp;quot;What Is Chemistry?&amp;quot;&quot;/&gt;&lt;property id=&quot;20307&quot; value=&quot;361&quot;/&gt;&lt;/object&gt;&lt;object type=&quot;3&quot; unique_id=&quot;10009&quot;&gt;&lt;property id=&quot;20148&quot; value=&quot;5&quot;/&gt;&lt;property id=&quot;20300&quot; value=&quot;Slide 6 - &amp;quot;Chemistry&amp;quot;&quot;/&gt;&lt;property id=&quot;20307&quot; value=&quot;355&quot;/&gt;&lt;/object&gt;&lt;object type=&quot;3&quot; unique_id=&quot;10010&quot;&gt;&lt;property id=&quot;20148&quot; value=&quot;5&quot;/&gt;&lt;property id=&quot;20300&quot; value=&quot;Slide 7 - &amp;quot;Chemicals&amp;quot;&quot;/&gt;&lt;property id=&quot;20307&quot; value=&quot;342&quot;/&gt;&lt;/object&gt;&lt;object type=&quot;3&quot; unique_id=&quot;10011&quot;&gt;&lt;property id=&quot;20148&quot; value=&quot;5&quot;/&gt;&lt;property id=&quot;20300&quot; value=&quot;Slide 8 - &amp;quot;Chemicals Commonly Used in Toothpaste&amp;quot;&quot;/&gt;&lt;property id=&quot;20307&quot; value=&quot;358&quot;/&gt;&lt;/object&gt;&lt;object type=&quot;3&quot; unique_id=&quot;10012&quot;&gt;&lt;property id=&quot;20148&quot; value=&quot;5&quot;/&gt;&lt;property id=&quot;20300&quot; value=&quot;Slide 9 - &amp;quot;Learning Check&amp;quot;&quot;/&gt;&lt;property id=&quot;20307&quot; value=&quot;352&quot;/&gt;&lt;/object&gt;&lt;object type=&quot;3&quot; unique_id=&quot;10013&quot;&gt;&lt;property id=&quot;20148&quot; value=&quot;5&quot;/&gt;&lt;property id=&quot;20300&quot; value=&quot;Slide 10 - &amp;quot;Solution&amp;quot;&quot;/&gt;&lt;property id=&quot;20307&quot; value=&quot;354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arson Timberlake 12ed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Pearson Timberlake 12ed.thmx</Template>
  <TotalTime>2140</TotalTime>
  <Words>2674</Words>
  <Application>Microsoft Office PowerPoint</Application>
  <PresentationFormat>On-screen Show (4:3)</PresentationFormat>
  <Paragraphs>557</Paragraphs>
  <Slides>76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Pearson Timberlake 12ed</vt:lpstr>
      <vt:lpstr>Equation</vt:lpstr>
      <vt:lpstr>PowerPoint Presentation</vt:lpstr>
      <vt:lpstr> Chapter 1  Chemistry in Our Lives </vt:lpstr>
      <vt:lpstr>1.1 Chemistry and Chemicals</vt:lpstr>
      <vt:lpstr>What Is Chemistry?</vt:lpstr>
      <vt:lpstr>What Is Chemistry?</vt:lpstr>
      <vt:lpstr>Chemistry</vt:lpstr>
      <vt:lpstr>Chemicals</vt:lpstr>
      <vt:lpstr>Chemicals Commonly Used in Toothpaste</vt:lpstr>
      <vt:lpstr>Learning Check</vt:lpstr>
      <vt:lpstr>Solution</vt:lpstr>
      <vt:lpstr>1.2  Scientific Method</vt:lpstr>
      <vt:lpstr>The Scientific Method</vt:lpstr>
      <vt:lpstr>Summary of the Scientific Method</vt:lpstr>
      <vt:lpstr>Everyday Scientific Thinking</vt:lpstr>
      <vt:lpstr>Everyday Scientific Thinking</vt:lpstr>
      <vt:lpstr>Everyday Scientific Thinking</vt:lpstr>
      <vt:lpstr>Everyday Scientific Thinking</vt:lpstr>
      <vt:lpstr>Learning Check</vt:lpstr>
      <vt:lpstr>Solution</vt:lpstr>
      <vt:lpstr>Learning Check</vt:lpstr>
      <vt:lpstr>Solution</vt:lpstr>
      <vt:lpstr>1.3 Studying and Learning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Figures and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1.4 Key Math Skills for Chemistry</vt:lpstr>
      <vt:lpstr>PowerPoint Presentation</vt:lpstr>
      <vt:lpstr>PowerPoint Presentation</vt:lpstr>
      <vt:lpstr>Learning Check</vt:lpstr>
      <vt:lpstr>Solution</vt:lpstr>
      <vt:lpstr>Positive and Negative  Numbers</vt:lpstr>
      <vt:lpstr>PowerPoint Presentation</vt:lpstr>
      <vt:lpstr>Multiplication with (+) and (–)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Calculator Operations</vt:lpstr>
      <vt:lpstr>Calculator Operations—Example</vt:lpstr>
      <vt:lpstr>Calculating a Percentage</vt:lpstr>
      <vt:lpstr>PowerPoint Presentation</vt:lpstr>
      <vt:lpstr>Solving Equations</vt:lpstr>
      <vt:lpstr>Learning Check</vt:lpstr>
      <vt:lpstr>Solution</vt:lpstr>
      <vt:lpstr>PowerPoint Presentation</vt:lpstr>
      <vt:lpstr>PowerPoint Presentation</vt:lpstr>
      <vt:lpstr>PowerPoint Presentation</vt:lpstr>
      <vt:lpstr>1.5 Writing Numbers in  Scientific Notation</vt:lpstr>
      <vt:lpstr>PowerPoint Presentation</vt:lpstr>
      <vt:lpstr>Scientific Notation</vt:lpstr>
      <vt:lpstr>PowerPoint Presentation</vt:lpstr>
      <vt:lpstr>PowerPoint Presentation</vt:lpstr>
      <vt:lpstr>Some Measurements in Scientific Notation</vt:lpstr>
      <vt:lpstr>PowerPoint Presentation</vt:lpstr>
      <vt:lpstr>PowerPoint Presentation</vt:lpstr>
      <vt:lpstr>PowerPoint Presentation</vt:lpstr>
      <vt:lpstr>PowerPoint Presentation</vt:lpstr>
      <vt:lpstr>Learning Check</vt:lpstr>
      <vt:lpstr>Solution</vt:lpstr>
      <vt:lpstr>Solution</vt:lpstr>
      <vt:lpstr>Learning Check</vt:lpstr>
      <vt:lpstr>Solution</vt:lpstr>
      <vt:lpstr>Concept Map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Bill Timberlake</dc:creator>
  <cp:lastModifiedBy>ADEL J AL HIDMI</cp:lastModifiedBy>
  <cp:revision>204</cp:revision>
  <cp:lastPrinted>2019-02-02T06:28:12Z</cp:lastPrinted>
  <dcterms:created xsi:type="dcterms:W3CDTF">2014-03-10T11:47:12Z</dcterms:created>
  <dcterms:modified xsi:type="dcterms:W3CDTF">2019-09-07T06:34:18Z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khemist@aol.com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Documents\CHMSTRY\ChemModules\HTMLPPZ\CH2</vt:lpwstr>
  </property>
</Properties>
</file>