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21" r:id="rId1"/>
  </p:sldMasterIdLst>
  <p:notesMasterIdLst>
    <p:notesMasterId r:id="rId146"/>
  </p:notesMasterIdLst>
  <p:handoutMasterIdLst>
    <p:handoutMasterId r:id="rId147"/>
  </p:handoutMasterIdLst>
  <p:sldIdLst>
    <p:sldId id="338" r:id="rId2"/>
    <p:sldId id="382" r:id="rId3"/>
    <p:sldId id="471" r:id="rId4"/>
    <p:sldId id="381" r:id="rId5"/>
    <p:sldId id="446" r:id="rId6"/>
    <p:sldId id="437" r:id="rId7"/>
    <p:sldId id="447" r:id="rId8"/>
    <p:sldId id="448" r:id="rId9"/>
    <p:sldId id="449" r:id="rId10"/>
    <p:sldId id="450" r:id="rId11"/>
    <p:sldId id="456" r:id="rId12"/>
    <p:sldId id="475"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2" r:id="rId30"/>
    <p:sldId id="493" r:id="rId31"/>
    <p:sldId id="494" r:id="rId32"/>
    <p:sldId id="495" r:id="rId33"/>
    <p:sldId id="496" r:id="rId34"/>
    <p:sldId id="497" r:id="rId35"/>
    <p:sldId id="498" r:id="rId36"/>
    <p:sldId id="499" r:id="rId37"/>
    <p:sldId id="500" r:id="rId38"/>
    <p:sldId id="501" r:id="rId39"/>
    <p:sldId id="502"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517" r:id="rId55"/>
    <p:sldId id="518" r:id="rId56"/>
    <p:sldId id="519" r:id="rId57"/>
    <p:sldId id="520" r:id="rId58"/>
    <p:sldId id="521" r:id="rId59"/>
    <p:sldId id="522" r:id="rId60"/>
    <p:sldId id="523" r:id="rId61"/>
    <p:sldId id="524" r:id="rId62"/>
    <p:sldId id="525" r:id="rId63"/>
    <p:sldId id="526" r:id="rId64"/>
    <p:sldId id="527" r:id="rId65"/>
    <p:sldId id="528" r:id="rId66"/>
    <p:sldId id="529" r:id="rId67"/>
    <p:sldId id="530" r:id="rId68"/>
    <p:sldId id="531" r:id="rId69"/>
    <p:sldId id="532" r:id="rId70"/>
    <p:sldId id="533" r:id="rId71"/>
    <p:sldId id="534" r:id="rId72"/>
    <p:sldId id="535" r:id="rId73"/>
    <p:sldId id="536" r:id="rId74"/>
    <p:sldId id="537" r:id="rId75"/>
    <p:sldId id="538" r:id="rId76"/>
    <p:sldId id="539" r:id="rId77"/>
    <p:sldId id="540" r:id="rId78"/>
    <p:sldId id="541" r:id="rId79"/>
    <p:sldId id="542" r:id="rId80"/>
    <p:sldId id="543" r:id="rId81"/>
    <p:sldId id="544" r:id="rId82"/>
    <p:sldId id="545" r:id="rId83"/>
    <p:sldId id="546" r:id="rId84"/>
    <p:sldId id="547" r:id="rId85"/>
    <p:sldId id="548" r:id="rId86"/>
    <p:sldId id="549" r:id="rId87"/>
    <p:sldId id="550" r:id="rId88"/>
    <p:sldId id="551" r:id="rId89"/>
    <p:sldId id="552" r:id="rId90"/>
    <p:sldId id="553" r:id="rId91"/>
    <p:sldId id="554" r:id="rId92"/>
    <p:sldId id="555" r:id="rId93"/>
    <p:sldId id="556" r:id="rId94"/>
    <p:sldId id="557" r:id="rId95"/>
    <p:sldId id="558" r:id="rId96"/>
    <p:sldId id="559" r:id="rId97"/>
    <p:sldId id="560" r:id="rId98"/>
    <p:sldId id="561" r:id="rId99"/>
    <p:sldId id="562" r:id="rId100"/>
    <p:sldId id="563" r:id="rId101"/>
    <p:sldId id="564" r:id="rId102"/>
    <p:sldId id="565" r:id="rId103"/>
    <p:sldId id="566" r:id="rId104"/>
    <p:sldId id="567" r:id="rId105"/>
    <p:sldId id="568" r:id="rId106"/>
    <p:sldId id="569" r:id="rId107"/>
    <p:sldId id="570" r:id="rId108"/>
    <p:sldId id="571" r:id="rId109"/>
    <p:sldId id="572" r:id="rId110"/>
    <p:sldId id="573" r:id="rId111"/>
    <p:sldId id="574" r:id="rId112"/>
    <p:sldId id="575" r:id="rId113"/>
    <p:sldId id="576" r:id="rId114"/>
    <p:sldId id="577" r:id="rId115"/>
    <p:sldId id="578" r:id="rId116"/>
    <p:sldId id="579" r:id="rId117"/>
    <p:sldId id="580" r:id="rId118"/>
    <p:sldId id="581" r:id="rId119"/>
    <p:sldId id="582" r:id="rId120"/>
    <p:sldId id="583" r:id="rId121"/>
    <p:sldId id="584" r:id="rId122"/>
    <p:sldId id="585" r:id="rId123"/>
    <p:sldId id="586" r:id="rId124"/>
    <p:sldId id="587" r:id="rId125"/>
    <p:sldId id="588" r:id="rId126"/>
    <p:sldId id="589" r:id="rId127"/>
    <p:sldId id="590" r:id="rId128"/>
    <p:sldId id="591" r:id="rId129"/>
    <p:sldId id="592" r:id="rId130"/>
    <p:sldId id="593" r:id="rId131"/>
    <p:sldId id="594" r:id="rId132"/>
    <p:sldId id="595" r:id="rId133"/>
    <p:sldId id="596" r:id="rId134"/>
    <p:sldId id="597" r:id="rId135"/>
    <p:sldId id="598" r:id="rId136"/>
    <p:sldId id="599" r:id="rId137"/>
    <p:sldId id="600" r:id="rId138"/>
    <p:sldId id="601" r:id="rId139"/>
    <p:sldId id="602" r:id="rId140"/>
    <p:sldId id="603" r:id="rId141"/>
    <p:sldId id="604" r:id="rId142"/>
    <p:sldId id="605" r:id="rId143"/>
    <p:sldId id="606" r:id="rId144"/>
    <p:sldId id="607" r:id="rId145"/>
  </p:sldIdLst>
  <p:sldSz cx="9144000" cy="6858000" type="screen4x3"/>
  <p:notesSz cx="7315200" cy="9601200"/>
  <p:custDataLst>
    <p:tags r:id="rId148"/>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48">
          <p15:clr>
            <a:srgbClr val="A4A3A4"/>
          </p15:clr>
        </p15:guide>
        <p15:guide id="2" pos="2544">
          <p15:clr>
            <a:srgbClr val="A4A3A4"/>
          </p15:clr>
        </p15:guide>
        <p15:guide id="3" pos="33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ser" initials="0"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C66"/>
    <a:srgbClr val="FF6600"/>
    <a:srgbClr val="FFFFFF"/>
    <a:srgbClr val="FF66CC"/>
    <a:srgbClr val="66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1" d="100"/>
          <a:sy n="111" d="100"/>
        </p:scale>
        <p:origin x="1614" y="114"/>
      </p:cViewPr>
      <p:guideLst>
        <p:guide orient="horz" pos="348"/>
        <p:guide pos="254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12"/>
    </p:cViewPr>
  </p:sorterViewPr>
  <p:notesViewPr>
    <p:cSldViewPr snapToGrid="0" showGuides="1">
      <p:cViewPr varScale="1">
        <p:scale>
          <a:sx n="50" d="100"/>
          <a:sy n="50" d="100"/>
        </p:scale>
        <p:origin x="2647" y="3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commentAuthors" Target="commentAuthor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microsoft.com/office/2015/10/relationships/revisionInfo" Target="revisionInfo.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Wingdings" charset="2"/>
              </a:defRPr>
            </a:lvl1pPr>
          </a:lstStyle>
          <a:p>
            <a:endParaRPr lang="en-US" dirty="0"/>
          </a:p>
        </p:txBody>
      </p:sp>
      <p:sp>
        <p:nvSpPr>
          <p:cNvPr id="3277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Wingdings" charset="2"/>
              </a:defRPr>
            </a:lvl1pPr>
          </a:lstStyle>
          <a:p>
            <a:endParaRPr lang="en-US" dirty="0"/>
          </a:p>
        </p:txBody>
      </p:sp>
      <p:sp>
        <p:nvSpPr>
          <p:cNvPr id="3277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Wingdings" charset="2"/>
              </a:defRPr>
            </a:lvl1pPr>
          </a:lstStyle>
          <a:p>
            <a:endParaRPr lang="en-US" dirty="0"/>
          </a:p>
        </p:txBody>
      </p:sp>
      <p:sp>
        <p:nvSpPr>
          <p:cNvPr id="3277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Wingdings" charset="2"/>
              </a:defRPr>
            </a:lvl1pPr>
          </a:lstStyle>
          <a:p>
            <a:fld id="{B9EEBBEC-5B76-4B5B-93E3-93353E571EAD}" type="slidenum">
              <a:rPr lang="en-US"/>
              <a:pPr/>
              <a:t>‹#›</a:t>
            </a:fld>
            <a:endParaRPr lang="en-US" dirty="0"/>
          </a:p>
        </p:txBody>
      </p:sp>
    </p:spTree>
    <p:extLst>
      <p:ext uri="{BB962C8B-B14F-4D97-AF65-F5344CB8AC3E}">
        <p14:creationId xmlns:p14="http://schemas.microsoft.com/office/powerpoint/2010/main" val="3871857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Wingdings" charset="2"/>
              </a:defRPr>
            </a:lvl1pPr>
          </a:lstStyle>
          <a:p>
            <a:endParaRPr lang="en-US" dirty="0"/>
          </a:p>
        </p:txBody>
      </p:sp>
      <p:sp>
        <p:nvSpPr>
          <p:cNvPr id="512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Wingdings" charset="2"/>
              </a:defRPr>
            </a:lvl1pPr>
          </a:lstStyle>
          <a:p>
            <a:endParaRPr lang="en-US" dirty="0"/>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Wingdings" charset="2"/>
              </a:defRPr>
            </a:lvl1pPr>
          </a:lstStyle>
          <a:p>
            <a:endParaRPr lang="en-US" dirty="0"/>
          </a:p>
        </p:txBody>
      </p:sp>
      <p:sp>
        <p:nvSpPr>
          <p:cNvPr id="512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Wingdings" charset="2"/>
              </a:defRPr>
            </a:lvl1pPr>
          </a:lstStyle>
          <a:p>
            <a:fld id="{5721FFC9-3DC3-4101-ACAD-C7E4AF69EA26}" type="slidenum">
              <a:rPr lang="en-US"/>
              <a:pPr/>
              <a:t>‹#›</a:t>
            </a:fld>
            <a:endParaRPr lang="en-US" dirty="0"/>
          </a:p>
        </p:txBody>
      </p:sp>
    </p:spTree>
    <p:extLst>
      <p:ext uri="{BB962C8B-B14F-4D97-AF65-F5344CB8AC3E}">
        <p14:creationId xmlns:p14="http://schemas.microsoft.com/office/powerpoint/2010/main" val="29279221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128"/>
              </a:defRPr>
            </a:lvl1pPr>
            <a:lvl2pPr marL="40097626" indent="-39614320">
              <a:defRPr sz="2500">
                <a:solidFill>
                  <a:schemeClr val="tx1"/>
                </a:solidFill>
                <a:latin typeface="Arial" charset="0"/>
                <a:ea typeface="ＭＳ Ｐゴシック" charset="-128"/>
              </a:defRPr>
            </a:lvl2pPr>
            <a:lvl3pPr>
              <a:defRPr sz="2500">
                <a:solidFill>
                  <a:schemeClr val="tx1"/>
                </a:solidFill>
                <a:latin typeface="Arial" charset="0"/>
                <a:ea typeface="ＭＳ Ｐゴシック" charset="-128"/>
              </a:defRPr>
            </a:lvl3pPr>
            <a:lvl4pPr>
              <a:defRPr sz="2500">
                <a:solidFill>
                  <a:schemeClr val="tx1"/>
                </a:solidFill>
                <a:latin typeface="Arial" charset="0"/>
                <a:ea typeface="ＭＳ Ｐゴシック" charset="-128"/>
              </a:defRPr>
            </a:lvl4pPr>
            <a:lvl5pPr>
              <a:defRPr sz="2500">
                <a:solidFill>
                  <a:schemeClr val="tx1"/>
                </a:solidFill>
                <a:latin typeface="Arial" charset="0"/>
                <a:ea typeface="ＭＳ Ｐゴシック" charset="-128"/>
              </a:defRPr>
            </a:lvl5pPr>
            <a:lvl6pPr marL="483306" eaLnBrk="0" fontAlgn="base" hangingPunct="0">
              <a:spcBef>
                <a:spcPct val="0"/>
              </a:spcBef>
              <a:spcAft>
                <a:spcPct val="0"/>
              </a:spcAft>
              <a:defRPr sz="2500">
                <a:solidFill>
                  <a:schemeClr val="tx1"/>
                </a:solidFill>
                <a:latin typeface="Arial" charset="0"/>
                <a:ea typeface="ＭＳ Ｐゴシック" charset="-128"/>
              </a:defRPr>
            </a:lvl6pPr>
            <a:lvl7pPr marL="966612" eaLnBrk="0" fontAlgn="base" hangingPunct="0">
              <a:spcBef>
                <a:spcPct val="0"/>
              </a:spcBef>
              <a:spcAft>
                <a:spcPct val="0"/>
              </a:spcAft>
              <a:defRPr sz="2500">
                <a:solidFill>
                  <a:schemeClr val="tx1"/>
                </a:solidFill>
                <a:latin typeface="Arial" charset="0"/>
                <a:ea typeface="ＭＳ Ｐゴシック" charset="-128"/>
              </a:defRPr>
            </a:lvl7pPr>
            <a:lvl8pPr marL="1449918" eaLnBrk="0" fontAlgn="base" hangingPunct="0">
              <a:spcBef>
                <a:spcPct val="0"/>
              </a:spcBef>
              <a:spcAft>
                <a:spcPct val="0"/>
              </a:spcAft>
              <a:defRPr sz="2500">
                <a:solidFill>
                  <a:schemeClr val="tx1"/>
                </a:solidFill>
                <a:latin typeface="Arial" charset="0"/>
                <a:ea typeface="ＭＳ Ｐゴシック" charset="-128"/>
              </a:defRPr>
            </a:lvl8pPr>
            <a:lvl9pPr marL="1933224" eaLnBrk="0" fontAlgn="base" hangingPunct="0">
              <a:spcBef>
                <a:spcPct val="0"/>
              </a:spcBef>
              <a:spcAft>
                <a:spcPct val="0"/>
              </a:spcAft>
              <a:defRPr sz="2500">
                <a:solidFill>
                  <a:schemeClr val="tx1"/>
                </a:solidFill>
                <a:latin typeface="Arial" charset="0"/>
                <a:ea typeface="ＭＳ Ｐゴシック" charset="-128"/>
              </a:defRPr>
            </a:lvl9pPr>
          </a:lstStyle>
          <a:p>
            <a:fld id="{BA060C7A-46D1-411A-8039-B9B3A61A024B}" type="slidenum">
              <a:rPr lang="en-US" sz="1300">
                <a:latin typeface="Wingdings" charset="2"/>
              </a:rPr>
              <a:pPr/>
              <a:t>1</a:t>
            </a:fld>
            <a:endParaRPr lang="en-US" sz="1300" dirty="0">
              <a:latin typeface="Wingdings" charset="2"/>
            </a:endParaRPr>
          </a:p>
        </p:txBody>
      </p:sp>
    </p:spTree>
    <p:extLst>
      <p:ext uri="{BB962C8B-B14F-4D97-AF65-F5344CB8AC3E}">
        <p14:creationId xmlns:p14="http://schemas.microsoft.com/office/powerpoint/2010/main" val="123745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charset="-128"/>
              </a:defRPr>
            </a:lvl1pPr>
            <a:lvl2pPr marL="40097626" indent="-39614320">
              <a:defRPr sz="2500">
                <a:solidFill>
                  <a:schemeClr val="tx1"/>
                </a:solidFill>
                <a:latin typeface="Arial" pitchFamily="34" charset="0"/>
                <a:ea typeface="ＭＳ Ｐゴシック" charset="-128"/>
              </a:defRPr>
            </a:lvl2pPr>
            <a:lvl3pPr>
              <a:defRPr sz="2500">
                <a:solidFill>
                  <a:schemeClr val="tx1"/>
                </a:solidFill>
                <a:latin typeface="Arial" pitchFamily="34" charset="0"/>
                <a:ea typeface="ＭＳ Ｐゴシック" charset="-128"/>
              </a:defRPr>
            </a:lvl3pPr>
            <a:lvl4pPr>
              <a:defRPr sz="2500">
                <a:solidFill>
                  <a:schemeClr val="tx1"/>
                </a:solidFill>
                <a:latin typeface="Arial" pitchFamily="34" charset="0"/>
                <a:ea typeface="ＭＳ Ｐゴシック" charset="-128"/>
              </a:defRPr>
            </a:lvl4pPr>
            <a:lvl5pPr>
              <a:defRPr sz="2500">
                <a:solidFill>
                  <a:schemeClr val="tx1"/>
                </a:solidFill>
                <a:latin typeface="Arial" pitchFamily="34" charset="0"/>
                <a:ea typeface="ＭＳ Ｐゴシック" charset="-128"/>
              </a:defRPr>
            </a:lvl5pPr>
            <a:lvl6pPr marL="483306" eaLnBrk="0" fontAlgn="base" hangingPunct="0">
              <a:spcBef>
                <a:spcPct val="0"/>
              </a:spcBef>
              <a:spcAft>
                <a:spcPct val="0"/>
              </a:spcAft>
              <a:defRPr sz="2500">
                <a:solidFill>
                  <a:schemeClr val="tx1"/>
                </a:solidFill>
                <a:latin typeface="Arial" pitchFamily="34" charset="0"/>
                <a:ea typeface="ＭＳ Ｐゴシック" charset="-128"/>
              </a:defRPr>
            </a:lvl6pPr>
            <a:lvl7pPr marL="966612" eaLnBrk="0" fontAlgn="base" hangingPunct="0">
              <a:spcBef>
                <a:spcPct val="0"/>
              </a:spcBef>
              <a:spcAft>
                <a:spcPct val="0"/>
              </a:spcAft>
              <a:defRPr sz="2500">
                <a:solidFill>
                  <a:schemeClr val="tx1"/>
                </a:solidFill>
                <a:latin typeface="Arial" pitchFamily="34" charset="0"/>
                <a:ea typeface="ＭＳ Ｐゴシック" charset="-128"/>
              </a:defRPr>
            </a:lvl7pPr>
            <a:lvl8pPr marL="1449918" eaLnBrk="0" fontAlgn="base" hangingPunct="0">
              <a:spcBef>
                <a:spcPct val="0"/>
              </a:spcBef>
              <a:spcAft>
                <a:spcPct val="0"/>
              </a:spcAft>
              <a:defRPr sz="2500">
                <a:solidFill>
                  <a:schemeClr val="tx1"/>
                </a:solidFill>
                <a:latin typeface="Arial" pitchFamily="34" charset="0"/>
                <a:ea typeface="ＭＳ Ｐゴシック" charset="-128"/>
              </a:defRPr>
            </a:lvl8pPr>
            <a:lvl9pPr marL="1933224" eaLnBrk="0" fontAlgn="base" hangingPunct="0">
              <a:spcBef>
                <a:spcPct val="0"/>
              </a:spcBef>
              <a:spcAft>
                <a:spcPct val="0"/>
              </a:spcAft>
              <a:defRPr sz="2500">
                <a:solidFill>
                  <a:schemeClr val="tx1"/>
                </a:solidFill>
                <a:latin typeface="Arial" pitchFamily="34" charset="0"/>
                <a:ea typeface="ＭＳ Ｐゴシック" charset="-128"/>
              </a:defRPr>
            </a:lvl9pPr>
          </a:lstStyle>
          <a:p>
            <a:fld id="{A19E82B0-DAC3-4B70-B65D-063C00D89747}" type="slidenum">
              <a:rPr lang="en-US" sz="1300">
                <a:latin typeface="Wingdings" pitchFamily="2" charset="2"/>
              </a:rPr>
              <a:pPr/>
              <a:t>63</a:t>
            </a:fld>
            <a:endParaRPr lang="en-US" sz="1300" dirty="0">
              <a:latin typeface="Wingdings" pitchFamily="2" charset="2"/>
            </a:endParaRPr>
          </a:p>
        </p:txBody>
      </p:sp>
    </p:spTree>
    <p:extLst>
      <p:ext uri="{BB962C8B-B14F-4D97-AF65-F5344CB8AC3E}">
        <p14:creationId xmlns:p14="http://schemas.microsoft.com/office/powerpoint/2010/main" val="307804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charset="-128"/>
              </a:defRPr>
            </a:lvl1pPr>
            <a:lvl2pPr marL="40097626" indent="-39614320">
              <a:defRPr sz="2500">
                <a:solidFill>
                  <a:schemeClr val="tx1"/>
                </a:solidFill>
                <a:latin typeface="Arial" pitchFamily="34" charset="0"/>
                <a:ea typeface="ＭＳ Ｐゴシック" charset="-128"/>
              </a:defRPr>
            </a:lvl2pPr>
            <a:lvl3pPr>
              <a:defRPr sz="2500">
                <a:solidFill>
                  <a:schemeClr val="tx1"/>
                </a:solidFill>
                <a:latin typeface="Arial" pitchFamily="34" charset="0"/>
                <a:ea typeface="ＭＳ Ｐゴシック" charset="-128"/>
              </a:defRPr>
            </a:lvl3pPr>
            <a:lvl4pPr>
              <a:defRPr sz="2500">
                <a:solidFill>
                  <a:schemeClr val="tx1"/>
                </a:solidFill>
                <a:latin typeface="Arial" pitchFamily="34" charset="0"/>
                <a:ea typeface="ＭＳ Ｐゴシック" charset="-128"/>
              </a:defRPr>
            </a:lvl4pPr>
            <a:lvl5pPr>
              <a:defRPr sz="2500">
                <a:solidFill>
                  <a:schemeClr val="tx1"/>
                </a:solidFill>
                <a:latin typeface="Arial" pitchFamily="34" charset="0"/>
                <a:ea typeface="ＭＳ Ｐゴシック" charset="-128"/>
              </a:defRPr>
            </a:lvl5pPr>
            <a:lvl6pPr marL="483306" eaLnBrk="0" fontAlgn="base" hangingPunct="0">
              <a:spcBef>
                <a:spcPct val="0"/>
              </a:spcBef>
              <a:spcAft>
                <a:spcPct val="0"/>
              </a:spcAft>
              <a:defRPr sz="2500">
                <a:solidFill>
                  <a:schemeClr val="tx1"/>
                </a:solidFill>
                <a:latin typeface="Arial" pitchFamily="34" charset="0"/>
                <a:ea typeface="ＭＳ Ｐゴシック" charset="-128"/>
              </a:defRPr>
            </a:lvl6pPr>
            <a:lvl7pPr marL="966612" eaLnBrk="0" fontAlgn="base" hangingPunct="0">
              <a:spcBef>
                <a:spcPct val="0"/>
              </a:spcBef>
              <a:spcAft>
                <a:spcPct val="0"/>
              </a:spcAft>
              <a:defRPr sz="2500">
                <a:solidFill>
                  <a:schemeClr val="tx1"/>
                </a:solidFill>
                <a:latin typeface="Arial" pitchFamily="34" charset="0"/>
                <a:ea typeface="ＭＳ Ｐゴシック" charset="-128"/>
              </a:defRPr>
            </a:lvl7pPr>
            <a:lvl8pPr marL="1449918" eaLnBrk="0" fontAlgn="base" hangingPunct="0">
              <a:spcBef>
                <a:spcPct val="0"/>
              </a:spcBef>
              <a:spcAft>
                <a:spcPct val="0"/>
              </a:spcAft>
              <a:defRPr sz="2500">
                <a:solidFill>
                  <a:schemeClr val="tx1"/>
                </a:solidFill>
                <a:latin typeface="Arial" pitchFamily="34" charset="0"/>
                <a:ea typeface="ＭＳ Ｐゴシック" charset="-128"/>
              </a:defRPr>
            </a:lvl8pPr>
            <a:lvl9pPr marL="1933224" eaLnBrk="0" fontAlgn="base" hangingPunct="0">
              <a:spcBef>
                <a:spcPct val="0"/>
              </a:spcBef>
              <a:spcAft>
                <a:spcPct val="0"/>
              </a:spcAft>
              <a:defRPr sz="2500">
                <a:solidFill>
                  <a:schemeClr val="tx1"/>
                </a:solidFill>
                <a:latin typeface="Arial" pitchFamily="34" charset="0"/>
                <a:ea typeface="ＭＳ Ｐゴシック" charset="-128"/>
              </a:defRPr>
            </a:lvl9pPr>
          </a:lstStyle>
          <a:p>
            <a:fld id="{CAC50106-3AFA-4E13-812D-660D04783EAE}" type="slidenum">
              <a:rPr lang="en-US" sz="1300">
                <a:latin typeface="Wingdings" pitchFamily="2" charset="2"/>
              </a:rPr>
              <a:pPr/>
              <a:t>69</a:t>
            </a:fld>
            <a:endParaRPr lang="en-US" sz="1300" dirty="0">
              <a:latin typeface="Wingdings" pitchFamily="2" charset="2"/>
            </a:endParaRPr>
          </a:p>
        </p:txBody>
      </p:sp>
    </p:spTree>
    <p:extLst>
      <p:ext uri="{BB962C8B-B14F-4D97-AF65-F5344CB8AC3E}">
        <p14:creationId xmlns:p14="http://schemas.microsoft.com/office/powerpoint/2010/main" val="163475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FFC9-3DC3-4101-ACAD-C7E4AF69EA26}" type="slidenum">
              <a:rPr lang="en-US" smtClean="0"/>
              <a:pPr/>
              <a:t>70</a:t>
            </a:fld>
            <a:endParaRPr lang="en-US" dirty="0"/>
          </a:p>
        </p:txBody>
      </p:sp>
    </p:spTree>
    <p:extLst>
      <p:ext uri="{BB962C8B-B14F-4D97-AF65-F5344CB8AC3E}">
        <p14:creationId xmlns:p14="http://schemas.microsoft.com/office/powerpoint/2010/main" val="323213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FFC9-3DC3-4101-ACAD-C7E4AF69EA26}" type="slidenum">
              <a:rPr lang="en-US" smtClean="0"/>
              <a:pPr/>
              <a:t>71</a:t>
            </a:fld>
            <a:endParaRPr lang="en-US" dirty="0"/>
          </a:p>
        </p:txBody>
      </p:sp>
    </p:spTree>
    <p:extLst>
      <p:ext uri="{BB962C8B-B14F-4D97-AF65-F5344CB8AC3E}">
        <p14:creationId xmlns:p14="http://schemas.microsoft.com/office/powerpoint/2010/main" val="3830691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FFC9-3DC3-4101-ACAD-C7E4AF69EA26}" type="slidenum">
              <a:rPr lang="en-US" smtClean="0"/>
              <a:pPr/>
              <a:t>72</a:t>
            </a:fld>
            <a:endParaRPr lang="en-US" dirty="0"/>
          </a:p>
        </p:txBody>
      </p:sp>
    </p:spTree>
    <p:extLst>
      <p:ext uri="{BB962C8B-B14F-4D97-AF65-F5344CB8AC3E}">
        <p14:creationId xmlns:p14="http://schemas.microsoft.com/office/powerpoint/2010/main" val="2649575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charset="-128"/>
              </a:defRPr>
            </a:lvl1pPr>
            <a:lvl2pPr marL="40097626" indent="-39614320">
              <a:defRPr sz="2500">
                <a:solidFill>
                  <a:schemeClr val="tx1"/>
                </a:solidFill>
                <a:latin typeface="Arial" pitchFamily="34" charset="0"/>
                <a:ea typeface="ＭＳ Ｐゴシック" charset="-128"/>
              </a:defRPr>
            </a:lvl2pPr>
            <a:lvl3pPr>
              <a:defRPr sz="2500">
                <a:solidFill>
                  <a:schemeClr val="tx1"/>
                </a:solidFill>
                <a:latin typeface="Arial" pitchFamily="34" charset="0"/>
                <a:ea typeface="ＭＳ Ｐゴシック" charset="-128"/>
              </a:defRPr>
            </a:lvl3pPr>
            <a:lvl4pPr>
              <a:defRPr sz="2500">
                <a:solidFill>
                  <a:schemeClr val="tx1"/>
                </a:solidFill>
                <a:latin typeface="Arial" pitchFamily="34" charset="0"/>
                <a:ea typeface="ＭＳ Ｐゴシック" charset="-128"/>
              </a:defRPr>
            </a:lvl4pPr>
            <a:lvl5pPr>
              <a:defRPr sz="2500">
                <a:solidFill>
                  <a:schemeClr val="tx1"/>
                </a:solidFill>
                <a:latin typeface="Arial" pitchFamily="34" charset="0"/>
                <a:ea typeface="ＭＳ Ｐゴシック" charset="-128"/>
              </a:defRPr>
            </a:lvl5pPr>
            <a:lvl6pPr marL="483306" eaLnBrk="0" fontAlgn="base" hangingPunct="0">
              <a:spcBef>
                <a:spcPct val="0"/>
              </a:spcBef>
              <a:spcAft>
                <a:spcPct val="0"/>
              </a:spcAft>
              <a:defRPr sz="2500">
                <a:solidFill>
                  <a:schemeClr val="tx1"/>
                </a:solidFill>
                <a:latin typeface="Arial" pitchFamily="34" charset="0"/>
                <a:ea typeface="ＭＳ Ｐゴシック" charset="-128"/>
              </a:defRPr>
            </a:lvl6pPr>
            <a:lvl7pPr marL="966612" eaLnBrk="0" fontAlgn="base" hangingPunct="0">
              <a:spcBef>
                <a:spcPct val="0"/>
              </a:spcBef>
              <a:spcAft>
                <a:spcPct val="0"/>
              </a:spcAft>
              <a:defRPr sz="2500">
                <a:solidFill>
                  <a:schemeClr val="tx1"/>
                </a:solidFill>
                <a:latin typeface="Arial" pitchFamily="34" charset="0"/>
                <a:ea typeface="ＭＳ Ｐゴシック" charset="-128"/>
              </a:defRPr>
            </a:lvl7pPr>
            <a:lvl8pPr marL="1449918" eaLnBrk="0" fontAlgn="base" hangingPunct="0">
              <a:spcBef>
                <a:spcPct val="0"/>
              </a:spcBef>
              <a:spcAft>
                <a:spcPct val="0"/>
              </a:spcAft>
              <a:defRPr sz="2500">
                <a:solidFill>
                  <a:schemeClr val="tx1"/>
                </a:solidFill>
                <a:latin typeface="Arial" pitchFamily="34" charset="0"/>
                <a:ea typeface="ＭＳ Ｐゴシック" charset="-128"/>
              </a:defRPr>
            </a:lvl8pPr>
            <a:lvl9pPr marL="1933224" eaLnBrk="0" fontAlgn="base" hangingPunct="0">
              <a:spcBef>
                <a:spcPct val="0"/>
              </a:spcBef>
              <a:spcAft>
                <a:spcPct val="0"/>
              </a:spcAft>
              <a:defRPr sz="2500">
                <a:solidFill>
                  <a:schemeClr val="tx1"/>
                </a:solidFill>
                <a:latin typeface="Arial" pitchFamily="34" charset="0"/>
                <a:ea typeface="ＭＳ Ｐゴシック" charset="-128"/>
              </a:defRPr>
            </a:lvl9pPr>
          </a:lstStyle>
          <a:p>
            <a:fld id="{26DF8D82-75F6-4146-8B2B-9E415203A2C2}" type="slidenum">
              <a:rPr lang="en-US" sz="1300">
                <a:latin typeface="Wingdings" pitchFamily="2" charset="2"/>
              </a:rPr>
              <a:pPr/>
              <a:t>75</a:t>
            </a:fld>
            <a:endParaRPr lang="en-US" sz="1300" dirty="0">
              <a:latin typeface="Wingdings" pitchFamily="2" charset="2"/>
            </a:endParaRPr>
          </a:p>
        </p:txBody>
      </p:sp>
    </p:spTree>
    <p:extLst>
      <p:ext uri="{BB962C8B-B14F-4D97-AF65-F5344CB8AC3E}">
        <p14:creationId xmlns:p14="http://schemas.microsoft.com/office/powerpoint/2010/main" val="1882703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charset="-128"/>
              </a:defRPr>
            </a:lvl1pPr>
            <a:lvl2pPr marL="40097626" indent="-39614320">
              <a:defRPr sz="2500">
                <a:solidFill>
                  <a:schemeClr val="tx1"/>
                </a:solidFill>
                <a:latin typeface="Arial" pitchFamily="34" charset="0"/>
                <a:ea typeface="ＭＳ Ｐゴシック" charset="-128"/>
              </a:defRPr>
            </a:lvl2pPr>
            <a:lvl3pPr>
              <a:defRPr sz="2500">
                <a:solidFill>
                  <a:schemeClr val="tx1"/>
                </a:solidFill>
                <a:latin typeface="Arial" pitchFamily="34" charset="0"/>
                <a:ea typeface="ＭＳ Ｐゴシック" charset="-128"/>
              </a:defRPr>
            </a:lvl3pPr>
            <a:lvl4pPr>
              <a:defRPr sz="2500">
                <a:solidFill>
                  <a:schemeClr val="tx1"/>
                </a:solidFill>
                <a:latin typeface="Arial" pitchFamily="34" charset="0"/>
                <a:ea typeface="ＭＳ Ｐゴシック" charset="-128"/>
              </a:defRPr>
            </a:lvl4pPr>
            <a:lvl5pPr>
              <a:defRPr sz="2500">
                <a:solidFill>
                  <a:schemeClr val="tx1"/>
                </a:solidFill>
                <a:latin typeface="Arial" pitchFamily="34" charset="0"/>
                <a:ea typeface="ＭＳ Ｐゴシック" charset="-128"/>
              </a:defRPr>
            </a:lvl5pPr>
            <a:lvl6pPr marL="483306" eaLnBrk="0" fontAlgn="base" hangingPunct="0">
              <a:spcBef>
                <a:spcPct val="0"/>
              </a:spcBef>
              <a:spcAft>
                <a:spcPct val="0"/>
              </a:spcAft>
              <a:defRPr sz="2500">
                <a:solidFill>
                  <a:schemeClr val="tx1"/>
                </a:solidFill>
                <a:latin typeface="Arial" pitchFamily="34" charset="0"/>
                <a:ea typeface="ＭＳ Ｐゴシック" charset="-128"/>
              </a:defRPr>
            </a:lvl6pPr>
            <a:lvl7pPr marL="966612" eaLnBrk="0" fontAlgn="base" hangingPunct="0">
              <a:spcBef>
                <a:spcPct val="0"/>
              </a:spcBef>
              <a:spcAft>
                <a:spcPct val="0"/>
              </a:spcAft>
              <a:defRPr sz="2500">
                <a:solidFill>
                  <a:schemeClr val="tx1"/>
                </a:solidFill>
                <a:latin typeface="Arial" pitchFamily="34" charset="0"/>
                <a:ea typeface="ＭＳ Ｐゴシック" charset="-128"/>
              </a:defRPr>
            </a:lvl7pPr>
            <a:lvl8pPr marL="1449918" eaLnBrk="0" fontAlgn="base" hangingPunct="0">
              <a:spcBef>
                <a:spcPct val="0"/>
              </a:spcBef>
              <a:spcAft>
                <a:spcPct val="0"/>
              </a:spcAft>
              <a:defRPr sz="2500">
                <a:solidFill>
                  <a:schemeClr val="tx1"/>
                </a:solidFill>
                <a:latin typeface="Arial" pitchFamily="34" charset="0"/>
                <a:ea typeface="ＭＳ Ｐゴシック" charset="-128"/>
              </a:defRPr>
            </a:lvl8pPr>
            <a:lvl9pPr marL="1933224" eaLnBrk="0" fontAlgn="base" hangingPunct="0">
              <a:spcBef>
                <a:spcPct val="0"/>
              </a:spcBef>
              <a:spcAft>
                <a:spcPct val="0"/>
              </a:spcAft>
              <a:defRPr sz="2500">
                <a:solidFill>
                  <a:schemeClr val="tx1"/>
                </a:solidFill>
                <a:latin typeface="Arial" pitchFamily="34" charset="0"/>
                <a:ea typeface="ＭＳ Ｐゴシック" charset="-128"/>
              </a:defRPr>
            </a:lvl9pPr>
          </a:lstStyle>
          <a:p>
            <a:fld id="{12818BFC-792B-48AF-BDCA-18E9E1F05B87}" type="slidenum">
              <a:rPr lang="en-US" sz="1300">
                <a:latin typeface="Wingdings" pitchFamily="2" charset="2"/>
              </a:rPr>
              <a:pPr/>
              <a:t>102</a:t>
            </a:fld>
            <a:endParaRPr lang="en-US" sz="1300" dirty="0">
              <a:latin typeface="Wingdings" pitchFamily="2" charset="2"/>
            </a:endParaRPr>
          </a:p>
        </p:txBody>
      </p:sp>
    </p:spTree>
    <p:extLst>
      <p:ext uri="{BB962C8B-B14F-4D97-AF65-F5344CB8AC3E}">
        <p14:creationId xmlns:p14="http://schemas.microsoft.com/office/powerpoint/2010/main" val="2404010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charset="-128"/>
              </a:defRPr>
            </a:lvl1pPr>
            <a:lvl2pPr marL="40097626" indent="-39614320">
              <a:defRPr sz="2500">
                <a:solidFill>
                  <a:schemeClr val="tx1"/>
                </a:solidFill>
                <a:latin typeface="Arial" pitchFamily="34" charset="0"/>
                <a:ea typeface="ＭＳ Ｐゴシック" charset="-128"/>
              </a:defRPr>
            </a:lvl2pPr>
            <a:lvl3pPr>
              <a:defRPr sz="2500">
                <a:solidFill>
                  <a:schemeClr val="tx1"/>
                </a:solidFill>
                <a:latin typeface="Arial" pitchFamily="34" charset="0"/>
                <a:ea typeface="ＭＳ Ｐゴシック" charset="-128"/>
              </a:defRPr>
            </a:lvl3pPr>
            <a:lvl4pPr>
              <a:defRPr sz="2500">
                <a:solidFill>
                  <a:schemeClr val="tx1"/>
                </a:solidFill>
                <a:latin typeface="Arial" pitchFamily="34" charset="0"/>
                <a:ea typeface="ＭＳ Ｐゴシック" charset="-128"/>
              </a:defRPr>
            </a:lvl4pPr>
            <a:lvl5pPr>
              <a:defRPr sz="2500">
                <a:solidFill>
                  <a:schemeClr val="tx1"/>
                </a:solidFill>
                <a:latin typeface="Arial" pitchFamily="34" charset="0"/>
                <a:ea typeface="ＭＳ Ｐゴシック" charset="-128"/>
              </a:defRPr>
            </a:lvl5pPr>
            <a:lvl6pPr marL="483306" eaLnBrk="0" fontAlgn="base" hangingPunct="0">
              <a:spcBef>
                <a:spcPct val="0"/>
              </a:spcBef>
              <a:spcAft>
                <a:spcPct val="0"/>
              </a:spcAft>
              <a:defRPr sz="2500">
                <a:solidFill>
                  <a:schemeClr val="tx1"/>
                </a:solidFill>
                <a:latin typeface="Arial" pitchFamily="34" charset="0"/>
                <a:ea typeface="ＭＳ Ｐゴシック" charset="-128"/>
              </a:defRPr>
            </a:lvl6pPr>
            <a:lvl7pPr marL="966612" eaLnBrk="0" fontAlgn="base" hangingPunct="0">
              <a:spcBef>
                <a:spcPct val="0"/>
              </a:spcBef>
              <a:spcAft>
                <a:spcPct val="0"/>
              </a:spcAft>
              <a:defRPr sz="2500">
                <a:solidFill>
                  <a:schemeClr val="tx1"/>
                </a:solidFill>
                <a:latin typeface="Arial" pitchFamily="34" charset="0"/>
                <a:ea typeface="ＭＳ Ｐゴシック" charset="-128"/>
              </a:defRPr>
            </a:lvl7pPr>
            <a:lvl8pPr marL="1449918" eaLnBrk="0" fontAlgn="base" hangingPunct="0">
              <a:spcBef>
                <a:spcPct val="0"/>
              </a:spcBef>
              <a:spcAft>
                <a:spcPct val="0"/>
              </a:spcAft>
              <a:defRPr sz="2500">
                <a:solidFill>
                  <a:schemeClr val="tx1"/>
                </a:solidFill>
                <a:latin typeface="Arial" pitchFamily="34" charset="0"/>
                <a:ea typeface="ＭＳ Ｐゴシック" charset="-128"/>
              </a:defRPr>
            </a:lvl8pPr>
            <a:lvl9pPr marL="1933224" eaLnBrk="0" fontAlgn="base" hangingPunct="0">
              <a:spcBef>
                <a:spcPct val="0"/>
              </a:spcBef>
              <a:spcAft>
                <a:spcPct val="0"/>
              </a:spcAft>
              <a:defRPr sz="2500">
                <a:solidFill>
                  <a:schemeClr val="tx1"/>
                </a:solidFill>
                <a:latin typeface="Arial" pitchFamily="34" charset="0"/>
                <a:ea typeface="ＭＳ Ｐゴシック" charset="-128"/>
              </a:defRPr>
            </a:lvl9pPr>
          </a:lstStyle>
          <a:p>
            <a:fld id="{0CCC152E-7485-45D9-846F-3F0E1F5556E8}" type="slidenum">
              <a:rPr lang="en-US" sz="1300">
                <a:latin typeface="Wingdings" pitchFamily="2" charset="2"/>
              </a:rPr>
              <a:pPr/>
              <a:t>134</a:t>
            </a:fld>
            <a:endParaRPr lang="en-US" sz="1300" dirty="0">
              <a:latin typeface="Wingdings" pitchFamily="2" charset="2"/>
            </a:endParaRPr>
          </a:p>
        </p:txBody>
      </p:sp>
    </p:spTree>
    <p:extLst>
      <p:ext uri="{BB962C8B-B14F-4D97-AF65-F5344CB8AC3E}">
        <p14:creationId xmlns:p14="http://schemas.microsoft.com/office/powerpoint/2010/main" val="143277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FFC9-3DC3-4101-ACAD-C7E4AF69EA26}" type="slidenum">
              <a:rPr lang="en-US" smtClean="0"/>
              <a:pPr/>
              <a:t>5</a:t>
            </a:fld>
            <a:endParaRPr lang="en-US" dirty="0"/>
          </a:p>
        </p:txBody>
      </p:sp>
    </p:spTree>
    <p:extLst>
      <p:ext uri="{BB962C8B-B14F-4D97-AF65-F5344CB8AC3E}">
        <p14:creationId xmlns:p14="http://schemas.microsoft.com/office/powerpoint/2010/main" val="320560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FFC9-3DC3-4101-ACAD-C7E4AF69EA26}" type="slidenum">
              <a:rPr lang="en-US" smtClean="0"/>
              <a:pPr/>
              <a:t>18</a:t>
            </a:fld>
            <a:endParaRPr lang="en-US" dirty="0"/>
          </a:p>
        </p:txBody>
      </p:sp>
    </p:spTree>
    <p:extLst>
      <p:ext uri="{BB962C8B-B14F-4D97-AF65-F5344CB8AC3E}">
        <p14:creationId xmlns:p14="http://schemas.microsoft.com/office/powerpoint/2010/main" val="339449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charset="-128"/>
              </a:defRPr>
            </a:lvl1pPr>
            <a:lvl2pPr marL="785372" indent="-302066" eaLnBrk="0" hangingPunct="0">
              <a:defRPr sz="2500">
                <a:solidFill>
                  <a:schemeClr val="tx1"/>
                </a:solidFill>
                <a:latin typeface="Arial" pitchFamily="34" charset="0"/>
                <a:ea typeface="ＭＳ Ｐゴシック" charset="-128"/>
              </a:defRPr>
            </a:lvl2pPr>
            <a:lvl3pPr marL="1208265" indent="-241653" eaLnBrk="0" hangingPunct="0">
              <a:defRPr sz="2500">
                <a:solidFill>
                  <a:schemeClr val="tx1"/>
                </a:solidFill>
                <a:latin typeface="Arial" pitchFamily="34" charset="0"/>
                <a:ea typeface="ＭＳ Ｐゴシック" charset="-128"/>
              </a:defRPr>
            </a:lvl3pPr>
            <a:lvl4pPr marL="1691571" indent="-241653" eaLnBrk="0" hangingPunct="0">
              <a:defRPr sz="2500">
                <a:solidFill>
                  <a:schemeClr val="tx1"/>
                </a:solidFill>
                <a:latin typeface="Arial" pitchFamily="34" charset="0"/>
                <a:ea typeface="ＭＳ Ｐゴシック" charset="-128"/>
              </a:defRPr>
            </a:lvl4pPr>
            <a:lvl5pPr marL="2174878" indent="-241653" eaLnBrk="0" hangingPunct="0">
              <a:defRPr sz="2500">
                <a:solidFill>
                  <a:schemeClr val="tx1"/>
                </a:solidFill>
                <a:latin typeface="Arial" pitchFamily="34" charset="0"/>
                <a:ea typeface="ＭＳ Ｐゴシック"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charset="-128"/>
              </a:defRPr>
            </a:lvl9pPr>
          </a:lstStyle>
          <a:p>
            <a:fld id="{1033B823-D0BB-4132-AC32-48DF87EED008}" type="slidenum">
              <a:rPr lang="en-US" sz="1300">
                <a:latin typeface="Wingdings" pitchFamily="2" charset="2"/>
              </a:rPr>
              <a:pPr/>
              <a:t>30</a:t>
            </a:fld>
            <a:endParaRPr lang="en-US" sz="1300" dirty="0">
              <a:latin typeface="Wingdings" pitchFamily="2" charset="2"/>
            </a:endParaRPr>
          </a:p>
        </p:txBody>
      </p:sp>
    </p:spTree>
    <p:extLst>
      <p:ext uri="{BB962C8B-B14F-4D97-AF65-F5344CB8AC3E}">
        <p14:creationId xmlns:p14="http://schemas.microsoft.com/office/powerpoint/2010/main" val="47769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charset="-128"/>
              </a:defRPr>
            </a:lvl1pPr>
            <a:lvl2pPr marL="785372" indent="-302066">
              <a:defRPr sz="2500">
                <a:solidFill>
                  <a:schemeClr val="tx1"/>
                </a:solidFill>
                <a:latin typeface="Arial" pitchFamily="34" charset="0"/>
                <a:ea typeface="ＭＳ Ｐゴシック" charset="-128"/>
              </a:defRPr>
            </a:lvl2pPr>
            <a:lvl3pPr marL="1208265" indent="-241653">
              <a:defRPr sz="2500">
                <a:solidFill>
                  <a:schemeClr val="tx1"/>
                </a:solidFill>
                <a:latin typeface="Arial" pitchFamily="34" charset="0"/>
                <a:ea typeface="ＭＳ Ｐゴシック" charset="-128"/>
              </a:defRPr>
            </a:lvl3pPr>
            <a:lvl4pPr marL="1691571" indent="-241653">
              <a:defRPr sz="2500">
                <a:solidFill>
                  <a:schemeClr val="tx1"/>
                </a:solidFill>
                <a:latin typeface="Arial" pitchFamily="34" charset="0"/>
                <a:ea typeface="ＭＳ Ｐゴシック" charset="-128"/>
              </a:defRPr>
            </a:lvl4pPr>
            <a:lvl5pPr marL="2174878" indent="-241653">
              <a:defRPr sz="2500">
                <a:solidFill>
                  <a:schemeClr val="tx1"/>
                </a:solidFill>
                <a:latin typeface="Arial" pitchFamily="34" charset="0"/>
                <a:ea typeface="ＭＳ Ｐゴシック"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charset="-128"/>
              </a:defRPr>
            </a:lvl9pPr>
          </a:lstStyle>
          <a:p>
            <a:fld id="{EC2FF0EC-1489-4B58-87B4-F2014788B24C}" type="slidenum">
              <a:rPr lang="en-US" sz="1300">
                <a:latin typeface="Wingdings" pitchFamily="2" charset="2"/>
              </a:rPr>
              <a:pPr/>
              <a:t>43</a:t>
            </a:fld>
            <a:endParaRPr lang="en-US" sz="1300" dirty="0">
              <a:latin typeface="Wingdings" pitchFamily="2" charset="2"/>
            </a:endParaRPr>
          </a:p>
        </p:txBody>
      </p:sp>
    </p:spTree>
    <p:extLst>
      <p:ext uri="{BB962C8B-B14F-4D97-AF65-F5344CB8AC3E}">
        <p14:creationId xmlns:p14="http://schemas.microsoft.com/office/powerpoint/2010/main" val="157401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charset="-128"/>
              </a:defRPr>
            </a:lvl1pPr>
            <a:lvl2pPr marL="785372" indent="-302066">
              <a:defRPr sz="2500">
                <a:solidFill>
                  <a:schemeClr val="tx1"/>
                </a:solidFill>
                <a:latin typeface="Arial" pitchFamily="34" charset="0"/>
                <a:ea typeface="ＭＳ Ｐゴシック" charset="-128"/>
              </a:defRPr>
            </a:lvl2pPr>
            <a:lvl3pPr marL="1208265" indent="-241653">
              <a:defRPr sz="2500">
                <a:solidFill>
                  <a:schemeClr val="tx1"/>
                </a:solidFill>
                <a:latin typeface="Arial" pitchFamily="34" charset="0"/>
                <a:ea typeface="ＭＳ Ｐゴシック" charset="-128"/>
              </a:defRPr>
            </a:lvl3pPr>
            <a:lvl4pPr marL="1691571" indent="-241653">
              <a:defRPr sz="2500">
                <a:solidFill>
                  <a:schemeClr val="tx1"/>
                </a:solidFill>
                <a:latin typeface="Arial" pitchFamily="34" charset="0"/>
                <a:ea typeface="ＭＳ Ｐゴシック" charset="-128"/>
              </a:defRPr>
            </a:lvl4pPr>
            <a:lvl5pPr marL="2174878" indent="-241653">
              <a:defRPr sz="2500">
                <a:solidFill>
                  <a:schemeClr val="tx1"/>
                </a:solidFill>
                <a:latin typeface="Arial" pitchFamily="34" charset="0"/>
                <a:ea typeface="ＭＳ Ｐゴシック"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charset="-128"/>
              </a:defRPr>
            </a:lvl9pPr>
          </a:lstStyle>
          <a:p>
            <a:fld id="{E95AB16C-F783-4906-8E80-168607B7E022}" type="slidenum">
              <a:rPr lang="en-US" sz="1300">
                <a:latin typeface="Wingdings" pitchFamily="2" charset="2"/>
              </a:rPr>
              <a:pPr/>
              <a:t>44</a:t>
            </a:fld>
            <a:endParaRPr lang="en-US" sz="1300" dirty="0">
              <a:latin typeface="Wingdings" pitchFamily="2" charset="2"/>
            </a:endParaRPr>
          </a:p>
        </p:txBody>
      </p:sp>
    </p:spTree>
    <p:extLst>
      <p:ext uri="{BB962C8B-B14F-4D97-AF65-F5344CB8AC3E}">
        <p14:creationId xmlns:p14="http://schemas.microsoft.com/office/powerpoint/2010/main" val="60425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charset="-128"/>
              </a:defRPr>
            </a:lvl1pPr>
            <a:lvl2pPr marL="785372" indent="-302066">
              <a:defRPr sz="2500">
                <a:solidFill>
                  <a:schemeClr val="tx1"/>
                </a:solidFill>
                <a:latin typeface="Arial" pitchFamily="34" charset="0"/>
                <a:ea typeface="ＭＳ Ｐゴシック" charset="-128"/>
              </a:defRPr>
            </a:lvl2pPr>
            <a:lvl3pPr marL="1208265" indent="-241653">
              <a:defRPr sz="2500">
                <a:solidFill>
                  <a:schemeClr val="tx1"/>
                </a:solidFill>
                <a:latin typeface="Arial" pitchFamily="34" charset="0"/>
                <a:ea typeface="ＭＳ Ｐゴシック" charset="-128"/>
              </a:defRPr>
            </a:lvl3pPr>
            <a:lvl4pPr marL="1691571" indent="-241653">
              <a:defRPr sz="2500">
                <a:solidFill>
                  <a:schemeClr val="tx1"/>
                </a:solidFill>
                <a:latin typeface="Arial" pitchFamily="34" charset="0"/>
                <a:ea typeface="ＭＳ Ｐゴシック" charset="-128"/>
              </a:defRPr>
            </a:lvl4pPr>
            <a:lvl5pPr marL="2174878" indent="-241653">
              <a:defRPr sz="2500">
                <a:solidFill>
                  <a:schemeClr val="tx1"/>
                </a:solidFill>
                <a:latin typeface="Arial" pitchFamily="34" charset="0"/>
                <a:ea typeface="ＭＳ Ｐゴシック"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charset="-128"/>
              </a:defRPr>
            </a:lvl9pPr>
          </a:lstStyle>
          <a:p>
            <a:fld id="{7C4E1328-1606-456E-B65F-E597B09199F1}" type="slidenum">
              <a:rPr lang="en-US" sz="1300">
                <a:latin typeface="Wingdings" pitchFamily="2" charset="2"/>
              </a:rPr>
              <a:pPr/>
              <a:t>45</a:t>
            </a:fld>
            <a:endParaRPr lang="en-US" sz="1300" dirty="0">
              <a:latin typeface="Wingdings" pitchFamily="2" charset="2"/>
            </a:endParaRPr>
          </a:p>
        </p:txBody>
      </p:sp>
    </p:spTree>
    <p:extLst>
      <p:ext uri="{BB962C8B-B14F-4D97-AF65-F5344CB8AC3E}">
        <p14:creationId xmlns:p14="http://schemas.microsoft.com/office/powerpoint/2010/main" val="121298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charset="-128"/>
              </a:defRPr>
            </a:lvl1pPr>
            <a:lvl2pPr marL="40097626" indent="-39614320">
              <a:defRPr sz="2500">
                <a:solidFill>
                  <a:schemeClr val="tx1"/>
                </a:solidFill>
                <a:latin typeface="Arial" pitchFamily="34" charset="0"/>
                <a:ea typeface="ＭＳ Ｐゴシック" charset="-128"/>
              </a:defRPr>
            </a:lvl2pPr>
            <a:lvl3pPr>
              <a:defRPr sz="2500">
                <a:solidFill>
                  <a:schemeClr val="tx1"/>
                </a:solidFill>
                <a:latin typeface="Arial" pitchFamily="34" charset="0"/>
                <a:ea typeface="ＭＳ Ｐゴシック" charset="-128"/>
              </a:defRPr>
            </a:lvl3pPr>
            <a:lvl4pPr>
              <a:defRPr sz="2500">
                <a:solidFill>
                  <a:schemeClr val="tx1"/>
                </a:solidFill>
                <a:latin typeface="Arial" pitchFamily="34" charset="0"/>
                <a:ea typeface="ＭＳ Ｐゴシック" charset="-128"/>
              </a:defRPr>
            </a:lvl4pPr>
            <a:lvl5pPr>
              <a:defRPr sz="2500">
                <a:solidFill>
                  <a:schemeClr val="tx1"/>
                </a:solidFill>
                <a:latin typeface="Arial" pitchFamily="34" charset="0"/>
                <a:ea typeface="ＭＳ Ｐゴシック" charset="-128"/>
              </a:defRPr>
            </a:lvl5pPr>
            <a:lvl6pPr marL="483306" eaLnBrk="0" fontAlgn="base" hangingPunct="0">
              <a:spcBef>
                <a:spcPct val="0"/>
              </a:spcBef>
              <a:spcAft>
                <a:spcPct val="0"/>
              </a:spcAft>
              <a:defRPr sz="2500">
                <a:solidFill>
                  <a:schemeClr val="tx1"/>
                </a:solidFill>
                <a:latin typeface="Arial" pitchFamily="34" charset="0"/>
                <a:ea typeface="ＭＳ Ｐゴシック" charset="-128"/>
              </a:defRPr>
            </a:lvl6pPr>
            <a:lvl7pPr marL="966612" eaLnBrk="0" fontAlgn="base" hangingPunct="0">
              <a:spcBef>
                <a:spcPct val="0"/>
              </a:spcBef>
              <a:spcAft>
                <a:spcPct val="0"/>
              </a:spcAft>
              <a:defRPr sz="2500">
                <a:solidFill>
                  <a:schemeClr val="tx1"/>
                </a:solidFill>
                <a:latin typeface="Arial" pitchFamily="34" charset="0"/>
                <a:ea typeface="ＭＳ Ｐゴシック" charset="-128"/>
              </a:defRPr>
            </a:lvl7pPr>
            <a:lvl8pPr marL="1449918" eaLnBrk="0" fontAlgn="base" hangingPunct="0">
              <a:spcBef>
                <a:spcPct val="0"/>
              </a:spcBef>
              <a:spcAft>
                <a:spcPct val="0"/>
              </a:spcAft>
              <a:defRPr sz="2500">
                <a:solidFill>
                  <a:schemeClr val="tx1"/>
                </a:solidFill>
                <a:latin typeface="Arial" pitchFamily="34" charset="0"/>
                <a:ea typeface="ＭＳ Ｐゴシック" charset="-128"/>
              </a:defRPr>
            </a:lvl8pPr>
            <a:lvl9pPr marL="1933224" eaLnBrk="0" fontAlgn="base" hangingPunct="0">
              <a:spcBef>
                <a:spcPct val="0"/>
              </a:spcBef>
              <a:spcAft>
                <a:spcPct val="0"/>
              </a:spcAft>
              <a:defRPr sz="2500">
                <a:solidFill>
                  <a:schemeClr val="tx1"/>
                </a:solidFill>
                <a:latin typeface="Arial" pitchFamily="34" charset="0"/>
                <a:ea typeface="ＭＳ Ｐゴシック" charset="-128"/>
              </a:defRPr>
            </a:lvl9pPr>
          </a:lstStyle>
          <a:p>
            <a:fld id="{E76825A5-CC8A-4E70-8778-6C06A01985A7}" type="slidenum">
              <a:rPr lang="en-US" sz="1300">
                <a:latin typeface="Wingdings" pitchFamily="2" charset="2"/>
              </a:rPr>
              <a:pPr/>
              <a:t>60</a:t>
            </a:fld>
            <a:endParaRPr lang="en-US" sz="1300" dirty="0">
              <a:latin typeface="Wingdings" pitchFamily="2" charset="2"/>
            </a:endParaRPr>
          </a:p>
        </p:txBody>
      </p:sp>
    </p:spTree>
    <p:extLst>
      <p:ext uri="{BB962C8B-B14F-4D97-AF65-F5344CB8AC3E}">
        <p14:creationId xmlns:p14="http://schemas.microsoft.com/office/powerpoint/2010/main" val="84457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charset="-128"/>
              </a:defRPr>
            </a:lvl1pPr>
            <a:lvl2pPr marL="40097626" indent="-39614320">
              <a:defRPr sz="2500">
                <a:solidFill>
                  <a:schemeClr val="tx1"/>
                </a:solidFill>
                <a:latin typeface="Arial" pitchFamily="34" charset="0"/>
                <a:ea typeface="ＭＳ Ｐゴシック" charset="-128"/>
              </a:defRPr>
            </a:lvl2pPr>
            <a:lvl3pPr>
              <a:defRPr sz="2500">
                <a:solidFill>
                  <a:schemeClr val="tx1"/>
                </a:solidFill>
                <a:latin typeface="Arial" pitchFamily="34" charset="0"/>
                <a:ea typeface="ＭＳ Ｐゴシック" charset="-128"/>
              </a:defRPr>
            </a:lvl3pPr>
            <a:lvl4pPr>
              <a:defRPr sz="2500">
                <a:solidFill>
                  <a:schemeClr val="tx1"/>
                </a:solidFill>
                <a:latin typeface="Arial" pitchFamily="34" charset="0"/>
                <a:ea typeface="ＭＳ Ｐゴシック" charset="-128"/>
              </a:defRPr>
            </a:lvl4pPr>
            <a:lvl5pPr>
              <a:defRPr sz="2500">
                <a:solidFill>
                  <a:schemeClr val="tx1"/>
                </a:solidFill>
                <a:latin typeface="Arial" pitchFamily="34" charset="0"/>
                <a:ea typeface="ＭＳ Ｐゴシック" charset="-128"/>
              </a:defRPr>
            </a:lvl5pPr>
            <a:lvl6pPr marL="483306" eaLnBrk="0" fontAlgn="base" hangingPunct="0">
              <a:spcBef>
                <a:spcPct val="0"/>
              </a:spcBef>
              <a:spcAft>
                <a:spcPct val="0"/>
              </a:spcAft>
              <a:defRPr sz="2500">
                <a:solidFill>
                  <a:schemeClr val="tx1"/>
                </a:solidFill>
                <a:latin typeface="Arial" pitchFamily="34" charset="0"/>
                <a:ea typeface="ＭＳ Ｐゴシック" charset="-128"/>
              </a:defRPr>
            </a:lvl6pPr>
            <a:lvl7pPr marL="966612" eaLnBrk="0" fontAlgn="base" hangingPunct="0">
              <a:spcBef>
                <a:spcPct val="0"/>
              </a:spcBef>
              <a:spcAft>
                <a:spcPct val="0"/>
              </a:spcAft>
              <a:defRPr sz="2500">
                <a:solidFill>
                  <a:schemeClr val="tx1"/>
                </a:solidFill>
                <a:latin typeface="Arial" pitchFamily="34" charset="0"/>
                <a:ea typeface="ＭＳ Ｐゴシック" charset="-128"/>
              </a:defRPr>
            </a:lvl7pPr>
            <a:lvl8pPr marL="1449918" eaLnBrk="0" fontAlgn="base" hangingPunct="0">
              <a:spcBef>
                <a:spcPct val="0"/>
              </a:spcBef>
              <a:spcAft>
                <a:spcPct val="0"/>
              </a:spcAft>
              <a:defRPr sz="2500">
                <a:solidFill>
                  <a:schemeClr val="tx1"/>
                </a:solidFill>
                <a:latin typeface="Arial" pitchFamily="34" charset="0"/>
                <a:ea typeface="ＭＳ Ｐゴシック" charset="-128"/>
              </a:defRPr>
            </a:lvl8pPr>
            <a:lvl9pPr marL="1933224" eaLnBrk="0" fontAlgn="base" hangingPunct="0">
              <a:spcBef>
                <a:spcPct val="0"/>
              </a:spcBef>
              <a:spcAft>
                <a:spcPct val="0"/>
              </a:spcAft>
              <a:defRPr sz="2500">
                <a:solidFill>
                  <a:schemeClr val="tx1"/>
                </a:solidFill>
                <a:latin typeface="Arial" pitchFamily="34" charset="0"/>
                <a:ea typeface="ＭＳ Ｐゴシック" charset="-128"/>
              </a:defRPr>
            </a:lvl9pPr>
          </a:lstStyle>
          <a:p>
            <a:fld id="{5D3D5B4B-AAE9-4233-ABB0-8870A08DAEAE}" type="slidenum">
              <a:rPr lang="en-US" sz="1300">
                <a:latin typeface="Wingdings" pitchFamily="2" charset="2"/>
              </a:rPr>
              <a:pPr/>
              <a:t>62</a:t>
            </a:fld>
            <a:endParaRPr lang="en-US" sz="1300" dirty="0">
              <a:latin typeface="Wingdings" pitchFamily="2" charset="2"/>
            </a:endParaRPr>
          </a:p>
        </p:txBody>
      </p:sp>
    </p:spTree>
    <p:extLst>
      <p:ext uri="{BB962C8B-B14F-4D97-AF65-F5344CB8AC3E}">
        <p14:creationId xmlns:p14="http://schemas.microsoft.com/office/powerpoint/2010/main" val="11468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967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8" name="Footer Placeholder 4"/>
          <p:cNvSpPr>
            <a:spLocks noGrp="1"/>
          </p:cNvSpPr>
          <p:nvPr>
            <p:ph type="ftr" sz="quarter" idx="11"/>
          </p:nvPr>
        </p:nvSpPr>
        <p:spPr>
          <a:xfrm>
            <a:off x="457200" y="6248400"/>
            <a:ext cx="5573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105AF69-20A3-4170-A6BA-FF2CF3DA52AE}" type="slidenum">
              <a:rPr lang="en-US"/>
              <a:pPr/>
              <a:t>‹#›</a:t>
            </a:fld>
            <a:endParaRPr lang="en-US" dirty="0"/>
          </a:p>
        </p:txBody>
      </p:sp>
    </p:spTree>
    <p:extLst>
      <p:ext uri="{BB962C8B-B14F-4D97-AF65-F5344CB8AC3E}">
        <p14:creationId xmlns:p14="http://schemas.microsoft.com/office/powerpoint/2010/main" val="9993903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09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8" name="Footer Placeholder 13"/>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4406627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7" name="Rectangle 6"/>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0" name="Footer Placeholder 11"/>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259263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2" name="Date Placeholder 9"/>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4" name="Footer Placeholder 13"/>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19" name="Rectangle 6"/>
          <p:cNvSpPr>
            <a:spLocks noChangeArrowheads="1"/>
          </p:cNvSpPr>
          <p:nvPr userDrawn="1"/>
        </p:nvSpPr>
        <p:spPr bwMode="auto">
          <a:xfrm>
            <a:off x="457200" y="6400800"/>
            <a:ext cx="5715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buFont typeface="Wingdings" pitchFamily="2" charset="2"/>
              <a:buNone/>
            </a:pPr>
            <a:r>
              <a:rPr lang="en-IN" sz="900" dirty="0" smtClean="0">
                <a:latin typeface="Arial" pitchFamily="34" charset="0"/>
                <a:cs typeface="Arial" pitchFamily="34" charset="0"/>
              </a:rPr>
              <a:t>Chemistry: An Introduction to General, Organic, and Biological Chemistry, Thirteenth Edition,</a:t>
            </a:r>
            <a:r>
              <a:rPr lang="en-US" sz="900" dirty="0" smtClean="0">
                <a:latin typeface="Arial" pitchFamily="34" charset="0"/>
                <a:cs typeface="Arial" pitchFamily="34" charset="0"/>
              </a:rPr>
              <a:t> Global Edition </a:t>
            </a:r>
            <a:r>
              <a:rPr lang="en-US" sz="900" dirty="0">
                <a:latin typeface="Arial" pitchFamily="34" charset="0"/>
                <a:cs typeface="Arial" pitchFamily="34" charset="0"/>
              </a:rPr>
              <a:t>	</a:t>
            </a:r>
          </a:p>
        </p:txBody>
      </p:sp>
      <p:sp>
        <p:nvSpPr>
          <p:cNvPr id="20" name="Rectangle 6"/>
          <p:cNvSpPr>
            <a:spLocks noChangeArrowheads="1"/>
          </p:cNvSpPr>
          <p:nvPr userDrawn="1"/>
        </p:nvSpPr>
        <p:spPr bwMode="auto">
          <a:xfrm>
            <a:off x="6629400" y="6400800"/>
            <a:ext cx="228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Wingdings" pitchFamily="2" charset="2"/>
              <a:buNone/>
            </a:pPr>
            <a:r>
              <a:rPr lang="en-US" sz="900" dirty="0" smtClean="0">
                <a:latin typeface="Arial" pitchFamily="34" charset="0"/>
                <a:cs typeface="Arial" pitchFamily="34" charset="0"/>
              </a:rPr>
              <a:t>© 2019 Pearson Education Ltd. </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40400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15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3" name="Footer Placeholder 2"/>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2"/>
                </a:solidFill>
              </a:defRPr>
            </a:lvl1pPr>
          </a:lstStyle>
          <a:p>
            <a:fld id="{CDE381C3-BB37-4F1D-8394-2313C25A4E22}" type="slidenum">
              <a:rPr lang="en-US"/>
              <a:pPr/>
              <a:t>‹#›</a:t>
            </a:fld>
            <a:endParaRPr lang="en-US" dirty="0"/>
          </a:p>
        </p:txBody>
      </p:sp>
    </p:spTree>
    <p:extLst>
      <p:ext uri="{BB962C8B-B14F-4D97-AF65-F5344CB8AC3E}">
        <p14:creationId xmlns:p14="http://schemas.microsoft.com/office/powerpoint/2010/main" val="376107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p:cNvSpPr>
            <a:spLocks noGrp="1"/>
          </p:cNvSpPr>
          <p:nvPr>
            <p:ph type="sldNum" sz="quarter" idx="10"/>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3AA1FF7E-F2C8-433D-966D-A2FDD59D225F}" type="slidenum">
              <a:rPr lang="en-US"/>
              <a:pPr/>
              <a:t>‹#›</a:t>
            </a:fld>
            <a:endParaRPr lang="en-US" dirty="0"/>
          </a:p>
        </p:txBody>
      </p:sp>
    </p:spTree>
    <p:extLst>
      <p:ext uri="{BB962C8B-B14F-4D97-AF65-F5344CB8AC3E}">
        <p14:creationId xmlns:p14="http://schemas.microsoft.com/office/powerpoint/2010/main" val="316360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Drag picture to placeholder or click icon to add</a:t>
            </a:r>
          </a:p>
        </p:txBody>
      </p:sp>
      <p:sp>
        <p:nvSpPr>
          <p:cNvPr id="9" name="Date Placeholder 11"/>
          <p:cNvSpPr>
            <a:spLocks noGrp="1"/>
          </p:cNvSpPr>
          <p:nvPr>
            <p:ph type="dt" sz="half" idx="10"/>
          </p:nvPr>
        </p:nvSpPr>
        <p:spPr>
          <a:xfrm>
            <a:off x="62484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0" name="Slide Number Placeholder 12"/>
          <p:cNvSpPr>
            <a:spLocks noGrp="1"/>
          </p:cNvSpPr>
          <p:nvPr>
            <p:ph type="sldNum" sz="quarter" idx="11"/>
          </p:nvPr>
        </p:nvSpPr>
        <p:spPr>
          <a:xfrm>
            <a:off x="0" y="4667250"/>
            <a:ext cx="1447800" cy="663575"/>
          </a:xfrm>
          <a:prstGeom prst="rect">
            <a:avLst/>
          </a:prstGeom>
        </p:spPr>
        <p:txBody>
          <a:bodyPr vert="horz" wrap="square" lIns="91440" tIns="45720" rIns="91440" bIns="45720" numCol="1" anchor="t" anchorCtr="0" compatLnSpc="1">
            <a:prstTxWarp prst="textNoShape">
              <a:avLst/>
            </a:prstTxWarp>
          </a:bodyPr>
          <a:lstStyle>
            <a:lvl1pPr>
              <a:defRPr sz="2800"/>
            </a:lvl1pPr>
          </a:lstStyle>
          <a:p>
            <a:fld id="{910F9594-DE12-4D2A-A9EF-B45E2F9C9806}" type="slidenum">
              <a:rPr lang="en-US"/>
              <a:pPr/>
              <a:t>‹#›</a:t>
            </a:fld>
            <a:endParaRPr lang="en-US" dirty="0"/>
          </a:p>
        </p:txBody>
      </p:sp>
      <p:sp>
        <p:nvSpPr>
          <p:cNvPr id="11" name="Footer Placeholder 13"/>
          <p:cNvSpPr>
            <a:spLocks noGrp="1"/>
          </p:cNvSpPr>
          <p:nvPr>
            <p:ph type="ftr" sz="quarter" idx="12"/>
          </p:nvPr>
        </p:nvSpPr>
        <p:spPr>
          <a:xfrm>
            <a:off x="1600200" y="6248400"/>
            <a:ext cx="4572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32325472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p:cNvSpPr>
            <a:spLocks noGrp="1"/>
          </p:cNvSpPr>
          <p:nvPr>
            <p:ph type="sldNum" sz="quarter" idx="10"/>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43B549B0-0804-40CC-A13B-392E17B9A391}" type="slidenum">
              <a:rPr lang="en-US"/>
              <a:pPr/>
              <a:t>‹#›</a:t>
            </a:fld>
            <a:endParaRPr lang="en-US" dirty="0"/>
          </a:p>
        </p:txBody>
      </p:sp>
    </p:spTree>
    <p:extLst>
      <p:ext uri="{BB962C8B-B14F-4D97-AF65-F5344CB8AC3E}">
        <p14:creationId xmlns:p14="http://schemas.microsoft.com/office/powerpoint/2010/main" val="58984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12" name="Rectangle 6"/>
          <p:cNvSpPr>
            <a:spLocks noChangeArrowheads="1"/>
          </p:cNvSpPr>
          <p:nvPr userDrawn="1"/>
        </p:nvSpPr>
        <p:spPr bwMode="auto">
          <a:xfrm>
            <a:off x="457200" y="6400800"/>
            <a:ext cx="5715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buFont typeface="Wingdings" pitchFamily="2" charset="2"/>
              <a:buNone/>
            </a:pPr>
            <a:r>
              <a:rPr lang="en-IN" sz="900" dirty="0" smtClean="0">
                <a:latin typeface="Arial" pitchFamily="34" charset="0"/>
                <a:cs typeface="Arial" pitchFamily="34" charset="0"/>
              </a:rPr>
              <a:t>Chemistry: An Introduction to General, Organic, and Biological Chemistry, Thirteenth Edition,</a:t>
            </a:r>
            <a:r>
              <a:rPr lang="en-US" sz="900" dirty="0" smtClean="0">
                <a:latin typeface="Arial" pitchFamily="34" charset="0"/>
                <a:cs typeface="Arial" pitchFamily="34" charset="0"/>
              </a:rPr>
              <a:t> Global Edition </a:t>
            </a:r>
            <a:r>
              <a:rPr lang="en-US" sz="900" dirty="0">
                <a:latin typeface="Arial" pitchFamily="34" charset="0"/>
                <a:cs typeface="Arial" pitchFamily="34" charset="0"/>
              </a:rPr>
              <a:t>	</a:t>
            </a:r>
          </a:p>
        </p:txBody>
      </p:sp>
      <p:sp>
        <p:nvSpPr>
          <p:cNvPr id="13" name="Rectangle 6"/>
          <p:cNvSpPr>
            <a:spLocks noChangeArrowheads="1"/>
          </p:cNvSpPr>
          <p:nvPr userDrawn="1"/>
        </p:nvSpPr>
        <p:spPr bwMode="auto">
          <a:xfrm>
            <a:off x="6629400" y="6400800"/>
            <a:ext cx="228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Wingdings" pitchFamily="2" charset="2"/>
              <a:buNone/>
            </a:pPr>
            <a:r>
              <a:rPr lang="en-US" sz="900" dirty="0" smtClean="0">
                <a:latin typeface="Arial" pitchFamily="34" charset="0"/>
                <a:cs typeface="Arial" pitchFamily="34" charset="0"/>
              </a:rPr>
              <a:t>© 2019 Pearson Education Ltd. </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2210825049"/>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hdr="0" ftr="0" dt="0"/>
  <p:txStyles>
    <p:titleStyle>
      <a:lvl1pPr algn="l" rtl="0" eaLnBrk="0" fontAlgn="base" hangingPunct="0">
        <a:spcBef>
          <a:spcPct val="0"/>
        </a:spcBef>
        <a:spcAft>
          <a:spcPct val="0"/>
        </a:spcAft>
        <a:defRPr sz="3800" b="1" kern="1200">
          <a:solidFill>
            <a:schemeClr val="tx2"/>
          </a:solidFill>
          <a:latin typeface="Times New Roman" charset="0"/>
          <a:ea typeface="ＭＳ Ｐゴシック" charset="-128"/>
          <a:cs typeface="ＭＳ Ｐゴシック" charset="-128"/>
        </a:defRPr>
      </a:lvl1pPr>
      <a:lvl2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1"/>
        </a:buClr>
        <a:buSzPct val="100000"/>
        <a:buFont typeface="Arial" charset="0"/>
        <a:buChar char="•"/>
        <a:defRPr sz="2400" kern="1200">
          <a:solidFill>
            <a:schemeClr val="tx1"/>
          </a:solidFill>
          <a:latin typeface="Times New Roman" charset="0"/>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Times New Roman" charset="0"/>
          <a:ea typeface="ＭＳ Ｐゴシック" charset="-128"/>
          <a:cs typeface="ＭＳ Ｐゴシック"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Times New Roman" charset="0"/>
          <a:ea typeface="ＭＳ Ｐゴシック" charset="-128"/>
          <a:cs typeface="ＭＳ Ｐゴシック" charset="0"/>
        </a:defRPr>
      </a:lvl3pPr>
      <a:lvl4pPr marL="1371600" indent="-228600" algn="l" rtl="0" eaLnBrk="0" fontAlgn="base" hangingPunct="0">
        <a:spcBef>
          <a:spcPts val="400"/>
        </a:spcBef>
        <a:spcAft>
          <a:spcPct val="0"/>
        </a:spcAft>
        <a:buClr>
          <a:srgbClr val="EB641B"/>
        </a:buClr>
        <a:buSzPct val="75000"/>
        <a:buFont typeface="Wingdings" charset="2"/>
        <a:buChar char=""/>
        <a:defRPr sz="2000" kern="1200">
          <a:solidFill>
            <a:schemeClr val="tx1"/>
          </a:solidFill>
          <a:latin typeface="Times New Roman" charset="0"/>
          <a:ea typeface="ＭＳ Ｐゴシック" charset="-128"/>
          <a:cs typeface="ＭＳ Ｐゴシック" charset="0"/>
        </a:defRPr>
      </a:lvl4pPr>
      <a:lvl5pPr marL="1828800" indent="-228600" algn="l" rtl="0" eaLnBrk="0" fontAlgn="base" hangingPunct="0">
        <a:spcBef>
          <a:spcPts val="400"/>
        </a:spcBef>
        <a:spcAft>
          <a:spcPct val="0"/>
        </a:spcAft>
        <a:buClr>
          <a:srgbClr val="39639D"/>
        </a:buClr>
        <a:buSzPct val="65000"/>
        <a:buFont typeface="Wingdings" charset="2"/>
        <a:buChar char=""/>
        <a:defRPr sz="2000" kern="1200">
          <a:solidFill>
            <a:schemeClr val="tx1"/>
          </a:solidFill>
          <a:latin typeface="Times New Roman" charset="0"/>
          <a:ea typeface="ＭＳ Ｐゴシック" charset="-128"/>
          <a:cs typeface="ＭＳ Ｐゴシック"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8.emf"/><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11.xml"/><Relationship Id="rId5" Type="http://schemas.openxmlformats.org/officeDocument/2006/relationships/image" Target="../media/image79.png"/><Relationship Id="rId4" Type="http://schemas.openxmlformats.org/officeDocument/2006/relationships/image" Target="../media/image78.png"/></Relationships>
</file>

<file path=ppt/slides/_rels/slide1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5.emf"/><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6.emf"/><Relationship Id="rId1" Type="http://schemas.openxmlformats.org/officeDocument/2006/relationships/slideLayout" Target="../slideLayouts/slideLayout11.xml"/><Relationship Id="rId5" Type="http://schemas.openxmlformats.org/officeDocument/2006/relationships/image" Target="../media/image83.png"/><Relationship Id="rId4" Type="http://schemas.openxmlformats.org/officeDocument/2006/relationships/image" Target="../media/image82.png"/></Relationships>
</file>

<file path=ppt/slides/_rels/slide13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84.png"/><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emf"/><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emf"/><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45.jpeg"/></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90489"/>
            <a:ext cx="8210550" cy="1143000"/>
          </a:xfrm>
        </p:spPr>
        <p:txBody>
          <a:bodyPr/>
          <a:lstStyle/>
          <a:p>
            <a:pPr eaLnBrk="1" hangingPunct="1"/>
            <a:r>
              <a:rPr lang="en-US" dirty="0"/>
              <a:t>Chapter 10  </a:t>
            </a:r>
            <a:br>
              <a:rPr lang="en-US" dirty="0"/>
            </a:br>
            <a:r>
              <a:rPr lang="en-US" dirty="0"/>
              <a:t>Acids and Bases and Equilibrium</a:t>
            </a:r>
          </a:p>
        </p:txBody>
      </p:sp>
      <p:sp>
        <p:nvSpPr>
          <p:cNvPr id="16387" name="Rectangle 3"/>
          <p:cNvSpPr>
            <a:spLocks noGrp="1" noChangeArrowheads="1"/>
          </p:cNvSpPr>
          <p:nvPr>
            <p:ph type="body" sz="half" idx="1"/>
          </p:nvPr>
        </p:nvSpPr>
        <p:spPr>
          <a:xfrm>
            <a:off x="609600" y="1524000"/>
            <a:ext cx="4076700" cy="4267200"/>
          </a:xfrm>
        </p:spPr>
        <p:txBody>
          <a:bodyPr/>
          <a:lstStyle/>
          <a:p>
            <a:pPr marL="0" indent="0" eaLnBrk="1" hangingPunct="1">
              <a:buFont typeface="Arial" charset="0"/>
              <a:buNone/>
            </a:pPr>
            <a:r>
              <a:rPr lang="en-US" dirty="0"/>
              <a:t>Clinical laboratory technicians prepare specimens for the detection of cancerous tumors and type blood samples for transfusions. They must also interpret and analyze the test results, which are then passed on to the physician.</a:t>
            </a:r>
            <a:endParaRPr lang="en-US" b="1" dirty="0"/>
          </a:p>
        </p:txBody>
      </p:sp>
      <p:pic>
        <p:nvPicPr>
          <p:cNvPr id="16388" name="Picture 4" descr="10_00_ChOpen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965325"/>
            <a:ext cx="387826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257176"/>
            <a:ext cx="7600950" cy="914400"/>
          </a:xfrm>
        </p:spPr>
        <p:txBody>
          <a:bodyPr/>
          <a:lstStyle/>
          <a:p>
            <a:pPr eaLnBrk="1" hangingPunct="1"/>
            <a:r>
              <a:rPr lang="en-US" dirty="0"/>
              <a:t>Learning Check</a:t>
            </a:r>
          </a:p>
        </p:txBody>
      </p:sp>
      <p:sp>
        <p:nvSpPr>
          <p:cNvPr id="28675" name="Text Placeholder 2"/>
          <p:cNvSpPr>
            <a:spLocks noGrp="1"/>
          </p:cNvSpPr>
          <p:nvPr>
            <p:ph type="body" sz="half" idx="1"/>
          </p:nvPr>
        </p:nvSpPr>
        <p:spPr>
          <a:xfrm>
            <a:off x="609600" y="1600200"/>
            <a:ext cx="7924800" cy="4267200"/>
          </a:xfrm>
        </p:spPr>
        <p:txBody>
          <a:bodyPr/>
          <a:lstStyle/>
          <a:p>
            <a:pPr eaLnBrk="1" hangingPunct="1">
              <a:lnSpc>
                <a:spcPct val="90000"/>
              </a:lnSpc>
              <a:buFont typeface="Wingdings" charset="2"/>
              <a:buNone/>
            </a:pPr>
            <a:r>
              <a:rPr lang="en-US" dirty="0"/>
              <a:t>Match the formulas with the names.</a:t>
            </a:r>
          </a:p>
          <a:p>
            <a:pPr eaLnBrk="1" hangingPunct="1">
              <a:lnSpc>
                <a:spcPct val="90000"/>
              </a:lnSpc>
              <a:buFont typeface="Wingdings" charset="2"/>
              <a:buNone/>
            </a:pPr>
            <a:endParaRPr lang="en-US" dirty="0"/>
          </a:p>
          <a:p>
            <a:pPr eaLnBrk="1" hangingPunct="1">
              <a:lnSpc>
                <a:spcPct val="110000"/>
              </a:lnSpc>
              <a:buFont typeface="Wingdings" charset="2"/>
              <a:buNone/>
            </a:pPr>
            <a:r>
              <a:rPr lang="en-US" dirty="0"/>
              <a:t>1.  ___HNO</a:t>
            </a:r>
            <a:r>
              <a:rPr lang="en-US" baseline="-25000" dirty="0"/>
              <a:t>2</a:t>
            </a:r>
            <a:r>
              <a:rPr lang="en-US" dirty="0"/>
              <a:t>		A.  iodic acid</a:t>
            </a:r>
          </a:p>
          <a:p>
            <a:pPr eaLnBrk="1" hangingPunct="1">
              <a:lnSpc>
                <a:spcPct val="110000"/>
              </a:lnSpc>
              <a:buFont typeface="Wingdings" charset="2"/>
              <a:buNone/>
            </a:pPr>
            <a:r>
              <a:rPr lang="en-US" dirty="0"/>
              <a:t>2.  ___Ca(OH)</a:t>
            </a:r>
            <a:r>
              <a:rPr lang="en-US" baseline="-25000" dirty="0"/>
              <a:t>2	</a:t>
            </a:r>
            <a:r>
              <a:rPr lang="en-US" dirty="0"/>
              <a:t>B.  sulfuric acid</a:t>
            </a:r>
          </a:p>
          <a:p>
            <a:pPr eaLnBrk="1" hangingPunct="1">
              <a:lnSpc>
                <a:spcPct val="110000"/>
              </a:lnSpc>
              <a:buFont typeface="Wingdings" charset="2"/>
              <a:buNone/>
            </a:pPr>
            <a:r>
              <a:rPr lang="en-US" dirty="0"/>
              <a:t>3.  ___H</a:t>
            </a:r>
            <a:r>
              <a:rPr lang="en-US" baseline="-25000" dirty="0"/>
              <a:t>2</a:t>
            </a:r>
            <a:r>
              <a:rPr lang="en-US" dirty="0"/>
              <a:t>SO</a:t>
            </a:r>
            <a:r>
              <a:rPr lang="en-US" baseline="-25000" dirty="0"/>
              <a:t>4		</a:t>
            </a:r>
            <a:r>
              <a:rPr lang="en-US" dirty="0"/>
              <a:t>C.  sodium hydroxide</a:t>
            </a:r>
            <a:endParaRPr lang="en-US" baseline="-25000" dirty="0"/>
          </a:p>
          <a:p>
            <a:pPr eaLnBrk="1" hangingPunct="1">
              <a:lnSpc>
                <a:spcPct val="110000"/>
              </a:lnSpc>
              <a:buFont typeface="Wingdings" charset="2"/>
              <a:buNone/>
            </a:pPr>
            <a:r>
              <a:rPr lang="en-US" dirty="0"/>
              <a:t>4.  ___HIO</a:t>
            </a:r>
            <a:r>
              <a:rPr lang="en-US" baseline="-25000" dirty="0"/>
              <a:t>3</a:t>
            </a:r>
            <a:r>
              <a:rPr lang="en-US" dirty="0"/>
              <a:t>		D.  nitrous acid</a:t>
            </a:r>
          </a:p>
          <a:p>
            <a:pPr eaLnBrk="1" hangingPunct="1">
              <a:lnSpc>
                <a:spcPct val="110000"/>
              </a:lnSpc>
              <a:buFont typeface="Wingdings" charset="2"/>
              <a:buNone/>
            </a:pPr>
            <a:r>
              <a:rPr lang="en-US" dirty="0"/>
              <a:t>5.  ___NaOH		E.  calcium hydroxide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257175"/>
            <a:ext cx="8153400" cy="914400"/>
          </a:xfrm>
        </p:spPr>
        <p:txBody>
          <a:bodyPr/>
          <a:lstStyle/>
          <a:p>
            <a:pPr eaLnBrk="1" hangingPunct="1"/>
            <a:r>
              <a:rPr lang="en-US" dirty="0">
                <a:latin typeface="Times New Roman" pitchFamily="18" charset="0"/>
              </a:rPr>
              <a:t>Solution</a:t>
            </a:r>
          </a:p>
        </p:txBody>
      </p:sp>
      <p:sp>
        <p:nvSpPr>
          <p:cNvPr id="45059" name="Text Placeholder 2"/>
          <p:cNvSpPr>
            <a:spLocks noGrp="1"/>
          </p:cNvSpPr>
          <p:nvPr>
            <p:ph type="body" sz="half" idx="1"/>
          </p:nvPr>
        </p:nvSpPr>
        <p:spPr>
          <a:xfrm>
            <a:off x="609600" y="1524000"/>
            <a:ext cx="8077200" cy="4572000"/>
          </a:xfrm>
        </p:spPr>
        <p:txBody>
          <a:bodyPr/>
          <a:lstStyle/>
          <a:p>
            <a:pPr marL="0" indent="0" eaLnBrk="1" hangingPunct="1">
              <a:buFont typeface="Arial" pitchFamily="34" charset="0"/>
              <a:buNone/>
            </a:pPr>
            <a:r>
              <a:rPr lang="en-US" dirty="0">
                <a:latin typeface="Times New Roman" pitchFamily="18" charset="0"/>
              </a:rPr>
              <a:t>Determine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for solutions having each of the following pH values:</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dirty="0">
                <a:latin typeface="Times New Roman" pitchFamily="18" charset="0"/>
              </a:rPr>
              <a:t>B.  3.42  For pH values that are not whole numbers, do the </a:t>
            </a:r>
            <a:br>
              <a:rPr lang="en-US" dirty="0">
                <a:latin typeface="Times New Roman" pitchFamily="18" charset="0"/>
              </a:rPr>
            </a:br>
            <a:r>
              <a:rPr lang="en-US" dirty="0">
                <a:latin typeface="Times New Roman" pitchFamily="18" charset="0"/>
              </a:rPr>
              <a:t>	   following: </a:t>
            </a:r>
          </a:p>
          <a:p>
            <a:pPr marL="0" indent="0" eaLnBrk="1" hangingPunct="1">
              <a:buFont typeface="Arial" pitchFamily="34" charset="0"/>
              <a:buNone/>
            </a:pPr>
            <a:r>
              <a:rPr lang="en-US" b="1" dirty="0">
                <a:solidFill>
                  <a:srgbClr val="7030A0"/>
                </a:solidFill>
                <a:latin typeface="Times New Roman" pitchFamily="18" charset="0"/>
              </a:rPr>
              <a:t>STEP 3  </a:t>
            </a:r>
            <a:r>
              <a:rPr lang="en-US" b="1" dirty="0">
                <a:latin typeface="Times New Roman" pitchFamily="18" charset="0"/>
              </a:rPr>
              <a:t>Adjust the SFs for the coefficient.</a:t>
            </a:r>
          </a:p>
          <a:p>
            <a:pPr marL="0" indent="0" eaLnBrk="1" hangingPunct="1">
              <a:buFont typeface="Arial" pitchFamily="34" charset="0"/>
              <a:buNone/>
            </a:pPr>
            <a:r>
              <a:rPr lang="en-US" b="1" dirty="0">
                <a:latin typeface="Times New Roman" pitchFamily="18" charset="0"/>
              </a:rPr>
              <a:t>	   </a:t>
            </a:r>
            <a:r>
              <a:rPr lang="en-US" dirty="0">
                <a:latin typeface="Times New Roman" pitchFamily="18" charset="0"/>
              </a:rPr>
              <a:t>The pH value of 3.42 has two digits on the right of the 	   decimal point;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is written with two 	 </a:t>
            </a:r>
            <a:br>
              <a:rPr lang="en-US" dirty="0">
                <a:latin typeface="Times New Roman" pitchFamily="18" charset="0"/>
              </a:rPr>
            </a:br>
            <a:r>
              <a:rPr lang="en-US" dirty="0">
                <a:latin typeface="Times New Roman" pitchFamily="18" charset="0"/>
              </a:rPr>
              <a:t>  	   significant figures in the coefficient.</a:t>
            </a:r>
          </a:p>
          <a:p>
            <a:pPr marL="0" indent="0" eaLnBrk="1" hangingPunct="1">
              <a:buFont typeface="Arial" pitchFamily="34" charset="0"/>
              <a:buNone/>
            </a:pPr>
            <a:endParaRPr lang="en-US" baseline="30000" dirty="0">
              <a:latin typeface="Times New Roman" pitchFamily="18" charset="0"/>
            </a:endParaRPr>
          </a:p>
          <a:p>
            <a:pPr marL="0" indent="0" algn="ctr" eaLnBrk="1" hangingPunct="1">
              <a:buFont typeface="Arial" pitchFamily="34" charset="0"/>
              <a:buNone/>
            </a:pP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3.8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−4 </a:t>
            </a:r>
            <a:r>
              <a:rPr lang="en-US" dirty="0">
                <a:latin typeface="Times New Roman" pitchFamily="18" charset="0"/>
              </a:rPr>
              <a:t>M</a:t>
            </a:r>
          </a:p>
        </p:txBody>
      </p:sp>
    </p:spTree>
    <p:extLst>
      <p:ext uri="{BB962C8B-B14F-4D97-AF65-F5344CB8AC3E}">
        <p14:creationId xmlns:p14="http://schemas.microsoft.com/office/powerpoint/2010/main" val="40209809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57177"/>
            <a:ext cx="7600950" cy="914400"/>
          </a:xfrm>
        </p:spPr>
        <p:txBody>
          <a:bodyPr/>
          <a:lstStyle/>
          <a:p>
            <a:pPr eaLnBrk="1" hangingPunct="1"/>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[OH</a:t>
            </a:r>
            <a:r>
              <a:rPr lang="en-US" baseline="30000" dirty="0">
                <a:latin typeface="Times New Roman" pitchFamily="18" charset="0"/>
                <a:sym typeface="Symbol" pitchFamily="82" charset="2"/>
              </a:rPr>
              <a:t>−</a:t>
            </a:r>
            <a:r>
              <a:rPr lang="en-US" dirty="0">
                <a:latin typeface="Times New Roman" pitchFamily="18" charset="0"/>
              </a:rPr>
              <a:t>], and pH Comparison</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323"/>
          <a:stretch/>
        </p:blipFill>
        <p:spPr>
          <a:xfrm>
            <a:off x="1451561" y="1600199"/>
            <a:ext cx="6240878" cy="4709315"/>
          </a:xfrm>
          <a:prstGeom prst="rect">
            <a:avLst/>
          </a:prstGeom>
        </p:spPr>
      </p:pic>
    </p:spTree>
    <p:extLst>
      <p:ext uri="{BB962C8B-B14F-4D97-AF65-F5344CB8AC3E}">
        <p14:creationId xmlns:p14="http://schemas.microsoft.com/office/powerpoint/2010/main" val="13683794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399" y="233364"/>
            <a:ext cx="7981950" cy="990600"/>
          </a:xfrm>
        </p:spPr>
        <p:txBody>
          <a:bodyPr/>
          <a:lstStyle/>
          <a:p>
            <a:pPr eaLnBrk="1" hangingPunct="1"/>
            <a:r>
              <a:rPr lang="en-US" sz="3600" dirty="0">
                <a:latin typeface="Times New Roman" pitchFamily="18" charset="0"/>
              </a:rPr>
              <a:t/>
            </a:r>
            <a:br>
              <a:rPr lang="en-US" sz="3600" dirty="0">
                <a:latin typeface="Times New Roman" pitchFamily="18" charset="0"/>
              </a:rPr>
            </a:br>
            <a:r>
              <a:rPr lang="en-US" dirty="0">
                <a:latin typeface="Times New Roman" pitchFamily="18" charset="0"/>
              </a:rPr>
              <a:t>10.7  </a:t>
            </a:r>
            <a:r>
              <a:rPr lang="en-US" dirty="0">
                <a:solidFill>
                  <a:srgbClr val="800000"/>
                </a:solidFill>
                <a:latin typeface="Times New Roman" pitchFamily="18" charset="0"/>
              </a:rPr>
              <a:t>Reactions of Acids and Bases</a:t>
            </a:r>
            <a:br>
              <a:rPr lang="en-US" dirty="0">
                <a:solidFill>
                  <a:srgbClr val="800000"/>
                </a:solidFill>
                <a:latin typeface="Times New Roman" pitchFamily="18" charset="0"/>
              </a:rPr>
            </a:br>
            <a:endParaRPr lang="en-US" dirty="0">
              <a:solidFill>
                <a:srgbClr val="800000"/>
              </a:solidFill>
              <a:latin typeface="Times New Roman" pitchFamily="18" charset="0"/>
            </a:endParaRPr>
          </a:p>
        </p:txBody>
      </p:sp>
      <p:sp>
        <p:nvSpPr>
          <p:cNvPr id="16387" name="Rectangle 3"/>
          <p:cNvSpPr>
            <a:spLocks noGrp="1" noChangeArrowheads="1"/>
          </p:cNvSpPr>
          <p:nvPr>
            <p:ph type="body" sz="half" idx="1"/>
          </p:nvPr>
        </p:nvSpPr>
        <p:spPr>
          <a:xfrm>
            <a:off x="609600" y="1524000"/>
            <a:ext cx="4038600" cy="4419600"/>
          </a:xfrm>
        </p:spPr>
        <p:txBody>
          <a:bodyPr/>
          <a:lstStyle/>
          <a:p>
            <a:pPr marL="0" indent="0" eaLnBrk="1" hangingPunct="1">
              <a:buFont typeface="Arial" pitchFamily="34" charset="0"/>
              <a:buNone/>
            </a:pPr>
            <a:r>
              <a:rPr lang="en-US" dirty="0">
                <a:latin typeface="Times New Roman" pitchFamily="18" charset="0"/>
              </a:rPr>
              <a:t>Gastric acid contains </a:t>
            </a:r>
            <a:r>
              <a:rPr lang="en-US" dirty="0" smtClean="0">
                <a:latin typeface="Times New Roman" pitchFamily="18" charset="0"/>
              </a:rPr>
              <a:t>HCl </a:t>
            </a:r>
            <a:r>
              <a:rPr lang="en-US" dirty="0">
                <a:latin typeface="Times New Roman" pitchFamily="18" charset="0"/>
              </a:rPr>
              <a:t/>
            </a:r>
            <a:br>
              <a:rPr lang="en-US" dirty="0">
                <a:latin typeface="Times New Roman" pitchFamily="18" charset="0"/>
              </a:rPr>
            </a:br>
            <a:r>
              <a:rPr lang="en-US" dirty="0">
                <a:latin typeface="Times New Roman" pitchFamily="18" charset="0"/>
              </a:rPr>
              <a:t>and is produced by parietal cells that line the stomach. When protein enters the stomach, </a:t>
            </a:r>
            <a:r>
              <a:rPr lang="en-US" dirty="0" smtClean="0">
                <a:latin typeface="Times New Roman" pitchFamily="18" charset="0"/>
              </a:rPr>
              <a:t>HCl </a:t>
            </a:r>
            <a:r>
              <a:rPr lang="en-US" dirty="0">
                <a:latin typeface="Times New Roman" pitchFamily="18" charset="0"/>
              </a:rPr>
              <a:t>is secreted </a:t>
            </a:r>
            <a:br>
              <a:rPr lang="en-US" dirty="0">
                <a:latin typeface="Times New Roman" pitchFamily="18" charset="0"/>
              </a:rPr>
            </a:br>
            <a:r>
              <a:rPr lang="en-US" dirty="0">
                <a:latin typeface="Times New Roman" pitchFamily="18" charset="0"/>
              </a:rPr>
              <a:t>until the pH reaches 2, optimum for digestion.</a:t>
            </a:r>
            <a:endParaRPr lang="en-US" b="1" dirty="0">
              <a:latin typeface="Times New Roman" pitchFamily="18" charset="0"/>
            </a:endParaRPr>
          </a:p>
        </p:txBody>
      </p:sp>
      <p:sp>
        <p:nvSpPr>
          <p:cNvPr id="16388" name="TextBox 1"/>
          <p:cNvSpPr txBox="1">
            <a:spLocks noChangeArrowheads="1"/>
          </p:cNvSpPr>
          <p:nvPr/>
        </p:nvSpPr>
        <p:spPr bwMode="auto">
          <a:xfrm>
            <a:off x="609600" y="512445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b="1" dirty="0">
                <a:solidFill>
                  <a:srgbClr val="3D9D1E"/>
                </a:solidFill>
                <a:latin typeface="Times New Roman" pitchFamily="18" charset="0"/>
                <a:cs typeface="Times New Roman" pitchFamily="18" charset="0"/>
              </a:rPr>
              <a:t>Learning Goal  </a:t>
            </a:r>
            <a:r>
              <a:rPr lang="en-US" dirty="0">
                <a:latin typeface="Times New Roman" pitchFamily="18" charset="0"/>
              </a:rPr>
              <a:t>Write balanced equations for reactions of acids with metals, carbonates or bicarbonates, and bases; calculate the molarity or volume of an acid from titration information.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323"/>
          <a:stretch/>
        </p:blipFill>
        <p:spPr>
          <a:xfrm>
            <a:off x="4758168" y="1676400"/>
            <a:ext cx="4233432" cy="3352800"/>
          </a:xfrm>
          <a:prstGeom prst="rect">
            <a:avLst/>
          </a:prstGeom>
        </p:spPr>
      </p:pic>
    </p:spTree>
    <p:extLst>
      <p:ext uri="{BB962C8B-B14F-4D97-AF65-F5344CB8AC3E}">
        <p14:creationId xmlns:p14="http://schemas.microsoft.com/office/powerpoint/2010/main" val="2748810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19076"/>
            <a:ext cx="7600950" cy="990600"/>
          </a:xfrm>
        </p:spPr>
        <p:txBody>
          <a:bodyPr/>
          <a:lstStyle/>
          <a:p>
            <a:pPr eaLnBrk="1" hangingPunct="1"/>
            <a:r>
              <a:rPr lang="en-US" dirty="0">
                <a:latin typeface="Times New Roman" pitchFamily="18" charset="0"/>
              </a:rPr>
              <a:t>Reactions of Acids</a:t>
            </a:r>
          </a:p>
        </p:txBody>
      </p:sp>
      <p:sp>
        <p:nvSpPr>
          <p:cNvPr id="18435" name="Text Placeholder 2"/>
          <p:cNvSpPr>
            <a:spLocks noGrp="1"/>
          </p:cNvSpPr>
          <p:nvPr>
            <p:ph type="body" sz="half" idx="1"/>
          </p:nvPr>
        </p:nvSpPr>
        <p:spPr>
          <a:xfrm>
            <a:off x="609600" y="1524000"/>
            <a:ext cx="8077200" cy="4800600"/>
          </a:xfrm>
        </p:spPr>
        <p:txBody>
          <a:bodyPr/>
          <a:lstStyle/>
          <a:p>
            <a:pPr eaLnBrk="1" hangingPunct="1">
              <a:spcAft>
                <a:spcPct val="10000"/>
              </a:spcAft>
              <a:buClr>
                <a:schemeClr val="bg2"/>
              </a:buClr>
              <a:buSzTx/>
              <a:buFontTx/>
              <a:buNone/>
            </a:pPr>
            <a:r>
              <a:rPr lang="en-US" dirty="0">
                <a:latin typeface="Times New Roman" pitchFamily="18" charset="0"/>
              </a:rPr>
              <a:t>Acids react with </a:t>
            </a:r>
          </a:p>
          <a:p>
            <a:pPr eaLnBrk="1" hangingPunct="1">
              <a:spcAft>
                <a:spcPct val="10000"/>
              </a:spcAft>
              <a:buSzTx/>
            </a:pPr>
            <a:r>
              <a:rPr lang="en-US" dirty="0">
                <a:latin typeface="Times New Roman" pitchFamily="18" charset="0"/>
              </a:rPr>
              <a:t>certain metals to produce a salt and hydrogen gas</a:t>
            </a:r>
          </a:p>
          <a:p>
            <a:pPr eaLnBrk="1" hangingPunct="1">
              <a:spcAft>
                <a:spcPct val="10000"/>
              </a:spcAft>
              <a:buSzTx/>
              <a:buFontTx/>
              <a:buChar char="•"/>
            </a:pPr>
            <a:r>
              <a:rPr lang="en-US" dirty="0">
                <a:latin typeface="Times New Roman" pitchFamily="18" charset="0"/>
              </a:rPr>
              <a:t>bases to produce a salt and water</a:t>
            </a:r>
          </a:p>
          <a:p>
            <a:pPr eaLnBrk="1" hangingPunct="1">
              <a:spcAft>
                <a:spcPct val="10000"/>
              </a:spcAft>
              <a:buSzTx/>
              <a:buFontTx/>
              <a:buChar char="•"/>
            </a:pPr>
            <a:r>
              <a:rPr lang="en-US" dirty="0">
                <a:latin typeface="Times New Roman" pitchFamily="18" charset="0"/>
              </a:rPr>
              <a:t>bicarbonate and carbonate ions to produce carbon dioxide gas</a:t>
            </a:r>
          </a:p>
          <a:p>
            <a:pPr eaLnBrk="1" hangingPunct="1">
              <a:spcAft>
                <a:spcPct val="10000"/>
              </a:spcAft>
              <a:buClr>
                <a:schemeClr val="bg2"/>
              </a:buClr>
              <a:buSzTx/>
              <a:buFont typeface="Arial" pitchFamily="34" charset="0"/>
              <a:buNone/>
            </a:pPr>
            <a:endParaRPr lang="en-US" dirty="0">
              <a:latin typeface="Times New Roman" pitchFamily="18" charset="0"/>
            </a:endParaRPr>
          </a:p>
          <a:p>
            <a:pPr marL="0" indent="0" eaLnBrk="1" hangingPunct="1">
              <a:buFont typeface="Arial" pitchFamily="34" charset="0"/>
              <a:buNone/>
            </a:pPr>
            <a:r>
              <a:rPr lang="en-US" dirty="0">
                <a:latin typeface="Times New Roman" pitchFamily="18" charset="0"/>
              </a:rPr>
              <a:t>A salt is an ionic compound that does not have H</a:t>
            </a:r>
            <a:r>
              <a:rPr lang="en-US" baseline="30000" dirty="0">
                <a:latin typeface="Times New Roman" pitchFamily="18" charset="0"/>
              </a:rPr>
              <a:t>+</a:t>
            </a:r>
            <a:r>
              <a:rPr lang="en-US" dirty="0">
                <a:latin typeface="Times New Roman" pitchFamily="18" charset="0"/>
              </a:rPr>
              <a:t> as the cation or OH</a:t>
            </a:r>
            <a:r>
              <a:rPr lang="en-US" baseline="30000" dirty="0">
                <a:latin typeface="Times New Roman" pitchFamily="18" charset="0"/>
              </a:rPr>
              <a:t>−</a:t>
            </a:r>
            <a:r>
              <a:rPr lang="en-US" dirty="0">
                <a:latin typeface="Times New Roman" pitchFamily="18" charset="0"/>
              </a:rPr>
              <a:t> as the anion.</a:t>
            </a:r>
          </a:p>
        </p:txBody>
      </p:sp>
      <p:pic>
        <p:nvPicPr>
          <p:cNvPr id="1026" name="Picture 2" descr="G:\08VOL4\Graphics\Powerpoint\PEARSON\PE006-TIMBERLAKE-13e\Final Files\Core chemistry Skill - bases.jpg"/>
          <p:cNvPicPr>
            <a:picLocks noChangeAspect="1" noChangeArrowheads="1"/>
          </p:cNvPicPr>
          <p:nvPr/>
        </p:nvPicPr>
        <p:blipFill>
          <a:blip r:embed="rId2" cstate="print"/>
          <a:srcRect/>
          <a:stretch>
            <a:fillRect/>
          </a:stretch>
        </p:blipFill>
        <p:spPr bwMode="auto">
          <a:xfrm>
            <a:off x="6238767" y="387303"/>
            <a:ext cx="2807208" cy="850392"/>
          </a:xfrm>
          <a:prstGeom prst="rect">
            <a:avLst/>
          </a:prstGeom>
          <a:noFill/>
        </p:spPr>
      </p:pic>
    </p:spTree>
    <p:extLst>
      <p:ext uri="{BB962C8B-B14F-4D97-AF65-F5344CB8AC3E}">
        <p14:creationId xmlns:p14="http://schemas.microsoft.com/office/powerpoint/2010/main" val="41490812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57173"/>
            <a:ext cx="7677150" cy="914400"/>
          </a:xfrm>
        </p:spPr>
        <p:txBody>
          <a:bodyPr/>
          <a:lstStyle/>
          <a:p>
            <a:pPr eaLnBrk="1" hangingPunct="1"/>
            <a:r>
              <a:rPr lang="en-US" dirty="0">
                <a:latin typeface="Times New Roman" pitchFamily="18" charset="0"/>
              </a:rPr>
              <a:t>Acids and Metals</a:t>
            </a:r>
          </a:p>
        </p:txBody>
      </p:sp>
      <p:sp>
        <p:nvSpPr>
          <p:cNvPr id="19459" name="Text Placeholder 2"/>
          <p:cNvSpPr>
            <a:spLocks noGrp="1"/>
          </p:cNvSpPr>
          <p:nvPr>
            <p:ph type="body" sz="half" idx="1"/>
          </p:nvPr>
        </p:nvSpPr>
        <p:spPr>
          <a:xfrm>
            <a:off x="609600" y="1524000"/>
            <a:ext cx="7467600" cy="4800600"/>
          </a:xfrm>
        </p:spPr>
        <p:txBody>
          <a:bodyPr/>
          <a:lstStyle/>
          <a:p>
            <a:pPr eaLnBrk="1" hangingPunct="1">
              <a:spcAft>
                <a:spcPct val="10000"/>
              </a:spcAft>
              <a:buClr>
                <a:schemeClr val="bg2"/>
              </a:buClr>
              <a:buSzTx/>
              <a:buFontTx/>
              <a:buNone/>
            </a:pPr>
            <a:r>
              <a:rPr lang="en-US" dirty="0">
                <a:latin typeface="Times New Roman" pitchFamily="18" charset="0"/>
              </a:rPr>
              <a:t>Acids react with metals</a:t>
            </a:r>
          </a:p>
          <a:p>
            <a:pPr eaLnBrk="1" hangingPunct="1">
              <a:spcAft>
                <a:spcPct val="10000"/>
              </a:spcAft>
              <a:buSzTx/>
              <a:buFontTx/>
              <a:buChar char="•"/>
            </a:pPr>
            <a:r>
              <a:rPr lang="en-US" dirty="0">
                <a:latin typeface="Times New Roman" pitchFamily="18" charset="0"/>
              </a:rPr>
              <a:t>such as K, Na, Ca, Mg, Al, Zn, Fe, and Sn</a:t>
            </a:r>
          </a:p>
          <a:p>
            <a:pPr eaLnBrk="1" hangingPunct="1">
              <a:spcAft>
                <a:spcPct val="10000"/>
              </a:spcAft>
              <a:buSzTx/>
              <a:buFontTx/>
              <a:buChar char="•"/>
            </a:pPr>
            <a:r>
              <a:rPr lang="en-US" dirty="0">
                <a:latin typeface="Times New Roman" pitchFamily="18" charset="0"/>
              </a:rPr>
              <a:t>to produce hydrogen gas and the salt of the metal</a:t>
            </a:r>
          </a:p>
          <a:p>
            <a:pPr eaLnBrk="1" hangingPunct="1">
              <a:spcAft>
                <a:spcPct val="10000"/>
              </a:spcAft>
              <a:buSzTx/>
              <a:buFont typeface="Arial" pitchFamily="34" charset="0"/>
              <a:buNone/>
            </a:pPr>
            <a:endParaRPr lang="en-US" dirty="0">
              <a:latin typeface="Times New Roman" pitchFamily="18" charset="0"/>
            </a:endParaRPr>
          </a:p>
          <a:p>
            <a:pPr eaLnBrk="1" hangingPunct="1">
              <a:spcAft>
                <a:spcPct val="10000"/>
              </a:spcAft>
              <a:buClr>
                <a:schemeClr val="bg2"/>
              </a:buClr>
              <a:buSzTx/>
              <a:buFontTx/>
              <a:buNone/>
            </a:pPr>
            <a:r>
              <a:rPr lang="en-US" dirty="0">
                <a:latin typeface="Times New Roman" pitchFamily="18" charset="0"/>
              </a:rPr>
              <a:t>	2K(</a:t>
            </a:r>
            <a:r>
              <a:rPr lang="en-US" i="1" dirty="0">
                <a:latin typeface="Times New Roman" pitchFamily="18" charset="0"/>
              </a:rPr>
              <a:t>s</a:t>
            </a:r>
            <a:r>
              <a:rPr lang="en-US" dirty="0">
                <a:latin typeface="Times New Roman" pitchFamily="18" charset="0"/>
              </a:rPr>
              <a:t>)  +  2HCl(</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2KCl(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g</a:t>
            </a:r>
            <a:r>
              <a:rPr lang="en-US" dirty="0">
                <a:latin typeface="Times New Roman" pitchFamily="18" charset="0"/>
              </a:rPr>
              <a:t>)</a:t>
            </a:r>
          </a:p>
          <a:p>
            <a:pPr eaLnBrk="1" hangingPunct="1">
              <a:spcAft>
                <a:spcPct val="10000"/>
              </a:spcAft>
              <a:buClr>
                <a:schemeClr val="bg2"/>
              </a:buClr>
              <a:buSzTx/>
              <a:buFontTx/>
              <a:buNone/>
            </a:pPr>
            <a:r>
              <a:rPr lang="en-US" dirty="0">
                <a:solidFill>
                  <a:srgbClr val="3366FF"/>
                </a:solidFill>
                <a:latin typeface="Times New Roman" pitchFamily="18" charset="0"/>
              </a:rPr>
              <a:t>    </a:t>
            </a:r>
            <a:r>
              <a:rPr lang="en-US" dirty="0">
                <a:solidFill>
                  <a:srgbClr val="FF0000"/>
                </a:solidFill>
                <a:latin typeface="Times New Roman" pitchFamily="18" charset="0"/>
              </a:rPr>
              <a:t> metal       acid                  salt              </a:t>
            </a:r>
            <a:r>
              <a:rPr lang="en-US" dirty="0" smtClean="0">
                <a:solidFill>
                  <a:srgbClr val="FF0000"/>
                </a:solidFill>
                <a:latin typeface="Times New Roman" pitchFamily="18" charset="0"/>
              </a:rPr>
              <a:t>hydrogen</a:t>
            </a:r>
            <a:endParaRPr lang="en-US" dirty="0">
              <a:solidFill>
                <a:srgbClr val="FF0000"/>
              </a:solidFill>
              <a:latin typeface="Times New Roman" pitchFamily="18" charset="0"/>
            </a:endParaRPr>
          </a:p>
          <a:p>
            <a:pPr eaLnBrk="1" hangingPunct="1">
              <a:spcBef>
                <a:spcPts val="1400"/>
              </a:spcBef>
              <a:spcAft>
                <a:spcPct val="10000"/>
              </a:spcAft>
              <a:buClr>
                <a:schemeClr val="bg2"/>
              </a:buClr>
              <a:buSzTx/>
              <a:buFontTx/>
              <a:buNone/>
            </a:pPr>
            <a:r>
              <a:rPr lang="en-US" dirty="0">
                <a:latin typeface="Times New Roman" pitchFamily="18" charset="0"/>
              </a:rPr>
              <a:t>	Zn(</a:t>
            </a:r>
            <a:r>
              <a:rPr lang="en-US" i="1" dirty="0">
                <a:latin typeface="Times New Roman" pitchFamily="18" charset="0"/>
              </a:rPr>
              <a:t>s</a:t>
            </a:r>
            <a:r>
              <a:rPr lang="en-US" dirty="0">
                <a:latin typeface="Times New Roman" pitchFamily="18" charset="0"/>
              </a:rPr>
              <a:t>)  +  2HCl(</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ZnCl</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g</a:t>
            </a:r>
            <a:r>
              <a:rPr lang="en-US" dirty="0">
                <a:latin typeface="Times New Roman" pitchFamily="18" charset="0"/>
              </a:rPr>
              <a:t>)</a:t>
            </a:r>
          </a:p>
          <a:p>
            <a:pPr eaLnBrk="1" hangingPunct="1">
              <a:spcAft>
                <a:spcPct val="10000"/>
              </a:spcAft>
              <a:buClr>
                <a:schemeClr val="bg2"/>
              </a:buClr>
              <a:buSzTx/>
              <a:buFontTx/>
              <a:buNone/>
            </a:pPr>
            <a:r>
              <a:rPr lang="en-US" dirty="0">
                <a:solidFill>
                  <a:srgbClr val="3366FF"/>
                </a:solidFill>
                <a:latin typeface="Times New Roman" pitchFamily="18" charset="0"/>
              </a:rPr>
              <a:t>     </a:t>
            </a:r>
            <a:r>
              <a:rPr lang="en-US" dirty="0">
                <a:solidFill>
                  <a:srgbClr val="FF0000"/>
                </a:solidFill>
                <a:latin typeface="Times New Roman" pitchFamily="18" charset="0"/>
              </a:rPr>
              <a:t>metal       acid                  salt              </a:t>
            </a:r>
            <a:r>
              <a:rPr lang="en-US" dirty="0" smtClean="0">
                <a:solidFill>
                  <a:srgbClr val="FF0000"/>
                </a:solidFill>
                <a:latin typeface="Times New Roman" pitchFamily="18" charset="0"/>
              </a:rPr>
              <a:t>hydrogen</a:t>
            </a:r>
            <a:endParaRPr lang="en-US" dirty="0">
              <a:solidFill>
                <a:srgbClr val="FF0000"/>
              </a:solidFill>
              <a:latin typeface="Times New Roman" pitchFamily="18" charset="0"/>
            </a:endParaRPr>
          </a:p>
        </p:txBody>
      </p:sp>
      <p:pic>
        <p:nvPicPr>
          <p:cNvPr id="1946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6576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7625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0258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219077"/>
            <a:ext cx="7600950" cy="990600"/>
          </a:xfrm>
        </p:spPr>
        <p:txBody>
          <a:bodyPr/>
          <a:lstStyle/>
          <a:p>
            <a:pPr eaLnBrk="1" hangingPunct="1"/>
            <a:r>
              <a:rPr lang="en-US" dirty="0">
                <a:latin typeface="Times New Roman" pitchFamily="18" charset="0"/>
              </a:rPr>
              <a:t>Learning Check</a:t>
            </a:r>
          </a:p>
        </p:txBody>
      </p:sp>
      <p:sp>
        <p:nvSpPr>
          <p:cNvPr id="20483" name="Text Placeholder 2"/>
          <p:cNvSpPr>
            <a:spLocks noGrp="1"/>
          </p:cNvSpPr>
          <p:nvPr>
            <p:ph type="body" sz="half" idx="1"/>
          </p:nvPr>
        </p:nvSpPr>
        <p:spPr>
          <a:xfrm>
            <a:off x="609600" y="1524000"/>
            <a:ext cx="7467600" cy="4800600"/>
          </a:xfrm>
        </p:spPr>
        <p:txBody>
          <a:bodyPr/>
          <a:lstStyle/>
          <a:p>
            <a:pPr marL="0" indent="0" eaLnBrk="1" hangingPunct="1">
              <a:spcAft>
                <a:spcPct val="10000"/>
              </a:spcAft>
              <a:buClr>
                <a:schemeClr val="bg2"/>
              </a:buClr>
              <a:buSzTx/>
              <a:buFontTx/>
              <a:buNone/>
            </a:pPr>
            <a:r>
              <a:rPr lang="en-US" dirty="0">
                <a:latin typeface="Times New Roman" pitchFamily="18" charset="0"/>
              </a:rPr>
              <a:t>Write balanced equations and label the metal, acid, and salt for the following reactions:</a:t>
            </a:r>
          </a:p>
          <a:p>
            <a:pPr marL="0" indent="0" eaLnBrk="1" hangingPunct="1">
              <a:spcAft>
                <a:spcPct val="10000"/>
              </a:spcAft>
              <a:buClr>
                <a:schemeClr val="bg2"/>
              </a:buClr>
              <a:buSzTx/>
              <a:buFontTx/>
              <a:buNone/>
            </a:pPr>
            <a:r>
              <a:rPr lang="en-US" dirty="0">
                <a:latin typeface="Times New Roman" pitchFamily="18" charset="0"/>
              </a:rPr>
              <a:t>A.  Magnesium metal with HCl(</a:t>
            </a:r>
            <a:r>
              <a:rPr lang="en-US" i="1" dirty="0">
                <a:latin typeface="Times New Roman" pitchFamily="18" charset="0"/>
              </a:rPr>
              <a:t>aq</a:t>
            </a:r>
            <a:r>
              <a:rPr lang="en-US" dirty="0">
                <a:latin typeface="Times New Roman" pitchFamily="18" charset="0"/>
              </a:rPr>
              <a:t>)</a:t>
            </a:r>
          </a:p>
          <a:p>
            <a:pPr marL="0" indent="0" eaLnBrk="1" hangingPunct="1">
              <a:spcAft>
                <a:spcPct val="10000"/>
              </a:spcAft>
              <a:buClr>
                <a:schemeClr val="bg2"/>
              </a:buClr>
              <a:buSzTx/>
              <a:buFont typeface="Arial" pitchFamily="34" charset="0"/>
              <a:buNone/>
            </a:pPr>
            <a:r>
              <a:rPr lang="en-US" dirty="0">
                <a:latin typeface="Times New Roman" pitchFamily="18" charset="0"/>
              </a:rPr>
              <a:t>B.  Aluminum metal with HNO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399" y="2133600"/>
            <a:ext cx="2934871" cy="3672840"/>
          </a:xfrm>
          <a:prstGeom prst="rect">
            <a:avLst/>
          </a:prstGeom>
        </p:spPr>
      </p:pic>
    </p:spTree>
    <p:extLst>
      <p:ext uri="{BB962C8B-B14F-4D97-AF65-F5344CB8AC3E}">
        <p14:creationId xmlns:p14="http://schemas.microsoft.com/office/powerpoint/2010/main" val="26006216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219076"/>
            <a:ext cx="7600950" cy="990600"/>
          </a:xfrm>
        </p:spPr>
        <p:txBody>
          <a:bodyPr/>
          <a:lstStyle/>
          <a:p>
            <a:pPr eaLnBrk="1" hangingPunct="1"/>
            <a:r>
              <a:rPr lang="en-US" dirty="0">
                <a:latin typeface="Times New Roman" pitchFamily="18" charset="0"/>
              </a:rPr>
              <a:t>Solution</a:t>
            </a:r>
          </a:p>
        </p:txBody>
      </p:sp>
      <p:sp>
        <p:nvSpPr>
          <p:cNvPr id="21507" name="Text Placeholder 2"/>
          <p:cNvSpPr>
            <a:spLocks noGrp="1"/>
          </p:cNvSpPr>
          <p:nvPr>
            <p:ph type="body" sz="half" idx="1"/>
          </p:nvPr>
        </p:nvSpPr>
        <p:spPr>
          <a:xfrm>
            <a:off x="609600" y="1524000"/>
            <a:ext cx="8153400" cy="4800600"/>
          </a:xfrm>
        </p:spPr>
        <p:txBody>
          <a:bodyPr/>
          <a:lstStyle/>
          <a:p>
            <a:pPr marL="0" indent="0" eaLnBrk="1" hangingPunct="1">
              <a:spcAft>
                <a:spcPct val="10000"/>
              </a:spcAft>
              <a:buClr>
                <a:schemeClr val="bg2"/>
              </a:buClr>
              <a:buSzTx/>
              <a:buFontTx/>
              <a:buNone/>
            </a:pPr>
            <a:r>
              <a:rPr lang="en-US" dirty="0">
                <a:latin typeface="Times New Roman" pitchFamily="18" charset="0"/>
              </a:rPr>
              <a:t>Write balanced equations and label the metal, acid, and salt for the following reactions:</a:t>
            </a:r>
          </a:p>
          <a:p>
            <a:pPr marL="0" indent="0" eaLnBrk="1" hangingPunct="1">
              <a:spcAft>
                <a:spcPct val="10000"/>
              </a:spcAft>
              <a:buClr>
                <a:schemeClr val="bg2"/>
              </a:buClr>
              <a:buSzTx/>
              <a:buFontTx/>
              <a:buNone/>
            </a:pPr>
            <a:endParaRPr lang="en-US" dirty="0">
              <a:latin typeface="Times New Roman" pitchFamily="18" charset="0"/>
            </a:endParaRPr>
          </a:p>
          <a:p>
            <a:pPr marL="0" indent="0" eaLnBrk="1" hangingPunct="1">
              <a:spcAft>
                <a:spcPct val="10000"/>
              </a:spcAft>
              <a:buClr>
                <a:schemeClr val="bg2"/>
              </a:buClr>
              <a:buSzTx/>
              <a:buFontTx/>
              <a:buNone/>
            </a:pPr>
            <a:r>
              <a:rPr lang="en-US" dirty="0">
                <a:latin typeface="Times New Roman" pitchFamily="18" charset="0"/>
              </a:rPr>
              <a:t>A.  Magnesium metal with HCl(</a:t>
            </a:r>
            <a:r>
              <a:rPr lang="en-US" i="1" dirty="0">
                <a:latin typeface="Times New Roman" pitchFamily="18" charset="0"/>
              </a:rPr>
              <a:t>aq</a:t>
            </a:r>
            <a:r>
              <a:rPr lang="en-US" dirty="0">
                <a:latin typeface="Times New Roman" pitchFamily="18" charset="0"/>
              </a:rPr>
              <a:t>)</a:t>
            </a:r>
          </a:p>
          <a:p>
            <a:pPr marL="0" indent="0" eaLnBrk="1" hangingPunct="1">
              <a:spcAft>
                <a:spcPct val="10000"/>
              </a:spcAft>
              <a:buClr>
                <a:schemeClr val="bg2"/>
              </a:buClr>
              <a:buSzTx/>
              <a:buFont typeface="Arial" pitchFamily="34" charset="0"/>
              <a:buNone/>
            </a:pPr>
            <a:r>
              <a:rPr lang="en-US" dirty="0">
                <a:latin typeface="Times New Roman" pitchFamily="18" charset="0"/>
              </a:rPr>
              <a:t>	Mg(</a:t>
            </a:r>
            <a:r>
              <a:rPr lang="en-US" i="1" dirty="0">
                <a:latin typeface="Times New Roman" pitchFamily="18" charset="0"/>
              </a:rPr>
              <a:t>s</a:t>
            </a:r>
            <a:r>
              <a:rPr lang="en-US" dirty="0">
                <a:latin typeface="Times New Roman" pitchFamily="18" charset="0"/>
              </a:rPr>
              <a:t>)  +  2HCl(</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MgCl</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g</a:t>
            </a:r>
            <a:r>
              <a:rPr lang="en-US" dirty="0">
                <a:latin typeface="Times New Roman" pitchFamily="18" charset="0"/>
              </a:rPr>
              <a:t>)</a:t>
            </a:r>
          </a:p>
          <a:p>
            <a:pPr marL="0" indent="0" eaLnBrk="1" hangingPunct="1">
              <a:spcAft>
                <a:spcPct val="10000"/>
              </a:spcAft>
              <a:buClr>
                <a:schemeClr val="bg2"/>
              </a:buClr>
              <a:buSzTx/>
              <a:buFont typeface="Arial" pitchFamily="34" charset="0"/>
              <a:buNone/>
            </a:pPr>
            <a:r>
              <a:rPr lang="en-US" dirty="0">
                <a:solidFill>
                  <a:srgbClr val="227A8F"/>
                </a:solidFill>
                <a:latin typeface="Times New Roman" pitchFamily="18" charset="0"/>
              </a:rPr>
              <a:t> 	</a:t>
            </a:r>
            <a:r>
              <a:rPr lang="en-US" dirty="0">
                <a:solidFill>
                  <a:srgbClr val="FF0000"/>
                </a:solidFill>
                <a:latin typeface="Times New Roman" pitchFamily="18" charset="0"/>
              </a:rPr>
              <a:t>metal        acid                   salt</a:t>
            </a:r>
            <a:endParaRPr lang="en-US" dirty="0">
              <a:latin typeface="Times New Roman" pitchFamily="18" charset="0"/>
            </a:endParaRPr>
          </a:p>
          <a:p>
            <a:pPr marL="0" indent="0" eaLnBrk="1" hangingPunct="1">
              <a:spcAft>
                <a:spcPct val="10000"/>
              </a:spcAft>
              <a:buClr>
                <a:schemeClr val="bg2"/>
              </a:buClr>
              <a:buSzTx/>
              <a:buFontTx/>
              <a:buNone/>
            </a:pPr>
            <a:r>
              <a:rPr lang="en-US" dirty="0">
                <a:latin typeface="Times New Roman" pitchFamily="18" charset="0"/>
              </a:rPr>
              <a:t>B.  Aluminum metal with HNO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a:t>
            </a:r>
          </a:p>
          <a:p>
            <a:pPr marL="0" indent="0" eaLnBrk="1" hangingPunct="1">
              <a:spcAft>
                <a:spcPct val="10000"/>
              </a:spcAft>
              <a:buClr>
                <a:schemeClr val="bg2"/>
              </a:buClr>
              <a:buSzTx/>
              <a:buFont typeface="Arial" pitchFamily="34" charset="0"/>
              <a:buNone/>
            </a:pPr>
            <a:r>
              <a:rPr lang="en-US" dirty="0">
                <a:latin typeface="Times New Roman" pitchFamily="18" charset="0"/>
              </a:rPr>
              <a:t>	2Al(</a:t>
            </a:r>
            <a:r>
              <a:rPr lang="en-US" i="1" dirty="0">
                <a:latin typeface="Times New Roman" pitchFamily="18" charset="0"/>
              </a:rPr>
              <a:t>s</a:t>
            </a:r>
            <a:r>
              <a:rPr lang="en-US" dirty="0">
                <a:latin typeface="Times New Roman" pitchFamily="18" charset="0"/>
              </a:rPr>
              <a:t>)  +  6HNO</a:t>
            </a:r>
            <a:r>
              <a:rPr lang="en-US" baseline="-25000" dirty="0">
                <a:latin typeface="Times New Roman" pitchFamily="18" charset="0"/>
              </a:rPr>
              <a:t>3 </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2Al(NO</a:t>
            </a:r>
            <a:r>
              <a:rPr lang="en-US" baseline="-25000" dirty="0">
                <a:latin typeface="Times New Roman" pitchFamily="18" charset="0"/>
              </a:rPr>
              <a:t>3</a:t>
            </a:r>
            <a:r>
              <a:rPr lang="en-US" dirty="0">
                <a:latin typeface="Times New Roman" pitchFamily="18" charset="0"/>
              </a:rPr>
              <a:t>)</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3H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g</a:t>
            </a:r>
            <a:r>
              <a:rPr lang="en-US" dirty="0">
                <a:latin typeface="Times New Roman" pitchFamily="18" charset="0"/>
              </a:rPr>
              <a:t>)</a:t>
            </a:r>
          </a:p>
          <a:p>
            <a:pPr marL="0" indent="0" eaLnBrk="1" hangingPunct="1">
              <a:spcAft>
                <a:spcPct val="10000"/>
              </a:spcAft>
              <a:buClr>
                <a:schemeClr val="bg2"/>
              </a:buClr>
              <a:buSzTx/>
              <a:buFont typeface="Arial" pitchFamily="34" charset="0"/>
              <a:buNone/>
            </a:pPr>
            <a:r>
              <a:rPr lang="en-US" dirty="0">
                <a:latin typeface="Times New Roman" pitchFamily="18" charset="0"/>
              </a:rPr>
              <a:t>     	</a:t>
            </a:r>
            <a:r>
              <a:rPr lang="en-US" dirty="0">
                <a:solidFill>
                  <a:srgbClr val="FF0000"/>
                </a:solidFill>
                <a:latin typeface="Times New Roman" pitchFamily="18" charset="0"/>
              </a:rPr>
              <a:t>metal         acid                         salt</a:t>
            </a:r>
            <a:endParaRPr lang="en-US" dirty="0">
              <a:latin typeface="Times New Roman" pitchFamily="18" charset="0"/>
            </a:endParaRPr>
          </a:p>
          <a:p>
            <a:pPr marL="0" indent="0" eaLnBrk="1" hangingPunct="1">
              <a:spcAft>
                <a:spcPct val="10000"/>
              </a:spcAft>
              <a:buClr>
                <a:schemeClr val="bg2"/>
              </a:buClr>
              <a:buSzTx/>
              <a:buFontTx/>
              <a:buNone/>
            </a:pPr>
            <a:endParaRPr lang="en-US" dirty="0">
              <a:latin typeface="Times New Roman" pitchFamily="18" charset="0"/>
            </a:endParaRPr>
          </a:p>
        </p:txBody>
      </p:sp>
      <p:pic>
        <p:nvPicPr>
          <p:cNvPr id="2150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5814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50292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5051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57177"/>
            <a:ext cx="8229600" cy="914400"/>
          </a:xfrm>
        </p:spPr>
        <p:txBody>
          <a:bodyPr/>
          <a:lstStyle/>
          <a:p>
            <a:pPr eaLnBrk="1" hangingPunct="1"/>
            <a:r>
              <a:rPr lang="en-US" dirty="0">
                <a:latin typeface="Times New Roman" pitchFamily="18" charset="0"/>
              </a:rPr>
              <a:t>Acids, Carbonates, Bicarbonates</a:t>
            </a:r>
          </a:p>
        </p:txBody>
      </p:sp>
      <p:sp>
        <p:nvSpPr>
          <p:cNvPr id="22531" name="Text Placeholder 6"/>
          <p:cNvSpPr>
            <a:spLocks noGrp="1"/>
          </p:cNvSpPr>
          <p:nvPr>
            <p:ph type="body" sz="half" idx="1"/>
          </p:nvPr>
        </p:nvSpPr>
        <p:spPr>
          <a:xfrm>
            <a:off x="609600" y="1600200"/>
            <a:ext cx="7620000" cy="4572000"/>
          </a:xfrm>
        </p:spPr>
        <p:txBody>
          <a:bodyPr/>
          <a:lstStyle/>
          <a:p>
            <a:pPr eaLnBrk="1" hangingPunct="1">
              <a:spcAft>
                <a:spcPct val="10000"/>
              </a:spcAft>
              <a:buClr>
                <a:schemeClr val="bg2"/>
              </a:buClr>
              <a:buSzTx/>
              <a:buFontTx/>
              <a:buNone/>
            </a:pPr>
            <a:r>
              <a:rPr lang="en-US" dirty="0">
                <a:latin typeface="Times New Roman" pitchFamily="18" charset="0"/>
              </a:rPr>
              <a:t>Acids react</a:t>
            </a:r>
          </a:p>
          <a:p>
            <a:pPr eaLnBrk="1" hangingPunct="1">
              <a:spcAft>
                <a:spcPct val="10000"/>
              </a:spcAft>
              <a:buSzTx/>
              <a:buFontTx/>
              <a:buChar char="•"/>
            </a:pPr>
            <a:r>
              <a:rPr lang="en-US" dirty="0">
                <a:latin typeface="Times New Roman" pitchFamily="18" charset="0"/>
              </a:rPr>
              <a:t>with carbonates and hydrogen carbonates</a:t>
            </a:r>
          </a:p>
          <a:p>
            <a:pPr eaLnBrk="1" hangingPunct="1">
              <a:spcAft>
                <a:spcPct val="10000"/>
              </a:spcAft>
              <a:buSzTx/>
              <a:buFontTx/>
              <a:buChar char="•"/>
            </a:pPr>
            <a:r>
              <a:rPr lang="en-US" dirty="0">
                <a:latin typeface="Times New Roman" pitchFamily="18" charset="0"/>
              </a:rPr>
              <a:t>to produce carbon dioxide gas, a salt, and water</a:t>
            </a:r>
          </a:p>
          <a:p>
            <a:pPr eaLnBrk="1" hangingPunct="1">
              <a:spcAft>
                <a:spcPct val="10000"/>
              </a:spcAft>
              <a:buClr>
                <a:schemeClr val="bg2"/>
              </a:buClr>
              <a:buSzTx/>
              <a:buFontTx/>
              <a:buChar char="•"/>
            </a:pPr>
            <a:endParaRPr lang="en-US" dirty="0">
              <a:latin typeface="Times New Roman" pitchFamily="18" charset="0"/>
            </a:endParaRPr>
          </a:p>
          <a:p>
            <a:pPr eaLnBrk="1" hangingPunct="1">
              <a:spcAft>
                <a:spcPct val="10000"/>
              </a:spcAft>
              <a:buClr>
                <a:schemeClr val="bg2"/>
              </a:buClr>
              <a:buSzTx/>
              <a:buFontTx/>
              <a:buNone/>
            </a:pPr>
            <a:r>
              <a:rPr lang="en-US" dirty="0">
                <a:latin typeface="Times New Roman" pitchFamily="18" charset="0"/>
              </a:rPr>
              <a:t>2HCl(</a:t>
            </a:r>
            <a:r>
              <a:rPr lang="en-US" i="1" dirty="0">
                <a:latin typeface="Times New Roman" pitchFamily="18" charset="0"/>
              </a:rPr>
              <a:t>aq</a:t>
            </a:r>
            <a:r>
              <a:rPr lang="en-US" dirty="0">
                <a:latin typeface="Times New Roman" pitchFamily="18" charset="0"/>
              </a:rPr>
              <a:t>)  +  CaCO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s</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CO</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g</a:t>
            </a:r>
            <a:r>
              <a:rPr lang="en-US" dirty="0">
                <a:latin typeface="Times New Roman" pitchFamily="18" charset="0"/>
              </a:rPr>
              <a:t>)  +  CaCl</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eaLnBrk="1" hangingPunct="1">
              <a:spcBef>
                <a:spcPct val="0"/>
              </a:spcBef>
              <a:buClr>
                <a:schemeClr val="bg2"/>
              </a:buClr>
              <a:buSzTx/>
              <a:buFontTx/>
              <a:buNone/>
            </a:pPr>
            <a:r>
              <a:rPr lang="en-US" dirty="0">
                <a:solidFill>
                  <a:srgbClr val="FF0000"/>
                </a:solidFill>
                <a:latin typeface="Times New Roman" pitchFamily="18" charset="0"/>
              </a:rPr>
              <a:t>   acid          carbonate         carbon          salt               water</a:t>
            </a:r>
          </a:p>
          <a:p>
            <a:pPr eaLnBrk="1" hangingPunct="1">
              <a:spcBef>
                <a:spcPct val="0"/>
              </a:spcBef>
              <a:buClr>
                <a:schemeClr val="bg2"/>
              </a:buClr>
              <a:buSzTx/>
              <a:buFontTx/>
              <a:buNone/>
            </a:pPr>
            <a:r>
              <a:rPr lang="en-US" dirty="0">
                <a:solidFill>
                  <a:srgbClr val="FF0000"/>
                </a:solidFill>
                <a:latin typeface="Times New Roman" pitchFamily="18" charset="0"/>
              </a:rPr>
              <a:t>				        dioxide</a:t>
            </a:r>
          </a:p>
          <a:p>
            <a:pPr eaLnBrk="1" hangingPunct="1">
              <a:spcBef>
                <a:spcPts val="1400"/>
              </a:spcBef>
              <a:spcAft>
                <a:spcPct val="10000"/>
              </a:spcAft>
              <a:buClr>
                <a:schemeClr val="bg2"/>
              </a:buClr>
              <a:buSzTx/>
              <a:buFontTx/>
              <a:buNone/>
            </a:pPr>
            <a:r>
              <a:rPr lang="en-US" dirty="0">
                <a:latin typeface="Times New Roman" pitchFamily="18" charset="0"/>
              </a:rPr>
              <a:t>HCl(</a:t>
            </a:r>
            <a:r>
              <a:rPr lang="en-US" i="1" dirty="0">
                <a:latin typeface="Times New Roman" pitchFamily="18" charset="0"/>
              </a:rPr>
              <a:t>aq</a:t>
            </a:r>
            <a:r>
              <a:rPr lang="en-US" dirty="0">
                <a:latin typeface="Times New Roman" pitchFamily="18" charset="0"/>
              </a:rPr>
              <a:t>)  +  NaHCO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s</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CO</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g</a:t>
            </a:r>
            <a:r>
              <a:rPr lang="en-US" dirty="0">
                <a:latin typeface="Times New Roman" pitchFamily="18" charset="0"/>
              </a:rPr>
              <a:t>)  +  NaCl(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eaLnBrk="1" hangingPunct="1">
              <a:spcBef>
                <a:spcPct val="0"/>
              </a:spcBef>
              <a:spcAft>
                <a:spcPct val="10000"/>
              </a:spcAft>
              <a:buClr>
                <a:schemeClr val="bg2"/>
              </a:buClr>
              <a:buSzTx/>
              <a:buFontTx/>
              <a:buNone/>
            </a:pPr>
            <a:r>
              <a:rPr lang="en-US" dirty="0">
                <a:solidFill>
                  <a:srgbClr val="227A8F"/>
                </a:solidFill>
                <a:latin typeface="Times New Roman" pitchFamily="18" charset="0"/>
              </a:rPr>
              <a:t>   </a:t>
            </a:r>
            <a:r>
              <a:rPr lang="en-US" dirty="0">
                <a:solidFill>
                  <a:srgbClr val="FF0000"/>
                </a:solidFill>
                <a:latin typeface="Times New Roman" pitchFamily="18" charset="0"/>
              </a:rPr>
              <a:t>acid         bicarbonate        carbon         salt               water</a:t>
            </a:r>
          </a:p>
          <a:p>
            <a:pPr eaLnBrk="1" hangingPunct="1">
              <a:spcBef>
                <a:spcPct val="0"/>
              </a:spcBef>
              <a:spcAft>
                <a:spcPct val="10000"/>
              </a:spcAft>
              <a:buClr>
                <a:schemeClr val="bg2"/>
              </a:buClr>
              <a:buSzTx/>
              <a:buFontTx/>
              <a:buNone/>
            </a:pPr>
            <a:r>
              <a:rPr lang="en-US" dirty="0">
                <a:solidFill>
                  <a:srgbClr val="FF0000"/>
                </a:solidFill>
                <a:latin typeface="Times New Roman" pitchFamily="18" charset="0"/>
              </a:rPr>
              <a:t>				         dioxide</a:t>
            </a:r>
          </a:p>
        </p:txBody>
      </p:sp>
      <p:pic>
        <p:nvPicPr>
          <p:cNvPr id="2253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8100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51054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8891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257176"/>
            <a:ext cx="7634288" cy="914400"/>
          </a:xfrm>
        </p:spPr>
        <p:txBody>
          <a:bodyPr/>
          <a:lstStyle/>
          <a:p>
            <a:pPr eaLnBrk="1" hangingPunct="1"/>
            <a:r>
              <a:rPr lang="en-US" dirty="0">
                <a:latin typeface="Times New Roman" pitchFamily="18" charset="0"/>
              </a:rPr>
              <a:t>Learning Check</a:t>
            </a:r>
          </a:p>
        </p:txBody>
      </p:sp>
      <p:sp>
        <p:nvSpPr>
          <p:cNvPr id="23555" name="Text Placeholder 2"/>
          <p:cNvSpPr>
            <a:spLocks noGrp="1"/>
          </p:cNvSpPr>
          <p:nvPr>
            <p:ph type="body" sz="half" idx="1"/>
          </p:nvPr>
        </p:nvSpPr>
        <p:spPr>
          <a:xfrm>
            <a:off x="609600" y="1600200"/>
            <a:ext cx="7620000" cy="4572000"/>
          </a:xfrm>
        </p:spPr>
        <p:txBody>
          <a:bodyPr/>
          <a:lstStyle/>
          <a:p>
            <a:pPr marL="457200" indent="-457200" eaLnBrk="1" hangingPunct="1">
              <a:spcBef>
                <a:spcPct val="10000"/>
              </a:spcBef>
              <a:spcAft>
                <a:spcPct val="10000"/>
              </a:spcAft>
              <a:buFont typeface="Wingdings" pitchFamily="2" charset="2"/>
              <a:buNone/>
            </a:pPr>
            <a:r>
              <a:rPr lang="en-US" dirty="0">
                <a:latin typeface="Times New Roman" pitchFamily="18" charset="0"/>
              </a:rPr>
              <a:t>Write balanced equations for the following reactions:</a:t>
            </a:r>
          </a:p>
          <a:p>
            <a:pPr marL="457200" indent="-457200" eaLnBrk="1" hangingPunct="1">
              <a:spcBef>
                <a:spcPct val="10000"/>
              </a:spcBef>
              <a:spcAft>
                <a:spcPct val="10000"/>
              </a:spcAft>
              <a:buFont typeface="Wingdings" pitchFamily="2" charset="2"/>
              <a:buNone/>
            </a:pPr>
            <a:r>
              <a:rPr lang="en-US" dirty="0">
                <a:latin typeface="Times New Roman" pitchFamily="18" charset="0"/>
              </a:rPr>
              <a:t>A.  MgCO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s</a:t>
            </a:r>
            <a:r>
              <a:rPr lang="en-US" dirty="0">
                <a:latin typeface="Times New Roman" pitchFamily="18" charset="0"/>
              </a:rPr>
              <a:t>)  +  HBr(</a:t>
            </a:r>
            <a:r>
              <a:rPr lang="en-US" i="1" dirty="0">
                <a:latin typeface="Times New Roman" pitchFamily="18" charset="0"/>
              </a:rPr>
              <a:t>aq</a:t>
            </a:r>
            <a:r>
              <a:rPr lang="en-US" dirty="0">
                <a:latin typeface="Times New Roman" pitchFamily="18" charset="0"/>
              </a:rPr>
              <a:t>) </a:t>
            </a:r>
          </a:p>
          <a:p>
            <a:pPr marL="457200" indent="-457200" eaLnBrk="1" hangingPunct="1">
              <a:spcBef>
                <a:spcPct val="10000"/>
              </a:spcBef>
              <a:spcAft>
                <a:spcPct val="10000"/>
              </a:spcAft>
              <a:buFont typeface="Wingdings" pitchFamily="2" charset="2"/>
              <a:buNone/>
            </a:pPr>
            <a:r>
              <a:rPr lang="en-US" dirty="0">
                <a:latin typeface="Times New Roman" pitchFamily="18" charset="0"/>
              </a:rPr>
              <a:t>B.  HCl(</a:t>
            </a:r>
            <a:r>
              <a:rPr lang="en-US" i="1" dirty="0">
                <a:latin typeface="Times New Roman" pitchFamily="18" charset="0"/>
              </a:rPr>
              <a:t>aq</a:t>
            </a:r>
            <a:r>
              <a:rPr lang="en-US" dirty="0">
                <a:latin typeface="Times New Roman" pitchFamily="18" charset="0"/>
              </a:rPr>
              <a:t>)  +  NaHCO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p:txBody>
      </p:sp>
      <p:pic>
        <p:nvPicPr>
          <p:cNvPr id="2355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2479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7051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070059"/>
            <a:ext cx="2574953" cy="3825240"/>
          </a:xfrm>
          <a:prstGeom prst="rect">
            <a:avLst/>
          </a:prstGeom>
        </p:spPr>
      </p:pic>
    </p:spTree>
    <p:extLst>
      <p:ext uri="{BB962C8B-B14F-4D97-AF65-F5344CB8AC3E}">
        <p14:creationId xmlns:p14="http://schemas.microsoft.com/office/powerpoint/2010/main" val="13389085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57177"/>
            <a:ext cx="7634288" cy="914400"/>
          </a:xfrm>
        </p:spPr>
        <p:txBody>
          <a:bodyPr/>
          <a:lstStyle/>
          <a:p>
            <a:pPr eaLnBrk="1" hangingPunct="1"/>
            <a:r>
              <a:rPr lang="en-US" dirty="0">
                <a:latin typeface="Times New Roman" pitchFamily="18" charset="0"/>
              </a:rPr>
              <a:t>Solution</a:t>
            </a:r>
          </a:p>
        </p:txBody>
      </p:sp>
      <p:sp>
        <p:nvSpPr>
          <p:cNvPr id="24579" name="Text Placeholder 2"/>
          <p:cNvSpPr>
            <a:spLocks noGrp="1"/>
          </p:cNvSpPr>
          <p:nvPr>
            <p:ph type="body" sz="half" idx="1"/>
          </p:nvPr>
        </p:nvSpPr>
        <p:spPr>
          <a:xfrm>
            <a:off x="609600" y="1600200"/>
            <a:ext cx="8153400" cy="4572000"/>
          </a:xfrm>
        </p:spPr>
        <p:txBody>
          <a:bodyPr/>
          <a:lstStyle/>
          <a:p>
            <a:pPr marL="457200" indent="-457200" eaLnBrk="1" hangingPunct="1">
              <a:spcBef>
                <a:spcPct val="10000"/>
              </a:spcBef>
              <a:spcAft>
                <a:spcPct val="10000"/>
              </a:spcAft>
              <a:buFont typeface="Wingdings" pitchFamily="2" charset="2"/>
              <a:buNone/>
            </a:pPr>
            <a:r>
              <a:rPr lang="en-US" dirty="0">
                <a:latin typeface="Times New Roman" pitchFamily="18" charset="0"/>
              </a:rPr>
              <a:t>Write balanced equations for the following reactions:</a:t>
            </a:r>
          </a:p>
          <a:p>
            <a:pPr marL="457200" indent="-457200" eaLnBrk="1" hangingPunct="1">
              <a:spcBef>
                <a:spcPct val="10000"/>
              </a:spcBef>
              <a:spcAft>
                <a:spcPct val="10000"/>
              </a:spcAft>
              <a:buFont typeface="Wingdings" pitchFamily="2" charset="2"/>
              <a:buNone/>
            </a:pPr>
            <a:endParaRPr lang="en-US" dirty="0">
              <a:latin typeface="Times New Roman" pitchFamily="18" charset="0"/>
            </a:endParaRPr>
          </a:p>
          <a:p>
            <a:pPr marL="457200" indent="-457200" eaLnBrk="1" hangingPunct="1">
              <a:spcBef>
                <a:spcPct val="10000"/>
              </a:spcBef>
              <a:spcAft>
                <a:spcPct val="10000"/>
              </a:spcAft>
              <a:buFont typeface="Wingdings" pitchFamily="2" charset="2"/>
              <a:buNone/>
            </a:pPr>
            <a:r>
              <a:rPr lang="en-US" dirty="0">
                <a:latin typeface="Times New Roman" pitchFamily="18" charset="0"/>
              </a:rPr>
              <a:t>A.  MgCO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s</a:t>
            </a:r>
            <a:r>
              <a:rPr lang="en-US" dirty="0">
                <a:latin typeface="Times New Roman" pitchFamily="18" charset="0"/>
              </a:rPr>
              <a:t>) + 2HBr(</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MgBr</a:t>
            </a:r>
            <a:r>
              <a:rPr lang="en-US" baseline="-25000" dirty="0">
                <a:latin typeface="Times New Roman" pitchFamily="18" charset="0"/>
                <a:sym typeface="Wingdings" pitchFamily="2" charset="2"/>
              </a:rPr>
              <a:t>2</a:t>
            </a:r>
            <a:r>
              <a:rPr lang="en-US" dirty="0">
                <a:latin typeface="Times New Roman" pitchFamily="18" charset="0"/>
                <a:sym typeface="Wingdings" pitchFamily="2" charset="2"/>
              </a:rPr>
              <a:t>(</a:t>
            </a:r>
            <a:r>
              <a:rPr lang="en-US" i="1" dirty="0">
                <a:latin typeface="Times New Roman" pitchFamily="18" charset="0"/>
                <a:sym typeface="Wingdings" pitchFamily="2" charset="2"/>
              </a:rPr>
              <a:t>aq</a:t>
            </a:r>
            <a:r>
              <a:rPr lang="en-US" dirty="0">
                <a:latin typeface="Times New Roman" pitchFamily="18" charset="0"/>
                <a:sym typeface="Wingdings" pitchFamily="2" charset="2"/>
              </a:rPr>
              <a:t>) + CO</a:t>
            </a:r>
            <a:r>
              <a:rPr lang="en-US" baseline="-25000" dirty="0">
                <a:latin typeface="Times New Roman" pitchFamily="18" charset="0"/>
                <a:sym typeface="Wingdings" pitchFamily="2" charset="2"/>
              </a:rPr>
              <a:t>2</a:t>
            </a:r>
            <a:r>
              <a:rPr lang="en-US" dirty="0">
                <a:latin typeface="Times New Roman" pitchFamily="18" charset="0"/>
                <a:sym typeface="Wingdings" pitchFamily="2" charset="2"/>
              </a:rPr>
              <a:t>(</a:t>
            </a:r>
            <a:r>
              <a:rPr lang="en-US" i="1" dirty="0">
                <a:latin typeface="Times New Roman" pitchFamily="18" charset="0"/>
                <a:sym typeface="Wingdings" pitchFamily="2" charset="2"/>
              </a:rPr>
              <a:t>g</a:t>
            </a:r>
            <a:r>
              <a:rPr lang="en-US" dirty="0">
                <a:latin typeface="Times New Roman" pitchFamily="18" charset="0"/>
                <a:sym typeface="Wingdings" pitchFamily="2" charset="2"/>
              </a:rPr>
              <a:t>) + H</a:t>
            </a:r>
            <a:r>
              <a:rPr lang="en-US" baseline="-25000" dirty="0">
                <a:latin typeface="Times New Roman" pitchFamily="18" charset="0"/>
                <a:sym typeface="Wingdings" pitchFamily="2" charset="2"/>
              </a:rPr>
              <a:t>2</a:t>
            </a:r>
            <a:r>
              <a:rPr lang="en-US" dirty="0">
                <a:latin typeface="Times New Roman" pitchFamily="18" charset="0"/>
                <a:sym typeface="Wingdings" pitchFamily="2" charset="2"/>
              </a:rPr>
              <a:t>O(</a:t>
            </a:r>
            <a:r>
              <a:rPr lang="en-US" i="1" dirty="0">
                <a:latin typeface="Times New Roman" pitchFamily="18" charset="0"/>
                <a:sym typeface="Wingdings" pitchFamily="2" charset="2"/>
              </a:rPr>
              <a:t>l</a:t>
            </a:r>
            <a:r>
              <a:rPr lang="en-US" dirty="0">
                <a:latin typeface="Times New Roman" pitchFamily="18" charset="0"/>
                <a:sym typeface="Wingdings" pitchFamily="2" charset="2"/>
              </a:rPr>
              <a:t>)</a:t>
            </a:r>
          </a:p>
          <a:p>
            <a:pPr marL="457200" indent="-457200" eaLnBrk="1" hangingPunct="1">
              <a:spcBef>
                <a:spcPct val="10000"/>
              </a:spcBef>
              <a:spcAft>
                <a:spcPct val="10000"/>
              </a:spcAft>
              <a:buFont typeface="Wingdings" pitchFamily="2" charset="2"/>
              <a:buNone/>
            </a:pPr>
            <a:endParaRPr lang="en-US" dirty="0">
              <a:latin typeface="Times New Roman" pitchFamily="18" charset="0"/>
            </a:endParaRPr>
          </a:p>
          <a:p>
            <a:pPr marL="457200" indent="-457200" eaLnBrk="1" hangingPunct="1">
              <a:spcBef>
                <a:spcPct val="10000"/>
              </a:spcBef>
              <a:spcAft>
                <a:spcPct val="10000"/>
              </a:spcAft>
              <a:buFont typeface="Wingdings" pitchFamily="2" charset="2"/>
              <a:buNone/>
            </a:pPr>
            <a:r>
              <a:rPr lang="en-US" dirty="0">
                <a:latin typeface="Times New Roman" pitchFamily="18" charset="0"/>
              </a:rPr>
              <a:t>B.  HCl(</a:t>
            </a:r>
            <a:r>
              <a:rPr lang="en-US" i="1" dirty="0">
                <a:latin typeface="Times New Roman" pitchFamily="18" charset="0"/>
              </a:rPr>
              <a:t>aq</a:t>
            </a:r>
            <a:r>
              <a:rPr lang="en-US" dirty="0">
                <a:latin typeface="Times New Roman" pitchFamily="18" charset="0"/>
              </a:rPr>
              <a:t>) + NaHCO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NaCl(</a:t>
            </a:r>
            <a:r>
              <a:rPr lang="en-US" i="1" dirty="0">
                <a:latin typeface="Times New Roman" pitchFamily="18" charset="0"/>
                <a:sym typeface="Wingdings" pitchFamily="2" charset="2"/>
              </a:rPr>
              <a:t>aq</a:t>
            </a:r>
            <a:r>
              <a:rPr lang="en-US" dirty="0">
                <a:latin typeface="Times New Roman" pitchFamily="18" charset="0"/>
                <a:sym typeface="Wingdings" pitchFamily="2" charset="2"/>
              </a:rPr>
              <a:t>) + CO</a:t>
            </a:r>
            <a:r>
              <a:rPr lang="en-US" baseline="-25000" dirty="0">
                <a:latin typeface="Times New Roman" pitchFamily="18" charset="0"/>
                <a:sym typeface="Wingdings" pitchFamily="2" charset="2"/>
              </a:rPr>
              <a:t>2</a:t>
            </a:r>
            <a:r>
              <a:rPr lang="en-US" dirty="0">
                <a:latin typeface="Times New Roman" pitchFamily="18" charset="0"/>
                <a:sym typeface="Wingdings" pitchFamily="2" charset="2"/>
              </a:rPr>
              <a:t>(</a:t>
            </a:r>
            <a:r>
              <a:rPr lang="en-US" i="1" dirty="0">
                <a:latin typeface="Times New Roman" pitchFamily="18" charset="0"/>
                <a:sym typeface="Wingdings" pitchFamily="2" charset="2"/>
              </a:rPr>
              <a:t>g</a:t>
            </a:r>
            <a:r>
              <a:rPr lang="en-US" dirty="0">
                <a:latin typeface="Times New Roman" pitchFamily="18" charset="0"/>
                <a:sym typeface="Wingdings" pitchFamily="2" charset="2"/>
              </a:rPr>
              <a:t>) + H</a:t>
            </a:r>
            <a:r>
              <a:rPr lang="en-US" baseline="-25000" dirty="0">
                <a:latin typeface="Times New Roman" pitchFamily="18" charset="0"/>
                <a:sym typeface="Wingdings" pitchFamily="2" charset="2"/>
              </a:rPr>
              <a:t>2</a:t>
            </a:r>
            <a:r>
              <a:rPr lang="en-US" dirty="0">
                <a:latin typeface="Times New Roman" pitchFamily="18" charset="0"/>
                <a:sym typeface="Wingdings" pitchFamily="2" charset="2"/>
              </a:rPr>
              <a:t>O(</a:t>
            </a:r>
            <a:r>
              <a:rPr lang="en-US" i="1" dirty="0">
                <a:latin typeface="Times New Roman" pitchFamily="18" charset="0"/>
                <a:sym typeface="Wingdings" pitchFamily="2" charset="2"/>
              </a:rPr>
              <a:t>l</a:t>
            </a:r>
            <a:r>
              <a:rPr lang="en-US" dirty="0" smtClean="0">
                <a:latin typeface="Times New Roman" pitchFamily="18" charset="0"/>
                <a:sym typeface="Wingdings" pitchFamily="2" charset="2"/>
              </a:rPr>
              <a:t>)</a:t>
            </a:r>
            <a:endParaRPr lang="en-US" dirty="0">
              <a:latin typeface="Times New Roman" pitchFamily="18" charset="0"/>
              <a:sym typeface="Wingdings" pitchFamily="2" charset="2"/>
            </a:endParaRPr>
          </a:p>
        </p:txBody>
      </p:sp>
      <p:pic>
        <p:nvPicPr>
          <p:cNvPr id="2458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6670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5814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04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257176"/>
            <a:ext cx="7600950" cy="914400"/>
          </a:xfrm>
        </p:spPr>
        <p:txBody>
          <a:bodyPr/>
          <a:lstStyle/>
          <a:p>
            <a:pPr eaLnBrk="1" hangingPunct="1"/>
            <a:r>
              <a:rPr lang="en-US" dirty="0"/>
              <a:t>Solution</a:t>
            </a:r>
          </a:p>
        </p:txBody>
      </p:sp>
      <p:sp>
        <p:nvSpPr>
          <p:cNvPr id="29699" name="Text Placeholder 2"/>
          <p:cNvSpPr>
            <a:spLocks noGrp="1"/>
          </p:cNvSpPr>
          <p:nvPr>
            <p:ph type="body" sz="half" idx="1"/>
          </p:nvPr>
        </p:nvSpPr>
        <p:spPr>
          <a:xfrm>
            <a:off x="609600" y="1600200"/>
            <a:ext cx="7924800" cy="4267200"/>
          </a:xfrm>
        </p:spPr>
        <p:txBody>
          <a:bodyPr/>
          <a:lstStyle/>
          <a:p>
            <a:pPr eaLnBrk="1" hangingPunct="1">
              <a:lnSpc>
                <a:spcPct val="90000"/>
              </a:lnSpc>
              <a:buFont typeface="Wingdings" charset="2"/>
              <a:buNone/>
            </a:pPr>
            <a:r>
              <a:rPr lang="en-US" dirty="0"/>
              <a:t>Match the formulas with the names.</a:t>
            </a:r>
          </a:p>
          <a:p>
            <a:pPr eaLnBrk="1" hangingPunct="1">
              <a:lnSpc>
                <a:spcPct val="90000"/>
              </a:lnSpc>
              <a:buFont typeface="Wingdings" charset="2"/>
              <a:buNone/>
            </a:pPr>
            <a:endParaRPr lang="en-US" dirty="0"/>
          </a:p>
          <a:p>
            <a:pPr eaLnBrk="1" hangingPunct="1">
              <a:lnSpc>
                <a:spcPct val="110000"/>
              </a:lnSpc>
              <a:buFont typeface="Wingdings" charset="2"/>
              <a:buNone/>
            </a:pPr>
            <a:r>
              <a:rPr lang="en-US" dirty="0"/>
              <a:t>1.  _D__HNO</a:t>
            </a:r>
            <a:r>
              <a:rPr lang="en-US" baseline="-25000" dirty="0"/>
              <a:t>2</a:t>
            </a:r>
            <a:r>
              <a:rPr lang="en-US" dirty="0"/>
              <a:t>		D.  nitrous acid</a:t>
            </a:r>
          </a:p>
          <a:p>
            <a:pPr eaLnBrk="1" hangingPunct="1">
              <a:lnSpc>
                <a:spcPct val="110000"/>
              </a:lnSpc>
              <a:buFont typeface="Wingdings" charset="2"/>
              <a:buNone/>
            </a:pPr>
            <a:r>
              <a:rPr lang="en-US" dirty="0"/>
              <a:t>2.  _E__Ca(OH)</a:t>
            </a:r>
            <a:r>
              <a:rPr lang="en-US" baseline="-25000" dirty="0"/>
              <a:t>2	</a:t>
            </a:r>
            <a:r>
              <a:rPr lang="en-US" dirty="0"/>
              <a:t>E.  calcium hydroxide</a:t>
            </a:r>
          </a:p>
          <a:p>
            <a:pPr eaLnBrk="1" hangingPunct="1">
              <a:lnSpc>
                <a:spcPct val="110000"/>
              </a:lnSpc>
              <a:buFont typeface="Wingdings" charset="2"/>
              <a:buNone/>
            </a:pPr>
            <a:r>
              <a:rPr lang="en-US" dirty="0"/>
              <a:t>3.  _B__H</a:t>
            </a:r>
            <a:r>
              <a:rPr lang="en-US" baseline="-25000" dirty="0"/>
              <a:t>2</a:t>
            </a:r>
            <a:r>
              <a:rPr lang="en-US" dirty="0"/>
              <a:t>SO</a:t>
            </a:r>
            <a:r>
              <a:rPr lang="en-US" baseline="-25000" dirty="0"/>
              <a:t>4	</a:t>
            </a:r>
            <a:r>
              <a:rPr lang="en-US" dirty="0"/>
              <a:t>B.  sulfuric acid</a:t>
            </a:r>
            <a:endParaRPr lang="en-US" baseline="-25000" dirty="0"/>
          </a:p>
          <a:p>
            <a:pPr eaLnBrk="1" hangingPunct="1">
              <a:lnSpc>
                <a:spcPct val="110000"/>
              </a:lnSpc>
              <a:buFont typeface="Wingdings" charset="2"/>
              <a:buNone/>
            </a:pPr>
            <a:r>
              <a:rPr lang="en-US" dirty="0"/>
              <a:t>4.  _A__HIO</a:t>
            </a:r>
            <a:r>
              <a:rPr lang="en-US" baseline="-25000" dirty="0"/>
              <a:t>3</a:t>
            </a:r>
            <a:r>
              <a:rPr lang="en-US" dirty="0"/>
              <a:t>		A.  iodic acid</a:t>
            </a:r>
          </a:p>
          <a:p>
            <a:pPr eaLnBrk="1" hangingPunct="1">
              <a:lnSpc>
                <a:spcPct val="110000"/>
              </a:lnSpc>
              <a:buFont typeface="Wingdings" charset="2"/>
              <a:buNone/>
            </a:pPr>
            <a:r>
              <a:rPr lang="en-US" dirty="0"/>
              <a:t>5.  _C__NaOH	C.  sodium hydroxide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57174"/>
            <a:ext cx="8382000" cy="914400"/>
          </a:xfrm>
        </p:spPr>
        <p:txBody>
          <a:bodyPr/>
          <a:lstStyle/>
          <a:p>
            <a:pPr eaLnBrk="1" hangingPunct="1"/>
            <a:r>
              <a:rPr lang="en-US" dirty="0">
                <a:latin typeface="Times New Roman" pitchFamily="18" charset="0"/>
              </a:rPr>
              <a:t>Acids and Hydroxides: Neutralization</a:t>
            </a:r>
          </a:p>
        </p:txBody>
      </p:sp>
      <p:sp>
        <p:nvSpPr>
          <p:cNvPr id="25603" name="Text Placeholder 2"/>
          <p:cNvSpPr>
            <a:spLocks noGrp="1"/>
          </p:cNvSpPr>
          <p:nvPr>
            <p:ph type="body" sz="half" idx="1"/>
          </p:nvPr>
        </p:nvSpPr>
        <p:spPr>
          <a:xfrm>
            <a:off x="685800" y="1600200"/>
            <a:ext cx="8001000" cy="4572000"/>
          </a:xfrm>
        </p:spPr>
        <p:txBody>
          <a:bodyPr/>
          <a:lstStyle/>
          <a:p>
            <a:pPr eaLnBrk="1" hangingPunct="1">
              <a:spcBef>
                <a:spcPct val="10000"/>
              </a:spcBef>
              <a:spcAft>
                <a:spcPct val="10000"/>
              </a:spcAft>
              <a:buClr>
                <a:schemeClr val="bg2"/>
              </a:buClr>
              <a:buSzTx/>
              <a:buFontTx/>
              <a:buNone/>
            </a:pPr>
            <a:r>
              <a:rPr lang="en-US" dirty="0">
                <a:latin typeface="Times New Roman" pitchFamily="18" charset="0"/>
              </a:rPr>
              <a:t>In a neutralization reaction,</a:t>
            </a:r>
          </a:p>
          <a:p>
            <a:pPr eaLnBrk="1" hangingPunct="1">
              <a:spcBef>
                <a:spcPct val="10000"/>
              </a:spcBef>
              <a:spcAft>
                <a:spcPct val="10000"/>
              </a:spcAft>
              <a:buSzTx/>
              <a:buFontTx/>
              <a:buChar char="•"/>
            </a:pPr>
            <a:r>
              <a:rPr lang="en-US" dirty="0">
                <a:latin typeface="Times New Roman" pitchFamily="18" charset="0"/>
              </a:rPr>
              <a:t>an acid reacts with a base to produce a salt and water</a:t>
            </a:r>
          </a:p>
          <a:p>
            <a:pPr eaLnBrk="1" hangingPunct="1">
              <a:spcBef>
                <a:spcPct val="10000"/>
              </a:spcBef>
              <a:spcAft>
                <a:spcPct val="10000"/>
              </a:spcAft>
              <a:buSzTx/>
              <a:buFontTx/>
              <a:buChar char="•"/>
            </a:pPr>
            <a:r>
              <a:rPr lang="en-US" dirty="0">
                <a:latin typeface="Times New Roman" pitchFamily="18" charset="0"/>
              </a:rPr>
              <a:t>the salt formed is the anion from the acid and the cation from </a:t>
            </a:r>
            <a:br>
              <a:rPr lang="en-US" dirty="0">
                <a:latin typeface="Times New Roman" pitchFamily="18" charset="0"/>
              </a:rPr>
            </a:br>
            <a:r>
              <a:rPr lang="en-US" dirty="0">
                <a:latin typeface="Times New Roman" pitchFamily="18" charset="0"/>
              </a:rPr>
              <a:t>the base</a:t>
            </a:r>
          </a:p>
          <a:p>
            <a:pPr eaLnBrk="1" hangingPunct="1">
              <a:spcBef>
                <a:spcPct val="10000"/>
              </a:spcBef>
              <a:spcAft>
                <a:spcPct val="10000"/>
              </a:spcAft>
              <a:buClr>
                <a:schemeClr val="bg2"/>
              </a:buClr>
              <a:buSzTx/>
              <a:buFontTx/>
              <a:buChar char="•"/>
            </a:pPr>
            <a:endParaRPr lang="en-US" dirty="0">
              <a:latin typeface="Times New Roman" pitchFamily="18" charset="0"/>
            </a:endParaRPr>
          </a:p>
          <a:p>
            <a:pPr eaLnBrk="1" hangingPunct="1">
              <a:spcBef>
                <a:spcPct val="10000"/>
              </a:spcBef>
              <a:spcAft>
                <a:spcPct val="10000"/>
              </a:spcAft>
              <a:buClr>
                <a:schemeClr val="bg2"/>
              </a:buClr>
              <a:buSzTx/>
              <a:buFontTx/>
              <a:buNone/>
            </a:pPr>
            <a:r>
              <a:rPr lang="en-US" dirty="0">
                <a:latin typeface="Times New Roman" pitchFamily="18" charset="0"/>
              </a:rPr>
              <a:t>    HCl(</a:t>
            </a:r>
            <a:r>
              <a:rPr lang="en-US" i="1" dirty="0">
                <a:latin typeface="Times New Roman" pitchFamily="18" charset="0"/>
              </a:rPr>
              <a:t>aq</a:t>
            </a:r>
            <a:r>
              <a:rPr lang="en-US" dirty="0">
                <a:latin typeface="Times New Roman" pitchFamily="18" charset="0"/>
              </a:rPr>
              <a:t>)  +  NaOH(</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NaCl(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smtClean="0">
                <a:latin typeface="Times New Roman" pitchFamily="18" charset="0"/>
              </a:rPr>
              <a:t>)</a:t>
            </a:r>
            <a:endParaRPr lang="en-US" dirty="0">
              <a:latin typeface="Times New Roman" pitchFamily="18" charset="0"/>
            </a:endParaRPr>
          </a:p>
          <a:p>
            <a:pPr eaLnBrk="1" hangingPunct="1">
              <a:spcBef>
                <a:spcPct val="10000"/>
              </a:spcBef>
              <a:spcAft>
                <a:spcPct val="10000"/>
              </a:spcAft>
              <a:buClr>
                <a:schemeClr val="bg2"/>
              </a:buClr>
              <a:buSzTx/>
              <a:buFontTx/>
              <a:buNone/>
            </a:pPr>
            <a:r>
              <a:rPr lang="en-US" dirty="0">
                <a:solidFill>
                  <a:srgbClr val="FF0000"/>
                </a:solidFill>
                <a:latin typeface="Times New Roman" pitchFamily="18" charset="0"/>
              </a:rPr>
              <a:t>     acid            base                      salt              </a:t>
            </a:r>
            <a:r>
              <a:rPr lang="en-US" dirty="0" smtClean="0">
                <a:solidFill>
                  <a:srgbClr val="FF0000"/>
                </a:solidFill>
                <a:latin typeface="Times New Roman" pitchFamily="18" charset="0"/>
              </a:rPr>
              <a:t>water</a:t>
            </a:r>
            <a:endParaRPr lang="en-US" dirty="0">
              <a:solidFill>
                <a:srgbClr val="FF0000"/>
              </a:solidFill>
              <a:latin typeface="Times New Roman" pitchFamily="18" charset="0"/>
            </a:endParaRPr>
          </a:p>
        </p:txBody>
      </p:sp>
      <p:pic>
        <p:nvPicPr>
          <p:cNvPr id="2560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9624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5295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57174"/>
            <a:ext cx="7634288" cy="914400"/>
          </a:xfrm>
        </p:spPr>
        <p:txBody>
          <a:bodyPr/>
          <a:lstStyle/>
          <a:p>
            <a:pPr eaLnBrk="1" hangingPunct="1"/>
            <a:r>
              <a:rPr lang="en-US" dirty="0">
                <a:latin typeface="Times New Roman" pitchFamily="18" charset="0"/>
              </a:rPr>
              <a:t>Neutralization Reactions </a:t>
            </a:r>
          </a:p>
        </p:txBody>
      </p:sp>
      <p:sp>
        <p:nvSpPr>
          <p:cNvPr id="26627" name="Text Placeholder 2"/>
          <p:cNvSpPr>
            <a:spLocks noGrp="1"/>
          </p:cNvSpPr>
          <p:nvPr>
            <p:ph type="body" sz="half" idx="1"/>
          </p:nvPr>
        </p:nvSpPr>
        <p:spPr>
          <a:xfrm>
            <a:off x="609600" y="1600200"/>
            <a:ext cx="8229600" cy="4572000"/>
          </a:xfrm>
        </p:spPr>
        <p:txBody>
          <a:bodyPr/>
          <a:lstStyle/>
          <a:p>
            <a:pPr eaLnBrk="1" hangingPunct="1">
              <a:spcBef>
                <a:spcPct val="10000"/>
              </a:spcBef>
              <a:spcAft>
                <a:spcPct val="10000"/>
              </a:spcAft>
              <a:buClr>
                <a:schemeClr val="bg2"/>
              </a:buClr>
              <a:buSzTx/>
              <a:buFont typeface="Arial" pitchFamily="34" charset="0"/>
              <a:buNone/>
            </a:pPr>
            <a:r>
              <a:rPr lang="en-US" dirty="0">
                <a:latin typeface="Times New Roman" pitchFamily="18" charset="0"/>
              </a:rPr>
              <a:t>In neutralization reactions, one H</a:t>
            </a:r>
            <a:r>
              <a:rPr lang="en-US" baseline="30000" dirty="0">
                <a:latin typeface="Times New Roman" pitchFamily="18" charset="0"/>
              </a:rPr>
              <a:t>+</a:t>
            </a:r>
            <a:r>
              <a:rPr lang="en-US" dirty="0">
                <a:latin typeface="Times New Roman" pitchFamily="18" charset="0"/>
              </a:rPr>
              <a:t> always reacts with one OH</a:t>
            </a:r>
            <a:r>
              <a:rPr lang="en-US" baseline="30000" dirty="0">
                <a:latin typeface="Times New Roman" pitchFamily="18" charset="0"/>
              </a:rPr>
              <a:t>−</a:t>
            </a:r>
            <a:r>
              <a:rPr lang="en-US" dirty="0">
                <a:latin typeface="Times New Roman" pitchFamily="18" charset="0"/>
              </a:rPr>
              <a:t>.</a:t>
            </a:r>
          </a:p>
          <a:p>
            <a:pPr eaLnBrk="1" hangingPunct="1">
              <a:spcBef>
                <a:spcPct val="10000"/>
              </a:spcBef>
              <a:spcAft>
                <a:spcPct val="10000"/>
              </a:spcAft>
              <a:buSzTx/>
            </a:pPr>
            <a:r>
              <a:rPr lang="en-US" dirty="0">
                <a:latin typeface="Times New Roman" pitchFamily="18" charset="0"/>
                <a:cs typeface="Arial" pitchFamily="34" charset="0"/>
              </a:rPr>
              <a:t>If we write the strong acid and strong base as ions, we see that H</a:t>
            </a:r>
            <a:r>
              <a:rPr lang="en-US" baseline="30000" dirty="0">
                <a:latin typeface="Times New Roman" pitchFamily="18" charset="0"/>
                <a:cs typeface="Arial" pitchFamily="34" charset="0"/>
              </a:rPr>
              <a:t>+</a:t>
            </a:r>
            <a:r>
              <a:rPr lang="en-US" dirty="0">
                <a:latin typeface="Times New Roman" pitchFamily="18" charset="0"/>
                <a:cs typeface="Arial" pitchFamily="34" charset="0"/>
              </a:rPr>
              <a:t> reacts with OH</a:t>
            </a:r>
            <a:r>
              <a:rPr lang="en-US" baseline="30000" dirty="0">
                <a:latin typeface="Times New Roman" pitchFamily="18" charset="0"/>
              </a:rPr>
              <a:t>−</a:t>
            </a:r>
            <a:r>
              <a:rPr lang="en-US" dirty="0">
                <a:latin typeface="Times New Roman" pitchFamily="18" charset="0"/>
                <a:cs typeface="Arial" pitchFamily="34" charset="0"/>
              </a:rPr>
              <a:t> to form water, leaving the ions Na</a:t>
            </a:r>
            <a:r>
              <a:rPr lang="en-US" baseline="30000" dirty="0">
                <a:latin typeface="Times New Roman" pitchFamily="18" charset="0"/>
                <a:cs typeface="Arial" pitchFamily="34" charset="0"/>
              </a:rPr>
              <a:t>+</a:t>
            </a:r>
            <a:r>
              <a:rPr lang="en-US" dirty="0">
                <a:latin typeface="Times New Roman" pitchFamily="18" charset="0"/>
                <a:cs typeface="Arial" pitchFamily="34" charset="0"/>
              </a:rPr>
              <a:t> and </a:t>
            </a:r>
            <a:br>
              <a:rPr lang="en-US" dirty="0">
                <a:latin typeface="Times New Roman" pitchFamily="18" charset="0"/>
                <a:cs typeface="Arial" pitchFamily="34" charset="0"/>
              </a:rPr>
            </a:br>
            <a:r>
              <a:rPr lang="en-US" dirty="0">
                <a:latin typeface="Times New Roman" pitchFamily="18" charset="0"/>
                <a:cs typeface="Arial" pitchFamily="34" charset="0"/>
              </a:rPr>
              <a:t>Cl</a:t>
            </a:r>
            <a:r>
              <a:rPr lang="en-US" baseline="30000" dirty="0">
                <a:latin typeface="Times New Roman" pitchFamily="18" charset="0"/>
                <a:sym typeface="Symbol" pitchFamily="82" charset="2"/>
              </a:rPr>
              <a:t>−</a:t>
            </a:r>
            <a:r>
              <a:rPr lang="en-US" dirty="0">
                <a:latin typeface="Times New Roman" pitchFamily="18" charset="0"/>
                <a:cs typeface="Arial" pitchFamily="34" charset="0"/>
              </a:rPr>
              <a:t> in solution:</a:t>
            </a:r>
            <a:endParaRPr lang="en-US" dirty="0">
              <a:latin typeface="Times New Roman" pitchFamily="18" charset="0"/>
            </a:endParaRPr>
          </a:p>
          <a:p>
            <a:pPr eaLnBrk="1" hangingPunct="1">
              <a:spcBef>
                <a:spcPct val="50000"/>
              </a:spcBef>
              <a:spcAft>
                <a:spcPct val="10000"/>
              </a:spcAft>
              <a:buSzTx/>
              <a:buFontTx/>
              <a:buNone/>
            </a:pPr>
            <a:r>
              <a:rPr lang="en-US" dirty="0">
                <a:latin typeface="Times New Roman" pitchFamily="18" charset="0"/>
              </a:rPr>
              <a:t>    H</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Cl</a:t>
            </a:r>
            <a:r>
              <a:rPr lang="en-US" baseline="30000" dirty="0">
                <a:latin typeface="Times New Roman" pitchFamily="18" charset="0"/>
                <a:sym typeface="Symbol" pitchFamily="82" charset="2"/>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Na</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OH</a:t>
            </a:r>
            <a:r>
              <a:rPr lang="en-US" baseline="30000" dirty="0">
                <a:latin typeface="Times New Roman" pitchFamily="18" charset="0"/>
                <a:sym typeface="Symbol" pitchFamily="82" charset="2"/>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endParaRPr lang="en-US" dirty="0">
              <a:latin typeface="Times New Roman" pitchFamily="18" charset="0"/>
              <a:sym typeface="Wingdings" pitchFamily="2" charset="2"/>
            </a:endParaRPr>
          </a:p>
          <a:p>
            <a:pPr eaLnBrk="1" hangingPunct="1">
              <a:spcBef>
                <a:spcPct val="10000"/>
              </a:spcBef>
              <a:spcAft>
                <a:spcPct val="10000"/>
              </a:spcAft>
              <a:buSzTx/>
              <a:buFontTx/>
              <a:buNone/>
            </a:pPr>
            <a:r>
              <a:rPr lang="en-US" dirty="0">
                <a:latin typeface="Times New Roman" pitchFamily="18" charset="0"/>
                <a:sym typeface="Wingdings" pitchFamily="2" charset="2"/>
              </a:rPr>
              <a:t>				                </a:t>
            </a:r>
            <a:r>
              <a:rPr lang="en-US" dirty="0">
                <a:latin typeface="Times New Roman" pitchFamily="18" charset="0"/>
              </a:rPr>
              <a:t>Na</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Cl</a:t>
            </a:r>
            <a:r>
              <a:rPr lang="en-US" baseline="30000" dirty="0">
                <a:latin typeface="Times New Roman" pitchFamily="18" charset="0"/>
                <a:sym typeface="Symbol" pitchFamily="82" charset="2"/>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smtClean="0">
                <a:latin typeface="Times New Roman" pitchFamily="18" charset="0"/>
              </a:rPr>
              <a:t>)</a:t>
            </a:r>
            <a:endParaRPr lang="en-US" dirty="0">
              <a:latin typeface="Times New Roman" pitchFamily="18" charset="0"/>
            </a:endParaRPr>
          </a:p>
          <a:p>
            <a:pPr eaLnBrk="1" hangingPunct="1">
              <a:spcBef>
                <a:spcPct val="10000"/>
              </a:spcBef>
              <a:spcAft>
                <a:spcPct val="10000"/>
              </a:spcAft>
              <a:buSzTx/>
              <a:buFontTx/>
              <a:buChar char="•"/>
            </a:pPr>
            <a:r>
              <a:rPr lang="en-US" dirty="0">
                <a:latin typeface="Times New Roman" pitchFamily="18" charset="0"/>
              </a:rPr>
              <a:t>The overall reaction occurs as the H</a:t>
            </a:r>
            <a:r>
              <a:rPr lang="en-US" baseline="30000" dirty="0">
                <a:latin typeface="Times New Roman" pitchFamily="18" charset="0"/>
              </a:rPr>
              <a:t>+ </a:t>
            </a:r>
            <a:r>
              <a:rPr lang="en-US" dirty="0">
                <a:latin typeface="Times New Roman" pitchFamily="18" charset="0"/>
              </a:rPr>
              <a:t>from the acid and OH</a:t>
            </a:r>
            <a:r>
              <a:rPr lang="en-US" baseline="30000" dirty="0">
                <a:latin typeface="Times New Roman" pitchFamily="18" charset="0"/>
                <a:sym typeface="Symbol" pitchFamily="82" charset="2"/>
              </a:rPr>
              <a:t>−</a:t>
            </a:r>
            <a:r>
              <a:rPr lang="en-US" baseline="30000" dirty="0">
                <a:latin typeface="Times New Roman" pitchFamily="18" charset="0"/>
                <a:cs typeface="Arial" pitchFamily="34" charset="0"/>
              </a:rPr>
              <a:t> </a:t>
            </a:r>
            <a:r>
              <a:rPr lang="en-US" dirty="0">
                <a:latin typeface="Times New Roman" pitchFamily="18" charset="0"/>
                <a:cs typeface="Arial" pitchFamily="34" charset="0"/>
              </a:rPr>
              <a:t>from the base</a:t>
            </a:r>
            <a:r>
              <a:rPr lang="en-US" dirty="0">
                <a:latin typeface="Times New Roman" pitchFamily="18" charset="0"/>
              </a:rPr>
              <a:t> form water:</a:t>
            </a:r>
          </a:p>
          <a:p>
            <a:pPr eaLnBrk="1" hangingPunct="1">
              <a:spcBef>
                <a:spcPct val="10000"/>
              </a:spcBef>
              <a:spcAft>
                <a:spcPct val="10000"/>
              </a:spcAft>
              <a:buSzTx/>
              <a:buFontTx/>
              <a:buNone/>
            </a:pPr>
            <a:r>
              <a:rPr lang="en-US" dirty="0">
                <a:latin typeface="Times New Roman" pitchFamily="18" charset="0"/>
              </a:rPr>
              <a:t> 	H</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OH</a:t>
            </a:r>
            <a:r>
              <a:rPr lang="en-US" baseline="30000" dirty="0">
                <a:latin typeface="Times New Roman" pitchFamily="18" charset="0"/>
                <a:sym typeface="Symbol" pitchFamily="82" charset="2"/>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a:t>
            </a:r>
            <a:r>
              <a:rPr lang="en-US" sz="2000" dirty="0">
                <a:solidFill>
                  <a:srgbClr val="FF0000"/>
                </a:solidFill>
                <a:latin typeface="Times New Roman" pitchFamily="18" charset="0"/>
              </a:rPr>
              <a:t>Net ionic equation</a:t>
            </a:r>
          </a:p>
        </p:txBody>
      </p:sp>
      <p:pic>
        <p:nvPicPr>
          <p:cNvPr id="2662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5814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52578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7840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219075"/>
            <a:ext cx="7634288" cy="990600"/>
          </a:xfrm>
        </p:spPr>
        <p:txBody>
          <a:bodyPr/>
          <a:lstStyle/>
          <a:p>
            <a:pPr eaLnBrk="1" hangingPunct="1"/>
            <a:r>
              <a:rPr lang="en-US" dirty="0">
                <a:latin typeface="Times New Roman" pitchFamily="18" charset="0"/>
              </a:rPr>
              <a:t>Balancing Neutralization Reactions</a:t>
            </a:r>
          </a:p>
        </p:txBody>
      </p:sp>
      <p:sp>
        <p:nvSpPr>
          <p:cNvPr id="28675" name="Text Placeholder 2"/>
          <p:cNvSpPr>
            <a:spLocks noGrp="1"/>
          </p:cNvSpPr>
          <p:nvPr>
            <p:ph type="body" sz="half" idx="1"/>
          </p:nvPr>
        </p:nvSpPr>
        <p:spPr>
          <a:xfrm>
            <a:off x="685800" y="1600200"/>
            <a:ext cx="8229600" cy="4572000"/>
          </a:xfrm>
        </p:spPr>
        <p:txBody>
          <a:bodyPr/>
          <a:lstStyle/>
          <a:p>
            <a:pPr marL="0" indent="0" eaLnBrk="1" hangingPunct="1">
              <a:lnSpc>
                <a:spcPct val="90000"/>
              </a:lnSpc>
              <a:buFont typeface="Wingdings" pitchFamily="2" charset="2"/>
              <a:buNone/>
              <a:tabLst>
                <a:tab pos="857250" algn="l"/>
                <a:tab pos="1262063" algn="l"/>
              </a:tabLst>
            </a:pPr>
            <a:r>
              <a:rPr lang="en-US" dirty="0">
                <a:latin typeface="Times New Roman" pitchFamily="18" charset="0"/>
              </a:rPr>
              <a:t>Write the balanced equation for the neutralization of solid magnesium hydroxide and nitric acid.</a:t>
            </a:r>
          </a:p>
          <a:p>
            <a:pPr marL="0" indent="0" eaLnBrk="1" hangingPunct="1">
              <a:lnSpc>
                <a:spcPct val="90000"/>
              </a:lnSpc>
              <a:buFont typeface="Wingdings" pitchFamily="2" charset="2"/>
              <a:buNone/>
              <a:tabLst>
                <a:tab pos="857250" algn="l"/>
                <a:tab pos="1262063" algn="l"/>
              </a:tabLst>
            </a:pPr>
            <a:endParaRPr lang="en-US" dirty="0">
              <a:solidFill>
                <a:srgbClr val="000090"/>
              </a:solidFill>
              <a:latin typeface="Times New Roman" pitchFamily="18" charset="0"/>
            </a:endParaRPr>
          </a:p>
          <a:p>
            <a:pPr marL="0" indent="0" eaLnBrk="1" hangingPunct="1">
              <a:lnSpc>
                <a:spcPct val="90000"/>
              </a:lnSpc>
              <a:spcBef>
                <a:spcPct val="10000"/>
              </a:spcBef>
              <a:spcAft>
                <a:spcPct val="10000"/>
              </a:spcAft>
              <a:buFont typeface="Wingdings" pitchFamily="2" charset="2"/>
              <a:buNone/>
              <a:tabLst>
                <a:tab pos="857250" algn="l"/>
                <a:tab pos="1262063" algn="l"/>
              </a:tabLst>
            </a:pPr>
            <a:endParaRPr lang="en-US" b="1" dirty="0">
              <a:solidFill>
                <a:srgbClr val="7030A0"/>
              </a:solidFill>
              <a:latin typeface="Times New Roman" pitchFamily="18" charset="0"/>
            </a:endParaRPr>
          </a:p>
          <a:p>
            <a:pPr marL="0" indent="0" eaLnBrk="1" hangingPunct="1">
              <a:lnSpc>
                <a:spcPct val="90000"/>
              </a:lnSpc>
              <a:spcBef>
                <a:spcPct val="10000"/>
              </a:spcBef>
              <a:spcAft>
                <a:spcPct val="10000"/>
              </a:spcAft>
              <a:buFont typeface="Wingdings" pitchFamily="2" charset="2"/>
              <a:buNone/>
              <a:tabLst>
                <a:tab pos="857250" algn="l"/>
                <a:tab pos="1262063" algn="l"/>
              </a:tabLst>
            </a:pPr>
            <a:endParaRPr lang="en-US" b="1" dirty="0">
              <a:solidFill>
                <a:srgbClr val="7030A0"/>
              </a:solidFill>
              <a:latin typeface="Times New Roman" pitchFamily="18" charset="0"/>
            </a:endParaRPr>
          </a:p>
          <a:p>
            <a:pPr marL="0" indent="0" eaLnBrk="1" hangingPunct="1">
              <a:lnSpc>
                <a:spcPct val="90000"/>
              </a:lnSpc>
              <a:spcBef>
                <a:spcPct val="10000"/>
              </a:spcBef>
              <a:spcAft>
                <a:spcPct val="10000"/>
              </a:spcAft>
              <a:buFont typeface="Wingdings" pitchFamily="2" charset="2"/>
              <a:buNone/>
              <a:tabLst>
                <a:tab pos="857250" algn="l"/>
                <a:tab pos="1262063" algn="l"/>
              </a:tabLst>
            </a:pPr>
            <a:endParaRPr lang="en-US" b="1" dirty="0">
              <a:solidFill>
                <a:srgbClr val="7030A0"/>
              </a:solidFill>
              <a:latin typeface="Times New Roman" pitchFamily="18" charset="0"/>
            </a:endParaRPr>
          </a:p>
          <a:p>
            <a:pPr marL="0" indent="0" eaLnBrk="1" hangingPunct="1">
              <a:lnSpc>
                <a:spcPct val="90000"/>
              </a:lnSpc>
              <a:spcBef>
                <a:spcPct val="10000"/>
              </a:spcBef>
              <a:spcAft>
                <a:spcPct val="10000"/>
              </a:spcAft>
              <a:buFont typeface="Wingdings" pitchFamily="2" charset="2"/>
              <a:buNone/>
              <a:tabLst>
                <a:tab pos="857250" algn="l"/>
                <a:tab pos="1262063" algn="l"/>
              </a:tabLst>
            </a:pPr>
            <a:r>
              <a:rPr lang="en-US" b="1" dirty="0">
                <a:solidFill>
                  <a:srgbClr val="7030A0"/>
                </a:solidFill>
                <a:latin typeface="Times New Roman" pitchFamily="18" charset="0"/>
              </a:rPr>
              <a:t>STEP 1  </a:t>
            </a:r>
            <a:r>
              <a:rPr lang="en-US" b="1" dirty="0">
                <a:solidFill>
                  <a:srgbClr val="000000"/>
                </a:solidFill>
                <a:latin typeface="Times New Roman" pitchFamily="18" charset="0"/>
              </a:rPr>
              <a:t>Write the reactants and products.</a:t>
            </a:r>
            <a:endParaRPr lang="en-US" dirty="0">
              <a:latin typeface="Times New Roman" pitchFamily="18" charset="0"/>
            </a:endParaRPr>
          </a:p>
          <a:p>
            <a:pPr marL="0" indent="0" algn="ctr" eaLnBrk="1" hangingPunct="1">
              <a:lnSpc>
                <a:spcPct val="90000"/>
              </a:lnSpc>
              <a:spcBef>
                <a:spcPct val="10000"/>
              </a:spcBef>
              <a:spcAft>
                <a:spcPct val="10000"/>
              </a:spcAft>
              <a:buFont typeface="Arial" pitchFamily="34" charset="0"/>
              <a:buNone/>
              <a:tabLst>
                <a:tab pos="857250" algn="l"/>
                <a:tab pos="1262063" algn="l"/>
              </a:tabLst>
            </a:pPr>
            <a:r>
              <a:rPr lang="en-US" dirty="0">
                <a:latin typeface="Times New Roman" pitchFamily="18" charset="0"/>
              </a:rPr>
              <a:t>Mg(OH)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s</a:t>
            </a:r>
            <a:r>
              <a:rPr lang="en-US" dirty="0">
                <a:latin typeface="Times New Roman" pitchFamily="18" charset="0"/>
              </a:rPr>
              <a:t>)  +  HNO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baseline="-25000" dirty="0">
                <a:latin typeface="Times New Roman" pitchFamily="18" charset="0"/>
              </a:rPr>
              <a:t>             </a:t>
            </a:r>
            <a:r>
              <a:rPr lang="en-US" dirty="0">
                <a:latin typeface="Times New Roman" pitchFamily="18" charset="0"/>
              </a:rPr>
              <a:t>salt  +  </a:t>
            </a:r>
            <a:r>
              <a:rPr lang="en-US" dirty="0">
                <a:solidFill>
                  <a:srgbClr val="000000"/>
                </a:solidFill>
                <a:latin typeface="Times New Roman" pitchFamily="18" charset="0"/>
              </a:rPr>
              <a:t>H</a:t>
            </a:r>
            <a:r>
              <a:rPr lang="en-US" baseline="-25000" dirty="0">
                <a:solidFill>
                  <a:srgbClr val="000000"/>
                </a:solidFill>
                <a:latin typeface="Times New Roman" pitchFamily="18" charset="0"/>
              </a:rPr>
              <a:t>2</a:t>
            </a:r>
            <a:r>
              <a:rPr lang="en-US" dirty="0">
                <a:solidFill>
                  <a:srgbClr val="000000"/>
                </a:solidFill>
                <a:latin typeface="Times New Roman" pitchFamily="18" charset="0"/>
              </a:rPr>
              <a:t>O</a:t>
            </a:r>
            <a:r>
              <a:rPr lang="en-US" dirty="0">
                <a:latin typeface="Times New Roman" pitchFamily="18" charset="0"/>
              </a:rPr>
              <a:t>(</a:t>
            </a:r>
            <a:r>
              <a:rPr lang="en-US" i="1" dirty="0">
                <a:latin typeface="Times New Roman" pitchFamily="18" charset="0"/>
              </a:rPr>
              <a:t>l</a:t>
            </a:r>
            <a:r>
              <a:rPr lang="en-US" dirty="0" smtClean="0">
                <a:latin typeface="Times New Roman" pitchFamily="18" charset="0"/>
              </a:rPr>
              <a:t>)</a:t>
            </a:r>
            <a:endParaRPr lang="en-US" dirty="0">
              <a:latin typeface="Times New Roman" pitchFamily="18" charset="0"/>
            </a:endParaRPr>
          </a:p>
          <a:p>
            <a:pPr marL="0" indent="0" eaLnBrk="1" hangingPunct="1">
              <a:lnSpc>
                <a:spcPct val="90000"/>
              </a:lnSpc>
              <a:spcBef>
                <a:spcPct val="10000"/>
              </a:spcBef>
              <a:spcAft>
                <a:spcPct val="10000"/>
              </a:spcAft>
              <a:buFont typeface="Wingdings" pitchFamily="2" charset="2"/>
              <a:buNone/>
              <a:tabLst>
                <a:tab pos="857250" algn="l"/>
                <a:tab pos="1262063" algn="l"/>
              </a:tabLst>
            </a:pPr>
            <a:endParaRPr lang="en-US" b="1" dirty="0">
              <a:solidFill>
                <a:srgbClr val="008000"/>
              </a:solidFill>
              <a:latin typeface="Times New Roman" pitchFamily="18" charset="0"/>
            </a:endParaRPr>
          </a:p>
          <a:p>
            <a:pPr marL="0" indent="0" eaLnBrk="1" hangingPunct="1">
              <a:lnSpc>
                <a:spcPct val="90000"/>
              </a:lnSpc>
              <a:spcBef>
                <a:spcPct val="10000"/>
              </a:spcBef>
              <a:spcAft>
                <a:spcPct val="10000"/>
              </a:spcAft>
              <a:buFont typeface="Wingdings" pitchFamily="2" charset="2"/>
              <a:buNone/>
              <a:tabLst>
                <a:tab pos="857250" algn="l"/>
                <a:tab pos="1262063" algn="l"/>
              </a:tabLst>
            </a:pPr>
            <a:r>
              <a:rPr lang="en-US" b="1" dirty="0">
                <a:solidFill>
                  <a:srgbClr val="7030A0"/>
                </a:solidFill>
                <a:latin typeface="Times New Roman" pitchFamily="18" charset="0"/>
              </a:rPr>
              <a:t>STEP 2</a:t>
            </a:r>
            <a:r>
              <a:rPr lang="en-US" dirty="0">
                <a:solidFill>
                  <a:srgbClr val="7030A0"/>
                </a:solidFill>
                <a:latin typeface="Times New Roman" pitchFamily="18" charset="0"/>
              </a:rPr>
              <a:t>  </a:t>
            </a:r>
            <a:r>
              <a:rPr lang="en-US" b="1" dirty="0">
                <a:latin typeface="Times New Roman" pitchFamily="18" charset="0"/>
              </a:rPr>
              <a:t>Balance the H</a:t>
            </a:r>
            <a:r>
              <a:rPr lang="en-US" b="1" baseline="30000" dirty="0">
                <a:latin typeface="Times New Roman" pitchFamily="18" charset="0"/>
              </a:rPr>
              <a:t>+</a:t>
            </a:r>
            <a:r>
              <a:rPr lang="en-US" b="1" dirty="0">
                <a:latin typeface="Times New Roman" pitchFamily="18" charset="0"/>
              </a:rPr>
              <a:t> in the acid with the OH</a:t>
            </a:r>
            <a:r>
              <a:rPr lang="en-US" b="1" baseline="30000" dirty="0">
                <a:latin typeface="Times New Roman" pitchFamily="18" charset="0"/>
                <a:sym typeface="Symbol" pitchFamily="82" charset="2"/>
              </a:rPr>
              <a:t>−</a:t>
            </a:r>
            <a:r>
              <a:rPr lang="en-US" b="1" dirty="0">
                <a:latin typeface="Times New Roman" pitchFamily="18" charset="0"/>
              </a:rPr>
              <a:t> in the base</a:t>
            </a:r>
            <a:r>
              <a:rPr lang="en-US" b="1" dirty="0" smtClean="0">
                <a:latin typeface="Times New Roman" pitchFamily="18" charset="0"/>
              </a:rPr>
              <a:t>.</a:t>
            </a:r>
            <a:endParaRPr lang="en-US" dirty="0">
              <a:latin typeface="Times New Roman" pitchFamily="18" charset="0"/>
            </a:endParaRPr>
          </a:p>
          <a:p>
            <a:pPr marL="0" indent="0" algn="ctr" eaLnBrk="1" hangingPunct="1">
              <a:lnSpc>
                <a:spcPct val="90000"/>
              </a:lnSpc>
              <a:spcBef>
                <a:spcPct val="10000"/>
              </a:spcBef>
              <a:spcAft>
                <a:spcPct val="10000"/>
              </a:spcAft>
              <a:buFont typeface="Arial" pitchFamily="34" charset="0"/>
              <a:buNone/>
              <a:tabLst>
                <a:tab pos="857250" algn="l"/>
                <a:tab pos="1262063" algn="l"/>
              </a:tabLst>
            </a:pPr>
            <a:r>
              <a:rPr lang="en-US" dirty="0">
                <a:latin typeface="Times New Roman" pitchFamily="18" charset="0"/>
              </a:rPr>
              <a:t>Mg(OH)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s</a:t>
            </a:r>
            <a:r>
              <a:rPr lang="en-US" dirty="0">
                <a:latin typeface="Times New Roman" pitchFamily="18" charset="0"/>
              </a:rPr>
              <a:t>)  +  2HNO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baseline="-25000" dirty="0">
                <a:latin typeface="Times New Roman" pitchFamily="18" charset="0"/>
              </a:rPr>
              <a:t>          </a:t>
            </a:r>
            <a:r>
              <a:rPr lang="en-US" dirty="0">
                <a:latin typeface="Times New Roman" pitchFamily="18" charset="0"/>
              </a:rPr>
              <a:t> salt  +  </a:t>
            </a:r>
            <a:r>
              <a:rPr lang="en-US" dirty="0">
                <a:solidFill>
                  <a:srgbClr val="000000"/>
                </a:solidFill>
                <a:latin typeface="Times New Roman" pitchFamily="18" charset="0"/>
              </a:rPr>
              <a:t>H</a:t>
            </a:r>
            <a:r>
              <a:rPr lang="en-US" baseline="-25000" dirty="0">
                <a:solidFill>
                  <a:srgbClr val="000000"/>
                </a:solidFill>
                <a:latin typeface="Times New Roman" pitchFamily="18" charset="0"/>
              </a:rPr>
              <a:t>2</a:t>
            </a:r>
            <a:r>
              <a:rPr lang="en-US" dirty="0">
                <a:solidFill>
                  <a:srgbClr val="000000"/>
                </a:solidFill>
                <a:latin typeface="Times New Roman" pitchFamily="18" charset="0"/>
              </a:rPr>
              <a:t>O</a:t>
            </a:r>
            <a:r>
              <a:rPr lang="en-US" dirty="0">
                <a:latin typeface="Times New Roman" pitchFamily="18" charset="0"/>
              </a:rPr>
              <a:t>(</a:t>
            </a:r>
            <a:r>
              <a:rPr lang="en-US" i="1" dirty="0">
                <a:latin typeface="Times New Roman" pitchFamily="18" charset="0"/>
              </a:rPr>
              <a:t>l</a:t>
            </a:r>
            <a:r>
              <a:rPr lang="en-US" dirty="0">
                <a:latin typeface="Times New Roman" pitchFamily="18" charset="0"/>
              </a:rPr>
              <a:t>)</a:t>
            </a:r>
            <a:endParaRPr lang="en-US" dirty="0">
              <a:solidFill>
                <a:srgbClr val="000000"/>
              </a:solidFill>
              <a:latin typeface="Times New Roman" pitchFamily="18" charset="0"/>
            </a:endParaRPr>
          </a:p>
        </p:txBody>
      </p:sp>
      <p:pic>
        <p:nvPicPr>
          <p:cNvPr id="2867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3200" y="453192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0689" y="5756195"/>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4">
            <a:extLst>
              <a:ext uri="{FF2B5EF4-FFF2-40B4-BE49-F238E27FC236}">
                <a16:creationId xmlns:a16="http://schemas.microsoft.com/office/drawing/2014/main" xmlns="" id="{CD449E13-4D57-45B2-8BA8-22F3BB1C55AA}"/>
              </a:ext>
            </a:extLst>
          </p:cNvPr>
          <p:cNvSpPr>
            <a:spLocks noChangeArrowheads="1"/>
          </p:cNvSpPr>
          <p:nvPr/>
        </p:nvSpPr>
        <p:spPr bwMode="auto">
          <a:xfrm>
            <a:off x="533400" y="2638210"/>
            <a:ext cx="8077200" cy="829733"/>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r>
              <a:rPr lang="en-US" sz="2000" b="1" dirty="0">
                <a:latin typeface="Times New Roman" pitchFamily="18" charset="0"/>
              </a:rPr>
              <a:t>ANALYZE THE	    GIVEN	        NEED                    CONNECT</a:t>
            </a:r>
          </a:p>
          <a:p>
            <a:r>
              <a:rPr lang="en-US" sz="2000" b="1" dirty="0">
                <a:latin typeface="Times New Roman" pitchFamily="18" charset="0"/>
              </a:rPr>
              <a:t>PROBLEM</a:t>
            </a:r>
            <a:r>
              <a:rPr lang="en-US" sz="2000" dirty="0">
                <a:latin typeface="Times New Roman" pitchFamily="18" charset="0"/>
              </a:rPr>
              <a:t>             Mg(OH)</a:t>
            </a:r>
            <a:r>
              <a:rPr lang="en-US" sz="2000" baseline="-25000" dirty="0">
                <a:latin typeface="Times New Roman" pitchFamily="18" charset="0"/>
              </a:rPr>
              <a:t>2</a:t>
            </a:r>
            <a:r>
              <a:rPr lang="en-US" sz="2000" dirty="0">
                <a:latin typeface="Times New Roman" pitchFamily="18" charset="0"/>
              </a:rPr>
              <a:t>, HNO</a:t>
            </a:r>
            <a:r>
              <a:rPr lang="en-US" sz="2000" baseline="-25000" dirty="0">
                <a:latin typeface="Times New Roman" pitchFamily="18" charset="0"/>
              </a:rPr>
              <a:t>3</a:t>
            </a:r>
            <a:r>
              <a:rPr lang="en-US" sz="2000" dirty="0">
                <a:latin typeface="Times New Roman" pitchFamily="18" charset="0"/>
              </a:rPr>
              <a:t>     balanced equation</a:t>
            </a:r>
            <a:r>
              <a:rPr lang="en-US" sz="2000" dirty="0">
                <a:solidFill>
                  <a:srgbClr val="000000"/>
                </a:solidFill>
                <a:latin typeface="Times New Roman" pitchFamily="18" charset="0"/>
              </a:rPr>
              <a:t>   neutralization                                							products  </a:t>
            </a:r>
          </a:p>
        </p:txBody>
      </p:sp>
    </p:spTree>
    <p:extLst>
      <p:ext uri="{BB962C8B-B14F-4D97-AF65-F5344CB8AC3E}">
        <p14:creationId xmlns:p14="http://schemas.microsoft.com/office/powerpoint/2010/main" val="35204967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219077"/>
            <a:ext cx="7634288" cy="990600"/>
          </a:xfrm>
        </p:spPr>
        <p:txBody>
          <a:bodyPr/>
          <a:lstStyle/>
          <a:p>
            <a:pPr eaLnBrk="1" hangingPunct="1"/>
            <a:r>
              <a:rPr lang="en-US" dirty="0">
                <a:latin typeface="Times New Roman" pitchFamily="18" charset="0"/>
              </a:rPr>
              <a:t>Balancing Neutralization Reactions</a:t>
            </a:r>
          </a:p>
        </p:txBody>
      </p:sp>
      <p:sp>
        <p:nvSpPr>
          <p:cNvPr id="29699" name="Text Placeholder 2"/>
          <p:cNvSpPr>
            <a:spLocks noGrp="1"/>
          </p:cNvSpPr>
          <p:nvPr>
            <p:ph type="body" sz="half" idx="1"/>
          </p:nvPr>
        </p:nvSpPr>
        <p:spPr>
          <a:xfrm>
            <a:off x="685800" y="1600200"/>
            <a:ext cx="8229600" cy="4572000"/>
          </a:xfrm>
        </p:spPr>
        <p:txBody>
          <a:bodyPr/>
          <a:lstStyle/>
          <a:p>
            <a:pPr marL="0" indent="0" eaLnBrk="1" hangingPunct="1">
              <a:lnSpc>
                <a:spcPct val="90000"/>
              </a:lnSpc>
              <a:buFont typeface="Wingdings" pitchFamily="2" charset="2"/>
              <a:buNone/>
              <a:tabLst>
                <a:tab pos="857250" algn="l"/>
                <a:tab pos="1262063" algn="l"/>
              </a:tabLst>
            </a:pPr>
            <a:r>
              <a:rPr lang="en-US" dirty="0">
                <a:latin typeface="Times New Roman" pitchFamily="18" charset="0"/>
              </a:rPr>
              <a:t>Write the balanced equation for the neutralization of solid magnesium hydroxide and nitric acid.</a:t>
            </a:r>
          </a:p>
          <a:p>
            <a:pPr marL="0" indent="0" eaLnBrk="1" hangingPunct="1">
              <a:lnSpc>
                <a:spcPct val="90000"/>
              </a:lnSpc>
              <a:buFont typeface="Wingdings" pitchFamily="2" charset="2"/>
              <a:buNone/>
              <a:tabLst>
                <a:tab pos="857250" algn="l"/>
                <a:tab pos="1262063" algn="l"/>
              </a:tabLst>
            </a:pPr>
            <a:endParaRPr lang="en-US" dirty="0">
              <a:solidFill>
                <a:srgbClr val="000090"/>
              </a:solidFill>
              <a:latin typeface="Times New Roman" pitchFamily="18" charset="0"/>
            </a:endParaRPr>
          </a:p>
          <a:p>
            <a:pPr marL="0" indent="0" eaLnBrk="1" hangingPunct="1">
              <a:lnSpc>
                <a:spcPct val="90000"/>
              </a:lnSpc>
              <a:spcBef>
                <a:spcPct val="10000"/>
              </a:spcBef>
              <a:spcAft>
                <a:spcPct val="10000"/>
              </a:spcAft>
              <a:buFont typeface="Arial" pitchFamily="34" charset="0"/>
              <a:buNone/>
              <a:tabLst>
                <a:tab pos="857250" algn="l"/>
                <a:tab pos="1262063" algn="l"/>
              </a:tabLst>
            </a:pPr>
            <a:r>
              <a:rPr lang="en-US" b="1" dirty="0">
                <a:solidFill>
                  <a:srgbClr val="7030A0"/>
                </a:solidFill>
                <a:latin typeface="Times New Roman" pitchFamily="18" charset="0"/>
              </a:rPr>
              <a:t>STEP 3</a:t>
            </a:r>
            <a:r>
              <a:rPr lang="en-US" b="1" dirty="0">
                <a:solidFill>
                  <a:srgbClr val="BF8700"/>
                </a:solidFill>
                <a:latin typeface="Times New Roman" pitchFamily="18" charset="0"/>
              </a:rPr>
              <a:t>  </a:t>
            </a:r>
            <a:r>
              <a:rPr lang="en-US" b="1" dirty="0">
                <a:solidFill>
                  <a:srgbClr val="000000"/>
                </a:solidFill>
                <a:latin typeface="Times New Roman" pitchFamily="18" charset="0"/>
              </a:rPr>
              <a:t>Balance the H</a:t>
            </a:r>
            <a:r>
              <a:rPr lang="en-US" b="1" baseline="-25000" dirty="0">
                <a:solidFill>
                  <a:srgbClr val="000000"/>
                </a:solidFill>
                <a:latin typeface="Times New Roman" pitchFamily="18" charset="0"/>
              </a:rPr>
              <a:t>2</a:t>
            </a:r>
            <a:r>
              <a:rPr lang="en-US" b="1" dirty="0">
                <a:solidFill>
                  <a:srgbClr val="000000"/>
                </a:solidFill>
                <a:latin typeface="Times New Roman" pitchFamily="18" charset="0"/>
              </a:rPr>
              <a:t>O with the H</a:t>
            </a:r>
            <a:r>
              <a:rPr lang="en-US" b="1" baseline="30000" dirty="0">
                <a:solidFill>
                  <a:srgbClr val="000000"/>
                </a:solidFill>
                <a:latin typeface="Times New Roman" pitchFamily="18" charset="0"/>
              </a:rPr>
              <a:t>+ </a:t>
            </a:r>
            <a:r>
              <a:rPr lang="en-US" b="1" dirty="0">
                <a:solidFill>
                  <a:srgbClr val="000000"/>
                </a:solidFill>
                <a:latin typeface="Times New Roman" pitchFamily="18" charset="0"/>
              </a:rPr>
              <a:t>and the OH</a:t>
            </a:r>
            <a:r>
              <a:rPr lang="en-US" b="1" baseline="30000" dirty="0">
                <a:solidFill>
                  <a:srgbClr val="000000"/>
                </a:solidFill>
                <a:latin typeface="Times New Roman" pitchFamily="18" charset="0"/>
                <a:sym typeface="Symbol" pitchFamily="82" charset="2"/>
              </a:rPr>
              <a:t>−</a:t>
            </a:r>
            <a:r>
              <a:rPr lang="en-US" b="1" dirty="0">
                <a:solidFill>
                  <a:srgbClr val="000000"/>
                </a:solidFill>
                <a:latin typeface="Times New Roman" pitchFamily="18" charset="0"/>
              </a:rPr>
              <a:t>.</a:t>
            </a:r>
          </a:p>
          <a:p>
            <a:pPr marL="0" indent="0" eaLnBrk="1" hangingPunct="1">
              <a:lnSpc>
                <a:spcPct val="90000"/>
              </a:lnSpc>
              <a:spcBef>
                <a:spcPct val="10000"/>
              </a:spcBef>
              <a:spcAft>
                <a:spcPct val="10000"/>
              </a:spcAft>
              <a:buFont typeface="Arial" pitchFamily="34" charset="0"/>
              <a:buNone/>
              <a:tabLst>
                <a:tab pos="857250" algn="l"/>
                <a:tab pos="1262063" algn="l"/>
              </a:tabLst>
            </a:pPr>
            <a:endParaRPr lang="en-US" dirty="0">
              <a:latin typeface="Times New Roman" pitchFamily="18" charset="0"/>
            </a:endParaRPr>
          </a:p>
          <a:p>
            <a:pPr marL="0" indent="0" algn="ctr" eaLnBrk="1" hangingPunct="1">
              <a:lnSpc>
                <a:spcPct val="90000"/>
              </a:lnSpc>
              <a:spcBef>
                <a:spcPct val="10000"/>
              </a:spcBef>
              <a:spcAft>
                <a:spcPct val="10000"/>
              </a:spcAft>
              <a:buFont typeface="Arial" pitchFamily="34" charset="0"/>
              <a:buNone/>
              <a:tabLst>
                <a:tab pos="857250" algn="l"/>
                <a:tab pos="1262063" algn="l"/>
              </a:tabLst>
            </a:pPr>
            <a:r>
              <a:rPr lang="en-US" dirty="0">
                <a:latin typeface="Times New Roman" pitchFamily="18" charset="0"/>
              </a:rPr>
              <a:t>Mg(OH)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s</a:t>
            </a:r>
            <a:r>
              <a:rPr lang="en-US" dirty="0">
                <a:latin typeface="Times New Roman" pitchFamily="18" charset="0"/>
              </a:rPr>
              <a:t>)  +  2HNO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baseline="-25000" dirty="0">
                <a:latin typeface="Times New Roman" pitchFamily="18" charset="0"/>
              </a:rPr>
              <a:t>             </a:t>
            </a:r>
            <a:r>
              <a:rPr lang="en-US" dirty="0">
                <a:latin typeface="Times New Roman" pitchFamily="18" charset="0"/>
              </a:rPr>
              <a:t>salt  +  2</a:t>
            </a:r>
            <a:r>
              <a:rPr lang="en-US" dirty="0">
                <a:solidFill>
                  <a:srgbClr val="000000"/>
                </a:solidFill>
                <a:latin typeface="Times New Roman" pitchFamily="18" charset="0"/>
              </a:rPr>
              <a:t>H</a:t>
            </a:r>
            <a:r>
              <a:rPr lang="en-US" baseline="-25000" dirty="0">
                <a:solidFill>
                  <a:srgbClr val="000000"/>
                </a:solidFill>
                <a:latin typeface="Times New Roman" pitchFamily="18" charset="0"/>
              </a:rPr>
              <a:t>2</a:t>
            </a:r>
            <a:r>
              <a:rPr lang="en-US" dirty="0">
                <a:solidFill>
                  <a:srgbClr val="000000"/>
                </a:solidFill>
                <a:latin typeface="Times New Roman" pitchFamily="18" charset="0"/>
              </a:rPr>
              <a:t>O</a:t>
            </a:r>
            <a:r>
              <a:rPr lang="en-US" dirty="0">
                <a:latin typeface="Times New Roman" pitchFamily="18" charset="0"/>
              </a:rPr>
              <a:t>(</a:t>
            </a:r>
            <a:r>
              <a:rPr lang="en-US" i="1" dirty="0">
                <a:latin typeface="Times New Roman" pitchFamily="18" charset="0"/>
              </a:rPr>
              <a:t>l</a:t>
            </a:r>
            <a:r>
              <a:rPr lang="en-US" dirty="0" smtClean="0">
                <a:latin typeface="Times New Roman" pitchFamily="18" charset="0"/>
              </a:rPr>
              <a:t>)</a:t>
            </a:r>
            <a:endParaRPr lang="en-US" dirty="0">
              <a:latin typeface="Times New Roman" pitchFamily="18" charset="0"/>
            </a:endParaRPr>
          </a:p>
          <a:p>
            <a:pPr marL="0" indent="0" eaLnBrk="1" hangingPunct="1">
              <a:lnSpc>
                <a:spcPct val="90000"/>
              </a:lnSpc>
              <a:spcBef>
                <a:spcPct val="10000"/>
              </a:spcBef>
              <a:spcAft>
                <a:spcPct val="10000"/>
              </a:spcAft>
              <a:buFont typeface="Arial" pitchFamily="34" charset="0"/>
              <a:buNone/>
              <a:tabLst>
                <a:tab pos="857250" algn="l"/>
                <a:tab pos="1262063" algn="l"/>
              </a:tabLst>
            </a:pPr>
            <a:endParaRPr lang="en-US" b="1" dirty="0">
              <a:solidFill>
                <a:srgbClr val="FF0000"/>
              </a:solidFill>
              <a:latin typeface="Times New Roman" pitchFamily="18" charset="0"/>
            </a:endParaRPr>
          </a:p>
          <a:p>
            <a:pPr marL="0" indent="0" eaLnBrk="1" hangingPunct="1">
              <a:lnSpc>
                <a:spcPct val="90000"/>
              </a:lnSpc>
              <a:spcBef>
                <a:spcPct val="10000"/>
              </a:spcBef>
              <a:spcAft>
                <a:spcPct val="10000"/>
              </a:spcAft>
              <a:buFont typeface="Arial" pitchFamily="34" charset="0"/>
              <a:buNone/>
              <a:tabLst>
                <a:tab pos="857250" algn="l"/>
                <a:tab pos="1262063" algn="l"/>
              </a:tabLst>
            </a:pPr>
            <a:r>
              <a:rPr lang="en-US" b="1" dirty="0">
                <a:solidFill>
                  <a:srgbClr val="7030A0"/>
                </a:solidFill>
                <a:latin typeface="Times New Roman" pitchFamily="18" charset="0"/>
              </a:rPr>
              <a:t>STEP 4  </a:t>
            </a:r>
            <a:r>
              <a:rPr lang="en-US" b="1" dirty="0">
                <a:solidFill>
                  <a:srgbClr val="000000"/>
                </a:solidFill>
                <a:latin typeface="Times New Roman" pitchFamily="18" charset="0"/>
              </a:rPr>
              <a:t>Write the formula of the salt from the remaining ions.</a:t>
            </a:r>
            <a:endParaRPr lang="en-US" b="1" dirty="0">
              <a:solidFill>
                <a:srgbClr val="008000"/>
              </a:solidFill>
              <a:latin typeface="Times New Roman" pitchFamily="18" charset="0"/>
            </a:endParaRPr>
          </a:p>
          <a:p>
            <a:pPr marL="0" indent="0" algn="ctr" eaLnBrk="1" hangingPunct="1">
              <a:lnSpc>
                <a:spcPct val="90000"/>
              </a:lnSpc>
              <a:spcBef>
                <a:spcPct val="10000"/>
              </a:spcBef>
              <a:spcAft>
                <a:spcPct val="10000"/>
              </a:spcAft>
              <a:buFont typeface="Wingdings" pitchFamily="2" charset="2"/>
              <a:buNone/>
              <a:tabLst>
                <a:tab pos="857250" algn="l"/>
                <a:tab pos="1262063" algn="l"/>
              </a:tabLst>
            </a:pPr>
            <a:r>
              <a:rPr lang="en-US" dirty="0">
                <a:latin typeface="Times New Roman" pitchFamily="18" charset="0"/>
              </a:rPr>
              <a:t>Mg(OH)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s</a:t>
            </a:r>
            <a:r>
              <a:rPr lang="en-US" dirty="0">
                <a:latin typeface="Times New Roman" pitchFamily="18" charset="0"/>
              </a:rPr>
              <a:t>)  +  2HNO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baseline="-25000" dirty="0">
                <a:latin typeface="Times New Roman" pitchFamily="18" charset="0"/>
              </a:rPr>
              <a:t>          </a:t>
            </a:r>
            <a:r>
              <a:rPr lang="en-US" dirty="0">
                <a:latin typeface="Times New Roman" pitchFamily="18" charset="0"/>
              </a:rPr>
              <a:t>Mg(NO</a:t>
            </a:r>
            <a:r>
              <a:rPr lang="en-US" baseline="-25000" dirty="0">
                <a:latin typeface="Times New Roman" pitchFamily="18" charset="0"/>
              </a:rPr>
              <a:t>3</a:t>
            </a:r>
            <a:r>
              <a:rPr lang="en-US" dirty="0">
                <a:latin typeface="Times New Roman" pitchFamily="18" charset="0"/>
              </a:rPr>
              <a:t>)</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2</a:t>
            </a:r>
            <a:r>
              <a:rPr lang="en-US" dirty="0">
                <a:solidFill>
                  <a:srgbClr val="000000"/>
                </a:solidFill>
                <a:latin typeface="Times New Roman" pitchFamily="18" charset="0"/>
              </a:rPr>
              <a:t>H</a:t>
            </a:r>
            <a:r>
              <a:rPr lang="en-US" baseline="-25000" dirty="0">
                <a:solidFill>
                  <a:srgbClr val="000000"/>
                </a:solidFill>
                <a:latin typeface="Times New Roman" pitchFamily="18" charset="0"/>
              </a:rPr>
              <a:t>2</a:t>
            </a:r>
            <a:r>
              <a:rPr lang="en-US" dirty="0">
                <a:solidFill>
                  <a:srgbClr val="000000"/>
                </a:solidFill>
                <a:latin typeface="Times New Roman" pitchFamily="18" charset="0"/>
              </a:rPr>
              <a:t>O</a:t>
            </a:r>
            <a:r>
              <a:rPr lang="en-US" dirty="0">
                <a:latin typeface="Times New Roman" pitchFamily="18" charset="0"/>
              </a:rPr>
              <a:t>(</a:t>
            </a:r>
            <a:r>
              <a:rPr lang="en-US" i="1" dirty="0">
                <a:latin typeface="Times New Roman" pitchFamily="18" charset="0"/>
              </a:rPr>
              <a:t>l</a:t>
            </a:r>
            <a:r>
              <a:rPr lang="en-US" dirty="0">
                <a:latin typeface="Times New Roman" pitchFamily="18" charset="0"/>
              </a:rPr>
              <a:t>) </a:t>
            </a:r>
            <a:r>
              <a:rPr lang="en-US" dirty="0">
                <a:solidFill>
                  <a:srgbClr val="000000"/>
                </a:solidFill>
                <a:latin typeface="Times New Roman" pitchFamily="18" charset="0"/>
              </a:rPr>
              <a:t>	</a:t>
            </a:r>
          </a:p>
        </p:txBody>
      </p:sp>
      <p:pic>
        <p:nvPicPr>
          <p:cNvPr id="2970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675421"/>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7400" y="527685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5734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5277"/>
            <a:ext cx="7634288" cy="838200"/>
          </a:xfrm>
        </p:spPr>
        <p:txBody>
          <a:bodyPr/>
          <a:lstStyle/>
          <a:p>
            <a:pPr eaLnBrk="1" hangingPunct="1"/>
            <a:r>
              <a:rPr lang="en-US" dirty="0">
                <a:latin typeface="Times New Roman" pitchFamily="18" charset="0"/>
              </a:rPr>
              <a:t>Learning Check</a:t>
            </a:r>
          </a:p>
        </p:txBody>
      </p:sp>
      <p:sp>
        <p:nvSpPr>
          <p:cNvPr id="30723" name="Text Placeholder 2"/>
          <p:cNvSpPr>
            <a:spLocks noGrp="1"/>
          </p:cNvSpPr>
          <p:nvPr>
            <p:ph type="body" sz="half" idx="1"/>
          </p:nvPr>
        </p:nvSpPr>
        <p:spPr>
          <a:xfrm>
            <a:off x="685800" y="1600200"/>
            <a:ext cx="7620000" cy="4572000"/>
          </a:xfrm>
        </p:spPr>
        <p:txBody>
          <a:bodyPr/>
          <a:lstStyle/>
          <a:p>
            <a:pPr eaLnBrk="1" hangingPunct="1">
              <a:spcBef>
                <a:spcPts val="100"/>
              </a:spcBef>
              <a:buFont typeface="Wingdings" pitchFamily="2" charset="2"/>
              <a:buNone/>
            </a:pPr>
            <a:r>
              <a:rPr lang="en-US" dirty="0">
                <a:latin typeface="Times New Roman" pitchFamily="18" charset="0"/>
              </a:rPr>
              <a:t>Select the correct group of coefficients for each of the</a:t>
            </a:r>
          </a:p>
          <a:p>
            <a:pPr eaLnBrk="1" hangingPunct="1">
              <a:spcBef>
                <a:spcPts val="100"/>
              </a:spcBef>
              <a:buFont typeface="Wingdings" pitchFamily="2" charset="2"/>
              <a:buNone/>
            </a:pPr>
            <a:r>
              <a:rPr lang="en-US" dirty="0">
                <a:latin typeface="Times New Roman" pitchFamily="18" charset="0"/>
              </a:rPr>
              <a:t>following neutralization equations</a:t>
            </a:r>
            <a:r>
              <a:rPr lang="en-US" dirty="0" smtClean="0">
                <a:latin typeface="Times New Roman" pitchFamily="18" charset="0"/>
              </a:rPr>
              <a:t>.</a:t>
            </a:r>
            <a:endParaRPr lang="en-US" dirty="0">
              <a:latin typeface="Times New Roman" pitchFamily="18" charset="0"/>
            </a:endParaRPr>
          </a:p>
          <a:p>
            <a:pPr eaLnBrk="1" hangingPunct="1">
              <a:spcAft>
                <a:spcPct val="10000"/>
              </a:spcAft>
              <a:buFont typeface="Wingdings" pitchFamily="2" charset="2"/>
              <a:buNone/>
            </a:pPr>
            <a:endParaRPr lang="en-US" dirty="0">
              <a:latin typeface="Times New Roman" pitchFamily="18" charset="0"/>
            </a:endParaRPr>
          </a:p>
          <a:p>
            <a:pPr marL="457200" indent="-457200" eaLnBrk="1" hangingPunct="1">
              <a:spcAft>
                <a:spcPct val="10000"/>
              </a:spcAft>
              <a:buFont typeface="Wingdings" pitchFamily="2" charset="2"/>
              <a:buNone/>
            </a:pPr>
            <a:r>
              <a:rPr lang="en-US" dirty="0">
                <a:latin typeface="Times New Roman" pitchFamily="18" charset="0"/>
              </a:rPr>
              <a:t>1.	HCl(</a:t>
            </a:r>
            <a:r>
              <a:rPr lang="en-US" i="1" dirty="0">
                <a:latin typeface="Times New Roman" pitchFamily="18" charset="0"/>
              </a:rPr>
              <a:t>aq</a:t>
            </a:r>
            <a:r>
              <a:rPr lang="en-US" dirty="0">
                <a:latin typeface="Times New Roman" pitchFamily="18" charset="0"/>
              </a:rPr>
              <a:t>)  +  Al(OH)</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AlCl</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457200" indent="-457200" eaLnBrk="1" hangingPunct="1">
              <a:spcAft>
                <a:spcPct val="10000"/>
              </a:spcAft>
              <a:buFont typeface="Wingdings" pitchFamily="2" charset="2"/>
              <a:buNone/>
            </a:pPr>
            <a:r>
              <a:rPr lang="en-US" dirty="0">
                <a:latin typeface="Times New Roman" pitchFamily="18" charset="0"/>
              </a:rPr>
              <a:t>	A.  1, 3, 3, 1	     B.  3, 1, 1, 1            C.  3, 1, 1, 3</a:t>
            </a:r>
          </a:p>
          <a:p>
            <a:pPr marL="457200" indent="-457200" eaLnBrk="1" hangingPunct="1">
              <a:spcAft>
                <a:spcPct val="10000"/>
              </a:spcAft>
              <a:buFont typeface="Wingdings" pitchFamily="2" charset="2"/>
              <a:buNone/>
            </a:pPr>
            <a:endParaRPr lang="en-US" dirty="0">
              <a:latin typeface="Times New Roman" pitchFamily="18" charset="0"/>
            </a:endParaRPr>
          </a:p>
          <a:p>
            <a:pPr marL="457200" indent="-457200" eaLnBrk="1" hangingPunct="1">
              <a:spcAft>
                <a:spcPct val="10000"/>
              </a:spcAft>
              <a:buFont typeface="Wingdings" pitchFamily="2" charset="2"/>
              <a:buNone/>
            </a:pPr>
            <a:r>
              <a:rPr lang="en-US" dirty="0">
                <a:latin typeface="Times New Roman" pitchFamily="18" charset="0"/>
              </a:rPr>
              <a:t>2.	Ba(OH)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3</a:t>
            </a:r>
            <a:r>
              <a:rPr lang="en-US" dirty="0">
                <a:latin typeface="Times New Roman" pitchFamily="18" charset="0"/>
              </a:rPr>
              <a:t>PO</a:t>
            </a:r>
            <a:r>
              <a:rPr lang="en-US" baseline="-25000" dirty="0">
                <a:latin typeface="Times New Roman" pitchFamily="18" charset="0"/>
              </a:rPr>
              <a:t>4</a:t>
            </a:r>
            <a:r>
              <a:rPr lang="en-US" dirty="0">
                <a:latin typeface="Times New Roman" pitchFamily="18" charset="0"/>
              </a:rPr>
              <a:t>(</a:t>
            </a:r>
            <a:r>
              <a:rPr lang="en-US" i="1" dirty="0">
                <a:latin typeface="Times New Roman" pitchFamily="18" charset="0"/>
              </a:rPr>
              <a:t>aq</a:t>
            </a:r>
            <a:r>
              <a:rPr lang="en-US" dirty="0">
                <a:latin typeface="Times New Roman" pitchFamily="18" charset="0"/>
              </a:rPr>
              <a:t>)</a:t>
            </a:r>
            <a:r>
              <a:rPr lang="en-US" baseline="-25000"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Ba</a:t>
            </a:r>
            <a:r>
              <a:rPr lang="en-US" baseline="-25000" dirty="0">
                <a:latin typeface="Times New Roman" pitchFamily="18" charset="0"/>
              </a:rPr>
              <a:t>3</a:t>
            </a:r>
            <a:r>
              <a:rPr lang="en-US" dirty="0">
                <a:latin typeface="Times New Roman" pitchFamily="18" charset="0"/>
              </a:rPr>
              <a:t>(PO</a:t>
            </a:r>
            <a:r>
              <a:rPr lang="en-US" baseline="-25000" dirty="0">
                <a:latin typeface="Times New Roman" pitchFamily="18" charset="0"/>
              </a:rPr>
              <a:t>4</a:t>
            </a:r>
            <a:r>
              <a:rPr lang="en-US" dirty="0">
                <a:latin typeface="Times New Roman" pitchFamily="18" charset="0"/>
              </a:rPr>
              <a:t>)</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s</a:t>
            </a:r>
            <a:r>
              <a:rPr lang="en-US" dirty="0">
                <a:latin typeface="Times New Roman" pitchFamily="18" charset="0"/>
              </a:rPr>
              <a:t>)</a:t>
            </a:r>
            <a:r>
              <a:rPr lang="en-US" baseline="-25000" dirty="0">
                <a:latin typeface="Times New Roman" pitchFamily="18" charset="0"/>
              </a:rPr>
              <a:t>  </a:t>
            </a:r>
            <a:r>
              <a:rPr lang="en-US" dirty="0">
                <a:latin typeface="Times New Roman" pitchFamily="18" charset="0"/>
              </a:rPr>
              <a:t>+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457200" indent="-457200" eaLnBrk="1" hangingPunct="1">
              <a:spcAft>
                <a:spcPct val="10000"/>
              </a:spcAft>
              <a:buFont typeface="Wingdings" pitchFamily="2" charset="2"/>
              <a:buNone/>
            </a:pPr>
            <a:r>
              <a:rPr lang="en-US" dirty="0">
                <a:latin typeface="Times New Roman" pitchFamily="18" charset="0"/>
              </a:rPr>
              <a:t>	A.  3, 2, 2, 2	     B.  3, 2, 1, 6            C.  2, 3, 1, 6</a:t>
            </a:r>
          </a:p>
        </p:txBody>
      </p:sp>
      <p:pic>
        <p:nvPicPr>
          <p:cNvPr id="3072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8800" y="31242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800" y="45720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480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257175"/>
            <a:ext cx="7634288" cy="914400"/>
          </a:xfrm>
        </p:spPr>
        <p:txBody>
          <a:bodyPr/>
          <a:lstStyle/>
          <a:p>
            <a:pPr eaLnBrk="1" hangingPunct="1"/>
            <a:r>
              <a:rPr lang="en-US" dirty="0">
                <a:latin typeface="Times New Roman" pitchFamily="18" charset="0"/>
              </a:rPr>
              <a:t>Solution</a:t>
            </a:r>
          </a:p>
        </p:txBody>
      </p:sp>
      <p:sp>
        <p:nvSpPr>
          <p:cNvPr id="31747" name="Text Placeholder 2"/>
          <p:cNvSpPr>
            <a:spLocks noGrp="1"/>
          </p:cNvSpPr>
          <p:nvPr>
            <p:ph type="body" sz="half" idx="1"/>
          </p:nvPr>
        </p:nvSpPr>
        <p:spPr>
          <a:xfrm>
            <a:off x="685800" y="1600200"/>
            <a:ext cx="7848600" cy="4572000"/>
          </a:xfrm>
        </p:spPr>
        <p:txBody>
          <a:bodyPr/>
          <a:lstStyle/>
          <a:p>
            <a:pPr eaLnBrk="1" hangingPunct="1">
              <a:spcBef>
                <a:spcPts val="100"/>
              </a:spcBef>
              <a:buFont typeface="Arial" pitchFamily="34" charset="0"/>
              <a:buNone/>
            </a:pPr>
            <a:r>
              <a:rPr lang="en-US" dirty="0">
                <a:latin typeface="Times New Roman" pitchFamily="18" charset="0"/>
              </a:rPr>
              <a:t>Select the correct group of coefficients for each of the</a:t>
            </a:r>
          </a:p>
          <a:p>
            <a:pPr eaLnBrk="1" hangingPunct="1">
              <a:spcBef>
                <a:spcPts val="100"/>
              </a:spcBef>
              <a:buFont typeface="Arial" pitchFamily="34" charset="0"/>
              <a:buNone/>
            </a:pPr>
            <a:r>
              <a:rPr lang="en-US" dirty="0">
                <a:latin typeface="Times New Roman" pitchFamily="18" charset="0"/>
              </a:rPr>
              <a:t>following neutralization equations</a:t>
            </a:r>
            <a:r>
              <a:rPr lang="en-US" dirty="0" smtClean="0">
                <a:latin typeface="Times New Roman" pitchFamily="18" charset="0"/>
              </a:rPr>
              <a:t>.</a:t>
            </a:r>
            <a:endParaRPr lang="en-US" dirty="0">
              <a:latin typeface="Times New Roman" pitchFamily="18" charset="0"/>
            </a:endParaRPr>
          </a:p>
          <a:p>
            <a:pPr eaLnBrk="1" hangingPunct="1">
              <a:spcAft>
                <a:spcPct val="10000"/>
              </a:spcAft>
              <a:buFont typeface="Arial" pitchFamily="34" charset="0"/>
              <a:buNone/>
            </a:pPr>
            <a:endParaRPr lang="en-US" b="1" dirty="0">
              <a:solidFill>
                <a:srgbClr val="000090"/>
              </a:solidFill>
              <a:latin typeface="Times New Roman" pitchFamily="18" charset="0"/>
            </a:endParaRPr>
          </a:p>
          <a:p>
            <a:pPr eaLnBrk="1" hangingPunct="1">
              <a:spcAft>
                <a:spcPct val="10000"/>
              </a:spcAft>
              <a:buFont typeface="Arial" pitchFamily="34" charset="0"/>
              <a:buNone/>
            </a:pPr>
            <a:r>
              <a:rPr lang="en-US" b="1" dirty="0">
                <a:solidFill>
                  <a:srgbClr val="7030A0"/>
                </a:solidFill>
                <a:latin typeface="Times New Roman" pitchFamily="18" charset="0"/>
              </a:rPr>
              <a:t>STEP 1  </a:t>
            </a:r>
            <a:r>
              <a:rPr lang="en-US" b="1" dirty="0">
                <a:solidFill>
                  <a:srgbClr val="000000"/>
                </a:solidFill>
                <a:latin typeface="Times New Roman" pitchFamily="18" charset="0"/>
              </a:rPr>
              <a:t>Write the reactants and products.</a:t>
            </a:r>
          </a:p>
          <a:p>
            <a:pPr marL="457200" indent="-457200" eaLnBrk="1" hangingPunct="1">
              <a:spcAft>
                <a:spcPct val="10000"/>
              </a:spcAft>
              <a:buFont typeface="Arial" pitchFamily="34" charset="0"/>
              <a:buNone/>
            </a:pPr>
            <a:r>
              <a:rPr lang="en-US" dirty="0">
                <a:latin typeface="Times New Roman" pitchFamily="18" charset="0"/>
              </a:rPr>
              <a:t>1.	HCl(</a:t>
            </a:r>
            <a:r>
              <a:rPr lang="en-US" i="1" dirty="0">
                <a:latin typeface="Times New Roman" pitchFamily="18" charset="0"/>
              </a:rPr>
              <a:t>aq</a:t>
            </a:r>
            <a:r>
              <a:rPr lang="en-US" dirty="0">
                <a:latin typeface="Times New Roman" pitchFamily="18" charset="0"/>
              </a:rPr>
              <a:t>)  +  Al(OH)</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salt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457200" indent="-457200" eaLnBrk="1" hangingPunct="1">
              <a:spcAft>
                <a:spcPct val="10000"/>
              </a:spcAft>
              <a:buFont typeface="Arial" pitchFamily="34" charset="0"/>
              <a:buNone/>
            </a:pPr>
            <a:r>
              <a:rPr lang="en-US" dirty="0">
                <a:latin typeface="Times New Roman" pitchFamily="18" charset="0"/>
              </a:rPr>
              <a:t> </a:t>
            </a:r>
          </a:p>
          <a:p>
            <a:pPr marL="457200" indent="-457200" eaLnBrk="1" hangingPunct="1">
              <a:spcBef>
                <a:spcPct val="10000"/>
              </a:spcBef>
              <a:spcAft>
                <a:spcPct val="10000"/>
              </a:spcAft>
              <a:buFont typeface="Arial" pitchFamily="34" charset="0"/>
              <a:buNone/>
            </a:pPr>
            <a:r>
              <a:rPr lang="en-US" dirty="0">
                <a:latin typeface="Times New Roman" pitchFamily="18" charset="0"/>
              </a:rPr>
              <a:t>2.	Ba(OH)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3</a:t>
            </a:r>
            <a:r>
              <a:rPr lang="en-US" dirty="0">
                <a:latin typeface="Times New Roman" pitchFamily="18" charset="0"/>
              </a:rPr>
              <a:t>PO</a:t>
            </a:r>
            <a:r>
              <a:rPr lang="en-US" baseline="-25000" dirty="0">
                <a:latin typeface="Times New Roman" pitchFamily="18" charset="0"/>
              </a:rPr>
              <a:t>4</a:t>
            </a:r>
            <a:r>
              <a:rPr lang="en-US" dirty="0">
                <a:latin typeface="Times New Roman" pitchFamily="18" charset="0"/>
              </a:rPr>
              <a:t>(</a:t>
            </a:r>
            <a:r>
              <a:rPr lang="en-US" i="1" dirty="0">
                <a:latin typeface="Times New Roman" pitchFamily="18" charset="0"/>
              </a:rPr>
              <a:t>aq</a:t>
            </a:r>
            <a:r>
              <a:rPr lang="en-US" dirty="0">
                <a:latin typeface="Times New Roman" pitchFamily="18" charset="0"/>
              </a:rPr>
              <a:t>)          salt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eaLnBrk="1" hangingPunct="1">
              <a:spcBef>
                <a:spcPct val="10000"/>
              </a:spcBef>
              <a:spcAft>
                <a:spcPct val="10000"/>
              </a:spcAft>
              <a:buFont typeface="Arial" pitchFamily="34" charset="0"/>
              <a:buNone/>
            </a:pPr>
            <a:endParaRPr lang="en-US" b="1" dirty="0">
              <a:solidFill>
                <a:srgbClr val="FF6600"/>
              </a:solidFill>
              <a:latin typeface="Times New Roman" pitchFamily="18" charset="0"/>
            </a:endParaRPr>
          </a:p>
          <a:p>
            <a:pPr eaLnBrk="1" hangingPunct="1">
              <a:spcBef>
                <a:spcPct val="10000"/>
              </a:spcBef>
              <a:spcAft>
                <a:spcPct val="10000"/>
              </a:spcAft>
              <a:buFont typeface="Wingdings" pitchFamily="2" charset="2"/>
              <a:buNone/>
            </a:pPr>
            <a:r>
              <a:rPr lang="en-US" b="1" dirty="0">
                <a:solidFill>
                  <a:srgbClr val="FF6600"/>
                </a:solidFill>
                <a:latin typeface="Times New Roman" pitchFamily="18" charset="0"/>
              </a:rPr>
              <a:t>	</a:t>
            </a:r>
            <a:endParaRPr lang="en-US" dirty="0">
              <a:latin typeface="Times New Roman" pitchFamily="18" charset="0"/>
            </a:endParaRPr>
          </a:p>
        </p:txBody>
      </p:sp>
      <p:pic>
        <p:nvPicPr>
          <p:cNvPr id="3174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60045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800" y="45720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5773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57175"/>
            <a:ext cx="7634288" cy="914400"/>
          </a:xfrm>
        </p:spPr>
        <p:txBody>
          <a:bodyPr/>
          <a:lstStyle/>
          <a:p>
            <a:pPr eaLnBrk="1" hangingPunct="1"/>
            <a:r>
              <a:rPr lang="en-US" dirty="0">
                <a:latin typeface="Times New Roman" pitchFamily="18" charset="0"/>
              </a:rPr>
              <a:t>Solution</a:t>
            </a:r>
          </a:p>
        </p:txBody>
      </p:sp>
      <p:sp>
        <p:nvSpPr>
          <p:cNvPr id="32771" name="Text Placeholder 2"/>
          <p:cNvSpPr>
            <a:spLocks noGrp="1"/>
          </p:cNvSpPr>
          <p:nvPr>
            <p:ph type="body" sz="half" idx="1"/>
          </p:nvPr>
        </p:nvSpPr>
        <p:spPr>
          <a:xfrm>
            <a:off x="685800" y="1600200"/>
            <a:ext cx="8077200" cy="4572000"/>
          </a:xfrm>
        </p:spPr>
        <p:txBody>
          <a:bodyPr/>
          <a:lstStyle/>
          <a:p>
            <a:pPr eaLnBrk="1" hangingPunct="1">
              <a:spcBef>
                <a:spcPts val="100"/>
              </a:spcBef>
              <a:buFont typeface="Arial" pitchFamily="34" charset="0"/>
              <a:buNone/>
            </a:pPr>
            <a:r>
              <a:rPr lang="en-US" dirty="0">
                <a:latin typeface="Times New Roman" pitchFamily="18" charset="0"/>
              </a:rPr>
              <a:t>Select the correct group of coefficients for each of the</a:t>
            </a:r>
          </a:p>
          <a:p>
            <a:pPr eaLnBrk="1" hangingPunct="1">
              <a:spcBef>
                <a:spcPts val="100"/>
              </a:spcBef>
              <a:buFont typeface="Arial" pitchFamily="34" charset="0"/>
              <a:buNone/>
            </a:pPr>
            <a:r>
              <a:rPr lang="en-US" dirty="0">
                <a:latin typeface="Times New Roman" pitchFamily="18" charset="0"/>
              </a:rPr>
              <a:t>following neutralization equations</a:t>
            </a:r>
            <a:r>
              <a:rPr lang="en-US" dirty="0" smtClean="0">
                <a:latin typeface="Times New Roman" pitchFamily="18" charset="0"/>
              </a:rPr>
              <a:t>.</a:t>
            </a:r>
            <a:endParaRPr lang="en-US" dirty="0">
              <a:latin typeface="Times New Roman" pitchFamily="18" charset="0"/>
            </a:endParaRPr>
          </a:p>
          <a:p>
            <a:pPr eaLnBrk="1" hangingPunct="1">
              <a:spcAft>
                <a:spcPct val="10000"/>
              </a:spcAft>
              <a:buFont typeface="Arial" pitchFamily="34" charset="0"/>
              <a:buNone/>
            </a:pPr>
            <a:endParaRPr lang="en-US" b="1" dirty="0">
              <a:solidFill>
                <a:srgbClr val="000090"/>
              </a:solidFill>
              <a:latin typeface="Times New Roman" pitchFamily="18" charset="0"/>
            </a:endParaRPr>
          </a:p>
          <a:p>
            <a:pPr eaLnBrk="1" hangingPunct="1">
              <a:spcBef>
                <a:spcPct val="10000"/>
              </a:spcBef>
              <a:spcAft>
                <a:spcPct val="10000"/>
              </a:spcAft>
              <a:buFont typeface="Arial" pitchFamily="34" charset="0"/>
              <a:buNone/>
            </a:pPr>
            <a:r>
              <a:rPr lang="en-US" b="1" dirty="0">
                <a:solidFill>
                  <a:srgbClr val="7030A0"/>
                </a:solidFill>
                <a:latin typeface="Times New Roman" pitchFamily="18" charset="0"/>
              </a:rPr>
              <a:t>STEP 2  </a:t>
            </a:r>
            <a:r>
              <a:rPr lang="en-US" b="1" dirty="0">
                <a:latin typeface="Times New Roman" pitchFamily="18" charset="0"/>
              </a:rPr>
              <a:t>Balance the H</a:t>
            </a:r>
            <a:r>
              <a:rPr lang="en-US" b="1" baseline="30000" dirty="0">
                <a:latin typeface="Times New Roman" pitchFamily="18" charset="0"/>
              </a:rPr>
              <a:t>+ </a:t>
            </a:r>
            <a:r>
              <a:rPr lang="en-US" b="1" dirty="0">
                <a:latin typeface="Times New Roman" pitchFamily="18" charset="0"/>
              </a:rPr>
              <a:t>in the acid with the OH</a:t>
            </a:r>
            <a:r>
              <a:rPr lang="en-US" b="1" baseline="30000" dirty="0">
                <a:latin typeface="Times New Roman" pitchFamily="18" charset="0"/>
                <a:sym typeface="Symbol" pitchFamily="82" charset="2"/>
              </a:rPr>
              <a:t>−</a:t>
            </a:r>
            <a:r>
              <a:rPr lang="en-US" b="1" dirty="0">
                <a:latin typeface="Times New Roman" pitchFamily="18" charset="0"/>
              </a:rPr>
              <a:t> in the base. </a:t>
            </a:r>
          </a:p>
          <a:p>
            <a:pPr marL="457200" indent="-457200" eaLnBrk="1" hangingPunct="1">
              <a:spcAft>
                <a:spcPct val="10000"/>
              </a:spcAft>
              <a:buFont typeface="Arial" pitchFamily="34" charset="0"/>
              <a:buNone/>
            </a:pPr>
            <a:r>
              <a:rPr lang="en-US" dirty="0">
                <a:latin typeface="Times New Roman" pitchFamily="18" charset="0"/>
              </a:rPr>
              <a:t>1.	3HCl(</a:t>
            </a:r>
            <a:r>
              <a:rPr lang="en-US" i="1" dirty="0">
                <a:latin typeface="Times New Roman" pitchFamily="18" charset="0"/>
              </a:rPr>
              <a:t>aq</a:t>
            </a:r>
            <a:r>
              <a:rPr lang="en-US" dirty="0">
                <a:latin typeface="Times New Roman" pitchFamily="18" charset="0"/>
              </a:rPr>
              <a:t>)  +  Al(OH)</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a:t>
            </a:r>
            <a:r>
              <a:rPr lang="en-US" b="1" dirty="0">
                <a:solidFill>
                  <a:srgbClr val="000090"/>
                </a:solidFill>
                <a:latin typeface="Times New Roman" pitchFamily="18" charset="0"/>
              </a:rPr>
              <a:t>     </a:t>
            </a:r>
            <a:r>
              <a:rPr lang="en-US" dirty="0">
                <a:latin typeface="Times New Roman" pitchFamily="18" charset="0"/>
              </a:rPr>
              <a:t>salt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457200" indent="-457200" eaLnBrk="1" hangingPunct="1">
              <a:spcAft>
                <a:spcPct val="10000"/>
              </a:spcAft>
              <a:buFont typeface="Arial" pitchFamily="34" charset="0"/>
              <a:buNone/>
            </a:pPr>
            <a:r>
              <a:rPr lang="en-US" dirty="0">
                <a:latin typeface="Times New Roman" pitchFamily="18" charset="0"/>
              </a:rPr>
              <a:t> </a:t>
            </a:r>
          </a:p>
          <a:p>
            <a:pPr marL="457200" indent="-457200" eaLnBrk="1" hangingPunct="1">
              <a:spcBef>
                <a:spcPct val="10000"/>
              </a:spcBef>
              <a:spcAft>
                <a:spcPct val="10000"/>
              </a:spcAft>
              <a:buFont typeface="Arial" pitchFamily="34" charset="0"/>
              <a:buNone/>
            </a:pPr>
            <a:r>
              <a:rPr lang="en-US" dirty="0">
                <a:latin typeface="Times New Roman" pitchFamily="18" charset="0"/>
              </a:rPr>
              <a:t>2.	3Ba(OH)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2H</a:t>
            </a:r>
            <a:r>
              <a:rPr lang="en-US" baseline="-25000" dirty="0">
                <a:latin typeface="Times New Roman" pitchFamily="18" charset="0"/>
              </a:rPr>
              <a:t>3</a:t>
            </a:r>
            <a:r>
              <a:rPr lang="en-US" dirty="0">
                <a:latin typeface="Times New Roman" pitchFamily="18" charset="0"/>
              </a:rPr>
              <a:t>PO</a:t>
            </a:r>
            <a:r>
              <a:rPr lang="en-US" baseline="-25000" dirty="0">
                <a:latin typeface="Times New Roman" pitchFamily="18" charset="0"/>
              </a:rPr>
              <a:t>4</a:t>
            </a:r>
            <a:r>
              <a:rPr lang="en-US" dirty="0">
                <a:latin typeface="Times New Roman" pitchFamily="18" charset="0"/>
              </a:rPr>
              <a:t>(</a:t>
            </a:r>
            <a:r>
              <a:rPr lang="en-US" i="1" dirty="0">
                <a:latin typeface="Times New Roman" pitchFamily="18" charset="0"/>
              </a:rPr>
              <a:t>aq</a:t>
            </a:r>
            <a:r>
              <a:rPr lang="en-US" dirty="0">
                <a:latin typeface="Times New Roman" pitchFamily="18" charset="0"/>
              </a:rPr>
              <a:t>)          salt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p:txBody>
      </p:sp>
      <p:pic>
        <p:nvPicPr>
          <p:cNvPr id="3277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445" y="35814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445" y="44958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0485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257173"/>
            <a:ext cx="7634288" cy="914400"/>
          </a:xfrm>
        </p:spPr>
        <p:txBody>
          <a:bodyPr/>
          <a:lstStyle/>
          <a:p>
            <a:pPr eaLnBrk="1" hangingPunct="1"/>
            <a:r>
              <a:rPr lang="en-US" dirty="0">
                <a:latin typeface="Times New Roman" pitchFamily="18" charset="0"/>
              </a:rPr>
              <a:t>Solution</a:t>
            </a:r>
          </a:p>
        </p:txBody>
      </p:sp>
      <p:sp>
        <p:nvSpPr>
          <p:cNvPr id="33795" name="Text Placeholder 2"/>
          <p:cNvSpPr>
            <a:spLocks noGrp="1"/>
          </p:cNvSpPr>
          <p:nvPr>
            <p:ph type="body" sz="half" idx="1"/>
          </p:nvPr>
        </p:nvSpPr>
        <p:spPr>
          <a:xfrm>
            <a:off x="685800" y="1600200"/>
            <a:ext cx="7848600" cy="3429000"/>
          </a:xfrm>
        </p:spPr>
        <p:txBody>
          <a:bodyPr/>
          <a:lstStyle/>
          <a:p>
            <a:pPr eaLnBrk="1" hangingPunct="1">
              <a:spcBef>
                <a:spcPts val="100"/>
              </a:spcBef>
              <a:buFont typeface="Arial" pitchFamily="34" charset="0"/>
              <a:buNone/>
            </a:pPr>
            <a:r>
              <a:rPr lang="en-US" dirty="0">
                <a:latin typeface="Times New Roman" pitchFamily="18" charset="0"/>
              </a:rPr>
              <a:t>Select the correct group of coefficients for each of the</a:t>
            </a:r>
          </a:p>
          <a:p>
            <a:pPr eaLnBrk="1" hangingPunct="1">
              <a:spcBef>
                <a:spcPts val="100"/>
              </a:spcBef>
              <a:buFont typeface="Arial" pitchFamily="34" charset="0"/>
              <a:buNone/>
            </a:pPr>
            <a:r>
              <a:rPr lang="en-US" dirty="0">
                <a:latin typeface="Times New Roman" pitchFamily="18" charset="0"/>
              </a:rPr>
              <a:t>following neutralization equations</a:t>
            </a:r>
            <a:r>
              <a:rPr lang="en-US" dirty="0" smtClean="0">
                <a:latin typeface="Times New Roman" pitchFamily="18" charset="0"/>
              </a:rPr>
              <a:t>.</a:t>
            </a:r>
            <a:endParaRPr lang="en-US" dirty="0">
              <a:latin typeface="Times New Roman" pitchFamily="18" charset="0"/>
            </a:endParaRPr>
          </a:p>
          <a:p>
            <a:pPr eaLnBrk="1" hangingPunct="1">
              <a:spcAft>
                <a:spcPct val="10000"/>
              </a:spcAft>
              <a:buFont typeface="Arial" pitchFamily="34" charset="0"/>
              <a:buNone/>
            </a:pPr>
            <a:endParaRPr lang="en-US" b="1" dirty="0">
              <a:solidFill>
                <a:srgbClr val="BF8700"/>
              </a:solidFill>
              <a:latin typeface="Times New Roman" pitchFamily="18" charset="0"/>
            </a:endParaRPr>
          </a:p>
          <a:p>
            <a:pPr eaLnBrk="1" hangingPunct="1">
              <a:spcBef>
                <a:spcPct val="10000"/>
              </a:spcBef>
              <a:spcAft>
                <a:spcPct val="10000"/>
              </a:spcAft>
              <a:buFont typeface="Arial" pitchFamily="34" charset="0"/>
              <a:buNone/>
            </a:pPr>
            <a:r>
              <a:rPr lang="en-US" b="1" dirty="0">
                <a:solidFill>
                  <a:srgbClr val="7030A0"/>
                </a:solidFill>
                <a:latin typeface="Times New Roman" pitchFamily="18" charset="0"/>
              </a:rPr>
              <a:t>STEP 3  </a:t>
            </a:r>
            <a:r>
              <a:rPr lang="en-US" b="1" dirty="0">
                <a:solidFill>
                  <a:srgbClr val="000000"/>
                </a:solidFill>
                <a:latin typeface="Times New Roman" pitchFamily="18" charset="0"/>
              </a:rPr>
              <a:t>Balance the H</a:t>
            </a:r>
            <a:r>
              <a:rPr lang="en-US" b="1" baseline="-25000" dirty="0">
                <a:solidFill>
                  <a:srgbClr val="000000"/>
                </a:solidFill>
                <a:latin typeface="Times New Roman" pitchFamily="18" charset="0"/>
              </a:rPr>
              <a:t>2</a:t>
            </a:r>
            <a:r>
              <a:rPr lang="en-US" b="1" dirty="0">
                <a:solidFill>
                  <a:srgbClr val="000000"/>
                </a:solidFill>
                <a:latin typeface="Times New Roman" pitchFamily="18" charset="0"/>
              </a:rPr>
              <a:t>O with the H</a:t>
            </a:r>
            <a:r>
              <a:rPr lang="en-US" b="1" baseline="30000" dirty="0">
                <a:solidFill>
                  <a:srgbClr val="000000"/>
                </a:solidFill>
                <a:latin typeface="Times New Roman" pitchFamily="18" charset="0"/>
              </a:rPr>
              <a:t>+ </a:t>
            </a:r>
            <a:r>
              <a:rPr lang="en-US" b="1" dirty="0">
                <a:solidFill>
                  <a:srgbClr val="000000"/>
                </a:solidFill>
                <a:latin typeface="Times New Roman" pitchFamily="18" charset="0"/>
              </a:rPr>
              <a:t>and the OH</a:t>
            </a:r>
            <a:r>
              <a:rPr lang="en-US" b="1" baseline="30000" dirty="0">
                <a:solidFill>
                  <a:srgbClr val="000000"/>
                </a:solidFill>
                <a:latin typeface="Times New Roman" pitchFamily="18" charset="0"/>
                <a:sym typeface="Symbol" pitchFamily="82" charset="2"/>
              </a:rPr>
              <a:t>−</a:t>
            </a:r>
            <a:r>
              <a:rPr lang="en-US" b="1" dirty="0">
                <a:solidFill>
                  <a:srgbClr val="000000"/>
                </a:solidFill>
                <a:latin typeface="Times New Roman" pitchFamily="18" charset="0"/>
              </a:rPr>
              <a:t>.</a:t>
            </a:r>
          </a:p>
          <a:p>
            <a:pPr marL="457200" indent="-457200" eaLnBrk="1" hangingPunct="1">
              <a:spcAft>
                <a:spcPct val="10000"/>
              </a:spcAft>
              <a:buFont typeface="Arial" pitchFamily="34" charset="0"/>
              <a:buNone/>
            </a:pPr>
            <a:r>
              <a:rPr lang="en-US" dirty="0">
                <a:latin typeface="Times New Roman" pitchFamily="18" charset="0"/>
              </a:rPr>
              <a:t>1.	3HCl(</a:t>
            </a:r>
            <a:r>
              <a:rPr lang="en-US" i="1" dirty="0">
                <a:latin typeface="Times New Roman" pitchFamily="18" charset="0"/>
              </a:rPr>
              <a:t>aq</a:t>
            </a:r>
            <a:r>
              <a:rPr lang="en-US" dirty="0">
                <a:latin typeface="Times New Roman" pitchFamily="18" charset="0"/>
              </a:rPr>
              <a:t>)  +  Al(OH)</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a:t>
            </a:r>
            <a:r>
              <a:rPr lang="en-US" b="1" dirty="0">
                <a:solidFill>
                  <a:srgbClr val="000090"/>
                </a:solidFill>
                <a:latin typeface="Times New Roman" pitchFamily="18" charset="0"/>
              </a:rPr>
              <a:t>     </a:t>
            </a:r>
            <a:r>
              <a:rPr lang="en-US" dirty="0">
                <a:latin typeface="Times New Roman" pitchFamily="18" charset="0"/>
              </a:rPr>
              <a:t>salt  +  3H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457200" indent="-457200" eaLnBrk="1" hangingPunct="1">
              <a:spcAft>
                <a:spcPct val="10000"/>
              </a:spcAft>
              <a:buFont typeface="Arial" pitchFamily="34" charset="0"/>
              <a:buNone/>
            </a:pPr>
            <a:r>
              <a:rPr lang="en-US" dirty="0">
                <a:latin typeface="Times New Roman" pitchFamily="18" charset="0"/>
              </a:rPr>
              <a:t> </a:t>
            </a:r>
          </a:p>
          <a:p>
            <a:pPr marL="457200" indent="-457200" eaLnBrk="1" hangingPunct="1">
              <a:spcBef>
                <a:spcPct val="10000"/>
              </a:spcBef>
              <a:spcAft>
                <a:spcPct val="10000"/>
              </a:spcAft>
              <a:buFont typeface="Arial" pitchFamily="34" charset="0"/>
              <a:buNone/>
            </a:pPr>
            <a:r>
              <a:rPr lang="en-US" dirty="0">
                <a:latin typeface="Times New Roman" pitchFamily="18" charset="0"/>
              </a:rPr>
              <a:t>2.	3Ba(OH)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2H</a:t>
            </a:r>
            <a:r>
              <a:rPr lang="en-US" baseline="-25000" dirty="0">
                <a:latin typeface="Times New Roman" pitchFamily="18" charset="0"/>
              </a:rPr>
              <a:t>3</a:t>
            </a:r>
            <a:r>
              <a:rPr lang="en-US" dirty="0">
                <a:latin typeface="Times New Roman" pitchFamily="18" charset="0"/>
              </a:rPr>
              <a:t>PO</a:t>
            </a:r>
            <a:r>
              <a:rPr lang="en-US" baseline="-25000" dirty="0">
                <a:latin typeface="Times New Roman" pitchFamily="18" charset="0"/>
              </a:rPr>
              <a:t>4</a:t>
            </a:r>
            <a:r>
              <a:rPr lang="en-US" dirty="0">
                <a:latin typeface="Times New Roman" pitchFamily="18" charset="0"/>
              </a:rPr>
              <a:t>(</a:t>
            </a:r>
            <a:r>
              <a:rPr lang="en-US" i="1" dirty="0">
                <a:latin typeface="Times New Roman" pitchFamily="18" charset="0"/>
              </a:rPr>
              <a:t>aq</a:t>
            </a:r>
            <a:r>
              <a:rPr lang="en-US" dirty="0">
                <a:latin typeface="Times New Roman" pitchFamily="18" charset="0"/>
              </a:rPr>
              <a:t>)          salt  +  6H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p:txBody>
      </p:sp>
      <p:pic>
        <p:nvPicPr>
          <p:cNvPr id="3379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1200" y="35814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4600" y="44958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7108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257177"/>
            <a:ext cx="7634288" cy="914400"/>
          </a:xfrm>
        </p:spPr>
        <p:txBody>
          <a:bodyPr/>
          <a:lstStyle/>
          <a:p>
            <a:pPr eaLnBrk="1" hangingPunct="1"/>
            <a:r>
              <a:rPr lang="en-US" dirty="0">
                <a:latin typeface="Times New Roman" pitchFamily="18" charset="0"/>
              </a:rPr>
              <a:t>Solution</a:t>
            </a:r>
          </a:p>
        </p:txBody>
      </p:sp>
      <p:sp>
        <p:nvSpPr>
          <p:cNvPr id="34819" name="Text Placeholder 2"/>
          <p:cNvSpPr>
            <a:spLocks noGrp="1"/>
          </p:cNvSpPr>
          <p:nvPr>
            <p:ph type="body" sz="half" idx="1"/>
          </p:nvPr>
        </p:nvSpPr>
        <p:spPr>
          <a:xfrm>
            <a:off x="685800" y="1600200"/>
            <a:ext cx="7848600" cy="4572000"/>
          </a:xfrm>
        </p:spPr>
        <p:txBody>
          <a:bodyPr/>
          <a:lstStyle/>
          <a:p>
            <a:pPr eaLnBrk="1" hangingPunct="1">
              <a:spcBef>
                <a:spcPts val="100"/>
              </a:spcBef>
              <a:buFont typeface="Arial" pitchFamily="34" charset="0"/>
              <a:buNone/>
            </a:pPr>
            <a:r>
              <a:rPr lang="en-US" dirty="0">
                <a:latin typeface="Times New Roman" pitchFamily="18" charset="0"/>
              </a:rPr>
              <a:t>Select the correct group of coefficients for each of the</a:t>
            </a:r>
          </a:p>
          <a:p>
            <a:pPr eaLnBrk="1" hangingPunct="1">
              <a:spcBef>
                <a:spcPts val="100"/>
              </a:spcBef>
              <a:buFont typeface="Arial" pitchFamily="34" charset="0"/>
              <a:buNone/>
            </a:pPr>
            <a:r>
              <a:rPr lang="en-US" dirty="0">
                <a:latin typeface="Times New Roman" pitchFamily="18" charset="0"/>
              </a:rPr>
              <a:t>following neutralization equations</a:t>
            </a:r>
            <a:r>
              <a:rPr lang="en-US" dirty="0" smtClean="0">
                <a:latin typeface="Times New Roman" pitchFamily="18" charset="0"/>
              </a:rPr>
              <a:t>.</a:t>
            </a:r>
            <a:endParaRPr lang="en-US" dirty="0">
              <a:latin typeface="Times New Roman" pitchFamily="18" charset="0"/>
            </a:endParaRPr>
          </a:p>
          <a:p>
            <a:pPr eaLnBrk="1" hangingPunct="1">
              <a:spcAft>
                <a:spcPct val="10000"/>
              </a:spcAft>
              <a:buFont typeface="Arial" pitchFamily="34" charset="0"/>
              <a:buNone/>
            </a:pPr>
            <a:endParaRPr lang="en-US" b="1" dirty="0">
              <a:solidFill>
                <a:srgbClr val="BF8700"/>
              </a:solidFill>
              <a:latin typeface="Times New Roman" pitchFamily="18" charset="0"/>
            </a:endParaRPr>
          </a:p>
          <a:p>
            <a:pPr eaLnBrk="1" hangingPunct="1">
              <a:spcBef>
                <a:spcPct val="10000"/>
              </a:spcBef>
              <a:spcAft>
                <a:spcPct val="10000"/>
              </a:spcAft>
              <a:buFont typeface="Arial" pitchFamily="34" charset="0"/>
              <a:buNone/>
            </a:pPr>
            <a:r>
              <a:rPr lang="en-US" b="1" dirty="0">
                <a:solidFill>
                  <a:srgbClr val="7030A0"/>
                </a:solidFill>
                <a:latin typeface="Times New Roman" pitchFamily="18" charset="0"/>
              </a:rPr>
              <a:t>STEP 4  </a:t>
            </a:r>
            <a:r>
              <a:rPr lang="en-US" b="1" dirty="0">
                <a:solidFill>
                  <a:srgbClr val="000000"/>
                </a:solidFill>
                <a:latin typeface="Times New Roman" pitchFamily="18" charset="0"/>
              </a:rPr>
              <a:t>Write the salt from the remaining ions.</a:t>
            </a:r>
          </a:p>
          <a:p>
            <a:pPr marL="457200" indent="-457200" eaLnBrk="1" hangingPunct="1">
              <a:spcAft>
                <a:spcPct val="10000"/>
              </a:spcAft>
              <a:buFont typeface="Arial" pitchFamily="34" charset="0"/>
              <a:buNone/>
            </a:pPr>
            <a:r>
              <a:rPr lang="en-US" dirty="0">
                <a:latin typeface="Times New Roman" pitchFamily="18" charset="0"/>
              </a:rPr>
              <a:t>1.	3HCl(</a:t>
            </a:r>
            <a:r>
              <a:rPr lang="en-US" i="1" dirty="0">
                <a:latin typeface="Times New Roman" pitchFamily="18" charset="0"/>
              </a:rPr>
              <a:t>aq</a:t>
            </a:r>
            <a:r>
              <a:rPr lang="en-US" dirty="0">
                <a:latin typeface="Times New Roman" pitchFamily="18" charset="0"/>
              </a:rPr>
              <a:t>) + Al(OH)</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dirty="0">
                <a:solidFill>
                  <a:srgbClr val="000000"/>
                </a:solidFill>
                <a:latin typeface="Times New Roman" pitchFamily="18" charset="0"/>
              </a:rPr>
              <a:t>AlCl</a:t>
            </a:r>
            <a:r>
              <a:rPr lang="en-US" baseline="-25000" dirty="0">
                <a:solidFill>
                  <a:srgbClr val="000000"/>
                </a:solidFill>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+ 3H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457200" indent="-457200" eaLnBrk="1" hangingPunct="1">
              <a:spcAft>
                <a:spcPct val="10000"/>
              </a:spcAft>
              <a:buFont typeface="Arial" pitchFamily="34" charset="0"/>
              <a:buNone/>
            </a:pPr>
            <a:r>
              <a:rPr lang="en-US" dirty="0">
                <a:latin typeface="Times New Roman" pitchFamily="18" charset="0"/>
              </a:rPr>
              <a:t> 					The answer is C, 3, 1, 1, 3.</a:t>
            </a:r>
          </a:p>
          <a:p>
            <a:pPr marL="457200" indent="-457200" eaLnBrk="1" hangingPunct="1">
              <a:spcAft>
                <a:spcPct val="10000"/>
              </a:spcAft>
              <a:buFont typeface="Arial" pitchFamily="34" charset="0"/>
              <a:buNone/>
            </a:pPr>
            <a:endParaRPr lang="en-US" dirty="0">
              <a:latin typeface="Times New Roman" pitchFamily="18" charset="0"/>
            </a:endParaRPr>
          </a:p>
          <a:p>
            <a:pPr marL="457200" indent="-457200" eaLnBrk="1" hangingPunct="1">
              <a:spcBef>
                <a:spcPct val="10000"/>
              </a:spcBef>
              <a:spcAft>
                <a:spcPct val="10000"/>
              </a:spcAft>
              <a:buFont typeface="Arial" pitchFamily="34" charset="0"/>
              <a:buNone/>
            </a:pPr>
            <a:r>
              <a:rPr lang="en-US" dirty="0">
                <a:latin typeface="Times New Roman" pitchFamily="18" charset="0"/>
              </a:rPr>
              <a:t>2.	3Ba(OH)</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+ 2H</a:t>
            </a:r>
            <a:r>
              <a:rPr lang="en-US" baseline="-25000" dirty="0">
                <a:latin typeface="Times New Roman" pitchFamily="18" charset="0"/>
              </a:rPr>
              <a:t>3</a:t>
            </a:r>
            <a:r>
              <a:rPr lang="en-US" dirty="0">
                <a:latin typeface="Times New Roman" pitchFamily="18" charset="0"/>
              </a:rPr>
              <a:t>PO</a:t>
            </a:r>
            <a:r>
              <a:rPr lang="en-US" baseline="-25000" dirty="0">
                <a:latin typeface="Times New Roman" pitchFamily="18" charset="0"/>
              </a:rPr>
              <a:t>4</a:t>
            </a:r>
            <a:r>
              <a:rPr lang="en-US" dirty="0">
                <a:latin typeface="Times New Roman" pitchFamily="18" charset="0"/>
              </a:rPr>
              <a:t>(</a:t>
            </a:r>
            <a:r>
              <a:rPr lang="en-US" i="1" dirty="0">
                <a:latin typeface="Times New Roman" pitchFamily="18" charset="0"/>
              </a:rPr>
              <a:t>aq</a:t>
            </a:r>
            <a:r>
              <a:rPr lang="en-US" dirty="0">
                <a:latin typeface="Times New Roman" pitchFamily="18" charset="0"/>
              </a:rPr>
              <a:t>)          Ba</a:t>
            </a:r>
            <a:r>
              <a:rPr lang="en-US" baseline="-25000" dirty="0">
                <a:latin typeface="Times New Roman" pitchFamily="18" charset="0"/>
              </a:rPr>
              <a:t>3</a:t>
            </a:r>
            <a:r>
              <a:rPr lang="en-US" dirty="0">
                <a:latin typeface="Times New Roman" pitchFamily="18" charset="0"/>
              </a:rPr>
              <a:t>(PO</a:t>
            </a:r>
            <a:r>
              <a:rPr lang="en-US" baseline="-25000" dirty="0">
                <a:latin typeface="Times New Roman" pitchFamily="18" charset="0"/>
              </a:rPr>
              <a:t>4</a:t>
            </a:r>
            <a:r>
              <a:rPr lang="en-US" dirty="0">
                <a:latin typeface="Times New Roman" pitchFamily="18" charset="0"/>
              </a:rPr>
              <a:t>)</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s</a:t>
            </a:r>
            <a:r>
              <a:rPr lang="en-US" dirty="0">
                <a:latin typeface="Times New Roman" pitchFamily="18" charset="0"/>
              </a:rPr>
              <a:t>) + 6H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eaLnBrk="1" hangingPunct="1">
              <a:spcBef>
                <a:spcPct val="10000"/>
              </a:spcBef>
              <a:spcAft>
                <a:spcPct val="10000"/>
              </a:spcAft>
              <a:buFont typeface="Arial" pitchFamily="34" charset="0"/>
              <a:buNone/>
            </a:pPr>
            <a:r>
              <a:rPr lang="en-US" dirty="0">
                <a:latin typeface="Times New Roman" pitchFamily="18" charset="0"/>
              </a:rPr>
              <a:t>					The answer is B, 3, 2, 1, 6.</a:t>
            </a:r>
          </a:p>
        </p:txBody>
      </p:sp>
      <p:pic>
        <p:nvPicPr>
          <p:cNvPr id="3482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8800" y="35814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50292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7682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3400" y="257176"/>
            <a:ext cx="7634288" cy="914400"/>
          </a:xfrm>
        </p:spPr>
        <p:txBody>
          <a:bodyPr/>
          <a:lstStyle/>
          <a:p>
            <a:pPr eaLnBrk="1" hangingPunct="1"/>
            <a:r>
              <a:rPr lang="en-US" dirty="0">
                <a:latin typeface="Times New Roman" pitchFamily="18" charset="0"/>
              </a:rPr>
              <a:t>Acid</a:t>
            </a:r>
            <a:r>
              <a:rPr lang="en-US" dirty="0">
                <a:latin typeface="Times New Roman" pitchFamily="18" charset="0"/>
                <a:cs typeface="Times New Roman" pitchFamily="18" charset="0"/>
              </a:rPr>
              <a:t>–</a:t>
            </a:r>
            <a:r>
              <a:rPr lang="en-US" dirty="0">
                <a:latin typeface="Times New Roman" pitchFamily="18" charset="0"/>
              </a:rPr>
              <a:t>Base Titration</a:t>
            </a:r>
          </a:p>
        </p:txBody>
      </p:sp>
      <p:sp>
        <p:nvSpPr>
          <p:cNvPr id="35843" name="Text Placeholder 8"/>
          <p:cNvSpPr>
            <a:spLocks noGrp="1"/>
          </p:cNvSpPr>
          <p:nvPr>
            <p:ph type="body" sz="half" idx="1"/>
          </p:nvPr>
        </p:nvSpPr>
        <p:spPr>
          <a:xfrm>
            <a:off x="609600" y="1600200"/>
            <a:ext cx="7848600" cy="2895600"/>
          </a:xfrm>
        </p:spPr>
        <p:txBody>
          <a:bodyPr/>
          <a:lstStyle/>
          <a:p>
            <a:pPr eaLnBrk="1" hangingPunct="1">
              <a:lnSpc>
                <a:spcPct val="95000"/>
              </a:lnSpc>
              <a:spcBef>
                <a:spcPct val="10000"/>
              </a:spcBef>
              <a:buClr>
                <a:schemeClr val="bg2"/>
              </a:buClr>
              <a:buSzTx/>
              <a:buFontTx/>
              <a:buNone/>
            </a:pPr>
            <a:r>
              <a:rPr lang="en-US" dirty="0">
                <a:latin typeface="Times New Roman" pitchFamily="18" charset="0"/>
              </a:rPr>
              <a:t>Titration </a:t>
            </a:r>
          </a:p>
          <a:p>
            <a:pPr eaLnBrk="1" hangingPunct="1">
              <a:lnSpc>
                <a:spcPct val="95000"/>
              </a:lnSpc>
              <a:spcBef>
                <a:spcPct val="10000"/>
              </a:spcBef>
              <a:buSzTx/>
              <a:buFontTx/>
              <a:buChar char="•"/>
            </a:pPr>
            <a:r>
              <a:rPr lang="en-US" dirty="0">
                <a:latin typeface="Times New Roman" pitchFamily="18" charset="0"/>
              </a:rPr>
              <a:t>is a laboratory procedure used to determine the molarity of an acid</a:t>
            </a:r>
          </a:p>
          <a:p>
            <a:pPr eaLnBrk="1" hangingPunct="1">
              <a:lnSpc>
                <a:spcPct val="95000"/>
              </a:lnSpc>
              <a:spcBef>
                <a:spcPct val="10000"/>
              </a:spcBef>
              <a:buSzTx/>
              <a:buFontTx/>
              <a:buChar char="•"/>
            </a:pPr>
            <a:r>
              <a:rPr lang="en-US" dirty="0">
                <a:latin typeface="Times New Roman" pitchFamily="18" charset="0"/>
              </a:rPr>
              <a:t>uses a base such as NaOH to neutralize a measured volume of an acid</a:t>
            </a:r>
          </a:p>
          <a:p>
            <a:pPr eaLnBrk="1" hangingPunct="1">
              <a:lnSpc>
                <a:spcPct val="95000"/>
              </a:lnSpc>
              <a:spcBef>
                <a:spcPct val="10000"/>
              </a:spcBef>
              <a:buSzTx/>
            </a:pPr>
            <a:r>
              <a:rPr lang="en-US" dirty="0">
                <a:latin typeface="Times New Roman" pitchFamily="18" charset="0"/>
              </a:rPr>
              <a:t>requires a few drops of an indicator such as phenolphthalein to identify the endpoint</a:t>
            </a:r>
          </a:p>
        </p:txBody>
      </p:sp>
      <p:pic>
        <p:nvPicPr>
          <p:cNvPr id="2050" name="Picture 2" descr="G:\08VOL4\Graphics\Powerpoint\PEARSON\PE006-TIMBERLAKE-13e\Final Files\Core chemistry Skill - bases-Titration.jpg"/>
          <p:cNvPicPr>
            <a:picLocks noChangeAspect="1" noChangeArrowheads="1"/>
          </p:cNvPicPr>
          <p:nvPr/>
        </p:nvPicPr>
        <p:blipFill>
          <a:blip r:embed="rId2" cstate="print"/>
          <a:srcRect/>
          <a:stretch>
            <a:fillRect/>
          </a:stretch>
        </p:blipFill>
        <p:spPr bwMode="auto">
          <a:xfrm>
            <a:off x="6259518" y="344621"/>
            <a:ext cx="2807208" cy="859536"/>
          </a:xfrm>
          <a:prstGeom prst="rect">
            <a:avLst/>
          </a:prstGeom>
          <a:noFill/>
        </p:spPr>
      </p:pic>
    </p:spTree>
    <p:extLst>
      <p:ext uri="{BB962C8B-B14F-4D97-AF65-F5344CB8AC3E}">
        <p14:creationId xmlns:p14="http://schemas.microsoft.com/office/powerpoint/2010/main" val="101641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57176"/>
            <a:ext cx="7600950" cy="914400"/>
          </a:xfrm>
        </p:spPr>
        <p:txBody>
          <a:bodyPr/>
          <a:lstStyle/>
          <a:p>
            <a:pPr eaLnBrk="1" hangingPunct="1"/>
            <a:r>
              <a:rPr lang="en-US" dirty="0"/>
              <a:t>Characteristics of Acids and Bases</a:t>
            </a:r>
          </a:p>
        </p:txBody>
      </p:sp>
      <p:pic>
        <p:nvPicPr>
          <p:cNvPr id="32771" name="Picture 3" descr="10_02_Table.jpg"/>
          <p:cNvPicPr>
            <a:picLocks noChangeAspect="1"/>
          </p:cNvPicPr>
          <p:nvPr/>
        </p:nvPicPr>
        <p:blipFill>
          <a:blip r:embed="rId2" cstate="print"/>
          <a:stretch>
            <a:fillRect/>
          </a:stretch>
        </p:blipFill>
        <p:spPr bwMode="auto">
          <a:xfrm>
            <a:off x="1111908" y="2286000"/>
            <a:ext cx="6920183"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54908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57175"/>
            <a:ext cx="7634288" cy="914400"/>
          </a:xfrm>
        </p:spPr>
        <p:txBody>
          <a:bodyPr/>
          <a:lstStyle/>
          <a:p>
            <a:pPr eaLnBrk="1" hangingPunct="1"/>
            <a:r>
              <a:rPr lang="en-US" dirty="0">
                <a:latin typeface="Times New Roman" pitchFamily="18" charset="0"/>
              </a:rPr>
              <a:t>Acid</a:t>
            </a:r>
            <a:r>
              <a:rPr lang="en-US" dirty="0">
                <a:latin typeface="Times New Roman" pitchFamily="18" charset="0"/>
                <a:cs typeface="Times New Roman" pitchFamily="18" charset="0"/>
              </a:rPr>
              <a:t>–</a:t>
            </a:r>
            <a:r>
              <a:rPr lang="en-US" dirty="0">
                <a:latin typeface="Times New Roman" pitchFamily="18" charset="0"/>
              </a:rPr>
              <a:t>Base Titration</a:t>
            </a:r>
          </a:p>
        </p:txBody>
      </p:sp>
      <p:sp>
        <p:nvSpPr>
          <p:cNvPr id="36867" name="Text Placeholder 8"/>
          <p:cNvSpPr>
            <a:spLocks noGrp="1"/>
          </p:cNvSpPr>
          <p:nvPr>
            <p:ph type="body" sz="half" idx="1"/>
          </p:nvPr>
        </p:nvSpPr>
        <p:spPr>
          <a:xfrm>
            <a:off x="609600" y="1600200"/>
            <a:ext cx="3581400" cy="2362200"/>
          </a:xfrm>
        </p:spPr>
        <p:txBody>
          <a:bodyPr/>
          <a:lstStyle/>
          <a:p>
            <a:pPr marL="0" indent="0" eaLnBrk="1" hangingPunct="1">
              <a:lnSpc>
                <a:spcPct val="95000"/>
              </a:lnSpc>
              <a:spcBef>
                <a:spcPct val="10000"/>
              </a:spcBef>
              <a:buClr>
                <a:schemeClr val="bg2"/>
              </a:buClr>
              <a:buSzTx/>
              <a:buFontTx/>
              <a:buNone/>
            </a:pPr>
            <a:r>
              <a:rPr lang="en-US" dirty="0">
                <a:latin typeface="Times New Roman" pitchFamily="18" charset="0"/>
              </a:rPr>
              <a:t>In the following titration, a specific volume of acidic solution is titrated to the endpoint with a known concentration of NaOH.</a:t>
            </a:r>
          </a:p>
        </p:txBody>
      </p:sp>
      <p:sp>
        <p:nvSpPr>
          <p:cNvPr id="36868" name="TextBox 6"/>
          <p:cNvSpPr txBox="1">
            <a:spLocks noChangeArrowheads="1"/>
          </p:cNvSpPr>
          <p:nvPr/>
        </p:nvSpPr>
        <p:spPr bwMode="auto">
          <a:xfrm>
            <a:off x="4495800" y="2743200"/>
            <a:ext cx="1273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dirty="0">
                <a:solidFill>
                  <a:srgbClr val="3366FF"/>
                </a:solidFill>
              </a:rPr>
              <a:t>Base</a:t>
            </a:r>
            <a:r>
              <a:rPr lang="en-US" dirty="0">
                <a:solidFill>
                  <a:srgbClr val="FF0000"/>
                </a:solidFill>
              </a:rPr>
              <a:t> </a:t>
            </a:r>
            <a:r>
              <a:rPr lang="en-US" dirty="0">
                <a:solidFill>
                  <a:srgbClr val="3366FF"/>
                </a:solidFill>
                <a:sym typeface="Wingdings" pitchFamily="2" charset="2"/>
              </a:rPr>
              <a:t></a:t>
            </a:r>
          </a:p>
          <a:p>
            <a:r>
              <a:rPr lang="en-US" dirty="0">
                <a:solidFill>
                  <a:srgbClr val="3366FF"/>
                </a:solidFill>
                <a:sym typeface="Wingdings" pitchFamily="2" charset="2"/>
              </a:rPr>
              <a:t>NaOH</a:t>
            </a:r>
            <a:endParaRPr lang="en-US" dirty="0">
              <a:solidFill>
                <a:srgbClr val="3366FF"/>
              </a:solidFill>
            </a:endParaRPr>
          </a:p>
        </p:txBody>
      </p:sp>
      <p:sp>
        <p:nvSpPr>
          <p:cNvPr id="36869" name="TextBox 7"/>
          <p:cNvSpPr txBox="1">
            <a:spLocks noChangeArrowheads="1"/>
          </p:cNvSpPr>
          <p:nvPr/>
        </p:nvSpPr>
        <p:spPr bwMode="auto">
          <a:xfrm>
            <a:off x="4495800" y="5181600"/>
            <a:ext cx="1309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dirty="0">
                <a:solidFill>
                  <a:srgbClr val="FF0000"/>
                </a:solidFill>
              </a:rPr>
              <a:t>Acid </a:t>
            </a:r>
            <a:r>
              <a:rPr lang="en-US" dirty="0">
                <a:solidFill>
                  <a:srgbClr val="FF0000"/>
                </a:solidFill>
                <a:sym typeface="Wingdings" pitchFamily="2" charset="2"/>
              </a:rPr>
              <a:t></a:t>
            </a:r>
          </a:p>
          <a:p>
            <a:r>
              <a:rPr lang="en-US" dirty="0">
                <a:solidFill>
                  <a:srgbClr val="FF0000"/>
                </a:solidFill>
                <a:sym typeface="Wingdings" pitchFamily="2" charset="2"/>
              </a:rPr>
              <a:t>Solution</a:t>
            </a:r>
            <a:endParaRPr lang="en-US" dirty="0">
              <a:solidFill>
                <a:srgbClr val="FF0000"/>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68548"/>
          <a:stretch/>
        </p:blipFill>
        <p:spPr>
          <a:xfrm>
            <a:off x="5768975" y="2362200"/>
            <a:ext cx="2684206" cy="3742944"/>
          </a:xfrm>
          <a:prstGeom prst="rect">
            <a:avLst/>
          </a:prstGeom>
        </p:spPr>
      </p:pic>
    </p:spTree>
    <p:extLst>
      <p:ext uri="{BB962C8B-B14F-4D97-AF65-F5344CB8AC3E}">
        <p14:creationId xmlns:p14="http://schemas.microsoft.com/office/powerpoint/2010/main" val="23990790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257174"/>
            <a:ext cx="7634288" cy="914400"/>
          </a:xfrm>
        </p:spPr>
        <p:txBody>
          <a:bodyPr/>
          <a:lstStyle/>
          <a:p>
            <a:pPr eaLnBrk="1" hangingPunct="1"/>
            <a:r>
              <a:rPr lang="en-US" dirty="0">
                <a:latin typeface="Times New Roman" pitchFamily="18" charset="0"/>
              </a:rPr>
              <a:t>Indicator</a:t>
            </a:r>
          </a:p>
        </p:txBody>
      </p:sp>
      <p:sp>
        <p:nvSpPr>
          <p:cNvPr id="37891" name="Text Placeholder 2"/>
          <p:cNvSpPr>
            <a:spLocks noGrp="1"/>
          </p:cNvSpPr>
          <p:nvPr>
            <p:ph type="body" sz="half" idx="1"/>
          </p:nvPr>
        </p:nvSpPr>
        <p:spPr>
          <a:xfrm>
            <a:off x="609600" y="1600200"/>
            <a:ext cx="3962400" cy="4495800"/>
          </a:xfrm>
        </p:spPr>
        <p:txBody>
          <a:bodyPr/>
          <a:lstStyle/>
          <a:p>
            <a:pPr eaLnBrk="1" hangingPunct="1">
              <a:buClr>
                <a:schemeClr val="bg2"/>
              </a:buClr>
              <a:buSzTx/>
              <a:buFontTx/>
              <a:buNone/>
            </a:pPr>
            <a:r>
              <a:rPr lang="en-US" dirty="0">
                <a:latin typeface="Times New Roman" pitchFamily="18" charset="0"/>
              </a:rPr>
              <a:t>The </a:t>
            </a:r>
            <a:r>
              <a:rPr lang="en-US" b="1" dirty="0">
                <a:latin typeface="Times New Roman" pitchFamily="18" charset="0"/>
              </a:rPr>
              <a:t>indicator</a:t>
            </a:r>
            <a:r>
              <a:rPr lang="en-US" dirty="0">
                <a:latin typeface="Times New Roman" pitchFamily="18" charset="0"/>
              </a:rPr>
              <a:t> phenolphthalein </a:t>
            </a:r>
          </a:p>
          <a:p>
            <a:pPr eaLnBrk="1" hangingPunct="1">
              <a:buSzTx/>
            </a:pPr>
            <a:r>
              <a:rPr lang="en-US" dirty="0">
                <a:latin typeface="Times New Roman" pitchFamily="18" charset="0"/>
              </a:rPr>
              <a:t>is added to identify the endpoint</a:t>
            </a:r>
          </a:p>
          <a:p>
            <a:pPr eaLnBrk="1" hangingPunct="1">
              <a:lnSpc>
                <a:spcPct val="95000"/>
              </a:lnSpc>
              <a:spcBef>
                <a:spcPct val="10000"/>
              </a:spcBef>
              <a:buSzTx/>
              <a:buFontTx/>
              <a:buChar char="•"/>
            </a:pPr>
            <a:r>
              <a:rPr lang="en-US" dirty="0">
                <a:latin typeface="Times New Roman" pitchFamily="18" charset="0"/>
              </a:rPr>
              <a:t>turns pink when the solution is neutralized</a:t>
            </a:r>
          </a:p>
          <a:p>
            <a:pPr eaLnBrk="1" hangingPunct="1">
              <a:lnSpc>
                <a:spcPct val="95000"/>
              </a:lnSpc>
              <a:spcBef>
                <a:spcPct val="10000"/>
              </a:spcBef>
              <a:buSzTx/>
              <a:buFont typeface="Arial" pitchFamily="34" charset="0"/>
              <a:buNone/>
            </a:pPr>
            <a:endParaRPr lang="en-US" dirty="0">
              <a:latin typeface="Times New Roman"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381" r="34079"/>
          <a:stretch/>
        </p:blipFill>
        <p:spPr>
          <a:xfrm>
            <a:off x="5562600" y="1752600"/>
            <a:ext cx="2691738" cy="3742944"/>
          </a:xfrm>
          <a:prstGeom prst="rect">
            <a:avLst/>
          </a:prstGeom>
        </p:spPr>
      </p:pic>
    </p:spTree>
    <p:extLst>
      <p:ext uri="{BB962C8B-B14F-4D97-AF65-F5344CB8AC3E}">
        <p14:creationId xmlns:p14="http://schemas.microsoft.com/office/powerpoint/2010/main" val="28188426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3400" y="257175"/>
            <a:ext cx="7634288" cy="914400"/>
          </a:xfrm>
        </p:spPr>
        <p:txBody>
          <a:bodyPr/>
          <a:lstStyle/>
          <a:p>
            <a:pPr eaLnBrk="1" hangingPunct="1"/>
            <a:r>
              <a:rPr lang="en-US" dirty="0">
                <a:latin typeface="Times New Roman" pitchFamily="18" charset="0"/>
              </a:rPr>
              <a:t>Endpoint of Titration</a:t>
            </a:r>
          </a:p>
        </p:txBody>
      </p:sp>
      <p:sp>
        <p:nvSpPr>
          <p:cNvPr id="38915" name="Text Placeholder 2"/>
          <p:cNvSpPr>
            <a:spLocks noGrp="1"/>
          </p:cNvSpPr>
          <p:nvPr>
            <p:ph type="body" sz="half" idx="1"/>
          </p:nvPr>
        </p:nvSpPr>
        <p:spPr>
          <a:xfrm>
            <a:off x="609600" y="1600200"/>
            <a:ext cx="4876800" cy="4495800"/>
          </a:xfrm>
        </p:spPr>
        <p:txBody>
          <a:bodyPr/>
          <a:lstStyle/>
          <a:p>
            <a:pPr eaLnBrk="1" hangingPunct="1">
              <a:spcBef>
                <a:spcPct val="10000"/>
              </a:spcBef>
              <a:spcAft>
                <a:spcPct val="10000"/>
              </a:spcAft>
              <a:buClr>
                <a:schemeClr val="bg2"/>
              </a:buClr>
              <a:buSzTx/>
              <a:buFontTx/>
              <a:buNone/>
            </a:pPr>
            <a:r>
              <a:rPr lang="en-US" dirty="0">
                <a:latin typeface="Times New Roman" pitchFamily="18" charset="0"/>
              </a:rPr>
              <a:t>At the </a:t>
            </a:r>
            <a:r>
              <a:rPr lang="en-US" b="1" dirty="0">
                <a:latin typeface="Times New Roman" pitchFamily="18" charset="0"/>
              </a:rPr>
              <a:t>endpoint</a:t>
            </a:r>
            <a:r>
              <a:rPr lang="en-US" dirty="0" smtClean="0">
                <a:latin typeface="Times New Roman" pitchFamily="18" charset="0"/>
              </a:rPr>
              <a:t>,</a:t>
            </a:r>
            <a:endParaRPr lang="en-US" dirty="0">
              <a:latin typeface="Times New Roman" pitchFamily="18" charset="0"/>
            </a:endParaRPr>
          </a:p>
          <a:p>
            <a:pPr eaLnBrk="1" hangingPunct="1">
              <a:spcBef>
                <a:spcPct val="10000"/>
              </a:spcBef>
              <a:spcAft>
                <a:spcPct val="10000"/>
              </a:spcAft>
              <a:buSzTx/>
              <a:buFontTx/>
              <a:buChar char="•"/>
            </a:pPr>
            <a:r>
              <a:rPr lang="en-US" dirty="0">
                <a:latin typeface="Times New Roman" pitchFamily="18" charset="0"/>
              </a:rPr>
              <a:t>the moles of base are equal to the moles of acid in the solution</a:t>
            </a:r>
          </a:p>
          <a:p>
            <a:pPr eaLnBrk="1" hangingPunct="1">
              <a:spcBef>
                <a:spcPct val="10000"/>
              </a:spcBef>
              <a:spcAft>
                <a:spcPct val="10000"/>
              </a:spcAft>
              <a:buSzTx/>
              <a:buFontTx/>
              <a:buChar char="•"/>
            </a:pPr>
            <a:r>
              <a:rPr lang="en-US" dirty="0">
                <a:latin typeface="Times New Roman" pitchFamily="18" charset="0"/>
              </a:rPr>
              <a:t>the concentration of the base </a:t>
            </a:r>
            <a:br>
              <a:rPr lang="en-US" dirty="0">
                <a:latin typeface="Times New Roman" pitchFamily="18" charset="0"/>
              </a:rPr>
            </a:br>
            <a:r>
              <a:rPr lang="en-US" dirty="0">
                <a:latin typeface="Times New Roman" pitchFamily="18" charset="0"/>
              </a:rPr>
              <a:t>is known</a:t>
            </a:r>
          </a:p>
          <a:p>
            <a:pPr eaLnBrk="1" hangingPunct="1">
              <a:spcBef>
                <a:spcPct val="10000"/>
              </a:spcBef>
              <a:spcAft>
                <a:spcPct val="10000"/>
              </a:spcAft>
              <a:buSzTx/>
              <a:buFontTx/>
              <a:buChar char="•"/>
            </a:pPr>
            <a:r>
              <a:rPr lang="en-US" dirty="0">
                <a:latin typeface="Times New Roman" pitchFamily="18" charset="0"/>
              </a:rPr>
              <a:t>the volume of the base used to reach the endpoint is measured</a:t>
            </a:r>
          </a:p>
          <a:p>
            <a:pPr eaLnBrk="1" hangingPunct="1">
              <a:spcBef>
                <a:spcPct val="10000"/>
              </a:spcBef>
              <a:spcAft>
                <a:spcPct val="10000"/>
              </a:spcAft>
              <a:buSzTx/>
              <a:buFontTx/>
              <a:buChar char="•"/>
            </a:pPr>
            <a:r>
              <a:rPr lang="en-US" dirty="0">
                <a:latin typeface="Times New Roman" pitchFamily="18" charset="0"/>
              </a:rPr>
              <a:t>the molarity of the acid is calculated using the neutralization equation for the reaction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8548"/>
          <a:stretch/>
        </p:blipFill>
        <p:spPr>
          <a:xfrm>
            <a:off x="5867400" y="1981200"/>
            <a:ext cx="2684206" cy="3742944"/>
          </a:xfrm>
          <a:prstGeom prst="rect">
            <a:avLst/>
          </a:prstGeom>
        </p:spPr>
      </p:pic>
    </p:spTree>
    <p:extLst>
      <p:ext uri="{BB962C8B-B14F-4D97-AF65-F5344CB8AC3E}">
        <p14:creationId xmlns:p14="http://schemas.microsoft.com/office/powerpoint/2010/main" val="41310179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257175"/>
            <a:ext cx="7600950" cy="914400"/>
          </a:xfrm>
        </p:spPr>
        <p:txBody>
          <a:bodyPr/>
          <a:lstStyle/>
          <a:p>
            <a:pPr eaLnBrk="1" hangingPunct="1"/>
            <a:r>
              <a:rPr lang="en-US" dirty="0">
                <a:latin typeface="Times New Roman" pitchFamily="18" charset="0"/>
              </a:rPr>
              <a:t>Acid</a:t>
            </a:r>
            <a:r>
              <a:rPr lang="en-US" dirty="0">
                <a:latin typeface="Times New Roman" pitchFamily="18" charset="0"/>
                <a:cs typeface="Times New Roman" pitchFamily="18" charset="0"/>
              </a:rPr>
              <a:t>–</a:t>
            </a:r>
            <a:r>
              <a:rPr lang="en-US" dirty="0">
                <a:latin typeface="Times New Roman" pitchFamily="18" charset="0"/>
              </a:rPr>
              <a:t>Base Titration Calculations</a:t>
            </a:r>
          </a:p>
        </p:txBody>
      </p:sp>
      <p:sp>
        <p:nvSpPr>
          <p:cNvPr id="40963" name="Text Placeholder 2"/>
          <p:cNvSpPr>
            <a:spLocks noGrp="1"/>
          </p:cNvSpPr>
          <p:nvPr>
            <p:ph type="body" sz="half" idx="1"/>
          </p:nvPr>
        </p:nvSpPr>
        <p:spPr>
          <a:xfrm>
            <a:off x="609600" y="1600200"/>
            <a:ext cx="8229600" cy="2895600"/>
          </a:xfrm>
        </p:spPr>
        <p:txBody>
          <a:bodyPr/>
          <a:lstStyle/>
          <a:p>
            <a:pPr marL="0" indent="0" eaLnBrk="1" hangingPunct="1">
              <a:buFont typeface="Arial" pitchFamily="34" charset="0"/>
              <a:buNone/>
              <a:tabLst>
                <a:tab pos="1262063" algn="l"/>
              </a:tabLst>
            </a:pPr>
            <a:r>
              <a:rPr lang="en-US" dirty="0">
                <a:latin typeface="Times New Roman" pitchFamily="18" charset="0"/>
              </a:rPr>
              <a:t>What is the molarity of an HCl solution if 18.5 mL of </a:t>
            </a:r>
            <a:br>
              <a:rPr lang="en-US" dirty="0">
                <a:latin typeface="Times New Roman" pitchFamily="18" charset="0"/>
              </a:rPr>
            </a:br>
            <a:r>
              <a:rPr lang="en-US" dirty="0">
                <a:latin typeface="Times New Roman" pitchFamily="18" charset="0"/>
              </a:rPr>
              <a:t>0.225 M NaOH is required to neutralize 0.0100 L of HCl?</a:t>
            </a:r>
          </a:p>
          <a:p>
            <a:pPr marL="0" indent="0" algn="ctr" eaLnBrk="1" hangingPunct="1">
              <a:lnSpc>
                <a:spcPct val="95000"/>
              </a:lnSpc>
              <a:spcBef>
                <a:spcPct val="50000"/>
              </a:spcBef>
              <a:spcAft>
                <a:spcPct val="10000"/>
              </a:spcAft>
              <a:buFont typeface="Wingdings" pitchFamily="2" charset="2"/>
              <a:buNone/>
              <a:tabLst>
                <a:tab pos="1262063" algn="l"/>
              </a:tabLst>
            </a:pPr>
            <a:r>
              <a:rPr lang="en-US" dirty="0">
                <a:latin typeface="Times New Roman" pitchFamily="18" charset="0"/>
              </a:rPr>
              <a:t>HCl(</a:t>
            </a:r>
            <a:r>
              <a:rPr lang="en-US" i="1" dirty="0">
                <a:latin typeface="Times New Roman" pitchFamily="18" charset="0"/>
              </a:rPr>
              <a:t>aq</a:t>
            </a:r>
            <a:r>
              <a:rPr lang="en-US" dirty="0">
                <a:latin typeface="Times New Roman" pitchFamily="18" charset="0"/>
              </a:rPr>
              <a:t>)  +  NaOH(</a:t>
            </a:r>
            <a:r>
              <a:rPr lang="en-US" i="1" dirty="0">
                <a:latin typeface="Times New Roman" pitchFamily="18" charset="0"/>
              </a:rPr>
              <a:t>aq</a:t>
            </a:r>
            <a:r>
              <a:rPr lang="en-US" dirty="0">
                <a:latin typeface="Times New Roman" pitchFamily="18" charset="0"/>
              </a:rPr>
              <a:t>)          NaCl(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0" indent="0" eaLnBrk="1" hangingPunct="1">
              <a:lnSpc>
                <a:spcPct val="80000"/>
              </a:lnSpc>
              <a:spcBef>
                <a:spcPct val="5000"/>
              </a:spcBef>
              <a:spcAft>
                <a:spcPct val="15000"/>
              </a:spcAft>
              <a:buFont typeface="Wingdings" pitchFamily="2" charset="2"/>
              <a:buNone/>
              <a:tabLst>
                <a:tab pos="1262063" algn="l"/>
              </a:tabLst>
            </a:pPr>
            <a:endParaRPr lang="en-US" b="1" dirty="0">
              <a:solidFill>
                <a:srgbClr val="336600"/>
              </a:solidFill>
              <a:latin typeface="Times New Roman" pitchFamily="18" charset="0"/>
            </a:endParaRPr>
          </a:p>
          <a:p>
            <a:pPr marL="0" indent="0" eaLnBrk="1" hangingPunct="1">
              <a:lnSpc>
                <a:spcPct val="80000"/>
              </a:lnSpc>
              <a:spcBef>
                <a:spcPct val="5000"/>
              </a:spcBef>
              <a:spcAft>
                <a:spcPct val="15000"/>
              </a:spcAft>
              <a:buFont typeface="Wingdings" pitchFamily="2" charset="2"/>
              <a:buNone/>
              <a:tabLst>
                <a:tab pos="1262063" algn="l"/>
              </a:tabLst>
            </a:pPr>
            <a:r>
              <a:rPr lang="en-US" b="1" dirty="0">
                <a:solidFill>
                  <a:srgbClr val="FF0000"/>
                </a:solidFill>
                <a:latin typeface="Times New Roman" pitchFamily="18" charset="0"/>
              </a:rPr>
              <a:t>SOLUTION:</a:t>
            </a:r>
          </a:p>
          <a:p>
            <a:pPr marL="0" indent="0" eaLnBrk="1" hangingPunct="1">
              <a:lnSpc>
                <a:spcPct val="95000"/>
              </a:lnSpc>
              <a:spcBef>
                <a:spcPct val="10000"/>
              </a:spcBef>
              <a:spcAft>
                <a:spcPct val="10000"/>
              </a:spcAft>
              <a:buFont typeface="Wingdings" pitchFamily="2" charset="2"/>
              <a:buNone/>
              <a:tabLst>
                <a:tab pos="1262063" algn="l"/>
              </a:tabLst>
            </a:pPr>
            <a:r>
              <a:rPr lang="en-US" b="1" dirty="0">
                <a:solidFill>
                  <a:srgbClr val="7030A0"/>
                </a:solidFill>
                <a:latin typeface="Times New Roman" pitchFamily="18" charset="0"/>
              </a:rPr>
              <a:t>STEP 1 </a:t>
            </a:r>
            <a:r>
              <a:rPr lang="en-US" dirty="0">
                <a:solidFill>
                  <a:srgbClr val="7030A0"/>
                </a:solidFill>
                <a:latin typeface="Times New Roman" pitchFamily="18" charset="0"/>
              </a:rPr>
              <a:t> </a:t>
            </a:r>
            <a:r>
              <a:rPr lang="en-US" b="1" dirty="0">
                <a:solidFill>
                  <a:srgbClr val="000000"/>
                </a:solidFill>
                <a:latin typeface="Times New Roman" pitchFamily="18" charset="0"/>
              </a:rPr>
              <a:t>State given and needed quantities and     </a:t>
            </a:r>
            <a:br>
              <a:rPr lang="en-US" b="1" dirty="0">
                <a:solidFill>
                  <a:srgbClr val="000000"/>
                </a:solidFill>
                <a:latin typeface="Times New Roman" pitchFamily="18" charset="0"/>
              </a:rPr>
            </a:br>
            <a:r>
              <a:rPr lang="en-US" b="1" dirty="0">
                <a:solidFill>
                  <a:srgbClr val="000000"/>
                </a:solidFill>
                <a:latin typeface="Times New Roman" pitchFamily="18" charset="0"/>
              </a:rPr>
              <a:t>               concentrations.</a:t>
            </a:r>
            <a:endParaRPr lang="en-US" b="1" dirty="0">
              <a:latin typeface="Times New Roman" pitchFamily="18" charset="0"/>
            </a:endParaRPr>
          </a:p>
        </p:txBody>
      </p:sp>
      <p:pic>
        <p:nvPicPr>
          <p:cNvPr id="4096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676832"/>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81000" y="4495801"/>
            <a:ext cx="8534400" cy="1837266"/>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r>
              <a:rPr lang="en-US" sz="2000" b="1" dirty="0">
                <a:latin typeface="Times New Roman" pitchFamily="18" charset="0"/>
              </a:rPr>
              <a:t>ANALYZE THE	    GIVEN	   NEED               CONNECT</a:t>
            </a:r>
          </a:p>
          <a:p>
            <a:r>
              <a:rPr lang="en-US" sz="2000" b="1" dirty="0">
                <a:latin typeface="Times New Roman" pitchFamily="18" charset="0"/>
              </a:rPr>
              <a:t>PROBLEM</a:t>
            </a:r>
            <a:r>
              <a:rPr lang="en-US" sz="2000" dirty="0">
                <a:latin typeface="Times New Roman" pitchFamily="18" charset="0"/>
              </a:rPr>
              <a:t>            18.5 mL of           molarity of        molarity, </a:t>
            </a:r>
            <a:r>
              <a:rPr lang="en-US" sz="2000" dirty="0" smtClean="0">
                <a:latin typeface="Times New Roman" pitchFamily="18" charset="0"/>
              </a:rPr>
              <a:t>mole–mole </a:t>
            </a:r>
            <a:endParaRPr lang="en-US" sz="2000" dirty="0">
              <a:latin typeface="Times New Roman" pitchFamily="18" charset="0"/>
            </a:endParaRPr>
          </a:p>
          <a:p>
            <a:r>
              <a:rPr lang="en-US" sz="2000" dirty="0">
                <a:latin typeface="Times New Roman" pitchFamily="18" charset="0"/>
              </a:rPr>
              <a:t>		    0.225 M NaOH   HCl solution      factor    </a:t>
            </a:r>
            <a:r>
              <a:rPr lang="en-US" sz="2000" dirty="0" smtClean="0">
                <a:latin typeface="Times New Roman" pitchFamily="18" charset="0"/>
              </a:rPr>
              <a:t>  </a:t>
            </a:r>
            <a:r>
              <a:rPr lang="en-US" sz="2000" dirty="0">
                <a:latin typeface="Times New Roman" pitchFamily="18" charset="0"/>
              </a:rPr>
              <a:t>		                  0.0100 L HCl</a:t>
            </a:r>
          </a:p>
          <a:p>
            <a:r>
              <a:rPr lang="en-US" sz="2000" dirty="0">
                <a:solidFill>
                  <a:srgbClr val="000000"/>
                </a:solidFill>
                <a:latin typeface="Times New Roman" pitchFamily="18" charset="0"/>
              </a:rPr>
              <a:t>                                              </a:t>
            </a:r>
            <a:r>
              <a:rPr lang="en-US" sz="2000" dirty="0">
                <a:latin typeface="Times New Roman" pitchFamily="18" charset="0"/>
              </a:rPr>
              <a:t>HCl(</a:t>
            </a:r>
            <a:r>
              <a:rPr lang="en-US" sz="2000" i="1" dirty="0">
                <a:latin typeface="Times New Roman" pitchFamily="18" charset="0"/>
              </a:rPr>
              <a:t>aq</a:t>
            </a:r>
            <a:r>
              <a:rPr lang="en-US" sz="2000" dirty="0">
                <a:latin typeface="Times New Roman" pitchFamily="18" charset="0"/>
              </a:rPr>
              <a:t>) + NaOH(</a:t>
            </a:r>
            <a:r>
              <a:rPr lang="en-US" sz="2000" i="1" dirty="0">
                <a:latin typeface="Times New Roman" pitchFamily="18" charset="0"/>
              </a:rPr>
              <a:t>aq</a:t>
            </a:r>
            <a:r>
              <a:rPr lang="en-US" sz="2000" dirty="0">
                <a:latin typeface="Times New Roman" pitchFamily="18" charset="0"/>
              </a:rPr>
              <a:t>) </a:t>
            </a:r>
            <a:r>
              <a:rPr lang="en-US" sz="2000" dirty="0">
                <a:latin typeface="Times New Roman" pitchFamily="18" charset="0"/>
                <a:sym typeface="Wingdings" pitchFamily="2" charset="2"/>
              </a:rPr>
              <a:t>  </a:t>
            </a:r>
            <a:r>
              <a:rPr lang="en-US" sz="2000" dirty="0">
                <a:solidFill>
                  <a:srgbClr val="000000"/>
                </a:solidFill>
                <a:latin typeface="Times New Roman" pitchFamily="18" charset="0"/>
              </a:rPr>
              <a:t>NaCl(</a:t>
            </a:r>
            <a:r>
              <a:rPr lang="en-US" sz="2000" i="1" dirty="0">
                <a:solidFill>
                  <a:srgbClr val="000000"/>
                </a:solidFill>
                <a:latin typeface="Times New Roman" pitchFamily="18" charset="0"/>
              </a:rPr>
              <a:t>aq</a:t>
            </a:r>
            <a:r>
              <a:rPr lang="en-US" sz="2000" dirty="0">
                <a:solidFill>
                  <a:srgbClr val="000000"/>
                </a:solidFill>
                <a:latin typeface="Times New Roman" pitchFamily="18" charset="0"/>
              </a:rPr>
              <a:t>)  +  H</a:t>
            </a:r>
            <a:r>
              <a:rPr lang="en-US" sz="2000" baseline="-25000" dirty="0">
                <a:solidFill>
                  <a:srgbClr val="000000"/>
                </a:solidFill>
                <a:latin typeface="Times New Roman" pitchFamily="18" charset="0"/>
              </a:rPr>
              <a:t>2</a:t>
            </a:r>
            <a:r>
              <a:rPr lang="en-US" sz="2000" dirty="0">
                <a:solidFill>
                  <a:srgbClr val="000000"/>
                </a:solidFill>
                <a:latin typeface="Times New Roman" pitchFamily="18" charset="0"/>
              </a:rPr>
              <a:t>O(</a:t>
            </a:r>
            <a:r>
              <a:rPr lang="en-US" sz="2000" i="1" dirty="0">
                <a:solidFill>
                  <a:srgbClr val="000000"/>
                </a:solidFill>
                <a:latin typeface="Times New Roman" pitchFamily="18" charset="0"/>
              </a:rPr>
              <a:t>l</a:t>
            </a:r>
            <a:r>
              <a:rPr lang="en-US" sz="2000" dirty="0">
                <a:solidFill>
                  <a:srgbClr val="000000"/>
                </a:solidFill>
                <a:latin typeface="Times New Roman" pitchFamily="18" charset="0"/>
              </a:rPr>
              <a:t>)</a:t>
            </a:r>
          </a:p>
        </p:txBody>
      </p:sp>
    </p:spTree>
    <p:extLst>
      <p:ext uri="{BB962C8B-B14F-4D97-AF65-F5344CB8AC3E}">
        <p14:creationId xmlns:p14="http://schemas.microsoft.com/office/powerpoint/2010/main" val="3211382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257175"/>
            <a:ext cx="7600950" cy="914400"/>
          </a:xfrm>
        </p:spPr>
        <p:txBody>
          <a:bodyPr/>
          <a:lstStyle/>
          <a:p>
            <a:pPr eaLnBrk="1" hangingPunct="1"/>
            <a:r>
              <a:rPr lang="en-US" dirty="0">
                <a:latin typeface="Times New Roman" pitchFamily="18" charset="0"/>
              </a:rPr>
              <a:t>Acid</a:t>
            </a:r>
            <a:r>
              <a:rPr lang="en-US" dirty="0">
                <a:latin typeface="Times New Roman" pitchFamily="18" charset="0"/>
                <a:cs typeface="Times New Roman" pitchFamily="18" charset="0"/>
              </a:rPr>
              <a:t>–</a:t>
            </a:r>
            <a:r>
              <a:rPr lang="en-US" dirty="0">
                <a:latin typeface="Times New Roman" pitchFamily="18" charset="0"/>
              </a:rPr>
              <a:t>Base Titration Calculations</a:t>
            </a:r>
          </a:p>
        </p:txBody>
      </p:sp>
      <p:sp>
        <p:nvSpPr>
          <p:cNvPr id="41987" name="Text Placeholder 2"/>
          <p:cNvSpPr>
            <a:spLocks noGrp="1"/>
          </p:cNvSpPr>
          <p:nvPr>
            <p:ph type="body" sz="half" idx="1"/>
          </p:nvPr>
        </p:nvSpPr>
        <p:spPr>
          <a:xfrm>
            <a:off x="609600" y="1600200"/>
            <a:ext cx="7924800" cy="4267200"/>
          </a:xfrm>
        </p:spPr>
        <p:txBody>
          <a:bodyPr/>
          <a:lstStyle/>
          <a:p>
            <a:pPr marL="0" indent="0" eaLnBrk="1" hangingPunct="1">
              <a:buFont typeface="Arial" pitchFamily="34" charset="0"/>
              <a:buNone/>
            </a:pPr>
            <a:r>
              <a:rPr lang="en-US" dirty="0">
                <a:latin typeface="Times New Roman" pitchFamily="18" charset="0"/>
              </a:rPr>
              <a:t>What is the molarity of an HCl solution if 18.5 mL of </a:t>
            </a:r>
            <a:br>
              <a:rPr lang="en-US" dirty="0">
                <a:latin typeface="Times New Roman" pitchFamily="18" charset="0"/>
              </a:rPr>
            </a:br>
            <a:r>
              <a:rPr lang="en-US" dirty="0">
                <a:latin typeface="Times New Roman" pitchFamily="18" charset="0"/>
              </a:rPr>
              <a:t>0.225 M NaOH is required to neutralize 0.0100 L of HCl?</a:t>
            </a:r>
          </a:p>
          <a:p>
            <a:pPr marL="0" indent="0" algn="ctr" eaLnBrk="1" hangingPunct="1">
              <a:lnSpc>
                <a:spcPct val="95000"/>
              </a:lnSpc>
              <a:spcBef>
                <a:spcPct val="70000"/>
              </a:spcBef>
              <a:spcAft>
                <a:spcPct val="10000"/>
              </a:spcAft>
              <a:buFont typeface="Wingdings" pitchFamily="2" charset="2"/>
              <a:buNone/>
            </a:pPr>
            <a:r>
              <a:rPr lang="en-US" dirty="0">
                <a:latin typeface="Times New Roman" pitchFamily="18" charset="0"/>
              </a:rPr>
              <a:t>HCl(</a:t>
            </a:r>
            <a:r>
              <a:rPr lang="en-US" i="1" dirty="0">
                <a:latin typeface="Times New Roman" pitchFamily="18" charset="0"/>
              </a:rPr>
              <a:t>aq</a:t>
            </a:r>
            <a:r>
              <a:rPr lang="en-US" dirty="0">
                <a:latin typeface="Times New Roman" pitchFamily="18" charset="0"/>
              </a:rPr>
              <a:t>)  +  NaOH(</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 NaCl(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0" indent="0" eaLnBrk="1" hangingPunct="1">
              <a:lnSpc>
                <a:spcPct val="95000"/>
              </a:lnSpc>
              <a:spcBef>
                <a:spcPct val="10000"/>
              </a:spcBef>
              <a:spcAft>
                <a:spcPct val="10000"/>
              </a:spcAft>
              <a:buFont typeface="Wingdings" pitchFamily="2" charset="2"/>
              <a:buNone/>
            </a:pPr>
            <a:endParaRPr lang="en-US" b="1" dirty="0">
              <a:latin typeface="Times New Roman" pitchFamily="18" charset="0"/>
            </a:endParaRPr>
          </a:p>
          <a:p>
            <a:pPr marL="0" indent="0" eaLnBrk="1" hangingPunct="1">
              <a:lnSpc>
                <a:spcPct val="95000"/>
              </a:lnSpc>
              <a:spcBef>
                <a:spcPct val="10000"/>
              </a:spcBef>
              <a:spcAft>
                <a:spcPct val="10000"/>
              </a:spcAft>
              <a:buFont typeface="Wingdings" pitchFamily="2" charset="2"/>
              <a:buNone/>
            </a:pPr>
            <a:r>
              <a:rPr lang="en-US" b="1" dirty="0">
                <a:solidFill>
                  <a:srgbClr val="7030A0"/>
                </a:solidFill>
                <a:latin typeface="Times New Roman" pitchFamily="18" charset="0"/>
              </a:rPr>
              <a:t>STEP 2  </a:t>
            </a:r>
            <a:r>
              <a:rPr lang="en-US" b="1" dirty="0">
                <a:latin typeface="Times New Roman" pitchFamily="18" charset="0"/>
              </a:rPr>
              <a:t>Write a plan to calculate molarity or volume.</a:t>
            </a:r>
            <a:endParaRPr lang="en-US" dirty="0">
              <a:latin typeface="Times New Roman" pitchFamily="18" charset="0"/>
            </a:endParaRPr>
          </a:p>
        </p:txBody>
      </p:sp>
      <p:sp>
        <p:nvSpPr>
          <p:cNvPr id="41988" name="TextBox 1"/>
          <p:cNvSpPr txBox="1">
            <a:spLocks noChangeArrowheads="1"/>
          </p:cNvSpPr>
          <p:nvPr/>
        </p:nvSpPr>
        <p:spPr bwMode="auto">
          <a:xfrm>
            <a:off x="609600" y="4114800"/>
            <a:ext cx="1316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mL NaOH</a:t>
            </a:r>
          </a:p>
          <a:p>
            <a:r>
              <a:rPr lang="en-US" sz="2000" dirty="0">
                <a:latin typeface="Times New Roman" pitchFamily="18" charset="0"/>
              </a:rPr>
              <a:t>solution</a:t>
            </a:r>
          </a:p>
        </p:txBody>
      </p:sp>
      <p:sp>
        <p:nvSpPr>
          <p:cNvPr id="3" name="Pentagon 2"/>
          <p:cNvSpPr>
            <a:spLocks noChangeArrowheads="1"/>
          </p:cNvSpPr>
          <p:nvPr/>
        </p:nvSpPr>
        <p:spPr bwMode="auto">
          <a:xfrm>
            <a:off x="1905000" y="4114800"/>
            <a:ext cx="1143000" cy="685800"/>
          </a:xfrm>
          <a:prstGeom prst="homePlate">
            <a:avLst>
              <a:gd name="adj" fmla="val 50000"/>
            </a:avLst>
          </a:prstGeom>
          <a:solidFill>
            <a:srgbClr val="C8E0E9"/>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r>
              <a:rPr lang="en-US" sz="2000" dirty="0">
                <a:latin typeface="Times New Roman" pitchFamily="18" charset="0"/>
              </a:rPr>
              <a:t>Metric factor</a:t>
            </a:r>
          </a:p>
        </p:txBody>
      </p:sp>
      <p:sp>
        <p:nvSpPr>
          <p:cNvPr id="41990" name="TextBox 6"/>
          <p:cNvSpPr txBox="1">
            <a:spLocks noChangeArrowheads="1"/>
          </p:cNvSpPr>
          <p:nvPr/>
        </p:nvSpPr>
        <p:spPr bwMode="auto">
          <a:xfrm>
            <a:off x="3124200" y="4114800"/>
            <a:ext cx="1065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L NaOH</a:t>
            </a:r>
          </a:p>
          <a:p>
            <a:r>
              <a:rPr lang="en-US" sz="2000" dirty="0">
                <a:latin typeface="Times New Roman" pitchFamily="18" charset="0"/>
              </a:rPr>
              <a:t>solution</a:t>
            </a:r>
          </a:p>
        </p:txBody>
      </p:sp>
      <p:sp>
        <p:nvSpPr>
          <p:cNvPr id="8" name="Pentagon 7"/>
          <p:cNvSpPr>
            <a:spLocks noChangeArrowheads="1"/>
          </p:cNvSpPr>
          <p:nvPr/>
        </p:nvSpPr>
        <p:spPr bwMode="auto">
          <a:xfrm>
            <a:off x="4191000" y="4114800"/>
            <a:ext cx="1295400" cy="685800"/>
          </a:xfrm>
          <a:prstGeom prst="homePlate">
            <a:avLst>
              <a:gd name="adj" fmla="val 50003"/>
            </a:avLst>
          </a:prstGeom>
          <a:solidFill>
            <a:srgbClr val="C8E0E9"/>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r>
              <a:rPr lang="en-US" sz="2000" dirty="0">
                <a:latin typeface="Times New Roman" pitchFamily="18" charset="0"/>
              </a:rPr>
              <a:t>Molarity</a:t>
            </a:r>
          </a:p>
        </p:txBody>
      </p:sp>
      <p:sp>
        <p:nvSpPr>
          <p:cNvPr id="41992" name="TextBox 8"/>
          <p:cNvSpPr txBox="1">
            <a:spLocks noChangeArrowheads="1"/>
          </p:cNvSpPr>
          <p:nvPr/>
        </p:nvSpPr>
        <p:spPr bwMode="auto">
          <a:xfrm>
            <a:off x="5564188" y="4114800"/>
            <a:ext cx="1082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moles of</a:t>
            </a:r>
          </a:p>
          <a:p>
            <a:r>
              <a:rPr lang="en-US" sz="2000" dirty="0">
                <a:latin typeface="Times New Roman" pitchFamily="18" charset="0"/>
              </a:rPr>
              <a:t>NaOH</a:t>
            </a:r>
          </a:p>
        </p:txBody>
      </p:sp>
      <p:sp>
        <p:nvSpPr>
          <p:cNvPr id="10" name="Pentagon 9"/>
          <p:cNvSpPr>
            <a:spLocks noChangeArrowheads="1"/>
          </p:cNvSpPr>
          <p:nvPr/>
        </p:nvSpPr>
        <p:spPr bwMode="auto">
          <a:xfrm>
            <a:off x="2362200" y="5181600"/>
            <a:ext cx="1600200" cy="685800"/>
          </a:xfrm>
          <a:prstGeom prst="homePlate">
            <a:avLst>
              <a:gd name="adj" fmla="val 50005"/>
            </a:avLst>
          </a:prstGeom>
          <a:solidFill>
            <a:srgbClr val="C8E0E9"/>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r>
              <a:rPr lang="en-US" sz="2000" dirty="0">
                <a:latin typeface="Times New Roman" pitchFamily="18" charset="0"/>
              </a:rPr>
              <a:t>Mole–Mole factor</a:t>
            </a:r>
          </a:p>
        </p:txBody>
      </p:sp>
      <p:sp>
        <p:nvSpPr>
          <p:cNvPr id="41994" name="TextBox 10"/>
          <p:cNvSpPr txBox="1">
            <a:spLocks noChangeArrowheads="1"/>
          </p:cNvSpPr>
          <p:nvPr/>
        </p:nvSpPr>
        <p:spPr bwMode="auto">
          <a:xfrm>
            <a:off x="1219200" y="5181600"/>
            <a:ext cx="1082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moles of</a:t>
            </a:r>
          </a:p>
          <a:p>
            <a:r>
              <a:rPr lang="en-US" sz="2000" dirty="0">
                <a:latin typeface="Times New Roman" pitchFamily="18" charset="0"/>
              </a:rPr>
              <a:t>NaOH</a:t>
            </a:r>
          </a:p>
        </p:txBody>
      </p:sp>
      <p:sp>
        <p:nvSpPr>
          <p:cNvPr id="41995" name="TextBox 11"/>
          <p:cNvSpPr txBox="1">
            <a:spLocks noChangeArrowheads="1"/>
          </p:cNvSpPr>
          <p:nvPr/>
        </p:nvSpPr>
        <p:spPr bwMode="auto">
          <a:xfrm>
            <a:off x="4114800" y="5181600"/>
            <a:ext cx="1082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moles of</a:t>
            </a:r>
          </a:p>
          <a:p>
            <a:r>
              <a:rPr lang="en-US" sz="2000" dirty="0">
                <a:latin typeface="Times New Roman" pitchFamily="18" charset="0"/>
              </a:rPr>
              <a:t>HCl</a:t>
            </a:r>
          </a:p>
        </p:txBody>
      </p:sp>
      <p:sp>
        <p:nvSpPr>
          <p:cNvPr id="13" name="Pentagon 12"/>
          <p:cNvSpPr>
            <a:spLocks noChangeArrowheads="1"/>
          </p:cNvSpPr>
          <p:nvPr/>
        </p:nvSpPr>
        <p:spPr bwMode="auto">
          <a:xfrm>
            <a:off x="5334000" y="5181600"/>
            <a:ext cx="1600200" cy="685800"/>
          </a:xfrm>
          <a:prstGeom prst="homePlate">
            <a:avLst>
              <a:gd name="adj" fmla="val 50005"/>
            </a:avLst>
          </a:prstGeom>
          <a:solidFill>
            <a:srgbClr val="C8E0E9"/>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r>
              <a:rPr lang="en-US" sz="2000" dirty="0">
                <a:latin typeface="Times New Roman" pitchFamily="18" charset="0"/>
              </a:rPr>
              <a:t>Divide by liters</a:t>
            </a:r>
          </a:p>
        </p:txBody>
      </p:sp>
      <p:sp>
        <p:nvSpPr>
          <p:cNvPr id="41997" name="TextBox 13"/>
          <p:cNvSpPr txBox="1">
            <a:spLocks noChangeArrowheads="1"/>
          </p:cNvSpPr>
          <p:nvPr/>
        </p:nvSpPr>
        <p:spPr bwMode="auto">
          <a:xfrm>
            <a:off x="7086600" y="5181600"/>
            <a:ext cx="1503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molarity of</a:t>
            </a:r>
          </a:p>
          <a:p>
            <a:r>
              <a:rPr lang="en-US" sz="2000" dirty="0">
                <a:latin typeface="Times New Roman" pitchFamily="18" charset="0"/>
              </a:rPr>
              <a:t>HCl solution</a:t>
            </a:r>
          </a:p>
        </p:txBody>
      </p:sp>
      <p:pic>
        <p:nvPicPr>
          <p:cNvPr id="4199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7432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7601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257176"/>
            <a:ext cx="7600950" cy="914400"/>
          </a:xfrm>
        </p:spPr>
        <p:txBody>
          <a:bodyPr/>
          <a:lstStyle/>
          <a:p>
            <a:pPr eaLnBrk="1" hangingPunct="1"/>
            <a:r>
              <a:rPr lang="en-US" dirty="0">
                <a:latin typeface="Times New Roman" pitchFamily="18" charset="0"/>
              </a:rPr>
              <a:t>Acid</a:t>
            </a:r>
            <a:r>
              <a:rPr lang="en-US" dirty="0">
                <a:latin typeface="Times New Roman" pitchFamily="18" charset="0"/>
                <a:cs typeface="Times New Roman" pitchFamily="18" charset="0"/>
              </a:rPr>
              <a:t>–</a:t>
            </a:r>
            <a:r>
              <a:rPr lang="en-US" dirty="0">
                <a:latin typeface="Times New Roman" pitchFamily="18" charset="0"/>
              </a:rPr>
              <a:t>Base Titration Calculations</a:t>
            </a:r>
          </a:p>
        </p:txBody>
      </p:sp>
      <p:sp>
        <p:nvSpPr>
          <p:cNvPr id="43011" name="Text Placeholder 2"/>
          <p:cNvSpPr>
            <a:spLocks noGrp="1"/>
          </p:cNvSpPr>
          <p:nvPr>
            <p:ph type="body" sz="half" idx="1"/>
          </p:nvPr>
        </p:nvSpPr>
        <p:spPr>
          <a:xfrm>
            <a:off x="609600" y="1524000"/>
            <a:ext cx="8229600" cy="4648200"/>
          </a:xfrm>
        </p:spPr>
        <p:txBody>
          <a:bodyPr/>
          <a:lstStyle/>
          <a:p>
            <a:pPr marL="0" indent="0" eaLnBrk="1" hangingPunct="1">
              <a:buFont typeface="Arial" pitchFamily="34" charset="0"/>
              <a:buNone/>
            </a:pPr>
            <a:r>
              <a:rPr lang="en-US" dirty="0">
                <a:latin typeface="Times New Roman" pitchFamily="18" charset="0"/>
              </a:rPr>
              <a:t>What is the molarity of an HCl solution if 18.5 mL of </a:t>
            </a:r>
            <a:br>
              <a:rPr lang="en-US" dirty="0">
                <a:latin typeface="Times New Roman" pitchFamily="18" charset="0"/>
              </a:rPr>
            </a:br>
            <a:r>
              <a:rPr lang="en-US" dirty="0">
                <a:latin typeface="Times New Roman" pitchFamily="18" charset="0"/>
              </a:rPr>
              <a:t>0.225 M NaOH is required to neutralize 0.0100 L of HCl?</a:t>
            </a:r>
          </a:p>
          <a:p>
            <a:pPr marL="0" indent="0" algn="ctr" eaLnBrk="1" hangingPunct="1">
              <a:lnSpc>
                <a:spcPct val="95000"/>
              </a:lnSpc>
              <a:spcBef>
                <a:spcPct val="50000"/>
              </a:spcBef>
              <a:spcAft>
                <a:spcPct val="10000"/>
              </a:spcAft>
              <a:buFont typeface="Wingdings" pitchFamily="2" charset="2"/>
              <a:buNone/>
            </a:pPr>
            <a:r>
              <a:rPr lang="en-US" dirty="0">
                <a:latin typeface="Times New Roman" pitchFamily="18" charset="0"/>
              </a:rPr>
              <a:t>HCl(</a:t>
            </a:r>
            <a:r>
              <a:rPr lang="en-US" i="1" dirty="0">
                <a:latin typeface="Times New Roman" pitchFamily="18" charset="0"/>
              </a:rPr>
              <a:t>aq</a:t>
            </a:r>
            <a:r>
              <a:rPr lang="en-US" dirty="0">
                <a:latin typeface="Times New Roman" pitchFamily="18" charset="0"/>
              </a:rPr>
              <a:t>)  +  NaOH(</a:t>
            </a:r>
            <a:r>
              <a:rPr lang="en-US" i="1" dirty="0">
                <a:latin typeface="Times New Roman" pitchFamily="18" charset="0"/>
              </a:rPr>
              <a:t>aq</a:t>
            </a:r>
            <a:r>
              <a:rPr lang="en-US" dirty="0">
                <a:latin typeface="Times New Roman" pitchFamily="18" charset="0"/>
              </a:rPr>
              <a:t>)         NaCl(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0" indent="0" eaLnBrk="1" hangingPunct="1">
              <a:lnSpc>
                <a:spcPct val="95000"/>
              </a:lnSpc>
              <a:spcBef>
                <a:spcPct val="10000"/>
              </a:spcBef>
              <a:spcAft>
                <a:spcPct val="10000"/>
              </a:spcAft>
              <a:buFont typeface="Wingdings" pitchFamily="2" charset="2"/>
              <a:buNone/>
            </a:pPr>
            <a:endParaRPr lang="en-US" dirty="0">
              <a:latin typeface="Times New Roman" pitchFamily="18" charset="0"/>
            </a:endParaRPr>
          </a:p>
          <a:p>
            <a:pPr marL="0" indent="0" eaLnBrk="1" hangingPunct="1">
              <a:spcBef>
                <a:spcPct val="0"/>
              </a:spcBef>
              <a:buFont typeface="Wingdings" pitchFamily="2" charset="2"/>
              <a:buNone/>
            </a:pPr>
            <a:r>
              <a:rPr lang="en-US" b="1" dirty="0">
                <a:solidFill>
                  <a:srgbClr val="7030A0"/>
                </a:solidFill>
                <a:latin typeface="Times New Roman" pitchFamily="18" charset="0"/>
              </a:rPr>
              <a:t>STEP 3  </a:t>
            </a:r>
            <a:r>
              <a:rPr lang="en-US" b="1" dirty="0">
                <a:latin typeface="Times New Roman" pitchFamily="18" charset="0"/>
              </a:rPr>
              <a:t>State equalities and conversion factors including 	   concentrations.</a:t>
            </a:r>
            <a:endParaRPr lang="en-US" dirty="0">
              <a:latin typeface="Times New Roman" pitchFamily="18" charset="0"/>
            </a:endParaRPr>
          </a:p>
        </p:txBody>
      </p:sp>
      <p:pic>
        <p:nvPicPr>
          <p:cNvPr id="4301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7400" y="2658397"/>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 descr="106_slide26a.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781" y="4114800"/>
            <a:ext cx="42814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2" descr="106_slide26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725" y="5077081"/>
            <a:ext cx="32670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3" descr="106_slide26c.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5048403"/>
            <a:ext cx="26527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7449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257176"/>
            <a:ext cx="7600950" cy="914400"/>
          </a:xfrm>
        </p:spPr>
        <p:txBody>
          <a:bodyPr/>
          <a:lstStyle/>
          <a:p>
            <a:pPr eaLnBrk="1" hangingPunct="1"/>
            <a:r>
              <a:rPr lang="en-US" dirty="0">
                <a:latin typeface="Times New Roman" pitchFamily="18" charset="0"/>
              </a:rPr>
              <a:t>Acid</a:t>
            </a:r>
            <a:r>
              <a:rPr lang="en-US" dirty="0">
                <a:latin typeface="Times New Roman" pitchFamily="18" charset="0"/>
                <a:cs typeface="Times New Roman" pitchFamily="18" charset="0"/>
              </a:rPr>
              <a:t>–</a:t>
            </a:r>
            <a:r>
              <a:rPr lang="en-US" dirty="0">
                <a:latin typeface="Times New Roman" pitchFamily="18" charset="0"/>
              </a:rPr>
              <a:t>Base Titration Calculations</a:t>
            </a:r>
          </a:p>
        </p:txBody>
      </p:sp>
      <p:sp>
        <p:nvSpPr>
          <p:cNvPr id="44035" name="Text Placeholder 2"/>
          <p:cNvSpPr>
            <a:spLocks noGrp="1"/>
          </p:cNvSpPr>
          <p:nvPr>
            <p:ph type="body" sz="half" idx="1"/>
          </p:nvPr>
        </p:nvSpPr>
        <p:spPr>
          <a:xfrm>
            <a:off x="609600" y="1600200"/>
            <a:ext cx="8001000" cy="4572000"/>
          </a:xfrm>
        </p:spPr>
        <p:txBody>
          <a:bodyPr/>
          <a:lstStyle/>
          <a:p>
            <a:pPr marL="0" indent="0" eaLnBrk="1" hangingPunct="1">
              <a:buFont typeface="Wingdings" pitchFamily="2" charset="2"/>
              <a:buNone/>
            </a:pPr>
            <a:r>
              <a:rPr lang="en-US" dirty="0">
                <a:latin typeface="Times New Roman" pitchFamily="18" charset="0"/>
              </a:rPr>
              <a:t>What is the molarity of an HCl solution if 18.5 mL of </a:t>
            </a:r>
            <a:br>
              <a:rPr lang="en-US" dirty="0">
                <a:latin typeface="Times New Roman" pitchFamily="18" charset="0"/>
              </a:rPr>
            </a:br>
            <a:r>
              <a:rPr lang="en-US" dirty="0">
                <a:latin typeface="Times New Roman" pitchFamily="18" charset="0"/>
              </a:rPr>
              <a:t>0.225 M NaOH is required to neutralize 0.0100 L of HCl?</a:t>
            </a:r>
          </a:p>
          <a:p>
            <a:pPr marL="0" indent="0" algn="ctr" eaLnBrk="1" hangingPunct="1">
              <a:lnSpc>
                <a:spcPct val="95000"/>
              </a:lnSpc>
              <a:spcBef>
                <a:spcPct val="50000"/>
              </a:spcBef>
              <a:spcAft>
                <a:spcPct val="10000"/>
              </a:spcAft>
              <a:buFont typeface="Wingdings" pitchFamily="2" charset="2"/>
              <a:buNone/>
            </a:pPr>
            <a:r>
              <a:rPr lang="en-US" dirty="0">
                <a:latin typeface="Times New Roman" pitchFamily="18" charset="0"/>
              </a:rPr>
              <a:t>HCl(</a:t>
            </a:r>
            <a:r>
              <a:rPr lang="en-US" i="1" dirty="0">
                <a:latin typeface="Times New Roman" pitchFamily="18" charset="0"/>
              </a:rPr>
              <a:t>aq</a:t>
            </a:r>
            <a:r>
              <a:rPr lang="en-US" dirty="0">
                <a:latin typeface="Times New Roman" pitchFamily="18" charset="0"/>
              </a:rPr>
              <a:t>)  +  NaOH(</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NaCl(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0" indent="0" eaLnBrk="1" hangingPunct="1">
              <a:lnSpc>
                <a:spcPct val="95000"/>
              </a:lnSpc>
              <a:spcBef>
                <a:spcPct val="10000"/>
              </a:spcBef>
              <a:spcAft>
                <a:spcPct val="10000"/>
              </a:spcAft>
              <a:buFont typeface="Wingdings" pitchFamily="2" charset="2"/>
              <a:buNone/>
            </a:pPr>
            <a:r>
              <a:rPr lang="en-US" dirty="0">
                <a:latin typeface="Times New Roman" pitchFamily="18" charset="0"/>
              </a:rPr>
              <a:t>                                                                  </a:t>
            </a:r>
          </a:p>
          <a:p>
            <a:pPr marL="0" indent="0" eaLnBrk="1" hangingPunct="1">
              <a:buFont typeface="Wingdings" pitchFamily="2" charset="2"/>
              <a:buNone/>
            </a:pPr>
            <a:r>
              <a:rPr lang="en-US" b="1" dirty="0">
                <a:solidFill>
                  <a:srgbClr val="7030A0"/>
                </a:solidFill>
                <a:latin typeface="Times New Roman" pitchFamily="18" charset="0"/>
              </a:rPr>
              <a:t>STEP 4  </a:t>
            </a:r>
            <a:r>
              <a:rPr lang="en-US" b="1" dirty="0">
                <a:latin typeface="Times New Roman" pitchFamily="18" charset="0"/>
              </a:rPr>
              <a:t>Set up the problem to calculate the needed 	  	   quantity</a:t>
            </a:r>
            <a:r>
              <a:rPr lang="en-US" b="1" dirty="0" smtClean="0">
                <a:latin typeface="Times New Roman" pitchFamily="18" charset="0"/>
              </a:rPr>
              <a:t>.</a:t>
            </a:r>
            <a:endParaRPr lang="en-US" dirty="0">
              <a:latin typeface="Times New Roman" pitchFamily="18" charset="0"/>
            </a:endParaRPr>
          </a:p>
        </p:txBody>
      </p:sp>
      <p:pic>
        <p:nvPicPr>
          <p:cNvPr id="4403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68605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914400" y="4365457"/>
            <a:ext cx="7307281" cy="1349543"/>
            <a:chOff x="914400" y="4365457"/>
            <a:chExt cx="7307281" cy="1349543"/>
          </a:xfrm>
        </p:grpSpPr>
        <p:pic>
          <p:nvPicPr>
            <p:cNvPr id="44043" name="Picture 1" descr="106_slide2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365457"/>
              <a:ext cx="7307281" cy="134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a:cxnSpLocks noChangeShapeType="1"/>
            </p:cNvCxnSpPr>
            <p:nvPr/>
          </p:nvCxnSpPr>
          <p:spPr bwMode="auto">
            <a:xfrm flipV="1">
              <a:off x="1524000" y="4572000"/>
              <a:ext cx="1219200" cy="228600"/>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flipV="1">
              <a:off x="3810000" y="4838700"/>
              <a:ext cx="1270000" cy="114300"/>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a:endCxn id="44043" idx="0"/>
            </p:cNvCxnSpPr>
            <p:nvPr/>
          </p:nvCxnSpPr>
          <p:spPr bwMode="auto">
            <a:xfrm flipV="1">
              <a:off x="3657600" y="4365457"/>
              <a:ext cx="910441" cy="277827"/>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flipV="1">
              <a:off x="6248400" y="4800600"/>
              <a:ext cx="990600" cy="152400"/>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flipV="1">
              <a:off x="6324600" y="4504370"/>
              <a:ext cx="1447800" cy="152400"/>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flipV="1">
              <a:off x="2362200" y="5486400"/>
              <a:ext cx="1371600" cy="152400"/>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96996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257173"/>
            <a:ext cx="8077200" cy="914400"/>
          </a:xfrm>
        </p:spPr>
        <p:txBody>
          <a:bodyPr/>
          <a:lstStyle/>
          <a:p>
            <a:pPr eaLnBrk="1" hangingPunct="1"/>
            <a:r>
              <a:rPr lang="en-US" dirty="0">
                <a:latin typeface="Times New Roman" pitchFamily="18" charset="0"/>
              </a:rPr>
              <a:t>Learning Check</a:t>
            </a:r>
          </a:p>
        </p:txBody>
      </p:sp>
      <p:sp>
        <p:nvSpPr>
          <p:cNvPr id="45059" name="TextBox 2"/>
          <p:cNvSpPr txBox="1">
            <a:spLocks noChangeArrowheads="1"/>
          </p:cNvSpPr>
          <p:nvPr/>
        </p:nvSpPr>
        <p:spPr bwMode="auto">
          <a:xfrm>
            <a:off x="609600" y="1600200"/>
            <a:ext cx="7924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262063" algn="l"/>
              </a:tabLst>
              <a:defRPr sz="2400">
                <a:solidFill>
                  <a:schemeClr val="tx1"/>
                </a:solidFill>
                <a:latin typeface="Arial" pitchFamily="34" charset="0"/>
                <a:ea typeface="ＭＳ Ｐゴシック" charset="-128"/>
              </a:defRPr>
            </a:lvl1pPr>
            <a:lvl2pPr marL="37931725" indent="-37474525">
              <a:tabLst>
                <a:tab pos="1262063" algn="l"/>
              </a:tabLst>
              <a:defRPr sz="2400">
                <a:solidFill>
                  <a:schemeClr val="tx1"/>
                </a:solidFill>
                <a:latin typeface="Arial" pitchFamily="34" charset="0"/>
                <a:ea typeface="ＭＳ Ｐゴシック" charset="-128"/>
              </a:defRPr>
            </a:lvl2pPr>
            <a:lvl3pPr>
              <a:tabLst>
                <a:tab pos="1262063" algn="l"/>
              </a:tabLst>
              <a:defRPr sz="2400">
                <a:solidFill>
                  <a:schemeClr val="tx1"/>
                </a:solidFill>
                <a:latin typeface="Arial" pitchFamily="34" charset="0"/>
                <a:ea typeface="ＭＳ Ｐゴシック" charset="-128"/>
              </a:defRPr>
            </a:lvl3pPr>
            <a:lvl4pPr>
              <a:tabLst>
                <a:tab pos="1262063" algn="l"/>
              </a:tabLst>
              <a:defRPr sz="2400">
                <a:solidFill>
                  <a:schemeClr val="tx1"/>
                </a:solidFill>
                <a:latin typeface="Arial" pitchFamily="34" charset="0"/>
                <a:ea typeface="ＭＳ Ｐゴシック" charset="-128"/>
              </a:defRPr>
            </a:lvl4pPr>
            <a:lvl5pPr>
              <a:tabLst>
                <a:tab pos="1262063" algn="l"/>
              </a:tabLst>
              <a:defRPr sz="2400">
                <a:solidFill>
                  <a:schemeClr val="tx1"/>
                </a:solidFill>
                <a:latin typeface="Arial" pitchFamily="34" charset="0"/>
                <a:ea typeface="ＭＳ Ｐゴシック" charset="-128"/>
              </a:defRPr>
            </a:lvl5pPr>
            <a:lvl6pPr marL="457200" eaLnBrk="0" fontAlgn="base" hangingPunct="0">
              <a:spcBef>
                <a:spcPct val="0"/>
              </a:spcBef>
              <a:spcAft>
                <a:spcPct val="0"/>
              </a:spcAft>
              <a:tabLst>
                <a:tab pos="1262063" algn="l"/>
              </a:tabLst>
              <a:defRPr sz="2400">
                <a:solidFill>
                  <a:schemeClr val="tx1"/>
                </a:solidFill>
                <a:latin typeface="Arial" pitchFamily="34" charset="0"/>
                <a:ea typeface="ＭＳ Ｐゴシック" charset="-128"/>
              </a:defRPr>
            </a:lvl6pPr>
            <a:lvl7pPr marL="914400" eaLnBrk="0" fontAlgn="base" hangingPunct="0">
              <a:spcBef>
                <a:spcPct val="0"/>
              </a:spcBef>
              <a:spcAft>
                <a:spcPct val="0"/>
              </a:spcAft>
              <a:tabLst>
                <a:tab pos="1262063" algn="l"/>
              </a:tabLs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tabLst>
                <a:tab pos="1262063" algn="l"/>
              </a:tabLs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tabLst>
                <a:tab pos="1262063" algn="l"/>
              </a:tabLst>
              <a:defRPr sz="2400">
                <a:solidFill>
                  <a:schemeClr val="tx1"/>
                </a:solidFill>
                <a:latin typeface="Arial" pitchFamily="34" charset="0"/>
                <a:ea typeface="ＭＳ Ｐゴシック" charset="-128"/>
              </a:defRPr>
            </a:lvl9pPr>
          </a:lstStyle>
          <a:p>
            <a:r>
              <a:rPr lang="en-US" dirty="0">
                <a:latin typeface="Times New Roman" pitchFamily="18" charset="0"/>
              </a:rPr>
              <a:t>What is the molarity of an HCl solution if 25.5 mL of </a:t>
            </a:r>
            <a:br>
              <a:rPr lang="en-US" dirty="0">
                <a:latin typeface="Times New Roman" pitchFamily="18" charset="0"/>
              </a:rPr>
            </a:br>
            <a:r>
              <a:rPr lang="en-US" dirty="0">
                <a:latin typeface="Times New Roman" pitchFamily="18" charset="0"/>
              </a:rPr>
              <a:t>0.438 M NaOH is required to neutralize 0.0250 L of HCl?</a:t>
            </a:r>
          </a:p>
          <a:p>
            <a:pPr algn="ctr" eaLnBrk="1" hangingPunct="1">
              <a:lnSpc>
                <a:spcPct val="95000"/>
              </a:lnSpc>
              <a:spcBef>
                <a:spcPct val="50000"/>
              </a:spcBef>
              <a:spcAft>
                <a:spcPct val="10000"/>
              </a:spcAft>
              <a:buFont typeface="Wingdings" pitchFamily="2" charset="2"/>
              <a:buNone/>
            </a:pPr>
            <a:r>
              <a:rPr lang="en-US" dirty="0">
                <a:latin typeface="Times New Roman" pitchFamily="18" charset="0"/>
              </a:rPr>
              <a:t>HCl(</a:t>
            </a:r>
            <a:r>
              <a:rPr lang="en-US" i="1" dirty="0">
                <a:latin typeface="Times New Roman" pitchFamily="18" charset="0"/>
              </a:rPr>
              <a:t>aq</a:t>
            </a:r>
            <a:r>
              <a:rPr lang="en-US" dirty="0">
                <a:latin typeface="Times New Roman" pitchFamily="18" charset="0"/>
              </a:rPr>
              <a:t>)  +  NaOH(</a:t>
            </a:r>
            <a:r>
              <a:rPr lang="en-US" i="1" dirty="0">
                <a:latin typeface="Times New Roman" pitchFamily="18" charset="0"/>
              </a:rPr>
              <a:t>aq</a:t>
            </a:r>
            <a:r>
              <a:rPr lang="en-US" dirty="0">
                <a:latin typeface="Times New Roman" pitchFamily="18" charset="0"/>
              </a:rPr>
              <a:t>)          NaCl(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p:txBody>
      </p:sp>
      <p:pic>
        <p:nvPicPr>
          <p:cNvPr id="4506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7051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616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57175"/>
            <a:ext cx="7600950" cy="914400"/>
          </a:xfrm>
        </p:spPr>
        <p:txBody>
          <a:bodyPr/>
          <a:lstStyle/>
          <a:p>
            <a:pPr eaLnBrk="1" hangingPunct="1"/>
            <a:r>
              <a:rPr lang="en-US" dirty="0">
                <a:latin typeface="Times New Roman" pitchFamily="18" charset="0"/>
              </a:rPr>
              <a:t>Solution</a:t>
            </a:r>
          </a:p>
        </p:txBody>
      </p:sp>
      <p:sp>
        <p:nvSpPr>
          <p:cNvPr id="46083" name="Text Placeholder 2"/>
          <p:cNvSpPr>
            <a:spLocks noGrp="1"/>
          </p:cNvSpPr>
          <p:nvPr>
            <p:ph type="body" sz="half" idx="1"/>
          </p:nvPr>
        </p:nvSpPr>
        <p:spPr>
          <a:xfrm>
            <a:off x="609600" y="1600200"/>
            <a:ext cx="8229600" cy="4267200"/>
          </a:xfrm>
        </p:spPr>
        <p:txBody>
          <a:bodyPr/>
          <a:lstStyle/>
          <a:p>
            <a:pPr marL="0" indent="0" eaLnBrk="1" hangingPunct="1">
              <a:buFont typeface="Arial" pitchFamily="34" charset="0"/>
              <a:buNone/>
              <a:tabLst>
                <a:tab pos="1262063" algn="l"/>
              </a:tabLst>
            </a:pPr>
            <a:r>
              <a:rPr lang="en-US" dirty="0">
                <a:latin typeface="Times New Roman" pitchFamily="18" charset="0"/>
              </a:rPr>
              <a:t>What is the molarity of an HCl solution if 25.5 mL of </a:t>
            </a:r>
            <a:br>
              <a:rPr lang="en-US" dirty="0">
                <a:latin typeface="Times New Roman" pitchFamily="18" charset="0"/>
              </a:rPr>
            </a:br>
            <a:r>
              <a:rPr lang="en-US" dirty="0">
                <a:latin typeface="Times New Roman" pitchFamily="18" charset="0"/>
              </a:rPr>
              <a:t>0.438 M NaOH is required to neutralize 0.0250 L of HCl?</a:t>
            </a:r>
          </a:p>
          <a:p>
            <a:pPr marL="0" indent="0" algn="ctr" eaLnBrk="1" hangingPunct="1">
              <a:lnSpc>
                <a:spcPct val="95000"/>
              </a:lnSpc>
              <a:spcBef>
                <a:spcPct val="50000"/>
              </a:spcBef>
              <a:spcAft>
                <a:spcPct val="10000"/>
              </a:spcAft>
              <a:buFont typeface="Wingdings" pitchFamily="2" charset="2"/>
              <a:buNone/>
              <a:tabLst>
                <a:tab pos="1262063" algn="l"/>
              </a:tabLst>
            </a:pPr>
            <a:r>
              <a:rPr lang="en-US" dirty="0">
                <a:latin typeface="Times New Roman" pitchFamily="18" charset="0"/>
              </a:rPr>
              <a:t>HCl(</a:t>
            </a:r>
            <a:r>
              <a:rPr lang="en-US" i="1" dirty="0">
                <a:latin typeface="Times New Roman" pitchFamily="18" charset="0"/>
              </a:rPr>
              <a:t>aq</a:t>
            </a:r>
            <a:r>
              <a:rPr lang="en-US" dirty="0">
                <a:latin typeface="Times New Roman" pitchFamily="18" charset="0"/>
              </a:rPr>
              <a:t>)  +  NaOH(</a:t>
            </a:r>
            <a:r>
              <a:rPr lang="en-US" i="1" dirty="0">
                <a:latin typeface="Times New Roman" pitchFamily="18" charset="0"/>
              </a:rPr>
              <a:t>aq</a:t>
            </a:r>
            <a:r>
              <a:rPr lang="en-US" dirty="0">
                <a:latin typeface="Times New Roman" pitchFamily="18" charset="0"/>
              </a:rPr>
              <a:t>)          NaCl(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0" indent="0" eaLnBrk="1" hangingPunct="1">
              <a:lnSpc>
                <a:spcPct val="80000"/>
              </a:lnSpc>
              <a:spcBef>
                <a:spcPct val="5000"/>
              </a:spcBef>
              <a:spcAft>
                <a:spcPct val="15000"/>
              </a:spcAft>
              <a:buFont typeface="Wingdings" pitchFamily="2" charset="2"/>
              <a:buNone/>
              <a:tabLst>
                <a:tab pos="1262063" algn="l"/>
              </a:tabLst>
            </a:pPr>
            <a:endParaRPr lang="en-US" b="1" dirty="0">
              <a:solidFill>
                <a:srgbClr val="336600"/>
              </a:solidFill>
              <a:latin typeface="Times New Roman" pitchFamily="18" charset="0"/>
            </a:endParaRPr>
          </a:p>
          <a:p>
            <a:pPr marL="0" indent="0" eaLnBrk="1" hangingPunct="1">
              <a:lnSpc>
                <a:spcPct val="95000"/>
              </a:lnSpc>
              <a:spcBef>
                <a:spcPct val="10000"/>
              </a:spcBef>
              <a:spcAft>
                <a:spcPct val="10000"/>
              </a:spcAft>
              <a:buFont typeface="Wingdings" pitchFamily="2" charset="2"/>
              <a:buNone/>
              <a:tabLst>
                <a:tab pos="1262063" algn="l"/>
              </a:tabLst>
            </a:pPr>
            <a:r>
              <a:rPr lang="en-US" b="1" dirty="0">
                <a:solidFill>
                  <a:srgbClr val="7030A0"/>
                </a:solidFill>
                <a:latin typeface="Times New Roman" pitchFamily="18" charset="0"/>
              </a:rPr>
              <a:t>STEP 1 </a:t>
            </a:r>
            <a:r>
              <a:rPr lang="en-US" dirty="0">
                <a:solidFill>
                  <a:srgbClr val="7030A0"/>
                </a:solidFill>
                <a:latin typeface="Times New Roman" pitchFamily="18" charset="0"/>
              </a:rPr>
              <a:t> </a:t>
            </a:r>
            <a:r>
              <a:rPr lang="en-US" b="1" dirty="0">
                <a:solidFill>
                  <a:srgbClr val="000000"/>
                </a:solidFill>
                <a:latin typeface="Times New Roman" pitchFamily="18" charset="0"/>
              </a:rPr>
              <a:t>State given and needed quantities and                </a:t>
            </a:r>
            <a:br>
              <a:rPr lang="en-US" b="1" dirty="0">
                <a:solidFill>
                  <a:srgbClr val="000000"/>
                </a:solidFill>
                <a:latin typeface="Times New Roman" pitchFamily="18" charset="0"/>
              </a:rPr>
            </a:br>
            <a:r>
              <a:rPr lang="en-US" b="1" dirty="0">
                <a:solidFill>
                  <a:srgbClr val="000000"/>
                </a:solidFill>
                <a:latin typeface="Times New Roman" pitchFamily="18" charset="0"/>
              </a:rPr>
              <a:t>               concentrations.</a:t>
            </a:r>
            <a:endParaRPr lang="en-US" b="1" dirty="0">
              <a:latin typeface="Times New Roman" pitchFamily="18" charset="0"/>
            </a:endParaRPr>
          </a:p>
        </p:txBody>
      </p:sp>
      <p:pic>
        <p:nvPicPr>
          <p:cNvPr id="4608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0100" y="2674989"/>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04800" y="4343400"/>
            <a:ext cx="8610600" cy="1831622"/>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r>
              <a:rPr lang="en-US" sz="2000" b="1" dirty="0">
                <a:latin typeface="Times New Roman" pitchFamily="18" charset="0"/>
              </a:rPr>
              <a:t>ANALYZE THE	    GIVEN	      NEED                  CONNECT</a:t>
            </a:r>
          </a:p>
          <a:p>
            <a:r>
              <a:rPr lang="en-US" sz="2000" b="1" dirty="0">
                <a:latin typeface="Times New Roman" pitchFamily="18" charset="0"/>
              </a:rPr>
              <a:t>PROBLEM</a:t>
            </a:r>
            <a:r>
              <a:rPr lang="en-US" sz="2000" dirty="0">
                <a:latin typeface="Times New Roman" pitchFamily="18" charset="0"/>
              </a:rPr>
              <a:t>            25.5 mL of              molarity of            molarity, mole-mole</a:t>
            </a:r>
          </a:p>
          <a:p>
            <a:r>
              <a:rPr lang="en-US" sz="2000" dirty="0">
                <a:latin typeface="Times New Roman" pitchFamily="18" charset="0"/>
              </a:rPr>
              <a:t>	                  0.438 M NaOH        HCl solution         factor   </a:t>
            </a:r>
          </a:p>
          <a:p>
            <a:r>
              <a:rPr lang="en-US" sz="2000" dirty="0">
                <a:latin typeface="Times New Roman" pitchFamily="18" charset="0"/>
              </a:rPr>
              <a:t>	                  0.0250 L HCl</a:t>
            </a:r>
          </a:p>
          <a:p>
            <a:r>
              <a:rPr lang="en-US" sz="2000" dirty="0">
                <a:solidFill>
                  <a:srgbClr val="000000"/>
                </a:solidFill>
                <a:latin typeface="Times New Roman" pitchFamily="18" charset="0"/>
              </a:rPr>
              <a:t>			</a:t>
            </a:r>
            <a:r>
              <a:rPr lang="en-US" sz="2000" dirty="0">
                <a:latin typeface="Times New Roman" pitchFamily="18" charset="0"/>
              </a:rPr>
              <a:t>HCl(</a:t>
            </a:r>
            <a:r>
              <a:rPr lang="en-US" sz="2000" i="1" dirty="0">
                <a:latin typeface="Times New Roman" pitchFamily="18" charset="0"/>
              </a:rPr>
              <a:t>aq</a:t>
            </a:r>
            <a:r>
              <a:rPr lang="en-US" sz="2000" dirty="0">
                <a:latin typeface="Times New Roman" pitchFamily="18" charset="0"/>
              </a:rPr>
              <a:t>) + NaOH(</a:t>
            </a:r>
            <a:r>
              <a:rPr lang="en-US" sz="2000" i="1" dirty="0">
                <a:latin typeface="Times New Roman" pitchFamily="18" charset="0"/>
              </a:rPr>
              <a:t>aq</a:t>
            </a:r>
            <a:r>
              <a:rPr lang="en-US" sz="2000" dirty="0">
                <a:latin typeface="Times New Roman" pitchFamily="18" charset="0"/>
              </a:rPr>
              <a:t>) </a:t>
            </a:r>
            <a:r>
              <a:rPr lang="en-US" sz="2000" dirty="0">
                <a:latin typeface="Times New Roman" pitchFamily="18" charset="0"/>
                <a:sym typeface="Wingdings" pitchFamily="2" charset="2"/>
              </a:rPr>
              <a:t>  </a:t>
            </a:r>
            <a:r>
              <a:rPr lang="en-US" sz="2000" dirty="0">
                <a:solidFill>
                  <a:srgbClr val="000000"/>
                </a:solidFill>
                <a:latin typeface="Times New Roman" pitchFamily="18" charset="0"/>
              </a:rPr>
              <a:t>NaCl(</a:t>
            </a:r>
            <a:r>
              <a:rPr lang="en-US" sz="2000" i="1" dirty="0">
                <a:solidFill>
                  <a:srgbClr val="000000"/>
                </a:solidFill>
                <a:latin typeface="Times New Roman" pitchFamily="18" charset="0"/>
              </a:rPr>
              <a:t>aq</a:t>
            </a:r>
            <a:r>
              <a:rPr lang="en-US" sz="2000" dirty="0">
                <a:solidFill>
                  <a:srgbClr val="000000"/>
                </a:solidFill>
                <a:latin typeface="Times New Roman" pitchFamily="18" charset="0"/>
              </a:rPr>
              <a:t>)  +  H</a:t>
            </a:r>
            <a:r>
              <a:rPr lang="en-US" sz="2000" baseline="-25000" dirty="0">
                <a:solidFill>
                  <a:srgbClr val="000000"/>
                </a:solidFill>
                <a:latin typeface="Times New Roman" pitchFamily="18" charset="0"/>
              </a:rPr>
              <a:t>2</a:t>
            </a:r>
            <a:r>
              <a:rPr lang="en-US" sz="2000" dirty="0">
                <a:solidFill>
                  <a:srgbClr val="000000"/>
                </a:solidFill>
                <a:latin typeface="Times New Roman" pitchFamily="18" charset="0"/>
              </a:rPr>
              <a:t>O(</a:t>
            </a:r>
            <a:r>
              <a:rPr lang="en-US" sz="2000" i="1" dirty="0">
                <a:solidFill>
                  <a:srgbClr val="000000"/>
                </a:solidFill>
                <a:latin typeface="Times New Roman" pitchFamily="18" charset="0"/>
              </a:rPr>
              <a:t>l</a:t>
            </a:r>
            <a:r>
              <a:rPr lang="en-US" sz="2000" dirty="0">
                <a:solidFill>
                  <a:srgbClr val="000000"/>
                </a:solidFill>
                <a:latin typeface="Times New Roman" pitchFamily="18" charset="0"/>
              </a:rPr>
              <a:t>)</a:t>
            </a:r>
          </a:p>
          <a:p>
            <a:endParaRPr lang="en-US" sz="2000" dirty="0">
              <a:solidFill>
                <a:srgbClr val="000000"/>
              </a:solidFill>
              <a:latin typeface="Times New Roman" pitchFamily="18" charset="0"/>
            </a:endParaRPr>
          </a:p>
        </p:txBody>
      </p:sp>
    </p:spTree>
    <p:extLst>
      <p:ext uri="{BB962C8B-B14F-4D97-AF65-F5344CB8AC3E}">
        <p14:creationId xmlns:p14="http://schemas.microsoft.com/office/powerpoint/2010/main" val="26300742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3400" y="257174"/>
            <a:ext cx="7600950" cy="914400"/>
          </a:xfrm>
        </p:spPr>
        <p:txBody>
          <a:bodyPr/>
          <a:lstStyle/>
          <a:p>
            <a:pPr eaLnBrk="1" hangingPunct="1"/>
            <a:r>
              <a:rPr lang="en-US" dirty="0">
                <a:latin typeface="Times New Roman" pitchFamily="18" charset="0"/>
              </a:rPr>
              <a:t>Solution</a:t>
            </a:r>
          </a:p>
        </p:txBody>
      </p:sp>
      <p:sp>
        <p:nvSpPr>
          <p:cNvPr id="47107" name="Text Placeholder 2"/>
          <p:cNvSpPr>
            <a:spLocks noGrp="1"/>
          </p:cNvSpPr>
          <p:nvPr>
            <p:ph type="body" sz="half" idx="1"/>
          </p:nvPr>
        </p:nvSpPr>
        <p:spPr>
          <a:xfrm>
            <a:off x="609600" y="1600200"/>
            <a:ext cx="7924800" cy="2362200"/>
          </a:xfrm>
        </p:spPr>
        <p:txBody>
          <a:bodyPr/>
          <a:lstStyle/>
          <a:p>
            <a:pPr marL="0" indent="0" eaLnBrk="1" hangingPunct="1">
              <a:buFont typeface="Arial" pitchFamily="34" charset="0"/>
              <a:buNone/>
              <a:tabLst>
                <a:tab pos="1262063" algn="l"/>
              </a:tabLst>
            </a:pPr>
            <a:r>
              <a:rPr lang="en-US" dirty="0">
                <a:latin typeface="Times New Roman" pitchFamily="18" charset="0"/>
              </a:rPr>
              <a:t>What is the molarity of an HCl solution if 25.5 mL of </a:t>
            </a:r>
            <a:br>
              <a:rPr lang="en-US" dirty="0">
                <a:latin typeface="Times New Roman" pitchFamily="18" charset="0"/>
              </a:rPr>
            </a:br>
            <a:r>
              <a:rPr lang="en-US" dirty="0">
                <a:latin typeface="Times New Roman" pitchFamily="18" charset="0"/>
              </a:rPr>
              <a:t>0.438 M NaOH is required to neutralize 0.0250 L of HCl?</a:t>
            </a:r>
          </a:p>
          <a:p>
            <a:pPr marL="0" indent="0" algn="ctr" eaLnBrk="1" hangingPunct="1">
              <a:lnSpc>
                <a:spcPct val="95000"/>
              </a:lnSpc>
              <a:spcBef>
                <a:spcPct val="70000"/>
              </a:spcBef>
              <a:spcAft>
                <a:spcPct val="10000"/>
              </a:spcAft>
              <a:buFont typeface="Wingdings" pitchFamily="2" charset="2"/>
              <a:buNone/>
              <a:tabLst>
                <a:tab pos="1262063" algn="l"/>
              </a:tabLst>
            </a:pPr>
            <a:r>
              <a:rPr lang="en-US" dirty="0">
                <a:latin typeface="Times New Roman" pitchFamily="18" charset="0"/>
              </a:rPr>
              <a:t>HCl(</a:t>
            </a:r>
            <a:r>
              <a:rPr lang="en-US" i="1" dirty="0">
                <a:latin typeface="Times New Roman" pitchFamily="18" charset="0"/>
              </a:rPr>
              <a:t>aq</a:t>
            </a:r>
            <a:r>
              <a:rPr lang="en-US" dirty="0">
                <a:latin typeface="Times New Roman" pitchFamily="18" charset="0"/>
              </a:rPr>
              <a:t>)  +  NaOH(</a:t>
            </a:r>
            <a:r>
              <a:rPr lang="en-US" i="1" dirty="0">
                <a:latin typeface="Times New Roman" pitchFamily="18" charset="0"/>
              </a:rPr>
              <a:t>aq</a:t>
            </a:r>
            <a:r>
              <a:rPr lang="en-US" dirty="0">
                <a:latin typeface="Times New Roman" pitchFamily="18" charset="0"/>
              </a:rPr>
              <a:t>)         NaCl(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0" indent="0" eaLnBrk="1" hangingPunct="1">
              <a:lnSpc>
                <a:spcPct val="95000"/>
              </a:lnSpc>
              <a:spcBef>
                <a:spcPct val="10000"/>
              </a:spcBef>
              <a:spcAft>
                <a:spcPct val="10000"/>
              </a:spcAft>
              <a:buFont typeface="Wingdings" pitchFamily="2" charset="2"/>
              <a:buNone/>
              <a:tabLst>
                <a:tab pos="1262063" algn="l"/>
              </a:tabLst>
            </a:pPr>
            <a:endParaRPr lang="en-US" b="1" dirty="0">
              <a:latin typeface="Times New Roman" pitchFamily="18" charset="0"/>
            </a:endParaRPr>
          </a:p>
          <a:p>
            <a:pPr marL="0" indent="0" eaLnBrk="1" hangingPunct="1">
              <a:lnSpc>
                <a:spcPct val="95000"/>
              </a:lnSpc>
              <a:spcBef>
                <a:spcPct val="10000"/>
              </a:spcBef>
              <a:spcAft>
                <a:spcPct val="10000"/>
              </a:spcAft>
              <a:buFont typeface="Wingdings" pitchFamily="2" charset="2"/>
              <a:buNone/>
              <a:tabLst>
                <a:tab pos="1262063" algn="l"/>
              </a:tabLst>
            </a:pPr>
            <a:r>
              <a:rPr lang="en-US" b="1" dirty="0">
                <a:solidFill>
                  <a:srgbClr val="7030A0"/>
                </a:solidFill>
                <a:latin typeface="Times New Roman" pitchFamily="18" charset="0"/>
              </a:rPr>
              <a:t>STEP 2</a:t>
            </a:r>
            <a:r>
              <a:rPr lang="en-US" b="1" dirty="0">
                <a:solidFill>
                  <a:srgbClr val="008000"/>
                </a:solidFill>
                <a:latin typeface="Times New Roman" pitchFamily="18" charset="0"/>
              </a:rPr>
              <a:t>  </a:t>
            </a:r>
            <a:r>
              <a:rPr lang="en-US" b="1" dirty="0">
                <a:latin typeface="Times New Roman" pitchFamily="18" charset="0"/>
              </a:rPr>
              <a:t>Write a plan to calculate molarity or volume.</a:t>
            </a:r>
            <a:endParaRPr lang="en-US" dirty="0">
              <a:latin typeface="Times New Roman" pitchFamily="18" charset="0"/>
            </a:endParaRPr>
          </a:p>
        </p:txBody>
      </p:sp>
      <p:sp>
        <p:nvSpPr>
          <p:cNvPr id="47108" name="TextBox 1"/>
          <p:cNvSpPr txBox="1">
            <a:spLocks noChangeArrowheads="1"/>
          </p:cNvSpPr>
          <p:nvPr/>
        </p:nvSpPr>
        <p:spPr bwMode="auto">
          <a:xfrm>
            <a:off x="609600" y="4114800"/>
            <a:ext cx="1316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mL NaOH</a:t>
            </a:r>
          </a:p>
          <a:p>
            <a:r>
              <a:rPr lang="en-US" sz="2000" dirty="0">
                <a:latin typeface="Times New Roman" pitchFamily="18" charset="0"/>
              </a:rPr>
              <a:t>solution</a:t>
            </a:r>
          </a:p>
        </p:txBody>
      </p:sp>
      <p:sp>
        <p:nvSpPr>
          <p:cNvPr id="3" name="Pentagon 2"/>
          <p:cNvSpPr>
            <a:spLocks noChangeArrowheads="1"/>
          </p:cNvSpPr>
          <p:nvPr/>
        </p:nvSpPr>
        <p:spPr bwMode="auto">
          <a:xfrm>
            <a:off x="1905000" y="4114800"/>
            <a:ext cx="1143000" cy="685800"/>
          </a:xfrm>
          <a:prstGeom prst="homePlate">
            <a:avLst>
              <a:gd name="adj" fmla="val 50000"/>
            </a:avLst>
          </a:prstGeom>
          <a:solidFill>
            <a:srgbClr val="C8E0E9"/>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r>
              <a:rPr lang="en-US" sz="2000" dirty="0">
                <a:latin typeface="Times New Roman" pitchFamily="18" charset="0"/>
              </a:rPr>
              <a:t>Metric factor</a:t>
            </a:r>
          </a:p>
        </p:txBody>
      </p:sp>
      <p:sp>
        <p:nvSpPr>
          <p:cNvPr id="47110" name="TextBox 6"/>
          <p:cNvSpPr txBox="1">
            <a:spLocks noChangeArrowheads="1"/>
          </p:cNvSpPr>
          <p:nvPr/>
        </p:nvSpPr>
        <p:spPr bwMode="auto">
          <a:xfrm>
            <a:off x="3124200" y="4114800"/>
            <a:ext cx="1065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L NaOH</a:t>
            </a:r>
          </a:p>
          <a:p>
            <a:r>
              <a:rPr lang="en-US" sz="2000" dirty="0">
                <a:latin typeface="Times New Roman" pitchFamily="18" charset="0"/>
              </a:rPr>
              <a:t>solution</a:t>
            </a:r>
          </a:p>
        </p:txBody>
      </p:sp>
      <p:sp>
        <p:nvSpPr>
          <p:cNvPr id="8" name="Pentagon 7"/>
          <p:cNvSpPr>
            <a:spLocks noChangeArrowheads="1"/>
          </p:cNvSpPr>
          <p:nvPr/>
        </p:nvSpPr>
        <p:spPr bwMode="auto">
          <a:xfrm>
            <a:off x="4191000" y="4114800"/>
            <a:ext cx="1295400" cy="685800"/>
          </a:xfrm>
          <a:prstGeom prst="homePlate">
            <a:avLst>
              <a:gd name="adj" fmla="val 50003"/>
            </a:avLst>
          </a:prstGeom>
          <a:solidFill>
            <a:srgbClr val="C8E0E9"/>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r>
              <a:rPr lang="en-US" sz="2000" dirty="0">
                <a:latin typeface="Times New Roman" pitchFamily="18" charset="0"/>
              </a:rPr>
              <a:t>Molarity</a:t>
            </a:r>
          </a:p>
        </p:txBody>
      </p:sp>
      <p:sp>
        <p:nvSpPr>
          <p:cNvPr id="47112" name="TextBox 8"/>
          <p:cNvSpPr txBox="1">
            <a:spLocks noChangeArrowheads="1"/>
          </p:cNvSpPr>
          <p:nvPr/>
        </p:nvSpPr>
        <p:spPr bwMode="auto">
          <a:xfrm>
            <a:off x="5564188" y="4114800"/>
            <a:ext cx="1082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moles of</a:t>
            </a:r>
          </a:p>
          <a:p>
            <a:r>
              <a:rPr lang="en-US" sz="2000" dirty="0">
                <a:latin typeface="Times New Roman" pitchFamily="18" charset="0"/>
              </a:rPr>
              <a:t>NaOH</a:t>
            </a:r>
          </a:p>
        </p:txBody>
      </p:sp>
      <p:sp>
        <p:nvSpPr>
          <p:cNvPr id="10" name="Pentagon 9"/>
          <p:cNvSpPr>
            <a:spLocks noChangeArrowheads="1"/>
          </p:cNvSpPr>
          <p:nvPr/>
        </p:nvSpPr>
        <p:spPr bwMode="auto">
          <a:xfrm>
            <a:off x="2362200" y="5181600"/>
            <a:ext cx="1600200" cy="685800"/>
          </a:xfrm>
          <a:prstGeom prst="homePlate">
            <a:avLst>
              <a:gd name="adj" fmla="val 50005"/>
            </a:avLst>
          </a:prstGeom>
          <a:solidFill>
            <a:srgbClr val="C8E0E9"/>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r>
              <a:rPr lang="en-US" sz="2000" dirty="0">
                <a:latin typeface="Times New Roman" pitchFamily="18" charset="0"/>
              </a:rPr>
              <a:t>Mole–Mole factor</a:t>
            </a:r>
          </a:p>
        </p:txBody>
      </p:sp>
      <p:sp>
        <p:nvSpPr>
          <p:cNvPr id="47114" name="TextBox 11"/>
          <p:cNvSpPr txBox="1">
            <a:spLocks noChangeArrowheads="1"/>
          </p:cNvSpPr>
          <p:nvPr/>
        </p:nvSpPr>
        <p:spPr bwMode="auto">
          <a:xfrm>
            <a:off x="4114800" y="5181600"/>
            <a:ext cx="1082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moles of</a:t>
            </a:r>
          </a:p>
          <a:p>
            <a:r>
              <a:rPr lang="en-US" sz="2000" dirty="0">
                <a:latin typeface="Times New Roman" pitchFamily="18" charset="0"/>
              </a:rPr>
              <a:t>HCl</a:t>
            </a:r>
          </a:p>
        </p:txBody>
      </p:sp>
      <p:sp>
        <p:nvSpPr>
          <p:cNvPr id="13" name="Pentagon 12"/>
          <p:cNvSpPr>
            <a:spLocks noChangeArrowheads="1"/>
          </p:cNvSpPr>
          <p:nvPr/>
        </p:nvSpPr>
        <p:spPr bwMode="auto">
          <a:xfrm>
            <a:off x="5334000" y="5181600"/>
            <a:ext cx="1600200" cy="685800"/>
          </a:xfrm>
          <a:prstGeom prst="homePlate">
            <a:avLst>
              <a:gd name="adj" fmla="val 50005"/>
            </a:avLst>
          </a:prstGeom>
          <a:solidFill>
            <a:srgbClr val="C8E0E9"/>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r>
              <a:rPr lang="en-US" sz="2000" dirty="0">
                <a:latin typeface="Times New Roman" pitchFamily="18" charset="0"/>
              </a:rPr>
              <a:t>Divide by liters</a:t>
            </a:r>
          </a:p>
        </p:txBody>
      </p:sp>
      <p:sp>
        <p:nvSpPr>
          <p:cNvPr id="47116" name="TextBox 13"/>
          <p:cNvSpPr txBox="1">
            <a:spLocks noChangeArrowheads="1"/>
          </p:cNvSpPr>
          <p:nvPr/>
        </p:nvSpPr>
        <p:spPr bwMode="auto">
          <a:xfrm>
            <a:off x="7086600" y="5181600"/>
            <a:ext cx="1503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molarity of</a:t>
            </a:r>
          </a:p>
          <a:p>
            <a:r>
              <a:rPr lang="en-US" sz="2000" dirty="0">
                <a:latin typeface="Times New Roman" pitchFamily="18" charset="0"/>
              </a:rPr>
              <a:t>HCl solution</a:t>
            </a:r>
          </a:p>
        </p:txBody>
      </p:sp>
      <p:pic>
        <p:nvPicPr>
          <p:cNvPr id="4711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510" y="27432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85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3400" y="295275"/>
            <a:ext cx="7600950" cy="838200"/>
          </a:xfrm>
        </p:spPr>
        <p:txBody>
          <a:bodyPr/>
          <a:lstStyle/>
          <a:p>
            <a:pPr eaLnBrk="1" hangingPunct="1"/>
            <a:r>
              <a:rPr lang="en-US" dirty="0"/>
              <a:t>Learning Check</a:t>
            </a:r>
          </a:p>
        </p:txBody>
      </p:sp>
      <p:sp>
        <p:nvSpPr>
          <p:cNvPr id="35843" name="Text Placeholder 2"/>
          <p:cNvSpPr>
            <a:spLocks noGrp="1"/>
          </p:cNvSpPr>
          <p:nvPr>
            <p:ph type="body" sz="half" idx="1"/>
          </p:nvPr>
        </p:nvSpPr>
        <p:spPr>
          <a:xfrm>
            <a:off x="609600" y="1600200"/>
            <a:ext cx="7924800" cy="4267200"/>
          </a:xfrm>
        </p:spPr>
        <p:txBody>
          <a:bodyPr/>
          <a:lstStyle/>
          <a:p>
            <a:pPr marL="457200" indent="-457200" eaLnBrk="1" hangingPunct="1">
              <a:buFont typeface="Wingdings" charset="2"/>
              <a:buNone/>
            </a:pPr>
            <a:r>
              <a:rPr lang="en-US" dirty="0"/>
              <a:t>Identify each as a characteristic of  </a:t>
            </a:r>
          </a:p>
          <a:p>
            <a:pPr marL="457200" indent="-457200" eaLnBrk="1" hangingPunct="1">
              <a:buFont typeface="Wingdings" charset="2"/>
              <a:buNone/>
            </a:pPr>
            <a:r>
              <a:rPr lang="en-US" dirty="0"/>
              <a:t>A.  an acid       or        B.  a base</a:t>
            </a:r>
          </a:p>
          <a:p>
            <a:pPr marL="457200" indent="-457200" eaLnBrk="1" hangingPunct="1">
              <a:buFont typeface="Wingdings" charset="2"/>
              <a:buNone/>
            </a:pPr>
            <a:endParaRPr lang="en-US" dirty="0"/>
          </a:p>
          <a:p>
            <a:pPr marL="457200" indent="-457200" eaLnBrk="1" hangingPunct="1">
              <a:buFont typeface="Wingdings" charset="2"/>
              <a:buNone/>
            </a:pPr>
            <a:r>
              <a:rPr lang="en-US" dirty="0"/>
              <a:t>____1.  has a sour taste</a:t>
            </a:r>
          </a:p>
          <a:p>
            <a:pPr marL="457200" indent="-457200" eaLnBrk="1" hangingPunct="1">
              <a:buFont typeface="Wingdings" charset="2"/>
              <a:buNone/>
            </a:pPr>
            <a:r>
              <a:rPr lang="en-US" dirty="0"/>
              <a:t>____2.  produces OH</a:t>
            </a:r>
            <a:r>
              <a:rPr lang="en-US" sz="2800" baseline="30000" dirty="0">
                <a:sym typeface="Symbol" charset="2"/>
              </a:rPr>
              <a:t>−</a:t>
            </a:r>
            <a:r>
              <a:rPr lang="en-US" dirty="0"/>
              <a:t> in aqueous solutions</a:t>
            </a:r>
          </a:p>
          <a:p>
            <a:pPr marL="457200" indent="-457200" eaLnBrk="1" hangingPunct="1">
              <a:buFont typeface="Wingdings" charset="2"/>
              <a:buNone/>
            </a:pPr>
            <a:r>
              <a:rPr lang="en-US" dirty="0"/>
              <a:t>____3.  has a chalky taste</a:t>
            </a:r>
          </a:p>
          <a:p>
            <a:pPr marL="457200" indent="-457200" eaLnBrk="1" hangingPunct="1">
              <a:buFont typeface="Wingdings" charset="2"/>
              <a:buNone/>
            </a:pPr>
            <a:r>
              <a:rPr lang="en-US" dirty="0"/>
              <a:t>____4.  is an electrolyte</a:t>
            </a:r>
          </a:p>
          <a:p>
            <a:pPr marL="457200" indent="-457200" eaLnBrk="1" hangingPunct="1">
              <a:buFont typeface="Wingdings" charset="2"/>
              <a:buNone/>
            </a:pPr>
            <a:r>
              <a:rPr lang="en-US" dirty="0"/>
              <a:t>____5.  produces H</a:t>
            </a:r>
            <a:r>
              <a:rPr lang="en-US" baseline="30000" dirty="0"/>
              <a:t>+</a:t>
            </a:r>
            <a:r>
              <a:rPr lang="en-US" dirty="0"/>
              <a:t> in aqueous solutions</a:t>
            </a:r>
          </a:p>
        </p:txBody>
      </p:sp>
    </p:spTree>
    <p:extLst>
      <p:ext uri="{BB962C8B-B14F-4D97-AF65-F5344CB8AC3E}">
        <p14:creationId xmlns:p14="http://schemas.microsoft.com/office/powerpoint/2010/main" val="351591380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5601" y="257176"/>
            <a:ext cx="7600950" cy="914400"/>
          </a:xfrm>
        </p:spPr>
        <p:txBody>
          <a:bodyPr/>
          <a:lstStyle/>
          <a:p>
            <a:pPr eaLnBrk="1" hangingPunct="1"/>
            <a:r>
              <a:rPr lang="en-US" dirty="0">
                <a:latin typeface="Times New Roman" pitchFamily="18" charset="0"/>
              </a:rPr>
              <a:t>Solution</a:t>
            </a:r>
          </a:p>
        </p:txBody>
      </p:sp>
      <p:sp>
        <p:nvSpPr>
          <p:cNvPr id="48131" name="Text Placeholder 2"/>
          <p:cNvSpPr>
            <a:spLocks noGrp="1"/>
          </p:cNvSpPr>
          <p:nvPr>
            <p:ph type="body" sz="half" idx="1"/>
          </p:nvPr>
        </p:nvSpPr>
        <p:spPr>
          <a:xfrm>
            <a:off x="609600" y="1600200"/>
            <a:ext cx="8229600" cy="4648200"/>
          </a:xfrm>
        </p:spPr>
        <p:txBody>
          <a:bodyPr/>
          <a:lstStyle/>
          <a:p>
            <a:pPr marL="0" indent="0" eaLnBrk="1" hangingPunct="1">
              <a:buFont typeface="Arial" pitchFamily="34" charset="0"/>
              <a:buNone/>
              <a:tabLst>
                <a:tab pos="1262063" algn="l"/>
              </a:tabLst>
            </a:pPr>
            <a:r>
              <a:rPr lang="en-US" dirty="0">
                <a:latin typeface="Times New Roman" pitchFamily="18" charset="0"/>
              </a:rPr>
              <a:t>What is the molarity of an HCl solution if 25.5 mL of </a:t>
            </a:r>
            <a:br>
              <a:rPr lang="en-US" dirty="0">
                <a:latin typeface="Times New Roman" pitchFamily="18" charset="0"/>
              </a:rPr>
            </a:br>
            <a:r>
              <a:rPr lang="en-US" dirty="0">
                <a:latin typeface="Times New Roman" pitchFamily="18" charset="0"/>
              </a:rPr>
              <a:t>0.438 M NaOH is required to neutralize 0.0250 L of HCl?</a:t>
            </a:r>
          </a:p>
          <a:p>
            <a:pPr marL="0" indent="0" algn="ctr" eaLnBrk="1" hangingPunct="1">
              <a:lnSpc>
                <a:spcPct val="95000"/>
              </a:lnSpc>
              <a:spcBef>
                <a:spcPct val="50000"/>
              </a:spcBef>
              <a:spcAft>
                <a:spcPct val="10000"/>
              </a:spcAft>
              <a:buFont typeface="Wingdings" pitchFamily="2" charset="2"/>
              <a:buNone/>
              <a:tabLst>
                <a:tab pos="1262063" algn="l"/>
              </a:tabLst>
            </a:pPr>
            <a:r>
              <a:rPr lang="en-US" dirty="0">
                <a:latin typeface="Times New Roman" pitchFamily="18" charset="0"/>
              </a:rPr>
              <a:t>HCl(</a:t>
            </a:r>
            <a:r>
              <a:rPr lang="en-US" i="1" dirty="0">
                <a:latin typeface="Times New Roman" pitchFamily="18" charset="0"/>
              </a:rPr>
              <a:t>aq</a:t>
            </a:r>
            <a:r>
              <a:rPr lang="en-US" dirty="0">
                <a:latin typeface="Times New Roman" pitchFamily="18" charset="0"/>
              </a:rPr>
              <a:t>)  +  NaOH(</a:t>
            </a:r>
            <a:r>
              <a:rPr lang="en-US" i="1" dirty="0">
                <a:latin typeface="Times New Roman" pitchFamily="18" charset="0"/>
              </a:rPr>
              <a:t>aq</a:t>
            </a:r>
            <a:r>
              <a:rPr lang="en-US" dirty="0">
                <a:latin typeface="Times New Roman" pitchFamily="18" charset="0"/>
              </a:rPr>
              <a:t>)         NaCl(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0" indent="0" eaLnBrk="1" hangingPunct="1">
              <a:lnSpc>
                <a:spcPct val="95000"/>
              </a:lnSpc>
              <a:spcBef>
                <a:spcPct val="10000"/>
              </a:spcBef>
              <a:spcAft>
                <a:spcPct val="10000"/>
              </a:spcAft>
              <a:buFont typeface="Wingdings" pitchFamily="2" charset="2"/>
              <a:buNone/>
              <a:tabLst>
                <a:tab pos="1262063" algn="l"/>
              </a:tabLst>
            </a:pPr>
            <a:endParaRPr lang="en-US" dirty="0">
              <a:latin typeface="Times New Roman" pitchFamily="18" charset="0"/>
            </a:endParaRPr>
          </a:p>
          <a:p>
            <a:pPr marL="0" indent="0" eaLnBrk="1" hangingPunct="1">
              <a:spcBef>
                <a:spcPct val="0"/>
              </a:spcBef>
              <a:buFont typeface="Wingdings" pitchFamily="2" charset="2"/>
              <a:buNone/>
              <a:tabLst>
                <a:tab pos="1139825" algn="l"/>
              </a:tabLst>
            </a:pPr>
            <a:r>
              <a:rPr lang="en-US" b="1" dirty="0">
                <a:solidFill>
                  <a:srgbClr val="7030A0"/>
                </a:solidFill>
                <a:latin typeface="Times New Roman" pitchFamily="18" charset="0"/>
              </a:rPr>
              <a:t>STEP 3</a:t>
            </a:r>
            <a:r>
              <a:rPr lang="en-US" b="1" dirty="0">
                <a:solidFill>
                  <a:srgbClr val="BF8700"/>
                </a:solidFill>
                <a:latin typeface="Times New Roman" pitchFamily="18" charset="0"/>
              </a:rPr>
              <a:t>  </a:t>
            </a:r>
            <a:r>
              <a:rPr lang="en-US" b="1" dirty="0">
                <a:latin typeface="Times New Roman" pitchFamily="18" charset="0"/>
              </a:rPr>
              <a:t>State equalities and conversion factors including 	concentrations.</a:t>
            </a:r>
            <a:endParaRPr lang="en-US" dirty="0">
              <a:latin typeface="Times New Roman" pitchFamily="18" charset="0"/>
            </a:endParaRPr>
          </a:p>
        </p:txBody>
      </p:sp>
      <p:pic>
        <p:nvPicPr>
          <p:cNvPr id="4813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7065" y="2687279"/>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 descr="106_slide31a.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3625" y="4191000"/>
            <a:ext cx="4476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 descr="106_slide31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264" y="5255342"/>
            <a:ext cx="33305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3" descr="106_slide31c.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5065" y="5252884"/>
            <a:ext cx="25892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8667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5618" y="257176"/>
            <a:ext cx="7600950" cy="914400"/>
          </a:xfrm>
        </p:spPr>
        <p:txBody>
          <a:bodyPr/>
          <a:lstStyle/>
          <a:p>
            <a:pPr eaLnBrk="1" hangingPunct="1"/>
            <a:r>
              <a:rPr lang="en-US" dirty="0">
                <a:latin typeface="Times New Roman" pitchFamily="18" charset="0"/>
              </a:rPr>
              <a:t>Solution</a:t>
            </a:r>
          </a:p>
        </p:txBody>
      </p:sp>
      <p:sp>
        <p:nvSpPr>
          <p:cNvPr id="49155" name="Text Placeholder 2"/>
          <p:cNvSpPr>
            <a:spLocks noGrp="1"/>
          </p:cNvSpPr>
          <p:nvPr>
            <p:ph type="body" sz="half" idx="1"/>
          </p:nvPr>
        </p:nvSpPr>
        <p:spPr>
          <a:xfrm>
            <a:off x="609600" y="1600200"/>
            <a:ext cx="8305800" cy="4572000"/>
          </a:xfrm>
        </p:spPr>
        <p:txBody>
          <a:bodyPr/>
          <a:lstStyle/>
          <a:p>
            <a:pPr marL="0" indent="0" eaLnBrk="1" hangingPunct="1">
              <a:buFont typeface="Arial" pitchFamily="34" charset="0"/>
              <a:buNone/>
              <a:tabLst>
                <a:tab pos="1262063" algn="l"/>
              </a:tabLst>
            </a:pPr>
            <a:r>
              <a:rPr lang="en-US" dirty="0">
                <a:latin typeface="Times New Roman" pitchFamily="18" charset="0"/>
              </a:rPr>
              <a:t>What is the molarity of an HCl solution if 25.5 mL of </a:t>
            </a:r>
            <a:br>
              <a:rPr lang="en-US" dirty="0">
                <a:latin typeface="Times New Roman" pitchFamily="18" charset="0"/>
              </a:rPr>
            </a:br>
            <a:r>
              <a:rPr lang="en-US" dirty="0">
                <a:latin typeface="Times New Roman" pitchFamily="18" charset="0"/>
              </a:rPr>
              <a:t>0.438 M NaOH is required to neutralize 0.0250 L of HCl?</a:t>
            </a:r>
          </a:p>
          <a:p>
            <a:pPr marL="0" indent="0" algn="ctr" eaLnBrk="1" hangingPunct="1">
              <a:lnSpc>
                <a:spcPct val="95000"/>
              </a:lnSpc>
              <a:spcBef>
                <a:spcPct val="50000"/>
              </a:spcBef>
              <a:spcAft>
                <a:spcPct val="10000"/>
              </a:spcAft>
              <a:buFont typeface="Wingdings" pitchFamily="2" charset="2"/>
              <a:buNone/>
              <a:tabLst>
                <a:tab pos="1262063" algn="l"/>
              </a:tabLst>
            </a:pPr>
            <a:r>
              <a:rPr lang="en-US" dirty="0">
                <a:latin typeface="Times New Roman" pitchFamily="18" charset="0"/>
              </a:rPr>
              <a:t>HCl(</a:t>
            </a:r>
            <a:r>
              <a:rPr lang="en-US" i="1" dirty="0">
                <a:latin typeface="Times New Roman" pitchFamily="18" charset="0"/>
              </a:rPr>
              <a:t>aq</a:t>
            </a:r>
            <a:r>
              <a:rPr lang="en-US" dirty="0">
                <a:latin typeface="Times New Roman" pitchFamily="18" charset="0"/>
              </a:rPr>
              <a:t>)  +  NaOH(</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NaCl(</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p>
          <a:p>
            <a:pPr marL="0" indent="0" eaLnBrk="1" hangingPunct="1">
              <a:lnSpc>
                <a:spcPct val="95000"/>
              </a:lnSpc>
              <a:spcBef>
                <a:spcPct val="10000"/>
              </a:spcBef>
              <a:spcAft>
                <a:spcPct val="10000"/>
              </a:spcAft>
              <a:buFont typeface="Wingdings" pitchFamily="2" charset="2"/>
              <a:buNone/>
              <a:tabLst>
                <a:tab pos="1262063" algn="l"/>
              </a:tabLst>
            </a:pPr>
            <a:r>
              <a:rPr lang="en-US" dirty="0">
                <a:latin typeface="Times New Roman" pitchFamily="18" charset="0"/>
              </a:rPr>
              <a:t>                                                                  </a:t>
            </a:r>
          </a:p>
          <a:p>
            <a:pPr marL="0" indent="0" eaLnBrk="1" hangingPunct="1">
              <a:buFont typeface="Wingdings" pitchFamily="2" charset="2"/>
              <a:buNone/>
              <a:tabLst>
                <a:tab pos="1262063" algn="l"/>
              </a:tabLst>
            </a:pPr>
            <a:r>
              <a:rPr lang="en-US" b="1" dirty="0">
                <a:solidFill>
                  <a:srgbClr val="7030A0"/>
                </a:solidFill>
                <a:latin typeface="Times New Roman" pitchFamily="18" charset="0"/>
              </a:rPr>
              <a:t>STEP 4</a:t>
            </a:r>
            <a:r>
              <a:rPr lang="en-US" b="1" dirty="0">
                <a:solidFill>
                  <a:srgbClr val="800000"/>
                </a:solidFill>
                <a:latin typeface="Times New Roman" pitchFamily="18" charset="0"/>
              </a:rPr>
              <a:t>  </a:t>
            </a:r>
            <a:r>
              <a:rPr lang="en-US" b="1" dirty="0">
                <a:latin typeface="Times New Roman" pitchFamily="18" charset="0"/>
              </a:rPr>
              <a:t>Set up the problem to calculate the needed quantity.</a:t>
            </a:r>
            <a:r>
              <a:rPr lang="en-US" dirty="0">
                <a:latin typeface="Times New Roman" pitchFamily="18" charset="0"/>
              </a:rPr>
              <a:t>	</a:t>
            </a:r>
          </a:p>
        </p:txBody>
      </p:sp>
      <p:grpSp>
        <p:nvGrpSpPr>
          <p:cNvPr id="17" name="Group 16"/>
          <p:cNvGrpSpPr/>
          <p:nvPr/>
        </p:nvGrpSpPr>
        <p:grpSpPr>
          <a:xfrm>
            <a:off x="997905" y="4354428"/>
            <a:ext cx="7148189" cy="1349543"/>
            <a:chOff x="997905" y="4354428"/>
            <a:chExt cx="7148189" cy="1349543"/>
          </a:xfrm>
        </p:grpSpPr>
        <p:pic>
          <p:nvPicPr>
            <p:cNvPr id="49163" name="Picture 1" descr="106_slide3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905" y="4354428"/>
              <a:ext cx="7148189" cy="134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p:nvCxnSpPr>
          <p:spPr bwMode="auto">
            <a:xfrm flipV="1">
              <a:off x="1676400" y="4572000"/>
              <a:ext cx="1219200" cy="235974"/>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flipV="1">
              <a:off x="3886200" y="4807974"/>
              <a:ext cx="1295400" cy="145026"/>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flipV="1">
              <a:off x="3810000" y="4458929"/>
              <a:ext cx="990600" cy="152400"/>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flipV="1">
              <a:off x="6400800" y="4807974"/>
              <a:ext cx="990600" cy="145026"/>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flipV="1">
              <a:off x="6477000" y="4458929"/>
              <a:ext cx="1371600" cy="152400"/>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flipV="1">
              <a:off x="2438400" y="5486400"/>
              <a:ext cx="1371600" cy="152400"/>
            </a:xfrm>
            <a:prstGeom prst="line">
              <a:avLst/>
            </a:prstGeom>
            <a:noFill/>
            <a:ln w="19050">
              <a:solidFill>
                <a:schemeClr val="accent1"/>
              </a:solidFill>
              <a:round/>
              <a:headEnd/>
              <a:tailEn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grpSp>
      <p:pic>
        <p:nvPicPr>
          <p:cNvPr id="4916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600" y="2674989"/>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88623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3400" y="295278"/>
            <a:ext cx="7634288" cy="838200"/>
          </a:xfrm>
        </p:spPr>
        <p:txBody>
          <a:bodyPr/>
          <a:lstStyle/>
          <a:p>
            <a:pPr eaLnBrk="1" hangingPunct="1"/>
            <a:r>
              <a:rPr lang="en-US" dirty="0">
                <a:latin typeface="Times New Roman" pitchFamily="18" charset="0"/>
              </a:rPr>
              <a:t>Chemistry Link to Health: Antacids</a:t>
            </a:r>
          </a:p>
        </p:txBody>
      </p:sp>
      <p:sp>
        <p:nvSpPr>
          <p:cNvPr id="50179" name="TextBox 1"/>
          <p:cNvSpPr txBox="1">
            <a:spLocks noChangeArrowheads="1"/>
          </p:cNvSpPr>
          <p:nvPr/>
        </p:nvSpPr>
        <p:spPr bwMode="auto">
          <a:xfrm>
            <a:off x="644105" y="1600200"/>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dirty="0">
                <a:latin typeface="Times New Roman" pitchFamily="18" charset="0"/>
              </a:rPr>
              <a:t>Antacids are substances that</a:t>
            </a:r>
          </a:p>
          <a:p>
            <a:pPr marL="320040" indent="-320040">
              <a:buClr>
                <a:schemeClr val="accent1"/>
              </a:buClr>
              <a:buFont typeface="Arial" pitchFamily="34" charset="0"/>
              <a:buChar char="•"/>
            </a:pPr>
            <a:r>
              <a:rPr lang="en-US" dirty="0">
                <a:latin typeface="Times New Roman" pitchFamily="18" charset="0"/>
              </a:rPr>
              <a:t>are used to neutralize excess stomach acid</a:t>
            </a:r>
          </a:p>
          <a:p>
            <a:pPr marL="320040" indent="-320040">
              <a:buClr>
                <a:schemeClr val="accent1"/>
              </a:buClr>
              <a:buFont typeface="Arial" pitchFamily="34" charset="0"/>
              <a:buChar char="•"/>
            </a:pPr>
            <a:r>
              <a:rPr lang="en-US" dirty="0">
                <a:latin typeface="Times New Roman" pitchFamily="18" charset="0"/>
              </a:rPr>
              <a:t>are often made of aluminum hydroxide and magnesium hydroxide mixtures</a:t>
            </a:r>
          </a:p>
          <a:p>
            <a:endParaRPr lang="en-US" dirty="0">
              <a:latin typeface="Times New Roman" pitchFamily="18" charset="0"/>
            </a:endParaRPr>
          </a:p>
          <a:p>
            <a:r>
              <a:rPr lang="en-US" dirty="0">
                <a:latin typeface="Times New Roman" pitchFamily="18" charset="0"/>
              </a:rPr>
              <a:t>These hydroxides are not  </a:t>
            </a:r>
          </a:p>
          <a:p>
            <a:r>
              <a:rPr lang="en-US" dirty="0">
                <a:latin typeface="Times New Roman" pitchFamily="18" charset="0"/>
              </a:rPr>
              <a:t>very soluble in water, so </a:t>
            </a:r>
          </a:p>
          <a:p>
            <a:r>
              <a:rPr lang="en-US" dirty="0">
                <a:latin typeface="Times New Roman" pitchFamily="18" charset="0"/>
              </a:rPr>
              <a:t>the levels of available OH</a:t>
            </a:r>
            <a:r>
              <a:rPr lang="en-US" baseline="30000" dirty="0">
                <a:latin typeface="Times New Roman" pitchFamily="18" charset="0"/>
              </a:rPr>
              <a:t>− </a:t>
            </a:r>
          </a:p>
          <a:p>
            <a:r>
              <a:rPr lang="en-US" dirty="0">
                <a:latin typeface="Times New Roman" pitchFamily="18" charset="0"/>
              </a:rPr>
              <a:t>are not damaging to the</a:t>
            </a:r>
          </a:p>
          <a:p>
            <a:r>
              <a:rPr lang="en-US" dirty="0">
                <a:latin typeface="Times New Roman" pitchFamily="18" charset="0"/>
              </a:rPr>
              <a:t>intestinal tract.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200400"/>
            <a:ext cx="4267200" cy="2895600"/>
          </a:xfrm>
          <a:prstGeom prst="rect">
            <a:avLst/>
          </a:prstGeom>
        </p:spPr>
      </p:pic>
    </p:spTree>
    <p:extLst>
      <p:ext uri="{BB962C8B-B14F-4D97-AF65-F5344CB8AC3E}">
        <p14:creationId xmlns:p14="http://schemas.microsoft.com/office/powerpoint/2010/main" val="16955229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3399" y="257177"/>
            <a:ext cx="7634288" cy="914400"/>
          </a:xfrm>
        </p:spPr>
        <p:txBody>
          <a:bodyPr/>
          <a:lstStyle/>
          <a:p>
            <a:pPr eaLnBrk="1" hangingPunct="1"/>
            <a:r>
              <a:rPr lang="en-US" dirty="0">
                <a:latin typeface="Times New Roman" pitchFamily="18" charset="0"/>
              </a:rPr>
              <a:t>Chemistry Link to Health: Antacids</a:t>
            </a:r>
          </a:p>
        </p:txBody>
      </p:sp>
      <p:sp>
        <p:nvSpPr>
          <p:cNvPr id="51203" name="TextBox 1"/>
          <p:cNvSpPr txBox="1">
            <a:spLocks noChangeArrowheads="1"/>
          </p:cNvSpPr>
          <p:nvPr/>
        </p:nvSpPr>
        <p:spPr bwMode="auto">
          <a:xfrm>
            <a:off x="609600" y="16002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dirty="0">
                <a:latin typeface="Times New Roman" pitchFamily="18" charset="0"/>
              </a:rPr>
              <a:t>Basic Compounds in Antacid Tablets:</a:t>
            </a: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4259"/>
          <a:stretch/>
        </p:blipFill>
        <p:spPr>
          <a:xfrm>
            <a:off x="990600" y="2286000"/>
            <a:ext cx="7162800" cy="3389705"/>
          </a:xfrm>
          <a:prstGeom prst="rect">
            <a:avLst/>
          </a:prstGeom>
        </p:spPr>
      </p:pic>
    </p:spTree>
    <p:extLst>
      <p:ext uri="{BB962C8B-B14F-4D97-AF65-F5344CB8AC3E}">
        <p14:creationId xmlns:p14="http://schemas.microsoft.com/office/powerpoint/2010/main" val="23002943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0000" b="2024"/>
          <a:stretch/>
        </p:blipFill>
        <p:spPr>
          <a:xfrm>
            <a:off x="4177056" y="2971800"/>
            <a:ext cx="4850728" cy="2133600"/>
          </a:xfrm>
          <a:prstGeom prst="rect">
            <a:avLst/>
          </a:prstGeom>
        </p:spPr>
      </p:pic>
      <p:sp>
        <p:nvSpPr>
          <p:cNvPr id="16386" name="Rectangle 2"/>
          <p:cNvSpPr>
            <a:spLocks noGrp="1" noChangeArrowheads="1"/>
          </p:cNvSpPr>
          <p:nvPr>
            <p:ph type="title"/>
          </p:nvPr>
        </p:nvSpPr>
        <p:spPr>
          <a:xfrm>
            <a:off x="533400" y="161926"/>
            <a:ext cx="7981950" cy="1143000"/>
          </a:xfrm>
        </p:spPr>
        <p:txBody>
          <a:bodyPr/>
          <a:lstStyle/>
          <a:p>
            <a:pPr eaLnBrk="1" hangingPunct="1"/>
            <a:r>
              <a:rPr lang="en-US" dirty="0">
                <a:latin typeface="Times New Roman" pitchFamily="18" charset="0"/>
              </a:rPr>
              <a:t/>
            </a:r>
            <a:br>
              <a:rPr lang="en-US" dirty="0">
                <a:latin typeface="Times New Roman" pitchFamily="18" charset="0"/>
              </a:rPr>
            </a:br>
            <a:r>
              <a:rPr lang="en-US" dirty="0">
                <a:latin typeface="Times New Roman" pitchFamily="18" charset="0"/>
              </a:rPr>
              <a:t>10.8  </a:t>
            </a:r>
            <a:r>
              <a:rPr lang="en-US" dirty="0">
                <a:solidFill>
                  <a:srgbClr val="800000"/>
                </a:solidFill>
                <a:latin typeface="Times New Roman" pitchFamily="18" charset="0"/>
              </a:rPr>
              <a:t>Buffers</a:t>
            </a:r>
            <a:r>
              <a:rPr lang="en-US" sz="4000" dirty="0">
                <a:latin typeface="Times New Roman" pitchFamily="18" charset="0"/>
              </a:rPr>
              <a:t/>
            </a:r>
            <a:br>
              <a:rPr lang="en-US" sz="4000" dirty="0">
                <a:latin typeface="Times New Roman" pitchFamily="18" charset="0"/>
              </a:rPr>
            </a:br>
            <a:endParaRPr lang="en-US" sz="4000" dirty="0">
              <a:latin typeface="Times New Roman" pitchFamily="18" charset="0"/>
            </a:endParaRPr>
          </a:p>
        </p:txBody>
      </p:sp>
      <p:sp>
        <p:nvSpPr>
          <p:cNvPr id="16387" name="Rectangle 3"/>
          <p:cNvSpPr>
            <a:spLocks noGrp="1" noChangeArrowheads="1"/>
          </p:cNvSpPr>
          <p:nvPr>
            <p:ph type="body" sz="half" idx="1"/>
          </p:nvPr>
        </p:nvSpPr>
        <p:spPr>
          <a:xfrm>
            <a:off x="609600" y="1600200"/>
            <a:ext cx="4114800" cy="2971800"/>
          </a:xfrm>
        </p:spPr>
        <p:txBody>
          <a:bodyPr/>
          <a:lstStyle/>
          <a:p>
            <a:pPr marL="0" indent="0" eaLnBrk="1" hangingPunct="1">
              <a:buFont typeface="Arial" pitchFamily="34" charset="0"/>
              <a:buNone/>
            </a:pPr>
            <a:r>
              <a:rPr lang="en-US" dirty="0">
                <a:latin typeface="Times New Roman" pitchFamily="18" charset="0"/>
              </a:rPr>
              <a:t>A </a:t>
            </a:r>
            <a:r>
              <a:rPr lang="en-US" dirty="0" smtClean="0">
                <a:latin typeface="Times New Roman" pitchFamily="18" charset="0"/>
              </a:rPr>
              <a:t>buffer solution maintains </a:t>
            </a:r>
            <a:r>
              <a:rPr lang="en-US" dirty="0">
                <a:latin typeface="Times New Roman" pitchFamily="18" charset="0"/>
              </a:rPr>
              <a:t/>
            </a:r>
            <a:br>
              <a:rPr lang="en-US" dirty="0">
                <a:latin typeface="Times New Roman" pitchFamily="18" charset="0"/>
              </a:rPr>
            </a:br>
            <a:r>
              <a:rPr lang="en-US" dirty="0">
                <a:latin typeface="Times New Roman" pitchFamily="18" charset="0"/>
              </a:rPr>
              <a:t>the </a:t>
            </a:r>
            <a:r>
              <a:rPr lang="en-US" dirty="0" smtClean="0">
                <a:latin typeface="Times New Roman" pitchFamily="18" charset="0"/>
              </a:rPr>
              <a:t>pH by neutralizing small amounts </a:t>
            </a:r>
            <a:r>
              <a:rPr lang="en-US" dirty="0">
                <a:latin typeface="Times New Roman" pitchFamily="18" charset="0"/>
              </a:rPr>
              <a:t>of added acid or base.</a:t>
            </a:r>
          </a:p>
          <a:p>
            <a:pPr marL="0" indent="0" eaLnBrk="1" hangingPunct="1">
              <a:buFont typeface="Arial" pitchFamily="34" charset="0"/>
              <a:buNone/>
            </a:pPr>
            <a:r>
              <a:rPr lang="en-US" dirty="0">
                <a:latin typeface="Times New Roman" pitchFamily="18" charset="0"/>
              </a:rPr>
              <a:t>An acid must be present to react with any OH</a:t>
            </a:r>
            <a:r>
              <a:rPr lang="en-US" baseline="30000" dirty="0">
                <a:latin typeface="Times New Roman" pitchFamily="18" charset="0"/>
              </a:rPr>
              <a:t>−</a:t>
            </a:r>
            <a:r>
              <a:rPr lang="en-US" dirty="0">
                <a:latin typeface="Times New Roman" pitchFamily="18" charset="0"/>
              </a:rPr>
              <a:t> added, and a base must be present to react with any H</a:t>
            </a:r>
            <a:r>
              <a:rPr lang="en-US" baseline="-25000" dirty="0">
                <a:latin typeface="Times New Roman" pitchFamily="18" charset="0"/>
              </a:rPr>
              <a:t>3</a:t>
            </a:r>
            <a:r>
              <a:rPr lang="en-US" dirty="0">
                <a:latin typeface="Times New Roman" pitchFamily="18" charset="0"/>
              </a:rPr>
              <a:t>O</a:t>
            </a:r>
            <a:r>
              <a:rPr lang="en-US" baseline="30000" dirty="0" smtClean="0">
                <a:latin typeface="Times New Roman" pitchFamily="18" charset="0"/>
              </a:rPr>
              <a:t>+</a:t>
            </a:r>
            <a:r>
              <a:rPr lang="en-US" dirty="0" smtClean="0">
                <a:latin typeface="Times New Roman" pitchFamily="18" charset="0"/>
              </a:rPr>
              <a:t> added</a:t>
            </a:r>
            <a:r>
              <a:rPr lang="en-US" dirty="0">
                <a:latin typeface="Times New Roman" pitchFamily="18" charset="0"/>
              </a:rPr>
              <a:t>.</a:t>
            </a:r>
          </a:p>
        </p:txBody>
      </p:sp>
      <p:sp>
        <p:nvSpPr>
          <p:cNvPr id="16388" name="TextBox 1"/>
          <p:cNvSpPr txBox="1">
            <a:spLocks noChangeArrowheads="1"/>
          </p:cNvSpPr>
          <p:nvPr/>
        </p:nvSpPr>
        <p:spPr bwMode="auto">
          <a:xfrm>
            <a:off x="609600" y="5257800"/>
            <a:ext cx="78486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ts val="100"/>
              </a:spcBef>
              <a:buClr>
                <a:schemeClr val="accent1"/>
              </a:buClr>
              <a:buSzPct val="100000"/>
              <a:buFont typeface="Arial" pitchFamily="34" charset="0"/>
              <a:buNone/>
            </a:pPr>
            <a:r>
              <a:rPr lang="en-US" b="1" dirty="0">
                <a:solidFill>
                  <a:srgbClr val="3D9D1E"/>
                </a:solidFill>
                <a:latin typeface="Times New Roman" pitchFamily="18" charset="0"/>
                <a:cs typeface="Times New Roman" pitchFamily="18" charset="0"/>
              </a:rPr>
              <a:t>Learning </a:t>
            </a:r>
            <a:r>
              <a:rPr lang="en-US" b="1" dirty="0">
                <a:solidFill>
                  <a:srgbClr val="3D9D1E"/>
                </a:solidFill>
                <a:latin typeface="Times New Roman" pitchFamily="18" charset="0"/>
              </a:rPr>
              <a:t>Goal  </a:t>
            </a:r>
            <a:r>
              <a:rPr lang="en-US" dirty="0">
                <a:latin typeface="Times New Roman" pitchFamily="18" charset="0"/>
              </a:rPr>
              <a:t>Describe the role of buffers in maintaining</a:t>
            </a:r>
          </a:p>
          <a:p>
            <a:pPr eaLnBrk="1" hangingPunct="1">
              <a:spcBef>
                <a:spcPts val="100"/>
              </a:spcBef>
              <a:buClr>
                <a:schemeClr val="accent1"/>
              </a:buClr>
              <a:buSzPct val="100000"/>
              <a:buFont typeface="Arial" pitchFamily="34" charset="0"/>
              <a:buNone/>
            </a:pPr>
            <a:r>
              <a:rPr lang="en-US" dirty="0">
                <a:latin typeface="Times New Roman" pitchFamily="18" charset="0"/>
              </a:rPr>
              <a:t>the pH of a solution.</a:t>
            </a:r>
          </a:p>
        </p:txBody>
      </p:sp>
    </p:spTree>
    <p:extLst>
      <p:ext uri="{BB962C8B-B14F-4D97-AF65-F5344CB8AC3E}">
        <p14:creationId xmlns:p14="http://schemas.microsoft.com/office/powerpoint/2010/main" val="22503118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19075"/>
            <a:ext cx="7600950" cy="990600"/>
          </a:xfrm>
        </p:spPr>
        <p:txBody>
          <a:bodyPr/>
          <a:lstStyle/>
          <a:p>
            <a:pPr eaLnBrk="1" hangingPunct="1"/>
            <a:r>
              <a:rPr lang="en-US" dirty="0">
                <a:latin typeface="Times New Roman" pitchFamily="18" charset="0"/>
              </a:rPr>
              <a:t>Buffers</a:t>
            </a:r>
          </a:p>
        </p:txBody>
      </p:sp>
      <p:sp>
        <p:nvSpPr>
          <p:cNvPr id="18435" name="Text Placeholder 2"/>
          <p:cNvSpPr>
            <a:spLocks noGrp="1"/>
          </p:cNvSpPr>
          <p:nvPr>
            <p:ph type="body" sz="half" idx="1"/>
          </p:nvPr>
        </p:nvSpPr>
        <p:spPr>
          <a:xfrm>
            <a:off x="609600" y="1524000"/>
            <a:ext cx="3657600" cy="4191000"/>
          </a:xfrm>
        </p:spPr>
        <p:txBody>
          <a:bodyPr/>
          <a:lstStyle/>
          <a:p>
            <a:pPr marL="0" indent="0" eaLnBrk="1" hangingPunct="1">
              <a:spcAft>
                <a:spcPct val="10000"/>
              </a:spcAft>
              <a:buClr>
                <a:schemeClr val="bg2"/>
              </a:buClr>
              <a:buSzTx/>
              <a:buFontTx/>
              <a:buNone/>
            </a:pPr>
            <a:r>
              <a:rPr lang="en-US" dirty="0">
                <a:latin typeface="Times New Roman" pitchFamily="18" charset="0"/>
              </a:rPr>
              <a:t>When an acid or base is added to water, the pH changes drastically.</a:t>
            </a:r>
          </a:p>
          <a:p>
            <a:pPr marL="0" indent="0" eaLnBrk="1" hangingPunct="1">
              <a:spcAft>
                <a:spcPct val="10000"/>
              </a:spcAft>
              <a:buClr>
                <a:schemeClr val="bg2"/>
              </a:buClr>
              <a:buSzTx/>
              <a:buFont typeface="Wingdings" pitchFamily="2" charset="2"/>
              <a:buNone/>
            </a:pPr>
            <a:r>
              <a:rPr lang="en-US" dirty="0">
                <a:latin typeface="Times New Roman" pitchFamily="18" charset="0"/>
              </a:rPr>
              <a:t>In a </a:t>
            </a:r>
            <a:r>
              <a:rPr lang="en-US" b="1" dirty="0">
                <a:latin typeface="Times New Roman" pitchFamily="18" charset="0"/>
              </a:rPr>
              <a:t>buffer solution</a:t>
            </a:r>
            <a:r>
              <a:rPr lang="en-US" dirty="0">
                <a:latin typeface="Times New Roman" pitchFamily="18" charset="0"/>
              </a:rPr>
              <a:t>, the </a:t>
            </a:r>
            <a:br>
              <a:rPr lang="en-US" dirty="0">
                <a:latin typeface="Times New Roman" pitchFamily="18" charset="0"/>
              </a:rPr>
            </a:br>
            <a:r>
              <a:rPr lang="en-US" dirty="0">
                <a:latin typeface="Times New Roman" pitchFamily="18" charset="0"/>
              </a:rPr>
              <a:t>pH is maintained; the pH does not change when acid or base is added.</a:t>
            </a:r>
            <a:endParaRPr lang="en-US" dirty="0">
              <a:solidFill>
                <a:srgbClr val="990099"/>
              </a:solidFill>
              <a:latin typeface="Times New Roman"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99" b="2025"/>
          <a:stretch/>
        </p:blipFill>
        <p:spPr>
          <a:xfrm>
            <a:off x="4175837" y="1676400"/>
            <a:ext cx="4675235" cy="4191000"/>
          </a:xfrm>
          <a:prstGeom prst="rect">
            <a:avLst/>
          </a:prstGeom>
        </p:spPr>
      </p:pic>
    </p:spTree>
    <p:extLst>
      <p:ext uri="{BB962C8B-B14F-4D97-AF65-F5344CB8AC3E}">
        <p14:creationId xmlns:p14="http://schemas.microsoft.com/office/powerpoint/2010/main" val="33743992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19076"/>
            <a:ext cx="7634288" cy="990600"/>
          </a:xfrm>
        </p:spPr>
        <p:txBody>
          <a:bodyPr/>
          <a:lstStyle/>
          <a:p>
            <a:pPr eaLnBrk="1" hangingPunct="1"/>
            <a:r>
              <a:rPr lang="en-US" dirty="0">
                <a:latin typeface="Times New Roman" pitchFamily="18" charset="0"/>
              </a:rPr>
              <a:t>How Buffers Work</a:t>
            </a:r>
          </a:p>
        </p:txBody>
      </p:sp>
      <p:sp>
        <p:nvSpPr>
          <p:cNvPr id="19459" name="Text Placeholder 2"/>
          <p:cNvSpPr>
            <a:spLocks noGrp="1"/>
          </p:cNvSpPr>
          <p:nvPr>
            <p:ph type="body" sz="half" idx="1"/>
          </p:nvPr>
        </p:nvSpPr>
        <p:spPr>
          <a:xfrm>
            <a:off x="609600" y="1600200"/>
            <a:ext cx="8153400" cy="4572000"/>
          </a:xfrm>
        </p:spPr>
        <p:txBody>
          <a:bodyPr/>
          <a:lstStyle/>
          <a:p>
            <a:pPr eaLnBrk="1" hangingPunct="1">
              <a:lnSpc>
                <a:spcPct val="90000"/>
              </a:lnSpc>
              <a:spcAft>
                <a:spcPct val="10000"/>
              </a:spcAft>
              <a:buClr>
                <a:schemeClr val="bg2"/>
              </a:buClr>
              <a:buSzTx/>
              <a:buFontTx/>
              <a:buNone/>
            </a:pPr>
            <a:r>
              <a:rPr lang="en-US" dirty="0">
                <a:latin typeface="Times New Roman" pitchFamily="18" charset="0"/>
              </a:rPr>
              <a:t>Buffers work </a:t>
            </a:r>
            <a:r>
              <a:rPr lang="en-US" dirty="0" smtClean="0">
                <a:latin typeface="Times New Roman" pitchFamily="18" charset="0"/>
              </a:rPr>
              <a:t>because</a:t>
            </a:r>
            <a:endParaRPr lang="en-US" dirty="0">
              <a:latin typeface="Times New Roman" pitchFamily="18" charset="0"/>
            </a:endParaRPr>
          </a:p>
          <a:p>
            <a:pPr eaLnBrk="1" hangingPunct="1">
              <a:lnSpc>
                <a:spcPct val="90000"/>
              </a:lnSpc>
              <a:spcAft>
                <a:spcPct val="10000"/>
              </a:spcAft>
              <a:buSzTx/>
              <a:buFontTx/>
              <a:buChar char="•"/>
            </a:pPr>
            <a:r>
              <a:rPr lang="en-US" dirty="0">
                <a:latin typeface="Times New Roman" pitchFamily="18" charset="0"/>
              </a:rPr>
              <a:t>they resist changes in pH from the addition of acid or base</a:t>
            </a:r>
          </a:p>
          <a:p>
            <a:pPr eaLnBrk="1" hangingPunct="1">
              <a:lnSpc>
                <a:spcPct val="90000"/>
              </a:lnSpc>
              <a:spcAft>
                <a:spcPct val="10000"/>
              </a:spcAft>
              <a:buSzTx/>
              <a:buFontTx/>
              <a:buChar char="•"/>
            </a:pPr>
            <a:r>
              <a:rPr lang="en-US" dirty="0">
                <a:latin typeface="Times New Roman" pitchFamily="18" charset="0"/>
              </a:rPr>
              <a:t>in the body, they absorb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or OH</a:t>
            </a:r>
            <a:r>
              <a:rPr lang="en-US" baseline="30000" dirty="0">
                <a:latin typeface="Times New Roman" pitchFamily="18" charset="0"/>
                <a:sym typeface="Symbol" pitchFamily="82" charset="2"/>
              </a:rPr>
              <a:t>−</a:t>
            </a:r>
            <a:r>
              <a:rPr lang="en-US" dirty="0">
                <a:latin typeface="Times New Roman" pitchFamily="18" charset="0"/>
              </a:rPr>
              <a:t> from foods and cellular processes to maintain pH</a:t>
            </a:r>
          </a:p>
          <a:p>
            <a:pPr eaLnBrk="1" hangingPunct="1">
              <a:lnSpc>
                <a:spcPct val="90000"/>
              </a:lnSpc>
              <a:spcAft>
                <a:spcPct val="10000"/>
              </a:spcAft>
              <a:buSzTx/>
              <a:buFontTx/>
              <a:buChar char="•"/>
            </a:pPr>
            <a:r>
              <a:rPr lang="en-US" dirty="0">
                <a:latin typeface="Times New Roman" pitchFamily="18" charset="0"/>
              </a:rPr>
              <a:t>they are important in the proper functioning of cells and blood</a:t>
            </a:r>
          </a:p>
          <a:p>
            <a:pPr eaLnBrk="1" hangingPunct="1">
              <a:lnSpc>
                <a:spcPct val="90000"/>
              </a:lnSpc>
              <a:spcAft>
                <a:spcPct val="10000"/>
              </a:spcAft>
              <a:buSzTx/>
              <a:buFontTx/>
              <a:buChar char="•"/>
            </a:pPr>
            <a:r>
              <a:rPr lang="en-US" dirty="0">
                <a:latin typeface="Times New Roman" pitchFamily="18" charset="0"/>
              </a:rPr>
              <a:t>they maintain a pH close to 7.4 in blood</a:t>
            </a:r>
          </a:p>
          <a:p>
            <a:pPr eaLnBrk="1" hangingPunct="1">
              <a:lnSpc>
                <a:spcPct val="90000"/>
              </a:lnSpc>
              <a:spcAft>
                <a:spcPct val="10000"/>
              </a:spcAft>
              <a:buSzTx/>
              <a:buFont typeface="Arial" pitchFamily="34" charset="0"/>
              <a:buNone/>
            </a:pPr>
            <a:endParaRPr lang="en-US" dirty="0">
              <a:latin typeface="Times New Roman" pitchFamily="18" charset="0"/>
            </a:endParaRPr>
          </a:p>
          <a:p>
            <a:pPr marL="0" indent="0" eaLnBrk="1" hangingPunct="1">
              <a:lnSpc>
                <a:spcPct val="90000"/>
              </a:lnSpc>
              <a:spcAft>
                <a:spcPct val="10000"/>
              </a:spcAft>
              <a:buSzTx/>
              <a:buFont typeface="Arial" pitchFamily="34" charset="0"/>
              <a:buNone/>
            </a:pPr>
            <a:r>
              <a:rPr lang="en-US" dirty="0">
                <a:latin typeface="Times New Roman" pitchFamily="18" charset="0"/>
              </a:rPr>
              <a:t>A change in the pH of the blood affects the uptake of oxygen and cellular processes.</a:t>
            </a:r>
          </a:p>
        </p:txBody>
      </p:sp>
    </p:spTree>
    <p:extLst>
      <p:ext uri="{BB962C8B-B14F-4D97-AF65-F5344CB8AC3E}">
        <p14:creationId xmlns:p14="http://schemas.microsoft.com/office/powerpoint/2010/main" val="25415999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257173"/>
            <a:ext cx="7634288" cy="914400"/>
          </a:xfrm>
        </p:spPr>
        <p:txBody>
          <a:bodyPr/>
          <a:lstStyle/>
          <a:p>
            <a:pPr eaLnBrk="1" hangingPunct="1"/>
            <a:r>
              <a:rPr lang="en-US" dirty="0">
                <a:latin typeface="Times New Roman" pitchFamily="18" charset="0"/>
              </a:rPr>
              <a:t>Components of a Buffer</a:t>
            </a:r>
          </a:p>
        </p:txBody>
      </p:sp>
      <p:sp>
        <p:nvSpPr>
          <p:cNvPr id="20483" name="Text Placeholder 2"/>
          <p:cNvSpPr>
            <a:spLocks noGrp="1"/>
          </p:cNvSpPr>
          <p:nvPr>
            <p:ph type="body" sz="half" idx="1"/>
          </p:nvPr>
        </p:nvSpPr>
        <p:spPr>
          <a:xfrm>
            <a:off x="609600" y="1600200"/>
            <a:ext cx="7696200" cy="4953000"/>
          </a:xfrm>
        </p:spPr>
        <p:txBody>
          <a:bodyPr/>
          <a:lstStyle/>
          <a:p>
            <a:pPr eaLnBrk="1" hangingPunct="1">
              <a:buClr>
                <a:schemeClr val="bg2"/>
              </a:buClr>
              <a:buSzTx/>
              <a:buFontTx/>
              <a:buNone/>
            </a:pPr>
            <a:r>
              <a:rPr lang="en-US" dirty="0">
                <a:latin typeface="Times New Roman" pitchFamily="18" charset="0"/>
              </a:rPr>
              <a:t>A </a:t>
            </a:r>
            <a:r>
              <a:rPr lang="en-US" b="1" dirty="0">
                <a:latin typeface="Times New Roman" pitchFamily="18" charset="0"/>
              </a:rPr>
              <a:t>buffer solution</a:t>
            </a:r>
          </a:p>
          <a:p>
            <a:pPr eaLnBrk="1" hangingPunct="1">
              <a:buSzTx/>
              <a:buFontTx/>
              <a:buChar char="•"/>
            </a:pPr>
            <a:r>
              <a:rPr lang="en-US" dirty="0">
                <a:latin typeface="Times New Roman" pitchFamily="18" charset="0"/>
              </a:rPr>
              <a:t>contains a combination of acid</a:t>
            </a:r>
            <a:r>
              <a:rPr lang="en-US" dirty="0">
                <a:latin typeface="Times New Roman" pitchFamily="18" charset="0"/>
                <a:cs typeface="Times New Roman" pitchFamily="18" charset="0"/>
              </a:rPr>
              <a:t>–</a:t>
            </a:r>
            <a:r>
              <a:rPr lang="en-US" dirty="0">
                <a:latin typeface="Times New Roman" pitchFamily="18" charset="0"/>
              </a:rPr>
              <a:t>base conjugate pairs, a weak acid and a salt of its conjugate base such as </a:t>
            </a:r>
          </a:p>
          <a:p>
            <a:pPr marL="0" indent="0" algn="ctr" eaLnBrk="1" hangingPunct="1">
              <a:buSzTx/>
              <a:buNone/>
            </a:pPr>
            <a:r>
              <a:rPr lang="en-US" dirty="0">
                <a:latin typeface="Times New Roman" pitchFamily="18" charset="0"/>
              </a:rPr>
              <a:t>HC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and 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eaLnBrk="1" hangingPunct="1">
              <a:buSzTx/>
              <a:buFont typeface="Arial" pitchFamily="34" charset="0"/>
              <a:buNone/>
            </a:pPr>
            <a:endParaRPr lang="en-US" dirty="0">
              <a:latin typeface="Times New Roman" pitchFamily="18" charset="0"/>
            </a:endParaRPr>
          </a:p>
          <a:p>
            <a:pPr eaLnBrk="1" hangingPunct="1">
              <a:buSzTx/>
            </a:pPr>
            <a:r>
              <a:rPr lang="en-US" dirty="0">
                <a:latin typeface="Times New Roman" pitchFamily="18" charset="0"/>
              </a:rPr>
              <a:t>has equal </a:t>
            </a:r>
            <a:r>
              <a:rPr lang="en-US" dirty="0" smtClean="0">
                <a:latin typeface="Times New Roman" pitchFamily="18" charset="0"/>
              </a:rPr>
              <a:t>concentrations of </a:t>
            </a:r>
            <a:r>
              <a:rPr lang="en-US" dirty="0">
                <a:latin typeface="Times New Roman" pitchFamily="18" charset="0"/>
              </a:rPr>
              <a:t>a weak acid and its salt</a:t>
            </a:r>
          </a:p>
        </p:txBody>
      </p:sp>
      <p:sp>
        <p:nvSpPr>
          <p:cNvPr id="20484" name="TextBox 1"/>
          <p:cNvSpPr txBox="1">
            <a:spLocks noChangeArrowheads="1"/>
          </p:cNvSpPr>
          <p:nvPr/>
        </p:nvSpPr>
        <p:spPr bwMode="auto">
          <a:xfrm>
            <a:off x="2819400" y="3352800"/>
            <a:ext cx="4325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solidFill>
                  <a:srgbClr val="FF0000"/>
                </a:solidFill>
                <a:latin typeface="Times New Roman" pitchFamily="18" charset="0"/>
              </a:rPr>
              <a:t>weak acid              salt of conjugate </a:t>
            </a:r>
            <a:r>
              <a:rPr lang="en-US" sz="2000" dirty="0" smtClean="0">
                <a:solidFill>
                  <a:srgbClr val="FF0000"/>
                </a:solidFill>
                <a:latin typeface="Times New Roman" pitchFamily="18" charset="0"/>
              </a:rPr>
              <a:t>base</a:t>
            </a:r>
            <a:endParaRPr lang="en-US" sz="2000" dirty="0">
              <a:solidFill>
                <a:srgbClr val="FF0000"/>
              </a:solidFill>
              <a:latin typeface="Times New Roman" pitchFamily="18" charset="0"/>
            </a:endParaRPr>
          </a:p>
        </p:txBody>
      </p:sp>
    </p:spTree>
    <p:extLst>
      <p:ext uri="{BB962C8B-B14F-4D97-AF65-F5344CB8AC3E}">
        <p14:creationId xmlns:p14="http://schemas.microsoft.com/office/powerpoint/2010/main" val="40199666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295273"/>
            <a:ext cx="7634288" cy="838200"/>
          </a:xfrm>
        </p:spPr>
        <p:txBody>
          <a:bodyPr/>
          <a:lstStyle/>
          <a:p>
            <a:pPr eaLnBrk="1" hangingPunct="1"/>
            <a:r>
              <a:rPr lang="en-US" dirty="0">
                <a:latin typeface="Times New Roman" pitchFamily="18" charset="0"/>
              </a:rPr>
              <a:t>How Buffers Work</a:t>
            </a:r>
          </a:p>
        </p:txBody>
      </p:sp>
      <p:sp>
        <p:nvSpPr>
          <p:cNvPr id="21507" name="Text Placeholder 2"/>
          <p:cNvSpPr>
            <a:spLocks noGrp="1"/>
          </p:cNvSpPr>
          <p:nvPr>
            <p:ph type="body" sz="half" idx="1"/>
          </p:nvPr>
        </p:nvSpPr>
        <p:spPr>
          <a:xfrm>
            <a:off x="609600" y="1600200"/>
            <a:ext cx="8077200" cy="4724400"/>
          </a:xfrm>
        </p:spPr>
        <p:txBody>
          <a:bodyPr/>
          <a:lstStyle/>
          <a:p>
            <a:pPr marL="0" indent="0" eaLnBrk="1" hangingPunct="1">
              <a:buClr>
                <a:schemeClr val="bg2"/>
              </a:buClr>
              <a:buSzTx/>
              <a:buFontTx/>
              <a:buNone/>
            </a:pPr>
            <a:r>
              <a:rPr lang="en-US" dirty="0">
                <a:latin typeface="Times New Roman" pitchFamily="18" charset="0"/>
              </a:rPr>
              <a:t>In the buffer with acetic acid (HC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dirty="0">
                <a:latin typeface="Times New Roman" pitchFamily="18" charset="0"/>
              </a:rPr>
              <a:t>) and sodium acetate (NaC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dirty="0">
                <a:latin typeface="Times New Roman" pitchFamily="18" charset="0"/>
              </a:rPr>
              <a:t>),</a:t>
            </a:r>
          </a:p>
          <a:p>
            <a:pPr marL="320040" indent="-320040" eaLnBrk="1" hangingPunct="1">
              <a:lnSpc>
                <a:spcPct val="95000"/>
              </a:lnSpc>
              <a:spcBef>
                <a:spcPct val="15000"/>
              </a:spcBef>
              <a:spcAft>
                <a:spcPct val="10000"/>
              </a:spcAft>
              <a:buSzTx/>
              <a:buFontTx/>
              <a:buChar char="•"/>
            </a:pPr>
            <a:r>
              <a:rPr lang="en-US" dirty="0">
                <a:latin typeface="Times New Roman" pitchFamily="18" charset="0"/>
              </a:rPr>
              <a:t>the salt produces acetate ions and sodium ions</a:t>
            </a:r>
          </a:p>
          <a:p>
            <a:pPr marL="320040" indent="-320040" algn="ctr" eaLnBrk="1" hangingPunct="1">
              <a:lnSpc>
                <a:spcPct val="95000"/>
              </a:lnSpc>
              <a:spcBef>
                <a:spcPct val="15000"/>
              </a:spcBef>
              <a:spcAft>
                <a:spcPct val="10000"/>
              </a:spcAft>
              <a:buSzTx/>
              <a:buFontTx/>
              <a:buNone/>
            </a:pPr>
            <a:r>
              <a:rPr lang="en-US" dirty="0">
                <a:latin typeface="Times New Roman" pitchFamily="18" charset="0"/>
              </a:rPr>
              <a:t>NaC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r>
              <a:rPr lang="en-US" dirty="0">
                <a:latin typeface="Times New Roman" pitchFamily="18" charset="0"/>
                <a:sym typeface="Wingdings" pitchFamily="2" charset="2"/>
              </a:rPr>
              <a:t>      </a:t>
            </a:r>
            <a:r>
              <a:rPr lang="en-US" dirty="0">
                <a:latin typeface="Times New Roman" pitchFamily="18" charset="0"/>
              </a:rPr>
              <a:t>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baseline="30000" dirty="0">
                <a:latin typeface="Times New Roman" pitchFamily="18" charset="0"/>
                <a:sym typeface="Symbol" pitchFamily="82" charset="2"/>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Na</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a:t>
            </a:r>
          </a:p>
          <a:p>
            <a:pPr marL="320040" indent="-320040" eaLnBrk="1" hangingPunct="1">
              <a:spcAft>
                <a:spcPct val="10000"/>
              </a:spcAft>
              <a:buSzTx/>
              <a:buFontTx/>
              <a:buChar char="•"/>
            </a:pPr>
            <a:r>
              <a:rPr lang="en-US" dirty="0">
                <a:latin typeface="Times New Roman" pitchFamily="18" charset="0"/>
              </a:rPr>
              <a:t>the salt is added to provide a higher concentration of the conjugate base 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baseline="30000" dirty="0">
                <a:latin typeface="Times New Roman" pitchFamily="18" charset="0"/>
                <a:sym typeface="Symbol" pitchFamily="82" charset="2"/>
              </a:rPr>
              <a:t>−</a:t>
            </a:r>
            <a:r>
              <a:rPr lang="en-US" dirty="0">
                <a:latin typeface="Times New Roman" pitchFamily="18" charset="0"/>
              </a:rPr>
              <a:t> than from the weak acid alone</a:t>
            </a:r>
          </a:p>
          <a:p>
            <a:pPr marL="0" indent="0" algn="ctr" eaLnBrk="1" hangingPunct="1">
              <a:lnSpc>
                <a:spcPct val="95000"/>
              </a:lnSpc>
              <a:spcBef>
                <a:spcPct val="15000"/>
              </a:spcBef>
              <a:spcAft>
                <a:spcPct val="10000"/>
              </a:spcAft>
              <a:buSzTx/>
              <a:buFontTx/>
              <a:buNone/>
            </a:pPr>
            <a:r>
              <a:rPr lang="en-US" dirty="0">
                <a:latin typeface="Times New Roman" pitchFamily="18" charset="0"/>
              </a:rPr>
              <a:t>HC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baseline="30000" dirty="0">
                <a:latin typeface="Times New Roman" pitchFamily="18" charset="0"/>
                <a:sym typeface="Symbol" pitchFamily="82" charset="2"/>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0" indent="0" eaLnBrk="1" hangingPunct="1">
              <a:lnSpc>
                <a:spcPct val="95000"/>
              </a:lnSpc>
              <a:spcBef>
                <a:spcPct val="15000"/>
              </a:spcBef>
              <a:spcAft>
                <a:spcPct val="10000"/>
              </a:spcAft>
              <a:buClr>
                <a:schemeClr val="bg2"/>
              </a:buClr>
              <a:buSzTx/>
              <a:buFontTx/>
              <a:buNone/>
            </a:pPr>
            <a:r>
              <a:rPr lang="en-US" sz="2000" b="1" dirty="0">
                <a:solidFill>
                  <a:srgbClr val="FF0000"/>
                </a:solidFill>
                <a:latin typeface="Times New Roman" pitchFamily="18" charset="0"/>
              </a:rPr>
              <a:t>        Large amount		           Large amount</a:t>
            </a:r>
            <a:endParaRPr lang="en-US" sz="2000" b="1" baseline="30000" dirty="0">
              <a:solidFill>
                <a:srgbClr val="FF0000"/>
              </a:solidFill>
              <a:latin typeface="Times New Roman" pitchFamily="18" charset="0"/>
            </a:endParaRPr>
          </a:p>
        </p:txBody>
      </p:sp>
      <p:pic>
        <p:nvPicPr>
          <p:cNvPr id="2150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2672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99085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11426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19078"/>
            <a:ext cx="7634288" cy="990600"/>
          </a:xfrm>
        </p:spPr>
        <p:txBody>
          <a:bodyPr/>
          <a:lstStyle/>
          <a:p>
            <a:pPr eaLnBrk="1" hangingPunct="1"/>
            <a:r>
              <a:rPr lang="en-US" dirty="0">
                <a:latin typeface="Times New Roman" pitchFamily="18" charset="0"/>
              </a:rPr>
              <a:t>Function of a Weak Acid in a Buffer</a:t>
            </a:r>
          </a:p>
        </p:txBody>
      </p:sp>
      <p:sp>
        <p:nvSpPr>
          <p:cNvPr id="22531" name="Text Placeholder 2"/>
          <p:cNvSpPr>
            <a:spLocks noGrp="1"/>
          </p:cNvSpPr>
          <p:nvPr>
            <p:ph type="body" sz="half" idx="1"/>
          </p:nvPr>
        </p:nvSpPr>
        <p:spPr>
          <a:xfrm>
            <a:off x="609600" y="1600200"/>
            <a:ext cx="8153400" cy="4572000"/>
          </a:xfrm>
        </p:spPr>
        <p:txBody>
          <a:bodyPr/>
          <a:lstStyle/>
          <a:p>
            <a:pPr marL="0" indent="0" eaLnBrk="1" hangingPunct="1">
              <a:buClr>
                <a:schemeClr val="bg2"/>
              </a:buClr>
              <a:buSzTx/>
              <a:buFontTx/>
              <a:buNone/>
            </a:pPr>
            <a:r>
              <a:rPr lang="en-US" dirty="0">
                <a:latin typeface="Times New Roman" pitchFamily="18" charset="0"/>
              </a:rPr>
              <a:t>The function of the weak acid in a buffer is to neutralize a base</a:t>
            </a:r>
            <a:r>
              <a:rPr lang="en-US" dirty="0" smtClean="0">
                <a:latin typeface="Times New Roman" pitchFamily="18" charset="0"/>
              </a:rPr>
              <a:t>.</a:t>
            </a:r>
            <a:endParaRPr lang="en-US" dirty="0">
              <a:latin typeface="Times New Roman" pitchFamily="18" charset="0"/>
            </a:endParaRPr>
          </a:p>
          <a:p>
            <a:pPr marL="0" indent="0" eaLnBrk="1" hangingPunct="1">
              <a:buClr>
                <a:schemeClr val="bg2"/>
              </a:buClr>
              <a:buSzTx/>
              <a:buFontTx/>
              <a:buNone/>
            </a:pPr>
            <a:endParaRPr lang="en-US" sz="1200" dirty="0">
              <a:latin typeface="Times New Roman" pitchFamily="18" charset="0"/>
            </a:endParaRPr>
          </a:p>
          <a:p>
            <a:pPr marL="0" indent="0" eaLnBrk="1" hangingPunct="1">
              <a:buClr>
                <a:schemeClr val="bg2"/>
              </a:buClr>
              <a:buSzTx/>
              <a:buFontTx/>
              <a:buNone/>
            </a:pPr>
            <a:r>
              <a:rPr lang="en-US" dirty="0">
                <a:latin typeface="Times New Roman" pitchFamily="18" charset="0"/>
              </a:rPr>
              <a:t>The acetate ion produced in the neutralization reaction adds to the concentration of acetate already in solution from the salt.</a:t>
            </a:r>
          </a:p>
          <a:p>
            <a:pPr marL="0" indent="0" eaLnBrk="1" hangingPunct="1">
              <a:spcBef>
                <a:spcPts val="0"/>
              </a:spcBef>
              <a:buFont typeface="Wingdings" pitchFamily="2" charset="2"/>
              <a:buNone/>
            </a:pPr>
            <a:r>
              <a:rPr lang="en-US" dirty="0">
                <a:solidFill>
                  <a:srgbClr val="227A8F"/>
                </a:solidFill>
                <a:latin typeface="Times New Roman" pitchFamily="18" charset="0"/>
              </a:rPr>
              <a:t>  </a:t>
            </a:r>
            <a:r>
              <a:rPr lang="en-US" dirty="0">
                <a:latin typeface="Times New Roman" pitchFamily="18" charset="0"/>
              </a:rPr>
              <a:t> </a:t>
            </a:r>
            <a:endParaRPr lang="en-US" sz="1200" dirty="0">
              <a:latin typeface="Times New Roman" pitchFamily="18" charset="0"/>
            </a:endParaRPr>
          </a:p>
          <a:p>
            <a:pPr marL="0" indent="0" algn="ctr" eaLnBrk="1" hangingPunct="1">
              <a:buFont typeface="Wingdings" pitchFamily="2" charset="2"/>
              <a:buNone/>
            </a:pPr>
            <a:r>
              <a:rPr lang="en-US" dirty="0">
                <a:latin typeface="Times New Roman" pitchFamily="18" charset="0"/>
              </a:rPr>
              <a:t>HC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dirty="0">
                <a:latin typeface="Times New Roman" pitchFamily="18" charset="0"/>
              </a:rPr>
              <a:t>  +  OH</a:t>
            </a:r>
            <a:r>
              <a:rPr lang="en-US" baseline="30000" dirty="0">
                <a:latin typeface="Times New Roman" pitchFamily="18" charset="0"/>
                <a:sym typeface="Symbol" pitchFamily="82" charset="2"/>
              </a:rPr>
              <a:t>−</a:t>
            </a:r>
            <a:r>
              <a:rPr lang="en-US" dirty="0">
                <a:latin typeface="Times New Roman" pitchFamily="18" charset="0"/>
              </a:rPr>
              <a:t> 	     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baseline="30000" dirty="0">
                <a:latin typeface="Times New Roman" pitchFamily="18" charset="0"/>
                <a:sym typeface="Symbol" pitchFamily="82" charset="2"/>
              </a:rPr>
              <a:t>−</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p>
          <a:p>
            <a:pPr marL="0" indent="0" algn="ctr" eaLnBrk="1" hangingPunct="1">
              <a:buFont typeface="Wingdings" pitchFamily="2" charset="2"/>
              <a:buNone/>
            </a:pPr>
            <a:r>
              <a:rPr lang="en-US" sz="2000" dirty="0">
                <a:solidFill>
                  <a:srgbClr val="FF0000"/>
                </a:solidFill>
                <a:latin typeface="Times New Roman" pitchFamily="18" charset="0"/>
              </a:rPr>
              <a:t>acetic acid        base              acetate ion        water</a:t>
            </a:r>
          </a:p>
        </p:txBody>
      </p:sp>
      <p:pic>
        <p:nvPicPr>
          <p:cNvPr id="2253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2335" y="36576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6751"/>
          <a:stretch/>
        </p:blipFill>
        <p:spPr>
          <a:xfrm>
            <a:off x="1964558" y="4343400"/>
            <a:ext cx="5175554" cy="2057400"/>
          </a:xfrm>
          <a:prstGeom prst="rect">
            <a:avLst/>
          </a:prstGeom>
        </p:spPr>
      </p:pic>
    </p:spTree>
    <p:extLst>
      <p:ext uri="{BB962C8B-B14F-4D97-AF65-F5344CB8AC3E}">
        <p14:creationId xmlns:p14="http://schemas.microsoft.com/office/powerpoint/2010/main" val="283859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57177"/>
            <a:ext cx="7600950" cy="914400"/>
          </a:xfrm>
        </p:spPr>
        <p:txBody>
          <a:bodyPr/>
          <a:lstStyle/>
          <a:p>
            <a:pPr eaLnBrk="1" hangingPunct="1"/>
            <a:r>
              <a:rPr lang="en-US" dirty="0"/>
              <a:t>Solution</a:t>
            </a:r>
          </a:p>
        </p:txBody>
      </p:sp>
      <p:sp>
        <p:nvSpPr>
          <p:cNvPr id="36867" name="Text Placeholder 2"/>
          <p:cNvSpPr>
            <a:spLocks noGrp="1"/>
          </p:cNvSpPr>
          <p:nvPr>
            <p:ph type="body" sz="half" idx="1"/>
          </p:nvPr>
        </p:nvSpPr>
        <p:spPr>
          <a:xfrm>
            <a:off x="609600" y="1600200"/>
            <a:ext cx="7924800" cy="4267200"/>
          </a:xfrm>
        </p:spPr>
        <p:txBody>
          <a:bodyPr/>
          <a:lstStyle/>
          <a:p>
            <a:pPr marL="457200" indent="-457200" eaLnBrk="1" hangingPunct="1">
              <a:buFont typeface="Wingdings" charset="2"/>
              <a:buNone/>
            </a:pPr>
            <a:r>
              <a:rPr lang="en-US" dirty="0"/>
              <a:t>Identify each as a characteristic of </a:t>
            </a:r>
          </a:p>
          <a:p>
            <a:pPr marL="457200" indent="-457200" eaLnBrk="1" hangingPunct="1">
              <a:buFont typeface="Wingdings" charset="2"/>
              <a:buNone/>
            </a:pPr>
            <a:r>
              <a:rPr lang="en-US" dirty="0"/>
              <a:t>A.  an acid       or        B.  a base</a:t>
            </a:r>
          </a:p>
          <a:p>
            <a:pPr marL="457200" indent="-457200" eaLnBrk="1" hangingPunct="1">
              <a:buFont typeface="Wingdings" charset="2"/>
              <a:buNone/>
            </a:pPr>
            <a:endParaRPr lang="en-US" dirty="0"/>
          </a:p>
          <a:p>
            <a:pPr marL="457200" indent="-457200" eaLnBrk="1" hangingPunct="1">
              <a:buFont typeface="Wingdings" charset="2"/>
              <a:buNone/>
            </a:pPr>
            <a:r>
              <a:rPr lang="en-US" dirty="0">
                <a:solidFill>
                  <a:srgbClr val="000000"/>
                </a:solidFill>
              </a:rPr>
              <a:t>A		1.  has a sour taste</a:t>
            </a:r>
          </a:p>
          <a:p>
            <a:pPr marL="457200" indent="-457200" eaLnBrk="1" hangingPunct="1">
              <a:buFont typeface="Wingdings" charset="2"/>
              <a:buNone/>
            </a:pPr>
            <a:r>
              <a:rPr lang="en-US" dirty="0">
                <a:solidFill>
                  <a:srgbClr val="000000"/>
                </a:solidFill>
              </a:rPr>
              <a:t>B		2.  produces OH</a:t>
            </a:r>
            <a:r>
              <a:rPr lang="en-US" sz="2800" baseline="30000" dirty="0">
                <a:solidFill>
                  <a:srgbClr val="000000"/>
                </a:solidFill>
                <a:sym typeface="Symbol" charset="2"/>
              </a:rPr>
              <a:t>−</a:t>
            </a:r>
            <a:r>
              <a:rPr lang="en-US" dirty="0">
                <a:solidFill>
                  <a:srgbClr val="000000"/>
                </a:solidFill>
              </a:rPr>
              <a:t> in aqueous solutions</a:t>
            </a:r>
          </a:p>
          <a:p>
            <a:pPr marL="457200" indent="-457200" eaLnBrk="1" hangingPunct="1">
              <a:buFont typeface="Wingdings" charset="2"/>
              <a:buNone/>
            </a:pPr>
            <a:r>
              <a:rPr lang="en-US" dirty="0">
                <a:solidFill>
                  <a:srgbClr val="000000"/>
                </a:solidFill>
              </a:rPr>
              <a:t>B		3.  has a chalky taste</a:t>
            </a:r>
          </a:p>
          <a:p>
            <a:pPr marL="457200" indent="-457200" eaLnBrk="1" hangingPunct="1">
              <a:buFont typeface="Wingdings" charset="2"/>
              <a:buNone/>
            </a:pPr>
            <a:r>
              <a:rPr lang="en-US" dirty="0">
                <a:solidFill>
                  <a:srgbClr val="000000"/>
                </a:solidFill>
              </a:rPr>
              <a:t>A, B	4.  is an electrolyte</a:t>
            </a:r>
          </a:p>
          <a:p>
            <a:pPr marL="457200" indent="-457200" eaLnBrk="1" hangingPunct="1">
              <a:buFont typeface="Wingdings" charset="2"/>
              <a:buNone/>
            </a:pPr>
            <a:r>
              <a:rPr lang="en-US" dirty="0">
                <a:solidFill>
                  <a:srgbClr val="000000"/>
                </a:solidFill>
              </a:rPr>
              <a:t>A		5.  produces H</a:t>
            </a:r>
            <a:r>
              <a:rPr lang="en-US" baseline="30000" dirty="0"/>
              <a:t>+</a:t>
            </a:r>
            <a:r>
              <a:rPr lang="en-US" dirty="0"/>
              <a:t> in aqueous solutions</a:t>
            </a:r>
          </a:p>
        </p:txBody>
      </p:sp>
    </p:spTree>
    <p:extLst>
      <p:ext uri="{BB962C8B-B14F-4D97-AF65-F5344CB8AC3E}">
        <p14:creationId xmlns:p14="http://schemas.microsoft.com/office/powerpoint/2010/main" val="20909472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4989" y="257177"/>
            <a:ext cx="8305800" cy="914400"/>
          </a:xfrm>
        </p:spPr>
        <p:txBody>
          <a:bodyPr/>
          <a:lstStyle/>
          <a:p>
            <a:pPr eaLnBrk="1" hangingPunct="1"/>
            <a:r>
              <a:rPr lang="en-US" dirty="0">
                <a:latin typeface="Times New Roman" pitchFamily="18" charset="0"/>
              </a:rPr>
              <a:t>Function of Conjugate Base in a Buffer</a:t>
            </a:r>
          </a:p>
        </p:txBody>
      </p:sp>
      <p:sp>
        <p:nvSpPr>
          <p:cNvPr id="23555" name="Text Placeholder 2"/>
          <p:cNvSpPr>
            <a:spLocks noGrp="1"/>
          </p:cNvSpPr>
          <p:nvPr>
            <p:ph type="body" sz="half" idx="1"/>
          </p:nvPr>
        </p:nvSpPr>
        <p:spPr>
          <a:xfrm>
            <a:off x="609600" y="1600200"/>
            <a:ext cx="8153400" cy="4267200"/>
          </a:xfrm>
        </p:spPr>
        <p:txBody>
          <a:bodyPr/>
          <a:lstStyle/>
          <a:p>
            <a:pPr marL="0" indent="0" eaLnBrk="1" hangingPunct="1">
              <a:spcAft>
                <a:spcPct val="10000"/>
              </a:spcAft>
              <a:buClr>
                <a:schemeClr val="bg2"/>
              </a:buClr>
              <a:buSzTx/>
              <a:buFontTx/>
              <a:buNone/>
            </a:pPr>
            <a:r>
              <a:rPr lang="en-US" dirty="0">
                <a:latin typeface="Times New Roman" pitchFamily="18" charset="0"/>
              </a:rPr>
              <a:t>The function of the acetate ion, 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baseline="30000" dirty="0">
                <a:latin typeface="Times New Roman" pitchFamily="18" charset="0"/>
                <a:sym typeface="Symbol" pitchFamily="82" charset="2"/>
              </a:rPr>
              <a:t>−</a:t>
            </a:r>
            <a:r>
              <a:rPr lang="en-US" dirty="0">
                <a:latin typeface="Times New Roman" pitchFamily="18" charset="0"/>
              </a:rPr>
              <a:t>,</a:t>
            </a:r>
            <a:r>
              <a:rPr lang="en-US" baseline="30000" dirty="0">
                <a:latin typeface="Times New Roman" pitchFamily="18" charset="0"/>
                <a:cs typeface="Arial" pitchFamily="34" charset="0"/>
              </a:rPr>
              <a:t>  </a:t>
            </a:r>
            <a:r>
              <a:rPr lang="en-US" dirty="0">
                <a:latin typeface="Times New Roman" pitchFamily="18" charset="0"/>
              </a:rPr>
              <a:t>is to neutralize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from acids</a:t>
            </a:r>
            <a:r>
              <a:rPr lang="en-US" dirty="0" smtClean="0">
                <a:latin typeface="Times New Roman" pitchFamily="18" charset="0"/>
              </a:rPr>
              <a:t>.</a:t>
            </a:r>
            <a:endParaRPr lang="en-US" dirty="0">
              <a:latin typeface="Times New Roman" pitchFamily="18" charset="0"/>
            </a:endParaRPr>
          </a:p>
          <a:p>
            <a:pPr marL="0" indent="0" eaLnBrk="1" hangingPunct="1">
              <a:spcAft>
                <a:spcPct val="10000"/>
              </a:spcAft>
              <a:buClr>
                <a:schemeClr val="bg2"/>
              </a:buClr>
              <a:buSzTx/>
              <a:buFontTx/>
              <a:buNone/>
            </a:pPr>
            <a:endParaRPr lang="en-US" sz="1200" dirty="0">
              <a:latin typeface="Times New Roman" pitchFamily="18" charset="0"/>
            </a:endParaRPr>
          </a:p>
          <a:p>
            <a:pPr marL="0" indent="0" eaLnBrk="1" hangingPunct="1">
              <a:spcAft>
                <a:spcPct val="10000"/>
              </a:spcAft>
              <a:buClr>
                <a:schemeClr val="bg2"/>
              </a:buClr>
              <a:buSzTx/>
              <a:buFontTx/>
              <a:buNone/>
            </a:pPr>
            <a:r>
              <a:rPr lang="en-US" dirty="0">
                <a:latin typeface="Times New Roman" pitchFamily="18" charset="0"/>
              </a:rPr>
              <a:t>The acetic acid produced contributes to the available weak acid.</a:t>
            </a:r>
          </a:p>
          <a:p>
            <a:pPr marL="0" indent="0" eaLnBrk="1" hangingPunct="1">
              <a:spcAft>
                <a:spcPct val="10000"/>
              </a:spcAft>
              <a:buClr>
                <a:schemeClr val="bg2"/>
              </a:buClr>
              <a:buSzTx/>
              <a:buFontTx/>
              <a:buNone/>
            </a:pPr>
            <a:endParaRPr lang="en-US" sz="1200" dirty="0">
              <a:latin typeface="Times New Roman" pitchFamily="18" charset="0"/>
            </a:endParaRPr>
          </a:p>
          <a:p>
            <a:pPr marL="0" indent="0" algn="ctr" eaLnBrk="1" hangingPunct="1">
              <a:spcAft>
                <a:spcPct val="10000"/>
              </a:spcAft>
              <a:buClr>
                <a:schemeClr val="bg2"/>
              </a:buClr>
              <a:buSzTx/>
              <a:buFontTx/>
              <a:buNone/>
            </a:pPr>
            <a:r>
              <a:rPr lang="en-US" dirty="0">
                <a:latin typeface="Times New Roman" pitchFamily="18" charset="0"/>
              </a:rPr>
              <a:t>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baseline="30000" dirty="0">
                <a:latin typeface="Times New Roman" pitchFamily="18" charset="0"/>
                <a:sym typeface="Symbol" pitchFamily="82" charset="2"/>
              </a:rPr>
              <a:t>−</a:t>
            </a:r>
            <a:r>
              <a:rPr lang="en-US" baseline="30000" dirty="0">
                <a:latin typeface="Times New Roman" pitchFamily="18" charset="0"/>
                <a:cs typeface="Arial" pitchFamily="34" charset="0"/>
              </a:rPr>
              <a:t> </a:t>
            </a:r>
            <a:r>
              <a:rPr lang="en-US" dirty="0">
                <a:latin typeface="Times New Roman" pitchFamily="18" charset="0"/>
              </a:rPr>
              <a:t> +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HC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p>
          <a:p>
            <a:pPr marL="0" indent="0" algn="ctr" eaLnBrk="1" hangingPunct="1">
              <a:buFont typeface="Wingdings" pitchFamily="2" charset="2"/>
              <a:buNone/>
            </a:pPr>
            <a:r>
              <a:rPr lang="en-US" sz="2000" dirty="0">
                <a:solidFill>
                  <a:srgbClr val="FF0000"/>
                </a:solidFill>
                <a:latin typeface="Times New Roman" pitchFamily="18" charset="0"/>
              </a:rPr>
              <a:t>acetate ion       acid              acetic acid         water</a:t>
            </a:r>
          </a:p>
        </p:txBody>
      </p:sp>
      <p:pic>
        <p:nvPicPr>
          <p:cNvPr id="2355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7338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9" r="36813" b="7814"/>
          <a:stretch/>
        </p:blipFill>
        <p:spPr>
          <a:xfrm>
            <a:off x="1943869" y="4495800"/>
            <a:ext cx="5177602" cy="1896626"/>
          </a:xfrm>
          <a:prstGeom prst="rect">
            <a:avLst/>
          </a:prstGeom>
        </p:spPr>
      </p:pic>
    </p:spTree>
    <p:extLst>
      <p:ext uri="{BB962C8B-B14F-4D97-AF65-F5344CB8AC3E}">
        <p14:creationId xmlns:p14="http://schemas.microsoft.com/office/powerpoint/2010/main" val="11758120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95276"/>
            <a:ext cx="7786688" cy="838200"/>
          </a:xfrm>
        </p:spPr>
        <p:txBody>
          <a:bodyPr/>
          <a:lstStyle/>
          <a:p>
            <a:pPr eaLnBrk="1" hangingPunct="1"/>
            <a:r>
              <a:rPr lang="en-US" dirty="0">
                <a:latin typeface="Times New Roman" pitchFamily="18" charset="0"/>
              </a:rPr>
              <a:t>Working Buffers</a:t>
            </a:r>
          </a:p>
        </p:txBody>
      </p:sp>
      <p:sp>
        <p:nvSpPr>
          <p:cNvPr id="24579" name="Text Placeholder 2"/>
          <p:cNvSpPr>
            <a:spLocks noGrp="1"/>
          </p:cNvSpPr>
          <p:nvPr>
            <p:ph type="body" sz="half" idx="1"/>
          </p:nvPr>
        </p:nvSpPr>
        <p:spPr>
          <a:xfrm>
            <a:off x="609600" y="1524000"/>
            <a:ext cx="7924800" cy="4267200"/>
          </a:xfrm>
        </p:spPr>
        <p:txBody>
          <a:bodyPr/>
          <a:lstStyle/>
          <a:p>
            <a:pPr marL="0" indent="0" eaLnBrk="1" hangingPunct="1">
              <a:buClr>
                <a:schemeClr val="bg2"/>
              </a:buClr>
              <a:buSzTx/>
              <a:buFontTx/>
              <a:buNone/>
            </a:pPr>
            <a:r>
              <a:rPr lang="en-US" dirty="0">
                <a:latin typeface="Times New Roman" pitchFamily="18" charset="0"/>
              </a:rPr>
              <a:t>Buffers work because the weak acid in a buffer neutralizes bases and the conjugate base in the buffer neutralizes acids.</a:t>
            </a:r>
          </a:p>
        </p:txBody>
      </p:sp>
      <p:sp>
        <p:nvSpPr>
          <p:cNvPr id="24580" name="Text Box 1031"/>
          <p:cNvSpPr txBox="1">
            <a:spLocks noChangeArrowheads="1"/>
          </p:cNvSpPr>
          <p:nvPr/>
        </p:nvSpPr>
        <p:spPr bwMode="auto">
          <a:xfrm>
            <a:off x="609600" y="4386262"/>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dirty="0">
                <a:latin typeface="Times New Roman" pitchFamily="18" charset="0"/>
              </a:rPr>
              <a:t>The buffer described here consists of about equal concentrations of acetic acid (HC</a:t>
            </a:r>
            <a:r>
              <a:rPr lang="en-US" sz="2000" baseline="-25000" dirty="0">
                <a:latin typeface="Times New Roman" pitchFamily="18" charset="0"/>
              </a:rPr>
              <a:t>2</a:t>
            </a:r>
            <a:r>
              <a:rPr lang="en-US" sz="2000" dirty="0">
                <a:latin typeface="Times New Roman" pitchFamily="18" charset="0"/>
              </a:rPr>
              <a:t>H</a:t>
            </a:r>
            <a:r>
              <a:rPr lang="en-US" sz="2000" baseline="-25000" dirty="0">
                <a:latin typeface="Times New Roman" pitchFamily="18" charset="0"/>
              </a:rPr>
              <a:t>3</a:t>
            </a:r>
            <a:r>
              <a:rPr lang="en-US" sz="2000" dirty="0">
                <a:latin typeface="Times New Roman" pitchFamily="18" charset="0"/>
              </a:rPr>
              <a:t>O</a:t>
            </a:r>
            <a:r>
              <a:rPr lang="en-US" sz="2000" baseline="-25000" dirty="0">
                <a:latin typeface="Times New Roman" pitchFamily="18" charset="0"/>
              </a:rPr>
              <a:t>2</a:t>
            </a:r>
            <a:r>
              <a:rPr lang="en-US" sz="2000" dirty="0">
                <a:latin typeface="Times New Roman" pitchFamily="18" charset="0"/>
              </a:rPr>
              <a:t>) and its conjugate base, acetate ion (C</a:t>
            </a:r>
            <a:r>
              <a:rPr lang="en-US" sz="2000" baseline="-25000" dirty="0">
                <a:latin typeface="Times New Roman" pitchFamily="18" charset="0"/>
              </a:rPr>
              <a:t>2</a:t>
            </a:r>
            <a:r>
              <a:rPr lang="en-US" sz="2000" dirty="0">
                <a:latin typeface="Times New Roman" pitchFamily="18" charset="0"/>
              </a:rPr>
              <a:t>H</a:t>
            </a:r>
            <a:r>
              <a:rPr lang="en-US" sz="2000" baseline="-25000" dirty="0">
                <a:latin typeface="Times New Roman" pitchFamily="18" charset="0"/>
              </a:rPr>
              <a:t>3</a:t>
            </a:r>
            <a:r>
              <a:rPr lang="en-US" sz="2000" dirty="0">
                <a:latin typeface="Times New Roman" pitchFamily="18" charset="0"/>
              </a:rPr>
              <a:t>O</a:t>
            </a:r>
            <a:r>
              <a:rPr lang="en-US" sz="2000" baseline="-25000" dirty="0">
                <a:latin typeface="Times New Roman" pitchFamily="18" charset="0"/>
              </a:rPr>
              <a:t>2</a:t>
            </a:r>
            <a:r>
              <a:rPr lang="en-US" sz="2000" baseline="30000" dirty="0">
                <a:latin typeface="Times New Roman" pitchFamily="18" charset="0"/>
                <a:sym typeface="Symbol" pitchFamily="82" charset="2"/>
              </a:rPr>
              <a:t>−</a:t>
            </a:r>
            <a:r>
              <a:rPr lang="en-US" sz="2000" dirty="0">
                <a:latin typeface="Times New Roman" pitchFamily="18" charset="0"/>
              </a:rPr>
              <a:t>). </a:t>
            </a:r>
          </a:p>
          <a:p>
            <a:pPr marL="320040" indent="-320040">
              <a:buClr>
                <a:schemeClr val="accent1"/>
              </a:buClr>
              <a:buFont typeface="Arial" pitchFamily="34" charset="0"/>
              <a:buChar char="•"/>
            </a:pPr>
            <a:r>
              <a:rPr lang="en-US" sz="2000" dirty="0">
                <a:latin typeface="Times New Roman" pitchFamily="18" charset="0"/>
              </a:rPr>
              <a:t>Adding H</a:t>
            </a:r>
            <a:r>
              <a:rPr lang="en-US" sz="2000" baseline="-25000" dirty="0">
                <a:latin typeface="Times New Roman" pitchFamily="18" charset="0"/>
              </a:rPr>
              <a:t>3</a:t>
            </a:r>
            <a:r>
              <a:rPr lang="en-US" sz="2000" dirty="0">
                <a:latin typeface="Times New Roman" pitchFamily="18" charset="0"/>
              </a:rPr>
              <a:t>O</a:t>
            </a:r>
            <a:r>
              <a:rPr lang="en-US" sz="2000" baseline="30000" dirty="0">
                <a:latin typeface="Times New Roman" pitchFamily="18" charset="0"/>
              </a:rPr>
              <a:t>+</a:t>
            </a:r>
            <a:r>
              <a:rPr lang="en-US" sz="2000" dirty="0">
                <a:latin typeface="Times New Roman" pitchFamily="18" charset="0"/>
              </a:rPr>
              <a:t> to the buffer reacts with C</a:t>
            </a:r>
            <a:r>
              <a:rPr lang="en-US" sz="2000" baseline="-25000" dirty="0">
                <a:latin typeface="Times New Roman" pitchFamily="18" charset="0"/>
              </a:rPr>
              <a:t>2</a:t>
            </a:r>
            <a:r>
              <a:rPr lang="en-US" sz="2000" dirty="0">
                <a:latin typeface="Times New Roman" pitchFamily="18" charset="0"/>
              </a:rPr>
              <a:t>H</a:t>
            </a:r>
            <a:r>
              <a:rPr lang="en-US" sz="2000" baseline="-25000" dirty="0">
                <a:latin typeface="Times New Roman" pitchFamily="18" charset="0"/>
              </a:rPr>
              <a:t>3</a:t>
            </a:r>
            <a:r>
              <a:rPr lang="en-US" sz="2000" dirty="0">
                <a:latin typeface="Times New Roman" pitchFamily="18" charset="0"/>
              </a:rPr>
              <a:t>O</a:t>
            </a:r>
            <a:r>
              <a:rPr lang="en-US" sz="2000" baseline="-25000" dirty="0">
                <a:latin typeface="Times New Roman" pitchFamily="18" charset="0"/>
              </a:rPr>
              <a:t>2</a:t>
            </a:r>
            <a:r>
              <a:rPr lang="en-US" sz="2000" baseline="30000" dirty="0">
                <a:latin typeface="Times New Roman" pitchFamily="18" charset="0"/>
                <a:sym typeface="Symbol" pitchFamily="82" charset="2"/>
              </a:rPr>
              <a:t>−</a:t>
            </a:r>
            <a:r>
              <a:rPr lang="en-US" sz="2000" dirty="0">
                <a:latin typeface="Times New Roman" pitchFamily="18" charset="0"/>
              </a:rPr>
              <a:t> whereas adding OH</a:t>
            </a:r>
            <a:r>
              <a:rPr lang="en-US" sz="2000" baseline="30000" dirty="0">
                <a:latin typeface="Times New Roman" pitchFamily="18" charset="0"/>
                <a:sym typeface="Symbol" pitchFamily="82" charset="2"/>
              </a:rPr>
              <a:t>−</a:t>
            </a:r>
            <a:r>
              <a:rPr lang="en-US" sz="2000" dirty="0">
                <a:latin typeface="Times New Roman" pitchFamily="18" charset="0"/>
              </a:rPr>
              <a:t> neutralizes HC</a:t>
            </a:r>
            <a:r>
              <a:rPr lang="en-US" sz="2000" baseline="-25000" dirty="0">
                <a:latin typeface="Times New Roman" pitchFamily="18" charset="0"/>
              </a:rPr>
              <a:t>2</a:t>
            </a:r>
            <a:r>
              <a:rPr lang="en-US" sz="2000" dirty="0">
                <a:latin typeface="Times New Roman" pitchFamily="18" charset="0"/>
              </a:rPr>
              <a:t>H</a:t>
            </a:r>
            <a:r>
              <a:rPr lang="en-US" sz="2000" baseline="-25000" dirty="0">
                <a:latin typeface="Times New Roman" pitchFamily="18" charset="0"/>
              </a:rPr>
              <a:t>3</a:t>
            </a:r>
            <a:r>
              <a:rPr lang="en-US" sz="2000" dirty="0">
                <a:latin typeface="Times New Roman" pitchFamily="18" charset="0"/>
              </a:rPr>
              <a:t>O</a:t>
            </a:r>
            <a:r>
              <a:rPr lang="en-US" sz="2000" baseline="-25000" dirty="0">
                <a:latin typeface="Times New Roman" pitchFamily="18" charset="0"/>
              </a:rPr>
              <a:t>2</a:t>
            </a:r>
            <a:r>
              <a:rPr lang="en-US" sz="2000" dirty="0" smtClean="0">
                <a:latin typeface="Times New Roman" pitchFamily="18" charset="0"/>
              </a:rPr>
              <a:t>.</a:t>
            </a:r>
            <a:endParaRPr lang="en-US" sz="2000" dirty="0">
              <a:latin typeface="Times New Roman" pitchFamily="18" charset="0"/>
            </a:endParaRPr>
          </a:p>
          <a:p>
            <a:pPr marL="320040" indent="-320040">
              <a:buClr>
                <a:schemeClr val="accent1"/>
              </a:buClr>
              <a:buFont typeface="Arial" pitchFamily="34" charset="0"/>
              <a:buChar char="•"/>
            </a:pPr>
            <a:r>
              <a:rPr lang="en-US" sz="2000" dirty="0">
                <a:latin typeface="Times New Roman" pitchFamily="18" charset="0"/>
              </a:rPr>
              <a:t>The pH of the solution is maintained as long as the added amounts of acid or base are small compared to the concentrations of the buffer components.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89" r="430" b="7814"/>
          <a:stretch/>
        </p:blipFill>
        <p:spPr>
          <a:xfrm>
            <a:off x="704519" y="2438400"/>
            <a:ext cx="7734962" cy="1798998"/>
          </a:xfrm>
          <a:prstGeom prst="rect">
            <a:avLst/>
          </a:prstGeom>
        </p:spPr>
      </p:pic>
    </p:spTree>
    <p:extLst>
      <p:ext uri="{BB962C8B-B14F-4D97-AF65-F5344CB8AC3E}">
        <p14:creationId xmlns:p14="http://schemas.microsoft.com/office/powerpoint/2010/main" val="42138682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57178"/>
            <a:ext cx="7600950" cy="914400"/>
          </a:xfrm>
        </p:spPr>
        <p:txBody>
          <a:bodyPr/>
          <a:lstStyle/>
          <a:p>
            <a:pPr eaLnBrk="1" hangingPunct="1"/>
            <a:r>
              <a:rPr lang="en-US" dirty="0">
                <a:latin typeface="Times New Roman" pitchFamily="18" charset="0"/>
              </a:rPr>
              <a:t>Learning Check</a:t>
            </a:r>
          </a:p>
        </p:txBody>
      </p:sp>
      <p:sp>
        <p:nvSpPr>
          <p:cNvPr id="25603" name="Text Placeholder 2"/>
          <p:cNvSpPr>
            <a:spLocks noGrp="1"/>
          </p:cNvSpPr>
          <p:nvPr>
            <p:ph type="body" sz="half" idx="1"/>
          </p:nvPr>
        </p:nvSpPr>
        <p:spPr>
          <a:xfrm>
            <a:off x="609600" y="1600200"/>
            <a:ext cx="7924800" cy="4267200"/>
          </a:xfrm>
        </p:spPr>
        <p:txBody>
          <a:bodyPr/>
          <a:lstStyle/>
          <a:p>
            <a:pPr eaLnBrk="1" hangingPunct="1">
              <a:buClrTx/>
              <a:buSzTx/>
              <a:buFontTx/>
              <a:buNone/>
            </a:pPr>
            <a:r>
              <a:rPr lang="en-US" dirty="0">
                <a:latin typeface="Times New Roman" pitchFamily="18" charset="0"/>
              </a:rPr>
              <a:t>Which of the following combinations make a buffer solution? </a:t>
            </a:r>
          </a:p>
          <a:p>
            <a:pPr marL="457200" indent="-457200" eaLnBrk="1" hangingPunct="1">
              <a:buFont typeface="Wingdings" pitchFamily="2" charset="2"/>
              <a:buNone/>
            </a:pPr>
            <a:r>
              <a:rPr lang="en-US" dirty="0">
                <a:latin typeface="Times New Roman" pitchFamily="18" charset="0"/>
              </a:rPr>
              <a:t>A.	HCl and KCl</a:t>
            </a:r>
          </a:p>
          <a:p>
            <a:pPr marL="457200" indent="-457200" eaLnBrk="1" hangingPunct="1">
              <a:buFont typeface="Wingdings" pitchFamily="2" charset="2"/>
              <a:buNone/>
            </a:pPr>
            <a:r>
              <a:rPr lang="en-US" dirty="0">
                <a:latin typeface="Times New Roman" pitchFamily="18" charset="0"/>
              </a:rPr>
              <a:t>B.	H</a:t>
            </a:r>
            <a:r>
              <a:rPr lang="en-US" baseline="-25000" dirty="0">
                <a:latin typeface="Times New Roman" pitchFamily="18" charset="0"/>
              </a:rPr>
              <a:t>2</a:t>
            </a:r>
            <a:r>
              <a:rPr lang="en-US" dirty="0">
                <a:latin typeface="Times New Roman" pitchFamily="18" charset="0"/>
              </a:rPr>
              <a:t>CO</a:t>
            </a:r>
            <a:r>
              <a:rPr lang="en-US" baseline="-25000" dirty="0">
                <a:latin typeface="Times New Roman" pitchFamily="18" charset="0"/>
              </a:rPr>
              <a:t>3</a:t>
            </a:r>
            <a:r>
              <a:rPr lang="en-US" dirty="0">
                <a:latin typeface="Times New Roman" pitchFamily="18" charset="0"/>
              </a:rPr>
              <a:t> and NaHCO</a:t>
            </a:r>
            <a:r>
              <a:rPr lang="en-US" baseline="-25000" dirty="0">
                <a:latin typeface="Times New Roman" pitchFamily="18" charset="0"/>
              </a:rPr>
              <a:t>3</a:t>
            </a:r>
            <a:endParaRPr lang="en-US" dirty="0">
              <a:latin typeface="Times New Roman" pitchFamily="18" charset="0"/>
            </a:endParaRPr>
          </a:p>
          <a:p>
            <a:pPr marL="457200" indent="-457200" eaLnBrk="1" hangingPunct="1">
              <a:buFont typeface="Wingdings" pitchFamily="2" charset="2"/>
              <a:buNone/>
            </a:pPr>
            <a:r>
              <a:rPr lang="en-US" dirty="0">
                <a:latin typeface="Times New Roman" pitchFamily="18" charset="0"/>
              </a:rPr>
              <a:t>C.	H</a:t>
            </a:r>
            <a:r>
              <a:rPr lang="en-US" baseline="-25000" dirty="0">
                <a:latin typeface="Times New Roman" pitchFamily="18" charset="0"/>
              </a:rPr>
              <a:t>3</a:t>
            </a:r>
            <a:r>
              <a:rPr lang="en-US" dirty="0">
                <a:latin typeface="Times New Roman" pitchFamily="18" charset="0"/>
              </a:rPr>
              <a:t>PO</a:t>
            </a:r>
            <a:r>
              <a:rPr lang="en-US" baseline="-25000" dirty="0">
                <a:latin typeface="Times New Roman" pitchFamily="18" charset="0"/>
              </a:rPr>
              <a:t>4</a:t>
            </a:r>
            <a:r>
              <a:rPr lang="en-US" dirty="0">
                <a:latin typeface="Times New Roman" pitchFamily="18" charset="0"/>
              </a:rPr>
              <a:t> and NaCl</a:t>
            </a:r>
          </a:p>
          <a:p>
            <a:pPr marL="457200" indent="-457200" eaLnBrk="1" hangingPunct="1">
              <a:buFont typeface="Wingdings" pitchFamily="2" charset="2"/>
              <a:buNone/>
            </a:pPr>
            <a:r>
              <a:rPr lang="en-US" dirty="0">
                <a:latin typeface="Times New Roman" pitchFamily="18" charset="0"/>
              </a:rPr>
              <a:t>D.	HC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dirty="0">
                <a:latin typeface="Times New Roman" pitchFamily="18" charset="0"/>
              </a:rPr>
              <a:t> and KC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endParaRPr lang="en-US" dirty="0">
              <a:latin typeface="Times New Roman" pitchFamily="18" charset="0"/>
            </a:endParaRPr>
          </a:p>
        </p:txBody>
      </p:sp>
    </p:spTree>
    <p:extLst>
      <p:ext uri="{BB962C8B-B14F-4D97-AF65-F5344CB8AC3E}">
        <p14:creationId xmlns:p14="http://schemas.microsoft.com/office/powerpoint/2010/main" val="7619319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57175"/>
            <a:ext cx="7677150" cy="914400"/>
          </a:xfrm>
        </p:spPr>
        <p:txBody>
          <a:bodyPr/>
          <a:lstStyle/>
          <a:p>
            <a:pPr eaLnBrk="1" hangingPunct="1"/>
            <a:r>
              <a:rPr lang="en-US" dirty="0">
                <a:latin typeface="Times New Roman" pitchFamily="18" charset="0"/>
              </a:rPr>
              <a:t>Solution</a:t>
            </a:r>
          </a:p>
        </p:txBody>
      </p:sp>
      <p:sp>
        <p:nvSpPr>
          <p:cNvPr id="26627" name="Text Placeholder 2"/>
          <p:cNvSpPr>
            <a:spLocks noGrp="1"/>
          </p:cNvSpPr>
          <p:nvPr>
            <p:ph type="body" sz="half" idx="1"/>
          </p:nvPr>
        </p:nvSpPr>
        <p:spPr>
          <a:xfrm>
            <a:off x="609600" y="1600200"/>
            <a:ext cx="8229600" cy="4267200"/>
          </a:xfrm>
        </p:spPr>
        <p:txBody>
          <a:bodyPr/>
          <a:lstStyle/>
          <a:p>
            <a:pPr eaLnBrk="1" hangingPunct="1">
              <a:buClrTx/>
              <a:buSzTx/>
              <a:buFontTx/>
              <a:buNone/>
              <a:tabLst>
                <a:tab pos="3714750" algn="l"/>
              </a:tabLst>
            </a:pPr>
            <a:r>
              <a:rPr lang="en-US" dirty="0">
                <a:latin typeface="Times New Roman" pitchFamily="18" charset="0"/>
              </a:rPr>
              <a:t>Which of the following combinations make a buffer solution? </a:t>
            </a:r>
          </a:p>
          <a:p>
            <a:pPr eaLnBrk="1" hangingPunct="1">
              <a:buClrTx/>
              <a:buSzTx/>
              <a:buFontTx/>
              <a:buNone/>
              <a:tabLst>
                <a:tab pos="3714750" algn="l"/>
              </a:tabLst>
            </a:pPr>
            <a:endParaRPr lang="en-US" dirty="0">
              <a:latin typeface="Times New Roman" pitchFamily="18" charset="0"/>
            </a:endParaRPr>
          </a:p>
          <a:p>
            <a:pPr eaLnBrk="1" hangingPunct="1">
              <a:buClrTx/>
              <a:buSzTx/>
              <a:buFontTx/>
              <a:buNone/>
              <a:tabLst>
                <a:tab pos="3714750" algn="l"/>
              </a:tabLst>
            </a:pPr>
            <a:r>
              <a:rPr lang="en-US" dirty="0">
                <a:latin typeface="Times New Roman" pitchFamily="18" charset="0"/>
              </a:rPr>
              <a:t>A buffer consists of a weak acid and a salt of its conjugate base.</a:t>
            </a:r>
          </a:p>
          <a:p>
            <a:pPr eaLnBrk="1" hangingPunct="1">
              <a:buFont typeface="Wingdings" pitchFamily="2" charset="2"/>
              <a:buNone/>
              <a:tabLst>
                <a:tab pos="3714750" algn="l"/>
              </a:tabLst>
            </a:pPr>
            <a:endParaRPr lang="en-US" dirty="0">
              <a:latin typeface="Times New Roman" pitchFamily="18" charset="0"/>
            </a:endParaRPr>
          </a:p>
          <a:p>
            <a:pPr marL="457200" indent="-457200" eaLnBrk="1" hangingPunct="1">
              <a:buFont typeface="Wingdings" pitchFamily="2" charset="2"/>
              <a:buNone/>
              <a:tabLst>
                <a:tab pos="3714750" algn="l"/>
              </a:tabLst>
            </a:pPr>
            <a:r>
              <a:rPr lang="en-US" dirty="0">
                <a:latin typeface="Times New Roman" pitchFamily="18" charset="0"/>
              </a:rPr>
              <a:t>A.	HCl and KCl	not a buffer</a:t>
            </a:r>
          </a:p>
          <a:p>
            <a:pPr marL="457200" indent="-457200" eaLnBrk="1" hangingPunct="1">
              <a:buFont typeface="Wingdings" pitchFamily="2" charset="2"/>
              <a:buNone/>
              <a:tabLst>
                <a:tab pos="3714750" algn="l"/>
              </a:tabLst>
            </a:pPr>
            <a:r>
              <a:rPr lang="en-US" dirty="0">
                <a:latin typeface="Times New Roman" pitchFamily="18" charset="0"/>
              </a:rPr>
              <a:t>B.	H</a:t>
            </a:r>
            <a:r>
              <a:rPr lang="en-US" baseline="-25000" dirty="0">
                <a:latin typeface="Times New Roman" pitchFamily="18" charset="0"/>
              </a:rPr>
              <a:t>2</a:t>
            </a:r>
            <a:r>
              <a:rPr lang="en-US" dirty="0">
                <a:latin typeface="Times New Roman" pitchFamily="18" charset="0"/>
              </a:rPr>
              <a:t>CO</a:t>
            </a:r>
            <a:r>
              <a:rPr lang="en-US" baseline="-25000" dirty="0">
                <a:latin typeface="Times New Roman" pitchFamily="18" charset="0"/>
              </a:rPr>
              <a:t>3</a:t>
            </a:r>
            <a:r>
              <a:rPr lang="en-US" dirty="0">
                <a:latin typeface="Times New Roman" pitchFamily="18" charset="0"/>
              </a:rPr>
              <a:t> and NaHCO</a:t>
            </a:r>
            <a:r>
              <a:rPr lang="en-US" baseline="-25000" dirty="0">
                <a:latin typeface="Times New Roman" pitchFamily="18" charset="0"/>
              </a:rPr>
              <a:t>3	</a:t>
            </a:r>
            <a:r>
              <a:rPr lang="en-US" dirty="0">
                <a:latin typeface="Times New Roman" pitchFamily="18" charset="0"/>
              </a:rPr>
              <a:t>buffer,</a:t>
            </a:r>
            <a:r>
              <a:rPr lang="en-US" baseline="-25000" dirty="0">
                <a:latin typeface="Times New Roman" pitchFamily="18" charset="0"/>
              </a:rPr>
              <a:t> </a:t>
            </a:r>
            <a:r>
              <a:rPr lang="en-US" dirty="0">
                <a:latin typeface="Times New Roman" pitchFamily="18" charset="0"/>
              </a:rPr>
              <a:t>a weak acid and its salt</a:t>
            </a:r>
          </a:p>
          <a:p>
            <a:pPr marL="457200" indent="-457200" eaLnBrk="1" hangingPunct="1">
              <a:buFont typeface="Wingdings" pitchFamily="2" charset="2"/>
              <a:buNone/>
              <a:tabLst>
                <a:tab pos="3714750" algn="l"/>
              </a:tabLst>
            </a:pPr>
            <a:r>
              <a:rPr lang="en-US" dirty="0">
                <a:latin typeface="Times New Roman" pitchFamily="18" charset="0"/>
              </a:rPr>
              <a:t>C.	H</a:t>
            </a:r>
            <a:r>
              <a:rPr lang="en-US" baseline="-25000" dirty="0">
                <a:latin typeface="Times New Roman" pitchFamily="18" charset="0"/>
              </a:rPr>
              <a:t>3</a:t>
            </a:r>
            <a:r>
              <a:rPr lang="en-US" dirty="0">
                <a:latin typeface="Times New Roman" pitchFamily="18" charset="0"/>
              </a:rPr>
              <a:t>PO</a:t>
            </a:r>
            <a:r>
              <a:rPr lang="en-US" baseline="-25000" dirty="0">
                <a:latin typeface="Times New Roman" pitchFamily="18" charset="0"/>
              </a:rPr>
              <a:t>4</a:t>
            </a:r>
            <a:r>
              <a:rPr lang="en-US" dirty="0">
                <a:latin typeface="Times New Roman" pitchFamily="18" charset="0"/>
              </a:rPr>
              <a:t> and NaCl	not a buffer</a:t>
            </a:r>
          </a:p>
          <a:p>
            <a:pPr marL="457200" indent="-457200" eaLnBrk="1" hangingPunct="1">
              <a:buFont typeface="Wingdings" pitchFamily="2" charset="2"/>
              <a:buNone/>
              <a:tabLst>
                <a:tab pos="3714750" algn="l"/>
              </a:tabLst>
            </a:pPr>
            <a:r>
              <a:rPr lang="en-US" dirty="0">
                <a:latin typeface="Times New Roman" pitchFamily="18" charset="0"/>
              </a:rPr>
              <a:t>D.	HC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dirty="0">
                <a:latin typeface="Times New Roman" pitchFamily="18" charset="0"/>
              </a:rPr>
              <a:t> and KC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	</a:t>
            </a:r>
            <a:r>
              <a:rPr lang="en-US" dirty="0">
                <a:latin typeface="Times New Roman" pitchFamily="18" charset="0"/>
              </a:rPr>
              <a:t>buffer,</a:t>
            </a:r>
            <a:r>
              <a:rPr lang="en-US" baseline="-25000" dirty="0">
                <a:latin typeface="Times New Roman" pitchFamily="18" charset="0"/>
              </a:rPr>
              <a:t> </a:t>
            </a:r>
            <a:r>
              <a:rPr lang="en-US" dirty="0">
                <a:latin typeface="Times New Roman" pitchFamily="18" charset="0"/>
              </a:rPr>
              <a:t>a weak acid and its salt</a:t>
            </a:r>
          </a:p>
          <a:p>
            <a:pPr eaLnBrk="1" hangingPunct="1">
              <a:spcAft>
                <a:spcPct val="10000"/>
              </a:spcAft>
              <a:buFont typeface="Wingdings" pitchFamily="2" charset="2"/>
              <a:buNone/>
              <a:tabLst>
                <a:tab pos="3714750" algn="l"/>
              </a:tabLst>
            </a:pPr>
            <a:endParaRPr lang="en-US" dirty="0">
              <a:latin typeface="Times New Roman" pitchFamily="18" charset="0"/>
            </a:endParaRPr>
          </a:p>
          <a:p>
            <a:pPr eaLnBrk="1" hangingPunct="1">
              <a:buFont typeface="Wingdings" pitchFamily="2" charset="2"/>
              <a:buNone/>
              <a:tabLst>
                <a:tab pos="3714750" algn="l"/>
              </a:tabLst>
            </a:pPr>
            <a:endParaRPr lang="en-US" dirty="0">
              <a:latin typeface="Times New Roman" pitchFamily="18" charset="0"/>
            </a:endParaRPr>
          </a:p>
        </p:txBody>
      </p:sp>
    </p:spTree>
    <p:extLst>
      <p:ext uri="{BB962C8B-B14F-4D97-AF65-F5344CB8AC3E}">
        <p14:creationId xmlns:p14="http://schemas.microsoft.com/office/powerpoint/2010/main" val="79241996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257175"/>
            <a:ext cx="7677150" cy="914400"/>
          </a:xfrm>
        </p:spPr>
        <p:txBody>
          <a:bodyPr/>
          <a:lstStyle/>
          <a:p>
            <a:pPr eaLnBrk="1" hangingPunct="1"/>
            <a:r>
              <a:rPr lang="en-US" dirty="0">
                <a:latin typeface="Times New Roman" pitchFamily="18" charset="0"/>
              </a:rPr>
              <a:t>Acids and Bases—Concept Map</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3492"/>
          <a:stretch/>
        </p:blipFill>
        <p:spPr>
          <a:xfrm>
            <a:off x="838200" y="1676400"/>
            <a:ext cx="7467600" cy="4396163"/>
          </a:xfrm>
          <a:prstGeom prst="rect">
            <a:avLst/>
          </a:prstGeom>
        </p:spPr>
      </p:pic>
    </p:spTree>
    <p:extLst>
      <p:ext uri="{BB962C8B-B14F-4D97-AF65-F5344CB8AC3E}">
        <p14:creationId xmlns:p14="http://schemas.microsoft.com/office/powerpoint/2010/main" val="402238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399" y="257177"/>
            <a:ext cx="8118017" cy="914400"/>
          </a:xfrm>
        </p:spPr>
        <p:txBody>
          <a:bodyPr/>
          <a:lstStyle/>
          <a:p>
            <a:pPr eaLnBrk="1" hangingPunct="1"/>
            <a:r>
              <a:rPr lang="en-US" dirty="0"/>
              <a:t>10.2 </a:t>
            </a:r>
            <a:r>
              <a:rPr lang="en-US" dirty="0">
                <a:solidFill>
                  <a:schemeClr val="accent3">
                    <a:lumMod val="50000"/>
                  </a:schemeClr>
                </a:solidFill>
              </a:rPr>
              <a:t>Brønsted</a:t>
            </a:r>
            <a:r>
              <a:rPr lang="en-US" dirty="0">
                <a:solidFill>
                  <a:schemeClr val="accent3">
                    <a:lumMod val="50000"/>
                  </a:schemeClr>
                </a:solidFill>
                <a:cs typeface="Times New Roman" charset="0"/>
              </a:rPr>
              <a:t>–</a:t>
            </a:r>
            <a:r>
              <a:rPr lang="en-US" dirty="0">
                <a:solidFill>
                  <a:schemeClr val="accent3">
                    <a:lumMod val="50000"/>
                  </a:schemeClr>
                </a:solidFill>
              </a:rPr>
              <a:t>Lowry Acids and Bases</a:t>
            </a:r>
          </a:p>
        </p:txBody>
      </p:sp>
      <p:sp>
        <p:nvSpPr>
          <p:cNvPr id="30723" name="Text Placeholder 2"/>
          <p:cNvSpPr>
            <a:spLocks noGrp="1"/>
          </p:cNvSpPr>
          <p:nvPr>
            <p:ph type="body" sz="half" idx="1"/>
          </p:nvPr>
        </p:nvSpPr>
        <p:spPr>
          <a:xfrm>
            <a:off x="609600" y="1600200"/>
            <a:ext cx="7924800" cy="4267200"/>
          </a:xfrm>
        </p:spPr>
        <p:txBody>
          <a:bodyPr/>
          <a:lstStyle/>
          <a:p>
            <a:pPr eaLnBrk="1" hangingPunct="1">
              <a:buClr>
                <a:srgbClr val="339933"/>
              </a:buClr>
              <a:buSzTx/>
              <a:buFontTx/>
              <a:buNone/>
            </a:pPr>
            <a:r>
              <a:rPr lang="en-US" dirty="0"/>
              <a:t>According to the Br</a:t>
            </a:r>
            <a:r>
              <a:rPr lang="en-US" dirty="0">
                <a:cs typeface="Times New Roman" charset="0"/>
              </a:rPr>
              <a:t>ø</a:t>
            </a:r>
            <a:r>
              <a:rPr lang="en-US" dirty="0"/>
              <a:t>nsted</a:t>
            </a:r>
            <a:r>
              <a:rPr lang="en-US" dirty="0">
                <a:cs typeface="Times New Roman" charset="0"/>
              </a:rPr>
              <a:t>–</a:t>
            </a:r>
            <a:r>
              <a:rPr lang="en-US" dirty="0"/>
              <a:t>Lowry theory,</a:t>
            </a:r>
          </a:p>
          <a:p>
            <a:pPr eaLnBrk="1" hangingPunct="1">
              <a:buSzTx/>
              <a:buFontTx/>
              <a:buChar char="•"/>
            </a:pPr>
            <a:r>
              <a:rPr lang="en-US" dirty="0"/>
              <a:t>an acid is a substance that donates H</a:t>
            </a:r>
            <a:r>
              <a:rPr lang="en-US" baseline="30000" dirty="0"/>
              <a:t>+</a:t>
            </a:r>
            <a:endParaRPr lang="en-US" dirty="0"/>
          </a:p>
          <a:p>
            <a:pPr eaLnBrk="1" hangingPunct="1">
              <a:buSzTx/>
              <a:buFontTx/>
              <a:buChar char="•"/>
            </a:pPr>
            <a:r>
              <a:rPr lang="en-US" dirty="0"/>
              <a:t>a base is a substance that accepts H</a:t>
            </a:r>
            <a:r>
              <a:rPr lang="en-US" baseline="30000" dirty="0"/>
              <a:t>+</a:t>
            </a:r>
            <a:endParaRPr lang="en-US" dirty="0"/>
          </a:p>
          <a:p>
            <a:pPr eaLnBrk="1" hangingPunct="1">
              <a:buClr>
                <a:schemeClr val="bg2"/>
              </a:buClr>
              <a:buSzTx/>
              <a:buFontTx/>
              <a:buChar char="•"/>
            </a:pPr>
            <a:endParaRPr lang="en-US" dirty="0"/>
          </a:p>
          <a:p>
            <a:pPr eaLnBrk="1" hangingPunct="1">
              <a:buClr>
                <a:schemeClr val="bg2"/>
              </a:buClr>
              <a:buSzTx/>
              <a:buFont typeface="Wingdings" charset="2"/>
              <a:buNone/>
            </a:pPr>
            <a:r>
              <a:rPr lang="en-US" dirty="0"/>
              <a:t>    </a:t>
            </a:r>
          </a:p>
        </p:txBody>
      </p:sp>
      <p:pic>
        <p:nvPicPr>
          <p:cNvPr id="30724" name="Picture 5" descr="10_Pg325_UnFigure_4.jpg"/>
          <p:cNvPicPr>
            <a:picLocks noChangeAspect="1"/>
          </p:cNvPicPr>
          <p:nvPr/>
        </p:nvPicPr>
        <p:blipFill>
          <a:blip r:embed="rId2" cstate="print">
            <a:extLst>
              <a:ext uri="{28A0092B-C50C-407E-A947-70E740481C1C}">
                <a14:useLocalDpi xmlns:a14="http://schemas.microsoft.com/office/drawing/2010/main" val="0"/>
              </a:ext>
            </a:extLst>
          </a:blip>
          <a:srcRect b="4861"/>
          <a:stretch>
            <a:fillRect/>
          </a:stretch>
        </p:blipFill>
        <p:spPr bwMode="auto">
          <a:xfrm>
            <a:off x="4522839" y="3237270"/>
            <a:ext cx="4128578" cy="202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575"/>
          <a:stretch/>
        </p:blipFill>
        <p:spPr>
          <a:xfrm>
            <a:off x="336755" y="3237271"/>
            <a:ext cx="3977430" cy="1542583"/>
          </a:xfrm>
          <a:prstGeom prst="rect">
            <a:avLst/>
          </a:prstGeom>
        </p:spPr>
      </p:pic>
      <p:sp>
        <p:nvSpPr>
          <p:cNvPr id="6" name="TextBox 9">
            <a:extLst>
              <a:ext uri="{FF2B5EF4-FFF2-40B4-BE49-F238E27FC236}">
                <a16:creationId xmlns="" xmlns:a16="http://schemas.microsoft.com/office/drawing/2014/main" id="{2210A63D-6606-45A2-B02F-B13FC0EAFD95}"/>
              </a:ext>
            </a:extLst>
          </p:cNvPr>
          <p:cNvSpPr txBox="1">
            <a:spLocks noChangeArrowheads="1"/>
          </p:cNvSpPr>
          <p:nvPr/>
        </p:nvSpPr>
        <p:spPr bwMode="auto">
          <a:xfrm>
            <a:off x="762000" y="5410200"/>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b="1" dirty="0">
                <a:solidFill>
                  <a:srgbClr val="3D9D1E"/>
                </a:solidFill>
                <a:latin typeface="Times New Roman" charset="0"/>
                <a:cs typeface="Times New Roman" charset="0"/>
              </a:rPr>
              <a:t>Learning Goal  </a:t>
            </a:r>
            <a:r>
              <a:rPr lang="en-US" dirty="0">
                <a:latin typeface="Times New Roman" pitchFamily="18" charset="0"/>
              </a:rPr>
              <a:t>Identify conjugate </a:t>
            </a:r>
            <a:r>
              <a:rPr lang="en-US" dirty="0" smtClean="0">
                <a:latin typeface="Times New Roman" pitchFamily="18" charset="0"/>
              </a:rPr>
              <a:t>acid–base </a:t>
            </a:r>
            <a:r>
              <a:rPr lang="en-US" dirty="0">
                <a:latin typeface="Times New Roman" pitchFamily="18" charset="0"/>
              </a:rPr>
              <a:t>pairs for </a:t>
            </a:r>
            <a:r>
              <a:rPr lang="en-US" dirty="0">
                <a:latin typeface="Times New Roman" panose="02020603050405020304" pitchFamily="18" charset="0"/>
                <a:cs typeface="Times New Roman" panose="02020603050405020304" pitchFamily="18" charset="0"/>
              </a:rPr>
              <a:t>Brønsted–Lowry acids and bases.</a:t>
            </a:r>
          </a:p>
        </p:txBody>
      </p:sp>
    </p:spTree>
    <p:extLst>
      <p:ext uri="{BB962C8B-B14F-4D97-AF65-F5344CB8AC3E}">
        <p14:creationId xmlns:p14="http://schemas.microsoft.com/office/powerpoint/2010/main" val="21892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257176"/>
            <a:ext cx="8015288" cy="914400"/>
          </a:xfrm>
        </p:spPr>
        <p:txBody>
          <a:bodyPr/>
          <a:lstStyle/>
          <a:p>
            <a:pPr eaLnBrk="1" hangingPunct="1"/>
            <a:r>
              <a:rPr lang="en-US" dirty="0"/>
              <a:t>NH</a:t>
            </a:r>
            <a:r>
              <a:rPr lang="en-US" baseline="-25000" dirty="0"/>
              <a:t>3</a:t>
            </a:r>
            <a:r>
              <a:rPr lang="en-US" dirty="0"/>
              <a:t>, a Brønsted</a:t>
            </a:r>
            <a:r>
              <a:rPr lang="en-US" dirty="0">
                <a:cs typeface="Times New Roman" charset="0"/>
              </a:rPr>
              <a:t>–</a:t>
            </a:r>
            <a:r>
              <a:rPr lang="en-US" dirty="0"/>
              <a:t>Lowry Base</a:t>
            </a:r>
          </a:p>
        </p:txBody>
      </p:sp>
      <p:sp>
        <p:nvSpPr>
          <p:cNvPr id="31747" name="Text Placeholder 2"/>
          <p:cNvSpPr>
            <a:spLocks noGrp="1"/>
          </p:cNvSpPr>
          <p:nvPr>
            <p:ph type="body" sz="half" idx="1"/>
          </p:nvPr>
        </p:nvSpPr>
        <p:spPr>
          <a:xfrm>
            <a:off x="609600" y="1600200"/>
            <a:ext cx="7924800" cy="4267200"/>
          </a:xfrm>
        </p:spPr>
        <p:txBody>
          <a:bodyPr/>
          <a:lstStyle/>
          <a:p>
            <a:pPr eaLnBrk="1" hangingPunct="1">
              <a:spcAft>
                <a:spcPct val="10000"/>
              </a:spcAft>
              <a:buClr>
                <a:schemeClr val="bg2"/>
              </a:buClr>
              <a:buSzTx/>
              <a:buFontTx/>
              <a:buNone/>
            </a:pPr>
            <a:r>
              <a:rPr lang="en-US" dirty="0"/>
              <a:t>In the reaction of ammonia and water,</a:t>
            </a:r>
          </a:p>
          <a:p>
            <a:pPr eaLnBrk="1" hangingPunct="1">
              <a:spcAft>
                <a:spcPct val="10000"/>
              </a:spcAft>
              <a:buSzTx/>
              <a:buFontTx/>
              <a:buChar char="•"/>
            </a:pPr>
            <a:r>
              <a:rPr lang="en-US" dirty="0"/>
              <a:t>NH</a:t>
            </a:r>
            <a:r>
              <a:rPr lang="en-US" baseline="-25000" dirty="0"/>
              <a:t>3</a:t>
            </a:r>
            <a:r>
              <a:rPr lang="en-US" dirty="0"/>
              <a:t> acts as the base that accepts H</a:t>
            </a:r>
            <a:r>
              <a:rPr lang="en-US" baseline="30000" dirty="0"/>
              <a:t>+   </a:t>
            </a:r>
          </a:p>
          <a:p>
            <a:pPr eaLnBrk="1" hangingPunct="1">
              <a:spcAft>
                <a:spcPct val="10000"/>
              </a:spcAft>
              <a:buSzTx/>
              <a:buFontTx/>
              <a:buChar char="•"/>
            </a:pPr>
            <a:r>
              <a:rPr lang="en-US" dirty="0"/>
              <a:t>H</a:t>
            </a:r>
            <a:r>
              <a:rPr lang="en-US" baseline="-25000" dirty="0"/>
              <a:t>2</a:t>
            </a:r>
            <a:r>
              <a:rPr lang="en-US" dirty="0"/>
              <a:t>O acts as the acid that donates H</a:t>
            </a:r>
            <a:r>
              <a:rPr lang="en-US" baseline="30000" dirty="0"/>
              <a:t>+</a:t>
            </a:r>
          </a:p>
          <a:p>
            <a:pPr eaLnBrk="1" hangingPunct="1">
              <a:spcAft>
                <a:spcPct val="10000"/>
              </a:spcAft>
              <a:buClr>
                <a:schemeClr val="bg2"/>
              </a:buClr>
              <a:buSzTx/>
              <a:buFontTx/>
              <a:buChar char="•"/>
            </a:pPr>
            <a:endParaRPr lang="en-US" baseline="30000" dirty="0"/>
          </a:p>
          <a:p>
            <a:pPr eaLnBrk="1" hangingPunct="1">
              <a:spcAft>
                <a:spcPct val="10000"/>
              </a:spcAft>
              <a:buClr>
                <a:schemeClr val="bg2"/>
              </a:buClr>
              <a:buSzTx/>
              <a:buFont typeface="Wingdings" charset="2"/>
              <a:buNone/>
            </a:pPr>
            <a:endParaRPr lang="en-US" baseline="30000" dirty="0"/>
          </a:p>
          <a:p>
            <a:pPr eaLnBrk="1" hangingPunct="1">
              <a:spcAft>
                <a:spcPct val="10000"/>
              </a:spcAft>
              <a:buClr>
                <a:schemeClr val="bg2"/>
              </a:buClr>
              <a:buSzTx/>
              <a:buFont typeface="Wingdings" charset="2"/>
              <a:buNone/>
            </a:pPr>
            <a:endParaRPr lang="en-US" dirty="0"/>
          </a:p>
        </p:txBody>
      </p:sp>
      <p:pic>
        <p:nvPicPr>
          <p:cNvPr id="31748" name="Picture 4" descr="10_Pg325_UnFigure_5.jpg"/>
          <p:cNvPicPr>
            <a:picLocks noChangeAspect="1"/>
          </p:cNvPicPr>
          <p:nvPr/>
        </p:nvPicPr>
        <p:blipFill>
          <a:blip r:embed="rId2" cstate="print">
            <a:extLst>
              <a:ext uri="{28A0092B-C50C-407E-A947-70E740481C1C}">
                <a14:useLocalDpi xmlns:a14="http://schemas.microsoft.com/office/drawing/2010/main" val="0"/>
              </a:ext>
            </a:extLst>
          </a:blip>
          <a:srcRect b="4469"/>
          <a:stretch>
            <a:fillRect/>
          </a:stretch>
        </p:blipFill>
        <p:spPr bwMode="auto">
          <a:xfrm>
            <a:off x="1661652" y="3429000"/>
            <a:ext cx="57308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554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257173"/>
            <a:ext cx="7600950" cy="914400"/>
          </a:xfrm>
        </p:spPr>
        <p:txBody>
          <a:bodyPr/>
          <a:lstStyle/>
          <a:p>
            <a:pPr eaLnBrk="1" hangingPunct="1"/>
            <a:r>
              <a:rPr lang="en-US" dirty="0"/>
              <a:t>Learning Check</a:t>
            </a:r>
          </a:p>
        </p:txBody>
      </p:sp>
      <p:sp>
        <p:nvSpPr>
          <p:cNvPr id="33795" name="Text Placeholder 2"/>
          <p:cNvSpPr>
            <a:spLocks noGrp="1"/>
          </p:cNvSpPr>
          <p:nvPr>
            <p:ph type="body" sz="half" idx="1"/>
          </p:nvPr>
        </p:nvSpPr>
        <p:spPr>
          <a:xfrm>
            <a:off x="609600" y="1600200"/>
            <a:ext cx="7924800" cy="4267200"/>
          </a:xfrm>
        </p:spPr>
        <p:txBody>
          <a:bodyPr/>
          <a:lstStyle/>
          <a:p>
            <a:pPr marL="0" indent="0" eaLnBrk="1" hangingPunct="1">
              <a:buFont typeface="Wingdings" charset="2"/>
              <a:buNone/>
            </a:pPr>
            <a:r>
              <a:rPr lang="en-US" dirty="0"/>
              <a:t>In each of the following equations, identify the Brønsted</a:t>
            </a:r>
            <a:r>
              <a:rPr lang="en-US" sz="2100" dirty="0">
                <a:cs typeface="Times New Roman" charset="0"/>
              </a:rPr>
              <a:t>–</a:t>
            </a:r>
            <a:r>
              <a:rPr lang="en-US" dirty="0"/>
              <a:t>Lowry acid and base in the reactants:</a:t>
            </a:r>
          </a:p>
          <a:p>
            <a:pPr marL="0" indent="0" eaLnBrk="1" hangingPunct="1">
              <a:buFont typeface="Wingdings" charset="2"/>
              <a:buNone/>
            </a:pPr>
            <a:endParaRPr lang="en-US" dirty="0"/>
          </a:p>
          <a:p>
            <a:pPr marL="0" indent="0" eaLnBrk="1" hangingPunct="1">
              <a:lnSpc>
                <a:spcPct val="120000"/>
              </a:lnSpc>
              <a:buFont typeface="Wingdings" charset="2"/>
              <a:buNone/>
            </a:pPr>
            <a:r>
              <a:rPr lang="en-US" dirty="0"/>
              <a:t>A.  HNO</a:t>
            </a:r>
            <a:r>
              <a:rPr lang="en-US" baseline="-25000" dirty="0"/>
              <a:t>3</a:t>
            </a:r>
            <a:r>
              <a:rPr lang="en-US" dirty="0"/>
              <a:t>(</a:t>
            </a:r>
            <a:r>
              <a:rPr lang="en-US" i="1" dirty="0"/>
              <a:t>aq</a:t>
            </a:r>
            <a:r>
              <a:rPr lang="en-US" dirty="0"/>
              <a:t>) + H</a:t>
            </a:r>
            <a:r>
              <a:rPr lang="en-US" baseline="-25000" dirty="0"/>
              <a:t>2</a:t>
            </a:r>
            <a:r>
              <a:rPr lang="en-US" dirty="0"/>
              <a:t>O(</a:t>
            </a:r>
            <a:r>
              <a:rPr lang="en-US" i="1" dirty="0"/>
              <a:t>l</a:t>
            </a:r>
            <a:r>
              <a:rPr lang="en-US" dirty="0"/>
              <a:t>)  </a:t>
            </a:r>
            <a:r>
              <a:rPr lang="en-US" dirty="0">
                <a:sym typeface="Wingdings" charset="2"/>
              </a:rPr>
              <a:t>       H</a:t>
            </a:r>
            <a:r>
              <a:rPr lang="en-US" baseline="-25000" dirty="0">
                <a:sym typeface="Wingdings" charset="2"/>
              </a:rPr>
              <a:t>3</a:t>
            </a:r>
            <a:r>
              <a:rPr lang="en-US" dirty="0">
                <a:sym typeface="Wingdings" charset="2"/>
              </a:rPr>
              <a:t>O</a:t>
            </a:r>
            <a:r>
              <a:rPr lang="en-US" baseline="30000" dirty="0">
                <a:sym typeface="Wingdings" charset="2"/>
              </a:rPr>
              <a:t>+</a:t>
            </a:r>
            <a:r>
              <a:rPr lang="en-US" dirty="0">
                <a:sym typeface="Wingdings" charset="2"/>
              </a:rPr>
              <a:t>(</a:t>
            </a:r>
            <a:r>
              <a:rPr lang="en-US" i="1" dirty="0">
                <a:sym typeface="Wingdings" charset="2"/>
              </a:rPr>
              <a:t>aq</a:t>
            </a:r>
            <a:r>
              <a:rPr lang="en-US" dirty="0">
                <a:sym typeface="Wingdings" charset="2"/>
              </a:rPr>
              <a:t>) + NO</a:t>
            </a:r>
            <a:r>
              <a:rPr lang="en-US" baseline="-25000" dirty="0">
                <a:sym typeface="Wingdings" charset="2"/>
              </a:rPr>
              <a:t>3</a:t>
            </a:r>
            <a:r>
              <a:rPr lang="en-US" baseline="30000" dirty="0">
                <a:sym typeface="Symbol" charset="2"/>
              </a:rPr>
              <a:t>−</a:t>
            </a:r>
            <a:r>
              <a:rPr lang="en-US" dirty="0">
                <a:sym typeface="Wingdings" charset="2"/>
              </a:rPr>
              <a:t>(</a:t>
            </a:r>
            <a:r>
              <a:rPr lang="en-US" i="1" dirty="0">
                <a:sym typeface="Wingdings" charset="2"/>
              </a:rPr>
              <a:t>aq</a:t>
            </a:r>
            <a:r>
              <a:rPr lang="en-US" dirty="0">
                <a:sym typeface="Wingdings" charset="2"/>
              </a:rPr>
              <a:t>) </a:t>
            </a:r>
          </a:p>
          <a:p>
            <a:pPr marL="0" indent="0" eaLnBrk="1" hangingPunct="1">
              <a:lnSpc>
                <a:spcPct val="120000"/>
              </a:lnSpc>
              <a:buFont typeface="Wingdings" charset="2"/>
              <a:buNone/>
            </a:pPr>
            <a:endParaRPr lang="en-US" dirty="0">
              <a:sym typeface="Wingdings" charset="2"/>
            </a:endParaRPr>
          </a:p>
          <a:p>
            <a:pPr marL="0" indent="0" eaLnBrk="1" hangingPunct="1">
              <a:lnSpc>
                <a:spcPct val="120000"/>
              </a:lnSpc>
              <a:buFont typeface="Wingdings" charset="2"/>
              <a:buNone/>
            </a:pPr>
            <a:r>
              <a:rPr lang="en-US" dirty="0">
                <a:sym typeface="Wingdings" charset="2"/>
              </a:rPr>
              <a:t>B.  </a:t>
            </a:r>
            <a:r>
              <a:rPr lang="en-US" dirty="0"/>
              <a:t>HF(</a:t>
            </a:r>
            <a:r>
              <a:rPr lang="en-US" i="1" dirty="0"/>
              <a:t>aq</a:t>
            </a:r>
            <a:r>
              <a:rPr lang="en-US" dirty="0"/>
              <a:t>) + H</a:t>
            </a:r>
            <a:r>
              <a:rPr lang="en-US" baseline="-25000" dirty="0"/>
              <a:t>2</a:t>
            </a:r>
            <a:r>
              <a:rPr lang="en-US" dirty="0"/>
              <a:t>O(</a:t>
            </a:r>
            <a:r>
              <a:rPr lang="en-US" i="1" dirty="0"/>
              <a:t>l</a:t>
            </a:r>
            <a:r>
              <a:rPr lang="en-US" dirty="0"/>
              <a:t>)           </a:t>
            </a:r>
            <a:r>
              <a:rPr lang="en-US" dirty="0">
                <a:sym typeface="Wingdings" charset="2"/>
              </a:rPr>
              <a:t>H</a:t>
            </a:r>
            <a:r>
              <a:rPr lang="en-US" baseline="-25000" dirty="0">
                <a:sym typeface="Wingdings" charset="2"/>
              </a:rPr>
              <a:t>3</a:t>
            </a:r>
            <a:r>
              <a:rPr lang="en-US" dirty="0">
                <a:sym typeface="Wingdings" charset="2"/>
              </a:rPr>
              <a:t>O</a:t>
            </a:r>
            <a:r>
              <a:rPr lang="en-US" baseline="30000" dirty="0">
                <a:sym typeface="Wingdings" charset="2"/>
              </a:rPr>
              <a:t>+</a:t>
            </a:r>
            <a:r>
              <a:rPr lang="en-US" dirty="0">
                <a:sym typeface="Wingdings" charset="2"/>
              </a:rPr>
              <a:t>(</a:t>
            </a:r>
            <a:r>
              <a:rPr lang="en-US" i="1" dirty="0">
                <a:sym typeface="Wingdings" charset="2"/>
              </a:rPr>
              <a:t>aq</a:t>
            </a:r>
            <a:r>
              <a:rPr lang="en-US" dirty="0">
                <a:sym typeface="Wingdings" charset="2"/>
              </a:rPr>
              <a:t>) + F</a:t>
            </a:r>
            <a:r>
              <a:rPr lang="en-US" baseline="30000" dirty="0">
                <a:sym typeface="Symbol" charset="2"/>
              </a:rPr>
              <a:t>−</a:t>
            </a:r>
            <a:r>
              <a:rPr lang="en-US" dirty="0">
                <a:sym typeface="Wingdings" charset="2"/>
              </a:rPr>
              <a:t>(</a:t>
            </a:r>
            <a:r>
              <a:rPr lang="en-US" i="1" dirty="0">
                <a:sym typeface="Wingdings" charset="2"/>
              </a:rPr>
              <a:t>aq</a:t>
            </a:r>
            <a:r>
              <a:rPr lang="en-US" dirty="0">
                <a:sym typeface="Wingdings" charset="2"/>
              </a:rPr>
              <a:t>) </a:t>
            </a:r>
            <a:endParaRPr lang="en-US" dirty="0"/>
          </a:p>
          <a:p>
            <a:pPr marL="0" indent="0" eaLnBrk="1" hangingPunct="1">
              <a:lnSpc>
                <a:spcPct val="120000"/>
              </a:lnSpc>
              <a:buFont typeface="Wingdings" charset="2"/>
              <a:buNone/>
            </a:pPr>
            <a:endParaRPr lang="en-US" dirty="0"/>
          </a:p>
        </p:txBody>
      </p:sp>
      <p:pic>
        <p:nvPicPr>
          <p:cNvPr id="3379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1242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1148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555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257175"/>
            <a:ext cx="7600950" cy="914400"/>
          </a:xfrm>
        </p:spPr>
        <p:txBody>
          <a:bodyPr/>
          <a:lstStyle/>
          <a:p>
            <a:pPr eaLnBrk="1" hangingPunct="1"/>
            <a:r>
              <a:rPr lang="en-US" dirty="0"/>
              <a:t>Solution</a:t>
            </a:r>
          </a:p>
        </p:txBody>
      </p:sp>
      <p:sp>
        <p:nvSpPr>
          <p:cNvPr id="34819" name="Text Placeholder 2"/>
          <p:cNvSpPr>
            <a:spLocks noGrp="1"/>
          </p:cNvSpPr>
          <p:nvPr>
            <p:ph type="body" sz="half" idx="1"/>
          </p:nvPr>
        </p:nvSpPr>
        <p:spPr>
          <a:xfrm>
            <a:off x="609600" y="1600200"/>
            <a:ext cx="7924800" cy="4267200"/>
          </a:xfrm>
        </p:spPr>
        <p:txBody>
          <a:bodyPr/>
          <a:lstStyle/>
          <a:p>
            <a:pPr marL="0" indent="0" eaLnBrk="1" hangingPunct="1">
              <a:buFont typeface="Arial" charset="0"/>
              <a:buNone/>
            </a:pPr>
            <a:r>
              <a:rPr lang="en-US" dirty="0"/>
              <a:t>In each of the following equations, identify the Brønsted</a:t>
            </a:r>
            <a:r>
              <a:rPr lang="en-US" sz="2100" dirty="0">
                <a:cs typeface="Times New Roman" charset="0"/>
              </a:rPr>
              <a:t>–</a:t>
            </a:r>
            <a:r>
              <a:rPr lang="en-US" dirty="0"/>
              <a:t>Lowry acid and base in the reactants:</a:t>
            </a:r>
          </a:p>
          <a:p>
            <a:pPr marL="0" indent="0" eaLnBrk="1" hangingPunct="1">
              <a:buFont typeface="Wingdings" charset="2"/>
              <a:buNone/>
            </a:pPr>
            <a:endParaRPr lang="en-US" dirty="0"/>
          </a:p>
          <a:p>
            <a:pPr marL="0" indent="0" eaLnBrk="1" hangingPunct="1">
              <a:lnSpc>
                <a:spcPct val="120000"/>
              </a:lnSpc>
              <a:buFont typeface="Wingdings" charset="2"/>
              <a:buNone/>
            </a:pPr>
            <a:r>
              <a:rPr lang="en-US" dirty="0"/>
              <a:t>A.  HNO</a:t>
            </a:r>
            <a:r>
              <a:rPr lang="en-US" baseline="-25000" dirty="0"/>
              <a:t>3</a:t>
            </a:r>
            <a:r>
              <a:rPr lang="en-US" dirty="0"/>
              <a:t>(</a:t>
            </a:r>
            <a:r>
              <a:rPr lang="en-US" i="1" dirty="0"/>
              <a:t>aq</a:t>
            </a:r>
            <a:r>
              <a:rPr lang="en-US" dirty="0"/>
              <a:t>) + H</a:t>
            </a:r>
            <a:r>
              <a:rPr lang="en-US" baseline="-25000" dirty="0"/>
              <a:t>2</a:t>
            </a:r>
            <a:r>
              <a:rPr lang="en-US" dirty="0"/>
              <a:t>O(</a:t>
            </a:r>
            <a:r>
              <a:rPr lang="en-US" i="1" dirty="0"/>
              <a:t>l</a:t>
            </a:r>
            <a:r>
              <a:rPr lang="en-US" dirty="0"/>
              <a:t>)  </a:t>
            </a:r>
            <a:r>
              <a:rPr lang="en-US" dirty="0">
                <a:sym typeface="Wingdings" charset="2"/>
              </a:rPr>
              <a:t>       H</a:t>
            </a:r>
            <a:r>
              <a:rPr lang="en-US" baseline="-25000" dirty="0">
                <a:sym typeface="Wingdings" charset="2"/>
              </a:rPr>
              <a:t>3</a:t>
            </a:r>
            <a:r>
              <a:rPr lang="en-US" dirty="0">
                <a:sym typeface="Wingdings" charset="2"/>
              </a:rPr>
              <a:t>O</a:t>
            </a:r>
            <a:r>
              <a:rPr lang="en-US" baseline="30000" dirty="0">
                <a:sym typeface="Wingdings" charset="2"/>
              </a:rPr>
              <a:t>+</a:t>
            </a:r>
            <a:r>
              <a:rPr lang="en-US" dirty="0">
                <a:sym typeface="Wingdings" charset="2"/>
              </a:rPr>
              <a:t>(</a:t>
            </a:r>
            <a:r>
              <a:rPr lang="en-US" i="1" dirty="0">
                <a:sym typeface="Wingdings" charset="2"/>
              </a:rPr>
              <a:t>aq</a:t>
            </a:r>
            <a:r>
              <a:rPr lang="en-US" dirty="0">
                <a:sym typeface="Wingdings" charset="2"/>
              </a:rPr>
              <a:t>) + NO</a:t>
            </a:r>
            <a:r>
              <a:rPr lang="en-US" baseline="-25000" dirty="0">
                <a:sym typeface="Wingdings" charset="2"/>
              </a:rPr>
              <a:t>3</a:t>
            </a:r>
            <a:r>
              <a:rPr lang="en-US" baseline="30000" dirty="0">
                <a:sym typeface="Symbol" charset="2"/>
              </a:rPr>
              <a:t>−</a:t>
            </a:r>
            <a:r>
              <a:rPr lang="en-US" dirty="0">
                <a:sym typeface="Wingdings" charset="2"/>
              </a:rPr>
              <a:t>(</a:t>
            </a:r>
            <a:r>
              <a:rPr lang="en-US" i="1" dirty="0">
                <a:sym typeface="Wingdings" charset="2"/>
              </a:rPr>
              <a:t>aq</a:t>
            </a:r>
            <a:r>
              <a:rPr lang="en-US" dirty="0">
                <a:sym typeface="Wingdings" charset="2"/>
              </a:rPr>
              <a:t>) </a:t>
            </a:r>
          </a:p>
          <a:p>
            <a:pPr marL="0" indent="0" eaLnBrk="1" hangingPunct="1">
              <a:lnSpc>
                <a:spcPct val="120000"/>
              </a:lnSpc>
              <a:buFont typeface="Wingdings" charset="2"/>
              <a:buNone/>
            </a:pPr>
            <a:r>
              <a:rPr lang="en-US" dirty="0">
                <a:solidFill>
                  <a:srgbClr val="3366FF"/>
                </a:solidFill>
                <a:sym typeface="Wingdings" charset="2"/>
              </a:rPr>
              <a:t>	</a:t>
            </a:r>
            <a:r>
              <a:rPr lang="en-US" dirty="0">
                <a:solidFill>
                  <a:srgbClr val="800000"/>
                </a:solidFill>
                <a:sym typeface="Wingdings" charset="2"/>
              </a:rPr>
              <a:t>acid          base</a:t>
            </a:r>
          </a:p>
          <a:p>
            <a:pPr marL="0" indent="0" eaLnBrk="1" hangingPunct="1">
              <a:lnSpc>
                <a:spcPct val="120000"/>
              </a:lnSpc>
              <a:buFont typeface="Wingdings" charset="2"/>
              <a:buNone/>
            </a:pPr>
            <a:endParaRPr lang="en-US" dirty="0">
              <a:sym typeface="Wingdings" charset="2"/>
            </a:endParaRPr>
          </a:p>
          <a:p>
            <a:pPr marL="0" indent="0" eaLnBrk="1" hangingPunct="1">
              <a:lnSpc>
                <a:spcPct val="120000"/>
              </a:lnSpc>
              <a:buFont typeface="Wingdings" charset="2"/>
              <a:buNone/>
            </a:pPr>
            <a:r>
              <a:rPr lang="en-US" dirty="0">
                <a:sym typeface="Wingdings" charset="2"/>
              </a:rPr>
              <a:t>B.  </a:t>
            </a:r>
            <a:r>
              <a:rPr lang="en-US" dirty="0"/>
              <a:t>HF(</a:t>
            </a:r>
            <a:r>
              <a:rPr lang="en-US" i="1" dirty="0"/>
              <a:t>aq</a:t>
            </a:r>
            <a:r>
              <a:rPr lang="en-US" dirty="0"/>
              <a:t>) + H</a:t>
            </a:r>
            <a:r>
              <a:rPr lang="en-US" baseline="-25000" dirty="0"/>
              <a:t>2</a:t>
            </a:r>
            <a:r>
              <a:rPr lang="en-US" dirty="0"/>
              <a:t>O(</a:t>
            </a:r>
            <a:r>
              <a:rPr lang="en-US" i="1" dirty="0"/>
              <a:t>l</a:t>
            </a:r>
            <a:r>
              <a:rPr lang="en-US" dirty="0"/>
              <a:t>)           </a:t>
            </a:r>
            <a:r>
              <a:rPr lang="en-US" dirty="0">
                <a:sym typeface="Wingdings" charset="2"/>
              </a:rPr>
              <a:t>H</a:t>
            </a:r>
            <a:r>
              <a:rPr lang="en-US" baseline="-25000" dirty="0">
                <a:sym typeface="Wingdings" charset="2"/>
              </a:rPr>
              <a:t>3</a:t>
            </a:r>
            <a:r>
              <a:rPr lang="en-US" dirty="0">
                <a:sym typeface="Wingdings" charset="2"/>
              </a:rPr>
              <a:t>O</a:t>
            </a:r>
            <a:r>
              <a:rPr lang="en-US" baseline="30000" dirty="0">
                <a:sym typeface="Wingdings" charset="2"/>
              </a:rPr>
              <a:t>+</a:t>
            </a:r>
            <a:r>
              <a:rPr lang="en-US" dirty="0">
                <a:sym typeface="Wingdings" charset="2"/>
              </a:rPr>
              <a:t>(</a:t>
            </a:r>
            <a:r>
              <a:rPr lang="en-US" i="1" dirty="0">
                <a:sym typeface="Wingdings" charset="2"/>
              </a:rPr>
              <a:t>aq</a:t>
            </a:r>
            <a:r>
              <a:rPr lang="en-US" dirty="0">
                <a:sym typeface="Wingdings" charset="2"/>
              </a:rPr>
              <a:t>) + F</a:t>
            </a:r>
            <a:r>
              <a:rPr lang="en-US" baseline="30000" dirty="0">
                <a:sym typeface="Symbol" charset="2"/>
              </a:rPr>
              <a:t>−</a:t>
            </a:r>
            <a:r>
              <a:rPr lang="en-US" dirty="0">
                <a:sym typeface="Wingdings" charset="2"/>
              </a:rPr>
              <a:t>(</a:t>
            </a:r>
            <a:r>
              <a:rPr lang="en-US" i="1" dirty="0">
                <a:sym typeface="Wingdings" charset="2"/>
              </a:rPr>
              <a:t>aq</a:t>
            </a:r>
            <a:r>
              <a:rPr lang="en-US" dirty="0">
                <a:sym typeface="Wingdings" charset="2"/>
              </a:rPr>
              <a:t>)     </a:t>
            </a:r>
          </a:p>
          <a:p>
            <a:pPr marL="0" indent="0" eaLnBrk="1" hangingPunct="1">
              <a:lnSpc>
                <a:spcPct val="120000"/>
              </a:lnSpc>
              <a:buFont typeface="Wingdings" charset="2"/>
              <a:buNone/>
            </a:pPr>
            <a:r>
              <a:rPr lang="en-US" dirty="0">
                <a:solidFill>
                  <a:srgbClr val="3366FF"/>
                </a:solidFill>
                <a:sym typeface="Wingdings" charset="2"/>
              </a:rPr>
              <a:t>    	</a:t>
            </a:r>
            <a:r>
              <a:rPr lang="en-US" dirty="0">
                <a:solidFill>
                  <a:srgbClr val="800000"/>
                </a:solidFill>
                <a:sym typeface="Wingdings" charset="2"/>
              </a:rPr>
              <a:t>acid          base</a:t>
            </a:r>
            <a:endParaRPr lang="en-US" dirty="0">
              <a:solidFill>
                <a:srgbClr val="800000"/>
              </a:solidFill>
            </a:endParaRPr>
          </a:p>
        </p:txBody>
      </p:sp>
      <p:pic>
        <p:nvPicPr>
          <p:cNvPr id="3482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6482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1242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12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257175"/>
            <a:ext cx="7600950" cy="914400"/>
          </a:xfrm>
        </p:spPr>
        <p:txBody>
          <a:bodyPr/>
          <a:lstStyle/>
          <a:p>
            <a:pPr eaLnBrk="1" hangingPunct="1"/>
            <a:r>
              <a:rPr lang="en-US" dirty="0"/>
              <a:t>Conjugate Acid</a:t>
            </a:r>
            <a:r>
              <a:rPr lang="en-US" dirty="0">
                <a:cs typeface="Times New Roman" charset="0"/>
              </a:rPr>
              <a:t>–</a:t>
            </a:r>
            <a:r>
              <a:rPr lang="en-US" dirty="0"/>
              <a:t>Base Pairs</a:t>
            </a:r>
          </a:p>
        </p:txBody>
      </p:sp>
      <p:sp>
        <p:nvSpPr>
          <p:cNvPr id="37891" name="Text Placeholder 2"/>
          <p:cNvSpPr>
            <a:spLocks noGrp="1"/>
          </p:cNvSpPr>
          <p:nvPr>
            <p:ph type="body" sz="half" idx="1"/>
          </p:nvPr>
        </p:nvSpPr>
        <p:spPr>
          <a:xfrm>
            <a:off x="609600" y="1600200"/>
            <a:ext cx="8305800" cy="4267200"/>
          </a:xfrm>
        </p:spPr>
        <p:txBody>
          <a:bodyPr/>
          <a:lstStyle/>
          <a:p>
            <a:pPr marL="0" indent="0" eaLnBrk="1" hangingPunct="1">
              <a:buFont typeface="Wingdings" charset="2"/>
              <a:buNone/>
            </a:pPr>
            <a:r>
              <a:rPr lang="en-US" dirty="0"/>
              <a:t>In any acid</a:t>
            </a:r>
            <a:r>
              <a:rPr lang="en-US" dirty="0">
                <a:cs typeface="Times New Roman" charset="0"/>
              </a:rPr>
              <a:t>–</a:t>
            </a:r>
            <a:r>
              <a:rPr lang="en-US" dirty="0"/>
              <a:t>base reaction, there are two conjugate acid</a:t>
            </a:r>
            <a:r>
              <a:rPr lang="en-US" dirty="0">
                <a:cs typeface="Times New Roman" charset="0"/>
              </a:rPr>
              <a:t>–</a:t>
            </a:r>
            <a:r>
              <a:rPr lang="en-US" dirty="0"/>
              <a:t>base pairs, and</a:t>
            </a:r>
          </a:p>
          <a:p>
            <a:pPr eaLnBrk="1" hangingPunct="1">
              <a:buSzTx/>
              <a:buFontTx/>
              <a:buChar char="•"/>
            </a:pPr>
            <a:r>
              <a:rPr lang="en-US" dirty="0"/>
              <a:t>each pair is related by the loss and gain of H</a:t>
            </a:r>
            <a:r>
              <a:rPr lang="en-US" baseline="30000" dirty="0"/>
              <a:t>+</a:t>
            </a:r>
            <a:endParaRPr lang="en-US" dirty="0"/>
          </a:p>
          <a:p>
            <a:pPr eaLnBrk="1" hangingPunct="1">
              <a:buSzTx/>
              <a:buFontTx/>
              <a:buChar char="•"/>
            </a:pPr>
            <a:r>
              <a:rPr lang="en-US" dirty="0"/>
              <a:t>one pair occurs in the forward direction</a:t>
            </a:r>
          </a:p>
          <a:p>
            <a:pPr eaLnBrk="1" hangingPunct="1">
              <a:buSzTx/>
              <a:buFontTx/>
              <a:buChar char="•"/>
            </a:pPr>
            <a:r>
              <a:rPr lang="en-US" dirty="0"/>
              <a:t>one pair occurs in the reverse direction</a:t>
            </a:r>
          </a:p>
          <a:p>
            <a:pPr eaLnBrk="1" hangingPunct="1">
              <a:buClr>
                <a:srgbClr val="FF9966"/>
              </a:buClr>
              <a:buSzTx/>
              <a:buFontTx/>
              <a:buNone/>
            </a:pPr>
            <a:r>
              <a:rPr lang="en-US" dirty="0">
                <a:solidFill>
                  <a:srgbClr val="800000"/>
                </a:solidFill>
              </a:rPr>
              <a:t>   </a:t>
            </a:r>
            <a:r>
              <a:rPr lang="en-US" sz="2000" b="1" dirty="0">
                <a:solidFill>
                  <a:srgbClr val="800000"/>
                </a:solidFill>
              </a:rPr>
              <a:t>acid and conjugate base pair 1</a:t>
            </a:r>
          </a:p>
          <a:p>
            <a:pPr eaLnBrk="1" hangingPunct="1">
              <a:buClr>
                <a:srgbClr val="FF9966"/>
              </a:buClr>
              <a:buSzTx/>
              <a:buFontTx/>
              <a:buNone/>
            </a:pPr>
            <a:endParaRPr lang="en-US" sz="2000" b="1" dirty="0">
              <a:solidFill>
                <a:srgbClr val="CC0000"/>
              </a:solidFill>
            </a:endParaRPr>
          </a:p>
          <a:p>
            <a:pPr eaLnBrk="1" hangingPunct="1">
              <a:spcBef>
                <a:spcPts val="2400"/>
              </a:spcBef>
              <a:buClr>
                <a:srgbClr val="FF9966"/>
              </a:buClr>
              <a:buSzTx/>
              <a:buFontTx/>
              <a:buNone/>
            </a:pPr>
            <a:r>
              <a:rPr lang="en-US" dirty="0"/>
              <a:t>     HA  +   B             A</a:t>
            </a:r>
            <a:r>
              <a:rPr lang="en-US" baseline="30000" dirty="0">
                <a:sym typeface="Symbol" charset="2"/>
              </a:rPr>
              <a:t>−  </a:t>
            </a:r>
            <a:r>
              <a:rPr lang="en-US" dirty="0">
                <a:cs typeface="Arial" charset="0"/>
              </a:rPr>
              <a:t>+  BH</a:t>
            </a:r>
            <a:r>
              <a:rPr lang="en-US" baseline="30000" dirty="0">
                <a:cs typeface="Arial" charset="0"/>
              </a:rPr>
              <a:t>+</a:t>
            </a:r>
          </a:p>
          <a:p>
            <a:pPr eaLnBrk="1" hangingPunct="1">
              <a:buClr>
                <a:srgbClr val="FF9966"/>
              </a:buClr>
              <a:buSzTx/>
              <a:buFontTx/>
              <a:buNone/>
            </a:pPr>
            <a:endParaRPr lang="en-US" dirty="0"/>
          </a:p>
          <a:p>
            <a:pPr eaLnBrk="1" hangingPunct="1">
              <a:buFont typeface="Wingdings" charset="2"/>
              <a:buNone/>
            </a:pPr>
            <a:r>
              <a:rPr lang="en-US" dirty="0">
                <a:solidFill>
                  <a:srgbClr val="CC0000"/>
                </a:solidFill>
              </a:rPr>
              <a:t>		         </a:t>
            </a:r>
            <a:r>
              <a:rPr lang="en-US" sz="2000" b="1" dirty="0">
                <a:solidFill>
                  <a:srgbClr val="800000"/>
                </a:solidFill>
              </a:rPr>
              <a:t>base and conjugate acid pair 2</a:t>
            </a:r>
          </a:p>
        </p:txBody>
      </p:sp>
      <p:sp>
        <p:nvSpPr>
          <p:cNvPr id="37892" name="AutoShape 5"/>
          <p:cNvSpPr>
            <a:spLocks/>
          </p:cNvSpPr>
          <p:nvPr/>
        </p:nvSpPr>
        <p:spPr bwMode="auto">
          <a:xfrm rot="5400000" flipV="1">
            <a:off x="1943100" y="3467100"/>
            <a:ext cx="609600" cy="2209800"/>
          </a:xfrm>
          <a:prstGeom prst="leftBrace">
            <a:avLst>
              <a:gd name="adj1" fmla="val 30208"/>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sz="1800" dirty="0"/>
          </a:p>
        </p:txBody>
      </p:sp>
      <p:sp>
        <p:nvSpPr>
          <p:cNvPr id="37893" name="AutoShape 4"/>
          <p:cNvSpPr>
            <a:spLocks/>
          </p:cNvSpPr>
          <p:nvPr/>
        </p:nvSpPr>
        <p:spPr bwMode="auto">
          <a:xfrm rot="-5400000">
            <a:off x="2971800" y="4495800"/>
            <a:ext cx="457200" cy="1981200"/>
          </a:xfrm>
          <a:prstGeom prst="leftBrace">
            <a:avLst>
              <a:gd name="adj1" fmla="val 36111"/>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p>
        </p:txBody>
      </p:sp>
      <p:pic>
        <p:nvPicPr>
          <p:cNvPr id="3789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9657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394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257175"/>
            <a:ext cx="8015288" cy="914400"/>
          </a:xfrm>
        </p:spPr>
        <p:txBody>
          <a:bodyPr/>
          <a:lstStyle/>
          <a:p>
            <a:pPr eaLnBrk="1" hangingPunct="1"/>
            <a:r>
              <a:rPr lang="en-US" dirty="0"/>
              <a:t>10.1  </a:t>
            </a:r>
            <a:r>
              <a:rPr lang="en-US" dirty="0">
                <a:solidFill>
                  <a:srgbClr val="800000"/>
                </a:solidFill>
              </a:rPr>
              <a:t>Acids and Bases</a:t>
            </a:r>
          </a:p>
        </p:txBody>
      </p:sp>
      <p:sp>
        <p:nvSpPr>
          <p:cNvPr id="20483" name="Text Placeholder 2"/>
          <p:cNvSpPr>
            <a:spLocks noGrp="1"/>
          </p:cNvSpPr>
          <p:nvPr>
            <p:ph type="body" sz="half" idx="1"/>
          </p:nvPr>
        </p:nvSpPr>
        <p:spPr>
          <a:xfrm>
            <a:off x="609600" y="1676400"/>
            <a:ext cx="3657600" cy="3810000"/>
          </a:xfrm>
        </p:spPr>
        <p:txBody>
          <a:bodyPr/>
          <a:lstStyle/>
          <a:p>
            <a:pPr marL="0" indent="0" eaLnBrk="1" hangingPunct="1">
              <a:buFont typeface="Arial" charset="0"/>
              <a:buNone/>
            </a:pPr>
            <a:r>
              <a:rPr lang="en-US" dirty="0"/>
              <a:t>The term </a:t>
            </a:r>
            <a:r>
              <a:rPr lang="en-US" i="1" dirty="0"/>
              <a:t>acid</a:t>
            </a:r>
            <a:r>
              <a:rPr lang="en-US" dirty="0"/>
              <a:t> comes from the Latin word </a:t>
            </a:r>
            <a:r>
              <a:rPr lang="en-US" i="1" dirty="0"/>
              <a:t>acidus</a:t>
            </a:r>
            <a:r>
              <a:rPr lang="en-US" dirty="0"/>
              <a:t>, which means “sour.” We are familiar with the sour taste of vinegar and lemons and other common acids in foods. Citrus fruits are sour because they contain acids.</a:t>
            </a:r>
          </a:p>
          <a:p>
            <a:pPr marL="0" indent="0" eaLnBrk="1" hangingPunct="1">
              <a:lnSpc>
                <a:spcPct val="95000"/>
              </a:lnSpc>
              <a:spcBef>
                <a:spcPct val="10000"/>
              </a:spcBef>
              <a:buSzTx/>
              <a:buFontTx/>
              <a:buNone/>
            </a:pPr>
            <a:endParaRPr lang="en-US" b="1" dirty="0">
              <a:solidFill>
                <a:schemeClr val="bg2"/>
              </a:solidFill>
            </a:endParaRPr>
          </a:p>
        </p:txBody>
      </p:sp>
      <p:sp>
        <p:nvSpPr>
          <p:cNvPr id="20484" name="TextBox 9"/>
          <p:cNvSpPr txBox="1">
            <a:spLocks noChangeArrowheads="1"/>
          </p:cNvSpPr>
          <p:nvPr/>
        </p:nvSpPr>
        <p:spPr bwMode="auto">
          <a:xfrm>
            <a:off x="762000" y="5410200"/>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b="1" dirty="0">
                <a:solidFill>
                  <a:srgbClr val="3D9D1E"/>
                </a:solidFill>
                <a:latin typeface="Times New Roman" charset="0"/>
                <a:cs typeface="Times New Roman" charset="0"/>
              </a:rPr>
              <a:t>Learning Goal  </a:t>
            </a:r>
            <a:r>
              <a:rPr lang="en-US" dirty="0">
                <a:latin typeface="Times New Roman" pitchFamily="18" charset="0"/>
              </a:rPr>
              <a:t>Describe and name acids and bases.</a:t>
            </a:r>
          </a:p>
        </p:txBody>
      </p:sp>
      <p:pic>
        <p:nvPicPr>
          <p:cNvPr id="20485" name="Picture 5" descr="10_Pg323_UnFigure_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905000"/>
            <a:ext cx="3868738"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22111" y="236306"/>
            <a:ext cx="7600950" cy="990600"/>
          </a:xfrm>
        </p:spPr>
        <p:txBody>
          <a:bodyPr/>
          <a:lstStyle/>
          <a:p>
            <a:pPr eaLnBrk="1" hangingPunct="1"/>
            <a:r>
              <a:rPr lang="en-US" dirty="0"/>
              <a:t>Conjugate </a:t>
            </a:r>
            <a:br>
              <a:rPr lang="en-US" dirty="0"/>
            </a:br>
            <a:r>
              <a:rPr lang="en-US" dirty="0"/>
              <a:t>Acid</a:t>
            </a:r>
            <a:r>
              <a:rPr lang="en-US" dirty="0">
                <a:cs typeface="Times New Roman" charset="0"/>
              </a:rPr>
              <a:t>–</a:t>
            </a:r>
            <a:r>
              <a:rPr lang="en-US" dirty="0"/>
              <a:t>Base Pairs</a:t>
            </a:r>
          </a:p>
        </p:txBody>
      </p:sp>
      <p:sp>
        <p:nvSpPr>
          <p:cNvPr id="38915" name="Text Placeholder 2"/>
          <p:cNvSpPr>
            <a:spLocks noGrp="1"/>
          </p:cNvSpPr>
          <p:nvPr>
            <p:ph type="body" sz="half" idx="1"/>
          </p:nvPr>
        </p:nvSpPr>
        <p:spPr>
          <a:xfrm>
            <a:off x="609600" y="1600200"/>
            <a:ext cx="7924800" cy="4267200"/>
          </a:xfrm>
        </p:spPr>
        <p:txBody>
          <a:bodyPr/>
          <a:lstStyle/>
          <a:p>
            <a:pPr eaLnBrk="1" hangingPunct="1">
              <a:spcBef>
                <a:spcPct val="10000"/>
              </a:spcBef>
              <a:spcAft>
                <a:spcPct val="10000"/>
              </a:spcAft>
              <a:buClr>
                <a:srgbClr val="339933"/>
              </a:buClr>
              <a:buSzTx/>
              <a:buFontTx/>
              <a:buNone/>
            </a:pPr>
            <a:r>
              <a:rPr lang="en-US" dirty="0"/>
              <a:t>In this acid</a:t>
            </a:r>
            <a:r>
              <a:rPr lang="en-US" sz="2100" dirty="0">
                <a:cs typeface="Times New Roman" charset="0"/>
              </a:rPr>
              <a:t>–</a:t>
            </a:r>
            <a:r>
              <a:rPr lang="en-US" dirty="0"/>
              <a:t>base reaction, </a:t>
            </a:r>
          </a:p>
          <a:p>
            <a:pPr eaLnBrk="1" hangingPunct="1">
              <a:spcBef>
                <a:spcPct val="10000"/>
              </a:spcBef>
              <a:spcAft>
                <a:spcPct val="10000"/>
              </a:spcAft>
              <a:buSzTx/>
              <a:buFontTx/>
              <a:buChar char="•"/>
            </a:pPr>
            <a:r>
              <a:rPr lang="en-US" dirty="0"/>
              <a:t>the first conjugate acid</a:t>
            </a:r>
            <a:r>
              <a:rPr lang="en-US" sz="2100" dirty="0">
                <a:cs typeface="Times New Roman" charset="0"/>
              </a:rPr>
              <a:t>–</a:t>
            </a:r>
            <a:r>
              <a:rPr lang="en-US" dirty="0"/>
              <a:t>base pair is HF, which donates H</a:t>
            </a:r>
            <a:r>
              <a:rPr lang="en-US" baseline="30000" dirty="0"/>
              <a:t>+ </a:t>
            </a:r>
            <a:r>
              <a:rPr lang="en-US" dirty="0"/>
              <a:t>to</a:t>
            </a:r>
            <a:r>
              <a:rPr lang="en-US" baseline="30000" dirty="0"/>
              <a:t> </a:t>
            </a:r>
            <a:br>
              <a:rPr lang="en-US" baseline="30000" dirty="0"/>
            </a:br>
            <a:r>
              <a:rPr lang="en-US" dirty="0"/>
              <a:t>form its conjugate base, F</a:t>
            </a:r>
            <a:r>
              <a:rPr lang="en-US" baseline="30000" dirty="0">
                <a:sym typeface="Symbol" charset="2"/>
              </a:rPr>
              <a:t>−</a:t>
            </a:r>
            <a:r>
              <a:rPr lang="en-US" baseline="30000" dirty="0"/>
              <a:t> </a:t>
            </a:r>
            <a:endParaRPr lang="en-US" dirty="0"/>
          </a:p>
          <a:p>
            <a:pPr eaLnBrk="1" hangingPunct="1">
              <a:spcBef>
                <a:spcPct val="10000"/>
              </a:spcBef>
              <a:spcAft>
                <a:spcPct val="10000"/>
              </a:spcAft>
              <a:buSzTx/>
              <a:buFontTx/>
              <a:buChar char="•"/>
            </a:pPr>
            <a:r>
              <a:rPr lang="en-US" dirty="0">
                <a:cs typeface="Arial" charset="0"/>
              </a:rPr>
              <a:t>the other conjugate acid</a:t>
            </a:r>
            <a:r>
              <a:rPr lang="en-US" sz="2100" dirty="0">
                <a:cs typeface="Times New Roman" charset="0"/>
              </a:rPr>
              <a:t>–</a:t>
            </a:r>
            <a:r>
              <a:rPr lang="en-US" dirty="0">
                <a:cs typeface="Arial" charset="0"/>
              </a:rPr>
              <a:t>base pair is </a:t>
            </a:r>
            <a:r>
              <a:rPr lang="en-US" dirty="0"/>
              <a:t>H</a:t>
            </a:r>
            <a:r>
              <a:rPr lang="en-US" baseline="-25000" dirty="0"/>
              <a:t>2</a:t>
            </a:r>
            <a:r>
              <a:rPr lang="en-US" dirty="0"/>
              <a:t>O, which accepts </a:t>
            </a:r>
            <a:br>
              <a:rPr lang="en-US" dirty="0"/>
            </a:br>
            <a:r>
              <a:rPr lang="en-US" dirty="0"/>
              <a:t>H</a:t>
            </a:r>
            <a:r>
              <a:rPr lang="en-US" baseline="30000" dirty="0"/>
              <a:t>+</a:t>
            </a:r>
            <a:r>
              <a:rPr lang="en-US" dirty="0"/>
              <a:t> to form its conjugate acid, H</a:t>
            </a:r>
            <a:r>
              <a:rPr lang="en-US" baseline="-25000" dirty="0"/>
              <a:t>3</a:t>
            </a:r>
            <a:r>
              <a:rPr lang="en-US" dirty="0"/>
              <a:t>O</a:t>
            </a:r>
            <a:r>
              <a:rPr lang="en-US" baseline="30000" dirty="0"/>
              <a:t>+</a:t>
            </a:r>
            <a:endParaRPr lang="en-US" dirty="0"/>
          </a:p>
          <a:p>
            <a:pPr eaLnBrk="1" hangingPunct="1">
              <a:buSzTx/>
              <a:buFontTx/>
              <a:buChar char="•"/>
            </a:pPr>
            <a:r>
              <a:rPr lang="en-US" dirty="0">
                <a:cs typeface="Arial" charset="0"/>
              </a:rPr>
              <a:t>each pair </a:t>
            </a:r>
            <a:r>
              <a:rPr lang="en-US" dirty="0"/>
              <a:t>is related by a loss and gain of H</a:t>
            </a:r>
            <a:r>
              <a:rPr lang="en-US" baseline="30000" dirty="0"/>
              <a:t>+</a:t>
            </a:r>
            <a:r>
              <a:rPr lang="en-US" dirty="0"/>
              <a:t>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3019"/>
          <a:stretch/>
        </p:blipFill>
        <p:spPr>
          <a:xfrm>
            <a:off x="2705100" y="4267200"/>
            <a:ext cx="3733800" cy="1973494"/>
          </a:xfrm>
          <a:prstGeom prst="rect">
            <a:avLst/>
          </a:prstGeom>
        </p:spPr>
      </p:pic>
      <p:pic>
        <p:nvPicPr>
          <p:cNvPr id="1026" name="Picture 2" descr="G:\08VOL4\Graphics\Powerpoint\PEARSON\PE006-TIMBERLAKE-13e\Final Files\Lecture PPT\JPGS\ch10\Core chemistry skil-base pairs.jpg"/>
          <p:cNvPicPr>
            <a:picLocks noChangeAspect="1" noChangeArrowheads="1"/>
          </p:cNvPicPr>
          <p:nvPr/>
        </p:nvPicPr>
        <p:blipFill>
          <a:blip r:embed="rId3" cstate="print"/>
          <a:srcRect/>
          <a:stretch>
            <a:fillRect/>
          </a:stretch>
        </p:blipFill>
        <p:spPr bwMode="auto">
          <a:xfrm>
            <a:off x="6517668" y="437882"/>
            <a:ext cx="2536179" cy="776556"/>
          </a:xfrm>
          <a:prstGeom prst="rect">
            <a:avLst/>
          </a:prstGeom>
          <a:noFill/>
        </p:spPr>
      </p:pic>
    </p:spTree>
    <p:extLst>
      <p:ext uri="{BB962C8B-B14F-4D97-AF65-F5344CB8AC3E}">
        <p14:creationId xmlns:p14="http://schemas.microsoft.com/office/powerpoint/2010/main" val="2279827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257174"/>
            <a:ext cx="7600950" cy="914400"/>
          </a:xfrm>
        </p:spPr>
        <p:txBody>
          <a:bodyPr/>
          <a:lstStyle/>
          <a:p>
            <a:pPr eaLnBrk="1" hangingPunct="1"/>
            <a:r>
              <a:rPr lang="en-US" dirty="0"/>
              <a:t>Conjugate Acid</a:t>
            </a:r>
            <a:r>
              <a:rPr lang="en-US" dirty="0">
                <a:cs typeface="Times New Roman" charset="0"/>
              </a:rPr>
              <a:t>–</a:t>
            </a:r>
            <a:r>
              <a:rPr lang="en-US" dirty="0"/>
              <a:t>Base Pairs</a:t>
            </a:r>
          </a:p>
        </p:txBody>
      </p:sp>
      <p:sp>
        <p:nvSpPr>
          <p:cNvPr id="39939" name="Text Placeholder 2"/>
          <p:cNvSpPr>
            <a:spLocks noGrp="1"/>
          </p:cNvSpPr>
          <p:nvPr>
            <p:ph type="body" sz="half" idx="1"/>
          </p:nvPr>
        </p:nvSpPr>
        <p:spPr>
          <a:xfrm>
            <a:off x="609600" y="1600200"/>
            <a:ext cx="7924800" cy="4267200"/>
          </a:xfrm>
        </p:spPr>
        <p:txBody>
          <a:bodyPr/>
          <a:lstStyle/>
          <a:p>
            <a:pPr eaLnBrk="1" hangingPunct="1">
              <a:buClr>
                <a:srgbClr val="FF9966"/>
              </a:buClr>
              <a:buSzTx/>
              <a:buFontTx/>
              <a:buNone/>
            </a:pPr>
            <a:r>
              <a:rPr lang="en-US" dirty="0"/>
              <a:t>In the reaction of NH</a:t>
            </a:r>
            <a:r>
              <a:rPr lang="en-US" baseline="-25000" dirty="0"/>
              <a:t>3</a:t>
            </a:r>
            <a:r>
              <a:rPr lang="en-US" dirty="0"/>
              <a:t> and H</a:t>
            </a:r>
            <a:r>
              <a:rPr lang="en-US" baseline="-25000" dirty="0"/>
              <a:t>2</a:t>
            </a:r>
            <a:r>
              <a:rPr lang="en-US" dirty="0"/>
              <a:t>O,</a:t>
            </a:r>
          </a:p>
          <a:p>
            <a:pPr eaLnBrk="1" hangingPunct="1">
              <a:buSzTx/>
              <a:buFontTx/>
              <a:buChar char="•"/>
            </a:pPr>
            <a:r>
              <a:rPr lang="en-US" dirty="0"/>
              <a:t>one conjugate acid</a:t>
            </a:r>
            <a:r>
              <a:rPr lang="en-US" sz="2100" dirty="0">
                <a:cs typeface="Times New Roman" charset="0"/>
              </a:rPr>
              <a:t>–</a:t>
            </a:r>
            <a:r>
              <a:rPr lang="en-US" dirty="0"/>
              <a:t>base pair is NH</a:t>
            </a:r>
            <a:r>
              <a:rPr lang="en-US" baseline="-25000" dirty="0"/>
              <a:t>3</a:t>
            </a:r>
            <a:r>
              <a:rPr lang="en-US" dirty="0"/>
              <a:t>/NH</a:t>
            </a:r>
            <a:r>
              <a:rPr lang="en-US" baseline="-25000" dirty="0"/>
              <a:t>4</a:t>
            </a:r>
            <a:r>
              <a:rPr lang="en-US" baseline="30000" dirty="0"/>
              <a:t>+</a:t>
            </a:r>
          </a:p>
          <a:p>
            <a:pPr eaLnBrk="1" hangingPunct="1">
              <a:buSzTx/>
              <a:buFontTx/>
              <a:buChar char="•"/>
            </a:pPr>
            <a:r>
              <a:rPr lang="en-US" dirty="0"/>
              <a:t>the other conjugate acid</a:t>
            </a:r>
            <a:r>
              <a:rPr lang="en-US" sz="2100" dirty="0">
                <a:cs typeface="Times New Roman" charset="0"/>
              </a:rPr>
              <a:t>–</a:t>
            </a:r>
            <a:r>
              <a:rPr lang="en-US" dirty="0"/>
              <a:t>base pair is H</a:t>
            </a:r>
            <a:r>
              <a:rPr lang="en-US" baseline="-25000" dirty="0"/>
              <a:t>2</a:t>
            </a:r>
            <a:r>
              <a:rPr lang="en-US" dirty="0"/>
              <a:t>O/OH</a:t>
            </a:r>
            <a:r>
              <a:rPr lang="en-US" baseline="30000" dirty="0"/>
              <a:t>−</a:t>
            </a:r>
            <a:endParaRPr lang="en-US" dirty="0"/>
          </a:p>
        </p:txBody>
      </p:sp>
      <p:pic>
        <p:nvPicPr>
          <p:cNvPr id="39941" name="Picture 5" descr="10_Pg327_UnFigure_1.jpg"/>
          <p:cNvPicPr>
            <a:picLocks noChangeAspect="1"/>
          </p:cNvPicPr>
          <p:nvPr/>
        </p:nvPicPr>
        <p:blipFill>
          <a:blip r:embed="rId2" cstate="print">
            <a:extLst>
              <a:ext uri="{28A0092B-C50C-407E-A947-70E740481C1C}">
                <a14:useLocalDpi xmlns:a14="http://schemas.microsoft.com/office/drawing/2010/main" val="0"/>
              </a:ext>
            </a:extLst>
          </a:blip>
          <a:srcRect b="4729"/>
          <a:stretch>
            <a:fillRect/>
          </a:stretch>
        </p:blipFill>
        <p:spPr bwMode="auto">
          <a:xfrm>
            <a:off x="1600200" y="3276600"/>
            <a:ext cx="59436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036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257176"/>
            <a:ext cx="7600950" cy="914400"/>
          </a:xfrm>
        </p:spPr>
        <p:txBody>
          <a:bodyPr/>
          <a:lstStyle/>
          <a:p>
            <a:pPr eaLnBrk="1" hangingPunct="1"/>
            <a:r>
              <a:rPr lang="en-US" dirty="0"/>
              <a:t>Learning Check</a:t>
            </a:r>
          </a:p>
        </p:txBody>
      </p:sp>
      <p:sp>
        <p:nvSpPr>
          <p:cNvPr id="40963" name="Text Placeholder 2"/>
          <p:cNvSpPr>
            <a:spLocks noGrp="1"/>
          </p:cNvSpPr>
          <p:nvPr>
            <p:ph type="body" sz="half" idx="1"/>
          </p:nvPr>
        </p:nvSpPr>
        <p:spPr>
          <a:xfrm>
            <a:off x="609600" y="1600200"/>
            <a:ext cx="7924800" cy="4267200"/>
          </a:xfrm>
        </p:spPr>
        <p:txBody>
          <a:bodyPr/>
          <a:lstStyle/>
          <a:p>
            <a:pPr marL="457200" indent="-457200" eaLnBrk="1" hangingPunct="1">
              <a:buFont typeface="Wingdings" charset="2"/>
              <a:buNone/>
            </a:pPr>
            <a:r>
              <a:rPr lang="en-US" dirty="0"/>
              <a:t>1.	Write the conjugate base for each of the following acids: </a:t>
            </a:r>
          </a:p>
          <a:p>
            <a:pPr marL="457200" indent="-457200" eaLnBrk="1" hangingPunct="1">
              <a:buFont typeface="Wingdings" charset="2"/>
              <a:buNone/>
            </a:pPr>
            <a:r>
              <a:rPr lang="en-US" dirty="0"/>
              <a:t>	A.	HBr</a:t>
            </a:r>
          </a:p>
          <a:p>
            <a:pPr marL="457200" indent="-457200" eaLnBrk="1" hangingPunct="1">
              <a:buFont typeface="Wingdings" charset="2"/>
              <a:buNone/>
            </a:pPr>
            <a:r>
              <a:rPr lang="en-US" dirty="0"/>
              <a:t>	B.	H</a:t>
            </a:r>
            <a:r>
              <a:rPr lang="en-US" baseline="-25000" dirty="0"/>
              <a:t>2</a:t>
            </a:r>
            <a:r>
              <a:rPr lang="en-US" dirty="0"/>
              <a:t>S</a:t>
            </a:r>
          </a:p>
          <a:p>
            <a:pPr marL="457200" indent="-457200" eaLnBrk="1" hangingPunct="1">
              <a:buFont typeface="Wingdings" charset="2"/>
              <a:buNone/>
            </a:pPr>
            <a:r>
              <a:rPr lang="en-US" dirty="0"/>
              <a:t>	C.	H</a:t>
            </a:r>
            <a:r>
              <a:rPr lang="en-US" baseline="-25000" dirty="0"/>
              <a:t>2</a:t>
            </a:r>
            <a:r>
              <a:rPr lang="en-US" dirty="0"/>
              <a:t>CO</a:t>
            </a:r>
            <a:r>
              <a:rPr lang="en-US" baseline="-25000" dirty="0"/>
              <a:t>3</a:t>
            </a:r>
            <a:endParaRPr lang="en-US" dirty="0"/>
          </a:p>
          <a:p>
            <a:pPr marL="457200" indent="-457200" eaLnBrk="1" hangingPunct="1">
              <a:buFont typeface="Wingdings" charset="2"/>
              <a:buNone/>
            </a:pPr>
            <a:r>
              <a:rPr lang="en-US" dirty="0"/>
              <a:t>2.	Write the conjugate acid for each of the following bases:</a:t>
            </a:r>
          </a:p>
          <a:p>
            <a:pPr marL="457200" indent="-457200" eaLnBrk="1" hangingPunct="1">
              <a:buFont typeface="Wingdings" charset="2"/>
              <a:buNone/>
            </a:pPr>
            <a:r>
              <a:rPr lang="en-US" dirty="0"/>
              <a:t>	A.	NO</a:t>
            </a:r>
            <a:r>
              <a:rPr lang="en-US" baseline="-25000" dirty="0"/>
              <a:t>2</a:t>
            </a:r>
            <a:r>
              <a:rPr lang="en-US" sz="2800" baseline="30000" dirty="0">
                <a:sym typeface="Symbol" charset="2"/>
              </a:rPr>
              <a:t>−</a:t>
            </a:r>
            <a:endParaRPr lang="en-US" baseline="30000" dirty="0">
              <a:sym typeface="Symbol" charset="2"/>
            </a:endParaRPr>
          </a:p>
          <a:p>
            <a:pPr marL="457200" indent="-457200" eaLnBrk="1" hangingPunct="1">
              <a:buFont typeface="Wingdings" charset="2"/>
              <a:buNone/>
            </a:pPr>
            <a:r>
              <a:rPr lang="en-US" dirty="0"/>
              <a:t>	B.	NH</a:t>
            </a:r>
            <a:r>
              <a:rPr lang="en-US" baseline="-25000" dirty="0"/>
              <a:t>3</a:t>
            </a:r>
            <a:endParaRPr lang="en-US" dirty="0"/>
          </a:p>
          <a:p>
            <a:pPr marL="457200" indent="-457200" eaLnBrk="1" hangingPunct="1">
              <a:buFont typeface="Wingdings" charset="2"/>
              <a:buNone/>
            </a:pPr>
            <a:r>
              <a:rPr lang="en-US" dirty="0"/>
              <a:t>	C.	OH</a:t>
            </a:r>
            <a:r>
              <a:rPr lang="en-US" sz="2800" baseline="30000" dirty="0">
                <a:sym typeface="Symbol" charset="2"/>
              </a:rPr>
              <a:t>−</a:t>
            </a:r>
            <a:r>
              <a:rPr lang="en-US" dirty="0"/>
              <a:t>   </a:t>
            </a:r>
            <a:endParaRPr lang="en-US" b="1" dirty="0">
              <a:solidFill>
                <a:schemeClr val="bg2"/>
              </a:solidFill>
            </a:endParaRPr>
          </a:p>
        </p:txBody>
      </p:sp>
    </p:spTree>
    <p:extLst>
      <p:ext uri="{BB962C8B-B14F-4D97-AF65-F5344CB8AC3E}">
        <p14:creationId xmlns:p14="http://schemas.microsoft.com/office/powerpoint/2010/main" val="3914524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257174"/>
            <a:ext cx="7600950" cy="914400"/>
          </a:xfrm>
        </p:spPr>
        <p:txBody>
          <a:bodyPr/>
          <a:lstStyle/>
          <a:p>
            <a:pPr eaLnBrk="1" hangingPunct="1"/>
            <a:r>
              <a:rPr lang="en-US" dirty="0"/>
              <a:t>Solution</a:t>
            </a:r>
          </a:p>
        </p:txBody>
      </p:sp>
      <p:sp>
        <p:nvSpPr>
          <p:cNvPr id="41987" name="Text Placeholder 2"/>
          <p:cNvSpPr>
            <a:spLocks noGrp="1"/>
          </p:cNvSpPr>
          <p:nvPr>
            <p:ph type="body" sz="half" idx="1"/>
          </p:nvPr>
        </p:nvSpPr>
        <p:spPr>
          <a:xfrm>
            <a:off x="609600" y="1600200"/>
            <a:ext cx="7924800" cy="4267200"/>
          </a:xfrm>
        </p:spPr>
        <p:txBody>
          <a:bodyPr/>
          <a:lstStyle/>
          <a:p>
            <a:pPr marL="457200" indent="-457200" eaLnBrk="1" hangingPunct="1">
              <a:spcBef>
                <a:spcPts val="100"/>
              </a:spcBef>
              <a:buFont typeface="Wingdings" charset="2"/>
              <a:buNone/>
            </a:pPr>
            <a:r>
              <a:rPr lang="en-US" dirty="0"/>
              <a:t>1. 	Write the conjugate base for each of the following acids: </a:t>
            </a:r>
          </a:p>
          <a:p>
            <a:pPr marL="457200" indent="-457200" eaLnBrk="1" hangingPunct="1">
              <a:spcBef>
                <a:spcPts val="100"/>
              </a:spcBef>
              <a:buFont typeface="Wingdings" charset="2"/>
              <a:buNone/>
            </a:pPr>
            <a:endParaRPr lang="en-US" dirty="0"/>
          </a:p>
          <a:p>
            <a:pPr marL="457200" indent="-457200" eaLnBrk="1" hangingPunct="1">
              <a:spcBef>
                <a:spcPts val="100"/>
              </a:spcBef>
              <a:buFont typeface="Wingdings" charset="2"/>
              <a:buNone/>
            </a:pPr>
            <a:r>
              <a:rPr lang="en-US" dirty="0"/>
              <a:t>	A.	HBr  	    	H</a:t>
            </a:r>
            <a:r>
              <a:rPr lang="en-US" baseline="30000" dirty="0"/>
              <a:t>+</a:t>
            </a:r>
            <a:r>
              <a:rPr lang="en-US" dirty="0"/>
              <a:t>  +  Br</a:t>
            </a:r>
            <a:r>
              <a:rPr lang="en-US" baseline="30000" dirty="0">
                <a:sym typeface="Symbol" charset="2"/>
              </a:rPr>
              <a:t>−</a:t>
            </a:r>
          </a:p>
          <a:p>
            <a:pPr marL="457200" indent="-457200" eaLnBrk="1" hangingPunct="1">
              <a:spcAft>
                <a:spcPct val="10000"/>
              </a:spcAft>
              <a:buFont typeface="Wingdings" charset="2"/>
              <a:buNone/>
            </a:pPr>
            <a:r>
              <a:rPr lang="en-US" dirty="0"/>
              <a:t>	B.	H</a:t>
            </a:r>
            <a:r>
              <a:rPr lang="en-US" baseline="-25000" dirty="0"/>
              <a:t>2</a:t>
            </a:r>
            <a:r>
              <a:rPr lang="en-US" dirty="0"/>
              <a:t>S		H</a:t>
            </a:r>
            <a:r>
              <a:rPr lang="en-US" baseline="30000" dirty="0"/>
              <a:t>+  </a:t>
            </a:r>
            <a:r>
              <a:rPr lang="en-US" dirty="0"/>
              <a:t> +  HS</a:t>
            </a:r>
            <a:r>
              <a:rPr lang="en-US" baseline="30000" dirty="0">
                <a:sym typeface="Symbol" charset="2"/>
              </a:rPr>
              <a:t>−</a:t>
            </a:r>
          </a:p>
          <a:p>
            <a:pPr marL="457200" indent="-457200" eaLnBrk="1" hangingPunct="1">
              <a:spcAft>
                <a:spcPct val="10000"/>
              </a:spcAft>
              <a:buFont typeface="Wingdings" charset="2"/>
              <a:buNone/>
            </a:pPr>
            <a:r>
              <a:rPr lang="en-US" dirty="0"/>
              <a:t>	C.	H</a:t>
            </a:r>
            <a:r>
              <a:rPr lang="en-US" baseline="-25000" dirty="0"/>
              <a:t>2</a:t>
            </a:r>
            <a:r>
              <a:rPr lang="en-US" dirty="0"/>
              <a:t>CO</a:t>
            </a:r>
            <a:r>
              <a:rPr lang="en-US" baseline="-25000" dirty="0"/>
              <a:t>3 	</a:t>
            </a:r>
            <a:r>
              <a:rPr lang="en-US" dirty="0"/>
              <a:t>    	H</a:t>
            </a:r>
            <a:r>
              <a:rPr lang="en-US" baseline="30000" dirty="0"/>
              <a:t>+ </a:t>
            </a:r>
            <a:r>
              <a:rPr lang="en-US" baseline="-25000" dirty="0"/>
              <a:t> </a:t>
            </a:r>
            <a:r>
              <a:rPr lang="en-US" dirty="0"/>
              <a:t> +  HCO</a:t>
            </a:r>
            <a:r>
              <a:rPr lang="en-US" baseline="-25000" dirty="0"/>
              <a:t>3</a:t>
            </a:r>
            <a:r>
              <a:rPr lang="en-US" baseline="30000" dirty="0">
                <a:sym typeface="Symbol" charset="2"/>
              </a:rPr>
              <a:t>−</a:t>
            </a:r>
          </a:p>
        </p:txBody>
      </p:sp>
      <p:pic>
        <p:nvPicPr>
          <p:cNvPr id="419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6200" y="25908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6200" y="30480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6200" y="34290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966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257175"/>
            <a:ext cx="7600950" cy="914400"/>
          </a:xfrm>
        </p:spPr>
        <p:txBody>
          <a:bodyPr/>
          <a:lstStyle/>
          <a:p>
            <a:pPr eaLnBrk="1" hangingPunct="1"/>
            <a:r>
              <a:rPr lang="en-US" dirty="0"/>
              <a:t>Solution</a:t>
            </a:r>
          </a:p>
        </p:txBody>
      </p:sp>
      <p:sp>
        <p:nvSpPr>
          <p:cNvPr id="43011" name="Text Placeholder 2"/>
          <p:cNvSpPr>
            <a:spLocks noGrp="1"/>
          </p:cNvSpPr>
          <p:nvPr>
            <p:ph type="body" sz="half" idx="1"/>
          </p:nvPr>
        </p:nvSpPr>
        <p:spPr>
          <a:xfrm>
            <a:off x="609600" y="1600200"/>
            <a:ext cx="7924800" cy="4267200"/>
          </a:xfrm>
        </p:spPr>
        <p:txBody>
          <a:bodyPr/>
          <a:lstStyle/>
          <a:p>
            <a:pPr marL="457200" indent="-457200" eaLnBrk="1" hangingPunct="1">
              <a:spcBef>
                <a:spcPts val="100"/>
              </a:spcBef>
              <a:buFont typeface="Wingdings" charset="2"/>
              <a:buNone/>
            </a:pPr>
            <a:r>
              <a:rPr lang="en-US" dirty="0"/>
              <a:t>2.	Write the conjugate acid for each of the following: </a:t>
            </a:r>
            <a:br>
              <a:rPr lang="en-US" dirty="0"/>
            </a:br>
            <a:r>
              <a:rPr lang="en-US" dirty="0"/>
              <a:t>Add an H</a:t>
            </a:r>
            <a:r>
              <a:rPr lang="en-US" baseline="30000" dirty="0"/>
              <a:t>+</a:t>
            </a:r>
            <a:r>
              <a:rPr lang="en-US" dirty="0"/>
              <a:t> to each base to get the conjugate acid.</a:t>
            </a:r>
          </a:p>
          <a:p>
            <a:pPr marL="457200" indent="-457200" eaLnBrk="1" hangingPunct="1">
              <a:spcAft>
                <a:spcPct val="10000"/>
              </a:spcAft>
              <a:buFont typeface="Arial" charset="0"/>
              <a:buNone/>
            </a:pPr>
            <a:r>
              <a:rPr lang="en-US" dirty="0"/>
              <a:t>	A.	NO</a:t>
            </a:r>
            <a:r>
              <a:rPr lang="en-US" baseline="-25000" dirty="0"/>
              <a:t>2</a:t>
            </a:r>
            <a:r>
              <a:rPr lang="en-US" sz="2800" baseline="30000" dirty="0">
                <a:sym typeface="Symbol" charset="2"/>
              </a:rPr>
              <a:t>−</a:t>
            </a:r>
            <a:r>
              <a:rPr lang="en-US" sz="2800" baseline="30000" dirty="0"/>
              <a:t> </a:t>
            </a:r>
            <a:r>
              <a:rPr lang="en-US" dirty="0"/>
              <a:t>+  H</a:t>
            </a:r>
            <a:r>
              <a:rPr lang="en-US" baseline="30000" dirty="0"/>
              <a:t>+ 	 </a:t>
            </a:r>
            <a:r>
              <a:rPr lang="en-US" dirty="0"/>
              <a:t>     HNO</a:t>
            </a:r>
            <a:r>
              <a:rPr lang="en-US" baseline="-25000" dirty="0"/>
              <a:t>2</a:t>
            </a:r>
            <a:endParaRPr lang="en-US" baseline="30000" dirty="0"/>
          </a:p>
          <a:p>
            <a:pPr marL="457200" indent="-457200" eaLnBrk="1" hangingPunct="1">
              <a:spcAft>
                <a:spcPct val="10000"/>
              </a:spcAft>
              <a:buFont typeface="Wingdings" charset="2"/>
              <a:buNone/>
            </a:pPr>
            <a:r>
              <a:rPr lang="en-US" dirty="0"/>
              <a:t>	B.	NH</a:t>
            </a:r>
            <a:r>
              <a:rPr lang="en-US" baseline="-25000" dirty="0"/>
              <a:t>3</a:t>
            </a:r>
            <a:r>
              <a:rPr lang="en-US" dirty="0"/>
              <a:t>  +  H</a:t>
            </a:r>
            <a:r>
              <a:rPr lang="en-US" baseline="30000" dirty="0"/>
              <a:t>+ </a:t>
            </a:r>
            <a:r>
              <a:rPr lang="en-US" baseline="-25000" dirty="0"/>
              <a:t>                 </a:t>
            </a:r>
            <a:r>
              <a:rPr lang="en-US" dirty="0"/>
              <a:t>NH</a:t>
            </a:r>
            <a:r>
              <a:rPr lang="en-US" baseline="-25000" dirty="0"/>
              <a:t>4</a:t>
            </a:r>
            <a:r>
              <a:rPr lang="en-US" baseline="30000" dirty="0"/>
              <a:t>+</a:t>
            </a:r>
            <a:endParaRPr lang="en-US" dirty="0"/>
          </a:p>
          <a:p>
            <a:pPr marL="457200" indent="-457200" eaLnBrk="1" hangingPunct="1">
              <a:spcAft>
                <a:spcPct val="10000"/>
              </a:spcAft>
              <a:buFont typeface="Arial" charset="0"/>
              <a:buNone/>
            </a:pPr>
            <a:r>
              <a:rPr lang="en-US" dirty="0"/>
              <a:t>	C.	OH</a:t>
            </a:r>
            <a:r>
              <a:rPr lang="en-US" baseline="30000" dirty="0">
                <a:sym typeface="Symbol" charset="2"/>
              </a:rPr>
              <a:t>− </a:t>
            </a:r>
            <a:r>
              <a:rPr lang="en-US" dirty="0">
                <a:sym typeface="Symbol" charset="2"/>
              </a:rPr>
              <a:t> </a:t>
            </a:r>
            <a:r>
              <a:rPr lang="en-US" dirty="0"/>
              <a:t>+  H</a:t>
            </a:r>
            <a:r>
              <a:rPr lang="en-US" baseline="30000" dirty="0"/>
              <a:t>+ 	         </a:t>
            </a:r>
            <a:r>
              <a:rPr lang="en-US" dirty="0"/>
              <a:t>H</a:t>
            </a:r>
            <a:r>
              <a:rPr lang="en-US" baseline="-25000" dirty="0"/>
              <a:t>2</a:t>
            </a:r>
            <a:r>
              <a:rPr lang="en-US" dirty="0"/>
              <a:t>O</a:t>
            </a:r>
            <a:endParaRPr lang="en-US" b="1" dirty="0">
              <a:solidFill>
                <a:schemeClr val="bg2"/>
              </a:solidFill>
            </a:endParaRPr>
          </a:p>
        </p:txBody>
      </p:sp>
      <p:pic>
        <p:nvPicPr>
          <p:cNvPr id="4301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639961"/>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2690" y="3089173"/>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7290" y="3580785"/>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639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257173"/>
            <a:ext cx="7600950" cy="914400"/>
          </a:xfrm>
        </p:spPr>
        <p:txBody>
          <a:bodyPr/>
          <a:lstStyle/>
          <a:p>
            <a:pPr eaLnBrk="1" hangingPunct="1"/>
            <a:r>
              <a:rPr lang="en-US" dirty="0"/>
              <a:t>Learning Check</a:t>
            </a:r>
          </a:p>
        </p:txBody>
      </p:sp>
      <p:sp>
        <p:nvSpPr>
          <p:cNvPr id="44035" name="Text Placeholder 2"/>
          <p:cNvSpPr>
            <a:spLocks noGrp="1"/>
          </p:cNvSpPr>
          <p:nvPr>
            <p:ph type="body" sz="half" idx="1"/>
          </p:nvPr>
        </p:nvSpPr>
        <p:spPr>
          <a:xfrm>
            <a:off x="609600" y="1600200"/>
            <a:ext cx="7924800" cy="4267200"/>
          </a:xfrm>
        </p:spPr>
        <p:txBody>
          <a:bodyPr/>
          <a:lstStyle/>
          <a:p>
            <a:pPr eaLnBrk="1" hangingPunct="1">
              <a:spcAft>
                <a:spcPct val="10000"/>
              </a:spcAft>
              <a:buFont typeface="Wingdings" charset="2"/>
              <a:buNone/>
            </a:pPr>
            <a:r>
              <a:rPr lang="en-US" dirty="0"/>
              <a:t>Identify the sets that contain acid</a:t>
            </a:r>
            <a:r>
              <a:rPr lang="en-US" sz="2100" dirty="0">
                <a:cs typeface="Times New Roman" charset="0"/>
              </a:rPr>
              <a:t>–</a:t>
            </a:r>
            <a:r>
              <a:rPr lang="en-US" dirty="0"/>
              <a:t>base conjugate pairs.</a:t>
            </a:r>
          </a:p>
          <a:p>
            <a:pPr marL="457200" indent="-457200" eaLnBrk="1" hangingPunct="1">
              <a:spcAft>
                <a:spcPct val="10000"/>
              </a:spcAft>
              <a:buFont typeface="Wingdings" charset="2"/>
              <a:buNone/>
            </a:pPr>
            <a:r>
              <a:rPr lang="en-US" dirty="0"/>
              <a:t>1.	HNO</a:t>
            </a:r>
            <a:r>
              <a:rPr lang="en-US" baseline="-25000" dirty="0"/>
              <a:t>2</a:t>
            </a:r>
            <a:r>
              <a:rPr lang="en-US" dirty="0"/>
              <a:t>, NO</a:t>
            </a:r>
            <a:r>
              <a:rPr lang="en-US" baseline="-25000" dirty="0"/>
              <a:t>2</a:t>
            </a:r>
            <a:r>
              <a:rPr lang="en-US" baseline="30000" dirty="0">
                <a:sym typeface="Symbol" charset="2"/>
              </a:rPr>
              <a:t>−</a:t>
            </a:r>
            <a:r>
              <a:rPr lang="en-US" dirty="0"/>
              <a:t>	</a:t>
            </a:r>
          </a:p>
          <a:p>
            <a:pPr marL="457200" indent="-457200" eaLnBrk="1" hangingPunct="1">
              <a:spcAft>
                <a:spcPct val="10000"/>
              </a:spcAft>
              <a:buFont typeface="Wingdings" charset="2"/>
              <a:buNone/>
            </a:pPr>
            <a:r>
              <a:rPr lang="en-US" dirty="0"/>
              <a:t>2.	H</a:t>
            </a:r>
            <a:r>
              <a:rPr lang="en-US" baseline="-25000" dirty="0"/>
              <a:t>2</a:t>
            </a:r>
            <a:r>
              <a:rPr lang="en-US" dirty="0"/>
              <a:t>CO</a:t>
            </a:r>
            <a:r>
              <a:rPr lang="en-US" baseline="-25000" dirty="0"/>
              <a:t>3</a:t>
            </a:r>
            <a:r>
              <a:rPr lang="en-US" dirty="0"/>
              <a:t>, CO</a:t>
            </a:r>
            <a:r>
              <a:rPr lang="en-US" baseline="-25000" dirty="0"/>
              <a:t>3</a:t>
            </a:r>
            <a:r>
              <a:rPr lang="en-US" baseline="30000" dirty="0"/>
              <a:t>2</a:t>
            </a:r>
            <a:r>
              <a:rPr lang="en-US" baseline="30000" dirty="0">
                <a:sym typeface="Symbol" charset="2"/>
              </a:rPr>
              <a:t>−</a:t>
            </a:r>
            <a:r>
              <a:rPr lang="en-US" dirty="0"/>
              <a:t>	</a:t>
            </a:r>
          </a:p>
          <a:p>
            <a:pPr marL="457200" indent="-457200" eaLnBrk="1" hangingPunct="1">
              <a:spcAft>
                <a:spcPct val="10000"/>
              </a:spcAft>
              <a:buFont typeface="Wingdings" charset="2"/>
              <a:buNone/>
            </a:pPr>
            <a:r>
              <a:rPr lang="en-US" dirty="0"/>
              <a:t>3.	HCl, ClO</a:t>
            </a:r>
            <a:r>
              <a:rPr lang="en-US" baseline="-25000" dirty="0"/>
              <a:t>4</a:t>
            </a:r>
            <a:r>
              <a:rPr lang="en-US" baseline="30000" dirty="0">
                <a:sym typeface="Symbol" charset="2"/>
              </a:rPr>
              <a:t>−</a:t>
            </a:r>
            <a:r>
              <a:rPr lang="en-US" dirty="0"/>
              <a:t>	</a:t>
            </a:r>
          </a:p>
          <a:p>
            <a:pPr marL="457200" indent="-457200" eaLnBrk="1" hangingPunct="1">
              <a:spcAft>
                <a:spcPct val="10000"/>
              </a:spcAft>
              <a:buFont typeface="Wingdings" charset="2"/>
              <a:buNone/>
            </a:pPr>
            <a:r>
              <a:rPr lang="en-US" dirty="0"/>
              <a:t>4.	HS</a:t>
            </a:r>
            <a:r>
              <a:rPr lang="en-US" baseline="30000" dirty="0">
                <a:sym typeface="Symbol" charset="2"/>
              </a:rPr>
              <a:t>−</a:t>
            </a:r>
            <a:r>
              <a:rPr lang="en-US" dirty="0"/>
              <a:t>, H</a:t>
            </a:r>
            <a:r>
              <a:rPr lang="en-US" baseline="-25000" dirty="0"/>
              <a:t>2</a:t>
            </a:r>
            <a:r>
              <a:rPr lang="en-US" dirty="0"/>
              <a:t>S</a:t>
            </a:r>
          </a:p>
          <a:p>
            <a:pPr marL="457200" indent="-457200" eaLnBrk="1" hangingPunct="1">
              <a:spcAft>
                <a:spcPct val="10000"/>
              </a:spcAft>
              <a:buFont typeface="Wingdings" charset="2"/>
              <a:buNone/>
            </a:pPr>
            <a:r>
              <a:rPr lang="en-US" dirty="0"/>
              <a:t>5.	NH</a:t>
            </a:r>
            <a:r>
              <a:rPr lang="en-US" baseline="-25000" dirty="0"/>
              <a:t>3</a:t>
            </a:r>
            <a:r>
              <a:rPr lang="en-US" dirty="0"/>
              <a:t>, NH</a:t>
            </a:r>
            <a:r>
              <a:rPr lang="en-US" baseline="-25000" dirty="0"/>
              <a:t>4</a:t>
            </a:r>
            <a:r>
              <a:rPr lang="en-US" baseline="30000" dirty="0"/>
              <a:t>+</a:t>
            </a:r>
          </a:p>
        </p:txBody>
      </p:sp>
    </p:spTree>
    <p:extLst>
      <p:ext uri="{BB962C8B-B14F-4D97-AF65-F5344CB8AC3E}">
        <p14:creationId xmlns:p14="http://schemas.microsoft.com/office/powerpoint/2010/main" val="3053409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219075"/>
            <a:ext cx="7600950" cy="990600"/>
          </a:xfrm>
        </p:spPr>
        <p:txBody>
          <a:bodyPr/>
          <a:lstStyle/>
          <a:p>
            <a:pPr eaLnBrk="1" hangingPunct="1"/>
            <a:r>
              <a:rPr lang="en-US" dirty="0"/>
              <a:t>Solution</a:t>
            </a:r>
          </a:p>
        </p:txBody>
      </p:sp>
      <p:sp>
        <p:nvSpPr>
          <p:cNvPr id="45059" name="Text Placeholder 2"/>
          <p:cNvSpPr>
            <a:spLocks noGrp="1"/>
          </p:cNvSpPr>
          <p:nvPr>
            <p:ph type="body" sz="half" idx="1"/>
          </p:nvPr>
        </p:nvSpPr>
        <p:spPr>
          <a:xfrm>
            <a:off x="609600" y="1600200"/>
            <a:ext cx="7924800" cy="4267200"/>
          </a:xfrm>
        </p:spPr>
        <p:txBody>
          <a:bodyPr/>
          <a:lstStyle/>
          <a:p>
            <a:pPr eaLnBrk="1" hangingPunct="1">
              <a:spcAft>
                <a:spcPct val="10000"/>
              </a:spcAft>
              <a:buFont typeface="Wingdings" charset="2"/>
              <a:buNone/>
            </a:pPr>
            <a:r>
              <a:rPr lang="en-US" dirty="0"/>
              <a:t>Identify the sets that contain acid</a:t>
            </a:r>
            <a:r>
              <a:rPr lang="en-US" sz="2100" dirty="0">
                <a:cs typeface="Times New Roman" charset="0"/>
              </a:rPr>
              <a:t>–</a:t>
            </a:r>
            <a:r>
              <a:rPr lang="en-US" dirty="0"/>
              <a:t>base conjugate pairs.</a:t>
            </a:r>
          </a:p>
          <a:p>
            <a:pPr marL="457200" indent="-457200" eaLnBrk="1" hangingPunct="1">
              <a:spcAft>
                <a:spcPct val="10000"/>
              </a:spcAft>
              <a:buFont typeface="Wingdings" charset="2"/>
              <a:buNone/>
            </a:pPr>
            <a:r>
              <a:rPr lang="en-US" dirty="0"/>
              <a:t>1.	HNO</a:t>
            </a:r>
            <a:r>
              <a:rPr lang="en-US" baseline="-25000" dirty="0"/>
              <a:t>2</a:t>
            </a:r>
            <a:r>
              <a:rPr lang="en-US" dirty="0"/>
              <a:t>, NO</a:t>
            </a:r>
            <a:r>
              <a:rPr lang="en-US" baseline="-25000" dirty="0"/>
              <a:t>2</a:t>
            </a:r>
            <a:r>
              <a:rPr lang="en-US" baseline="30000" dirty="0">
                <a:sym typeface="Symbol" charset="2"/>
              </a:rPr>
              <a:t>−</a:t>
            </a:r>
            <a:r>
              <a:rPr lang="en-US" baseline="30000" dirty="0"/>
              <a:t>	</a:t>
            </a:r>
            <a:r>
              <a:rPr lang="en-US" dirty="0"/>
              <a:t>acid, conjugate base</a:t>
            </a:r>
            <a:endParaRPr lang="en-US" dirty="0">
              <a:cs typeface="Arial" charset="0"/>
            </a:endParaRPr>
          </a:p>
          <a:p>
            <a:pPr marL="457200" indent="-457200" eaLnBrk="1" hangingPunct="1">
              <a:spcAft>
                <a:spcPct val="10000"/>
              </a:spcAft>
              <a:buFont typeface="Wingdings" charset="2"/>
              <a:buNone/>
            </a:pPr>
            <a:r>
              <a:rPr lang="en-US" dirty="0"/>
              <a:t>2.	H</a:t>
            </a:r>
            <a:r>
              <a:rPr lang="en-US" baseline="-25000" dirty="0"/>
              <a:t>2</a:t>
            </a:r>
            <a:r>
              <a:rPr lang="en-US" dirty="0"/>
              <a:t>CO</a:t>
            </a:r>
            <a:r>
              <a:rPr lang="en-US" baseline="-25000" dirty="0"/>
              <a:t>3</a:t>
            </a:r>
            <a:r>
              <a:rPr lang="en-US" dirty="0"/>
              <a:t>, CO</a:t>
            </a:r>
            <a:r>
              <a:rPr lang="en-US" baseline="-25000" dirty="0"/>
              <a:t>3</a:t>
            </a:r>
            <a:r>
              <a:rPr lang="en-US" baseline="30000" dirty="0"/>
              <a:t>2</a:t>
            </a:r>
            <a:r>
              <a:rPr lang="en-US" baseline="30000" dirty="0">
                <a:sym typeface="Symbol" charset="2"/>
              </a:rPr>
              <a:t>−</a:t>
            </a:r>
            <a:r>
              <a:rPr lang="en-US" baseline="30000" dirty="0"/>
              <a:t>	</a:t>
            </a:r>
            <a:r>
              <a:rPr lang="en-US" dirty="0"/>
              <a:t>not acid</a:t>
            </a:r>
            <a:r>
              <a:rPr lang="en-US" sz="2100" dirty="0">
                <a:cs typeface="Times New Roman" charset="0"/>
              </a:rPr>
              <a:t>–</a:t>
            </a:r>
            <a:r>
              <a:rPr lang="en-US" dirty="0"/>
              <a:t>base conjugate pair</a:t>
            </a:r>
          </a:p>
          <a:p>
            <a:pPr marL="457200" indent="-457200" eaLnBrk="1" hangingPunct="1">
              <a:spcAft>
                <a:spcPct val="10000"/>
              </a:spcAft>
              <a:buFont typeface="Wingdings" charset="2"/>
              <a:buNone/>
            </a:pPr>
            <a:r>
              <a:rPr lang="en-US" dirty="0"/>
              <a:t>3.	HCl, ClO</a:t>
            </a:r>
            <a:r>
              <a:rPr lang="en-US" baseline="-25000" dirty="0"/>
              <a:t>4</a:t>
            </a:r>
            <a:r>
              <a:rPr lang="en-US" baseline="30000" dirty="0">
                <a:sym typeface="Symbol" charset="2"/>
              </a:rPr>
              <a:t>−</a:t>
            </a:r>
            <a:r>
              <a:rPr lang="en-US" baseline="30000" dirty="0"/>
              <a:t>	</a:t>
            </a:r>
            <a:r>
              <a:rPr lang="en-US" dirty="0"/>
              <a:t>not acid</a:t>
            </a:r>
            <a:r>
              <a:rPr lang="en-US" sz="2100" dirty="0">
                <a:cs typeface="Times New Roman" charset="0"/>
              </a:rPr>
              <a:t>–</a:t>
            </a:r>
            <a:r>
              <a:rPr lang="en-US" dirty="0"/>
              <a:t>base conjugate pair</a:t>
            </a:r>
          </a:p>
          <a:p>
            <a:pPr marL="457200" indent="-457200" eaLnBrk="1" hangingPunct="1">
              <a:spcAft>
                <a:spcPct val="10000"/>
              </a:spcAft>
              <a:buFont typeface="Wingdings" charset="2"/>
              <a:buNone/>
            </a:pPr>
            <a:r>
              <a:rPr lang="en-US" dirty="0"/>
              <a:t>4.	HS</a:t>
            </a:r>
            <a:r>
              <a:rPr lang="en-US" baseline="30000" dirty="0">
                <a:sym typeface="Symbol" charset="2"/>
              </a:rPr>
              <a:t>−</a:t>
            </a:r>
            <a:r>
              <a:rPr lang="en-US" dirty="0"/>
              <a:t>, H</a:t>
            </a:r>
            <a:r>
              <a:rPr lang="en-US" baseline="-25000" dirty="0"/>
              <a:t>2</a:t>
            </a:r>
            <a:r>
              <a:rPr lang="en-US" dirty="0"/>
              <a:t>S		base, conjugate acid</a:t>
            </a:r>
          </a:p>
          <a:p>
            <a:pPr marL="457200" indent="-457200" eaLnBrk="1" hangingPunct="1">
              <a:spcAft>
                <a:spcPct val="10000"/>
              </a:spcAft>
              <a:buFont typeface="Wingdings" charset="2"/>
              <a:buNone/>
            </a:pPr>
            <a:r>
              <a:rPr lang="en-US" dirty="0"/>
              <a:t>5.	NH</a:t>
            </a:r>
            <a:r>
              <a:rPr lang="en-US" baseline="-25000" dirty="0"/>
              <a:t>3</a:t>
            </a:r>
            <a:r>
              <a:rPr lang="en-US" dirty="0"/>
              <a:t>, NH</a:t>
            </a:r>
            <a:r>
              <a:rPr lang="en-US" baseline="-25000" dirty="0"/>
              <a:t>4</a:t>
            </a:r>
            <a:r>
              <a:rPr lang="en-US" baseline="30000" dirty="0"/>
              <a:t>+		</a:t>
            </a:r>
            <a:r>
              <a:rPr lang="en-US" dirty="0"/>
              <a:t>base, conjugate acid</a:t>
            </a:r>
            <a:endParaRPr lang="en-US" baseline="30000" dirty="0"/>
          </a:p>
          <a:p>
            <a:pPr eaLnBrk="1" hangingPunct="1">
              <a:spcAft>
                <a:spcPct val="10000"/>
              </a:spcAft>
              <a:buFont typeface="Wingdings" charset="2"/>
              <a:buNone/>
            </a:pPr>
            <a:endParaRPr lang="en-US" dirty="0"/>
          </a:p>
          <a:p>
            <a:pPr eaLnBrk="1" hangingPunct="1">
              <a:spcAft>
                <a:spcPct val="10000"/>
              </a:spcAft>
              <a:buFont typeface="Wingdings" charset="2"/>
              <a:buNone/>
            </a:pPr>
            <a:r>
              <a:rPr lang="en-US" dirty="0"/>
              <a:t>	</a:t>
            </a:r>
          </a:p>
        </p:txBody>
      </p:sp>
    </p:spTree>
    <p:extLst>
      <p:ext uri="{BB962C8B-B14F-4D97-AF65-F5344CB8AC3E}">
        <p14:creationId xmlns:p14="http://schemas.microsoft.com/office/powerpoint/2010/main" val="1733145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3400" y="219076"/>
            <a:ext cx="7600950" cy="990600"/>
          </a:xfrm>
        </p:spPr>
        <p:txBody>
          <a:bodyPr/>
          <a:lstStyle/>
          <a:p>
            <a:pPr eaLnBrk="1" hangingPunct="1"/>
            <a:r>
              <a:rPr lang="en-US" dirty="0"/>
              <a:t>Learning Check</a:t>
            </a:r>
          </a:p>
        </p:txBody>
      </p:sp>
      <p:sp>
        <p:nvSpPr>
          <p:cNvPr id="47107" name="Text Placeholder 2"/>
          <p:cNvSpPr>
            <a:spLocks noGrp="1"/>
          </p:cNvSpPr>
          <p:nvPr>
            <p:ph type="body" sz="half" idx="1"/>
          </p:nvPr>
        </p:nvSpPr>
        <p:spPr>
          <a:xfrm>
            <a:off x="609600" y="1600200"/>
            <a:ext cx="8077200" cy="4267200"/>
          </a:xfrm>
        </p:spPr>
        <p:txBody>
          <a:bodyPr/>
          <a:lstStyle/>
          <a:p>
            <a:pPr marL="0" indent="0" eaLnBrk="1" hangingPunct="1">
              <a:buFont typeface="Arial" charset="0"/>
              <a:buNone/>
            </a:pPr>
            <a:r>
              <a:rPr lang="en-US" dirty="0"/>
              <a:t>Identify the conjugate acid–base pairs in the following reaction:</a:t>
            </a:r>
          </a:p>
          <a:p>
            <a:pPr marL="0" indent="0" eaLnBrk="1" hangingPunct="1">
              <a:buFont typeface="Arial" charset="0"/>
              <a:buNone/>
            </a:pPr>
            <a:r>
              <a:rPr lang="en-US" dirty="0"/>
              <a:t>	</a:t>
            </a:r>
          </a:p>
          <a:p>
            <a:pPr marL="0" indent="0" algn="ctr" eaLnBrk="1" hangingPunct="1">
              <a:buFont typeface="Arial" charset="0"/>
              <a:buNone/>
            </a:pPr>
            <a:r>
              <a:rPr lang="en-US" dirty="0"/>
              <a:t>HNO</a:t>
            </a:r>
            <a:r>
              <a:rPr lang="en-US" baseline="-25000" dirty="0"/>
              <a:t>3</a:t>
            </a:r>
            <a:r>
              <a:rPr lang="en-US" dirty="0"/>
              <a:t>(</a:t>
            </a:r>
            <a:r>
              <a:rPr lang="en-US" i="1" dirty="0"/>
              <a:t>aq</a:t>
            </a:r>
            <a:r>
              <a:rPr lang="en-US" dirty="0"/>
              <a:t>) + NH</a:t>
            </a:r>
            <a:r>
              <a:rPr lang="en-US" baseline="-25000" dirty="0"/>
              <a:t>3</a:t>
            </a:r>
            <a:r>
              <a:rPr lang="en-US" dirty="0"/>
              <a:t>(</a:t>
            </a:r>
            <a:r>
              <a:rPr lang="en-US" i="1" dirty="0"/>
              <a:t>aq</a:t>
            </a:r>
            <a:r>
              <a:rPr lang="en-US" dirty="0"/>
              <a:t>)         </a:t>
            </a:r>
            <a:r>
              <a:rPr lang="en-US" dirty="0">
                <a:sym typeface="Wingdings" charset="2"/>
              </a:rPr>
              <a:t>NO</a:t>
            </a:r>
            <a:r>
              <a:rPr lang="en-US" baseline="-25000" dirty="0">
                <a:sym typeface="Wingdings" charset="2"/>
              </a:rPr>
              <a:t>3</a:t>
            </a:r>
            <a:r>
              <a:rPr lang="en-US" baseline="30000" dirty="0">
                <a:sym typeface="Wingdings" charset="2"/>
              </a:rPr>
              <a:t>−</a:t>
            </a:r>
            <a:r>
              <a:rPr lang="en-US" dirty="0">
                <a:sym typeface="Wingdings" charset="2"/>
              </a:rPr>
              <a:t>(</a:t>
            </a:r>
            <a:r>
              <a:rPr lang="en-US" i="1" dirty="0">
                <a:sym typeface="Wingdings" charset="2"/>
              </a:rPr>
              <a:t>aq</a:t>
            </a:r>
            <a:r>
              <a:rPr lang="en-US" dirty="0">
                <a:sym typeface="Wingdings" charset="2"/>
              </a:rPr>
              <a:t>) + NH</a:t>
            </a:r>
            <a:r>
              <a:rPr lang="en-US" baseline="-25000" dirty="0">
                <a:sym typeface="Wingdings" charset="2"/>
              </a:rPr>
              <a:t>4</a:t>
            </a:r>
            <a:r>
              <a:rPr lang="en-US" baseline="30000" dirty="0">
                <a:sym typeface="Wingdings" charset="2"/>
              </a:rPr>
              <a:t>+</a:t>
            </a:r>
            <a:r>
              <a:rPr lang="en-US" dirty="0">
                <a:sym typeface="Wingdings" charset="2"/>
              </a:rPr>
              <a:t>(</a:t>
            </a:r>
            <a:r>
              <a:rPr lang="en-US" i="1" dirty="0">
                <a:sym typeface="Wingdings" charset="2"/>
              </a:rPr>
              <a:t>aq</a:t>
            </a:r>
            <a:r>
              <a:rPr lang="en-US" dirty="0">
                <a:sym typeface="Wingdings" charset="2"/>
              </a:rPr>
              <a:t>)</a:t>
            </a:r>
            <a:endParaRPr lang="en-US" dirty="0"/>
          </a:p>
        </p:txBody>
      </p:sp>
      <p:pic>
        <p:nvPicPr>
          <p:cNvPr id="4710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688508"/>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501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3399" y="219075"/>
            <a:ext cx="7600950" cy="990600"/>
          </a:xfrm>
        </p:spPr>
        <p:txBody>
          <a:bodyPr/>
          <a:lstStyle/>
          <a:p>
            <a:pPr eaLnBrk="1" hangingPunct="1"/>
            <a:r>
              <a:rPr lang="en-US" dirty="0"/>
              <a:t>Solution</a:t>
            </a:r>
          </a:p>
        </p:txBody>
      </p:sp>
      <p:sp>
        <p:nvSpPr>
          <p:cNvPr id="48131" name="Text Placeholder 2"/>
          <p:cNvSpPr>
            <a:spLocks noGrp="1"/>
          </p:cNvSpPr>
          <p:nvPr>
            <p:ph type="body" sz="half" idx="1"/>
          </p:nvPr>
        </p:nvSpPr>
        <p:spPr>
          <a:xfrm>
            <a:off x="609600" y="1600200"/>
            <a:ext cx="8229600" cy="4267200"/>
          </a:xfrm>
        </p:spPr>
        <p:txBody>
          <a:bodyPr/>
          <a:lstStyle/>
          <a:p>
            <a:pPr marL="0" indent="0" eaLnBrk="1" hangingPunct="1">
              <a:buFont typeface="Arial" charset="0"/>
              <a:buNone/>
            </a:pPr>
            <a:r>
              <a:rPr lang="en-US" dirty="0"/>
              <a:t>Identify the conjugate acid–base pairs in the following reaction:</a:t>
            </a:r>
          </a:p>
          <a:p>
            <a:pPr marL="0" indent="0" eaLnBrk="1" hangingPunct="1">
              <a:buFont typeface="Arial" charset="0"/>
              <a:buNone/>
            </a:pPr>
            <a:r>
              <a:rPr lang="en-US" dirty="0"/>
              <a:t>	HNO</a:t>
            </a:r>
            <a:r>
              <a:rPr lang="en-US" baseline="-25000" dirty="0"/>
              <a:t>3</a:t>
            </a:r>
            <a:r>
              <a:rPr lang="en-US" dirty="0"/>
              <a:t>(</a:t>
            </a:r>
            <a:r>
              <a:rPr lang="en-US" i="1" dirty="0"/>
              <a:t>aq</a:t>
            </a:r>
            <a:r>
              <a:rPr lang="en-US" dirty="0"/>
              <a:t>) + NH</a:t>
            </a:r>
            <a:r>
              <a:rPr lang="en-US" baseline="-25000" dirty="0"/>
              <a:t>3</a:t>
            </a:r>
            <a:r>
              <a:rPr lang="en-US" dirty="0"/>
              <a:t>(</a:t>
            </a:r>
            <a:r>
              <a:rPr lang="en-US" i="1" dirty="0"/>
              <a:t>aq</a:t>
            </a:r>
            <a:r>
              <a:rPr lang="en-US" dirty="0"/>
              <a:t>) </a:t>
            </a:r>
            <a:r>
              <a:rPr lang="en-US" dirty="0">
                <a:sym typeface="Wingdings" charset="2"/>
              </a:rPr>
              <a:t>        NO</a:t>
            </a:r>
            <a:r>
              <a:rPr lang="en-US" baseline="-25000" dirty="0">
                <a:sym typeface="Wingdings" charset="2"/>
              </a:rPr>
              <a:t>3</a:t>
            </a:r>
            <a:r>
              <a:rPr lang="en-US" baseline="30000" dirty="0">
                <a:sym typeface="Wingdings" charset="2"/>
              </a:rPr>
              <a:t>−</a:t>
            </a:r>
            <a:r>
              <a:rPr lang="en-US" dirty="0">
                <a:sym typeface="Wingdings" charset="2"/>
              </a:rPr>
              <a:t>(</a:t>
            </a:r>
            <a:r>
              <a:rPr lang="en-US" i="1" dirty="0">
                <a:sym typeface="Wingdings" charset="2"/>
              </a:rPr>
              <a:t>aq</a:t>
            </a:r>
            <a:r>
              <a:rPr lang="en-US" dirty="0">
                <a:sym typeface="Wingdings" charset="2"/>
              </a:rPr>
              <a:t>) + NH</a:t>
            </a:r>
            <a:r>
              <a:rPr lang="en-US" baseline="-25000" dirty="0">
                <a:sym typeface="Wingdings" charset="2"/>
              </a:rPr>
              <a:t>4</a:t>
            </a:r>
            <a:r>
              <a:rPr lang="en-US" baseline="30000" dirty="0">
                <a:sym typeface="Wingdings" charset="2"/>
              </a:rPr>
              <a:t>+</a:t>
            </a:r>
            <a:r>
              <a:rPr lang="en-US" dirty="0">
                <a:sym typeface="Wingdings" charset="2"/>
              </a:rPr>
              <a:t>(</a:t>
            </a:r>
            <a:r>
              <a:rPr lang="en-US" i="1" dirty="0">
                <a:sym typeface="Wingdings" charset="2"/>
              </a:rPr>
              <a:t>aq</a:t>
            </a:r>
            <a:r>
              <a:rPr lang="en-US" dirty="0">
                <a:sym typeface="Wingdings" charset="2"/>
              </a:rPr>
              <a:t>)</a:t>
            </a:r>
          </a:p>
          <a:p>
            <a:pPr marL="0" indent="0" eaLnBrk="1" hangingPunct="1">
              <a:buFont typeface="Arial" charset="0"/>
              <a:buNone/>
            </a:pPr>
            <a:endParaRPr lang="en-US" dirty="0">
              <a:sym typeface="Wingdings" charset="2"/>
            </a:endParaRPr>
          </a:p>
          <a:p>
            <a:pPr marL="0" indent="0" eaLnBrk="1" hangingPunct="1">
              <a:buFont typeface="Arial" charset="0"/>
              <a:buNone/>
              <a:tabLst>
                <a:tab pos="1139825" algn="l"/>
              </a:tabLst>
            </a:pPr>
            <a:endParaRPr lang="en-US" b="1" dirty="0">
              <a:solidFill>
                <a:srgbClr val="000090"/>
              </a:solidFill>
              <a:sym typeface="Wingdings" charset="2"/>
            </a:endParaRPr>
          </a:p>
          <a:p>
            <a:pPr marL="0" indent="0" eaLnBrk="1" hangingPunct="1">
              <a:buFont typeface="Arial" charset="0"/>
              <a:buNone/>
              <a:tabLst>
                <a:tab pos="1139825" algn="l"/>
              </a:tabLst>
            </a:pPr>
            <a:endParaRPr lang="en-US" b="1" dirty="0">
              <a:solidFill>
                <a:srgbClr val="000090"/>
              </a:solidFill>
              <a:sym typeface="Wingdings" charset="2"/>
            </a:endParaRPr>
          </a:p>
          <a:p>
            <a:pPr marL="0" indent="0" eaLnBrk="1" hangingPunct="1">
              <a:buFont typeface="Arial" charset="0"/>
              <a:buNone/>
              <a:tabLst>
                <a:tab pos="1139825" algn="l"/>
              </a:tabLst>
            </a:pPr>
            <a:endParaRPr lang="en-US" b="1" dirty="0">
              <a:solidFill>
                <a:srgbClr val="000090"/>
              </a:solidFill>
              <a:sym typeface="Wingdings" charset="2"/>
            </a:endParaRPr>
          </a:p>
          <a:p>
            <a:pPr marL="0" indent="0" eaLnBrk="1" hangingPunct="1">
              <a:buFont typeface="Arial" charset="0"/>
              <a:buNone/>
              <a:tabLst>
                <a:tab pos="1139825" algn="l"/>
              </a:tabLst>
            </a:pPr>
            <a:endParaRPr lang="en-US" b="1" dirty="0">
              <a:solidFill>
                <a:srgbClr val="000090"/>
              </a:solidFill>
              <a:sym typeface="Wingdings" charset="2"/>
            </a:endParaRPr>
          </a:p>
          <a:p>
            <a:pPr marL="0" indent="0" eaLnBrk="1" hangingPunct="1">
              <a:buFont typeface="Arial" charset="0"/>
              <a:buNone/>
              <a:tabLst>
                <a:tab pos="1139825" algn="l"/>
              </a:tabLst>
            </a:pPr>
            <a:r>
              <a:rPr lang="en-US" b="1" dirty="0">
                <a:solidFill>
                  <a:srgbClr val="7030A0"/>
                </a:solidFill>
                <a:sym typeface="Wingdings" charset="2"/>
              </a:rPr>
              <a:t>STEP 1</a:t>
            </a:r>
            <a:r>
              <a:rPr lang="en-US" b="1" dirty="0">
                <a:solidFill>
                  <a:srgbClr val="000090"/>
                </a:solidFill>
                <a:sym typeface="Wingdings" charset="2"/>
              </a:rPr>
              <a:t>	</a:t>
            </a:r>
            <a:r>
              <a:rPr lang="en-US" b="1" dirty="0">
                <a:sym typeface="Wingdings" charset="2"/>
              </a:rPr>
              <a:t>Identify the reactant that </a:t>
            </a:r>
            <a:r>
              <a:rPr lang="en-US" b="1" dirty="0"/>
              <a:t>loses H</a:t>
            </a:r>
            <a:r>
              <a:rPr lang="en-US" b="1" baseline="30000" dirty="0"/>
              <a:t>+</a:t>
            </a:r>
            <a:r>
              <a:rPr lang="en-US" b="1" dirty="0"/>
              <a:t> as the acid.</a:t>
            </a:r>
          </a:p>
          <a:p>
            <a:pPr marL="0" indent="0" eaLnBrk="1" hangingPunct="1">
              <a:buNone/>
              <a:tabLst>
                <a:tab pos="1139825" algn="l"/>
              </a:tabLst>
            </a:pPr>
            <a:r>
              <a:rPr lang="en-US" b="1" dirty="0"/>
              <a:t>	</a:t>
            </a:r>
            <a:r>
              <a:rPr lang="en-US" dirty="0"/>
              <a:t>In the reaction, HNO</a:t>
            </a:r>
            <a:r>
              <a:rPr lang="en-US" baseline="-25000" dirty="0"/>
              <a:t>3 </a:t>
            </a:r>
            <a:r>
              <a:rPr lang="en-US" dirty="0"/>
              <a:t>donates H</a:t>
            </a:r>
            <a:r>
              <a:rPr lang="en-US" baseline="30000" dirty="0"/>
              <a:t>+</a:t>
            </a:r>
            <a:r>
              <a:rPr lang="en-US" dirty="0"/>
              <a:t> to NH</a:t>
            </a:r>
            <a:r>
              <a:rPr lang="en-US" baseline="-25000" dirty="0"/>
              <a:t>3</a:t>
            </a:r>
            <a:r>
              <a:rPr lang="en-US" dirty="0"/>
              <a:t>. HNO</a:t>
            </a:r>
            <a:r>
              <a:rPr lang="en-US" baseline="-25000" dirty="0"/>
              <a:t>3</a:t>
            </a:r>
            <a:r>
              <a:rPr lang="en-US" dirty="0"/>
              <a:t> is the  	acid and NO</a:t>
            </a:r>
            <a:r>
              <a:rPr lang="en-US" baseline="-25000" dirty="0"/>
              <a:t>3</a:t>
            </a:r>
            <a:r>
              <a:rPr lang="en-US" b="1" baseline="30000" dirty="0"/>
              <a:t>−</a:t>
            </a:r>
            <a:r>
              <a:rPr lang="en-US" b="1" dirty="0"/>
              <a:t> </a:t>
            </a:r>
            <a:r>
              <a:rPr lang="en-US" dirty="0"/>
              <a:t>is its conjugate base</a:t>
            </a:r>
            <a:endParaRPr lang="en-US" b="1" dirty="0">
              <a:solidFill>
                <a:srgbClr val="BF8700"/>
              </a:solidFill>
              <a:sym typeface="Wingdings" charset="2"/>
            </a:endParaRPr>
          </a:p>
          <a:p>
            <a:pPr marL="0" indent="0" eaLnBrk="1" hangingPunct="1">
              <a:buFont typeface="Arial" charset="0"/>
              <a:buNone/>
              <a:tabLst>
                <a:tab pos="1139825" algn="l"/>
              </a:tabLst>
            </a:pPr>
            <a:endParaRPr lang="en-US" dirty="0"/>
          </a:p>
          <a:p>
            <a:pPr marL="0" indent="0" eaLnBrk="1" hangingPunct="1">
              <a:buFont typeface="Arial" charset="0"/>
              <a:buNone/>
            </a:pPr>
            <a:endParaRPr lang="en-US" b="1" dirty="0"/>
          </a:p>
        </p:txBody>
      </p:sp>
      <p:pic>
        <p:nvPicPr>
          <p:cNvPr id="4813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2479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5">
            <a:extLst>
              <a:ext uri="{FF2B5EF4-FFF2-40B4-BE49-F238E27FC236}">
                <a16:creationId xmlns="" xmlns:a16="http://schemas.microsoft.com/office/drawing/2014/main" id="{A6B7C1CA-5301-41A6-A58A-9406088B2A2F}"/>
              </a:ext>
            </a:extLst>
          </p:cNvPr>
          <p:cNvSpPr>
            <a:spLocks noChangeArrowheads="1"/>
          </p:cNvSpPr>
          <p:nvPr/>
        </p:nvSpPr>
        <p:spPr bwMode="auto">
          <a:xfrm>
            <a:off x="533399" y="3135488"/>
            <a:ext cx="8077200" cy="979311"/>
          </a:xfrm>
          <a:prstGeom prst="roundRect">
            <a:avLst>
              <a:gd name="adj" fmla="val 10713"/>
            </a:avLst>
          </a:prstGeom>
          <a:solidFill>
            <a:srgbClr val="A992FF">
              <a:alpha val="25098"/>
            </a:srgbClr>
          </a:solidFill>
          <a:ln w="10000">
            <a:solidFill>
              <a:schemeClr val="accent1"/>
            </a:solidFill>
            <a:round/>
            <a:headEnd/>
            <a:tailEnd/>
          </a:ln>
          <a:effec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z="1800" b="1" dirty="0">
              <a:latin typeface="Times New Roman" pitchFamily="18" charset="0"/>
            </a:endParaRPr>
          </a:p>
          <a:p>
            <a:pPr>
              <a:defRPr/>
            </a:pPr>
            <a:endParaRPr lang="en-US" altLang="en-US" sz="1800" b="1" dirty="0">
              <a:latin typeface="Times New Roman" pitchFamily="18" charset="0"/>
            </a:endParaRPr>
          </a:p>
          <a:p>
            <a:pPr>
              <a:defRPr/>
            </a:pPr>
            <a:endParaRPr lang="en-US" altLang="en-US" sz="1800" b="1" dirty="0">
              <a:latin typeface="Times New Roman" pitchFamily="18" charset="0"/>
            </a:endParaRPr>
          </a:p>
          <a:p>
            <a:pPr>
              <a:defRPr/>
            </a:pPr>
            <a:endParaRPr lang="en-US" altLang="en-US" sz="1800" b="1" dirty="0">
              <a:latin typeface="Times New Roman" pitchFamily="18" charset="0"/>
            </a:endParaRPr>
          </a:p>
          <a:p>
            <a:pPr>
              <a:defRPr/>
            </a:pPr>
            <a:r>
              <a:rPr lang="en-US" altLang="en-US" sz="1800" b="1" dirty="0">
                <a:latin typeface="Times New Roman" pitchFamily="18" charset="0"/>
              </a:rPr>
              <a:t>ANALYZE         GIVEN	                         NEED                        CONNECT</a:t>
            </a:r>
          </a:p>
          <a:p>
            <a:pPr>
              <a:defRPr/>
            </a:pPr>
            <a:r>
              <a:rPr lang="en-US" altLang="en-US" sz="1800" b="1" dirty="0">
                <a:latin typeface="Times New Roman" pitchFamily="18" charset="0"/>
              </a:rPr>
              <a:t>THE 	              </a:t>
            </a:r>
            <a:r>
              <a:rPr lang="en-US" altLang="en-US" sz="1800" dirty="0">
                <a:latin typeface="Times New Roman" pitchFamily="18" charset="0"/>
              </a:rPr>
              <a:t>HNO</a:t>
            </a:r>
            <a:r>
              <a:rPr lang="en-US" altLang="en-US" sz="1800" baseline="-25000" dirty="0">
                <a:latin typeface="Times New Roman" pitchFamily="18" charset="0"/>
              </a:rPr>
              <a:t>3</a:t>
            </a:r>
            <a:r>
              <a:rPr lang="en-US" altLang="en-US" sz="1800" dirty="0">
                <a:latin typeface="Times New Roman" pitchFamily="18" charset="0"/>
              </a:rPr>
              <a:t>          NO</a:t>
            </a:r>
            <a:r>
              <a:rPr lang="en-US" altLang="en-US" sz="1800" baseline="-25000" dirty="0">
                <a:latin typeface="Times New Roman" pitchFamily="18" charset="0"/>
              </a:rPr>
              <a:t>3</a:t>
            </a:r>
            <a:r>
              <a:rPr lang="en-US" altLang="en-US" sz="1800" baseline="30000" dirty="0">
                <a:latin typeface="Times New Roman" pitchFamily="18" charset="0"/>
              </a:rPr>
              <a:t>−</a:t>
            </a:r>
            <a:r>
              <a:rPr lang="en-US" altLang="en-US" sz="1800" baseline="-25000" dirty="0">
                <a:latin typeface="Times New Roman" pitchFamily="18" charset="0"/>
              </a:rPr>
              <a:t>                      </a:t>
            </a:r>
            <a:r>
              <a:rPr lang="en-US" altLang="en-US" sz="1800" dirty="0">
                <a:latin typeface="Times New Roman" pitchFamily="18" charset="0"/>
              </a:rPr>
              <a:t>conjugate                    lose/gain one H</a:t>
            </a:r>
            <a:r>
              <a:rPr lang="en-US" altLang="en-US" sz="1800" baseline="30000" dirty="0">
                <a:latin typeface="Times New Roman" pitchFamily="18" charset="0"/>
              </a:rPr>
              <a:t>+</a:t>
            </a:r>
          </a:p>
          <a:p>
            <a:pPr>
              <a:defRPr/>
            </a:pPr>
            <a:r>
              <a:rPr lang="en-US" altLang="en-US" sz="1800" b="1" dirty="0">
                <a:latin typeface="Times New Roman" pitchFamily="18" charset="0"/>
              </a:rPr>
              <a:t>PROBLEM   </a:t>
            </a:r>
            <a:r>
              <a:rPr lang="en-US" altLang="en-US" sz="1800" dirty="0">
                <a:latin typeface="Times New Roman" pitchFamily="18" charset="0"/>
              </a:rPr>
              <a:t>          NH</a:t>
            </a:r>
            <a:r>
              <a:rPr lang="en-US" altLang="en-US" sz="1800" baseline="-25000" dirty="0">
                <a:latin typeface="Times New Roman" pitchFamily="18" charset="0"/>
              </a:rPr>
              <a:t>3</a:t>
            </a:r>
            <a:r>
              <a:rPr lang="en-US" altLang="en-US" sz="1800" dirty="0">
                <a:latin typeface="Times New Roman" pitchFamily="18" charset="0"/>
              </a:rPr>
              <a:t>              NH</a:t>
            </a:r>
            <a:r>
              <a:rPr lang="en-US" altLang="en-US" sz="1800" baseline="-25000" dirty="0">
                <a:latin typeface="Times New Roman" pitchFamily="18" charset="0"/>
              </a:rPr>
              <a:t>4</a:t>
            </a:r>
            <a:r>
              <a:rPr lang="en-US" altLang="en-US" sz="1800" baseline="30000" dirty="0">
                <a:latin typeface="Times New Roman" pitchFamily="18" charset="0"/>
              </a:rPr>
              <a:t>+ </a:t>
            </a:r>
            <a:r>
              <a:rPr lang="en-US" altLang="en-US" sz="1800" dirty="0">
                <a:latin typeface="Times New Roman" pitchFamily="18" charset="0"/>
              </a:rPr>
              <a:t>             acid-base pairs            </a:t>
            </a:r>
            <a:endParaRPr lang="en-US" altLang="en-US" sz="1800" b="1" dirty="0">
              <a:latin typeface="Times New Roman" pitchFamily="18" charset="0"/>
            </a:endParaRPr>
          </a:p>
          <a:p>
            <a:pPr>
              <a:defRPr/>
            </a:pPr>
            <a:r>
              <a:rPr lang="en-US" altLang="en-US" sz="1800" b="1" dirty="0">
                <a:latin typeface="Times New Roman" pitchFamily="18" charset="0"/>
              </a:rPr>
              <a:t>	       	        </a:t>
            </a:r>
          </a:p>
          <a:p>
            <a:pPr>
              <a:defRPr/>
            </a:pPr>
            <a:endParaRPr lang="en-US" altLang="en-US" sz="1800" b="1" dirty="0">
              <a:latin typeface="Times New Roman" pitchFamily="18" charset="0"/>
            </a:endParaRPr>
          </a:p>
          <a:p>
            <a:pPr>
              <a:defRPr/>
            </a:pPr>
            <a:endParaRPr lang="en-US" altLang="en-US" sz="1800" b="1" dirty="0">
              <a:latin typeface="Times New Roman" pitchFamily="18" charset="0"/>
            </a:endParaRPr>
          </a:p>
          <a:p>
            <a:pPr>
              <a:defRPr/>
            </a:pPr>
            <a:endParaRPr lang="en-US" altLang="en-US" sz="1800" b="1" dirty="0">
              <a:latin typeface="Times New Roman" pitchFamily="18" charset="0"/>
            </a:endParaRPr>
          </a:p>
        </p:txBody>
      </p:sp>
    </p:spTree>
    <p:extLst>
      <p:ext uri="{BB962C8B-B14F-4D97-AF65-F5344CB8AC3E}">
        <p14:creationId xmlns:p14="http://schemas.microsoft.com/office/powerpoint/2010/main" val="2765353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219074"/>
            <a:ext cx="7600950" cy="990600"/>
          </a:xfrm>
        </p:spPr>
        <p:txBody>
          <a:bodyPr/>
          <a:lstStyle/>
          <a:p>
            <a:pPr eaLnBrk="1" hangingPunct="1"/>
            <a:r>
              <a:rPr lang="en-US" dirty="0"/>
              <a:t>Solution</a:t>
            </a:r>
          </a:p>
        </p:txBody>
      </p:sp>
      <p:sp>
        <p:nvSpPr>
          <p:cNvPr id="49155" name="Text Placeholder 2"/>
          <p:cNvSpPr>
            <a:spLocks noGrp="1"/>
          </p:cNvSpPr>
          <p:nvPr>
            <p:ph type="body" sz="half" idx="1"/>
          </p:nvPr>
        </p:nvSpPr>
        <p:spPr>
          <a:xfrm>
            <a:off x="609600" y="1600200"/>
            <a:ext cx="8153400" cy="4267200"/>
          </a:xfrm>
        </p:spPr>
        <p:txBody>
          <a:bodyPr/>
          <a:lstStyle/>
          <a:p>
            <a:pPr marL="0" indent="0" eaLnBrk="1" hangingPunct="1">
              <a:buFont typeface="Arial" charset="0"/>
              <a:buNone/>
            </a:pPr>
            <a:r>
              <a:rPr lang="en-US" dirty="0"/>
              <a:t>Identify the conjugate acid–base pairs in the following reaction:</a:t>
            </a:r>
          </a:p>
          <a:p>
            <a:pPr marL="0" indent="0" eaLnBrk="1" hangingPunct="1">
              <a:buFont typeface="Arial" charset="0"/>
              <a:buNone/>
            </a:pPr>
            <a:r>
              <a:rPr lang="en-US" dirty="0"/>
              <a:t>	HNO</a:t>
            </a:r>
            <a:r>
              <a:rPr lang="en-US" baseline="-25000" dirty="0"/>
              <a:t>3</a:t>
            </a:r>
            <a:r>
              <a:rPr lang="en-US" dirty="0"/>
              <a:t>(</a:t>
            </a:r>
            <a:r>
              <a:rPr lang="en-US" i="1" dirty="0"/>
              <a:t>aq</a:t>
            </a:r>
            <a:r>
              <a:rPr lang="en-US" dirty="0"/>
              <a:t>) + NH</a:t>
            </a:r>
            <a:r>
              <a:rPr lang="en-US" baseline="-25000" dirty="0"/>
              <a:t>3</a:t>
            </a:r>
            <a:r>
              <a:rPr lang="en-US" dirty="0"/>
              <a:t>(</a:t>
            </a:r>
            <a:r>
              <a:rPr lang="en-US" i="1" dirty="0"/>
              <a:t>aq</a:t>
            </a:r>
            <a:r>
              <a:rPr lang="en-US" dirty="0"/>
              <a:t>)   </a:t>
            </a:r>
            <a:r>
              <a:rPr lang="en-US" dirty="0">
                <a:sym typeface="Wingdings" charset="2"/>
              </a:rPr>
              <a:t>      NO</a:t>
            </a:r>
            <a:r>
              <a:rPr lang="en-US" baseline="-25000" dirty="0">
                <a:sym typeface="Wingdings" charset="2"/>
              </a:rPr>
              <a:t>3</a:t>
            </a:r>
            <a:r>
              <a:rPr lang="en-US" baseline="30000" dirty="0">
                <a:sym typeface="Wingdings" charset="2"/>
              </a:rPr>
              <a:t>−</a:t>
            </a:r>
            <a:r>
              <a:rPr lang="en-US" dirty="0">
                <a:sym typeface="Wingdings" charset="2"/>
              </a:rPr>
              <a:t>(</a:t>
            </a:r>
            <a:r>
              <a:rPr lang="en-US" i="1" dirty="0">
                <a:sym typeface="Wingdings" charset="2"/>
              </a:rPr>
              <a:t>aq</a:t>
            </a:r>
            <a:r>
              <a:rPr lang="en-US" dirty="0">
                <a:sym typeface="Wingdings" charset="2"/>
              </a:rPr>
              <a:t>) + NH</a:t>
            </a:r>
            <a:r>
              <a:rPr lang="en-US" baseline="-25000" dirty="0">
                <a:sym typeface="Wingdings" charset="2"/>
              </a:rPr>
              <a:t>4</a:t>
            </a:r>
            <a:r>
              <a:rPr lang="en-US" baseline="30000" dirty="0">
                <a:sym typeface="Wingdings" charset="2"/>
              </a:rPr>
              <a:t>+</a:t>
            </a:r>
            <a:r>
              <a:rPr lang="en-US" dirty="0">
                <a:sym typeface="Wingdings" charset="2"/>
              </a:rPr>
              <a:t>(</a:t>
            </a:r>
            <a:r>
              <a:rPr lang="en-US" i="1" dirty="0">
                <a:sym typeface="Wingdings" charset="2"/>
              </a:rPr>
              <a:t>aq</a:t>
            </a:r>
            <a:r>
              <a:rPr lang="en-US" dirty="0">
                <a:sym typeface="Wingdings" charset="2"/>
              </a:rPr>
              <a:t>)</a:t>
            </a:r>
          </a:p>
          <a:p>
            <a:pPr marL="0" indent="0" eaLnBrk="1" hangingPunct="1">
              <a:buFont typeface="Arial" charset="0"/>
              <a:buNone/>
            </a:pPr>
            <a:endParaRPr lang="en-US" dirty="0">
              <a:sym typeface="Wingdings" charset="2"/>
            </a:endParaRPr>
          </a:p>
          <a:p>
            <a:pPr marL="0" indent="0" eaLnBrk="1" hangingPunct="1">
              <a:buNone/>
              <a:tabLst>
                <a:tab pos="1139825" algn="l"/>
              </a:tabLst>
            </a:pPr>
            <a:r>
              <a:rPr lang="en-US" b="1" dirty="0">
                <a:solidFill>
                  <a:srgbClr val="7030A0"/>
                </a:solidFill>
              </a:rPr>
              <a:t>STEP 2</a:t>
            </a:r>
            <a:r>
              <a:rPr lang="en-US" b="1" dirty="0">
                <a:solidFill>
                  <a:srgbClr val="008000"/>
                </a:solidFill>
              </a:rPr>
              <a:t>	</a:t>
            </a:r>
            <a:r>
              <a:rPr lang="en-US" b="1" dirty="0"/>
              <a:t>Identify the reactant that gains H</a:t>
            </a:r>
            <a:r>
              <a:rPr lang="en-US" b="1" baseline="30000" dirty="0"/>
              <a:t>+</a:t>
            </a:r>
            <a:r>
              <a:rPr lang="en-US" b="1" dirty="0"/>
              <a:t> as the base.</a:t>
            </a:r>
          </a:p>
          <a:p>
            <a:pPr marL="0" indent="0" eaLnBrk="1" hangingPunct="1">
              <a:buNone/>
            </a:pPr>
            <a:r>
              <a:rPr lang="en-US" dirty="0"/>
              <a:t>	   In the reaction, NH</a:t>
            </a:r>
            <a:r>
              <a:rPr lang="en-US" baseline="-25000" dirty="0"/>
              <a:t>3 </a:t>
            </a:r>
            <a:r>
              <a:rPr lang="en-US" dirty="0"/>
              <a:t>gains H</a:t>
            </a:r>
            <a:r>
              <a:rPr lang="en-US" baseline="30000" dirty="0"/>
              <a:t>+</a:t>
            </a:r>
            <a:r>
              <a:rPr lang="en-US" dirty="0"/>
              <a:t> to form NH</a:t>
            </a:r>
            <a:r>
              <a:rPr lang="en-US" baseline="-25000" dirty="0"/>
              <a:t>4</a:t>
            </a:r>
            <a:r>
              <a:rPr lang="en-US" baseline="30000" dirty="0"/>
              <a:t>+</a:t>
            </a:r>
            <a:r>
              <a:rPr lang="en-US" dirty="0"/>
              <a:t>. Thus, </a:t>
            </a:r>
          </a:p>
          <a:p>
            <a:pPr marL="0" indent="0" eaLnBrk="1" hangingPunct="1">
              <a:buNone/>
            </a:pPr>
            <a:r>
              <a:rPr lang="en-US" dirty="0"/>
              <a:t>	NH</a:t>
            </a:r>
            <a:r>
              <a:rPr lang="en-US" baseline="-25000" dirty="0"/>
              <a:t>3</a:t>
            </a:r>
            <a:r>
              <a:rPr lang="en-US" dirty="0"/>
              <a:t> is the base and NH</a:t>
            </a:r>
            <a:r>
              <a:rPr lang="en-US" baseline="-25000" dirty="0"/>
              <a:t>4</a:t>
            </a:r>
            <a:r>
              <a:rPr lang="en-US" b="1" baseline="30000" dirty="0"/>
              <a:t>+</a:t>
            </a:r>
            <a:r>
              <a:rPr lang="en-US" dirty="0"/>
              <a:t> is its conjugate acid</a:t>
            </a:r>
          </a:p>
          <a:p>
            <a:pPr marL="0" indent="0" eaLnBrk="1" hangingPunct="1">
              <a:buFont typeface="Arial" charset="0"/>
              <a:buNone/>
            </a:pPr>
            <a:r>
              <a:rPr lang="en-US" b="1" dirty="0">
                <a:solidFill>
                  <a:srgbClr val="7030A0"/>
                </a:solidFill>
                <a:sym typeface="Wingdings" charset="2"/>
              </a:rPr>
              <a:t>STEP 3  </a:t>
            </a:r>
            <a:r>
              <a:rPr lang="en-US" b="1" dirty="0">
                <a:sym typeface="Wingdings" charset="2"/>
              </a:rPr>
              <a:t>Write the conjugate acid–base pairs.</a:t>
            </a:r>
            <a:endParaRPr lang="en-US" b="1" dirty="0"/>
          </a:p>
          <a:p>
            <a:pPr marL="0" indent="0" eaLnBrk="1" hangingPunct="1">
              <a:buNone/>
            </a:pPr>
            <a:r>
              <a:rPr lang="en-US" b="1" dirty="0"/>
              <a:t>	   </a:t>
            </a:r>
            <a:r>
              <a:rPr lang="en-US" dirty="0"/>
              <a:t>HNO</a:t>
            </a:r>
            <a:r>
              <a:rPr lang="en-US" baseline="-25000" dirty="0"/>
              <a:t>3</a:t>
            </a:r>
            <a:r>
              <a:rPr lang="en-US" dirty="0"/>
              <a:t>/NO</a:t>
            </a:r>
            <a:r>
              <a:rPr lang="en-US" baseline="-25000" dirty="0"/>
              <a:t>3</a:t>
            </a:r>
            <a:r>
              <a:rPr lang="en-US" b="1" baseline="30000" dirty="0"/>
              <a:t>−</a:t>
            </a:r>
            <a:r>
              <a:rPr lang="en-US" b="1" dirty="0"/>
              <a:t> </a:t>
            </a:r>
            <a:r>
              <a:rPr lang="en-US" dirty="0"/>
              <a:t>is the acid and its conjugate base.</a:t>
            </a:r>
          </a:p>
          <a:p>
            <a:pPr marL="0" indent="0" eaLnBrk="1" hangingPunct="1">
              <a:buFont typeface="Arial" charset="0"/>
              <a:buNone/>
            </a:pPr>
            <a:r>
              <a:rPr lang="en-US" dirty="0"/>
              <a:t>	   NH</a:t>
            </a:r>
            <a:r>
              <a:rPr lang="en-US" baseline="-25000" dirty="0"/>
              <a:t>3</a:t>
            </a:r>
            <a:r>
              <a:rPr lang="en-US" dirty="0"/>
              <a:t>/NH</a:t>
            </a:r>
            <a:r>
              <a:rPr lang="en-US" baseline="-25000" dirty="0"/>
              <a:t>4</a:t>
            </a:r>
            <a:r>
              <a:rPr lang="en-US" b="1" baseline="30000" dirty="0"/>
              <a:t>+</a:t>
            </a:r>
            <a:r>
              <a:rPr lang="en-US" dirty="0"/>
              <a:t> is the base and its conjugate acid.</a:t>
            </a:r>
          </a:p>
          <a:p>
            <a:pPr marL="0" indent="0" eaLnBrk="1" hangingPunct="1">
              <a:buFont typeface="Arial" charset="0"/>
              <a:buNone/>
            </a:pPr>
            <a:endParaRPr lang="en-US" b="1" dirty="0"/>
          </a:p>
        </p:txBody>
      </p:sp>
      <p:pic>
        <p:nvPicPr>
          <p:cNvPr id="4915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2729" y="22479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995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257175"/>
            <a:ext cx="8015288" cy="914400"/>
          </a:xfrm>
        </p:spPr>
        <p:txBody>
          <a:bodyPr/>
          <a:lstStyle/>
          <a:p>
            <a:pPr eaLnBrk="1" hangingPunct="1"/>
            <a:r>
              <a:rPr lang="en-US" dirty="0"/>
              <a:t>Acids</a:t>
            </a:r>
            <a:endParaRPr lang="en-US" dirty="0">
              <a:solidFill>
                <a:srgbClr val="800000"/>
              </a:solidFill>
            </a:endParaRPr>
          </a:p>
        </p:txBody>
      </p:sp>
      <p:sp>
        <p:nvSpPr>
          <p:cNvPr id="21507" name="Text Placeholder 2"/>
          <p:cNvSpPr>
            <a:spLocks noGrp="1"/>
          </p:cNvSpPr>
          <p:nvPr>
            <p:ph type="body" sz="half" idx="1"/>
          </p:nvPr>
        </p:nvSpPr>
        <p:spPr>
          <a:xfrm>
            <a:off x="609600" y="1524000"/>
            <a:ext cx="7848600" cy="4876800"/>
          </a:xfrm>
        </p:spPr>
        <p:txBody>
          <a:bodyPr/>
          <a:lstStyle/>
          <a:p>
            <a:pPr eaLnBrk="1" hangingPunct="1">
              <a:lnSpc>
                <a:spcPct val="95000"/>
              </a:lnSpc>
              <a:spcBef>
                <a:spcPct val="10000"/>
              </a:spcBef>
              <a:buSzTx/>
              <a:buFont typeface="Wingdings" charset="2"/>
              <a:buNone/>
            </a:pPr>
            <a:r>
              <a:rPr lang="en-US" b="1" dirty="0"/>
              <a:t>Arrhenius acids </a:t>
            </a:r>
          </a:p>
          <a:p>
            <a:pPr eaLnBrk="1" hangingPunct="1">
              <a:lnSpc>
                <a:spcPct val="95000"/>
              </a:lnSpc>
              <a:spcBef>
                <a:spcPct val="10000"/>
              </a:spcBef>
              <a:buSzTx/>
              <a:buFontTx/>
              <a:buChar char="•"/>
            </a:pPr>
            <a:r>
              <a:rPr lang="en-US" dirty="0"/>
              <a:t>produce hydrogen ions (H</a:t>
            </a:r>
            <a:r>
              <a:rPr lang="en-US" baseline="30000" dirty="0"/>
              <a:t>+</a:t>
            </a:r>
            <a:r>
              <a:rPr lang="en-US" dirty="0"/>
              <a:t>) ions when they dissolve </a:t>
            </a:r>
            <a:br>
              <a:rPr lang="en-US" dirty="0"/>
            </a:br>
            <a:r>
              <a:rPr lang="en-US" dirty="0"/>
              <a:t>in water</a:t>
            </a:r>
          </a:p>
          <a:p>
            <a:pPr eaLnBrk="1" hangingPunct="1">
              <a:lnSpc>
                <a:spcPct val="95000"/>
              </a:lnSpc>
              <a:spcBef>
                <a:spcPct val="10000"/>
              </a:spcBef>
              <a:buSzTx/>
              <a:buFont typeface="Arial" charset="0"/>
              <a:buNone/>
            </a:pPr>
            <a:r>
              <a:rPr lang="en-US" dirty="0"/>
              <a:t>        </a:t>
            </a:r>
            <a:endParaRPr lang="en-US" sz="1600" dirty="0"/>
          </a:p>
          <a:p>
            <a:pPr eaLnBrk="1" hangingPunct="1">
              <a:lnSpc>
                <a:spcPct val="95000"/>
              </a:lnSpc>
              <a:spcBef>
                <a:spcPct val="10000"/>
              </a:spcBef>
              <a:buSzTx/>
              <a:buFontTx/>
              <a:buNone/>
            </a:pPr>
            <a:r>
              <a:rPr lang="en-US" dirty="0"/>
              <a:t>     HCl(</a:t>
            </a:r>
            <a:r>
              <a:rPr lang="en-US" i="1" dirty="0"/>
              <a:t>g</a:t>
            </a:r>
            <a:r>
              <a:rPr lang="en-US" dirty="0"/>
              <a:t>)         </a:t>
            </a:r>
            <a:r>
              <a:rPr lang="en-US" dirty="0">
                <a:sym typeface="Wingdings" charset="2"/>
              </a:rPr>
              <a:t>H</a:t>
            </a:r>
            <a:r>
              <a:rPr lang="en-US" baseline="30000" dirty="0">
                <a:sym typeface="Wingdings" charset="2"/>
              </a:rPr>
              <a:t>+</a:t>
            </a:r>
            <a:r>
              <a:rPr lang="en-US" dirty="0">
                <a:sym typeface="Wingdings" charset="2"/>
              </a:rPr>
              <a:t>(</a:t>
            </a:r>
            <a:r>
              <a:rPr lang="en-US" i="1" dirty="0">
                <a:sym typeface="Wingdings" charset="2"/>
              </a:rPr>
              <a:t>aq</a:t>
            </a:r>
            <a:r>
              <a:rPr lang="en-US" dirty="0">
                <a:sym typeface="Wingdings" charset="2"/>
              </a:rPr>
              <a:t>) + Cl</a:t>
            </a:r>
            <a:r>
              <a:rPr lang="en-US" baseline="30000" dirty="0">
                <a:sym typeface="Symbol" charset="2"/>
              </a:rPr>
              <a:t>−</a:t>
            </a:r>
            <a:r>
              <a:rPr lang="en-US" dirty="0">
                <a:sym typeface="Wingdings" charset="2"/>
              </a:rPr>
              <a:t>(</a:t>
            </a:r>
            <a:r>
              <a:rPr lang="en-US" i="1" dirty="0">
                <a:sym typeface="Wingdings" charset="2"/>
              </a:rPr>
              <a:t>aq</a:t>
            </a:r>
            <a:r>
              <a:rPr lang="en-US" dirty="0">
                <a:sym typeface="Wingdings" charset="2"/>
              </a:rPr>
              <a:t>)</a:t>
            </a:r>
            <a:endParaRPr lang="en-US" dirty="0"/>
          </a:p>
          <a:p>
            <a:pPr eaLnBrk="1" hangingPunct="1">
              <a:lnSpc>
                <a:spcPct val="95000"/>
              </a:lnSpc>
              <a:spcBef>
                <a:spcPct val="10000"/>
              </a:spcBef>
              <a:buSzTx/>
              <a:buFontTx/>
              <a:buChar char="•"/>
            </a:pPr>
            <a:endParaRPr lang="en-US" dirty="0"/>
          </a:p>
          <a:p>
            <a:pPr eaLnBrk="1" hangingPunct="1">
              <a:lnSpc>
                <a:spcPct val="95000"/>
              </a:lnSpc>
              <a:spcBef>
                <a:spcPct val="10000"/>
              </a:spcBef>
              <a:buSzTx/>
              <a:buFontTx/>
              <a:buChar char="•"/>
            </a:pPr>
            <a:r>
              <a:rPr lang="en-US" dirty="0"/>
              <a:t>are also electrolytes because they produce H</a:t>
            </a:r>
            <a:r>
              <a:rPr lang="en-US" baseline="30000" dirty="0"/>
              <a:t>+</a:t>
            </a:r>
            <a:r>
              <a:rPr lang="en-US" dirty="0"/>
              <a:t> in water</a:t>
            </a:r>
          </a:p>
          <a:p>
            <a:pPr eaLnBrk="1" hangingPunct="1">
              <a:lnSpc>
                <a:spcPct val="95000"/>
              </a:lnSpc>
              <a:spcBef>
                <a:spcPct val="10000"/>
              </a:spcBef>
              <a:buSzTx/>
              <a:buFontTx/>
              <a:buChar char="•"/>
            </a:pPr>
            <a:r>
              <a:rPr lang="en-US" dirty="0"/>
              <a:t>have a sour taste   	</a:t>
            </a:r>
          </a:p>
          <a:p>
            <a:pPr eaLnBrk="1" hangingPunct="1">
              <a:lnSpc>
                <a:spcPct val="95000"/>
              </a:lnSpc>
              <a:spcBef>
                <a:spcPct val="10000"/>
              </a:spcBef>
              <a:buSzTx/>
              <a:buFontTx/>
              <a:buChar char="•"/>
            </a:pPr>
            <a:r>
              <a:rPr lang="en-US" dirty="0"/>
              <a:t>turn blue litmus red	</a:t>
            </a:r>
          </a:p>
          <a:p>
            <a:pPr eaLnBrk="1" hangingPunct="1">
              <a:lnSpc>
                <a:spcPct val="95000"/>
              </a:lnSpc>
              <a:spcBef>
                <a:spcPct val="10000"/>
              </a:spcBef>
              <a:buSzTx/>
              <a:buFontTx/>
              <a:buChar char="•"/>
            </a:pPr>
            <a:r>
              <a:rPr lang="en-US" dirty="0"/>
              <a:t>corrode some metals</a:t>
            </a:r>
            <a:endParaRPr lang="en-US" b="1" dirty="0">
              <a:solidFill>
                <a:schemeClr val="bg2"/>
              </a:solidFill>
            </a:endParaRPr>
          </a:p>
        </p:txBody>
      </p:sp>
      <p:pic>
        <p:nvPicPr>
          <p:cNvPr id="2150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2004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2"/>
          <p:cNvSpPr txBox="1">
            <a:spLocks noChangeArrowheads="1"/>
          </p:cNvSpPr>
          <p:nvPr/>
        </p:nvSpPr>
        <p:spPr bwMode="auto">
          <a:xfrm>
            <a:off x="2016852" y="2847975"/>
            <a:ext cx="5485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600" dirty="0">
                <a:latin typeface="Times New Roman" pitchFamily="18" charset="0"/>
              </a:rPr>
              <a:t>H</a:t>
            </a:r>
            <a:r>
              <a:rPr lang="en-US" sz="1600" baseline="-25000" dirty="0">
                <a:latin typeface="Times New Roman" pitchFamily="18" charset="0"/>
              </a:rPr>
              <a:t>2</a:t>
            </a:r>
            <a:r>
              <a:rPr lang="en-US" sz="1600" dirty="0">
                <a:latin typeface="Times New Roman" pitchFamily="18" charset="0"/>
              </a:rPr>
              <a:t>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533399" y="128591"/>
            <a:ext cx="8210550" cy="1143000"/>
          </a:xfrm>
        </p:spPr>
        <p:txBody>
          <a:bodyPr/>
          <a:lstStyle/>
          <a:p>
            <a:pPr eaLnBrk="1" hangingPunct="1"/>
            <a:r>
              <a:rPr lang="en-US" sz="4000" dirty="0">
                <a:latin typeface="Times New Roman" pitchFamily="18" charset="0"/>
              </a:rPr>
              <a:t/>
            </a:r>
            <a:br>
              <a:rPr lang="en-US" sz="4000" dirty="0">
                <a:latin typeface="Times New Roman" pitchFamily="18" charset="0"/>
              </a:rPr>
            </a:br>
            <a:r>
              <a:rPr lang="en-US" dirty="0">
                <a:latin typeface="Times New Roman" pitchFamily="18" charset="0"/>
              </a:rPr>
              <a:t>10.3 </a:t>
            </a:r>
            <a:r>
              <a:rPr lang="en-US" dirty="0">
                <a:solidFill>
                  <a:srgbClr val="800000"/>
                </a:solidFill>
                <a:latin typeface="Times New Roman" pitchFamily="18" charset="0"/>
              </a:rPr>
              <a:t> Strengths of Acids and Bases</a:t>
            </a:r>
            <a:br>
              <a:rPr lang="en-US" dirty="0">
                <a:solidFill>
                  <a:srgbClr val="800000"/>
                </a:solidFill>
                <a:latin typeface="Times New Roman" pitchFamily="18" charset="0"/>
              </a:rPr>
            </a:br>
            <a:endParaRPr lang="en-US" dirty="0">
              <a:solidFill>
                <a:srgbClr val="800000"/>
              </a:solidFill>
              <a:latin typeface="Times New Roman" pitchFamily="18" charset="0"/>
            </a:endParaRPr>
          </a:p>
        </p:txBody>
      </p:sp>
      <p:sp>
        <p:nvSpPr>
          <p:cNvPr id="14338" name="Rectangle 3"/>
          <p:cNvSpPr>
            <a:spLocks noGrp="1" noChangeArrowheads="1"/>
          </p:cNvSpPr>
          <p:nvPr>
            <p:ph type="body" sz="half" idx="1"/>
          </p:nvPr>
        </p:nvSpPr>
        <p:spPr>
          <a:xfrm>
            <a:off x="609600" y="1676400"/>
            <a:ext cx="3352800" cy="2514600"/>
          </a:xfrm>
        </p:spPr>
        <p:txBody>
          <a:bodyPr/>
          <a:lstStyle/>
          <a:p>
            <a:pPr marL="0" indent="0" eaLnBrk="1" hangingPunct="1">
              <a:spcBef>
                <a:spcPct val="0"/>
              </a:spcBef>
              <a:buFont typeface="Times New Roman" pitchFamily="18" charset="0"/>
              <a:buNone/>
            </a:pPr>
            <a:r>
              <a:rPr lang="en-US" dirty="0">
                <a:latin typeface="Times New Roman" pitchFamily="18" charset="0"/>
              </a:rPr>
              <a:t>Weak acids only partially dissociate in water.  </a:t>
            </a:r>
          </a:p>
          <a:p>
            <a:pPr marL="0" indent="0" eaLnBrk="1" hangingPunct="1">
              <a:spcBef>
                <a:spcPct val="0"/>
              </a:spcBef>
              <a:buFont typeface="Times New Roman" pitchFamily="18" charset="0"/>
              <a:buNone/>
            </a:pPr>
            <a:endParaRPr lang="en-US" dirty="0">
              <a:latin typeface="Times New Roman" pitchFamily="18" charset="0"/>
            </a:endParaRPr>
          </a:p>
          <a:p>
            <a:pPr marL="0" indent="0" eaLnBrk="1" hangingPunct="1">
              <a:spcBef>
                <a:spcPct val="0"/>
              </a:spcBef>
              <a:buFont typeface="Times New Roman" pitchFamily="18" charset="0"/>
              <a:buNone/>
            </a:pPr>
            <a:r>
              <a:rPr lang="en-US" dirty="0">
                <a:latin typeface="Times New Roman" pitchFamily="18" charset="0"/>
              </a:rPr>
              <a:t>Hydrofluoric acid (HF) is the only halogen acid that is a weak acid.</a:t>
            </a:r>
          </a:p>
        </p:txBody>
      </p:sp>
      <p:sp>
        <p:nvSpPr>
          <p:cNvPr id="14339" name="TextBox 1"/>
          <p:cNvSpPr txBox="1">
            <a:spLocks noChangeArrowheads="1"/>
          </p:cNvSpPr>
          <p:nvPr/>
        </p:nvSpPr>
        <p:spPr bwMode="auto">
          <a:xfrm>
            <a:off x="609600" y="52578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b="1" dirty="0">
                <a:solidFill>
                  <a:srgbClr val="3D9D1E"/>
                </a:solidFill>
                <a:latin typeface="Times New Roman" pitchFamily="18" charset="0"/>
                <a:cs typeface="Times New Roman" pitchFamily="18" charset="0"/>
              </a:rPr>
              <a:t>Learning Goal  </a:t>
            </a:r>
            <a:r>
              <a:rPr lang="en-US" dirty="0">
                <a:latin typeface="Times New Roman" pitchFamily="18" charset="0"/>
                <a:cs typeface="Times New Roman" pitchFamily="18" charset="0"/>
              </a:rPr>
              <a:t>Write equations for the dissociation of strong and weak acids and bases.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771"/>
          <a:stretch/>
        </p:blipFill>
        <p:spPr>
          <a:xfrm>
            <a:off x="6248399" y="1661160"/>
            <a:ext cx="1761231" cy="3450438"/>
          </a:xfrm>
          <a:prstGeom prst="rect">
            <a:avLst/>
          </a:prstGeom>
        </p:spPr>
      </p:pic>
    </p:spTree>
    <p:extLst>
      <p:ext uri="{BB962C8B-B14F-4D97-AF65-F5344CB8AC3E}">
        <p14:creationId xmlns:p14="http://schemas.microsoft.com/office/powerpoint/2010/main" val="2807442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219075"/>
            <a:ext cx="7600950" cy="990600"/>
          </a:xfrm>
        </p:spPr>
        <p:txBody>
          <a:bodyPr/>
          <a:lstStyle/>
          <a:p>
            <a:pPr eaLnBrk="1" hangingPunct="1"/>
            <a:r>
              <a:rPr lang="en-US" dirty="0">
                <a:latin typeface="Times New Roman" pitchFamily="18" charset="0"/>
              </a:rPr>
              <a:t>Strong and Weak Acids</a:t>
            </a:r>
          </a:p>
        </p:txBody>
      </p:sp>
      <p:sp>
        <p:nvSpPr>
          <p:cNvPr id="11266" name="Text Placeholder 2"/>
          <p:cNvSpPr>
            <a:spLocks noGrp="1"/>
          </p:cNvSpPr>
          <p:nvPr>
            <p:ph type="body" sz="half" idx="1"/>
          </p:nvPr>
        </p:nvSpPr>
        <p:spPr>
          <a:xfrm>
            <a:off x="609600" y="1524000"/>
            <a:ext cx="7467600" cy="4800600"/>
          </a:xfrm>
        </p:spPr>
        <p:txBody>
          <a:bodyPr/>
          <a:lstStyle/>
          <a:p>
            <a:pPr marL="0" indent="0" eaLnBrk="1" hangingPunct="1">
              <a:lnSpc>
                <a:spcPct val="95000"/>
              </a:lnSpc>
              <a:spcBef>
                <a:spcPct val="10000"/>
              </a:spcBef>
              <a:buClr>
                <a:schemeClr val="bg2"/>
              </a:buClr>
              <a:buSzTx/>
              <a:buFont typeface="Arial"/>
              <a:buNone/>
              <a:defRPr/>
            </a:pPr>
            <a:r>
              <a:rPr lang="en-US" dirty="0">
                <a:ea typeface="ＭＳ Ｐゴシック" charset="0"/>
                <a:cs typeface="ＭＳ Ｐゴシック" charset="0"/>
              </a:rPr>
              <a:t>A </a:t>
            </a:r>
            <a:r>
              <a:rPr lang="en-US" b="1" dirty="0">
                <a:ea typeface="ＭＳ Ｐゴシック" charset="0"/>
                <a:cs typeface="ＭＳ Ｐゴシック" charset="0"/>
              </a:rPr>
              <a:t>strong acid</a:t>
            </a:r>
            <a:r>
              <a:rPr lang="en-US" dirty="0">
                <a:ea typeface="ＭＳ Ｐゴシック" charset="0"/>
                <a:cs typeface="ＭＳ Ｐゴシック" charset="0"/>
              </a:rPr>
              <a:t> completely ionizes (100%) in aqueous solutions.	</a:t>
            </a:r>
          </a:p>
          <a:p>
            <a:pPr eaLnBrk="1" hangingPunct="1">
              <a:lnSpc>
                <a:spcPct val="95000"/>
              </a:lnSpc>
              <a:spcBef>
                <a:spcPct val="10000"/>
              </a:spcBef>
              <a:buFont typeface="Wingdings" charset="0"/>
              <a:buNone/>
              <a:defRPr/>
            </a:pPr>
            <a:endParaRPr lang="en-US" dirty="0">
              <a:ea typeface="ＭＳ Ｐゴシック" charset="0"/>
              <a:cs typeface="ＭＳ Ｐゴシック" charset="0"/>
            </a:endParaRPr>
          </a:p>
          <a:p>
            <a:pPr algn="ctr" eaLnBrk="1" hangingPunct="1">
              <a:lnSpc>
                <a:spcPct val="95000"/>
              </a:lnSpc>
              <a:spcBef>
                <a:spcPct val="10000"/>
              </a:spcBef>
              <a:buFont typeface="Wingdings" charset="0"/>
              <a:buNone/>
              <a:defRPr/>
            </a:pPr>
            <a:r>
              <a:rPr lang="en-US" dirty="0">
                <a:ea typeface="ＭＳ Ｐゴシック" charset="0"/>
                <a:cs typeface="ＭＳ Ｐゴシック" charset="0"/>
              </a:rPr>
              <a:t>HCl(</a:t>
            </a:r>
            <a:r>
              <a:rPr lang="en-US" i="1" dirty="0">
                <a:ea typeface="ＭＳ Ｐゴシック" charset="0"/>
                <a:cs typeface="ＭＳ Ｐゴシック" charset="0"/>
              </a:rPr>
              <a:t>g</a:t>
            </a:r>
            <a:r>
              <a:rPr lang="en-US" dirty="0">
                <a:ea typeface="ＭＳ Ｐゴシック" charset="0"/>
                <a:cs typeface="ＭＳ Ｐゴシック" charset="0"/>
              </a:rPr>
              <a:t>) + H</a:t>
            </a:r>
            <a:r>
              <a:rPr lang="en-US" baseline="-25000" dirty="0">
                <a:ea typeface="ＭＳ Ｐゴシック" charset="0"/>
                <a:cs typeface="ＭＳ Ｐゴシック" charset="0"/>
              </a:rPr>
              <a:t>2</a:t>
            </a:r>
            <a:r>
              <a:rPr lang="en-US" dirty="0">
                <a:ea typeface="ＭＳ Ｐゴシック" charset="0"/>
                <a:cs typeface="ＭＳ Ｐゴシック" charset="0"/>
              </a:rPr>
              <a:t>O(</a:t>
            </a:r>
            <a:r>
              <a:rPr lang="en-US" i="1" dirty="0">
                <a:ea typeface="ＭＳ Ｐゴシック" charset="0"/>
                <a:cs typeface="ＭＳ Ｐゴシック" charset="0"/>
              </a:rPr>
              <a:t>l</a:t>
            </a:r>
            <a:r>
              <a:rPr lang="en-US" dirty="0">
                <a:ea typeface="ＭＳ Ｐゴシック" charset="0"/>
                <a:cs typeface="ＭＳ Ｐゴシック" charset="0"/>
              </a:rPr>
              <a:t>)         H</a:t>
            </a:r>
            <a:r>
              <a:rPr lang="en-US" baseline="-25000" dirty="0">
                <a:ea typeface="ＭＳ Ｐゴシック" charset="0"/>
                <a:cs typeface="ＭＳ Ｐゴシック" charset="0"/>
              </a:rPr>
              <a:t>3</a:t>
            </a:r>
            <a:r>
              <a:rPr lang="en-US" dirty="0">
                <a:ea typeface="ＭＳ Ｐゴシック" charset="0"/>
                <a:cs typeface="ＭＳ Ｐゴシック" charset="0"/>
              </a:rPr>
              <a:t>O</a:t>
            </a:r>
            <a:r>
              <a:rPr lang="en-US" baseline="30000" dirty="0">
                <a:ea typeface="ＭＳ Ｐゴシック" charset="0"/>
                <a:cs typeface="ＭＳ Ｐゴシック" charset="0"/>
              </a:rPr>
              <a:t>+</a:t>
            </a:r>
            <a:r>
              <a:rPr lang="en-US" dirty="0">
                <a:ea typeface="ＭＳ Ｐゴシック" charset="0"/>
                <a:cs typeface="ＭＳ Ｐゴシック" charset="0"/>
              </a:rPr>
              <a:t>(</a:t>
            </a:r>
            <a:r>
              <a:rPr lang="en-US" i="1" dirty="0">
                <a:ea typeface="ＭＳ Ｐゴシック" charset="0"/>
                <a:cs typeface="ＭＳ Ｐゴシック" charset="0"/>
              </a:rPr>
              <a:t>aq</a:t>
            </a:r>
            <a:r>
              <a:rPr lang="en-US" dirty="0">
                <a:ea typeface="ＭＳ Ｐゴシック" charset="0"/>
                <a:cs typeface="ＭＳ Ｐゴシック" charset="0"/>
              </a:rPr>
              <a:t>) + Cl</a:t>
            </a:r>
            <a:r>
              <a:rPr lang="en-US" baseline="30000" dirty="0">
                <a:ea typeface="ＭＳ Ｐゴシック" charset="0"/>
                <a:cs typeface="ＭＳ Ｐゴシック" charset="0"/>
                <a:sym typeface="Symbol" charset="0"/>
              </a:rPr>
              <a:t>−</a:t>
            </a:r>
            <a:r>
              <a:rPr lang="en-US" dirty="0">
                <a:ea typeface="ＭＳ Ｐゴシック" charset="0"/>
                <a:cs typeface="ＭＳ Ｐゴシック" charset="0"/>
              </a:rPr>
              <a:t>(</a:t>
            </a:r>
            <a:r>
              <a:rPr lang="en-US" i="1" dirty="0">
                <a:ea typeface="ＭＳ Ｐゴシック" charset="0"/>
                <a:cs typeface="ＭＳ Ｐゴシック" charset="0"/>
              </a:rPr>
              <a:t>aq</a:t>
            </a:r>
            <a:r>
              <a:rPr lang="en-US" dirty="0">
                <a:ea typeface="ＭＳ Ｐゴシック" charset="0"/>
                <a:cs typeface="ＭＳ Ｐゴシック" charset="0"/>
              </a:rPr>
              <a:t>) </a:t>
            </a:r>
          </a:p>
          <a:p>
            <a:pPr eaLnBrk="1" hangingPunct="1">
              <a:lnSpc>
                <a:spcPct val="95000"/>
              </a:lnSpc>
              <a:spcBef>
                <a:spcPct val="10000"/>
              </a:spcBef>
              <a:buClr>
                <a:schemeClr val="bg2"/>
              </a:buClr>
              <a:buSzTx/>
              <a:buFontTx/>
              <a:buChar char="•"/>
              <a:defRPr/>
            </a:pPr>
            <a:endParaRPr lang="en-US" dirty="0">
              <a:ea typeface="ＭＳ Ｐゴシック" charset="0"/>
              <a:cs typeface="ＭＳ Ｐゴシック" charset="0"/>
            </a:endParaRPr>
          </a:p>
          <a:p>
            <a:pPr marL="0" indent="0" eaLnBrk="1" hangingPunct="1">
              <a:lnSpc>
                <a:spcPct val="95000"/>
              </a:lnSpc>
              <a:spcBef>
                <a:spcPct val="10000"/>
              </a:spcBef>
              <a:buClr>
                <a:schemeClr val="bg2"/>
              </a:buClr>
              <a:buSzTx/>
              <a:buFont typeface="Arial"/>
              <a:buNone/>
              <a:defRPr/>
            </a:pPr>
            <a:r>
              <a:rPr lang="en-US" dirty="0">
                <a:ea typeface="ＭＳ Ｐゴシック" charset="0"/>
                <a:cs typeface="ＭＳ Ｐゴシック" charset="0"/>
              </a:rPr>
              <a:t>A </a:t>
            </a:r>
            <a:r>
              <a:rPr lang="en-US" b="1" dirty="0">
                <a:ea typeface="ＭＳ Ｐゴシック" charset="0"/>
                <a:cs typeface="ＭＳ Ｐゴシック" charset="0"/>
              </a:rPr>
              <a:t>weak acid</a:t>
            </a:r>
            <a:r>
              <a:rPr lang="en-US" dirty="0">
                <a:ea typeface="ＭＳ Ｐゴシック" charset="0"/>
                <a:cs typeface="ＭＳ Ｐゴシック" charset="0"/>
              </a:rPr>
              <a:t> dissociates only slightly in water to form a few ions in aqueous solutions. </a:t>
            </a:r>
          </a:p>
          <a:p>
            <a:pPr eaLnBrk="1" hangingPunct="1">
              <a:lnSpc>
                <a:spcPct val="95000"/>
              </a:lnSpc>
              <a:spcBef>
                <a:spcPct val="10000"/>
              </a:spcBef>
              <a:buSzPct val="130000"/>
              <a:buFont typeface="Wingdings" charset="0"/>
              <a:buNone/>
              <a:defRPr/>
            </a:pPr>
            <a:r>
              <a:rPr lang="en-US" dirty="0">
                <a:ea typeface="ＭＳ Ｐゴシック" charset="0"/>
                <a:cs typeface="ＭＳ Ｐゴシック" charset="0"/>
              </a:rPr>
              <a:t>	                       	</a:t>
            </a:r>
          </a:p>
          <a:p>
            <a:pPr algn="ctr" eaLnBrk="1" hangingPunct="1">
              <a:lnSpc>
                <a:spcPct val="95000"/>
              </a:lnSpc>
              <a:spcBef>
                <a:spcPct val="10000"/>
              </a:spcBef>
              <a:buSzPct val="130000"/>
              <a:buFont typeface="Wingdings" charset="0"/>
              <a:buNone/>
              <a:defRPr/>
            </a:pPr>
            <a:r>
              <a:rPr lang="en-US" dirty="0">
                <a:ea typeface="ＭＳ Ｐゴシック" charset="0"/>
                <a:cs typeface="ＭＳ Ｐゴシック" charset="0"/>
              </a:rPr>
              <a:t>H</a:t>
            </a:r>
            <a:r>
              <a:rPr lang="en-US" baseline="-25000" dirty="0">
                <a:ea typeface="ＭＳ Ｐゴシック" charset="0"/>
                <a:cs typeface="ＭＳ Ｐゴシック" charset="0"/>
              </a:rPr>
              <a:t>2</a:t>
            </a:r>
            <a:r>
              <a:rPr lang="en-US" dirty="0">
                <a:ea typeface="ＭＳ Ｐゴシック" charset="0"/>
                <a:cs typeface="ＭＳ Ｐゴシック" charset="0"/>
              </a:rPr>
              <a:t>CO</a:t>
            </a:r>
            <a:r>
              <a:rPr lang="en-US" baseline="-25000" dirty="0">
                <a:ea typeface="ＭＳ Ｐゴシック" charset="0"/>
                <a:cs typeface="ＭＳ Ｐゴシック" charset="0"/>
              </a:rPr>
              <a:t>3</a:t>
            </a:r>
            <a:r>
              <a:rPr lang="en-US" dirty="0">
                <a:ea typeface="ＭＳ Ｐゴシック" charset="0"/>
                <a:cs typeface="ＭＳ Ｐゴシック" charset="0"/>
              </a:rPr>
              <a:t>(</a:t>
            </a:r>
            <a:r>
              <a:rPr lang="en-US" i="1" dirty="0">
                <a:ea typeface="ＭＳ Ｐゴシック" charset="0"/>
                <a:cs typeface="ＭＳ Ｐゴシック" charset="0"/>
              </a:rPr>
              <a:t>aq</a:t>
            </a:r>
            <a:r>
              <a:rPr lang="en-US" dirty="0">
                <a:ea typeface="ＭＳ Ｐゴシック" charset="0"/>
                <a:cs typeface="ＭＳ Ｐゴシック" charset="0"/>
              </a:rPr>
              <a:t>) + H</a:t>
            </a:r>
            <a:r>
              <a:rPr lang="en-US" baseline="-25000" dirty="0">
                <a:ea typeface="ＭＳ Ｐゴシック" charset="0"/>
                <a:cs typeface="ＭＳ Ｐゴシック" charset="0"/>
              </a:rPr>
              <a:t>2</a:t>
            </a:r>
            <a:r>
              <a:rPr lang="en-US" dirty="0">
                <a:ea typeface="ＭＳ Ｐゴシック" charset="0"/>
                <a:cs typeface="ＭＳ Ｐゴシック" charset="0"/>
              </a:rPr>
              <a:t>O(</a:t>
            </a:r>
            <a:r>
              <a:rPr lang="en-US" i="1" dirty="0">
                <a:ea typeface="ＭＳ Ｐゴシック" charset="0"/>
                <a:cs typeface="ＭＳ Ｐゴシック" charset="0"/>
              </a:rPr>
              <a:t>l</a:t>
            </a:r>
            <a:r>
              <a:rPr lang="en-US" dirty="0">
                <a:ea typeface="ＭＳ Ｐゴシック" charset="0"/>
                <a:cs typeface="ＭＳ Ｐゴシック" charset="0"/>
              </a:rPr>
              <a:t>)          H</a:t>
            </a:r>
            <a:r>
              <a:rPr lang="en-US" baseline="-25000" dirty="0">
                <a:ea typeface="ＭＳ Ｐゴシック" charset="0"/>
                <a:cs typeface="ＭＳ Ｐゴシック" charset="0"/>
              </a:rPr>
              <a:t>3</a:t>
            </a:r>
            <a:r>
              <a:rPr lang="en-US" dirty="0">
                <a:ea typeface="ＭＳ Ｐゴシック" charset="0"/>
                <a:cs typeface="ＭＳ Ｐゴシック" charset="0"/>
              </a:rPr>
              <a:t>O</a:t>
            </a:r>
            <a:r>
              <a:rPr lang="en-US" baseline="30000" dirty="0">
                <a:ea typeface="ＭＳ Ｐゴシック" charset="0"/>
                <a:cs typeface="ＭＳ Ｐゴシック" charset="0"/>
              </a:rPr>
              <a:t>+</a:t>
            </a:r>
            <a:r>
              <a:rPr lang="en-US" dirty="0">
                <a:ea typeface="ＭＳ Ｐゴシック" charset="0"/>
                <a:cs typeface="ＭＳ Ｐゴシック" charset="0"/>
              </a:rPr>
              <a:t>(</a:t>
            </a:r>
            <a:r>
              <a:rPr lang="en-US" i="1" dirty="0">
                <a:ea typeface="ＭＳ Ｐゴシック" charset="0"/>
                <a:cs typeface="ＭＳ Ｐゴシック" charset="0"/>
              </a:rPr>
              <a:t>aq</a:t>
            </a:r>
            <a:r>
              <a:rPr lang="en-US" dirty="0">
                <a:ea typeface="ＭＳ Ｐゴシック" charset="0"/>
                <a:cs typeface="ＭＳ Ｐゴシック" charset="0"/>
              </a:rPr>
              <a:t>) + HCO</a:t>
            </a:r>
            <a:r>
              <a:rPr lang="en-US" baseline="-25000" dirty="0">
                <a:ea typeface="ＭＳ Ｐゴシック" charset="0"/>
                <a:cs typeface="ＭＳ Ｐゴシック" charset="0"/>
              </a:rPr>
              <a:t>3</a:t>
            </a:r>
            <a:r>
              <a:rPr lang="en-US" baseline="30000" dirty="0">
                <a:ea typeface="ＭＳ Ｐゴシック" charset="0"/>
                <a:cs typeface="ＭＳ Ｐゴシック" charset="0"/>
                <a:sym typeface="Symbol" charset="0"/>
              </a:rPr>
              <a:t>− </a:t>
            </a:r>
            <a:r>
              <a:rPr lang="en-US" dirty="0">
                <a:ea typeface="ＭＳ Ｐゴシック" charset="0"/>
                <a:cs typeface="ＭＳ Ｐゴシック" charset="0"/>
              </a:rPr>
              <a:t>(</a:t>
            </a:r>
            <a:r>
              <a:rPr lang="en-US" i="1" dirty="0">
                <a:ea typeface="ＭＳ Ｐゴシック" charset="0"/>
                <a:cs typeface="ＭＳ Ｐゴシック" charset="0"/>
              </a:rPr>
              <a:t>aq</a:t>
            </a:r>
            <a:r>
              <a:rPr lang="en-US" dirty="0">
                <a:ea typeface="ＭＳ Ｐゴシック" charset="0"/>
                <a:cs typeface="ＭＳ Ｐゴシック" charset="0"/>
              </a:rPr>
              <a:t>)</a:t>
            </a:r>
          </a:p>
        </p:txBody>
      </p:sp>
      <p:pic>
        <p:nvPicPr>
          <p:cNvPr id="1638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055" y="2854427"/>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0055" y="46482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070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33400" y="257172"/>
            <a:ext cx="7634288" cy="914400"/>
          </a:xfrm>
        </p:spPr>
        <p:txBody>
          <a:bodyPr/>
          <a:lstStyle/>
          <a:p>
            <a:pPr eaLnBrk="1" hangingPunct="1"/>
            <a:r>
              <a:rPr lang="en-US" dirty="0">
                <a:latin typeface="Times New Roman" pitchFamily="18" charset="0"/>
              </a:rPr>
              <a:t>Strong Acids</a:t>
            </a:r>
          </a:p>
        </p:txBody>
      </p:sp>
      <p:sp>
        <p:nvSpPr>
          <p:cNvPr id="17410" name="Text Placeholder 2"/>
          <p:cNvSpPr>
            <a:spLocks noGrp="1"/>
          </p:cNvSpPr>
          <p:nvPr>
            <p:ph type="body" sz="half" idx="1"/>
          </p:nvPr>
        </p:nvSpPr>
        <p:spPr>
          <a:xfrm>
            <a:off x="609600" y="1600200"/>
            <a:ext cx="4724400" cy="4572000"/>
          </a:xfrm>
        </p:spPr>
        <p:txBody>
          <a:bodyPr/>
          <a:lstStyle/>
          <a:p>
            <a:pPr marL="0" indent="0" eaLnBrk="1" hangingPunct="1">
              <a:buClr>
                <a:schemeClr val="bg2"/>
              </a:buClr>
              <a:buSzTx/>
              <a:buFontTx/>
              <a:buNone/>
            </a:pPr>
            <a:r>
              <a:rPr lang="en-US" dirty="0">
                <a:latin typeface="Times New Roman" pitchFamily="18" charset="0"/>
              </a:rPr>
              <a:t>In water, the dissolved molecules of HA, a </a:t>
            </a:r>
            <a:r>
              <a:rPr lang="en-US" b="1" dirty="0">
                <a:solidFill>
                  <a:srgbClr val="800000"/>
                </a:solidFill>
                <a:latin typeface="Times New Roman" pitchFamily="18" charset="0"/>
              </a:rPr>
              <a:t>strong acid</a:t>
            </a:r>
            <a:r>
              <a:rPr lang="en-US" dirty="0">
                <a:solidFill>
                  <a:srgbClr val="000000"/>
                </a:solidFill>
                <a:latin typeface="Times New Roman" pitchFamily="18" charset="0"/>
              </a:rPr>
              <a:t>,</a:t>
            </a:r>
            <a:r>
              <a:rPr lang="en-US" b="1" dirty="0">
                <a:solidFill>
                  <a:srgbClr val="800000"/>
                </a:solidFill>
                <a:latin typeface="Times New Roman" pitchFamily="18" charset="0"/>
              </a:rPr>
              <a:t> </a:t>
            </a:r>
          </a:p>
          <a:p>
            <a:pPr marL="320040" indent="-320040" eaLnBrk="1" hangingPunct="1">
              <a:buSzTx/>
              <a:buFontTx/>
              <a:buChar char="•"/>
            </a:pPr>
            <a:r>
              <a:rPr lang="en-US" dirty="0">
                <a:latin typeface="Times New Roman" pitchFamily="18" charset="0"/>
              </a:rPr>
              <a:t>dissociate into ions 100%</a:t>
            </a:r>
          </a:p>
          <a:p>
            <a:pPr marL="320040" indent="-320040" eaLnBrk="1" hangingPunct="1">
              <a:buSzTx/>
              <a:buFontTx/>
              <a:buChar char="•"/>
            </a:pPr>
            <a:r>
              <a:rPr lang="en-US" dirty="0">
                <a:latin typeface="Times New Roman" pitchFamily="18" charset="0"/>
              </a:rPr>
              <a:t>give large concentrations of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 </a:t>
            </a:r>
            <a:r>
              <a:rPr lang="en-US" dirty="0">
                <a:latin typeface="Times New Roman" pitchFamily="18" charset="0"/>
              </a:rPr>
              <a:t>and the anion  A</a:t>
            </a:r>
            <a:r>
              <a:rPr lang="en-US" baseline="30000" dirty="0">
                <a:latin typeface="Times New Roman" pitchFamily="18" charset="0"/>
                <a:sym typeface="Symbol" pitchFamily="82" charset="2"/>
              </a:rPr>
              <a:t>−</a:t>
            </a:r>
            <a:endParaRPr lang="en-US" dirty="0">
              <a:latin typeface="Times New Roman" pitchFamily="18" charset="0"/>
            </a:endParaRPr>
          </a:p>
          <a:p>
            <a:pPr marL="0" indent="0" eaLnBrk="1" hangingPunct="1">
              <a:buClr>
                <a:schemeClr val="bg2"/>
              </a:buClr>
              <a:buSzTx/>
              <a:buFont typeface="Wingdings" pitchFamily="2" charset="2"/>
              <a:buNone/>
            </a:pPr>
            <a:endParaRPr lang="en-US" dirty="0">
              <a:latin typeface="Times New Roman" pitchFamily="18" charset="0"/>
            </a:endParaRPr>
          </a:p>
          <a:p>
            <a:pPr marL="0" indent="0" eaLnBrk="1" hangingPunct="1">
              <a:buClr>
                <a:schemeClr val="bg2"/>
              </a:buClr>
              <a:buSzTx/>
              <a:buFont typeface="Wingdings" pitchFamily="2" charset="2"/>
              <a:buNone/>
            </a:pPr>
            <a:r>
              <a:rPr lang="en-US" dirty="0">
                <a:latin typeface="Times New Roman" pitchFamily="18" charset="0"/>
              </a:rPr>
              <a:t> HI(</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a:t>
            </a:r>
            <a:endParaRPr lang="en-US" dirty="0">
              <a:latin typeface="Times New Roman" pitchFamily="18" charset="0"/>
              <a:sym typeface="Wingdings" pitchFamily="2" charset="2"/>
            </a:endParaRPr>
          </a:p>
          <a:p>
            <a:pPr marL="0" indent="0" eaLnBrk="1" hangingPunct="1">
              <a:buClr>
                <a:schemeClr val="bg2"/>
              </a:buClr>
              <a:buSzTx/>
              <a:buFont typeface="Wingdings" pitchFamily="2" charset="2"/>
              <a:buNone/>
            </a:pPr>
            <a:r>
              <a:rPr lang="en-US" dirty="0">
                <a:latin typeface="Times New Roman" pitchFamily="18" charset="0"/>
                <a:sym typeface="Wingdings" pitchFamily="2" charset="2"/>
              </a:rPr>
              <a:t>		</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I</a:t>
            </a:r>
            <a:r>
              <a:rPr lang="en-US" baseline="30000" dirty="0">
                <a:latin typeface="Times New Roman" pitchFamily="18" charset="0"/>
                <a:sym typeface="Symbol" pitchFamily="82" charset="2"/>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0" indent="0" eaLnBrk="1" hangingPunct="1">
              <a:lnSpc>
                <a:spcPct val="90000"/>
              </a:lnSpc>
              <a:spcAft>
                <a:spcPct val="10000"/>
              </a:spcAft>
              <a:buClr>
                <a:srgbClr val="339933"/>
              </a:buClr>
              <a:buSzTx/>
              <a:buFontTx/>
              <a:buNone/>
            </a:pPr>
            <a:r>
              <a:rPr lang="en-US" dirty="0">
                <a:latin typeface="Times New Roman" pitchFamily="18" charset="0"/>
              </a:rPr>
              <a:t>	</a:t>
            </a:r>
          </a:p>
        </p:txBody>
      </p:sp>
      <p:pic>
        <p:nvPicPr>
          <p:cNvPr id="1741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3434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21"/>
          <a:stretch/>
        </p:blipFill>
        <p:spPr>
          <a:xfrm>
            <a:off x="5638800" y="1676400"/>
            <a:ext cx="3372905" cy="3505200"/>
          </a:xfrm>
          <a:prstGeom prst="rect">
            <a:avLst/>
          </a:prstGeom>
        </p:spPr>
      </p:pic>
    </p:spTree>
    <p:extLst>
      <p:ext uri="{BB962C8B-B14F-4D97-AF65-F5344CB8AC3E}">
        <p14:creationId xmlns:p14="http://schemas.microsoft.com/office/powerpoint/2010/main" val="1713730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33400" y="219077"/>
            <a:ext cx="7634288" cy="990600"/>
          </a:xfrm>
        </p:spPr>
        <p:txBody>
          <a:bodyPr/>
          <a:lstStyle/>
          <a:p>
            <a:pPr eaLnBrk="1" hangingPunct="1"/>
            <a:r>
              <a:rPr lang="en-US" dirty="0">
                <a:latin typeface="Times New Roman" pitchFamily="18" charset="0"/>
              </a:rPr>
              <a:t>Strong Acids</a:t>
            </a:r>
          </a:p>
        </p:txBody>
      </p:sp>
      <p:sp>
        <p:nvSpPr>
          <p:cNvPr id="18434" name="Text Placeholder 2"/>
          <p:cNvSpPr>
            <a:spLocks noGrp="1"/>
          </p:cNvSpPr>
          <p:nvPr>
            <p:ph type="body" sz="half" idx="1"/>
          </p:nvPr>
        </p:nvSpPr>
        <p:spPr>
          <a:xfrm>
            <a:off x="609600" y="1600200"/>
            <a:ext cx="7543800" cy="4572000"/>
          </a:xfrm>
        </p:spPr>
        <p:txBody>
          <a:bodyPr/>
          <a:lstStyle/>
          <a:p>
            <a:pPr marL="0" indent="0" eaLnBrk="1" hangingPunct="1">
              <a:buClr>
                <a:schemeClr val="bg2"/>
              </a:buClr>
              <a:buSzTx/>
              <a:buFontTx/>
              <a:buNone/>
            </a:pPr>
            <a:r>
              <a:rPr lang="en-US" dirty="0">
                <a:solidFill>
                  <a:srgbClr val="000000"/>
                </a:solidFill>
                <a:latin typeface="Times New Roman" pitchFamily="18" charset="0"/>
              </a:rPr>
              <a:t>There are six common </a:t>
            </a:r>
            <a:br>
              <a:rPr lang="en-US" dirty="0">
                <a:solidFill>
                  <a:srgbClr val="000000"/>
                </a:solidFill>
                <a:latin typeface="Times New Roman" pitchFamily="18" charset="0"/>
              </a:rPr>
            </a:br>
            <a:r>
              <a:rPr lang="en-US" dirty="0">
                <a:solidFill>
                  <a:srgbClr val="000000"/>
                </a:solidFill>
                <a:latin typeface="Times New Roman" pitchFamily="18" charset="0"/>
              </a:rPr>
              <a:t>strong acids. They have </a:t>
            </a:r>
            <a:br>
              <a:rPr lang="en-US" dirty="0">
                <a:solidFill>
                  <a:srgbClr val="000000"/>
                </a:solidFill>
                <a:latin typeface="Times New Roman" pitchFamily="18" charset="0"/>
              </a:rPr>
            </a:br>
            <a:r>
              <a:rPr lang="en-US" dirty="0">
                <a:solidFill>
                  <a:srgbClr val="000000"/>
                </a:solidFill>
                <a:latin typeface="Times New Roman" pitchFamily="18" charset="0"/>
              </a:rPr>
              <a:t>weak conjugate bases.</a:t>
            </a:r>
          </a:p>
        </p:txBody>
      </p:sp>
      <p:pic>
        <p:nvPicPr>
          <p:cNvPr id="6" name="Picture 5"/>
          <p:cNvPicPr>
            <a:picLocks noChangeAspect="1"/>
          </p:cNvPicPr>
          <p:nvPr/>
        </p:nvPicPr>
        <p:blipFill>
          <a:blip r:embed="rId2" cstate="print"/>
          <a:stretch>
            <a:fillRect/>
          </a:stretch>
        </p:blipFill>
        <p:spPr>
          <a:xfrm>
            <a:off x="6001552" y="1538264"/>
            <a:ext cx="2807594" cy="4869027"/>
          </a:xfrm>
          <a:prstGeom prst="rect">
            <a:avLst/>
          </a:prstGeom>
        </p:spPr>
      </p:pic>
    </p:spTree>
    <p:extLst>
      <p:ext uri="{BB962C8B-B14F-4D97-AF65-F5344CB8AC3E}">
        <p14:creationId xmlns:p14="http://schemas.microsoft.com/office/powerpoint/2010/main" val="2012691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533400" y="219075"/>
            <a:ext cx="7634288" cy="990600"/>
          </a:xfrm>
        </p:spPr>
        <p:txBody>
          <a:bodyPr/>
          <a:lstStyle/>
          <a:p>
            <a:pPr eaLnBrk="1" hangingPunct="1"/>
            <a:r>
              <a:rPr lang="en-US" dirty="0">
                <a:latin typeface="Times New Roman" pitchFamily="18" charset="0"/>
              </a:rPr>
              <a:t>Weak Acids</a:t>
            </a:r>
          </a:p>
        </p:txBody>
      </p:sp>
      <p:sp>
        <p:nvSpPr>
          <p:cNvPr id="19458" name="Text Placeholder 2"/>
          <p:cNvSpPr>
            <a:spLocks noGrp="1"/>
          </p:cNvSpPr>
          <p:nvPr>
            <p:ph type="body" sz="half" idx="1"/>
          </p:nvPr>
        </p:nvSpPr>
        <p:spPr>
          <a:xfrm>
            <a:off x="609599" y="1600200"/>
            <a:ext cx="4476761" cy="4953000"/>
          </a:xfrm>
        </p:spPr>
        <p:txBody>
          <a:bodyPr/>
          <a:lstStyle/>
          <a:p>
            <a:pPr eaLnBrk="1" hangingPunct="1">
              <a:spcAft>
                <a:spcPct val="10000"/>
              </a:spcAft>
              <a:buClr>
                <a:schemeClr val="bg2"/>
              </a:buClr>
              <a:buSzTx/>
              <a:buFontTx/>
              <a:buNone/>
            </a:pPr>
            <a:r>
              <a:rPr lang="en-US" dirty="0">
                <a:latin typeface="Times New Roman" pitchFamily="18" charset="0"/>
              </a:rPr>
              <a:t>In </a:t>
            </a:r>
            <a:r>
              <a:rPr lang="en-US" b="1" dirty="0">
                <a:solidFill>
                  <a:srgbClr val="800000"/>
                </a:solidFill>
                <a:latin typeface="Times New Roman" pitchFamily="18" charset="0"/>
              </a:rPr>
              <a:t>weak acids</a:t>
            </a:r>
            <a:r>
              <a:rPr lang="en-US" dirty="0">
                <a:solidFill>
                  <a:srgbClr val="000000"/>
                </a:solidFill>
                <a:latin typeface="Times New Roman" pitchFamily="18" charset="0"/>
              </a:rPr>
              <a:t>,</a:t>
            </a:r>
          </a:p>
          <a:p>
            <a:pPr eaLnBrk="1" hangingPunct="1">
              <a:spcAft>
                <a:spcPct val="10000"/>
              </a:spcAft>
              <a:buSzTx/>
              <a:buFontTx/>
              <a:buChar char="•"/>
            </a:pPr>
            <a:r>
              <a:rPr lang="en-US" dirty="0">
                <a:latin typeface="Times New Roman" pitchFamily="18" charset="0"/>
              </a:rPr>
              <a:t>only a few molecules dissociate</a:t>
            </a:r>
          </a:p>
          <a:p>
            <a:pPr eaLnBrk="1" hangingPunct="1">
              <a:spcAft>
                <a:spcPct val="10000"/>
              </a:spcAft>
              <a:buSzTx/>
              <a:buFontTx/>
              <a:buChar char="•"/>
            </a:pPr>
            <a:r>
              <a:rPr lang="en-US" dirty="0">
                <a:latin typeface="Times New Roman" pitchFamily="18" charset="0"/>
              </a:rPr>
              <a:t>most of the weak acid remains as the undissociated (molecular) form of the acid</a:t>
            </a:r>
          </a:p>
          <a:p>
            <a:pPr eaLnBrk="1" hangingPunct="1">
              <a:buSzTx/>
              <a:buFontTx/>
              <a:buChar char="•"/>
            </a:pPr>
            <a:r>
              <a:rPr lang="en-US" dirty="0">
                <a:latin typeface="Times New Roman" pitchFamily="18" charset="0"/>
              </a:rPr>
              <a:t>the concentrations of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 </a:t>
            </a:r>
            <a:r>
              <a:rPr lang="en-US" dirty="0">
                <a:latin typeface="Times New Roman" pitchFamily="18" charset="0"/>
              </a:rPr>
              <a:t>and the anion (A</a:t>
            </a:r>
            <a:r>
              <a:rPr lang="en-US" baseline="30000" dirty="0">
                <a:latin typeface="Times New Roman" pitchFamily="18" charset="0"/>
                <a:sym typeface="Symbol" pitchFamily="82" charset="2"/>
              </a:rPr>
              <a:t>−</a:t>
            </a:r>
            <a:r>
              <a:rPr lang="en-US" dirty="0">
                <a:latin typeface="Times New Roman" pitchFamily="18" charset="0"/>
              </a:rPr>
              <a:t>) are small</a:t>
            </a:r>
          </a:p>
          <a:p>
            <a:pPr eaLnBrk="1" hangingPunct="1">
              <a:buClr>
                <a:schemeClr val="bg2"/>
              </a:buClr>
              <a:buSzTx/>
              <a:buFont typeface="Wingdings" pitchFamily="2" charset="2"/>
              <a:buNone/>
            </a:pPr>
            <a:r>
              <a:rPr lang="en-US" dirty="0">
                <a:latin typeface="Times New Roman" pitchFamily="18" charset="0"/>
              </a:rPr>
              <a:t> HF(</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a:t>
            </a:r>
          </a:p>
          <a:p>
            <a:pPr eaLnBrk="1" hangingPunct="1">
              <a:buClr>
                <a:schemeClr val="bg2"/>
              </a:buClr>
              <a:buSzTx/>
              <a:buFont typeface="Wingdings" pitchFamily="2" charset="2"/>
              <a:buNone/>
            </a:pPr>
            <a:r>
              <a:rPr lang="en-US" dirty="0">
                <a:latin typeface="Times New Roman" pitchFamily="18" charset="0"/>
              </a:rPr>
              <a:t>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F</a:t>
            </a:r>
            <a:r>
              <a:rPr lang="en-US" baseline="30000" dirty="0">
                <a:latin typeface="Times New Roman" pitchFamily="18" charset="0"/>
                <a:sym typeface="Symbol" pitchFamily="82" charset="2"/>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a:t>
            </a:r>
          </a:p>
        </p:txBody>
      </p:sp>
      <p:pic>
        <p:nvPicPr>
          <p:cNvPr id="1946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8006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471"/>
          <a:stretch/>
        </p:blipFill>
        <p:spPr>
          <a:xfrm>
            <a:off x="5086361" y="1600200"/>
            <a:ext cx="3876388" cy="4038600"/>
          </a:xfrm>
          <a:prstGeom prst="rect">
            <a:avLst/>
          </a:prstGeom>
        </p:spPr>
      </p:pic>
    </p:spTree>
    <p:extLst>
      <p:ext uri="{BB962C8B-B14F-4D97-AF65-F5344CB8AC3E}">
        <p14:creationId xmlns:p14="http://schemas.microsoft.com/office/powerpoint/2010/main" val="2273592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001552" y="1538264"/>
            <a:ext cx="2807594" cy="4869027"/>
          </a:xfrm>
          <a:prstGeom prst="rect">
            <a:avLst/>
          </a:prstGeom>
        </p:spPr>
      </p:pic>
      <p:sp>
        <p:nvSpPr>
          <p:cNvPr id="20481" name="Title 1"/>
          <p:cNvSpPr>
            <a:spLocks noGrp="1"/>
          </p:cNvSpPr>
          <p:nvPr>
            <p:ph type="title"/>
          </p:nvPr>
        </p:nvSpPr>
        <p:spPr>
          <a:xfrm>
            <a:off x="533400" y="295272"/>
            <a:ext cx="7634288" cy="838200"/>
          </a:xfrm>
        </p:spPr>
        <p:txBody>
          <a:bodyPr/>
          <a:lstStyle/>
          <a:p>
            <a:pPr eaLnBrk="1" hangingPunct="1"/>
            <a:r>
              <a:rPr lang="en-US" dirty="0">
                <a:latin typeface="Times New Roman" pitchFamily="18" charset="0"/>
              </a:rPr>
              <a:t>Weak Acids</a:t>
            </a:r>
          </a:p>
        </p:txBody>
      </p:sp>
      <p:sp>
        <p:nvSpPr>
          <p:cNvPr id="20482" name="Text Placeholder 2"/>
          <p:cNvSpPr>
            <a:spLocks noGrp="1"/>
          </p:cNvSpPr>
          <p:nvPr>
            <p:ph type="body" sz="half" idx="1"/>
          </p:nvPr>
        </p:nvSpPr>
        <p:spPr>
          <a:xfrm>
            <a:off x="609600" y="1600200"/>
            <a:ext cx="8229600" cy="4724400"/>
          </a:xfrm>
        </p:spPr>
        <p:txBody>
          <a:bodyPr/>
          <a:lstStyle/>
          <a:p>
            <a:pPr eaLnBrk="1" hangingPunct="1">
              <a:lnSpc>
                <a:spcPct val="90000"/>
              </a:lnSpc>
              <a:spcBef>
                <a:spcPct val="5000"/>
              </a:spcBef>
              <a:buClr>
                <a:schemeClr val="bg2"/>
              </a:buClr>
              <a:buSzTx/>
              <a:buFontTx/>
              <a:buNone/>
            </a:pPr>
            <a:r>
              <a:rPr lang="en-US" b="1" dirty="0">
                <a:solidFill>
                  <a:srgbClr val="000000"/>
                </a:solidFill>
                <a:latin typeface="Times New Roman" pitchFamily="18" charset="0"/>
              </a:rPr>
              <a:t>Weak acids</a:t>
            </a:r>
          </a:p>
          <a:p>
            <a:pPr eaLnBrk="1" hangingPunct="1">
              <a:lnSpc>
                <a:spcPct val="90000"/>
              </a:lnSpc>
              <a:spcBef>
                <a:spcPts val="750"/>
              </a:spcBef>
              <a:buSzTx/>
              <a:buFontTx/>
              <a:buChar char="•"/>
            </a:pPr>
            <a:r>
              <a:rPr lang="en-US" dirty="0">
                <a:latin typeface="Times New Roman" pitchFamily="18" charset="0"/>
              </a:rPr>
              <a:t>make up most of the acids</a:t>
            </a:r>
          </a:p>
          <a:p>
            <a:pPr eaLnBrk="1" hangingPunct="1">
              <a:lnSpc>
                <a:spcPct val="90000"/>
              </a:lnSpc>
              <a:spcBef>
                <a:spcPts val="750"/>
              </a:spcBef>
              <a:buSzTx/>
              <a:buFontTx/>
              <a:buChar char="•"/>
            </a:pPr>
            <a:r>
              <a:rPr lang="en-US" dirty="0">
                <a:latin typeface="Times New Roman" pitchFamily="18" charset="0"/>
              </a:rPr>
              <a:t>have strong conjugate bases</a:t>
            </a:r>
          </a:p>
        </p:txBody>
      </p:sp>
    </p:spTree>
    <p:extLst>
      <p:ext uri="{BB962C8B-B14F-4D97-AF65-F5344CB8AC3E}">
        <p14:creationId xmlns:p14="http://schemas.microsoft.com/office/powerpoint/2010/main" val="3751466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533400" y="180977"/>
            <a:ext cx="7634288" cy="1066800"/>
          </a:xfrm>
        </p:spPr>
        <p:txBody>
          <a:bodyPr/>
          <a:lstStyle/>
          <a:p>
            <a:pPr eaLnBrk="1" hangingPunct="1"/>
            <a:r>
              <a:rPr lang="en-US" dirty="0">
                <a:latin typeface="Times New Roman" pitchFamily="18" charset="0"/>
              </a:rPr>
              <a:t>Strong and Weak Acids</a:t>
            </a:r>
          </a:p>
        </p:txBody>
      </p:sp>
      <p:sp>
        <p:nvSpPr>
          <p:cNvPr id="21506" name="Text Placeholder 2"/>
          <p:cNvSpPr>
            <a:spLocks noGrp="1"/>
          </p:cNvSpPr>
          <p:nvPr>
            <p:ph type="body" sz="half" idx="1"/>
          </p:nvPr>
        </p:nvSpPr>
        <p:spPr>
          <a:xfrm>
            <a:off x="609600" y="1600200"/>
            <a:ext cx="3429000" cy="4267200"/>
          </a:xfrm>
        </p:spPr>
        <p:txBody>
          <a:bodyPr/>
          <a:lstStyle/>
          <a:p>
            <a:pPr eaLnBrk="1" hangingPunct="1">
              <a:spcBef>
                <a:spcPts val="100"/>
              </a:spcBef>
              <a:buSzTx/>
              <a:buFontTx/>
              <a:buChar char="•"/>
            </a:pPr>
            <a:r>
              <a:rPr lang="en-US" dirty="0">
                <a:latin typeface="Times New Roman" pitchFamily="18" charset="0"/>
              </a:rPr>
              <a:t>In an HCl solution, </a:t>
            </a:r>
            <a:br>
              <a:rPr lang="en-US" dirty="0">
                <a:latin typeface="Times New Roman" pitchFamily="18" charset="0"/>
              </a:rPr>
            </a:br>
            <a:r>
              <a:rPr lang="en-US" dirty="0">
                <a:latin typeface="Times New Roman" pitchFamily="18" charset="0"/>
              </a:rPr>
              <a:t>the strong acid HCl dissociates 100% to form H</a:t>
            </a:r>
            <a:r>
              <a:rPr lang="en-US" baseline="30000" dirty="0">
                <a:latin typeface="Times New Roman" pitchFamily="18" charset="0"/>
              </a:rPr>
              <a:t>+</a:t>
            </a:r>
            <a:r>
              <a:rPr lang="en-US" dirty="0">
                <a:latin typeface="Times New Roman" pitchFamily="18" charset="0"/>
              </a:rPr>
              <a:t> and Cl</a:t>
            </a:r>
            <a:r>
              <a:rPr lang="en-US" baseline="30000" dirty="0">
                <a:latin typeface="Times New Roman" pitchFamily="18" charset="0"/>
              </a:rPr>
              <a:t>−</a:t>
            </a:r>
            <a:r>
              <a:rPr lang="en-US" dirty="0">
                <a:latin typeface="Times New Roman" pitchFamily="18" charset="0"/>
              </a:rPr>
              <a:t>.</a:t>
            </a:r>
          </a:p>
          <a:p>
            <a:pPr eaLnBrk="1" hangingPunct="1">
              <a:spcBef>
                <a:spcPts val="100"/>
              </a:spcBef>
              <a:buClr>
                <a:schemeClr val="bg2"/>
              </a:buClr>
              <a:buSzTx/>
              <a:buFontTx/>
              <a:buChar char="•"/>
            </a:pPr>
            <a:endParaRPr lang="en-US" dirty="0">
              <a:latin typeface="Times New Roman" pitchFamily="18" charset="0"/>
            </a:endParaRPr>
          </a:p>
          <a:p>
            <a:pPr eaLnBrk="1" hangingPunct="1">
              <a:spcBef>
                <a:spcPts val="100"/>
              </a:spcBef>
              <a:buSzTx/>
              <a:buFontTx/>
              <a:buChar char="•"/>
            </a:pPr>
            <a:r>
              <a:rPr lang="en-US" dirty="0">
                <a:latin typeface="Times New Roman" pitchFamily="18" charset="0"/>
              </a:rPr>
              <a:t>A solution of the weak acid HC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dirty="0">
                <a:latin typeface="Times New Roman" pitchFamily="18" charset="0"/>
              </a:rPr>
              <a:t> contains mostly molecules of HC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 </a:t>
            </a:r>
            <a:r>
              <a:rPr lang="en-US" dirty="0">
                <a:latin typeface="Times New Roman" pitchFamily="18" charset="0"/>
              </a:rPr>
              <a:t>and a few ions of H</a:t>
            </a:r>
            <a:r>
              <a:rPr lang="en-US" baseline="30000" dirty="0">
                <a:latin typeface="Times New Roman" pitchFamily="18" charset="0"/>
              </a:rPr>
              <a:t>+</a:t>
            </a:r>
            <a:r>
              <a:rPr lang="en-US" dirty="0">
                <a:latin typeface="Times New Roman" pitchFamily="18" charset="0"/>
              </a:rPr>
              <a:t> and C</a:t>
            </a:r>
            <a:r>
              <a:rPr lang="en-US" baseline="-25000" dirty="0">
                <a:latin typeface="Times New Roman" pitchFamily="18" charset="0"/>
              </a:rPr>
              <a:t>2</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25000" dirty="0">
                <a:latin typeface="Times New Roman" pitchFamily="18" charset="0"/>
              </a:rPr>
              <a:t>2</a:t>
            </a:r>
            <a:r>
              <a:rPr lang="en-US" baseline="30000" dirty="0">
                <a:latin typeface="Times New Roman" pitchFamily="18" charset="0"/>
              </a:rPr>
              <a:t>−</a:t>
            </a:r>
            <a:r>
              <a:rPr lang="en-US" dirty="0">
                <a:latin typeface="Times New Roman" pitchFamily="18" charset="0"/>
              </a:rPr>
              <a: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621"/>
          <a:stretch/>
        </p:blipFill>
        <p:spPr>
          <a:xfrm>
            <a:off x="4495800" y="1676399"/>
            <a:ext cx="4457228" cy="4422301"/>
          </a:xfrm>
          <a:prstGeom prst="rect">
            <a:avLst/>
          </a:prstGeom>
        </p:spPr>
      </p:pic>
    </p:spTree>
    <p:extLst>
      <p:ext uri="{BB962C8B-B14F-4D97-AF65-F5344CB8AC3E}">
        <p14:creationId xmlns:p14="http://schemas.microsoft.com/office/powerpoint/2010/main" val="2121477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33400" y="219076"/>
            <a:ext cx="7600950" cy="990600"/>
          </a:xfrm>
        </p:spPr>
        <p:txBody>
          <a:bodyPr/>
          <a:lstStyle/>
          <a:p>
            <a:pPr eaLnBrk="1" hangingPunct="1"/>
            <a:r>
              <a:rPr lang="en-US" dirty="0">
                <a:latin typeface="Times New Roman" pitchFamily="18" charset="0"/>
              </a:rPr>
              <a:t>Strong Bases</a:t>
            </a:r>
          </a:p>
        </p:txBody>
      </p:sp>
      <p:sp>
        <p:nvSpPr>
          <p:cNvPr id="13314" name="Text Placeholder 2"/>
          <p:cNvSpPr>
            <a:spLocks noGrp="1"/>
          </p:cNvSpPr>
          <p:nvPr>
            <p:ph type="body" sz="half" idx="1"/>
          </p:nvPr>
        </p:nvSpPr>
        <p:spPr>
          <a:xfrm>
            <a:off x="609600" y="1600200"/>
            <a:ext cx="4724400" cy="4267200"/>
          </a:xfrm>
        </p:spPr>
        <p:txBody>
          <a:bodyPr/>
          <a:lstStyle/>
          <a:p>
            <a:pPr eaLnBrk="1" hangingPunct="1">
              <a:buClr>
                <a:schemeClr val="bg2"/>
              </a:buClr>
              <a:buSzTx/>
              <a:buFontTx/>
              <a:buNone/>
              <a:defRPr/>
            </a:pPr>
            <a:r>
              <a:rPr lang="en-US" b="1" dirty="0">
                <a:solidFill>
                  <a:srgbClr val="000000"/>
                </a:solidFill>
                <a:ea typeface="ＭＳ Ｐゴシック" charset="0"/>
                <a:cs typeface="ＭＳ Ｐゴシック" charset="0"/>
              </a:rPr>
              <a:t>Strong bases</a:t>
            </a:r>
            <a:r>
              <a:rPr lang="en-US" dirty="0">
                <a:solidFill>
                  <a:srgbClr val="000000"/>
                </a:solidFill>
                <a:ea typeface="ＭＳ Ｐゴシック" charset="0"/>
                <a:cs typeface="ＭＳ Ｐゴシック" charset="0"/>
              </a:rPr>
              <a:t> </a:t>
            </a:r>
          </a:p>
          <a:p>
            <a:pPr eaLnBrk="1" hangingPunct="1">
              <a:buSzTx/>
              <a:buFont typeface="Arial"/>
              <a:buChar char="•"/>
              <a:defRPr/>
            </a:pPr>
            <a:r>
              <a:rPr lang="en-US" dirty="0">
                <a:ea typeface="ＭＳ Ｐゴシック" charset="0"/>
                <a:cs typeface="ＭＳ Ｐゴシック" charset="0"/>
              </a:rPr>
              <a:t>are formed from metals of </a:t>
            </a:r>
            <a:br>
              <a:rPr lang="en-US" dirty="0">
                <a:ea typeface="ＭＳ Ｐゴシック" charset="0"/>
                <a:cs typeface="ＭＳ Ｐゴシック" charset="0"/>
              </a:rPr>
            </a:br>
            <a:r>
              <a:rPr lang="en-US" dirty="0">
                <a:ea typeface="ＭＳ Ｐゴシック" charset="0"/>
                <a:cs typeface="ＭＳ Ｐゴシック" charset="0"/>
              </a:rPr>
              <a:t>Groups 1A (1) and 2A (2)</a:t>
            </a:r>
          </a:p>
          <a:p>
            <a:pPr eaLnBrk="1" hangingPunct="1">
              <a:buSzTx/>
              <a:buFont typeface="Arial"/>
              <a:buChar char="•"/>
              <a:defRPr/>
            </a:pPr>
            <a:r>
              <a:rPr lang="en-US" dirty="0">
                <a:ea typeface="ＭＳ Ｐゴシック" charset="0"/>
                <a:cs typeface="ＭＳ Ｐゴシック" charset="0"/>
              </a:rPr>
              <a:t>include LiOH, NaOH, KOH, Ba(OH)</a:t>
            </a:r>
            <a:r>
              <a:rPr lang="en-US" baseline="-25000" dirty="0">
                <a:ea typeface="ＭＳ Ｐゴシック" charset="0"/>
                <a:cs typeface="ＭＳ Ｐゴシック" charset="0"/>
              </a:rPr>
              <a:t>2</a:t>
            </a:r>
            <a:r>
              <a:rPr lang="en-US" dirty="0">
                <a:ea typeface="ＭＳ Ｐゴシック" charset="0"/>
                <a:cs typeface="ＭＳ Ｐゴシック" charset="0"/>
              </a:rPr>
              <a:t>, Sr(OH)</a:t>
            </a:r>
            <a:r>
              <a:rPr lang="en-US" baseline="-25000" dirty="0">
                <a:ea typeface="ＭＳ Ｐゴシック" charset="0"/>
                <a:cs typeface="ＭＳ Ｐゴシック" charset="0"/>
              </a:rPr>
              <a:t>2</a:t>
            </a:r>
            <a:r>
              <a:rPr lang="en-US" dirty="0">
                <a:ea typeface="ＭＳ Ｐゴシック" charset="0"/>
                <a:cs typeface="ＭＳ Ｐゴシック" charset="0"/>
              </a:rPr>
              <a:t>, and Ca(OH)</a:t>
            </a:r>
            <a:r>
              <a:rPr lang="en-US" baseline="-25000" dirty="0">
                <a:ea typeface="ＭＳ Ｐゴシック" charset="0"/>
                <a:cs typeface="ＭＳ Ｐゴシック" charset="0"/>
              </a:rPr>
              <a:t>2</a:t>
            </a:r>
            <a:endParaRPr lang="en-US" dirty="0">
              <a:ea typeface="ＭＳ Ｐゴシック" charset="0"/>
              <a:cs typeface="ＭＳ Ｐゴシック" charset="0"/>
            </a:endParaRPr>
          </a:p>
          <a:p>
            <a:pPr eaLnBrk="1" hangingPunct="1">
              <a:buSzTx/>
              <a:buFont typeface="Arial" charset="0"/>
              <a:buChar char="•"/>
              <a:defRPr/>
            </a:pPr>
            <a:r>
              <a:rPr lang="en-US" dirty="0">
                <a:ea typeface="ＭＳ Ｐゴシック" charset="0"/>
                <a:cs typeface="ＭＳ Ｐゴシック" charset="0"/>
              </a:rPr>
              <a:t>dissociate completely in water</a:t>
            </a:r>
          </a:p>
          <a:p>
            <a:pPr marL="0" indent="0" eaLnBrk="1" hangingPunct="1">
              <a:buSzTx/>
              <a:buFont typeface="Arial" charset="0"/>
              <a:buNone/>
              <a:defRPr/>
            </a:pPr>
            <a:r>
              <a:rPr lang="en-US" dirty="0">
                <a:ea typeface="ＭＳ Ｐゴシック" charset="0"/>
                <a:cs typeface="ＭＳ Ｐゴシック" charset="0"/>
              </a:rPr>
              <a:t>    KOH(</a:t>
            </a:r>
            <a:r>
              <a:rPr lang="en-US" i="1" dirty="0">
                <a:ea typeface="ＭＳ Ｐゴシック" charset="0"/>
                <a:cs typeface="ＭＳ Ｐゴシック" charset="0"/>
              </a:rPr>
              <a:t>s</a:t>
            </a:r>
            <a:r>
              <a:rPr lang="en-US" dirty="0">
                <a:ea typeface="ＭＳ Ｐゴシック" charset="0"/>
                <a:cs typeface="ＭＳ Ｐゴシック" charset="0"/>
              </a:rPr>
              <a:t>)      </a:t>
            </a:r>
            <a:r>
              <a:rPr lang="en-US" dirty="0">
                <a:ea typeface="ＭＳ Ｐゴシック" charset="0"/>
                <a:cs typeface="ＭＳ Ｐゴシック" charset="0"/>
                <a:sym typeface="Wingdings" charset="0"/>
              </a:rPr>
              <a:t>  </a:t>
            </a:r>
            <a:r>
              <a:rPr lang="en-US" dirty="0">
                <a:ea typeface="ＭＳ Ｐゴシック" charset="0"/>
                <a:cs typeface="ＭＳ Ｐゴシック" charset="0"/>
              </a:rPr>
              <a:t>  K</a:t>
            </a:r>
            <a:r>
              <a:rPr lang="en-US" baseline="30000" dirty="0">
                <a:ea typeface="ＭＳ Ｐゴシック" charset="0"/>
                <a:cs typeface="ＭＳ Ｐゴシック" charset="0"/>
              </a:rPr>
              <a:t>+</a:t>
            </a:r>
            <a:r>
              <a:rPr lang="en-US" dirty="0">
                <a:ea typeface="ＭＳ Ｐゴシック" charset="0"/>
                <a:cs typeface="ＭＳ Ｐゴシック" charset="0"/>
              </a:rPr>
              <a:t>(</a:t>
            </a:r>
            <a:r>
              <a:rPr lang="en-US" i="1" dirty="0">
                <a:ea typeface="ＭＳ Ｐゴシック" charset="0"/>
                <a:cs typeface="ＭＳ Ｐゴシック" charset="0"/>
              </a:rPr>
              <a:t>aq</a:t>
            </a:r>
            <a:r>
              <a:rPr lang="en-US" dirty="0">
                <a:ea typeface="ＭＳ Ｐゴシック" charset="0"/>
                <a:cs typeface="ＭＳ Ｐゴシック" charset="0"/>
              </a:rPr>
              <a:t>) + OH</a:t>
            </a:r>
            <a:r>
              <a:rPr lang="en-US" baseline="30000" dirty="0">
                <a:ea typeface="ＭＳ Ｐゴシック" charset="0"/>
                <a:cs typeface="ＭＳ Ｐゴシック" charset="0"/>
                <a:sym typeface="Symbol" charset="0"/>
              </a:rPr>
              <a:t>−</a:t>
            </a:r>
            <a:r>
              <a:rPr lang="en-US" dirty="0">
                <a:ea typeface="ＭＳ Ｐゴシック" charset="0"/>
                <a:cs typeface="Arial" charset="0"/>
              </a:rPr>
              <a:t>(</a:t>
            </a:r>
            <a:r>
              <a:rPr lang="en-US" i="1" dirty="0">
                <a:ea typeface="ＭＳ Ｐゴシック" charset="0"/>
                <a:cs typeface="Arial" charset="0"/>
              </a:rPr>
              <a:t>aq</a:t>
            </a:r>
            <a:r>
              <a:rPr lang="en-US" dirty="0">
                <a:ea typeface="ＭＳ Ｐゴシック" charset="0"/>
                <a:cs typeface="Arial" charset="0"/>
              </a:rPr>
              <a:t>)</a:t>
            </a:r>
            <a:endParaRPr lang="en-US" i="1" dirty="0">
              <a:ea typeface="ＭＳ Ｐゴシック" charset="0"/>
              <a:cs typeface="Arial" charset="0"/>
            </a:endParaRPr>
          </a:p>
          <a:p>
            <a:pPr eaLnBrk="1" hangingPunct="1">
              <a:buSzTx/>
              <a:buFont typeface="Arial"/>
              <a:buChar char="•"/>
              <a:defRPr/>
            </a:pPr>
            <a:endParaRPr lang="en-US" dirty="0">
              <a:ea typeface="ＭＳ Ｐゴシック" charset="0"/>
              <a:cs typeface="ＭＳ Ｐゴシック" charset="0"/>
            </a:endParaRPr>
          </a:p>
          <a:p>
            <a:pPr eaLnBrk="1" hangingPunct="1">
              <a:spcAft>
                <a:spcPct val="10000"/>
              </a:spcAft>
              <a:buClr>
                <a:srgbClr val="339933"/>
              </a:buClr>
              <a:buSzTx/>
              <a:buFontTx/>
              <a:buChar char="•"/>
              <a:defRPr/>
            </a:pPr>
            <a:endParaRPr lang="en-US" dirty="0">
              <a:solidFill>
                <a:srgbClr val="CC0000"/>
              </a:solidFill>
              <a:ea typeface="ＭＳ Ｐゴシック" charset="0"/>
              <a:cs typeface="ＭＳ Ｐゴシック" charset="0"/>
            </a:endParaRPr>
          </a:p>
        </p:txBody>
      </p:sp>
      <p:pic>
        <p:nvPicPr>
          <p:cNvPr id="2253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4343400"/>
            <a:ext cx="609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stretch>
            <a:fillRect/>
          </a:stretch>
        </p:blipFill>
        <p:spPr>
          <a:xfrm>
            <a:off x="5814834" y="1706880"/>
            <a:ext cx="2773261" cy="3139440"/>
          </a:xfrm>
          <a:prstGeom prst="rect">
            <a:avLst/>
          </a:prstGeom>
        </p:spPr>
      </p:pic>
    </p:spTree>
    <p:extLst>
      <p:ext uri="{BB962C8B-B14F-4D97-AF65-F5344CB8AC3E}">
        <p14:creationId xmlns:p14="http://schemas.microsoft.com/office/powerpoint/2010/main" val="400110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33400" y="219076"/>
            <a:ext cx="7600950" cy="990600"/>
          </a:xfrm>
        </p:spPr>
        <p:txBody>
          <a:bodyPr/>
          <a:lstStyle/>
          <a:p>
            <a:pPr eaLnBrk="1" hangingPunct="1"/>
            <a:r>
              <a:rPr lang="en-US" dirty="0">
                <a:latin typeface="Times New Roman" pitchFamily="18" charset="0"/>
              </a:rPr>
              <a:t>Weak Bases</a:t>
            </a:r>
          </a:p>
        </p:txBody>
      </p:sp>
      <p:sp>
        <p:nvSpPr>
          <p:cNvPr id="13314" name="Text Placeholder 2"/>
          <p:cNvSpPr>
            <a:spLocks noGrp="1"/>
          </p:cNvSpPr>
          <p:nvPr>
            <p:ph type="body" sz="half" idx="1"/>
          </p:nvPr>
        </p:nvSpPr>
        <p:spPr>
          <a:xfrm>
            <a:off x="609600" y="1600200"/>
            <a:ext cx="6750756" cy="4267200"/>
          </a:xfrm>
        </p:spPr>
        <p:txBody>
          <a:bodyPr/>
          <a:lstStyle/>
          <a:p>
            <a:pPr eaLnBrk="1" hangingPunct="1">
              <a:buClr>
                <a:schemeClr val="bg2"/>
              </a:buClr>
              <a:buSzTx/>
              <a:buFontTx/>
              <a:buNone/>
              <a:defRPr/>
            </a:pPr>
            <a:r>
              <a:rPr lang="en-US" b="1" dirty="0">
                <a:solidFill>
                  <a:srgbClr val="000000"/>
                </a:solidFill>
                <a:ea typeface="ＭＳ Ｐゴシック" charset="0"/>
                <a:cs typeface="ＭＳ Ｐゴシック" charset="0"/>
              </a:rPr>
              <a:t>Weak bases</a:t>
            </a:r>
            <a:r>
              <a:rPr lang="en-US" dirty="0">
                <a:solidFill>
                  <a:srgbClr val="000000"/>
                </a:solidFill>
                <a:ea typeface="ＭＳ Ｐゴシック" charset="0"/>
                <a:cs typeface="ＭＳ Ｐゴシック" charset="0"/>
              </a:rPr>
              <a:t> </a:t>
            </a:r>
          </a:p>
          <a:p>
            <a:pPr eaLnBrk="1" hangingPunct="1">
              <a:buSzTx/>
              <a:buFont typeface="Arial"/>
              <a:buChar char="•"/>
              <a:defRPr/>
            </a:pPr>
            <a:r>
              <a:rPr lang="en-US" dirty="0">
                <a:ea typeface="ＭＳ Ｐゴシック" charset="0"/>
                <a:cs typeface="ＭＳ Ｐゴシック" charset="0"/>
              </a:rPr>
              <a:t>Weak electrolytes</a:t>
            </a:r>
          </a:p>
          <a:p>
            <a:pPr eaLnBrk="1" hangingPunct="1">
              <a:buSzTx/>
              <a:buFont typeface="Arial"/>
              <a:buChar char="•"/>
              <a:defRPr/>
            </a:pPr>
            <a:r>
              <a:rPr lang="en-US" dirty="0">
                <a:ea typeface="ＭＳ Ｐゴシック" charset="0"/>
                <a:cs typeface="ＭＳ Ｐゴシック" charset="0"/>
              </a:rPr>
              <a:t>include NH</a:t>
            </a:r>
            <a:r>
              <a:rPr lang="en-US" baseline="-25000" dirty="0">
                <a:ea typeface="ＭＳ Ｐゴシック" charset="0"/>
                <a:cs typeface="ＭＳ Ｐゴシック" charset="0"/>
              </a:rPr>
              <a:t>3</a:t>
            </a:r>
            <a:r>
              <a:rPr lang="en-US" dirty="0">
                <a:ea typeface="ＭＳ Ｐゴシック" charset="0"/>
                <a:cs typeface="ＭＳ Ｐゴシック" charset="0"/>
              </a:rPr>
              <a:t>, Na</a:t>
            </a:r>
            <a:r>
              <a:rPr lang="en-US" baseline="-25000" dirty="0">
                <a:ea typeface="ＭＳ Ｐゴシック" charset="0"/>
                <a:cs typeface="ＭＳ Ｐゴシック" charset="0"/>
              </a:rPr>
              <a:t>2</a:t>
            </a:r>
            <a:r>
              <a:rPr lang="en-US" dirty="0">
                <a:ea typeface="ＭＳ Ｐゴシック" charset="0"/>
                <a:cs typeface="ＭＳ Ｐゴシック" charset="0"/>
              </a:rPr>
              <a:t>CO</a:t>
            </a:r>
            <a:r>
              <a:rPr lang="en-US" baseline="-25000" dirty="0">
                <a:ea typeface="ＭＳ Ｐゴシック" charset="0"/>
                <a:cs typeface="ＭＳ Ｐゴシック" charset="0"/>
              </a:rPr>
              <a:t>3</a:t>
            </a:r>
            <a:r>
              <a:rPr lang="en-US" dirty="0">
                <a:ea typeface="ＭＳ Ｐゴシック" charset="0"/>
                <a:cs typeface="ＭＳ Ｐゴシック" charset="0"/>
              </a:rPr>
              <a:t> and Na</a:t>
            </a:r>
            <a:r>
              <a:rPr lang="en-US" baseline="-25000" dirty="0">
                <a:ea typeface="ＭＳ Ｐゴシック" charset="0"/>
                <a:cs typeface="ＭＳ Ｐゴシック" charset="0"/>
              </a:rPr>
              <a:t>3</a:t>
            </a:r>
            <a:r>
              <a:rPr lang="en-US" dirty="0">
                <a:ea typeface="ＭＳ Ｐゴシック" charset="0"/>
                <a:cs typeface="ＭＳ Ｐゴシック" charset="0"/>
              </a:rPr>
              <a:t>PO</a:t>
            </a:r>
            <a:r>
              <a:rPr lang="en-US" baseline="-25000" dirty="0">
                <a:ea typeface="ＭＳ Ｐゴシック" charset="0"/>
                <a:cs typeface="ＭＳ Ｐゴシック" charset="0"/>
              </a:rPr>
              <a:t>4</a:t>
            </a:r>
          </a:p>
          <a:p>
            <a:pPr eaLnBrk="1" hangingPunct="1">
              <a:buSzTx/>
              <a:buFont typeface="Arial"/>
              <a:buChar char="•"/>
              <a:defRPr/>
            </a:pPr>
            <a:r>
              <a:rPr lang="en-US" dirty="0">
                <a:ea typeface="ＭＳ Ｐゴシック" charset="0"/>
                <a:cs typeface="ＭＳ Ｐゴシック" charset="0"/>
              </a:rPr>
              <a:t>Produce few ions in solution</a:t>
            </a:r>
          </a:p>
          <a:p>
            <a:pPr eaLnBrk="1" hangingPunct="1">
              <a:buSzTx/>
              <a:buFont typeface="Arial" charset="0"/>
              <a:buChar char="•"/>
              <a:defRPr/>
            </a:pPr>
            <a:r>
              <a:rPr lang="en-US" dirty="0">
                <a:ea typeface="ＭＳ Ｐゴシック" charset="0"/>
                <a:cs typeface="ＭＳ Ｐゴシック" charset="0"/>
              </a:rPr>
              <a:t>NH</a:t>
            </a:r>
            <a:r>
              <a:rPr lang="en-US" baseline="-25000" dirty="0">
                <a:ea typeface="ＭＳ Ｐゴシック" charset="0"/>
                <a:cs typeface="ＭＳ Ｐゴシック" charset="0"/>
              </a:rPr>
              <a:t>3</a:t>
            </a:r>
            <a:r>
              <a:rPr lang="en-US" dirty="0">
                <a:ea typeface="ＭＳ Ｐゴシック" charset="0"/>
                <a:cs typeface="ＭＳ Ｐゴシック" charset="0"/>
              </a:rPr>
              <a:t>(</a:t>
            </a:r>
            <a:r>
              <a:rPr lang="en-US" i="1" dirty="0">
                <a:ea typeface="ＭＳ Ｐゴシック" charset="0"/>
                <a:cs typeface="ＭＳ Ｐゴシック" charset="0"/>
              </a:rPr>
              <a:t>g</a:t>
            </a:r>
            <a:r>
              <a:rPr lang="en-US" dirty="0">
                <a:ea typeface="ＭＳ Ｐゴシック" charset="0"/>
                <a:cs typeface="ＭＳ Ｐゴシック" charset="0"/>
              </a:rPr>
              <a:t>) </a:t>
            </a:r>
            <a:r>
              <a:rPr lang="en-US" dirty="0">
                <a:latin typeface="Times New Roman" pitchFamily="18" charset="0"/>
              </a:rPr>
              <a:t>+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a:t>
            </a:r>
            <a:r>
              <a:rPr lang="en-US" dirty="0">
                <a:ea typeface="ＭＳ Ｐゴシック" charset="0"/>
                <a:cs typeface="ＭＳ Ｐゴシック" charset="0"/>
              </a:rPr>
              <a:t>   </a:t>
            </a:r>
            <a:r>
              <a:rPr lang="en-US" dirty="0">
                <a:ea typeface="ＭＳ Ｐゴシック" charset="0"/>
                <a:cs typeface="ＭＳ Ｐゴシック" charset="0"/>
                <a:sym typeface="Wingdings" charset="0"/>
              </a:rPr>
              <a:t>  </a:t>
            </a:r>
            <a:r>
              <a:rPr lang="en-US" dirty="0">
                <a:ea typeface="ＭＳ Ｐゴシック" charset="0"/>
                <a:cs typeface="ＭＳ Ｐゴシック" charset="0"/>
              </a:rPr>
              <a:t>        NH</a:t>
            </a:r>
            <a:r>
              <a:rPr lang="en-US" baseline="-25000" dirty="0">
                <a:ea typeface="ＭＳ Ｐゴシック" charset="0"/>
                <a:cs typeface="ＭＳ Ｐゴシック" charset="0"/>
              </a:rPr>
              <a:t>4</a:t>
            </a:r>
            <a:r>
              <a:rPr lang="en-US" baseline="30000" dirty="0">
                <a:ea typeface="ＭＳ Ｐゴシック" charset="0"/>
                <a:cs typeface="ＭＳ Ｐゴシック" charset="0"/>
              </a:rPr>
              <a:t>+</a:t>
            </a:r>
            <a:r>
              <a:rPr lang="en-US" dirty="0">
                <a:ea typeface="ＭＳ Ｐゴシック" charset="0"/>
                <a:cs typeface="ＭＳ Ｐゴシック" charset="0"/>
              </a:rPr>
              <a:t>(</a:t>
            </a:r>
            <a:r>
              <a:rPr lang="en-US" i="1" dirty="0">
                <a:ea typeface="ＭＳ Ｐゴシック" charset="0"/>
                <a:cs typeface="ＭＳ Ｐゴシック" charset="0"/>
              </a:rPr>
              <a:t>aq</a:t>
            </a:r>
            <a:r>
              <a:rPr lang="en-US" dirty="0">
                <a:ea typeface="ＭＳ Ｐゴシック" charset="0"/>
                <a:cs typeface="ＭＳ Ｐゴシック" charset="0"/>
              </a:rPr>
              <a:t>) + OH</a:t>
            </a:r>
            <a:r>
              <a:rPr lang="en-US" baseline="30000" dirty="0">
                <a:ea typeface="ＭＳ Ｐゴシック" charset="0"/>
                <a:cs typeface="ＭＳ Ｐゴシック" charset="0"/>
                <a:sym typeface="Symbol" charset="0"/>
              </a:rPr>
              <a:t>−</a:t>
            </a:r>
            <a:r>
              <a:rPr lang="en-US" dirty="0">
                <a:ea typeface="ＭＳ Ｐゴシック" charset="0"/>
                <a:cs typeface="Arial" charset="0"/>
              </a:rPr>
              <a:t>(</a:t>
            </a:r>
            <a:r>
              <a:rPr lang="en-US" i="1" dirty="0">
                <a:ea typeface="ＭＳ Ｐゴシック" charset="0"/>
                <a:cs typeface="Arial" charset="0"/>
              </a:rPr>
              <a:t>aq</a:t>
            </a:r>
            <a:r>
              <a:rPr lang="en-US" dirty="0">
                <a:ea typeface="ＭＳ Ｐゴシック" charset="0"/>
                <a:cs typeface="Arial" charset="0"/>
              </a:rPr>
              <a:t>)</a:t>
            </a:r>
            <a:endParaRPr lang="en-US" i="1" dirty="0">
              <a:ea typeface="ＭＳ Ｐゴシック" charset="0"/>
              <a:cs typeface="Arial" charset="0"/>
            </a:endParaRPr>
          </a:p>
          <a:p>
            <a:pPr eaLnBrk="1" hangingPunct="1">
              <a:buSzTx/>
              <a:buFont typeface="Arial"/>
              <a:buChar char="•"/>
              <a:defRPr/>
            </a:pPr>
            <a:endParaRPr lang="en-US" dirty="0">
              <a:ea typeface="ＭＳ Ｐゴシック" charset="0"/>
              <a:cs typeface="ＭＳ Ｐゴシック" charset="0"/>
            </a:endParaRPr>
          </a:p>
          <a:p>
            <a:pPr eaLnBrk="1" hangingPunct="1">
              <a:spcAft>
                <a:spcPct val="10000"/>
              </a:spcAft>
              <a:buClr>
                <a:srgbClr val="339933"/>
              </a:buClr>
              <a:buSzTx/>
              <a:buFontTx/>
              <a:buChar char="•"/>
              <a:defRPr/>
            </a:pPr>
            <a:endParaRPr lang="en-US" dirty="0">
              <a:solidFill>
                <a:srgbClr val="CC0000"/>
              </a:solidFill>
              <a:ea typeface="ＭＳ Ｐゴシック" charset="0"/>
              <a:cs typeface="ＭＳ Ｐゴシック" charset="0"/>
            </a:endParaRPr>
          </a:p>
        </p:txBody>
      </p:sp>
      <p:pic>
        <p:nvPicPr>
          <p:cNvPr id="7" name="Picture 1">
            <a:extLst>
              <a:ext uri="{FF2B5EF4-FFF2-40B4-BE49-F238E27FC236}">
                <a16:creationId xmlns:a16="http://schemas.microsoft.com/office/drawing/2014/main" xmlns="" id="{B66316D4-9A78-410D-B613-D665D4F54F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978" y="362585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929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533400" y="257174"/>
            <a:ext cx="7600950" cy="914400"/>
          </a:xfrm>
        </p:spPr>
        <p:txBody>
          <a:bodyPr/>
          <a:lstStyle/>
          <a:p>
            <a:pPr eaLnBrk="1" hangingPunct="1"/>
            <a:r>
              <a:rPr lang="en-US" dirty="0">
                <a:latin typeface="Times New Roman" pitchFamily="18" charset="0"/>
              </a:rPr>
              <a:t>Learning Check</a:t>
            </a:r>
          </a:p>
        </p:txBody>
      </p:sp>
      <p:sp>
        <p:nvSpPr>
          <p:cNvPr id="23554" name="Text Placeholder 2"/>
          <p:cNvSpPr>
            <a:spLocks noGrp="1"/>
          </p:cNvSpPr>
          <p:nvPr>
            <p:ph type="body" sz="half" idx="1"/>
          </p:nvPr>
        </p:nvSpPr>
        <p:spPr>
          <a:xfrm>
            <a:off x="609600" y="1600200"/>
            <a:ext cx="7924800" cy="4267200"/>
          </a:xfrm>
        </p:spPr>
        <p:txBody>
          <a:bodyPr/>
          <a:lstStyle/>
          <a:p>
            <a:pPr eaLnBrk="1" hangingPunct="1">
              <a:spcAft>
                <a:spcPct val="10000"/>
              </a:spcAft>
              <a:buFont typeface="Wingdings" pitchFamily="2" charset="2"/>
              <a:buNone/>
            </a:pPr>
            <a:r>
              <a:rPr lang="en-US" dirty="0">
                <a:latin typeface="Times New Roman" pitchFamily="18" charset="0"/>
              </a:rPr>
              <a:t>Identify each of the following as a strong or weak acid or base:</a:t>
            </a:r>
          </a:p>
          <a:p>
            <a:pPr marL="457200" indent="-457200" eaLnBrk="1" hangingPunct="1">
              <a:spcAft>
                <a:spcPct val="10000"/>
              </a:spcAft>
              <a:buFont typeface="Wingdings" pitchFamily="2" charset="2"/>
              <a:buNone/>
            </a:pPr>
            <a:r>
              <a:rPr lang="en-US" dirty="0">
                <a:latin typeface="Times New Roman" pitchFamily="18" charset="0"/>
              </a:rPr>
              <a:t>A.	HBr</a:t>
            </a:r>
          </a:p>
          <a:p>
            <a:pPr marL="457200" indent="-457200" eaLnBrk="1" hangingPunct="1">
              <a:spcAft>
                <a:spcPct val="10000"/>
              </a:spcAft>
              <a:buFont typeface="Wingdings" pitchFamily="2" charset="2"/>
              <a:buNone/>
            </a:pPr>
            <a:r>
              <a:rPr lang="en-US" dirty="0">
                <a:latin typeface="Times New Roman" pitchFamily="18" charset="0"/>
              </a:rPr>
              <a:t>B.	HNO</a:t>
            </a:r>
            <a:r>
              <a:rPr lang="en-US" baseline="-25000" dirty="0">
                <a:latin typeface="Times New Roman" pitchFamily="18" charset="0"/>
              </a:rPr>
              <a:t>2</a:t>
            </a:r>
            <a:endParaRPr lang="en-US" dirty="0">
              <a:latin typeface="Times New Roman" pitchFamily="18" charset="0"/>
            </a:endParaRPr>
          </a:p>
          <a:p>
            <a:pPr marL="457200" indent="-457200" eaLnBrk="1" hangingPunct="1">
              <a:spcAft>
                <a:spcPct val="10000"/>
              </a:spcAft>
              <a:buFont typeface="Wingdings" pitchFamily="2" charset="2"/>
              <a:buNone/>
            </a:pPr>
            <a:r>
              <a:rPr lang="en-US" dirty="0">
                <a:latin typeface="Times New Roman" pitchFamily="18" charset="0"/>
              </a:rPr>
              <a:t>C.	NaOH</a:t>
            </a:r>
          </a:p>
          <a:p>
            <a:pPr marL="457200" indent="-457200" eaLnBrk="1" hangingPunct="1">
              <a:spcAft>
                <a:spcPct val="10000"/>
              </a:spcAft>
              <a:buFont typeface="Wingdings" pitchFamily="2" charset="2"/>
              <a:buNone/>
            </a:pPr>
            <a:r>
              <a:rPr lang="en-US" dirty="0">
                <a:latin typeface="Times New Roman" pitchFamily="18" charset="0"/>
              </a:rPr>
              <a:t>D.	H</a:t>
            </a:r>
            <a:r>
              <a:rPr lang="en-US" baseline="-25000" dirty="0">
                <a:latin typeface="Times New Roman" pitchFamily="18" charset="0"/>
              </a:rPr>
              <a:t>2</a:t>
            </a:r>
            <a:r>
              <a:rPr lang="en-US" dirty="0">
                <a:latin typeface="Times New Roman" pitchFamily="18" charset="0"/>
              </a:rPr>
              <a:t>SO</a:t>
            </a:r>
            <a:r>
              <a:rPr lang="en-US" baseline="-25000" dirty="0">
                <a:latin typeface="Times New Roman" pitchFamily="18" charset="0"/>
              </a:rPr>
              <a:t>4</a:t>
            </a:r>
            <a:endParaRPr lang="en-US" dirty="0">
              <a:latin typeface="Times New Roman" pitchFamily="18" charset="0"/>
            </a:endParaRPr>
          </a:p>
          <a:p>
            <a:pPr marL="457200" indent="-457200" eaLnBrk="1" hangingPunct="1">
              <a:spcAft>
                <a:spcPct val="10000"/>
              </a:spcAft>
              <a:buFont typeface="Wingdings" pitchFamily="2" charset="2"/>
              <a:buNone/>
            </a:pPr>
            <a:r>
              <a:rPr lang="en-US" dirty="0">
                <a:latin typeface="Times New Roman" pitchFamily="18" charset="0"/>
              </a:rPr>
              <a:t>E.	Cu(OH)</a:t>
            </a:r>
            <a:r>
              <a:rPr lang="en-US" baseline="-25000" dirty="0">
                <a:latin typeface="Times New Roman" pitchFamily="18" charset="0"/>
              </a:rPr>
              <a:t>2</a:t>
            </a:r>
            <a:endParaRPr lang="en-US" dirty="0">
              <a:latin typeface="Times New Roman" pitchFamily="18" charset="0"/>
            </a:endParaRPr>
          </a:p>
        </p:txBody>
      </p:sp>
    </p:spTree>
    <p:extLst>
      <p:ext uri="{BB962C8B-B14F-4D97-AF65-F5344CB8AC3E}">
        <p14:creationId xmlns:p14="http://schemas.microsoft.com/office/powerpoint/2010/main" val="269248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95276"/>
            <a:ext cx="7634288" cy="838200"/>
          </a:xfrm>
        </p:spPr>
        <p:txBody>
          <a:bodyPr/>
          <a:lstStyle/>
          <a:p>
            <a:pPr eaLnBrk="1" hangingPunct="1"/>
            <a:r>
              <a:rPr lang="en-US" dirty="0"/>
              <a:t>Naming Acids</a:t>
            </a:r>
          </a:p>
        </p:txBody>
      </p:sp>
      <p:sp>
        <p:nvSpPr>
          <p:cNvPr id="22531" name="Text Placeholder 2"/>
          <p:cNvSpPr>
            <a:spLocks noGrp="1"/>
          </p:cNvSpPr>
          <p:nvPr>
            <p:ph type="body" sz="half" idx="1"/>
          </p:nvPr>
        </p:nvSpPr>
        <p:spPr>
          <a:xfrm>
            <a:off x="609600" y="1600200"/>
            <a:ext cx="7696200" cy="4572000"/>
          </a:xfrm>
        </p:spPr>
        <p:txBody>
          <a:bodyPr/>
          <a:lstStyle/>
          <a:p>
            <a:pPr eaLnBrk="1" hangingPunct="1">
              <a:lnSpc>
                <a:spcPct val="90000"/>
              </a:lnSpc>
              <a:spcAft>
                <a:spcPct val="10000"/>
              </a:spcAft>
              <a:buSzTx/>
            </a:pPr>
            <a:r>
              <a:rPr lang="en-US" dirty="0"/>
              <a:t>Acids with a hydrogen ion (H</a:t>
            </a:r>
            <a:r>
              <a:rPr lang="en-US" baseline="30000" dirty="0"/>
              <a:t>+</a:t>
            </a:r>
            <a:r>
              <a:rPr lang="en-US" dirty="0"/>
              <a:t>) and a nonmetal (or CN</a:t>
            </a:r>
            <a:r>
              <a:rPr lang="en-US" baseline="30000" dirty="0"/>
              <a:t>−</a:t>
            </a:r>
            <a:r>
              <a:rPr lang="en-US" dirty="0"/>
              <a:t>) ion are named with the prefix </a:t>
            </a:r>
            <a:r>
              <a:rPr lang="en-US" b="1" i="1" dirty="0">
                <a:solidFill>
                  <a:srgbClr val="800000"/>
                </a:solidFill>
              </a:rPr>
              <a:t>hydro</a:t>
            </a:r>
            <a:r>
              <a:rPr lang="en-US" dirty="0"/>
              <a:t> and end with </a:t>
            </a:r>
            <a:r>
              <a:rPr lang="en-US" b="1" i="1" dirty="0">
                <a:solidFill>
                  <a:srgbClr val="800000"/>
                </a:solidFill>
              </a:rPr>
              <a:t>ic acid</a:t>
            </a:r>
            <a:r>
              <a:rPr lang="en-US" i="1" dirty="0">
                <a:solidFill>
                  <a:srgbClr val="227A8F"/>
                </a:solidFill>
              </a:rPr>
              <a:t>.</a:t>
            </a:r>
          </a:p>
          <a:p>
            <a:pPr eaLnBrk="1" hangingPunct="1">
              <a:lnSpc>
                <a:spcPct val="90000"/>
              </a:lnSpc>
              <a:spcAft>
                <a:spcPct val="10000"/>
              </a:spcAft>
              <a:buSzTx/>
              <a:buFont typeface="Arial" charset="0"/>
              <a:buNone/>
            </a:pPr>
            <a:r>
              <a:rPr lang="en-US" dirty="0"/>
              <a:t>	HCl	</a:t>
            </a:r>
            <a:r>
              <a:rPr lang="en-US" b="1" dirty="0">
                <a:solidFill>
                  <a:srgbClr val="800000"/>
                </a:solidFill>
              </a:rPr>
              <a:t>hydro</a:t>
            </a:r>
            <a:r>
              <a:rPr lang="en-US" dirty="0"/>
              <a:t>chlor</a:t>
            </a:r>
            <a:r>
              <a:rPr lang="en-US" b="1" dirty="0">
                <a:solidFill>
                  <a:srgbClr val="800000"/>
                </a:solidFill>
              </a:rPr>
              <a:t>ic</a:t>
            </a:r>
            <a:r>
              <a:rPr lang="en-US" dirty="0">
                <a:solidFill>
                  <a:srgbClr val="800000"/>
                </a:solidFill>
              </a:rPr>
              <a:t> </a:t>
            </a:r>
            <a:r>
              <a:rPr lang="en-US" b="1" dirty="0">
                <a:solidFill>
                  <a:srgbClr val="800000"/>
                </a:solidFill>
              </a:rPr>
              <a:t>acid</a:t>
            </a:r>
          </a:p>
          <a:p>
            <a:pPr eaLnBrk="1" hangingPunct="1">
              <a:lnSpc>
                <a:spcPct val="90000"/>
              </a:lnSpc>
              <a:spcAft>
                <a:spcPct val="10000"/>
              </a:spcAft>
              <a:buSzTx/>
            </a:pPr>
            <a:r>
              <a:rPr lang="en-US" dirty="0"/>
              <a:t>Acids with a hydrogen ion (H</a:t>
            </a:r>
            <a:r>
              <a:rPr lang="en-US" baseline="30000" dirty="0"/>
              <a:t>+</a:t>
            </a:r>
            <a:r>
              <a:rPr lang="en-US" dirty="0"/>
              <a:t>) and a polyatomic ion are named by changing the end of the name of the polyatomic ion from</a:t>
            </a:r>
          </a:p>
          <a:p>
            <a:pPr eaLnBrk="1" hangingPunct="1">
              <a:lnSpc>
                <a:spcPct val="90000"/>
              </a:lnSpc>
              <a:spcAft>
                <a:spcPct val="10000"/>
              </a:spcAft>
              <a:buSzTx/>
              <a:buFont typeface="Arial" charset="0"/>
              <a:buNone/>
            </a:pPr>
            <a:r>
              <a:rPr lang="en-US" dirty="0"/>
              <a:t>	</a:t>
            </a:r>
            <a:r>
              <a:rPr lang="en-US" b="1" i="1" dirty="0">
                <a:solidFill>
                  <a:srgbClr val="800000"/>
                </a:solidFill>
              </a:rPr>
              <a:t>ate</a:t>
            </a:r>
            <a:r>
              <a:rPr lang="en-US" i="1" dirty="0">
                <a:solidFill>
                  <a:srgbClr val="800000"/>
                </a:solidFill>
              </a:rPr>
              <a:t> </a:t>
            </a:r>
            <a:r>
              <a:rPr lang="en-US" dirty="0"/>
              <a:t>to</a:t>
            </a:r>
            <a:r>
              <a:rPr lang="en-US" dirty="0">
                <a:solidFill>
                  <a:srgbClr val="227A8F"/>
                </a:solidFill>
              </a:rPr>
              <a:t> </a:t>
            </a:r>
            <a:r>
              <a:rPr lang="en-US" b="1" i="1" dirty="0">
                <a:solidFill>
                  <a:srgbClr val="800000"/>
                </a:solidFill>
              </a:rPr>
              <a:t>ic</a:t>
            </a:r>
            <a:r>
              <a:rPr lang="en-US" i="1" dirty="0">
                <a:solidFill>
                  <a:srgbClr val="800000"/>
                </a:solidFill>
              </a:rPr>
              <a:t> </a:t>
            </a:r>
            <a:r>
              <a:rPr lang="en-US" b="1" i="1" dirty="0">
                <a:solidFill>
                  <a:srgbClr val="800000"/>
                </a:solidFill>
              </a:rPr>
              <a:t>acid</a:t>
            </a:r>
            <a:r>
              <a:rPr lang="en-US" i="1" dirty="0">
                <a:solidFill>
                  <a:srgbClr val="800000"/>
                </a:solidFill>
              </a:rPr>
              <a:t> 	   </a:t>
            </a:r>
            <a:r>
              <a:rPr lang="en-US" dirty="0"/>
              <a:t>or 	</a:t>
            </a:r>
            <a:r>
              <a:rPr lang="en-US" b="1" i="1" dirty="0">
                <a:solidFill>
                  <a:srgbClr val="800000"/>
                </a:solidFill>
              </a:rPr>
              <a:t>ite</a:t>
            </a:r>
            <a:r>
              <a:rPr lang="en-US" i="1" dirty="0">
                <a:solidFill>
                  <a:srgbClr val="800000"/>
                </a:solidFill>
              </a:rPr>
              <a:t> </a:t>
            </a:r>
            <a:r>
              <a:rPr lang="en-US" dirty="0"/>
              <a:t>to</a:t>
            </a:r>
            <a:r>
              <a:rPr lang="en-US" dirty="0">
                <a:solidFill>
                  <a:srgbClr val="800000"/>
                </a:solidFill>
              </a:rPr>
              <a:t> </a:t>
            </a:r>
            <a:r>
              <a:rPr lang="en-US" b="1" i="1" dirty="0">
                <a:solidFill>
                  <a:srgbClr val="800000"/>
                </a:solidFill>
              </a:rPr>
              <a:t>ous</a:t>
            </a:r>
            <a:r>
              <a:rPr lang="en-US" i="1" dirty="0">
                <a:solidFill>
                  <a:srgbClr val="800000"/>
                </a:solidFill>
              </a:rPr>
              <a:t> </a:t>
            </a:r>
            <a:r>
              <a:rPr lang="en-US" b="1" i="1" dirty="0">
                <a:solidFill>
                  <a:srgbClr val="800000"/>
                </a:solidFill>
              </a:rPr>
              <a:t>acid</a:t>
            </a:r>
            <a:endParaRPr lang="en-US" i="1" dirty="0"/>
          </a:p>
          <a:p>
            <a:pPr eaLnBrk="1" hangingPunct="1">
              <a:lnSpc>
                <a:spcPct val="90000"/>
              </a:lnSpc>
              <a:spcAft>
                <a:spcPct val="10000"/>
              </a:spcAft>
              <a:buSzTx/>
              <a:buFont typeface="Arial" charset="0"/>
              <a:buNone/>
            </a:pPr>
            <a:r>
              <a:rPr lang="en-US" dirty="0"/>
              <a:t>	ClO</a:t>
            </a:r>
            <a:r>
              <a:rPr lang="en-US" baseline="-25000" dirty="0"/>
              <a:t>3</a:t>
            </a:r>
            <a:r>
              <a:rPr lang="en-US" baseline="30000" dirty="0">
                <a:sym typeface="Symbol" charset="2"/>
              </a:rPr>
              <a:t>−</a:t>
            </a:r>
            <a:r>
              <a:rPr lang="en-US" dirty="0">
                <a:cs typeface="Arial" charset="0"/>
              </a:rPr>
              <a:t> chlor</a:t>
            </a:r>
            <a:r>
              <a:rPr lang="en-US" b="1" dirty="0">
                <a:solidFill>
                  <a:srgbClr val="800000"/>
                </a:solidFill>
                <a:cs typeface="Arial" charset="0"/>
              </a:rPr>
              <a:t>ate</a:t>
            </a:r>
            <a:r>
              <a:rPr lang="en-US" b="1" dirty="0">
                <a:solidFill>
                  <a:srgbClr val="227A8F"/>
                </a:solidFill>
                <a:cs typeface="Arial" charset="0"/>
              </a:rPr>
              <a:t> </a:t>
            </a:r>
            <a:r>
              <a:rPr lang="en-US" dirty="0">
                <a:cs typeface="Arial" charset="0"/>
              </a:rPr>
              <a:t>    	</a:t>
            </a:r>
            <a:r>
              <a:rPr lang="en-US" dirty="0"/>
              <a:t> 	ClO</a:t>
            </a:r>
            <a:r>
              <a:rPr lang="en-US" baseline="-25000" dirty="0"/>
              <a:t>2</a:t>
            </a:r>
            <a:r>
              <a:rPr lang="en-US" baseline="30000" dirty="0">
                <a:sym typeface="Symbol" charset="2"/>
              </a:rPr>
              <a:t>−</a:t>
            </a:r>
            <a:r>
              <a:rPr lang="en-US" dirty="0">
                <a:cs typeface="Arial" charset="0"/>
              </a:rPr>
              <a:t> chlor</a:t>
            </a:r>
            <a:r>
              <a:rPr lang="en-US" b="1" dirty="0">
                <a:solidFill>
                  <a:srgbClr val="800000"/>
                </a:solidFill>
                <a:cs typeface="Arial" charset="0"/>
              </a:rPr>
              <a:t>ite</a:t>
            </a:r>
            <a:r>
              <a:rPr lang="en-US" dirty="0">
                <a:solidFill>
                  <a:srgbClr val="800000"/>
                </a:solidFill>
                <a:cs typeface="Arial" charset="0"/>
              </a:rPr>
              <a:t> </a:t>
            </a:r>
            <a:r>
              <a:rPr lang="en-US" dirty="0">
                <a:cs typeface="Arial" charset="0"/>
              </a:rPr>
              <a:t>	</a:t>
            </a:r>
          </a:p>
          <a:p>
            <a:pPr eaLnBrk="1" hangingPunct="1">
              <a:lnSpc>
                <a:spcPct val="90000"/>
              </a:lnSpc>
              <a:spcAft>
                <a:spcPct val="10000"/>
              </a:spcAft>
              <a:buSzTx/>
              <a:buFont typeface="Arial" charset="0"/>
              <a:buNone/>
            </a:pPr>
            <a:r>
              <a:rPr lang="en-US" dirty="0">
                <a:cs typeface="Arial" charset="0"/>
              </a:rPr>
              <a:t>	</a:t>
            </a:r>
            <a:r>
              <a:rPr lang="en-US" dirty="0"/>
              <a:t>HClO</a:t>
            </a:r>
            <a:r>
              <a:rPr lang="en-US" baseline="-25000" dirty="0"/>
              <a:t>3  </a:t>
            </a:r>
            <a:r>
              <a:rPr lang="en-US" dirty="0"/>
              <a:t>chlor</a:t>
            </a:r>
            <a:r>
              <a:rPr lang="en-US" b="1" dirty="0">
                <a:solidFill>
                  <a:srgbClr val="800000"/>
                </a:solidFill>
              </a:rPr>
              <a:t>ic</a:t>
            </a:r>
            <a:r>
              <a:rPr lang="en-US" dirty="0">
                <a:solidFill>
                  <a:srgbClr val="800000"/>
                </a:solidFill>
              </a:rPr>
              <a:t> </a:t>
            </a:r>
            <a:r>
              <a:rPr lang="en-US" b="1" dirty="0">
                <a:solidFill>
                  <a:srgbClr val="800000"/>
                </a:solidFill>
              </a:rPr>
              <a:t>acid		</a:t>
            </a:r>
            <a:r>
              <a:rPr lang="en-US" dirty="0"/>
              <a:t>HClO</a:t>
            </a:r>
            <a:r>
              <a:rPr lang="en-US" baseline="-25000" dirty="0"/>
              <a:t>2</a:t>
            </a:r>
            <a:r>
              <a:rPr lang="en-US" dirty="0"/>
              <a:t> chlor</a:t>
            </a:r>
            <a:r>
              <a:rPr lang="en-US" b="1" dirty="0">
                <a:solidFill>
                  <a:srgbClr val="800000"/>
                </a:solidFill>
              </a:rPr>
              <a:t>ous</a:t>
            </a:r>
            <a:r>
              <a:rPr lang="en-US" dirty="0">
                <a:solidFill>
                  <a:srgbClr val="800000"/>
                </a:solidFill>
              </a:rPr>
              <a:t> </a:t>
            </a:r>
            <a:r>
              <a:rPr lang="en-US" b="1" dirty="0">
                <a:solidFill>
                  <a:srgbClr val="800000"/>
                </a:solidFill>
              </a:rPr>
              <a:t>acid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33400" y="219076"/>
            <a:ext cx="7600950" cy="990600"/>
          </a:xfrm>
        </p:spPr>
        <p:txBody>
          <a:bodyPr/>
          <a:lstStyle/>
          <a:p>
            <a:pPr eaLnBrk="1" hangingPunct="1"/>
            <a:r>
              <a:rPr lang="en-US" dirty="0">
                <a:latin typeface="Times New Roman" pitchFamily="18" charset="0"/>
              </a:rPr>
              <a:t>Solution</a:t>
            </a:r>
          </a:p>
        </p:txBody>
      </p:sp>
      <p:sp>
        <p:nvSpPr>
          <p:cNvPr id="24578" name="Text Placeholder 2"/>
          <p:cNvSpPr>
            <a:spLocks noGrp="1"/>
          </p:cNvSpPr>
          <p:nvPr>
            <p:ph type="body" sz="half" idx="1"/>
          </p:nvPr>
        </p:nvSpPr>
        <p:spPr>
          <a:xfrm>
            <a:off x="609600" y="1600200"/>
            <a:ext cx="7924800" cy="4267200"/>
          </a:xfrm>
        </p:spPr>
        <p:txBody>
          <a:bodyPr/>
          <a:lstStyle/>
          <a:p>
            <a:pPr eaLnBrk="1" hangingPunct="1">
              <a:spcAft>
                <a:spcPct val="10000"/>
              </a:spcAft>
              <a:buFont typeface="Wingdings" pitchFamily="2" charset="2"/>
              <a:buNone/>
            </a:pPr>
            <a:r>
              <a:rPr lang="en-US" dirty="0">
                <a:latin typeface="Times New Roman" pitchFamily="18" charset="0"/>
              </a:rPr>
              <a:t>Identify each of the following as a strong or weak acid or base:</a:t>
            </a:r>
          </a:p>
          <a:p>
            <a:pPr marL="457200" indent="-457200" eaLnBrk="1" hangingPunct="1">
              <a:spcAft>
                <a:spcPct val="10000"/>
              </a:spcAft>
              <a:buFont typeface="Wingdings" pitchFamily="2" charset="2"/>
              <a:buNone/>
            </a:pPr>
            <a:r>
              <a:rPr lang="en-US" dirty="0">
                <a:latin typeface="Times New Roman" pitchFamily="18" charset="0"/>
              </a:rPr>
              <a:t>A.	HBr		strong acid</a:t>
            </a:r>
          </a:p>
          <a:p>
            <a:pPr marL="457200" indent="-457200" eaLnBrk="1" hangingPunct="1">
              <a:spcAft>
                <a:spcPct val="10000"/>
              </a:spcAft>
              <a:buFont typeface="Wingdings" pitchFamily="2" charset="2"/>
              <a:buNone/>
            </a:pPr>
            <a:r>
              <a:rPr lang="en-US" dirty="0">
                <a:latin typeface="Times New Roman" pitchFamily="18" charset="0"/>
              </a:rPr>
              <a:t>B.	HNO</a:t>
            </a:r>
            <a:r>
              <a:rPr lang="en-US" baseline="-25000" dirty="0">
                <a:latin typeface="Times New Roman" pitchFamily="18" charset="0"/>
              </a:rPr>
              <a:t>2		</a:t>
            </a:r>
            <a:r>
              <a:rPr lang="en-US" dirty="0">
                <a:latin typeface="Times New Roman" pitchFamily="18" charset="0"/>
              </a:rPr>
              <a:t>weak acid</a:t>
            </a:r>
          </a:p>
          <a:p>
            <a:pPr marL="457200" indent="-457200" eaLnBrk="1" hangingPunct="1">
              <a:spcAft>
                <a:spcPct val="10000"/>
              </a:spcAft>
              <a:buFont typeface="Wingdings" pitchFamily="2" charset="2"/>
              <a:buNone/>
            </a:pPr>
            <a:r>
              <a:rPr lang="en-US" dirty="0">
                <a:latin typeface="Times New Roman" pitchFamily="18" charset="0"/>
              </a:rPr>
              <a:t>C.	NaOH		strong base</a:t>
            </a:r>
          </a:p>
          <a:p>
            <a:pPr marL="457200" indent="-457200" eaLnBrk="1" hangingPunct="1">
              <a:spcAft>
                <a:spcPct val="10000"/>
              </a:spcAft>
              <a:buFont typeface="Wingdings" pitchFamily="2" charset="2"/>
              <a:buNone/>
            </a:pPr>
            <a:r>
              <a:rPr lang="en-US" dirty="0">
                <a:latin typeface="Times New Roman" pitchFamily="18" charset="0"/>
              </a:rPr>
              <a:t>D.	H</a:t>
            </a:r>
            <a:r>
              <a:rPr lang="en-US" baseline="-25000" dirty="0">
                <a:latin typeface="Times New Roman" pitchFamily="18" charset="0"/>
              </a:rPr>
              <a:t>2</a:t>
            </a:r>
            <a:r>
              <a:rPr lang="en-US" dirty="0">
                <a:latin typeface="Times New Roman" pitchFamily="18" charset="0"/>
              </a:rPr>
              <a:t>SO</a:t>
            </a:r>
            <a:r>
              <a:rPr lang="en-US" baseline="-25000" dirty="0">
                <a:latin typeface="Times New Roman" pitchFamily="18" charset="0"/>
              </a:rPr>
              <a:t>4		</a:t>
            </a:r>
            <a:r>
              <a:rPr lang="en-US" dirty="0">
                <a:latin typeface="Times New Roman" pitchFamily="18" charset="0"/>
              </a:rPr>
              <a:t>strong acid</a:t>
            </a:r>
          </a:p>
          <a:p>
            <a:pPr marL="457200" indent="-457200" eaLnBrk="1" hangingPunct="1">
              <a:spcAft>
                <a:spcPct val="10000"/>
              </a:spcAft>
              <a:buFont typeface="Wingdings" pitchFamily="2" charset="2"/>
              <a:buNone/>
            </a:pPr>
            <a:r>
              <a:rPr lang="en-US" dirty="0">
                <a:latin typeface="Times New Roman" pitchFamily="18" charset="0"/>
              </a:rPr>
              <a:t>E.	Cu(OH)</a:t>
            </a:r>
            <a:r>
              <a:rPr lang="en-US" baseline="-25000" dirty="0">
                <a:latin typeface="Times New Roman" pitchFamily="18" charset="0"/>
              </a:rPr>
              <a:t>2		</a:t>
            </a:r>
            <a:r>
              <a:rPr lang="en-US" dirty="0">
                <a:latin typeface="Times New Roman" pitchFamily="18" charset="0"/>
              </a:rPr>
              <a:t>weak base</a:t>
            </a:r>
          </a:p>
        </p:txBody>
      </p:sp>
    </p:spTree>
    <p:extLst>
      <p:ext uri="{BB962C8B-B14F-4D97-AF65-F5344CB8AC3E}">
        <p14:creationId xmlns:p14="http://schemas.microsoft.com/office/powerpoint/2010/main" val="935997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33400" y="295271"/>
            <a:ext cx="7600950" cy="838200"/>
          </a:xfrm>
        </p:spPr>
        <p:txBody>
          <a:bodyPr/>
          <a:lstStyle/>
          <a:p>
            <a:pPr eaLnBrk="1" hangingPunct="1"/>
            <a:r>
              <a:rPr lang="en-US" dirty="0">
                <a:latin typeface="Times New Roman" pitchFamily="18" charset="0"/>
              </a:rPr>
              <a:t>Learning Check</a:t>
            </a:r>
          </a:p>
        </p:txBody>
      </p:sp>
      <p:sp>
        <p:nvSpPr>
          <p:cNvPr id="25602" name="Text Placeholder 2"/>
          <p:cNvSpPr>
            <a:spLocks noGrp="1"/>
          </p:cNvSpPr>
          <p:nvPr>
            <p:ph type="body" sz="half" idx="1"/>
          </p:nvPr>
        </p:nvSpPr>
        <p:spPr>
          <a:xfrm>
            <a:off x="609600" y="1600200"/>
            <a:ext cx="7924800" cy="4267200"/>
          </a:xfrm>
        </p:spPr>
        <p:txBody>
          <a:bodyPr/>
          <a:lstStyle/>
          <a:p>
            <a:pPr eaLnBrk="1" hangingPunct="1">
              <a:spcAft>
                <a:spcPct val="10000"/>
              </a:spcAft>
              <a:buFont typeface="Wingdings" pitchFamily="2" charset="2"/>
              <a:buNone/>
            </a:pPr>
            <a:r>
              <a:rPr lang="en-US" dirty="0">
                <a:latin typeface="Times New Roman" pitchFamily="18" charset="0"/>
              </a:rPr>
              <a:t>Using Table 10.3, identify the stronger acid in each pair.</a:t>
            </a:r>
          </a:p>
          <a:p>
            <a:pPr marL="457200" indent="-457200" eaLnBrk="1" hangingPunct="1">
              <a:spcAft>
                <a:spcPct val="10000"/>
              </a:spcAft>
              <a:buFont typeface="Wingdings" pitchFamily="2" charset="2"/>
              <a:buNone/>
            </a:pPr>
            <a:r>
              <a:rPr lang="en-US" dirty="0">
                <a:latin typeface="Times New Roman" pitchFamily="18" charset="0"/>
              </a:rPr>
              <a:t>A.	HNO</a:t>
            </a:r>
            <a:r>
              <a:rPr lang="en-US" baseline="-25000" dirty="0">
                <a:latin typeface="Times New Roman" pitchFamily="18" charset="0"/>
              </a:rPr>
              <a:t>2</a:t>
            </a:r>
            <a:r>
              <a:rPr lang="en-US" dirty="0">
                <a:latin typeface="Times New Roman" pitchFamily="18" charset="0"/>
              </a:rPr>
              <a:t> or H</a:t>
            </a:r>
            <a:r>
              <a:rPr lang="en-US" baseline="-25000" dirty="0">
                <a:latin typeface="Times New Roman" pitchFamily="18" charset="0"/>
              </a:rPr>
              <a:t>2</a:t>
            </a:r>
            <a:r>
              <a:rPr lang="en-US" dirty="0">
                <a:latin typeface="Times New Roman" pitchFamily="18" charset="0"/>
              </a:rPr>
              <a:t>S			</a:t>
            </a:r>
          </a:p>
          <a:p>
            <a:pPr marL="457200" indent="-457200" eaLnBrk="1" hangingPunct="1">
              <a:spcAft>
                <a:spcPct val="10000"/>
              </a:spcAft>
              <a:buFont typeface="Wingdings" pitchFamily="2" charset="2"/>
              <a:buNone/>
            </a:pPr>
            <a:r>
              <a:rPr lang="en-US" dirty="0">
                <a:latin typeface="Times New Roman" pitchFamily="18" charset="0"/>
              </a:rPr>
              <a:t>B.	HCO</a:t>
            </a:r>
            <a:r>
              <a:rPr lang="en-US" baseline="-25000" dirty="0">
                <a:latin typeface="Times New Roman" pitchFamily="18" charset="0"/>
              </a:rPr>
              <a:t>3</a:t>
            </a:r>
            <a:r>
              <a:rPr lang="en-US" baseline="30000" dirty="0">
                <a:latin typeface="Times New Roman" pitchFamily="18" charset="0"/>
                <a:sym typeface="Symbol" pitchFamily="82" charset="2"/>
              </a:rPr>
              <a:t>−</a:t>
            </a:r>
            <a:r>
              <a:rPr lang="en-US" dirty="0">
                <a:latin typeface="Times New Roman" pitchFamily="18" charset="0"/>
              </a:rPr>
              <a:t> or HBr </a:t>
            </a:r>
          </a:p>
          <a:p>
            <a:pPr marL="457200" indent="-457200" eaLnBrk="1" hangingPunct="1">
              <a:spcAft>
                <a:spcPct val="10000"/>
              </a:spcAft>
              <a:buFont typeface="Wingdings" pitchFamily="2" charset="2"/>
              <a:buNone/>
            </a:pPr>
            <a:r>
              <a:rPr lang="en-US" dirty="0">
                <a:latin typeface="Times New Roman" pitchFamily="18" charset="0"/>
              </a:rPr>
              <a:t>C.	H</a:t>
            </a:r>
            <a:r>
              <a:rPr lang="en-US" baseline="-25000" dirty="0">
                <a:latin typeface="Times New Roman" pitchFamily="18" charset="0"/>
              </a:rPr>
              <a:t>3</a:t>
            </a:r>
            <a:r>
              <a:rPr lang="en-US" dirty="0">
                <a:latin typeface="Times New Roman" pitchFamily="18" charset="0"/>
              </a:rPr>
              <a:t>PO</a:t>
            </a:r>
            <a:r>
              <a:rPr lang="en-US" baseline="-25000" dirty="0">
                <a:latin typeface="Times New Roman" pitchFamily="18" charset="0"/>
              </a:rPr>
              <a:t>4</a:t>
            </a:r>
            <a:r>
              <a:rPr lang="en-US" dirty="0">
                <a:latin typeface="Times New Roman" pitchFamily="18" charset="0"/>
              </a:rPr>
              <a:t> or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endParaRPr lang="en-US" dirty="0">
              <a:latin typeface="Times New Roman" pitchFamily="18" charset="0"/>
            </a:endParaRPr>
          </a:p>
        </p:txBody>
      </p:sp>
    </p:spTree>
    <p:extLst>
      <p:ext uri="{BB962C8B-B14F-4D97-AF65-F5344CB8AC3E}">
        <p14:creationId xmlns:p14="http://schemas.microsoft.com/office/powerpoint/2010/main" val="1886312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533400" y="219077"/>
            <a:ext cx="7600950" cy="990600"/>
          </a:xfrm>
        </p:spPr>
        <p:txBody>
          <a:bodyPr/>
          <a:lstStyle/>
          <a:p>
            <a:pPr eaLnBrk="1" hangingPunct="1"/>
            <a:r>
              <a:rPr lang="en-US" dirty="0">
                <a:latin typeface="Times New Roman" pitchFamily="18" charset="0"/>
              </a:rPr>
              <a:t>Solution</a:t>
            </a:r>
          </a:p>
        </p:txBody>
      </p:sp>
      <p:sp>
        <p:nvSpPr>
          <p:cNvPr id="26626" name="Text Placeholder 2"/>
          <p:cNvSpPr>
            <a:spLocks noGrp="1"/>
          </p:cNvSpPr>
          <p:nvPr>
            <p:ph type="body" sz="half" idx="1"/>
          </p:nvPr>
        </p:nvSpPr>
        <p:spPr>
          <a:xfrm>
            <a:off x="609600" y="1600200"/>
            <a:ext cx="7924800" cy="4267200"/>
          </a:xfrm>
        </p:spPr>
        <p:txBody>
          <a:bodyPr/>
          <a:lstStyle/>
          <a:p>
            <a:pPr eaLnBrk="1" hangingPunct="1">
              <a:spcAft>
                <a:spcPct val="10000"/>
              </a:spcAft>
              <a:buFont typeface="Wingdings" pitchFamily="2" charset="2"/>
              <a:buNone/>
            </a:pPr>
            <a:r>
              <a:rPr lang="en-US" dirty="0">
                <a:latin typeface="Times New Roman" pitchFamily="18" charset="0"/>
              </a:rPr>
              <a:t>Using Table 10.3, identify the stronger acid in each pair.</a:t>
            </a:r>
          </a:p>
          <a:p>
            <a:pPr marL="457200" indent="-457200" eaLnBrk="1" hangingPunct="1">
              <a:spcAft>
                <a:spcPct val="10000"/>
              </a:spcAft>
              <a:buFont typeface="Wingdings" pitchFamily="2" charset="2"/>
              <a:buNone/>
            </a:pPr>
            <a:r>
              <a:rPr lang="en-US" dirty="0">
                <a:latin typeface="Times New Roman" pitchFamily="18" charset="0"/>
              </a:rPr>
              <a:t>A.	</a:t>
            </a:r>
            <a:r>
              <a:rPr lang="en-US" dirty="0">
                <a:solidFill>
                  <a:srgbClr val="000000"/>
                </a:solidFill>
                <a:latin typeface="Times New Roman" pitchFamily="18" charset="0"/>
              </a:rPr>
              <a:t>HNO</a:t>
            </a:r>
            <a:r>
              <a:rPr lang="en-US" baseline="-25000" dirty="0">
                <a:solidFill>
                  <a:srgbClr val="000000"/>
                </a:solidFill>
                <a:latin typeface="Times New Roman" pitchFamily="18" charset="0"/>
              </a:rPr>
              <a:t>2</a:t>
            </a:r>
            <a:r>
              <a:rPr lang="en-US" dirty="0">
                <a:solidFill>
                  <a:srgbClr val="000000"/>
                </a:solidFill>
                <a:latin typeface="Times New Roman" pitchFamily="18" charset="0"/>
              </a:rPr>
              <a:t> or H</a:t>
            </a:r>
            <a:r>
              <a:rPr lang="en-US" baseline="-25000" dirty="0">
                <a:solidFill>
                  <a:srgbClr val="000000"/>
                </a:solidFill>
                <a:latin typeface="Times New Roman" pitchFamily="18" charset="0"/>
              </a:rPr>
              <a:t>2</a:t>
            </a:r>
            <a:r>
              <a:rPr lang="en-US" dirty="0">
                <a:solidFill>
                  <a:srgbClr val="000000"/>
                </a:solidFill>
                <a:latin typeface="Times New Roman" pitchFamily="18" charset="0"/>
              </a:rPr>
              <a:t>S		HNO</a:t>
            </a:r>
            <a:r>
              <a:rPr lang="en-US" baseline="-25000" dirty="0">
                <a:solidFill>
                  <a:srgbClr val="000000"/>
                </a:solidFill>
                <a:latin typeface="Times New Roman" pitchFamily="18" charset="0"/>
              </a:rPr>
              <a:t>2</a:t>
            </a:r>
            <a:r>
              <a:rPr lang="en-US" dirty="0">
                <a:solidFill>
                  <a:srgbClr val="000000"/>
                </a:solidFill>
                <a:latin typeface="Times New Roman" pitchFamily="18" charset="0"/>
              </a:rPr>
              <a:t> is the stronger acid.</a:t>
            </a:r>
          </a:p>
          <a:p>
            <a:pPr marL="457200" indent="-457200" eaLnBrk="1" hangingPunct="1">
              <a:spcAft>
                <a:spcPct val="10000"/>
              </a:spcAft>
              <a:buFont typeface="Wingdings" pitchFamily="2" charset="2"/>
              <a:buNone/>
            </a:pPr>
            <a:r>
              <a:rPr lang="en-US" dirty="0">
                <a:solidFill>
                  <a:srgbClr val="000000"/>
                </a:solidFill>
                <a:latin typeface="Times New Roman" pitchFamily="18" charset="0"/>
              </a:rPr>
              <a:t>B.	HCO</a:t>
            </a:r>
            <a:r>
              <a:rPr lang="en-US" baseline="-25000" dirty="0">
                <a:solidFill>
                  <a:srgbClr val="000000"/>
                </a:solidFill>
                <a:latin typeface="Times New Roman" pitchFamily="18" charset="0"/>
              </a:rPr>
              <a:t>3</a:t>
            </a:r>
            <a:r>
              <a:rPr lang="en-US" baseline="30000" dirty="0">
                <a:latin typeface="Times New Roman" pitchFamily="18" charset="0"/>
                <a:sym typeface="Symbol" pitchFamily="82" charset="2"/>
              </a:rPr>
              <a:t>−</a:t>
            </a:r>
            <a:r>
              <a:rPr lang="en-US" dirty="0">
                <a:solidFill>
                  <a:srgbClr val="000000"/>
                </a:solidFill>
                <a:latin typeface="Times New Roman" pitchFamily="18" charset="0"/>
              </a:rPr>
              <a:t> or HBr 		HBr is the stronger acid.</a:t>
            </a:r>
          </a:p>
          <a:p>
            <a:pPr marL="457200" indent="-457200" eaLnBrk="1" hangingPunct="1">
              <a:spcAft>
                <a:spcPct val="10000"/>
              </a:spcAft>
              <a:buFont typeface="Wingdings" pitchFamily="2" charset="2"/>
              <a:buNone/>
            </a:pPr>
            <a:r>
              <a:rPr lang="en-US" dirty="0">
                <a:solidFill>
                  <a:srgbClr val="000000"/>
                </a:solidFill>
                <a:latin typeface="Times New Roman" pitchFamily="18" charset="0"/>
              </a:rPr>
              <a:t>C.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PO</a:t>
            </a:r>
            <a:r>
              <a:rPr lang="en-US" baseline="-25000" dirty="0">
                <a:solidFill>
                  <a:srgbClr val="000000"/>
                </a:solidFill>
                <a:latin typeface="Times New Roman" pitchFamily="18" charset="0"/>
              </a:rPr>
              <a:t>4</a:t>
            </a:r>
            <a:r>
              <a:rPr lang="en-US" dirty="0">
                <a:solidFill>
                  <a:srgbClr val="000000"/>
                </a:solidFill>
                <a:latin typeface="Times New Roman" pitchFamily="18" charset="0"/>
              </a:rPr>
              <a:t> or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O</a:t>
            </a:r>
            <a:r>
              <a:rPr lang="en-US" baseline="30000" dirty="0">
                <a:solidFill>
                  <a:srgbClr val="000000"/>
                </a:solidFill>
                <a:latin typeface="Times New Roman" pitchFamily="18" charset="0"/>
              </a:rPr>
              <a:t>+	</a:t>
            </a:r>
            <a:r>
              <a:rPr lang="en-US" dirty="0">
                <a:solidFill>
                  <a:srgbClr val="000000"/>
                </a:solidFill>
                <a:latin typeface="Times New Roman" pitchFamily="18" charset="0"/>
              </a:rPr>
              <a:t>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O</a:t>
            </a:r>
            <a:r>
              <a:rPr lang="en-US" baseline="30000" dirty="0">
                <a:solidFill>
                  <a:srgbClr val="000000"/>
                </a:solidFill>
                <a:latin typeface="Times New Roman" pitchFamily="18" charset="0"/>
              </a:rPr>
              <a:t>+ </a:t>
            </a:r>
            <a:r>
              <a:rPr lang="en-US" dirty="0">
                <a:solidFill>
                  <a:srgbClr val="000000"/>
                </a:solidFill>
                <a:latin typeface="Times New Roman" pitchFamily="18" charset="0"/>
              </a:rPr>
              <a:t>is the stronger acid. </a:t>
            </a:r>
            <a:endParaRPr lang="en-US" baseline="30000" dirty="0">
              <a:solidFill>
                <a:srgbClr val="000000"/>
              </a:solidFill>
              <a:latin typeface="Times New Roman" pitchFamily="18" charset="0"/>
            </a:endParaRPr>
          </a:p>
          <a:p>
            <a:pPr eaLnBrk="1" hangingPunct="1">
              <a:buClr>
                <a:schemeClr val="bg2"/>
              </a:buClr>
              <a:buSzTx/>
              <a:buFontTx/>
              <a:buChar char="•"/>
            </a:pPr>
            <a:endParaRPr lang="en-US" dirty="0">
              <a:solidFill>
                <a:srgbClr val="000000"/>
              </a:solidFill>
              <a:latin typeface="Times New Roman" pitchFamily="18" charset="0"/>
            </a:endParaRPr>
          </a:p>
          <a:p>
            <a:pPr eaLnBrk="1" hangingPunct="1">
              <a:buClr>
                <a:schemeClr val="bg2"/>
              </a:buClr>
              <a:buSzTx/>
              <a:buFont typeface="Wingdings" pitchFamily="2" charset="2"/>
              <a:buNone/>
            </a:pPr>
            <a:r>
              <a:rPr lang="en-US" dirty="0">
                <a:solidFill>
                  <a:srgbClr val="000000"/>
                </a:solidFill>
                <a:latin typeface="Times New Roman" pitchFamily="18" charset="0"/>
              </a:rPr>
              <a:t>    </a:t>
            </a:r>
          </a:p>
        </p:txBody>
      </p:sp>
    </p:spTree>
    <p:extLst>
      <p:ext uri="{BB962C8B-B14F-4D97-AF65-F5344CB8AC3E}">
        <p14:creationId xmlns:p14="http://schemas.microsoft.com/office/powerpoint/2010/main" val="2399102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533400" y="142882"/>
            <a:ext cx="8210550" cy="1143000"/>
          </a:xfrm>
        </p:spPr>
        <p:txBody>
          <a:bodyPr/>
          <a:lstStyle/>
          <a:p>
            <a:pPr eaLnBrk="1" hangingPunct="1"/>
            <a:r>
              <a:rPr lang="en-US" dirty="0">
                <a:latin typeface="Times New Roman" pitchFamily="18" charset="0"/>
              </a:rPr>
              <a:t>10.4  </a:t>
            </a:r>
            <a:r>
              <a:rPr lang="en-US" dirty="0">
                <a:solidFill>
                  <a:srgbClr val="800000"/>
                </a:solidFill>
                <a:latin typeface="Times New Roman" pitchFamily="18" charset="0"/>
              </a:rPr>
              <a:t>Acid–Base Equilibrium</a:t>
            </a:r>
            <a:endParaRPr lang="en-US" dirty="0">
              <a:latin typeface="Times New Roman" pitchFamily="18" charset="0"/>
            </a:endParaRPr>
          </a:p>
        </p:txBody>
      </p:sp>
      <p:sp>
        <p:nvSpPr>
          <p:cNvPr id="4098" name="Rectangle 3"/>
          <p:cNvSpPr>
            <a:spLocks noGrp="1" noChangeArrowheads="1"/>
          </p:cNvSpPr>
          <p:nvPr>
            <p:ph type="body" sz="half" idx="1"/>
          </p:nvPr>
        </p:nvSpPr>
        <p:spPr>
          <a:xfrm>
            <a:off x="609600" y="1524000"/>
            <a:ext cx="7543800" cy="4419600"/>
          </a:xfrm>
        </p:spPr>
        <p:txBody>
          <a:bodyPr/>
          <a:lstStyle/>
          <a:p>
            <a:pPr marL="0" indent="0" eaLnBrk="1" hangingPunct="1">
              <a:spcBef>
                <a:spcPct val="0"/>
              </a:spcBef>
              <a:buFont typeface="Arial" charset="0"/>
              <a:buNone/>
              <a:defRPr/>
            </a:pPr>
            <a:r>
              <a:rPr lang="en-US" dirty="0">
                <a:ea typeface="ＭＳ Ｐゴシック" charset="0"/>
                <a:cs typeface="ＭＳ Ｐゴシック" charset="0"/>
              </a:rPr>
              <a:t>Oxygen transport involves</a:t>
            </a:r>
          </a:p>
          <a:p>
            <a:pPr marL="0" indent="0" eaLnBrk="1" hangingPunct="1">
              <a:spcBef>
                <a:spcPct val="0"/>
              </a:spcBef>
              <a:buFont typeface="Arial" charset="0"/>
              <a:buNone/>
              <a:defRPr/>
            </a:pPr>
            <a:r>
              <a:rPr lang="en-US" dirty="0">
                <a:ea typeface="ＭＳ Ｐゴシック" charset="0"/>
                <a:cs typeface="ＭＳ Ｐゴシック" charset="0"/>
              </a:rPr>
              <a:t>an equilibrium between </a:t>
            </a:r>
          </a:p>
          <a:p>
            <a:pPr marL="0" indent="0" eaLnBrk="1" hangingPunct="1">
              <a:spcBef>
                <a:spcPct val="0"/>
              </a:spcBef>
              <a:buFont typeface="Arial" charset="0"/>
              <a:buNone/>
              <a:defRPr/>
            </a:pPr>
            <a:r>
              <a:rPr lang="en-US" dirty="0">
                <a:ea typeface="ＭＳ Ｐゴシック" charset="0"/>
                <a:cs typeface="ＭＳ Ｐゴシック" charset="0"/>
              </a:rPr>
              <a:t>hemoglobin (Hb), oxygen, and </a:t>
            </a:r>
          </a:p>
          <a:p>
            <a:pPr marL="0" indent="0" eaLnBrk="1" hangingPunct="1">
              <a:spcBef>
                <a:spcPct val="0"/>
              </a:spcBef>
              <a:buFont typeface="Arial" charset="0"/>
              <a:buNone/>
              <a:defRPr/>
            </a:pPr>
            <a:r>
              <a:rPr lang="en-US" dirty="0">
                <a:ea typeface="ＭＳ Ｐゴシック" charset="0"/>
                <a:cs typeface="ＭＳ Ｐゴシック" charset="0"/>
              </a:rPr>
              <a:t>oxyhemoglobin (HbO</a:t>
            </a:r>
            <a:r>
              <a:rPr lang="en-US" baseline="-25000" dirty="0">
                <a:ea typeface="ＭＳ Ｐゴシック" charset="0"/>
                <a:cs typeface="ＭＳ Ｐゴシック" charset="0"/>
              </a:rPr>
              <a:t>2</a:t>
            </a:r>
            <a:r>
              <a:rPr lang="en-US" dirty="0">
                <a:ea typeface="ＭＳ Ｐゴシック" charset="0"/>
                <a:cs typeface="ＭＳ Ｐゴシック" charset="0"/>
              </a:rPr>
              <a:t>).</a:t>
            </a:r>
          </a:p>
          <a:p>
            <a:pPr marL="0" indent="0" eaLnBrk="1" hangingPunct="1">
              <a:spcBef>
                <a:spcPts val="600"/>
              </a:spcBef>
              <a:spcAft>
                <a:spcPts val="600"/>
              </a:spcAft>
              <a:buFont typeface="Arial" charset="0"/>
              <a:buNone/>
              <a:defRPr/>
            </a:pPr>
            <a:r>
              <a:rPr lang="en-US" dirty="0">
                <a:ea typeface="ＭＳ Ｐゴシック" charset="0"/>
                <a:cs typeface="ＭＳ Ｐゴシック" charset="0"/>
              </a:rPr>
              <a:t>    Hb(</a:t>
            </a:r>
            <a:r>
              <a:rPr lang="en-US" i="1" dirty="0">
                <a:ea typeface="ＭＳ Ｐゴシック" charset="0"/>
                <a:cs typeface="ＭＳ Ｐゴシック" charset="0"/>
              </a:rPr>
              <a:t>aq</a:t>
            </a:r>
            <a:r>
              <a:rPr lang="en-US" dirty="0">
                <a:ea typeface="ＭＳ Ｐゴシック" charset="0"/>
                <a:cs typeface="ＭＳ Ｐゴシック" charset="0"/>
              </a:rPr>
              <a:t>) + O</a:t>
            </a:r>
            <a:r>
              <a:rPr lang="en-US" baseline="-25000" dirty="0">
                <a:ea typeface="ＭＳ Ｐゴシック" charset="0"/>
                <a:cs typeface="ＭＳ Ｐゴシック" charset="0"/>
              </a:rPr>
              <a:t>2</a:t>
            </a:r>
            <a:r>
              <a:rPr lang="en-US" dirty="0">
                <a:ea typeface="ＭＳ Ｐゴシック" charset="0"/>
                <a:cs typeface="ＭＳ Ｐゴシック" charset="0"/>
              </a:rPr>
              <a:t>(</a:t>
            </a:r>
            <a:r>
              <a:rPr lang="en-US" i="1" dirty="0">
                <a:ea typeface="ＭＳ Ｐゴシック" charset="0"/>
                <a:cs typeface="ＭＳ Ｐゴシック" charset="0"/>
              </a:rPr>
              <a:t>g</a:t>
            </a:r>
            <a:r>
              <a:rPr lang="en-US" dirty="0">
                <a:ea typeface="ＭＳ Ｐゴシック" charset="0"/>
                <a:cs typeface="ＭＳ Ｐゴシック" charset="0"/>
              </a:rPr>
              <a:t>)         HbO</a:t>
            </a:r>
            <a:r>
              <a:rPr lang="en-US" baseline="-25000" dirty="0">
                <a:ea typeface="ＭＳ Ｐゴシック" charset="0"/>
                <a:cs typeface="ＭＳ Ｐゴシック" charset="0"/>
              </a:rPr>
              <a:t>2</a:t>
            </a:r>
            <a:r>
              <a:rPr lang="en-US" dirty="0">
                <a:ea typeface="ＭＳ Ｐゴシック" charset="0"/>
                <a:cs typeface="ＭＳ Ｐゴシック" charset="0"/>
              </a:rPr>
              <a:t>(</a:t>
            </a:r>
            <a:r>
              <a:rPr lang="en-US" i="1" dirty="0">
                <a:ea typeface="ＭＳ Ｐゴシック" charset="0"/>
                <a:cs typeface="ＭＳ Ｐゴシック" charset="0"/>
              </a:rPr>
              <a:t>aq</a:t>
            </a:r>
            <a:r>
              <a:rPr lang="en-US" dirty="0">
                <a:ea typeface="ＭＳ Ｐゴシック" charset="0"/>
                <a:cs typeface="ＭＳ Ｐゴシック" charset="0"/>
              </a:rPr>
              <a:t>)</a:t>
            </a:r>
          </a:p>
          <a:p>
            <a:pPr marL="0" indent="0" eaLnBrk="1" hangingPunct="1">
              <a:spcBef>
                <a:spcPct val="0"/>
              </a:spcBef>
              <a:buFont typeface="Arial" charset="0"/>
              <a:buNone/>
              <a:defRPr/>
            </a:pPr>
            <a:r>
              <a:rPr lang="en-US" dirty="0">
                <a:ea typeface="ＭＳ Ｐゴシック" charset="0"/>
                <a:cs typeface="ＭＳ Ｐゴシック" charset="0"/>
              </a:rPr>
              <a:t>Hypoxia may occur at high altitudes </a:t>
            </a:r>
          </a:p>
          <a:p>
            <a:pPr marL="0" indent="0" eaLnBrk="1" hangingPunct="1">
              <a:spcBef>
                <a:spcPct val="0"/>
              </a:spcBef>
              <a:buFont typeface="Arial" charset="0"/>
              <a:buNone/>
              <a:defRPr/>
            </a:pPr>
            <a:r>
              <a:rPr lang="en-US" dirty="0">
                <a:ea typeface="ＭＳ Ｐゴシック" charset="0"/>
                <a:cs typeface="ＭＳ Ｐゴシック" charset="0"/>
              </a:rPr>
              <a:t>with a lower oxygen concentration.</a:t>
            </a:r>
          </a:p>
          <a:p>
            <a:pPr eaLnBrk="1" hangingPunct="1">
              <a:spcBef>
                <a:spcPct val="0"/>
              </a:spcBef>
              <a:buFont typeface="Times New Roman" charset="0"/>
              <a:buNone/>
              <a:defRPr/>
            </a:pPr>
            <a:endParaRPr lang="en-US" dirty="0">
              <a:ea typeface="ＭＳ Ｐゴシック" charset="0"/>
              <a:cs typeface="ＭＳ Ｐゴシック" charset="0"/>
            </a:endParaRPr>
          </a:p>
        </p:txBody>
      </p:sp>
      <p:sp>
        <p:nvSpPr>
          <p:cNvPr id="7" name="Text Box 8"/>
          <p:cNvSpPr txBox="1">
            <a:spLocks noChangeArrowheads="1"/>
          </p:cNvSpPr>
          <p:nvPr/>
        </p:nvSpPr>
        <p:spPr bwMode="auto">
          <a:xfrm>
            <a:off x="609600" y="4648200"/>
            <a:ext cx="8382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b="1" dirty="0">
                <a:solidFill>
                  <a:srgbClr val="3D9D1E"/>
                </a:solidFill>
                <a:latin typeface="Times New Roman" pitchFamily="18" charset="0"/>
                <a:cs typeface="Times New Roman" pitchFamily="18" charset="0"/>
              </a:rPr>
              <a:t>Learning Goal  </a:t>
            </a:r>
            <a:r>
              <a:rPr lang="en-US" dirty="0">
                <a:latin typeface="Times" pitchFamily="18" charset="0"/>
              </a:rPr>
              <a:t>Use the concept of reversible reactions to explain acid–base equilibrium. Use Le Châtelier</a:t>
            </a:r>
            <a:r>
              <a:rPr lang="en-US" altLang="en-US" dirty="0">
                <a:latin typeface="Times" pitchFamily="18" charset="0"/>
              </a:rPr>
              <a:t>’</a:t>
            </a:r>
            <a:r>
              <a:rPr lang="en-US" dirty="0">
                <a:latin typeface="Times" pitchFamily="18" charset="0"/>
              </a:rPr>
              <a:t>s principle to determine the effect on equilibrium concentrations when reaction conditions change.</a:t>
            </a:r>
          </a:p>
        </p:txBody>
      </p:sp>
      <p:pic>
        <p:nvPicPr>
          <p:cNvPr id="1434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2004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8563" y="1600396"/>
            <a:ext cx="3627508" cy="2438203"/>
          </a:xfrm>
          <a:prstGeom prst="rect">
            <a:avLst/>
          </a:prstGeom>
        </p:spPr>
      </p:pic>
    </p:spTree>
    <p:extLst>
      <p:ext uri="{BB962C8B-B14F-4D97-AF65-F5344CB8AC3E}">
        <p14:creationId xmlns:p14="http://schemas.microsoft.com/office/powerpoint/2010/main" val="1240575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533400" y="142876"/>
            <a:ext cx="8210550" cy="1143000"/>
          </a:xfrm>
        </p:spPr>
        <p:txBody>
          <a:bodyPr/>
          <a:lstStyle/>
          <a:p>
            <a:pPr eaLnBrk="1" hangingPunct="1"/>
            <a:r>
              <a:rPr lang="en-US" dirty="0">
                <a:solidFill>
                  <a:schemeClr val="tx1"/>
                </a:solidFill>
                <a:latin typeface="Times New Roman" pitchFamily="18" charset="0"/>
              </a:rPr>
              <a:t>Equilibrium</a:t>
            </a:r>
          </a:p>
        </p:txBody>
      </p:sp>
      <p:sp>
        <p:nvSpPr>
          <p:cNvPr id="6146" name="Rectangle 3"/>
          <p:cNvSpPr>
            <a:spLocks noGrp="1" noChangeArrowheads="1"/>
          </p:cNvSpPr>
          <p:nvPr>
            <p:ph type="body" sz="half" idx="1"/>
          </p:nvPr>
        </p:nvSpPr>
        <p:spPr>
          <a:xfrm>
            <a:off x="609600" y="1676400"/>
            <a:ext cx="7543800" cy="4419600"/>
          </a:xfrm>
        </p:spPr>
        <p:txBody>
          <a:bodyPr/>
          <a:lstStyle/>
          <a:p>
            <a:pPr eaLnBrk="1" hangingPunct="1">
              <a:spcBef>
                <a:spcPct val="0"/>
              </a:spcBef>
              <a:buFont typeface="Times New Roman" charset="0"/>
              <a:buNone/>
              <a:defRPr/>
            </a:pPr>
            <a:r>
              <a:rPr lang="en-US" dirty="0">
                <a:ea typeface="ＭＳ Ｐゴシック" charset="0"/>
                <a:cs typeface="ＭＳ Ｐゴシック" charset="0"/>
              </a:rPr>
              <a:t>In an equilibrium reaction,</a:t>
            </a:r>
          </a:p>
          <a:p>
            <a:pPr eaLnBrk="1" hangingPunct="1">
              <a:spcBef>
                <a:spcPct val="0"/>
              </a:spcBef>
              <a:buFont typeface="Arial" charset="0"/>
              <a:buChar char="•"/>
              <a:defRPr/>
            </a:pPr>
            <a:r>
              <a:rPr lang="en-US" dirty="0">
                <a:ea typeface="ＭＳ Ｐゴシック" charset="0"/>
                <a:cs typeface="ＭＳ Ｐゴシック" charset="0"/>
              </a:rPr>
              <a:t>two reactions are taking place</a:t>
            </a:r>
          </a:p>
          <a:p>
            <a:pPr eaLnBrk="1" hangingPunct="1">
              <a:spcBef>
                <a:spcPct val="0"/>
              </a:spcBef>
              <a:buFont typeface="Arial" charset="0"/>
              <a:buChar char="•"/>
              <a:defRPr/>
            </a:pPr>
            <a:r>
              <a:rPr lang="en-US" dirty="0">
                <a:ea typeface="ＭＳ Ｐゴシック" charset="0"/>
                <a:cs typeface="ＭＳ Ｐゴシック" charset="0"/>
              </a:rPr>
              <a:t>a reversible reaction proceeds in both the forward and reverse directions</a:t>
            </a:r>
          </a:p>
          <a:p>
            <a:pPr eaLnBrk="1" hangingPunct="1">
              <a:spcBef>
                <a:spcPct val="0"/>
              </a:spcBef>
              <a:buFont typeface="Arial" charset="0"/>
              <a:buChar char="•"/>
              <a:defRPr/>
            </a:pPr>
            <a:endParaRPr lang="en-US" dirty="0">
              <a:ea typeface="ＭＳ Ｐゴシック" charset="0"/>
              <a:cs typeface="ＭＳ Ｐゴシック" charset="0"/>
            </a:endParaRPr>
          </a:p>
          <a:p>
            <a:pPr marL="0" indent="0" eaLnBrk="1" hangingPunct="1">
              <a:spcBef>
                <a:spcPct val="0"/>
              </a:spcBef>
              <a:buFont typeface="Arial" charset="0"/>
              <a:buNone/>
              <a:defRPr/>
            </a:pPr>
            <a:r>
              <a:rPr lang="en-US" b="1" dirty="0">
                <a:solidFill>
                  <a:srgbClr val="800000"/>
                </a:solidFill>
              </a:rPr>
              <a:t>Forward reaction: </a:t>
            </a:r>
          </a:p>
          <a:p>
            <a:pPr marL="0" indent="0" eaLnBrk="1" hangingPunct="1">
              <a:spcBef>
                <a:spcPct val="0"/>
              </a:spcBef>
              <a:buFont typeface="Arial" charset="0"/>
              <a:buNone/>
              <a:defRPr/>
            </a:pPr>
            <a:r>
              <a:rPr lang="en-US" dirty="0"/>
              <a:t>	HF(</a:t>
            </a:r>
            <a:r>
              <a:rPr lang="en-US" i="1" dirty="0"/>
              <a:t>aq</a:t>
            </a:r>
            <a:r>
              <a:rPr lang="en-US" dirty="0"/>
              <a:t>) + H</a:t>
            </a:r>
            <a:r>
              <a:rPr lang="en-US" baseline="-25000" dirty="0"/>
              <a:t>2</a:t>
            </a:r>
            <a:r>
              <a:rPr lang="en-US" dirty="0"/>
              <a:t>O(</a:t>
            </a:r>
            <a:r>
              <a:rPr lang="en-US" i="1" dirty="0"/>
              <a:t>l</a:t>
            </a:r>
            <a:r>
              <a:rPr lang="en-US" dirty="0"/>
              <a:t>)           F</a:t>
            </a:r>
            <a:r>
              <a:rPr lang="en-US" baseline="30000" dirty="0"/>
              <a:t>−</a:t>
            </a:r>
            <a:r>
              <a:rPr lang="en-US" dirty="0"/>
              <a:t>(</a:t>
            </a:r>
            <a:r>
              <a:rPr lang="en-US" i="1" dirty="0"/>
              <a:t>aq</a:t>
            </a:r>
            <a:r>
              <a:rPr lang="en-US" dirty="0"/>
              <a:t>) + H</a:t>
            </a:r>
            <a:r>
              <a:rPr lang="en-US" baseline="-25000" dirty="0"/>
              <a:t>3</a:t>
            </a:r>
            <a:r>
              <a:rPr lang="en-US" dirty="0"/>
              <a:t>O</a:t>
            </a:r>
            <a:r>
              <a:rPr lang="en-US" baseline="30000" dirty="0"/>
              <a:t>+</a:t>
            </a:r>
            <a:r>
              <a:rPr lang="en-US" dirty="0"/>
              <a:t>(</a:t>
            </a:r>
            <a:r>
              <a:rPr lang="en-US" i="1" dirty="0"/>
              <a:t>aq</a:t>
            </a:r>
            <a:r>
              <a:rPr lang="en-US" dirty="0"/>
              <a:t>) </a:t>
            </a:r>
          </a:p>
          <a:p>
            <a:pPr marL="0" indent="0" eaLnBrk="1" hangingPunct="1">
              <a:spcBef>
                <a:spcPct val="0"/>
              </a:spcBef>
              <a:buFont typeface="Arial" charset="0"/>
              <a:buNone/>
              <a:defRPr/>
            </a:pPr>
            <a:endParaRPr lang="en-US" dirty="0">
              <a:ea typeface="ＭＳ Ｐゴシック" charset="0"/>
              <a:cs typeface="ＭＳ Ｐゴシック" charset="0"/>
            </a:endParaRPr>
          </a:p>
          <a:p>
            <a:pPr marL="0" indent="0" eaLnBrk="1" hangingPunct="1">
              <a:spcBef>
                <a:spcPct val="0"/>
              </a:spcBef>
              <a:buFont typeface="Arial" charset="0"/>
              <a:buNone/>
              <a:defRPr/>
            </a:pPr>
            <a:r>
              <a:rPr lang="en-US" b="1" dirty="0">
                <a:solidFill>
                  <a:srgbClr val="800000"/>
                </a:solidFill>
              </a:rPr>
              <a:t>Reverse reaction: </a:t>
            </a:r>
          </a:p>
          <a:p>
            <a:pPr marL="0" indent="0" eaLnBrk="1" hangingPunct="1">
              <a:spcBef>
                <a:spcPct val="0"/>
              </a:spcBef>
              <a:buFont typeface="Arial" charset="0"/>
              <a:buNone/>
              <a:defRPr/>
            </a:pPr>
            <a:r>
              <a:rPr lang="en-US" dirty="0">
                <a:ea typeface="ＭＳ Ｐゴシック" charset="0"/>
                <a:cs typeface="ＭＳ Ｐゴシック" charset="0"/>
              </a:rPr>
              <a:t>	</a:t>
            </a:r>
            <a:r>
              <a:rPr lang="en-US" dirty="0"/>
              <a:t>F</a:t>
            </a:r>
            <a:r>
              <a:rPr lang="en-US" baseline="30000" dirty="0"/>
              <a:t>−</a:t>
            </a:r>
            <a:r>
              <a:rPr lang="en-US" dirty="0"/>
              <a:t>(</a:t>
            </a:r>
            <a:r>
              <a:rPr lang="en-US" i="1" dirty="0"/>
              <a:t>aq</a:t>
            </a:r>
            <a:r>
              <a:rPr lang="en-US" dirty="0"/>
              <a:t>) + H</a:t>
            </a:r>
            <a:r>
              <a:rPr lang="en-US" baseline="-25000" dirty="0"/>
              <a:t>3</a:t>
            </a:r>
            <a:r>
              <a:rPr lang="en-US" dirty="0"/>
              <a:t>O</a:t>
            </a:r>
            <a:r>
              <a:rPr lang="en-US" baseline="30000" dirty="0"/>
              <a:t>+</a:t>
            </a:r>
            <a:r>
              <a:rPr lang="en-US" dirty="0"/>
              <a:t>(</a:t>
            </a:r>
            <a:r>
              <a:rPr lang="en-US" i="1" dirty="0"/>
              <a:t>aq</a:t>
            </a:r>
            <a:r>
              <a:rPr lang="en-US" dirty="0"/>
              <a:t>)          HF(</a:t>
            </a:r>
            <a:r>
              <a:rPr lang="en-US" i="1" dirty="0"/>
              <a:t>aq</a:t>
            </a:r>
            <a:r>
              <a:rPr lang="en-US" dirty="0"/>
              <a:t>) + H</a:t>
            </a:r>
            <a:r>
              <a:rPr lang="en-US" baseline="-25000" dirty="0"/>
              <a:t>2</a:t>
            </a:r>
            <a:r>
              <a:rPr lang="en-US" dirty="0"/>
              <a:t>O(</a:t>
            </a:r>
            <a:r>
              <a:rPr lang="en-US" i="1" dirty="0"/>
              <a:t>l</a:t>
            </a:r>
            <a:r>
              <a:rPr lang="en-US" dirty="0"/>
              <a:t>)</a:t>
            </a:r>
            <a:endParaRPr lang="en-US" dirty="0">
              <a:ea typeface="ＭＳ Ｐゴシック" charset="0"/>
              <a:cs typeface="ＭＳ Ｐゴシック" charset="0"/>
            </a:endParaRPr>
          </a:p>
        </p:txBody>
      </p:sp>
      <p:pic>
        <p:nvPicPr>
          <p:cNvPr id="1638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800" y="40386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181600"/>
            <a:ext cx="50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34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533400" y="142878"/>
            <a:ext cx="8210550" cy="1143000"/>
          </a:xfrm>
        </p:spPr>
        <p:txBody>
          <a:bodyPr/>
          <a:lstStyle/>
          <a:p>
            <a:pPr eaLnBrk="1" hangingPunct="1"/>
            <a:r>
              <a:rPr lang="en-US" dirty="0">
                <a:solidFill>
                  <a:schemeClr val="tx1"/>
                </a:solidFill>
                <a:latin typeface="Times New Roman" pitchFamily="18" charset="0"/>
              </a:rPr>
              <a:t>Equilibrium</a:t>
            </a:r>
          </a:p>
        </p:txBody>
      </p:sp>
      <p:sp>
        <p:nvSpPr>
          <p:cNvPr id="6146" name="Rectangle 3"/>
          <p:cNvSpPr>
            <a:spLocks noGrp="1" noChangeArrowheads="1"/>
          </p:cNvSpPr>
          <p:nvPr>
            <p:ph type="body" sz="half" idx="1"/>
          </p:nvPr>
        </p:nvSpPr>
        <p:spPr>
          <a:xfrm>
            <a:off x="609600" y="1524000"/>
            <a:ext cx="7543800" cy="4419600"/>
          </a:xfrm>
        </p:spPr>
        <p:txBody>
          <a:bodyPr/>
          <a:lstStyle/>
          <a:p>
            <a:pPr marL="0" indent="0" eaLnBrk="1" hangingPunct="1">
              <a:buFont typeface="Arial" charset="0"/>
              <a:buNone/>
              <a:defRPr/>
            </a:pPr>
            <a:r>
              <a:rPr lang="en-US" dirty="0">
                <a:ea typeface="ＭＳ Ｐゴシック" charset="0"/>
                <a:cs typeface="ＭＳ Ｐゴシック" charset="0"/>
              </a:rPr>
              <a:t>Equilibrium is reached when</a:t>
            </a:r>
          </a:p>
          <a:p>
            <a:pPr eaLnBrk="1" hangingPunct="1">
              <a:buFont typeface="Arial" charset="0"/>
              <a:buChar char="•"/>
              <a:defRPr/>
            </a:pPr>
            <a:r>
              <a:rPr lang="en-US" dirty="0">
                <a:ea typeface="ＭＳ Ｐゴシック" charset="0"/>
                <a:cs typeface="ＭＳ Ｐゴシック" charset="0"/>
              </a:rPr>
              <a:t>there </a:t>
            </a:r>
            <a:r>
              <a:rPr lang="en-US" dirty="0"/>
              <a:t>are no further changes </a:t>
            </a:r>
            <a:br>
              <a:rPr lang="en-US" dirty="0"/>
            </a:br>
            <a:r>
              <a:rPr lang="en-US" dirty="0"/>
              <a:t>in the concentrations of </a:t>
            </a:r>
            <a:br>
              <a:rPr lang="en-US" dirty="0"/>
            </a:br>
            <a:r>
              <a:rPr lang="en-US" dirty="0"/>
              <a:t>reactants and products</a:t>
            </a:r>
          </a:p>
          <a:p>
            <a:pPr eaLnBrk="1" hangingPunct="1">
              <a:buFont typeface="Arial" charset="0"/>
              <a:buChar char="•"/>
              <a:defRPr/>
            </a:pPr>
            <a:r>
              <a:rPr lang="en-US" dirty="0"/>
              <a:t>the rate of the forward reaction </a:t>
            </a:r>
            <a:br>
              <a:rPr lang="en-US" dirty="0"/>
            </a:br>
            <a:r>
              <a:rPr lang="en-US" dirty="0"/>
              <a:t>is equal to the rate of the </a:t>
            </a:r>
            <a:br>
              <a:rPr lang="en-US" dirty="0"/>
            </a:br>
            <a:r>
              <a:rPr lang="en-US" dirty="0"/>
              <a:t>reverse reaction</a:t>
            </a:r>
          </a:p>
          <a:p>
            <a:pPr marL="0" indent="0" eaLnBrk="1" hangingPunct="1">
              <a:buFont typeface="Arial" charset="0"/>
              <a:buNone/>
              <a:defRPr/>
            </a:pPr>
            <a:r>
              <a:rPr lang="en-US" dirty="0"/>
              <a:t> </a:t>
            </a:r>
          </a:p>
          <a:p>
            <a:pPr marL="0" indent="0" eaLnBrk="1" hangingPunct="1">
              <a:buFont typeface="Arial" charset="0"/>
              <a:buNone/>
              <a:defRPr/>
            </a:pPr>
            <a:endParaRPr lang="en-US" dirty="0"/>
          </a:p>
          <a:p>
            <a:pPr marL="0" indent="0" eaLnBrk="1" hangingPunct="1">
              <a:spcBef>
                <a:spcPts val="1800"/>
              </a:spcBef>
              <a:buFont typeface="Arial" charset="0"/>
              <a:buNone/>
              <a:defRPr/>
            </a:pPr>
            <a:r>
              <a:rPr lang="en-US" dirty="0"/>
              <a:t>   HF(</a:t>
            </a:r>
            <a:r>
              <a:rPr lang="en-US" i="1" dirty="0"/>
              <a:t>aq</a:t>
            </a:r>
            <a:r>
              <a:rPr lang="en-US" dirty="0"/>
              <a:t>) + H</a:t>
            </a:r>
            <a:r>
              <a:rPr lang="en-US" baseline="-25000" dirty="0"/>
              <a:t>2</a:t>
            </a:r>
            <a:r>
              <a:rPr lang="en-US" dirty="0"/>
              <a:t>O(</a:t>
            </a:r>
            <a:r>
              <a:rPr lang="en-US" i="1" dirty="0"/>
              <a:t>l</a:t>
            </a:r>
            <a:r>
              <a:rPr lang="en-US" dirty="0"/>
              <a:t>)           F</a:t>
            </a:r>
            <a:r>
              <a:rPr lang="en-US" baseline="30000" dirty="0"/>
              <a:t>−</a:t>
            </a:r>
            <a:r>
              <a:rPr lang="en-US" dirty="0"/>
              <a:t>(</a:t>
            </a:r>
            <a:r>
              <a:rPr lang="en-US" i="1" dirty="0"/>
              <a:t>aq</a:t>
            </a:r>
            <a:r>
              <a:rPr lang="en-US" dirty="0"/>
              <a:t>) + H</a:t>
            </a:r>
            <a:r>
              <a:rPr lang="en-US" baseline="-25000" dirty="0"/>
              <a:t>3</a:t>
            </a:r>
            <a:r>
              <a:rPr lang="en-US" dirty="0"/>
              <a:t>O</a:t>
            </a:r>
            <a:r>
              <a:rPr lang="en-US" baseline="30000" dirty="0"/>
              <a:t>+</a:t>
            </a:r>
            <a:r>
              <a:rPr lang="en-US" dirty="0"/>
              <a:t>(</a:t>
            </a:r>
            <a:r>
              <a:rPr lang="en-US" i="1" dirty="0"/>
              <a:t>aq</a:t>
            </a:r>
            <a:r>
              <a:rPr lang="en-US" dirty="0"/>
              <a:t>) </a:t>
            </a:r>
          </a:p>
        </p:txBody>
      </p:sp>
      <p:pic>
        <p:nvPicPr>
          <p:cNvPr id="1843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5626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
          <p:cNvSpPr txBox="1">
            <a:spLocks noChangeArrowheads="1"/>
          </p:cNvSpPr>
          <p:nvPr/>
        </p:nvSpPr>
        <p:spPr bwMode="auto">
          <a:xfrm>
            <a:off x="2743200" y="5181600"/>
            <a:ext cx="1724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1600" dirty="0">
                <a:solidFill>
                  <a:srgbClr val="FF0000"/>
                </a:solidFill>
              </a:rPr>
              <a:t>Forward reaction</a:t>
            </a:r>
          </a:p>
        </p:txBody>
      </p:sp>
      <p:sp>
        <p:nvSpPr>
          <p:cNvPr id="18437" name="TextBox 5"/>
          <p:cNvSpPr txBox="1">
            <a:spLocks noChangeArrowheads="1"/>
          </p:cNvSpPr>
          <p:nvPr/>
        </p:nvSpPr>
        <p:spPr bwMode="auto">
          <a:xfrm>
            <a:off x="2667000" y="5867400"/>
            <a:ext cx="1735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1600" dirty="0">
                <a:solidFill>
                  <a:srgbClr val="FF0000"/>
                </a:solidFill>
              </a:rPr>
              <a:t>Reverse reaction</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2920"/>
          <a:stretch/>
        </p:blipFill>
        <p:spPr>
          <a:xfrm>
            <a:off x="4917349" y="1897380"/>
            <a:ext cx="3634514" cy="3063240"/>
          </a:xfrm>
          <a:prstGeom prst="rect">
            <a:avLst/>
          </a:prstGeom>
        </p:spPr>
      </p:pic>
    </p:spTree>
    <p:extLst>
      <p:ext uri="{BB962C8B-B14F-4D97-AF65-F5344CB8AC3E}">
        <p14:creationId xmlns:p14="http://schemas.microsoft.com/office/powerpoint/2010/main" val="3516718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533400" y="257173"/>
            <a:ext cx="7634288" cy="914400"/>
          </a:xfrm>
        </p:spPr>
        <p:txBody>
          <a:bodyPr/>
          <a:lstStyle/>
          <a:p>
            <a:pPr eaLnBrk="1" hangingPunct="1"/>
            <a:r>
              <a:rPr lang="en-US" dirty="0">
                <a:latin typeface="Times New Roman" pitchFamily="18" charset="0"/>
              </a:rPr>
              <a:t>Learning Check</a:t>
            </a:r>
          </a:p>
        </p:txBody>
      </p:sp>
      <p:sp>
        <p:nvSpPr>
          <p:cNvPr id="20482" name="Text Placeholder 2"/>
          <p:cNvSpPr>
            <a:spLocks noGrp="1"/>
          </p:cNvSpPr>
          <p:nvPr>
            <p:ph type="body" sz="half" idx="1"/>
          </p:nvPr>
        </p:nvSpPr>
        <p:spPr>
          <a:xfrm>
            <a:off x="609600" y="1600200"/>
            <a:ext cx="8001000" cy="4572000"/>
          </a:xfrm>
        </p:spPr>
        <p:txBody>
          <a:bodyPr/>
          <a:lstStyle/>
          <a:p>
            <a:pPr marL="0" indent="0" eaLnBrk="1" hangingPunct="1">
              <a:buFont typeface="Arial" pitchFamily="34" charset="0"/>
              <a:buNone/>
            </a:pPr>
            <a:r>
              <a:rPr lang="en-US" dirty="0">
                <a:latin typeface="Times New Roman" pitchFamily="18" charset="0"/>
              </a:rPr>
              <a:t>Complete each of the following with </a:t>
            </a:r>
            <a:r>
              <a:rPr lang="en-US" b="1" dirty="0">
                <a:solidFill>
                  <a:srgbClr val="2C7C9F"/>
                </a:solidFill>
                <a:latin typeface="Times New Roman" pitchFamily="18" charset="0"/>
              </a:rPr>
              <a:t>equal</a:t>
            </a:r>
            <a:r>
              <a:rPr lang="en-US" i="1" dirty="0">
                <a:latin typeface="Times New Roman" pitchFamily="18" charset="0"/>
              </a:rPr>
              <a:t> </a:t>
            </a:r>
            <a:r>
              <a:rPr lang="en-US" dirty="0">
                <a:latin typeface="Times New Roman" pitchFamily="18" charset="0"/>
              </a:rPr>
              <a:t>or </a:t>
            </a:r>
            <a:r>
              <a:rPr lang="en-US" b="1" dirty="0">
                <a:solidFill>
                  <a:srgbClr val="2C7C9F"/>
                </a:solidFill>
                <a:latin typeface="Times New Roman" pitchFamily="18" charset="0"/>
              </a:rPr>
              <a:t>not equal</a:t>
            </a:r>
            <a:r>
              <a:rPr lang="en-US" dirty="0">
                <a:latin typeface="Times New Roman" pitchFamily="18" charset="0"/>
              </a:rPr>
              <a:t>, </a:t>
            </a:r>
            <a:r>
              <a:rPr lang="en-US" b="1" dirty="0">
                <a:solidFill>
                  <a:srgbClr val="2C7C9F"/>
                </a:solidFill>
                <a:latin typeface="Times New Roman" pitchFamily="18" charset="0"/>
              </a:rPr>
              <a:t>faster </a:t>
            </a:r>
            <a:r>
              <a:rPr lang="en-US" dirty="0">
                <a:solidFill>
                  <a:srgbClr val="000000"/>
                </a:solidFill>
                <a:latin typeface="Times New Roman" pitchFamily="18" charset="0"/>
              </a:rPr>
              <a:t>or</a:t>
            </a:r>
            <a:r>
              <a:rPr lang="en-US" b="1" dirty="0">
                <a:solidFill>
                  <a:srgbClr val="2C7C9F"/>
                </a:solidFill>
                <a:latin typeface="Times New Roman" pitchFamily="18" charset="0"/>
              </a:rPr>
              <a:t> slower</a:t>
            </a:r>
            <a:r>
              <a:rPr lang="en-US" dirty="0">
                <a:latin typeface="Times New Roman" pitchFamily="18" charset="0"/>
              </a:rPr>
              <a:t>, or</a:t>
            </a:r>
            <a:r>
              <a:rPr lang="en-US" b="1" dirty="0">
                <a:solidFill>
                  <a:srgbClr val="2C7C9F"/>
                </a:solidFill>
                <a:latin typeface="Times New Roman" pitchFamily="18" charset="0"/>
              </a:rPr>
              <a:t> change </a:t>
            </a:r>
            <a:r>
              <a:rPr lang="en-US" dirty="0">
                <a:solidFill>
                  <a:srgbClr val="000000"/>
                </a:solidFill>
                <a:latin typeface="Times New Roman" pitchFamily="18" charset="0"/>
              </a:rPr>
              <a:t>or</a:t>
            </a:r>
            <a:r>
              <a:rPr lang="en-US" b="1" dirty="0">
                <a:solidFill>
                  <a:srgbClr val="2C7C9F"/>
                </a:solidFill>
                <a:latin typeface="Times New Roman" pitchFamily="18" charset="0"/>
              </a:rPr>
              <a:t> do not change</a:t>
            </a:r>
            <a:r>
              <a:rPr lang="en-US" dirty="0">
                <a:solidFill>
                  <a:srgbClr val="000000"/>
                </a:solidFill>
                <a:latin typeface="Times New Roman" pitchFamily="18" charset="0"/>
              </a:rPr>
              <a:t>:</a:t>
            </a:r>
          </a:p>
          <a:p>
            <a:pPr marL="0" indent="0" eaLnBrk="1" hangingPunct="1">
              <a:buFont typeface="Arial" pitchFamily="34" charset="0"/>
              <a:buNone/>
            </a:pPr>
            <a:endParaRPr lang="en-US" dirty="0">
              <a:latin typeface="Times New Roman" pitchFamily="18" charset="0"/>
            </a:endParaRPr>
          </a:p>
          <a:p>
            <a:pPr marL="457200" indent="-457200" eaLnBrk="1" hangingPunct="1">
              <a:buFont typeface="Arial" pitchFamily="34" charset="0"/>
              <a:buNone/>
            </a:pPr>
            <a:r>
              <a:rPr lang="en-US" dirty="0">
                <a:latin typeface="Times New Roman" pitchFamily="18" charset="0"/>
              </a:rPr>
              <a:t>A.	Before equilibrium is reached, the concentrations of the reactants and products _____________.</a:t>
            </a:r>
          </a:p>
          <a:p>
            <a:pPr marL="457200" indent="-457200" eaLnBrk="1" hangingPunct="1">
              <a:buClrTx/>
              <a:buFont typeface="Arial" pitchFamily="34" charset="0"/>
              <a:buNone/>
            </a:pPr>
            <a:r>
              <a:rPr lang="en-US" dirty="0">
                <a:latin typeface="Times New Roman" pitchFamily="18" charset="0"/>
              </a:rPr>
              <a:t>B.	Initially, reactants have a rate of reaction ______ than the rate of reaction of the products.</a:t>
            </a:r>
          </a:p>
          <a:p>
            <a:pPr marL="457200" indent="-457200" eaLnBrk="1" hangingPunct="1">
              <a:buClr>
                <a:schemeClr val="tx1"/>
              </a:buClr>
              <a:buFont typeface="Arial" pitchFamily="34" charset="0"/>
              <a:buNone/>
            </a:pPr>
            <a:r>
              <a:rPr lang="en-US" dirty="0">
                <a:latin typeface="Times New Roman" pitchFamily="18" charset="0"/>
              </a:rPr>
              <a:t>C.	At equilibrium, the rate of the forward reaction is ______ to the rate of the reverse reaction.</a:t>
            </a:r>
          </a:p>
          <a:p>
            <a:pPr marL="457200" indent="-457200" eaLnBrk="1" hangingPunct="1">
              <a:buFont typeface="Arial" pitchFamily="34" charset="0"/>
              <a:buNone/>
            </a:pPr>
            <a:r>
              <a:rPr lang="en-US" dirty="0">
                <a:latin typeface="Times New Roman" pitchFamily="18" charset="0"/>
              </a:rPr>
              <a:t>D.	At equilibrium, the concentrations of the reactants and products ____________.</a:t>
            </a:r>
          </a:p>
        </p:txBody>
      </p:sp>
    </p:spTree>
    <p:extLst>
      <p:ext uri="{BB962C8B-B14F-4D97-AF65-F5344CB8AC3E}">
        <p14:creationId xmlns:p14="http://schemas.microsoft.com/office/powerpoint/2010/main" val="692835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533400" y="257175"/>
            <a:ext cx="7634288" cy="914400"/>
          </a:xfrm>
        </p:spPr>
        <p:txBody>
          <a:bodyPr/>
          <a:lstStyle/>
          <a:p>
            <a:pPr eaLnBrk="1" hangingPunct="1"/>
            <a:r>
              <a:rPr lang="en-US" dirty="0">
                <a:latin typeface="Times New Roman" pitchFamily="18" charset="0"/>
              </a:rPr>
              <a:t>Solution</a:t>
            </a:r>
          </a:p>
        </p:txBody>
      </p:sp>
      <p:sp>
        <p:nvSpPr>
          <p:cNvPr id="9218" name="Text Placeholder 2"/>
          <p:cNvSpPr>
            <a:spLocks noGrp="1"/>
          </p:cNvSpPr>
          <p:nvPr>
            <p:ph type="body" sz="half" idx="1"/>
          </p:nvPr>
        </p:nvSpPr>
        <p:spPr>
          <a:xfrm>
            <a:off x="609600" y="1600200"/>
            <a:ext cx="8001000" cy="4572000"/>
          </a:xfrm>
        </p:spPr>
        <p:txBody>
          <a:bodyPr/>
          <a:lstStyle/>
          <a:p>
            <a:pPr marL="0" indent="0" eaLnBrk="1" hangingPunct="1">
              <a:buFont typeface="Arial" charset="0"/>
              <a:buNone/>
              <a:defRPr/>
            </a:pPr>
            <a:r>
              <a:rPr lang="en-US" dirty="0">
                <a:ea typeface="ＭＳ Ｐゴシック" charset="0"/>
                <a:cs typeface="ＭＳ Ｐゴシック" charset="0"/>
              </a:rPr>
              <a:t>Complete each of the following with </a:t>
            </a:r>
            <a:r>
              <a:rPr lang="en-US" b="1" dirty="0">
                <a:solidFill>
                  <a:srgbClr val="2C7C9F"/>
                </a:solidFill>
                <a:ea typeface="ＭＳ Ｐゴシック" charset="0"/>
                <a:cs typeface="ＭＳ Ｐゴシック" charset="0"/>
              </a:rPr>
              <a:t>equal</a:t>
            </a:r>
            <a:r>
              <a:rPr lang="en-US" i="1" dirty="0">
                <a:ea typeface="ＭＳ Ｐゴシック" charset="0"/>
                <a:cs typeface="ＭＳ Ｐゴシック" charset="0"/>
              </a:rPr>
              <a:t> </a:t>
            </a:r>
            <a:r>
              <a:rPr lang="en-US" dirty="0">
                <a:ea typeface="ＭＳ Ｐゴシック" charset="0"/>
                <a:cs typeface="ＭＳ Ｐゴシック" charset="0"/>
              </a:rPr>
              <a:t>or </a:t>
            </a:r>
            <a:r>
              <a:rPr lang="en-US" b="1" dirty="0">
                <a:solidFill>
                  <a:srgbClr val="2C7C9F"/>
                </a:solidFill>
                <a:ea typeface="ＭＳ Ｐゴシック" charset="0"/>
                <a:cs typeface="ＭＳ Ｐゴシック" charset="0"/>
              </a:rPr>
              <a:t>not equal</a:t>
            </a:r>
            <a:r>
              <a:rPr lang="en-US" dirty="0">
                <a:ea typeface="ＭＳ Ｐゴシック" charset="0"/>
                <a:cs typeface="ＭＳ Ｐゴシック" charset="0"/>
              </a:rPr>
              <a:t>, </a:t>
            </a:r>
            <a:r>
              <a:rPr lang="en-US" b="1" dirty="0">
                <a:solidFill>
                  <a:srgbClr val="2C7C9F"/>
                </a:solidFill>
                <a:ea typeface="ＭＳ Ｐゴシック" charset="0"/>
                <a:cs typeface="ＭＳ Ｐゴシック" charset="0"/>
              </a:rPr>
              <a:t>faster </a:t>
            </a:r>
            <a:r>
              <a:rPr lang="en-US" dirty="0">
                <a:solidFill>
                  <a:srgbClr val="000000"/>
                </a:solidFill>
                <a:ea typeface="ＭＳ Ｐゴシック" charset="0"/>
                <a:cs typeface="ＭＳ Ｐゴシック" charset="0"/>
              </a:rPr>
              <a:t>or</a:t>
            </a:r>
            <a:r>
              <a:rPr lang="en-US" b="1" dirty="0">
                <a:solidFill>
                  <a:srgbClr val="2C7C9F"/>
                </a:solidFill>
                <a:ea typeface="ＭＳ Ｐゴシック" charset="0"/>
                <a:cs typeface="ＭＳ Ｐゴシック" charset="0"/>
              </a:rPr>
              <a:t> slower</a:t>
            </a:r>
            <a:r>
              <a:rPr lang="en-US" dirty="0">
                <a:ea typeface="ＭＳ Ｐゴシック" charset="0"/>
                <a:cs typeface="ＭＳ Ｐゴシック" charset="0"/>
              </a:rPr>
              <a:t>, or</a:t>
            </a:r>
            <a:r>
              <a:rPr lang="en-US" b="1" dirty="0">
                <a:solidFill>
                  <a:srgbClr val="2C7C9F"/>
                </a:solidFill>
                <a:ea typeface="ＭＳ Ｐゴシック" charset="0"/>
                <a:cs typeface="ＭＳ Ｐゴシック" charset="0"/>
              </a:rPr>
              <a:t> change </a:t>
            </a:r>
            <a:r>
              <a:rPr lang="en-US" dirty="0">
                <a:solidFill>
                  <a:srgbClr val="000000"/>
                </a:solidFill>
                <a:ea typeface="ＭＳ Ｐゴシック" charset="0"/>
                <a:cs typeface="ＭＳ Ｐゴシック" charset="0"/>
              </a:rPr>
              <a:t>or</a:t>
            </a:r>
            <a:r>
              <a:rPr lang="en-US" b="1" dirty="0">
                <a:solidFill>
                  <a:srgbClr val="2C7C9F"/>
                </a:solidFill>
                <a:ea typeface="ＭＳ Ｐゴシック" charset="0"/>
                <a:cs typeface="ＭＳ Ｐゴシック" charset="0"/>
              </a:rPr>
              <a:t> do not change</a:t>
            </a:r>
            <a:r>
              <a:rPr lang="en-US" dirty="0">
                <a:solidFill>
                  <a:srgbClr val="000000"/>
                </a:solidFill>
                <a:ea typeface="ＭＳ Ｐゴシック" charset="0"/>
                <a:cs typeface="ＭＳ Ｐゴシック" charset="0"/>
              </a:rPr>
              <a:t>:</a:t>
            </a:r>
          </a:p>
          <a:p>
            <a:pPr marL="0" indent="0" eaLnBrk="1" hangingPunct="1">
              <a:buFont typeface="Arial" charset="0"/>
              <a:buNone/>
              <a:defRPr/>
            </a:pPr>
            <a:endParaRPr lang="en-US" dirty="0"/>
          </a:p>
          <a:p>
            <a:pPr marL="457200" indent="-457200" eaLnBrk="1" hangingPunct="1">
              <a:buClrTx/>
              <a:buFont typeface="Arial" charset="0"/>
              <a:buAutoNum type="alphaUcPeriod"/>
              <a:defRPr/>
            </a:pPr>
            <a:r>
              <a:rPr lang="en-US" dirty="0"/>
              <a:t>Before equilibrium is reached, the concentrations of the reactants and products </a:t>
            </a:r>
            <a:r>
              <a:rPr lang="en-US" b="1" dirty="0">
                <a:solidFill>
                  <a:schemeClr val="accent1"/>
                </a:solidFill>
              </a:rPr>
              <a:t>change</a:t>
            </a:r>
            <a:r>
              <a:rPr lang="en-US" dirty="0"/>
              <a:t>.</a:t>
            </a:r>
          </a:p>
          <a:p>
            <a:pPr marL="457200" indent="-457200" eaLnBrk="1" hangingPunct="1">
              <a:buClrTx/>
              <a:buFont typeface="Arial" charset="0"/>
              <a:buAutoNum type="alphaUcPeriod"/>
              <a:defRPr/>
            </a:pPr>
            <a:r>
              <a:rPr lang="en-US" dirty="0"/>
              <a:t>Initially, reactants have a rate of reaction </a:t>
            </a:r>
            <a:r>
              <a:rPr lang="en-US" b="1" dirty="0">
                <a:solidFill>
                  <a:srgbClr val="2C7C9F"/>
                </a:solidFill>
              </a:rPr>
              <a:t>faster</a:t>
            </a:r>
            <a:r>
              <a:rPr lang="en-US" dirty="0"/>
              <a:t> than the rate of reaction of the products.</a:t>
            </a:r>
          </a:p>
          <a:p>
            <a:pPr marL="457200" indent="-457200" eaLnBrk="1" hangingPunct="1">
              <a:buClr>
                <a:schemeClr val="tx1"/>
              </a:buClr>
              <a:buFont typeface="Arial" charset="0"/>
              <a:buAutoNum type="alphaUcPeriod" startAt="3"/>
              <a:defRPr/>
            </a:pPr>
            <a:r>
              <a:rPr lang="en-US" dirty="0"/>
              <a:t>At equilibrium, the rate of the forward reaction is </a:t>
            </a:r>
            <a:r>
              <a:rPr lang="en-US" b="1" dirty="0">
                <a:solidFill>
                  <a:srgbClr val="2C7C9F"/>
                </a:solidFill>
              </a:rPr>
              <a:t>equal </a:t>
            </a:r>
            <a:r>
              <a:rPr lang="en-US" dirty="0"/>
              <a:t>to the rate of the reverse reaction.</a:t>
            </a:r>
          </a:p>
          <a:p>
            <a:pPr marL="457200" indent="-457200" eaLnBrk="1" hangingPunct="1">
              <a:buClrTx/>
              <a:buFont typeface="Arial" charset="0"/>
              <a:buAutoNum type="alphaUcPeriod" startAt="3"/>
              <a:defRPr/>
            </a:pPr>
            <a:r>
              <a:rPr lang="en-US" dirty="0"/>
              <a:t>At equilibrium, the concentrations of the reactants and products </a:t>
            </a:r>
            <a:r>
              <a:rPr lang="en-US" b="1" dirty="0">
                <a:solidFill>
                  <a:srgbClr val="2C7C9F"/>
                </a:solidFill>
              </a:rPr>
              <a:t>do not change</a:t>
            </a:r>
            <a:r>
              <a:rPr lang="en-US" dirty="0"/>
              <a:t>.</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054725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33400" y="257177"/>
            <a:ext cx="7634288" cy="914400"/>
          </a:xfrm>
        </p:spPr>
        <p:txBody>
          <a:bodyPr/>
          <a:lstStyle/>
          <a:p>
            <a:pPr eaLnBrk="1" hangingPunct="1"/>
            <a:r>
              <a:rPr lang="en-US" dirty="0">
                <a:latin typeface="Times New Roman" pitchFamily="18" charset="0"/>
              </a:rPr>
              <a:t>Le Châtelier</a:t>
            </a:r>
            <a:r>
              <a:rPr lang="en-US" altLang="en-US" dirty="0">
                <a:latin typeface="Times New Roman" pitchFamily="18" charset="0"/>
              </a:rPr>
              <a:t>’</a:t>
            </a:r>
            <a:r>
              <a:rPr lang="en-US" dirty="0">
                <a:latin typeface="Times New Roman" pitchFamily="18" charset="0"/>
              </a:rPr>
              <a:t>s </a:t>
            </a:r>
            <a:br>
              <a:rPr lang="en-US" dirty="0">
                <a:latin typeface="Times New Roman" pitchFamily="18" charset="0"/>
              </a:rPr>
            </a:br>
            <a:r>
              <a:rPr lang="en-US" dirty="0">
                <a:latin typeface="Times New Roman" pitchFamily="18" charset="0"/>
              </a:rPr>
              <a:t>Principle</a:t>
            </a:r>
          </a:p>
        </p:txBody>
      </p:sp>
      <p:sp>
        <p:nvSpPr>
          <p:cNvPr id="22530" name="Text Placeholder 2"/>
          <p:cNvSpPr>
            <a:spLocks noGrp="1"/>
          </p:cNvSpPr>
          <p:nvPr>
            <p:ph type="body" sz="half" idx="1"/>
          </p:nvPr>
        </p:nvSpPr>
        <p:spPr>
          <a:xfrm>
            <a:off x="609600" y="1600200"/>
            <a:ext cx="8001000" cy="4572000"/>
          </a:xfrm>
        </p:spPr>
        <p:txBody>
          <a:bodyPr/>
          <a:lstStyle/>
          <a:p>
            <a:pPr marL="0" indent="0" eaLnBrk="1" hangingPunct="1">
              <a:buFont typeface="Arial" pitchFamily="34" charset="0"/>
              <a:buNone/>
            </a:pPr>
            <a:r>
              <a:rPr lang="en-US" dirty="0">
                <a:latin typeface="Times New Roman" pitchFamily="18" charset="0"/>
              </a:rPr>
              <a:t>When we alter the concentration of a reactant or product of a system at equilibrium, </a:t>
            </a:r>
          </a:p>
          <a:p>
            <a:pPr marL="320040" indent="-320040" eaLnBrk="1" hangingPunct="1"/>
            <a:r>
              <a:rPr lang="en-US" dirty="0">
                <a:latin typeface="Times New Roman" pitchFamily="18" charset="0"/>
              </a:rPr>
              <a:t>the rates of the forward and reverse reactions will no longer be equal </a:t>
            </a:r>
          </a:p>
          <a:p>
            <a:pPr marL="320040" indent="-320040" eaLnBrk="1" hangingPunct="1"/>
            <a:r>
              <a:rPr lang="en-US" dirty="0">
                <a:latin typeface="Times New Roman" pitchFamily="18" charset="0"/>
              </a:rPr>
              <a:t>a stress is placed on the equilibrium</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b="1" dirty="0">
                <a:solidFill>
                  <a:schemeClr val="accent1"/>
                </a:solidFill>
                <a:latin typeface="Times New Roman" pitchFamily="18" charset="0"/>
              </a:rPr>
              <a:t>Le Châtelier</a:t>
            </a:r>
            <a:r>
              <a:rPr lang="en-US" altLang="en-US" b="1" dirty="0">
                <a:solidFill>
                  <a:schemeClr val="accent1"/>
                </a:solidFill>
                <a:latin typeface="Times New Roman" pitchFamily="18" charset="0"/>
              </a:rPr>
              <a:t>’</a:t>
            </a:r>
            <a:r>
              <a:rPr lang="en-US" b="1" dirty="0">
                <a:solidFill>
                  <a:schemeClr val="accent1"/>
                </a:solidFill>
                <a:latin typeface="Times New Roman" pitchFamily="18" charset="0"/>
              </a:rPr>
              <a:t>s principle </a:t>
            </a:r>
            <a:r>
              <a:rPr lang="en-US" dirty="0">
                <a:latin typeface="Times New Roman" pitchFamily="18" charset="0"/>
              </a:rPr>
              <a:t>states that when equilibrium is disturbed, the rates of the forward and reverse reactions change to relieve that stress and reestablish equilibrium.</a:t>
            </a:r>
            <a:endParaRPr lang="en-US" b="1" dirty="0">
              <a:solidFill>
                <a:srgbClr val="000000"/>
              </a:solidFill>
              <a:latin typeface="Times New Roman" pitchFamily="18" charset="0"/>
            </a:endParaRPr>
          </a:p>
        </p:txBody>
      </p:sp>
      <p:pic>
        <p:nvPicPr>
          <p:cNvPr id="1026" name="Picture 2" descr="G:\08VOL4\Graphics\Powerpoint\PEARSON\PE006-TIMBERLAKE-13e\Final Files\Core chemistry Skill - principle.jpg"/>
          <p:cNvPicPr>
            <a:picLocks noChangeAspect="1" noChangeArrowheads="1"/>
          </p:cNvPicPr>
          <p:nvPr/>
        </p:nvPicPr>
        <p:blipFill>
          <a:blip r:embed="rId2" cstate="print"/>
          <a:srcRect/>
          <a:stretch>
            <a:fillRect/>
          </a:stretch>
        </p:blipFill>
        <p:spPr bwMode="auto">
          <a:xfrm>
            <a:off x="6273355" y="527922"/>
            <a:ext cx="2806250" cy="656934"/>
          </a:xfrm>
          <a:prstGeom prst="rect">
            <a:avLst/>
          </a:prstGeom>
          <a:noFill/>
        </p:spPr>
      </p:pic>
    </p:spTree>
    <p:extLst>
      <p:ext uri="{BB962C8B-B14F-4D97-AF65-F5344CB8AC3E}">
        <p14:creationId xmlns:p14="http://schemas.microsoft.com/office/powerpoint/2010/main" val="2832870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533400" y="257178"/>
            <a:ext cx="7634288" cy="914400"/>
          </a:xfrm>
        </p:spPr>
        <p:txBody>
          <a:bodyPr/>
          <a:lstStyle/>
          <a:p>
            <a:pPr eaLnBrk="1" hangingPunct="1"/>
            <a:r>
              <a:rPr lang="en-US" dirty="0">
                <a:latin typeface="Times New Roman" pitchFamily="18" charset="0"/>
              </a:rPr>
              <a:t>Le Châtelier</a:t>
            </a:r>
            <a:r>
              <a:rPr lang="en-US" altLang="en-US" dirty="0">
                <a:latin typeface="Times New Roman" pitchFamily="18" charset="0"/>
              </a:rPr>
              <a:t>’</a:t>
            </a:r>
            <a:r>
              <a:rPr lang="en-US" dirty="0">
                <a:latin typeface="Times New Roman" pitchFamily="18" charset="0"/>
              </a:rPr>
              <a:t>s Principle</a:t>
            </a:r>
          </a:p>
        </p:txBody>
      </p:sp>
      <p:pic>
        <p:nvPicPr>
          <p:cNvPr id="2" name="Picture 1"/>
          <p:cNvPicPr>
            <a:picLocks noChangeAspect="1"/>
          </p:cNvPicPr>
          <p:nvPr/>
        </p:nvPicPr>
        <p:blipFill>
          <a:blip r:embed="rId2" cstate="print"/>
          <a:stretch>
            <a:fillRect/>
          </a:stretch>
        </p:blipFill>
        <p:spPr>
          <a:xfrm>
            <a:off x="358766" y="2514600"/>
            <a:ext cx="8426468" cy="2103612"/>
          </a:xfrm>
          <a:prstGeom prst="rect">
            <a:avLst/>
          </a:prstGeom>
        </p:spPr>
      </p:pic>
    </p:spTree>
    <p:extLst>
      <p:ext uri="{BB962C8B-B14F-4D97-AF65-F5344CB8AC3E}">
        <p14:creationId xmlns:p14="http://schemas.microsoft.com/office/powerpoint/2010/main" val="1043189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257175"/>
            <a:ext cx="7634288" cy="914400"/>
          </a:xfrm>
        </p:spPr>
        <p:txBody>
          <a:bodyPr/>
          <a:lstStyle/>
          <a:p>
            <a:pPr eaLnBrk="1" hangingPunct="1"/>
            <a:r>
              <a:rPr lang="en-US" dirty="0"/>
              <a:t>Names of Common Acids</a:t>
            </a:r>
          </a:p>
        </p:txBody>
      </p:sp>
      <p:pic>
        <p:nvPicPr>
          <p:cNvPr id="23555" name="Picture 3" descr="10_01_Table.jpg"/>
          <p:cNvPicPr>
            <a:picLocks noChangeAspect="1"/>
          </p:cNvPicPr>
          <p:nvPr/>
        </p:nvPicPr>
        <p:blipFill>
          <a:blip r:embed="rId3" cstate="print">
            <a:extLst>
              <a:ext uri="{28A0092B-C50C-407E-A947-70E740481C1C}">
                <a14:useLocalDpi xmlns:a14="http://schemas.microsoft.com/office/drawing/2010/main" val="0"/>
              </a:ext>
            </a:extLst>
          </a:blip>
          <a:srcRect b="2582"/>
          <a:stretch>
            <a:fillRect/>
          </a:stretch>
        </p:blipFill>
        <p:spPr bwMode="auto">
          <a:xfrm>
            <a:off x="1283102" y="1676400"/>
            <a:ext cx="6577796"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 xmlns:a16="http://schemas.microsoft.com/office/drawing/2014/main" id="{65E97BB1-6F52-401F-A7D7-0E8D5C7F254F}"/>
              </a:ext>
            </a:extLst>
          </p:cNvPr>
          <p:cNvSpPr/>
          <p:nvPr/>
        </p:nvSpPr>
        <p:spPr>
          <a:xfrm>
            <a:off x="3174492" y="3687540"/>
            <a:ext cx="978408" cy="484632"/>
          </a:xfrm>
          <a:prstGeom prst="righ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7" name="Title 1"/>
          <p:cNvSpPr>
            <a:spLocks noGrp="1"/>
          </p:cNvSpPr>
          <p:nvPr>
            <p:ph type="title"/>
          </p:nvPr>
        </p:nvSpPr>
        <p:spPr>
          <a:xfrm>
            <a:off x="533400" y="257178"/>
            <a:ext cx="8153400" cy="914400"/>
          </a:xfrm>
        </p:spPr>
        <p:txBody>
          <a:bodyPr/>
          <a:lstStyle/>
          <a:p>
            <a:pPr eaLnBrk="1" hangingPunct="1"/>
            <a:r>
              <a:rPr lang="en-US" dirty="0">
                <a:latin typeface="Times New Roman" pitchFamily="18" charset="0"/>
              </a:rPr>
              <a:t>Concentration Changes, Equilibrium</a:t>
            </a:r>
          </a:p>
        </p:txBody>
      </p:sp>
      <p:sp>
        <p:nvSpPr>
          <p:cNvPr id="24578" name="Text Placeholder 2"/>
          <p:cNvSpPr>
            <a:spLocks noGrp="1"/>
          </p:cNvSpPr>
          <p:nvPr>
            <p:ph type="body" sz="half" idx="1"/>
          </p:nvPr>
        </p:nvSpPr>
        <p:spPr>
          <a:xfrm>
            <a:off x="609600" y="1600200"/>
            <a:ext cx="8001000" cy="4343400"/>
          </a:xfrm>
        </p:spPr>
        <p:txBody>
          <a:bodyPr/>
          <a:lstStyle/>
          <a:p>
            <a:pPr eaLnBrk="1" hangingPunct="1">
              <a:spcBef>
                <a:spcPct val="10000"/>
              </a:spcBef>
              <a:buClr>
                <a:schemeClr val="bg2"/>
              </a:buClr>
              <a:buSzTx/>
              <a:buFontTx/>
              <a:buNone/>
            </a:pPr>
            <a:r>
              <a:rPr lang="en-US" dirty="0">
                <a:latin typeface="Times New Roman" pitchFamily="18" charset="0"/>
              </a:rPr>
              <a:t> Given the equilibrium reaction, </a:t>
            </a:r>
            <a:r>
              <a:rPr lang="en-US" dirty="0">
                <a:solidFill>
                  <a:srgbClr val="000000"/>
                </a:solidFill>
                <a:latin typeface="Times New Roman" pitchFamily="18" charset="0"/>
              </a:rPr>
              <a:t>adding </a:t>
            </a:r>
            <a:r>
              <a:rPr lang="en-US" dirty="0">
                <a:solidFill>
                  <a:srgbClr val="FF0000"/>
                </a:solidFill>
                <a:latin typeface="Times New Roman" pitchFamily="18" charset="0"/>
              </a:rPr>
              <a:t>more HF </a:t>
            </a:r>
          </a:p>
          <a:p>
            <a:pPr eaLnBrk="1" hangingPunct="1">
              <a:spcBef>
                <a:spcPct val="10000"/>
              </a:spcBef>
              <a:buClr>
                <a:schemeClr val="bg2"/>
              </a:buClr>
              <a:buSzTx/>
              <a:buFontTx/>
              <a:buNone/>
            </a:pPr>
            <a:r>
              <a:rPr lang="en-US" dirty="0">
                <a:latin typeface="Times New Roman" pitchFamily="18" charset="0"/>
              </a:rPr>
              <a:t>		HF(</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F</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eaLnBrk="1" hangingPunct="1"/>
            <a:r>
              <a:rPr lang="en-US" dirty="0">
                <a:latin typeface="Times New Roman" pitchFamily="18" charset="0"/>
              </a:rPr>
              <a:t>increases the concentration of HF </a:t>
            </a:r>
          </a:p>
          <a:p>
            <a:pPr eaLnBrk="1" hangingPunct="1">
              <a:spcBef>
                <a:spcPts val="100"/>
              </a:spcBef>
            </a:pPr>
            <a:r>
              <a:rPr lang="en-US" dirty="0">
                <a:latin typeface="Times New Roman" pitchFamily="18" charset="0"/>
              </a:rPr>
              <a:t>puts stress on the system that is relieved by increasing the rate of the forward reaction</a:t>
            </a:r>
          </a:p>
          <a:p>
            <a:pPr eaLnBrk="1" hangingPunct="1">
              <a:spcBef>
                <a:spcPts val="100"/>
              </a:spcBef>
              <a:buFont typeface="Arial" pitchFamily="34" charset="0"/>
              <a:buNone/>
            </a:pPr>
            <a:endParaRPr lang="en-US" dirty="0">
              <a:latin typeface="Times New Roman" pitchFamily="18" charset="0"/>
            </a:endParaRPr>
          </a:p>
          <a:p>
            <a:pPr eaLnBrk="1" hangingPunct="1">
              <a:spcBef>
                <a:spcPts val="100"/>
              </a:spcBef>
              <a:buFont typeface="Arial" pitchFamily="34" charset="0"/>
              <a:buNone/>
            </a:pPr>
            <a:r>
              <a:rPr lang="en-US" dirty="0">
                <a:latin typeface="Times New Roman" pitchFamily="18" charset="0"/>
              </a:rPr>
              <a:t>	</a:t>
            </a:r>
            <a:r>
              <a:rPr lang="en-US" dirty="0">
                <a:solidFill>
                  <a:srgbClr val="FF0000"/>
                </a:solidFill>
                <a:latin typeface="Times New Roman" pitchFamily="18" charset="0"/>
              </a:rPr>
              <a:t>HF</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F</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eaLnBrk="1" hangingPunct="1">
              <a:spcBef>
                <a:spcPts val="100"/>
              </a:spcBef>
              <a:buFont typeface="Arial" pitchFamily="34" charset="0"/>
              <a:buNone/>
            </a:pPr>
            <a:endParaRPr lang="en-US" b="1" dirty="0">
              <a:latin typeface="Times New Roman" pitchFamily="18" charset="0"/>
            </a:endParaRPr>
          </a:p>
          <a:p>
            <a:pPr marL="0" indent="0" eaLnBrk="1" hangingPunct="1">
              <a:spcBef>
                <a:spcPts val="100"/>
              </a:spcBef>
              <a:buFont typeface="Arial" pitchFamily="34" charset="0"/>
              <a:buNone/>
            </a:pPr>
            <a:r>
              <a:rPr lang="en-US" b="1" dirty="0">
                <a:latin typeface="Times New Roman" pitchFamily="18" charset="0"/>
              </a:rPr>
              <a:t>Le Châtelier</a:t>
            </a:r>
            <a:r>
              <a:rPr lang="en-US" altLang="en-US" b="1" dirty="0">
                <a:latin typeface="Times New Roman" pitchFamily="18" charset="0"/>
              </a:rPr>
              <a:t>’</a:t>
            </a:r>
            <a:r>
              <a:rPr lang="en-US" b="1" dirty="0">
                <a:latin typeface="Times New Roman" pitchFamily="18" charset="0"/>
              </a:rPr>
              <a:t>s principle</a:t>
            </a:r>
            <a:r>
              <a:rPr lang="en-US" dirty="0">
                <a:latin typeface="Times New Roman" pitchFamily="18" charset="0"/>
              </a:rPr>
              <a:t> states that adding more reactant causes the system to shift the direction of the products until equilibrium is reestablished.</a:t>
            </a:r>
          </a:p>
          <a:p>
            <a:pPr eaLnBrk="1" hangingPunct="1"/>
            <a:endParaRPr lang="en-US" dirty="0">
              <a:solidFill>
                <a:srgbClr val="000000"/>
              </a:solidFill>
              <a:latin typeface="Times New Roman" pitchFamily="18" charset="0"/>
            </a:endParaRPr>
          </a:p>
        </p:txBody>
      </p:sp>
      <p:pic>
        <p:nvPicPr>
          <p:cNvPr id="2457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1336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1"/>
          <p:cNvSpPr txBox="1">
            <a:spLocks noChangeArrowheads="1"/>
          </p:cNvSpPr>
          <p:nvPr/>
        </p:nvSpPr>
        <p:spPr bwMode="auto">
          <a:xfrm>
            <a:off x="3205162" y="3744912"/>
            <a:ext cx="947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1800" dirty="0">
                <a:solidFill>
                  <a:srgbClr val="FF0000"/>
                </a:solidFill>
                <a:latin typeface="Times" pitchFamily="18" charset="0"/>
              </a:rPr>
              <a:t>Add HF</a:t>
            </a:r>
          </a:p>
        </p:txBody>
      </p:sp>
      <p:pic>
        <p:nvPicPr>
          <p:cNvPr id="2458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1148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944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 xmlns:a16="http://schemas.microsoft.com/office/drawing/2014/main" id="{AFD7BF99-7BF9-4067-B8DA-8859EA15DCE0}"/>
              </a:ext>
            </a:extLst>
          </p:cNvPr>
          <p:cNvSpPr/>
          <p:nvPr/>
        </p:nvSpPr>
        <p:spPr>
          <a:xfrm rot="10800000">
            <a:off x="3113087" y="3600801"/>
            <a:ext cx="1215033" cy="484632"/>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1" name="Title 1"/>
          <p:cNvSpPr>
            <a:spLocks noGrp="1"/>
          </p:cNvSpPr>
          <p:nvPr>
            <p:ph type="title"/>
          </p:nvPr>
        </p:nvSpPr>
        <p:spPr>
          <a:xfrm>
            <a:off x="533400" y="257178"/>
            <a:ext cx="8153400" cy="914400"/>
          </a:xfrm>
        </p:spPr>
        <p:txBody>
          <a:bodyPr/>
          <a:lstStyle/>
          <a:p>
            <a:pPr eaLnBrk="1" hangingPunct="1"/>
            <a:r>
              <a:rPr lang="en-US" dirty="0">
                <a:latin typeface="Times New Roman" pitchFamily="18" charset="0"/>
              </a:rPr>
              <a:t>Concentration Changes, Equilibrium</a:t>
            </a:r>
          </a:p>
        </p:txBody>
      </p:sp>
      <p:sp>
        <p:nvSpPr>
          <p:cNvPr id="25602" name="Text Placeholder 2"/>
          <p:cNvSpPr>
            <a:spLocks noGrp="1"/>
          </p:cNvSpPr>
          <p:nvPr>
            <p:ph type="body" sz="half" idx="1"/>
          </p:nvPr>
        </p:nvSpPr>
        <p:spPr>
          <a:xfrm>
            <a:off x="609600" y="1600200"/>
            <a:ext cx="8077200" cy="4343400"/>
          </a:xfrm>
        </p:spPr>
        <p:txBody>
          <a:bodyPr/>
          <a:lstStyle/>
          <a:p>
            <a:pPr eaLnBrk="1" hangingPunct="1">
              <a:spcBef>
                <a:spcPct val="10000"/>
              </a:spcBef>
              <a:buClr>
                <a:schemeClr val="bg2"/>
              </a:buClr>
              <a:buSzTx/>
              <a:buFontTx/>
              <a:buNone/>
            </a:pPr>
            <a:r>
              <a:rPr lang="en-US" dirty="0">
                <a:latin typeface="Times New Roman" pitchFamily="18" charset="0"/>
              </a:rPr>
              <a:t> Given the equilibrium reaction, </a:t>
            </a:r>
            <a:r>
              <a:rPr lang="en-US" dirty="0">
                <a:solidFill>
                  <a:srgbClr val="FF0000"/>
                </a:solidFill>
                <a:latin typeface="Times New Roman" pitchFamily="18" charset="0"/>
              </a:rPr>
              <a:t>removing some of the HF </a:t>
            </a:r>
          </a:p>
          <a:p>
            <a:pPr eaLnBrk="1" hangingPunct="1">
              <a:spcBef>
                <a:spcPct val="10000"/>
              </a:spcBef>
              <a:buClr>
                <a:schemeClr val="bg2"/>
              </a:buClr>
              <a:buSzTx/>
              <a:buFontTx/>
              <a:buNone/>
            </a:pPr>
            <a:r>
              <a:rPr lang="en-US" dirty="0">
                <a:latin typeface="Times New Roman" pitchFamily="18" charset="0"/>
              </a:rPr>
              <a:t>		HF(</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F</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eaLnBrk="1" hangingPunct="1"/>
            <a:r>
              <a:rPr lang="en-US" dirty="0">
                <a:latin typeface="Times New Roman" pitchFamily="18" charset="0"/>
              </a:rPr>
              <a:t>decreases the concentration of HF </a:t>
            </a:r>
          </a:p>
          <a:p>
            <a:pPr eaLnBrk="1" hangingPunct="1">
              <a:spcBef>
                <a:spcPts val="100"/>
              </a:spcBef>
            </a:pPr>
            <a:r>
              <a:rPr lang="en-US" dirty="0">
                <a:latin typeface="Times New Roman" pitchFamily="18" charset="0"/>
              </a:rPr>
              <a:t>puts stress on the system that is relieved by increasing the rate of the reverse reaction</a:t>
            </a:r>
          </a:p>
          <a:p>
            <a:pPr eaLnBrk="1" hangingPunct="1">
              <a:spcBef>
                <a:spcPts val="100"/>
              </a:spcBef>
              <a:buFont typeface="Arial" pitchFamily="34" charset="0"/>
              <a:buNone/>
            </a:pPr>
            <a:endParaRPr lang="en-US" dirty="0">
              <a:latin typeface="Times New Roman" pitchFamily="18" charset="0"/>
            </a:endParaRPr>
          </a:p>
          <a:p>
            <a:pPr eaLnBrk="1" hangingPunct="1">
              <a:spcBef>
                <a:spcPts val="100"/>
              </a:spcBef>
              <a:buFont typeface="Arial" pitchFamily="34" charset="0"/>
              <a:buNone/>
            </a:pPr>
            <a:r>
              <a:rPr lang="en-US" dirty="0">
                <a:latin typeface="Times New Roman" pitchFamily="18" charset="0"/>
              </a:rPr>
              <a:t>	</a:t>
            </a:r>
            <a:r>
              <a:rPr lang="en-US" dirty="0">
                <a:solidFill>
                  <a:srgbClr val="FF0000"/>
                </a:solidFill>
                <a:latin typeface="Times New Roman" pitchFamily="18" charset="0"/>
              </a:rPr>
              <a:t>HF</a:t>
            </a:r>
            <a:r>
              <a:rPr lang="en-US" dirty="0">
                <a:solidFill>
                  <a:srgbClr val="000000"/>
                </a:solidFill>
                <a:latin typeface="Times New Roman" pitchFamily="18" charset="0"/>
              </a:rPr>
              <a:t>(</a:t>
            </a:r>
            <a:r>
              <a:rPr lang="en-US" i="1" dirty="0">
                <a:solidFill>
                  <a:srgbClr val="000000"/>
                </a:solidFill>
                <a:latin typeface="Times New Roman" pitchFamily="18" charset="0"/>
              </a:rPr>
              <a:t>aq</a:t>
            </a:r>
            <a:r>
              <a:rPr lang="en-US" dirty="0">
                <a:solidFill>
                  <a:srgbClr val="000000"/>
                </a:solidFill>
                <a:latin typeface="Times New Roman" pitchFamily="18" charset="0"/>
              </a:rPr>
              <a:t>) </a:t>
            </a:r>
            <a:r>
              <a:rPr lang="en-US" dirty="0">
                <a:latin typeface="Times New Roman" pitchFamily="18" charset="0"/>
              </a:rPr>
              <a:t>+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F</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eaLnBrk="1" hangingPunct="1">
              <a:spcBef>
                <a:spcPts val="100"/>
              </a:spcBef>
              <a:buFont typeface="Arial" pitchFamily="34" charset="0"/>
              <a:buNone/>
            </a:pPr>
            <a:endParaRPr lang="en-US" b="1" dirty="0">
              <a:latin typeface="Times New Roman" pitchFamily="18" charset="0"/>
            </a:endParaRPr>
          </a:p>
          <a:p>
            <a:pPr marL="0" indent="0" eaLnBrk="1" hangingPunct="1">
              <a:buFont typeface="Arial" pitchFamily="34" charset="0"/>
              <a:buNone/>
            </a:pPr>
            <a:r>
              <a:rPr lang="en-US" b="1" dirty="0">
                <a:latin typeface="Times New Roman" pitchFamily="18" charset="0"/>
              </a:rPr>
              <a:t>Le Châtelier</a:t>
            </a:r>
            <a:r>
              <a:rPr lang="en-US" altLang="en-US" b="1" dirty="0">
                <a:latin typeface="Times New Roman" pitchFamily="18" charset="0"/>
              </a:rPr>
              <a:t>’</a:t>
            </a:r>
            <a:r>
              <a:rPr lang="en-US" b="1" dirty="0">
                <a:latin typeface="Times New Roman" pitchFamily="18" charset="0"/>
              </a:rPr>
              <a:t>s principle</a:t>
            </a:r>
            <a:r>
              <a:rPr lang="en-US" dirty="0">
                <a:latin typeface="Times New Roman" pitchFamily="18" charset="0"/>
              </a:rPr>
              <a:t> states that the stress of removing some of the reactant causes the system to shift in the direction of the reactants until equilibrium is reestablished.</a:t>
            </a:r>
            <a:endParaRPr lang="en-US" dirty="0">
              <a:solidFill>
                <a:srgbClr val="000000"/>
              </a:solidFill>
              <a:latin typeface="Times New Roman" pitchFamily="18" charset="0"/>
            </a:endParaRPr>
          </a:p>
        </p:txBody>
      </p:sp>
      <p:pic>
        <p:nvPicPr>
          <p:cNvPr id="2560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1336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1"/>
          <p:cNvSpPr txBox="1">
            <a:spLocks noChangeArrowheads="1"/>
          </p:cNvSpPr>
          <p:nvPr/>
        </p:nvSpPr>
        <p:spPr bwMode="auto">
          <a:xfrm>
            <a:off x="3113087" y="3686178"/>
            <a:ext cx="1306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1800" dirty="0">
                <a:solidFill>
                  <a:srgbClr val="FF0000"/>
                </a:solidFill>
                <a:latin typeface="Times" pitchFamily="18" charset="0"/>
              </a:rPr>
              <a:t>Remove HF</a:t>
            </a:r>
          </a:p>
        </p:txBody>
      </p:sp>
      <p:pic>
        <p:nvPicPr>
          <p:cNvPr id="2560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1148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682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 xmlns:a16="http://schemas.microsoft.com/office/drawing/2014/main" id="{7875DC68-F593-4426-85EF-123F41F73508}"/>
              </a:ext>
            </a:extLst>
          </p:cNvPr>
          <p:cNvSpPr/>
          <p:nvPr/>
        </p:nvSpPr>
        <p:spPr>
          <a:xfrm rot="10800000">
            <a:off x="3007011" y="3584134"/>
            <a:ext cx="978408" cy="484632"/>
          </a:xfrm>
          <a:prstGeom prst="righ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25" name="Title 1"/>
          <p:cNvSpPr>
            <a:spLocks noGrp="1"/>
          </p:cNvSpPr>
          <p:nvPr>
            <p:ph type="title"/>
          </p:nvPr>
        </p:nvSpPr>
        <p:spPr>
          <a:xfrm>
            <a:off x="531812" y="257178"/>
            <a:ext cx="8153400" cy="914400"/>
          </a:xfrm>
        </p:spPr>
        <p:txBody>
          <a:bodyPr/>
          <a:lstStyle/>
          <a:p>
            <a:pPr eaLnBrk="1" hangingPunct="1"/>
            <a:r>
              <a:rPr lang="en-US" dirty="0">
                <a:latin typeface="Times New Roman" pitchFamily="18" charset="0"/>
              </a:rPr>
              <a:t>Concentration Changes, Equilibrium</a:t>
            </a:r>
          </a:p>
        </p:txBody>
      </p:sp>
      <p:sp>
        <p:nvSpPr>
          <p:cNvPr id="26626" name="Text Placeholder 2"/>
          <p:cNvSpPr>
            <a:spLocks noGrp="1"/>
          </p:cNvSpPr>
          <p:nvPr>
            <p:ph type="body" sz="half" idx="1"/>
          </p:nvPr>
        </p:nvSpPr>
        <p:spPr>
          <a:xfrm>
            <a:off x="609600" y="1600200"/>
            <a:ext cx="8229600" cy="4343400"/>
          </a:xfrm>
        </p:spPr>
        <p:txBody>
          <a:bodyPr/>
          <a:lstStyle/>
          <a:p>
            <a:pPr eaLnBrk="1" hangingPunct="1">
              <a:spcBef>
                <a:spcPct val="10000"/>
              </a:spcBef>
              <a:buClr>
                <a:schemeClr val="bg2"/>
              </a:buClr>
              <a:buSzTx/>
              <a:buFontTx/>
              <a:buNone/>
            </a:pPr>
            <a:r>
              <a:rPr lang="en-US" dirty="0">
                <a:latin typeface="Times New Roman" pitchFamily="18" charset="0"/>
              </a:rPr>
              <a:t> Given the equilibrium reaction, </a:t>
            </a:r>
            <a:r>
              <a:rPr lang="en-US" dirty="0">
                <a:solidFill>
                  <a:srgbClr val="000000"/>
                </a:solidFill>
                <a:latin typeface="Times New Roman" pitchFamily="18" charset="0"/>
              </a:rPr>
              <a:t>adding </a:t>
            </a:r>
            <a:r>
              <a:rPr lang="en-US" dirty="0">
                <a:solidFill>
                  <a:srgbClr val="FF0000"/>
                </a:solidFill>
                <a:latin typeface="Times New Roman" pitchFamily="18" charset="0"/>
              </a:rPr>
              <a:t>more F</a:t>
            </a:r>
            <a:r>
              <a:rPr lang="en-US" baseline="30000" dirty="0">
                <a:solidFill>
                  <a:srgbClr val="FF0000"/>
                </a:solidFill>
                <a:latin typeface="Times New Roman" pitchFamily="18" charset="0"/>
              </a:rPr>
              <a:t>−</a:t>
            </a:r>
            <a:r>
              <a:rPr lang="en-US" dirty="0">
                <a:solidFill>
                  <a:srgbClr val="FF0000"/>
                </a:solidFill>
                <a:latin typeface="Times New Roman" pitchFamily="18" charset="0"/>
              </a:rPr>
              <a:t> </a:t>
            </a:r>
          </a:p>
          <a:p>
            <a:pPr eaLnBrk="1" hangingPunct="1">
              <a:spcBef>
                <a:spcPct val="10000"/>
              </a:spcBef>
              <a:buClr>
                <a:schemeClr val="bg2"/>
              </a:buClr>
              <a:buSzTx/>
              <a:buFontTx/>
              <a:buNone/>
            </a:pPr>
            <a:r>
              <a:rPr lang="en-US" dirty="0">
                <a:latin typeface="Times New Roman" pitchFamily="18" charset="0"/>
              </a:rPr>
              <a:t>		HF(</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F</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eaLnBrk="1" hangingPunct="1"/>
            <a:r>
              <a:rPr lang="en-US" dirty="0">
                <a:latin typeface="Times New Roman" pitchFamily="18" charset="0"/>
              </a:rPr>
              <a:t>increases the concentration of F</a:t>
            </a:r>
            <a:r>
              <a:rPr lang="en-US" baseline="30000" dirty="0">
                <a:latin typeface="Times New Roman" pitchFamily="18" charset="0"/>
              </a:rPr>
              <a:t>−</a:t>
            </a:r>
            <a:r>
              <a:rPr lang="en-US" dirty="0">
                <a:latin typeface="Times New Roman" pitchFamily="18" charset="0"/>
              </a:rPr>
              <a:t> </a:t>
            </a:r>
          </a:p>
          <a:p>
            <a:pPr eaLnBrk="1" hangingPunct="1">
              <a:spcBef>
                <a:spcPts val="100"/>
              </a:spcBef>
            </a:pPr>
            <a:r>
              <a:rPr lang="en-US" dirty="0">
                <a:latin typeface="Times New Roman" pitchFamily="18" charset="0"/>
              </a:rPr>
              <a:t>puts stress on the system that is relieved by increasing the rate of the reverse reaction</a:t>
            </a:r>
          </a:p>
          <a:p>
            <a:pPr eaLnBrk="1" hangingPunct="1">
              <a:spcBef>
                <a:spcPts val="100"/>
              </a:spcBef>
              <a:buFont typeface="Arial" pitchFamily="34" charset="0"/>
              <a:buNone/>
            </a:pPr>
            <a:endParaRPr lang="en-US" dirty="0">
              <a:latin typeface="Times New Roman" pitchFamily="18" charset="0"/>
            </a:endParaRPr>
          </a:p>
          <a:p>
            <a:pPr eaLnBrk="1" hangingPunct="1">
              <a:spcBef>
                <a:spcPts val="100"/>
              </a:spcBef>
              <a:buFont typeface="Arial" pitchFamily="34" charset="0"/>
              <a:buNone/>
            </a:pPr>
            <a:r>
              <a:rPr lang="en-US" dirty="0">
                <a:latin typeface="Times New Roman" pitchFamily="18" charset="0"/>
              </a:rPr>
              <a:t>	HF(</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a:t>
            </a:r>
            <a:r>
              <a:rPr lang="en-US" dirty="0">
                <a:solidFill>
                  <a:srgbClr val="FF0000"/>
                </a:solidFill>
                <a:latin typeface="Times New Roman" pitchFamily="18" charset="0"/>
              </a:rPr>
              <a:t>F</a:t>
            </a:r>
            <a:r>
              <a:rPr lang="en-US" baseline="30000" dirty="0">
                <a:solidFill>
                  <a:srgbClr val="FF0000"/>
                </a:solidFill>
                <a:latin typeface="Times New Roman" pitchFamily="18" charset="0"/>
              </a:rPr>
              <a:t>−</a:t>
            </a:r>
            <a:r>
              <a:rPr lang="en-US" dirty="0">
                <a:solidFill>
                  <a:srgbClr val="000000"/>
                </a:solidFill>
                <a:latin typeface="Times New Roman" pitchFamily="18" charset="0"/>
              </a:rPr>
              <a:t>(</a:t>
            </a:r>
            <a:r>
              <a:rPr lang="en-US" i="1" dirty="0">
                <a:solidFill>
                  <a:srgbClr val="000000"/>
                </a:solidFill>
                <a:latin typeface="Times New Roman" pitchFamily="18" charset="0"/>
              </a:rPr>
              <a:t>aq</a:t>
            </a:r>
            <a:r>
              <a:rPr lang="en-US" dirty="0">
                <a:solidFill>
                  <a:srgbClr val="000000"/>
                </a:solidFill>
                <a:latin typeface="Times New Roman" pitchFamily="18" charset="0"/>
              </a:rPr>
              <a:t>) </a:t>
            </a:r>
            <a:r>
              <a:rPr lang="en-US" dirty="0">
                <a:latin typeface="Times New Roman" pitchFamily="18" charset="0"/>
              </a:rPr>
              <a:t>+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eaLnBrk="1" hangingPunct="1">
              <a:spcBef>
                <a:spcPts val="100"/>
              </a:spcBef>
              <a:buFont typeface="Arial" pitchFamily="34" charset="0"/>
              <a:buNone/>
            </a:pPr>
            <a:endParaRPr lang="en-US" b="1" dirty="0">
              <a:latin typeface="Times New Roman" pitchFamily="18" charset="0"/>
            </a:endParaRPr>
          </a:p>
          <a:p>
            <a:pPr marL="0" indent="0" eaLnBrk="1" hangingPunct="1">
              <a:buFont typeface="Arial" pitchFamily="34" charset="0"/>
              <a:buNone/>
            </a:pPr>
            <a:r>
              <a:rPr lang="en-US" b="1" dirty="0">
                <a:latin typeface="Times New Roman" pitchFamily="18" charset="0"/>
              </a:rPr>
              <a:t>Le Châtelier</a:t>
            </a:r>
            <a:r>
              <a:rPr lang="en-US" altLang="en-US" b="1" dirty="0">
                <a:latin typeface="Times New Roman" pitchFamily="18" charset="0"/>
              </a:rPr>
              <a:t>’</a:t>
            </a:r>
            <a:r>
              <a:rPr lang="en-US" b="1" dirty="0">
                <a:latin typeface="Times New Roman" pitchFamily="18" charset="0"/>
              </a:rPr>
              <a:t>s principle</a:t>
            </a:r>
            <a:r>
              <a:rPr lang="en-US" dirty="0">
                <a:latin typeface="Times New Roman" pitchFamily="18" charset="0"/>
              </a:rPr>
              <a:t> states that the addition of more product to the system causes the system to shift in the direction of the reactants.</a:t>
            </a:r>
            <a:endParaRPr lang="en-US" dirty="0">
              <a:solidFill>
                <a:srgbClr val="000000"/>
              </a:solidFill>
              <a:latin typeface="Times New Roman" pitchFamily="18" charset="0"/>
            </a:endParaRPr>
          </a:p>
        </p:txBody>
      </p:sp>
      <p:pic>
        <p:nvPicPr>
          <p:cNvPr id="2662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1336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1"/>
          <p:cNvSpPr txBox="1">
            <a:spLocks noChangeArrowheads="1"/>
          </p:cNvSpPr>
          <p:nvPr/>
        </p:nvSpPr>
        <p:spPr bwMode="auto">
          <a:xfrm>
            <a:off x="3180204" y="3641506"/>
            <a:ext cx="884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1800" dirty="0">
                <a:solidFill>
                  <a:srgbClr val="FF0000"/>
                </a:solidFill>
                <a:latin typeface="Times" pitchFamily="18" charset="0"/>
              </a:rPr>
              <a:t>Add F</a:t>
            </a:r>
            <a:r>
              <a:rPr lang="en-US" sz="1800" baseline="30000" dirty="0">
                <a:solidFill>
                  <a:srgbClr val="FF0000"/>
                </a:solidFill>
                <a:latin typeface="Times" pitchFamily="18" charset="0"/>
              </a:rPr>
              <a:t>−</a:t>
            </a:r>
            <a:endParaRPr lang="en-US" sz="1800" dirty="0">
              <a:solidFill>
                <a:srgbClr val="FF0000"/>
              </a:solidFill>
              <a:latin typeface="Times" pitchFamily="18" charset="0"/>
            </a:endParaRPr>
          </a:p>
        </p:txBody>
      </p:sp>
      <p:pic>
        <p:nvPicPr>
          <p:cNvPr id="2662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1148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1661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533400" y="257178"/>
            <a:ext cx="8153400" cy="914400"/>
          </a:xfrm>
        </p:spPr>
        <p:txBody>
          <a:bodyPr/>
          <a:lstStyle/>
          <a:p>
            <a:pPr eaLnBrk="1" hangingPunct="1"/>
            <a:r>
              <a:rPr lang="en-US" dirty="0">
                <a:latin typeface="Times New Roman" pitchFamily="18" charset="0"/>
              </a:rPr>
              <a:t>Concentration Changes, Equilibrium</a:t>
            </a:r>
          </a:p>
        </p:txBody>
      </p:sp>
      <p:sp>
        <p:nvSpPr>
          <p:cNvPr id="27650" name="Text Placeholder 2"/>
          <p:cNvSpPr>
            <a:spLocks noGrp="1"/>
          </p:cNvSpPr>
          <p:nvPr>
            <p:ph type="body" sz="half" idx="1"/>
          </p:nvPr>
        </p:nvSpPr>
        <p:spPr>
          <a:xfrm>
            <a:off x="609600" y="1600200"/>
            <a:ext cx="8001000" cy="4343400"/>
          </a:xfrm>
        </p:spPr>
        <p:txBody>
          <a:bodyPr/>
          <a:lstStyle/>
          <a:p>
            <a:pPr marL="0" indent="0" eaLnBrk="1" hangingPunct="1">
              <a:buFont typeface="Arial" pitchFamily="34" charset="0"/>
              <a:buNone/>
            </a:pPr>
            <a:r>
              <a:rPr lang="en-US" dirty="0">
                <a:latin typeface="Times New Roman" pitchFamily="18" charset="0"/>
              </a:rPr>
              <a:t>In summary, Le Châtelier</a:t>
            </a:r>
            <a:r>
              <a:rPr lang="en-US" altLang="en-US" dirty="0">
                <a:latin typeface="Times New Roman" pitchFamily="18" charset="0"/>
              </a:rPr>
              <a:t>’</a:t>
            </a:r>
            <a:r>
              <a:rPr lang="en-US" dirty="0">
                <a:latin typeface="Times New Roman" pitchFamily="18" charset="0"/>
              </a:rPr>
              <a:t>s principle indicates that a stress caused by adding a substance at equilibrium is relieved when the system shifts the reaction away from that substance. </a:t>
            </a:r>
            <a:endParaRPr lang="en-US" dirty="0">
              <a:solidFill>
                <a:srgbClr val="000000"/>
              </a:solidFill>
              <a:latin typeface="Times New Roman"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234"/>
          <a:stretch/>
        </p:blipFill>
        <p:spPr>
          <a:xfrm>
            <a:off x="326923" y="3426542"/>
            <a:ext cx="8534400" cy="2052779"/>
          </a:xfrm>
          <a:prstGeom prst="rect">
            <a:avLst/>
          </a:prstGeom>
        </p:spPr>
      </p:pic>
    </p:spTree>
    <p:extLst>
      <p:ext uri="{BB962C8B-B14F-4D97-AF65-F5344CB8AC3E}">
        <p14:creationId xmlns:p14="http://schemas.microsoft.com/office/powerpoint/2010/main" val="2235287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33400" y="219074"/>
            <a:ext cx="7634288" cy="990600"/>
          </a:xfrm>
        </p:spPr>
        <p:txBody>
          <a:bodyPr/>
          <a:lstStyle/>
          <a:p>
            <a:pPr eaLnBrk="1" hangingPunct="1"/>
            <a:r>
              <a:rPr lang="en-US" dirty="0">
                <a:latin typeface="Times New Roman" pitchFamily="18" charset="0"/>
              </a:rPr>
              <a:t>Chemistry Link to Health: Hypoxia</a:t>
            </a:r>
            <a:endParaRPr lang="en-US" baseline="-25000" dirty="0">
              <a:latin typeface="Times New Roman" pitchFamily="18" charset="0"/>
            </a:endParaRPr>
          </a:p>
        </p:txBody>
      </p:sp>
      <p:sp>
        <p:nvSpPr>
          <p:cNvPr id="13314" name="Text Placeholder 2"/>
          <p:cNvSpPr>
            <a:spLocks noGrp="1"/>
          </p:cNvSpPr>
          <p:nvPr>
            <p:ph type="body" sz="half" idx="1"/>
          </p:nvPr>
        </p:nvSpPr>
        <p:spPr>
          <a:xfrm>
            <a:off x="609600" y="1600200"/>
            <a:ext cx="7772400" cy="4572000"/>
          </a:xfrm>
        </p:spPr>
        <p:txBody>
          <a:bodyPr/>
          <a:lstStyle/>
          <a:p>
            <a:pPr marL="0" indent="0" eaLnBrk="1" hangingPunct="1">
              <a:spcBef>
                <a:spcPct val="0"/>
              </a:spcBef>
              <a:buFont typeface="Arial" charset="0"/>
              <a:buNone/>
              <a:defRPr/>
            </a:pPr>
            <a:r>
              <a:rPr lang="en-US" dirty="0">
                <a:ea typeface="ＭＳ Ｐゴシック" charset="0"/>
                <a:cs typeface="ＭＳ Ｐゴシック" charset="0"/>
              </a:rPr>
              <a:t>Oxygen transport involves an equilibrium reaction between </a:t>
            </a:r>
          </a:p>
          <a:p>
            <a:pPr marL="0" indent="0" eaLnBrk="1" hangingPunct="1">
              <a:spcBef>
                <a:spcPct val="0"/>
              </a:spcBef>
              <a:buFont typeface="Arial" charset="0"/>
              <a:buNone/>
              <a:defRPr/>
            </a:pPr>
            <a:r>
              <a:rPr lang="en-US" dirty="0">
                <a:ea typeface="ＭＳ Ｐゴシック" charset="0"/>
                <a:cs typeface="ＭＳ Ｐゴシック" charset="0"/>
              </a:rPr>
              <a:t>hemoglobin (Hb), oxygen, and oxyhemoglobin (HbO</a:t>
            </a:r>
            <a:r>
              <a:rPr lang="en-US" baseline="-25000" dirty="0">
                <a:ea typeface="ＭＳ Ｐゴシック" charset="0"/>
                <a:cs typeface="ＭＳ Ｐゴシック" charset="0"/>
              </a:rPr>
              <a:t>2</a:t>
            </a:r>
            <a:r>
              <a:rPr lang="en-US" dirty="0">
                <a:ea typeface="ＭＳ Ｐゴシック" charset="0"/>
                <a:cs typeface="ＭＳ Ｐゴシック" charset="0"/>
              </a:rPr>
              <a:t>).</a:t>
            </a:r>
          </a:p>
          <a:p>
            <a:pPr marL="0" indent="0" eaLnBrk="1" hangingPunct="1">
              <a:spcBef>
                <a:spcPct val="0"/>
              </a:spcBef>
              <a:buFont typeface="Arial" charset="0"/>
              <a:buNone/>
              <a:defRPr/>
            </a:pPr>
            <a:endParaRPr lang="en-US" dirty="0">
              <a:ea typeface="ＭＳ Ｐゴシック" charset="0"/>
              <a:cs typeface="ＭＳ Ｐゴシック" charset="0"/>
            </a:endParaRPr>
          </a:p>
          <a:p>
            <a:pPr marL="0" indent="0" eaLnBrk="1" hangingPunct="1">
              <a:spcBef>
                <a:spcPts val="600"/>
              </a:spcBef>
              <a:spcAft>
                <a:spcPts val="600"/>
              </a:spcAft>
              <a:buFont typeface="Arial" charset="0"/>
              <a:buNone/>
              <a:defRPr/>
            </a:pPr>
            <a:r>
              <a:rPr lang="en-US" dirty="0">
                <a:ea typeface="ＭＳ Ｐゴシック" charset="0"/>
                <a:cs typeface="ＭＳ Ｐゴシック" charset="0"/>
              </a:rPr>
              <a:t>	Hb(</a:t>
            </a:r>
            <a:r>
              <a:rPr lang="en-US" i="1" dirty="0">
                <a:ea typeface="ＭＳ Ｐゴシック" charset="0"/>
                <a:cs typeface="ＭＳ Ｐゴシック" charset="0"/>
              </a:rPr>
              <a:t>aq</a:t>
            </a:r>
            <a:r>
              <a:rPr lang="en-US" dirty="0">
                <a:ea typeface="ＭＳ Ｐゴシック" charset="0"/>
                <a:cs typeface="ＭＳ Ｐゴシック" charset="0"/>
              </a:rPr>
              <a:t>) + </a:t>
            </a:r>
            <a:r>
              <a:rPr lang="en-US" dirty="0">
                <a:solidFill>
                  <a:srgbClr val="FF0000"/>
                </a:solidFill>
                <a:ea typeface="ＭＳ Ｐゴシック" charset="0"/>
                <a:cs typeface="ＭＳ Ｐゴシック" charset="0"/>
              </a:rPr>
              <a:t>O</a:t>
            </a:r>
            <a:r>
              <a:rPr lang="en-US" baseline="-25000" dirty="0">
                <a:solidFill>
                  <a:srgbClr val="FF0000"/>
                </a:solidFill>
                <a:ea typeface="ＭＳ Ｐゴシック" charset="0"/>
                <a:cs typeface="ＭＳ Ｐゴシック" charset="0"/>
              </a:rPr>
              <a:t>2</a:t>
            </a:r>
            <a:r>
              <a:rPr lang="en-US" dirty="0">
                <a:ea typeface="ＭＳ Ｐゴシック" charset="0"/>
                <a:cs typeface="ＭＳ Ｐゴシック" charset="0"/>
              </a:rPr>
              <a:t>(</a:t>
            </a:r>
            <a:r>
              <a:rPr lang="en-US" i="1" dirty="0">
                <a:ea typeface="ＭＳ Ｐゴシック" charset="0"/>
                <a:cs typeface="ＭＳ Ｐゴシック" charset="0"/>
              </a:rPr>
              <a:t>g</a:t>
            </a:r>
            <a:r>
              <a:rPr lang="en-US" dirty="0">
                <a:ea typeface="ＭＳ Ｐゴシック" charset="0"/>
                <a:cs typeface="ＭＳ Ｐゴシック" charset="0"/>
              </a:rPr>
              <a:t>)         HbO</a:t>
            </a:r>
            <a:r>
              <a:rPr lang="en-US" baseline="-25000" dirty="0">
                <a:ea typeface="ＭＳ Ｐゴシック" charset="0"/>
                <a:cs typeface="ＭＳ Ｐゴシック" charset="0"/>
              </a:rPr>
              <a:t>2</a:t>
            </a:r>
            <a:r>
              <a:rPr lang="en-US" dirty="0">
                <a:ea typeface="ＭＳ Ｐゴシック" charset="0"/>
                <a:cs typeface="ＭＳ Ｐゴシック" charset="0"/>
              </a:rPr>
              <a:t>(</a:t>
            </a:r>
            <a:r>
              <a:rPr lang="en-US" i="1" dirty="0">
                <a:ea typeface="ＭＳ Ｐゴシック" charset="0"/>
                <a:cs typeface="ＭＳ Ｐゴシック" charset="0"/>
              </a:rPr>
              <a:t>aq</a:t>
            </a:r>
            <a:r>
              <a:rPr lang="en-US" dirty="0">
                <a:ea typeface="ＭＳ Ｐゴシック" charset="0"/>
                <a:cs typeface="ＭＳ Ｐゴシック" charset="0"/>
              </a:rPr>
              <a:t>)</a:t>
            </a:r>
          </a:p>
          <a:p>
            <a:pPr marL="0" indent="0" eaLnBrk="1" hangingPunct="1">
              <a:spcBef>
                <a:spcPts val="600"/>
              </a:spcBef>
              <a:spcAft>
                <a:spcPts val="600"/>
              </a:spcAft>
              <a:buFont typeface="Arial" charset="0"/>
              <a:buNone/>
              <a:defRPr/>
            </a:pPr>
            <a:endParaRPr lang="en-US" dirty="0">
              <a:ea typeface="ＭＳ Ｐゴシック" charset="0"/>
              <a:cs typeface="ＭＳ Ｐゴシック" charset="0"/>
            </a:endParaRPr>
          </a:p>
          <a:p>
            <a:pPr eaLnBrk="1" hangingPunct="1">
              <a:buFont typeface="Arial" charset="0"/>
              <a:buChar char="•"/>
              <a:defRPr/>
            </a:pPr>
            <a:r>
              <a:rPr lang="en-US" dirty="0"/>
              <a:t>When the </a:t>
            </a:r>
            <a:r>
              <a:rPr lang="en-US" dirty="0">
                <a:solidFill>
                  <a:srgbClr val="FF0000"/>
                </a:solidFill>
              </a:rPr>
              <a:t>O</a:t>
            </a:r>
            <a:r>
              <a:rPr lang="en-US" baseline="-25000" dirty="0">
                <a:solidFill>
                  <a:srgbClr val="FF0000"/>
                </a:solidFill>
              </a:rPr>
              <a:t>2</a:t>
            </a:r>
            <a:r>
              <a:rPr lang="en-US" dirty="0">
                <a:solidFill>
                  <a:srgbClr val="FF0000"/>
                </a:solidFill>
              </a:rPr>
              <a:t> level is high </a:t>
            </a:r>
            <a:r>
              <a:rPr lang="en-US" dirty="0"/>
              <a:t>in the alveoli of the lung, the reaction shifts in the direction of the product HbO</a:t>
            </a:r>
            <a:r>
              <a:rPr lang="en-US" baseline="-25000" dirty="0"/>
              <a:t>2</a:t>
            </a:r>
            <a:r>
              <a:rPr lang="en-US" dirty="0"/>
              <a:t>.  </a:t>
            </a:r>
          </a:p>
          <a:p>
            <a:pPr eaLnBrk="1" hangingPunct="1">
              <a:buFont typeface="Arial" charset="0"/>
              <a:buChar char="•"/>
              <a:defRPr/>
            </a:pPr>
            <a:r>
              <a:rPr lang="en-US" dirty="0"/>
              <a:t>In the tissues where O</a:t>
            </a:r>
            <a:r>
              <a:rPr lang="en-US" baseline="-25000" dirty="0"/>
              <a:t>2</a:t>
            </a:r>
            <a:r>
              <a:rPr lang="en-US" dirty="0"/>
              <a:t> concentration is low, the reverse reaction releases the oxygen from the hemoglobin.</a:t>
            </a:r>
          </a:p>
        </p:txBody>
      </p:sp>
      <p:pic>
        <p:nvPicPr>
          <p:cNvPr id="2867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9718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597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 xmlns:a16="http://schemas.microsoft.com/office/drawing/2014/main" id="{02843A56-5154-49F8-BB7A-723B1E44875B}"/>
              </a:ext>
            </a:extLst>
          </p:cNvPr>
          <p:cNvSpPr/>
          <p:nvPr/>
        </p:nvSpPr>
        <p:spPr>
          <a:xfrm rot="10800000">
            <a:off x="2762713" y="5687568"/>
            <a:ext cx="1452100" cy="484632"/>
          </a:xfrm>
          <a:prstGeom prst="right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97" name="Title 1"/>
          <p:cNvSpPr>
            <a:spLocks noGrp="1"/>
          </p:cNvSpPr>
          <p:nvPr>
            <p:ph type="title"/>
          </p:nvPr>
        </p:nvSpPr>
        <p:spPr>
          <a:xfrm>
            <a:off x="533400" y="219076"/>
            <a:ext cx="7634288" cy="990600"/>
          </a:xfrm>
        </p:spPr>
        <p:txBody>
          <a:bodyPr/>
          <a:lstStyle/>
          <a:p>
            <a:pPr eaLnBrk="1" hangingPunct="1"/>
            <a:r>
              <a:rPr lang="en-US" dirty="0">
                <a:latin typeface="Times New Roman" pitchFamily="18" charset="0"/>
              </a:rPr>
              <a:t>Chemistry Link to Health: Hypoxia</a:t>
            </a:r>
            <a:endParaRPr lang="en-US" baseline="-25000" dirty="0">
              <a:latin typeface="Times New Roman" pitchFamily="18" charset="0"/>
            </a:endParaRPr>
          </a:p>
        </p:txBody>
      </p:sp>
      <p:sp>
        <p:nvSpPr>
          <p:cNvPr id="29698" name="Text Placeholder 2"/>
          <p:cNvSpPr>
            <a:spLocks noGrp="1"/>
          </p:cNvSpPr>
          <p:nvPr>
            <p:ph type="body" sz="half" idx="1"/>
          </p:nvPr>
        </p:nvSpPr>
        <p:spPr>
          <a:xfrm>
            <a:off x="609600" y="1600200"/>
            <a:ext cx="8153400" cy="4572000"/>
          </a:xfrm>
        </p:spPr>
        <p:txBody>
          <a:bodyPr/>
          <a:lstStyle/>
          <a:p>
            <a:pPr eaLnBrk="1" hangingPunct="1"/>
            <a:r>
              <a:rPr lang="en-US" dirty="0">
                <a:latin typeface="Times New Roman" pitchFamily="18" charset="0"/>
              </a:rPr>
              <a:t>At 18,000 feet, a person receives 29% </a:t>
            </a:r>
            <a:r>
              <a:rPr lang="en-US" dirty="0">
                <a:solidFill>
                  <a:srgbClr val="FF0000"/>
                </a:solidFill>
                <a:latin typeface="Times New Roman" pitchFamily="18" charset="0"/>
              </a:rPr>
              <a:t>less O</a:t>
            </a:r>
            <a:r>
              <a:rPr lang="en-US" baseline="-25000" dirty="0">
                <a:solidFill>
                  <a:srgbClr val="FF0000"/>
                </a:solidFill>
                <a:latin typeface="Times New Roman" pitchFamily="18" charset="0"/>
              </a:rPr>
              <a:t>2</a:t>
            </a:r>
            <a:r>
              <a:rPr lang="en-US" dirty="0">
                <a:solidFill>
                  <a:srgbClr val="FF0000"/>
                </a:solidFill>
                <a:latin typeface="Times New Roman" pitchFamily="18" charset="0"/>
              </a:rPr>
              <a:t> </a:t>
            </a:r>
            <a:r>
              <a:rPr lang="en-US" dirty="0">
                <a:latin typeface="Times New Roman" pitchFamily="18" charset="0"/>
              </a:rPr>
              <a:t>and may experience hypoxia. </a:t>
            </a:r>
          </a:p>
          <a:p>
            <a:pPr eaLnBrk="1" hangingPunct="1"/>
            <a:r>
              <a:rPr lang="en-US" dirty="0">
                <a:latin typeface="Times New Roman" pitchFamily="18" charset="0"/>
              </a:rPr>
              <a:t>Hypoxia is characterized by increased respiratory rate, causing symptoms such as headache, decreased mental acuteness, fatigue, and decreased physical coordination.</a:t>
            </a:r>
          </a:p>
          <a:p>
            <a:pPr eaLnBrk="1" hangingPunct="1"/>
            <a:r>
              <a:rPr lang="en-US" dirty="0">
                <a:latin typeface="Times New Roman" pitchFamily="18" charset="0"/>
              </a:rPr>
              <a:t>According to Le Châtelier</a:t>
            </a:r>
            <a:r>
              <a:rPr lang="en-US" altLang="en-US" dirty="0">
                <a:latin typeface="Times New Roman" pitchFamily="18" charset="0"/>
              </a:rPr>
              <a:t>’</a:t>
            </a:r>
            <a:r>
              <a:rPr lang="en-US" dirty="0">
                <a:latin typeface="Times New Roman" pitchFamily="18" charset="0"/>
              </a:rPr>
              <a:t>s principle, we see that a decrease in oxygen will shift the system in the direction of the reactants to reestablish equilibrium.</a:t>
            </a:r>
          </a:p>
          <a:p>
            <a:pPr eaLnBrk="1" hangingPunct="1">
              <a:buFont typeface="Arial" pitchFamily="34" charset="0"/>
              <a:buNone/>
            </a:pPr>
            <a:endParaRPr lang="en-US" baseline="30000" dirty="0">
              <a:solidFill>
                <a:srgbClr val="000000"/>
              </a:solidFill>
              <a:latin typeface="Times New Roman" pitchFamily="18" charset="0"/>
            </a:endParaRPr>
          </a:p>
          <a:p>
            <a:pPr eaLnBrk="1" hangingPunct="1">
              <a:buFont typeface="Arial" pitchFamily="34" charset="0"/>
              <a:buNone/>
            </a:pPr>
            <a:r>
              <a:rPr lang="en-US" b="1" dirty="0">
                <a:latin typeface="Times New Roman" pitchFamily="18" charset="0"/>
              </a:rPr>
              <a:t>	</a:t>
            </a:r>
            <a:r>
              <a:rPr lang="en-US" dirty="0">
                <a:latin typeface="Times New Roman" pitchFamily="18" charset="0"/>
              </a:rPr>
              <a:t>Hb(</a:t>
            </a:r>
            <a:r>
              <a:rPr lang="en-US" i="1" dirty="0">
                <a:latin typeface="Times New Roman" pitchFamily="18" charset="0"/>
              </a:rPr>
              <a:t>aq</a:t>
            </a:r>
            <a:r>
              <a:rPr lang="en-US" dirty="0">
                <a:latin typeface="Times New Roman" pitchFamily="18" charset="0"/>
              </a:rPr>
              <a:t>) + </a:t>
            </a:r>
            <a:r>
              <a:rPr lang="en-US" dirty="0">
                <a:solidFill>
                  <a:srgbClr val="FF0000"/>
                </a:solidFill>
                <a:latin typeface="Times New Roman" pitchFamily="18" charset="0"/>
              </a:rPr>
              <a:t>O</a:t>
            </a:r>
            <a:r>
              <a:rPr lang="en-US" baseline="-25000" dirty="0">
                <a:solidFill>
                  <a:srgbClr val="FF0000"/>
                </a:solidFill>
                <a:latin typeface="Times New Roman" pitchFamily="18" charset="0"/>
              </a:rPr>
              <a:t>2</a:t>
            </a:r>
            <a:r>
              <a:rPr lang="en-US" dirty="0">
                <a:latin typeface="Times New Roman" pitchFamily="18" charset="0"/>
              </a:rPr>
              <a:t>(</a:t>
            </a:r>
            <a:r>
              <a:rPr lang="en-US" i="1" dirty="0">
                <a:latin typeface="Times New Roman" pitchFamily="18" charset="0"/>
              </a:rPr>
              <a:t>g</a:t>
            </a:r>
            <a:r>
              <a:rPr lang="en-US" dirty="0">
                <a:latin typeface="Times New Roman" pitchFamily="18" charset="0"/>
              </a:rPr>
              <a:t>)              HbO</a:t>
            </a:r>
            <a:r>
              <a:rPr lang="en-US" baseline="-25000" dirty="0">
                <a:latin typeface="Times New Roman" pitchFamily="18" charset="0"/>
              </a:rPr>
              <a:t>2</a:t>
            </a:r>
            <a:r>
              <a:rPr lang="en-US" dirty="0">
                <a:latin typeface="Times New Roman" pitchFamily="18" charset="0"/>
              </a:rPr>
              <a:t>(</a:t>
            </a:r>
            <a:r>
              <a:rPr lang="en-US" i="1" dirty="0">
                <a:latin typeface="Times New Roman" pitchFamily="18" charset="0"/>
              </a:rPr>
              <a:t>aq</a:t>
            </a:r>
            <a:r>
              <a:rPr lang="en-US" dirty="0">
                <a:latin typeface="Times New Roman" pitchFamily="18" charset="0"/>
              </a:rPr>
              <a:t>)</a:t>
            </a:r>
          </a:p>
          <a:p>
            <a:pPr eaLnBrk="1" hangingPunct="1">
              <a:buFont typeface="Arial" pitchFamily="34" charset="0"/>
              <a:buNone/>
            </a:pPr>
            <a:endParaRPr lang="en-US" baseline="30000" dirty="0">
              <a:solidFill>
                <a:srgbClr val="000000"/>
              </a:solidFill>
              <a:latin typeface="Times New Roman" pitchFamily="18" charset="0"/>
            </a:endParaRPr>
          </a:p>
        </p:txBody>
      </p:sp>
      <p:sp>
        <p:nvSpPr>
          <p:cNvPr id="29699" name="TextBox 5"/>
          <p:cNvSpPr txBox="1">
            <a:spLocks noChangeArrowheads="1"/>
          </p:cNvSpPr>
          <p:nvPr/>
        </p:nvSpPr>
        <p:spPr bwMode="auto">
          <a:xfrm>
            <a:off x="2921000" y="5679280"/>
            <a:ext cx="1293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1800" dirty="0">
                <a:solidFill>
                  <a:srgbClr val="FF0000"/>
                </a:solidFill>
                <a:latin typeface="Times" pitchFamily="18" charset="0"/>
              </a:rPr>
              <a:t>Remove O</a:t>
            </a:r>
            <a:r>
              <a:rPr lang="en-US" sz="1800" baseline="-25000" dirty="0">
                <a:solidFill>
                  <a:srgbClr val="FF0000"/>
                </a:solidFill>
                <a:latin typeface="Times" pitchFamily="18" charset="0"/>
              </a:rPr>
              <a:t>2</a:t>
            </a:r>
          </a:p>
        </p:txBody>
      </p:sp>
      <p:pic>
        <p:nvPicPr>
          <p:cNvPr id="2970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2578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3804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533400" y="219075"/>
            <a:ext cx="7600950" cy="990600"/>
          </a:xfrm>
        </p:spPr>
        <p:txBody>
          <a:bodyPr/>
          <a:lstStyle/>
          <a:p>
            <a:pPr eaLnBrk="1" hangingPunct="1"/>
            <a:r>
              <a:rPr lang="en-US" dirty="0">
                <a:latin typeface="Times New Roman" pitchFamily="18" charset="0"/>
              </a:rPr>
              <a:t>Learning Check</a:t>
            </a:r>
          </a:p>
        </p:txBody>
      </p:sp>
      <p:sp>
        <p:nvSpPr>
          <p:cNvPr id="30722" name="Text Placeholder 2"/>
          <p:cNvSpPr>
            <a:spLocks noGrp="1"/>
          </p:cNvSpPr>
          <p:nvPr>
            <p:ph type="body" sz="half" idx="1"/>
          </p:nvPr>
        </p:nvSpPr>
        <p:spPr>
          <a:xfrm>
            <a:off x="609600" y="1600200"/>
            <a:ext cx="8229600" cy="4191000"/>
          </a:xfrm>
        </p:spPr>
        <p:txBody>
          <a:bodyPr/>
          <a:lstStyle/>
          <a:p>
            <a:pPr marL="0" indent="0" eaLnBrk="1" hangingPunct="1">
              <a:buFont typeface="Arial" pitchFamily="34" charset="0"/>
              <a:buNone/>
            </a:pPr>
            <a:r>
              <a:rPr lang="en-US" dirty="0">
                <a:latin typeface="Times New Roman" pitchFamily="18" charset="0"/>
              </a:rPr>
              <a:t>An important reaction in the body fluids is</a:t>
            </a:r>
          </a:p>
          <a:p>
            <a:pPr marL="0" indent="0" eaLnBrk="1" hangingPunct="1">
              <a:buFont typeface="Arial" pitchFamily="34" charset="0"/>
              <a:buNone/>
            </a:pPr>
            <a:r>
              <a:rPr lang="en-US" b="1" dirty="0">
                <a:latin typeface="Times New Roman" pitchFamily="18" charset="0"/>
              </a:rPr>
              <a:t>	</a:t>
            </a:r>
            <a:r>
              <a:rPr lang="en-US" dirty="0">
                <a:latin typeface="Times New Roman" pitchFamily="18" charset="0"/>
              </a:rPr>
              <a:t>H</a:t>
            </a:r>
            <a:r>
              <a:rPr lang="en-US" baseline="-25000" dirty="0">
                <a:latin typeface="Times New Roman" pitchFamily="18" charset="0"/>
              </a:rPr>
              <a:t>2</a:t>
            </a:r>
            <a:r>
              <a:rPr lang="en-US" dirty="0">
                <a:latin typeface="Times New Roman" pitchFamily="18" charset="0"/>
              </a:rPr>
              <a:t>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HCO</a:t>
            </a:r>
            <a:r>
              <a:rPr lang="en-US" baseline="-25000" dirty="0">
                <a:latin typeface="Times New Roman" pitchFamily="18" charset="0"/>
              </a:rPr>
              <a:t>3</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0" indent="0" eaLnBrk="1" hangingPunct="1">
              <a:buFont typeface="Arial" pitchFamily="34" charset="0"/>
              <a:buNone/>
            </a:pPr>
            <a:r>
              <a:rPr lang="en-US" dirty="0">
                <a:latin typeface="Times New Roman" pitchFamily="18" charset="0"/>
              </a:rPr>
              <a:t>Use Le Châtelier</a:t>
            </a:r>
            <a:r>
              <a:rPr lang="en-US" altLang="en-US" dirty="0">
                <a:latin typeface="Times New Roman" pitchFamily="18" charset="0"/>
              </a:rPr>
              <a:t>’</a:t>
            </a:r>
            <a:r>
              <a:rPr lang="en-US" dirty="0">
                <a:latin typeface="Times New Roman" pitchFamily="18" charset="0"/>
              </a:rPr>
              <a:t>s principle to predict whether the system shifts in the direction of </a:t>
            </a:r>
            <a:r>
              <a:rPr lang="en-US" b="1" dirty="0">
                <a:solidFill>
                  <a:srgbClr val="2C7C9F"/>
                </a:solidFill>
                <a:latin typeface="Times New Roman" pitchFamily="18" charset="0"/>
              </a:rPr>
              <a:t>products</a:t>
            </a:r>
            <a:r>
              <a:rPr lang="en-US" dirty="0">
                <a:latin typeface="Times New Roman" pitchFamily="18" charset="0"/>
              </a:rPr>
              <a:t> or </a:t>
            </a:r>
            <a:r>
              <a:rPr lang="en-US" b="1" dirty="0">
                <a:solidFill>
                  <a:srgbClr val="2C7C9F"/>
                </a:solidFill>
                <a:latin typeface="Times New Roman" pitchFamily="18" charset="0"/>
              </a:rPr>
              <a:t>reactants</a:t>
            </a:r>
            <a:r>
              <a:rPr lang="en-US" dirty="0">
                <a:latin typeface="Times New Roman" pitchFamily="18" charset="0"/>
              </a:rPr>
              <a:t> for each of the following:</a:t>
            </a:r>
          </a:p>
          <a:p>
            <a:pPr marL="0" indent="0" eaLnBrk="1" hangingPunct="1">
              <a:buFont typeface="Arial" pitchFamily="34" charset="0"/>
              <a:buNone/>
            </a:pPr>
            <a:endParaRPr lang="en-US" dirty="0">
              <a:latin typeface="Times New Roman" pitchFamily="18" charset="0"/>
            </a:endParaRPr>
          </a:p>
          <a:p>
            <a:pPr marL="457200" indent="-457200" eaLnBrk="1" hangingPunct="1">
              <a:buFont typeface="Arial" pitchFamily="34" charset="0"/>
              <a:buNone/>
            </a:pPr>
            <a:r>
              <a:rPr lang="en-US" dirty="0">
                <a:latin typeface="Times New Roman" pitchFamily="18" charset="0"/>
              </a:rPr>
              <a:t>A.	Adding some H</a:t>
            </a:r>
            <a:r>
              <a:rPr lang="en-US" baseline="-25000" dirty="0">
                <a:latin typeface="Times New Roman" pitchFamily="18" charset="0"/>
              </a:rPr>
              <a:t>2</a:t>
            </a:r>
            <a:r>
              <a:rPr lang="en-US" dirty="0">
                <a:latin typeface="Times New Roman" pitchFamily="18" charset="0"/>
              </a:rPr>
              <a:t>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457200" indent="-457200" eaLnBrk="1" hangingPunct="1">
              <a:buFont typeface="Arial" pitchFamily="34" charset="0"/>
              <a:buNone/>
            </a:pPr>
            <a:r>
              <a:rPr lang="en-US" dirty="0">
                <a:latin typeface="Times New Roman" pitchFamily="18" charset="0"/>
              </a:rPr>
              <a:t>B.	Removing some HCO</a:t>
            </a:r>
            <a:r>
              <a:rPr lang="en-US" baseline="-25000" dirty="0">
                <a:latin typeface="Times New Roman" pitchFamily="18" charset="0"/>
              </a:rPr>
              <a:t>3</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457200" indent="-457200" eaLnBrk="1" hangingPunct="1">
              <a:buFont typeface="Arial" pitchFamily="34" charset="0"/>
              <a:buNone/>
            </a:pPr>
            <a:r>
              <a:rPr lang="en-US" dirty="0">
                <a:latin typeface="Times New Roman" pitchFamily="18" charset="0"/>
              </a:rPr>
              <a:t>C.	Adding some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p:txBody>
      </p:sp>
      <p:pic>
        <p:nvPicPr>
          <p:cNvPr id="3072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2098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35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33400" y="219076"/>
            <a:ext cx="7600950" cy="990600"/>
          </a:xfrm>
        </p:spPr>
        <p:txBody>
          <a:bodyPr/>
          <a:lstStyle/>
          <a:p>
            <a:pPr eaLnBrk="1" hangingPunct="1"/>
            <a:r>
              <a:rPr lang="en-US" dirty="0">
                <a:latin typeface="Times New Roman" pitchFamily="18" charset="0"/>
              </a:rPr>
              <a:t>Solution</a:t>
            </a:r>
          </a:p>
        </p:txBody>
      </p:sp>
      <p:sp>
        <p:nvSpPr>
          <p:cNvPr id="31746" name="Text Placeholder 2"/>
          <p:cNvSpPr>
            <a:spLocks noGrp="1"/>
          </p:cNvSpPr>
          <p:nvPr>
            <p:ph type="body" sz="half" idx="1"/>
          </p:nvPr>
        </p:nvSpPr>
        <p:spPr>
          <a:xfrm>
            <a:off x="609600" y="1600200"/>
            <a:ext cx="8229600" cy="4876800"/>
          </a:xfrm>
        </p:spPr>
        <p:txBody>
          <a:bodyPr/>
          <a:lstStyle/>
          <a:p>
            <a:pPr marL="0" indent="0" eaLnBrk="1" hangingPunct="1">
              <a:buFont typeface="Arial" pitchFamily="34" charset="0"/>
              <a:buNone/>
            </a:pPr>
            <a:r>
              <a:rPr lang="en-US" dirty="0">
                <a:latin typeface="Times New Roman" pitchFamily="18" charset="0"/>
              </a:rPr>
              <a:t>An important reaction in the body fluids is</a:t>
            </a:r>
          </a:p>
          <a:p>
            <a:pPr marL="0" indent="0" eaLnBrk="1" hangingPunct="1">
              <a:spcBef>
                <a:spcPts val="1800"/>
              </a:spcBef>
              <a:spcAft>
                <a:spcPts val="900"/>
              </a:spcAft>
              <a:buFont typeface="Arial" pitchFamily="34" charset="0"/>
              <a:buNone/>
            </a:pPr>
            <a:r>
              <a:rPr lang="en-US" b="1" dirty="0">
                <a:latin typeface="Times New Roman" pitchFamily="18" charset="0"/>
              </a:rPr>
              <a:t>	</a:t>
            </a:r>
            <a:r>
              <a:rPr lang="en-US" dirty="0">
                <a:latin typeface="Times New Roman" pitchFamily="18" charset="0"/>
              </a:rPr>
              <a:t>H</a:t>
            </a:r>
            <a:r>
              <a:rPr lang="en-US" baseline="-25000" dirty="0">
                <a:latin typeface="Times New Roman" pitchFamily="18" charset="0"/>
              </a:rPr>
              <a:t>2</a:t>
            </a:r>
            <a:r>
              <a:rPr lang="en-US" dirty="0">
                <a:latin typeface="Times New Roman" pitchFamily="18" charset="0"/>
              </a:rPr>
              <a:t>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HCO</a:t>
            </a:r>
            <a:r>
              <a:rPr lang="en-US" baseline="-25000" dirty="0">
                <a:latin typeface="Times New Roman" pitchFamily="18" charset="0"/>
              </a:rPr>
              <a:t>3</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0" indent="0" eaLnBrk="1" hangingPunct="1">
              <a:spcBef>
                <a:spcPts val="100"/>
              </a:spcBef>
              <a:buFont typeface="Arial" pitchFamily="34" charset="0"/>
              <a:buNone/>
            </a:pPr>
            <a:r>
              <a:rPr lang="en-US" dirty="0">
                <a:latin typeface="Times New Roman" pitchFamily="18" charset="0"/>
              </a:rPr>
              <a:t>Use Le Châtelier</a:t>
            </a:r>
            <a:r>
              <a:rPr lang="en-US" altLang="en-US" dirty="0">
                <a:latin typeface="Times New Roman" pitchFamily="18" charset="0"/>
              </a:rPr>
              <a:t>’</a:t>
            </a:r>
            <a:r>
              <a:rPr lang="en-US" dirty="0">
                <a:latin typeface="Times New Roman" pitchFamily="18" charset="0"/>
              </a:rPr>
              <a:t>s principle to predict whether the system shifts in the direction of </a:t>
            </a:r>
            <a:r>
              <a:rPr lang="en-US" b="1" dirty="0">
                <a:solidFill>
                  <a:srgbClr val="2C7C9F"/>
                </a:solidFill>
                <a:latin typeface="Times New Roman" pitchFamily="18" charset="0"/>
              </a:rPr>
              <a:t>products</a:t>
            </a:r>
            <a:r>
              <a:rPr lang="en-US" dirty="0">
                <a:latin typeface="Times New Roman" pitchFamily="18" charset="0"/>
              </a:rPr>
              <a:t> or </a:t>
            </a:r>
            <a:r>
              <a:rPr lang="en-US" b="1" dirty="0">
                <a:solidFill>
                  <a:srgbClr val="2C7C9F"/>
                </a:solidFill>
                <a:latin typeface="Times New Roman" pitchFamily="18" charset="0"/>
              </a:rPr>
              <a:t>reactants</a:t>
            </a:r>
            <a:r>
              <a:rPr lang="en-US" dirty="0">
                <a:latin typeface="Times New Roman" pitchFamily="18" charset="0"/>
              </a:rPr>
              <a:t> for each of the following:</a:t>
            </a:r>
          </a:p>
          <a:p>
            <a:pPr marL="0" indent="0" eaLnBrk="1" hangingPunct="1">
              <a:spcBef>
                <a:spcPts val="100"/>
              </a:spcBef>
              <a:buFont typeface="Arial" pitchFamily="34" charset="0"/>
              <a:buNone/>
            </a:pPr>
            <a:endParaRPr lang="en-US" dirty="0">
              <a:latin typeface="Times New Roman" pitchFamily="18" charset="0"/>
            </a:endParaRPr>
          </a:p>
          <a:p>
            <a:pPr marL="0" indent="0" eaLnBrk="1" hangingPunct="1">
              <a:spcBef>
                <a:spcPts val="100"/>
              </a:spcBef>
              <a:buFont typeface="Arial" pitchFamily="34" charset="0"/>
              <a:buNone/>
            </a:pPr>
            <a:r>
              <a:rPr lang="en-US" dirty="0">
                <a:latin typeface="Times New Roman" pitchFamily="18" charset="0"/>
              </a:rPr>
              <a:t>A.  Adding some H</a:t>
            </a:r>
            <a:r>
              <a:rPr lang="en-US" baseline="-25000" dirty="0">
                <a:latin typeface="Times New Roman" pitchFamily="18" charset="0"/>
              </a:rPr>
              <a:t>2</a:t>
            </a:r>
            <a:r>
              <a:rPr lang="en-US" dirty="0">
                <a:latin typeface="Times New Roman" pitchFamily="18" charset="0"/>
              </a:rPr>
              <a:t>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320040" indent="-320040" eaLnBrk="1" hangingPunct="1"/>
            <a:r>
              <a:rPr lang="en-US" dirty="0">
                <a:latin typeface="Times New Roman" pitchFamily="18" charset="0"/>
              </a:rPr>
              <a:t>The concentration of the reactant H</a:t>
            </a:r>
            <a:r>
              <a:rPr lang="en-US" baseline="-25000" dirty="0">
                <a:latin typeface="Times New Roman" pitchFamily="18" charset="0"/>
              </a:rPr>
              <a:t>2</a:t>
            </a:r>
            <a:r>
              <a:rPr lang="en-US" dirty="0">
                <a:latin typeface="Times New Roman" pitchFamily="18" charset="0"/>
              </a:rPr>
              <a:t>CO</a:t>
            </a:r>
            <a:r>
              <a:rPr lang="en-US" baseline="-25000" dirty="0">
                <a:latin typeface="Times New Roman" pitchFamily="18" charset="0"/>
              </a:rPr>
              <a:t>3</a:t>
            </a:r>
            <a:r>
              <a:rPr lang="en-US" dirty="0">
                <a:latin typeface="Times New Roman" pitchFamily="18" charset="0"/>
              </a:rPr>
              <a:t> increases. </a:t>
            </a:r>
          </a:p>
          <a:p>
            <a:pPr marL="320040" indent="-320040" eaLnBrk="1" hangingPunct="1"/>
            <a:r>
              <a:rPr lang="en-US" dirty="0">
                <a:latin typeface="Times New Roman" pitchFamily="18" charset="0"/>
              </a:rPr>
              <a:t>The rate of the forward reaction increases to shift the system in the direction of the </a:t>
            </a:r>
            <a:r>
              <a:rPr lang="en-US" b="1" dirty="0">
                <a:solidFill>
                  <a:srgbClr val="2C7C9F"/>
                </a:solidFill>
                <a:latin typeface="Times New Roman" pitchFamily="18" charset="0"/>
              </a:rPr>
              <a:t>products</a:t>
            </a:r>
            <a:r>
              <a:rPr lang="en-US" dirty="0">
                <a:latin typeface="Times New Roman" pitchFamily="18" charset="0"/>
              </a:rPr>
              <a:t> until equilibrium is reestablished.</a:t>
            </a:r>
          </a:p>
          <a:p>
            <a:pPr marL="0" indent="0" eaLnBrk="1" hangingPunct="1">
              <a:buFont typeface="Arial" pitchFamily="34" charset="0"/>
              <a:buNone/>
            </a:pPr>
            <a:endParaRPr lang="en-US" dirty="0">
              <a:latin typeface="Times New Roman" pitchFamily="18" charset="0"/>
            </a:endParaRPr>
          </a:p>
        </p:txBody>
      </p:sp>
      <p:pic>
        <p:nvPicPr>
          <p:cNvPr id="3174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3622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9940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219075"/>
            <a:ext cx="7600950" cy="990600"/>
          </a:xfrm>
        </p:spPr>
        <p:txBody>
          <a:bodyPr/>
          <a:lstStyle/>
          <a:p>
            <a:pPr eaLnBrk="1" hangingPunct="1"/>
            <a:r>
              <a:rPr lang="en-US" dirty="0">
                <a:latin typeface="Times New Roman" pitchFamily="18" charset="0"/>
              </a:rPr>
              <a:t>Solution</a:t>
            </a:r>
          </a:p>
        </p:txBody>
      </p:sp>
      <p:sp>
        <p:nvSpPr>
          <p:cNvPr id="32770" name="Text Placeholder 2"/>
          <p:cNvSpPr>
            <a:spLocks noGrp="1"/>
          </p:cNvSpPr>
          <p:nvPr>
            <p:ph type="body" sz="half" idx="1"/>
          </p:nvPr>
        </p:nvSpPr>
        <p:spPr>
          <a:xfrm>
            <a:off x="609600" y="1600200"/>
            <a:ext cx="8229600" cy="4876800"/>
          </a:xfrm>
        </p:spPr>
        <p:txBody>
          <a:bodyPr/>
          <a:lstStyle/>
          <a:p>
            <a:pPr marL="0" indent="0" eaLnBrk="1" hangingPunct="1">
              <a:buFont typeface="Arial" pitchFamily="34" charset="0"/>
              <a:buNone/>
            </a:pPr>
            <a:r>
              <a:rPr lang="en-US" dirty="0">
                <a:latin typeface="Times New Roman" pitchFamily="18" charset="0"/>
              </a:rPr>
              <a:t>An important reaction in the body fluids is</a:t>
            </a:r>
          </a:p>
          <a:p>
            <a:pPr marL="0" indent="0" eaLnBrk="1" hangingPunct="1">
              <a:spcBef>
                <a:spcPts val="1800"/>
              </a:spcBef>
              <a:spcAft>
                <a:spcPts val="900"/>
              </a:spcAft>
              <a:buFont typeface="Arial" pitchFamily="34" charset="0"/>
              <a:buNone/>
            </a:pPr>
            <a:r>
              <a:rPr lang="en-US" b="1" dirty="0">
                <a:latin typeface="Times New Roman" pitchFamily="18" charset="0"/>
              </a:rPr>
              <a:t>	</a:t>
            </a:r>
            <a:r>
              <a:rPr lang="en-US" dirty="0">
                <a:latin typeface="Times New Roman" pitchFamily="18" charset="0"/>
              </a:rPr>
              <a:t>H</a:t>
            </a:r>
            <a:r>
              <a:rPr lang="en-US" baseline="-25000" dirty="0">
                <a:latin typeface="Times New Roman" pitchFamily="18" charset="0"/>
              </a:rPr>
              <a:t>2</a:t>
            </a:r>
            <a:r>
              <a:rPr lang="en-US" dirty="0">
                <a:latin typeface="Times New Roman" pitchFamily="18" charset="0"/>
              </a:rPr>
              <a:t>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HCO</a:t>
            </a:r>
            <a:r>
              <a:rPr lang="en-US" baseline="-25000" dirty="0">
                <a:latin typeface="Times New Roman" pitchFamily="18" charset="0"/>
              </a:rPr>
              <a:t>3</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0" indent="0" eaLnBrk="1" hangingPunct="1">
              <a:spcBef>
                <a:spcPts val="100"/>
              </a:spcBef>
              <a:buFont typeface="Arial" pitchFamily="34" charset="0"/>
              <a:buNone/>
            </a:pPr>
            <a:r>
              <a:rPr lang="en-US" dirty="0">
                <a:latin typeface="Times New Roman" pitchFamily="18" charset="0"/>
              </a:rPr>
              <a:t>Use Le Châtelier</a:t>
            </a:r>
            <a:r>
              <a:rPr lang="en-US" altLang="en-US" dirty="0">
                <a:latin typeface="Times New Roman" pitchFamily="18" charset="0"/>
              </a:rPr>
              <a:t>’</a:t>
            </a:r>
            <a:r>
              <a:rPr lang="en-US" dirty="0">
                <a:latin typeface="Times New Roman" pitchFamily="18" charset="0"/>
              </a:rPr>
              <a:t>s principle to predict whether the system shifts in the direction of </a:t>
            </a:r>
            <a:r>
              <a:rPr lang="en-US" b="1" dirty="0">
                <a:solidFill>
                  <a:srgbClr val="2C7C9F"/>
                </a:solidFill>
                <a:latin typeface="Times New Roman" pitchFamily="18" charset="0"/>
              </a:rPr>
              <a:t>products</a:t>
            </a:r>
            <a:r>
              <a:rPr lang="en-US" dirty="0">
                <a:latin typeface="Times New Roman" pitchFamily="18" charset="0"/>
              </a:rPr>
              <a:t> or </a:t>
            </a:r>
            <a:r>
              <a:rPr lang="en-US" b="1" dirty="0">
                <a:solidFill>
                  <a:srgbClr val="2C7C9F"/>
                </a:solidFill>
                <a:latin typeface="Times New Roman" pitchFamily="18" charset="0"/>
              </a:rPr>
              <a:t>reactants</a:t>
            </a:r>
            <a:r>
              <a:rPr lang="en-US" dirty="0">
                <a:latin typeface="Times New Roman" pitchFamily="18" charset="0"/>
              </a:rPr>
              <a:t> for each of the following:</a:t>
            </a:r>
          </a:p>
          <a:p>
            <a:pPr marL="0" indent="0" eaLnBrk="1" hangingPunct="1">
              <a:spcBef>
                <a:spcPts val="100"/>
              </a:spcBef>
              <a:buFont typeface="Arial" pitchFamily="34" charset="0"/>
              <a:buNone/>
            </a:pPr>
            <a:endParaRPr lang="en-US" dirty="0">
              <a:latin typeface="Times New Roman" pitchFamily="18" charset="0"/>
            </a:endParaRPr>
          </a:p>
          <a:p>
            <a:pPr marL="0" indent="0" eaLnBrk="1" hangingPunct="1">
              <a:spcBef>
                <a:spcPts val="100"/>
              </a:spcBef>
              <a:buFont typeface="Arial" pitchFamily="34" charset="0"/>
              <a:buNone/>
            </a:pPr>
            <a:r>
              <a:rPr lang="en-US" dirty="0">
                <a:latin typeface="Times New Roman" pitchFamily="18" charset="0"/>
              </a:rPr>
              <a:t>B.  Removing some HCO</a:t>
            </a:r>
            <a:r>
              <a:rPr lang="en-US" baseline="-25000" dirty="0">
                <a:latin typeface="Times New Roman" pitchFamily="18" charset="0"/>
              </a:rPr>
              <a:t>3</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320040" indent="-320040" eaLnBrk="1" hangingPunct="1"/>
            <a:r>
              <a:rPr lang="en-US" dirty="0">
                <a:latin typeface="Times New Roman" pitchFamily="18" charset="0"/>
              </a:rPr>
              <a:t>When the concentration of the product HCO</a:t>
            </a:r>
            <a:r>
              <a:rPr lang="en-US" baseline="-25000" dirty="0">
                <a:latin typeface="Times New Roman" pitchFamily="18" charset="0"/>
              </a:rPr>
              <a:t>3</a:t>
            </a:r>
            <a:r>
              <a:rPr lang="en-US" baseline="30000" dirty="0">
                <a:latin typeface="Times New Roman" pitchFamily="18" charset="0"/>
              </a:rPr>
              <a:t>−</a:t>
            </a:r>
            <a:r>
              <a:rPr lang="en-US" dirty="0">
                <a:latin typeface="Times New Roman" pitchFamily="18" charset="0"/>
              </a:rPr>
              <a:t> decreases, the rate of the reverse reaction decreases.  </a:t>
            </a:r>
          </a:p>
          <a:p>
            <a:pPr marL="320040" indent="-320040" eaLnBrk="1" hangingPunct="1"/>
            <a:r>
              <a:rPr lang="en-US" dirty="0">
                <a:latin typeface="Times New Roman" pitchFamily="18" charset="0"/>
              </a:rPr>
              <a:t>The system shifts in the direction of the</a:t>
            </a:r>
            <a:r>
              <a:rPr lang="en-US" b="1" dirty="0">
                <a:solidFill>
                  <a:srgbClr val="2C7C9F"/>
                </a:solidFill>
                <a:latin typeface="Times New Roman" pitchFamily="18" charset="0"/>
              </a:rPr>
              <a:t> products </a:t>
            </a:r>
            <a:r>
              <a:rPr lang="en-US" dirty="0">
                <a:latin typeface="Times New Roman" pitchFamily="18" charset="0"/>
              </a:rPr>
              <a:t>until equilibrium is reestablished.</a:t>
            </a:r>
          </a:p>
          <a:p>
            <a:pPr marL="0" indent="0" eaLnBrk="1" hangingPunct="1">
              <a:buFont typeface="Arial" pitchFamily="34" charset="0"/>
              <a:buNone/>
            </a:pPr>
            <a:endParaRPr lang="en-US" dirty="0">
              <a:latin typeface="Times New Roman" pitchFamily="18"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3622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6353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33400" y="219075"/>
            <a:ext cx="7600950" cy="990600"/>
          </a:xfrm>
        </p:spPr>
        <p:txBody>
          <a:bodyPr/>
          <a:lstStyle/>
          <a:p>
            <a:pPr eaLnBrk="1" hangingPunct="1"/>
            <a:r>
              <a:rPr lang="en-US" dirty="0">
                <a:latin typeface="Times New Roman" pitchFamily="18" charset="0"/>
              </a:rPr>
              <a:t>Solution</a:t>
            </a:r>
          </a:p>
        </p:txBody>
      </p:sp>
      <p:sp>
        <p:nvSpPr>
          <p:cNvPr id="33794" name="Text Placeholder 2"/>
          <p:cNvSpPr>
            <a:spLocks noGrp="1"/>
          </p:cNvSpPr>
          <p:nvPr>
            <p:ph type="body" sz="half" idx="1"/>
          </p:nvPr>
        </p:nvSpPr>
        <p:spPr>
          <a:xfrm>
            <a:off x="609600" y="1600200"/>
            <a:ext cx="8229600" cy="4876800"/>
          </a:xfrm>
        </p:spPr>
        <p:txBody>
          <a:bodyPr/>
          <a:lstStyle/>
          <a:p>
            <a:pPr marL="0" indent="0" eaLnBrk="1" hangingPunct="1">
              <a:buFont typeface="Arial" pitchFamily="34" charset="0"/>
              <a:buNone/>
            </a:pPr>
            <a:r>
              <a:rPr lang="en-US" dirty="0">
                <a:latin typeface="Times New Roman" pitchFamily="18" charset="0"/>
              </a:rPr>
              <a:t>An important reaction in the body fluids is</a:t>
            </a:r>
          </a:p>
          <a:p>
            <a:pPr marL="0" indent="0" eaLnBrk="1" hangingPunct="1">
              <a:spcBef>
                <a:spcPts val="1800"/>
              </a:spcBef>
              <a:spcAft>
                <a:spcPts val="900"/>
              </a:spcAft>
              <a:buFont typeface="Arial" pitchFamily="34" charset="0"/>
              <a:buNone/>
            </a:pPr>
            <a:r>
              <a:rPr lang="en-US" b="1" dirty="0">
                <a:latin typeface="Times New Roman" pitchFamily="18" charset="0"/>
              </a:rPr>
              <a:t>	</a:t>
            </a:r>
            <a:r>
              <a:rPr lang="en-US" dirty="0">
                <a:latin typeface="Times New Roman" pitchFamily="18" charset="0"/>
              </a:rPr>
              <a:t>H</a:t>
            </a:r>
            <a:r>
              <a:rPr lang="en-US" baseline="-25000" dirty="0">
                <a:latin typeface="Times New Roman" pitchFamily="18" charset="0"/>
              </a:rPr>
              <a:t>2</a:t>
            </a:r>
            <a:r>
              <a:rPr lang="en-US" dirty="0">
                <a:latin typeface="Times New Roman" pitchFamily="18" charset="0"/>
              </a:rPr>
              <a:t>CO</a:t>
            </a:r>
            <a:r>
              <a:rPr lang="en-US" baseline="-25000" dirty="0">
                <a:latin typeface="Times New Roman" pitchFamily="18" charset="0"/>
              </a:rPr>
              <a:t>3</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HCO</a:t>
            </a:r>
            <a:r>
              <a:rPr lang="en-US" baseline="-25000" dirty="0">
                <a:latin typeface="Times New Roman" pitchFamily="18" charset="0"/>
              </a:rPr>
              <a:t>3</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0" indent="0" eaLnBrk="1" hangingPunct="1">
              <a:spcBef>
                <a:spcPts val="100"/>
              </a:spcBef>
              <a:buFont typeface="Arial" pitchFamily="34" charset="0"/>
              <a:buNone/>
            </a:pPr>
            <a:r>
              <a:rPr lang="en-US" dirty="0">
                <a:latin typeface="Times New Roman" pitchFamily="18" charset="0"/>
              </a:rPr>
              <a:t>Use Le Châtelier</a:t>
            </a:r>
            <a:r>
              <a:rPr lang="en-US" altLang="en-US" dirty="0">
                <a:latin typeface="Times New Roman" pitchFamily="18" charset="0"/>
              </a:rPr>
              <a:t>’</a:t>
            </a:r>
            <a:r>
              <a:rPr lang="en-US" dirty="0">
                <a:latin typeface="Times New Roman" pitchFamily="18" charset="0"/>
              </a:rPr>
              <a:t>s principle to predict whether the system shifts in the direction of </a:t>
            </a:r>
            <a:r>
              <a:rPr lang="en-US" b="1" dirty="0">
                <a:solidFill>
                  <a:srgbClr val="2C7C9F"/>
                </a:solidFill>
                <a:latin typeface="Times New Roman" pitchFamily="18" charset="0"/>
              </a:rPr>
              <a:t>products</a:t>
            </a:r>
            <a:r>
              <a:rPr lang="en-US" dirty="0">
                <a:latin typeface="Times New Roman" pitchFamily="18" charset="0"/>
              </a:rPr>
              <a:t> or </a:t>
            </a:r>
            <a:r>
              <a:rPr lang="en-US" b="1" dirty="0">
                <a:solidFill>
                  <a:srgbClr val="2C7C9F"/>
                </a:solidFill>
                <a:latin typeface="Times New Roman" pitchFamily="18" charset="0"/>
              </a:rPr>
              <a:t>reactants</a:t>
            </a:r>
            <a:r>
              <a:rPr lang="en-US" dirty="0">
                <a:latin typeface="Times New Roman" pitchFamily="18" charset="0"/>
              </a:rPr>
              <a:t> for each of the following:</a:t>
            </a:r>
          </a:p>
          <a:p>
            <a:pPr marL="0" indent="0" eaLnBrk="1" hangingPunct="1">
              <a:spcBef>
                <a:spcPts val="100"/>
              </a:spcBef>
              <a:buFont typeface="Arial" pitchFamily="34" charset="0"/>
              <a:buNone/>
            </a:pPr>
            <a:endParaRPr lang="en-US" dirty="0">
              <a:latin typeface="Times New Roman" pitchFamily="18" charset="0"/>
            </a:endParaRPr>
          </a:p>
          <a:p>
            <a:pPr marL="0" indent="0" eaLnBrk="1" hangingPunct="1">
              <a:spcBef>
                <a:spcPts val="100"/>
              </a:spcBef>
              <a:buFont typeface="Arial" pitchFamily="34" charset="0"/>
              <a:buNone/>
            </a:pPr>
            <a:r>
              <a:rPr lang="en-US" dirty="0">
                <a:latin typeface="Times New Roman" pitchFamily="18" charset="0"/>
              </a:rPr>
              <a:t>C.  Adding some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320040" indent="-320040" eaLnBrk="1" hangingPunct="1"/>
            <a:r>
              <a:rPr lang="en-US" dirty="0">
                <a:latin typeface="Times New Roman" pitchFamily="18" charset="0"/>
              </a:rPr>
              <a:t>When the concentration of the product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 </a:t>
            </a:r>
            <a:r>
              <a:rPr lang="en-US" dirty="0">
                <a:latin typeface="Times New Roman" pitchFamily="18" charset="0"/>
              </a:rPr>
              <a:t>increases, the rate of the reverse reaction increases. </a:t>
            </a:r>
          </a:p>
          <a:p>
            <a:pPr marL="320040" indent="-320040" eaLnBrk="1" hangingPunct="1"/>
            <a:r>
              <a:rPr lang="en-US" dirty="0">
                <a:latin typeface="Times New Roman" pitchFamily="18" charset="0"/>
              </a:rPr>
              <a:t>The system shifts in the direction of the </a:t>
            </a:r>
            <a:r>
              <a:rPr lang="en-US" b="1" dirty="0">
                <a:solidFill>
                  <a:srgbClr val="2C7C9F"/>
                </a:solidFill>
                <a:latin typeface="Times New Roman" pitchFamily="18" charset="0"/>
              </a:rPr>
              <a:t>reactants </a:t>
            </a:r>
            <a:r>
              <a:rPr lang="en-US" dirty="0">
                <a:latin typeface="Times New Roman" pitchFamily="18" charset="0"/>
              </a:rPr>
              <a:t>until equilibrium is reestablished.</a:t>
            </a: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3622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031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19077"/>
            <a:ext cx="7710487" cy="990600"/>
          </a:xfrm>
        </p:spPr>
        <p:txBody>
          <a:bodyPr/>
          <a:lstStyle/>
          <a:p>
            <a:pPr eaLnBrk="1" hangingPunct="1"/>
            <a:r>
              <a:rPr lang="en-US" dirty="0"/>
              <a:t>Learning Check</a:t>
            </a:r>
          </a:p>
        </p:txBody>
      </p:sp>
      <p:sp>
        <p:nvSpPr>
          <p:cNvPr id="24579" name="Text Placeholder 2"/>
          <p:cNvSpPr>
            <a:spLocks noGrp="1"/>
          </p:cNvSpPr>
          <p:nvPr>
            <p:ph type="body" sz="half" idx="1"/>
          </p:nvPr>
        </p:nvSpPr>
        <p:spPr>
          <a:xfrm>
            <a:off x="609600" y="1600200"/>
            <a:ext cx="7543800" cy="4724400"/>
          </a:xfrm>
        </p:spPr>
        <p:txBody>
          <a:bodyPr/>
          <a:lstStyle/>
          <a:p>
            <a:pPr eaLnBrk="1" hangingPunct="1">
              <a:lnSpc>
                <a:spcPct val="90000"/>
              </a:lnSpc>
              <a:buFont typeface="Wingdings" charset="2"/>
              <a:buNone/>
            </a:pPr>
            <a:r>
              <a:rPr lang="en-US" dirty="0"/>
              <a:t>Select the correct name for each of the following acids:</a:t>
            </a:r>
          </a:p>
          <a:p>
            <a:pPr eaLnBrk="1" hangingPunct="1">
              <a:lnSpc>
                <a:spcPct val="90000"/>
              </a:lnSpc>
              <a:spcBef>
                <a:spcPct val="10000"/>
              </a:spcBef>
              <a:buFont typeface="Wingdings" charset="2"/>
              <a:buNone/>
            </a:pPr>
            <a:r>
              <a:rPr lang="en-US" dirty="0"/>
              <a:t>1.  HBr 		A.  bromic acid		</a:t>
            </a:r>
          </a:p>
          <a:p>
            <a:pPr eaLnBrk="1" hangingPunct="1">
              <a:lnSpc>
                <a:spcPct val="90000"/>
              </a:lnSpc>
              <a:spcBef>
                <a:spcPct val="10000"/>
              </a:spcBef>
              <a:buFont typeface="Wingdings" charset="2"/>
              <a:buNone/>
            </a:pPr>
            <a:r>
              <a:rPr lang="en-US" dirty="0"/>
              <a:t>				B.  bromous acid  </a:t>
            </a:r>
          </a:p>
          <a:p>
            <a:pPr eaLnBrk="1" hangingPunct="1">
              <a:lnSpc>
                <a:spcPct val="90000"/>
              </a:lnSpc>
              <a:spcBef>
                <a:spcPct val="10000"/>
              </a:spcBef>
              <a:buFont typeface="Wingdings" charset="2"/>
              <a:buNone/>
            </a:pPr>
            <a:r>
              <a:rPr lang="en-US" dirty="0"/>
              <a:t>				C.  hydrobromic acid</a:t>
            </a:r>
          </a:p>
          <a:p>
            <a:pPr eaLnBrk="1" hangingPunct="1">
              <a:lnSpc>
                <a:spcPct val="90000"/>
              </a:lnSpc>
              <a:spcBef>
                <a:spcPct val="10000"/>
              </a:spcBef>
              <a:buFont typeface="Wingdings" charset="2"/>
              <a:buNone/>
            </a:pPr>
            <a:r>
              <a:rPr lang="en-US" dirty="0"/>
              <a:t>	</a:t>
            </a:r>
          </a:p>
          <a:p>
            <a:pPr eaLnBrk="1" hangingPunct="1">
              <a:lnSpc>
                <a:spcPct val="90000"/>
              </a:lnSpc>
              <a:spcBef>
                <a:spcPct val="10000"/>
              </a:spcBef>
              <a:buFont typeface="Wingdings" charset="2"/>
              <a:buNone/>
            </a:pPr>
            <a:r>
              <a:rPr lang="en-US" dirty="0"/>
              <a:t>2.  H</a:t>
            </a:r>
            <a:r>
              <a:rPr lang="en-US" baseline="-25000" dirty="0"/>
              <a:t>2</a:t>
            </a:r>
            <a:r>
              <a:rPr lang="en-US" dirty="0"/>
              <a:t>CO</a:t>
            </a:r>
            <a:r>
              <a:rPr lang="en-US" baseline="-25000" dirty="0"/>
              <a:t>3		</a:t>
            </a:r>
            <a:r>
              <a:rPr lang="en-US" dirty="0"/>
              <a:t>A.  carbonic acid</a:t>
            </a:r>
          </a:p>
          <a:p>
            <a:pPr eaLnBrk="1" hangingPunct="1">
              <a:lnSpc>
                <a:spcPct val="90000"/>
              </a:lnSpc>
              <a:spcBef>
                <a:spcPct val="10000"/>
              </a:spcBef>
              <a:buFont typeface="Wingdings" charset="2"/>
              <a:buNone/>
            </a:pPr>
            <a:r>
              <a:rPr lang="en-US" dirty="0"/>
              <a:t>				B.  hydrocarbonic acid</a:t>
            </a:r>
          </a:p>
          <a:p>
            <a:pPr eaLnBrk="1" hangingPunct="1">
              <a:lnSpc>
                <a:spcPct val="90000"/>
              </a:lnSpc>
              <a:spcBef>
                <a:spcPct val="10000"/>
              </a:spcBef>
              <a:buFont typeface="Wingdings" charset="2"/>
              <a:buNone/>
            </a:pPr>
            <a:r>
              <a:rPr lang="en-US" dirty="0"/>
              <a:t>				C.  carbonous acid</a:t>
            </a:r>
          </a:p>
          <a:p>
            <a:pPr eaLnBrk="1" hangingPunct="1">
              <a:lnSpc>
                <a:spcPct val="90000"/>
              </a:lnSpc>
              <a:spcBef>
                <a:spcPct val="10000"/>
              </a:spcBef>
              <a:buFont typeface="Wingdings" charset="2"/>
              <a:buNone/>
            </a:pPr>
            <a:endParaRPr lang="en-US" dirty="0"/>
          </a:p>
          <a:p>
            <a:pPr eaLnBrk="1" hangingPunct="1">
              <a:lnSpc>
                <a:spcPct val="90000"/>
              </a:lnSpc>
              <a:spcBef>
                <a:spcPct val="10000"/>
              </a:spcBef>
              <a:buFont typeface="Wingdings" charset="2"/>
              <a:buNone/>
            </a:pPr>
            <a:r>
              <a:rPr lang="en-US" dirty="0"/>
              <a:t>3.  HBrO</a:t>
            </a:r>
            <a:r>
              <a:rPr lang="en-US" baseline="-25000" dirty="0"/>
              <a:t>2</a:t>
            </a:r>
            <a:r>
              <a:rPr lang="en-US" dirty="0"/>
              <a:t>		A.  bromic acid</a:t>
            </a:r>
          </a:p>
          <a:p>
            <a:pPr eaLnBrk="1" hangingPunct="1">
              <a:lnSpc>
                <a:spcPct val="90000"/>
              </a:lnSpc>
              <a:spcBef>
                <a:spcPct val="10000"/>
              </a:spcBef>
              <a:buFont typeface="Wingdings" charset="2"/>
              <a:buNone/>
            </a:pPr>
            <a:r>
              <a:rPr lang="en-US" dirty="0"/>
              <a:t>				B.  hydrobromous acid</a:t>
            </a:r>
          </a:p>
          <a:p>
            <a:pPr eaLnBrk="1" hangingPunct="1">
              <a:lnSpc>
                <a:spcPct val="90000"/>
              </a:lnSpc>
              <a:spcBef>
                <a:spcPct val="10000"/>
              </a:spcBef>
              <a:buFont typeface="Wingdings" charset="2"/>
              <a:buNone/>
            </a:pPr>
            <a:r>
              <a:rPr lang="en-US" dirty="0"/>
              <a:t>				C.  bromous acid</a:t>
            </a:r>
          </a:p>
          <a:p>
            <a:pPr eaLnBrk="1" hangingPunct="1">
              <a:lnSpc>
                <a:spcPct val="90000"/>
              </a:lnSpc>
              <a:buClr>
                <a:schemeClr val="bg2"/>
              </a:buClr>
              <a:buSzTx/>
              <a:buFontTx/>
              <a:buNone/>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42878"/>
            <a:ext cx="8210550" cy="1143000"/>
          </a:xfrm>
        </p:spPr>
        <p:txBody>
          <a:bodyPr/>
          <a:lstStyle/>
          <a:p>
            <a:pPr eaLnBrk="1" hangingPunct="1"/>
            <a:r>
              <a:rPr lang="en-US" dirty="0">
                <a:latin typeface="Times New Roman" pitchFamily="18" charset="0"/>
              </a:rPr>
              <a:t>10.5  </a:t>
            </a:r>
            <a:r>
              <a:rPr lang="en-US" dirty="0">
                <a:solidFill>
                  <a:srgbClr val="800000"/>
                </a:solidFill>
                <a:latin typeface="Times New Roman" pitchFamily="18" charset="0"/>
              </a:rPr>
              <a:t>Dissociation of Water</a:t>
            </a:r>
            <a:endParaRPr lang="en-US" dirty="0">
              <a:latin typeface="Times New Roman" pitchFamily="18" charset="0"/>
            </a:endParaRPr>
          </a:p>
        </p:txBody>
      </p:sp>
      <p:sp>
        <p:nvSpPr>
          <p:cNvPr id="16387" name="Rectangle 3"/>
          <p:cNvSpPr>
            <a:spLocks noGrp="1" noChangeArrowheads="1"/>
          </p:cNvSpPr>
          <p:nvPr>
            <p:ph type="body" sz="half" idx="1"/>
          </p:nvPr>
        </p:nvSpPr>
        <p:spPr>
          <a:xfrm>
            <a:off x="609600" y="1524000"/>
            <a:ext cx="7543800" cy="4419600"/>
          </a:xfrm>
        </p:spPr>
        <p:txBody>
          <a:bodyPr/>
          <a:lstStyle/>
          <a:p>
            <a:pPr marL="0" indent="0" eaLnBrk="1" hangingPunct="1">
              <a:spcBef>
                <a:spcPts val="600"/>
              </a:spcBef>
              <a:spcAft>
                <a:spcPts val="600"/>
              </a:spcAft>
              <a:buFont typeface="Arial" pitchFamily="34" charset="0"/>
              <a:buNone/>
            </a:pPr>
            <a:endParaRPr lang="en-US" b="1" dirty="0">
              <a:latin typeface="Times New Roman" pitchFamily="18" charset="0"/>
            </a:endParaRPr>
          </a:p>
          <a:p>
            <a:pPr marL="0" indent="0" eaLnBrk="1" hangingPunct="1">
              <a:spcBef>
                <a:spcPts val="600"/>
              </a:spcBef>
              <a:spcAft>
                <a:spcPts val="600"/>
              </a:spcAft>
              <a:buFont typeface="Arial" pitchFamily="34" charset="0"/>
              <a:buNone/>
            </a:pPr>
            <a:endParaRPr lang="en-US" b="1" dirty="0">
              <a:latin typeface="Times New Roman" pitchFamily="18" charset="0"/>
            </a:endParaRPr>
          </a:p>
          <a:p>
            <a:pPr marL="0" indent="0" eaLnBrk="1" hangingPunct="1">
              <a:spcBef>
                <a:spcPts val="600"/>
              </a:spcBef>
              <a:spcAft>
                <a:spcPts val="600"/>
              </a:spcAft>
              <a:buFont typeface="Arial" pitchFamily="34" charset="0"/>
              <a:buNone/>
            </a:pPr>
            <a:endParaRPr lang="en-US" b="1" dirty="0">
              <a:latin typeface="Times New Roman" pitchFamily="18" charset="0"/>
            </a:endParaRPr>
          </a:p>
          <a:p>
            <a:pPr marL="0" indent="0" eaLnBrk="1" hangingPunct="1">
              <a:spcBef>
                <a:spcPts val="600"/>
              </a:spcBef>
              <a:spcAft>
                <a:spcPts val="600"/>
              </a:spcAft>
              <a:buFont typeface="Arial" pitchFamily="34" charset="0"/>
              <a:buNone/>
            </a:pPr>
            <a:endParaRPr lang="en-US" b="1" dirty="0">
              <a:latin typeface="Times New Roman" pitchFamily="18" charset="0"/>
            </a:endParaRPr>
          </a:p>
          <a:p>
            <a:pPr marL="0" indent="0" eaLnBrk="1" hangingPunct="1">
              <a:spcBef>
                <a:spcPts val="600"/>
              </a:spcBef>
              <a:spcAft>
                <a:spcPts val="600"/>
              </a:spcAft>
              <a:buFont typeface="Arial" pitchFamily="34" charset="0"/>
              <a:buNone/>
            </a:pPr>
            <a:endParaRPr lang="en-US" b="1" dirty="0">
              <a:latin typeface="Times New Roman" pitchFamily="18" charset="0"/>
            </a:endParaRPr>
          </a:p>
          <a:p>
            <a:pPr marL="0" indent="0" eaLnBrk="1" hangingPunct="1">
              <a:spcBef>
                <a:spcPts val="600"/>
              </a:spcBef>
              <a:spcAft>
                <a:spcPts val="600"/>
              </a:spcAft>
              <a:buFont typeface="Arial" pitchFamily="34" charset="0"/>
              <a:buNone/>
            </a:pPr>
            <a:endParaRPr lang="en-US" b="1" dirty="0">
              <a:latin typeface="Times New Roman" pitchFamily="18" charset="0"/>
            </a:endParaRPr>
          </a:p>
          <a:p>
            <a:pPr marL="0" indent="0" eaLnBrk="1" hangingPunct="1">
              <a:spcBef>
                <a:spcPts val="600"/>
              </a:spcBef>
              <a:spcAft>
                <a:spcPts val="600"/>
              </a:spcAft>
              <a:buNone/>
            </a:pPr>
            <a:r>
              <a:rPr lang="en-US" b="1" dirty="0">
                <a:latin typeface="Times New Roman" pitchFamily="18" charset="0"/>
              </a:rPr>
              <a:t>	H</a:t>
            </a:r>
            <a:r>
              <a:rPr lang="en-US" b="1" baseline="-25000" dirty="0">
                <a:latin typeface="Times New Roman" pitchFamily="18" charset="0"/>
              </a:rPr>
              <a:t>2</a:t>
            </a:r>
            <a:r>
              <a:rPr lang="en-US" b="1" dirty="0">
                <a:latin typeface="Times New Roman" pitchFamily="18" charset="0"/>
              </a:rPr>
              <a:t>O(</a:t>
            </a:r>
            <a:r>
              <a:rPr lang="en-US" b="1" i="1" dirty="0">
                <a:latin typeface="Times New Roman" pitchFamily="18" charset="0"/>
              </a:rPr>
              <a:t>l</a:t>
            </a:r>
            <a:r>
              <a:rPr lang="en-US" sz="1000" b="1" i="1" dirty="0">
                <a:solidFill>
                  <a:prstClr val="black"/>
                </a:solidFill>
                <a:latin typeface="Times New Roman" pitchFamily="18" charset="0"/>
              </a:rPr>
              <a:t> </a:t>
            </a:r>
            <a:r>
              <a:rPr lang="en-US" b="1" dirty="0">
                <a:latin typeface="Times New Roman" pitchFamily="18" charset="0"/>
              </a:rPr>
              <a:t>) + H</a:t>
            </a:r>
            <a:r>
              <a:rPr lang="en-US" b="1" baseline="-25000" dirty="0">
                <a:latin typeface="Times New Roman" pitchFamily="18" charset="0"/>
              </a:rPr>
              <a:t>2</a:t>
            </a:r>
            <a:r>
              <a:rPr lang="en-US" b="1" dirty="0">
                <a:latin typeface="Times New Roman" pitchFamily="18" charset="0"/>
              </a:rPr>
              <a:t>O(</a:t>
            </a:r>
            <a:r>
              <a:rPr lang="en-US" b="1" i="1" dirty="0">
                <a:latin typeface="Times New Roman" pitchFamily="18" charset="0"/>
              </a:rPr>
              <a:t>l</a:t>
            </a:r>
            <a:r>
              <a:rPr lang="en-US" sz="1000" b="1" i="1" dirty="0">
                <a:latin typeface="Times New Roman" pitchFamily="18" charset="0"/>
              </a:rPr>
              <a:t> </a:t>
            </a:r>
            <a:r>
              <a:rPr lang="en-US" b="1" dirty="0">
                <a:latin typeface="Times New Roman" pitchFamily="18" charset="0"/>
              </a:rPr>
              <a:t>) 	</a:t>
            </a:r>
            <a:r>
              <a:rPr lang="en-US" b="1" dirty="0">
                <a:latin typeface="Times" pitchFamily="18" charset="0"/>
              </a:rPr>
              <a:t>H</a:t>
            </a:r>
            <a:r>
              <a:rPr lang="en-US" b="1" baseline="-25000" dirty="0">
                <a:latin typeface="Times" pitchFamily="18" charset="0"/>
              </a:rPr>
              <a:t>3</a:t>
            </a:r>
            <a:r>
              <a:rPr lang="en-US" b="1" dirty="0">
                <a:latin typeface="Times" pitchFamily="18" charset="0"/>
              </a:rPr>
              <a:t>O</a:t>
            </a:r>
            <a:r>
              <a:rPr lang="en-US" b="1" baseline="30000" dirty="0">
                <a:latin typeface="Times" pitchFamily="18" charset="0"/>
              </a:rPr>
              <a:t>+</a:t>
            </a:r>
            <a:r>
              <a:rPr lang="en-US" b="1" dirty="0">
                <a:latin typeface="Times New Roman" pitchFamily="18" charset="0"/>
              </a:rPr>
              <a:t>(</a:t>
            </a:r>
            <a:r>
              <a:rPr lang="en-US" b="1" i="1" dirty="0">
                <a:latin typeface="Times New Roman" pitchFamily="18" charset="0"/>
              </a:rPr>
              <a:t>aq</a:t>
            </a:r>
            <a:r>
              <a:rPr lang="en-US" b="1" dirty="0">
                <a:latin typeface="Times New Roman" pitchFamily="18" charset="0"/>
              </a:rPr>
              <a:t>) + </a:t>
            </a:r>
            <a:r>
              <a:rPr lang="en-US" b="1" dirty="0">
                <a:latin typeface="Times" pitchFamily="18" charset="0"/>
              </a:rPr>
              <a:t>OH</a:t>
            </a:r>
            <a:r>
              <a:rPr lang="en-US" b="1" baseline="30000" dirty="0">
                <a:latin typeface="Times" pitchFamily="18" charset="0"/>
              </a:rPr>
              <a:t>−</a:t>
            </a:r>
            <a:r>
              <a:rPr lang="en-US" b="1" dirty="0">
                <a:latin typeface="Times New Roman" pitchFamily="18" charset="0"/>
              </a:rPr>
              <a:t>(</a:t>
            </a:r>
            <a:r>
              <a:rPr lang="en-US" b="1" i="1" dirty="0">
                <a:latin typeface="Times New Roman" pitchFamily="18" charset="0"/>
              </a:rPr>
              <a:t>aq</a:t>
            </a:r>
            <a:r>
              <a:rPr lang="en-US" b="1" dirty="0">
                <a:latin typeface="Times New Roman" pitchFamily="18" charset="0"/>
              </a:rPr>
              <a:t>) </a:t>
            </a:r>
          </a:p>
          <a:p>
            <a:pPr marL="0" indent="0" eaLnBrk="1" hangingPunct="1">
              <a:spcBef>
                <a:spcPct val="0"/>
              </a:spcBef>
              <a:buFont typeface="Arial" pitchFamily="34" charset="0"/>
              <a:buNone/>
            </a:pPr>
            <a:endParaRPr lang="en-US" dirty="0">
              <a:latin typeface="Times New Roman" pitchFamily="18" charset="0"/>
            </a:endParaRPr>
          </a:p>
        </p:txBody>
      </p:sp>
      <p:sp>
        <p:nvSpPr>
          <p:cNvPr id="16388" name="Text Box 8"/>
          <p:cNvSpPr txBox="1">
            <a:spLocks noChangeArrowheads="1"/>
          </p:cNvSpPr>
          <p:nvPr/>
        </p:nvSpPr>
        <p:spPr bwMode="auto">
          <a:xfrm>
            <a:off x="609600" y="51816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b="1" dirty="0">
                <a:solidFill>
                  <a:srgbClr val="3D9D1E"/>
                </a:solidFill>
                <a:latin typeface="Times New Roman" pitchFamily="18" charset="0"/>
                <a:cs typeface="Times New Roman" pitchFamily="18" charset="0"/>
              </a:rPr>
              <a:t>Learning </a:t>
            </a:r>
            <a:r>
              <a:rPr lang="en-US" b="1" dirty="0">
                <a:solidFill>
                  <a:srgbClr val="3D9D1E"/>
                </a:solidFill>
                <a:latin typeface="Times" pitchFamily="18" charset="0"/>
              </a:rPr>
              <a:t>Goal  </a:t>
            </a:r>
            <a:r>
              <a:rPr lang="en-US" dirty="0">
                <a:latin typeface="Times" pitchFamily="18" charset="0"/>
              </a:rPr>
              <a:t>Use the water dissociation expression to calculate the </a:t>
            </a:r>
            <a:r>
              <a:rPr lang="en-US" b="1" dirty="0">
                <a:latin typeface="Times" pitchFamily="18" charset="0"/>
              </a:rPr>
              <a:t>[</a:t>
            </a:r>
            <a:r>
              <a:rPr lang="en-US" dirty="0">
                <a:latin typeface="Times" pitchFamily="18" charset="0"/>
              </a:rPr>
              <a:t>H</a:t>
            </a:r>
            <a:r>
              <a:rPr lang="en-US" baseline="-25000" dirty="0">
                <a:latin typeface="Times" pitchFamily="18" charset="0"/>
              </a:rPr>
              <a:t>3</a:t>
            </a:r>
            <a:r>
              <a:rPr lang="en-US" dirty="0">
                <a:latin typeface="Times" pitchFamily="18" charset="0"/>
              </a:rPr>
              <a:t>O</a:t>
            </a:r>
            <a:r>
              <a:rPr lang="en-US" baseline="30000" dirty="0">
                <a:latin typeface="Times" pitchFamily="18" charset="0"/>
              </a:rPr>
              <a:t>+</a:t>
            </a:r>
            <a:r>
              <a:rPr lang="en-US" dirty="0">
                <a:latin typeface="Times" pitchFamily="18" charset="0"/>
              </a:rPr>
              <a:t>] and </a:t>
            </a:r>
            <a:r>
              <a:rPr lang="en-US" b="1" dirty="0">
                <a:latin typeface="Times" pitchFamily="18" charset="0"/>
              </a:rPr>
              <a:t>[</a:t>
            </a:r>
            <a:r>
              <a:rPr lang="en-US" dirty="0">
                <a:latin typeface="Times" pitchFamily="18" charset="0"/>
              </a:rPr>
              <a:t>OH</a:t>
            </a:r>
            <a:r>
              <a:rPr lang="en-US" baseline="30000" dirty="0">
                <a:latin typeface="Times" pitchFamily="18" charset="0"/>
              </a:rPr>
              <a:t>−</a:t>
            </a:r>
            <a:r>
              <a:rPr lang="en-US" dirty="0">
                <a:latin typeface="Times" pitchFamily="18" charset="0"/>
              </a:rPr>
              <a:t>] in an aqueous solution.</a:t>
            </a:r>
          </a:p>
        </p:txBody>
      </p:sp>
      <p:pic>
        <p:nvPicPr>
          <p:cNvPr id="1638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8006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3980"/>
          <a:stretch/>
        </p:blipFill>
        <p:spPr>
          <a:xfrm>
            <a:off x="2063941" y="1600200"/>
            <a:ext cx="5098859" cy="2895600"/>
          </a:xfrm>
          <a:prstGeom prst="rect">
            <a:avLst/>
          </a:prstGeom>
        </p:spPr>
      </p:pic>
    </p:spTree>
    <p:extLst>
      <p:ext uri="{BB962C8B-B14F-4D97-AF65-F5344CB8AC3E}">
        <p14:creationId xmlns:p14="http://schemas.microsoft.com/office/powerpoint/2010/main" val="1595610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57178"/>
            <a:ext cx="7600950" cy="914400"/>
          </a:xfrm>
        </p:spPr>
        <p:txBody>
          <a:bodyPr/>
          <a:lstStyle/>
          <a:p>
            <a:pPr eaLnBrk="1" hangingPunct="1"/>
            <a:r>
              <a:rPr lang="en-US" dirty="0">
                <a:latin typeface="Times New Roman" pitchFamily="18" charset="0"/>
              </a:rPr>
              <a:t>Ionization of Water</a:t>
            </a:r>
          </a:p>
        </p:txBody>
      </p:sp>
      <p:sp>
        <p:nvSpPr>
          <p:cNvPr id="18435" name="Text Placeholder 2"/>
          <p:cNvSpPr>
            <a:spLocks noGrp="1"/>
          </p:cNvSpPr>
          <p:nvPr>
            <p:ph type="body" sz="half" idx="1"/>
          </p:nvPr>
        </p:nvSpPr>
        <p:spPr>
          <a:xfrm>
            <a:off x="609600" y="1524000"/>
            <a:ext cx="8305800" cy="1752600"/>
          </a:xfrm>
        </p:spPr>
        <p:txBody>
          <a:bodyPr/>
          <a:lstStyle/>
          <a:p>
            <a:pPr eaLnBrk="1" hangingPunct="1">
              <a:lnSpc>
                <a:spcPct val="95000"/>
              </a:lnSpc>
              <a:spcBef>
                <a:spcPct val="10000"/>
              </a:spcBef>
              <a:buClr>
                <a:schemeClr val="bg2"/>
              </a:buClr>
              <a:buSzTx/>
              <a:buFontTx/>
              <a:buNone/>
            </a:pPr>
            <a:r>
              <a:rPr lang="en-US" dirty="0">
                <a:latin typeface="Times New Roman" pitchFamily="18" charset="0"/>
              </a:rPr>
              <a:t>Water is </a:t>
            </a:r>
            <a:r>
              <a:rPr lang="en-US" b="1" dirty="0">
                <a:solidFill>
                  <a:schemeClr val="accent1"/>
                </a:solidFill>
                <a:latin typeface="Times New Roman" pitchFamily="18" charset="0"/>
              </a:rPr>
              <a:t>amphoteric</a:t>
            </a:r>
            <a:r>
              <a:rPr lang="en-US" dirty="0">
                <a:latin typeface="Times New Roman" pitchFamily="18" charset="0"/>
              </a:rPr>
              <a:t>—it can act as an acid or a base. In water,</a:t>
            </a:r>
          </a:p>
          <a:p>
            <a:pPr eaLnBrk="1" hangingPunct="1">
              <a:lnSpc>
                <a:spcPct val="95000"/>
              </a:lnSpc>
              <a:spcBef>
                <a:spcPct val="10000"/>
              </a:spcBef>
              <a:buSzTx/>
              <a:buFontTx/>
              <a:buChar char="•"/>
            </a:pPr>
            <a:r>
              <a:rPr lang="en-US" dirty="0">
                <a:latin typeface="Times New Roman" pitchFamily="18" charset="0"/>
              </a:rPr>
              <a:t>H</a:t>
            </a:r>
            <a:r>
              <a:rPr lang="en-US" baseline="30000" dirty="0">
                <a:latin typeface="Times New Roman" pitchFamily="18" charset="0"/>
              </a:rPr>
              <a:t>+</a:t>
            </a:r>
            <a:r>
              <a:rPr lang="en-US" dirty="0">
                <a:latin typeface="Times New Roman" pitchFamily="18" charset="0"/>
              </a:rPr>
              <a:t> is transferred from one H</a:t>
            </a:r>
            <a:r>
              <a:rPr lang="en-US" baseline="-25000" dirty="0">
                <a:latin typeface="Times New Roman" pitchFamily="18" charset="0"/>
              </a:rPr>
              <a:t>2</a:t>
            </a:r>
            <a:r>
              <a:rPr lang="en-US" dirty="0">
                <a:latin typeface="Times New Roman" pitchFamily="18" charset="0"/>
              </a:rPr>
              <a:t>O molecule to another</a:t>
            </a:r>
          </a:p>
          <a:p>
            <a:pPr eaLnBrk="1" hangingPunct="1">
              <a:lnSpc>
                <a:spcPct val="95000"/>
              </a:lnSpc>
              <a:spcBef>
                <a:spcPct val="10000"/>
              </a:spcBef>
              <a:buSzTx/>
              <a:buFontTx/>
              <a:buChar char="•"/>
            </a:pPr>
            <a:r>
              <a:rPr lang="en-US" dirty="0">
                <a:latin typeface="Times New Roman" pitchFamily="18" charset="0"/>
              </a:rPr>
              <a:t>one molecule acts as an acid, while another acts as a base</a:t>
            </a:r>
          </a:p>
          <a:p>
            <a:pPr eaLnBrk="1" hangingPunct="1">
              <a:lnSpc>
                <a:spcPct val="95000"/>
              </a:lnSpc>
              <a:spcBef>
                <a:spcPct val="10000"/>
              </a:spcBef>
              <a:buSzTx/>
              <a:buFontTx/>
              <a:buChar char="•"/>
            </a:pPr>
            <a:r>
              <a:rPr lang="en-US" dirty="0">
                <a:latin typeface="Times New Roman" pitchFamily="18" charset="0"/>
              </a:rPr>
              <a:t>equilibrium is reached between the conjugate acid–base pairs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3635"/>
          <a:stretch/>
        </p:blipFill>
        <p:spPr>
          <a:xfrm>
            <a:off x="1447800" y="3214991"/>
            <a:ext cx="6172200" cy="3033409"/>
          </a:xfrm>
          <a:prstGeom prst="rect">
            <a:avLst/>
          </a:prstGeom>
        </p:spPr>
      </p:pic>
    </p:spTree>
    <p:extLst>
      <p:ext uri="{BB962C8B-B14F-4D97-AF65-F5344CB8AC3E}">
        <p14:creationId xmlns:p14="http://schemas.microsoft.com/office/powerpoint/2010/main" val="2176576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42876"/>
            <a:ext cx="8134350" cy="1143000"/>
          </a:xfrm>
        </p:spPr>
        <p:txBody>
          <a:bodyPr/>
          <a:lstStyle/>
          <a:p>
            <a:pPr eaLnBrk="1" hangingPunct="1"/>
            <a:r>
              <a:rPr lang="en-US" dirty="0">
                <a:latin typeface="Times New Roman" pitchFamily="18" charset="0"/>
              </a:rPr>
              <a:t>Writing the Water Dissociation Expression, </a:t>
            </a:r>
            <a:r>
              <a:rPr lang="en-US" i="1" dirty="0">
                <a:latin typeface="Times New Roman" pitchFamily="18" charset="0"/>
              </a:rPr>
              <a:t>K</a:t>
            </a:r>
            <a:r>
              <a:rPr lang="en-US" baseline="-25000" dirty="0">
                <a:latin typeface="Times New Roman" pitchFamily="18" charset="0"/>
              </a:rPr>
              <a:t>w</a:t>
            </a:r>
          </a:p>
        </p:txBody>
      </p:sp>
      <p:sp>
        <p:nvSpPr>
          <p:cNvPr id="19459" name="Rectangle 3"/>
          <p:cNvSpPr>
            <a:spLocks noGrp="1" noChangeArrowheads="1"/>
          </p:cNvSpPr>
          <p:nvPr>
            <p:ph type="body" sz="half" idx="1"/>
          </p:nvPr>
        </p:nvSpPr>
        <p:spPr>
          <a:xfrm>
            <a:off x="609600" y="1600200"/>
            <a:ext cx="8229600" cy="4419600"/>
          </a:xfrm>
        </p:spPr>
        <p:txBody>
          <a:bodyPr/>
          <a:lstStyle/>
          <a:p>
            <a:pPr marL="0" indent="0" eaLnBrk="1" hangingPunct="1">
              <a:spcBef>
                <a:spcPts val="600"/>
              </a:spcBef>
              <a:spcAft>
                <a:spcPts val="600"/>
              </a:spcAft>
              <a:buFont typeface="Arial" pitchFamily="34" charset="0"/>
              <a:buNone/>
            </a:pPr>
            <a:r>
              <a:rPr lang="en-US" dirty="0">
                <a:latin typeface="Times New Roman" pitchFamily="18" charset="0"/>
              </a:rPr>
              <a:t>In the equation for the dissociation of water, there is both a forward and a reverse reaction.</a:t>
            </a:r>
            <a:endParaRPr lang="en-US" b="1" dirty="0">
              <a:latin typeface="Times New Roman" pitchFamily="18" charset="0"/>
            </a:endParaRPr>
          </a:p>
          <a:p>
            <a:pPr marL="0" indent="0" eaLnBrk="1" hangingPunct="1">
              <a:spcBef>
                <a:spcPts val="600"/>
              </a:spcBef>
              <a:spcAft>
                <a:spcPts val="600"/>
              </a:spcAft>
              <a:buFont typeface="Arial" pitchFamily="34" charset="0"/>
              <a:buNone/>
            </a:pPr>
            <a:r>
              <a:rPr lang="en-US" b="1" dirty="0">
                <a:latin typeface="Times New Roman" pitchFamily="18" charset="0"/>
              </a:rPr>
              <a:t>	</a:t>
            </a:r>
            <a:r>
              <a:rPr lang="en-US" dirty="0">
                <a:latin typeface="Times New Roman" pitchFamily="18" charset="0"/>
              </a:rPr>
              <a:t>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 H</a:t>
            </a:r>
            <a:r>
              <a:rPr lang="en-US" baseline="-25000" dirty="0">
                <a:latin typeface="Times New Roman" pitchFamily="18" charset="0"/>
              </a:rPr>
              <a:t>2</a:t>
            </a:r>
            <a:r>
              <a:rPr lang="en-US" dirty="0">
                <a:latin typeface="Times New Roman" pitchFamily="18" charset="0"/>
              </a:rPr>
              <a:t>O(</a:t>
            </a:r>
            <a:r>
              <a:rPr lang="en-US" i="1" dirty="0">
                <a:latin typeface="Times New Roman" pitchFamily="18" charset="0"/>
              </a:rPr>
              <a:t>l</a:t>
            </a:r>
            <a:r>
              <a:rPr lang="en-US" dirty="0">
                <a:latin typeface="Times New Roman" pitchFamily="18" charset="0"/>
              </a:rPr>
              <a:t>) 	</a:t>
            </a:r>
            <a:r>
              <a:rPr lang="en-US" dirty="0">
                <a:latin typeface="Times" pitchFamily="18" charset="0"/>
              </a:rPr>
              <a:t>H</a:t>
            </a:r>
            <a:r>
              <a:rPr lang="en-US" baseline="-25000" dirty="0">
                <a:latin typeface="Times" pitchFamily="18" charset="0"/>
              </a:rPr>
              <a:t>3</a:t>
            </a:r>
            <a:r>
              <a:rPr lang="en-US" dirty="0">
                <a:latin typeface="Times" pitchFamily="18" charset="0"/>
              </a:rPr>
              <a:t>O</a:t>
            </a:r>
            <a:r>
              <a:rPr lang="en-US" baseline="30000" dirty="0">
                <a:latin typeface="Times"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 </a:t>
            </a:r>
            <a:r>
              <a:rPr lang="en-US" dirty="0">
                <a:latin typeface="Times" pitchFamily="18" charset="0"/>
              </a:rPr>
              <a:t>OH</a:t>
            </a:r>
            <a:r>
              <a:rPr lang="en-US" baseline="30000" dirty="0">
                <a:latin typeface="Times" pitchFamily="18" charset="0"/>
              </a:rPr>
              <a:t>−</a:t>
            </a:r>
            <a:r>
              <a:rPr lang="en-US" dirty="0">
                <a:latin typeface="Times New Roman" pitchFamily="18" charset="0"/>
              </a:rPr>
              <a:t>(</a:t>
            </a:r>
            <a:r>
              <a:rPr lang="en-US" i="1" dirty="0">
                <a:latin typeface="Times New Roman" pitchFamily="18" charset="0"/>
              </a:rPr>
              <a:t>aq</a:t>
            </a:r>
            <a:r>
              <a:rPr lang="en-US" dirty="0">
                <a:latin typeface="Times New Roman" pitchFamily="18" charset="0"/>
              </a:rPr>
              <a:t>) </a:t>
            </a:r>
          </a:p>
          <a:p>
            <a:pPr marL="0" indent="0" eaLnBrk="1" hangingPunct="1">
              <a:spcBef>
                <a:spcPts val="600"/>
              </a:spcBef>
              <a:spcAft>
                <a:spcPts val="600"/>
              </a:spcAft>
              <a:buFont typeface="Arial" pitchFamily="34" charset="0"/>
              <a:buNone/>
            </a:pPr>
            <a:endParaRPr lang="en-US" dirty="0">
              <a:latin typeface="Times New Roman" pitchFamily="18" charset="0"/>
            </a:endParaRPr>
          </a:p>
          <a:p>
            <a:pPr marL="0" indent="0" eaLnBrk="1" hangingPunct="1">
              <a:spcBef>
                <a:spcPts val="100"/>
              </a:spcBef>
              <a:buNone/>
            </a:pPr>
            <a:r>
              <a:rPr lang="en-US" dirty="0">
                <a:latin typeface="Times New Roman" pitchFamily="18" charset="0"/>
              </a:rPr>
              <a:t>In </a:t>
            </a:r>
            <a:r>
              <a:rPr lang="en-US" dirty="0">
                <a:solidFill>
                  <a:srgbClr val="FF0000"/>
                </a:solidFill>
                <a:latin typeface="Times New Roman" pitchFamily="18" charset="0"/>
              </a:rPr>
              <a:t>pure water</a:t>
            </a:r>
            <a:r>
              <a:rPr lang="en-US" dirty="0">
                <a:latin typeface="Times New Roman" pitchFamily="18" charset="0"/>
              </a:rPr>
              <a:t>, the concentrations of </a:t>
            </a:r>
            <a:r>
              <a:rPr lang="en-US" dirty="0">
                <a:latin typeface="Times" pitchFamily="18" charset="0"/>
              </a:rPr>
              <a:t>H</a:t>
            </a:r>
            <a:r>
              <a:rPr lang="en-US" baseline="-25000" dirty="0">
                <a:latin typeface="Times" pitchFamily="18" charset="0"/>
              </a:rPr>
              <a:t>3</a:t>
            </a:r>
            <a:r>
              <a:rPr lang="en-US" dirty="0">
                <a:latin typeface="Times" pitchFamily="18" charset="0"/>
              </a:rPr>
              <a:t>O</a:t>
            </a:r>
            <a:r>
              <a:rPr lang="en-US" baseline="30000" dirty="0">
                <a:latin typeface="Times" pitchFamily="18" charset="0"/>
              </a:rPr>
              <a:t>+ </a:t>
            </a:r>
            <a:r>
              <a:rPr lang="en-US" dirty="0">
                <a:latin typeface="Times New Roman" pitchFamily="18" charset="0"/>
              </a:rPr>
              <a:t>and </a:t>
            </a:r>
            <a:r>
              <a:rPr lang="en-US" dirty="0">
                <a:latin typeface="Times" pitchFamily="18" charset="0"/>
              </a:rPr>
              <a:t>OH</a:t>
            </a:r>
            <a:r>
              <a:rPr lang="en-US" baseline="30000" dirty="0">
                <a:latin typeface="Times" pitchFamily="18" charset="0"/>
              </a:rPr>
              <a:t>− </a:t>
            </a:r>
            <a:r>
              <a:rPr lang="en-US" dirty="0">
                <a:latin typeface="Times New Roman" pitchFamily="18" charset="0"/>
              </a:rPr>
              <a:t>at 25 </a:t>
            </a:r>
            <a:r>
              <a:rPr lang="en-US" dirty="0">
                <a:latin typeface="Times New Roman"/>
                <a:ea typeface="Calibri"/>
              </a:rPr>
              <a:t>°</a:t>
            </a:r>
            <a:r>
              <a:rPr lang="en-US" dirty="0">
                <a:latin typeface="Times New Roman" pitchFamily="18" charset="0"/>
              </a:rPr>
              <a:t>C</a:t>
            </a:r>
            <a:r>
              <a:rPr lang="en-US" b="1" dirty="0">
                <a:latin typeface="Times New Roman" pitchFamily="18" charset="0"/>
              </a:rPr>
              <a:t> </a:t>
            </a:r>
            <a:r>
              <a:rPr lang="en-US" dirty="0">
                <a:latin typeface="Times New Roman" pitchFamily="18" charset="0"/>
              </a:rPr>
              <a:t>are each 1.0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−7 </a:t>
            </a:r>
            <a:r>
              <a:rPr lang="en-US" dirty="0">
                <a:latin typeface="Times New Roman" pitchFamily="18" charset="0"/>
              </a:rPr>
              <a:t>M.   </a:t>
            </a:r>
          </a:p>
          <a:p>
            <a:pPr marL="0" indent="0" eaLnBrk="1" hangingPunct="1">
              <a:spcBef>
                <a:spcPts val="100"/>
              </a:spcBef>
              <a:buFont typeface="Arial" pitchFamily="34" charset="0"/>
              <a:buNone/>
            </a:pPr>
            <a:endParaRPr lang="en-US" dirty="0">
              <a:latin typeface="Times New Roman" pitchFamily="18" charset="0"/>
            </a:endParaRPr>
          </a:p>
          <a:p>
            <a:pPr marL="0" indent="0" eaLnBrk="1" hangingPunct="1">
              <a:spcBef>
                <a:spcPts val="100"/>
              </a:spcBef>
              <a:buFont typeface="Arial" pitchFamily="34" charset="0"/>
              <a:buNone/>
            </a:pPr>
            <a:r>
              <a:rPr lang="en-US" dirty="0">
                <a:latin typeface="Times New Roman" pitchFamily="18" charset="0"/>
              </a:rPr>
              <a:t>    [</a:t>
            </a:r>
            <a:r>
              <a:rPr lang="en-US" dirty="0">
                <a:latin typeface="Times" pitchFamily="18" charset="0"/>
              </a:rPr>
              <a:t>H</a:t>
            </a:r>
            <a:r>
              <a:rPr lang="en-US" baseline="-25000" dirty="0">
                <a:latin typeface="Times" pitchFamily="18" charset="0"/>
              </a:rPr>
              <a:t>3</a:t>
            </a:r>
            <a:r>
              <a:rPr lang="en-US" dirty="0">
                <a:latin typeface="Times" pitchFamily="18" charset="0"/>
              </a:rPr>
              <a:t>O</a:t>
            </a:r>
            <a:r>
              <a:rPr lang="en-US" baseline="30000" dirty="0">
                <a:latin typeface="Times" pitchFamily="18" charset="0"/>
              </a:rPr>
              <a:t>+</a:t>
            </a:r>
            <a:r>
              <a:rPr lang="en-US" dirty="0">
                <a:latin typeface="Times New Roman" pitchFamily="18" charset="0"/>
              </a:rPr>
              <a:t>]  =  [</a:t>
            </a:r>
            <a:r>
              <a:rPr lang="en-US" dirty="0">
                <a:latin typeface="Times" pitchFamily="18" charset="0"/>
              </a:rPr>
              <a:t>OH</a:t>
            </a:r>
            <a:r>
              <a:rPr lang="en-US" baseline="30000" dirty="0">
                <a:latin typeface="Times" pitchFamily="18" charset="0"/>
              </a:rPr>
              <a:t>−</a:t>
            </a:r>
            <a:r>
              <a:rPr lang="en-US" dirty="0">
                <a:latin typeface="Times New Roman" pitchFamily="18" charset="0"/>
              </a:rPr>
              <a:t>]  =  1.0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–7 </a:t>
            </a:r>
            <a:r>
              <a:rPr lang="en-US" dirty="0">
                <a:latin typeface="Times New Roman" pitchFamily="18" charset="0"/>
              </a:rPr>
              <a:t>M</a:t>
            </a:r>
          </a:p>
          <a:p>
            <a:pPr marL="0" indent="0" eaLnBrk="1" hangingPunct="1">
              <a:spcBef>
                <a:spcPts val="100"/>
              </a:spcBef>
              <a:buFont typeface="Arial" pitchFamily="34" charset="0"/>
              <a:buNone/>
            </a:pPr>
            <a:r>
              <a:rPr lang="en-US" dirty="0">
                <a:latin typeface="Times New Roman" pitchFamily="18" charset="0"/>
              </a:rPr>
              <a:t>                          </a:t>
            </a:r>
            <a:r>
              <a:rPr lang="en-US" i="1" dirty="0">
                <a:latin typeface="Times New Roman" pitchFamily="18" charset="0"/>
              </a:rPr>
              <a:t>K</a:t>
            </a:r>
            <a:r>
              <a:rPr lang="en-US" baseline="-25000" dirty="0">
                <a:latin typeface="Times New Roman" pitchFamily="18" charset="0"/>
              </a:rPr>
              <a:t>w</a:t>
            </a:r>
            <a:r>
              <a:rPr lang="en-US" dirty="0">
                <a:latin typeface="Times New Roman" pitchFamily="18" charset="0"/>
              </a:rPr>
              <a:t>	=   [</a:t>
            </a:r>
            <a:r>
              <a:rPr lang="en-US" dirty="0">
                <a:latin typeface="Times" pitchFamily="18" charset="0"/>
              </a:rPr>
              <a:t>H</a:t>
            </a:r>
            <a:r>
              <a:rPr lang="en-US" baseline="-25000" dirty="0">
                <a:latin typeface="Times" pitchFamily="18" charset="0"/>
              </a:rPr>
              <a:t>3</a:t>
            </a:r>
            <a:r>
              <a:rPr lang="en-US" dirty="0">
                <a:latin typeface="Times" pitchFamily="18" charset="0"/>
              </a:rPr>
              <a:t>O</a:t>
            </a:r>
            <a:r>
              <a:rPr lang="en-US" baseline="30000" dirty="0">
                <a:latin typeface="Times" pitchFamily="18" charset="0"/>
              </a:rPr>
              <a:t>+</a:t>
            </a:r>
            <a:r>
              <a:rPr lang="en-US" dirty="0">
                <a:latin typeface="Times New Roman" pitchFamily="18" charset="0"/>
              </a:rPr>
              <a:t>]  [</a:t>
            </a:r>
            <a:r>
              <a:rPr lang="en-US" dirty="0">
                <a:latin typeface="Times" pitchFamily="18" charset="0"/>
              </a:rPr>
              <a:t>OH</a:t>
            </a:r>
            <a:r>
              <a:rPr lang="en-US" baseline="30000" dirty="0">
                <a:latin typeface="Times" pitchFamily="18" charset="0"/>
              </a:rPr>
              <a:t>−</a:t>
            </a:r>
            <a:r>
              <a:rPr lang="en-US" dirty="0">
                <a:latin typeface="Times New Roman" pitchFamily="18" charset="0"/>
              </a:rPr>
              <a:t>]</a:t>
            </a:r>
            <a:endParaRPr lang="en-US" dirty="0">
              <a:latin typeface="Times" pitchFamily="18" charset="0"/>
            </a:endParaRPr>
          </a:p>
          <a:p>
            <a:pPr marL="0" indent="0" eaLnBrk="1" hangingPunct="1">
              <a:spcBef>
                <a:spcPts val="100"/>
              </a:spcBef>
              <a:buNone/>
            </a:pPr>
            <a:r>
              <a:rPr lang="en-US" dirty="0">
                <a:latin typeface="Times New Roman" pitchFamily="18" charset="0"/>
              </a:rPr>
              <a:t>    </a:t>
            </a:r>
            <a:r>
              <a:rPr lang="en-US" i="1" dirty="0">
                <a:latin typeface="Times New Roman" pitchFamily="18" charset="0"/>
              </a:rPr>
              <a:t>K</a:t>
            </a:r>
            <a:r>
              <a:rPr lang="en-US" baseline="-25000" dirty="0">
                <a:latin typeface="Times New Roman" pitchFamily="18" charset="0"/>
              </a:rPr>
              <a:t>w</a:t>
            </a:r>
            <a:r>
              <a:rPr lang="en-US" dirty="0">
                <a:latin typeface="Times New Roman" pitchFamily="18" charset="0"/>
              </a:rPr>
              <a:t>	= (1.0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−7 </a:t>
            </a:r>
            <a:r>
              <a:rPr lang="en-US" dirty="0">
                <a:latin typeface="Times New Roman" pitchFamily="18" charset="0"/>
              </a:rPr>
              <a:t>M) (1.0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−7 </a:t>
            </a:r>
            <a:r>
              <a:rPr lang="en-US" dirty="0">
                <a:latin typeface="Times New Roman" pitchFamily="18" charset="0"/>
              </a:rPr>
              <a:t>M) = 1.0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–14 </a:t>
            </a:r>
            <a:r>
              <a:rPr lang="en-US" dirty="0">
                <a:latin typeface="Times" pitchFamily="18" charset="0"/>
              </a:rPr>
              <a:t>at 25</a:t>
            </a:r>
            <a:r>
              <a:rPr lang="en-US" dirty="0">
                <a:latin typeface="Times New Roman" pitchFamily="18" charset="0"/>
              </a:rPr>
              <a:t> </a:t>
            </a:r>
            <a:r>
              <a:rPr lang="en-US" dirty="0">
                <a:latin typeface="Times New Roman"/>
                <a:ea typeface="Calibri"/>
              </a:rPr>
              <a:t>°</a:t>
            </a:r>
            <a:r>
              <a:rPr lang="en-US" dirty="0">
                <a:latin typeface="Times New Roman" pitchFamily="18" charset="0"/>
              </a:rPr>
              <a:t>C</a:t>
            </a:r>
            <a:r>
              <a:rPr lang="en-US" dirty="0">
                <a:latin typeface="Times" pitchFamily="18" charset="0"/>
              </a:rPr>
              <a:t> </a:t>
            </a:r>
            <a:endParaRPr lang="en-US" dirty="0">
              <a:latin typeface="Times New Roman" pitchFamily="18" charset="0"/>
            </a:endParaRPr>
          </a:p>
          <a:p>
            <a:pPr marL="0" indent="0" eaLnBrk="1" hangingPunct="1">
              <a:spcBef>
                <a:spcPts val="100"/>
              </a:spcBef>
              <a:buFont typeface="Arial" pitchFamily="34" charset="0"/>
              <a:buNone/>
            </a:pPr>
            <a:r>
              <a:rPr lang="en-US" dirty="0">
                <a:latin typeface="Times New Roman" pitchFamily="18" charset="0"/>
              </a:rPr>
              <a:t>	</a:t>
            </a:r>
          </a:p>
        </p:txBody>
      </p:sp>
      <p:pic>
        <p:nvPicPr>
          <p:cNvPr id="1946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590800"/>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txBox="1">
            <a:spLocks noChangeArrowheads="1"/>
          </p:cNvSpPr>
          <p:nvPr/>
        </p:nvSpPr>
        <p:spPr bwMode="auto">
          <a:xfrm>
            <a:off x="1600200" y="2971800"/>
            <a:ext cx="5506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1800" dirty="0">
                <a:solidFill>
                  <a:srgbClr val="FF0000"/>
                </a:solidFill>
                <a:latin typeface="Times" pitchFamily="18" charset="0"/>
              </a:rPr>
              <a:t>Base             Acid                   Conjugate           Conjugate </a:t>
            </a:r>
          </a:p>
          <a:p>
            <a:r>
              <a:rPr lang="en-US" sz="1800" dirty="0">
                <a:solidFill>
                  <a:srgbClr val="FF0000"/>
                </a:solidFill>
                <a:latin typeface="Times" pitchFamily="18" charset="0"/>
              </a:rPr>
              <a:t>		                    Acid                   Base</a:t>
            </a:r>
          </a:p>
        </p:txBody>
      </p:sp>
    </p:spTree>
    <p:extLst>
      <p:ext uri="{BB962C8B-B14F-4D97-AF65-F5344CB8AC3E}">
        <p14:creationId xmlns:p14="http://schemas.microsoft.com/office/powerpoint/2010/main" val="16291151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142876"/>
            <a:ext cx="8134350" cy="1143000"/>
          </a:xfrm>
        </p:spPr>
        <p:txBody>
          <a:bodyPr/>
          <a:lstStyle/>
          <a:p>
            <a:pPr eaLnBrk="1" hangingPunct="1"/>
            <a:r>
              <a:rPr lang="en-US" dirty="0">
                <a:latin typeface="Times New Roman" pitchFamily="18" charset="0"/>
              </a:rPr>
              <a:t>Water Dissociation Expression, </a:t>
            </a:r>
            <a:r>
              <a:rPr lang="en-US" i="1" dirty="0">
                <a:latin typeface="Times New Roman" pitchFamily="18" charset="0"/>
              </a:rPr>
              <a:t>K</a:t>
            </a:r>
            <a:r>
              <a:rPr lang="en-US" baseline="-25000" dirty="0">
                <a:latin typeface="Times New Roman" pitchFamily="18" charset="0"/>
              </a:rPr>
              <a:t>w </a:t>
            </a:r>
          </a:p>
        </p:txBody>
      </p:sp>
      <p:sp>
        <p:nvSpPr>
          <p:cNvPr id="21507" name="Rectangle 3"/>
          <p:cNvSpPr>
            <a:spLocks noGrp="1" noChangeArrowheads="1"/>
          </p:cNvSpPr>
          <p:nvPr>
            <p:ph type="body" sz="half" idx="1"/>
          </p:nvPr>
        </p:nvSpPr>
        <p:spPr>
          <a:xfrm>
            <a:off x="609600" y="1676400"/>
            <a:ext cx="7848600" cy="4419600"/>
          </a:xfrm>
        </p:spPr>
        <p:txBody>
          <a:bodyPr/>
          <a:lstStyle/>
          <a:p>
            <a:pPr marL="0" indent="0" eaLnBrk="1" hangingPunct="1">
              <a:buFont typeface="Arial" pitchFamily="34" charset="0"/>
              <a:buNone/>
            </a:pPr>
            <a:r>
              <a:rPr lang="en-US" dirty="0">
                <a:latin typeface="Times New Roman" pitchFamily="18" charset="0"/>
              </a:rPr>
              <a:t>The water dissociation expression, </a:t>
            </a:r>
            <a:r>
              <a:rPr lang="en-US" i="1" dirty="0">
                <a:latin typeface="Times New Roman" pitchFamily="18" charset="0"/>
              </a:rPr>
              <a:t>K</a:t>
            </a:r>
            <a:r>
              <a:rPr lang="en-US" baseline="-25000" dirty="0">
                <a:latin typeface="Times New Roman" pitchFamily="18" charset="0"/>
              </a:rPr>
              <a:t>w</a:t>
            </a:r>
            <a:r>
              <a:rPr lang="en-US" dirty="0">
                <a:latin typeface="Times New Roman" pitchFamily="18" charset="0"/>
              </a:rPr>
              <a:t>, is defined </a:t>
            </a:r>
          </a:p>
          <a:p>
            <a:pPr marL="320040" indent="-320040" eaLnBrk="1" hangingPunct="1"/>
            <a:r>
              <a:rPr lang="en-US" dirty="0">
                <a:latin typeface="Times New Roman" pitchFamily="18" charset="0"/>
              </a:rPr>
              <a:t>as the product of the concentrations of </a:t>
            </a:r>
            <a:r>
              <a:rPr lang="en-US" dirty="0">
                <a:latin typeface="Times" pitchFamily="18" charset="0"/>
              </a:rPr>
              <a:t>H</a:t>
            </a:r>
            <a:r>
              <a:rPr lang="en-US" baseline="-25000" dirty="0">
                <a:latin typeface="Times" pitchFamily="18" charset="0"/>
              </a:rPr>
              <a:t>3</a:t>
            </a:r>
            <a:r>
              <a:rPr lang="en-US" dirty="0">
                <a:latin typeface="Times" pitchFamily="18" charset="0"/>
              </a:rPr>
              <a:t>O</a:t>
            </a:r>
            <a:r>
              <a:rPr lang="en-US" baseline="30000" dirty="0">
                <a:latin typeface="Times" pitchFamily="18" charset="0"/>
              </a:rPr>
              <a:t>+</a:t>
            </a:r>
            <a:r>
              <a:rPr lang="en-US" dirty="0">
                <a:latin typeface="Times New Roman" pitchFamily="18" charset="0"/>
              </a:rPr>
              <a:t> and </a:t>
            </a:r>
            <a:r>
              <a:rPr lang="en-US" dirty="0">
                <a:latin typeface="Times" pitchFamily="18" charset="0"/>
              </a:rPr>
              <a:t>OH</a:t>
            </a:r>
            <a:r>
              <a:rPr lang="en-US" baseline="30000" dirty="0">
                <a:latin typeface="Times" pitchFamily="18" charset="0"/>
              </a:rPr>
              <a:t>−</a:t>
            </a:r>
          </a:p>
          <a:p>
            <a:pPr marL="320040" indent="-320040" eaLnBrk="1" hangingPunct="1"/>
            <a:r>
              <a:rPr lang="en-US" dirty="0">
                <a:latin typeface="Times" pitchFamily="18" charset="0"/>
              </a:rPr>
              <a:t>as equal to 1.0 </a:t>
            </a:r>
            <a:r>
              <a:rPr lang="en-US" dirty="0">
                <a:latin typeface="Times New Roman" pitchFamily="18" charset="0"/>
                <a:cs typeface="Times New Roman" pitchFamily="18" charset="0"/>
              </a:rPr>
              <a:t>×</a:t>
            </a:r>
            <a:r>
              <a:rPr lang="en-US" dirty="0">
                <a:latin typeface="Times" pitchFamily="18" charset="0"/>
              </a:rPr>
              <a:t> 10</a:t>
            </a:r>
            <a:r>
              <a:rPr lang="en-US" baseline="30000" dirty="0">
                <a:latin typeface="Times" pitchFamily="18" charset="0"/>
              </a:rPr>
              <a:t>−14 </a:t>
            </a:r>
            <a:r>
              <a:rPr lang="en-US" dirty="0">
                <a:latin typeface="Times" pitchFamily="18" charset="0"/>
              </a:rPr>
              <a:t>at 25 </a:t>
            </a:r>
            <a:r>
              <a:rPr lang="en-US" dirty="0">
                <a:latin typeface="Times New Roman"/>
                <a:ea typeface="Calibri"/>
              </a:rPr>
              <a:t>°</a:t>
            </a:r>
            <a:r>
              <a:rPr lang="en-US" dirty="0">
                <a:latin typeface="Times" pitchFamily="18" charset="0"/>
              </a:rPr>
              <a:t>C (the concentration units </a:t>
            </a:r>
            <a:br>
              <a:rPr lang="en-US" dirty="0">
                <a:latin typeface="Times" pitchFamily="18" charset="0"/>
              </a:rPr>
            </a:br>
            <a:r>
              <a:rPr lang="en-US" dirty="0">
                <a:latin typeface="Times" pitchFamily="18" charset="0"/>
              </a:rPr>
              <a:t>are omitted)</a:t>
            </a:r>
            <a:endParaRPr lang="en-US" sz="3600" b="1" dirty="0">
              <a:latin typeface="Times New Roman" pitchFamily="18" charset="0"/>
            </a:endParaRP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dirty="0">
                <a:latin typeface="Times New Roman" pitchFamily="18" charset="0"/>
              </a:rPr>
              <a:t>When</a:t>
            </a:r>
          </a:p>
          <a:p>
            <a:pPr marL="320040" indent="-320040" eaLnBrk="1" hangingPunct="1"/>
            <a:r>
              <a:rPr lang="en-US" dirty="0">
                <a:latin typeface="Times New Roman" pitchFamily="18" charset="0"/>
              </a:rPr>
              <a:t>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and [OH</a:t>
            </a:r>
            <a:r>
              <a:rPr lang="en-US" baseline="30000" dirty="0">
                <a:latin typeface="Times New Roman" pitchFamily="18" charset="0"/>
                <a:sym typeface="Symbol" pitchFamily="82" charset="2"/>
              </a:rPr>
              <a:t>−</a:t>
            </a:r>
            <a:r>
              <a:rPr lang="en-US" dirty="0">
                <a:latin typeface="Times New Roman" pitchFamily="18" charset="0"/>
              </a:rPr>
              <a:t>] are equal, the solution is neutral</a:t>
            </a:r>
          </a:p>
          <a:p>
            <a:pPr marL="320040" indent="-320040" eaLnBrk="1" hangingPunct="1"/>
            <a:r>
              <a:rPr lang="en-US" dirty="0">
                <a:latin typeface="Times New Roman" pitchFamily="18" charset="0"/>
              </a:rPr>
              <a:t>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is greater than the [OH</a:t>
            </a:r>
            <a:r>
              <a:rPr lang="en-US" baseline="30000" dirty="0">
                <a:latin typeface="Times New Roman" pitchFamily="18" charset="0"/>
                <a:sym typeface="Symbol" pitchFamily="82" charset="2"/>
              </a:rPr>
              <a:t>−</a:t>
            </a:r>
            <a:r>
              <a:rPr lang="en-US" dirty="0">
                <a:latin typeface="Times New Roman" pitchFamily="18" charset="0"/>
              </a:rPr>
              <a:t>], the solution is acidic</a:t>
            </a:r>
          </a:p>
          <a:p>
            <a:pPr marL="320040" indent="-320040" eaLnBrk="1" hangingPunct="1"/>
            <a:r>
              <a:rPr lang="en-US" dirty="0">
                <a:latin typeface="Times New Roman" pitchFamily="18" charset="0"/>
              </a:rPr>
              <a:t>the [OH</a:t>
            </a:r>
            <a:r>
              <a:rPr lang="en-US" baseline="30000" dirty="0">
                <a:latin typeface="Times New Roman" pitchFamily="18" charset="0"/>
                <a:sym typeface="Symbol" pitchFamily="82" charset="2"/>
              </a:rPr>
              <a:t>−</a:t>
            </a:r>
            <a:r>
              <a:rPr lang="en-US" dirty="0">
                <a:latin typeface="Times New Roman" pitchFamily="18" charset="0"/>
              </a:rPr>
              <a:t>] is greater than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the solution is basic</a:t>
            </a:r>
          </a:p>
          <a:p>
            <a:pPr marL="0" indent="0" eaLnBrk="1" hangingPunct="1"/>
            <a:endParaRPr lang="en-US" dirty="0">
              <a:latin typeface="Times New Roman" pitchFamily="18" charset="0"/>
            </a:endParaRPr>
          </a:p>
        </p:txBody>
      </p:sp>
    </p:spTree>
    <p:extLst>
      <p:ext uri="{BB962C8B-B14F-4D97-AF65-F5344CB8AC3E}">
        <p14:creationId xmlns:p14="http://schemas.microsoft.com/office/powerpoint/2010/main" val="23936862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57177"/>
            <a:ext cx="7634288" cy="914400"/>
          </a:xfrm>
        </p:spPr>
        <p:txBody>
          <a:bodyPr/>
          <a:lstStyle/>
          <a:p>
            <a:pPr eaLnBrk="1" hangingPunct="1"/>
            <a:r>
              <a:rPr lang="en-US" dirty="0">
                <a:latin typeface="Times New Roman" pitchFamily="18" charset="0"/>
              </a:rPr>
              <a:t>Pure Water Is Neutral</a:t>
            </a:r>
          </a:p>
        </p:txBody>
      </p:sp>
      <p:sp>
        <p:nvSpPr>
          <p:cNvPr id="25603" name="Text Placeholder 2"/>
          <p:cNvSpPr>
            <a:spLocks noGrp="1"/>
          </p:cNvSpPr>
          <p:nvPr>
            <p:ph type="body" sz="half" idx="1"/>
          </p:nvPr>
        </p:nvSpPr>
        <p:spPr>
          <a:xfrm>
            <a:off x="609600" y="1600200"/>
            <a:ext cx="4724400" cy="4572000"/>
          </a:xfrm>
        </p:spPr>
        <p:txBody>
          <a:bodyPr/>
          <a:lstStyle/>
          <a:p>
            <a:pPr marL="0" indent="0" eaLnBrk="1" hangingPunct="1">
              <a:spcBef>
                <a:spcPct val="10000"/>
              </a:spcBef>
              <a:spcAft>
                <a:spcPct val="10000"/>
              </a:spcAft>
              <a:buClr>
                <a:schemeClr val="bg2"/>
              </a:buClr>
              <a:buSzTx/>
              <a:buFontTx/>
              <a:buNone/>
            </a:pPr>
            <a:r>
              <a:rPr lang="en-US" dirty="0">
                <a:latin typeface="Times New Roman" pitchFamily="18" charset="0"/>
              </a:rPr>
              <a:t>In pure water, the ionization of water molecules produces small but equal quantities of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and OH</a:t>
            </a:r>
            <a:r>
              <a:rPr lang="en-US" baseline="30000" dirty="0">
                <a:latin typeface="Times New Roman" pitchFamily="18" charset="0"/>
                <a:sym typeface="Symbol" pitchFamily="82" charset="2"/>
              </a:rPr>
              <a:t>−</a:t>
            </a:r>
            <a:r>
              <a:rPr lang="en-US" dirty="0">
                <a:latin typeface="Times New Roman" pitchFamily="18" charset="0"/>
              </a:rPr>
              <a:t> </a:t>
            </a:r>
            <a:r>
              <a:rPr lang="en-US" baseline="30000" dirty="0">
                <a:latin typeface="Times New Roman" pitchFamily="18" charset="0"/>
              </a:rPr>
              <a:t> </a:t>
            </a:r>
            <a:r>
              <a:rPr lang="en-US" dirty="0">
                <a:latin typeface="Times New Roman" pitchFamily="18" charset="0"/>
              </a:rPr>
              <a:t>ions.</a:t>
            </a:r>
          </a:p>
          <a:p>
            <a:pPr marL="0" indent="0" eaLnBrk="1" hangingPunct="1">
              <a:lnSpc>
                <a:spcPct val="75000"/>
              </a:lnSpc>
              <a:spcBef>
                <a:spcPct val="10000"/>
              </a:spcBef>
              <a:spcAft>
                <a:spcPct val="10000"/>
              </a:spcAft>
              <a:buClr>
                <a:schemeClr val="bg2"/>
              </a:buClr>
              <a:buSzTx/>
              <a:buFontTx/>
              <a:buNone/>
            </a:pPr>
            <a:r>
              <a:rPr lang="en-US" dirty="0">
                <a:latin typeface="Times New Roman" pitchFamily="18" charset="0"/>
              </a:rPr>
              <a:t>	</a:t>
            </a:r>
            <a:endParaRPr lang="en-US" dirty="0">
              <a:solidFill>
                <a:srgbClr val="000000"/>
              </a:solidFill>
              <a:latin typeface="Times New Roman" pitchFamily="18" charset="0"/>
            </a:endParaRPr>
          </a:p>
          <a:p>
            <a:pPr marL="0" indent="0" eaLnBrk="1" hangingPunct="1">
              <a:spcBef>
                <a:spcPct val="10000"/>
              </a:spcBef>
              <a:spcAft>
                <a:spcPct val="10000"/>
              </a:spcAft>
              <a:buClr>
                <a:schemeClr val="bg2"/>
              </a:buClr>
              <a:buSzTx/>
              <a:buFontTx/>
              <a:buNone/>
            </a:pPr>
            <a:r>
              <a:rPr lang="en-US" dirty="0">
                <a:solidFill>
                  <a:srgbClr val="000000"/>
                </a:solidFill>
                <a:latin typeface="Times New Roman" pitchFamily="18" charset="0"/>
              </a:rPr>
              <a:t>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O</a:t>
            </a:r>
            <a:r>
              <a:rPr lang="en-US" baseline="30000" dirty="0">
                <a:solidFill>
                  <a:srgbClr val="000000"/>
                </a:solidFill>
                <a:latin typeface="Times New Roman" pitchFamily="18" charset="0"/>
              </a:rPr>
              <a:t>+</a:t>
            </a:r>
            <a:r>
              <a:rPr lang="en-US" dirty="0">
                <a:solidFill>
                  <a:srgbClr val="000000"/>
                </a:solidFill>
                <a:latin typeface="Times New Roman" pitchFamily="18" charset="0"/>
              </a:rPr>
              <a:t>] = 1.0 </a:t>
            </a:r>
            <a:r>
              <a:rPr lang="en-US" dirty="0">
                <a:latin typeface="Times New Roman" pitchFamily="18" charset="0"/>
                <a:cs typeface="Times New Roman" pitchFamily="18" charset="0"/>
                <a:sym typeface="Symbol" pitchFamily="82" charset="2"/>
              </a:rPr>
              <a:t>×</a:t>
            </a:r>
            <a:r>
              <a:rPr lang="en-US" dirty="0">
                <a:solidFill>
                  <a:srgbClr val="000000"/>
                </a:solidFill>
                <a:latin typeface="Times New Roman" pitchFamily="18" charset="0"/>
              </a:rPr>
              <a:t> 10</a:t>
            </a:r>
            <a:r>
              <a:rPr lang="en-US" baseline="30000" dirty="0">
                <a:solidFill>
                  <a:srgbClr val="000000"/>
                </a:solidFill>
                <a:latin typeface="Times New Roman" pitchFamily="18" charset="0"/>
                <a:sym typeface="Symbol" pitchFamily="82" charset="2"/>
              </a:rPr>
              <a:t></a:t>
            </a:r>
            <a:r>
              <a:rPr lang="en-US" baseline="30000" dirty="0">
                <a:solidFill>
                  <a:srgbClr val="000000"/>
                </a:solidFill>
                <a:latin typeface="Times New Roman" pitchFamily="18" charset="0"/>
              </a:rPr>
              <a:t>7 </a:t>
            </a:r>
            <a:r>
              <a:rPr lang="en-US" dirty="0">
                <a:solidFill>
                  <a:srgbClr val="000000"/>
                </a:solidFill>
                <a:latin typeface="Times New Roman" pitchFamily="18" charset="0"/>
              </a:rPr>
              <a:t>M</a:t>
            </a:r>
            <a:endParaRPr lang="en-US" baseline="30000" dirty="0">
              <a:solidFill>
                <a:srgbClr val="000000"/>
              </a:solidFill>
              <a:latin typeface="Times New Roman" pitchFamily="18" charset="0"/>
            </a:endParaRPr>
          </a:p>
          <a:p>
            <a:pPr marL="0" indent="0" eaLnBrk="1" hangingPunct="1">
              <a:spcBef>
                <a:spcPct val="10000"/>
              </a:spcBef>
              <a:spcAft>
                <a:spcPct val="10000"/>
              </a:spcAft>
              <a:buClr>
                <a:schemeClr val="bg2"/>
              </a:buClr>
              <a:buSzTx/>
              <a:buFontTx/>
              <a:buNone/>
            </a:pPr>
            <a:r>
              <a:rPr lang="en-US" dirty="0">
                <a:solidFill>
                  <a:srgbClr val="000000"/>
                </a:solidFill>
                <a:latin typeface="Times New Roman" pitchFamily="18" charset="0"/>
              </a:rPr>
              <a:t>    [OH</a:t>
            </a:r>
            <a:r>
              <a:rPr lang="en-US" baseline="30000" dirty="0">
                <a:solidFill>
                  <a:srgbClr val="000000"/>
                </a:solidFill>
                <a:latin typeface="Times New Roman" pitchFamily="18" charset="0"/>
              </a:rPr>
              <a:t>−</a:t>
            </a:r>
            <a:r>
              <a:rPr lang="en-US" dirty="0">
                <a:solidFill>
                  <a:srgbClr val="000000"/>
                </a:solidFill>
                <a:latin typeface="Times New Roman" pitchFamily="18" charset="0"/>
              </a:rPr>
              <a:t>]  </a:t>
            </a:r>
            <a:r>
              <a:rPr lang="en-US" dirty="0">
                <a:latin typeface="Times New Roman" pitchFamily="18" charset="0"/>
              </a:rPr>
              <a:t>=</a:t>
            </a:r>
            <a:r>
              <a:rPr lang="en-US" baseline="30000" dirty="0">
                <a:latin typeface="Times New Roman" pitchFamily="18" charset="0"/>
              </a:rPr>
              <a:t> </a:t>
            </a:r>
            <a:r>
              <a:rPr lang="en-US" dirty="0">
                <a:latin typeface="Times New Roman" pitchFamily="18" charset="0"/>
              </a:rPr>
              <a:t>1.0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7 </a:t>
            </a:r>
            <a:r>
              <a:rPr lang="en-US" dirty="0">
                <a:latin typeface="Times New Roman" pitchFamily="18" charset="0"/>
              </a:rPr>
              <a:t>M</a:t>
            </a:r>
          </a:p>
          <a:p>
            <a:pPr marL="0" indent="0" eaLnBrk="1" hangingPunct="1">
              <a:spcBef>
                <a:spcPct val="10000"/>
              </a:spcBef>
              <a:spcAft>
                <a:spcPct val="10000"/>
              </a:spcAft>
              <a:buClr>
                <a:schemeClr val="bg2"/>
              </a:buClr>
              <a:buSzTx/>
              <a:buFont typeface="Arial" pitchFamily="34" charset="0"/>
              <a:buNone/>
            </a:pPr>
            <a:r>
              <a:rPr lang="en-US" dirty="0">
                <a:latin typeface="Times New Roman" pitchFamily="18" charset="0"/>
              </a:rPr>
              <a:t>	</a:t>
            </a:r>
          </a:p>
          <a:p>
            <a:pPr marL="0" indent="0" eaLnBrk="1" hangingPunct="1">
              <a:spcBef>
                <a:spcPct val="10000"/>
              </a:spcBef>
              <a:spcAft>
                <a:spcPct val="10000"/>
              </a:spcAft>
              <a:buClr>
                <a:schemeClr val="bg2"/>
              </a:buClr>
              <a:buSzTx/>
              <a:buFont typeface="Arial" pitchFamily="34" charset="0"/>
              <a:buNone/>
              <a:tabLst>
                <a:tab pos="285750" algn="l"/>
              </a:tabLst>
            </a:pPr>
            <a:r>
              <a:rPr lang="en-US" dirty="0">
                <a:solidFill>
                  <a:srgbClr val="000000"/>
                </a:solidFill>
                <a:latin typeface="Times New Roman" pitchFamily="18" charset="0"/>
              </a:rPr>
              <a:t>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O</a:t>
            </a:r>
            <a:r>
              <a:rPr lang="en-US" baseline="30000" dirty="0">
                <a:solidFill>
                  <a:srgbClr val="000000"/>
                </a:solidFill>
                <a:latin typeface="Times New Roman" pitchFamily="18" charset="0"/>
              </a:rPr>
              <a:t>+</a:t>
            </a:r>
            <a:r>
              <a:rPr lang="en-US" dirty="0">
                <a:solidFill>
                  <a:srgbClr val="000000"/>
                </a:solidFill>
                <a:latin typeface="Times New Roman" pitchFamily="18" charset="0"/>
              </a:rPr>
              <a:t>] = [OH</a:t>
            </a:r>
            <a:r>
              <a:rPr lang="en-US" baseline="30000" dirty="0">
                <a:solidFill>
                  <a:srgbClr val="000000"/>
                </a:solidFill>
                <a:latin typeface="Times New Roman" pitchFamily="18" charset="0"/>
              </a:rPr>
              <a:t>−</a:t>
            </a:r>
            <a:r>
              <a:rPr lang="en-US" b="1" dirty="0">
                <a:solidFill>
                  <a:srgbClr val="000000"/>
                </a:solidFill>
                <a:latin typeface="Times New Roman" pitchFamily="18" charset="0"/>
              </a:rPr>
              <a:t>]</a:t>
            </a:r>
            <a:endParaRPr lang="en-US" dirty="0">
              <a:latin typeface="Times New Roman" pitchFamily="18" charset="0"/>
            </a:endParaRPr>
          </a:p>
          <a:p>
            <a:pPr marL="0" indent="0" eaLnBrk="1" hangingPunct="1">
              <a:spcBef>
                <a:spcPct val="10000"/>
              </a:spcBef>
              <a:spcAft>
                <a:spcPct val="10000"/>
              </a:spcAft>
              <a:buClr>
                <a:schemeClr val="bg2"/>
              </a:buClr>
              <a:buSzTx/>
              <a:buFontTx/>
              <a:buNone/>
              <a:tabLst>
                <a:tab pos="285750" algn="l"/>
              </a:tabLst>
            </a:pPr>
            <a:r>
              <a:rPr lang="en-US" dirty="0">
                <a:latin typeface="Times New Roman" pitchFamily="18" charset="0"/>
              </a:rPr>
              <a:t>	Pure water is neutral.</a:t>
            </a:r>
          </a:p>
        </p:txBody>
      </p:sp>
      <p:pic>
        <p:nvPicPr>
          <p:cNvPr id="25604" name="Picture 4" descr="104_Neutra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752600"/>
            <a:ext cx="30988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6412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57178"/>
            <a:ext cx="7634288" cy="914400"/>
          </a:xfrm>
        </p:spPr>
        <p:txBody>
          <a:bodyPr/>
          <a:lstStyle/>
          <a:p>
            <a:pPr eaLnBrk="1" hangingPunct="1"/>
            <a:r>
              <a:rPr lang="en-US" dirty="0">
                <a:latin typeface="Times New Roman" pitchFamily="18" charset="0"/>
              </a:rPr>
              <a:t>Acidic Solutions</a:t>
            </a:r>
          </a:p>
        </p:txBody>
      </p:sp>
      <p:sp>
        <p:nvSpPr>
          <p:cNvPr id="26627" name="Text Placeholder 2"/>
          <p:cNvSpPr>
            <a:spLocks noGrp="1"/>
          </p:cNvSpPr>
          <p:nvPr>
            <p:ph type="body" sz="half" idx="1"/>
          </p:nvPr>
        </p:nvSpPr>
        <p:spPr>
          <a:xfrm>
            <a:off x="609600" y="1600200"/>
            <a:ext cx="4800600" cy="4572000"/>
          </a:xfrm>
        </p:spPr>
        <p:txBody>
          <a:bodyPr/>
          <a:lstStyle/>
          <a:p>
            <a:pPr eaLnBrk="1" hangingPunct="1">
              <a:spcBef>
                <a:spcPct val="10000"/>
              </a:spcBef>
              <a:buClr>
                <a:schemeClr val="bg2"/>
              </a:buClr>
              <a:buSzTx/>
              <a:buFontTx/>
              <a:buNone/>
            </a:pPr>
            <a:r>
              <a:rPr lang="en-US" dirty="0">
                <a:latin typeface="Times New Roman" pitchFamily="18" charset="0"/>
              </a:rPr>
              <a:t>Adding an acid to pure water</a:t>
            </a:r>
          </a:p>
          <a:p>
            <a:pPr eaLnBrk="1" hangingPunct="1">
              <a:spcBef>
                <a:spcPct val="10000"/>
              </a:spcBef>
              <a:buSzTx/>
              <a:buFontTx/>
              <a:buChar char="•"/>
            </a:pPr>
            <a:r>
              <a:rPr lang="en-US" dirty="0">
                <a:latin typeface="Times New Roman" pitchFamily="18" charset="0"/>
              </a:rPr>
              <a:t>increase</a:t>
            </a:r>
            <a:r>
              <a:rPr lang="en-US" dirty="0">
                <a:solidFill>
                  <a:srgbClr val="000000"/>
                </a:solidFill>
                <a:latin typeface="Times New Roman" pitchFamily="18" charset="0"/>
              </a:rPr>
              <a:t>s the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O</a:t>
            </a:r>
            <a:r>
              <a:rPr lang="en-US" baseline="30000" dirty="0">
                <a:solidFill>
                  <a:srgbClr val="000000"/>
                </a:solidFill>
                <a:latin typeface="Times New Roman" pitchFamily="18" charset="0"/>
              </a:rPr>
              <a:t>+</a:t>
            </a:r>
            <a:r>
              <a:rPr lang="en-US" dirty="0">
                <a:solidFill>
                  <a:srgbClr val="000000"/>
                </a:solidFill>
                <a:latin typeface="Times New Roman" pitchFamily="18" charset="0"/>
              </a:rPr>
              <a:t>]</a:t>
            </a:r>
          </a:p>
          <a:p>
            <a:pPr eaLnBrk="1" hangingPunct="1">
              <a:spcBef>
                <a:spcPct val="10000"/>
              </a:spcBef>
              <a:buSzTx/>
              <a:buFontTx/>
              <a:buChar char="•"/>
            </a:pPr>
            <a:r>
              <a:rPr lang="en-US" dirty="0">
                <a:solidFill>
                  <a:srgbClr val="000000"/>
                </a:solidFill>
                <a:latin typeface="Times New Roman" pitchFamily="18" charset="0"/>
              </a:rPr>
              <a:t>causes the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O</a:t>
            </a:r>
            <a:r>
              <a:rPr lang="en-US" baseline="30000" dirty="0">
                <a:solidFill>
                  <a:srgbClr val="000000"/>
                </a:solidFill>
                <a:latin typeface="Times New Roman" pitchFamily="18" charset="0"/>
              </a:rPr>
              <a:t>+</a:t>
            </a:r>
            <a:r>
              <a:rPr lang="en-US" dirty="0">
                <a:solidFill>
                  <a:srgbClr val="000000"/>
                </a:solidFill>
                <a:latin typeface="Times New Roman" pitchFamily="18" charset="0"/>
              </a:rPr>
              <a:t>] to exceed </a:t>
            </a:r>
          </a:p>
          <a:p>
            <a:pPr eaLnBrk="1" hangingPunct="1">
              <a:spcBef>
                <a:spcPct val="10000"/>
              </a:spcBef>
              <a:buSzTx/>
              <a:buFont typeface="Wingdings" pitchFamily="2" charset="2"/>
              <a:buNone/>
            </a:pPr>
            <a:r>
              <a:rPr lang="en-US" dirty="0">
                <a:solidFill>
                  <a:srgbClr val="000000"/>
                </a:solidFill>
                <a:latin typeface="Times New Roman" pitchFamily="18" charset="0"/>
              </a:rPr>
              <a:t>	1.0 </a:t>
            </a:r>
            <a:r>
              <a:rPr lang="en-US" dirty="0">
                <a:latin typeface="Times New Roman" pitchFamily="18" charset="0"/>
                <a:cs typeface="Times New Roman" pitchFamily="18" charset="0"/>
                <a:sym typeface="Symbol" pitchFamily="82" charset="2"/>
              </a:rPr>
              <a:t>×</a:t>
            </a:r>
            <a:r>
              <a:rPr lang="en-US" dirty="0">
                <a:solidFill>
                  <a:srgbClr val="000000"/>
                </a:solidFill>
                <a:latin typeface="Times New Roman" pitchFamily="18" charset="0"/>
              </a:rPr>
              <a:t> 10</a:t>
            </a:r>
            <a:r>
              <a:rPr lang="en-US" baseline="30000" dirty="0">
                <a:solidFill>
                  <a:srgbClr val="000000"/>
                </a:solidFill>
                <a:latin typeface="Times New Roman" pitchFamily="18" charset="0"/>
                <a:sym typeface="Symbol" pitchFamily="82" charset="2"/>
              </a:rPr>
              <a:t>−</a:t>
            </a:r>
            <a:r>
              <a:rPr lang="en-US" baseline="30000" dirty="0">
                <a:solidFill>
                  <a:srgbClr val="000000"/>
                </a:solidFill>
                <a:latin typeface="Times New Roman" pitchFamily="18" charset="0"/>
              </a:rPr>
              <a:t>7 </a:t>
            </a:r>
            <a:r>
              <a:rPr lang="en-US" dirty="0">
                <a:solidFill>
                  <a:srgbClr val="000000"/>
                </a:solidFill>
                <a:latin typeface="Times New Roman" pitchFamily="18" charset="0"/>
              </a:rPr>
              <a:t>M</a:t>
            </a:r>
          </a:p>
          <a:p>
            <a:pPr eaLnBrk="1" hangingPunct="1">
              <a:spcBef>
                <a:spcPct val="10000"/>
              </a:spcBef>
              <a:buSzTx/>
              <a:buFontTx/>
              <a:buChar char="•"/>
            </a:pPr>
            <a:r>
              <a:rPr lang="en-US" dirty="0">
                <a:solidFill>
                  <a:srgbClr val="000000"/>
                </a:solidFill>
                <a:latin typeface="Times New Roman" pitchFamily="18" charset="0"/>
              </a:rPr>
              <a:t>decreases the [OH</a:t>
            </a:r>
            <a:r>
              <a:rPr lang="en-US" baseline="30000" dirty="0">
                <a:solidFill>
                  <a:srgbClr val="000000"/>
                </a:solidFill>
                <a:latin typeface="Times New Roman" pitchFamily="18" charset="0"/>
              </a:rPr>
              <a:t>−</a:t>
            </a:r>
            <a:r>
              <a:rPr lang="en-US" b="1" dirty="0">
                <a:solidFill>
                  <a:srgbClr val="000000"/>
                </a:solidFill>
                <a:latin typeface="Times New Roman" pitchFamily="18" charset="0"/>
              </a:rPr>
              <a:t>]</a:t>
            </a:r>
          </a:p>
          <a:p>
            <a:pPr eaLnBrk="1" hangingPunct="1">
              <a:spcBef>
                <a:spcPct val="10000"/>
              </a:spcBef>
              <a:buSzTx/>
              <a:buFont typeface="Arial" pitchFamily="34" charset="0"/>
              <a:buNone/>
            </a:pPr>
            <a:endParaRPr lang="en-US" b="1" dirty="0">
              <a:solidFill>
                <a:srgbClr val="000000"/>
              </a:solidFill>
              <a:latin typeface="Times New Roman" pitchFamily="18" charset="0"/>
            </a:endParaRPr>
          </a:p>
          <a:p>
            <a:pPr eaLnBrk="1" hangingPunct="1">
              <a:spcBef>
                <a:spcPct val="10000"/>
              </a:spcBef>
              <a:buSzTx/>
              <a:buFont typeface="Arial" pitchFamily="34" charset="0"/>
              <a:buNone/>
            </a:pPr>
            <a:r>
              <a:rPr lang="en-US" dirty="0">
                <a:solidFill>
                  <a:srgbClr val="000000"/>
                </a:solidFill>
                <a:latin typeface="Times New Roman" pitchFamily="18" charset="0"/>
              </a:rPr>
              <a:t>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O</a:t>
            </a:r>
            <a:r>
              <a:rPr lang="en-US" baseline="30000" dirty="0">
                <a:solidFill>
                  <a:srgbClr val="000000"/>
                </a:solidFill>
                <a:latin typeface="Times New Roman" pitchFamily="18" charset="0"/>
              </a:rPr>
              <a:t>+</a:t>
            </a:r>
            <a:r>
              <a:rPr lang="en-US" dirty="0">
                <a:solidFill>
                  <a:srgbClr val="000000"/>
                </a:solidFill>
                <a:latin typeface="Times New Roman" pitchFamily="18" charset="0"/>
              </a:rPr>
              <a:t>] &gt; [OH</a:t>
            </a:r>
            <a:r>
              <a:rPr lang="en-US" baseline="30000" dirty="0">
                <a:solidFill>
                  <a:srgbClr val="000000"/>
                </a:solidFill>
                <a:latin typeface="Times New Roman" pitchFamily="18" charset="0"/>
              </a:rPr>
              <a:t>−</a:t>
            </a:r>
            <a:r>
              <a:rPr lang="en-US" b="1" dirty="0">
                <a:solidFill>
                  <a:srgbClr val="000000"/>
                </a:solidFill>
                <a:latin typeface="Times New Roman" pitchFamily="18" charset="0"/>
              </a:rPr>
              <a:t>]</a:t>
            </a:r>
          </a:p>
          <a:p>
            <a:pPr eaLnBrk="1" hangingPunct="1">
              <a:spcBef>
                <a:spcPct val="10000"/>
              </a:spcBef>
              <a:buSzTx/>
              <a:buFont typeface="Arial" pitchFamily="34" charset="0"/>
              <a:buNone/>
            </a:pPr>
            <a:r>
              <a:rPr lang="en-US" b="1" dirty="0">
                <a:solidFill>
                  <a:srgbClr val="000000"/>
                </a:solidFill>
                <a:latin typeface="Times New Roman" pitchFamily="18" charset="0"/>
              </a:rPr>
              <a:t>      </a:t>
            </a:r>
            <a:r>
              <a:rPr lang="en-US" dirty="0">
                <a:solidFill>
                  <a:srgbClr val="000000"/>
                </a:solidFill>
                <a:latin typeface="Times New Roman" pitchFamily="18" charset="0"/>
              </a:rPr>
              <a:t>The solution is acidic.</a:t>
            </a:r>
          </a:p>
          <a:p>
            <a:pPr eaLnBrk="1" hangingPunct="1">
              <a:spcBef>
                <a:spcPct val="10000"/>
              </a:spcBef>
              <a:buSzTx/>
              <a:buFont typeface="Arial" pitchFamily="34" charset="0"/>
              <a:buNone/>
            </a:pPr>
            <a:r>
              <a:rPr lang="en-US" b="1" dirty="0">
                <a:solidFill>
                  <a:srgbClr val="000000"/>
                </a:solidFill>
                <a:latin typeface="Times New Roman" pitchFamily="18" charset="0"/>
              </a:rPr>
              <a:t>   </a:t>
            </a:r>
          </a:p>
          <a:p>
            <a:pPr eaLnBrk="1" hangingPunct="1">
              <a:spcBef>
                <a:spcPct val="10000"/>
              </a:spcBef>
              <a:buSzTx/>
              <a:buFont typeface="Arial" pitchFamily="34" charset="0"/>
              <a:buNone/>
            </a:pPr>
            <a:endParaRPr lang="en-US" b="1" dirty="0">
              <a:solidFill>
                <a:srgbClr val="000000"/>
              </a:solidFill>
              <a:latin typeface="Times New Roman" pitchFamily="18" charset="0"/>
            </a:endParaRPr>
          </a:p>
        </p:txBody>
      </p:sp>
      <p:pic>
        <p:nvPicPr>
          <p:cNvPr id="26628" name="Picture 4" descr="104_acidic.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676400"/>
            <a:ext cx="29464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7624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257178"/>
            <a:ext cx="7634288" cy="914400"/>
          </a:xfrm>
        </p:spPr>
        <p:txBody>
          <a:bodyPr/>
          <a:lstStyle/>
          <a:p>
            <a:pPr eaLnBrk="1" hangingPunct="1"/>
            <a:r>
              <a:rPr lang="en-US" dirty="0">
                <a:latin typeface="Times New Roman" pitchFamily="18" charset="0"/>
              </a:rPr>
              <a:t>Basic Solutions</a:t>
            </a:r>
          </a:p>
        </p:txBody>
      </p:sp>
      <p:sp>
        <p:nvSpPr>
          <p:cNvPr id="27651" name="Text Placeholder 2"/>
          <p:cNvSpPr>
            <a:spLocks noGrp="1"/>
          </p:cNvSpPr>
          <p:nvPr>
            <p:ph type="body" sz="half" idx="1"/>
          </p:nvPr>
        </p:nvSpPr>
        <p:spPr>
          <a:xfrm>
            <a:off x="609600" y="1600200"/>
            <a:ext cx="4267200" cy="3733800"/>
          </a:xfrm>
        </p:spPr>
        <p:txBody>
          <a:bodyPr/>
          <a:lstStyle/>
          <a:p>
            <a:pPr eaLnBrk="1" hangingPunct="1">
              <a:spcBef>
                <a:spcPct val="10000"/>
              </a:spcBef>
              <a:buClr>
                <a:schemeClr val="bg2"/>
              </a:buClr>
              <a:buSzTx/>
              <a:buFontTx/>
              <a:buNone/>
            </a:pPr>
            <a:r>
              <a:rPr lang="en-US" dirty="0">
                <a:solidFill>
                  <a:srgbClr val="000000"/>
                </a:solidFill>
                <a:latin typeface="Times New Roman" pitchFamily="18" charset="0"/>
              </a:rPr>
              <a:t>Adding a base to pure water</a:t>
            </a:r>
          </a:p>
          <a:p>
            <a:pPr eaLnBrk="1" hangingPunct="1">
              <a:spcBef>
                <a:spcPct val="10000"/>
              </a:spcBef>
              <a:buSzTx/>
              <a:buFontTx/>
              <a:buChar char="•"/>
            </a:pPr>
            <a:r>
              <a:rPr lang="en-US" dirty="0">
                <a:solidFill>
                  <a:srgbClr val="000000"/>
                </a:solidFill>
                <a:latin typeface="Times New Roman" pitchFamily="18" charset="0"/>
              </a:rPr>
              <a:t>increases the [OH</a:t>
            </a:r>
            <a:r>
              <a:rPr lang="en-US" baseline="30000" dirty="0">
                <a:solidFill>
                  <a:srgbClr val="000000"/>
                </a:solidFill>
                <a:latin typeface="Times New Roman" pitchFamily="18" charset="0"/>
              </a:rPr>
              <a:t>−</a:t>
            </a:r>
            <a:r>
              <a:rPr lang="en-US" dirty="0">
                <a:solidFill>
                  <a:srgbClr val="000000"/>
                </a:solidFill>
                <a:latin typeface="Times New Roman" pitchFamily="18" charset="0"/>
              </a:rPr>
              <a:t>] </a:t>
            </a:r>
          </a:p>
          <a:p>
            <a:pPr eaLnBrk="1" hangingPunct="1">
              <a:spcBef>
                <a:spcPct val="10000"/>
              </a:spcBef>
              <a:buSzTx/>
              <a:buFontTx/>
              <a:buChar char="•"/>
            </a:pPr>
            <a:r>
              <a:rPr lang="en-US" dirty="0">
                <a:solidFill>
                  <a:srgbClr val="000000"/>
                </a:solidFill>
                <a:latin typeface="Times New Roman" pitchFamily="18" charset="0"/>
              </a:rPr>
              <a:t>causes the [OH</a:t>
            </a:r>
            <a:r>
              <a:rPr lang="en-US" baseline="30000" dirty="0">
                <a:solidFill>
                  <a:srgbClr val="000000"/>
                </a:solidFill>
                <a:latin typeface="Times New Roman" pitchFamily="18" charset="0"/>
              </a:rPr>
              <a:t>−</a:t>
            </a:r>
            <a:r>
              <a:rPr lang="en-US" dirty="0">
                <a:solidFill>
                  <a:srgbClr val="000000"/>
                </a:solidFill>
                <a:latin typeface="Times New Roman" pitchFamily="18" charset="0"/>
              </a:rPr>
              <a:t>] to exceed 1.0 </a:t>
            </a:r>
            <a:r>
              <a:rPr lang="en-US" dirty="0">
                <a:latin typeface="Times New Roman" pitchFamily="18" charset="0"/>
                <a:cs typeface="Times New Roman" pitchFamily="18" charset="0"/>
                <a:sym typeface="Symbol" pitchFamily="82" charset="2"/>
              </a:rPr>
              <a:t>×</a:t>
            </a:r>
            <a:r>
              <a:rPr lang="en-US" dirty="0">
                <a:solidFill>
                  <a:srgbClr val="000000"/>
                </a:solidFill>
                <a:latin typeface="Times New Roman" pitchFamily="18" charset="0"/>
              </a:rPr>
              <a:t> 10</a:t>
            </a:r>
            <a:r>
              <a:rPr lang="en-US" baseline="30000" dirty="0">
                <a:solidFill>
                  <a:srgbClr val="000000"/>
                </a:solidFill>
                <a:latin typeface="Times New Roman" pitchFamily="18" charset="0"/>
                <a:sym typeface="Symbol" pitchFamily="82" charset="2"/>
              </a:rPr>
              <a:t>−</a:t>
            </a:r>
            <a:r>
              <a:rPr lang="en-US" baseline="30000" dirty="0">
                <a:solidFill>
                  <a:srgbClr val="000000"/>
                </a:solidFill>
                <a:latin typeface="Times New Roman" pitchFamily="18" charset="0"/>
              </a:rPr>
              <a:t>7 </a:t>
            </a:r>
            <a:r>
              <a:rPr lang="en-US" dirty="0">
                <a:solidFill>
                  <a:srgbClr val="000000"/>
                </a:solidFill>
                <a:latin typeface="Times New Roman" pitchFamily="18" charset="0"/>
              </a:rPr>
              <a:t>M</a:t>
            </a:r>
          </a:p>
          <a:p>
            <a:pPr eaLnBrk="1" hangingPunct="1">
              <a:spcBef>
                <a:spcPct val="10000"/>
              </a:spcBef>
              <a:buSzTx/>
              <a:buFontTx/>
              <a:buChar char="•"/>
            </a:pPr>
            <a:r>
              <a:rPr lang="en-US" dirty="0">
                <a:solidFill>
                  <a:srgbClr val="000000"/>
                </a:solidFill>
                <a:latin typeface="Times New Roman" pitchFamily="18" charset="0"/>
              </a:rPr>
              <a:t>decreases the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O</a:t>
            </a:r>
            <a:r>
              <a:rPr lang="en-US" baseline="30000" dirty="0">
                <a:solidFill>
                  <a:srgbClr val="000000"/>
                </a:solidFill>
                <a:latin typeface="Times New Roman" pitchFamily="18" charset="0"/>
              </a:rPr>
              <a:t>+</a:t>
            </a:r>
            <a:r>
              <a:rPr lang="en-US" dirty="0">
                <a:solidFill>
                  <a:srgbClr val="000000"/>
                </a:solidFill>
                <a:latin typeface="Times New Roman" pitchFamily="18" charset="0"/>
              </a:rPr>
              <a:t>]</a:t>
            </a:r>
          </a:p>
          <a:p>
            <a:pPr eaLnBrk="1" hangingPunct="1">
              <a:spcBef>
                <a:spcPct val="10000"/>
              </a:spcBef>
              <a:buSzTx/>
              <a:buFont typeface="Arial" pitchFamily="34" charset="0"/>
              <a:buNone/>
            </a:pPr>
            <a:endParaRPr lang="en-US" b="1" dirty="0">
              <a:solidFill>
                <a:srgbClr val="000000"/>
              </a:solidFill>
              <a:latin typeface="Times New Roman" pitchFamily="18" charset="0"/>
            </a:endParaRPr>
          </a:p>
          <a:p>
            <a:pPr eaLnBrk="1" hangingPunct="1">
              <a:spcBef>
                <a:spcPct val="10000"/>
              </a:spcBef>
              <a:buSzTx/>
              <a:buFont typeface="Arial" pitchFamily="34" charset="0"/>
              <a:buNone/>
            </a:pPr>
            <a:r>
              <a:rPr lang="en-US" dirty="0">
                <a:solidFill>
                  <a:srgbClr val="000000"/>
                </a:solidFill>
                <a:latin typeface="Times New Roman" pitchFamily="18" charset="0"/>
              </a:rPr>
              <a:t>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O</a:t>
            </a:r>
            <a:r>
              <a:rPr lang="en-US" baseline="30000" dirty="0">
                <a:solidFill>
                  <a:srgbClr val="000000"/>
                </a:solidFill>
                <a:latin typeface="Times New Roman" pitchFamily="18" charset="0"/>
              </a:rPr>
              <a:t>+</a:t>
            </a:r>
            <a:r>
              <a:rPr lang="en-US" dirty="0">
                <a:solidFill>
                  <a:srgbClr val="000000"/>
                </a:solidFill>
                <a:latin typeface="Times New Roman" pitchFamily="18" charset="0"/>
              </a:rPr>
              <a:t>] &lt; [OH</a:t>
            </a:r>
            <a:r>
              <a:rPr lang="en-US" baseline="30000" dirty="0">
                <a:solidFill>
                  <a:srgbClr val="000000"/>
                </a:solidFill>
                <a:latin typeface="Times New Roman" pitchFamily="18" charset="0"/>
              </a:rPr>
              <a:t>−</a:t>
            </a:r>
            <a:r>
              <a:rPr lang="en-US" b="1" dirty="0">
                <a:solidFill>
                  <a:srgbClr val="000000"/>
                </a:solidFill>
                <a:latin typeface="Times New Roman" pitchFamily="18" charset="0"/>
              </a:rPr>
              <a:t>]</a:t>
            </a:r>
          </a:p>
          <a:p>
            <a:pPr eaLnBrk="1" hangingPunct="1">
              <a:spcBef>
                <a:spcPct val="10000"/>
              </a:spcBef>
              <a:buSzTx/>
              <a:buFont typeface="Arial" pitchFamily="34" charset="0"/>
              <a:buNone/>
            </a:pPr>
            <a:r>
              <a:rPr lang="en-US" b="1" dirty="0">
                <a:solidFill>
                  <a:srgbClr val="000000"/>
                </a:solidFill>
                <a:latin typeface="Times New Roman" pitchFamily="18" charset="0"/>
              </a:rPr>
              <a:t>      </a:t>
            </a:r>
            <a:r>
              <a:rPr lang="en-US" dirty="0">
                <a:solidFill>
                  <a:srgbClr val="000000"/>
                </a:solidFill>
                <a:latin typeface="Times New Roman" pitchFamily="18" charset="0"/>
              </a:rPr>
              <a:t>The solution is basic.</a:t>
            </a:r>
          </a:p>
          <a:p>
            <a:pPr eaLnBrk="1" hangingPunct="1">
              <a:spcBef>
                <a:spcPct val="10000"/>
              </a:spcBef>
              <a:buSzTx/>
              <a:buFont typeface="Arial" pitchFamily="34" charset="0"/>
              <a:buNone/>
            </a:pPr>
            <a:r>
              <a:rPr lang="en-US" b="1" dirty="0">
                <a:solidFill>
                  <a:srgbClr val="000000"/>
                </a:solidFill>
                <a:latin typeface="Times New Roman" pitchFamily="18" charset="0"/>
              </a:rPr>
              <a:t>   </a:t>
            </a:r>
          </a:p>
          <a:p>
            <a:pPr eaLnBrk="1" hangingPunct="1">
              <a:spcBef>
                <a:spcPct val="10000"/>
              </a:spcBef>
              <a:buSzTx/>
              <a:buFont typeface="Arial" pitchFamily="34" charset="0"/>
              <a:buNone/>
            </a:pPr>
            <a:endParaRPr lang="en-US" dirty="0">
              <a:solidFill>
                <a:srgbClr val="000000"/>
              </a:solidFill>
              <a:latin typeface="Times New Roman" pitchFamily="18" charset="0"/>
            </a:endParaRPr>
          </a:p>
        </p:txBody>
      </p:sp>
      <p:pic>
        <p:nvPicPr>
          <p:cNvPr id="27652" name="Picture 4" descr="104_basic.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676400"/>
            <a:ext cx="26860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8531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257176"/>
            <a:ext cx="7634288" cy="914400"/>
          </a:xfrm>
        </p:spPr>
        <p:txBody>
          <a:bodyPr/>
          <a:lstStyle/>
          <a:p>
            <a:pPr eaLnBrk="1" hangingPunct="1"/>
            <a:r>
              <a:rPr lang="en-US" dirty="0">
                <a:latin typeface="Times New Roman" pitchFamily="18" charset="0"/>
              </a:rPr>
              <a:t>Comparison of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and [OH</a:t>
            </a:r>
            <a:r>
              <a:rPr lang="en-US" baseline="30000" dirty="0">
                <a:latin typeface="Times New Roman" pitchFamily="18" charset="0"/>
              </a:rPr>
              <a:t>−</a:t>
            </a:r>
            <a:r>
              <a:rPr lang="en-US" dirty="0">
                <a:latin typeface="Times New Roman" pitchFamily="18" charset="0"/>
              </a:rPr>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3980"/>
          <a:stretch/>
        </p:blipFill>
        <p:spPr>
          <a:xfrm>
            <a:off x="711064" y="1595283"/>
            <a:ext cx="7721871" cy="4385187"/>
          </a:xfrm>
          <a:prstGeom prst="rect">
            <a:avLst/>
          </a:prstGeom>
        </p:spPr>
      </p:pic>
    </p:spTree>
    <p:extLst>
      <p:ext uri="{BB962C8B-B14F-4D97-AF65-F5344CB8AC3E}">
        <p14:creationId xmlns:p14="http://schemas.microsoft.com/office/powerpoint/2010/main" val="24296955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257175"/>
            <a:ext cx="7634288" cy="914400"/>
          </a:xfrm>
        </p:spPr>
        <p:txBody>
          <a:bodyPr/>
          <a:lstStyle/>
          <a:p>
            <a:pPr eaLnBrk="1" hangingPunct="1"/>
            <a:r>
              <a:rPr lang="en-US" dirty="0">
                <a:latin typeface="Times New Roman" pitchFamily="18" charset="0"/>
              </a:rPr>
              <a:t>Neutral, Basic, and Acidic Solutions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6797"/>
          <a:stretch/>
        </p:blipFill>
        <p:spPr>
          <a:xfrm>
            <a:off x="304800" y="2106168"/>
            <a:ext cx="8534400" cy="2465832"/>
          </a:xfrm>
          <a:prstGeom prst="rect">
            <a:avLst/>
          </a:prstGeom>
        </p:spPr>
      </p:pic>
    </p:spTree>
    <p:extLst>
      <p:ext uri="{BB962C8B-B14F-4D97-AF65-F5344CB8AC3E}">
        <p14:creationId xmlns:p14="http://schemas.microsoft.com/office/powerpoint/2010/main" val="27120841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2156" y="131553"/>
            <a:ext cx="8134350" cy="1143000"/>
          </a:xfrm>
        </p:spPr>
        <p:txBody>
          <a:bodyPr/>
          <a:lstStyle/>
          <a:p>
            <a:pPr eaLnBrk="1" hangingPunct="1"/>
            <a:r>
              <a:rPr lang="en-US" dirty="0">
                <a:latin typeface="Times New Roman" pitchFamily="18" charset="0"/>
              </a:rPr>
              <a:t>Using </a:t>
            </a:r>
            <a:r>
              <a:rPr lang="en-US" i="1" dirty="0">
                <a:latin typeface="Times New Roman" pitchFamily="18" charset="0"/>
              </a:rPr>
              <a:t>K</a:t>
            </a:r>
            <a:r>
              <a:rPr lang="en-US" baseline="-25000" dirty="0">
                <a:latin typeface="Times New Roman" pitchFamily="18" charset="0"/>
              </a:rPr>
              <a:t>w </a:t>
            </a:r>
            <a:r>
              <a:rPr lang="en-US" dirty="0">
                <a:latin typeface="Times New Roman" pitchFamily="18" charset="0"/>
              </a:rPr>
              <a:t>to Calculate </a:t>
            </a:r>
            <a:br>
              <a:rPr lang="en-US" dirty="0">
                <a:latin typeface="Times New Roman" pitchFamily="18" charset="0"/>
              </a:rPr>
            </a:b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and [OH</a:t>
            </a:r>
            <a:r>
              <a:rPr lang="en-US" baseline="30000" dirty="0">
                <a:latin typeface="Times New Roman" pitchFamily="18" charset="0"/>
                <a:sym typeface="Symbol" pitchFamily="82" charset="2"/>
              </a:rPr>
              <a:t>−</a:t>
            </a:r>
            <a:r>
              <a:rPr lang="en-US" dirty="0">
                <a:latin typeface="Times New Roman" pitchFamily="18" charset="0"/>
              </a:rPr>
              <a:t>] </a:t>
            </a:r>
          </a:p>
        </p:txBody>
      </p:sp>
      <p:sp>
        <p:nvSpPr>
          <p:cNvPr id="23555" name="Rectangle 3"/>
          <p:cNvSpPr>
            <a:spLocks noGrp="1" noChangeArrowheads="1"/>
          </p:cNvSpPr>
          <p:nvPr>
            <p:ph type="body" sz="half" idx="1"/>
          </p:nvPr>
        </p:nvSpPr>
        <p:spPr>
          <a:xfrm>
            <a:off x="609600" y="1676400"/>
            <a:ext cx="7848600" cy="4419600"/>
          </a:xfrm>
        </p:spPr>
        <p:txBody>
          <a:bodyPr/>
          <a:lstStyle/>
          <a:p>
            <a:pPr eaLnBrk="1" hangingPunct="1"/>
            <a:r>
              <a:rPr lang="en-US" dirty="0">
                <a:latin typeface="Times New Roman" pitchFamily="18" charset="0"/>
              </a:rPr>
              <a:t>If we know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a solution, we can use the </a:t>
            </a:r>
            <a:r>
              <a:rPr lang="en-US" i="1" dirty="0">
                <a:latin typeface="Times New Roman" pitchFamily="18" charset="0"/>
              </a:rPr>
              <a:t>K</a:t>
            </a:r>
            <a:r>
              <a:rPr lang="en-US" baseline="-25000" dirty="0">
                <a:latin typeface="Times New Roman" pitchFamily="18" charset="0"/>
              </a:rPr>
              <a:t>w</a:t>
            </a:r>
            <a:r>
              <a:rPr lang="en-US" dirty="0">
                <a:latin typeface="Times New Roman" pitchFamily="18" charset="0"/>
              </a:rPr>
              <a:t> to calculate the [OH</a:t>
            </a:r>
            <a:r>
              <a:rPr lang="en-US" baseline="30000" dirty="0">
                <a:latin typeface="Times New Roman" pitchFamily="18" charset="0"/>
                <a:sym typeface="Symbol" pitchFamily="82" charset="2"/>
              </a:rPr>
              <a:t>−</a:t>
            </a:r>
            <a:r>
              <a:rPr lang="en-US" dirty="0">
                <a:latin typeface="Times New Roman" pitchFamily="18" charset="0"/>
              </a:rPr>
              <a:t>]. </a:t>
            </a:r>
          </a:p>
          <a:p>
            <a:pPr eaLnBrk="1" hangingPunct="1"/>
            <a:r>
              <a:rPr lang="en-US" dirty="0">
                <a:latin typeface="Times New Roman" pitchFamily="18" charset="0"/>
              </a:rPr>
              <a:t>If we know the [OH</a:t>
            </a:r>
            <a:r>
              <a:rPr lang="en-US" baseline="30000" dirty="0">
                <a:latin typeface="Times New Roman" pitchFamily="18" charset="0"/>
                <a:sym typeface="Symbol" pitchFamily="82" charset="2"/>
              </a:rPr>
              <a:t>−</a:t>
            </a:r>
            <a:r>
              <a:rPr lang="en-US" dirty="0">
                <a:latin typeface="Times New Roman" pitchFamily="18" charset="0"/>
              </a:rPr>
              <a:t>] of a solution, we can use the </a:t>
            </a:r>
            <a:r>
              <a:rPr lang="en-US" i="1" dirty="0">
                <a:latin typeface="Times New Roman" pitchFamily="18" charset="0"/>
              </a:rPr>
              <a:t>K</a:t>
            </a:r>
            <a:r>
              <a:rPr lang="en-US" baseline="-25000" dirty="0">
                <a:latin typeface="Times New Roman" pitchFamily="18" charset="0"/>
              </a:rPr>
              <a:t>w</a:t>
            </a:r>
            <a:r>
              <a:rPr lang="en-US" dirty="0">
                <a:latin typeface="Times New Roman" pitchFamily="18" charset="0"/>
              </a:rPr>
              <a:t> to calculate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a:t>
            </a:r>
          </a:p>
        </p:txBody>
      </p:sp>
      <p:pic>
        <p:nvPicPr>
          <p:cNvPr id="23556" name="Picture 1" descr="104_slide5.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1383" y="3657600"/>
            <a:ext cx="5721233" cy="146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G:\08VOL4\Graphics\Powerpoint\PEARSON\PE006-TIMBERLAKE-13e\Final Files\Core chemistry Skill - solutions.jpg"/>
          <p:cNvPicPr>
            <a:picLocks noChangeAspect="1" noChangeArrowheads="1"/>
          </p:cNvPicPr>
          <p:nvPr/>
        </p:nvPicPr>
        <p:blipFill>
          <a:blip r:embed="rId4" cstate="print"/>
          <a:srcRect/>
          <a:stretch>
            <a:fillRect/>
          </a:stretch>
        </p:blipFill>
        <p:spPr bwMode="auto">
          <a:xfrm>
            <a:off x="6647224" y="487652"/>
            <a:ext cx="2445260" cy="748719"/>
          </a:xfrm>
          <a:prstGeom prst="rect">
            <a:avLst/>
          </a:prstGeom>
          <a:noFill/>
        </p:spPr>
      </p:pic>
    </p:spTree>
    <p:extLst>
      <p:ext uri="{BB962C8B-B14F-4D97-AF65-F5344CB8AC3E}">
        <p14:creationId xmlns:p14="http://schemas.microsoft.com/office/powerpoint/2010/main" val="3382663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95275"/>
            <a:ext cx="7634288" cy="838200"/>
          </a:xfrm>
        </p:spPr>
        <p:txBody>
          <a:bodyPr/>
          <a:lstStyle/>
          <a:p>
            <a:pPr eaLnBrk="1" hangingPunct="1"/>
            <a:r>
              <a:rPr lang="en-US" dirty="0"/>
              <a:t>Solution</a:t>
            </a:r>
          </a:p>
        </p:txBody>
      </p:sp>
      <p:sp>
        <p:nvSpPr>
          <p:cNvPr id="25603" name="Text Placeholder 2"/>
          <p:cNvSpPr>
            <a:spLocks noGrp="1"/>
          </p:cNvSpPr>
          <p:nvPr>
            <p:ph type="body" sz="half" idx="1"/>
          </p:nvPr>
        </p:nvSpPr>
        <p:spPr>
          <a:xfrm>
            <a:off x="609600" y="1524000"/>
            <a:ext cx="7543800" cy="4572000"/>
          </a:xfrm>
        </p:spPr>
        <p:txBody>
          <a:bodyPr/>
          <a:lstStyle/>
          <a:p>
            <a:pPr marL="457200" indent="-457200" eaLnBrk="1" hangingPunct="1">
              <a:buFont typeface="Wingdings" charset="2"/>
              <a:buNone/>
            </a:pPr>
            <a:r>
              <a:rPr lang="en-US" dirty="0"/>
              <a:t>1.	HBr	Br</a:t>
            </a:r>
            <a:r>
              <a:rPr lang="en-US" baseline="30000" dirty="0">
                <a:sym typeface="Symbol" charset="2"/>
              </a:rPr>
              <a:t>−</a:t>
            </a:r>
            <a:r>
              <a:rPr lang="en-US" dirty="0"/>
              <a:t>, bromide		C. hydrobromic acid</a:t>
            </a:r>
          </a:p>
          <a:p>
            <a:pPr marL="457200" indent="-457200" eaLnBrk="1" hangingPunct="1">
              <a:buFont typeface="Wingdings" charset="2"/>
              <a:buNone/>
            </a:pPr>
            <a:r>
              <a:rPr lang="en-US" dirty="0"/>
              <a:t>	The name of an acid with a hydrogen ion (H</a:t>
            </a:r>
            <a:r>
              <a:rPr lang="en-US" baseline="30000" dirty="0"/>
              <a:t>+</a:t>
            </a:r>
            <a:r>
              <a:rPr lang="en-US" dirty="0"/>
              <a:t>)  and a nonmetal uses the prefix</a:t>
            </a:r>
            <a:r>
              <a:rPr lang="en-US" i="1" dirty="0">
                <a:solidFill>
                  <a:srgbClr val="800000"/>
                </a:solidFill>
              </a:rPr>
              <a:t> </a:t>
            </a:r>
            <a:r>
              <a:rPr lang="en-US" b="1" i="1" dirty="0">
                <a:solidFill>
                  <a:srgbClr val="800000"/>
                </a:solidFill>
              </a:rPr>
              <a:t>hydro</a:t>
            </a:r>
            <a:r>
              <a:rPr lang="en-US" i="1" dirty="0">
                <a:solidFill>
                  <a:srgbClr val="800000"/>
                </a:solidFill>
              </a:rPr>
              <a:t> </a:t>
            </a:r>
            <a:r>
              <a:rPr lang="en-US" dirty="0"/>
              <a:t>and ends with </a:t>
            </a:r>
            <a:r>
              <a:rPr lang="en-US" b="1" i="1" dirty="0">
                <a:solidFill>
                  <a:srgbClr val="800000"/>
                </a:solidFill>
              </a:rPr>
              <a:t>ic acid</a:t>
            </a:r>
            <a:r>
              <a:rPr lang="en-US" dirty="0">
                <a:solidFill>
                  <a:srgbClr val="000000"/>
                </a:solidFill>
              </a:rPr>
              <a:t>.</a:t>
            </a:r>
          </a:p>
          <a:p>
            <a:pPr marL="457200" indent="-457200" eaLnBrk="1" hangingPunct="1">
              <a:lnSpc>
                <a:spcPct val="40000"/>
              </a:lnSpc>
              <a:buFont typeface="Wingdings" charset="2"/>
              <a:buNone/>
            </a:pPr>
            <a:endParaRPr lang="en-US" i="1" dirty="0"/>
          </a:p>
          <a:p>
            <a:pPr marL="457200" indent="-457200" eaLnBrk="1" hangingPunct="1">
              <a:buFont typeface="Wingdings" charset="2"/>
              <a:buNone/>
            </a:pPr>
            <a:r>
              <a:rPr lang="en-US" dirty="0"/>
              <a:t>2.</a:t>
            </a:r>
            <a:r>
              <a:rPr lang="en-US" i="1" dirty="0"/>
              <a:t>	</a:t>
            </a:r>
            <a:r>
              <a:rPr lang="en-US" dirty="0"/>
              <a:t>H</a:t>
            </a:r>
            <a:r>
              <a:rPr lang="en-US" baseline="-25000" dirty="0"/>
              <a:t>2</a:t>
            </a:r>
            <a:r>
              <a:rPr lang="en-US" dirty="0"/>
              <a:t>CO</a:t>
            </a:r>
            <a:r>
              <a:rPr lang="en-US" baseline="-25000" dirty="0"/>
              <a:t>3	</a:t>
            </a:r>
            <a:r>
              <a:rPr lang="en-US" dirty="0"/>
              <a:t>CO</a:t>
            </a:r>
            <a:r>
              <a:rPr lang="en-US" baseline="-25000" dirty="0"/>
              <a:t>3</a:t>
            </a:r>
            <a:r>
              <a:rPr lang="en-US" baseline="30000" dirty="0"/>
              <a:t>2</a:t>
            </a:r>
            <a:r>
              <a:rPr lang="en-US" baseline="30000" dirty="0">
                <a:sym typeface="Symbol" charset="2"/>
              </a:rPr>
              <a:t>−</a:t>
            </a:r>
            <a:r>
              <a:rPr lang="en-US" dirty="0"/>
              <a:t>, carbonate 	</a:t>
            </a:r>
            <a:r>
              <a:rPr lang="en-US" dirty="0">
                <a:solidFill>
                  <a:srgbClr val="000000"/>
                </a:solidFill>
              </a:rPr>
              <a:t>A. carbonic acid</a:t>
            </a:r>
          </a:p>
          <a:p>
            <a:pPr marL="457200" indent="-457200" eaLnBrk="1" hangingPunct="1">
              <a:buFont typeface="Arial" charset="0"/>
              <a:buNone/>
            </a:pPr>
            <a:r>
              <a:rPr lang="en-US" dirty="0"/>
              <a:t>	An acid with a hydrogen ion (H</a:t>
            </a:r>
            <a:r>
              <a:rPr lang="en-US" baseline="30000" dirty="0"/>
              <a:t>+</a:t>
            </a:r>
            <a:r>
              <a:rPr lang="en-US" dirty="0"/>
              <a:t>)  and a polyatomic ion ending in</a:t>
            </a:r>
            <a:r>
              <a:rPr lang="en-US" dirty="0">
                <a:solidFill>
                  <a:srgbClr val="227A8F"/>
                </a:solidFill>
              </a:rPr>
              <a:t> </a:t>
            </a:r>
            <a:r>
              <a:rPr lang="en-US" b="1" i="1" dirty="0">
                <a:solidFill>
                  <a:srgbClr val="800000"/>
                </a:solidFill>
              </a:rPr>
              <a:t>ate</a:t>
            </a:r>
            <a:r>
              <a:rPr lang="en-US" b="1" dirty="0">
                <a:solidFill>
                  <a:schemeClr val="bg2"/>
                </a:solidFill>
              </a:rPr>
              <a:t> </a:t>
            </a:r>
            <a:r>
              <a:rPr lang="en-US" dirty="0"/>
              <a:t>is called an</a:t>
            </a:r>
            <a:r>
              <a:rPr lang="en-US" dirty="0">
                <a:solidFill>
                  <a:srgbClr val="227A8F"/>
                </a:solidFill>
              </a:rPr>
              <a:t> </a:t>
            </a:r>
            <a:r>
              <a:rPr lang="en-US" b="1" i="1" dirty="0">
                <a:solidFill>
                  <a:srgbClr val="800000"/>
                </a:solidFill>
              </a:rPr>
              <a:t>ic acid</a:t>
            </a:r>
            <a:r>
              <a:rPr lang="en-US" dirty="0">
                <a:solidFill>
                  <a:srgbClr val="000000"/>
                </a:solidFill>
              </a:rPr>
              <a:t>.</a:t>
            </a:r>
            <a:r>
              <a:rPr lang="en-US" i="1" dirty="0">
                <a:solidFill>
                  <a:srgbClr val="800000"/>
                </a:solidFill>
              </a:rPr>
              <a:t> </a:t>
            </a:r>
          </a:p>
          <a:p>
            <a:pPr marL="457200" indent="-457200" eaLnBrk="1" hangingPunct="1">
              <a:buFont typeface="Wingdings" charset="2"/>
              <a:buNone/>
            </a:pPr>
            <a:endParaRPr lang="en-US" i="1" dirty="0"/>
          </a:p>
          <a:p>
            <a:pPr marL="457200" indent="-457200" eaLnBrk="1" hangingPunct="1">
              <a:buFont typeface="Wingdings" charset="2"/>
              <a:buNone/>
            </a:pPr>
            <a:r>
              <a:rPr lang="en-US" dirty="0"/>
              <a:t>3.	HBrO</a:t>
            </a:r>
            <a:r>
              <a:rPr lang="en-US" baseline="-25000" dirty="0"/>
              <a:t>2</a:t>
            </a:r>
            <a:r>
              <a:rPr lang="en-US" dirty="0"/>
              <a:t>	BrO</a:t>
            </a:r>
            <a:r>
              <a:rPr lang="en-US" baseline="-25000" dirty="0"/>
              <a:t>2</a:t>
            </a:r>
            <a:r>
              <a:rPr lang="en-US" baseline="30000" dirty="0">
                <a:sym typeface="Symbol" charset="2"/>
              </a:rPr>
              <a:t>−</a:t>
            </a:r>
            <a:r>
              <a:rPr lang="en-US" dirty="0"/>
              <a:t>, bromite	</a:t>
            </a:r>
            <a:r>
              <a:rPr lang="en-US" dirty="0">
                <a:solidFill>
                  <a:srgbClr val="000000"/>
                </a:solidFill>
              </a:rPr>
              <a:t>C. bromous acid</a:t>
            </a:r>
          </a:p>
          <a:p>
            <a:pPr marL="457200" indent="-457200" eaLnBrk="1" hangingPunct="1">
              <a:buFont typeface="Arial" charset="0"/>
              <a:buNone/>
            </a:pPr>
            <a:r>
              <a:rPr lang="en-US" dirty="0"/>
              <a:t>	An acid with a hydrogen ion (H</a:t>
            </a:r>
            <a:r>
              <a:rPr lang="en-US" baseline="30000" dirty="0"/>
              <a:t>+</a:t>
            </a:r>
            <a:r>
              <a:rPr lang="en-US" dirty="0"/>
              <a:t>) and a polyatomic ion ending in</a:t>
            </a:r>
            <a:r>
              <a:rPr lang="en-US" b="1" i="1" dirty="0">
                <a:solidFill>
                  <a:srgbClr val="800000"/>
                </a:solidFill>
              </a:rPr>
              <a:t> ite </a:t>
            </a:r>
            <a:r>
              <a:rPr lang="en-US" dirty="0"/>
              <a:t>is called an</a:t>
            </a:r>
            <a:r>
              <a:rPr lang="en-US" dirty="0">
                <a:solidFill>
                  <a:srgbClr val="227A8F"/>
                </a:solidFill>
              </a:rPr>
              <a:t> </a:t>
            </a:r>
            <a:r>
              <a:rPr lang="en-US" b="1" i="1" dirty="0">
                <a:solidFill>
                  <a:srgbClr val="800000"/>
                </a:solidFill>
              </a:rPr>
              <a:t>ous acid</a:t>
            </a:r>
            <a:r>
              <a:rPr lang="en-US" i="1" dirty="0"/>
              <a:t>.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295276"/>
            <a:ext cx="7600950" cy="838200"/>
          </a:xfrm>
        </p:spPr>
        <p:txBody>
          <a:bodyPr/>
          <a:lstStyle/>
          <a:p>
            <a:pPr eaLnBrk="1" hangingPunct="1"/>
            <a:r>
              <a:rPr lang="en-US" dirty="0">
                <a:latin typeface="Times New Roman" pitchFamily="18" charset="0"/>
              </a:rPr>
              <a:t>Calculating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p>
        </p:txBody>
      </p:sp>
      <p:sp>
        <p:nvSpPr>
          <p:cNvPr id="31747" name="Text Placeholder 2"/>
          <p:cNvSpPr>
            <a:spLocks noGrp="1"/>
          </p:cNvSpPr>
          <p:nvPr>
            <p:ph type="body" sz="half" idx="1"/>
          </p:nvPr>
        </p:nvSpPr>
        <p:spPr>
          <a:xfrm>
            <a:off x="685800" y="1524000"/>
            <a:ext cx="7924800" cy="4648200"/>
          </a:xfrm>
        </p:spPr>
        <p:txBody>
          <a:bodyPr/>
          <a:lstStyle/>
          <a:p>
            <a:pPr eaLnBrk="1" hangingPunct="1">
              <a:spcBef>
                <a:spcPct val="0"/>
              </a:spcBef>
              <a:buFont typeface="Wingdings" pitchFamily="2" charset="2"/>
              <a:buNone/>
            </a:pPr>
            <a:r>
              <a:rPr lang="en-US" dirty="0">
                <a:latin typeface="Times New Roman" pitchFamily="18" charset="0"/>
              </a:rPr>
              <a:t>What is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a solution if [OH</a:t>
            </a:r>
            <a:r>
              <a:rPr lang="en-US" baseline="30000" dirty="0">
                <a:latin typeface="Times New Roman" pitchFamily="18" charset="0"/>
                <a:sym typeface="Symbol" pitchFamily="82" charset="2"/>
              </a:rPr>
              <a:t>−</a:t>
            </a:r>
            <a:r>
              <a:rPr lang="en-US" dirty="0">
                <a:latin typeface="Times New Roman" pitchFamily="18" charset="0"/>
              </a:rPr>
              <a:t>] is 5.0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8</a:t>
            </a:r>
            <a:r>
              <a:rPr lang="en-US" baseline="-25000" dirty="0">
                <a:latin typeface="Times New Roman" pitchFamily="18" charset="0"/>
              </a:rPr>
              <a:t> </a:t>
            </a:r>
            <a:r>
              <a:rPr lang="en-US" dirty="0">
                <a:latin typeface="Times New Roman" pitchFamily="18" charset="0"/>
              </a:rPr>
              <a:t>M? </a:t>
            </a:r>
          </a:p>
          <a:p>
            <a:pPr eaLnBrk="1" hangingPunct="1">
              <a:spcBef>
                <a:spcPct val="0"/>
              </a:spcBef>
              <a:buFont typeface="Wingdings" pitchFamily="2" charset="2"/>
              <a:buNone/>
            </a:pPr>
            <a:endParaRPr lang="en-US" b="1" dirty="0">
              <a:solidFill>
                <a:srgbClr val="00CC66"/>
              </a:solidFill>
              <a:latin typeface="Times New Roman" pitchFamily="18" charset="0"/>
            </a:endParaRPr>
          </a:p>
          <a:p>
            <a:pPr eaLnBrk="1" hangingPunct="1">
              <a:spcBef>
                <a:spcPct val="0"/>
              </a:spcBef>
              <a:buFont typeface="Wingdings" pitchFamily="2" charset="2"/>
              <a:buNone/>
            </a:pPr>
            <a:r>
              <a:rPr lang="en-US" b="1" dirty="0">
                <a:solidFill>
                  <a:srgbClr val="FF0000"/>
                </a:solidFill>
                <a:latin typeface="Times New Roman" pitchFamily="18" charset="0"/>
              </a:rPr>
              <a:t>SOLUTION:</a:t>
            </a:r>
          </a:p>
          <a:p>
            <a:pPr eaLnBrk="1" hangingPunct="1">
              <a:spcBef>
                <a:spcPct val="0"/>
              </a:spcBef>
              <a:buFont typeface="Wingdings" pitchFamily="2" charset="2"/>
              <a:buNone/>
            </a:pPr>
            <a:r>
              <a:rPr lang="en-US" b="1" dirty="0">
                <a:solidFill>
                  <a:srgbClr val="7030A0"/>
                </a:solidFill>
                <a:latin typeface="Times New Roman" pitchFamily="18" charset="0"/>
              </a:rPr>
              <a:t>STEP 1</a:t>
            </a:r>
            <a:r>
              <a:rPr lang="en-US" dirty="0">
                <a:solidFill>
                  <a:srgbClr val="7030A0"/>
                </a:solidFill>
                <a:latin typeface="Times New Roman" pitchFamily="18" charset="0"/>
              </a:rPr>
              <a:t>  </a:t>
            </a:r>
            <a:r>
              <a:rPr lang="en-US" b="1" dirty="0">
                <a:latin typeface="Times New Roman" pitchFamily="18" charset="0"/>
              </a:rPr>
              <a:t>State the given and needed quantities.</a:t>
            </a:r>
            <a:r>
              <a:rPr lang="en-US" dirty="0">
                <a:latin typeface="Times New Roman" pitchFamily="18" charset="0"/>
              </a:rPr>
              <a:t>	</a:t>
            </a:r>
          </a:p>
          <a:p>
            <a:pPr eaLnBrk="1" hangingPunct="1">
              <a:spcBef>
                <a:spcPct val="0"/>
              </a:spcBef>
              <a:buFont typeface="Wingdings" pitchFamily="2" charset="2"/>
              <a:buNone/>
            </a:pPr>
            <a:endParaRPr lang="en-US" dirty="0">
              <a:latin typeface="Times New Roman" pitchFamily="18" charset="0"/>
            </a:endParaRPr>
          </a:p>
          <a:p>
            <a:pPr eaLnBrk="1" hangingPunct="1">
              <a:spcBef>
                <a:spcPct val="0"/>
              </a:spcBef>
              <a:buFont typeface="Wingdings" pitchFamily="2" charset="2"/>
              <a:buNone/>
            </a:pPr>
            <a:endParaRPr lang="en-US" dirty="0">
              <a:latin typeface="Times New Roman" pitchFamily="18" charset="0"/>
            </a:endParaRPr>
          </a:p>
          <a:p>
            <a:pPr eaLnBrk="1" hangingPunct="1">
              <a:lnSpc>
                <a:spcPct val="110000"/>
              </a:lnSpc>
              <a:buFont typeface="Wingdings" pitchFamily="2" charset="2"/>
              <a:buNone/>
            </a:pPr>
            <a:endParaRPr lang="en-US" b="1" dirty="0">
              <a:solidFill>
                <a:srgbClr val="000099"/>
              </a:solidFill>
              <a:latin typeface="Times New Roman" pitchFamily="18" charset="0"/>
            </a:endParaRPr>
          </a:p>
          <a:p>
            <a:pPr eaLnBrk="1" hangingPunct="1">
              <a:spcBef>
                <a:spcPct val="10000"/>
              </a:spcBef>
              <a:buFont typeface="Wingdings" pitchFamily="2" charset="2"/>
              <a:buNone/>
            </a:pPr>
            <a:r>
              <a:rPr lang="en-US" b="1" dirty="0">
                <a:solidFill>
                  <a:srgbClr val="7030A0"/>
                </a:solidFill>
                <a:latin typeface="Times New Roman" pitchFamily="18" charset="0"/>
              </a:rPr>
              <a:t>STEP 2</a:t>
            </a:r>
            <a:r>
              <a:rPr lang="en-US" dirty="0">
                <a:solidFill>
                  <a:srgbClr val="7030A0"/>
                </a:solidFill>
                <a:latin typeface="Times New Roman" pitchFamily="18" charset="0"/>
              </a:rPr>
              <a:t>  </a:t>
            </a:r>
            <a:r>
              <a:rPr lang="en-US" b="1" dirty="0">
                <a:latin typeface="Times New Roman" pitchFamily="18" charset="0"/>
              </a:rPr>
              <a:t>Write the </a:t>
            </a:r>
            <a:r>
              <a:rPr lang="en-US" b="1" i="1" dirty="0">
                <a:solidFill>
                  <a:srgbClr val="000000"/>
                </a:solidFill>
                <a:latin typeface="Times New Roman" pitchFamily="18" charset="0"/>
              </a:rPr>
              <a:t>K</a:t>
            </a:r>
            <a:r>
              <a:rPr lang="en-US" b="1" baseline="-25000" dirty="0">
                <a:solidFill>
                  <a:srgbClr val="000000"/>
                </a:solidFill>
                <a:latin typeface="Times New Roman" pitchFamily="18" charset="0"/>
              </a:rPr>
              <a:t>w</a:t>
            </a:r>
            <a:r>
              <a:rPr lang="en-US" b="1" dirty="0">
                <a:latin typeface="Times New Roman" pitchFamily="18" charset="0"/>
              </a:rPr>
              <a:t> for water and</a:t>
            </a:r>
            <a:r>
              <a:rPr lang="en-US" b="1" dirty="0">
                <a:solidFill>
                  <a:srgbClr val="000000"/>
                </a:solidFill>
                <a:latin typeface="Times New Roman" pitchFamily="18" charset="0"/>
              </a:rPr>
              <a:t> solve for the unknown 	   </a:t>
            </a:r>
            <a:r>
              <a:rPr lang="en-US" b="1" dirty="0">
                <a:latin typeface="Times New Roman" pitchFamily="18" charset="0"/>
              </a:rPr>
              <a:t>[H</a:t>
            </a:r>
            <a:r>
              <a:rPr lang="en-US" b="1" baseline="-25000" dirty="0">
                <a:latin typeface="Times New Roman" pitchFamily="18" charset="0"/>
              </a:rPr>
              <a:t>3</a:t>
            </a:r>
            <a:r>
              <a:rPr lang="en-US" b="1" dirty="0">
                <a:latin typeface="Times New Roman" pitchFamily="18" charset="0"/>
              </a:rPr>
              <a:t>O</a:t>
            </a:r>
            <a:r>
              <a:rPr lang="en-US" b="1" baseline="30000" dirty="0">
                <a:latin typeface="Times New Roman" pitchFamily="18" charset="0"/>
              </a:rPr>
              <a:t>+</a:t>
            </a:r>
            <a:r>
              <a:rPr lang="en-US" b="1" dirty="0">
                <a:latin typeface="Times New Roman" pitchFamily="18" charset="0"/>
              </a:rPr>
              <a:t>] or [OH</a:t>
            </a:r>
            <a:r>
              <a:rPr lang="en-US" b="1" baseline="30000" dirty="0">
                <a:latin typeface="Times New Roman" pitchFamily="18" charset="0"/>
                <a:sym typeface="Symbol" pitchFamily="82" charset="2"/>
              </a:rPr>
              <a:t>−</a:t>
            </a:r>
            <a:r>
              <a:rPr lang="en-US" b="1" dirty="0">
                <a:latin typeface="Times New Roman" pitchFamily="18" charset="0"/>
              </a:rPr>
              <a:t>].   </a:t>
            </a:r>
          </a:p>
          <a:p>
            <a:pPr eaLnBrk="1" hangingPunct="1">
              <a:lnSpc>
                <a:spcPct val="80000"/>
              </a:lnSpc>
              <a:spcBef>
                <a:spcPct val="5000"/>
              </a:spcBef>
              <a:buFont typeface="Wingdings" pitchFamily="2" charset="2"/>
              <a:buNone/>
            </a:pPr>
            <a:endParaRPr lang="en-US" dirty="0">
              <a:latin typeface="Times New Roman" pitchFamily="18" charset="0"/>
            </a:endParaRPr>
          </a:p>
        </p:txBody>
      </p:sp>
      <p:sp>
        <p:nvSpPr>
          <p:cNvPr id="4" name="Rounded Rectangle 3"/>
          <p:cNvSpPr>
            <a:spLocks noChangeArrowheads="1"/>
          </p:cNvSpPr>
          <p:nvPr/>
        </p:nvSpPr>
        <p:spPr bwMode="auto">
          <a:xfrm>
            <a:off x="762000" y="3124200"/>
            <a:ext cx="8001000" cy="990600"/>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endParaRPr lang="en-US" sz="2000" b="1" dirty="0">
              <a:latin typeface="Times" pitchFamily="18" charset="0"/>
            </a:endParaRPr>
          </a:p>
          <a:p>
            <a:r>
              <a:rPr lang="en-US" sz="2000" b="1" dirty="0">
                <a:latin typeface="Times" pitchFamily="18" charset="0"/>
              </a:rPr>
              <a:t>ANALYZE THE	    GIVEN	                NEED      CONNECT</a:t>
            </a:r>
          </a:p>
          <a:p>
            <a:r>
              <a:rPr lang="en-US" sz="2000" b="1" dirty="0">
                <a:latin typeface="Times" pitchFamily="18" charset="0"/>
              </a:rPr>
              <a:t>PROBLEM</a:t>
            </a:r>
            <a:r>
              <a:rPr lang="en-US" sz="2000" dirty="0">
                <a:latin typeface="Times" pitchFamily="18" charset="0"/>
              </a:rPr>
              <a:t>             [OH</a:t>
            </a:r>
            <a:r>
              <a:rPr lang="en-US" sz="2000" baseline="30000" dirty="0">
                <a:latin typeface="Times" pitchFamily="18" charset="0"/>
                <a:sym typeface="Symbol" pitchFamily="82" charset="2"/>
              </a:rPr>
              <a:t>−</a:t>
            </a:r>
            <a:r>
              <a:rPr lang="en-US" sz="2000" dirty="0">
                <a:latin typeface="Times" pitchFamily="18" charset="0"/>
              </a:rPr>
              <a:t>] = 5.0 </a:t>
            </a:r>
            <a:r>
              <a:rPr lang="en-US" sz="2000" dirty="0">
                <a:latin typeface="Times New Roman" pitchFamily="18" charset="0"/>
                <a:cs typeface="Times New Roman" pitchFamily="18" charset="0"/>
                <a:sym typeface="Symbol" pitchFamily="82" charset="2"/>
              </a:rPr>
              <a:t>×</a:t>
            </a:r>
            <a:r>
              <a:rPr lang="en-US" sz="2000" dirty="0">
                <a:latin typeface="Times" pitchFamily="18" charset="0"/>
              </a:rPr>
              <a:t> 10</a:t>
            </a:r>
            <a:r>
              <a:rPr lang="en-US" sz="2000" baseline="30000" dirty="0">
                <a:latin typeface="Times" pitchFamily="18" charset="0"/>
                <a:sym typeface="Symbol" pitchFamily="82" charset="2"/>
              </a:rPr>
              <a:t>−</a:t>
            </a:r>
            <a:r>
              <a:rPr lang="en-US" sz="2000" baseline="30000" dirty="0">
                <a:latin typeface="Times" pitchFamily="18" charset="0"/>
              </a:rPr>
              <a:t>8 </a:t>
            </a:r>
            <a:r>
              <a:rPr lang="en-US" sz="2000" dirty="0">
                <a:latin typeface="Times" pitchFamily="18" charset="0"/>
              </a:rPr>
              <a:t>M    </a:t>
            </a:r>
            <a:r>
              <a:rPr lang="en-US" sz="2000" dirty="0">
                <a:solidFill>
                  <a:srgbClr val="000000"/>
                </a:solidFill>
                <a:latin typeface="Times" pitchFamily="18" charset="0"/>
              </a:rPr>
              <a:t>[H</a:t>
            </a:r>
            <a:r>
              <a:rPr lang="en-US" sz="2000" baseline="-25000" dirty="0">
                <a:solidFill>
                  <a:srgbClr val="000000"/>
                </a:solidFill>
                <a:latin typeface="Times" pitchFamily="18" charset="0"/>
              </a:rPr>
              <a:t>3</a:t>
            </a:r>
            <a:r>
              <a:rPr lang="en-US" sz="2000" dirty="0">
                <a:solidFill>
                  <a:srgbClr val="000000"/>
                </a:solidFill>
                <a:latin typeface="Times" pitchFamily="18" charset="0"/>
              </a:rPr>
              <a:t>O</a:t>
            </a:r>
            <a:r>
              <a:rPr lang="en-US" sz="2000" baseline="30000" dirty="0">
                <a:solidFill>
                  <a:srgbClr val="000000"/>
                </a:solidFill>
                <a:latin typeface="Times" pitchFamily="18" charset="0"/>
              </a:rPr>
              <a:t>+</a:t>
            </a:r>
            <a:r>
              <a:rPr lang="en-US" sz="2000" dirty="0">
                <a:solidFill>
                  <a:srgbClr val="000000"/>
                </a:solidFill>
                <a:latin typeface="Times" pitchFamily="18" charset="0"/>
              </a:rPr>
              <a:t>]      </a:t>
            </a:r>
            <a:r>
              <a:rPr lang="en-US" sz="2000" i="1" dirty="0">
                <a:solidFill>
                  <a:srgbClr val="000000"/>
                </a:solidFill>
                <a:latin typeface="Times" pitchFamily="18" charset="0"/>
              </a:rPr>
              <a:t>K</a:t>
            </a:r>
            <a:r>
              <a:rPr lang="en-US" sz="2000" baseline="-25000" dirty="0">
                <a:solidFill>
                  <a:srgbClr val="000000"/>
                </a:solidFill>
                <a:latin typeface="Times" pitchFamily="18" charset="0"/>
              </a:rPr>
              <a:t>w</a:t>
            </a:r>
            <a:r>
              <a:rPr lang="en-US" sz="2000" dirty="0">
                <a:solidFill>
                  <a:srgbClr val="000000"/>
                </a:solidFill>
                <a:latin typeface="Times" pitchFamily="18" charset="0"/>
              </a:rPr>
              <a:t> = [H</a:t>
            </a:r>
            <a:r>
              <a:rPr lang="en-US" sz="2000" baseline="-25000" dirty="0">
                <a:solidFill>
                  <a:srgbClr val="000000"/>
                </a:solidFill>
                <a:latin typeface="Times" pitchFamily="18" charset="0"/>
              </a:rPr>
              <a:t>3</a:t>
            </a:r>
            <a:r>
              <a:rPr lang="en-US" sz="2000" dirty="0">
                <a:solidFill>
                  <a:srgbClr val="000000"/>
                </a:solidFill>
                <a:latin typeface="Times" pitchFamily="18" charset="0"/>
              </a:rPr>
              <a:t>O</a:t>
            </a:r>
            <a:r>
              <a:rPr lang="en-US" sz="2000" baseline="30000" dirty="0">
                <a:solidFill>
                  <a:srgbClr val="000000"/>
                </a:solidFill>
                <a:latin typeface="Times" pitchFamily="18" charset="0"/>
              </a:rPr>
              <a:t>+</a:t>
            </a:r>
            <a:r>
              <a:rPr lang="en-US" sz="2000" dirty="0">
                <a:solidFill>
                  <a:srgbClr val="000000"/>
                </a:solidFill>
                <a:latin typeface="Times" pitchFamily="18" charset="0"/>
              </a:rPr>
              <a:t>][OH</a:t>
            </a:r>
            <a:r>
              <a:rPr lang="en-US" sz="2000" baseline="30000" dirty="0">
                <a:solidFill>
                  <a:srgbClr val="000000"/>
                </a:solidFill>
                <a:latin typeface="Times" pitchFamily="18" charset="0"/>
                <a:sym typeface="Symbol" pitchFamily="82" charset="2"/>
              </a:rPr>
              <a:t>−</a:t>
            </a:r>
            <a:r>
              <a:rPr lang="en-US" sz="2000" dirty="0">
                <a:solidFill>
                  <a:srgbClr val="000000"/>
                </a:solidFill>
                <a:latin typeface="Times" pitchFamily="18" charset="0"/>
              </a:rPr>
              <a:t>] </a:t>
            </a:r>
          </a:p>
          <a:p>
            <a:r>
              <a:rPr lang="en-US" sz="2000" dirty="0">
                <a:solidFill>
                  <a:srgbClr val="000000"/>
                </a:solidFill>
                <a:latin typeface="Times" pitchFamily="18" charset="0"/>
              </a:rPr>
              <a:t>						       </a:t>
            </a:r>
            <a:endParaRPr lang="en-US" sz="2000" baseline="30000" dirty="0">
              <a:solidFill>
                <a:srgbClr val="000000"/>
              </a:solidFill>
              <a:latin typeface="Times" pitchFamily="18" charset="0"/>
            </a:endParaRPr>
          </a:p>
          <a:p>
            <a:endParaRPr lang="en-US" sz="2000" dirty="0">
              <a:solidFill>
                <a:srgbClr val="000000"/>
              </a:solidFill>
              <a:latin typeface="Times" pitchFamily="18" charset="0"/>
            </a:endParaRPr>
          </a:p>
        </p:txBody>
      </p:sp>
      <p:pic>
        <p:nvPicPr>
          <p:cNvPr id="31749" name="Picture 1" descr="104_slide1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527" y="5257800"/>
            <a:ext cx="7568473" cy="100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9106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57181"/>
            <a:ext cx="7600950" cy="914400"/>
          </a:xfrm>
        </p:spPr>
        <p:txBody>
          <a:bodyPr/>
          <a:lstStyle/>
          <a:p>
            <a:pPr eaLnBrk="1" hangingPunct="1"/>
            <a:r>
              <a:rPr lang="en-US" dirty="0">
                <a:latin typeface="Times New Roman" pitchFamily="18" charset="0"/>
              </a:rPr>
              <a:t>Calculating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p>
        </p:txBody>
      </p:sp>
      <p:sp>
        <p:nvSpPr>
          <p:cNvPr id="32771" name="Text Placeholder 2"/>
          <p:cNvSpPr>
            <a:spLocks noGrp="1"/>
          </p:cNvSpPr>
          <p:nvPr>
            <p:ph type="body" sz="half" idx="1"/>
          </p:nvPr>
        </p:nvSpPr>
        <p:spPr>
          <a:xfrm>
            <a:off x="609600" y="1524000"/>
            <a:ext cx="8305800" cy="4267200"/>
          </a:xfrm>
        </p:spPr>
        <p:txBody>
          <a:bodyPr/>
          <a:lstStyle/>
          <a:p>
            <a:pPr eaLnBrk="1" hangingPunct="1">
              <a:spcBef>
                <a:spcPct val="10000"/>
              </a:spcBef>
              <a:buFont typeface="Wingdings" pitchFamily="2" charset="2"/>
              <a:buNone/>
            </a:pPr>
            <a:r>
              <a:rPr lang="en-US" dirty="0">
                <a:latin typeface="Times New Roman" pitchFamily="18" charset="0"/>
              </a:rPr>
              <a:t>What is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a solution if [OH</a:t>
            </a:r>
            <a:r>
              <a:rPr lang="en-US" baseline="30000" dirty="0">
                <a:latin typeface="Times New Roman" pitchFamily="18" charset="0"/>
                <a:sym typeface="Symbol" pitchFamily="82" charset="2"/>
              </a:rPr>
              <a:t>−</a:t>
            </a:r>
            <a:r>
              <a:rPr lang="en-US" dirty="0">
                <a:latin typeface="Times New Roman" pitchFamily="18" charset="0"/>
              </a:rPr>
              <a:t>] is 5.0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8</a:t>
            </a:r>
            <a:r>
              <a:rPr lang="en-US" baseline="-25000" dirty="0">
                <a:latin typeface="Times New Roman" pitchFamily="18" charset="0"/>
              </a:rPr>
              <a:t> </a:t>
            </a:r>
            <a:r>
              <a:rPr lang="en-US" dirty="0">
                <a:latin typeface="Times New Roman" pitchFamily="18" charset="0"/>
              </a:rPr>
              <a:t>M? </a:t>
            </a:r>
          </a:p>
          <a:p>
            <a:pPr eaLnBrk="1" hangingPunct="1">
              <a:spcBef>
                <a:spcPct val="10000"/>
              </a:spcBef>
              <a:buFont typeface="Wingdings" pitchFamily="2" charset="2"/>
              <a:buNone/>
            </a:pPr>
            <a:endParaRPr lang="en-US" dirty="0">
              <a:solidFill>
                <a:srgbClr val="BF8700"/>
              </a:solidFill>
              <a:latin typeface="Times New Roman" pitchFamily="18" charset="0"/>
            </a:endParaRPr>
          </a:p>
          <a:p>
            <a:pPr eaLnBrk="1" hangingPunct="1">
              <a:spcBef>
                <a:spcPct val="10000"/>
              </a:spcBef>
              <a:buFont typeface="Wingdings" pitchFamily="2" charset="2"/>
              <a:buNone/>
            </a:pPr>
            <a:r>
              <a:rPr lang="en-US" b="1" dirty="0">
                <a:solidFill>
                  <a:srgbClr val="7030A0"/>
                </a:solidFill>
                <a:latin typeface="Times New Roman" pitchFamily="18" charset="0"/>
              </a:rPr>
              <a:t>STEP 3  </a:t>
            </a:r>
            <a:r>
              <a:rPr lang="en-US" b="1" dirty="0">
                <a:latin typeface="Times New Roman" pitchFamily="18" charset="0"/>
              </a:rPr>
              <a:t>Substitute in the known </a:t>
            </a:r>
            <a:r>
              <a:rPr lang="en-US" b="1" dirty="0">
                <a:solidFill>
                  <a:srgbClr val="000000"/>
                </a:solidFill>
                <a:latin typeface="Times New Roman" pitchFamily="18" charset="0"/>
              </a:rPr>
              <a:t>[H</a:t>
            </a:r>
            <a:r>
              <a:rPr lang="en-US" b="1" baseline="-25000" dirty="0">
                <a:solidFill>
                  <a:srgbClr val="000000"/>
                </a:solidFill>
                <a:latin typeface="Times New Roman" pitchFamily="18" charset="0"/>
              </a:rPr>
              <a:t>3</a:t>
            </a:r>
            <a:r>
              <a:rPr lang="en-US" b="1" dirty="0">
                <a:solidFill>
                  <a:srgbClr val="000000"/>
                </a:solidFill>
                <a:latin typeface="Times New Roman" pitchFamily="18" charset="0"/>
              </a:rPr>
              <a:t>O</a:t>
            </a:r>
            <a:r>
              <a:rPr lang="en-US" b="1" baseline="30000" dirty="0">
                <a:solidFill>
                  <a:srgbClr val="000000"/>
                </a:solidFill>
                <a:latin typeface="Times New Roman" pitchFamily="18" charset="0"/>
              </a:rPr>
              <a:t>+</a:t>
            </a:r>
            <a:r>
              <a:rPr lang="en-US" b="1" dirty="0">
                <a:solidFill>
                  <a:srgbClr val="000000"/>
                </a:solidFill>
                <a:latin typeface="Times New Roman" pitchFamily="18" charset="0"/>
              </a:rPr>
              <a:t>] or [OH</a:t>
            </a:r>
            <a:r>
              <a:rPr lang="en-US" b="1" baseline="30000" dirty="0">
                <a:solidFill>
                  <a:srgbClr val="000000"/>
                </a:solidFill>
                <a:latin typeface="Times New Roman" pitchFamily="18" charset="0"/>
                <a:sym typeface="Symbol" pitchFamily="82" charset="2"/>
              </a:rPr>
              <a:t>−</a:t>
            </a:r>
            <a:r>
              <a:rPr lang="en-US" b="1" dirty="0">
                <a:solidFill>
                  <a:srgbClr val="000000"/>
                </a:solidFill>
                <a:latin typeface="Times New Roman" pitchFamily="18" charset="0"/>
              </a:rPr>
              <a:t>] and 	 	   calculate.</a:t>
            </a:r>
          </a:p>
          <a:p>
            <a:pPr eaLnBrk="1" hangingPunct="1">
              <a:spcBef>
                <a:spcPct val="10000"/>
              </a:spcBef>
              <a:buFont typeface="Wingdings" pitchFamily="2" charset="2"/>
              <a:buNone/>
            </a:pPr>
            <a:endParaRPr lang="en-US" b="1" dirty="0">
              <a:solidFill>
                <a:srgbClr val="000000"/>
              </a:solidFill>
              <a:latin typeface="Times New Roman" pitchFamily="18" charset="0"/>
            </a:endParaRPr>
          </a:p>
          <a:p>
            <a:pPr eaLnBrk="1" hangingPunct="1">
              <a:spcBef>
                <a:spcPct val="10000"/>
              </a:spcBef>
              <a:buFont typeface="Wingdings" pitchFamily="2" charset="2"/>
              <a:buNone/>
            </a:pPr>
            <a:endParaRPr lang="en-US" b="1" dirty="0">
              <a:solidFill>
                <a:srgbClr val="000000"/>
              </a:solidFill>
              <a:latin typeface="Times New Roman" pitchFamily="18" charset="0"/>
            </a:endParaRPr>
          </a:p>
          <a:p>
            <a:pPr eaLnBrk="1" hangingPunct="1">
              <a:spcBef>
                <a:spcPct val="10000"/>
              </a:spcBef>
              <a:buFont typeface="Wingdings" pitchFamily="2" charset="2"/>
              <a:buNone/>
            </a:pPr>
            <a:endParaRPr lang="en-US" b="1" dirty="0">
              <a:solidFill>
                <a:srgbClr val="000000"/>
              </a:solidFill>
              <a:latin typeface="Times New Roman" pitchFamily="18" charset="0"/>
            </a:endParaRPr>
          </a:p>
          <a:p>
            <a:pPr eaLnBrk="1" hangingPunct="1">
              <a:spcBef>
                <a:spcPct val="10000"/>
              </a:spcBef>
              <a:buFont typeface="Wingdings" pitchFamily="2" charset="2"/>
              <a:buNone/>
            </a:pPr>
            <a:endParaRPr lang="en-US" b="1" dirty="0">
              <a:solidFill>
                <a:srgbClr val="000000"/>
              </a:solidFill>
              <a:latin typeface="Times New Roman" pitchFamily="18" charset="0"/>
            </a:endParaRPr>
          </a:p>
          <a:p>
            <a:pPr eaLnBrk="1" hangingPunct="1">
              <a:spcBef>
                <a:spcPct val="10000"/>
              </a:spcBef>
              <a:buFont typeface="Wingdings" pitchFamily="2" charset="2"/>
              <a:buNone/>
            </a:pPr>
            <a:r>
              <a:rPr lang="en-US" b="1" dirty="0">
                <a:solidFill>
                  <a:srgbClr val="000000"/>
                </a:solidFill>
                <a:latin typeface="Times New Roman" pitchFamily="18" charset="0"/>
              </a:rPr>
              <a:t>		   </a:t>
            </a:r>
            <a:r>
              <a:rPr lang="en-US" dirty="0">
                <a:solidFill>
                  <a:srgbClr val="000000"/>
                </a:solidFill>
                <a:latin typeface="Times New Roman" pitchFamily="18" charset="0"/>
              </a:rPr>
              <a:t>Because the </a:t>
            </a: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2.0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7</a:t>
            </a:r>
            <a:r>
              <a:rPr lang="en-US" baseline="-25000" dirty="0">
                <a:latin typeface="Times New Roman" pitchFamily="18" charset="0"/>
              </a:rPr>
              <a:t> </a:t>
            </a:r>
            <a:r>
              <a:rPr lang="en-US" dirty="0">
                <a:latin typeface="Times New Roman" pitchFamily="18" charset="0"/>
              </a:rPr>
              <a:t>M is larger than</a:t>
            </a:r>
            <a:br>
              <a:rPr lang="en-US" dirty="0">
                <a:latin typeface="Times New Roman" pitchFamily="18" charset="0"/>
              </a:rPr>
            </a:br>
            <a:r>
              <a:rPr lang="en-US" dirty="0">
                <a:latin typeface="Times New Roman" pitchFamily="18" charset="0"/>
              </a:rPr>
              <a:t>  	   the</a:t>
            </a:r>
            <a:r>
              <a:rPr lang="en-US" b="1" dirty="0">
                <a:solidFill>
                  <a:srgbClr val="000000"/>
                </a:solidFill>
                <a:latin typeface="Times New Roman" pitchFamily="18" charset="0"/>
              </a:rPr>
              <a:t> </a:t>
            </a:r>
            <a:r>
              <a:rPr lang="en-US" dirty="0">
                <a:latin typeface="Times New Roman" pitchFamily="18" charset="0"/>
              </a:rPr>
              <a:t>[OH</a:t>
            </a:r>
            <a:r>
              <a:rPr lang="en-US" baseline="30000" dirty="0">
                <a:latin typeface="Times New Roman" pitchFamily="18" charset="0"/>
                <a:sym typeface="Symbol" pitchFamily="82" charset="2"/>
              </a:rPr>
              <a:t>−</a:t>
            </a:r>
            <a:r>
              <a:rPr lang="en-US" dirty="0">
                <a:latin typeface="Times New Roman" pitchFamily="18" charset="0"/>
              </a:rPr>
              <a:t>] of 5.0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8</a:t>
            </a:r>
            <a:r>
              <a:rPr lang="en-US" baseline="-25000" dirty="0">
                <a:latin typeface="Times New Roman" pitchFamily="18" charset="0"/>
              </a:rPr>
              <a:t> </a:t>
            </a:r>
            <a:r>
              <a:rPr lang="en-US" dirty="0">
                <a:latin typeface="Times New Roman" pitchFamily="18" charset="0"/>
              </a:rPr>
              <a:t>M, the solution is acidic. </a:t>
            </a:r>
            <a:endParaRPr lang="en-US" dirty="0">
              <a:solidFill>
                <a:srgbClr val="0099CC"/>
              </a:solidFill>
              <a:latin typeface="Times New Roman" pitchFamily="18" charset="0"/>
            </a:endParaRPr>
          </a:p>
        </p:txBody>
      </p:sp>
      <p:pic>
        <p:nvPicPr>
          <p:cNvPr id="32772" name="Picture 1" descr="104_slide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352800"/>
            <a:ext cx="5796512" cy="104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2561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257173"/>
            <a:ext cx="7600950" cy="914400"/>
          </a:xfrm>
        </p:spPr>
        <p:txBody>
          <a:bodyPr/>
          <a:lstStyle/>
          <a:p>
            <a:pPr eaLnBrk="1" hangingPunct="1"/>
            <a:r>
              <a:rPr lang="en-US" dirty="0">
                <a:latin typeface="Times New Roman" pitchFamily="18" charset="0"/>
              </a:rPr>
              <a:t>Learning Check</a:t>
            </a:r>
          </a:p>
        </p:txBody>
      </p:sp>
      <p:sp>
        <p:nvSpPr>
          <p:cNvPr id="33795" name="Text Placeholder 2"/>
          <p:cNvSpPr>
            <a:spLocks noGrp="1"/>
          </p:cNvSpPr>
          <p:nvPr>
            <p:ph type="body" sz="half" idx="1"/>
          </p:nvPr>
        </p:nvSpPr>
        <p:spPr>
          <a:xfrm>
            <a:off x="609600" y="1600200"/>
            <a:ext cx="7924800" cy="4267200"/>
          </a:xfrm>
        </p:spPr>
        <p:txBody>
          <a:bodyPr/>
          <a:lstStyle/>
          <a:p>
            <a:pPr marL="0" indent="0" eaLnBrk="1" hangingPunct="1">
              <a:spcBef>
                <a:spcPct val="0"/>
              </a:spcBef>
              <a:buFont typeface="Wingdings" pitchFamily="2" charset="2"/>
              <a:buNone/>
            </a:pPr>
            <a:r>
              <a:rPr lang="en-US" dirty="0">
                <a:latin typeface="Times New Roman" pitchFamily="18" charset="0"/>
              </a:rPr>
              <a:t>If lemon juice has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2.0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3</a:t>
            </a:r>
            <a:r>
              <a:rPr lang="en-US" dirty="0">
                <a:latin typeface="Times New Roman" pitchFamily="18" charset="0"/>
              </a:rPr>
              <a:t> M, what is the [OH</a:t>
            </a:r>
            <a:r>
              <a:rPr lang="en-US" baseline="30000" dirty="0">
                <a:latin typeface="Times New Roman" pitchFamily="18" charset="0"/>
                <a:sym typeface="Symbol" pitchFamily="82" charset="2"/>
              </a:rPr>
              <a:t>−</a:t>
            </a:r>
            <a:r>
              <a:rPr lang="en-US" dirty="0">
                <a:latin typeface="Times New Roman" pitchFamily="18" charset="0"/>
              </a:rPr>
              <a:t>] of the solution?</a:t>
            </a:r>
          </a:p>
          <a:p>
            <a:pPr marL="457200" indent="-457200" eaLnBrk="1" hangingPunct="1">
              <a:lnSpc>
                <a:spcPct val="140000"/>
              </a:lnSpc>
              <a:buFont typeface="Wingdings" pitchFamily="2" charset="2"/>
              <a:buNone/>
            </a:pPr>
            <a:r>
              <a:rPr lang="en-US" dirty="0">
                <a:latin typeface="Times New Roman" pitchFamily="18" charset="0"/>
              </a:rPr>
              <a:t>A.	2.0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11</a:t>
            </a:r>
            <a:r>
              <a:rPr lang="en-US" dirty="0">
                <a:latin typeface="Times New Roman" pitchFamily="18" charset="0"/>
              </a:rPr>
              <a:t> M</a:t>
            </a:r>
          </a:p>
          <a:p>
            <a:pPr marL="457200" indent="-457200" eaLnBrk="1" hangingPunct="1">
              <a:lnSpc>
                <a:spcPct val="140000"/>
              </a:lnSpc>
              <a:buFont typeface="Wingdings" pitchFamily="2" charset="2"/>
              <a:buNone/>
            </a:pPr>
            <a:r>
              <a:rPr lang="en-US" dirty="0">
                <a:latin typeface="Times New Roman" pitchFamily="18" charset="0"/>
              </a:rPr>
              <a:t>B.	5.0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11</a:t>
            </a:r>
            <a:r>
              <a:rPr lang="en-US" dirty="0">
                <a:latin typeface="Times New Roman" pitchFamily="18" charset="0"/>
              </a:rPr>
              <a:t> M</a:t>
            </a:r>
          </a:p>
          <a:p>
            <a:pPr marL="457200" indent="-457200" eaLnBrk="1" hangingPunct="1">
              <a:lnSpc>
                <a:spcPct val="140000"/>
              </a:lnSpc>
              <a:buFont typeface="Wingdings" pitchFamily="2" charset="2"/>
              <a:buNone/>
            </a:pPr>
            <a:r>
              <a:rPr lang="en-US" dirty="0">
                <a:latin typeface="Times New Roman" pitchFamily="18" charset="0"/>
              </a:rPr>
              <a:t>C.	5.0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12</a:t>
            </a:r>
            <a:r>
              <a:rPr lang="en-US" dirty="0">
                <a:latin typeface="Times New Roman" pitchFamily="18" charset="0"/>
              </a:rPr>
              <a:t> M</a:t>
            </a:r>
          </a:p>
        </p:txBody>
      </p:sp>
    </p:spTree>
    <p:extLst>
      <p:ext uri="{BB962C8B-B14F-4D97-AF65-F5344CB8AC3E}">
        <p14:creationId xmlns:p14="http://schemas.microsoft.com/office/powerpoint/2010/main" val="31693751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295276"/>
            <a:ext cx="7600950" cy="838200"/>
          </a:xfrm>
        </p:spPr>
        <p:txBody>
          <a:bodyPr/>
          <a:lstStyle/>
          <a:p>
            <a:pPr eaLnBrk="1" hangingPunct="1"/>
            <a:r>
              <a:rPr lang="en-US" dirty="0">
                <a:latin typeface="Times New Roman" pitchFamily="18" charset="0"/>
              </a:rPr>
              <a:t>Solution</a:t>
            </a:r>
          </a:p>
        </p:txBody>
      </p:sp>
      <p:sp>
        <p:nvSpPr>
          <p:cNvPr id="34819" name="Text Placeholder 2"/>
          <p:cNvSpPr>
            <a:spLocks noGrp="1"/>
          </p:cNvSpPr>
          <p:nvPr>
            <p:ph type="body" sz="half" idx="1"/>
          </p:nvPr>
        </p:nvSpPr>
        <p:spPr>
          <a:xfrm>
            <a:off x="609600" y="1600200"/>
            <a:ext cx="8229600" cy="4724400"/>
          </a:xfrm>
        </p:spPr>
        <p:txBody>
          <a:bodyPr/>
          <a:lstStyle/>
          <a:p>
            <a:pPr marL="0" indent="0" eaLnBrk="1" hangingPunct="1">
              <a:buFont typeface="Wingdings" pitchFamily="2" charset="2"/>
              <a:buNone/>
            </a:pPr>
            <a:r>
              <a:rPr lang="en-US" dirty="0">
                <a:latin typeface="Times New Roman" pitchFamily="18" charset="0"/>
              </a:rPr>
              <a:t>If lemon juice has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2.0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3</a:t>
            </a:r>
            <a:r>
              <a:rPr lang="en-US" dirty="0">
                <a:latin typeface="Times New Roman" pitchFamily="18" charset="0"/>
              </a:rPr>
              <a:t> M, what is the [OH</a:t>
            </a:r>
            <a:r>
              <a:rPr lang="en-US" baseline="30000" dirty="0">
                <a:latin typeface="Times New Roman" pitchFamily="18" charset="0"/>
                <a:sym typeface="Symbol" pitchFamily="82" charset="2"/>
              </a:rPr>
              <a:t>−</a:t>
            </a:r>
            <a:r>
              <a:rPr lang="en-US" dirty="0">
                <a:latin typeface="Times New Roman" pitchFamily="18" charset="0"/>
              </a:rPr>
              <a:t>] of the solution?</a:t>
            </a:r>
          </a:p>
          <a:p>
            <a:pPr marL="0" indent="0" eaLnBrk="1" hangingPunct="1">
              <a:spcBef>
                <a:spcPct val="0"/>
              </a:spcBef>
              <a:buFont typeface="Wingdings" pitchFamily="2" charset="2"/>
              <a:buNone/>
            </a:pPr>
            <a:endParaRPr lang="en-US" b="1" dirty="0">
              <a:solidFill>
                <a:srgbClr val="000090"/>
              </a:solidFill>
              <a:latin typeface="Times New Roman" pitchFamily="18" charset="0"/>
            </a:endParaRPr>
          </a:p>
          <a:p>
            <a:pPr marL="0" indent="0" eaLnBrk="1" hangingPunct="1">
              <a:spcBef>
                <a:spcPct val="0"/>
              </a:spcBef>
              <a:buFont typeface="Wingdings" pitchFamily="2" charset="2"/>
              <a:buNone/>
            </a:pPr>
            <a:r>
              <a:rPr lang="en-US" b="1" dirty="0">
                <a:solidFill>
                  <a:srgbClr val="7030A0"/>
                </a:solidFill>
                <a:latin typeface="Times New Roman" pitchFamily="18" charset="0"/>
              </a:rPr>
              <a:t>STEP 1</a:t>
            </a:r>
            <a:r>
              <a:rPr lang="en-US" dirty="0">
                <a:solidFill>
                  <a:srgbClr val="7030A0"/>
                </a:solidFill>
                <a:latin typeface="Times New Roman" pitchFamily="18" charset="0"/>
              </a:rPr>
              <a:t>  </a:t>
            </a:r>
            <a:r>
              <a:rPr lang="en-US" b="1" dirty="0">
                <a:latin typeface="Times New Roman" pitchFamily="18" charset="0"/>
              </a:rPr>
              <a:t>State the given and needed quantities.</a:t>
            </a:r>
            <a:r>
              <a:rPr lang="en-US" dirty="0">
                <a:latin typeface="Times New Roman" pitchFamily="18" charset="0"/>
              </a:rPr>
              <a:t>	</a:t>
            </a:r>
          </a:p>
          <a:p>
            <a:pPr marL="0" indent="0" eaLnBrk="1" hangingPunct="1">
              <a:spcBef>
                <a:spcPct val="0"/>
              </a:spcBef>
              <a:buFont typeface="Wingdings" pitchFamily="2" charset="2"/>
              <a:buNone/>
            </a:pPr>
            <a:endParaRPr lang="en-US" dirty="0">
              <a:latin typeface="Times New Roman" pitchFamily="18" charset="0"/>
            </a:endParaRPr>
          </a:p>
          <a:p>
            <a:pPr marL="0" indent="0" eaLnBrk="1" hangingPunct="1">
              <a:buFont typeface="Wingdings" pitchFamily="2" charset="2"/>
              <a:buNone/>
            </a:pPr>
            <a:endParaRPr lang="en-US" dirty="0">
              <a:latin typeface="Times New Roman" pitchFamily="18" charset="0"/>
            </a:endParaRPr>
          </a:p>
          <a:p>
            <a:pPr marL="0" indent="0" eaLnBrk="1" hangingPunct="1">
              <a:spcBef>
                <a:spcPct val="10000"/>
              </a:spcBef>
              <a:buFont typeface="Wingdings" pitchFamily="2" charset="2"/>
              <a:buNone/>
            </a:pPr>
            <a:endParaRPr lang="en-US" dirty="0">
              <a:latin typeface="Times New Roman" pitchFamily="18" charset="0"/>
            </a:endParaRPr>
          </a:p>
          <a:p>
            <a:pPr marL="0" indent="0" eaLnBrk="1" hangingPunct="1">
              <a:spcBef>
                <a:spcPct val="10000"/>
              </a:spcBef>
              <a:buFont typeface="Wingdings" pitchFamily="2" charset="2"/>
              <a:buNone/>
            </a:pPr>
            <a:r>
              <a:rPr lang="en-US" b="1" dirty="0">
                <a:solidFill>
                  <a:srgbClr val="7030A0"/>
                </a:solidFill>
                <a:latin typeface="Times New Roman" pitchFamily="18" charset="0"/>
              </a:rPr>
              <a:t>STEP 2</a:t>
            </a:r>
            <a:r>
              <a:rPr lang="en-US" dirty="0">
                <a:solidFill>
                  <a:srgbClr val="7030A0"/>
                </a:solidFill>
                <a:latin typeface="Times New Roman" pitchFamily="18" charset="0"/>
              </a:rPr>
              <a:t>  </a:t>
            </a:r>
            <a:r>
              <a:rPr lang="en-US" b="1" dirty="0">
                <a:latin typeface="Times New Roman" pitchFamily="18" charset="0"/>
              </a:rPr>
              <a:t>Write the </a:t>
            </a:r>
            <a:r>
              <a:rPr lang="en-US" b="1" i="1" dirty="0">
                <a:solidFill>
                  <a:srgbClr val="000000"/>
                </a:solidFill>
                <a:latin typeface="Times New Roman" pitchFamily="18" charset="0"/>
              </a:rPr>
              <a:t>K</a:t>
            </a:r>
            <a:r>
              <a:rPr lang="en-US" b="1" baseline="-25000" dirty="0">
                <a:solidFill>
                  <a:srgbClr val="000000"/>
                </a:solidFill>
                <a:latin typeface="Times New Roman" pitchFamily="18" charset="0"/>
              </a:rPr>
              <a:t>w</a:t>
            </a:r>
            <a:r>
              <a:rPr lang="en-US" b="1" dirty="0">
                <a:latin typeface="Times New Roman" pitchFamily="18" charset="0"/>
              </a:rPr>
              <a:t> for water and</a:t>
            </a:r>
            <a:r>
              <a:rPr lang="en-US" b="1" dirty="0">
                <a:solidFill>
                  <a:srgbClr val="000000"/>
                </a:solidFill>
                <a:latin typeface="Times New Roman" pitchFamily="18" charset="0"/>
              </a:rPr>
              <a:t> solve for the unknown 	   </a:t>
            </a:r>
            <a:r>
              <a:rPr lang="en-US" b="1" dirty="0">
                <a:latin typeface="Times New Roman" pitchFamily="18" charset="0"/>
              </a:rPr>
              <a:t>[H</a:t>
            </a:r>
            <a:r>
              <a:rPr lang="en-US" b="1" baseline="-25000" dirty="0">
                <a:latin typeface="Times New Roman" pitchFamily="18" charset="0"/>
              </a:rPr>
              <a:t>3</a:t>
            </a:r>
            <a:r>
              <a:rPr lang="en-US" b="1" dirty="0">
                <a:latin typeface="Times New Roman" pitchFamily="18" charset="0"/>
              </a:rPr>
              <a:t>O</a:t>
            </a:r>
            <a:r>
              <a:rPr lang="en-US" b="1" baseline="30000" dirty="0">
                <a:latin typeface="Times New Roman" pitchFamily="18" charset="0"/>
              </a:rPr>
              <a:t>+</a:t>
            </a:r>
            <a:r>
              <a:rPr lang="en-US" b="1" dirty="0">
                <a:latin typeface="Times New Roman" pitchFamily="18" charset="0"/>
              </a:rPr>
              <a:t>] or [OH</a:t>
            </a:r>
            <a:r>
              <a:rPr lang="en-US" b="1" baseline="30000" dirty="0">
                <a:latin typeface="Times New Roman" pitchFamily="18" charset="0"/>
                <a:sym typeface="Symbol" pitchFamily="82" charset="2"/>
              </a:rPr>
              <a:t>−</a:t>
            </a:r>
            <a:r>
              <a:rPr lang="en-US" b="1" dirty="0">
                <a:latin typeface="Times New Roman" pitchFamily="18" charset="0"/>
              </a:rPr>
              <a:t>].  </a:t>
            </a:r>
          </a:p>
          <a:p>
            <a:pPr marL="0" indent="0" eaLnBrk="1" hangingPunct="1">
              <a:spcBef>
                <a:spcPct val="10000"/>
              </a:spcBef>
              <a:buFont typeface="Wingdings" pitchFamily="2" charset="2"/>
              <a:buNone/>
            </a:pPr>
            <a:endParaRPr lang="en-US" b="1" dirty="0">
              <a:latin typeface="Times New Roman" pitchFamily="18" charset="0"/>
            </a:endParaRPr>
          </a:p>
          <a:p>
            <a:pPr marL="0" indent="0" eaLnBrk="1" hangingPunct="1">
              <a:spcBef>
                <a:spcPct val="10000"/>
              </a:spcBef>
              <a:buFont typeface="Wingdings" pitchFamily="2" charset="2"/>
              <a:buNone/>
            </a:pPr>
            <a:endParaRPr lang="en-US" b="1" dirty="0">
              <a:latin typeface="Times New Roman" pitchFamily="18" charset="0"/>
            </a:endParaRPr>
          </a:p>
          <a:p>
            <a:pPr marL="0" indent="0" eaLnBrk="1" hangingPunct="1">
              <a:spcBef>
                <a:spcPct val="10000"/>
              </a:spcBef>
              <a:buFont typeface="Wingdings" pitchFamily="2" charset="2"/>
              <a:buNone/>
            </a:pPr>
            <a:r>
              <a:rPr lang="en-US" b="1" dirty="0">
                <a:solidFill>
                  <a:srgbClr val="000000"/>
                </a:solidFill>
                <a:latin typeface="Times New Roman" pitchFamily="18" charset="0"/>
              </a:rPr>
              <a:t>		   </a:t>
            </a:r>
            <a:r>
              <a:rPr lang="en-US" dirty="0">
                <a:latin typeface="Times New Roman" pitchFamily="18" charset="0"/>
              </a:rPr>
              <a:t>		</a:t>
            </a:r>
          </a:p>
        </p:txBody>
      </p:sp>
      <p:sp>
        <p:nvSpPr>
          <p:cNvPr id="5" name="Rounded Rectangle 4"/>
          <p:cNvSpPr>
            <a:spLocks noChangeArrowheads="1"/>
          </p:cNvSpPr>
          <p:nvPr/>
        </p:nvSpPr>
        <p:spPr bwMode="auto">
          <a:xfrm>
            <a:off x="762000" y="3200400"/>
            <a:ext cx="8077200" cy="829733"/>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r>
              <a:rPr lang="en-US" sz="2000" b="1" dirty="0">
                <a:latin typeface="Times" pitchFamily="18" charset="0"/>
              </a:rPr>
              <a:t>ANALYZE THE	    GIVEN	                 NEED     CONNECT</a:t>
            </a:r>
          </a:p>
          <a:p>
            <a:r>
              <a:rPr lang="en-US" sz="2000" b="1" dirty="0">
                <a:latin typeface="Times" pitchFamily="18" charset="0"/>
              </a:rPr>
              <a:t>PROBLEM</a:t>
            </a:r>
            <a:r>
              <a:rPr lang="en-US" sz="2000" dirty="0">
                <a:latin typeface="Times" pitchFamily="18" charset="0"/>
              </a:rPr>
              <a:t>             [H</a:t>
            </a:r>
            <a:r>
              <a:rPr lang="en-US" sz="2000" baseline="-25000" dirty="0">
                <a:latin typeface="Times" pitchFamily="18" charset="0"/>
              </a:rPr>
              <a:t>3</a:t>
            </a:r>
            <a:r>
              <a:rPr lang="en-US" sz="2000" dirty="0">
                <a:latin typeface="Times" pitchFamily="18" charset="0"/>
              </a:rPr>
              <a:t>O</a:t>
            </a:r>
            <a:r>
              <a:rPr lang="en-US" sz="2000" baseline="30000" dirty="0">
                <a:latin typeface="Times" pitchFamily="18" charset="0"/>
              </a:rPr>
              <a:t>+</a:t>
            </a:r>
            <a:r>
              <a:rPr lang="en-US" sz="2000" dirty="0">
                <a:latin typeface="Times" pitchFamily="18" charset="0"/>
              </a:rPr>
              <a:t>] = 2.0 </a:t>
            </a:r>
            <a:r>
              <a:rPr lang="en-US" sz="2000" dirty="0">
                <a:latin typeface="Times New Roman" pitchFamily="18" charset="0"/>
                <a:cs typeface="Times New Roman" pitchFamily="18" charset="0"/>
                <a:sym typeface="Symbol" pitchFamily="82" charset="2"/>
              </a:rPr>
              <a:t>×</a:t>
            </a:r>
            <a:r>
              <a:rPr lang="en-US" sz="2000" dirty="0">
                <a:latin typeface="Times" pitchFamily="18" charset="0"/>
              </a:rPr>
              <a:t> 10</a:t>
            </a:r>
            <a:r>
              <a:rPr lang="en-US" sz="2000" baseline="30000" dirty="0">
                <a:latin typeface="Times" pitchFamily="18" charset="0"/>
                <a:sym typeface="Symbol" pitchFamily="82" charset="2"/>
              </a:rPr>
              <a:t>−</a:t>
            </a:r>
            <a:r>
              <a:rPr lang="en-US" sz="2000" baseline="30000" dirty="0">
                <a:latin typeface="Times" pitchFamily="18" charset="0"/>
              </a:rPr>
              <a:t>3 </a:t>
            </a:r>
            <a:r>
              <a:rPr lang="en-US" sz="2000" dirty="0">
                <a:solidFill>
                  <a:srgbClr val="000000"/>
                </a:solidFill>
                <a:latin typeface="Times" pitchFamily="18" charset="0"/>
              </a:rPr>
              <a:t>M    [OH</a:t>
            </a:r>
            <a:r>
              <a:rPr lang="en-US" sz="2000" baseline="30000" dirty="0">
                <a:solidFill>
                  <a:srgbClr val="000000"/>
                </a:solidFill>
                <a:latin typeface="Times" pitchFamily="18" charset="0"/>
                <a:sym typeface="Symbol" pitchFamily="82" charset="2"/>
              </a:rPr>
              <a:t>−</a:t>
            </a:r>
            <a:r>
              <a:rPr lang="en-US" sz="2000" dirty="0">
                <a:solidFill>
                  <a:srgbClr val="000000"/>
                </a:solidFill>
                <a:latin typeface="Times" pitchFamily="18" charset="0"/>
              </a:rPr>
              <a:t>]      </a:t>
            </a:r>
            <a:r>
              <a:rPr lang="en-US" sz="2000" i="1" dirty="0">
                <a:solidFill>
                  <a:srgbClr val="000000"/>
                </a:solidFill>
                <a:latin typeface="Times" pitchFamily="18" charset="0"/>
              </a:rPr>
              <a:t>K</a:t>
            </a:r>
            <a:r>
              <a:rPr lang="en-US" sz="2000" baseline="-25000" dirty="0">
                <a:solidFill>
                  <a:srgbClr val="000000"/>
                </a:solidFill>
                <a:latin typeface="Times" pitchFamily="18" charset="0"/>
              </a:rPr>
              <a:t>w</a:t>
            </a:r>
            <a:r>
              <a:rPr lang="en-US" sz="2000" dirty="0">
                <a:solidFill>
                  <a:srgbClr val="000000"/>
                </a:solidFill>
                <a:latin typeface="Times" pitchFamily="18" charset="0"/>
              </a:rPr>
              <a:t> = [H</a:t>
            </a:r>
            <a:r>
              <a:rPr lang="en-US" sz="2000" baseline="-25000" dirty="0">
                <a:solidFill>
                  <a:srgbClr val="000000"/>
                </a:solidFill>
                <a:latin typeface="Times" pitchFamily="18" charset="0"/>
              </a:rPr>
              <a:t>3</a:t>
            </a:r>
            <a:r>
              <a:rPr lang="en-US" sz="2000" dirty="0">
                <a:solidFill>
                  <a:srgbClr val="000000"/>
                </a:solidFill>
                <a:latin typeface="Times" pitchFamily="18" charset="0"/>
              </a:rPr>
              <a:t>O</a:t>
            </a:r>
            <a:r>
              <a:rPr lang="en-US" sz="2000" baseline="30000" dirty="0">
                <a:solidFill>
                  <a:srgbClr val="000000"/>
                </a:solidFill>
                <a:latin typeface="Times" pitchFamily="18" charset="0"/>
              </a:rPr>
              <a:t>+</a:t>
            </a:r>
            <a:r>
              <a:rPr lang="en-US" sz="2000" dirty="0">
                <a:solidFill>
                  <a:srgbClr val="000000"/>
                </a:solidFill>
                <a:latin typeface="Times" pitchFamily="18" charset="0"/>
              </a:rPr>
              <a:t>][OH</a:t>
            </a:r>
            <a:r>
              <a:rPr lang="en-US" sz="2000" baseline="30000" dirty="0">
                <a:solidFill>
                  <a:srgbClr val="000000"/>
                </a:solidFill>
                <a:latin typeface="Times" pitchFamily="18" charset="0"/>
                <a:sym typeface="Symbol" pitchFamily="82" charset="2"/>
              </a:rPr>
              <a:t>−</a:t>
            </a:r>
            <a:r>
              <a:rPr lang="en-US" sz="2000" dirty="0">
                <a:solidFill>
                  <a:srgbClr val="000000"/>
                </a:solidFill>
                <a:latin typeface="Times" pitchFamily="18" charset="0"/>
              </a:rPr>
              <a:t>] </a:t>
            </a:r>
          </a:p>
        </p:txBody>
      </p:sp>
      <p:pic>
        <p:nvPicPr>
          <p:cNvPr id="34821" name="Picture 1" descr="104_slide15.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257800"/>
            <a:ext cx="7319473" cy="93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9491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3400" y="257173"/>
            <a:ext cx="7600950" cy="914400"/>
          </a:xfrm>
        </p:spPr>
        <p:txBody>
          <a:bodyPr/>
          <a:lstStyle/>
          <a:p>
            <a:pPr eaLnBrk="1" hangingPunct="1"/>
            <a:r>
              <a:rPr lang="en-US" dirty="0">
                <a:latin typeface="Times New Roman" pitchFamily="18" charset="0"/>
              </a:rPr>
              <a:t>Solution</a:t>
            </a:r>
          </a:p>
        </p:txBody>
      </p:sp>
      <p:sp>
        <p:nvSpPr>
          <p:cNvPr id="35843" name="Text Placeholder 2"/>
          <p:cNvSpPr>
            <a:spLocks noGrp="1"/>
          </p:cNvSpPr>
          <p:nvPr>
            <p:ph type="body" sz="half" idx="1"/>
          </p:nvPr>
        </p:nvSpPr>
        <p:spPr>
          <a:xfrm>
            <a:off x="609600" y="1600200"/>
            <a:ext cx="7924800" cy="4267200"/>
          </a:xfrm>
        </p:spPr>
        <p:txBody>
          <a:bodyPr/>
          <a:lstStyle/>
          <a:p>
            <a:pPr marL="0" indent="0" eaLnBrk="1" hangingPunct="1">
              <a:buFont typeface="Wingdings" pitchFamily="2" charset="2"/>
              <a:buNone/>
            </a:pPr>
            <a:r>
              <a:rPr lang="en-US" dirty="0">
                <a:latin typeface="Times New Roman" pitchFamily="18" charset="0"/>
              </a:rPr>
              <a:t>If lemon juice has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2.0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3</a:t>
            </a:r>
            <a:r>
              <a:rPr lang="en-US" dirty="0">
                <a:latin typeface="Times New Roman" pitchFamily="18" charset="0"/>
              </a:rPr>
              <a:t> M, what is the [OH</a:t>
            </a:r>
            <a:r>
              <a:rPr lang="en-US" baseline="30000" dirty="0">
                <a:latin typeface="Times New Roman" pitchFamily="18" charset="0"/>
                <a:sym typeface="Symbol" pitchFamily="82" charset="2"/>
              </a:rPr>
              <a:t>−</a:t>
            </a:r>
            <a:r>
              <a:rPr lang="en-US" dirty="0">
                <a:latin typeface="Times New Roman" pitchFamily="18" charset="0"/>
              </a:rPr>
              <a:t>] of the solution?</a:t>
            </a:r>
          </a:p>
          <a:p>
            <a:pPr marL="0" indent="0" eaLnBrk="1" hangingPunct="1">
              <a:spcBef>
                <a:spcPct val="10000"/>
              </a:spcBef>
              <a:buFont typeface="Wingdings" pitchFamily="2" charset="2"/>
              <a:buNone/>
            </a:pPr>
            <a:endParaRPr lang="en-US" dirty="0">
              <a:latin typeface="Times New Roman" pitchFamily="18" charset="0"/>
            </a:endParaRPr>
          </a:p>
          <a:p>
            <a:pPr marL="0" indent="0" eaLnBrk="1" hangingPunct="1">
              <a:spcBef>
                <a:spcPct val="10000"/>
              </a:spcBef>
              <a:buFont typeface="Wingdings" pitchFamily="2" charset="2"/>
              <a:buNone/>
            </a:pPr>
            <a:r>
              <a:rPr lang="en-US" b="1" dirty="0">
                <a:solidFill>
                  <a:srgbClr val="7030A0"/>
                </a:solidFill>
                <a:latin typeface="Times New Roman" pitchFamily="18" charset="0"/>
              </a:rPr>
              <a:t>STEP 3</a:t>
            </a:r>
            <a:r>
              <a:rPr lang="en-US" dirty="0">
                <a:solidFill>
                  <a:srgbClr val="7030A0"/>
                </a:solidFill>
                <a:latin typeface="Times New Roman" pitchFamily="18" charset="0"/>
              </a:rPr>
              <a:t>  </a:t>
            </a:r>
            <a:r>
              <a:rPr lang="en-US" b="1" dirty="0">
                <a:latin typeface="Times New Roman" pitchFamily="18" charset="0"/>
              </a:rPr>
              <a:t>Substitute in the known </a:t>
            </a:r>
            <a:r>
              <a:rPr lang="en-US" b="1" dirty="0">
                <a:solidFill>
                  <a:srgbClr val="000000"/>
                </a:solidFill>
                <a:latin typeface="Times New Roman" pitchFamily="18" charset="0"/>
              </a:rPr>
              <a:t>[H</a:t>
            </a:r>
            <a:r>
              <a:rPr lang="en-US" b="1" baseline="-25000" dirty="0">
                <a:solidFill>
                  <a:srgbClr val="000000"/>
                </a:solidFill>
                <a:latin typeface="Times New Roman" pitchFamily="18" charset="0"/>
              </a:rPr>
              <a:t>3</a:t>
            </a:r>
            <a:r>
              <a:rPr lang="en-US" b="1" dirty="0">
                <a:solidFill>
                  <a:srgbClr val="000000"/>
                </a:solidFill>
                <a:latin typeface="Times New Roman" pitchFamily="18" charset="0"/>
              </a:rPr>
              <a:t>O</a:t>
            </a:r>
            <a:r>
              <a:rPr lang="en-US" b="1" baseline="30000" dirty="0">
                <a:solidFill>
                  <a:srgbClr val="000000"/>
                </a:solidFill>
                <a:latin typeface="Times New Roman" pitchFamily="18" charset="0"/>
              </a:rPr>
              <a:t>+</a:t>
            </a:r>
            <a:r>
              <a:rPr lang="en-US" b="1" dirty="0">
                <a:solidFill>
                  <a:srgbClr val="000000"/>
                </a:solidFill>
                <a:latin typeface="Times New Roman" pitchFamily="18" charset="0"/>
              </a:rPr>
              <a:t>] or [OH</a:t>
            </a:r>
            <a:r>
              <a:rPr lang="en-US" b="1" baseline="30000" dirty="0">
                <a:solidFill>
                  <a:srgbClr val="000000"/>
                </a:solidFill>
                <a:latin typeface="Times New Roman" pitchFamily="18" charset="0"/>
                <a:sym typeface="Symbol" pitchFamily="82" charset="2"/>
              </a:rPr>
              <a:t>−</a:t>
            </a:r>
            <a:r>
              <a:rPr lang="en-US" b="1" dirty="0">
                <a:solidFill>
                  <a:srgbClr val="000000"/>
                </a:solidFill>
                <a:latin typeface="Times New Roman" pitchFamily="18" charset="0"/>
              </a:rPr>
              <a:t>] </a:t>
            </a:r>
            <a:br>
              <a:rPr lang="en-US" b="1" dirty="0">
                <a:solidFill>
                  <a:srgbClr val="000000"/>
                </a:solidFill>
                <a:latin typeface="Times New Roman" pitchFamily="18" charset="0"/>
              </a:rPr>
            </a:br>
            <a:r>
              <a:rPr lang="en-US" b="1" dirty="0">
                <a:solidFill>
                  <a:srgbClr val="000000"/>
                </a:solidFill>
                <a:latin typeface="Times New Roman" pitchFamily="18" charset="0"/>
              </a:rPr>
              <a:t>	   and calculate.</a:t>
            </a:r>
          </a:p>
          <a:p>
            <a:pPr marL="0" indent="0" eaLnBrk="1" hangingPunct="1">
              <a:lnSpc>
                <a:spcPct val="110000"/>
              </a:lnSpc>
              <a:buFont typeface="Wingdings" pitchFamily="2" charset="2"/>
              <a:buNone/>
            </a:pPr>
            <a:r>
              <a:rPr lang="en-US" i="1" dirty="0">
                <a:latin typeface="Times New Roman" pitchFamily="18" charset="0"/>
              </a:rPr>
              <a:t>	</a:t>
            </a:r>
          </a:p>
          <a:p>
            <a:pPr marL="0" indent="0" eaLnBrk="1" hangingPunct="1">
              <a:lnSpc>
                <a:spcPct val="110000"/>
              </a:lnSpc>
              <a:buFont typeface="Wingdings" pitchFamily="2" charset="2"/>
              <a:buNone/>
            </a:pPr>
            <a:endParaRPr lang="en-US" dirty="0">
              <a:latin typeface="Times New Roman" pitchFamily="18" charset="0"/>
            </a:endParaRPr>
          </a:p>
          <a:p>
            <a:pPr marL="0" indent="0" eaLnBrk="1" hangingPunct="1">
              <a:lnSpc>
                <a:spcPct val="110000"/>
              </a:lnSpc>
              <a:spcBef>
                <a:spcPts val="100"/>
              </a:spcBef>
              <a:buFont typeface="Wingdings" pitchFamily="2" charset="2"/>
              <a:buNone/>
            </a:pPr>
            <a:endParaRPr lang="en-US" dirty="0">
              <a:latin typeface="Times New Roman" pitchFamily="18" charset="0"/>
            </a:endParaRPr>
          </a:p>
          <a:p>
            <a:pPr marL="0" indent="0" eaLnBrk="1" hangingPunct="1">
              <a:lnSpc>
                <a:spcPct val="110000"/>
              </a:lnSpc>
              <a:spcBef>
                <a:spcPts val="100"/>
              </a:spcBef>
              <a:buFont typeface="Wingdings" pitchFamily="2" charset="2"/>
              <a:buNone/>
            </a:pPr>
            <a:r>
              <a:rPr lang="en-US" dirty="0">
                <a:latin typeface="Times New Roman" pitchFamily="18" charset="0"/>
              </a:rPr>
              <a:t>Because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concentration of 2.0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3</a:t>
            </a:r>
            <a:r>
              <a:rPr lang="en-US" dirty="0">
                <a:latin typeface="Times New Roman" pitchFamily="18" charset="0"/>
              </a:rPr>
              <a:t> M is greater than the [OH</a:t>
            </a:r>
            <a:r>
              <a:rPr lang="en-US" baseline="30000" dirty="0">
                <a:latin typeface="Times New Roman" pitchFamily="18" charset="0"/>
                <a:sym typeface="Symbol" pitchFamily="82" charset="2"/>
              </a:rPr>
              <a:t>−</a:t>
            </a:r>
            <a:r>
              <a:rPr lang="en-US" dirty="0">
                <a:latin typeface="Times New Roman" pitchFamily="18" charset="0"/>
              </a:rPr>
              <a:t>] of </a:t>
            </a:r>
            <a:r>
              <a:rPr lang="en-US" dirty="0">
                <a:solidFill>
                  <a:srgbClr val="000000"/>
                </a:solidFill>
                <a:latin typeface="Times New Roman" pitchFamily="18" charset="0"/>
              </a:rPr>
              <a:t>5.0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solidFill>
                  <a:srgbClr val="000000"/>
                </a:solidFill>
                <a:latin typeface="Times New Roman" pitchFamily="18" charset="0"/>
              </a:rPr>
              <a:t>12</a:t>
            </a:r>
            <a:r>
              <a:rPr lang="en-US" dirty="0">
                <a:solidFill>
                  <a:srgbClr val="000000"/>
                </a:solidFill>
                <a:latin typeface="Times New Roman" pitchFamily="18" charset="0"/>
              </a:rPr>
              <a:t> M, the solution is acidic.</a:t>
            </a:r>
            <a:endParaRPr lang="en-US" dirty="0">
              <a:latin typeface="Times New Roman" pitchFamily="18" charset="0"/>
            </a:endParaRPr>
          </a:p>
          <a:p>
            <a:pPr marL="0" indent="0" eaLnBrk="1" hangingPunct="1">
              <a:spcBef>
                <a:spcPct val="0"/>
              </a:spcBef>
              <a:buFont typeface="Wingdings" pitchFamily="2" charset="2"/>
              <a:buNone/>
            </a:pPr>
            <a:r>
              <a:rPr lang="en-US" dirty="0">
                <a:latin typeface="Times New Roman" pitchFamily="18" charset="0"/>
              </a:rPr>
              <a:t>		   </a:t>
            </a:r>
            <a:r>
              <a:rPr lang="en-US" dirty="0">
                <a:solidFill>
                  <a:srgbClr val="000000"/>
                </a:solidFill>
                <a:latin typeface="Times New Roman" pitchFamily="18" charset="0"/>
              </a:rPr>
              <a:t>   				The answer is C.</a:t>
            </a:r>
          </a:p>
        </p:txBody>
      </p:sp>
      <p:pic>
        <p:nvPicPr>
          <p:cNvPr id="35844" name="Picture 1" descr="104_slide16.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1187" y="3581400"/>
            <a:ext cx="5101625" cy="93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009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19076"/>
            <a:ext cx="7981950" cy="990600"/>
          </a:xfrm>
        </p:spPr>
        <p:txBody>
          <a:bodyPr/>
          <a:lstStyle/>
          <a:p>
            <a:pPr eaLnBrk="1" hangingPunct="1"/>
            <a:r>
              <a:rPr lang="en-US" dirty="0">
                <a:latin typeface="Times New Roman" pitchFamily="18" charset="0"/>
              </a:rPr>
              <a:t/>
            </a:r>
            <a:br>
              <a:rPr lang="en-US" dirty="0">
                <a:latin typeface="Times New Roman" pitchFamily="18" charset="0"/>
              </a:rPr>
            </a:br>
            <a:r>
              <a:rPr lang="en-US" dirty="0">
                <a:latin typeface="Times New Roman" pitchFamily="18" charset="0"/>
              </a:rPr>
              <a:t>10.6  </a:t>
            </a:r>
            <a:r>
              <a:rPr lang="en-US" dirty="0">
                <a:solidFill>
                  <a:srgbClr val="800000"/>
                </a:solidFill>
                <a:latin typeface="Times New Roman" pitchFamily="18" charset="0"/>
              </a:rPr>
              <a:t>The pH Scale</a:t>
            </a:r>
            <a:r>
              <a:rPr lang="en-US" dirty="0">
                <a:latin typeface="Times New Roman" pitchFamily="18" charset="0"/>
              </a:rPr>
              <a:t/>
            </a:r>
            <a:br>
              <a:rPr lang="en-US" dirty="0">
                <a:latin typeface="Times New Roman" pitchFamily="18" charset="0"/>
              </a:rPr>
            </a:br>
            <a:endParaRPr lang="en-US" dirty="0">
              <a:latin typeface="Times New Roman" pitchFamily="18" charset="0"/>
            </a:endParaRPr>
          </a:p>
        </p:txBody>
      </p:sp>
      <p:sp>
        <p:nvSpPr>
          <p:cNvPr id="16387" name="TextBox 1"/>
          <p:cNvSpPr>
            <a:spLocks noGrp="1" noChangeArrowheads="1"/>
          </p:cNvSpPr>
          <p:nvPr>
            <p:ph type="body" sz="half" idx="1"/>
          </p:nvPr>
        </p:nvSpPr>
        <p:spPr>
          <a:xfrm>
            <a:off x="609600" y="5410200"/>
            <a:ext cx="8153400" cy="830263"/>
          </a:xfrm>
          <a:noFill/>
        </p:spPr>
        <p:txBody>
          <a:bodyPr>
            <a:spAutoFit/>
          </a:bodyPr>
          <a:lstStyle/>
          <a:p>
            <a:pPr marL="0" indent="0">
              <a:buFont typeface="Arial" pitchFamily="34" charset="0"/>
              <a:buNone/>
            </a:pPr>
            <a:r>
              <a:rPr lang="en-US" b="1" dirty="0">
                <a:solidFill>
                  <a:srgbClr val="3D9D1E"/>
                </a:solidFill>
                <a:latin typeface="Times New Roman" pitchFamily="18" charset="0"/>
                <a:cs typeface="Times New Roman" pitchFamily="18" charset="0"/>
              </a:rPr>
              <a:t>Learning </a:t>
            </a:r>
            <a:r>
              <a:rPr lang="en-US" b="1" dirty="0">
                <a:solidFill>
                  <a:srgbClr val="3D9D1E"/>
                </a:solidFill>
                <a:latin typeface="Times New Roman" pitchFamily="18" charset="0"/>
              </a:rPr>
              <a:t>Goal  </a:t>
            </a:r>
            <a:r>
              <a:rPr lang="en-US" dirty="0">
                <a:latin typeface="Times New Roman" pitchFamily="18" charset="0"/>
              </a:rPr>
              <a:t>Calculate the pH of a solution from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given the pH, calculate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p>
        </p:txBody>
      </p:sp>
      <p:sp>
        <p:nvSpPr>
          <p:cNvPr id="16389" name="Text Placeholder 2"/>
          <p:cNvSpPr txBox="1">
            <a:spLocks/>
          </p:cNvSpPr>
          <p:nvPr/>
        </p:nvSpPr>
        <p:spPr bwMode="auto">
          <a:xfrm>
            <a:off x="609600" y="15240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spcBef>
                <a:spcPts val="700"/>
              </a:spcBef>
              <a:spcAft>
                <a:spcPct val="10000"/>
              </a:spcAft>
              <a:buClr>
                <a:schemeClr val="bg2"/>
              </a:buClr>
            </a:pPr>
            <a:r>
              <a:rPr lang="en-US" dirty="0">
                <a:latin typeface="Times New Roman" pitchFamily="18" charset="0"/>
              </a:rPr>
              <a:t>The pH scale is used to describe the acidity of solutions.</a:t>
            </a:r>
          </a:p>
          <a:p>
            <a:pPr eaLnBrk="1" hangingPunct="1">
              <a:spcBef>
                <a:spcPts val="700"/>
              </a:spcBef>
              <a:spcAft>
                <a:spcPct val="10000"/>
              </a:spcAft>
              <a:buClr>
                <a:schemeClr val="bg2"/>
              </a:buClr>
            </a:pPr>
            <a:endParaRPr lang="en-US" dirty="0">
              <a:latin typeface="Times New Roman" pitchFamily="18" charset="0"/>
            </a:endParaRPr>
          </a:p>
          <a:p>
            <a:pPr eaLnBrk="1" hangingPunct="1">
              <a:spcBef>
                <a:spcPts val="700"/>
              </a:spcBef>
              <a:spcAft>
                <a:spcPct val="10000"/>
              </a:spcAft>
              <a:buClr>
                <a:schemeClr val="bg2"/>
              </a:buClr>
            </a:pPr>
            <a:r>
              <a:rPr lang="en-US" dirty="0">
                <a:latin typeface="Times New Roman" pitchFamily="18" charset="0"/>
              </a:rPr>
              <a:t>The pH of Diet Coke is 3.17. </a:t>
            </a:r>
          </a:p>
        </p:txBody>
      </p:sp>
      <p:pic>
        <p:nvPicPr>
          <p:cNvPr id="2" name="Picture 1"/>
          <p:cNvPicPr>
            <a:picLocks noChangeAspect="1"/>
          </p:cNvPicPr>
          <p:nvPr/>
        </p:nvPicPr>
        <p:blipFill>
          <a:blip r:embed="rId3" cstate="print"/>
          <a:stretch>
            <a:fillRect/>
          </a:stretch>
        </p:blipFill>
        <p:spPr>
          <a:xfrm>
            <a:off x="5923786" y="1815920"/>
            <a:ext cx="3030557" cy="3050299"/>
          </a:xfrm>
          <a:prstGeom prst="rect">
            <a:avLst/>
          </a:prstGeom>
        </p:spPr>
      </p:pic>
    </p:spTree>
    <p:extLst>
      <p:ext uri="{BB962C8B-B14F-4D97-AF65-F5344CB8AC3E}">
        <p14:creationId xmlns:p14="http://schemas.microsoft.com/office/powerpoint/2010/main" val="9983440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57176"/>
            <a:ext cx="7600950" cy="914400"/>
          </a:xfrm>
        </p:spPr>
        <p:txBody>
          <a:bodyPr/>
          <a:lstStyle/>
          <a:p>
            <a:pPr eaLnBrk="1" hangingPunct="1"/>
            <a:r>
              <a:rPr lang="en-US" dirty="0">
                <a:latin typeface="Times New Roman" pitchFamily="18" charset="0"/>
              </a:rPr>
              <a:t>The pH Scale</a:t>
            </a:r>
          </a:p>
        </p:txBody>
      </p:sp>
      <p:sp>
        <p:nvSpPr>
          <p:cNvPr id="18435" name="Text Placeholder 2"/>
          <p:cNvSpPr>
            <a:spLocks noGrp="1"/>
          </p:cNvSpPr>
          <p:nvPr>
            <p:ph type="body" sz="half" idx="1"/>
          </p:nvPr>
        </p:nvSpPr>
        <p:spPr>
          <a:xfrm>
            <a:off x="609600" y="1524000"/>
            <a:ext cx="7467600" cy="4800600"/>
          </a:xfrm>
        </p:spPr>
        <p:txBody>
          <a:bodyPr/>
          <a:lstStyle/>
          <a:p>
            <a:pPr eaLnBrk="1" hangingPunct="1">
              <a:spcAft>
                <a:spcPct val="10000"/>
              </a:spcAft>
              <a:buClr>
                <a:schemeClr val="bg2"/>
              </a:buClr>
              <a:buSzTx/>
              <a:buFontTx/>
              <a:buNone/>
            </a:pPr>
            <a:r>
              <a:rPr lang="en-US" dirty="0">
                <a:latin typeface="Times New Roman" pitchFamily="18" charset="0"/>
              </a:rPr>
              <a:t>The pH of a solution</a:t>
            </a:r>
          </a:p>
          <a:p>
            <a:pPr eaLnBrk="1" hangingPunct="1">
              <a:spcAft>
                <a:spcPct val="10000"/>
              </a:spcAft>
              <a:buSzTx/>
              <a:buFontTx/>
              <a:buChar char="•"/>
            </a:pPr>
            <a:r>
              <a:rPr lang="en-US" dirty="0">
                <a:latin typeface="Times New Roman" pitchFamily="18" charset="0"/>
              </a:rPr>
              <a:t>is used to indicate the acidity of a solution</a:t>
            </a:r>
          </a:p>
          <a:p>
            <a:pPr eaLnBrk="1" hangingPunct="1">
              <a:spcAft>
                <a:spcPct val="10000"/>
              </a:spcAft>
              <a:buSzTx/>
              <a:buFontTx/>
              <a:buChar char="•"/>
            </a:pPr>
            <a:r>
              <a:rPr lang="en-US" dirty="0">
                <a:latin typeface="Times New Roman" pitchFamily="18" charset="0"/>
              </a:rPr>
              <a:t>has values that usually range from 0 to 14</a:t>
            </a:r>
          </a:p>
          <a:p>
            <a:pPr eaLnBrk="1" hangingPunct="1">
              <a:spcAft>
                <a:spcPct val="10000"/>
              </a:spcAft>
              <a:buSzTx/>
              <a:buFontTx/>
              <a:buChar char="•"/>
            </a:pPr>
            <a:r>
              <a:rPr lang="en-US" dirty="0">
                <a:latin typeface="Times New Roman" pitchFamily="18" charset="0"/>
              </a:rPr>
              <a:t>is </a:t>
            </a:r>
            <a:r>
              <a:rPr lang="en-US" b="1" dirty="0">
                <a:solidFill>
                  <a:srgbClr val="FF66CC"/>
                </a:solidFill>
                <a:latin typeface="Times New Roman" pitchFamily="18" charset="0"/>
              </a:rPr>
              <a:t>acidic</a:t>
            </a:r>
            <a:r>
              <a:rPr lang="en-US" dirty="0">
                <a:solidFill>
                  <a:srgbClr val="FF66CC"/>
                </a:solidFill>
                <a:latin typeface="Times New Roman" pitchFamily="18" charset="0"/>
              </a:rPr>
              <a:t> </a:t>
            </a:r>
            <a:r>
              <a:rPr lang="en-US" dirty="0">
                <a:latin typeface="Times New Roman" pitchFamily="18" charset="0"/>
              </a:rPr>
              <a:t>when the values are less than 7</a:t>
            </a:r>
          </a:p>
          <a:p>
            <a:pPr eaLnBrk="1" hangingPunct="1">
              <a:spcAft>
                <a:spcPct val="10000"/>
              </a:spcAft>
              <a:buSzTx/>
              <a:buFontTx/>
              <a:buChar char="•"/>
            </a:pPr>
            <a:r>
              <a:rPr lang="en-US" dirty="0">
                <a:latin typeface="Times New Roman" pitchFamily="18" charset="0"/>
              </a:rPr>
              <a:t>is neutral at a value of 7</a:t>
            </a:r>
          </a:p>
          <a:p>
            <a:pPr eaLnBrk="1" hangingPunct="1">
              <a:spcAft>
                <a:spcPct val="10000"/>
              </a:spcAft>
              <a:buSzTx/>
              <a:buFontTx/>
              <a:buChar char="•"/>
            </a:pPr>
            <a:r>
              <a:rPr lang="en-US" dirty="0">
                <a:latin typeface="Times New Roman" pitchFamily="18" charset="0"/>
              </a:rPr>
              <a:t>is</a:t>
            </a:r>
            <a:r>
              <a:rPr lang="en-US" dirty="0">
                <a:solidFill>
                  <a:srgbClr val="2F97B5"/>
                </a:solidFill>
                <a:latin typeface="Times New Roman" pitchFamily="18" charset="0"/>
              </a:rPr>
              <a:t> </a:t>
            </a:r>
            <a:r>
              <a:rPr lang="en-US" b="1" dirty="0">
                <a:solidFill>
                  <a:srgbClr val="33CCFF"/>
                </a:solidFill>
                <a:latin typeface="Times New Roman"/>
                <a:cs typeface="Times New Roman"/>
              </a:rPr>
              <a:t>basic</a:t>
            </a:r>
            <a:r>
              <a:rPr lang="en-US" dirty="0">
                <a:solidFill>
                  <a:srgbClr val="00FFFF"/>
                </a:solidFill>
                <a:latin typeface="Times New Roman" pitchFamily="18" charset="0"/>
              </a:rPr>
              <a:t> </a:t>
            </a:r>
            <a:r>
              <a:rPr lang="en-US" dirty="0">
                <a:latin typeface="Times New Roman" pitchFamily="18" charset="0"/>
              </a:rPr>
              <a:t>when the values are greater than 7</a:t>
            </a:r>
          </a:p>
          <a:p>
            <a:pPr eaLnBrk="1" hangingPunct="1">
              <a:lnSpc>
                <a:spcPct val="95000"/>
              </a:lnSpc>
              <a:spcBef>
                <a:spcPct val="10000"/>
              </a:spcBef>
              <a:buSzTx/>
              <a:buFontTx/>
              <a:buNone/>
            </a:pPr>
            <a:endParaRPr lang="en-US" dirty="0">
              <a:latin typeface="Times New Roman" pitchFamily="18" charset="0"/>
            </a:endParaRPr>
          </a:p>
        </p:txBody>
      </p:sp>
      <p:pic>
        <p:nvPicPr>
          <p:cNvPr id="18436" name="Picture 4" descr="105_equation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800600"/>
            <a:ext cx="68151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942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57177"/>
            <a:ext cx="7634288" cy="914400"/>
          </a:xfrm>
        </p:spPr>
        <p:txBody>
          <a:bodyPr/>
          <a:lstStyle/>
          <a:p>
            <a:pPr eaLnBrk="1" hangingPunct="1"/>
            <a:r>
              <a:rPr lang="en-US" dirty="0">
                <a:latin typeface="Times New Roman" pitchFamily="18" charset="0"/>
              </a:rPr>
              <a:t>The pH Scale</a:t>
            </a:r>
          </a:p>
        </p:txBody>
      </p:sp>
      <p:sp>
        <p:nvSpPr>
          <p:cNvPr id="19459" name="Text Placeholder 2"/>
          <p:cNvSpPr>
            <a:spLocks noGrp="1"/>
          </p:cNvSpPr>
          <p:nvPr>
            <p:ph type="body" sz="half" idx="1"/>
          </p:nvPr>
        </p:nvSpPr>
        <p:spPr>
          <a:xfrm>
            <a:off x="609600" y="1600200"/>
            <a:ext cx="7924800" cy="2819400"/>
          </a:xfrm>
        </p:spPr>
        <p:txBody>
          <a:bodyPr/>
          <a:lstStyle/>
          <a:p>
            <a:pPr marL="0" indent="0" eaLnBrk="1" hangingPunct="1">
              <a:buFont typeface="Arial" pitchFamily="34" charset="0"/>
              <a:buNone/>
            </a:pPr>
            <a:r>
              <a:rPr lang="en-US" dirty="0">
                <a:latin typeface="Times New Roman" pitchFamily="18" charset="0"/>
              </a:rPr>
              <a:t>The pH of a solution is commonly measured using</a:t>
            </a:r>
          </a:p>
          <a:p>
            <a:pPr marL="320040" indent="-320040" eaLnBrk="1" hangingPunct="1"/>
            <a:r>
              <a:rPr lang="en-US" dirty="0">
                <a:latin typeface="Times New Roman" pitchFamily="18" charset="0"/>
              </a:rPr>
              <a:t>a pH meter in the laboratory </a:t>
            </a:r>
          </a:p>
          <a:p>
            <a:pPr marL="320040" indent="-320040" eaLnBrk="1" hangingPunct="1"/>
            <a:r>
              <a:rPr lang="en-US" dirty="0">
                <a:latin typeface="Times New Roman" pitchFamily="18" charset="0"/>
              </a:rPr>
              <a:t>pH paper, an indicator that turns specific colors at specific pH values</a:t>
            </a:r>
          </a:p>
          <a:p>
            <a:pPr marL="0" indent="0" eaLnBrk="1" hangingPunct="1">
              <a:buFont typeface="Arial" pitchFamily="34" charset="0"/>
              <a:buNone/>
            </a:pPr>
            <a:r>
              <a:rPr lang="en-US" dirty="0">
                <a:latin typeface="Times New Roman" pitchFamily="18" charset="0"/>
              </a:rPr>
              <a:t>The pH of a solution is found by comparing the colors of indicator paper to a chart</a:t>
            </a:r>
            <a:r>
              <a:rPr lang="en-US" dirty="0" smtClean="0">
                <a:latin typeface="Times New Roman" pitchFamily="18" charset="0"/>
              </a:rPr>
              <a:t>.</a:t>
            </a:r>
            <a:endParaRPr lang="en-US" dirty="0">
              <a:latin typeface="Times New Roman" pitchFamily="18" charset="0"/>
            </a:endParaRPr>
          </a:p>
        </p:txBody>
      </p:sp>
    </p:spTree>
    <p:extLst>
      <p:ext uri="{BB962C8B-B14F-4D97-AF65-F5344CB8AC3E}">
        <p14:creationId xmlns:p14="http://schemas.microsoft.com/office/powerpoint/2010/main" val="7485738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257177"/>
            <a:ext cx="7634288" cy="914400"/>
          </a:xfrm>
        </p:spPr>
        <p:txBody>
          <a:bodyPr/>
          <a:lstStyle/>
          <a:p>
            <a:pPr eaLnBrk="1" hangingPunct="1"/>
            <a:r>
              <a:rPr lang="en-US" dirty="0">
                <a:latin typeface="Times New Roman" pitchFamily="18" charset="0"/>
              </a:rPr>
              <a:t>pH Measurement</a:t>
            </a:r>
          </a:p>
        </p:txBody>
      </p:sp>
      <p:sp>
        <p:nvSpPr>
          <p:cNvPr id="20483" name="Text Placeholder 2"/>
          <p:cNvSpPr>
            <a:spLocks noGrp="1"/>
          </p:cNvSpPr>
          <p:nvPr>
            <p:ph type="body" sz="half" idx="1"/>
          </p:nvPr>
        </p:nvSpPr>
        <p:spPr>
          <a:xfrm>
            <a:off x="685800" y="1600200"/>
            <a:ext cx="7924800" cy="1219200"/>
          </a:xfrm>
        </p:spPr>
        <p:txBody>
          <a:bodyPr/>
          <a:lstStyle/>
          <a:p>
            <a:pPr marL="0" indent="0" eaLnBrk="1" hangingPunct="1">
              <a:buFont typeface="Arial" pitchFamily="34" charset="0"/>
              <a:buNone/>
            </a:pPr>
            <a:r>
              <a:rPr lang="en-US" dirty="0">
                <a:latin typeface="Times New Roman" pitchFamily="18" charset="0"/>
              </a:rPr>
              <a:t>The pH of a solution can be determined using (a) a pH meter, (b) pH paper, and (c) indicators that turn different colors corresponding to different pH values.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6474" y="3145162"/>
            <a:ext cx="8291052" cy="2724203"/>
          </a:xfrm>
          <a:prstGeom prst="rect">
            <a:avLst/>
          </a:prstGeom>
        </p:spPr>
      </p:pic>
    </p:spTree>
    <p:extLst>
      <p:ext uri="{BB962C8B-B14F-4D97-AF65-F5344CB8AC3E}">
        <p14:creationId xmlns:p14="http://schemas.microsoft.com/office/powerpoint/2010/main" val="4483450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257176"/>
            <a:ext cx="7634288" cy="914400"/>
          </a:xfrm>
        </p:spPr>
        <p:txBody>
          <a:bodyPr/>
          <a:lstStyle/>
          <a:p>
            <a:pPr eaLnBrk="1" hangingPunct="1"/>
            <a:r>
              <a:rPr lang="en-US" dirty="0">
                <a:latin typeface="Times New Roman" pitchFamily="18" charset="0"/>
              </a:rPr>
              <a:t>pH of Common Substances</a:t>
            </a:r>
          </a:p>
        </p:txBody>
      </p:sp>
      <p:sp>
        <p:nvSpPr>
          <p:cNvPr id="21507" name="Text Box 1031"/>
          <p:cNvSpPr txBox="1">
            <a:spLocks noChangeArrowheads="1"/>
          </p:cNvSpPr>
          <p:nvPr/>
        </p:nvSpPr>
        <p:spPr bwMode="auto">
          <a:xfrm>
            <a:off x="609600" y="1905000"/>
            <a:ext cx="358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dirty="0">
                <a:latin typeface="Times New Roman" pitchFamily="18" charset="0"/>
              </a:rPr>
              <a:t>On the pH scale, values below 7.0 are acidic, a value of 7.0 is neutral, and values above 7.0 are basic.</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323"/>
          <a:stretch/>
        </p:blipFill>
        <p:spPr>
          <a:xfrm>
            <a:off x="4648200" y="1600200"/>
            <a:ext cx="4192866" cy="4710474"/>
          </a:xfrm>
          <a:prstGeom prst="rect">
            <a:avLst/>
          </a:prstGeom>
        </p:spPr>
      </p:pic>
    </p:spTree>
    <p:extLst>
      <p:ext uri="{BB962C8B-B14F-4D97-AF65-F5344CB8AC3E}">
        <p14:creationId xmlns:p14="http://schemas.microsoft.com/office/powerpoint/2010/main" val="135710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57176"/>
            <a:ext cx="7600950" cy="914400"/>
          </a:xfrm>
        </p:spPr>
        <p:txBody>
          <a:bodyPr/>
          <a:lstStyle/>
          <a:p>
            <a:pPr eaLnBrk="1" hangingPunct="1"/>
            <a:r>
              <a:rPr lang="en-US" dirty="0"/>
              <a:t>Bases</a:t>
            </a:r>
          </a:p>
        </p:txBody>
      </p:sp>
      <p:sp>
        <p:nvSpPr>
          <p:cNvPr id="26627" name="Text Placeholder 2"/>
          <p:cNvSpPr>
            <a:spLocks noGrp="1"/>
          </p:cNvSpPr>
          <p:nvPr>
            <p:ph type="body" sz="half" idx="1"/>
          </p:nvPr>
        </p:nvSpPr>
        <p:spPr>
          <a:xfrm>
            <a:off x="609600" y="1600200"/>
            <a:ext cx="7924800" cy="4267200"/>
          </a:xfrm>
        </p:spPr>
        <p:txBody>
          <a:bodyPr/>
          <a:lstStyle/>
          <a:p>
            <a:pPr marL="0" indent="0" eaLnBrk="1" hangingPunct="1">
              <a:spcBef>
                <a:spcPct val="15000"/>
              </a:spcBef>
              <a:buSzTx/>
              <a:buFont typeface="Arial" charset="0"/>
              <a:buNone/>
            </a:pPr>
            <a:r>
              <a:rPr lang="en-US" b="1" dirty="0"/>
              <a:t>Arrhenius bases </a:t>
            </a:r>
          </a:p>
          <a:p>
            <a:pPr marL="320040" indent="-320040" eaLnBrk="1" hangingPunct="1">
              <a:spcBef>
                <a:spcPct val="0"/>
              </a:spcBef>
              <a:buSzTx/>
            </a:pPr>
            <a:r>
              <a:rPr lang="en-US" dirty="0"/>
              <a:t>produce hydroxide ions (OH</a:t>
            </a:r>
            <a:r>
              <a:rPr lang="en-US" baseline="30000" dirty="0">
                <a:sym typeface="Symbol" charset="2"/>
              </a:rPr>
              <a:t>−</a:t>
            </a:r>
            <a:r>
              <a:rPr lang="en-US" dirty="0">
                <a:sym typeface="Symbol" charset="2"/>
              </a:rPr>
              <a:t>)</a:t>
            </a:r>
            <a:r>
              <a:rPr lang="en-US" dirty="0"/>
              <a:t> </a:t>
            </a:r>
          </a:p>
          <a:p>
            <a:pPr marL="320040" indent="-320040" eaLnBrk="1" hangingPunct="1">
              <a:spcBef>
                <a:spcPct val="0"/>
              </a:spcBef>
              <a:buSzTx/>
              <a:buFont typeface="Arial" charset="0"/>
              <a:buNone/>
            </a:pPr>
            <a:r>
              <a:rPr lang="en-US" dirty="0"/>
              <a:t>    in water</a:t>
            </a:r>
          </a:p>
          <a:p>
            <a:pPr marL="320040" indent="-320040" eaLnBrk="1" hangingPunct="1">
              <a:spcBef>
                <a:spcPct val="15000"/>
              </a:spcBef>
              <a:buSzTx/>
            </a:pPr>
            <a:r>
              <a:rPr lang="en-US" dirty="0"/>
              <a:t>taste bitter or chalky</a:t>
            </a:r>
          </a:p>
          <a:p>
            <a:pPr marL="320040" indent="-320040" eaLnBrk="1" hangingPunct="1">
              <a:spcBef>
                <a:spcPct val="0"/>
              </a:spcBef>
              <a:buSzTx/>
            </a:pPr>
            <a:r>
              <a:rPr lang="en-US" dirty="0"/>
              <a:t>are also electrolytes because</a:t>
            </a:r>
          </a:p>
          <a:p>
            <a:pPr marL="320040" indent="-320040" eaLnBrk="1" hangingPunct="1">
              <a:spcBef>
                <a:spcPct val="0"/>
              </a:spcBef>
              <a:buSzTx/>
              <a:buFont typeface="Arial" charset="0"/>
              <a:buNone/>
            </a:pPr>
            <a:r>
              <a:rPr lang="en-US" dirty="0"/>
              <a:t>    they produce hydroxide ions</a:t>
            </a:r>
          </a:p>
          <a:p>
            <a:pPr marL="320040" indent="-320040" eaLnBrk="1" hangingPunct="1">
              <a:spcBef>
                <a:spcPct val="0"/>
              </a:spcBef>
              <a:buSzTx/>
              <a:buFont typeface="Arial" charset="0"/>
              <a:buNone/>
            </a:pPr>
            <a:r>
              <a:rPr lang="en-US" dirty="0"/>
              <a:t>    (OH</a:t>
            </a:r>
            <a:r>
              <a:rPr lang="en-US" baseline="30000" dirty="0">
                <a:sym typeface="Symbol" charset="2"/>
              </a:rPr>
              <a:t>−</a:t>
            </a:r>
            <a:r>
              <a:rPr lang="en-US" dirty="0">
                <a:sym typeface="Symbol" charset="2"/>
              </a:rPr>
              <a:t>)</a:t>
            </a:r>
            <a:r>
              <a:rPr lang="en-US" dirty="0"/>
              <a:t> in water</a:t>
            </a:r>
          </a:p>
          <a:p>
            <a:pPr marL="320040" indent="-320040" eaLnBrk="1" hangingPunct="1">
              <a:spcBef>
                <a:spcPct val="15000"/>
              </a:spcBef>
              <a:buSzTx/>
            </a:pPr>
            <a:r>
              <a:rPr lang="en-US" dirty="0"/>
              <a:t>feel soapy and slippery</a:t>
            </a:r>
          </a:p>
          <a:p>
            <a:pPr marL="320040" indent="-320040" eaLnBrk="1" hangingPunct="1">
              <a:spcBef>
                <a:spcPct val="0"/>
              </a:spcBef>
              <a:buSzTx/>
            </a:pPr>
            <a:r>
              <a:rPr lang="en-US" dirty="0"/>
              <a:t>turn litmus indicator paper </a:t>
            </a:r>
          </a:p>
          <a:p>
            <a:pPr marL="320040" indent="-320040" eaLnBrk="1" hangingPunct="1">
              <a:spcBef>
                <a:spcPct val="0"/>
              </a:spcBef>
              <a:buSzTx/>
              <a:buFont typeface="Arial" charset="0"/>
              <a:buNone/>
            </a:pPr>
            <a:r>
              <a:rPr lang="en-US" dirty="0"/>
              <a:t>    blue and phenolphthalein </a:t>
            </a:r>
          </a:p>
          <a:p>
            <a:pPr marL="320040" indent="-320040" eaLnBrk="1" hangingPunct="1">
              <a:spcBef>
                <a:spcPct val="0"/>
              </a:spcBef>
              <a:buSzTx/>
              <a:buFont typeface="Arial" charset="0"/>
              <a:buNone/>
            </a:pPr>
            <a:r>
              <a:rPr lang="en-US" dirty="0"/>
              <a:t>    indicator pink</a:t>
            </a:r>
          </a:p>
        </p:txBody>
      </p:sp>
      <p:pic>
        <p:nvPicPr>
          <p:cNvPr id="26628" name="Picture 4" descr="10_Pg324_UnFigure_3.jpg"/>
          <p:cNvPicPr>
            <a:picLocks noChangeAspect="1"/>
          </p:cNvPicPr>
          <p:nvPr/>
        </p:nvPicPr>
        <p:blipFill>
          <a:blip r:embed="rId2" cstate="print">
            <a:extLst>
              <a:ext uri="{28A0092B-C50C-407E-A947-70E740481C1C}">
                <a14:useLocalDpi xmlns:a14="http://schemas.microsoft.com/office/drawing/2010/main" val="0"/>
              </a:ext>
            </a:extLst>
          </a:blip>
          <a:srcRect b="2547"/>
          <a:stretch>
            <a:fillRect/>
          </a:stretch>
        </p:blipFill>
        <p:spPr bwMode="auto">
          <a:xfrm>
            <a:off x="5006306" y="1828800"/>
            <a:ext cx="370748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66702"/>
            <a:ext cx="7634288" cy="914400"/>
          </a:xfrm>
        </p:spPr>
        <p:txBody>
          <a:bodyPr/>
          <a:lstStyle/>
          <a:p>
            <a:pPr eaLnBrk="1" hangingPunct="1"/>
            <a:r>
              <a:rPr lang="en-US" sz="3600" dirty="0">
                <a:latin typeface="Times New Roman" pitchFamily="18" charset="0"/>
              </a:rPr>
              <a:t>Learning Check</a:t>
            </a:r>
          </a:p>
        </p:txBody>
      </p:sp>
      <p:sp>
        <p:nvSpPr>
          <p:cNvPr id="22531" name="Text Placeholder 2"/>
          <p:cNvSpPr>
            <a:spLocks noGrp="1"/>
          </p:cNvSpPr>
          <p:nvPr>
            <p:ph type="body" sz="half" idx="1"/>
          </p:nvPr>
        </p:nvSpPr>
        <p:spPr>
          <a:xfrm>
            <a:off x="609600" y="1600200"/>
            <a:ext cx="7620000" cy="4572000"/>
          </a:xfrm>
        </p:spPr>
        <p:txBody>
          <a:bodyPr/>
          <a:lstStyle/>
          <a:p>
            <a:pPr marL="457200" indent="-457200" eaLnBrk="1" hangingPunct="1">
              <a:spcBef>
                <a:spcPct val="10000"/>
              </a:spcBef>
              <a:spcAft>
                <a:spcPct val="10000"/>
              </a:spcAft>
              <a:buFont typeface="Wingdings" pitchFamily="2" charset="2"/>
              <a:buNone/>
            </a:pPr>
            <a:r>
              <a:rPr lang="en-US" dirty="0">
                <a:latin typeface="Times New Roman" pitchFamily="18" charset="0"/>
              </a:rPr>
              <a:t>Identify each solution as </a:t>
            </a:r>
            <a:r>
              <a:rPr lang="en-US" b="1" dirty="0">
                <a:solidFill>
                  <a:schemeClr val="accent1"/>
                </a:solidFill>
                <a:latin typeface="Times New Roman" pitchFamily="18" charset="0"/>
              </a:rPr>
              <a:t>acidic</a:t>
            </a:r>
            <a:r>
              <a:rPr lang="en-US" dirty="0">
                <a:latin typeface="Times New Roman" pitchFamily="18" charset="0"/>
              </a:rPr>
              <a:t>, </a:t>
            </a:r>
            <a:r>
              <a:rPr lang="en-US" b="1" dirty="0">
                <a:solidFill>
                  <a:srgbClr val="2C7C9F"/>
                </a:solidFill>
                <a:latin typeface="Times New Roman" pitchFamily="18" charset="0"/>
              </a:rPr>
              <a:t>basic</a:t>
            </a:r>
            <a:r>
              <a:rPr lang="en-US" dirty="0">
                <a:latin typeface="Times New Roman" pitchFamily="18" charset="0"/>
              </a:rPr>
              <a:t>, or </a:t>
            </a:r>
            <a:r>
              <a:rPr lang="en-US" b="1" dirty="0">
                <a:solidFill>
                  <a:srgbClr val="2C7C9F"/>
                </a:solidFill>
                <a:latin typeface="Times New Roman" pitchFamily="18" charset="0"/>
              </a:rPr>
              <a:t>neutral</a:t>
            </a:r>
            <a:r>
              <a:rPr lang="en-US" dirty="0">
                <a:latin typeface="Times New Roman" pitchFamily="18" charset="0"/>
              </a:rPr>
              <a:t>.</a:t>
            </a:r>
          </a:p>
          <a:p>
            <a:pPr marL="457200" indent="-457200" eaLnBrk="1" hangingPunct="1">
              <a:spcBef>
                <a:spcPct val="10000"/>
              </a:spcBef>
              <a:spcAft>
                <a:spcPct val="10000"/>
              </a:spcAft>
              <a:buFont typeface="Wingdings" pitchFamily="2" charset="2"/>
              <a:buNone/>
            </a:pPr>
            <a:endParaRPr lang="en-US" dirty="0">
              <a:latin typeface="Times New Roman" pitchFamily="18" charset="0"/>
            </a:endParaRPr>
          </a:p>
          <a:p>
            <a:pPr marL="457200" indent="-457200" eaLnBrk="1" hangingPunct="1">
              <a:spcBef>
                <a:spcPct val="10000"/>
              </a:spcBef>
              <a:spcAft>
                <a:spcPct val="10000"/>
              </a:spcAft>
              <a:buFont typeface="Wingdings" pitchFamily="2" charset="2"/>
              <a:buNone/>
            </a:pPr>
            <a:r>
              <a:rPr lang="en-US" dirty="0">
                <a:latin typeface="Times New Roman" pitchFamily="18" charset="0"/>
              </a:rPr>
              <a:t>A.  ___ HCl with a pH = 1.5 </a:t>
            </a:r>
          </a:p>
          <a:p>
            <a:pPr marL="457200" indent="-457200" eaLnBrk="1" hangingPunct="1">
              <a:spcBef>
                <a:spcPct val="10000"/>
              </a:spcBef>
              <a:spcAft>
                <a:spcPct val="10000"/>
              </a:spcAft>
              <a:buFont typeface="Wingdings" pitchFamily="2" charset="2"/>
              <a:buNone/>
            </a:pPr>
            <a:r>
              <a:rPr lang="en-US" dirty="0">
                <a:latin typeface="Times New Roman" pitchFamily="18" charset="0"/>
              </a:rPr>
              <a:t>B.  ___ pancreatic fluid,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1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8 </a:t>
            </a:r>
            <a:r>
              <a:rPr lang="en-US" dirty="0">
                <a:latin typeface="Times New Roman" pitchFamily="18" charset="0"/>
              </a:rPr>
              <a:t>M</a:t>
            </a:r>
            <a:endParaRPr lang="en-US" baseline="30000" dirty="0">
              <a:latin typeface="Times New Roman" pitchFamily="18" charset="0"/>
            </a:endParaRPr>
          </a:p>
          <a:p>
            <a:pPr marL="457200" indent="-457200" eaLnBrk="1" hangingPunct="1">
              <a:spcBef>
                <a:spcPct val="10000"/>
              </a:spcBef>
              <a:spcAft>
                <a:spcPct val="10000"/>
              </a:spcAft>
              <a:buFont typeface="Wingdings" pitchFamily="2" charset="2"/>
              <a:buNone/>
            </a:pPr>
            <a:r>
              <a:rPr lang="en-US" dirty="0">
                <a:latin typeface="Times New Roman" pitchFamily="18" charset="0"/>
              </a:rPr>
              <a:t>C.  ___ Sprite soft drink, pH = 3.0</a:t>
            </a:r>
          </a:p>
          <a:p>
            <a:pPr marL="457200" indent="-457200" eaLnBrk="1" hangingPunct="1">
              <a:spcBef>
                <a:spcPct val="10000"/>
              </a:spcBef>
              <a:spcAft>
                <a:spcPct val="10000"/>
              </a:spcAft>
              <a:buFont typeface="Wingdings" pitchFamily="2" charset="2"/>
              <a:buNone/>
            </a:pPr>
            <a:r>
              <a:rPr lang="en-US" dirty="0">
                <a:latin typeface="Times New Roman" pitchFamily="18" charset="0"/>
              </a:rPr>
              <a:t>D.  ___ pH = 7.0</a:t>
            </a:r>
          </a:p>
          <a:p>
            <a:pPr marL="457200" indent="-457200" eaLnBrk="1" hangingPunct="1">
              <a:spcBef>
                <a:spcPct val="10000"/>
              </a:spcBef>
              <a:spcAft>
                <a:spcPct val="10000"/>
              </a:spcAft>
              <a:buFont typeface="Wingdings" pitchFamily="2" charset="2"/>
              <a:buNone/>
            </a:pPr>
            <a:r>
              <a:rPr lang="en-US" dirty="0">
                <a:latin typeface="Times New Roman" pitchFamily="18" charset="0"/>
              </a:rPr>
              <a:t>E.  ___ [OH</a:t>
            </a:r>
            <a:r>
              <a:rPr lang="en-US" baseline="30000" dirty="0">
                <a:latin typeface="Times New Roman" pitchFamily="18" charset="0"/>
                <a:sym typeface="Symbol" pitchFamily="82" charset="2"/>
              </a:rPr>
              <a:t>−</a:t>
            </a:r>
            <a:r>
              <a:rPr lang="en-US" dirty="0">
                <a:latin typeface="Times New Roman" pitchFamily="18" charset="0"/>
              </a:rPr>
              <a:t>] = 3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10</a:t>
            </a:r>
            <a:r>
              <a:rPr lang="en-US" dirty="0">
                <a:latin typeface="Times New Roman" pitchFamily="18" charset="0"/>
              </a:rPr>
              <a:t> M</a:t>
            </a:r>
          </a:p>
          <a:p>
            <a:pPr marL="457200" indent="-457200" eaLnBrk="1" hangingPunct="1">
              <a:spcBef>
                <a:spcPct val="10000"/>
              </a:spcBef>
              <a:spcAft>
                <a:spcPct val="10000"/>
              </a:spcAft>
              <a:buFont typeface="Wingdings" pitchFamily="2" charset="2"/>
              <a:buNone/>
            </a:pPr>
            <a:r>
              <a:rPr lang="en-US" dirty="0">
                <a:latin typeface="Times New Roman" pitchFamily="18" charset="0"/>
              </a:rPr>
              <a:t>F.  ___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 </a:t>
            </a:r>
            <a:r>
              <a:rPr lang="en-US" dirty="0">
                <a:latin typeface="Times New Roman" pitchFamily="18" charset="0"/>
              </a:rPr>
              <a:t>] = 5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12</a:t>
            </a:r>
          </a:p>
        </p:txBody>
      </p:sp>
    </p:spTree>
    <p:extLst>
      <p:ext uri="{BB962C8B-B14F-4D97-AF65-F5344CB8AC3E}">
        <p14:creationId xmlns:p14="http://schemas.microsoft.com/office/powerpoint/2010/main" val="20995534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257175"/>
            <a:ext cx="7634288" cy="914400"/>
          </a:xfrm>
        </p:spPr>
        <p:txBody>
          <a:bodyPr/>
          <a:lstStyle/>
          <a:p>
            <a:pPr eaLnBrk="1" hangingPunct="1"/>
            <a:r>
              <a:rPr lang="en-US" dirty="0">
                <a:latin typeface="Times New Roman" pitchFamily="18" charset="0"/>
              </a:rPr>
              <a:t>Solution</a:t>
            </a:r>
            <a:r>
              <a:rPr lang="en-US" sz="3600" dirty="0">
                <a:latin typeface="Times New Roman" pitchFamily="18" charset="0"/>
              </a:rPr>
              <a:t> </a:t>
            </a:r>
          </a:p>
        </p:txBody>
      </p:sp>
      <p:sp>
        <p:nvSpPr>
          <p:cNvPr id="23555" name="Text Placeholder 2"/>
          <p:cNvSpPr>
            <a:spLocks noGrp="1"/>
          </p:cNvSpPr>
          <p:nvPr>
            <p:ph type="body" sz="half" idx="1"/>
          </p:nvPr>
        </p:nvSpPr>
        <p:spPr>
          <a:xfrm>
            <a:off x="609600" y="1600200"/>
            <a:ext cx="7620000" cy="4572000"/>
          </a:xfrm>
        </p:spPr>
        <p:txBody>
          <a:bodyPr/>
          <a:lstStyle/>
          <a:p>
            <a:pPr marL="457200" indent="-457200" eaLnBrk="1" hangingPunct="1">
              <a:spcBef>
                <a:spcPct val="10000"/>
              </a:spcBef>
              <a:spcAft>
                <a:spcPct val="10000"/>
              </a:spcAft>
              <a:buFont typeface="Wingdings" pitchFamily="2" charset="2"/>
              <a:buNone/>
            </a:pPr>
            <a:r>
              <a:rPr lang="en-US" dirty="0">
                <a:latin typeface="Times New Roman" pitchFamily="18" charset="0"/>
              </a:rPr>
              <a:t>Identify each solution as </a:t>
            </a:r>
            <a:r>
              <a:rPr lang="en-US" b="1" dirty="0">
                <a:solidFill>
                  <a:srgbClr val="2C7C9F"/>
                </a:solidFill>
                <a:latin typeface="Times New Roman" pitchFamily="18" charset="0"/>
              </a:rPr>
              <a:t>acidic</a:t>
            </a:r>
            <a:r>
              <a:rPr lang="en-US" dirty="0">
                <a:latin typeface="Times New Roman" pitchFamily="18" charset="0"/>
              </a:rPr>
              <a:t>, </a:t>
            </a:r>
            <a:r>
              <a:rPr lang="en-US" b="1" dirty="0">
                <a:solidFill>
                  <a:srgbClr val="2C7C9F"/>
                </a:solidFill>
                <a:latin typeface="Times New Roman" pitchFamily="18" charset="0"/>
              </a:rPr>
              <a:t>basic</a:t>
            </a:r>
            <a:r>
              <a:rPr lang="en-US" dirty="0">
                <a:latin typeface="Times New Roman" pitchFamily="18" charset="0"/>
              </a:rPr>
              <a:t>, or </a:t>
            </a:r>
            <a:r>
              <a:rPr lang="en-US" b="1" dirty="0">
                <a:solidFill>
                  <a:srgbClr val="2C7C9F"/>
                </a:solidFill>
                <a:latin typeface="Times New Roman" pitchFamily="18" charset="0"/>
              </a:rPr>
              <a:t>neutral</a:t>
            </a:r>
            <a:r>
              <a:rPr lang="en-US" dirty="0">
                <a:latin typeface="Times New Roman" pitchFamily="18" charset="0"/>
              </a:rPr>
              <a:t>.</a:t>
            </a:r>
          </a:p>
          <a:p>
            <a:pPr marL="457200" indent="-457200" eaLnBrk="1" hangingPunct="1">
              <a:spcBef>
                <a:spcPct val="10000"/>
              </a:spcBef>
              <a:spcAft>
                <a:spcPct val="10000"/>
              </a:spcAft>
              <a:buFont typeface="Wingdings" pitchFamily="2" charset="2"/>
              <a:buNone/>
            </a:pPr>
            <a:endParaRPr lang="en-US" dirty="0">
              <a:latin typeface="Times New Roman" pitchFamily="18" charset="0"/>
            </a:endParaRPr>
          </a:p>
          <a:p>
            <a:pPr marL="457200" indent="-457200" eaLnBrk="1" hangingPunct="1">
              <a:spcBef>
                <a:spcPct val="10000"/>
              </a:spcBef>
              <a:spcAft>
                <a:spcPct val="10000"/>
              </a:spcAft>
              <a:buFont typeface="Wingdings" pitchFamily="2" charset="2"/>
              <a:buNone/>
            </a:pPr>
            <a:r>
              <a:rPr lang="en-US" dirty="0">
                <a:latin typeface="Times New Roman" pitchFamily="18" charset="0"/>
              </a:rPr>
              <a:t>A.  ___ HCl with a pH = 1.5 			</a:t>
            </a:r>
            <a:r>
              <a:rPr lang="en-US" dirty="0">
                <a:solidFill>
                  <a:srgbClr val="000000"/>
                </a:solidFill>
                <a:latin typeface="Times New Roman" pitchFamily="18" charset="0"/>
              </a:rPr>
              <a:t>	</a:t>
            </a:r>
            <a:r>
              <a:rPr lang="en-US" b="1" dirty="0">
                <a:solidFill>
                  <a:srgbClr val="2C7C9F"/>
                </a:solidFill>
                <a:latin typeface="Times New Roman" pitchFamily="18" charset="0"/>
              </a:rPr>
              <a:t>acidic</a:t>
            </a:r>
          </a:p>
          <a:p>
            <a:pPr marL="457200" indent="-457200" eaLnBrk="1" hangingPunct="1">
              <a:spcBef>
                <a:spcPct val="10000"/>
              </a:spcBef>
              <a:spcAft>
                <a:spcPct val="10000"/>
              </a:spcAft>
              <a:buFont typeface="Wingdings" pitchFamily="2" charset="2"/>
              <a:buNone/>
            </a:pPr>
            <a:r>
              <a:rPr lang="en-US" dirty="0">
                <a:solidFill>
                  <a:srgbClr val="000000"/>
                </a:solidFill>
                <a:latin typeface="Times New Roman" pitchFamily="18" charset="0"/>
              </a:rPr>
              <a:t>B.  ___ pancreatic fluid,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O</a:t>
            </a:r>
            <a:r>
              <a:rPr lang="en-US" baseline="30000" dirty="0">
                <a:solidFill>
                  <a:srgbClr val="000000"/>
                </a:solidFill>
                <a:latin typeface="Times New Roman" pitchFamily="18" charset="0"/>
              </a:rPr>
              <a:t>+</a:t>
            </a:r>
            <a:r>
              <a:rPr lang="en-US" dirty="0">
                <a:solidFill>
                  <a:srgbClr val="000000"/>
                </a:solidFill>
                <a:latin typeface="Times New Roman" pitchFamily="18" charset="0"/>
              </a:rPr>
              <a:t>] = 1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solidFill>
                  <a:srgbClr val="000000"/>
                </a:solidFill>
                <a:latin typeface="Times New Roman" pitchFamily="18" charset="0"/>
              </a:rPr>
              <a:t>8 </a:t>
            </a:r>
            <a:r>
              <a:rPr lang="en-US" dirty="0">
                <a:solidFill>
                  <a:srgbClr val="000000"/>
                </a:solidFill>
                <a:latin typeface="Times New Roman" pitchFamily="18" charset="0"/>
              </a:rPr>
              <a:t>M	</a:t>
            </a:r>
            <a:r>
              <a:rPr lang="en-US" b="1" dirty="0">
                <a:solidFill>
                  <a:srgbClr val="2C7C9F"/>
                </a:solidFill>
                <a:latin typeface="Times New Roman" pitchFamily="18" charset="0"/>
              </a:rPr>
              <a:t>basic</a:t>
            </a:r>
            <a:endParaRPr lang="en-US" b="1" baseline="30000" dirty="0">
              <a:solidFill>
                <a:srgbClr val="2C7C9F"/>
              </a:solidFill>
              <a:latin typeface="Times New Roman" pitchFamily="18" charset="0"/>
            </a:endParaRPr>
          </a:p>
          <a:p>
            <a:pPr marL="457200" indent="-457200" eaLnBrk="1" hangingPunct="1">
              <a:spcBef>
                <a:spcPct val="10000"/>
              </a:spcBef>
              <a:spcAft>
                <a:spcPct val="10000"/>
              </a:spcAft>
              <a:buFont typeface="Wingdings" pitchFamily="2" charset="2"/>
              <a:buNone/>
            </a:pPr>
            <a:r>
              <a:rPr lang="en-US" dirty="0">
                <a:solidFill>
                  <a:srgbClr val="000000"/>
                </a:solidFill>
                <a:latin typeface="Times New Roman" pitchFamily="18" charset="0"/>
              </a:rPr>
              <a:t>C.  ___ Sprite soft drink, pH = 3.0			</a:t>
            </a:r>
            <a:r>
              <a:rPr lang="en-US" b="1" dirty="0">
                <a:solidFill>
                  <a:srgbClr val="2C7C9F"/>
                </a:solidFill>
                <a:latin typeface="Times New Roman" pitchFamily="18" charset="0"/>
              </a:rPr>
              <a:t>acidic</a:t>
            </a:r>
          </a:p>
          <a:p>
            <a:pPr marL="457200" indent="-457200" eaLnBrk="1" hangingPunct="1">
              <a:spcBef>
                <a:spcPct val="10000"/>
              </a:spcBef>
              <a:spcAft>
                <a:spcPct val="10000"/>
              </a:spcAft>
              <a:buFont typeface="Wingdings" pitchFamily="2" charset="2"/>
              <a:buNone/>
            </a:pPr>
            <a:r>
              <a:rPr lang="en-US" dirty="0">
                <a:solidFill>
                  <a:srgbClr val="000000"/>
                </a:solidFill>
                <a:latin typeface="Times New Roman" pitchFamily="18" charset="0"/>
              </a:rPr>
              <a:t>D.  ___ pH = 7.0					</a:t>
            </a:r>
            <a:r>
              <a:rPr lang="en-US" b="1" dirty="0">
                <a:solidFill>
                  <a:srgbClr val="2C7C9F"/>
                </a:solidFill>
                <a:latin typeface="Times New Roman" pitchFamily="18" charset="0"/>
              </a:rPr>
              <a:t>neutral</a:t>
            </a:r>
          </a:p>
          <a:p>
            <a:pPr marL="457200" indent="-457200" eaLnBrk="1" hangingPunct="1">
              <a:spcBef>
                <a:spcPct val="10000"/>
              </a:spcBef>
              <a:spcAft>
                <a:spcPct val="10000"/>
              </a:spcAft>
              <a:buFont typeface="Wingdings" pitchFamily="2" charset="2"/>
              <a:buNone/>
            </a:pPr>
            <a:r>
              <a:rPr lang="en-US" dirty="0">
                <a:solidFill>
                  <a:srgbClr val="000000"/>
                </a:solidFill>
                <a:latin typeface="Times New Roman" pitchFamily="18" charset="0"/>
              </a:rPr>
              <a:t>E.  ___ [OH</a:t>
            </a:r>
            <a:r>
              <a:rPr lang="en-US" baseline="30000" dirty="0">
                <a:latin typeface="Times New Roman" pitchFamily="18" charset="0"/>
                <a:sym typeface="Symbol" pitchFamily="82" charset="2"/>
              </a:rPr>
              <a:t>−</a:t>
            </a:r>
            <a:r>
              <a:rPr lang="en-US" dirty="0">
                <a:solidFill>
                  <a:srgbClr val="000000"/>
                </a:solidFill>
                <a:latin typeface="Times New Roman" pitchFamily="18" charset="0"/>
              </a:rPr>
              <a:t>] = 3 </a:t>
            </a:r>
            <a:r>
              <a:rPr lang="en-US" dirty="0">
                <a:latin typeface="Times New Roman" pitchFamily="18" charset="0"/>
                <a:cs typeface="Times New Roman" pitchFamily="18" charset="0"/>
                <a:sym typeface="Symbol" pitchFamily="82" charset="2"/>
              </a:rPr>
              <a:t>×</a:t>
            </a:r>
            <a:r>
              <a:rPr lang="en-US" dirty="0">
                <a:latin typeface="Times New Roman" pitchFamily="18" charset="0"/>
              </a:rPr>
              <a:t> </a:t>
            </a:r>
            <a:r>
              <a:rPr lang="en-US" dirty="0" smtClean="0">
                <a:latin typeface="Times New Roman" pitchFamily="18" charset="0"/>
              </a:rPr>
              <a:t>10</a:t>
            </a:r>
            <a:r>
              <a:rPr lang="en-US" baseline="30000" dirty="0">
                <a:latin typeface="Times New Roman" pitchFamily="18" charset="0"/>
                <a:sym typeface="Symbol" pitchFamily="82" charset="2"/>
              </a:rPr>
              <a:t>−</a:t>
            </a:r>
            <a:r>
              <a:rPr lang="en-US" baseline="30000" dirty="0">
                <a:solidFill>
                  <a:srgbClr val="000000"/>
                </a:solidFill>
                <a:latin typeface="Times New Roman" pitchFamily="18" charset="0"/>
              </a:rPr>
              <a:t>10</a:t>
            </a:r>
            <a:r>
              <a:rPr lang="en-US" dirty="0">
                <a:solidFill>
                  <a:srgbClr val="000000"/>
                </a:solidFill>
                <a:latin typeface="Times New Roman" pitchFamily="18" charset="0"/>
              </a:rPr>
              <a:t> M				</a:t>
            </a:r>
            <a:r>
              <a:rPr lang="en-US" b="1" dirty="0">
                <a:solidFill>
                  <a:srgbClr val="2C7C9F"/>
                </a:solidFill>
                <a:latin typeface="Times New Roman" pitchFamily="18" charset="0"/>
              </a:rPr>
              <a:t>acidic</a:t>
            </a:r>
          </a:p>
          <a:p>
            <a:pPr marL="457200" indent="-457200" eaLnBrk="1" hangingPunct="1">
              <a:spcBef>
                <a:spcPct val="10000"/>
              </a:spcBef>
              <a:spcAft>
                <a:spcPct val="10000"/>
              </a:spcAft>
              <a:buFont typeface="Wingdings" pitchFamily="2" charset="2"/>
              <a:buNone/>
            </a:pPr>
            <a:r>
              <a:rPr lang="en-US" dirty="0">
                <a:solidFill>
                  <a:srgbClr val="000000"/>
                </a:solidFill>
                <a:latin typeface="Times New Roman" pitchFamily="18" charset="0"/>
              </a:rPr>
              <a:t>F.  ___ [H</a:t>
            </a:r>
            <a:r>
              <a:rPr lang="en-US" baseline="-25000" dirty="0">
                <a:solidFill>
                  <a:srgbClr val="000000"/>
                </a:solidFill>
                <a:latin typeface="Times New Roman" pitchFamily="18" charset="0"/>
              </a:rPr>
              <a:t>3</a:t>
            </a:r>
            <a:r>
              <a:rPr lang="en-US" dirty="0">
                <a:solidFill>
                  <a:srgbClr val="000000"/>
                </a:solidFill>
                <a:latin typeface="Times New Roman" pitchFamily="18" charset="0"/>
              </a:rPr>
              <a:t>O</a:t>
            </a:r>
            <a:r>
              <a:rPr lang="en-US" baseline="30000" dirty="0">
                <a:solidFill>
                  <a:srgbClr val="000000"/>
                </a:solidFill>
                <a:latin typeface="Times New Roman" pitchFamily="18" charset="0"/>
              </a:rPr>
              <a:t>+ </a:t>
            </a:r>
            <a:r>
              <a:rPr lang="en-US" dirty="0">
                <a:solidFill>
                  <a:srgbClr val="000000"/>
                </a:solidFill>
                <a:latin typeface="Times New Roman" pitchFamily="18" charset="0"/>
              </a:rPr>
              <a:t>] = 5 </a:t>
            </a:r>
            <a:r>
              <a:rPr lang="en-US" dirty="0">
                <a:latin typeface="Times New Roman" pitchFamily="18" charset="0"/>
                <a:cs typeface="Times New Roman" pitchFamily="18" charset="0"/>
                <a:sym typeface="Symbol" pitchFamily="82" charset="2"/>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smtClean="0">
                <a:solidFill>
                  <a:srgbClr val="000000"/>
                </a:solidFill>
                <a:latin typeface="Times New Roman" pitchFamily="18" charset="0"/>
              </a:rPr>
              <a:t>12</a:t>
            </a:r>
            <a:r>
              <a:rPr lang="en-US" dirty="0" smtClean="0">
                <a:solidFill>
                  <a:srgbClr val="000000"/>
                </a:solidFill>
                <a:latin typeface="Times New Roman" pitchFamily="18" charset="0"/>
              </a:rPr>
              <a:t>				</a:t>
            </a:r>
            <a:r>
              <a:rPr lang="en-US" b="1" dirty="0" smtClean="0">
                <a:solidFill>
                  <a:srgbClr val="2C7C9F"/>
                </a:solidFill>
                <a:latin typeface="Times New Roman" pitchFamily="18" charset="0"/>
              </a:rPr>
              <a:t>basic</a:t>
            </a:r>
            <a:endParaRPr lang="en-US" b="1" dirty="0">
              <a:solidFill>
                <a:srgbClr val="2C7C9F"/>
              </a:solidFill>
              <a:latin typeface="Times New Roman" pitchFamily="18" charset="0"/>
            </a:endParaRPr>
          </a:p>
        </p:txBody>
      </p:sp>
    </p:spTree>
    <p:extLst>
      <p:ext uri="{BB962C8B-B14F-4D97-AF65-F5344CB8AC3E}">
        <p14:creationId xmlns:p14="http://schemas.microsoft.com/office/powerpoint/2010/main" val="1627852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95275"/>
            <a:ext cx="7710488" cy="838200"/>
          </a:xfrm>
        </p:spPr>
        <p:txBody>
          <a:bodyPr/>
          <a:lstStyle/>
          <a:p>
            <a:pPr eaLnBrk="1" hangingPunct="1"/>
            <a:r>
              <a:rPr lang="en-US" dirty="0">
                <a:latin typeface="Times New Roman" pitchFamily="18" charset="0"/>
              </a:rPr>
              <a:t>Calculating the </a:t>
            </a:r>
            <a:br>
              <a:rPr lang="en-US" dirty="0">
                <a:latin typeface="Times New Roman" pitchFamily="18" charset="0"/>
              </a:rPr>
            </a:br>
            <a:r>
              <a:rPr lang="en-US" dirty="0">
                <a:latin typeface="Times New Roman" pitchFamily="18" charset="0"/>
              </a:rPr>
              <a:t>pH of Solutions</a:t>
            </a:r>
          </a:p>
        </p:txBody>
      </p:sp>
      <p:sp>
        <p:nvSpPr>
          <p:cNvPr id="24579" name="Text Placeholder 2"/>
          <p:cNvSpPr>
            <a:spLocks noGrp="1"/>
          </p:cNvSpPr>
          <p:nvPr>
            <p:ph type="body" sz="half" idx="1"/>
          </p:nvPr>
        </p:nvSpPr>
        <p:spPr>
          <a:xfrm>
            <a:off x="609600" y="1600200"/>
            <a:ext cx="8077200" cy="4572000"/>
          </a:xfrm>
        </p:spPr>
        <p:txBody>
          <a:bodyPr/>
          <a:lstStyle/>
          <a:p>
            <a:pPr marL="0" indent="0" eaLnBrk="1" hangingPunct="1">
              <a:buFont typeface="Arial" pitchFamily="34" charset="0"/>
              <a:buNone/>
            </a:pPr>
            <a:r>
              <a:rPr lang="en-US" dirty="0">
                <a:latin typeface="Times New Roman" pitchFamily="18" charset="0"/>
              </a:rPr>
              <a:t>The pH scale </a:t>
            </a:r>
          </a:p>
          <a:p>
            <a:pPr marL="320040" indent="-320040" eaLnBrk="1" hangingPunct="1"/>
            <a:r>
              <a:rPr lang="en-US" dirty="0">
                <a:latin typeface="Times New Roman" pitchFamily="18" charset="0"/>
              </a:rPr>
              <a:t>is a logarithmic scale that corresponds to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aqueous solutions.</a:t>
            </a:r>
          </a:p>
          <a:p>
            <a:pPr marL="320040" indent="-320040" eaLnBrk="1" hangingPunct="1"/>
            <a:r>
              <a:rPr lang="en-US" dirty="0">
                <a:latin typeface="Times New Roman" pitchFamily="18" charset="0"/>
              </a:rPr>
              <a:t>is the negative logarithm </a:t>
            </a:r>
            <a:r>
              <a:rPr lang="en-US" b="1" dirty="0">
                <a:latin typeface="Times New Roman" pitchFamily="18" charset="0"/>
              </a:rPr>
              <a:t>(</a:t>
            </a:r>
            <a:r>
              <a:rPr lang="en-US" dirty="0">
                <a:latin typeface="Times New Roman" pitchFamily="18" charset="0"/>
              </a:rPr>
              <a:t>base 10</a:t>
            </a:r>
            <a:r>
              <a:rPr lang="en-US" b="1" dirty="0">
                <a:latin typeface="Times New Roman" pitchFamily="18" charset="0"/>
              </a:rPr>
              <a:t>) </a:t>
            </a:r>
            <a:r>
              <a:rPr lang="en-US" dirty="0">
                <a:latin typeface="Times New Roman" pitchFamily="18" charset="0"/>
              </a:rPr>
              <a:t>of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a:t>
            </a:r>
          </a:p>
          <a:p>
            <a:pPr marL="0" indent="0" algn="ctr" eaLnBrk="1" hangingPunct="1">
              <a:buFont typeface="Arial" pitchFamily="34" charset="0"/>
              <a:buNone/>
            </a:pPr>
            <a:r>
              <a:rPr lang="en-US" dirty="0">
                <a:latin typeface="Times New Roman" pitchFamily="18" charset="0"/>
              </a:rPr>
              <a:t>pH = −log[H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p>
          <a:p>
            <a:pPr marL="0" indent="0" eaLnBrk="1" hangingPunct="1">
              <a:buFont typeface="Arial" pitchFamily="34" charset="0"/>
              <a:buNone/>
            </a:pPr>
            <a:r>
              <a:rPr lang="en-US" dirty="0">
                <a:latin typeface="Times New Roman" pitchFamily="18" charset="0"/>
              </a:rPr>
              <a:t>To calculate the pH, the negative powers of 10 in the molar concentrations are converted to positive numbers. If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is 1.0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−2 </a:t>
            </a:r>
            <a:r>
              <a:rPr lang="en-US" dirty="0">
                <a:latin typeface="Times New Roman" pitchFamily="18" charset="0"/>
              </a:rPr>
              <a:t>M,</a:t>
            </a:r>
          </a:p>
          <a:p>
            <a:pPr marL="0" indent="0" algn="ctr" eaLnBrk="1" hangingPunct="1">
              <a:buFont typeface="Arial" pitchFamily="34" charset="0"/>
              <a:buNone/>
            </a:pPr>
            <a:r>
              <a:rPr lang="en-US" dirty="0">
                <a:latin typeface="Times New Roman" pitchFamily="18" charset="0"/>
              </a:rPr>
              <a:t>pH = −log[1.0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−2 </a:t>
            </a:r>
            <a:r>
              <a:rPr lang="en-US" dirty="0">
                <a:latin typeface="Times New Roman" pitchFamily="18" charset="0"/>
              </a:rPr>
              <a:t>] = −(−2.00) = 2.00</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endParaRPr lang="en-US" dirty="0">
              <a:latin typeface="Times New Roman" pitchFamily="18" charset="0"/>
            </a:endParaRPr>
          </a:p>
        </p:txBody>
      </p:sp>
      <p:pic>
        <p:nvPicPr>
          <p:cNvPr id="2050" name="Picture 2" descr="G:\08VOL4\Graphics\Powerpoint\PEARSON\PE006-TIMBERLAKE-13e\Final Files\Key Math-2.jpg"/>
          <p:cNvPicPr>
            <a:picLocks noChangeAspect="1" noChangeArrowheads="1"/>
          </p:cNvPicPr>
          <p:nvPr/>
        </p:nvPicPr>
        <p:blipFill>
          <a:blip r:embed="rId2" cstate="print"/>
          <a:srcRect/>
          <a:stretch>
            <a:fillRect/>
          </a:stretch>
        </p:blipFill>
        <p:spPr bwMode="auto">
          <a:xfrm>
            <a:off x="6224968" y="541338"/>
            <a:ext cx="2807208" cy="658368"/>
          </a:xfrm>
          <a:prstGeom prst="rect">
            <a:avLst/>
          </a:prstGeom>
          <a:noFill/>
        </p:spPr>
      </p:pic>
    </p:spTree>
    <p:extLst>
      <p:ext uri="{BB962C8B-B14F-4D97-AF65-F5344CB8AC3E}">
        <p14:creationId xmlns:p14="http://schemas.microsoft.com/office/powerpoint/2010/main" val="19819291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57175"/>
            <a:ext cx="8153400" cy="914400"/>
          </a:xfrm>
        </p:spPr>
        <p:txBody>
          <a:bodyPr/>
          <a:lstStyle/>
          <a:p>
            <a:pPr eaLnBrk="1" hangingPunct="1"/>
            <a:r>
              <a:rPr lang="en-US" dirty="0">
                <a:latin typeface="Times New Roman" pitchFamily="18" charset="0"/>
              </a:rPr>
              <a:t>pH, Significant Figures</a:t>
            </a:r>
          </a:p>
        </p:txBody>
      </p:sp>
      <p:sp>
        <p:nvSpPr>
          <p:cNvPr id="25603" name="Text Placeholder 2"/>
          <p:cNvSpPr>
            <a:spLocks noGrp="1"/>
          </p:cNvSpPr>
          <p:nvPr>
            <p:ph type="body" sz="half" idx="1"/>
          </p:nvPr>
        </p:nvSpPr>
        <p:spPr>
          <a:xfrm>
            <a:off x="685800" y="1600200"/>
            <a:ext cx="8077200" cy="4572000"/>
          </a:xfrm>
        </p:spPr>
        <p:txBody>
          <a:bodyPr/>
          <a:lstStyle/>
          <a:p>
            <a:pPr marL="0" indent="0" eaLnBrk="1" hangingPunct="1">
              <a:buFont typeface="Arial" pitchFamily="34" charset="0"/>
              <a:buNone/>
            </a:pPr>
            <a:r>
              <a:rPr lang="en-US" dirty="0">
                <a:latin typeface="Times New Roman" pitchFamily="18" charset="0"/>
              </a:rPr>
              <a:t>To determine the number of significant figures in the pH value, consider the following:</a:t>
            </a:r>
          </a:p>
          <a:p>
            <a:pPr marL="320040" indent="-320040" eaLnBrk="1" hangingPunct="1"/>
            <a:r>
              <a:rPr lang="en-US" dirty="0">
                <a:latin typeface="Times New Roman" pitchFamily="18" charset="0"/>
              </a:rPr>
              <a:t>The number of decimal places in the pH value is the same as the number of significant figures in the coefficient of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p>
          <a:p>
            <a:pPr marL="320040" indent="-320040" eaLnBrk="1" hangingPunct="1"/>
            <a:r>
              <a:rPr lang="en-US" dirty="0">
                <a:latin typeface="Times New Roman" pitchFamily="18" charset="0"/>
              </a:rPr>
              <a:t>The number to the left of the decimal point in the pH value is the power of 10.</a:t>
            </a:r>
          </a:p>
        </p:txBody>
      </p:sp>
      <p:pic>
        <p:nvPicPr>
          <p:cNvPr id="25604" name="Picture 4" descr="10_Pg340_UnFigure_2.jpg"/>
          <p:cNvPicPr>
            <a:picLocks noChangeAspect="1"/>
          </p:cNvPicPr>
          <p:nvPr/>
        </p:nvPicPr>
        <p:blipFill>
          <a:blip r:embed="rId2" cstate="print">
            <a:extLst>
              <a:ext uri="{28A0092B-C50C-407E-A947-70E740481C1C}">
                <a14:useLocalDpi xmlns:a14="http://schemas.microsoft.com/office/drawing/2010/main" val="0"/>
              </a:ext>
            </a:extLst>
          </a:blip>
          <a:srcRect b="7729"/>
          <a:stretch>
            <a:fillRect/>
          </a:stretch>
        </p:blipFill>
        <p:spPr bwMode="auto">
          <a:xfrm>
            <a:off x="1790700" y="4267200"/>
            <a:ext cx="55626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49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57176"/>
            <a:ext cx="8153400" cy="914400"/>
          </a:xfrm>
        </p:spPr>
        <p:txBody>
          <a:bodyPr/>
          <a:lstStyle/>
          <a:p>
            <a:pPr eaLnBrk="1" hangingPunct="1"/>
            <a:r>
              <a:rPr lang="en-US" dirty="0">
                <a:latin typeface="Times New Roman" pitchFamily="18" charset="0"/>
              </a:rPr>
              <a:t/>
            </a:r>
            <a:br>
              <a:rPr lang="en-US" dirty="0">
                <a:latin typeface="Times New Roman" pitchFamily="18" charset="0"/>
              </a:rPr>
            </a:br>
            <a:r>
              <a:rPr lang="en-US" dirty="0">
                <a:latin typeface="Times New Roman" pitchFamily="18" charset="0"/>
              </a:rPr>
              <a:t>pH Scale and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br>
              <a:rPr lang="en-US" dirty="0">
                <a:latin typeface="Times New Roman" pitchFamily="18" charset="0"/>
              </a:rPr>
            </a:br>
            <a:endParaRPr lang="en-US" dirty="0">
              <a:latin typeface="Times New Roman" pitchFamily="18" charset="0"/>
            </a:endParaRPr>
          </a:p>
        </p:txBody>
      </p:sp>
      <p:sp>
        <p:nvSpPr>
          <p:cNvPr id="26627" name="Text Placeholder 2"/>
          <p:cNvSpPr>
            <a:spLocks noGrp="1"/>
          </p:cNvSpPr>
          <p:nvPr>
            <p:ph type="body" sz="half" idx="1"/>
          </p:nvPr>
        </p:nvSpPr>
        <p:spPr>
          <a:xfrm>
            <a:off x="609600" y="1600200"/>
            <a:ext cx="8077200" cy="4572000"/>
          </a:xfrm>
        </p:spPr>
        <p:txBody>
          <a:bodyPr/>
          <a:lstStyle/>
          <a:p>
            <a:pPr marL="0" indent="0" eaLnBrk="1" hangingPunct="1">
              <a:buFont typeface="Arial" pitchFamily="34" charset="0"/>
              <a:buNone/>
            </a:pPr>
            <a:r>
              <a:rPr lang="en-US" dirty="0">
                <a:latin typeface="Times New Roman" pitchFamily="18" charset="0"/>
              </a:rPr>
              <a:t>Because pH is a log scale,</a:t>
            </a:r>
          </a:p>
          <a:p>
            <a:pPr marL="320040" indent="-320040" eaLnBrk="1" hangingPunct="1"/>
            <a:r>
              <a:rPr lang="en-US" dirty="0">
                <a:latin typeface="Times New Roman" pitchFamily="18" charset="0"/>
              </a:rPr>
              <a:t>a change of one pH unit corresponds to a tenfold change </a:t>
            </a:r>
            <a:br>
              <a:rPr lang="en-US" dirty="0">
                <a:latin typeface="Times New Roman" pitchFamily="18" charset="0"/>
              </a:rPr>
            </a:br>
            <a:r>
              <a:rPr lang="en-US" dirty="0">
                <a:latin typeface="Times New Roman" pitchFamily="18" charset="0"/>
              </a:rPr>
              <a:t>in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p>
          <a:p>
            <a:pPr marL="320040" indent="-320040" eaLnBrk="1" hangingPunct="1"/>
            <a:r>
              <a:rPr lang="en-US" dirty="0">
                <a:latin typeface="Times New Roman" pitchFamily="18" charset="0"/>
              </a:rPr>
              <a:t>pH decreases as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increases</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dirty="0">
                <a:latin typeface="Times New Roman" pitchFamily="18" charset="0"/>
              </a:rPr>
              <a:t>	pH 2.00 is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1.0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−2 </a:t>
            </a:r>
            <a:r>
              <a:rPr lang="en-US" dirty="0">
                <a:latin typeface="Times New Roman" pitchFamily="18" charset="0"/>
              </a:rPr>
              <a:t>M  </a:t>
            </a:r>
          </a:p>
          <a:p>
            <a:pPr marL="0" indent="0" eaLnBrk="1" hangingPunct="1">
              <a:buFont typeface="Arial" pitchFamily="34" charset="0"/>
              <a:buNone/>
            </a:pPr>
            <a:r>
              <a:rPr lang="en-US" dirty="0">
                <a:latin typeface="Times New Roman" pitchFamily="18" charset="0"/>
              </a:rPr>
              <a:t>	pH 3.00 is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1.0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−3 </a:t>
            </a:r>
            <a:r>
              <a:rPr lang="en-US" dirty="0">
                <a:latin typeface="Times New Roman" pitchFamily="18" charset="0"/>
              </a:rPr>
              <a:t>M  </a:t>
            </a:r>
          </a:p>
          <a:p>
            <a:pPr marL="0" indent="0" eaLnBrk="1" hangingPunct="1">
              <a:buFont typeface="Arial" pitchFamily="34" charset="0"/>
              <a:buNone/>
            </a:pPr>
            <a:r>
              <a:rPr lang="en-US" dirty="0">
                <a:latin typeface="Times New Roman" pitchFamily="18" charset="0"/>
              </a:rPr>
              <a:t>	pH 4.00 is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1.0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−4 </a:t>
            </a:r>
            <a:r>
              <a:rPr lang="en-US" dirty="0">
                <a:latin typeface="Times New Roman" pitchFamily="18" charset="0"/>
              </a:rPr>
              <a:t>M</a:t>
            </a:r>
          </a:p>
        </p:txBody>
      </p:sp>
    </p:spTree>
    <p:extLst>
      <p:ext uri="{BB962C8B-B14F-4D97-AF65-F5344CB8AC3E}">
        <p14:creationId xmlns:p14="http://schemas.microsoft.com/office/powerpoint/2010/main" val="9833352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257175"/>
            <a:ext cx="8153400" cy="914400"/>
          </a:xfrm>
        </p:spPr>
        <p:txBody>
          <a:bodyPr/>
          <a:lstStyle/>
          <a:p>
            <a:pPr eaLnBrk="1" hangingPunct="1"/>
            <a:r>
              <a:rPr lang="en-US" dirty="0">
                <a:latin typeface="Times New Roman" pitchFamily="18" charset="0"/>
              </a:rPr>
              <a:t/>
            </a:r>
            <a:br>
              <a:rPr lang="en-US" dirty="0">
                <a:latin typeface="Times New Roman" pitchFamily="18" charset="0"/>
              </a:rPr>
            </a:br>
            <a:r>
              <a:rPr lang="en-US" dirty="0">
                <a:latin typeface="Times New Roman" pitchFamily="18" charset="0"/>
              </a:rPr>
              <a:t>pH Calculation</a:t>
            </a:r>
            <a:br>
              <a:rPr lang="en-US" dirty="0">
                <a:latin typeface="Times New Roman" pitchFamily="18" charset="0"/>
              </a:rPr>
            </a:br>
            <a:endParaRPr lang="en-US" dirty="0">
              <a:latin typeface="Times New Roman" pitchFamily="18" charset="0"/>
            </a:endParaRPr>
          </a:p>
        </p:txBody>
      </p:sp>
      <p:sp>
        <p:nvSpPr>
          <p:cNvPr id="28675" name="Text Placeholder 2"/>
          <p:cNvSpPr>
            <a:spLocks noGrp="1"/>
          </p:cNvSpPr>
          <p:nvPr>
            <p:ph type="body" sz="half" idx="1"/>
          </p:nvPr>
        </p:nvSpPr>
        <p:spPr>
          <a:xfrm>
            <a:off x="609600" y="1524000"/>
            <a:ext cx="8077200" cy="1524000"/>
          </a:xfrm>
        </p:spPr>
        <p:txBody>
          <a:bodyPr/>
          <a:lstStyle/>
          <a:p>
            <a:pPr marL="0" indent="0" eaLnBrk="1" hangingPunct="1">
              <a:buFont typeface="Arial" pitchFamily="34" charset="0"/>
              <a:buNone/>
            </a:pPr>
            <a:r>
              <a:rPr lang="en-US" dirty="0">
                <a:latin typeface="Times New Roman" pitchFamily="18" charset="0"/>
              </a:rPr>
              <a:t>Aspirin, which is acetylsalicylic acid, was the first nonsteroidal anti-inflammatory drug used to alleviate pain and fever. If a solution of aspirin has a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1.7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−3 </a:t>
            </a:r>
            <a:r>
              <a:rPr lang="en-US" dirty="0">
                <a:latin typeface="Times New Roman" pitchFamily="18" charset="0"/>
              </a:rPr>
              <a:t>M, what is the pH of the solution?</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471"/>
          <a:stretch/>
        </p:blipFill>
        <p:spPr>
          <a:xfrm>
            <a:off x="2667000" y="3119284"/>
            <a:ext cx="3866957" cy="3041890"/>
          </a:xfrm>
          <a:prstGeom prst="rect">
            <a:avLst/>
          </a:prstGeom>
        </p:spPr>
      </p:pic>
    </p:spTree>
    <p:extLst>
      <p:ext uri="{BB962C8B-B14F-4D97-AF65-F5344CB8AC3E}">
        <p14:creationId xmlns:p14="http://schemas.microsoft.com/office/powerpoint/2010/main" val="15997467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257176"/>
            <a:ext cx="8153400" cy="914400"/>
          </a:xfrm>
        </p:spPr>
        <p:txBody>
          <a:bodyPr/>
          <a:lstStyle/>
          <a:p>
            <a:pPr eaLnBrk="1" hangingPunct="1"/>
            <a:r>
              <a:rPr lang="en-US" dirty="0">
                <a:latin typeface="Times New Roman" pitchFamily="18" charset="0"/>
              </a:rPr>
              <a:t/>
            </a:r>
            <a:br>
              <a:rPr lang="en-US" dirty="0">
                <a:latin typeface="Times New Roman" pitchFamily="18" charset="0"/>
              </a:rPr>
            </a:br>
            <a:r>
              <a:rPr lang="en-US" dirty="0">
                <a:latin typeface="Times New Roman" pitchFamily="18" charset="0"/>
              </a:rPr>
              <a:t>pH Calculation</a:t>
            </a:r>
            <a:br>
              <a:rPr lang="en-US" dirty="0">
                <a:latin typeface="Times New Roman" pitchFamily="18" charset="0"/>
              </a:rPr>
            </a:br>
            <a:endParaRPr lang="en-US" dirty="0">
              <a:latin typeface="Times New Roman" pitchFamily="18" charset="0"/>
            </a:endParaRPr>
          </a:p>
        </p:txBody>
      </p:sp>
      <p:sp>
        <p:nvSpPr>
          <p:cNvPr id="29699" name="Text Placeholder 2"/>
          <p:cNvSpPr>
            <a:spLocks noGrp="1"/>
          </p:cNvSpPr>
          <p:nvPr>
            <p:ph type="body" sz="half" idx="1"/>
          </p:nvPr>
        </p:nvSpPr>
        <p:spPr>
          <a:xfrm>
            <a:off x="609600" y="1524000"/>
            <a:ext cx="8077200" cy="4572000"/>
          </a:xfrm>
        </p:spPr>
        <p:txBody>
          <a:bodyPr/>
          <a:lstStyle/>
          <a:p>
            <a:pPr marL="0" indent="0" eaLnBrk="1" hangingPunct="1">
              <a:buFont typeface="Arial" pitchFamily="34" charset="0"/>
              <a:buNone/>
            </a:pPr>
            <a:r>
              <a:rPr lang="en-US" dirty="0">
                <a:latin typeface="Times New Roman" pitchFamily="18" charset="0"/>
              </a:rPr>
              <a:t>If a solution of aspirin has a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1.7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−3 </a:t>
            </a:r>
            <a:r>
              <a:rPr lang="en-US" dirty="0">
                <a:latin typeface="Times New Roman" pitchFamily="18" charset="0"/>
              </a:rPr>
              <a:t>M, what is the pH of the solution?</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b="1" dirty="0">
                <a:solidFill>
                  <a:srgbClr val="FF0000"/>
                </a:solidFill>
                <a:latin typeface="Times New Roman" pitchFamily="18" charset="0"/>
              </a:rPr>
              <a:t>SOLUTION:</a:t>
            </a:r>
          </a:p>
          <a:p>
            <a:pPr marL="0" indent="0" eaLnBrk="1" hangingPunct="1">
              <a:buFont typeface="Arial" pitchFamily="34" charset="0"/>
              <a:buNone/>
            </a:pPr>
            <a:r>
              <a:rPr lang="en-US" b="1" dirty="0">
                <a:solidFill>
                  <a:srgbClr val="7030A0"/>
                </a:solidFill>
                <a:latin typeface="Times New Roman" pitchFamily="18" charset="0"/>
              </a:rPr>
              <a:t>STEP 1  </a:t>
            </a:r>
            <a:r>
              <a:rPr lang="en-US" b="1" dirty="0">
                <a:latin typeface="Times New Roman" pitchFamily="18" charset="0"/>
              </a:rPr>
              <a:t>State the given and needed quantities.</a:t>
            </a:r>
          </a:p>
          <a:p>
            <a:pPr marL="0" indent="0" eaLnBrk="1" hangingPunct="1">
              <a:buFont typeface="Arial" pitchFamily="34" charset="0"/>
              <a:buNone/>
            </a:pPr>
            <a:endParaRPr lang="en-US" b="1" dirty="0">
              <a:latin typeface="Times New Roman" pitchFamily="18" charset="0"/>
            </a:endParaRPr>
          </a:p>
        </p:txBody>
      </p:sp>
      <p:sp>
        <p:nvSpPr>
          <p:cNvPr id="5" name="Rounded Rectangle 4"/>
          <p:cNvSpPr>
            <a:spLocks noChangeArrowheads="1"/>
          </p:cNvSpPr>
          <p:nvPr/>
        </p:nvSpPr>
        <p:spPr bwMode="auto">
          <a:xfrm>
            <a:off x="762000" y="3962400"/>
            <a:ext cx="7848600" cy="1143000"/>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r>
              <a:rPr lang="en-US" sz="2000" b="1" dirty="0">
                <a:latin typeface="Times New Roman" pitchFamily="18" charset="0"/>
              </a:rPr>
              <a:t>ANALYZE THE	    GIVEN	                 NEED    CONNECT</a:t>
            </a:r>
          </a:p>
          <a:p>
            <a:r>
              <a:rPr lang="en-US" sz="2000" b="1" dirty="0">
                <a:latin typeface="Times New Roman" pitchFamily="18" charset="0"/>
              </a:rPr>
              <a:t>PROBLEM</a:t>
            </a:r>
            <a:r>
              <a:rPr lang="en-US" sz="2000" dirty="0">
                <a:latin typeface="Times New Roman" pitchFamily="18" charset="0"/>
              </a:rPr>
              <a:t>            [</a:t>
            </a:r>
            <a:r>
              <a:rPr lang="en-US" sz="2000" dirty="0">
                <a:solidFill>
                  <a:srgbClr val="000000"/>
                </a:solidFill>
                <a:latin typeface="Times New Roman" pitchFamily="18" charset="0"/>
              </a:rPr>
              <a:t>H</a:t>
            </a:r>
            <a:r>
              <a:rPr lang="en-US" sz="2000" baseline="-25000" dirty="0">
                <a:solidFill>
                  <a:srgbClr val="000000"/>
                </a:solidFill>
                <a:latin typeface="Times New Roman" pitchFamily="18" charset="0"/>
              </a:rPr>
              <a:t>3</a:t>
            </a:r>
            <a:r>
              <a:rPr lang="en-US" sz="2000" dirty="0">
                <a:solidFill>
                  <a:srgbClr val="000000"/>
                </a:solidFill>
                <a:latin typeface="Times New Roman" pitchFamily="18" charset="0"/>
              </a:rPr>
              <a:t>O</a:t>
            </a:r>
            <a:r>
              <a:rPr lang="en-US" sz="2000" baseline="30000" dirty="0">
                <a:solidFill>
                  <a:srgbClr val="000000"/>
                </a:solidFill>
                <a:latin typeface="Times New Roman" pitchFamily="18" charset="0"/>
              </a:rPr>
              <a:t>+</a:t>
            </a:r>
            <a:r>
              <a:rPr lang="en-US" sz="2000" dirty="0">
                <a:latin typeface="Times New Roman" pitchFamily="18" charset="0"/>
              </a:rPr>
              <a:t>] = 1.7 </a:t>
            </a:r>
            <a:r>
              <a:rPr lang="en-US" sz="2000" dirty="0">
                <a:latin typeface="Times New Roman" pitchFamily="18" charset="0"/>
                <a:cs typeface="Times New Roman" pitchFamily="18" charset="0"/>
                <a:sym typeface="Symbol" pitchFamily="82" charset="2"/>
              </a:rPr>
              <a:t>×</a:t>
            </a:r>
            <a:r>
              <a:rPr lang="en-US" sz="2000" dirty="0">
                <a:latin typeface="Times New Roman" pitchFamily="18" charset="0"/>
              </a:rPr>
              <a:t> 10</a:t>
            </a:r>
            <a:r>
              <a:rPr lang="en-US" sz="2000" baseline="30000" dirty="0">
                <a:latin typeface="Times New Roman" pitchFamily="18" charset="0"/>
                <a:sym typeface="Symbol" pitchFamily="82" charset="2"/>
              </a:rPr>
              <a:t>−</a:t>
            </a:r>
            <a:r>
              <a:rPr lang="en-US" sz="2000" baseline="30000" dirty="0">
                <a:latin typeface="Times New Roman" pitchFamily="18" charset="0"/>
              </a:rPr>
              <a:t>3 </a:t>
            </a:r>
            <a:r>
              <a:rPr lang="en-US" sz="2000" dirty="0">
                <a:latin typeface="Times New Roman" pitchFamily="18" charset="0"/>
              </a:rPr>
              <a:t>M     </a:t>
            </a:r>
            <a:r>
              <a:rPr lang="en-US" sz="2000" dirty="0">
                <a:solidFill>
                  <a:srgbClr val="000000"/>
                </a:solidFill>
                <a:latin typeface="Times New Roman" pitchFamily="18" charset="0"/>
              </a:rPr>
              <a:t>pH	    pH equation</a:t>
            </a:r>
          </a:p>
        </p:txBody>
      </p:sp>
    </p:spTree>
    <p:extLst>
      <p:ext uri="{BB962C8B-B14F-4D97-AF65-F5344CB8AC3E}">
        <p14:creationId xmlns:p14="http://schemas.microsoft.com/office/powerpoint/2010/main" val="9054446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57176"/>
            <a:ext cx="8153400" cy="914400"/>
          </a:xfrm>
        </p:spPr>
        <p:txBody>
          <a:bodyPr/>
          <a:lstStyle/>
          <a:p>
            <a:pPr eaLnBrk="1" hangingPunct="1"/>
            <a:r>
              <a:rPr lang="en-US" dirty="0">
                <a:latin typeface="Times New Roman" pitchFamily="18" charset="0"/>
              </a:rPr>
              <a:t/>
            </a:r>
            <a:br>
              <a:rPr lang="en-US" dirty="0">
                <a:latin typeface="Times New Roman" pitchFamily="18" charset="0"/>
              </a:rPr>
            </a:br>
            <a:r>
              <a:rPr lang="en-US" dirty="0">
                <a:latin typeface="Times New Roman" pitchFamily="18" charset="0"/>
              </a:rPr>
              <a:t>pH Calculation</a:t>
            </a:r>
            <a:br>
              <a:rPr lang="en-US" dirty="0">
                <a:latin typeface="Times New Roman" pitchFamily="18" charset="0"/>
              </a:rPr>
            </a:br>
            <a:endParaRPr lang="en-US" dirty="0">
              <a:latin typeface="Times New Roman" pitchFamily="18" charset="0"/>
            </a:endParaRPr>
          </a:p>
        </p:txBody>
      </p:sp>
      <p:sp>
        <p:nvSpPr>
          <p:cNvPr id="30723" name="Text Placeholder 2"/>
          <p:cNvSpPr>
            <a:spLocks noGrp="1"/>
          </p:cNvSpPr>
          <p:nvPr>
            <p:ph type="body" sz="half" idx="1"/>
          </p:nvPr>
        </p:nvSpPr>
        <p:spPr>
          <a:xfrm>
            <a:off x="609600" y="1524000"/>
            <a:ext cx="8077200" cy="4572000"/>
          </a:xfrm>
        </p:spPr>
        <p:txBody>
          <a:bodyPr/>
          <a:lstStyle/>
          <a:p>
            <a:pPr marL="0" indent="0" eaLnBrk="1" hangingPunct="1">
              <a:buFont typeface="Arial" pitchFamily="34" charset="0"/>
              <a:buNone/>
            </a:pPr>
            <a:r>
              <a:rPr lang="en-US" dirty="0">
                <a:latin typeface="Times New Roman" pitchFamily="18" charset="0"/>
              </a:rPr>
              <a:t>If a solution of aspirin has a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1.7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−3 </a:t>
            </a:r>
            <a:r>
              <a:rPr lang="en-US" dirty="0">
                <a:latin typeface="Times New Roman" pitchFamily="18" charset="0"/>
              </a:rPr>
              <a:t>M, what is the pH of the solution?</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b="1" dirty="0">
                <a:solidFill>
                  <a:srgbClr val="7030A0"/>
                </a:solidFill>
                <a:latin typeface="Times New Roman" pitchFamily="18" charset="0"/>
              </a:rPr>
              <a:t>STEP 2  </a:t>
            </a:r>
            <a:r>
              <a:rPr lang="en-US" b="1" dirty="0">
                <a:latin typeface="Times New Roman" pitchFamily="18" charset="0"/>
              </a:rPr>
              <a:t>Enter the [H</a:t>
            </a:r>
            <a:r>
              <a:rPr lang="en-US" b="1" baseline="-25000" dirty="0">
                <a:latin typeface="Times New Roman" pitchFamily="18" charset="0"/>
              </a:rPr>
              <a:t>3</a:t>
            </a:r>
            <a:r>
              <a:rPr lang="en-US" b="1" dirty="0">
                <a:latin typeface="Times New Roman" pitchFamily="18" charset="0"/>
              </a:rPr>
              <a:t>O</a:t>
            </a:r>
            <a:r>
              <a:rPr lang="en-US" b="1" baseline="30000" dirty="0">
                <a:latin typeface="Times New Roman" pitchFamily="18" charset="0"/>
              </a:rPr>
              <a:t>+</a:t>
            </a:r>
            <a:r>
              <a:rPr lang="en-US" b="1" dirty="0">
                <a:latin typeface="Times New Roman" pitchFamily="18" charset="0"/>
              </a:rPr>
              <a:t>] into the pH equation and calculate.</a:t>
            </a:r>
          </a:p>
          <a:p>
            <a:pPr marL="0" indent="0" algn="ctr" eaLnBrk="1" hangingPunct="1">
              <a:buFont typeface="Arial" pitchFamily="34" charset="0"/>
              <a:buNone/>
            </a:pPr>
            <a:r>
              <a:rPr lang="en-US" dirty="0">
                <a:latin typeface="Times New Roman" pitchFamily="18" charset="0"/>
              </a:rPr>
              <a:t>pH = −log[H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−log[1.7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−3</a:t>
            </a:r>
            <a:r>
              <a:rPr lang="en-US" dirty="0">
                <a:latin typeface="Times New Roman" pitchFamily="18" charset="0"/>
              </a:rPr>
              <a:t>]</a:t>
            </a:r>
          </a:p>
          <a:p>
            <a:pPr marL="0" indent="0" eaLnBrk="1" hangingPunct="1">
              <a:buFont typeface="Arial" pitchFamily="34" charset="0"/>
              <a:buNone/>
            </a:pPr>
            <a:r>
              <a:rPr lang="en-US" b="1" dirty="0">
                <a:latin typeface="Times New Roman" pitchFamily="18" charset="0"/>
              </a:rPr>
              <a:t>Procedure</a:t>
            </a:r>
            <a:r>
              <a:rPr lang="en-US" b="1" dirty="0" smtClean="0">
                <a:latin typeface="Times New Roman" pitchFamily="18" charset="0"/>
              </a:rPr>
              <a:t>: </a:t>
            </a:r>
            <a:r>
              <a:rPr lang="en-US" dirty="0" smtClean="0">
                <a:latin typeface="Times New Roman" pitchFamily="18" charset="0"/>
              </a:rPr>
              <a:t>Enter 1.7 and press                        .</a:t>
            </a:r>
            <a:endParaRPr lang="en-US" dirty="0">
              <a:latin typeface="Times New Roman" pitchFamily="18" charset="0"/>
            </a:endParaRPr>
          </a:p>
          <a:p>
            <a:pPr marL="0" indent="0" eaLnBrk="1" hangingPunct="1">
              <a:buNone/>
            </a:pPr>
            <a:r>
              <a:rPr lang="en-US" dirty="0">
                <a:latin typeface="Times New Roman" pitchFamily="18" charset="0"/>
              </a:rPr>
              <a:t>	        Calculator </a:t>
            </a:r>
            <a:r>
              <a:rPr lang="en-US" dirty="0" smtClean="0">
                <a:latin typeface="Times New Roman" pitchFamily="18" charset="0"/>
              </a:rPr>
              <a:t>Display: 1.7</a:t>
            </a:r>
            <a:r>
              <a:rPr lang="en-US" baseline="30000" dirty="0" smtClean="0">
                <a:latin typeface="Times New Roman" pitchFamily="18" charset="0"/>
              </a:rPr>
              <a:t>00</a:t>
            </a:r>
            <a:r>
              <a:rPr lang="en-US" dirty="0" smtClean="0">
                <a:latin typeface="Times New Roman" pitchFamily="18" charset="0"/>
              </a:rPr>
              <a:t> or 1.700 or 1.7E00</a:t>
            </a:r>
            <a:endParaRPr lang="en-US" dirty="0">
              <a:latin typeface="Times New Roman" pitchFamily="18" charset="0"/>
            </a:endParaRPr>
          </a:p>
          <a:p>
            <a:pPr marL="0" indent="0" eaLnBrk="1" hangingPunct="1">
              <a:buFont typeface="Arial" pitchFamily="34" charset="0"/>
              <a:buNone/>
            </a:pPr>
            <a:r>
              <a:rPr lang="en-US" dirty="0">
                <a:latin typeface="Times New Roman" pitchFamily="18" charset="0"/>
              </a:rPr>
              <a:t>	        Enter 3 and press </a:t>
            </a:r>
            <a:r>
              <a:rPr lang="en-US" dirty="0" smtClean="0">
                <a:latin typeface="Times New Roman" pitchFamily="18" charset="0"/>
              </a:rPr>
              <a:t>             </a:t>
            </a:r>
            <a:r>
              <a:rPr lang="en-US" dirty="0">
                <a:latin typeface="Times New Roman" pitchFamily="18" charset="0"/>
              </a:rPr>
              <a:t>to change sign.</a:t>
            </a:r>
          </a:p>
          <a:p>
            <a:pPr marL="0" indent="0" eaLnBrk="1" hangingPunct="1">
              <a:buNone/>
            </a:pPr>
            <a:r>
              <a:rPr lang="en-US" dirty="0">
                <a:latin typeface="Times New Roman" pitchFamily="18" charset="0"/>
              </a:rPr>
              <a:t>	        Calculator Display</a:t>
            </a:r>
            <a:r>
              <a:rPr lang="en-US" dirty="0" smtClean="0">
                <a:latin typeface="Times New Roman" pitchFamily="18" charset="0"/>
              </a:rPr>
              <a:t>: 1.7</a:t>
            </a:r>
            <a:r>
              <a:rPr lang="en-US" baseline="30000" dirty="0">
                <a:latin typeface="Times New Roman" pitchFamily="18" charset="0"/>
              </a:rPr>
              <a:t>−</a:t>
            </a:r>
            <a:r>
              <a:rPr lang="en-US" baseline="30000" dirty="0" smtClean="0">
                <a:latin typeface="Times New Roman" pitchFamily="18" charset="0"/>
              </a:rPr>
              <a:t>03</a:t>
            </a:r>
            <a:r>
              <a:rPr lang="en-US" dirty="0" smtClean="0">
                <a:latin typeface="Times New Roman" pitchFamily="18" charset="0"/>
              </a:rPr>
              <a:t> or 1.7</a:t>
            </a:r>
            <a:r>
              <a:rPr lang="en-US" dirty="0">
                <a:latin typeface="Times New Roman" pitchFamily="18" charset="0"/>
              </a:rPr>
              <a:t>−</a:t>
            </a:r>
            <a:r>
              <a:rPr lang="en-US" dirty="0" smtClean="0">
                <a:latin typeface="Times New Roman" pitchFamily="18" charset="0"/>
              </a:rPr>
              <a:t>03 or 1.7E</a:t>
            </a:r>
            <a:r>
              <a:rPr lang="en-US" dirty="0">
                <a:latin typeface="Times New Roman" pitchFamily="18" charset="0"/>
              </a:rPr>
              <a:t>−03</a:t>
            </a:r>
          </a:p>
        </p:txBody>
      </p:sp>
      <p:sp>
        <p:nvSpPr>
          <p:cNvPr id="2" name="Rounded Rectangle 1"/>
          <p:cNvSpPr>
            <a:spLocks noChangeArrowheads="1"/>
          </p:cNvSpPr>
          <p:nvPr/>
        </p:nvSpPr>
        <p:spPr bwMode="auto">
          <a:xfrm>
            <a:off x="4630948" y="4141292"/>
            <a:ext cx="16764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 EE or </a:t>
            </a:r>
            <a:r>
              <a:rPr lang="en-US" dirty="0" smtClean="0">
                <a:solidFill>
                  <a:srgbClr val="000000"/>
                </a:solidFill>
                <a:latin typeface="Times New Roman" pitchFamily="18" charset="0"/>
              </a:rPr>
              <a:t>Exp</a:t>
            </a:r>
            <a:endParaRPr lang="en-US" dirty="0">
              <a:solidFill>
                <a:srgbClr val="000000"/>
              </a:solidFill>
              <a:latin typeface="Times New Roman" pitchFamily="18" charset="0"/>
            </a:endParaRPr>
          </a:p>
        </p:txBody>
      </p:sp>
      <p:sp>
        <p:nvSpPr>
          <p:cNvPr id="6" name="Rounded Rectangle 5"/>
          <p:cNvSpPr>
            <a:spLocks noChangeArrowheads="1"/>
          </p:cNvSpPr>
          <p:nvPr/>
        </p:nvSpPr>
        <p:spPr bwMode="auto">
          <a:xfrm>
            <a:off x="4444044" y="5032022"/>
            <a:ext cx="8382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 +/−</a:t>
            </a:r>
          </a:p>
        </p:txBody>
      </p:sp>
    </p:spTree>
    <p:extLst>
      <p:ext uri="{BB962C8B-B14F-4D97-AF65-F5344CB8AC3E}">
        <p14:creationId xmlns:p14="http://schemas.microsoft.com/office/powerpoint/2010/main" val="9378862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257177"/>
            <a:ext cx="8153400" cy="914400"/>
          </a:xfrm>
        </p:spPr>
        <p:txBody>
          <a:bodyPr/>
          <a:lstStyle/>
          <a:p>
            <a:pPr eaLnBrk="1" hangingPunct="1"/>
            <a:r>
              <a:rPr lang="en-US" dirty="0">
                <a:latin typeface="Times New Roman" pitchFamily="18" charset="0"/>
              </a:rPr>
              <a:t/>
            </a:r>
            <a:br>
              <a:rPr lang="en-US" dirty="0">
                <a:latin typeface="Times New Roman" pitchFamily="18" charset="0"/>
              </a:rPr>
            </a:br>
            <a:r>
              <a:rPr lang="en-US" dirty="0">
                <a:latin typeface="Times New Roman" pitchFamily="18" charset="0"/>
              </a:rPr>
              <a:t>pH Calculation</a:t>
            </a:r>
            <a:br>
              <a:rPr lang="en-US" dirty="0">
                <a:latin typeface="Times New Roman" pitchFamily="18" charset="0"/>
              </a:rPr>
            </a:br>
            <a:endParaRPr lang="en-US" dirty="0">
              <a:latin typeface="Times New Roman" pitchFamily="18" charset="0"/>
            </a:endParaRPr>
          </a:p>
        </p:txBody>
      </p:sp>
      <p:sp>
        <p:nvSpPr>
          <p:cNvPr id="31747" name="Text Placeholder 2"/>
          <p:cNvSpPr>
            <a:spLocks noGrp="1"/>
          </p:cNvSpPr>
          <p:nvPr>
            <p:ph type="body" sz="half" idx="1"/>
          </p:nvPr>
        </p:nvSpPr>
        <p:spPr>
          <a:xfrm>
            <a:off x="609600" y="1524000"/>
            <a:ext cx="8077200" cy="4572000"/>
          </a:xfrm>
        </p:spPr>
        <p:txBody>
          <a:bodyPr/>
          <a:lstStyle/>
          <a:p>
            <a:pPr marL="0" indent="0" eaLnBrk="1" hangingPunct="1">
              <a:buFont typeface="Arial" pitchFamily="34" charset="0"/>
              <a:buNone/>
            </a:pPr>
            <a:r>
              <a:rPr lang="en-US" dirty="0">
                <a:latin typeface="Times New Roman" pitchFamily="18" charset="0"/>
              </a:rPr>
              <a:t>If a solution of aspirin has a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1.7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−3 </a:t>
            </a:r>
            <a:r>
              <a:rPr lang="en-US" dirty="0">
                <a:latin typeface="Times New Roman" pitchFamily="18" charset="0"/>
              </a:rPr>
              <a:t>M, what is the pH of the solution?</a:t>
            </a:r>
          </a:p>
          <a:p>
            <a:pPr marL="0" indent="0" eaLnBrk="1" hangingPunct="1">
              <a:buFont typeface="Arial" pitchFamily="34" charset="0"/>
              <a:buNone/>
            </a:pPr>
            <a:endParaRPr lang="en-US" dirty="0">
              <a:latin typeface="Times New Roman" pitchFamily="18" charset="0"/>
            </a:endParaRPr>
          </a:p>
          <a:p>
            <a:pPr marL="0" indent="0" eaLnBrk="1" hangingPunct="1">
              <a:buNone/>
            </a:pPr>
            <a:r>
              <a:rPr lang="en-US" b="1" dirty="0">
                <a:solidFill>
                  <a:srgbClr val="7030A0"/>
                </a:solidFill>
                <a:latin typeface="Times New Roman" pitchFamily="18" charset="0"/>
              </a:rPr>
              <a:t>STEP 2  </a:t>
            </a:r>
            <a:r>
              <a:rPr lang="en-US" b="1" dirty="0">
                <a:latin typeface="Times New Roman" pitchFamily="18" charset="0"/>
              </a:rPr>
              <a:t>Enter the [H</a:t>
            </a:r>
            <a:r>
              <a:rPr lang="en-US" b="1" baseline="-25000" dirty="0">
                <a:latin typeface="Times New Roman" pitchFamily="18" charset="0"/>
              </a:rPr>
              <a:t>3</a:t>
            </a:r>
            <a:r>
              <a:rPr lang="en-US" b="1" dirty="0">
                <a:latin typeface="Times New Roman" pitchFamily="18" charset="0"/>
              </a:rPr>
              <a:t>O</a:t>
            </a:r>
            <a:r>
              <a:rPr lang="en-US" b="1" baseline="30000" dirty="0">
                <a:latin typeface="Times New Roman" pitchFamily="18" charset="0"/>
              </a:rPr>
              <a:t>+</a:t>
            </a:r>
            <a:r>
              <a:rPr lang="en-US" b="1" dirty="0">
                <a:latin typeface="Times New Roman" pitchFamily="18" charset="0"/>
              </a:rPr>
              <a:t>] into the pH equation and calculate.</a:t>
            </a:r>
          </a:p>
          <a:p>
            <a:pPr marL="0" indent="0" eaLnBrk="1" hangingPunct="1">
              <a:buFont typeface="Arial" pitchFamily="34" charset="0"/>
              <a:buNone/>
            </a:pPr>
            <a:r>
              <a:rPr lang="en-US" b="1" dirty="0">
                <a:latin typeface="Times New Roman" pitchFamily="18" charset="0"/>
              </a:rPr>
              <a:t>Procedure:</a:t>
            </a:r>
            <a:endParaRPr lang="en-US" dirty="0">
              <a:latin typeface="Times New Roman" pitchFamily="18" charset="0"/>
            </a:endParaRPr>
          </a:p>
          <a:p>
            <a:pPr marL="0" indent="0" eaLnBrk="1" hangingPunct="1">
              <a:buFont typeface="Arial" pitchFamily="34" charset="0"/>
              <a:buNone/>
            </a:pPr>
            <a:r>
              <a:rPr lang="en-US" dirty="0">
                <a:latin typeface="Times New Roman" pitchFamily="18" charset="0"/>
              </a:rPr>
              <a:t>	          Calculator Display</a:t>
            </a:r>
            <a:r>
              <a:rPr lang="en-US" dirty="0" smtClean="0">
                <a:latin typeface="Times New Roman" pitchFamily="18" charset="0"/>
              </a:rPr>
              <a:t>: </a:t>
            </a:r>
            <a:r>
              <a:rPr lang="en-US" dirty="0" smtClean="0">
                <a:solidFill>
                  <a:srgbClr val="000000"/>
                </a:solidFill>
                <a:latin typeface="Times New Roman" pitchFamily="18" charset="0"/>
              </a:rPr>
              <a:t>2.769551079</a:t>
            </a:r>
            <a:endParaRPr lang="en-US" dirty="0">
              <a:latin typeface="Times New Roman" pitchFamily="18" charset="0"/>
            </a:endParaRPr>
          </a:p>
          <a:p>
            <a:pPr marL="0" indent="0" eaLnBrk="1" hangingPunct="1">
              <a:buFont typeface="Arial" pitchFamily="34" charset="0"/>
              <a:buNone/>
            </a:pPr>
            <a:r>
              <a:rPr lang="en-US" dirty="0">
                <a:latin typeface="Times New Roman" pitchFamily="18" charset="0"/>
              </a:rPr>
              <a:t>	          Combining steps: pH = −log[1.7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−3</a:t>
            </a:r>
            <a:r>
              <a:rPr lang="en-US" dirty="0">
                <a:latin typeface="Times New Roman" pitchFamily="18" charset="0"/>
              </a:rPr>
              <a:t>] </a:t>
            </a:r>
          </a:p>
          <a:p>
            <a:pPr marL="0" indent="0" eaLnBrk="1" hangingPunct="1">
              <a:buFont typeface="Arial" pitchFamily="34" charset="0"/>
              <a:buNone/>
            </a:pPr>
            <a:r>
              <a:rPr lang="en-US" dirty="0">
                <a:latin typeface="Times New Roman" pitchFamily="18" charset="0"/>
              </a:rPr>
              <a:t>		           = 1.7                        3 </a:t>
            </a:r>
          </a:p>
          <a:p>
            <a:pPr marL="0" indent="0" eaLnBrk="1" hangingPunct="1">
              <a:buFont typeface="Arial" pitchFamily="34" charset="0"/>
              <a:buNone/>
            </a:pPr>
            <a:r>
              <a:rPr lang="en-US" dirty="0">
                <a:latin typeface="Times New Roman" pitchFamily="18" charset="0"/>
              </a:rPr>
              <a:t>		           = 2.</a:t>
            </a:r>
            <a:r>
              <a:rPr lang="en-US" dirty="0">
                <a:solidFill>
                  <a:srgbClr val="000000"/>
                </a:solidFill>
                <a:latin typeface="Times New Roman" pitchFamily="18" charset="0"/>
              </a:rPr>
              <a:t>769551079</a:t>
            </a:r>
            <a:endParaRPr lang="en-US" dirty="0">
              <a:latin typeface="Times New Roman" pitchFamily="18" charset="0"/>
            </a:endParaRPr>
          </a:p>
        </p:txBody>
      </p:sp>
      <p:sp>
        <p:nvSpPr>
          <p:cNvPr id="6" name="Rounded Rectangle 5"/>
          <p:cNvSpPr>
            <a:spLocks noChangeArrowheads="1"/>
          </p:cNvSpPr>
          <p:nvPr/>
        </p:nvSpPr>
        <p:spPr bwMode="auto">
          <a:xfrm>
            <a:off x="3581400" y="3657600"/>
            <a:ext cx="6858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a:t>
            </a:r>
          </a:p>
        </p:txBody>
      </p:sp>
      <p:sp>
        <p:nvSpPr>
          <p:cNvPr id="10" name="Rounded Rectangle 9"/>
          <p:cNvSpPr>
            <a:spLocks noChangeArrowheads="1"/>
          </p:cNvSpPr>
          <p:nvPr/>
        </p:nvSpPr>
        <p:spPr bwMode="auto">
          <a:xfrm>
            <a:off x="4114800" y="5029200"/>
            <a:ext cx="16002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EE or Exp</a:t>
            </a:r>
          </a:p>
        </p:txBody>
      </p:sp>
      <p:sp>
        <p:nvSpPr>
          <p:cNvPr id="13" name="Rounded Rectangle 12"/>
          <p:cNvSpPr>
            <a:spLocks noChangeArrowheads="1"/>
          </p:cNvSpPr>
          <p:nvPr/>
        </p:nvSpPr>
        <p:spPr bwMode="auto">
          <a:xfrm>
            <a:off x="2362200" y="3657600"/>
            <a:ext cx="6858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log</a:t>
            </a:r>
          </a:p>
        </p:txBody>
      </p:sp>
      <p:sp>
        <p:nvSpPr>
          <p:cNvPr id="14" name="Rounded Rectangle 13"/>
          <p:cNvSpPr>
            <a:spLocks noChangeArrowheads="1"/>
          </p:cNvSpPr>
          <p:nvPr/>
        </p:nvSpPr>
        <p:spPr bwMode="auto">
          <a:xfrm>
            <a:off x="6172200" y="5029200"/>
            <a:ext cx="6858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a:t>
            </a:r>
          </a:p>
        </p:txBody>
      </p:sp>
      <p:sp>
        <p:nvSpPr>
          <p:cNvPr id="15" name="Rounded Rectangle 14"/>
          <p:cNvSpPr>
            <a:spLocks noChangeArrowheads="1"/>
          </p:cNvSpPr>
          <p:nvPr/>
        </p:nvSpPr>
        <p:spPr bwMode="auto">
          <a:xfrm>
            <a:off x="7010400" y="5029200"/>
            <a:ext cx="6858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log</a:t>
            </a:r>
          </a:p>
        </p:txBody>
      </p:sp>
      <p:sp>
        <p:nvSpPr>
          <p:cNvPr id="16" name="Rounded Rectangle 15"/>
          <p:cNvSpPr>
            <a:spLocks noChangeArrowheads="1"/>
          </p:cNvSpPr>
          <p:nvPr/>
        </p:nvSpPr>
        <p:spPr bwMode="auto">
          <a:xfrm>
            <a:off x="7924800" y="5029200"/>
            <a:ext cx="6858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a:t>
            </a:r>
          </a:p>
        </p:txBody>
      </p:sp>
    </p:spTree>
    <p:extLst>
      <p:ext uri="{BB962C8B-B14F-4D97-AF65-F5344CB8AC3E}">
        <p14:creationId xmlns:p14="http://schemas.microsoft.com/office/powerpoint/2010/main" val="19807406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57176"/>
            <a:ext cx="8153400" cy="914400"/>
          </a:xfrm>
        </p:spPr>
        <p:txBody>
          <a:bodyPr/>
          <a:lstStyle/>
          <a:p>
            <a:pPr eaLnBrk="1" hangingPunct="1"/>
            <a:r>
              <a:rPr lang="en-US" dirty="0">
                <a:latin typeface="Times New Roman" pitchFamily="18" charset="0"/>
              </a:rPr>
              <a:t/>
            </a:r>
            <a:br>
              <a:rPr lang="en-US" dirty="0">
                <a:latin typeface="Times New Roman" pitchFamily="18" charset="0"/>
              </a:rPr>
            </a:br>
            <a:r>
              <a:rPr lang="en-US" dirty="0">
                <a:latin typeface="Times New Roman" pitchFamily="18" charset="0"/>
              </a:rPr>
              <a:t>pH Calculation</a:t>
            </a:r>
            <a:br>
              <a:rPr lang="en-US" dirty="0">
                <a:latin typeface="Times New Roman" pitchFamily="18" charset="0"/>
              </a:rPr>
            </a:br>
            <a:endParaRPr lang="en-US" dirty="0">
              <a:latin typeface="Times New Roman" pitchFamily="18" charset="0"/>
            </a:endParaRPr>
          </a:p>
        </p:txBody>
      </p:sp>
      <p:sp>
        <p:nvSpPr>
          <p:cNvPr id="32771" name="Text Placeholder 2"/>
          <p:cNvSpPr>
            <a:spLocks noGrp="1"/>
          </p:cNvSpPr>
          <p:nvPr>
            <p:ph type="body" sz="half" idx="1"/>
          </p:nvPr>
        </p:nvSpPr>
        <p:spPr>
          <a:xfrm>
            <a:off x="609600" y="1524000"/>
            <a:ext cx="8077200" cy="4572000"/>
          </a:xfrm>
        </p:spPr>
        <p:txBody>
          <a:bodyPr/>
          <a:lstStyle/>
          <a:p>
            <a:pPr marL="0" indent="0" eaLnBrk="1" hangingPunct="1">
              <a:buFont typeface="Arial" pitchFamily="34" charset="0"/>
              <a:buNone/>
            </a:pPr>
            <a:r>
              <a:rPr lang="en-US" dirty="0">
                <a:latin typeface="Times New Roman" pitchFamily="18" charset="0"/>
              </a:rPr>
              <a:t>If a solution of aspirin has a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1.7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−3 </a:t>
            </a:r>
            <a:r>
              <a:rPr lang="en-US" dirty="0">
                <a:latin typeface="Times New Roman" pitchFamily="18" charset="0"/>
              </a:rPr>
              <a:t>M, what is the pH of the solution?</a:t>
            </a:r>
          </a:p>
          <a:p>
            <a:pPr marL="0" indent="0" eaLnBrk="1" hangingPunct="1">
              <a:buFont typeface="Arial" pitchFamily="34" charset="0"/>
              <a:buNone/>
            </a:pPr>
            <a:endParaRPr lang="en-US" dirty="0">
              <a:latin typeface="Times New Roman" pitchFamily="18" charset="0"/>
            </a:endParaRPr>
          </a:p>
          <a:p>
            <a:pPr marL="0" indent="0" eaLnBrk="1" hangingPunct="1">
              <a:buNone/>
            </a:pPr>
            <a:r>
              <a:rPr lang="en-US" b="1" dirty="0">
                <a:solidFill>
                  <a:srgbClr val="7030A0"/>
                </a:solidFill>
                <a:latin typeface="Times New Roman" pitchFamily="18" charset="0"/>
              </a:rPr>
              <a:t>STEP 3  </a:t>
            </a:r>
            <a:r>
              <a:rPr lang="en-US" b="1" dirty="0">
                <a:latin typeface="Times New Roman" pitchFamily="18" charset="0"/>
              </a:rPr>
              <a:t>Adjust the number of SFs on the right of the decimal point.</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b="1" dirty="0">
                <a:latin typeface="Times New Roman" pitchFamily="18" charset="0"/>
              </a:rPr>
              <a:t>Coefficient   Power of ten</a:t>
            </a:r>
          </a:p>
          <a:p>
            <a:pPr marL="0" indent="0" eaLnBrk="1" hangingPunct="1">
              <a:buNone/>
            </a:pPr>
            <a:r>
              <a:rPr lang="en-US" dirty="0">
                <a:solidFill>
                  <a:srgbClr val="FF0000"/>
                </a:solidFill>
                <a:latin typeface="Times New Roman" pitchFamily="18" charset="0"/>
              </a:rPr>
              <a:t>1.7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a:t>
            </a:r>
            <a:r>
              <a:rPr lang="en-US" baseline="30000" dirty="0" smtClean="0">
                <a:latin typeface="Times New Roman" pitchFamily="18" charset="0"/>
              </a:rPr>
              <a:t>3</a:t>
            </a:r>
            <a:r>
              <a:rPr lang="en-US" dirty="0" smtClean="0">
                <a:latin typeface="Times New Roman" pitchFamily="18" charset="0"/>
              </a:rPr>
              <a:t> M</a:t>
            </a:r>
            <a:r>
              <a:rPr lang="en-US" dirty="0">
                <a:latin typeface="Times New Roman" pitchFamily="18" charset="0"/>
              </a:rPr>
              <a:t>	        H = −log[</a:t>
            </a:r>
            <a:r>
              <a:rPr lang="en-US" dirty="0">
                <a:solidFill>
                  <a:srgbClr val="FF0000"/>
                </a:solidFill>
                <a:latin typeface="Times New Roman" pitchFamily="18" charset="0"/>
              </a:rPr>
              <a:t>1.7</a:t>
            </a:r>
            <a:r>
              <a:rPr lang="en-US" dirty="0">
                <a:latin typeface="Times New Roman" pitchFamily="18" charset="0"/>
              </a:rPr>
              <a:t>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−3</a:t>
            </a:r>
            <a:r>
              <a:rPr lang="en-US" dirty="0">
                <a:latin typeface="Times New Roman" pitchFamily="18" charset="0"/>
              </a:rPr>
              <a:t>] = 2.</a:t>
            </a:r>
            <a:r>
              <a:rPr lang="en-US" dirty="0">
                <a:solidFill>
                  <a:srgbClr val="FF0000"/>
                </a:solidFill>
                <a:latin typeface="Times New Roman" pitchFamily="18" charset="0"/>
              </a:rPr>
              <a:t>77</a:t>
            </a:r>
          </a:p>
          <a:p>
            <a:pPr marL="0" indent="0" eaLnBrk="1" hangingPunct="1">
              <a:buFont typeface="Arial" pitchFamily="34" charset="0"/>
              <a:buNone/>
            </a:pPr>
            <a:endParaRPr lang="en-US" dirty="0">
              <a:solidFill>
                <a:srgbClr val="FF0000"/>
              </a:solidFill>
              <a:latin typeface="Times New Roman" pitchFamily="18" charset="0"/>
            </a:endParaRPr>
          </a:p>
          <a:p>
            <a:pPr marL="0" indent="0" eaLnBrk="1" hangingPunct="1">
              <a:buFont typeface="Arial" pitchFamily="34" charset="0"/>
              <a:buNone/>
            </a:pPr>
            <a:r>
              <a:rPr lang="en-US" sz="2000" dirty="0">
                <a:solidFill>
                  <a:srgbClr val="FF0000"/>
                </a:solidFill>
                <a:latin typeface="Times New Roman" pitchFamily="18" charset="0"/>
              </a:rPr>
              <a:t>Two SFs             Exact		                         Exact       Two SFs </a:t>
            </a:r>
          </a:p>
        </p:txBody>
      </p:sp>
      <p:cxnSp>
        <p:nvCxnSpPr>
          <p:cNvPr id="3" name="Straight Arrow Connector 2"/>
          <p:cNvCxnSpPr>
            <a:cxnSpLocks noChangeShapeType="1"/>
          </p:cNvCxnSpPr>
          <p:nvPr/>
        </p:nvCxnSpPr>
        <p:spPr bwMode="auto">
          <a:xfrm flipV="1">
            <a:off x="762000" y="5029200"/>
            <a:ext cx="0" cy="381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flipV="1">
            <a:off x="990600" y="5029200"/>
            <a:ext cx="0" cy="381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V="1">
            <a:off x="2743200" y="5029200"/>
            <a:ext cx="0" cy="381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flipV="1">
            <a:off x="6400800" y="4953000"/>
            <a:ext cx="457200" cy="5334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flipV="1">
            <a:off x="7239000" y="5029200"/>
            <a:ext cx="0" cy="381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V="1">
            <a:off x="7391400" y="5029200"/>
            <a:ext cx="0" cy="381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3113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257177"/>
            <a:ext cx="7600950" cy="914400"/>
          </a:xfrm>
        </p:spPr>
        <p:txBody>
          <a:bodyPr/>
          <a:lstStyle/>
          <a:p>
            <a:pPr eaLnBrk="1" hangingPunct="1"/>
            <a:r>
              <a:rPr lang="en-US" dirty="0"/>
              <a:t>Naming Bases</a:t>
            </a:r>
          </a:p>
        </p:txBody>
      </p:sp>
      <p:sp>
        <p:nvSpPr>
          <p:cNvPr id="27651" name="Text Placeholder 2"/>
          <p:cNvSpPr>
            <a:spLocks noGrp="1"/>
          </p:cNvSpPr>
          <p:nvPr>
            <p:ph type="body" sz="half" idx="1"/>
          </p:nvPr>
        </p:nvSpPr>
        <p:spPr>
          <a:xfrm>
            <a:off x="609600" y="1600200"/>
            <a:ext cx="7924800" cy="4267200"/>
          </a:xfrm>
        </p:spPr>
        <p:txBody>
          <a:bodyPr/>
          <a:lstStyle/>
          <a:p>
            <a:pPr marL="0" indent="0" eaLnBrk="1" hangingPunct="1">
              <a:spcAft>
                <a:spcPct val="10000"/>
              </a:spcAft>
              <a:buClr>
                <a:srgbClr val="339933"/>
              </a:buClr>
              <a:buSzTx/>
              <a:buFont typeface="Arial" charset="0"/>
              <a:buNone/>
            </a:pPr>
            <a:r>
              <a:rPr lang="en-US" dirty="0"/>
              <a:t>Typical Arrhenius bases are named as hydroxides.</a:t>
            </a:r>
          </a:p>
          <a:p>
            <a:pPr marL="0" indent="0" eaLnBrk="1" hangingPunct="1">
              <a:spcBef>
                <a:spcPts val="600"/>
              </a:spcBef>
              <a:spcAft>
                <a:spcPts val="600"/>
              </a:spcAft>
              <a:buClr>
                <a:srgbClr val="339933"/>
              </a:buClr>
              <a:buSzTx/>
              <a:buFontTx/>
              <a:buNone/>
            </a:pPr>
            <a:r>
              <a:rPr lang="en-US" dirty="0">
                <a:solidFill>
                  <a:srgbClr val="000000"/>
                </a:solidFill>
              </a:rPr>
              <a:t>NaOH		sodium </a:t>
            </a:r>
            <a:r>
              <a:rPr lang="en-US" b="1" dirty="0">
                <a:solidFill>
                  <a:srgbClr val="800000"/>
                </a:solidFill>
              </a:rPr>
              <a:t>hydroxide</a:t>
            </a:r>
            <a:r>
              <a:rPr lang="en-US" dirty="0">
                <a:solidFill>
                  <a:srgbClr val="000000"/>
                </a:solidFill>
              </a:rPr>
              <a:t>	</a:t>
            </a:r>
          </a:p>
          <a:p>
            <a:pPr marL="0" indent="0" eaLnBrk="1" hangingPunct="1">
              <a:spcBef>
                <a:spcPts val="600"/>
              </a:spcBef>
              <a:spcAft>
                <a:spcPts val="600"/>
              </a:spcAft>
              <a:buClr>
                <a:srgbClr val="339933"/>
              </a:buClr>
              <a:buSzTx/>
              <a:buFontTx/>
              <a:buNone/>
            </a:pPr>
            <a:r>
              <a:rPr lang="en-US" dirty="0">
                <a:solidFill>
                  <a:srgbClr val="000000"/>
                </a:solidFill>
              </a:rPr>
              <a:t>KOH		potassium </a:t>
            </a:r>
            <a:r>
              <a:rPr lang="en-US" b="1" dirty="0">
                <a:solidFill>
                  <a:srgbClr val="800000"/>
                </a:solidFill>
              </a:rPr>
              <a:t>hydroxide</a:t>
            </a:r>
            <a:endParaRPr lang="en-US" dirty="0">
              <a:solidFill>
                <a:srgbClr val="000000"/>
              </a:solidFill>
            </a:endParaRPr>
          </a:p>
          <a:p>
            <a:pPr marL="0" indent="0" eaLnBrk="1" hangingPunct="1">
              <a:spcBef>
                <a:spcPts val="600"/>
              </a:spcBef>
              <a:spcAft>
                <a:spcPts val="600"/>
              </a:spcAft>
              <a:buClr>
                <a:srgbClr val="339933"/>
              </a:buClr>
              <a:buSzTx/>
              <a:buFontTx/>
              <a:buNone/>
            </a:pPr>
            <a:r>
              <a:rPr lang="en-US" dirty="0">
                <a:solidFill>
                  <a:srgbClr val="000000"/>
                </a:solidFill>
              </a:rPr>
              <a:t>Ba(OH)</a:t>
            </a:r>
            <a:r>
              <a:rPr lang="en-US" baseline="-25000" dirty="0">
                <a:solidFill>
                  <a:srgbClr val="000000"/>
                </a:solidFill>
              </a:rPr>
              <a:t>2</a:t>
            </a:r>
            <a:r>
              <a:rPr lang="en-US" dirty="0">
                <a:solidFill>
                  <a:srgbClr val="000000"/>
                </a:solidFill>
              </a:rPr>
              <a:t>  	barium </a:t>
            </a:r>
            <a:r>
              <a:rPr lang="en-US" b="1" dirty="0">
                <a:solidFill>
                  <a:srgbClr val="800000"/>
                </a:solidFill>
              </a:rPr>
              <a:t>hydroxide</a:t>
            </a:r>
            <a:endParaRPr lang="en-US" dirty="0">
              <a:solidFill>
                <a:srgbClr val="000000"/>
              </a:solidFill>
            </a:endParaRPr>
          </a:p>
          <a:p>
            <a:pPr marL="0" indent="0" eaLnBrk="1" hangingPunct="1">
              <a:spcBef>
                <a:spcPts val="600"/>
              </a:spcBef>
              <a:spcAft>
                <a:spcPts val="600"/>
              </a:spcAft>
              <a:buClr>
                <a:srgbClr val="339933"/>
              </a:buClr>
              <a:buSzTx/>
              <a:buFontTx/>
              <a:buNone/>
            </a:pPr>
            <a:r>
              <a:rPr lang="en-US" dirty="0">
                <a:solidFill>
                  <a:srgbClr val="000000"/>
                </a:solidFill>
              </a:rPr>
              <a:t>Al(OH)</a:t>
            </a:r>
            <a:r>
              <a:rPr lang="en-US" baseline="-25000" dirty="0">
                <a:solidFill>
                  <a:srgbClr val="000000"/>
                </a:solidFill>
              </a:rPr>
              <a:t>3	</a:t>
            </a:r>
            <a:r>
              <a:rPr lang="en-US" dirty="0">
                <a:solidFill>
                  <a:srgbClr val="000000"/>
                </a:solidFill>
              </a:rPr>
              <a:t>aluminum </a:t>
            </a:r>
            <a:r>
              <a:rPr lang="en-US" b="1" dirty="0">
                <a:solidFill>
                  <a:srgbClr val="800000"/>
                </a:solidFill>
              </a:rPr>
              <a:t>hydroxide</a:t>
            </a:r>
          </a:p>
          <a:p>
            <a:pPr marL="0" indent="0" eaLnBrk="1" hangingPunct="1">
              <a:spcBef>
                <a:spcPts val="600"/>
              </a:spcBef>
              <a:spcAft>
                <a:spcPts val="600"/>
              </a:spcAft>
              <a:buClr>
                <a:srgbClr val="339933"/>
              </a:buClr>
              <a:buSzTx/>
              <a:buFontTx/>
              <a:buChar char="•"/>
            </a:pPr>
            <a:endParaRPr lang="en-US" dirty="0">
              <a:solidFill>
                <a:srgbClr val="000000"/>
              </a:solidFill>
            </a:endParaRPr>
          </a:p>
        </p:txBody>
      </p:sp>
      <p:pic>
        <p:nvPicPr>
          <p:cNvPr id="27652" name="Picture 4" descr="101_teeth.jpg"/>
          <p:cNvPicPr>
            <a:picLocks noChangeAspect="1"/>
          </p:cNvPicPr>
          <p:nvPr/>
        </p:nvPicPr>
        <p:blipFill>
          <a:blip r:embed="rId2" cstate="print"/>
          <a:stretch>
            <a:fillRect/>
          </a:stretch>
        </p:blipFill>
        <p:spPr bwMode="auto">
          <a:xfrm>
            <a:off x="5715000" y="2573962"/>
            <a:ext cx="3055938" cy="280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257176"/>
            <a:ext cx="7634288" cy="914400"/>
          </a:xfrm>
        </p:spPr>
        <p:txBody>
          <a:bodyPr/>
          <a:lstStyle/>
          <a:p>
            <a:pPr eaLnBrk="1" hangingPunct="1"/>
            <a:r>
              <a:rPr lang="en-US" dirty="0">
                <a:latin typeface="Times New Roman" pitchFamily="18" charset="0"/>
              </a:rPr>
              <a:t>Learning Check</a:t>
            </a:r>
          </a:p>
        </p:txBody>
      </p:sp>
      <p:sp>
        <p:nvSpPr>
          <p:cNvPr id="33795" name="Text Placeholder 2"/>
          <p:cNvSpPr>
            <a:spLocks noGrp="1"/>
          </p:cNvSpPr>
          <p:nvPr>
            <p:ph type="body" sz="half" idx="1"/>
          </p:nvPr>
        </p:nvSpPr>
        <p:spPr>
          <a:xfrm>
            <a:off x="609600" y="1600200"/>
            <a:ext cx="7467600" cy="4495800"/>
          </a:xfrm>
        </p:spPr>
        <p:txBody>
          <a:bodyPr/>
          <a:lstStyle/>
          <a:p>
            <a:pPr marL="609600" indent="-609600" eaLnBrk="1" hangingPunct="1">
              <a:lnSpc>
                <a:spcPct val="90000"/>
              </a:lnSpc>
              <a:buFont typeface="Arial" pitchFamily="34" charset="0"/>
              <a:buNone/>
              <a:tabLst>
                <a:tab pos="1539875" algn="l"/>
              </a:tabLst>
            </a:pPr>
            <a:r>
              <a:rPr lang="en-US" dirty="0">
                <a:latin typeface="Times New Roman" pitchFamily="18" charset="0"/>
              </a:rPr>
              <a:t>Find the pH of a solution with a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4.0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5</a:t>
            </a:r>
            <a:r>
              <a:rPr lang="en-US" dirty="0">
                <a:latin typeface="Times New Roman" pitchFamily="18" charset="0"/>
              </a:rPr>
              <a:t>. </a:t>
            </a:r>
          </a:p>
          <a:p>
            <a:pPr marL="609600" indent="-609600" eaLnBrk="1" hangingPunct="1">
              <a:lnSpc>
                <a:spcPct val="90000"/>
              </a:lnSpc>
              <a:buFont typeface="Wingdings" pitchFamily="2" charset="2"/>
              <a:buNone/>
              <a:tabLst>
                <a:tab pos="1539875" algn="l"/>
              </a:tabLst>
            </a:pPr>
            <a:endParaRPr lang="en-US" b="1" dirty="0">
              <a:solidFill>
                <a:srgbClr val="00CC66"/>
              </a:solidFill>
              <a:latin typeface="Times New Roman" pitchFamily="18" charset="0"/>
            </a:endParaRPr>
          </a:p>
          <a:p>
            <a:pPr marL="609600" indent="-609600" eaLnBrk="1" hangingPunct="1">
              <a:lnSpc>
                <a:spcPct val="90000"/>
              </a:lnSpc>
              <a:buFont typeface="Wingdings" pitchFamily="2" charset="2"/>
              <a:buNone/>
              <a:tabLst>
                <a:tab pos="1539875" algn="l"/>
              </a:tabLst>
            </a:pPr>
            <a:r>
              <a:rPr lang="en-US" b="1" dirty="0">
                <a:solidFill>
                  <a:srgbClr val="00CC66"/>
                </a:solidFill>
                <a:latin typeface="Times New Roman" pitchFamily="18" charset="0"/>
              </a:rPr>
              <a:t>	</a:t>
            </a:r>
            <a:endParaRPr lang="en-US" dirty="0">
              <a:latin typeface="Times New Roman" pitchFamily="18" charset="0"/>
            </a:endParaRPr>
          </a:p>
        </p:txBody>
      </p:sp>
    </p:spTree>
    <p:extLst>
      <p:ext uri="{BB962C8B-B14F-4D97-AF65-F5344CB8AC3E}">
        <p14:creationId xmlns:p14="http://schemas.microsoft.com/office/powerpoint/2010/main" val="13859354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257176"/>
            <a:ext cx="8153400" cy="914400"/>
          </a:xfrm>
        </p:spPr>
        <p:txBody>
          <a:bodyPr/>
          <a:lstStyle/>
          <a:p>
            <a:pPr eaLnBrk="1" hangingPunct="1"/>
            <a:r>
              <a:rPr lang="en-US" dirty="0">
                <a:latin typeface="Times New Roman" pitchFamily="18" charset="0"/>
              </a:rPr>
              <a:t>Solution</a:t>
            </a:r>
          </a:p>
        </p:txBody>
      </p:sp>
      <p:sp>
        <p:nvSpPr>
          <p:cNvPr id="34819" name="Text Placeholder 2"/>
          <p:cNvSpPr>
            <a:spLocks noGrp="1"/>
          </p:cNvSpPr>
          <p:nvPr>
            <p:ph type="body" sz="half" idx="1"/>
          </p:nvPr>
        </p:nvSpPr>
        <p:spPr>
          <a:xfrm>
            <a:off x="609600" y="1600200"/>
            <a:ext cx="8077200" cy="4572000"/>
          </a:xfrm>
        </p:spPr>
        <p:txBody>
          <a:bodyPr/>
          <a:lstStyle/>
          <a:p>
            <a:pPr marL="609600" indent="-609600" eaLnBrk="1" hangingPunct="1">
              <a:lnSpc>
                <a:spcPct val="90000"/>
              </a:lnSpc>
              <a:buFont typeface="Arial" pitchFamily="34" charset="0"/>
              <a:buNone/>
              <a:tabLst>
                <a:tab pos="1539875" algn="l"/>
              </a:tabLst>
            </a:pPr>
            <a:r>
              <a:rPr lang="en-US" dirty="0">
                <a:latin typeface="Times New Roman" pitchFamily="18" charset="0"/>
              </a:rPr>
              <a:t>Find the pH of a solution with a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4.0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5</a:t>
            </a:r>
            <a:r>
              <a:rPr lang="en-US" dirty="0">
                <a:latin typeface="Times New Roman" pitchFamily="18" charset="0"/>
              </a:rPr>
              <a:t>. </a:t>
            </a:r>
          </a:p>
          <a:p>
            <a:pPr marL="609600" indent="-609600" eaLnBrk="1" hangingPunct="1">
              <a:buFont typeface="Arial" pitchFamily="34" charset="0"/>
              <a:buNone/>
              <a:tabLst>
                <a:tab pos="1539875" algn="l"/>
              </a:tabLst>
            </a:pPr>
            <a:endParaRPr lang="en-US" dirty="0">
              <a:latin typeface="Times New Roman" pitchFamily="18" charset="0"/>
            </a:endParaRPr>
          </a:p>
          <a:p>
            <a:pPr marL="609600" indent="-609600" eaLnBrk="1" hangingPunct="1">
              <a:buFont typeface="Arial" pitchFamily="34" charset="0"/>
              <a:buNone/>
              <a:tabLst>
                <a:tab pos="1539875" algn="l"/>
              </a:tabLst>
            </a:pPr>
            <a:r>
              <a:rPr lang="en-US" b="1" dirty="0">
                <a:solidFill>
                  <a:srgbClr val="FF0000"/>
                </a:solidFill>
                <a:latin typeface="Times New Roman" pitchFamily="18" charset="0"/>
              </a:rPr>
              <a:t>SOLUTION:</a:t>
            </a:r>
          </a:p>
          <a:p>
            <a:pPr marL="609600" indent="-609600" eaLnBrk="1" hangingPunct="1">
              <a:buFont typeface="Arial" pitchFamily="34" charset="0"/>
              <a:buNone/>
              <a:tabLst>
                <a:tab pos="1539875" algn="l"/>
              </a:tabLst>
            </a:pPr>
            <a:r>
              <a:rPr lang="en-US" b="1" dirty="0">
                <a:solidFill>
                  <a:srgbClr val="7030A0"/>
                </a:solidFill>
                <a:latin typeface="Times New Roman" pitchFamily="18" charset="0"/>
              </a:rPr>
              <a:t>STEP 1  </a:t>
            </a:r>
            <a:r>
              <a:rPr lang="en-US" b="1" dirty="0">
                <a:latin typeface="Times New Roman" pitchFamily="18" charset="0"/>
              </a:rPr>
              <a:t>State the given and needed quantities.</a:t>
            </a:r>
          </a:p>
          <a:p>
            <a:pPr marL="609600" indent="-609600" eaLnBrk="1" hangingPunct="1">
              <a:buFont typeface="Arial" pitchFamily="34" charset="0"/>
              <a:buNone/>
              <a:tabLst>
                <a:tab pos="1539875" algn="l"/>
              </a:tabLst>
            </a:pPr>
            <a:endParaRPr lang="en-US" b="1" dirty="0">
              <a:latin typeface="Times New Roman" pitchFamily="18" charset="0"/>
            </a:endParaRPr>
          </a:p>
        </p:txBody>
      </p:sp>
      <p:sp>
        <p:nvSpPr>
          <p:cNvPr id="5" name="Rounded Rectangle 4"/>
          <p:cNvSpPr>
            <a:spLocks noChangeArrowheads="1"/>
          </p:cNvSpPr>
          <p:nvPr/>
        </p:nvSpPr>
        <p:spPr bwMode="auto">
          <a:xfrm>
            <a:off x="685800" y="3581400"/>
            <a:ext cx="7924800" cy="1143000"/>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r>
              <a:rPr lang="en-US" sz="2000" b="1" dirty="0">
                <a:latin typeface="Times New Roman" pitchFamily="18" charset="0"/>
              </a:rPr>
              <a:t>ANALYZE THE	    GIVEN	                NEED     CONNECT</a:t>
            </a:r>
          </a:p>
          <a:p>
            <a:r>
              <a:rPr lang="en-US" sz="2000" b="1" dirty="0">
                <a:latin typeface="Times New Roman" pitchFamily="18" charset="0"/>
              </a:rPr>
              <a:t>PROBLEM</a:t>
            </a:r>
            <a:r>
              <a:rPr lang="en-US" sz="2000" dirty="0">
                <a:latin typeface="Times New Roman" pitchFamily="18" charset="0"/>
              </a:rPr>
              <a:t>             [</a:t>
            </a:r>
            <a:r>
              <a:rPr lang="en-US" sz="2000" dirty="0">
                <a:solidFill>
                  <a:srgbClr val="000000"/>
                </a:solidFill>
                <a:latin typeface="Times New Roman" pitchFamily="18" charset="0"/>
              </a:rPr>
              <a:t>H</a:t>
            </a:r>
            <a:r>
              <a:rPr lang="en-US" sz="2000" baseline="-25000" dirty="0">
                <a:solidFill>
                  <a:srgbClr val="000000"/>
                </a:solidFill>
                <a:latin typeface="Times New Roman" pitchFamily="18" charset="0"/>
              </a:rPr>
              <a:t>3</a:t>
            </a:r>
            <a:r>
              <a:rPr lang="en-US" sz="2000" dirty="0">
                <a:solidFill>
                  <a:srgbClr val="000000"/>
                </a:solidFill>
                <a:latin typeface="Times New Roman" pitchFamily="18" charset="0"/>
              </a:rPr>
              <a:t>O</a:t>
            </a:r>
            <a:r>
              <a:rPr lang="en-US" sz="2000" baseline="30000" dirty="0">
                <a:solidFill>
                  <a:srgbClr val="000000"/>
                </a:solidFill>
                <a:latin typeface="Times New Roman" pitchFamily="18" charset="0"/>
              </a:rPr>
              <a:t>+</a:t>
            </a:r>
            <a:r>
              <a:rPr lang="en-US" sz="2000" dirty="0">
                <a:latin typeface="Times New Roman" pitchFamily="18" charset="0"/>
              </a:rPr>
              <a:t>] = </a:t>
            </a:r>
            <a:r>
              <a:rPr lang="en-US" sz="2000" dirty="0" smtClean="0">
                <a:latin typeface="Times New Roman" pitchFamily="18" charset="0"/>
              </a:rPr>
              <a:t>4.0 </a:t>
            </a:r>
            <a:r>
              <a:rPr lang="en-US" sz="2000" dirty="0" smtClean="0">
                <a:latin typeface="Times New Roman" pitchFamily="18" charset="0"/>
                <a:cs typeface="Times New Roman" pitchFamily="18" charset="0"/>
                <a:sym typeface="Symbol" pitchFamily="82" charset="2"/>
              </a:rPr>
              <a:t>× </a:t>
            </a:r>
            <a:r>
              <a:rPr lang="en-US" sz="2000" dirty="0" smtClean="0">
                <a:latin typeface="Times New Roman" pitchFamily="18" charset="0"/>
              </a:rPr>
              <a:t>10</a:t>
            </a:r>
            <a:r>
              <a:rPr lang="en-US" sz="2000" baseline="30000" dirty="0">
                <a:latin typeface="Times New Roman" pitchFamily="18" charset="0"/>
                <a:sym typeface="Symbol" pitchFamily="82" charset="2"/>
              </a:rPr>
              <a:t>−</a:t>
            </a:r>
            <a:r>
              <a:rPr lang="en-US" sz="2000" baseline="30000" dirty="0" smtClean="0">
                <a:latin typeface="Times New Roman" pitchFamily="18" charset="0"/>
              </a:rPr>
              <a:t>5</a:t>
            </a:r>
            <a:r>
              <a:rPr lang="en-US" sz="2000" dirty="0" smtClean="0">
                <a:latin typeface="Times New Roman" pitchFamily="18" charset="0"/>
              </a:rPr>
              <a:t> M    </a:t>
            </a:r>
            <a:r>
              <a:rPr lang="en-US" sz="2000" dirty="0">
                <a:solidFill>
                  <a:srgbClr val="000000"/>
                </a:solidFill>
                <a:latin typeface="Times New Roman" pitchFamily="18" charset="0"/>
              </a:rPr>
              <a:t>pH	    pH equation</a:t>
            </a:r>
          </a:p>
        </p:txBody>
      </p:sp>
    </p:spTree>
    <p:extLst>
      <p:ext uri="{BB962C8B-B14F-4D97-AF65-F5344CB8AC3E}">
        <p14:creationId xmlns:p14="http://schemas.microsoft.com/office/powerpoint/2010/main" val="36697619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3400" y="257177"/>
            <a:ext cx="8153400" cy="914400"/>
          </a:xfrm>
        </p:spPr>
        <p:txBody>
          <a:bodyPr/>
          <a:lstStyle/>
          <a:p>
            <a:pPr eaLnBrk="1" hangingPunct="1"/>
            <a:r>
              <a:rPr lang="en-US" dirty="0">
                <a:latin typeface="Times New Roman" pitchFamily="18" charset="0"/>
              </a:rPr>
              <a:t>Solution</a:t>
            </a:r>
          </a:p>
        </p:txBody>
      </p:sp>
      <p:sp>
        <p:nvSpPr>
          <p:cNvPr id="35843" name="Text Placeholder 2"/>
          <p:cNvSpPr>
            <a:spLocks noGrp="1"/>
          </p:cNvSpPr>
          <p:nvPr>
            <p:ph type="body" sz="half" idx="1"/>
          </p:nvPr>
        </p:nvSpPr>
        <p:spPr>
          <a:xfrm>
            <a:off x="609600" y="1524000"/>
            <a:ext cx="8229600" cy="4572000"/>
          </a:xfrm>
        </p:spPr>
        <p:txBody>
          <a:bodyPr/>
          <a:lstStyle/>
          <a:p>
            <a:pPr marL="0" indent="0" eaLnBrk="1" hangingPunct="1">
              <a:buFont typeface="Arial" pitchFamily="34" charset="0"/>
              <a:buNone/>
            </a:pPr>
            <a:r>
              <a:rPr lang="en-US" dirty="0">
                <a:latin typeface="Times New Roman" pitchFamily="18" charset="0"/>
              </a:rPr>
              <a:t>Find the pH of a solution with a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4.0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5</a:t>
            </a:r>
            <a:r>
              <a:rPr lang="en-US" dirty="0">
                <a:latin typeface="Times New Roman" pitchFamily="18" charset="0"/>
              </a:rPr>
              <a:t>. </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b="1" dirty="0">
                <a:solidFill>
                  <a:srgbClr val="7030A0"/>
                </a:solidFill>
                <a:latin typeface="Times New Roman" pitchFamily="18" charset="0"/>
              </a:rPr>
              <a:t>STEP 2  </a:t>
            </a:r>
            <a:r>
              <a:rPr lang="en-US" b="1" dirty="0">
                <a:latin typeface="Times New Roman" pitchFamily="18" charset="0"/>
              </a:rPr>
              <a:t>Enter the [H</a:t>
            </a:r>
            <a:r>
              <a:rPr lang="en-US" b="1" baseline="-25000" dirty="0">
                <a:latin typeface="Times New Roman" pitchFamily="18" charset="0"/>
              </a:rPr>
              <a:t>3</a:t>
            </a:r>
            <a:r>
              <a:rPr lang="en-US" b="1" dirty="0">
                <a:latin typeface="Times New Roman" pitchFamily="18" charset="0"/>
              </a:rPr>
              <a:t>O</a:t>
            </a:r>
            <a:r>
              <a:rPr lang="en-US" b="1" baseline="30000" dirty="0">
                <a:latin typeface="Times New Roman" pitchFamily="18" charset="0"/>
              </a:rPr>
              <a:t>+</a:t>
            </a:r>
            <a:r>
              <a:rPr lang="en-US" b="1" dirty="0">
                <a:latin typeface="Times New Roman" pitchFamily="18" charset="0"/>
              </a:rPr>
              <a:t>] into the pH equation and calculate.</a:t>
            </a:r>
          </a:p>
          <a:p>
            <a:pPr marL="0" indent="0" algn="ctr" eaLnBrk="1" hangingPunct="1">
              <a:buFont typeface="Arial" pitchFamily="34" charset="0"/>
              <a:buNone/>
            </a:pPr>
            <a:r>
              <a:rPr lang="en-US" dirty="0">
                <a:latin typeface="Times New Roman" pitchFamily="18" charset="0"/>
              </a:rPr>
              <a:t>pH = −log[H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−log[4.0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5</a:t>
            </a:r>
            <a:r>
              <a:rPr lang="en-US" dirty="0">
                <a:latin typeface="Times New Roman" pitchFamily="18" charset="0"/>
              </a:rPr>
              <a:t>]</a:t>
            </a:r>
          </a:p>
          <a:p>
            <a:pPr marL="0" indent="0" eaLnBrk="1" hangingPunct="1">
              <a:buFont typeface="Arial" pitchFamily="34" charset="0"/>
              <a:buNone/>
            </a:pPr>
            <a:r>
              <a:rPr lang="en-US" b="1" dirty="0">
                <a:latin typeface="Times New Roman" pitchFamily="18" charset="0"/>
              </a:rPr>
              <a:t>Procedure: </a:t>
            </a:r>
            <a:r>
              <a:rPr lang="en-US" dirty="0">
                <a:latin typeface="Times New Roman" pitchFamily="18" charset="0"/>
              </a:rPr>
              <a:t>Enter 4.0 and press                        . </a:t>
            </a:r>
          </a:p>
          <a:p>
            <a:pPr marL="0" indent="0" eaLnBrk="1" hangingPunct="1">
              <a:buNone/>
            </a:pPr>
            <a:r>
              <a:rPr lang="en-US" dirty="0">
                <a:latin typeface="Times New Roman" pitchFamily="18" charset="0"/>
              </a:rPr>
              <a:t>	        Calculator Display</a:t>
            </a:r>
            <a:r>
              <a:rPr lang="en-US" dirty="0" smtClean="0">
                <a:latin typeface="Times New Roman" pitchFamily="18" charset="0"/>
              </a:rPr>
              <a:t>: </a:t>
            </a:r>
            <a:r>
              <a:rPr lang="en-US" dirty="0" smtClean="0">
                <a:solidFill>
                  <a:srgbClr val="000000"/>
                </a:solidFill>
                <a:latin typeface="Times New Roman" pitchFamily="18" charset="0"/>
              </a:rPr>
              <a:t>4.0</a:t>
            </a:r>
            <a:r>
              <a:rPr lang="en-US" baseline="30000" dirty="0" smtClean="0">
                <a:solidFill>
                  <a:srgbClr val="000000"/>
                </a:solidFill>
                <a:latin typeface="Times New Roman" pitchFamily="18" charset="0"/>
              </a:rPr>
              <a:t>00 </a:t>
            </a:r>
            <a:r>
              <a:rPr lang="en-US" dirty="0" smtClean="0">
                <a:solidFill>
                  <a:srgbClr val="000000"/>
                </a:solidFill>
                <a:latin typeface="Times New Roman" pitchFamily="18" charset="0"/>
              </a:rPr>
              <a:t>or 4.000 or 4.0E00</a:t>
            </a:r>
            <a:r>
              <a:rPr lang="en-US" dirty="0">
                <a:latin typeface="Times New Roman" pitchFamily="18" charset="0"/>
              </a:rPr>
              <a:t>	        </a:t>
            </a:r>
            <a:r>
              <a:rPr lang="en-US" dirty="0" smtClean="0">
                <a:latin typeface="Times New Roman" pitchFamily="18" charset="0"/>
              </a:rPr>
              <a:t>      	        Enter </a:t>
            </a:r>
            <a:r>
              <a:rPr lang="en-US" dirty="0">
                <a:latin typeface="Times New Roman" pitchFamily="18" charset="0"/>
              </a:rPr>
              <a:t>5 and </a:t>
            </a:r>
            <a:r>
              <a:rPr lang="en-US" dirty="0" smtClean="0">
                <a:latin typeface="Times New Roman" pitchFamily="18" charset="0"/>
              </a:rPr>
              <a:t>press              </a:t>
            </a:r>
            <a:r>
              <a:rPr lang="en-US" dirty="0">
                <a:latin typeface="Times New Roman" pitchFamily="18" charset="0"/>
              </a:rPr>
              <a:t>to change sign.</a:t>
            </a:r>
          </a:p>
          <a:p>
            <a:pPr marL="0" indent="0" eaLnBrk="1" hangingPunct="1">
              <a:buFont typeface="Arial" pitchFamily="34" charset="0"/>
              <a:buNone/>
            </a:pPr>
            <a:r>
              <a:rPr lang="en-US" dirty="0">
                <a:latin typeface="Times New Roman" pitchFamily="18" charset="0"/>
              </a:rPr>
              <a:t>	        Calculator Display</a:t>
            </a:r>
            <a:r>
              <a:rPr lang="en-US" dirty="0" smtClean="0">
                <a:latin typeface="Times New Roman" pitchFamily="18" charset="0"/>
              </a:rPr>
              <a:t>: </a:t>
            </a:r>
            <a:r>
              <a:rPr lang="en-US" dirty="0" smtClean="0">
                <a:solidFill>
                  <a:srgbClr val="000000"/>
                </a:solidFill>
                <a:latin typeface="Times New Roman" pitchFamily="18" charset="0"/>
              </a:rPr>
              <a:t>4.0</a:t>
            </a:r>
            <a:r>
              <a:rPr lang="en-US" baseline="30000" dirty="0">
                <a:solidFill>
                  <a:srgbClr val="000000"/>
                </a:solidFill>
                <a:latin typeface="Times New Roman" pitchFamily="18" charset="0"/>
              </a:rPr>
              <a:t>−</a:t>
            </a:r>
            <a:r>
              <a:rPr lang="en-US" baseline="30000" dirty="0" smtClean="0">
                <a:solidFill>
                  <a:srgbClr val="000000"/>
                </a:solidFill>
                <a:latin typeface="Times New Roman" pitchFamily="18" charset="0"/>
              </a:rPr>
              <a:t>05 </a:t>
            </a:r>
            <a:r>
              <a:rPr lang="en-US" dirty="0" smtClean="0">
                <a:solidFill>
                  <a:srgbClr val="000000"/>
                </a:solidFill>
                <a:latin typeface="Times New Roman" pitchFamily="18" charset="0"/>
              </a:rPr>
              <a:t>or 4.0</a:t>
            </a:r>
            <a:r>
              <a:rPr lang="en-US" dirty="0">
                <a:solidFill>
                  <a:srgbClr val="000000"/>
                </a:solidFill>
                <a:latin typeface="Times New Roman" pitchFamily="18" charset="0"/>
              </a:rPr>
              <a:t>−</a:t>
            </a:r>
            <a:r>
              <a:rPr lang="en-US" dirty="0" smtClean="0">
                <a:solidFill>
                  <a:srgbClr val="000000"/>
                </a:solidFill>
                <a:latin typeface="Times New Roman" pitchFamily="18" charset="0"/>
              </a:rPr>
              <a:t>05 or 4.0E</a:t>
            </a:r>
            <a:r>
              <a:rPr lang="en-US" dirty="0">
                <a:solidFill>
                  <a:srgbClr val="000000"/>
                </a:solidFill>
                <a:latin typeface="Times New Roman" pitchFamily="18" charset="0"/>
              </a:rPr>
              <a:t>−05</a:t>
            </a:r>
            <a:endParaRPr lang="en-US" dirty="0">
              <a:latin typeface="Times New Roman" pitchFamily="18" charset="0"/>
            </a:endParaRPr>
          </a:p>
        </p:txBody>
      </p:sp>
      <p:sp>
        <p:nvSpPr>
          <p:cNvPr id="2" name="Rounded Rectangle 1"/>
          <p:cNvSpPr>
            <a:spLocks noChangeArrowheads="1"/>
          </p:cNvSpPr>
          <p:nvPr/>
        </p:nvSpPr>
        <p:spPr bwMode="auto">
          <a:xfrm>
            <a:off x="4648200" y="3352800"/>
            <a:ext cx="16764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 EE or Exp</a:t>
            </a:r>
          </a:p>
        </p:txBody>
      </p:sp>
      <p:sp>
        <p:nvSpPr>
          <p:cNvPr id="6" name="Rounded Rectangle 5"/>
          <p:cNvSpPr>
            <a:spLocks noChangeArrowheads="1"/>
          </p:cNvSpPr>
          <p:nvPr/>
        </p:nvSpPr>
        <p:spPr bwMode="auto">
          <a:xfrm>
            <a:off x="4444044" y="4258574"/>
            <a:ext cx="8382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 +/−</a:t>
            </a:r>
          </a:p>
        </p:txBody>
      </p:sp>
    </p:spTree>
    <p:extLst>
      <p:ext uri="{BB962C8B-B14F-4D97-AF65-F5344CB8AC3E}">
        <p14:creationId xmlns:p14="http://schemas.microsoft.com/office/powerpoint/2010/main" val="2475161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57177"/>
            <a:ext cx="8153400" cy="914400"/>
          </a:xfrm>
        </p:spPr>
        <p:txBody>
          <a:bodyPr/>
          <a:lstStyle/>
          <a:p>
            <a:pPr eaLnBrk="1" hangingPunct="1"/>
            <a:r>
              <a:rPr lang="en-US" dirty="0">
                <a:latin typeface="Times New Roman" pitchFamily="18" charset="0"/>
              </a:rPr>
              <a:t/>
            </a:r>
            <a:br>
              <a:rPr lang="en-US" dirty="0">
                <a:latin typeface="Times New Roman" pitchFamily="18" charset="0"/>
              </a:rPr>
            </a:br>
            <a:r>
              <a:rPr lang="en-US" dirty="0">
                <a:latin typeface="Times New Roman" pitchFamily="18" charset="0"/>
              </a:rPr>
              <a:t>Solution</a:t>
            </a:r>
            <a:br>
              <a:rPr lang="en-US" dirty="0">
                <a:latin typeface="Times New Roman" pitchFamily="18" charset="0"/>
              </a:rPr>
            </a:br>
            <a:endParaRPr lang="en-US" dirty="0">
              <a:latin typeface="Times New Roman" pitchFamily="18" charset="0"/>
            </a:endParaRPr>
          </a:p>
        </p:txBody>
      </p:sp>
      <p:sp>
        <p:nvSpPr>
          <p:cNvPr id="36867" name="Text Placeholder 2"/>
          <p:cNvSpPr>
            <a:spLocks noGrp="1"/>
          </p:cNvSpPr>
          <p:nvPr>
            <p:ph type="body" sz="half" idx="1"/>
          </p:nvPr>
        </p:nvSpPr>
        <p:spPr>
          <a:xfrm>
            <a:off x="609600" y="1524000"/>
            <a:ext cx="8077200" cy="4572000"/>
          </a:xfrm>
        </p:spPr>
        <p:txBody>
          <a:bodyPr/>
          <a:lstStyle/>
          <a:p>
            <a:pPr marL="0" indent="0" eaLnBrk="1" hangingPunct="1">
              <a:buFont typeface="Arial" pitchFamily="34" charset="0"/>
              <a:buNone/>
            </a:pPr>
            <a:r>
              <a:rPr lang="en-US" dirty="0">
                <a:latin typeface="Times New Roman" pitchFamily="18" charset="0"/>
              </a:rPr>
              <a:t>Find the pH of a solution with a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4.0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5</a:t>
            </a:r>
            <a:r>
              <a:rPr lang="en-US" dirty="0">
                <a:latin typeface="Times New Roman" pitchFamily="18" charset="0"/>
              </a:rPr>
              <a:t>. </a:t>
            </a:r>
          </a:p>
          <a:p>
            <a:pPr marL="0" indent="0" eaLnBrk="1" hangingPunct="1">
              <a:buFont typeface="Arial" pitchFamily="34" charset="0"/>
              <a:buNone/>
            </a:pPr>
            <a:endParaRPr lang="en-US" dirty="0">
              <a:latin typeface="Times New Roman" pitchFamily="18" charset="0"/>
            </a:endParaRPr>
          </a:p>
          <a:p>
            <a:pPr marL="0" indent="0" eaLnBrk="1" hangingPunct="1">
              <a:buNone/>
            </a:pPr>
            <a:r>
              <a:rPr lang="en-US" b="1" dirty="0">
                <a:solidFill>
                  <a:srgbClr val="7030A0"/>
                </a:solidFill>
                <a:latin typeface="Times New Roman" pitchFamily="18" charset="0"/>
              </a:rPr>
              <a:t>STEP 2  </a:t>
            </a:r>
            <a:r>
              <a:rPr lang="en-US" b="1" dirty="0">
                <a:latin typeface="Times New Roman" pitchFamily="18" charset="0"/>
              </a:rPr>
              <a:t>Enter the [H</a:t>
            </a:r>
            <a:r>
              <a:rPr lang="en-US" b="1" baseline="-25000" dirty="0">
                <a:latin typeface="Times New Roman" pitchFamily="18" charset="0"/>
              </a:rPr>
              <a:t>3</a:t>
            </a:r>
            <a:r>
              <a:rPr lang="en-US" b="1" dirty="0">
                <a:latin typeface="Times New Roman" pitchFamily="18" charset="0"/>
              </a:rPr>
              <a:t>O</a:t>
            </a:r>
            <a:r>
              <a:rPr lang="en-US" b="1" baseline="30000" dirty="0">
                <a:latin typeface="Times New Roman" pitchFamily="18" charset="0"/>
              </a:rPr>
              <a:t>+</a:t>
            </a:r>
            <a:r>
              <a:rPr lang="en-US" b="1" dirty="0">
                <a:latin typeface="Times New Roman" pitchFamily="18" charset="0"/>
              </a:rPr>
              <a:t>] into the pH equation and calculate.</a:t>
            </a:r>
          </a:p>
          <a:p>
            <a:pPr marL="0" indent="0" eaLnBrk="1" hangingPunct="1">
              <a:buFont typeface="Arial" pitchFamily="34" charset="0"/>
              <a:buNone/>
            </a:pPr>
            <a:r>
              <a:rPr lang="en-US" b="1" dirty="0">
                <a:latin typeface="Times New Roman" pitchFamily="18" charset="0"/>
              </a:rPr>
              <a:t>Procedure:</a:t>
            </a:r>
            <a:endParaRPr lang="en-US" dirty="0">
              <a:latin typeface="Times New Roman" pitchFamily="18" charset="0"/>
            </a:endParaRPr>
          </a:p>
          <a:p>
            <a:pPr marL="0" indent="0" eaLnBrk="1" hangingPunct="1">
              <a:buFont typeface="Arial" pitchFamily="34" charset="0"/>
              <a:buNone/>
            </a:pPr>
            <a:r>
              <a:rPr lang="en-US" dirty="0">
                <a:latin typeface="Times New Roman" pitchFamily="18" charset="0"/>
              </a:rPr>
              <a:t>	          Calculator Display:   </a:t>
            </a:r>
            <a:r>
              <a:rPr lang="en-US" dirty="0">
                <a:solidFill>
                  <a:srgbClr val="000000"/>
                </a:solidFill>
                <a:latin typeface="Times New Roman" pitchFamily="18" charset="0"/>
              </a:rPr>
              <a:t>4.39794000</a:t>
            </a:r>
            <a:r>
              <a:rPr lang="en-US" dirty="0">
                <a:latin typeface="Times New Roman" pitchFamily="18" charset="0"/>
              </a:rPr>
              <a:t>           		          Combining steps: pH = −log[4.0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5</a:t>
            </a:r>
            <a:r>
              <a:rPr lang="en-US" dirty="0">
                <a:latin typeface="Times New Roman" pitchFamily="18" charset="0"/>
              </a:rPr>
              <a:t>] </a:t>
            </a:r>
          </a:p>
          <a:p>
            <a:pPr marL="0" indent="0" eaLnBrk="1" hangingPunct="1">
              <a:buFont typeface="Arial" pitchFamily="34" charset="0"/>
              <a:buNone/>
            </a:pPr>
            <a:r>
              <a:rPr lang="en-US" dirty="0">
                <a:latin typeface="Times New Roman" pitchFamily="18" charset="0"/>
              </a:rPr>
              <a:t>		           = 4.0                        5 </a:t>
            </a:r>
          </a:p>
          <a:p>
            <a:pPr marL="0" indent="0" eaLnBrk="1" hangingPunct="1">
              <a:buFont typeface="Arial" pitchFamily="34" charset="0"/>
              <a:buNone/>
            </a:pPr>
            <a:r>
              <a:rPr lang="en-US" dirty="0">
                <a:latin typeface="Times New Roman" pitchFamily="18" charset="0"/>
              </a:rPr>
              <a:t>		           = </a:t>
            </a:r>
            <a:r>
              <a:rPr lang="en-US" dirty="0">
                <a:solidFill>
                  <a:srgbClr val="000000"/>
                </a:solidFill>
                <a:latin typeface="Times New Roman" pitchFamily="18" charset="0"/>
              </a:rPr>
              <a:t>4.397940009</a:t>
            </a:r>
          </a:p>
          <a:p>
            <a:pPr marL="0" indent="0" eaLnBrk="1" hangingPunct="1">
              <a:buFont typeface="Arial" pitchFamily="34" charset="0"/>
              <a:buNone/>
            </a:pPr>
            <a:endParaRPr lang="en-US" dirty="0">
              <a:latin typeface="Times New Roman" pitchFamily="18" charset="0"/>
            </a:endParaRPr>
          </a:p>
        </p:txBody>
      </p:sp>
      <p:sp>
        <p:nvSpPr>
          <p:cNvPr id="6" name="Rounded Rectangle 5"/>
          <p:cNvSpPr>
            <a:spLocks noChangeArrowheads="1"/>
          </p:cNvSpPr>
          <p:nvPr/>
        </p:nvSpPr>
        <p:spPr bwMode="auto">
          <a:xfrm>
            <a:off x="3429000" y="3276600"/>
            <a:ext cx="6858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a:t>
            </a:r>
          </a:p>
        </p:txBody>
      </p:sp>
      <p:sp>
        <p:nvSpPr>
          <p:cNvPr id="10" name="Rounded Rectangle 9"/>
          <p:cNvSpPr>
            <a:spLocks noChangeArrowheads="1"/>
          </p:cNvSpPr>
          <p:nvPr/>
        </p:nvSpPr>
        <p:spPr bwMode="auto">
          <a:xfrm>
            <a:off x="4114800" y="4572000"/>
            <a:ext cx="16002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EE or Exp</a:t>
            </a:r>
          </a:p>
        </p:txBody>
      </p:sp>
      <p:sp>
        <p:nvSpPr>
          <p:cNvPr id="13" name="Rounded Rectangle 12"/>
          <p:cNvSpPr>
            <a:spLocks noChangeArrowheads="1"/>
          </p:cNvSpPr>
          <p:nvPr/>
        </p:nvSpPr>
        <p:spPr bwMode="auto">
          <a:xfrm>
            <a:off x="2362200" y="3276600"/>
            <a:ext cx="6858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lgn="ctr">
              <a:tabLst>
                <a:tab pos="1206500" algn="l"/>
              </a:tabLst>
            </a:pPr>
            <a:r>
              <a:rPr lang="en-US" dirty="0">
                <a:solidFill>
                  <a:srgbClr val="000000"/>
                </a:solidFill>
                <a:latin typeface="Times New Roman" pitchFamily="18" charset="0"/>
              </a:rPr>
              <a:t>log</a:t>
            </a:r>
          </a:p>
        </p:txBody>
      </p:sp>
      <p:sp>
        <p:nvSpPr>
          <p:cNvPr id="14" name="Rounded Rectangle 13"/>
          <p:cNvSpPr>
            <a:spLocks noChangeArrowheads="1"/>
          </p:cNvSpPr>
          <p:nvPr/>
        </p:nvSpPr>
        <p:spPr bwMode="auto">
          <a:xfrm>
            <a:off x="6172200" y="4572000"/>
            <a:ext cx="6858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a:t>
            </a:r>
          </a:p>
        </p:txBody>
      </p:sp>
      <p:sp>
        <p:nvSpPr>
          <p:cNvPr id="15" name="Rounded Rectangle 14"/>
          <p:cNvSpPr>
            <a:spLocks noChangeArrowheads="1"/>
          </p:cNvSpPr>
          <p:nvPr/>
        </p:nvSpPr>
        <p:spPr bwMode="auto">
          <a:xfrm>
            <a:off x="7010400" y="4572000"/>
            <a:ext cx="6858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lgn="ctr">
              <a:tabLst>
                <a:tab pos="1206500" algn="l"/>
              </a:tabLst>
            </a:pPr>
            <a:r>
              <a:rPr lang="en-US" dirty="0">
                <a:solidFill>
                  <a:srgbClr val="000000"/>
                </a:solidFill>
                <a:latin typeface="Times New Roman" pitchFamily="18" charset="0"/>
              </a:rPr>
              <a:t>log</a:t>
            </a:r>
          </a:p>
        </p:txBody>
      </p:sp>
      <p:sp>
        <p:nvSpPr>
          <p:cNvPr id="16" name="Rounded Rectangle 15"/>
          <p:cNvSpPr>
            <a:spLocks noChangeArrowheads="1"/>
          </p:cNvSpPr>
          <p:nvPr/>
        </p:nvSpPr>
        <p:spPr bwMode="auto">
          <a:xfrm>
            <a:off x="7848600" y="4572000"/>
            <a:ext cx="6858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tabLst>
                <a:tab pos="1206500" algn="l"/>
              </a:tabLst>
            </a:pPr>
            <a:r>
              <a:rPr lang="en-US" dirty="0">
                <a:solidFill>
                  <a:srgbClr val="000000"/>
                </a:solidFill>
                <a:latin typeface="Times New Roman" pitchFamily="18" charset="0"/>
              </a:rPr>
              <a:t>+/−</a:t>
            </a:r>
          </a:p>
        </p:txBody>
      </p:sp>
    </p:spTree>
    <p:extLst>
      <p:ext uri="{BB962C8B-B14F-4D97-AF65-F5344CB8AC3E}">
        <p14:creationId xmlns:p14="http://schemas.microsoft.com/office/powerpoint/2010/main" val="13992838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257174"/>
            <a:ext cx="8153400" cy="914400"/>
          </a:xfrm>
        </p:spPr>
        <p:txBody>
          <a:bodyPr/>
          <a:lstStyle/>
          <a:p>
            <a:pPr eaLnBrk="1" hangingPunct="1"/>
            <a:r>
              <a:rPr lang="en-US" dirty="0">
                <a:latin typeface="Times New Roman" pitchFamily="18" charset="0"/>
              </a:rPr>
              <a:t>Solution</a:t>
            </a:r>
          </a:p>
        </p:txBody>
      </p:sp>
      <p:sp>
        <p:nvSpPr>
          <p:cNvPr id="37891" name="Text Placeholder 2"/>
          <p:cNvSpPr>
            <a:spLocks noGrp="1"/>
          </p:cNvSpPr>
          <p:nvPr>
            <p:ph type="body" sz="half" idx="1"/>
          </p:nvPr>
        </p:nvSpPr>
        <p:spPr>
          <a:xfrm>
            <a:off x="609600" y="1524000"/>
            <a:ext cx="8077200" cy="4572000"/>
          </a:xfrm>
        </p:spPr>
        <p:txBody>
          <a:bodyPr/>
          <a:lstStyle/>
          <a:p>
            <a:pPr marL="0" indent="0" eaLnBrk="1" hangingPunct="1">
              <a:buFont typeface="Arial" pitchFamily="34" charset="0"/>
              <a:buNone/>
            </a:pPr>
            <a:r>
              <a:rPr lang="en-US" dirty="0">
                <a:latin typeface="Times New Roman" pitchFamily="18" charset="0"/>
              </a:rPr>
              <a:t>Find the pH of a solution with a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of 4.0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sym typeface="Symbol" pitchFamily="82" charset="2"/>
              </a:rPr>
              <a:t>−</a:t>
            </a:r>
            <a:r>
              <a:rPr lang="en-US" baseline="30000" dirty="0">
                <a:latin typeface="Times New Roman" pitchFamily="18" charset="0"/>
              </a:rPr>
              <a:t>5</a:t>
            </a:r>
            <a:r>
              <a:rPr lang="en-US" dirty="0">
                <a:latin typeface="Times New Roman" pitchFamily="18" charset="0"/>
              </a:rPr>
              <a:t>. </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b="1" dirty="0">
                <a:solidFill>
                  <a:srgbClr val="7030A0"/>
                </a:solidFill>
                <a:latin typeface="Times New Roman" pitchFamily="18" charset="0"/>
              </a:rPr>
              <a:t>STEP 3 </a:t>
            </a:r>
            <a:r>
              <a:rPr lang="en-US" dirty="0">
                <a:solidFill>
                  <a:srgbClr val="7030A0"/>
                </a:solidFill>
                <a:latin typeface="Times New Roman" pitchFamily="18" charset="0"/>
              </a:rPr>
              <a:t> </a:t>
            </a:r>
            <a:r>
              <a:rPr lang="en-US" b="1" dirty="0">
                <a:latin typeface="Times New Roman" pitchFamily="18" charset="0"/>
              </a:rPr>
              <a:t>Adjust the number of SFs on the right of the decimal point.</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b="1" dirty="0">
                <a:latin typeface="Times New Roman" pitchFamily="18" charset="0"/>
              </a:rPr>
              <a:t>Coefficient   Power of ten</a:t>
            </a:r>
          </a:p>
          <a:p>
            <a:pPr marL="0" indent="0" eaLnBrk="1" hangingPunct="1">
              <a:buNone/>
            </a:pPr>
            <a:r>
              <a:rPr lang="en-US" dirty="0">
                <a:solidFill>
                  <a:srgbClr val="FF0000"/>
                </a:solidFill>
                <a:latin typeface="Times New Roman" pitchFamily="18" charset="0"/>
              </a:rPr>
              <a:t>4.0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a:t>
            </a:r>
            <a:r>
              <a:rPr lang="en-US" baseline="30000" dirty="0" smtClean="0">
                <a:latin typeface="Times New Roman" pitchFamily="18" charset="0"/>
              </a:rPr>
              <a:t>5</a:t>
            </a:r>
            <a:r>
              <a:rPr lang="en-US" dirty="0" smtClean="0">
                <a:latin typeface="Times New Roman" pitchFamily="18" charset="0"/>
              </a:rPr>
              <a:t> M</a:t>
            </a:r>
            <a:r>
              <a:rPr lang="en-US" dirty="0">
                <a:latin typeface="Times New Roman" pitchFamily="18" charset="0"/>
              </a:rPr>
              <a:t>	</a:t>
            </a:r>
            <a:r>
              <a:rPr lang="en-US" dirty="0" smtClean="0">
                <a:latin typeface="Times New Roman" pitchFamily="18" charset="0"/>
              </a:rPr>
              <a:t>            </a:t>
            </a:r>
            <a:r>
              <a:rPr lang="en-US" dirty="0">
                <a:latin typeface="Times New Roman" pitchFamily="18" charset="0"/>
              </a:rPr>
              <a:t>pH = −log[</a:t>
            </a:r>
            <a:r>
              <a:rPr lang="en-US" dirty="0">
                <a:solidFill>
                  <a:srgbClr val="FF0000"/>
                </a:solidFill>
                <a:latin typeface="Times New Roman" pitchFamily="18" charset="0"/>
              </a:rPr>
              <a:t>4.0</a:t>
            </a:r>
            <a:r>
              <a:rPr lang="en-US" dirty="0">
                <a:latin typeface="Times New Roman" pitchFamily="18" charset="0"/>
              </a:rPr>
              <a:t>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−5</a:t>
            </a:r>
            <a:r>
              <a:rPr lang="en-US" dirty="0">
                <a:latin typeface="Times New Roman" pitchFamily="18" charset="0"/>
              </a:rPr>
              <a:t>] = 4.</a:t>
            </a:r>
            <a:r>
              <a:rPr lang="en-US" dirty="0">
                <a:solidFill>
                  <a:srgbClr val="FF0000"/>
                </a:solidFill>
                <a:latin typeface="Times New Roman" pitchFamily="18" charset="0"/>
              </a:rPr>
              <a:t>40</a:t>
            </a:r>
          </a:p>
          <a:p>
            <a:pPr marL="0" indent="0" eaLnBrk="1" hangingPunct="1">
              <a:buFont typeface="Arial" pitchFamily="34" charset="0"/>
              <a:buNone/>
            </a:pPr>
            <a:endParaRPr lang="en-US" dirty="0">
              <a:solidFill>
                <a:srgbClr val="FF0000"/>
              </a:solidFill>
              <a:latin typeface="Times New Roman" pitchFamily="18" charset="0"/>
            </a:endParaRPr>
          </a:p>
          <a:p>
            <a:pPr marL="0" indent="0" eaLnBrk="1" hangingPunct="1">
              <a:buFont typeface="Arial" pitchFamily="34" charset="0"/>
              <a:buNone/>
            </a:pPr>
            <a:r>
              <a:rPr lang="en-US" sz="2000" dirty="0">
                <a:solidFill>
                  <a:srgbClr val="FF0000"/>
                </a:solidFill>
                <a:latin typeface="Times New Roman" pitchFamily="18" charset="0"/>
              </a:rPr>
              <a:t>Two SFs              Exact		 		       Exact   Two SFs</a:t>
            </a:r>
          </a:p>
        </p:txBody>
      </p:sp>
      <p:cxnSp>
        <p:nvCxnSpPr>
          <p:cNvPr id="3" name="Straight Arrow Connector 2"/>
          <p:cNvCxnSpPr>
            <a:cxnSpLocks noChangeShapeType="1"/>
          </p:cNvCxnSpPr>
          <p:nvPr/>
        </p:nvCxnSpPr>
        <p:spPr bwMode="auto">
          <a:xfrm flipV="1">
            <a:off x="762000" y="4648200"/>
            <a:ext cx="0" cy="381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flipV="1">
            <a:off x="990600" y="4648200"/>
            <a:ext cx="0" cy="381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V="1">
            <a:off x="2819400" y="4659261"/>
            <a:ext cx="0" cy="381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flipV="1">
            <a:off x="7010400" y="4557252"/>
            <a:ext cx="381000" cy="5334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flipV="1">
            <a:off x="7696200" y="4659261"/>
            <a:ext cx="0" cy="381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V="1">
            <a:off x="7848600" y="4659261"/>
            <a:ext cx="0" cy="381000"/>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065464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3399" y="257175"/>
            <a:ext cx="8153400" cy="914400"/>
          </a:xfrm>
        </p:spPr>
        <p:txBody>
          <a:bodyPr/>
          <a:lstStyle/>
          <a:p>
            <a:pPr eaLnBrk="1" hangingPunct="1"/>
            <a:r>
              <a:rPr lang="en-US" dirty="0">
                <a:latin typeface="Times New Roman" pitchFamily="18" charset="0"/>
              </a:rPr>
              <a:t>Calculating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a:t>
            </a:r>
            <a:br>
              <a:rPr lang="en-US" dirty="0">
                <a:latin typeface="Times New Roman" pitchFamily="18" charset="0"/>
              </a:rPr>
            </a:br>
            <a:r>
              <a:rPr lang="en-US" dirty="0">
                <a:latin typeface="Times New Roman" pitchFamily="18" charset="0"/>
              </a:rPr>
              <a:t>from pH</a:t>
            </a:r>
          </a:p>
        </p:txBody>
      </p:sp>
      <p:sp>
        <p:nvSpPr>
          <p:cNvPr id="38915" name="Text Placeholder 2"/>
          <p:cNvSpPr>
            <a:spLocks noGrp="1"/>
          </p:cNvSpPr>
          <p:nvPr>
            <p:ph type="body" sz="half" idx="1"/>
          </p:nvPr>
        </p:nvSpPr>
        <p:spPr>
          <a:xfrm>
            <a:off x="609600" y="1524000"/>
            <a:ext cx="8077200" cy="3505200"/>
          </a:xfrm>
        </p:spPr>
        <p:txBody>
          <a:bodyPr/>
          <a:lstStyle/>
          <a:p>
            <a:pPr marL="0" indent="0" eaLnBrk="1" hangingPunct="1">
              <a:buFont typeface="Arial" pitchFamily="34" charset="0"/>
              <a:buNone/>
            </a:pPr>
            <a:r>
              <a:rPr lang="en-US" dirty="0">
                <a:latin typeface="Times New Roman" pitchFamily="18" charset="0"/>
              </a:rPr>
              <a:t>Given the pH of a solution, we can reverse the calculation to obtain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a:t>
            </a:r>
          </a:p>
          <a:p>
            <a:pPr marL="320040" indent="-320040" eaLnBrk="1" hangingPunct="1"/>
            <a:r>
              <a:rPr lang="en-US" dirty="0">
                <a:latin typeface="Times New Roman" pitchFamily="18" charset="0"/>
              </a:rPr>
              <a:t>For whole number pH values, the negative pH value is the power of 10 in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concentration.</a:t>
            </a:r>
          </a:p>
          <a:p>
            <a:pPr marL="320040" indent="-320040" algn="ctr" eaLnBrk="1" hangingPunct="1">
              <a:buFont typeface="Arial" pitchFamily="34" charset="0"/>
              <a:buNone/>
            </a:pPr>
            <a:r>
              <a:rPr lang="en-US" dirty="0">
                <a:latin typeface="Times New Roman" pitchFamily="18" charset="0"/>
              </a:rPr>
              <a:t>[H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10</a:t>
            </a:r>
            <a:r>
              <a:rPr lang="en-US" baseline="30000" dirty="0">
                <a:latin typeface="Times New Roman" pitchFamily="18" charset="0"/>
              </a:rPr>
              <a:t>−pH</a:t>
            </a:r>
          </a:p>
          <a:p>
            <a:pPr marL="320040" indent="-320040" eaLnBrk="1" hangingPunct="1"/>
            <a:r>
              <a:rPr lang="en-US" dirty="0">
                <a:latin typeface="Times New Roman" pitchFamily="18" charset="0"/>
              </a:rPr>
              <a:t>For pH values that are not whole numbers, the calculation requires the use of the 10</a:t>
            </a:r>
            <a:r>
              <a:rPr lang="en-US" i="1" baseline="30000" dirty="0">
                <a:latin typeface="Times New Roman" pitchFamily="18" charset="0"/>
              </a:rPr>
              <a:t>x</a:t>
            </a:r>
            <a:r>
              <a:rPr lang="en-US" dirty="0">
                <a:latin typeface="Times New Roman" pitchFamily="18" charset="0"/>
              </a:rPr>
              <a:t> key, which is usually a 2</a:t>
            </a:r>
            <a:r>
              <a:rPr lang="en-US" baseline="30000" dirty="0">
                <a:latin typeface="Times New Roman" pitchFamily="18" charset="0"/>
              </a:rPr>
              <a:t>nd</a:t>
            </a:r>
            <a:r>
              <a:rPr lang="en-US" dirty="0">
                <a:latin typeface="Times New Roman" pitchFamily="18" charset="0"/>
              </a:rPr>
              <a:t> function key</a:t>
            </a:r>
            <a:r>
              <a:rPr lang="en-US" dirty="0" smtClean="0">
                <a:latin typeface="Times New Roman" pitchFamily="18" charset="0"/>
              </a:rPr>
              <a:t>.</a:t>
            </a:r>
            <a:endParaRPr lang="en-US" baseline="30000" dirty="0">
              <a:latin typeface="Times New Roman" pitchFamily="18" charset="0"/>
            </a:endParaRPr>
          </a:p>
        </p:txBody>
      </p:sp>
      <p:pic>
        <p:nvPicPr>
          <p:cNvPr id="1026" name="Picture 2" descr="G:\08VOL4\Graphics\Powerpoint\PEARSON\PE006-TIMBERLAKE-13e\Final Files\Key Math-3.jpg"/>
          <p:cNvPicPr>
            <a:picLocks noChangeAspect="1" noChangeArrowheads="1"/>
          </p:cNvPicPr>
          <p:nvPr/>
        </p:nvPicPr>
        <p:blipFill>
          <a:blip r:embed="rId2" cstate="print"/>
          <a:srcRect/>
          <a:stretch>
            <a:fillRect/>
          </a:stretch>
        </p:blipFill>
        <p:spPr bwMode="auto">
          <a:xfrm>
            <a:off x="6444354" y="617514"/>
            <a:ext cx="2620061" cy="614477"/>
          </a:xfrm>
          <a:prstGeom prst="rect">
            <a:avLst/>
          </a:prstGeom>
          <a:noFill/>
        </p:spPr>
      </p:pic>
    </p:spTree>
    <p:extLst>
      <p:ext uri="{BB962C8B-B14F-4D97-AF65-F5344CB8AC3E}">
        <p14:creationId xmlns:p14="http://schemas.microsoft.com/office/powerpoint/2010/main" val="29548671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257176"/>
            <a:ext cx="8153400" cy="914400"/>
          </a:xfrm>
        </p:spPr>
        <p:txBody>
          <a:bodyPr/>
          <a:lstStyle/>
          <a:p>
            <a:pPr eaLnBrk="1" hangingPunct="1"/>
            <a:r>
              <a:rPr lang="en-US" dirty="0">
                <a:latin typeface="Times New Roman" pitchFamily="18" charset="0"/>
              </a:rPr>
              <a:t>Learning Check</a:t>
            </a:r>
          </a:p>
        </p:txBody>
      </p:sp>
      <p:sp>
        <p:nvSpPr>
          <p:cNvPr id="40963" name="Text Placeholder 2"/>
          <p:cNvSpPr>
            <a:spLocks noGrp="1"/>
          </p:cNvSpPr>
          <p:nvPr>
            <p:ph type="body" sz="half" idx="1"/>
          </p:nvPr>
        </p:nvSpPr>
        <p:spPr>
          <a:xfrm>
            <a:off x="609600" y="1524000"/>
            <a:ext cx="8077200" cy="4572000"/>
          </a:xfrm>
        </p:spPr>
        <p:txBody>
          <a:bodyPr/>
          <a:lstStyle/>
          <a:p>
            <a:pPr marL="0" indent="0" eaLnBrk="1" hangingPunct="1">
              <a:buFont typeface="Arial" pitchFamily="34" charset="0"/>
              <a:buNone/>
            </a:pPr>
            <a:r>
              <a:rPr lang="en-US" dirty="0">
                <a:latin typeface="Times New Roman" pitchFamily="18" charset="0"/>
              </a:rPr>
              <a:t>Determine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for solutions having each of the following pH values:</a:t>
            </a:r>
          </a:p>
          <a:p>
            <a:pPr marL="0" indent="0" eaLnBrk="1" hangingPunct="1">
              <a:buFont typeface="Arial" pitchFamily="34" charset="0"/>
              <a:buNone/>
            </a:pPr>
            <a:r>
              <a:rPr lang="en-US" dirty="0">
                <a:latin typeface="Times New Roman" pitchFamily="18" charset="0"/>
              </a:rPr>
              <a:t>A.  3.0</a:t>
            </a:r>
          </a:p>
          <a:p>
            <a:pPr marL="0" indent="0" eaLnBrk="1" hangingPunct="1">
              <a:buFont typeface="Arial" pitchFamily="34" charset="0"/>
              <a:buNone/>
            </a:pPr>
            <a:r>
              <a:rPr lang="en-US" dirty="0">
                <a:latin typeface="Times New Roman" pitchFamily="18" charset="0"/>
              </a:rPr>
              <a:t>B.  3.42</a:t>
            </a:r>
          </a:p>
          <a:p>
            <a:pPr marL="0" indent="0" eaLnBrk="1" hangingPunct="1">
              <a:buFont typeface="Arial" pitchFamily="34" charset="0"/>
              <a:buNone/>
            </a:pPr>
            <a:r>
              <a:rPr lang="en-US" baseline="30000" dirty="0">
                <a:latin typeface="Times New Roman" pitchFamily="18" charset="0"/>
              </a:rPr>
              <a:t>	</a:t>
            </a:r>
          </a:p>
        </p:txBody>
      </p:sp>
    </p:spTree>
    <p:extLst>
      <p:ext uri="{BB962C8B-B14F-4D97-AF65-F5344CB8AC3E}">
        <p14:creationId xmlns:p14="http://schemas.microsoft.com/office/powerpoint/2010/main" val="20971508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257177"/>
            <a:ext cx="8153400" cy="914400"/>
          </a:xfrm>
        </p:spPr>
        <p:txBody>
          <a:bodyPr/>
          <a:lstStyle/>
          <a:p>
            <a:pPr eaLnBrk="1" hangingPunct="1"/>
            <a:r>
              <a:rPr lang="en-US" dirty="0">
                <a:latin typeface="Times New Roman" pitchFamily="18" charset="0"/>
              </a:rPr>
              <a:t>Solution</a:t>
            </a:r>
          </a:p>
        </p:txBody>
      </p:sp>
      <p:sp>
        <p:nvSpPr>
          <p:cNvPr id="41987" name="Text Placeholder 2"/>
          <p:cNvSpPr>
            <a:spLocks noGrp="1"/>
          </p:cNvSpPr>
          <p:nvPr>
            <p:ph type="body" sz="half" idx="1"/>
          </p:nvPr>
        </p:nvSpPr>
        <p:spPr>
          <a:xfrm>
            <a:off x="609600" y="1524000"/>
            <a:ext cx="8077200" cy="4572000"/>
          </a:xfrm>
        </p:spPr>
        <p:txBody>
          <a:bodyPr/>
          <a:lstStyle/>
          <a:p>
            <a:pPr marL="0" indent="0" eaLnBrk="1" hangingPunct="1">
              <a:buFont typeface="Arial" pitchFamily="34" charset="0"/>
              <a:buNone/>
            </a:pPr>
            <a:r>
              <a:rPr lang="en-US" dirty="0">
                <a:latin typeface="Times New Roman" pitchFamily="18" charset="0"/>
              </a:rPr>
              <a:t>Determine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for solutions having each of the following pH values:</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dirty="0">
                <a:latin typeface="Times New Roman" pitchFamily="18" charset="0"/>
              </a:rPr>
              <a:t>A.  3.0    For pH values that are whole numbers,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can    	   be written 1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−pH</a:t>
            </a:r>
            <a:r>
              <a:rPr lang="en-US" dirty="0">
                <a:latin typeface="Times New Roman" pitchFamily="18" charset="0"/>
              </a:rPr>
              <a:t>.</a:t>
            </a:r>
          </a:p>
          <a:p>
            <a:pPr marL="0" indent="0" eaLnBrk="1" hangingPunct="1">
              <a:spcBef>
                <a:spcPts val="0"/>
              </a:spcBef>
              <a:buFont typeface="Arial" pitchFamily="34" charset="0"/>
              <a:buNone/>
            </a:pPr>
            <a:endParaRPr lang="en-US" sz="1200" dirty="0">
              <a:latin typeface="Times New Roman" pitchFamily="18" charset="0"/>
            </a:endParaRPr>
          </a:p>
          <a:p>
            <a:pPr marL="0" indent="0" eaLnBrk="1" hangingPunct="1">
              <a:spcBef>
                <a:spcPts val="0"/>
              </a:spcBef>
              <a:buFont typeface="Arial" pitchFamily="34" charset="0"/>
              <a:buNone/>
            </a:pPr>
            <a:r>
              <a:rPr lang="en-US" dirty="0">
                <a:latin typeface="Times New Roman" pitchFamily="18" charset="0"/>
              </a:rPr>
              <a:t>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 1 </a:t>
            </a:r>
            <a:r>
              <a:rPr lang="en-US" dirty="0">
                <a:latin typeface="Times New Roman" pitchFamily="18" charset="0"/>
                <a:cs typeface="Times New Roman" pitchFamily="18" charset="0"/>
              </a:rPr>
              <a:t>×</a:t>
            </a:r>
            <a:r>
              <a:rPr lang="en-US" dirty="0">
                <a:latin typeface="Times New Roman" pitchFamily="18" charset="0"/>
              </a:rPr>
              <a:t> 10</a:t>
            </a:r>
            <a:r>
              <a:rPr lang="en-US" baseline="30000" dirty="0">
                <a:latin typeface="Times New Roman" pitchFamily="18" charset="0"/>
              </a:rPr>
              <a:t>−3 </a:t>
            </a:r>
            <a:r>
              <a:rPr lang="en-US" dirty="0">
                <a:latin typeface="Times New Roman" pitchFamily="18" charset="0"/>
              </a:rPr>
              <a:t>M</a:t>
            </a:r>
          </a:p>
        </p:txBody>
      </p:sp>
      <p:cxnSp>
        <p:nvCxnSpPr>
          <p:cNvPr id="3" name="Straight Arrow Connector 2"/>
          <p:cNvCxnSpPr>
            <a:cxnSpLocks noChangeShapeType="1"/>
          </p:cNvCxnSpPr>
          <p:nvPr/>
        </p:nvCxnSpPr>
        <p:spPr bwMode="auto">
          <a:xfrm flipH="1">
            <a:off x="4191000" y="3538538"/>
            <a:ext cx="685800" cy="271462"/>
          </a:xfrm>
          <a:prstGeom prst="straightConnector1">
            <a:avLst/>
          </a:prstGeom>
          <a:noFill/>
          <a:ln w="19050">
            <a:solidFill>
              <a:schemeClr val="accent1"/>
            </a:solidFill>
            <a:round/>
            <a:headEnd/>
            <a:tailEnd type="arrow" w="med"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
        <p:nvSpPr>
          <p:cNvPr id="41989" name="TextBox 4"/>
          <p:cNvSpPr txBox="1">
            <a:spLocks noChangeArrowheads="1"/>
          </p:cNvSpPr>
          <p:nvPr/>
        </p:nvSpPr>
        <p:spPr bwMode="auto">
          <a:xfrm>
            <a:off x="4876800" y="3302564"/>
            <a:ext cx="434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charset="-128"/>
              </a:defRPr>
            </a:lvl1pPr>
            <a:lvl2pPr marL="37931725" indent="-37474525">
              <a:defRPr sz="2400">
                <a:solidFill>
                  <a:schemeClr val="tx1"/>
                </a:solidFill>
                <a:latin typeface="Arial" pitchFamily="34" charset="0"/>
                <a:ea typeface="ＭＳ Ｐゴシック" charset="-128"/>
              </a:defRPr>
            </a:lvl2pPr>
            <a:lvl3pPr>
              <a:defRPr sz="2400">
                <a:solidFill>
                  <a:schemeClr val="tx1"/>
                </a:solidFill>
                <a:latin typeface="Arial" pitchFamily="34" charset="0"/>
                <a:ea typeface="ＭＳ Ｐゴシック" charset="-128"/>
              </a:defRPr>
            </a:lvl3pPr>
            <a:lvl4pPr>
              <a:defRPr sz="2400">
                <a:solidFill>
                  <a:schemeClr val="tx1"/>
                </a:solidFill>
                <a:latin typeface="Arial" pitchFamily="34" charset="0"/>
                <a:ea typeface="ＭＳ Ｐゴシック" charset="-128"/>
              </a:defRPr>
            </a:lvl4pPr>
            <a:lvl5pPr>
              <a:defRPr sz="2400">
                <a:solidFill>
                  <a:schemeClr val="tx1"/>
                </a:solidFill>
                <a:latin typeface="Arial" pitchFamily="34" charset="0"/>
                <a:ea typeface="ＭＳ Ｐゴシック" charset="-128"/>
              </a:defRPr>
            </a:lvl5pPr>
            <a:lvl6pPr marL="457200" eaLnBrk="0" fontAlgn="base" hangingPunct="0">
              <a:spcBef>
                <a:spcPct val="0"/>
              </a:spcBef>
              <a:spcAft>
                <a:spcPct val="0"/>
              </a:spcAft>
              <a:defRPr sz="2400">
                <a:solidFill>
                  <a:schemeClr val="tx1"/>
                </a:solidFill>
                <a:latin typeface="Arial" pitchFamily="34" charset="0"/>
                <a:ea typeface="ＭＳ Ｐゴシック" charset="-128"/>
              </a:defRPr>
            </a:lvl6pPr>
            <a:lvl7pPr marL="914400" eaLnBrk="0" fontAlgn="base" hangingPunct="0">
              <a:spcBef>
                <a:spcPct val="0"/>
              </a:spcBef>
              <a:spcAft>
                <a:spcPct val="0"/>
              </a:spcAft>
              <a:defRPr sz="2400">
                <a:solidFill>
                  <a:schemeClr val="tx1"/>
                </a:solidFill>
                <a:latin typeface="Arial" pitchFamily="34" charset="0"/>
                <a:ea typeface="ＭＳ Ｐゴシック" charset="-128"/>
              </a:defRPr>
            </a:lvl7pPr>
            <a:lvl8pPr marL="1371600" eaLnBrk="0" fontAlgn="base" hangingPunct="0">
              <a:spcBef>
                <a:spcPct val="0"/>
              </a:spcBef>
              <a:spcAft>
                <a:spcPct val="0"/>
              </a:spcAft>
              <a:defRPr sz="2400">
                <a:solidFill>
                  <a:schemeClr val="tx1"/>
                </a:solidFill>
                <a:latin typeface="Arial" pitchFamily="34" charset="0"/>
                <a:ea typeface="ＭＳ Ｐゴシック" charset="-128"/>
              </a:defRPr>
            </a:lvl8pPr>
            <a:lvl9pPr marL="18288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1600" dirty="0">
                <a:solidFill>
                  <a:srgbClr val="FF0000"/>
                </a:solidFill>
                <a:latin typeface="Times New Roman" pitchFamily="18" charset="0"/>
              </a:rPr>
              <a:t>pH</a:t>
            </a:r>
          </a:p>
        </p:txBody>
      </p:sp>
    </p:spTree>
    <p:extLst>
      <p:ext uri="{BB962C8B-B14F-4D97-AF65-F5344CB8AC3E}">
        <p14:creationId xmlns:p14="http://schemas.microsoft.com/office/powerpoint/2010/main" val="37640859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257177"/>
            <a:ext cx="8153400" cy="914400"/>
          </a:xfrm>
        </p:spPr>
        <p:txBody>
          <a:bodyPr/>
          <a:lstStyle/>
          <a:p>
            <a:pPr eaLnBrk="1" hangingPunct="1"/>
            <a:r>
              <a:rPr lang="en-US" dirty="0">
                <a:latin typeface="Times New Roman" pitchFamily="18" charset="0"/>
              </a:rPr>
              <a:t>Solution</a:t>
            </a:r>
          </a:p>
        </p:txBody>
      </p:sp>
      <p:sp>
        <p:nvSpPr>
          <p:cNvPr id="43011" name="Text Placeholder 2"/>
          <p:cNvSpPr>
            <a:spLocks noGrp="1"/>
          </p:cNvSpPr>
          <p:nvPr>
            <p:ph type="body" sz="half" idx="1"/>
          </p:nvPr>
        </p:nvSpPr>
        <p:spPr>
          <a:xfrm>
            <a:off x="609600" y="1524000"/>
            <a:ext cx="8077200" cy="4572000"/>
          </a:xfrm>
        </p:spPr>
        <p:txBody>
          <a:bodyPr/>
          <a:lstStyle/>
          <a:p>
            <a:pPr marL="0" indent="0" eaLnBrk="1" hangingPunct="1">
              <a:buFont typeface="Arial" pitchFamily="34" charset="0"/>
              <a:buNone/>
            </a:pPr>
            <a:r>
              <a:rPr lang="en-US" dirty="0">
                <a:latin typeface="Times New Roman" pitchFamily="18" charset="0"/>
              </a:rPr>
              <a:t>Determine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for solutions having each of the following pH values:</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dirty="0">
                <a:latin typeface="Times New Roman" pitchFamily="18" charset="0"/>
              </a:rPr>
              <a:t>B.  3.42  For pH values that are not whole numbers, do the </a:t>
            </a:r>
            <a:br>
              <a:rPr lang="en-US" dirty="0">
                <a:latin typeface="Times New Roman" pitchFamily="18" charset="0"/>
              </a:rPr>
            </a:br>
            <a:r>
              <a:rPr lang="en-US" dirty="0">
                <a:latin typeface="Times New Roman" pitchFamily="18" charset="0"/>
              </a:rPr>
              <a:t>	   following</a:t>
            </a:r>
            <a:r>
              <a:rPr lang="en-US" dirty="0" smtClean="0">
                <a:latin typeface="Times New Roman" pitchFamily="18" charset="0"/>
              </a:rPr>
              <a:t>:</a:t>
            </a:r>
            <a:endParaRPr lang="en-US" dirty="0">
              <a:latin typeface="Times New Roman" pitchFamily="18" charset="0"/>
            </a:endParaRPr>
          </a:p>
          <a:p>
            <a:pPr marL="0" indent="0" eaLnBrk="1" hangingPunct="1">
              <a:buFont typeface="Arial" pitchFamily="34" charset="0"/>
              <a:buNone/>
            </a:pPr>
            <a:r>
              <a:rPr lang="en-US" b="1" dirty="0">
                <a:solidFill>
                  <a:srgbClr val="7030A0"/>
                </a:solidFill>
                <a:latin typeface="Times New Roman" pitchFamily="18" charset="0"/>
              </a:rPr>
              <a:t>STEP 1  </a:t>
            </a:r>
            <a:r>
              <a:rPr lang="en-US" b="1" dirty="0">
                <a:latin typeface="Times New Roman" pitchFamily="18" charset="0"/>
              </a:rPr>
              <a:t>State the given and needed quantities.</a:t>
            </a:r>
          </a:p>
          <a:p>
            <a:pPr marL="0" indent="0" eaLnBrk="1" hangingPunct="1">
              <a:buFont typeface="Arial" pitchFamily="34" charset="0"/>
              <a:buNone/>
            </a:pPr>
            <a:endParaRPr lang="en-US" b="1" dirty="0">
              <a:latin typeface="Times New Roman" pitchFamily="18" charset="0"/>
            </a:endParaRPr>
          </a:p>
          <a:p>
            <a:pPr marL="0" indent="0" eaLnBrk="1" hangingPunct="1">
              <a:buFont typeface="Arial" pitchFamily="34" charset="0"/>
              <a:buNone/>
            </a:pPr>
            <a:endParaRPr lang="en-US" b="1" dirty="0">
              <a:latin typeface="Times New Roman" pitchFamily="18" charset="0"/>
            </a:endParaRPr>
          </a:p>
          <a:p>
            <a:pPr marL="0" indent="0" eaLnBrk="1" hangingPunct="1">
              <a:buFont typeface="Arial" pitchFamily="34" charset="0"/>
              <a:buNone/>
            </a:pPr>
            <a:endParaRPr lang="en-US" b="1" dirty="0">
              <a:latin typeface="Times New Roman" pitchFamily="18" charset="0"/>
            </a:endParaRPr>
          </a:p>
          <a:p>
            <a:pPr marL="0" indent="0" eaLnBrk="1" hangingPunct="1">
              <a:buFont typeface="Arial" pitchFamily="34" charset="0"/>
              <a:buNone/>
            </a:pPr>
            <a:r>
              <a:rPr lang="en-US" b="1" dirty="0">
                <a:latin typeface="Times New Roman" pitchFamily="18" charset="0"/>
              </a:rPr>
              <a:t>	   </a:t>
            </a:r>
            <a:r>
              <a:rPr lang="en-US" dirty="0">
                <a:latin typeface="Times New Roman" pitchFamily="18" charset="0"/>
              </a:rPr>
              <a:t>3.42</a:t>
            </a:r>
          </a:p>
          <a:p>
            <a:pPr marL="0" indent="0" eaLnBrk="1" hangingPunct="1">
              <a:buFont typeface="Arial" pitchFamily="34" charset="0"/>
              <a:buNone/>
            </a:pPr>
            <a:r>
              <a:rPr lang="en-US" dirty="0">
                <a:latin typeface="Times New Roman" pitchFamily="18" charset="0"/>
              </a:rPr>
              <a:t>	   Calculator Display:   −3.42</a:t>
            </a:r>
          </a:p>
          <a:p>
            <a:pPr marL="0" indent="0" eaLnBrk="1" hangingPunct="1">
              <a:buFont typeface="Arial" pitchFamily="34" charset="0"/>
              <a:buNone/>
            </a:pPr>
            <a:r>
              <a:rPr lang="en-US" baseline="30000" dirty="0">
                <a:latin typeface="Times New Roman" pitchFamily="18" charset="0"/>
              </a:rPr>
              <a:t>	</a:t>
            </a:r>
          </a:p>
        </p:txBody>
      </p:sp>
      <p:sp>
        <p:nvSpPr>
          <p:cNvPr id="8" name="Rounded Rectangle 7"/>
          <p:cNvSpPr>
            <a:spLocks noChangeArrowheads="1"/>
          </p:cNvSpPr>
          <p:nvPr/>
        </p:nvSpPr>
        <p:spPr bwMode="auto">
          <a:xfrm>
            <a:off x="1828800" y="4267200"/>
            <a:ext cx="6705600" cy="914400"/>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r>
              <a:rPr lang="en-US" sz="2000" b="1" dirty="0">
                <a:latin typeface="Times New Roman" pitchFamily="18" charset="0"/>
              </a:rPr>
              <a:t>ANALYZE THE	    GIVEN       NEED           CONNECT</a:t>
            </a:r>
          </a:p>
          <a:p>
            <a:r>
              <a:rPr lang="en-US" sz="2000" b="1" dirty="0">
                <a:latin typeface="Times New Roman" pitchFamily="18" charset="0"/>
              </a:rPr>
              <a:t>PROBLEM</a:t>
            </a:r>
            <a:r>
              <a:rPr lang="en-US" sz="2000" dirty="0">
                <a:latin typeface="Times New Roman" pitchFamily="18" charset="0"/>
              </a:rPr>
              <a:t>            </a:t>
            </a:r>
            <a:r>
              <a:rPr lang="en-US" sz="2000" dirty="0">
                <a:solidFill>
                  <a:srgbClr val="000000"/>
                </a:solidFill>
                <a:latin typeface="Times New Roman" pitchFamily="18" charset="0"/>
              </a:rPr>
              <a:t>pH = 3.42     </a:t>
            </a:r>
            <a:r>
              <a:rPr lang="en-US" sz="2000" dirty="0">
                <a:latin typeface="Times New Roman" pitchFamily="18" charset="0"/>
              </a:rPr>
              <a:t>[</a:t>
            </a:r>
            <a:r>
              <a:rPr lang="en-US" sz="2000" dirty="0">
                <a:solidFill>
                  <a:srgbClr val="000000"/>
                </a:solidFill>
                <a:latin typeface="Times New Roman" pitchFamily="18" charset="0"/>
              </a:rPr>
              <a:t>H</a:t>
            </a:r>
            <a:r>
              <a:rPr lang="en-US" sz="2000" baseline="-25000" dirty="0">
                <a:solidFill>
                  <a:srgbClr val="000000"/>
                </a:solidFill>
                <a:latin typeface="Times New Roman" pitchFamily="18" charset="0"/>
              </a:rPr>
              <a:t>3</a:t>
            </a:r>
            <a:r>
              <a:rPr lang="en-US" sz="2000" dirty="0">
                <a:solidFill>
                  <a:srgbClr val="000000"/>
                </a:solidFill>
                <a:latin typeface="Times New Roman" pitchFamily="18" charset="0"/>
              </a:rPr>
              <a:t>O</a:t>
            </a:r>
            <a:r>
              <a:rPr lang="en-US" sz="2000" baseline="30000" dirty="0">
                <a:solidFill>
                  <a:srgbClr val="000000"/>
                </a:solidFill>
                <a:latin typeface="Times New Roman" pitchFamily="18" charset="0"/>
              </a:rPr>
              <a:t>+</a:t>
            </a:r>
            <a:r>
              <a:rPr lang="en-US" sz="2000" dirty="0">
                <a:latin typeface="Times New Roman" pitchFamily="18" charset="0"/>
              </a:rPr>
              <a:t>] 	  [H</a:t>
            </a:r>
            <a:r>
              <a:rPr lang="en-US" sz="2000" baseline="-25000" dirty="0">
                <a:latin typeface="Times New Roman" pitchFamily="18" charset="0"/>
              </a:rPr>
              <a:t>3</a:t>
            </a:r>
            <a:r>
              <a:rPr lang="en-US" sz="2000" dirty="0">
                <a:latin typeface="Times New Roman" pitchFamily="18" charset="0"/>
              </a:rPr>
              <a:t>O</a:t>
            </a:r>
            <a:r>
              <a:rPr lang="en-US" sz="2000" baseline="30000" dirty="0">
                <a:latin typeface="Times New Roman" pitchFamily="18" charset="0"/>
              </a:rPr>
              <a:t>+</a:t>
            </a:r>
            <a:r>
              <a:rPr lang="en-US" sz="2000" dirty="0">
                <a:latin typeface="Times New Roman" pitchFamily="18" charset="0"/>
              </a:rPr>
              <a:t>] = 10</a:t>
            </a:r>
            <a:r>
              <a:rPr lang="en-US" sz="2000" baseline="30000" dirty="0">
                <a:latin typeface="Times New Roman" pitchFamily="18" charset="0"/>
              </a:rPr>
              <a:t>−pH</a:t>
            </a:r>
          </a:p>
        </p:txBody>
      </p:sp>
      <p:sp>
        <p:nvSpPr>
          <p:cNvPr id="2" name="Rounded Rectangle 1"/>
          <p:cNvSpPr>
            <a:spLocks noChangeArrowheads="1"/>
          </p:cNvSpPr>
          <p:nvPr/>
        </p:nvSpPr>
        <p:spPr bwMode="auto">
          <a:xfrm>
            <a:off x="2590800" y="5486400"/>
            <a:ext cx="7620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lgn="ctr"/>
            <a:r>
              <a:rPr lang="en-US" dirty="0">
                <a:solidFill>
                  <a:srgbClr val="000000"/>
                </a:solidFill>
                <a:latin typeface="Times New Roman" pitchFamily="18" charset="0"/>
              </a:rPr>
              <a:t>+/−</a:t>
            </a:r>
          </a:p>
        </p:txBody>
      </p:sp>
    </p:spTree>
    <p:extLst>
      <p:ext uri="{BB962C8B-B14F-4D97-AF65-F5344CB8AC3E}">
        <p14:creationId xmlns:p14="http://schemas.microsoft.com/office/powerpoint/2010/main" val="32408830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257176"/>
            <a:ext cx="8153400" cy="914400"/>
          </a:xfrm>
        </p:spPr>
        <p:txBody>
          <a:bodyPr/>
          <a:lstStyle/>
          <a:p>
            <a:pPr eaLnBrk="1" hangingPunct="1"/>
            <a:r>
              <a:rPr lang="en-US" dirty="0">
                <a:latin typeface="Times New Roman" pitchFamily="18" charset="0"/>
              </a:rPr>
              <a:t>Solution</a:t>
            </a:r>
          </a:p>
        </p:txBody>
      </p:sp>
      <p:sp>
        <p:nvSpPr>
          <p:cNvPr id="44035" name="Text Placeholder 2"/>
          <p:cNvSpPr>
            <a:spLocks noGrp="1"/>
          </p:cNvSpPr>
          <p:nvPr>
            <p:ph type="body" sz="half" idx="1"/>
          </p:nvPr>
        </p:nvSpPr>
        <p:spPr>
          <a:xfrm>
            <a:off x="609600" y="1524000"/>
            <a:ext cx="8458200" cy="4572000"/>
          </a:xfrm>
        </p:spPr>
        <p:txBody>
          <a:bodyPr/>
          <a:lstStyle/>
          <a:p>
            <a:pPr marL="0" indent="0" eaLnBrk="1" hangingPunct="1">
              <a:buFont typeface="Arial" pitchFamily="34" charset="0"/>
              <a:buNone/>
            </a:pPr>
            <a:r>
              <a:rPr lang="en-US" dirty="0">
                <a:latin typeface="Times New Roman" pitchFamily="18" charset="0"/>
              </a:rPr>
              <a:t>Determine the [H</a:t>
            </a:r>
            <a:r>
              <a:rPr lang="en-US" baseline="-25000" dirty="0">
                <a:latin typeface="Times New Roman" pitchFamily="18" charset="0"/>
              </a:rPr>
              <a:t>3</a:t>
            </a:r>
            <a:r>
              <a:rPr lang="en-US" dirty="0">
                <a:latin typeface="Times New Roman" pitchFamily="18" charset="0"/>
              </a:rPr>
              <a:t>O</a:t>
            </a:r>
            <a:r>
              <a:rPr lang="en-US" baseline="30000" dirty="0">
                <a:latin typeface="Times New Roman" pitchFamily="18" charset="0"/>
              </a:rPr>
              <a:t>+</a:t>
            </a:r>
            <a:r>
              <a:rPr lang="en-US" dirty="0">
                <a:latin typeface="Times New Roman" pitchFamily="18" charset="0"/>
              </a:rPr>
              <a:t>] for solutions having each of the following pH values:</a:t>
            </a:r>
          </a:p>
          <a:p>
            <a:pPr marL="0" indent="0" eaLnBrk="1" hangingPunct="1">
              <a:buFont typeface="Arial" pitchFamily="34" charset="0"/>
              <a:buNone/>
            </a:pPr>
            <a:endParaRPr lang="en-US" dirty="0">
              <a:latin typeface="Times New Roman" pitchFamily="18" charset="0"/>
            </a:endParaRPr>
          </a:p>
          <a:p>
            <a:pPr marL="0" indent="0" eaLnBrk="1" hangingPunct="1">
              <a:buFont typeface="Arial" pitchFamily="34" charset="0"/>
              <a:buNone/>
            </a:pPr>
            <a:r>
              <a:rPr lang="en-US" dirty="0">
                <a:latin typeface="Times New Roman" pitchFamily="18" charset="0"/>
              </a:rPr>
              <a:t>B.  3.42  For pH values that are not whole numbers, do the </a:t>
            </a:r>
            <a:br>
              <a:rPr lang="en-US" dirty="0">
                <a:latin typeface="Times New Roman" pitchFamily="18" charset="0"/>
              </a:rPr>
            </a:br>
            <a:r>
              <a:rPr lang="en-US" dirty="0">
                <a:latin typeface="Times New Roman" pitchFamily="18" charset="0"/>
              </a:rPr>
              <a:t>	   following</a:t>
            </a:r>
            <a:r>
              <a:rPr lang="en-US" dirty="0" smtClean="0">
                <a:latin typeface="Times New Roman" pitchFamily="18" charset="0"/>
              </a:rPr>
              <a:t>:</a:t>
            </a:r>
            <a:endParaRPr lang="en-US" dirty="0">
              <a:latin typeface="Times New Roman" pitchFamily="18" charset="0"/>
            </a:endParaRPr>
          </a:p>
          <a:p>
            <a:pPr marL="0" indent="0" eaLnBrk="1" hangingPunct="1">
              <a:buFont typeface="Arial" pitchFamily="34" charset="0"/>
              <a:buNone/>
            </a:pPr>
            <a:r>
              <a:rPr lang="en-US" b="1" dirty="0">
                <a:solidFill>
                  <a:srgbClr val="7030A0"/>
                </a:solidFill>
                <a:latin typeface="Times New Roman" pitchFamily="18" charset="0"/>
              </a:rPr>
              <a:t>STEP 2  </a:t>
            </a:r>
            <a:r>
              <a:rPr lang="en-US" b="1" dirty="0">
                <a:latin typeface="Times New Roman" pitchFamily="18" charset="0"/>
              </a:rPr>
              <a:t>Enter the pH value into the inverse log equation 	   </a:t>
            </a:r>
            <a:br>
              <a:rPr lang="en-US" b="1" dirty="0">
                <a:latin typeface="Times New Roman" pitchFamily="18" charset="0"/>
              </a:rPr>
            </a:br>
            <a:r>
              <a:rPr lang="en-US" b="1" dirty="0">
                <a:latin typeface="Times New Roman" pitchFamily="18" charset="0"/>
              </a:rPr>
              <a:t>	   and calculate.</a:t>
            </a:r>
          </a:p>
          <a:p>
            <a:pPr marL="0" indent="0" eaLnBrk="1" hangingPunct="1">
              <a:buFont typeface="Arial" pitchFamily="34" charset="0"/>
              <a:buNone/>
            </a:pPr>
            <a:r>
              <a:rPr lang="en-US" b="1" dirty="0">
                <a:latin typeface="Times New Roman" pitchFamily="18" charset="0"/>
              </a:rPr>
              <a:t>	   </a:t>
            </a:r>
            <a:r>
              <a:rPr lang="en-US" dirty="0">
                <a:latin typeface="Times New Roman" pitchFamily="18" charset="0"/>
              </a:rPr>
              <a:t>Press the </a:t>
            </a:r>
            <a:r>
              <a:rPr lang="en-US" b="1" dirty="0">
                <a:solidFill>
                  <a:srgbClr val="2C7C9F"/>
                </a:solidFill>
                <a:latin typeface="Times New Roman" pitchFamily="18" charset="0"/>
              </a:rPr>
              <a:t>2</a:t>
            </a:r>
            <a:r>
              <a:rPr lang="en-US" b="1" baseline="30000" dirty="0">
                <a:solidFill>
                  <a:srgbClr val="2C7C9F"/>
                </a:solidFill>
                <a:latin typeface="Times New Roman" pitchFamily="18" charset="0"/>
              </a:rPr>
              <a:t>nd</a:t>
            </a:r>
            <a:r>
              <a:rPr lang="en-US" b="1" dirty="0">
                <a:solidFill>
                  <a:srgbClr val="2C7C9F"/>
                </a:solidFill>
                <a:latin typeface="Times New Roman" pitchFamily="18" charset="0"/>
              </a:rPr>
              <a:t> function </a:t>
            </a:r>
            <a:r>
              <a:rPr lang="en-US" dirty="0">
                <a:latin typeface="Times New Roman" pitchFamily="18" charset="0"/>
              </a:rPr>
              <a:t>key and then the </a:t>
            </a:r>
            <a:r>
              <a:rPr lang="en-US" b="1" dirty="0">
                <a:solidFill>
                  <a:srgbClr val="2C7C9F"/>
                </a:solidFill>
                <a:latin typeface="Times New Roman" pitchFamily="18" charset="0"/>
              </a:rPr>
              <a:t>10</a:t>
            </a:r>
            <a:r>
              <a:rPr lang="en-US" b="1" i="1" baseline="30000" dirty="0">
                <a:solidFill>
                  <a:srgbClr val="2C7C9F"/>
                </a:solidFill>
                <a:latin typeface="Times New Roman" pitchFamily="18" charset="0"/>
              </a:rPr>
              <a:t>x</a:t>
            </a:r>
            <a:r>
              <a:rPr lang="en-US" b="1" dirty="0">
                <a:solidFill>
                  <a:srgbClr val="2C7C9F"/>
                </a:solidFill>
                <a:latin typeface="Times New Roman" pitchFamily="18" charset="0"/>
              </a:rPr>
              <a:t> </a:t>
            </a:r>
            <a:r>
              <a:rPr lang="en-US" dirty="0">
                <a:latin typeface="Times New Roman" pitchFamily="18" charset="0"/>
              </a:rPr>
              <a:t>key. Or 	   </a:t>
            </a:r>
            <a:br>
              <a:rPr lang="en-US" dirty="0">
                <a:latin typeface="Times New Roman" pitchFamily="18" charset="0"/>
              </a:rPr>
            </a:br>
            <a:r>
              <a:rPr lang="en-US" dirty="0">
                <a:latin typeface="Times New Roman" pitchFamily="18" charset="0"/>
              </a:rPr>
              <a:t>	   press the</a:t>
            </a:r>
            <a:r>
              <a:rPr lang="en-US" b="1" dirty="0">
                <a:solidFill>
                  <a:schemeClr val="accent1"/>
                </a:solidFill>
                <a:latin typeface="Times New Roman" pitchFamily="18" charset="0"/>
              </a:rPr>
              <a:t> inverse </a:t>
            </a:r>
            <a:r>
              <a:rPr lang="en-US" dirty="0">
                <a:latin typeface="Times New Roman" pitchFamily="18" charset="0"/>
              </a:rPr>
              <a:t>key and then the </a:t>
            </a:r>
            <a:r>
              <a:rPr lang="en-US" b="1" dirty="0">
                <a:solidFill>
                  <a:srgbClr val="2C7C9F"/>
                </a:solidFill>
                <a:latin typeface="Times New Roman" pitchFamily="18" charset="0"/>
              </a:rPr>
              <a:t>log</a:t>
            </a:r>
            <a:r>
              <a:rPr lang="en-US" dirty="0">
                <a:latin typeface="Times New Roman" pitchFamily="18" charset="0"/>
              </a:rPr>
              <a:t> key.</a:t>
            </a:r>
            <a:endParaRPr lang="en-US" b="1" dirty="0">
              <a:latin typeface="Times New Roman" pitchFamily="18" charset="0"/>
            </a:endParaRPr>
          </a:p>
          <a:p>
            <a:pPr marL="0" indent="0" eaLnBrk="1" hangingPunct="1">
              <a:buFont typeface="Arial" pitchFamily="34" charset="0"/>
              <a:buNone/>
            </a:pPr>
            <a:r>
              <a:rPr lang="en-US" b="1" dirty="0">
                <a:latin typeface="Times New Roman" pitchFamily="18" charset="0"/>
              </a:rPr>
              <a:t>		               </a:t>
            </a:r>
            <a:r>
              <a:rPr lang="en-US" dirty="0">
                <a:latin typeface="Times New Roman" pitchFamily="18" charset="0"/>
              </a:rPr>
              <a:t> or</a:t>
            </a:r>
          </a:p>
          <a:p>
            <a:pPr marL="0" indent="0" eaLnBrk="1" hangingPunct="1">
              <a:buFont typeface="Arial" pitchFamily="34" charset="0"/>
              <a:buNone/>
            </a:pPr>
            <a:r>
              <a:rPr lang="en-US" dirty="0">
                <a:latin typeface="Times New Roman" pitchFamily="18" charset="0"/>
              </a:rPr>
              <a:t>	   Calculator Display: 3.801893963</a:t>
            </a:r>
            <a:r>
              <a:rPr lang="en-US" baseline="30000" dirty="0">
                <a:latin typeface="Times New Roman" pitchFamily="18" charset="0"/>
              </a:rPr>
              <a:t>−04  </a:t>
            </a:r>
            <a:r>
              <a:rPr lang="en-US" dirty="0">
                <a:latin typeface="Times New Roman" pitchFamily="18" charset="0"/>
              </a:rPr>
              <a:t>or  3.801893963E</a:t>
            </a:r>
            <a:r>
              <a:rPr lang="en-US" baseline="30000" dirty="0">
                <a:latin typeface="Times New Roman" pitchFamily="18" charset="0"/>
              </a:rPr>
              <a:t>−04</a:t>
            </a:r>
            <a:r>
              <a:rPr lang="en-US" dirty="0">
                <a:latin typeface="Times New Roman" pitchFamily="18" charset="0"/>
              </a:rPr>
              <a:t> </a:t>
            </a:r>
            <a:endParaRPr lang="en-US" baseline="30000" dirty="0">
              <a:latin typeface="Times New Roman" pitchFamily="18" charset="0"/>
            </a:endParaRPr>
          </a:p>
        </p:txBody>
      </p:sp>
      <p:sp>
        <p:nvSpPr>
          <p:cNvPr id="2" name="Rounded Rectangle 1"/>
          <p:cNvSpPr>
            <a:spLocks noChangeArrowheads="1"/>
          </p:cNvSpPr>
          <p:nvPr/>
        </p:nvSpPr>
        <p:spPr bwMode="auto">
          <a:xfrm>
            <a:off x="1905000" y="5334000"/>
            <a:ext cx="7620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lgn="ctr"/>
            <a:r>
              <a:rPr lang="en-US" dirty="0">
                <a:solidFill>
                  <a:srgbClr val="000000"/>
                </a:solidFill>
                <a:latin typeface="Times New Roman" pitchFamily="18" charset="0"/>
              </a:rPr>
              <a:t>2</a:t>
            </a:r>
            <a:r>
              <a:rPr lang="en-US" baseline="30000" dirty="0">
                <a:solidFill>
                  <a:srgbClr val="000000"/>
                </a:solidFill>
                <a:latin typeface="Times New Roman" pitchFamily="18" charset="0"/>
              </a:rPr>
              <a:t>nd</a:t>
            </a:r>
          </a:p>
        </p:txBody>
      </p:sp>
      <p:sp>
        <p:nvSpPr>
          <p:cNvPr id="6" name="Rounded Rectangle 5"/>
          <p:cNvSpPr>
            <a:spLocks noChangeArrowheads="1"/>
          </p:cNvSpPr>
          <p:nvPr/>
        </p:nvSpPr>
        <p:spPr bwMode="auto">
          <a:xfrm>
            <a:off x="2895600" y="5334000"/>
            <a:ext cx="7620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lgn="ctr"/>
            <a:r>
              <a:rPr lang="en-US" dirty="0">
                <a:solidFill>
                  <a:srgbClr val="000000"/>
                </a:solidFill>
                <a:latin typeface="Times New Roman" pitchFamily="18" charset="0"/>
              </a:rPr>
              <a:t>10</a:t>
            </a:r>
            <a:r>
              <a:rPr lang="en-US" i="1" baseline="30000" dirty="0">
                <a:solidFill>
                  <a:srgbClr val="000000"/>
                </a:solidFill>
                <a:latin typeface="Times New Roman" pitchFamily="18" charset="0"/>
              </a:rPr>
              <a:t>x</a:t>
            </a:r>
          </a:p>
        </p:txBody>
      </p:sp>
      <p:sp>
        <p:nvSpPr>
          <p:cNvPr id="7" name="Rounded Rectangle 6"/>
          <p:cNvSpPr>
            <a:spLocks noChangeArrowheads="1"/>
          </p:cNvSpPr>
          <p:nvPr/>
        </p:nvSpPr>
        <p:spPr bwMode="auto">
          <a:xfrm>
            <a:off x="4191000" y="5334000"/>
            <a:ext cx="7620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lgn="ctr"/>
            <a:r>
              <a:rPr lang="en-US" dirty="0">
                <a:solidFill>
                  <a:srgbClr val="000000"/>
                </a:solidFill>
                <a:latin typeface="Times New Roman" pitchFamily="18" charset="0"/>
              </a:rPr>
              <a:t>inv</a:t>
            </a:r>
            <a:endParaRPr lang="en-US" baseline="30000" dirty="0">
              <a:solidFill>
                <a:srgbClr val="000000"/>
              </a:solidFill>
              <a:latin typeface="Times New Roman" pitchFamily="18" charset="0"/>
            </a:endParaRPr>
          </a:p>
        </p:txBody>
      </p:sp>
      <p:sp>
        <p:nvSpPr>
          <p:cNvPr id="9" name="Rounded Rectangle 8"/>
          <p:cNvSpPr>
            <a:spLocks noChangeArrowheads="1"/>
          </p:cNvSpPr>
          <p:nvPr/>
        </p:nvSpPr>
        <p:spPr bwMode="auto">
          <a:xfrm>
            <a:off x="5181600" y="5334000"/>
            <a:ext cx="762000" cy="381000"/>
          </a:xfrm>
          <a:prstGeom prst="roundRect">
            <a:avLst>
              <a:gd name="adj" fmla="val 16667"/>
            </a:avLst>
          </a:prstGeom>
          <a:solidFill>
            <a:srgbClr val="9FCFE4"/>
          </a:solidFill>
          <a:ln w="10000">
            <a:solidFill>
              <a:schemeClr val="accent1"/>
            </a:solidFill>
            <a:round/>
            <a:headEnd/>
            <a:tailEnd/>
          </a:ln>
          <a:effectLst>
            <a:outerShdw blurRad="38100" dist="30000" dir="5400000" rotWithShape="0">
              <a:srgbClr val="808080">
                <a:alpha val="45000"/>
              </a:srgbClr>
            </a:outerShdw>
          </a:effectLst>
        </p:spPr>
        <p:txBody>
          <a:bodyPr anchor="ctr"/>
          <a:lstStyle/>
          <a:p>
            <a:pPr algn="ctr"/>
            <a:r>
              <a:rPr lang="en-US" dirty="0">
                <a:solidFill>
                  <a:srgbClr val="000000"/>
                </a:solidFill>
                <a:latin typeface="Times New Roman" pitchFamily="18" charset="0"/>
              </a:rPr>
              <a:t>log</a:t>
            </a:r>
            <a:endParaRPr lang="en-US" baseline="30000" dirty="0">
              <a:solidFill>
                <a:srgbClr val="000000"/>
              </a:solidFill>
              <a:latin typeface="Times New Roman" pitchFamily="18" charset="0"/>
            </a:endParaRPr>
          </a:p>
        </p:txBody>
      </p:sp>
    </p:spTree>
    <p:extLst>
      <p:ext uri="{BB962C8B-B14F-4D97-AF65-F5344CB8AC3E}">
        <p14:creationId xmlns:p14="http://schemas.microsoft.com/office/powerpoint/2010/main" val="3117253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10  &amp;#x0D;&amp;#x0A;Acids and Bases and Equilibrium&amp;quot;&quot;/&gt;&lt;property id=&quot;20307&quot; value=&quot;338&quot;/&gt;&lt;/object&gt;&lt;object type=&quot;3&quot; unique_id=&quot;10005&quot;&gt;&lt;property id=&quot;20148&quot; value=&quot;5&quot;/&gt;&lt;property id=&quot;20300&quot; value=&quot;Slide 2 - &amp;quot;10.1  Acids and Bases&amp;quot;&quot;/&gt;&lt;property id=&quot;20307&quot; value=&quot;382&quot;/&gt;&lt;/object&gt;&lt;object type=&quot;3&quot; unique_id=&quot;10006&quot;&gt;&lt;property id=&quot;20148&quot; value=&quot;5&quot;/&gt;&lt;property id=&quot;20300&quot; value=&quot;Slide 3 - &amp;quot;Acids&amp;quot;&quot;/&gt;&lt;property id=&quot;20307&quot; value=&quot;471&quot;/&gt;&lt;/object&gt;&lt;object type=&quot;3&quot; unique_id=&quot;10007&quot;&gt;&lt;property id=&quot;20148&quot; value=&quot;5&quot;/&gt;&lt;property id=&quot;20300&quot; value=&quot;Slide 4 - &amp;quot;Naming Acids&amp;quot;&quot;/&gt;&lt;property id=&quot;20307&quot; value=&quot;381&quot;/&gt;&lt;/object&gt;&lt;object type=&quot;3&quot; unique_id=&quot;10008&quot;&gt;&lt;property id=&quot;20148&quot; value=&quot;5&quot;/&gt;&lt;property id=&quot;20300&quot; value=&quot;Slide 5 - &amp;quot;Names of Common Acids&amp;quot;&quot;/&gt;&lt;property id=&quot;20307&quot; value=&quot;446&quot;/&gt;&lt;/object&gt;&lt;object type=&quot;3&quot; unique_id=&quot;10009&quot;&gt;&lt;property id=&quot;20148&quot; value=&quot;5&quot;/&gt;&lt;property id=&quot;20300&quot; value=&quot;Slide 6 - &amp;quot;Learning Check&amp;quot;&quot;/&gt;&lt;property id=&quot;20307&quot; value=&quot;437&quot;/&gt;&lt;/object&gt;&lt;object type=&quot;3&quot; unique_id=&quot;10010&quot;&gt;&lt;property id=&quot;20148&quot; value=&quot;5&quot;/&gt;&lt;property id=&quot;20300&quot; value=&quot;Slide 7 - &amp;quot;Solution&amp;quot;&quot;/&gt;&lt;property id=&quot;20307&quot; value=&quot;447&quot;/&gt;&lt;/object&gt;&lt;object type=&quot;3&quot; unique_id=&quot;10011&quot;&gt;&lt;property id=&quot;20148&quot; value=&quot;5&quot;/&gt;&lt;property id=&quot;20300&quot; value=&quot;Slide 8 - &amp;quot;Bases&amp;quot;&quot;/&gt;&lt;property id=&quot;20307&quot; value=&quot;448&quot;/&gt;&lt;/object&gt;&lt;object type=&quot;3&quot; unique_id=&quot;10012&quot;&gt;&lt;property id=&quot;20148&quot; value=&quot;5&quot;/&gt;&lt;property id=&quot;20300&quot; value=&quot;Slide 9 - &amp;quot;Naming Bases&amp;quot;&quot;/&gt;&lt;property id=&quot;20307&quot; value=&quot;449&quot;/&gt;&lt;/object&gt;&lt;object type=&quot;3&quot; unique_id=&quot;10013&quot;&gt;&lt;property id=&quot;20148&quot; value=&quot;5&quot;/&gt;&lt;property id=&quot;20300&quot; value=&quot;Slide 10 - &amp;quot;Learning Check&amp;quot;&quot;/&gt;&lt;property id=&quot;20307&quot; value=&quot;450&quot;/&gt;&lt;/object&gt;&lt;object type=&quot;3&quot; unique_id=&quot;10014&quot;&gt;&lt;property id=&quot;20148&quot; value=&quot;5&quot;/&gt;&lt;property id=&quot;20300&quot; value=&quot;Slide 11 - &amp;quot;Solution&amp;quot;&quot;/&gt;&lt;property id=&quot;20307&quot; value=&quot;456&quot;/&gt;&lt;/object&gt;&lt;object type=&quot;3&quot; unique_id=&quot;10015&quot;&gt;&lt;property id=&quot;20148&quot; value=&quot;5&quot;/&gt;&lt;property id=&quot;20300&quot; value=&quot;Slide 12 - &amp;quot;Characteristics of Acids and Bases&amp;quot;&quot;/&gt;&lt;property id=&quot;20307&quot; value=&quot;475&quot;/&gt;&lt;/object&gt;&lt;object type=&quot;3&quot; unique_id=&quot;10016&quot;&gt;&lt;property id=&quot;20148&quot; value=&quot;5&quot;/&gt;&lt;property id=&quot;20300&quot; value=&quot;Slide 13 - &amp;quot;Learning Check&amp;quot;&quot;/&gt;&lt;property id=&quot;20307&quot; value=&quot;476&quot;/&gt;&lt;/object&gt;&lt;object type=&quot;3&quot; unique_id=&quot;10017&quot;&gt;&lt;property id=&quot;20148&quot; value=&quot;5&quot;/&gt;&lt;property id=&quot;20300&quot; value=&quot;Slide 14 - &amp;quot;Solution&amp;quot;&quot;/&gt;&lt;property id=&quot;20307&quot; value=&quot;477&quot;/&gt;&lt;/object&gt;&lt;/object&gt;&lt;/object&gt;&lt;/database&gt;"/>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12th ed GOB Timberlak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8925</TotalTime>
  <Words>4549</Words>
  <Application>Microsoft Office PowerPoint</Application>
  <PresentationFormat>On-screen Show (4:3)</PresentationFormat>
  <Paragraphs>1067</Paragraphs>
  <Slides>144</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144</vt:i4>
      </vt:variant>
    </vt:vector>
  </HeadingPairs>
  <TitlesOfParts>
    <vt:vector size="154" baseType="lpstr">
      <vt:lpstr>ＭＳ Ｐゴシック</vt:lpstr>
      <vt:lpstr>Arial</vt:lpstr>
      <vt:lpstr>Calibri</vt:lpstr>
      <vt:lpstr>Symbol</vt:lpstr>
      <vt:lpstr>Times</vt:lpstr>
      <vt:lpstr>Times New Roman</vt:lpstr>
      <vt:lpstr>Tw Cen MT</vt:lpstr>
      <vt:lpstr>Wingdings</vt:lpstr>
      <vt:lpstr>Wingdings 2</vt:lpstr>
      <vt:lpstr>1_12th ed GOB Timberlake</vt:lpstr>
      <vt:lpstr>Chapter 10   Acids and Bases and Equilibrium</vt:lpstr>
      <vt:lpstr>10.1  Acids and Bases</vt:lpstr>
      <vt:lpstr>Acids</vt:lpstr>
      <vt:lpstr>Naming Acids</vt:lpstr>
      <vt:lpstr>Names of Common Acids</vt:lpstr>
      <vt:lpstr>Learning Check</vt:lpstr>
      <vt:lpstr>Solution</vt:lpstr>
      <vt:lpstr>Bases</vt:lpstr>
      <vt:lpstr>Naming Bases</vt:lpstr>
      <vt:lpstr>Learning Check</vt:lpstr>
      <vt:lpstr>Solution</vt:lpstr>
      <vt:lpstr>Characteristics of Acids and Bases</vt:lpstr>
      <vt:lpstr>Learning Check</vt:lpstr>
      <vt:lpstr>Solution</vt:lpstr>
      <vt:lpstr>10.2 Brønsted–Lowry Acids and Bases</vt:lpstr>
      <vt:lpstr>NH3, a Brønsted–Lowry Base</vt:lpstr>
      <vt:lpstr>Learning Check</vt:lpstr>
      <vt:lpstr>Solution</vt:lpstr>
      <vt:lpstr>Conjugate Acid–Base Pairs</vt:lpstr>
      <vt:lpstr>Conjugate  Acid–Base Pairs</vt:lpstr>
      <vt:lpstr>Conjugate Acid–Base Pairs</vt:lpstr>
      <vt:lpstr>Learning Check</vt:lpstr>
      <vt:lpstr>Solution</vt:lpstr>
      <vt:lpstr>Solution</vt:lpstr>
      <vt:lpstr>Learning Check</vt:lpstr>
      <vt:lpstr>Solution</vt:lpstr>
      <vt:lpstr>Learning Check</vt:lpstr>
      <vt:lpstr>Solution</vt:lpstr>
      <vt:lpstr>Solution</vt:lpstr>
      <vt:lpstr> 10.3  Strengths of Acids and Bases </vt:lpstr>
      <vt:lpstr>Strong and Weak Acids</vt:lpstr>
      <vt:lpstr>Strong Acids</vt:lpstr>
      <vt:lpstr>Strong Acids</vt:lpstr>
      <vt:lpstr>Weak Acids</vt:lpstr>
      <vt:lpstr>Weak Acids</vt:lpstr>
      <vt:lpstr>Strong and Weak Acids</vt:lpstr>
      <vt:lpstr>Strong Bases</vt:lpstr>
      <vt:lpstr>Weak Bases</vt:lpstr>
      <vt:lpstr>Learning Check</vt:lpstr>
      <vt:lpstr>Solution</vt:lpstr>
      <vt:lpstr>Learning Check</vt:lpstr>
      <vt:lpstr>Solution</vt:lpstr>
      <vt:lpstr>10.4  Acid–Base Equilibrium</vt:lpstr>
      <vt:lpstr>Equilibrium</vt:lpstr>
      <vt:lpstr>Equilibrium</vt:lpstr>
      <vt:lpstr>Learning Check</vt:lpstr>
      <vt:lpstr>Solution</vt:lpstr>
      <vt:lpstr>Le Châtelier’s  Principle</vt:lpstr>
      <vt:lpstr>Le Châtelier’s Principle</vt:lpstr>
      <vt:lpstr>Concentration Changes, Equilibrium</vt:lpstr>
      <vt:lpstr>Concentration Changes, Equilibrium</vt:lpstr>
      <vt:lpstr>Concentration Changes, Equilibrium</vt:lpstr>
      <vt:lpstr>Concentration Changes, Equilibrium</vt:lpstr>
      <vt:lpstr>Chemistry Link to Health: Hypoxia</vt:lpstr>
      <vt:lpstr>Chemistry Link to Health: Hypoxia</vt:lpstr>
      <vt:lpstr>Learning Check</vt:lpstr>
      <vt:lpstr>Solution</vt:lpstr>
      <vt:lpstr>Solution</vt:lpstr>
      <vt:lpstr>Solution</vt:lpstr>
      <vt:lpstr>10.5  Dissociation of Water</vt:lpstr>
      <vt:lpstr>Ionization of Water</vt:lpstr>
      <vt:lpstr>Writing the Water Dissociation Expression, Kw</vt:lpstr>
      <vt:lpstr>Water Dissociation Expression, Kw </vt:lpstr>
      <vt:lpstr>Pure Water Is Neutral</vt:lpstr>
      <vt:lpstr>Acidic Solutions</vt:lpstr>
      <vt:lpstr>Basic Solutions</vt:lpstr>
      <vt:lpstr>Comparison of [H3O+] and [OH−]</vt:lpstr>
      <vt:lpstr>Neutral, Basic, and Acidic Solutions</vt:lpstr>
      <vt:lpstr>Using Kw to Calculate  [H3O+] and [OH−] </vt:lpstr>
      <vt:lpstr>Calculating [H3O+]</vt:lpstr>
      <vt:lpstr>Calculating [H3O+]</vt:lpstr>
      <vt:lpstr>Learning Check</vt:lpstr>
      <vt:lpstr>Solution</vt:lpstr>
      <vt:lpstr>Solution</vt:lpstr>
      <vt:lpstr> 10.6  The pH Scale </vt:lpstr>
      <vt:lpstr>The pH Scale</vt:lpstr>
      <vt:lpstr>The pH Scale</vt:lpstr>
      <vt:lpstr>pH Measurement</vt:lpstr>
      <vt:lpstr>pH of Common Substances</vt:lpstr>
      <vt:lpstr>Learning Check</vt:lpstr>
      <vt:lpstr>Solution </vt:lpstr>
      <vt:lpstr>Calculating the  pH of Solutions</vt:lpstr>
      <vt:lpstr>pH, Significant Figures</vt:lpstr>
      <vt:lpstr> pH Scale and [H3O+] </vt:lpstr>
      <vt:lpstr> pH Calculation </vt:lpstr>
      <vt:lpstr> pH Calculation </vt:lpstr>
      <vt:lpstr> pH Calculation </vt:lpstr>
      <vt:lpstr> pH Calculation </vt:lpstr>
      <vt:lpstr> pH Calculation </vt:lpstr>
      <vt:lpstr>Learning Check</vt:lpstr>
      <vt:lpstr>Solution</vt:lpstr>
      <vt:lpstr>Solution</vt:lpstr>
      <vt:lpstr> Solution </vt:lpstr>
      <vt:lpstr>Solution</vt:lpstr>
      <vt:lpstr>Calculating [H3O+]  from pH</vt:lpstr>
      <vt:lpstr>Learning Check</vt:lpstr>
      <vt:lpstr>Solution</vt:lpstr>
      <vt:lpstr>Solution</vt:lpstr>
      <vt:lpstr>Solution</vt:lpstr>
      <vt:lpstr>Solution</vt:lpstr>
      <vt:lpstr>[H3O+], [OH−], and pH Comparison</vt:lpstr>
      <vt:lpstr> 10.7  Reactions of Acids and Bases </vt:lpstr>
      <vt:lpstr>Reactions of Acids</vt:lpstr>
      <vt:lpstr>Acids and Metals</vt:lpstr>
      <vt:lpstr>Learning Check</vt:lpstr>
      <vt:lpstr>Solution</vt:lpstr>
      <vt:lpstr>Acids, Carbonates, Bicarbonates</vt:lpstr>
      <vt:lpstr>Learning Check</vt:lpstr>
      <vt:lpstr>Solution</vt:lpstr>
      <vt:lpstr>Acids and Hydroxides: Neutralization</vt:lpstr>
      <vt:lpstr>Neutralization Reactions </vt:lpstr>
      <vt:lpstr>Balancing Neutralization Reactions</vt:lpstr>
      <vt:lpstr>Balancing Neutralization Reactions</vt:lpstr>
      <vt:lpstr>Learning Check</vt:lpstr>
      <vt:lpstr>Solution</vt:lpstr>
      <vt:lpstr>Solution</vt:lpstr>
      <vt:lpstr>Solution</vt:lpstr>
      <vt:lpstr>Solution</vt:lpstr>
      <vt:lpstr>Acid–Base Titration</vt:lpstr>
      <vt:lpstr>Acid–Base Titration</vt:lpstr>
      <vt:lpstr>Indicator</vt:lpstr>
      <vt:lpstr>Endpoint of Titration</vt:lpstr>
      <vt:lpstr>Acid–Base Titration Calculations</vt:lpstr>
      <vt:lpstr>Acid–Base Titration Calculations</vt:lpstr>
      <vt:lpstr>Acid–Base Titration Calculations</vt:lpstr>
      <vt:lpstr>Acid–Base Titration Calculations</vt:lpstr>
      <vt:lpstr>Learning Check</vt:lpstr>
      <vt:lpstr>Solution</vt:lpstr>
      <vt:lpstr>Solution</vt:lpstr>
      <vt:lpstr>Solution</vt:lpstr>
      <vt:lpstr>Solution</vt:lpstr>
      <vt:lpstr>Chemistry Link to Health: Antacids</vt:lpstr>
      <vt:lpstr>Chemistry Link to Health: Antacids</vt:lpstr>
      <vt:lpstr> 10.8  Buffers </vt:lpstr>
      <vt:lpstr>Buffers</vt:lpstr>
      <vt:lpstr>How Buffers Work</vt:lpstr>
      <vt:lpstr>Components of a Buffer</vt:lpstr>
      <vt:lpstr>How Buffers Work</vt:lpstr>
      <vt:lpstr>Function of a Weak Acid in a Buffer</vt:lpstr>
      <vt:lpstr>Function of Conjugate Base in a Buffer</vt:lpstr>
      <vt:lpstr>Working Buffers</vt:lpstr>
      <vt:lpstr>Learning Check</vt:lpstr>
      <vt:lpstr>Solution</vt:lpstr>
      <vt:lpstr>Acids and Bases—Concept Map</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Bill Timberlake</dc:creator>
  <cp:lastModifiedBy>Saleh A Rayyan</cp:lastModifiedBy>
  <cp:revision>325</cp:revision>
  <cp:lastPrinted>2019-04-17T04:47:37Z</cp:lastPrinted>
  <dcterms:created xsi:type="dcterms:W3CDTF">2010-12-28T18:03:37Z</dcterms:created>
  <dcterms:modified xsi:type="dcterms:W3CDTF">2019-04-20T05:52:43Z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3</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khemist@aol.com</vt:lpwstr>
  </property>
  <property fmtid="{D5CDD505-2E9C-101B-9397-08002B2CF9AE}" pid="8" name="HomePage">
    <vt:lpwstr/>
  </property>
  <property fmtid="{D5CDD505-2E9C-101B-9397-08002B2CF9AE}" pid="9" name="Other">
    <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-1</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C:\My Documents\CHMSTRY\ChemModules\HTMLPPZ\CH2</vt:lpwstr>
  </property>
</Properties>
</file>