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87" r:id="rId1"/>
  </p:sldMasterIdLst>
  <p:notesMasterIdLst>
    <p:notesMasterId r:id="rId106"/>
  </p:notesMasterIdLst>
  <p:handoutMasterIdLst>
    <p:handoutMasterId r:id="rId107"/>
  </p:handoutMasterIdLst>
  <p:sldIdLst>
    <p:sldId id="275" r:id="rId2"/>
    <p:sldId id="393" r:id="rId3"/>
    <p:sldId id="394" r:id="rId4"/>
    <p:sldId id="302" r:id="rId5"/>
    <p:sldId id="298" r:id="rId6"/>
    <p:sldId id="287" r:id="rId7"/>
    <p:sldId id="283" r:id="rId8"/>
    <p:sldId id="295" r:id="rId9"/>
    <p:sldId id="293" r:id="rId10"/>
    <p:sldId id="294" r:id="rId11"/>
    <p:sldId id="297" r:id="rId12"/>
    <p:sldId id="303" r:id="rId13"/>
    <p:sldId id="290" r:id="rId14"/>
    <p:sldId id="299" r:id="rId15"/>
    <p:sldId id="300"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373" r:id="rId86"/>
    <p:sldId id="374" r:id="rId87"/>
    <p:sldId id="375" r:id="rId88"/>
    <p:sldId id="376" r:id="rId89"/>
    <p:sldId id="377" r:id="rId90"/>
    <p:sldId id="378" r:id="rId91"/>
    <p:sldId id="379" r:id="rId92"/>
    <p:sldId id="380" r:id="rId93"/>
    <p:sldId id="381" r:id="rId94"/>
    <p:sldId id="382" r:id="rId95"/>
    <p:sldId id="383" r:id="rId96"/>
    <p:sldId id="384" r:id="rId97"/>
    <p:sldId id="385" r:id="rId98"/>
    <p:sldId id="386" r:id="rId99"/>
    <p:sldId id="387" r:id="rId100"/>
    <p:sldId id="388" r:id="rId101"/>
    <p:sldId id="389" r:id="rId102"/>
    <p:sldId id="390" r:id="rId103"/>
    <p:sldId id="391" r:id="rId104"/>
    <p:sldId id="392" r:id="rId105"/>
  </p:sldIdLst>
  <p:sldSz cx="9144000" cy="6858000" type="screen4x3"/>
  <p:notesSz cx="7315200" cy="9601200"/>
  <p:custDataLst>
    <p:tags r:id="rId108"/>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48">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ser" initials="0"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66"/>
    <a:srgbClr val="FF0000"/>
    <a:srgbClr val="660033"/>
    <a:srgbClr val="00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1" d="100"/>
          <a:sy n="111" d="100"/>
        </p:scale>
        <p:origin x="1614" y="114"/>
      </p:cViewPr>
      <p:guideLst>
        <p:guide orient="horz" pos="348"/>
        <p:guide pos="33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gs" Target="tags/tag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9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vl1pPr>
          </a:lstStyle>
          <a:p>
            <a:pPr>
              <a:defRPr/>
            </a:pPr>
            <a:fld id="{297CB4F2-2DC5-4685-BA76-E7B5B7205D3D}" type="datetime1">
              <a:rPr lang="en-US"/>
              <a:pPr>
                <a:defRPr/>
              </a:pPr>
              <a:t>4/24/2019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vl1pPr>
          </a:lstStyle>
          <a:p>
            <a:pPr>
              <a:defRPr/>
            </a:pPr>
            <a:fld id="{504D30E5-E163-42F3-8895-AF11432380C8}" type="slidenum">
              <a:rPr lang="en-US"/>
              <a:pPr>
                <a:defRPr/>
              </a:pPr>
              <a:t>‹#›</a:t>
            </a:fld>
            <a:endParaRPr lang="en-US" dirty="0"/>
          </a:p>
        </p:txBody>
      </p:sp>
    </p:spTree>
    <p:extLst>
      <p:ext uri="{BB962C8B-B14F-4D97-AF65-F5344CB8AC3E}">
        <p14:creationId xmlns:p14="http://schemas.microsoft.com/office/powerpoint/2010/main" val="36486359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136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2056963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2201037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256645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99228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75845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79693E92-0FA8-4708-8F53-9856FAB018A7}" type="slidenum">
              <a:rPr lang="en-US">
                <a:latin typeface="Times" charset="0"/>
              </a:rPr>
              <a:pPr/>
              <a:t>16</a:t>
            </a:fld>
            <a:endParaRPr lang="en-US" dirty="0">
              <a:latin typeface="Times" charset="0"/>
            </a:endParaRPr>
          </a:p>
        </p:txBody>
      </p:sp>
      <p:sp>
        <p:nvSpPr>
          <p:cNvPr id="33795" name="Rectangle 2"/>
          <p:cNvSpPr>
            <a:spLocks noGrp="1" noRot="1" noChangeAspect="1" noChangeArrowheads="1" noTextEdit="1"/>
          </p:cNvSpPr>
          <p:nvPr>
            <p:ph type="sldImg"/>
          </p:nvPr>
        </p:nvSpPr>
        <p:spPr>
          <a:xfrm>
            <a:off x="1257300" y="720725"/>
            <a:ext cx="4800600" cy="3600450"/>
          </a:xfrm>
          <a:prstGeom prst="rect">
            <a:avLst/>
          </a:prstGeom>
          <a:ln/>
        </p:spPr>
      </p:sp>
      <p:sp>
        <p:nvSpPr>
          <p:cNvPr id="33796"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405747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CBF5437B-87E4-41EE-95AB-F8780E4A47AE}" type="slidenum">
              <a:rPr lang="en-US">
                <a:latin typeface="Times" charset="0"/>
              </a:rPr>
              <a:pPr/>
              <a:t>17</a:t>
            </a:fld>
            <a:endParaRPr lang="en-US" dirty="0">
              <a:latin typeface="Times" charset="0"/>
            </a:endParaRPr>
          </a:p>
        </p:txBody>
      </p:sp>
      <p:sp>
        <p:nvSpPr>
          <p:cNvPr id="34819" name="Rectangle 2"/>
          <p:cNvSpPr>
            <a:spLocks noGrp="1" noRot="1" noChangeAspect="1" noChangeArrowheads="1" noTextEdit="1"/>
          </p:cNvSpPr>
          <p:nvPr>
            <p:ph type="sldImg"/>
          </p:nvPr>
        </p:nvSpPr>
        <p:spPr>
          <a:xfrm>
            <a:off x="1257300" y="720725"/>
            <a:ext cx="4800600" cy="3600450"/>
          </a:xfrm>
          <a:prstGeom prst="rect">
            <a:avLst/>
          </a:prstGeom>
          <a:ln/>
        </p:spPr>
      </p:sp>
      <p:sp>
        <p:nvSpPr>
          <p:cNvPr id="34820"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05113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F74528A3-6A8D-4C7A-8D6D-C5186EDC95EF}" type="slidenum">
              <a:rPr lang="en-US">
                <a:latin typeface="Times" charset="0"/>
              </a:rPr>
              <a:pPr/>
              <a:t>18</a:t>
            </a:fld>
            <a:endParaRPr lang="en-US" dirty="0">
              <a:latin typeface="Times" charset="0"/>
            </a:endParaRPr>
          </a:p>
        </p:txBody>
      </p:sp>
      <p:sp>
        <p:nvSpPr>
          <p:cNvPr id="35843" name="Rectangle 2"/>
          <p:cNvSpPr>
            <a:spLocks noGrp="1" noRot="1" noChangeAspect="1" noChangeArrowheads="1" noTextEdit="1"/>
          </p:cNvSpPr>
          <p:nvPr>
            <p:ph type="sldImg"/>
          </p:nvPr>
        </p:nvSpPr>
        <p:spPr>
          <a:xfrm>
            <a:off x="1257300" y="720725"/>
            <a:ext cx="4800600" cy="3600450"/>
          </a:xfrm>
          <a:prstGeom prst="rect">
            <a:avLst/>
          </a:prstGeom>
          <a:ln/>
        </p:spPr>
      </p:sp>
      <p:sp>
        <p:nvSpPr>
          <p:cNvPr id="3584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777770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4A732831-A2BF-48F9-ABE2-C4D82A611D1C}" type="slidenum">
              <a:rPr lang="en-US">
                <a:latin typeface="Times" charset="0"/>
              </a:rPr>
              <a:pPr/>
              <a:t>19</a:t>
            </a:fld>
            <a:endParaRPr lang="en-US" dirty="0">
              <a:latin typeface="Times" charset="0"/>
            </a:endParaRPr>
          </a:p>
        </p:txBody>
      </p:sp>
      <p:sp>
        <p:nvSpPr>
          <p:cNvPr id="36867" name="Rectangle 2"/>
          <p:cNvSpPr>
            <a:spLocks noGrp="1" noRot="1" noChangeAspect="1" noChangeArrowheads="1" noTextEdit="1"/>
          </p:cNvSpPr>
          <p:nvPr>
            <p:ph type="sldImg"/>
          </p:nvPr>
        </p:nvSpPr>
        <p:spPr>
          <a:xfrm>
            <a:off x="1257300" y="720725"/>
            <a:ext cx="4800600" cy="3600450"/>
          </a:xfrm>
          <a:prstGeom prst="rect">
            <a:avLst/>
          </a:prstGeom>
          <a:ln/>
        </p:spPr>
      </p:sp>
      <p:sp>
        <p:nvSpPr>
          <p:cNvPr id="36868"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1589474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31AFC455-9A5C-4D51-8949-D149B62F38C5}" type="slidenum">
              <a:rPr lang="en-US">
                <a:latin typeface="Times" charset="0"/>
              </a:rPr>
              <a:pPr/>
              <a:t>20</a:t>
            </a:fld>
            <a:endParaRPr lang="en-US" dirty="0">
              <a:latin typeface="Times" charset="0"/>
            </a:endParaRPr>
          </a:p>
        </p:txBody>
      </p:sp>
      <p:sp>
        <p:nvSpPr>
          <p:cNvPr id="37891" name="Rectangle 2"/>
          <p:cNvSpPr>
            <a:spLocks noGrp="1" noRot="1" noChangeAspect="1" noChangeArrowheads="1" noTextEdit="1"/>
          </p:cNvSpPr>
          <p:nvPr>
            <p:ph type="sldImg"/>
          </p:nvPr>
        </p:nvSpPr>
        <p:spPr>
          <a:xfrm>
            <a:off x="1257300" y="720725"/>
            <a:ext cx="4800600" cy="3600450"/>
          </a:xfrm>
          <a:prstGeom prst="rect">
            <a:avLst/>
          </a:prstGeom>
          <a:ln/>
        </p:spPr>
      </p:sp>
      <p:sp>
        <p:nvSpPr>
          <p:cNvPr id="37892"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04485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2E3AFC0A-4CAF-4522-A82A-1DE52DE44933}" type="slidenum">
              <a:rPr lang="en-US">
                <a:latin typeface="Times" charset="0"/>
              </a:rPr>
              <a:pPr/>
              <a:t>21</a:t>
            </a:fld>
            <a:endParaRPr lang="en-US" dirty="0">
              <a:latin typeface="Times" charset="0"/>
            </a:endParaRPr>
          </a:p>
        </p:txBody>
      </p:sp>
      <p:sp>
        <p:nvSpPr>
          <p:cNvPr id="38915" name="Rectangle 2"/>
          <p:cNvSpPr>
            <a:spLocks noGrp="1" noRot="1" noChangeAspect="1" noChangeArrowheads="1" noTextEdit="1"/>
          </p:cNvSpPr>
          <p:nvPr>
            <p:ph type="sldImg"/>
          </p:nvPr>
        </p:nvSpPr>
        <p:spPr>
          <a:xfrm>
            <a:off x="1257300" y="720725"/>
            <a:ext cx="4800600" cy="3600450"/>
          </a:xfrm>
          <a:prstGeom prst="rect">
            <a:avLst/>
          </a:prstGeom>
          <a:ln/>
        </p:spPr>
      </p:sp>
      <p:sp>
        <p:nvSpPr>
          <p:cNvPr id="38916"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00023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26174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36BF5705-9F41-4819-9704-45CDBA356ECE}" type="slidenum">
              <a:rPr lang="en-US">
                <a:latin typeface="Times" charset="0"/>
              </a:rPr>
              <a:pPr/>
              <a:t>22</a:t>
            </a:fld>
            <a:endParaRPr lang="en-US" dirty="0">
              <a:latin typeface="Times" charset="0"/>
            </a:endParaRPr>
          </a:p>
        </p:txBody>
      </p:sp>
      <p:sp>
        <p:nvSpPr>
          <p:cNvPr id="40963" name="Rectangle 2"/>
          <p:cNvSpPr>
            <a:spLocks noGrp="1" noRot="1" noChangeAspect="1" noChangeArrowheads="1" noTextEdit="1"/>
          </p:cNvSpPr>
          <p:nvPr>
            <p:ph type="sldImg"/>
          </p:nvPr>
        </p:nvSpPr>
        <p:spPr>
          <a:xfrm>
            <a:off x="1257300" y="720725"/>
            <a:ext cx="4800600" cy="3600450"/>
          </a:xfrm>
          <a:prstGeom prst="rect">
            <a:avLst/>
          </a:prstGeom>
          <a:ln/>
        </p:spPr>
      </p:sp>
      <p:sp>
        <p:nvSpPr>
          <p:cNvPr id="4096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46436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AED42510-BD0C-409B-B92B-8614AAB720BA}" type="slidenum">
              <a:rPr lang="en-US">
                <a:latin typeface="Times" charset="0"/>
              </a:rPr>
              <a:pPr/>
              <a:t>23</a:t>
            </a:fld>
            <a:endParaRPr lang="en-US" dirty="0">
              <a:latin typeface="Times" charset="0"/>
            </a:endParaRPr>
          </a:p>
        </p:txBody>
      </p:sp>
      <p:sp>
        <p:nvSpPr>
          <p:cNvPr id="41987" name="Rectangle 2"/>
          <p:cNvSpPr>
            <a:spLocks noGrp="1" noRot="1" noChangeAspect="1" noChangeArrowheads="1" noTextEdit="1"/>
          </p:cNvSpPr>
          <p:nvPr>
            <p:ph type="sldImg"/>
          </p:nvPr>
        </p:nvSpPr>
        <p:spPr>
          <a:xfrm>
            <a:off x="1257300" y="720725"/>
            <a:ext cx="4800600" cy="3600450"/>
          </a:xfrm>
          <a:prstGeom prst="rect">
            <a:avLst/>
          </a:prstGeom>
          <a:ln/>
        </p:spPr>
      </p:sp>
      <p:sp>
        <p:nvSpPr>
          <p:cNvPr id="41988"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153220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C43E7082-D034-48D5-A76C-5B822BA98D74}" type="slidenum">
              <a:rPr lang="en-US">
                <a:latin typeface="Times" charset="0"/>
              </a:rPr>
              <a:pPr/>
              <a:t>24</a:t>
            </a:fld>
            <a:endParaRPr lang="en-US" dirty="0">
              <a:latin typeface="Times" charset="0"/>
            </a:endParaRPr>
          </a:p>
        </p:txBody>
      </p:sp>
      <p:sp>
        <p:nvSpPr>
          <p:cNvPr id="43011" name="Rectangle 2"/>
          <p:cNvSpPr>
            <a:spLocks noGrp="1" noRot="1" noChangeAspect="1" noChangeArrowheads="1" noTextEdit="1"/>
          </p:cNvSpPr>
          <p:nvPr>
            <p:ph type="sldImg"/>
          </p:nvPr>
        </p:nvSpPr>
        <p:spPr>
          <a:xfrm>
            <a:off x="1257300" y="720725"/>
            <a:ext cx="4800600" cy="3600450"/>
          </a:xfrm>
          <a:prstGeom prst="rect">
            <a:avLst/>
          </a:prstGeom>
          <a:ln/>
        </p:spPr>
      </p:sp>
      <p:sp>
        <p:nvSpPr>
          <p:cNvPr id="43012"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4110107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A0CFFC1D-A674-458B-9317-C89F8A3E0DB7}" type="slidenum">
              <a:rPr lang="en-US">
                <a:latin typeface="Times" charset="0"/>
              </a:rPr>
              <a:pPr/>
              <a:t>25</a:t>
            </a:fld>
            <a:endParaRPr lang="en-US" dirty="0">
              <a:latin typeface="Times" charset="0"/>
            </a:endParaRPr>
          </a:p>
        </p:txBody>
      </p:sp>
      <p:sp>
        <p:nvSpPr>
          <p:cNvPr id="44035" name="Rectangle 2"/>
          <p:cNvSpPr>
            <a:spLocks noGrp="1" noRot="1" noChangeAspect="1" noChangeArrowheads="1" noTextEdit="1"/>
          </p:cNvSpPr>
          <p:nvPr>
            <p:ph type="sldImg"/>
          </p:nvPr>
        </p:nvSpPr>
        <p:spPr>
          <a:xfrm>
            <a:off x="1257300" y="720725"/>
            <a:ext cx="4800600" cy="3600450"/>
          </a:xfrm>
          <a:prstGeom prst="rect">
            <a:avLst/>
          </a:prstGeom>
          <a:ln/>
        </p:spPr>
      </p:sp>
      <p:sp>
        <p:nvSpPr>
          <p:cNvPr id="44036"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595222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CB27BC39-5EEB-4084-BED5-F69E3E661A0B}" type="slidenum">
              <a:rPr lang="en-US">
                <a:latin typeface="Times" charset="0"/>
              </a:rPr>
              <a:pPr/>
              <a:t>26</a:t>
            </a:fld>
            <a:endParaRPr lang="en-US" dirty="0">
              <a:latin typeface="Times" charset="0"/>
            </a:endParaRPr>
          </a:p>
        </p:txBody>
      </p:sp>
      <p:sp>
        <p:nvSpPr>
          <p:cNvPr id="45059" name="Rectangle 2"/>
          <p:cNvSpPr>
            <a:spLocks noGrp="1" noRot="1" noChangeAspect="1" noChangeArrowheads="1" noTextEdit="1"/>
          </p:cNvSpPr>
          <p:nvPr>
            <p:ph type="sldImg"/>
          </p:nvPr>
        </p:nvSpPr>
        <p:spPr>
          <a:xfrm>
            <a:off x="1257300" y="720725"/>
            <a:ext cx="4800600" cy="3600450"/>
          </a:xfrm>
          <a:prstGeom prst="rect">
            <a:avLst/>
          </a:prstGeom>
          <a:ln/>
        </p:spPr>
      </p:sp>
      <p:sp>
        <p:nvSpPr>
          <p:cNvPr id="45060"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1444316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7A820312-96FA-4AE8-93ED-CB27AD48620C}" type="slidenum">
              <a:rPr lang="en-US">
                <a:latin typeface="Times" charset="0"/>
              </a:rPr>
              <a:pPr/>
              <a:t>27</a:t>
            </a:fld>
            <a:endParaRPr lang="en-US" dirty="0">
              <a:latin typeface="Times" charset="0"/>
            </a:endParaRPr>
          </a:p>
        </p:txBody>
      </p:sp>
      <p:sp>
        <p:nvSpPr>
          <p:cNvPr id="46083" name="Rectangle 2"/>
          <p:cNvSpPr>
            <a:spLocks noGrp="1" noRot="1" noChangeAspect="1" noChangeArrowheads="1" noTextEdit="1"/>
          </p:cNvSpPr>
          <p:nvPr>
            <p:ph type="sldImg"/>
          </p:nvPr>
        </p:nvSpPr>
        <p:spPr>
          <a:xfrm>
            <a:off x="1257300" y="720725"/>
            <a:ext cx="4800600" cy="3600450"/>
          </a:xfrm>
          <a:prstGeom prst="rect">
            <a:avLst/>
          </a:prstGeom>
          <a:ln/>
        </p:spPr>
      </p:sp>
      <p:sp>
        <p:nvSpPr>
          <p:cNvPr id="4608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166696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BD325F96-BEF6-49ED-AA5D-C8FCCCF67367}" type="slidenum">
              <a:rPr lang="en-US">
                <a:latin typeface="Times" charset="0"/>
              </a:rPr>
              <a:pPr/>
              <a:t>28</a:t>
            </a:fld>
            <a:endParaRPr lang="en-US" dirty="0">
              <a:latin typeface="Times" charset="0"/>
            </a:endParaRPr>
          </a:p>
        </p:txBody>
      </p:sp>
      <p:sp>
        <p:nvSpPr>
          <p:cNvPr id="47107" name="Rectangle 2"/>
          <p:cNvSpPr>
            <a:spLocks noGrp="1" noRot="1" noChangeAspect="1" noChangeArrowheads="1" noTextEdit="1"/>
          </p:cNvSpPr>
          <p:nvPr>
            <p:ph type="sldImg"/>
          </p:nvPr>
        </p:nvSpPr>
        <p:spPr>
          <a:xfrm>
            <a:off x="1257300" y="720725"/>
            <a:ext cx="4800600" cy="3600450"/>
          </a:xfrm>
          <a:prstGeom prst="rect">
            <a:avLst/>
          </a:prstGeom>
          <a:ln/>
        </p:spPr>
      </p:sp>
      <p:sp>
        <p:nvSpPr>
          <p:cNvPr id="47108"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910152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2470AD5F-FFC3-4081-9AA3-F65786A0E218}" type="slidenum">
              <a:rPr lang="en-US">
                <a:latin typeface="Times" charset="0"/>
              </a:rPr>
              <a:pPr/>
              <a:t>29</a:t>
            </a:fld>
            <a:endParaRPr lang="en-US" dirty="0">
              <a:latin typeface="Times" charset="0"/>
            </a:endParaRPr>
          </a:p>
        </p:txBody>
      </p:sp>
      <p:sp>
        <p:nvSpPr>
          <p:cNvPr id="48131" name="Rectangle 2"/>
          <p:cNvSpPr>
            <a:spLocks noGrp="1" noRot="1" noChangeAspect="1" noChangeArrowheads="1" noTextEdit="1"/>
          </p:cNvSpPr>
          <p:nvPr>
            <p:ph type="sldImg"/>
          </p:nvPr>
        </p:nvSpPr>
        <p:spPr>
          <a:xfrm>
            <a:off x="1257300" y="720725"/>
            <a:ext cx="4800600" cy="3600450"/>
          </a:xfrm>
          <a:prstGeom prst="rect">
            <a:avLst/>
          </a:prstGeom>
          <a:ln/>
        </p:spPr>
      </p:sp>
      <p:sp>
        <p:nvSpPr>
          <p:cNvPr id="48132"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4207646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257300" y="720725"/>
            <a:ext cx="4800600" cy="3600450"/>
          </a:xfrm>
          <a:prstGeom prst="rect">
            <a:avLst/>
          </a:prstGeom>
          <a:ln/>
        </p:spPr>
      </p:sp>
      <p:sp>
        <p:nvSpPr>
          <p:cNvPr id="49155" name="Notes Placeholder 2"/>
          <p:cNvSpPr>
            <a:spLocks noGrp="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
        <p:nvSpPr>
          <p:cNvPr id="49156" name="Slide Number Placeholder 3"/>
          <p:cNvSpPr>
            <a:spLocks noGrp="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37FC26B6-D063-48EA-8A0A-49A9DFC0874D}" type="slidenum">
              <a:rPr lang="en-US">
                <a:latin typeface="Times" charset="0"/>
              </a:rPr>
              <a:pPr/>
              <a:t>30</a:t>
            </a:fld>
            <a:endParaRPr lang="en-US" dirty="0">
              <a:latin typeface="Times" charset="0"/>
            </a:endParaRPr>
          </a:p>
        </p:txBody>
      </p:sp>
    </p:spTree>
    <p:extLst>
      <p:ext uri="{BB962C8B-B14F-4D97-AF65-F5344CB8AC3E}">
        <p14:creationId xmlns:p14="http://schemas.microsoft.com/office/powerpoint/2010/main" val="314087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257300" y="720725"/>
            <a:ext cx="4800600" cy="3600450"/>
          </a:xfrm>
          <a:prstGeom prst="rect">
            <a:avLst/>
          </a:prstGeom>
          <a:ln/>
        </p:spPr>
      </p:sp>
      <p:sp>
        <p:nvSpPr>
          <p:cNvPr id="50179" name="Notes Placeholder 2"/>
          <p:cNvSpPr>
            <a:spLocks noGrp="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
        <p:nvSpPr>
          <p:cNvPr id="50180" name="Slide Number Placeholder 3"/>
          <p:cNvSpPr>
            <a:spLocks noGrp="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DCA9C43A-4D2C-418D-9C10-794AC3C68D59}" type="slidenum">
              <a:rPr lang="en-US">
                <a:latin typeface="Times" charset="0"/>
              </a:rPr>
              <a:pPr/>
              <a:t>31</a:t>
            </a:fld>
            <a:endParaRPr lang="en-US" dirty="0">
              <a:latin typeface="Times" charset="0"/>
            </a:endParaRPr>
          </a:p>
        </p:txBody>
      </p:sp>
    </p:spTree>
    <p:extLst>
      <p:ext uri="{BB962C8B-B14F-4D97-AF65-F5344CB8AC3E}">
        <p14:creationId xmlns:p14="http://schemas.microsoft.com/office/powerpoint/2010/main" val="112162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604067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82DBB952-C7CF-4D64-9270-B0323B0221CC}" type="slidenum">
              <a:rPr lang="en-US">
                <a:latin typeface="Times" charset="0"/>
              </a:rPr>
              <a:pPr/>
              <a:t>32</a:t>
            </a:fld>
            <a:endParaRPr lang="en-US" dirty="0">
              <a:latin typeface="Times" charset="0"/>
            </a:endParaRPr>
          </a:p>
        </p:txBody>
      </p:sp>
      <p:sp>
        <p:nvSpPr>
          <p:cNvPr id="51203" name="Rectangle 2"/>
          <p:cNvSpPr>
            <a:spLocks noGrp="1" noRot="1" noChangeAspect="1" noChangeArrowheads="1" noTextEdit="1"/>
          </p:cNvSpPr>
          <p:nvPr>
            <p:ph type="sldImg"/>
          </p:nvPr>
        </p:nvSpPr>
        <p:spPr>
          <a:xfrm>
            <a:off x="1257300" y="720725"/>
            <a:ext cx="4800600" cy="3600450"/>
          </a:xfrm>
          <a:prstGeom prst="rect">
            <a:avLst/>
          </a:prstGeom>
          <a:ln/>
        </p:spPr>
      </p:sp>
      <p:sp>
        <p:nvSpPr>
          <p:cNvPr id="5120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421779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09D221A2-F528-4ED9-8ACC-1FAE2B4A9B31}" type="slidenum">
              <a:rPr lang="en-US">
                <a:latin typeface="Times" charset="0"/>
              </a:rPr>
              <a:pPr/>
              <a:t>33</a:t>
            </a:fld>
            <a:endParaRPr lang="en-US" dirty="0">
              <a:latin typeface="Times" charset="0"/>
            </a:endParaRPr>
          </a:p>
        </p:txBody>
      </p:sp>
      <p:sp>
        <p:nvSpPr>
          <p:cNvPr id="52227" name="Rectangle 2"/>
          <p:cNvSpPr>
            <a:spLocks noGrp="1" noRot="1" noChangeAspect="1" noChangeArrowheads="1" noTextEdit="1"/>
          </p:cNvSpPr>
          <p:nvPr>
            <p:ph type="sldImg"/>
          </p:nvPr>
        </p:nvSpPr>
        <p:spPr>
          <a:xfrm>
            <a:off x="1257300" y="720725"/>
            <a:ext cx="4800600" cy="3600450"/>
          </a:xfrm>
          <a:prstGeom prst="rect">
            <a:avLst/>
          </a:prstGeom>
          <a:ln/>
        </p:spPr>
      </p:sp>
      <p:sp>
        <p:nvSpPr>
          <p:cNvPr id="52228"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31518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BAD8BB36-6708-4AEE-9C88-F65409C9B283}" type="slidenum">
              <a:rPr lang="en-US" sz="1300">
                <a:latin typeface="Times New Roman" pitchFamily="18" charset="0"/>
              </a:rPr>
              <a:pPr/>
              <a:t>34</a:t>
            </a:fld>
            <a:endParaRPr lang="en-US" sz="1300" dirty="0">
              <a:latin typeface="Times New Roman" pitchFamily="18" charset="0"/>
            </a:endParaRPr>
          </a:p>
        </p:txBody>
      </p:sp>
      <p:sp>
        <p:nvSpPr>
          <p:cNvPr id="35843" name="Rectangle 2"/>
          <p:cNvSpPr>
            <a:spLocks noGrp="1" noRot="1" noChangeAspect="1" noChangeArrowheads="1" noTextEdit="1"/>
          </p:cNvSpPr>
          <p:nvPr>
            <p:ph type="sldImg"/>
          </p:nvPr>
        </p:nvSpPr>
        <p:spPr>
          <a:xfrm>
            <a:off x="1257300" y="720725"/>
            <a:ext cx="4800600" cy="3600450"/>
          </a:xfrm>
          <a:prstGeom prst="rect">
            <a:avLst/>
          </a:prstGeom>
          <a:ln/>
        </p:spPr>
      </p:sp>
      <p:sp>
        <p:nvSpPr>
          <p:cNvPr id="3584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953867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E316197D-C0CB-405C-BFAE-A67FE6A66B01}" type="slidenum">
              <a:rPr lang="en-US" sz="1300">
                <a:latin typeface="Times New Roman" pitchFamily="18" charset="0"/>
              </a:rPr>
              <a:pPr/>
              <a:t>35</a:t>
            </a:fld>
            <a:endParaRPr lang="en-US" sz="1300" dirty="0">
              <a:latin typeface="Times New Roman" pitchFamily="18" charset="0"/>
            </a:endParaRPr>
          </a:p>
        </p:txBody>
      </p:sp>
      <p:sp>
        <p:nvSpPr>
          <p:cNvPr id="36867" name="Rectangle 2"/>
          <p:cNvSpPr>
            <a:spLocks noGrp="1" noRot="1" noChangeAspect="1" noChangeArrowheads="1" noTextEdit="1"/>
          </p:cNvSpPr>
          <p:nvPr>
            <p:ph type="sldImg"/>
          </p:nvPr>
        </p:nvSpPr>
        <p:spPr>
          <a:xfrm>
            <a:off x="1257300" y="720725"/>
            <a:ext cx="4800600" cy="3600450"/>
          </a:xfrm>
          <a:prstGeom prst="rect">
            <a:avLst/>
          </a:prstGeom>
          <a:ln/>
        </p:spPr>
      </p:sp>
      <p:sp>
        <p:nvSpPr>
          <p:cNvPr id="36868"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173112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7D7B259F-3C8D-4744-B051-426418DD3685}" type="slidenum">
              <a:rPr lang="en-US" sz="1300">
                <a:latin typeface="Times New Roman" pitchFamily="18" charset="0"/>
              </a:rPr>
              <a:pPr/>
              <a:t>36</a:t>
            </a:fld>
            <a:endParaRPr lang="en-US" sz="1300" dirty="0">
              <a:latin typeface="Times New Roman" pitchFamily="18" charset="0"/>
            </a:endParaRPr>
          </a:p>
        </p:txBody>
      </p:sp>
      <p:sp>
        <p:nvSpPr>
          <p:cNvPr id="37891" name="Rectangle 2"/>
          <p:cNvSpPr>
            <a:spLocks noGrp="1" noRot="1" noChangeAspect="1" noChangeArrowheads="1" noTextEdit="1"/>
          </p:cNvSpPr>
          <p:nvPr>
            <p:ph type="sldImg"/>
          </p:nvPr>
        </p:nvSpPr>
        <p:spPr>
          <a:xfrm>
            <a:off x="1257300" y="720725"/>
            <a:ext cx="4800600" cy="3600450"/>
          </a:xfrm>
          <a:prstGeom prst="rect">
            <a:avLst/>
          </a:prstGeom>
          <a:ln/>
        </p:spPr>
      </p:sp>
      <p:sp>
        <p:nvSpPr>
          <p:cNvPr id="37892"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38579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A601C0C2-1C60-4D7F-9731-8ABADE30E079}" type="slidenum">
              <a:rPr lang="en-US" sz="1300">
                <a:latin typeface="Times New Roman" pitchFamily="18" charset="0"/>
              </a:rPr>
              <a:pPr/>
              <a:t>37</a:t>
            </a:fld>
            <a:endParaRPr lang="en-US" sz="1300" dirty="0">
              <a:latin typeface="Times New Roman" pitchFamily="18" charset="0"/>
            </a:endParaRPr>
          </a:p>
        </p:txBody>
      </p:sp>
      <p:sp>
        <p:nvSpPr>
          <p:cNvPr id="38915" name="Rectangle 2"/>
          <p:cNvSpPr>
            <a:spLocks noGrp="1" noRot="1" noChangeAspect="1" noChangeArrowheads="1" noTextEdit="1"/>
          </p:cNvSpPr>
          <p:nvPr>
            <p:ph type="sldImg"/>
          </p:nvPr>
        </p:nvSpPr>
        <p:spPr>
          <a:xfrm>
            <a:off x="1257300" y="720725"/>
            <a:ext cx="4800600" cy="3600450"/>
          </a:xfrm>
          <a:prstGeom prst="rect">
            <a:avLst/>
          </a:prstGeom>
          <a:ln/>
        </p:spPr>
      </p:sp>
      <p:sp>
        <p:nvSpPr>
          <p:cNvPr id="38916"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154650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BA78DE65-8D18-4ACA-AA89-2AA6A75A84DD}" type="slidenum">
              <a:rPr lang="en-US" sz="1300">
                <a:latin typeface="Times New Roman" pitchFamily="18" charset="0"/>
              </a:rPr>
              <a:pPr/>
              <a:t>38</a:t>
            </a:fld>
            <a:endParaRPr lang="en-US" sz="1300" dirty="0">
              <a:latin typeface="Times New Roman" pitchFamily="18" charset="0"/>
            </a:endParaRPr>
          </a:p>
        </p:txBody>
      </p:sp>
      <p:sp>
        <p:nvSpPr>
          <p:cNvPr id="39939" name="Rectangle 2"/>
          <p:cNvSpPr>
            <a:spLocks noGrp="1" noRot="1" noChangeAspect="1" noChangeArrowheads="1" noTextEdit="1"/>
          </p:cNvSpPr>
          <p:nvPr>
            <p:ph type="sldImg"/>
          </p:nvPr>
        </p:nvSpPr>
        <p:spPr>
          <a:xfrm>
            <a:off x="1257300" y="720725"/>
            <a:ext cx="4800600" cy="3600450"/>
          </a:xfrm>
          <a:prstGeom prst="rect">
            <a:avLst/>
          </a:prstGeom>
          <a:ln/>
        </p:spPr>
      </p:sp>
      <p:sp>
        <p:nvSpPr>
          <p:cNvPr id="39940"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1244387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5DF5B136-4CB7-400D-8329-558FDB93DBA0}" type="slidenum">
              <a:rPr lang="en-US" sz="1300">
                <a:latin typeface="Times New Roman" pitchFamily="18" charset="0"/>
              </a:rPr>
              <a:pPr/>
              <a:t>39</a:t>
            </a:fld>
            <a:endParaRPr lang="en-US" sz="1300" dirty="0">
              <a:latin typeface="Times New Roman" pitchFamily="18" charset="0"/>
            </a:endParaRPr>
          </a:p>
        </p:txBody>
      </p:sp>
      <p:sp>
        <p:nvSpPr>
          <p:cNvPr id="40963" name="Rectangle 2"/>
          <p:cNvSpPr>
            <a:spLocks noGrp="1" noRot="1" noChangeAspect="1" noChangeArrowheads="1" noTextEdit="1"/>
          </p:cNvSpPr>
          <p:nvPr>
            <p:ph type="sldImg"/>
          </p:nvPr>
        </p:nvSpPr>
        <p:spPr>
          <a:xfrm>
            <a:off x="1257300" y="720725"/>
            <a:ext cx="4800600" cy="3600450"/>
          </a:xfrm>
          <a:prstGeom prst="rect">
            <a:avLst/>
          </a:prstGeom>
          <a:ln/>
        </p:spPr>
      </p:sp>
      <p:sp>
        <p:nvSpPr>
          <p:cNvPr id="4096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4208648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A7B6528C-90B6-48F7-BEA4-810234AC36A0}" type="slidenum">
              <a:rPr lang="en-US" sz="1300">
                <a:latin typeface="Times New Roman" pitchFamily="18" charset="0"/>
              </a:rPr>
              <a:pPr/>
              <a:t>40</a:t>
            </a:fld>
            <a:endParaRPr lang="en-US" sz="1300" dirty="0">
              <a:latin typeface="Times New Roman" pitchFamily="18" charset="0"/>
            </a:endParaRPr>
          </a:p>
        </p:txBody>
      </p:sp>
      <p:sp>
        <p:nvSpPr>
          <p:cNvPr id="43011" name="Rectangle 2"/>
          <p:cNvSpPr>
            <a:spLocks noGrp="1" noRot="1" noChangeAspect="1" noChangeArrowheads="1" noTextEdit="1"/>
          </p:cNvSpPr>
          <p:nvPr>
            <p:ph type="sldImg"/>
          </p:nvPr>
        </p:nvSpPr>
        <p:spPr>
          <a:xfrm>
            <a:off x="1257300" y="720725"/>
            <a:ext cx="4800600" cy="3600450"/>
          </a:xfrm>
          <a:prstGeom prst="rect">
            <a:avLst/>
          </a:prstGeom>
          <a:ln/>
        </p:spPr>
      </p:sp>
      <p:sp>
        <p:nvSpPr>
          <p:cNvPr id="43012"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559569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BC7053A5-3E03-4286-BF92-769A7DA45505}" type="slidenum">
              <a:rPr lang="en-US" sz="1300">
                <a:latin typeface="Times New Roman" pitchFamily="18" charset="0"/>
              </a:rPr>
              <a:pPr/>
              <a:t>41</a:t>
            </a:fld>
            <a:endParaRPr lang="en-US" sz="1300" dirty="0">
              <a:latin typeface="Times New Roman" pitchFamily="18" charset="0"/>
            </a:endParaRPr>
          </a:p>
        </p:txBody>
      </p:sp>
      <p:sp>
        <p:nvSpPr>
          <p:cNvPr id="44035" name="Rectangle 2"/>
          <p:cNvSpPr>
            <a:spLocks noGrp="1" noRot="1" noChangeAspect="1" noChangeArrowheads="1" noTextEdit="1"/>
          </p:cNvSpPr>
          <p:nvPr>
            <p:ph type="sldImg"/>
          </p:nvPr>
        </p:nvSpPr>
        <p:spPr>
          <a:xfrm>
            <a:off x="1257300" y="720725"/>
            <a:ext cx="4800600" cy="3600450"/>
          </a:xfrm>
          <a:prstGeom prst="rect">
            <a:avLst/>
          </a:prstGeom>
          <a:ln/>
        </p:spPr>
      </p:sp>
      <p:sp>
        <p:nvSpPr>
          <p:cNvPr id="44036"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0097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463579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1E65805C-DEDD-460E-9444-D46BCFD3655C}" type="slidenum">
              <a:rPr lang="en-US" sz="1300">
                <a:latin typeface="Times New Roman" pitchFamily="18" charset="0"/>
              </a:rPr>
              <a:pPr/>
              <a:t>42</a:t>
            </a:fld>
            <a:endParaRPr lang="en-US" sz="1300" dirty="0">
              <a:latin typeface="Times New Roman" pitchFamily="18" charset="0"/>
            </a:endParaRPr>
          </a:p>
        </p:txBody>
      </p:sp>
      <p:sp>
        <p:nvSpPr>
          <p:cNvPr id="45059" name="Rectangle 2"/>
          <p:cNvSpPr>
            <a:spLocks noGrp="1" noRot="1" noChangeAspect="1" noChangeArrowheads="1" noTextEdit="1"/>
          </p:cNvSpPr>
          <p:nvPr>
            <p:ph type="sldImg"/>
          </p:nvPr>
        </p:nvSpPr>
        <p:spPr>
          <a:xfrm>
            <a:off x="1257300" y="720725"/>
            <a:ext cx="4800600" cy="3600450"/>
          </a:xfrm>
          <a:prstGeom prst="rect">
            <a:avLst/>
          </a:prstGeom>
          <a:ln/>
        </p:spPr>
      </p:sp>
      <p:sp>
        <p:nvSpPr>
          <p:cNvPr id="45060"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970754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7CDA4A82-02F7-42B3-9A86-3C944E36F9DC}" type="slidenum">
              <a:rPr lang="en-US" sz="1300">
                <a:latin typeface="Times New Roman" pitchFamily="18" charset="0"/>
              </a:rPr>
              <a:pPr/>
              <a:t>43</a:t>
            </a:fld>
            <a:endParaRPr lang="en-US" sz="1300" dirty="0">
              <a:latin typeface="Times New Roman" pitchFamily="18" charset="0"/>
            </a:endParaRPr>
          </a:p>
        </p:txBody>
      </p:sp>
      <p:sp>
        <p:nvSpPr>
          <p:cNvPr id="46083" name="Rectangle 2"/>
          <p:cNvSpPr>
            <a:spLocks noGrp="1" noRot="1" noChangeAspect="1" noChangeArrowheads="1" noTextEdit="1"/>
          </p:cNvSpPr>
          <p:nvPr>
            <p:ph type="sldImg"/>
          </p:nvPr>
        </p:nvSpPr>
        <p:spPr>
          <a:xfrm>
            <a:off x="1257300" y="720725"/>
            <a:ext cx="4800600" cy="3600450"/>
          </a:xfrm>
          <a:prstGeom prst="rect">
            <a:avLst/>
          </a:prstGeom>
          <a:ln/>
        </p:spPr>
      </p:sp>
      <p:sp>
        <p:nvSpPr>
          <p:cNvPr id="4608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298757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257300" y="720725"/>
            <a:ext cx="4800600" cy="3600450"/>
          </a:xfrm>
          <a:prstGeom prst="rect">
            <a:avLst/>
          </a:prstGeom>
          <a:ln/>
        </p:spPr>
      </p:sp>
      <p:sp>
        <p:nvSpPr>
          <p:cNvPr id="48131" name="Notes Placeholder 2"/>
          <p:cNvSpPr>
            <a:spLocks noGrp="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
        <p:nvSpPr>
          <p:cNvPr id="48132" name="Slide Number Placeholder 3"/>
          <p:cNvSpPr>
            <a:spLocks noGrp="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C873E82A-042B-45A3-8F40-38C3957B645E}" type="slidenum">
              <a:rPr lang="en-US" sz="1300">
                <a:latin typeface="Times New Roman" pitchFamily="18" charset="0"/>
              </a:rPr>
              <a:pPr/>
              <a:t>44</a:t>
            </a:fld>
            <a:endParaRPr lang="en-US" sz="1300" dirty="0">
              <a:latin typeface="Times New Roman" pitchFamily="18" charset="0"/>
            </a:endParaRPr>
          </a:p>
        </p:txBody>
      </p:sp>
    </p:spTree>
    <p:extLst>
      <p:ext uri="{BB962C8B-B14F-4D97-AF65-F5344CB8AC3E}">
        <p14:creationId xmlns:p14="http://schemas.microsoft.com/office/powerpoint/2010/main" val="960940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B2ABFE1B-6407-4338-BA5B-43E77B9706D9}" type="slidenum">
              <a:rPr lang="en-US" sz="1300">
                <a:latin typeface="Times New Roman" pitchFamily="18" charset="0"/>
              </a:rPr>
              <a:pPr/>
              <a:t>45</a:t>
            </a:fld>
            <a:endParaRPr lang="en-US" sz="1300" dirty="0">
              <a:latin typeface="Times New Roman" pitchFamily="18" charset="0"/>
            </a:endParaRPr>
          </a:p>
        </p:txBody>
      </p:sp>
      <p:sp>
        <p:nvSpPr>
          <p:cNvPr id="50179" name="Rectangle 2"/>
          <p:cNvSpPr>
            <a:spLocks noGrp="1" noRot="1" noChangeAspect="1" noChangeArrowheads="1" noTextEdit="1"/>
          </p:cNvSpPr>
          <p:nvPr>
            <p:ph type="sldImg"/>
          </p:nvPr>
        </p:nvSpPr>
        <p:spPr>
          <a:xfrm>
            <a:off x="1257300" y="720725"/>
            <a:ext cx="4800600" cy="3600450"/>
          </a:xfrm>
          <a:prstGeom prst="rect">
            <a:avLst/>
          </a:prstGeom>
          <a:ln/>
        </p:spPr>
      </p:sp>
      <p:sp>
        <p:nvSpPr>
          <p:cNvPr id="50180"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347974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FBCB911A-9DA3-4E55-B674-EFBF0E80733D}" type="slidenum">
              <a:rPr lang="en-US" sz="1300">
                <a:latin typeface="Times New Roman" pitchFamily="18" charset="0"/>
              </a:rPr>
              <a:pPr/>
              <a:t>46</a:t>
            </a:fld>
            <a:endParaRPr lang="en-US" sz="1300" dirty="0">
              <a:latin typeface="Times New Roman" pitchFamily="18" charset="0"/>
            </a:endParaRPr>
          </a:p>
        </p:txBody>
      </p:sp>
      <p:sp>
        <p:nvSpPr>
          <p:cNvPr id="51203" name="Rectangle 2"/>
          <p:cNvSpPr>
            <a:spLocks noGrp="1" noRot="1" noChangeAspect="1" noChangeArrowheads="1" noTextEdit="1"/>
          </p:cNvSpPr>
          <p:nvPr>
            <p:ph type="sldImg"/>
          </p:nvPr>
        </p:nvSpPr>
        <p:spPr>
          <a:xfrm>
            <a:off x="1257300" y="720725"/>
            <a:ext cx="4800600" cy="3600450"/>
          </a:xfrm>
          <a:prstGeom prst="rect">
            <a:avLst/>
          </a:prstGeom>
          <a:ln/>
        </p:spPr>
      </p:sp>
      <p:sp>
        <p:nvSpPr>
          <p:cNvPr id="5120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295574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FBCB911A-9DA3-4E55-B674-EFBF0E80733D}" type="slidenum">
              <a:rPr lang="en-US" sz="1300">
                <a:latin typeface="Times New Roman" pitchFamily="18" charset="0"/>
              </a:rPr>
              <a:pPr/>
              <a:t>47</a:t>
            </a:fld>
            <a:endParaRPr lang="en-US" sz="1300" dirty="0">
              <a:latin typeface="Times New Roman" pitchFamily="18" charset="0"/>
            </a:endParaRPr>
          </a:p>
        </p:txBody>
      </p:sp>
      <p:sp>
        <p:nvSpPr>
          <p:cNvPr id="51203" name="Rectangle 2"/>
          <p:cNvSpPr>
            <a:spLocks noGrp="1" noRot="1" noChangeAspect="1" noChangeArrowheads="1" noTextEdit="1"/>
          </p:cNvSpPr>
          <p:nvPr>
            <p:ph type="sldImg"/>
          </p:nvPr>
        </p:nvSpPr>
        <p:spPr>
          <a:xfrm>
            <a:off x="1257300" y="720725"/>
            <a:ext cx="4800600" cy="3600450"/>
          </a:xfrm>
          <a:prstGeom prst="rect">
            <a:avLst/>
          </a:prstGeom>
          <a:ln/>
        </p:spPr>
      </p:sp>
      <p:sp>
        <p:nvSpPr>
          <p:cNvPr id="5120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695316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D7AD6A7C-E656-443E-82DF-D781072F96FD}" type="slidenum">
              <a:rPr lang="en-US" sz="1300">
                <a:latin typeface="Times New Roman" pitchFamily="18" charset="0"/>
              </a:rPr>
              <a:pPr/>
              <a:t>48</a:t>
            </a:fld>
            <a:endParaRPr lang="en-US" sz="1300" dirty="0">
              <a:latin typeface="Times New Roman" pitchFamily="18" charset="0"/>
            </a:endParaRPr>
          </a:p>
        </p:txBody>
      </p:sp>
      <p:sp>
        <p:nvSpPr>
          <p:cNvPr id="52227" name="Rectangle 2"/>
          <p:cNvSpPr>
            <a:spLocks noGrp="1" noRot="1" noChangeAspect="1" noChangeArrowheads="1" noTextEdit="1"/>
          </p:cNvSpPr>
          <p:nvPr>
            <p:ph type="sldImg"/>
          </p:nvPr>
        </p:nvSpPr>
        <p:spPr>
          <a:xfrm>
            <a:off x="1257300" y="720725"/>
            <a:ext cx="4800600" cy="3600450"/>
          </a:xfrm>
          <a:prstGeom prst="rect">
            <a:avLst/>
          </a:prstGeom>
          <a:ln/>
        </p:spPr>
      </p:sp>
      <p:sp>
        <p:nvSpPr>
          <p:cNvPr id="52228"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1755240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09B011E0-1CEB-4FF5-AF10-FB560ACE8066}" type="slidenum">
              <a:rPr lang="en-US" sz="1300">
                <a:latin typeface="Times New Roman" pitchFamily="18" charset="0"/>
              </a:rPr>
              <a:pPr/>
              <a:t>49</a:t>
            </a:fld>
            <a:endParaRPr lang="en-US" sz="1300" dirty="0">
              <a:latin typeface="Times New Roman" pitchFamily="18" charset="0"/>
            </a:endParaRPr>
          </a:p>
        </p:txBody>
      </p:sp>
      <p:sp>
        <p:nvSpPr>
          <p:cNvPr id="53251" name="Rectangle 2"/>
          <p:cNvSpPr>
            <a:spLocks noGrp="1" noRot="1" noChangeAspect="1" noChangeArrowheads="1" noTextEdit="1"/>
          </p:cNvSpPr>
          <p:nvPr>
            <p:ph type="sldImg"/>
          </p:nvPr>
        </p:nvSpPr>
        <p:spPr>
          <a:xfrm>
            <a:off x="1257300" y="720725"/>
            <a:ext cx="4800600" cy="3600450"/>
          </a:xfrm>
          <a:prstGeom prst="rect">
            <a:avLst/>
          </a:prstGeom>
          <a:ln/>
        </p:spPr>
      </p:sp>
      <p:sp>
        <p:nvSpPr>
          <p:cNvPr id="53252"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582251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9A2CC308-61EB-40A2-A117-D6B8CF4A633E}" type="slidenum">
              <a:rPr lang="en-US" sz="1300">
                <a:latin typeface="Times New Roman" pitchFamily="18" charset="0"/>
              </a:rPr>
              <a:pPr/>
              <a:t>50</a:t>
            </a:fld>
            <a:endParaRPr lang="en-US" sz="1300" dirty="0">
              <a:latin typeface="Times New Roman" pitchFamily="18" charset="0"/>
            </a:endParaRPr>
          </a:p>
        </p:txBody>
      </p:sp>
      <p:sp>
        <p:nvSpPr>
          <p:cNvPr id="54275" name="Rectangle 2"/>
          <p:cNvSpPr>
            <a:spLocks noGrp="1" noRot="1" noChangeAspect="1" noChangeArrowheads="1" noTextEdit="1"/>
          </p:cNvSpPr>
          <p:nvPr>
            <p:ph type="sldImg"/>
          </p:nvPr>
        </p:nvSpPr>
        <p:spPr>
          <a:xfrm>
            <a:off x="1257300" y="720725"/>
            <a:ext cx="4800600" cy="3600450"/>
          </a:xfrm>
          <a:prstGeom prst="rect">
            <a:avLst/>
          </a:prstGeom>
          <a:ln/>
        </p:spPr>
      </p:sp>
      <p:sp>
        <p:nvSpPr>
          <p:cNvPr id="54276"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1373798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9BC9CB80-F87F-4D58-938C-87108A8014B1}" type="slidenum">
              <a:rPr lang="en-US" sz="1300">
                <a:latin typeface="Times New Roman" pitchFamily="18" charset="0"/>
              </a:rPr>
              <a:pPr/>
              <a:t>51</a:t>
            </a:fld>
            <a:endParaRPr lang="en-US" sz="1300" dirty="0">
              <a:latin typeface="Times New Roman" pitchFamily="18" charset="0"/>
            </a:endParaRPr>
          </a:p>
        </p:txBody>
      </p:sp>
      <p:sp>
        <p:nvSpPr>
          <p:cNvPr id="55299" name="Rectangle 2"/>
          <p:cNvSpPr>
            <a:spLocks noGrp="1" noRot="1" noChangeAspect="1" noChangeArrowheads="1" noTextEdit="1"/>
          </p:cNvSpPr>
          <p:nvPr>
            <p:ph type="sldImg"/>
          </p:nvPr>
        </p:nvSpPr>
        <p:spPr>
          <a:xfrm>
            <a:off x="1257300" y="720725"/>
            <a:ext cx="4800600" cy="3600450"/>
          </a:xfrm>
          <a:prstGeom prst="rect">
            <a:avLst/>
          </a:prstGeom>
          <a:ln/>
        </p:spPr>
      </p:sp>
      <p:sp>
        <p:nvSpPr>
          <p:cNvPr id="55300"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124070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784995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sz="2500">
                <a:solidFill>
                  <a:schemeClr val="tx1"/>
                </a:solidFill>
                <a:latin typeface="Arial" charset="0"/>
                <a:ea typeface="ＭＳ Ｐゴシック" charset="-128"/>
              </a:defRPr>
            </a:lvl1pPr>
            <a:lvl2pPr marL="785372" indent="-302066">
              <a:defRPr sz="2500">
                <a:solidFill>
                  <a:schemeClr val="tx1"/>
                </a:solidFill>
                <a:latin typeface="Arial" charset="0"/>
                <a:ea typeface="ＭＳ Ｐゴシック" charset="-128"/>
              </a:defRPr>
            </a:lvl2pPr>
            <a:lvl3pPr marL="1208265" indent="-241653">
              <a:defRPr sz="2500">
                <a:solidFill>
                  <a:schemeClr val="tx1"/>
                </a:solidFill>
                <a:latin typeface="Arial" charset="0"/>
                <a:ea typeface="ＭＳ Ｐゴシック" charset="-128"/>
              </a:defRPr>
            </a:lvl3pPr>
            <a:lvl4pPr marL="1691571" indent="-241653">
              <a:defRPr sz="2500">
                <a:solidFill>
                  <a:schemeClr val="tx1"/>
                </a:solidFill>
                <a:latin typeface="Arial" charset="0"/>
                <a:ea typeface="ＭＳ Ｐゴシック" charset="-128"/>
              </a:defRPr>
            </a:lvl4pPr>
            <a:lvl5pPr marL="2174878" indent="-241653">
              <a:defRPr sz="2500">
                <a:solidFill>
                  <a:schemeClr val="tx1"/>
                </a:solidFill>
                <a:latin typeface="Arial" charset="0"/>
                <a:ea typeface="ＭＳ Ｐゴシック" charset="-128"/>
              </a:defRPr>
            </a:lvl5pPr>
            <a:lvl6pPr marL="2658184" indent="-241653" eaLnBrk="0" fontAlgn="base" hangingPunct="0">
              <a:spcBef>
                <a:spcPct val="0"/>
              </a:spcBef>
              <a:spcAft>
                <a:spcPct val="0"/>
              </a:spcAft>
              <a:defRPr sz="2500">
                <a:solidFill>
                  <a:schemeClr val="tx1"/>
                </a:solidFill>
                <a:latin typeface="Arial" charset="0"/>
                <a:ea typeface="ＭＳ Ｐゴシック" charset="-128"/>
              </a:defRPr>
            </a:lvl6pPr>
            <a:lvl7pPr marL="3141490" indent="-241653" eaLnBrk="0" fontAlgn="base" hangingPunct="0">
              <a:spcBef>
                <a:spcPct val="0"/>
              </a:spcBef>
              <a:spcAft>
                <a:spcPct val="0"/>
              </a:spcAft>
              <a:defRPr sz="2500">
                <a:solidFill>
                  <a:schemeClr val="tx1"/>
                </a:solidFill>
                <a:latin typeface="Arial" charset="0"/>
                <a:ea typeface="ＭＳ Ｐゴシック" charset="-128"/>
              </a:defRPr>
            </a:lvl7pPr>
            <a:lvl8pPr marL="3624796" indent="-241653" eaLnBrk="0" fontAlgn="base" hangingPunct="0">
              <a:spcBef>
                <a:spcPct val="0"/>
              </a:spcBef>
              <a:spcAft>
                <a:spcPct val="0"/>
              </a:spcAft>
              <a:defRPr sz="2500">
                <a:solidFill>
                  <a:schemeClr val="tx1"/>
                </a:solidFill>
                <a:latin typeface="Arial" charset="0"/>
                <a:ea typeface="ＭＳ Ｐゴシック" charset="-128"/>
              </a:defRPr>
            </a:lvl8pPr>
            <a:lvl9pPr marL="4108102" indent="-241653" eaLnBrk="0" fontAlgn="base" hangingPunct="0">
              <a:spcBef>
                <a:spcPct val="0"/>
              </a:spcBef>
              <a:spcAft>
                <a:spcPct val="0"/>
              </a:spcAft>
              <a:defRPr sz="2500">
                <a:solidFill>
                  <a:schemeClr val="tx1"/>
                </a:solidFill>
                <a:latin typeface="Arial" charset="0"/>
                <a:ea typeface="ＭＳ Ｐゴシック" charset="-128"/>
              </a:defRPr>
            </a:lvl9pPr>
          </a:lstStyle>
          <a:p>
            <a:fld id="{A68E0790-BC52-4FFA-B206-6C65B1BC55C6}" type="slidenum">
              <a:rPr lang="en-US" sz="1300">
                <a:latin typeface="Times New Roman" pitchFamily="18" charset="0"/>
              </a:rPr>
              <a:pPr/>
              <a:t>52</a:t>
            </a:fld>
            <a:endParaRPr lang="en-US" sz="1300" dirty="0">
              <a:latin typeface="Times New Roman" pitchFamily="18" charset="0"/>
            </a:endParaRPr>
          </a:p>
        </p:txBody>
      </p:sp>
      <p:sp>
        <p:nvSpPr>
          <p:cNvPr id="56323" name="Rectangle 2"/>
          <p:cNvSpPr>
            <a:spLocks noGrp="1" noRot="1" noChangeAspect="1" noChangeArrowheads="1" noTextEdit="1"/>
          </p:cNvSpPr>
          <p:nvPr>
            <p:ph type="sldImg"/>
          </p:nvPr>
        </p:nvSpPr>
        <p:spPr>
          <a:xfrm>
            <a:off x="1257300" y="720725"/>
            <a:ext cx="4800600" cy="3600450"/>
          </a:xfrm>
          <a:prstGeom prst="rect">
            <a:avLst/>
          </a:prstGeom>
          <a:ln/>
        </p:spPr>
      </p:sp>
      <p:sp>
        <p:nvSpPr>
          <p:cNvPr id="5632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634518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1160828B-A290-4A6D-B1AD-1F03A1C089FE}" type="slidenum">
              <a:rPr lang="en-US">
                <a:latin typeface="Times New Roman" pitchFamily="18" charset="0"/>
              </a:rPr>
              <a:pPr/>
              <a:t>53</a:t>
            </a:fld>
            <a:endParaRPr lang="en-US" dirty="0">
              <a:latin typeface="Times New Roman" pitchFamily="18" charset="0"/>
            </a:endParaRPr>
          </a:p>
        </p:txBody>
      </p:sp>
      <p:sp>
        <p:nvSpPr>
          <p:cNvPr id="22531" name="Rectangle 2"/>
          <p:cNvSpPr>
            <a:spLocks noGrp="1" noRot="1" noChangeAspect="1" noChangeArrowheads="1" noTextEdit="1"/>
          </p:cNvSpPr>
          <p:nvPr>
            <p:ph type="sldImg"/>
          </p:nvPr>
        </p:nvSpPr>
        <p:spPr>
          <a:xfrm>
            <a:off x="1257300" y="720725"/>
            <a:ext cx="4800600" cy="3600450"/>
          </a:xfrm>
          <a:prstGeom prst="rect">
            <a:avLst/>
          </a:prstGeom>
          <a:ln/>
        </p:spPr>
      </p:sp>
      <p:sp>
        <p:nvSpPr>
          <p:cNvPr id="22532"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509302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942419C2-8264-4260-AECF-EFE1D0738F82}" type="slidenum">
              <a:rPr lang="en-US">
                <a:latin typeface="Times New Roman" pitchFamily="18" charset="0"/>
              </a:rPr>
              <a:pPr/>
              <a:t>54</a:t>
            </a:fld>
            <a:endParaRPr lang="en-US" dirty="0">
              <a:latin typeface="Times New Roman" pitchFamily="18" charset="0"/>
            </a:endParaRPr>
          </a:p>
        </p:txBody>
      </p:sp>
      <p:sp>
        <p:nvSpPr>
          <p:cNvPr id="23555" name="Rectangle 2"/>
          <p:cNvSpPr>
            <a:spLocks noGrp="1" noRot="1" noChangeAspect="1" noChangeArrowheads="1" noTextEdit="1"/>
          </p:cNvSpPr>
          <p:nvPr>
            <p:ph type="sldImg"/>
          </p:nvPr>
        </p:nvSpPr>
        <p:spPr>
          <a:xfrm>
            <a:off x="1257300" y="720725"/>
            <a:ext cx="4800600" cy="3600450"/>
          </a:xfrm>
          <a:prstGeom prst="rect">
            <a:avLst/>
          </a:prstGeom>
          <a:ln/>
        </p:spPr>
      </p:sp>
      <p:sp>
        <p:nvSpPr>
          <p:cNvPr id="23556"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816096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1B63EAB3-71C3-48F2-AAFA-5A04DF92A4D3}" type="slidenum">
              <a:rPr lang="en-US">
                <a:latin typeface="Times New Roman" pitchFamily="18" charset="0"/>
              </a:rPr>
              <a:pPr/>
              <a:t>55</a:t>
            </a:fld>
            <a:endParaRPr lang="en-US" dirty="0">
              <a:latin typeface="Times New Roman" pitchFamily="18" charset="0"/>
            </a:endParaRPr>
          </a:p>
        </p:txBody>
      </p:sp>
      <p:sp>
        <p:nvSpPr>
          <p:cNvPr id="24579" name="Rectangle 2"/>
          <p:cNvSpPr>
            <a:spLocks noGrp="1" noRot="1" noChangeAspect="1" noChangeArrowheads="1" noTextEdit="1"/>
          </p:cNvSpPr>
          <p:nvPr>
            <p:ph type="sldImg"/>
          </p:nvPr>
        </p:nvSpPr>
        <p:spPr>
          <a:xfrm>
            <a:off x="1257300" y="720725"/>
            <a:ext cx="4800600" cy="3600450"/>
          </a:xfrm>
          <a:prstGeom prst="rect">
            <a:avLst/>
          </a:prstGeom>
          <a:ln/>
        </p:spPr>
      </p:sp>
      <p:sp>
        <p:nvSpPr>
          <p:cNvPr id="24580"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179283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61C3406C-85E0-4C5B-891F-95985AEE9337}" type="slidenum">
              <a:rPr lang="en-US">
                <a:latin typeface="Times New Roman" pitchFamily="18" charset="0"/>
              </a:rPr>
              <a:pPr/>
              <a:t>56</a:t>
            </a:fld>
            <a:endParaRPr lang="en-US" dirty="0">
              <a:latin typeface="Times New Roman" pitchFamily="18" charset="0"/>
            </a:endParaRPr>
          </a:p>
        </p:txBody>
      </p:sp>
      <p:sp>
        <p:nvSpPr>
          <p:cNvPr id="25603" name="Rectangle 2"/>
          <p:cNvSpPr>
            <a:spLocks noGrp="1" noRot="1" noChangeAspect="1" noChangeArrowheads="1" noTextEdit="1"/>
          </p:cNvSpPr>
          <p:nvPr>
            <p:ph type="sldImg"/>
          </p:nvPr>
        </p:nvSpPr>
        <p:spPr>
          <a:xfrm>
            <a:off x="1257300" y="720725"/>
            <a:ext cx="4800600" cy="3600450"/>
          </a:xfrm>
          <a:prstGeom prst="rect">
            <a:avLst/>
          </a:prstGeom>
          <a:ln/>
        </p:spPr>
      </p:sp>
      <p:sp>
        <p:nvSpPr>
          <p:cNvPr id="2560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2304479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5A80A656-5532-475A-9E67-2510BB963317}" type="slidenum">
              <a:rPr lang="en-US">
                <a:latin typeface="Times New Roman" pitchFamily="18" charset="0"/>
              </a:rPr>
              <a:pPr/>
              <a:t>57</a:t>
            </a:fld>
            <a:endParaRPr lang="en-US" dirty="0">
              <a:latin typeface="Times New Roman" pitchFamily="18" charset="0"/>
            </a:endParaRPr>
          </a:p>
        </p:txBody>
      </p:sp>
      <p:sp>
        <p:nvSpPr>
          <p:cNvPr id="27651" name="Rectangle 2"/>
          <p:cNvSpPr>
            <a:spLocks noGrp="1" noRot="1" noChangeAspect="1" noChangeArrowheads="1" noTextEdit="1"/>
          </p:cNvSpPr>
          <p:nvPr>
            <p:ph type="sldImg"/>
          </p:nvPr>
        </p:nvSpPr>
        <p:spPr>
          <a:xfrm>
            <a:off x="1257300" y="720725"/>
            <a:ext cx="4800600" cy="3600450"/>
          </a:xfrm>
          <a:prstGeom prst="rect">
            <a:avLst/>
          </a:prstGeom>
          <a:ln/>
        </p:spPr>
      </p:sp>
      <p:sp>
        <p:nvSpPr>
          <p:cNvPr id="27652"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0740543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0E2A3E0C-4C47-4C13-BBE4-4D45679B5850}" type="slidenum">
              <a:rPr lang="en-US">
                <a:latin typeface="Times New Roman" pitchFamily="18" charset="0"/>
              </a:rPr>
              <a:pPr/>
              <a:t>58</a:t>
            </a:fld>
            <a:endParaRPr lang="en-US" dirty="0">
              <a:latin typeface="Times New Roman" pitchFamily="18" charset="0"/>
            </a:endParaRPr>
          </a:p>
        </p:txBody>
      </p:sp>
      <p:sp>
        <p:nvSpPr>
          <p:cNvPr id="28675" name="Rectangle 2"/>
          <p:cNvSpPr>
            <a:spLocks noGrp="1" noRot="1" noChangeAspect="1" noChangeArrowheads="1" noTextEdit="1"/>
          </p:cNvSpPr>
          <p:nvPr>
            <p:ph type="sldImg"/>
          </p:nvPr>
        </p:nvSpPr>
        <p:spPr>
          <a:xfrm>
            <a:off x="1257300" y="720725"/>
            <a:ext cx="4800600" cy="3600450"/>
          </a:xfrm>
          <a:prstGeom prst="rect">
            <a:avLst/>
          </a:prstGeom>
          <a:ln/>
        </p:spPr>
      </p:sp>
      <p:sp>
        <p:nvSpPr>
          <p:cNvPr id="28676"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85759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FD6609A6-410E-48CD-B0A5-AEE63ED57BE1}" type="slidenum">
              <a:rPr lang="en-US">
                <a:latin typeface="Times New Roman" pitchFamily="18" charset="0"/>
              </a:rPr>
              <a:pPr/>
              <a:t>59</a:t>
            </a:fld>
            <a:endParaRPr lang="en-US" dirty="0">
              <a:latin typeface="Times New Roman" pitchFamily="18" charset="0"/>
            </a:endParaRPr>
          </a:p>
        </p:txBody>
      </p:sp>
      <p:sp>
        <p:nvSpPr>
          <p:cNvPr id="29699" name="Rectangle 2"/>
          <p:cNvSpPr>
            <a:spLocks noGrp="1" noRot="1" noChangeAspect="1" noChangeArrowheads="1" noTextEdit="1"/>
          </p:cNvSpPr>
          <p:nvPr>
            <p:ph type="sldImg"/>
          </p:nvPr>
        </p:nvSpPr>
        <p:spPr>
          <a:xfrm>
            <a:off x="1257300" y="720725"/>
            <a:ext cx="4800600" cy="3600450"/>
          </a:xfrm>
          <a:prstGeom prst="rect">
            <a:avLst/>
          </a:prstGeom>
          <a:ln/>
        </p:spPr>
      </p:sp>
      <p:sp>
        <p:nvSpPr>
          <p:cNvPr id="29700"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2029237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F1C83D2D-86E3-410D-893E-0BDD6AC3DD7B}" type="slidenum">
              <a:rPr lang="en-US">
                <a:latin typeface="Times New Roman" pitchFamily="18" charset="0"/>
              </a:rPr>
              <a:pPr/>
              <a:t>60</a:t>
            </a:fld>
            <a:endParaRPr lang="en-US" dirty="0">
              <a:latin typeface="Times New Roman" pitchFamily="18" charset="0"/>
            </a:endParaRPr>
          </a:p>
        </p:txBody>
      </p:sp>
      <p:sp>
        <p:nvSpPr>
          <p:cNvPr id="30723" name="Rectangle 2"/>
          <p:cNvSpPr>
            <a:spLocks noGrp="1" noRot="1" noChangeAspect="1" noChangeArrowheads="1" noTextEdit="1"/>
          </p:cNvSpPr>
          <p:nvPr>
            <p:ph type="sldImg"/>
          </p:nvPr>
        </p:nvSpPr>
        <p:spPr>
          <a:xfrm>
            <a:off x="1257300" y="720725"/>
            <a:ext cx="4800600" cy="3600450"/>
          </a:xfrm>
          <a:prstGeom prst="rect">
            <a:avLst/>
          </a:prstGeom>
          <a:ln/>
        </p:spPr>
      </p:sp>
      <p:sp>
        <p:nvSpPr>
          <p:cNvPr id="3072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12900481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527345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1422376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25832047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19987735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673198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29939815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xfrm>
            <a:off x="1257300" y="720725"/>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17160383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xfrm>
            <a:off x="1257300" y="720725"/>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12140713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0174902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xfrm>
            <a:off x="1257300" y="720725"/>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22254616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xfrm>
            <a:off x="1257300" y="720725"/>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4192026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xfrm>
            <a:off x="1257300" y="720725"/>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78640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9708157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257300" y="720725"/>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27631533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12253025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23713376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1201196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29175517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3841438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5039424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13232289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2478958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242526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3749714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8423392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1330711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34674762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a:p>
        </p:txBody>
      </p:sp>
    </p:spTree>
    <p:extLst>
      <p:ext uri="{BB962C8B-B14F-4D97-AF65-F5344CB8AC3E}">
        <p14:creationId xmlns:p14="http://schemas.microsoft.com/office/powerpoint/2010/main" val="21579187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a:p>
        </p:txBody>
      </p:sp>
    </p:spTree>
    <p:extLst>
      <p:ext uri="{BB962C8B-B14F-4D97-AF65-F5344CB8AC3E}">
        <p14:creationId xmlns:p14="http://schemas.microsoft.com/office/powerpoint/2010/main" val="4477509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a:p>
        </p:txBody>
      </p:sp>
    </p:spTree>
    <p:extLst>
      <p:ext uri="{BB962C8B-B14F-4D97-AF65-F5344CB8AC3E}">
        <p14:creationId xmlns:p14="http://schemas.microsoft.com/office/powerpoint/2010/main" val="39727819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a:p>
        </p:txBody>
      </p:sp>
    </p:spTree>
    <p:extLst>
      <p:ext uri="{BB962C8B-B14F-4D97-AF65-F5344CB8AC3E}">
        <p14:creationId xmlns:p14="http://schemas.microsoft.com/office/powerpoint/2010/main" val="35380770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a:p>
        </p:txBody>
      </p:sp>
    </p:spTree>
    <p:extLst>
      <p:ext uri="{BB962C8B-B14F-4D97-AF65-F5344CB8AC3E}">
        <p14:creationId xmlns:p14="http://schemas.microsoft.com/office/powerpoint/2010/main" val="32187700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a:p>
        </p:txBody>
      </p:sp>
    </p:spTree>
    <p:extLst>
      <p:ext uri="{BB962C8B-B14F-4D97-AF65-F5344CB8AC3E}">
        <p14:creationId xmlns:p14="http://schemas.microsoft.com/office/powerpoint/2010/main" val="15953536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a:p>
        </p:txBody>
      </p:sp>
    </p:spTree>
    <p:extLst>
      <p:ext uri="{BB962C8B-B14F-4D97-AF65-F5344CB8AC3E}">
        <p14:creationId xmlns:p14="http://schemas.microsoft.com/office/powerpoint/2010/main" val="169724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dirty="0"/>
          </a:p>
        </p:txBody>
      </p:sp>
    </p:spTree>
    <p:extLst>
      <p:ext uri="{BB962C8B-B14F-4D97-AF65-F5344CB8AC3E}">
        <p14:creationId xmlns:p14="http://schemas.microsoft.com/office/powerpoint/2010/main" val="7102470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731520" y="4560696"/>
            <a:ext cx="5852160" cy="43199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a:p>
        </p:txBody>
      </p:sp>
    </p:spTree>
    <p:extLst>
      <p:ext uri="{BB962C8B-B14F-4D97-AF65-F5344CB8AC3E}">
        <p14:creationId xmlns:p14="http://schemas.microsoft.com/office/powerpoint/2010/main" val="17153594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FC6358EC-8FB8-443E-ABB4-47C36D8004F3}" type="slidenum">
              <a:rPr lang="en-US">
                <a:latin typeface="Times" charset="0"/>
              </a:rPr>
              <a:pPr/>
              <a:t>96</a:t>
            </a:fld>
            <a:endParaRPr lang="en-US" dirty="0">
              <a:latin typeface="Times" charset="0"/>
            </a:endParaRPr>
          </a:p>
        </p:txBody>
      </p:sp>
      <p:sp>
        <p:nvSpPr>
          <p:cNvPr id="25603" name="Rectangle 2"/>
          <p:cNvSpPr>
            <a:spLocks noGrp="1" noRot="1" noChangeAspect="1" noChangeArrowheads="1" noTextEdit="1"/>
          </p:cNvSpPr>
          <p:nvPr>
            <p:ph type="sldImg"/>
          </p:nvPr>
        </p:nvSpPr>
        <p:spPr>
          <a:xfrm>
            <a:off x="1257300" y="720725"/>
            <a:ext cx="4800600" cy="3600450"/>
          </a:xfrm>
          <a:prstGeom prst="rect">
            <a:avLst/>
          </a:prstGeom>
          <a:ln/>
        </p:spPr>
      </p:sp>
      <p:sp>
        <p:nvSpPr>
          <p:cNvPr id="25604"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41574449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3FE1B2A0-75BF-48F4-AB96-23B0C97643BC}" type="slidenum">
              <a:rPr lang="en-US">
                <a:latin typeface="Times" charset="0"/>
              </a:rPr>
              <a:pPr/>
              <a:t>97</a:t>
            </a:fld>
            <a:endParaRPr lang="en-US" dirty="0">
              <a:latin typeface="Times" charset="0"/>
            </a:endParaRPr>
          </a:p>
        </p:txBody>
      </p:sp>
      <p:sp>
        <p:nvSpPr>
          <p:cNvPr id="26627" name="Rectangle 2"/>
          <p:cNvSpPr>
            <a:spLocks noGrp="1" noRot="1" noChangeAspect="1" noChangeArrowheads="1" noTextEdit="1"/>
          </p:cNvSpPr>
          <p:nvPr>
            <p:ph type="sldImg"/>
          </p:nvPr>
        </p:nvSpPr>
        <p:spPr>
          <a:xfrm>
            <a:off x="1257300" y="720725"/>
            <a:ext cx="4800600" cy="3600450"/>
          </a:xfrm>
          <a:prstGeom prst="rect">
            <a:avLst/>
          </a:prstGeom>
          <a:ln/>
        </p:spPr>
      </p:sp>
      <p:sp>
        <p:nvSpPr>
          <p:cNvPr id="26628"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16407837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8D1EFFFF-C4AC-40CA-AC28-F3D6CC75CC9A}" type="slidenum">
              <a:rPr lang="en-US">
                <a:latin typeface="Times" charset="0"/>
              </a:rPr>
              <a:pPr/>
              <a:t>98</a:t>
            </a:fld>
            <a:endParaRPr lang="en-US" dirty="0">
              <a:latin typeface="Times" charset="0"/>
            </a:endParaRPr>
          </a:p>
        </p:txBody>
      </p:sp>
      <p:sp>
        <p:nvSpPr>
          <p:cNvPr id="27651" name="Rectangle 2"/>
          <p:cNvSpPr>
            <a:spLocks noGrp="1" noRot="1" noChangeAspect="1" noChangeArrowheads="1" noTextEdit="1"/>
          </p:cNvSpPr>
          <p:nvPr>
            <p:ph type="sldImg"/>
          </p:nvPr>
        </p:nvSpPr>
        <p:spPr>
          <a:xfrm>
            <a:off x="1257300" y="720725"/>
            <a:ext cx="4800600" cy="3600450"/>
          </a:xfrm>
          <a:prstGeom prst="rect">
            <a:avLst/>
          </a:prstGeom>
          <a:ln/>
        </p:spPr>
      </p:sp>
      <p:sp>
        <p:nvSpPr>
          <p:cNvPr id="27652"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11998717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D3964F25-9AB2-46DA-BC61-9B66DCD24355}" type="slidenum">
              <a:rPr lang="en-US">
                <a:latin typeface="Times" charset="0"/>
              </a:rPr>
              <a:pPr/>
              <a:t>99</a:t>
            </a:fld>
            <a:endParaRPr lang="en-US" dirty="0">
              <a:latin typeface="Times" charset="0"/>
            </a:endParaRPr>
          </a:p>
        </p:txBody>
      </p:sp>
      <p:sp>
        <p:nvSpPr>
          <p:cNvPr id="28675" name="Rectangle 2"/>
          <p:cNvSpPr>
            <a:spLocks noGrp="1" noRot="1" noChangeAspect="1" noChangeArrowheads="1" noTextEdit="1"/>
          </p:cNvSpPr>
          <p:nvPr>
            <p:ph type="sldImg"/>
          </p:nvPr>
        </p:nvSpPr>
        <p:spPr>
          <a:xfrm>
            <a:off x="1257300" y="720725"/>
            <a:ext cx="4800600" cy="3600450"/>
          </a:xfrm>
          <a:prstGeom prst="rect">
            <a:avLst/>
          </a:prstGeom>
          <a:ln/>
        </p:spPr>
      </p:sp>
      <p:sp>
        <p:nvSpPr>
          <p:cNvPr id="28676"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2355985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24A1D375-0D18-4226-8F29-A384E4158FE2}" type="slidenum">
              <a:rPr lang="en-US">
                <a:latin typeface="Times" charset="0"/>
              </a:rPr>
              <a:pPr/>
              <a:t>100</a:t>
            </a:fld>
            <a:endParaRPr lang="en-US" dirty="0">
              <a:latin typeface="Times" charset="0"/>
            </a:endParaRPr>
          </a:p>
        </p:txBody>
      </p:sp>
      <p:sp>
        <p:nvSpPr>
          <p:cNvPr id="29699" name="Rectangle 2"/>
          <p:cNvSpPr>
            <a:spLocks noGrp="1" noRot="1" noChangeAspect="1" noChangeArrowheads="1" noTextEdit="1"/>
          </p:cNvSpPr>
          <p:nvPr>
            <p:ph type="sldImg"/>
          </p:nvPr>
        </p:nvSpPr>
        <p:spPr>
          <a:xfrm>
            <a:off x="1257300" y="720725"/>
            <a:ext cx="4800600" cy="3600450"/>
          </a:xfrm>
          <a:prstGeom prst="rect">
            <a:avLst/>
          </a:prstGeom>
          <a:ln/>
        </p:spPr>
      </p:sp>
      <p:sp>
        <p:nvSpPr>
          <p:cNvPr id="29700"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32330583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EAECE6E3-B580-421B-B63F-BA1FE0521E55}" type="slidenum">
              <a:rPr lang="en-US">
                <a:latin typeface="Times" charset="0"/>
              </a:rPr>
              <a:pPr/>
              <a:t>101</a:t>
            </a:fld>
            <a:endParaRPr lang="en-US" dirty="0">
              <a:latin typeface="Times" charset="0"/>
            </a:endParaRPr>
          </a:p>
        </p:txBody>
      </p:sp>
      <p:sp>
        <p:nvSpPr>
          <p:cNvPr id="31747" name="Rectangle 2"/>
          <p:cNvSpPr>
            <a:spLocks noGrp="1" noRot="1" noChangeAspect="1" noChangeArrowheads="1" noTextEdit="1"/>
          </p:cNvSpPr>
          <p:nvPr>
            <p:ph type="sldImg"/>
          </p:nvPr>
        </p:nvSpPr>
        <p:spPr>
          <a:xfrm>
            <a:off x="1257300" y="720725"/>
            <a:ext cx="4800600" cy="3600450"/>
          </a:xfrm>
          <a:prstGeom prst="rect">
            <a:avLst/>
          </a:prstGeom>
          <a:ln/>
        </p:spPr>
      </p:sp>
      <p:sp>
        <p:nvSpPr>
          <p:cNvPr id="31748"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11605650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D26454CE-9873-4CB5-A6B3-472F9204419D}" type="slidenum">
              <a:rPr lang="en-US">
                <a:latin typeface="Times" charset="0"/>
              </a:rPr>
              <a:pPr/>
              <a:t>102</a:t>
            </a:fld>
            <a:endParaRPr lang="en-US" dirty="0">
              <a:latin typeface="Times" charset="0"/>
            </a:endParaRPr>
          </a:p>
        </p:txBody>
      </p:sp>
      <p:sp>
        <p:nvSpPr>
          <p:cNvPr id="32771" name="Rectangle 2"/>
          <p:cNvSpPr>
            <a:spLocks noGrp="1" noRot="1" noChangeAspect="1" noChangeArrowheads="1" noTextEdit="1"/>
          </p:cNvSpPr>
          <p:nvPr>
            <p:ph type="sldImg"/>
          </p:nvPr>
        </p:nvSpPr>
        <p:spPr>
          <a:xfrm>
            <a:off x="1257300" y="720725"/>
            <a:ext cx="4800600" cy="3600450"/>
          </a:xfrm>
          <a:prstGeom prst="rect">
            <a:avLst/>
          </a:prstGeom>
          <a:ln/>
        </p:spPr>
      </p:sp>
      <p:sp>
        <p:nvSpPr>
          <p:cNvPr id="32772"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3345506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8A20157C-2F40-450B-B830-AFE285ADD29B}" type="slidenum">
              <a:rPr lang="en-US">
                <a:latin typeface="Times" charset="0"/>
              </a:rPr>
              <a:pPr/>
              <a:t>103</a:t>
            </a:fld>
            <a:endParaRPr lang="en-US" dirty="0">
              <a:latin typeface="Times" charset="0"/>
            </a:endParaRPr>
          </a:p>
        </p:txBody>
      </p:sp>
      <p:sp>
        <p:nvSpPr>
          <p:cNvPr id="33795" name="Rectangle 2"/>
          <p:cNvSpPr>
            <a:spLocks noGrp="1" noRot="1" noChangeAspect="1" noChangeArrowheads="1" noTextEdit="1"/>
          </p:cNvSpPr>
          <p:nvPr>
            <p:ph type="sldImg"/>
          </p:nvPr>
        </p:nvSpPr>
        <p:spPr>
          <a:xfrm>
            <a:off x="1257300" y="720725"/>
            <a:ext cx="4800600" cy="3600450"/>
          </a:xfrm>
          <a:prstGeom prst="rect">
            <a:avLst/>
          </a:prstGeom>
          <a:ln/>
        </p:spPr>
      </p:sp>
      <p:sp>
        <p:nvSpPr>
          <p:cNvPr id="33796"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3468297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4143587" y="9119730"/>
            <a:ext cx="3169920" cy="47981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055E2BA2-D1AD-4E9B-8F06-F0801AEA43BD}" type="slidenum">
              <a:rPr lang="en-US">
                <a:latin typeface="Times" charset="0"/>
              </a:rPr>
              <a:pPr/>
              <a:t>104</a:t>
            </a:fld>
            <a:endParaRPr lang="en-US" dirty="0">
              <a:latin typeface="Times" charset="0"/>
            </a:endParaRPr>
          </a:p>
        </p:txBody>
      </p:sp>
      <p:sp>
        <p:nvSpPr>
          <p:cNvPr id="34819" name="Rectangle 2"/>
          <p:cNvSpPr>
            <a:spLocks noGrp="1" noRot="1" noChangeAspect="1" noChangeArrowheads="1" noTextEdit="1"/>
          </p:cNvSpPr>
          <p:nvPr>
            <p:ph type="sldImg"/>
          </p:nvPr>
        </p:nvSpPr>
        <p:spPr>
          <a:xfrm>
            <a:off x="1257300" y="720725"/>
            <a:ext cx="4800600" cy="3600450"/>
          </a:xfrm>
          <a:prstGeom prst="rect">
            <a:avLst/>
          </a:prstGeom>
          <a:ln/>
        </p:spPr>
      </p:sp>
      <p:sp>
        <p:nvSpPr>
          <p:cNvPr id="34820" name="Rectangle 3"/>
          <p:cNvSpPr>
            <a:spLocks noGrp="1" noChangeArrowheads="1"/>
          </p:cNvSpPr>
          <p:nvPr>
            <p:ph type="body" idx="1"/>
          </p:nvPr>
        </p:nvSpPr>
        <p:spPr>
          <a:xfrm>
            <a:off x="731520" y="4560696"/>
            <a:ext cx="5852160" cy="431995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6661" tIns="48331" rIns="96661" bIns="48331"/>
          <a:lstStyle/>
          <a:p>
            <a:endParaRPr lang="en-US" dirty="0"/>
          </a:p>
        </p:txBody>
      </p:sp>
    </p:spTree>
    <p:extLst>
      <p:ext uri="{BB962C8B-B14F-4D97-AF65-F5344CB8AC3E}">
        <p14:creationId xmlns:p14="http://schemas.microsoft.com/office/powerpoint/2010/main" val="211257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210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8" name="Footer Placeholder 4"/>
          <p:cNvSpPr>
            <a:spLocks noGrp="1"/>
          </p:cNvSpPr>
          <p:nvPr>
            <p:ph type="ftr" sz="quarter" idx="11"/>
          </p:nvPr>
        </p:nvSpPr>
        <p:spPr>
          <a:xfrm>
            <a:off x="457200" y="6248400"/>
            <a:ext cx="5573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105AF69-20A3-4170-A6BA-FF2CF3DA52AE}" type="slidenum">
              <a:rPr lang="en-US"/>
              <a:pPr/>
              <a:t>‹#›</a:t>
            </a:fld>
            <a:endParaRPr lang="en-US" dirty="0"/>
          </a:p>
        </p:txBody>
      </p:sp>
    </p:spTree>
    <p:extLst>
      <p:ext uri="{BB962C8B-B14F-4D97-AF65-F5344CB8AC3E}">
        <p14:creationId xmlns:p14="http://schemas.microsoft.com/office/powerpoint/2010/main" val="272637622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7938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2"/>
          <p:cNvSpPr>
            <a:spLocks noGrp="1"/>
          </p:cNvSpPr>
          <p:nvPr>
            <p:ph type="sldNum" sz="quarter" idx="10"/>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CFBDF1F-C274-4100-8C77-D4F98B9B97A8}" type="slidenum">
              <a:rPr lang="en-US"/>
              <a:pPr>
                <a:defRPr/>
              </a:pPr>
              <a:t>‹#›</a:t>
            </a:fld>
            <a:endParaRPr lang="en-US" dirty="0"/>
          </a:p>
        </p:txBody>
      </p:sp>
    </p:spTree>
    <p:extLst>
      <p:ext uri="{BB962C8B-B14F-4D97-AF65-F5344CB8AC3E}">
        <p14:creationId xmlns:p14="http://schemas.microsoft.com/office/powerpoint/2010/main" val="117948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8" name="Footer Placeholder 13"/>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112019360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7" name="Rectangle 6"/>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0" name="Footer Placeholder 11"/>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97307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2" name="Date Placeholder 9"/>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4" name="Footer Placeholder 13"/>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19" name="Rectangle 6"/>
          <p:cNvSpPr>
            <a:spLocks noChangeArrowheads="1"/>
          </p:cNvSpPr>
          <p:nvPr userDrawn="1"/>
        </p:nvSpPr>
        <p:spPr bwMode="auto">
          <a:xfrm>
            <a:off x="457200" y="6400800"/>
            <a:ext cx="5715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buFont typeface="Wingdings" pitchFamily="2" charset="2"/>
              <a:buNone/>
            </a:pPr>
            <a:r>
              <a:rPr lang="en-IN" sz="900" dirty="0" smtClean="0">
                <a:latin typeface="Arial" pitchFamily="34" charset="0"/>
                <a:cs typeface="Arial" pitchFamily="34" charset="0"/>
              </a:rPr>
              <a:t>Chemistry: An Introduction to General, Organic, and Biological Chemistry, Thirteenth Edition,</a:t>
            </a:r>
            <a:r>
              <a:rPr lang="en-US" sz="900" dirty="0" smtClean="0">
                <a:latin typeface="Arial" pitchFamily="34" charset="0"/>
                <a:cs typeface="Arial" pitchFamily="34" charset="0"/>
              </a:rPr>
              <a:t> Global Edition </a:t>
            </a:r>
            <a:r>
              <a:rPr lang="en-US" sz="900" dirty="0">
                <a:latin typeface="Arial" pitchFamily="34" charset="0"/>
                <a:cs typeface="Arial" pitchFamily="34" charset="0"/>
              </a:rPr>
              <a:t>	</a:t>
            </a:r>
          </a:p>
        </p:txBody>
      </p:sp>
      <p:sp>
        <p:nvSpPr>
          <p:cNvPr id="20" name="Rectangle 6"/>
          <p:cNvSpPr>
            <a:spLocks noChangeArrowheads="1"/>
          </p:cNvSpPr>
          <p:nvPr userDrawn="1"/>
        </p:nvSpPr>
        <p:spPr bwMode="auto">
          <a:xfrm>
            <a:off x="6629400" y="6400800"/>
            <a:ext cx="228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Wingdings" pitchFamily="2" charset="2"/>
              <a:buNone/>
            </a:pPr>
            <a:r>
              <a:rPr lang="en-US" sz="900" dirty="0" smtClean="0">
                <a:latin typeface="Arial" pitchFamily="34" charset="0"/>
                <a:cs typeface="Arial" pitchFamily="34" charset="0"/>
              </a:rPr>
              <a:t>© 2019 Pearson Education Ltd. </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386765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246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3" name="Footer Placeholder 2"/>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2"/>
                </a:solidFill>
              </a:defRPr>
            </a:lvl1pPr>
          </a:lstStyle>
          <a:p>
            <a:fld id="{CDE381C3-BB37-4F1D-8394-2313C25A4E22}" type="slidenum">
              <a:rPr lang="en-US"/>
              <a:pPr/>
              <a:t>‹#›</a:t>
            </a:fld>
            <a:endParaRPr lang="en-US" dirty="0"/>
          </a:p>
        </p:txBody>
      </p:sp>
    </p:spTree>
    <p:extLst>
      <p:ext uri="{BB962C8B-B14F-4D97-AF65-F5344CB8AC3E}">
        <p14:creationId xmlns:p14="http://schemas.microsoft.com/office/powerpoint/2010/main" val="31606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p:cNvSpPr>
            <a:spLocks noGrp="1"/>
          </p:cNvSpPr>
          <p:nvPr>
            <p:ph type="sldNum" sz="quarter" idx="10"/>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3AA1FF7E-F2C8-433D-966D-A2FDD59D225F}" type="slidenum">
              <a:rPr lang="en-US"/>
              <a:pPr/>
              <a:t>‹#›</a:t>
            </a:fld>
            <a:endParaRPr lang="en-US" dirty="0"/>
          </a:p>
        </p:txBody>
      </p:sp>
    </p:spTree>
    <p:extLst>
      <p:ext uri="{BB962C8B-B14F-4D97-AF65-F5344CB8AC3E}">
        <p14:creationId xmlns:p14="http://schemas.microsoft.com/office/powerpoint/2010/main" val="401469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Drag picture to placeholder or click icon to add</a:t>
            </a:r>
          </a:p>
        </p:txBody>
      </p:sp>
      <p:sp>
        <p:nvSpPr>
          <p:cNvPr id="9" name="Date Placeholder 11"/>
          <p:cNvSpPr>
            <a:spLocks noGrp="1"/>
          </p:cNvSpPr>
          <p:nvPr>
            <p:ph type="dt" sz="half" idx="10"/>
          </p:nvPr>
        </p:nvSpPr>
        <p:spPr>
          <a:xfrm>
            <a:off x="62484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0" name="Slide Number Placeholder 12"/>
          <p:cNvSpPr>
            <a:spLocks noGrp="1"/>
          </p:cNvSpPr>
          <p:nvPr>
            <p:ph type="sldNum" sz="quarter" idx="11"/>
          </p:nvPr>
        </p:nvSpPr>
        <p:spPr>
          <a:xfrm>
            <a:off x="0" y="4667250"/>
            <a:ext cx="1447800" cy="663575"/>
          </a:xfrm>
          <a:prstGeom prst="rect">
            <a:avLst/>
          </a:prstGeom>
        </p:spPr>
        <p:txBody>
          <a:bodyPr vert="horz" wrap="square" lIns="91440" tIns="45720" rIns="91440" bIns="45720" numCol="1" anchor="t" anchorCtr="0" compatLnSpc="1">
            <a:prstTxWarp prst="textNoShape">
              <a:avLst/>
            </a:prstTxWarp>
          </a:bodyPr>
          <a:lstStyle>
            <a:lvl1pPr>
              <a:defRPr sz="2800"/>
            </a:lvl1pPr>
          </a:lstStyle>
          <a:p>
            <a:fld id="{910F9594-DE12-4D2A-A9EF-B45E2F9C9806}" type="slidenum">
              <a:rPr lang="en-US"/>
              <a:pPr/>
              <a:t>‹#›</a:t>
            </a:fld>
            <a:endParaRPr lang="en-US" dirty="0"/>
          </a:p>
        </p:txBody>
      </p:sp>
      <p:sp>
        <p:nvSpPr>
          <p:cNvPr id="11" name="Footer Placeholder 13"/>
          <p:cNvSpPr>
            <a:spLocks noGrp="1"/>
          </p:cNvSpPr>
          <p:nvPr>
            <p:ph type="ftr" sz="quarter" idx="12"/>
          </p:nvPr>
        </p:nvSpPr>
        <p:spPr>
          <a:xfrm>
            <a:off x="1600200" y="6248400"/>
            <a:ext cx="4572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23634412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p:cNvSpPr>
            <a:spLocks noGrp="1"/>
          </p:cNvSpPr>
          <p:nvPr>
            <p:ph type="sldNum" sz="quarter" idx="10"/>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43B549B0-0804-40CC-A13B-392E17B9A391}" type="slidenum">
              <a:rPr lang="en-US"/>
              <a:pPr/>
              <a:t>‹#›</a:t>
            </a:fld>
            <a:endParaRPr lang="en-US" dirty="0"/>
          </a:p>
        </p:txBody>
      </p:sp>
    </p:spTree>
    <p:extLst>
      <p:ext uri="{BB962C8B-B14F-4D97-AF65-F5344CB8AC3E}">
        <p14:creationId xmlns:p14="http://schemas.microsoft.com/office/powerpoint/2010/main" val="199287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12" name="Rectangle 6"/>
          <p:cNvSpPr>
            <a:spLocks noChangeArrowheads="1"/>
          </p:cNvSpPr>
          <p:nvPr/>
        </p:nvSpPr>
        <p:spPr bwMode="auto">
          <a:xfrm>
            <a:off x="457200" y="6400800"/>
            <a:ext cx="5715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buFont typeface="Wingdings" pitchFamily="2" charset="2"/>
              <a:buNone/>
            </a:pPr>
            <a:r>
              <a:rPr lang="en-IN" sz="900" dirty="0" smtClean="0">
                <a:latin typeface="Arial" pitchFamily="34" charset="0"/>
                <a:cs typeface="Arial" pitchFamily="34" charset="0"/>
              </a:rPr>
              <a:t>Chemistry: An Introduction to General, Organic, and Biological Chemistry, Thirteenth Edition,</a:t>
            </a:r>
            <a:r>
              <a:rPr lang="en-US" sz="900" dirty="0" smtClean="0">
                <a:latin typeface="Arial" pitchFamily="34" charset="0"/>
                <a:cs typeface="Arial" pitchFamily="34" charset="0"/>
              </a:rPr>
              <a:t> Global Edition </a:t>
            </a:r>
            <a:r>
              <a:rPr lang="en-US" sz="900" dirty="0">
                <a:latin typeface="Arial" pitchFamily="34" charset="0"/>
                <a:cs typeface="Arial" pitchFamily="34" charset="0"/>
              </a:rPr>
              <a:t>	</a:t>
            </a:r>
          </a:p>
        </p:txBody>
      </p:sp>
      <p:sp>
        <p:nvSpPr>
          <p:cNvPr id="13" name="Rectangle 6"/>
          <p:cNvSpPr>
            <a:spLocks noChangeArrowheads="1"/>
          </p:cNvSpPr>
          <p:nvPr/>
        </p:nvSpPr>
        <p:spPr bwMode="auto">
          <a:xfrm>
            <a:off x="6629400" y="6400800"/>
            <a:ext cx="228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Wingdings" pitchFamily="2" charset="2"/>
              <a:buNone/>
            </a:pPr>
            <a:r>
              <a:rPr lang="en-US" sz="900" dirty="0" smtClean="0">
                <a:latin typeface="Arial" pitchFamily="34" charset="0"/>
                <a:cs typeface="Arial" pitchFamily="34" charset="0"/>
              </a:rPr>
              <a:t>© 2019 Pearson Education Ltd. </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7374060"/>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hf hdr="0" dt="0"/>
  <p:txStyles>
    <p:titleStyle>
      <a:lvl1pPr algn="l" rtl="0" eaLnBrk="0" fontAlgn="base" hangingPunct="0">
        <a:spcBef>
          <a:spcPct val="0"/>
        </a:spcBef>
        <a:spcAft>
          <a:spcPct val="0"/>
        </a:spcAft>
        <a:defRPr sz="3800" b="1" kern="1200">
          <a:solidFill>
            <a:schemeClr val="tx2"/>
          </a:solidFill>
          <a:latin typeface="Times New Roman" charset="0"/>
          <a:ea typeface="ＭＳ Ｐゴシック" charset="-128"/>
          <a:cs typeface="ＭＳ Ｐゴシック" charset="-128"/>
        </a:defRPr>
      </a:lvl1pPr>
      <a:lvl2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1"/>
        </a:buClr>
        <a:buSzPct val="100000"/>
        <a:buFont typeface="Arial" charset="0"/>
        <a:buChar char="•"/>
        <a:defRPr sz="2400" kern="1200">
          <a:solidFill>
            <a:schemeClr val="tx1"/>
          </a:solidFill>
          <a:latin typeface="Times New Roman" charset="0"/>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Times New Roman" charset="0"/>
          <a:ea typeface="ＭＳ Ｐゴシック" charset="-128"/>
          <a:cs typeface="ＭＳ Ｐゴシック"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Times New Roman" charset="0"/>
          <a:ea typeface="ＭＳ Ｐゴシック" charset="-128"/>
          <a:cs typeface="ＭＳ Ｐゴシック" charset="0"/>
        </a:defRPr>
      </a:lvl3pPr>
      <a:lvl4pPr marL="1371600" indent="-228600" algn="l" rtl="0" eaLnBrk="0" fontAlgn="base" hangingPunct="0">
        <a:spcBef>
          <a:spcPts val="400"/>
        </a:spcBef>
        <a:spcAft>
          <a:spcPct val="0"/>
        </a:spcAft>
        <a:buClr>
          <a:srgbClr val="EB641B"/>
        </a:buClr>
        <a:buSzPct val="75000"/>
        <a:buFont typeface="Wingdings" charset="2"/>
        <a:buChar char=""/>
        <a:defRPr sz="2000" kern="1200">
          <a:solidFill>
            <a:schemeClr val="tx1"/>
          </a:solidFill>
          <a:latin typeface="Times New Roman" charset="0"/>
          <a:ea typeface="ＭＳ Ｐゴシック" charset="-128"/>
          <a:cs typeface="ＭＳ Ｐゴシック" charset="0"/>
        </a:defRPr>
      </a:lvl4pPr>
      <a:lvl5pPr marL="1828800" indent="-228600" algn="l" rtl="0" eaLnBrk="0" fontAlgn="base" hangingPunct="0">
        <a:spcBef>
          <a:spcPts val="400"/>
        </a:spcBef>
        <a:spcAft>
          <a:spcPct val="0"/>
        </a:spcAft>
        <a:buClr>
          <a:srgbClr val="39639D"/>
        </a:buClr>
        <a:buSzPct val="65000"/>
        <a:buFont typeface="Wingdings" charset="2"/>
        <a:buChar char=""/>
        <a:defRPr sz="2000" kern="1200">
          <a:solidFill>
            <a:schemeClr val="tx1"/>
          </a:solidFill>
          <a:latin typeface="Times New Roman" charset="0"/>
          <a:ea typeface="ＭＳ Ｐゴシック" charset="-128"/>
          <a:cs typeface="ＭＳ Ｐゴシック"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96.xml"/><Relationship Id="rId1" Type="http://schemas.openxmlformats.org/officeDocument/2006/relationships/slideLayout" Target="../slideLayouts/slideLayout11.xml"/><Relationship Id="rId5" Type="http://schemas.openxmlformats.org/officeDocument/2006/relationships/image" Target="../media/image103.jpeg"/><Relationship Id="rId4" Type="http://schemas.openxmlformats.org/officeDocument/2006/relationships/image" Target="../media/image102.jpeg"/></Relationships>
</file>

<file path=ppt/slides/_rels/slide10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2.emf"/></Relationships>
</file>

<file path=ppt/slides/_rels/slide5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47.wmf"/></Relationships>
</file>

<file path=ppt/slides/_rels/slide55.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51.emf"/></Relationships>
</file>

<file path=ppt/slides/_rels/slide5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6.xml"/><Relationship Id="rId1" Type="http://schemas.openxmlformats.org/officeDocument/2006/relationships/slideLayout" Target="../slideLayouts/slideLayout11.xml"/><Relationship Id="rId5" Type="http://schemas.openxmlformats.org/officeDocument/2006/relationships/image" Target="../media/image52.jpeg"/><Relationship Id="rId4" Type="http://schemas.openxmlformats.org/officeDocument/2006/relationships/image" Target="../media/image51.emf"/></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55.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60.emf"/></Relationships>
</file>

<file path=ppt/slides/_rels/slide6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60.emf"/></Relationships>
</file>

<file path=ppt/slides/_rels/slide6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63.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65.emf"/></Relationships>
</file>

<file path=ppt/slides/_rels/slide7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67.emf"/></Relationships>
</file>

<file path=ppt/slides/_rels/slide7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69.emf"/></Relationships>
</file>

<file path=ppt/slides/_rels/slide7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7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7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89.jpeg"/></Relationships>
</file>

<file path=ppt/slides/_rels/slide91.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90.xml"/><Relationship Id="rId1" Type="http://schemas.openxmlformats.org/officeDocument/2006/relationships/slideLayout" Target="../slideLayouts/slideLayout11.xml"/><Relationship Id="rId4" Type="http://schemas.openxmlformats.org/officeDocument/2006/relationships/image" Target="../media/image91.wmf"/></Relationships>
</file>

<file path=ppt/slides/_rels/slide9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9"/>
          <p:cNvSpPr>
            <a:spLocks noGrp="1" noChangeArrowheads="1"/>
          </p:cNvSpPr>
          <p:nvPr>
            <p:ph type="title"/>
          </p:nvPr>
        </p:nvSpPr>
        <p:spPr>
          <a:xfrm>
            <a:off x="533400" y="204790"/>
            <a:ext cx="8153400" cy="914400"/>
          </a:xfrm>
        </p:spPr>
        <p:txBody>
          <a:bodyPr/>
          <a:lstStyle/>
          <a:p>
            <a:pPr eaLnBrk="1" hangingPunct="1"/>
            <a:r>
              <a:rPr lang="en-US" dirty="0"/>
              <a:t>Chapter 11  Introduction to Organic Chemistry: Hydrocarbons</a:t>
            </a:r>
          </a:p>
        </p:txBody>
      </p:sp>
      <p:sp>
        <p:nvSpPr>
          <p:cNvPr id="12291" name="Rectangle 1027"/>
          <p:cNvSpPr>
            <a:spLocks noGrp="1" noChangeArrowheads="1"/>
          </p:cNvSpPr>
          <p:nvPr>
            <p:ph type="body" sz="half" idx="1"/>
          </p:nvPr>
        </p:nvSpPr>
        <p:spPr>
          <a:xfrm>
            <a:off x="609600" y="1600200"/>
            <a:ext cx="4648200" cy="4419600"/>
          </a:xfrm>
        </p:spPr>
        <p:txBody>
          <a:bodyPr/>
          <a:lstStyle/>
          <a:p>
            <a:pPr marL="0" indent="0">
              <a:buFont typeface="Arial" charset="0"/>
              <a:buNone/>
            </a:pPr>
            <a:r>
              <a:rPr lang="en-US" dirty="0"/>
              <a:t>Firefighters/emergency medical technicians must be knowledgeable about fire codes, arson, and the handling and disposal of hazardous materials. </a:t>
            </a:r>
          </a:p>
          <a:p>
            <a:pPr marL="0" indent="0">
              <a:buNone/>
            </a:pPr>
            <a:r>
              <a:rPr lang="en-US" dirty="0"/>
              <a:t>Since firefighters/emergency medical technicians also provide emergency care for sick and injured people, they need to be aware of emergency medical and rescue procedures, as well as the proper methods for controlling the spread of infectious disease.</a:t>
            </a:r>
            <a:endParaRPr lang="en-US" b="1" dirty="0"/>
          </a:p>
        </p:txBody>
      </p:sp>
      <p:pic>
        <p:nvPicPr>
          <p:cNvPr id="2" name="Picture 1"/>
          <p:cNvPicPr>
            <a:picLocks noChangeAspect="1"/>
          </p:cNvPicPr>
          <p:nvPr/>
        </p:nvPicPr>
        <p:blipFill>
          <a:blip r:embed="rId3" cstate="print"/>
          <a:stretch>
            <a:fillRect/>
          </a:stretch>
        </p:blipFill>
        <p:spPr>
          <a:xfrm>
            <a:off x="5372505" y="1676400"/>
            <a:ext cx="3450147" cy="34442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19077"/>
            <a:ext cx="8153400" cy="990600"/>
          </a:xfrm>
        </p:spPr>
        <p:txBody>
          <a:bodyPr/>
          <a:lstStyle/>
          <a:p>
            <a:pPr eaLnBrk="1" hangingPunct="1"/>
            <a:r>
              <a:rPr lang="en-US" dirty="0"/>
              <a:t>Solution</a:t>
            </a:r>
          </a:p>
        </p:txBody>
      </p:sp>
      <p:sp>
        <p:nvSpPr>
          <p:cNvPr id="20483" name="Rectangle 3"/>
          <p:cNvSpPr>
            <a:spLocks noGrp="1" noChangeArrowheads="1"/>
          </p:cNvSpPr>
          <p:nvPr>
            <p:ph sz="quarter" idx="1"/>
          </p:nvPr>
        </p:nvSpPr>
        <p:spPr>
          <a:xfrm>
            <a:off x="646113" y="1600200"/>
            <a:ext cx="8421687" cy="4114800"/>
          </a:xfrm>
        </p:spPr>
        <p:txBody>
          <a:bodyPr/>
          <a:lstStyle/>
          <a:p>
            <a:pPr marL="0" indent="0" eaLnBrk="1" hangingPunct="1">
              <a:spcAft>
                <a:spcPct val="10000"/>
              </a:spcAft>
              <a:buFont typeface="Wingdings" charset="2"/>
              <a:buNone/>
            </a:pPr>
            <a:r>
              <a:rPr lang="en-US" dirty="0"/>
              <a:t>Identify each characteristic as most typical of compounds that are inorganic or organic. </a:t>
            </a:r>
          </a:p>
          <a:p>
            <a:pPr marL="457200" indent="-457200" eaLnBrk="1" hangingPunct="1">
              <a:spcAft>
                <a:spcPct val="10000"/>
              </a:spcAft>
              <a:buFont typeface="Wingdings" charset="2"/>
              <a:buNone/>
            </a:pPr>
            <a:r>
              <a:rPr lang="en-US" dirty="0"/>
              <a:t>A.	It has a high melting point.		inorganic</a:t>
            </a:r>
          </a:p>
          <a:p>
            <a:pPr marL="457200" indent="-457200" eaLnBrk="1" hangingPunct="1">
              <a:spcAft>
                <a:spcPct val="10000"/>
              </a:spcAft>
              <a:buFont typeface="Wingdings" charset="2"/>
              <a:buNone/>
            </a:pPr>
            <a:r>
              <a:rPr lang="en-US" dirty="0"/>
              <a:t>B.	It is not soluble in water.			organic</a:t>
            </a:r>
          </a:p>
          <a:p>
            <a:pPr marL="457200" indent="-457200" eaLnBrk="1" hangingPunct="1">
              <a:spcAft>
                <a:spcPct val="10000"/>
              </a:spcAft>
              <a:buFont typeface="Wingdings" charset="2"/>
              <a:buNone/>
            </a:pPr>
            <a:r>
              <a:rPr lang="en-US" dirty="0"/>
              <a:t>C.	It has the formula CH</a:t>
            </a:r>
            <a:r>
              <a:rPr lang="en-US" baseline="-25000" dirty="0"/>
              <a:t>3</a:t>
            </a:r>
            <a:r>
              <a:rPr lang="en-US" dirty="0">
                <a:ea typeface="ヒラギノ角ゴ Pro W3" charset="-128"/>
                <a:sym typeface="Symbol" charset="2"/>
              </a:rPr>
              <a:t>—</a:t>
            </a:r>
            <a:r>
              <a:rPr lang="en-US" dirty="0"/>
              <a:t>CH</a:t>
            </a:r>
            <a:r>
              <a:rPr lang="en-US" baseline="-25000" dirty="0"/>
              <a:t>2</a:t>
            </a:r>
            <a:r>
              <a:rPr lang="en-US" dirty="0">
                <a:ea typeface="ヒラギノ角ゴ Pro W3" charset="-128"/>
                <a:sym typeface="Symbol" charset="2"/>
              </a:rPr>
              <a:t>—</a:t>
            </a:r>
            <a:r>
              <a:rPr lang="en-US" dirty="0"/>
              <a:t>CH</a:t>
            </a:r>
            <a:r>
              <a:rPr lang="en-US" baseline="-25000" dirty="0"/>
              <a:t>3</a:t>
            </a:r>
            <a:r>
              <a:rPr lang="en-US" dirty="0"/>
              <a:t>.</a:t>
            </a:r>
            <a:r>
              <a:rPr lang="en-US" baseline="-25000" dirty="0"/>
              <a:t> 	</a:t>
            </a:r>
            <a:r>
              <a:rPr lang="en-US" dirty="0"/>
              <a:t>organic</a:t>
            </a:r>
          </a:p>
          <a:p>
            <a:pPr marL="457200" indent="-457200" eaLnBrk="1" hangingPunct="1">
              <a:spcAft>
                <a:spcPct val="10000"/>
              </a:spcAft>
              <a:buFont typeface="Wingdings" charset="2"/>
              <a:buNone/>
            </a:pPr>
            <a:r>
              <a:rPr lang="en-US" dirty="0"/>
              <a:t>D.	It has the formula MgCl</a:t>
            </a:r>
            <a:r>
              <a:rPr lang="en-US" baseline="-25000" dirty="0"/>
              <a:t>2</a:t>
            </a:r>
            <a:r>
              <a:rPr lang="en-US" dirty="0"/>
              <a:t>.</a:t>
            </a:r>
            <a:r>
              <a:rPr lang="en-US" baseline="-25000" dirty="0"/>
              <a:t>			</a:t>
            </a:r>
            <a:r>
              <a:rPr lang="en-US" dirty="0"/>
              <a:t>inorganic</a:t>
            </a:r>
          </a:p>
          <a:p>
            <a:pPr marL="457200" indent="-457200" eaLnBrk="1" hangingPunct="1">
              <a:spcAft>
                <a:spcPct val="10000"/>
              </a:spcAft>
              <a:buFont typeface="Wingdings" charset="2"/>
              <a:buNone/>
            </a:pPr>
            <a:r>
              <a:rPr lang="en-US" dirty="0"/>
              <a:t>E.	It burns easily in air.			organic</a:t>
            </a:r>
          </a:p>
          <a:p>
            <a:pPr marL="457200" indent="-457200" eaLnBrk="1" hangingPunct="1">
              <a:spcAft>
                <a:spcPct val="10000"/>
              </a:spcAft>
              <a:buFont typeface="Wingdings" charset="2"/>
              <a:buNone/>
            </a:pPr>
            <a:r>
              <a:rPr lang="en-US" dirty="0"/>
              <a:t>F. 	It has covalent bonds.			organic</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19076"/>
            <a:ext cx="8153400" cy="990600"/>
          </a:xfrm>
        </p:spPr>
        <p:txBody>
          <a:bodyPr/>
          <a:lstStyle/>
          <a:p>
            <a:pPr eaLnBrk="1" hangingPunct="1"/>
            <a:r>
              <a:rPr lang="en-US" dirty="0"/>
              <a:t>Naming Aromatic Compounds</a:t>
            </a:r>
          </a:p>
        </p:txBody>
      </p:sp>
      <p:sp>
        <p:nvSpPr>
          <p:cNvPr id="18435" name="Rectangle 3"/>
          <p:cNvSpPr>
            <a:spLocks noGrp="1" noChangeArrowheads="1"/>
          </p:cNvSpPr>
          <p:nvPr>
            <p:ph sz="quarter" idx="1"/>
          </p:nvPr>
        </p:nvSpPr>
        <p:spPr/>
        <p:txBody>
          <a:bodyPr/>
          <a:lstStyle/>
          <a:p>
            <a:pPr marL="0" indent="0" eaLnBrk="1" hangingPunct="1">
              <a:buFont typeface="Arial" charset="0"/>
              <a:buNone/>
            </a:pPr>
            <a:r>
              <a:rPr lang="en-US" dirty="0"/>
              <a:t>When toluene, phenol, or aniline has substituents, </a:t>
            </a:r>
          </a:p>
          <a:p>
            <a:pPr marL="320040" indent="-320040" eaLnBrk="1" hangingPunct="1"/>
            <a:r>
              <a:rPr lang="en-US" dirty="0"/>
              <a:t>the carbon atom attached to the methyl, hydroxyl, or amine group is numbered as carbon 1</a:t>
            </a:r>
          </a:p>
          <a:p>
            <a:pPr marL="320040" indent="-320040" eaLnBrk="1" hangingPunct="1"/>
            <a:r>
              <a:rPr lang="en-US" dirty="0"/>
              <a:t>the other substituents are named alphabetically</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183"/>
          <a:stretch/>
        </p:blipFill>
        <p:spPr>
          <a:xfrm>
            <a:off x="1600200" y="3962400"/>
            <a:ext cx="5715000" cy="1723389"/>
          </a:xfrm>
          <a:prstGeom prst="rect">
            <a:avLst/>
          </a:prstGeom>
        </p:spPr>
      </p:pic>
    </p:spTree>
    <p:extLst>
      <p:ext uri="{BB962C8B-B14F-4D97-AF65-F5344CB8AC3E}">
        <p14:creationId xmlns:p14="http://schemas.microsoft.com/office/powerpoint/2010/main" val="7514896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04791"/>
            <a:ext cx="7600950" cy="914400"/>
          </a:xfrm>
        </p:spPr>
        <p:txBody>
          <a:bodyPr/>
          <a:lstStyle/>
          <a:p>
            <a:pPr eaLnBrk="1" hangingPunct="1"/>
            <a:r>
              <a:rPr lang="en-US" dirty="0"/>
              <a:t>Chemistry Link to Health: </a:t>
            </a:r>
            <a:br>
              <a:rPr lang="en-US" dirty="0"/>
            </a:br>
            <a:r>
              <a:rPr lang="en-US" dirty="0"/>
              <a:t>Common Aromatic Compounds</a:t>
            </a:r>
          </a:p>
        </p:txBody>
      </p:sp>
      <p:sp>
        <p:nvSpPr>
          <p:cNvPr id="20483" name="Rectangle 3"/>
          <p:cNvSpPr>
            <a:spLocks noGrp="1" noChangeArrowheads="1"/>
          </p:cNvSpPr>
          <p:nvPr>
            <p:ph type="body" sz="half" idx="1"/>
          </p:nvPr>
        </p:nvSpPr>
        <p:spPr>
          <a:xfrm>
            <a:off x="609600" y="1600200"/>
            <a:ext cx="8001000" cy="4419600"/>
          </a:xfrm>
        </p:spPr>
        <p:txBody>
          <a:bodyPr/>
          <a:lstStyle/>
          <a:p>
            <a:pPr marL="0" indent="0" eaLnBrk="1" hangingPunct="1">
              <a:buNone/>
            </a:pPr>
            <a:r>
              <a:rPr lang="en-US" dirty="0"/>
              <a:t>Toluene is used as a reactant to make drugs, dyes, and explosives such as TNT (trinitrotoluene). The benzene ring is found in pain relievers such as aspirin and </a:t>
            </a:r>
            <a:r>
              <a:rPr lang="en-US" dirty="0" smtClean="0"/>
              <a:t>acetaminophen</a:t>
            </a:r>
            <a:r>
              <a:rPr lang="en-US" dirty="0"/>
              <a:t>, and in flavorings such as vanillin.</a:t>
            </a:r>
          </a:p>
          <a:p>
            <a:pPr marL="0" indent="0" eaLnBrk="1" hangingPunct="1">
              <a:lnSpc>
                <a:spcPct val="90000"/>
              </a:lnSpc>
              <a:buClr>
                <a:schemeClr val="bg2"/>
              </a:buClr>
              <a:buSzTx/>
              <a:buFontTx/>
              <a:buChar char="•"/>
            </a:pPr>
            <a:endParaRPr lang="en-US" dirty="0"/>
          </a:p>
          <a:p>
            <a:pPr marL="0" indent="0" eaLnBrk="1" hangingPunct="1">
              <a:lnSpc>
                <a:spcPct val="90000"/>
              </a:lnSpc>
              <a:buClr>
                <a:schemeClr val="bg2"/>
              </a:buClr>
              <a:buSzTx/>
              <a:buFontTx/>
              <a:buChar char="•"/>
            </a:pPr>
            <a:endParaRPr lang="en-US" dirty="0"/>
          </a:p>
          <a:p>
            <a:pPr marL="0" indent="0" eaLnBrk="1" hangingPunct="1">
              <a:lnSpc>
                <a:spcPct val="90000"/>
              </a:lnSpc>
              <a:buClr>
                <a:schemeClr val="bg2"/>
              </a:buClr>
              <a:buSzTx/>
              <a:buFontTx/>
              <a:buChar char="•"/>
            </a:pPr>
            <a:endParaRPr lang="en-US" dirty="0">
              <a:solidFill>
                <a:srgbClr val="227A8F"/>
              </a:solidFill>
            </a:endParaRPr>
          </a:p>
          <a:p>
            <a:pPr marL="0" indent="0" eaLnBrk="1" hangingPunct="1">
              <a:lnSpc>
                <a:spcPct val="90000"/>
              </a:lnSpc>
              <a:buClr>
                <a:schemeClr val="bg2"/>
              </a:buClr>
              <a:buSzTx/>
              <a:buFontTx/>
              <a:buNone/>
            </a:pPr>
            <a:r>
              <a:rPr lang="en-US" sz="2000" dirty="0">
                <a:solidFill>
                  <a:srgbClr val="227A8F"/>
                </a:solidFill>
              </a:rPr>
              <a:t>  </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895"/>
          <a:stretch/>
        </p:blipFill>
        <p:spPr>
          <a:xfrm>
            <a:off x="3013474" y="3626828"/>
            <a:ext cx="3888157" cy="214861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63307" b="13124"/>
          <a:stretch/>
        </p:blipFill>
        <p:spPr>
          <a:xfrm>
            <a:off x="7257231" y="3821366"/>
            <a:ext cx="1471902" cy="1954072"/>
          </a:xfrm>
          <a:prstGeom prst="rect">
            <a:avLst/>
          </a:prstGeom>
        </p:spPr>
      </p:pic>
      <p:pic>
        <p:nvPicPr>
          <p:cNvPr id="7" name="Picture 6">
            <a:extLst>
              <a:ext uri="{FF2B5EF4-FFF2-40B4-BE49-F238E27FC236}">
                <a16:creationId xmlns:a16="http://schemas.microsoft.com/office/drawing/2014/main" xmlns="" id="{B8B29139-433A-4FF5-A367-20B6ACA736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771"/>
          <a:stretch/>
        </p:blipFill>
        <p:spPr>
          <a:xfrm>
            <a:off x="609600" y="4182533"/>
            <a:ext cx="1884048" cy="1592905"/>
          </a:xfrm>
          <a:prstGeom prst="rect">
            <a:avLst/>
          </a:prstGeom>
        </p:spPr>
      </p:pic>
    </p:spTree>
    <p:extLst>
      <p:ext uri="{BB962C8B-B14F-4D97-AF65-F5344CB8AC3E}">
        <p14:creationId xmlns:p14="http://schemas.microsoft.com/office/powerpoint/2010/main" val="15489302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19077"/>
            <a:ext cx="8153400" cy="990600"/>
          </a:xfrm>
        </p:spPr>
        <p:txBody>
          <a:bodyPr/>
          <a:lstStyle/>
          <a:p>
            <a:pPr eaLnBrk="1" hangingPunct="1"/>
            <a:r>
              <a:rPr lang="en-US" dirty="0"/>
              <a:t>Learning Check</a:t>
            </a:r>
          </a:p>
        </p:txBody>
      </p:sp>
      <p:sp>
        <p:nvSpPr>
          <p:cNvPr id="21507" name="Rectangle 3"/>
          <p:cNvSpPr>
            <a:spLocks noGrp="1" noChangeArrowheads="1"/>
          </p:cNvSpPr>
          <p:nvPr>
            <p:ph sz="quarter" idx="1"/>
          </p:nvPr>
        </p:nvSpPr>
        <p:spPr>
          <a:xfrm>
            <a:off x="609600" y="1676400"/>
            <a:ext cx="8458200" cy="4114800"/>
          </a:xfrm>
        </p:spPr>
        <p:txBody>
          <a:bodyPr/>
          <a:lstStyle/>
          <a:p>
            <a:pPr eaLnBrk="1" hangingPunct="1">
              <a:lnSpc>
                <a:spcPct val="90000"/>
              </a:lnSpc>
              <a:buFont typeface="Wingdings" charset="2"/>
              <a:buNone/>
            </a:pPr>
            <a:r>
              <a:rPr lang="en-US" dirty="0"/>
              <a:t>Select the correct name for each compound.</a:t>
            </a:r>
          </a:p>
          <a:p>
            <a:pPr eaLnBrk="1" hangingPunct="1">
              <a:lnSpc>
                <a:spcPct val="90000"/>
              </a:lnSpc>
              <a:buFont typeface="Wingdings" charset="2"/>
              <a:buNone/>
            </a:pPr>
            <a:r>
              <a:rPr lang="en-US" dirty="0"/>
              <a:t>1. 				A.  chlorocyclohexane</a:t>
            </a:r>
          </a:p>
          <a:p>
            <a:pPr eaLnBrk="1" hangingPunct="1">
              <a:lnSpc>
                <a:spcPct val="90000"/>
              </a:lnSpc>
              <a:buFont typeface="Wingdings" charset="2"/>
              <a:buNone/>
            </a:pPr>
            <a:r>
              <a:rPr lang="en-US" dirty="0"/>
              <a:t>				B.  chlorobenzene</a:t>
            </a:r>
          </a:p>
          <a:p>
            <a:pPr eaLnBrk="1" hangingPunct="1">
              <a:lnSpc>
                <a:spcPct val="90000"/>
              </a:lnSpc>
              <a:buFont typeface="Wingdings" charset="2"/>
              <a:buNone/>
            </a:pPr>
            <a:r>
              <a:rPr lang="en-US" dirty="0"/>
              <a:t>				C.  1-chlorobenzene</a:t>
            </a:r>
          </a:p>
          <a:p>
            <a:pPr eaLnBrk="1" hangingPunct="1">
              <a:lnSpc>
                <a:spcPct val="90000"/>
              </a:lnSpc>
              <a:buFont typeface="Wingdings" charset="2"/>
              <a:buNone/>
            </a:pPr>
            <a:endParaRPr lang="en-US" dirty="0"/>
          </a:p>
          <a:p>
            <a:pPr eaLnBrk="1" hangingPunct="1">
              <a:lnSpc>
                <a:spcPct val="90000"/>
              </a:lnSpc>
              <a:buFont typeface="Wingdings" charset="2"/>
              <a:buNone/>
            </a:pPr>
            <a:r>
              <a:rPr lang="en-US" dirty="0"/>
              <a:t>2. 				A.  1,2</a:t>
            </a:r>
            <a:r>
              <a:rPr lang="en-US" i="1" dirty="0"/>
              <a:t>-</a:t>
            </a:r>
            <a:r>
              <a:rPr lang="en-US" dirty="0"/>
              <a:t>dimethylbenzene</a:t>
            </a:r>
          </a:p>
          <a:p>
            <a:pPr eaLnBrk="1" hangingPunct="1">
              <a:lnSpc>
                <a:spcPct val="90000"/>
              </a:lnSpc>
              <a:buFont typeface="Wingdings" charset="2"/>
              <a:buNone/>
            </a:pPr>
            <a:r>
              <a:rPr lang="en-US" dirty="0"/>
              <a:t>				B.  1,4</a:t>
            </a:r>
            <a:r>
              <a:rPr lang="en-US" i="1" dirty="0"/>
              <a:t>-</a:t>
            </a:r>
            <a:r>
              <a:rPr lang="en-US" dirty="0"/>
              <a:t>dimethylbenzene</a:t>
            </a:r>
          </a:p>
          <a:p>
            <a:pPr eaLnBrk="1" hangingPunct="1">
              <a:lnSpc>
                <a:spcPct val="90000"/>
              </a:lnSpc>
              <a:buFont typeface="Wingdings" charset="2"/>
              <a:buNone/>
            </a:pPr>
            <a:r>
              <a:rPr lang="en-US" dirty="0"/>
              <a:t>				C.  1,3-dimethylbenzene</a:t>
            </a:r>
          </a:p>
        </p:txBody>
      </p:sp>
      <p:pic>
        <p:nvPicPr>
          <p:cNvPr id="21508" name="Picture 1" descr="118_slide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57400"/>
            <a:ext cx="1730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2469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19075"/>
            <a:ext cx="8153400" cy="990600"/>
          </a:xfrm>
        </p:spPr>
        <p:txBody>
          <a:bodyPr/>
          <a:lstStyle/>
          <a:p>
            <a:pPr eaLnBrk="1" hangingPunct="1"/>
            <a:r>
              <a:rPr lang="en-US" dirty="0"/>
              <a:t>Solution</a:t>
            </a:r>
          </a:p>
        </p:txBody>
      </p:sp>
      <p:sp>
        <p:nvSpPr>
          <p:cNvPr id="22531" name="Rectangle 3"/>
          <p:cNvSpPr>
            <a:spLocks noGrp="1" noChangeArrowheads="1"/>
          </p:cNvSpPr>
          <p:nvPr>
            <p:ph sz="quarter" idx="1"/>
          </p:nvPr>
        </p:nvSpPr>
        <p:spPr>
          <a:xfrm>
            <a:off x="609600" y="1676400"/>
            <a:ext cx="8458200" cy="4114800"/>
          </a:xfrm>
        </p:spPr>
        <p:txBody>
          <a:bodyPr/>
          <a:lstStyle/>
          <a:p>
            <a:pPr eaLnBrk="1" hangingPunct="1">
              <a:lnSpc>
                <a:spcPct val="90000"/>
              </a:lnSpc>
              <a:buFont typeface="Wingdings" charset="2"/>
              <a:buNone/>
            </a:pPr>
            <a:r>
              <a:rPr lang="en-US" dirty="0"/>
              <a:t>Select the correct name for each compound.</a:t>
            </a:r>
          </a:p>
          <a:p>
            <a:pPr eaLnBrk="1" hangingPunct="1">
              <a:lnSpc>
                <a:spcPct val="90000"/>
              </a:lnSpc>
              <a:buFont typeface="Wingdings" charset="2"/>
              <a:buNone/>
            </a:pPr>
            <a:r>
              <a:rPr lang="en-US" dirty="0"/>
              <a:t>1. 				</a:t>
            </a:r>
          </a:p>
          <a:p>
            <a:pPr eaLnBrk="1" hangingPunct="1">
              <a:lnSpc>
                <a:spcPct val="90000"/>
              </a:lnSpc>
              <a:buFont typeface="Wingdings" charset="2"/>
              <a:buNone/>
            </a:pPr>
            <a:r>
              <a:rPr lang="en-US" dirty="0"/>
              <a:t>				B.  chlorobenzene</a:t>
            </a:r>
          </a:p>
          <a:p>
            <a:pPr eaLnBrk="1" hangingPunct="1">
              <a:lnSpc>
                <a:spcPct val="90000"/>
              </a:lnSpc>
              <a:buFont typeface="Wingdings" charset="2"/>
              <a:buNone/>
            </a:pPr>
            <a:r>
              <a:rPr lang="en-US" dirty="0"/>
              <a:t>				</a:t>
            </a:r>
          </a:p>
          <a:p>
            <a:pPr eaLnBrk="1" hangingPunct="1">
              <a:lnSpc>
                <a:spcPct val="90000"/>
              </a:lnSpc>
              <a:buFont typeface="Wingdings" charset="2"/>
              <a:buNone/>
            </a:pPr>
            <a:endParaRPr lang="en-US" dirty="0"/>
          </a:p>
          <a:p>
            <a:pPr eaLnBrk="1" hangingPunct="1">
              <a:lnSpc>
                <a:spcPct val="90000"/>
              </a:lnSpc>
              <a:buFont typeface="Wingdings" charset="2"/>
              <a:buNone/>
            </a:pPr>
            <a:r>
              <a:rPr lang="en-US" dirty="0"/>
              <a:t>2. 													</a:t>
            </a:r>
          </a:p>
          <a:p>
            <a:pPr eaLnBrk="1" hangingPunct="1">
              <a:lnSpc>
                <a:spcPct val="90000"/>
              </a:lnSpc>
              <a:buFont typeface="Wingdings" charset="2"/>
              <a:buNone/>
            </a:pPr>
            <a:r>
              <a:rPr lang="en-US" dirty="0"/>
              <a:t>				C.  1,3-dimethylbenzene</a:t>
            </a:r>
          </a:p>
        </p:txBody>
      </p:sp>
      <p:pic>
        <p:nvPicPr>
          <p:cNvPr id="22532" name="Picture 4" descr="118_slide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57400"/>
            <a:ext cx="1730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4683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66691"/>
            <a:ext cx="8153400" cy="990600"/>
          </a:xfrm>
        </p:spPr>
        <p:txBody>
          <a:bodyPr/>
          <a:lstStyle/>
          <a:p>
            <a:pPr eaLnBrk="1" hangingPunct="1"/>
            <a:r>
              <a:rPr lang="en-US" dirty="0"/>
              <a:t>Concept Map—Introduction to Organic Compounds</a:t>
            </a:r>
          </a:p>
        </p:txBody>
      </p:sp>
      <p:pic>
        <p:nvPicPr>
          <p:cNvPr id="3" name="Picture 2"/>
          <p:cNvPicPr>
            <a:picLocks noChangeAspect="1"/>
          </p:cNvPicPr>
          <p:nvPr/>
        </p:nvPicPr>
        <p:blipFill>
          <a:blip r:embed="rId3" cstate="print"/>
          <a:stretch>
            <a:fillRect/>
          </a:stretch>
        </p:blipFill>
        <p:spPr>
          <a:xfrm>
            <a:off x="892999" y="1752600"/>
            <a:ext cx="7358001" cy="4256305"/>
          </a:xfrm>
          <a:prstGeom prst="rect">
            <a:avLst/>
          </a:prstGeom>
        </p:spPr>
      </p:pic>
    </p:spTree>
    <p:extLst>
      <p:ext uri="{BB962C8B-B14F-4D97-AF65-F5344CB8AC3E}">
        <p14:creationId xmlns:p14="http://schemas.microsoft.com/office/powerpoint/2010/main" val="417132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19075"/>
            <a:ext cx="8153400" cy="990600"/>
          </a:xfrm>
        </p:spPr>
        <p:txBody>
          <a:bodyPr/>
          <a:lstStyle/>
          <a:p>
            <a:pPr eaLnBrk="1" hangingPunct="1"/>
            <a:r>
              <a:rPr lang="en-US" dirty="0"/>
              <a:t>Hydrocarbons</a:t>
            </a:r>
          </a:p>
        </p:txBody>
      </p:sp>
      <p:sp>
        <p:nvSpPr>
          <p:cNvPr id="21507" name="Rectangle 3"/>
          <p:cNvSpPr>
            <a:spLocks noGrp="1" noChangeArrowheads="1"/>
          </p:cNvSpPr>
          <p:nvPr>
            <p:ph sz="quarter" idx="1"/>
          </p:nvPr>
        </p:nvSpPr>
        <p:spPr>
          <a:xfrm>
            <a:off x="609600" y="1524000"/>
            <a:ext cx="7924800" cy="5029200"/>
          </a:xfrm>
        </p:spPr>
        <p:txBody>
          <a:bodyPr/>
          <a:lstStyle/>
          <a:p>
            <a:pPr eaLnBrk="1" hangingPunct="1"/>
            <a:r>
              <a:rPr lang="en-US" b="1" dirty="0">
                <a:solidFill>
                  <a:schemeClr val="accent1"/>
                </a:solidFill>
              </a:rPr>
              <a:t>Hydrocarbons</a:t>
            </a:r>
            <a:r>
              <a:rPr lang="en-US" dirty="0"/>
              <a:t> are organic compounds that contain </a:t>
            </a:r>
            <a:r>
              <a:rPr lang="en-US" dirty="0" smtClean="0"/>
              <a:t>only carbon </a:t>
            </a:r>
            <a:r>
              <a:rPr lang="en-US" dirty="0"/>
              <a:t>and hydrogen.</a:t>
            </a:r>
            <a:endParaRPr lang="en-US" b="1" dirty="0">
              <a:solidFill>
                <a:schemeClr val="bg2"/>
              </a:solidFill>
            </a:endParaRPr>
          </a:p>
          <a:p>
            <a:pPr eaLnBrk="1" hangingPunct="1">
              <a:spcBef>
                <a:spcPct val="10000"/>
              </a:spcBef>
              <a:spcAft>
                <a:spcPct val="10000"/>
              </a:spcAft>
              <a:buSzTx/>
            </a:pPr>
            <a:r>
              <a:rPr lang="en-US" dirty="0">
                <a:solidFill>
                  <a:srgbClr val="000000"/>
                </a:solidFill>
              </a:rPr>
              <a:t>In organic molecules, every carbon has four bonds.	</a:t>
            </a:r>
          </a:p>
          <a:p>
            <a:pPr eaLnBrk="1" hangingPunct="1">
              <a:spcBef>
                <a:spcPct val="10000"/>
              </a:spcBef>
              <a:spcAft>
                <a:spcPct val="10000"/>
              </a:spcAft>
              <a:buSzTx/>
              <a:buFont typeface="Arial" charset="0"/>
              <a:buNone/>
            </a:pPr>
            <a:endParaRPr lang="en-US" dirty="0">
              <a:solidFill>
                <a:srgbClr val="000000"/>
              </a:solidFill>
            </a:endParaRPr>
          </a:p>
          <a:p>
            <a:pPr eaLnBrk="1" hangingPunct="1">
              <a:spcBef>
                <a:spcPct val="10000"/>
              </a:spcBef>
              <a:spcAft>
                <a:spcPct val="10000"/>
              </a:spcAft>
              <a:buSzTx/>
              <a:buFont typeface="Arial" charset="0"/>
              <a:buNone/>
            </a:pPr>
            <a:endParaRPr lang="en-US" dirty="0">
              <a:solidFill>
                <a:srgbClr val="000000"/>
              </a:solidFill>
            </a:endParaRPr>
          </a:p>
          <a:p>
            <a:pPr eaLnBrk="1" hangingPunct="1">
              <a:spcBef>
                <a:spcPct val="10000"/>
              </a:spcBef>
              <a:spcAft>
                <a:spcPct val="10000"/>
              </a:spcAft>
              <a:buSzTx/>
              <a:buFont typeface="Arial" charset="0"/>
              <a:buNone/>
            </a:pPr>
            <a:endParaRPr lang="en-US" dirty="0">
              <a:solidFill>
                <a:srgbClr val="000000"/>
              </a:solidFill>
            </a:endParaRPr>
          </a:p>
          <a:p>
            <a:pPr eaLnBrk="1" hangingPunct="1">
              <a:spcBef>
                <a:spcPct val="10000"/>
              </a:spcBef>
              <a:spcAft>
                <a:spcPct val="10000"/>
              </a:spcAft>
              <a:buSzTx/>
              <a:buFont typeface="Arial" charset="0"/>
              <a:buNone/>
            </a:pPr>
            <a:endParaRPr lang="en-US" dirty="0">
              <a:solidFill>
                <a:srgbClr val="000000"/>
              </a:solidFill>
            </a:endParaRPr>
          </a:p>
          <a:p>
            <a:pPr eaLnBrk="1" hangingPunct="1">
              <a:spcBef>
                <a:spcPct val="10000"/>
              </a:spcBef>
              <a:spcAft>
                <a:spcPct val="10000"/>
              </a:spcAft>
              <a:buSzTx/>
            </a:pPr>
            <a:r>
              <a:rPr lang="en-US" b="1" dirty="0">
                <a:solidFill>
                  <a:schemeClr val="accent1"/>
                </a:solidFill>
              </a:rPr>
              <a:t>Saturated hydrocarbons </a:t>
            </a:r>
            <a:r>
              <a:rPr lang="en-US" dirty="0">
                <a:solidFill>
                  <a:srgbClr val="000000"/>
                </a:solidFill>
              </a:rPr>
              <a:t>contain only single bonds.</a:t>
            </a:r>
          </a:p>
          <a:p>
            <a:pPr eaLnBrk="1" hangingPunct="1">
              <a:buFont typeface="Arial" charset="0"/>
              <a:buNone/>
            </a:pPr>
            <a:endParaRPr lang="en-US" dirty="0">
              <a:solidFill>
                <a:srgbClr val="008080"/>
              </a:solidFill>
            </a:endParaRPr>
          </a:p>
        </p:txBody>
      </p:sp>
      <p:pic>
        <p:nvPicPr>
          <p:cNvPr id="2150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959100"/>
            <a:ext cx="13081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029200"/>
            <a:ext cx="17526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1813" y="219075"/>
            <a:ext cx="8153400" cy="990600"/>
          </a:xfrm>
        </p:spPr>
        <p:txBody>
          <a:bodyPr/>
          <a:lstStyle/>
          <a:p>
            <a:pPr eaLnBrk="1" hangingPunct="1"/>
            <a:r>
              <a:rPr lang="en-US" dirty="0"/>
              <a:t>Carbon Compounds: Methane (CH</a:t>
            </a:r>
            <a:r>
              <a:rPr lang="en-US" baseline="-25000" dirty="0"/>
              <a:t>4</a:t>
            </a:r>
            <a:r>
              <a:rPr lang="en-US" dirty="0"/>
              <a:t>)</a:t>
            </a:r>
          </a:p>
        </p:txBody>
      </p:sp>
      <p:sp>
        <p:nvSpPr>
          <p:cNvPr id="22532" name="TextBox 7"/>
          <p:cNvSpPr txBox="1">
            <a:spLocks noChangeArrowheads="1"/>
          </p:cNvSpPr>
          <p:nvPr/>
        </p:nvSpPr>
        <p:spPr bwMode="auto">
          <a:xfrm>
            <a:off x="533400" y="4191000"/>
            <a:ext cx="792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latin typeface="Times New Roman" pitchFamily="18" charset="0"/>
              </a:rPr>
              <a:t>Two-dimensional and three-dimensional representations of methane, CH</a:t>
            </a:r>
            <a:r>
              <a:rPr lang="en-US" sz="2400" baseline="-25000" dirty="0">
                <a:latin typeface="Times New Roman" pitchFamily="18" charset="0"/>
              </a:rPr>
              <a:t>4</a:t>
            </a:r>
            <a:r>
              <a:rPr lang="en-US" sz="2400" dirty="0">
                <a:latin typeface="Times New Roman" pitchFamily="18" charset="0"/>
              </a:rPr>
              <a:t>:   </a:t>
            </a:r>
          </a:p>
          <a:p>
            <a:pPr marL="457200" indent="-457200"/>
            <a:r>
              <a:rPr lang="en-US" sz="2400" dirty="0">
                <a:latin typeface="Times New Roman" pitchFamily="18" charset="0"/>
              </a:rPr>
              <a:t>(a)	space-filling model	(d) expanded structural formula</a:t>
            </a:r>
          </a:p>
          <a:p>
            <a:pPr marL="457200" indent="-457200"/>
            <a:r>
              <a:rPr lang="en-US" sz="2400" dirty="0">
                <a:latin typeface="Times New Roman" pitchFamily="18" charset="0"/>
              </a:rPr>
              <a:t>(b)	ball-and-stick model	(e) condensed structural formula</a:t>
            </a:r>
          </a:p>
          <a:p>
            <a:pPr marL="457200" indent="-457200"/>
            <a:r>
              <a:rPr lang="en-US" sz="2400" dirty="0">
                <a:latin typeface="Times New Roman" pitchFamily="18" charset="0"/>
              </a:rPr>
              <a:t>(c)	wedge-dash model</a:t>
            </a:r>
            <a:endParaRPr lang="en-US" sz="2400" b="1" dirty="0">
              <a:solidFill>
                <a:srgbClr val="2C7C9F"/>
              </a:solidFill>
              <a:latin typeface="Times New Roman" pitchFamily="18" charset="0"/>
            </a:endParaRPr>
          </a:p>
        </p:txBody>
      </p:sp>
      <p:sp>
        <p:nvSpPr>
          <p:cNvPr id="22533" name="TextBox 4"/>
          <p:cNvSpPr txBox="1">
            <a:spLocks noChangeArrowheads="1"/>
          </p:cNvSpPr>
          <p:nvPr/>
        </p:nvSpPr>
        <p:spPr bwMode="auto">
          <a:xfrm>
            <a:off x="537619" y="1600200"/>
            <a:ext cx="8180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latin typeface="Times New Roman" pitchFamily="18" charset="0"/>
              </a:rPr>
              <a:t>In methane, CH</a:t>
            </a:r>
            <a:r>
              <a:rPr lang="en-US" sz="2400" baseline="-25000" dirty="0">
                <a:latin typeface="Times New Roman" pitchFamily="18" charset="0"/>
              </a:rPr>
              <a:t>4</a:t>
            </a:r>
            <a:r>
              <a:rPr lang="en-US" sz="2400" dirty="0">
                <a:latin typeface="Times New Roman" pitchFamily="18" charset="0"/>
              </a:rPr>
              <a:t>, carbon forms four covalent bonds to hydrogen.</a:t>
            </a:r>
          </a:p>
          <a:p>
            <a:r>
              <a:rPr lang="en-US" sz="2400" dirty="0">
                <a:latin typeface="Times New Roman" pitchFamily="18" charset="0"/>
              </a:rPr>
              <a:t>Methane is tetrahedral and has bond angles of 109</a:t>
            </a:r>
            <a:r>
              <a:rPr lang="en-US" sz="2400" dirty="0">
                <a:latin typeface="Times New Roman"/>
                <a:ea typeface="Calibri"/>
              </a:rPr>
              <a:t>°</a:t>
            </a:r>
            <a:r>
              <a:rPr lang="en-US" sz="2400" dirty="0">
                <a:latin typeface="Times New Roman" pitchFamily="18" charset="0"/>
              </a:rPr>
              <a:t>.</a:t>
            </a:r>
          </a:p>
        </p:txBody>
      </p:sp>
      <p:pic>
        <p:nvPicPr>
          <p:cNvPr id="2" name="Picture 1"/>
          <p:cNvPicPr>
            <a:picLocks noChangeAspect="1"/>
          </p:cNvPicPr>
          <p:nvPr/>
        </p:nvPicPr>
        <p:blipFill>
          <a:blip r:embed="rId3" cstate="print"/>
          <a:stretch>
            <a:fillRect/>
          </a:stretch>
        </p:blipFill>
        <p:spPr>
          <a:xfrm>
            <a:off x="1170885" y="2550017"/>
            <a:ext cx="6802231" cy="12275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19078"/>
            <a:ext cx="8153400" cy="990600"/>
          </a:xfrm>
        </p:spPr>
        <p:txBody>
          <a:bodyPr/>
          <a:lstStyle/>
          <a:p>
            <a:pPr eaLnBrk="1" hangingPunct="1"/>
            <a:r>
              <a:rPr lang="en-US" dirty="0"/>
              <a:t>Carbon Compounds: Ethane (C</a:t>
            </a:r>
            <a:r>
              <a:rPr lang="en-US" baseline="-25000" dirty="0"/>
              <a:t>2</a:t>
            </a:r>
            <a:r>
              <a:rPr lang="en-US" dirty="0"/>
              <a:t>H</a:t>
            </a:r>
            <a:r>
              <a:rPr lang="en-US" baseline="-25000" dirty="0"/>
              <a:t>6</a:t>
            </a:r>
            <a:r>
              <a:rPr lang="en-US" dirty="0"/>
              <a:t>)</a:t>
            </a:r>
          </a:p>
        </p:txBody>
      </p:sp>
      <p:sp>
        <p:nvSpPr>
          <p:cNvPr id="23555" name="Rectangle 3"/>
          <p:cNvSpPr>
            <a:spLocks noGrp="1" noChangeArrowheads="1"/>
          </p:cNvSpPr>
          <p:nvPr>
            <p:ph sz="quarter" idx="1"/>
          </p:nvPr>
        </p:nvSpPr>
        <p:spPr>
          <a:xfrm>
            <a:off x="612775" y="1676400"/>
            <a:ext cx="8153400" cy="4495800"/>
          </a:xfrm>
        </p:spPr>
        <p:txBody>
          <a:bodyPr/>
          <a:lstStyle/>
          <a:p>
            <a:pPr eaLnBrk="1" hangingPunct="1">
              <a:lnSpc>
                <a:spcPct val="90000"/>
              </a:lnSpc>
              <a:spcAft>
                <a:spcPct val="10000"/>
              </a:spcAft>
              <a:buClr>
                <a:schemeClr val="bg2"/>
              </a:buClr>
              <a:buSzTx/>
              <a:buFontTx/>
              <a:buNone/>
            </a:pPr>
            <a:endParaRPr lang="en-US" dirty="0"/>
          </a:p>
          <a:p>
            <a:pPr eaLnBrk="1" hangingPunct="1">
              <a:lnSpc>
                <a:spcPct val="50000"/>
              </a:lnSpc>
              <a:buClr>
                <a:schemeClr val="bg2"/>
              </a:buClr>
              <a:buSzTx/>
              <a:buFontTx/>
              <a:buNone/>
            </a:pPr>
            <a:r>
              <a:rPr lang="en-US" dirty="0"/>
              <a:t>	</a:t>
            </a:r>
          </a:p>
          <a:p>
            <a:pPr eaLnBrk="1" hangingPunct="1">
              <a:lnSpc>
                <a:spcPct val="50000"/>
              </a:lnSpc>
              <a:buClr>
                <a:schemeClr val="bg2"/>
              </a:buClr>
              <a:buSzTx/>
              <a:buFontTx/>
              <a:buNone/>
            </a:pPr>
            <a:endParaRPr lang="en-US" dirty="0"/>
          </a:p>
          <a:p>
            <a:pPr eaLnBrk="1" hangingPunct="1">
              <a:lnSpc>
                <a:spcPct val="50000"/>
              </a:lnSpc>
              <a:buClr>
                <a:schemeClr val="bg2"/>
              </a:buClr>
              <a:buSzTx/>
              <a:buFontTx/>
              <a:buNone/>
            </a:pPr>
            <a:endParaRPr lang="en-US" dirty="0"/>
          </a:p>
          <a:p>
            <a:pPr eaLnBrk="1" hangingPunct="1">
              <a:lnSpc>
                <a:spcPct val="50000"/>
              </a:lnSpc>
              <a:buClr>
                <a:schemeClr val="bg2"/>
              </a:buClr>
              <a:buSzTx/>
              <a:buFontTx/>
              <a:buNone/>
            </a:pPr>
            <a:endParaRPr lang="en-US" dirty="0"/>
          </a:p>
          <a:p>
            <a:pPr eaLnBrk="1" hangingPunct="1">
              <a:lnSpc>
                <a:spcPct val="90000"/>
              </a:lnSpc>
              <a:spcBef>
                <a:spcPct val="10000"/>
              </a:spcBef>
              <a:spcAft>
                <a:spcPct val="10000"/>
              </a:spcAft>
              <a:buClr>
                <a:schemeClr val="bg2"/>
              </a:buClr>
              <a:buSzTx/>
              <a:buFontTx/>
              <a:buNone/>
            </a:pPr>
            <a:r>
              <a:rPr lang="en-US" dirty="0"/>
              <a:t>					                    </a:t>
            </a:r>
            <a:r>
              <a:rPr lang="en-US" dirty="0">
                <a:solidFill>
                  <a:srgbClr val="227A8F"/>
                </a:solidFill>
              </a:rPr>
              <a:t> </a:t>
            </a:r>
          </a:p>
        </p:txBody>
      </p:sp>
      <p:sp>
        <p:nvSpPr>
          <p:cNvPr id="23556" name="TextBox 5"/>
          <p:cNvSpPr txBox="1">
            <a:spLocks noChangeArrowheads="1"/>
          </p:cNvSpPr>
          <p:nvPr/>
        </p:nvSpPr>
        <p:spPr bwMode="auto">
          <a:xfrm>
            <a:off x="609600" y="4419600"/>
            <a:ext cx="7924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latin typeface="Times New Roman" pitchFamily="18" charset="0"/>
              </a:rPr>
              <a:t>Two-dimensional and three-dimensional representations of methane, C</a:t>
            </a:r>
            <a:r>
              <a:rPr lang="en-US" sz="2400" baseline="-25000" dirty="0">
                <a:latin typeface="Times New Roman" pitchFamily="18" charset="0"/>
              </a:rPr>
              <a:t>2</a:t>
            </a:r>
            <a:r>
              <a:rPr lang="en-US" sz="2400" dirty="0">
                <a:latin typeface="Times New Roman" pitchFamily="18" charset="0"/>
              </a:rPr>
              <a:t>H</a:t>
            </a:r>
            <a:r>
              <a:rPr lang="en-US" sz="2400" baseline="-25000" dirty="0">
                <a:latin typeface="Times New Roman" pitchFamily="18" charset="0"/>
              </a:rPr>
              <a:t>6</a:t>
            </a:r>
            <a:r>
              <a:rPr lang="en-US" sz="2400" dirty="0">
                <a:latin typeface="Times New Roman" pitchFamily="18" charset="0"/>
              </a:rPr>
              <a:t>:   </a:t>
            </a:r>
          </a:p>
          <a:p>
            <a:pPr marL="457200" indent="-457200"/>
            <a:r>
              <a:rPr lang="en-US" sz="2400" dirty="0">
                <a:latin typeface="Times New Roman" pitchFamily="18" charset="0"/>
              </a:rPr>
              <a:t>(a)	space-filling model	(d) expanded structural formula</a:t>
            </a:r>
          </a:p>
          <a:p>
            <a:pPr marL="457200" indent="-457200"/>
            <a:r>
              <a:rPr lang="en-US" sz="2400" dirty="0">
                <a:latin typeface="Times New Roman" pitchFamily="18" charset="0"/>
              </a:rPr>
              <a:t>(b)	ball-and-stick model	(e) condensed structural formula</a:t>
            </a:r>
          </a:p>
          <a:p>
            <a:pPr marL="457200" indent="-457200"/>
            <a:r>
              <a:rPr lang="en-US" sz="2400" dirty="0">
                <a:latin typeface="Times New Roman" pitchFamily="18" charset="0"/>
              </a:rPr>
              <a:t>(c)	wedge-dash model</a:t>
            </a:r>
            <a:endParaRPr lang="en-US" sz="2400" b="1" dirty="0">
              <a:solidFill>
                <a:srgbClr val="2C7C9F"/>
              </a:solidFill>
              <a:latin typeface="Times New Roman" pitchFamily="18" charset="0"/>
            </a:endParaRPr>
          </a:p>
        </p:txBody>
      </p:sp>
      <p:sp>
        <p:nvSpPr>
          <p:cNvPr id="23558" name="TextBox 7"/>
          <p:cNvSpPr txBox="1">
            <a:spLocks noChangeArrowheads="1"/>
          </p:cNvSpPr>
          <p:nvPr/>
        </p:nvSpPr>
        <p:spPr bwMode="auto">
          <a:xfrm>
            <a:off x="609600" y="16002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latin typeface="Times New Roman" pitchFamily="18" charset="0"/>
              </a:rPr>
              <a:t>In ethane, C</a:t>
            </a:r>
            <a:r>
              <a:rPr lang="en-US" sz="2400" baseline="-25000" dirty="0">
                <a:latin typeface="Times New Roman" pitchFamily="18" charset="0"/>
              </a:rPr>
              <a:t>2</a:t>
            </a:r>
            <a:r>
              <a:rPr lang="en-US" sz="2400" dirty="0">
                <a:latin typeface="Times New Roman" pitchFamily="18" charset="0"/>
              </a:rPr>
              <a:t>H</a:t>
            </a:r>
            <a:r>
              <a:rPr lang="en-US" sz="2400" baseline="-25000" dirty="0">
                <a:latin typeface="Times New Roman" pitchFamily="18" charset="0"/>
              </a:rPr>
              <a:t>6</a:t>
            </a:r>
            <a:r>
              <a:rPr lang="en-US" sz="2400" dirty="0">
                <a:latin typeface="Times New Roman" pitchFamily="18" charset="0"/>
              </a:rPr>
              <a:t>, each tetrahedral carbon forms three covalent bonds to hydrogen and one to the other carbon.  </a:t>
            </a:r>
          </a:p>
        </p:txBody>
      </p:sp>
      <p:pic>
        <p:nvPicPr>
          <p:cNvPr id="2" name="Picture 1"/>
          <p:cNvPicPr>
            <a:picLocks noChangeAspect="1"/>
          </p:cNvPicPr>
          <p:nvPr/>
        </p:nvPicPr>
        <p:blipFill>
          <a:blip r:embed="rId3" cstate="print"/>
          <a:stretch>
            <a:fillRect/>
          </a:stretch>
        </p:blipFill>
        <p:spPr>
          <a:xfrm>
            <a:off x="1163039" y="2614411"/>
            <a:ext cx="6817923" cy="125539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257175"/>
            <a:ext cx="8015288" cy="914400"/>
          </a:xfrm>
        </p:spPr>
        <p:txBody>
          <a:bodyPr/>
          <a:lstStyle/>
          <a:p>
            <a:pPr eaLnBrk="1" hangingPunct="1"/>
            <a:r>
              <a:rPr lang="en-US" dirty="0"/>
              <a:t>Learning Check 	</a:t>
            </a:r>
          </a:p>
        </p:txBody>
      </p:sp>
      <p:sp>
        <p:nvSpPr>
          <p:cNvPr id="24579" name="Rectangle 3"/>
          <p:cNvSpPr>
            <a:spLocks noGrp="1" noChangeArrowheads="1"/>
          </p:cNvSpPr>
          <p:nvPr>
            <p:ph type="body" sz="half" idx="1"/>
          </p:nvPr>
        </p:nvSpPr>
        <p:spPr>
          <a:xfrm>
            <a:off x="609600" y="1600200"/>
            <a:ext cx="7772400" cy="4419600"/>
          </a:xfrm>
        </p:spPr>
        <p:txBody>
          <a:bodyPr/>
          <a:lstStyle/>
          <a:p>
            <a:pPr marL="0" indent="0" eaLnBrk="1" hangingPunct="1">
              <a:buClr>
                <a:schemeClr val="bg2"/>
              </a:buClr>
              <a:buSzTx/>
              <a:buFontTx/>
              <a:buNone/>
            </a:pPr>
            <a:r>
              <a:rPr lang="en-US" dirty="0"/>
              <a:t>In the butane molecule, C</a:t>
            </a:r>
            <a:r>
              <a:rPr lang="en-US" baseline="-25000" dirty="0"/>
              <a:t>4</a:t>
            </a:r>
            <a:r>
              <a:rPr lang="en-US" dirty="0"/>
              <a:t>H</a:t>
            </a:r>
            <a:r>
              <a:rPr lang="en-US" baseline="-25000" dirty="0"/>
              <a:t>10</a:t>
            </a:r>
            <a:r>
              <a:rPr lang="en-US" dirty="0"/>
              <a:t>, predict the shape around each carbon atom.</a:t>
            </a:r>
          </a:p>
          <a:p>
            <a:pPr marL="0" indent="0" eaLnBrk="1" hangingPunct="1">
              <a:buClr>
                <a:schemeClr val="bg2"/>
              </a:buClr>
              <a:buSzTx/>
              <a:buFontTx/>
              <a:buNone/>
            </a:pPr>
            <a:endParaRPr lang="en-US" dirty="0"/>
          </a:p>
          <a:p>
            <a:pPr marL="0" indent="0" eaLnBrk="1" hangingPunct="1">
              <a:buClr>
                <a:schemeClr val="bg2"/>
              </a:buClr>
              <a:buSzTx/>
              <a:buFontTx/>
              <a:buNone/>
            </a:pPr>
            <a:r>
              <a:rPr lang="en-US" dirty="0"/>
              <a:t>	</a:t>
            </a:r>
          </a:p>
        </p:txBody>
      </p:sp>
      <p:pic>
        <p:nvPicPr>
          <p:cNvPr id="5" name="Picture 1" descr="111_slide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3512" y="2819400"/>
            <a:ext cx="3736975"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257174"/>
            <a:ext cx="8015288" cy="914400"/>
          </a:xfrm>
        </p:spPr>
        <p:txBody>
          <a:bodyPr/>
          <a:lstStyle/>
          <a:p>
            <a:pPr eaLnBrk="1" hangingPunct="1"/>
            <a:r>
              <a:rPr lang="en-US" dirty="0"/>
              <a:t>Solution 	</a:t>
            </a:r>
          </a:p>
        </p:txBody>
      </p:sp>
      <p:sp>
        <p:nvSpPr>
          <p:cNvPr id="25603" name="Rectangle 3"/>
          <p:cNvSpPr>
            <a:spLocks noGrp="1" noChangeArrowheads="1"/>
          </p:cNvSpPr>
          <p:nvPr>
            <p:ph type="body" sz="half" idx="1"/>
          </p:nvPr>
        </p:nvSpPr>
        <p:spPr>
          <a:xfrm>
            <a:off x="609600" y="1600200"/>
            <a:ext cx="7772400" cy="4419600"/>
          </a:xfrm>
        </p:spPr>
        <p:txBody>
          <a:bodyPr/>
          <a:lstStyle/>
          <a:p>
            <a:pPr marL="0" indent="0" eaLnBrk="1" hangingPunct="1">
              <a:buClr>
                <a:schemeClr val="bg2"/>
              </a:buClr>
              <a:buSzTx/>
              <a:buFontTx/>
              <a:buNone/>
            </a:pPr>
            <a:r>
              <a:rPr lang="en-US" dirty="0"/>
              <a:t>In the butane molecule, C</a:t>
            </a:r>
            <a:r>
              <a:rPr lang="en-US" baseline="-25000" dirty="0"/>
              <a:t>4</a:t>
            </a:r>
            <a:r>
              <a:rPr lang="en-US" dirty="0"/>
              <a:t>H</a:t>
            </a:r>
            <a:r>
              <a:rPr lang="en-US" baseline="-25000" dirty="0"/>
              <a:t>10</a:t>
            </a:r>
            <a:r>
              <a:rPr lang="en-US" dirty="0"/>
              <a:t>, predict the shape around each carbon atom.</a:t>
            </a:r>
          </a:p>
          <a:p>
            <a:pPr marL="0" indent="0" eaLnBrk="1" hangingPunct="1">
              <a:buClr>
                <a:schemeClr val="bg2"/>
              </a:buClr>
              <a:buSzTx/>
              <a:buFontTx/>
              <a:buNone/>
            </a:pPr>
            <a:endParaRPr lang="en-US" dirty="0"/>
          </a:p>
          <a:p>
            <a:pPr marL="0" indent="0" eaLnBrk="1" hangingPunct="1">
              <a:buClr>
                <a:schemeClr val="bg2"/>
              </a:buClr>
              <a:buSzTx/>
              <a:buFontTx/>
              <a:buNone/>
            </a:pPr>
            <a:endParaRPr lang="en-US" dirty="0"/>
          </a:p>
          <a:p>
            <a:pPr marL="0" indent="0" eaLnBrk="1" hangingPunct="1">
              <a:buClr>
                <a:schemeClr val="bg2"/>
              </a:buClr>
              <a:buSzTx/>
              <a:buFontTx/>
              <a:buNone/>
            </a:pPr>
            <a:endParaRPr lang="en-US" dirty="0"/>
          </a:p>
          <a:p>
            <a:pPr marL="0" indent="0" eaLnBrk="1" hangingPunct="1">
              <a:buClr>
                <a:schemeClr val="bg2"/>
              </a:buClr>
              <a:buSzTx/>
              <a:buFontTx/>
              <a:buNone/>
            </a:pPr>
            <a:endParaRPr lang="en-US" dirty="0"/>
          </a:p>
          <a:p>
            <a:pPr marL="0" indent="0" eaLnBrk="1" hangingPunct="1">
              <a:buClr>
                <a:schemeClr val="bg2"/>
              </a:buClr>
              <a:buSzTx/>
              <a:buFontTx/>
              <a:buNone/>
            </a:pPr>
            <a:endParaRPr lang="en-US" dirty="0"/>
          </a:p>
          <a:p>
            <a:pPr marL="0" indent="0" eaLnBrk="1" hangingPunct="1">
              <a:buClr>
                <a:schemeClr val="bg2"/>
              </a:buClr>
              <a:buSzTx/>
              <a:buFontTx/>
              <a:buNone/>
            </a:pPr>
            <a:r>
              <a:rPr lang="en-US" dirty="0"/>
              <a:t>Each carbon atom has four single covalent bonds and, therefore, a tetrahedral shape.</a:t>
            </a:r>
          </a:p>
          <a:p>
            <a:pPr marL="0" indent="0" eaLnBrk="1" hangingPunct="1">
              <a:buClr>
                <a:schemeClr val="bg2"/>
              </a:buClr>
              <a:buSzTx/>
              <a:buFontTx/>
              <a:buNone/>
            </a:pPr>
            <a:endParaRPr lang="en-US" dirty="0"/>
          </a:p>
          <a:p>
            <a:pPr marL="0" indent="0" eaLnBrk="1" hangingPunct="1">
              <a:buClr>
                <a:schemeClr val="bg2"/>
              </a:buClr>
              <a:buSzTx/>
              <a:buFontTx/>
              <a:buNone/>
            </a:pPr>
            <a:r>
              <a:rPr lang="en-US" dirty="0"/>
              <a:t>	</a:t>
            </a:r>
          </a:p>
        </p:txBody>
      </p:sp>
      <p:pic>
        <p:nvPicPr>
          <p:cNvPr id="5" name="Picture 1" descr="111_slide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3512" y="2819400"/>
            <a:ext cx="3736975"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57176"/>
            <a:ext cx="8015288" cy="914400"/>
          </a:xfrm>
        </p:spPr>
        <p:txBody>
          <a:bodyPr/>
          <a:lstStyle/>
          <a:p>
            <a:pPr eaLnBrk="1" hangingPunct="1"/>
            <a:r>
              <a:rPr lang="en-US" dirty="0"/>
              <a:t>11.2  </a:t>
            </a:r>
            <a:r>
              <a:rPr lang="en-US" dirty="0">
                <a:solidFill>
                  <a:srgbClr val="800000"/>
                </a:solidFill>
              </a:rPr>
              <a:t>Alkanes</a:t>
            </a:r>
          </a:p>
        </p:txBody>
      </p:sp>
      <p:sp>
        <p:nvSpPr>
          <p:cNvPr id="13315" name="Rectangle 3"/>
          <p:cNvSpPr>
            <a:spLocks noGrp="1" noChangeArrowheads="1"/>
          </p:cNvSpPr>
          <p:nvPr>
            <p:ph type="body" sz="half" idx="1"/>
          </p:nvPr>
        </p:nvSpPr>
        <p:spPr>
          <a:xfrm>
            <a:off x="609600" y="1600200"/>
            <a:ext cx="3048000" cy="4114800"/>
          </a:xfrm>
        </p:spPr>
        <p:txBody>
          <a:bodyPr/>
          <a:lstStyle/>
          <a:p>
            <a:pPr marL="0" indent="0" eaLnBrk="1" hangingPunct="1">
              <a:buFont typeface="Arial" charset="0"/>
              <a:buNone/>
            </a:pPr>
            <a:r>
              <a:rPr lang="en-US" dirty="0"/>
              <a:t>A large number of carbon compounds are possible because the covalent bond between carbon atoms, such as those in hexane, C</a:t>
            </a:r>
            <a:r>
              <a:rPr lang="en-US" baseline="-25000" dirty="0"/>
              <a:t>6</a:t>
            </a:r>
            <a:r>
              <a:rPr lang="en-US" dirty="0"/>
              <a:t>H</a:t>
            </a:r>
            <a:r>
              <a:rPr lang="en-US" baseline="-25000" dirty="0"/>
              <a:t>14</a:t>
            </a:r>
            <a:r>
              <a:rPr lang="en-US" dirty="0"/>
              <a:t>, are very strong.</a:t>
            </a:r>
          </a:p>
        </p:txBody>
      </p:sp>
      <p:sp>
        <p:nvSpPr>
          <p:cNvPr id="13316" name="TextBox 1"/>
          <p:cNvSpPr txBox="1">
            <a:spLocks noChangeArrowheads="1"/>
          </p:cNvSpPr>
          <p:nvPr/>
        </p:nvSpPr>
        <p:spPr bwMode="auto">
          <a:xfrm>
            <a:off x="609600" y="5124450"/>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b="1" dirty="0">
                <a:solidFill>
                  <a:srgbClr val="3D9D1E"/>
                </a:solidFill>
                <a:latin typeface="Times New Roman" charset="0"/>
                <a:cs typeface="Times New Roman" charset="0"/>
              </a:rPr>
              <a:t>Learning </a:t>
            </a:r>
            <a:r>
              <a:rPr lang="en-US" sz="2400" b="1" dirty="0">
                <a:solidFill>
                  <a:srgbClr val="3D9D1E"/>
                </a:solidFill>
                <a:latin typeface="Times" charset="0"/>
              </a:rPr>
              <a:t>Goal  </a:t>
            </a:r>
            <a:r>
              <a:rPr lang="en-US" sz="2400" dirty="0">
                <a:latin typeface="Times" charset="0"/>
              </a:rPr>
              <a:t>Write the IUPAC names and draw the condensed structural and line-angle formulas for alkanes and cycloalkanes.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1911"/>
          <a:stretch/>
        </p:blipFill>
        <p:spPr>
          <a:xfrm>
            <a:off x="4800600" y="2057400"/>
            <a:ext cx="3907536" cy="2507717"/>
          </a:xfrm>
          <a:prstGeom prst="rect">
            <a:avLst/>
          </a:prstGeom>
        </p:spPr>
      </p:pic>
    </p:spTree>
    <p:extLst>
      <p:ext uri="{BB962C8B-B14F-4D97-AF65-F5344CB8AC3E}">
        <p14:creationId xmlns:p14="http://schemas.microsoft.com/office/powerpoint/2010/main" val="3892334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42877"/>
            <a:ext cx="7772400" cy="1143000"/>
          </a:xfrm>
        </p:spPr>
        <p:txBody>
          <a:bodyPr/>
          <a:lstStyle/>
          <a:p>
            <a:pPr eaLnBrk="1" hangingPunct="1"/>
            <a:r>
              <a:rPr lang="en-US" dirty="0"/>
              <a:t>Naming Alkanes</a:t>
            </a:r>
          </a:p>
        </p:txBody>
      </p:sp>
      <p:sp>
        <p:nvSpPr>
          <p:cNvPr id="14339" name="Rectangle 3"/>
          <p:cNvSpPr>
            <a:spLocks noGrp="1" noChangeArrowheads="1"/>
          </p:cNvSpPr>
          <p:nvPr>
            <p:ph sz="quarter" idx="1"/>
          </p:nvPr>
        </p:nvSpPr>
        <p:spPr>
          <a:xfrm>
            <a:off x="609600" y="1600200"/>
            <a:ext cx="8153400" cy="4495800"/>
          </a:xfrm>
        </p:spPr>
        <p:txBody>
          <a:bodyPr/>
          <a:lstStyle/>
          <a:p>
            <a:pPr marL="0" indent="0" eaLnBrk="1" hangingPunct="1">
              <a:spcAft>
                <a:spcPct val="10000"/>
              </a:spcAft>
              <a:buSzTx/>
              <a:buFont typeface="Arial" charset="0"/>
              <a:buNone/>
            </a:pPr>
            <a:r>
              <a:rPr lang="en-US" dirty="0"/>
              <a:t>Alkanes</a:t>
            </a:r>
          </a:p>
          <a:p>
            <a:pPr marL="320040" indent="-320040" eaLnBrk="1" hangingPunct="1">
              <a:spcAft>
                <a:spcPct val="10000"/>
              </a:spcAft>
              <a:buSzTx/>
            </a:pPr>
            <a:r>
              <a:rPr lang="en-US" dirty="0"/>
              <a:t>are hydrocarbons that contain only C—C and C—H bonds</a:t>
            </a:r>
          </a:p>
          <a:p>
            <a:pPr marL="320040" indent="-320040" eaLnBrk="1" hangingPunct="1">
              <a:spcAft>
                <a:spcPct val="10000"/>
              </a:spcAft>
              <a:buSzTx/>
            </a:pPr>
            <a:r>
              <a:rPr lang="en-US" dirty="0"/>
              <a:t>are formed by a continuous chain of carbon atoms </a:t>
            </a:r>
          </a:p>
          <a:p>
            <a:pPr marL="320040" indent="-320040" eaLnBrk="1" hangingPunct="1">
              <a:spcAft>
                <a:spcPct val="10000"/>
              </a:spcAft>
              <a:buSzTx/>
            </a:pPr>
            <a:r>
              <a:rPr lang="en-US" dirty="0"/>
              <a:t>are named using the </a:t>
            </a:r>
            <a:r>
              <a:rPr lang="en-US" b="1" dirty="0"/>
              <a:t>IUPAC (</a:t>
            </a:r>
            <a:r>
              <a:rPr lang="en-US" dirty="0"/>
              <a:t>International Union of Pure and Applied Chemistry</a:t>
            </a:r>
            <a:r>
              <a:rPr lang="en-US" b="1" dirty="0"/>
              <a:t>) </a:t>
            </a:r>
            <a:r>
              <a:rPr lang="en-US" dirty="0"/>
              <a:t>system</a:t>
            </a:r>
          </a:p>
          <a:p>
            <a:pPr marL="320040" indent="-320040" eaLnBrk="1" hangingPunct="1">
              <a:spcAft>
                <a:spcPct val="10000"/>
              </a:spcAft>
              <a:buSzTx/>
            </a:pPr>
            <a:r>
              <a:rPr lang="en-US" dirty="0"/>
              <a:t>have names that end in </a:t>
            </a:r>
            <a:r>
              <a:rPr lang="en-US" i="1" dirty="0"/>
              <a:t>ane</a:t>
            </a:r>
          </a:p>
          <a:p>
            <a:pPr marL="320040" indent="-320040" eaLnBrk="1" hangingPunct="1">
              <a:spcAft>
                <a:spcPct val="10000"/>
              </a:spcAft>
              <a:buSzTx/>
            </a:pPr>
            <a:r>
              <a:rPr lang="en-US" dirty="0"/>
              <a:t>use Greek prefixes to name carbon chains with five or more carbon atoms</a:t>
            </a:r>
          </a:p>
        </p:txBody>
      </p:sp>
      <p:pic>
        <p:nvPicPr>
          <p:cNvPr id="1026" name="Picture 2" descr="G:\08VOL4\Graphics\Powerpoint\PEARSON\PE006-TIMBERLAKE-13e\Final Files\Lecture PPT\JPGS\ch11\Core chemistry skill-alkanes.jpg"/>
          <p:cNvPicPr>
            <a:picLocks noChangeAspect="1" noChangeArrowheads="1"/>
          </p:cNvPicPr>
          <p:nvPr/>
        </p:nvPicPr>
        <p:blipFill>
          <a:blip r:embed="rId3" cstate="print"/>
          <a:srcRect/>
          <a:stretch>
            <a:fillRect/>
          </a:stretch>
        </p:blipFill>
        <p:spPr bwMode="auto">
          <a:xfrm>
            <a:off x="6239053" y="530295"/>
            <a:ext cx="2807208" cy="649224"/>
          </a:xfrm>
          <a:prstGeom prst="rect">
            <a:avLst/>
          </a:prstGeom>
          <a:noFill/>
        </p:spPr>
      </p:pic>
    </p:spTree>
    <p:extLst>
      <p:ext uri="{BB962C8B-B14F-4D97-AF65-F5344CB8AC3E}">
        <p14:creationId xmlns:p14="http://schemas.microsoft.com/office/powerpoint/2010/main" val="1011262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42879"/>
            <a:ext cx="8458200" cy="1143000"/>
          </a:xfrm>
        </p:spPr>
        <p:txBody>
          <a:bodyPr/>
          <a:lstStyle/>
          <a:p>
            <a:pPr eaLnBrk="1" hangingPunct="1"/>
            <a:r>
              <a:rPr lang="en-US" dirty="0"/>
              <a:t>IUPAC Naming of First Ten Alkanes</a:t>
            </a:r>
          </a:p>
        </p:txBody>
      </p:sp>
      <p:pic>
        <p:nvPicPr>
          <p:cNvPr id="2" name="Picture 1"/>
          <p:cNvPicPr>
            <a:picLocks noChangeAspect="1"/>
          </p:cNvPicPr>
          <p:nvPr/>
        </p:nvPicPr>
        <p:blipFill rotWithShape="1">
          <a:blip r:embed="rId3" cstate="print"/>
          <a:srcRect r="23158"/>
          <a:stretch/>
        </p:blipFill>
        <p:spPr>
          <a:xfrm>
            <a:off x="586902" y="2057400"/>
            <a:ext cx="8346575" cy="4110487"/>
          </a:xfrm>
          <a:prstGeom prst="rect">
            <a:avLst/>
          </a:prstGeom>
        </p:spPr>
      </p:pic>
    </p:spTree>
    <p:extLst>
      <p:ext uri="{BB962C8B-B14F-4D97-AF65-F5344CB8AC3E}">
        <p14:creationId xmlns:p14="http://schemas.microsoft.com/office/powerpoint/2010/main" val="3428919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42877"/>
            <a:ext cx="7772400" cy="1143000"/>
          </a:xfrm>
        </p:spPr>
        <p:txBody>
          <a:bodyPr/>
          <a:lstStyle/>
          <a:p>
            <a:pPr eaLnBrk="1" hangingPunct="1"/>
            <a:r>
              <a:rPr lang="en-US" dirty="0"/>
              <a:t>Condensed Structural Formulas</a:t>
            </a:r>
          </a:p>
        </p:txBody>
      </p:sp>
      <p:sp>
        <p:nvSpPr>
          <p:cNvPr id="16387" name="Rectangle 3"/>
          <p:cNvSpPr>
            <a:spLocks noGrp="1" noChangeArrowheads="1"/>
          </p:cNvSpPr>
          <p:nvPr>
            <p:ph sz="quarter" idx="1"/>
          </p:nvPr>
        </p:nvSpPr>
        <p:spPr>
          <a:xfrm>
            <a:off x="609600" y="1600200"/>
            <a:ext cx="8382000" cy="3200400"/>
          </a:xfrm>
        </p:spPr>
        <p:txBody>
          <a:bodyPr/>
          <a:lstStyle/>
          <a:p>
            <a:pPr eaLnBrk="1" hangingPunct="1">
              <a:buFont typeface="Wingdings" charset="2"/>
              <a:buNone/>
            </a:pPr>
            <a:r>
              <a:rPr lang="en-US" dirty="0"/>
              <a:t>In a </a:t>
            </a:r>
            <a:r>
              <a:rPr lang="en-US" b="1" dirty="0"/>
              <a:t>condensed structural formula</a:t>
            </a:r>
            <a:r>
              <a:rPr lang="en-US" dirty="0"/>
              <a:t>,</a:t>
            </a:r>
          </a:p>
          <a:p>
            <a:pPr eaLnBrk="1" hangingPunct="1"/>
            <a:r>
              <a:rPr lang="en-US" dirty="0"/>
              <a:t>each carbon atom and its attached hydrogen atoms are written </a:t>
            </a:r>
            <a:br>
              <a:rPr lang="en-US" dirty="0"/>
            </a:br>
            <a:r>
              <a:rPr lang="en-US" dirty="0"/>
              <a:t>as a group</a:t>
            </a:r>
          </a:p>
          <a:p>
            <a:pPr eaLnBrk="1" hangingPunct="1"/>
            <a:r>
              <a:rPr lang="en-US" dirty="0"/>
              <a:t>a subscript indicates the number of hydrogen atoms bonded to each carbon atom</a:t>
            </a:r>
          </a:p>
          <a:p>
            <a:pPr marL="0" indent="0" eaLnBrk="1" hangingPunct="1">
              <a:buClr>
                <a:srgbClr val="7DA0D0"/>
              </a:buClr>
              <a:buFont typeface="Arial" charset="0"/>
              <a:buNone/>
            </a:pPr>
            <a:r>
              <a:rPr lang="en-US" dirty="0"/>
              <a:t>The condensed structural formula of butane has four carbon atoms. </a:t>
            </a:r>
          </a:p>
          <a:p>
            <a:pPr algn="ctr" eaLnBrk="1" hangingPunct="1">
              <a:spcBef>
                <a:spcPts val="1800"/>
              </a:spcBef>
              <a:buClr>
                <a:srgbClr val="7DA0D0"/>
              </a:buClr>
              <a:buFont typeface="Arial" charset="0"/>
              <a:buNone/>
            </a:pPr>
            <a:r>
              <a:rPr lang="en-US" dirty="0"/>
              <a:t>CH</a:t>
            </a:r>
            <a:r>
              <a:rPr lang="en-US" baseline="-25000" dirty="0"/>
              <a:t>3</a:t>
            </a:r>
            <a:r>
              <a:rPr lang="en-US" dirty="0">
                <a:sym typeface="Symbol" charset="2"/>
              </a:rPr>
              <a:t>—</a:t>
            </a:r>
            <a:r>
              <a:rPr lang="en-US" dirty="0"/>
              <a:t>CH</a:t>
            </a:r>
            <a:r>
              <a:rPr lang="en-US" baseline="-25000" dirty="0"/>
              <a:t>2</a:t>
            </a:r>
            <a:r>
              <a:rPr lang="en-US" dirty="0">
                <a:solidFill>
                  <a:srgbClr val="000000"/>
                </a:solidFill>
                <a:sym typeface="Symbol" charset="2"/>
              </a:rPr>
              <a:t>—</a:t>
            </a:r>
            <a:r>
              <a:rPr lang="en-US" dirty="0"/>
              <a:t>CH</a:t>
            </a:r>
            <a:r>
              <a:rPr lang="en-US" baseline="-25000" dirty="0"/>
              <a:t>2</a:t>
            </a:r>
            <a:r>
              <a:rPr lang="en-US" dirty="0">
                <a:solidFill>
                  <a:srgbClr val="000000"/>
                </a:solidFill>
                <a:sym typeface="Symbol" charset="2"/>
              </a:rPr>
              <a:t>—</a:t>
            </a:r>
            <a:r>
              <a:rPr lang="en-US" dirty="0"/>
              <a:t>CH</a:t>
            </a:r>
            <a:r>
              <a:rPr lang="en-US" baseline="-25000" dirty="0"/>
              <a:t>3</a:t>
            </a:r>
            <a:r>
              <a:rPr lang="en-US" dirty="0"/>
              <a:t>     </a:t>
            </a:r>
            <a:r>
              <a:rPr lang="en-US" b="1" dirty="0">
                <a:solidFill>
                  <a:srgbClr val="227A8F"/>
                </a:solidFill>
              </a:rPr>
              <a:t>butane</a:t>
            </a:r>
            <a:endParaRPr lang="en-US" dirty="0"/>
          </a:p>
        </p:txBody>
      </p:sp>
    </p:spTree>
    <p:extLst>
      <p:ext uri="{BB962C8B-B14F-4D97-AF65-F5344CB8AC3E}">
        <p14:creationId xmlns:p14="http://schemas.microsoft.com/office/powerpoint/2010/main" val="2311225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Organic Chemistry</a:t>
            </a:r>
            <a:endParaRPr lang="en-US" dirty="0"/>
          </a:p>
        </p:txBody>
      </p:sp>
      <p:pic>
        <p:nvPicPr>
          <p:cNvPr id="5" name="Picture 8" descr="smi75625_21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430" y="1524000"/>
            <a:ext cx="56388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44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142879"/>
            <a:ext cx="7772400" cy="1143000"/>
          </a:xfrm>
        </p:spPr>
        <p:txBody>
          <a:bodyPr/>
          <a:lstStyle/>
          <a:p>
            <a:pPr eaLnBrk="1" hangingPunct="1"/>
            <a:r>
              <a:rPr lang="en-US" dirty="0"/>
              <a:t>Condensed Structural Formulas</a:t>
            </a:r>
          </a:p>
        </p:txBody>
      </p:sp>
      <p:sp>
        <p:nvSpPr>
          <p:cNvPr id="17411" name="Rectangle 3"/>
          <p:cNvSpPr>
            <a:spLocks noGrp="1" noChangeArrowheads="1"/>
          </p:cNvSpPr>
          <p:nvPr>
            <p:ph sz="quarter" idx="1"/>
          </p:nvPr>
        </p:nvSpPr>
        <p:spPr>
          <a:xfrm>
            <a:off x="609600" y="1600200"/>
            <a:ext cx="8001000" cy="4495800"/>
          </a:xfrm>
        </p:spPr>
        <p:txBody>
          <a:bodyPr/>
          <a:lstStyle/>
          <a:p>
            <a:pPr eaLnBrk="1" hangingPunct="1">
              <a:buClr>
                <a:srgbClr val="7DA0D0"/>
              </a:buClr>
              <a:buFont typeface="Wingdings" charset="2"/>
              <a:buNone/>
            </a:pPr>
            <a:r>
              <a:rPr lang="en-US" dirty="0"/>
              <a:t>Alkanes are written with structural formulas that are</a:t>
            </a:r>
          </a:p>
          <a:p>
            <a:pPr eaLnBrk="1" hangingPunct="1">
              <a:lnSpc>
                <a:spcPct val="90000"/>
              </a:lnSpc>
              <a:spcAft>
                <a:spcPct val="10000"/>
              </a:spcAft>
              <a:buSzTx/>
              <a:buFontTx/>
              <a:buChar char="•"/>
            </a:pPr>
            <a:r>
              <a:rPr lang="en-US" b="1" dirty="0">
                <a:solidFill>
                  <a:schemeClr val="accent1"/>
                </a:solidFill>
              </a:rPr>
              <a:t>expanded</a:t>
            </a:r>
            <a:r>
              <a:rPr lang="en-US" dirty="0">
                <a:solidFill>
                  <a:srgbClr val="000000"/>
                </a:solidFill>
              </a:rPr>
              <a:t> to</a:t>
            </a:r>
            <a:r>
              <a:rPr lang="en-US" b="1" dirty="0">
                <a:solidFill>
                  <a:srgbClr val="000000"/>
                </a:solidFill>
              </a:rPr>
              <a:t> </a:t>
            </a:r>
            <a:r>
              <a:rPr lang="en-US" dirty="0">
                <a:solidFill>
                  <a:srgbClr val="000000"/>
                </a:solidFill>
              </a:rPr>
              <a:t>show each bond</a:t>
            </a:r>
          </a:p>
          <a:p>
            <a:pPr eaLnBrk="1" hangingPunct="1">
              <a:lnSpc>
                <a:spcPct val="90000"/>
              </a:lnSpc>
              <a:spcAft>
                <a:spcPct val="10000"/>
              </a:spcAft>
              <a:buSzTx/>
              <a:buFontTx/>
              <a:buChar char="•"/>
            </a:pPr>
            <a:r>
              <a:rPr lang="en-US" b="1" dirty="0">
                <a:solidFill>
                  <a:srgbClr val="2C7C9F"/>
                </a:solidFill>
              </a:rPr>
              <a:t>condensed</a:t>
            </a:r>
            <a:r>
              <a:rPr lang="en-US" dirty="0">
                <a:solidFill>
                  <a:srgbClr val="000000"/>
                </a:solidFill>
              </a:rPr>
              <a:t> to show each carbon atom and its attached hydrogen atoms </a:t>
            </a:r>
            <a:endParaRPr lang="en-US" dirty="0"/>
          </a:p>
          <a:p>
            <a:pPr eaLnBrk="1" hangingPunct="1">
              <a:lnSpc>
                <a:spcPct val="95000"/>
              </a:lnSpc>
              <a:spcBef>
                <a:spcPts val="1800"/>
              </a:spcBef>
              <a:spcAft>
                <a:spcPct val="5000"/>
              </a:spcAft>
              <a:buFont typeface="Wingdings" charset="2"/>
              <a:buNone/>
            </a:pPr>
            <a:r>
              <a:rPr lang="en-US" b="1" dirty="0">
                <a:solidFill>
                  <a:srgbClr val="000000"/>
                </a:solidFill>
              </a:rPr>
              <a:t>     </a:t>
            </a:r>
            <a:r>
              <a:rPr lang="en-US" sz="2000" dirty="0">
                <a:solidFill>
                  <a:srgbClr val="FF0000"/>
                </a:solidFill>
              </a:rPr>
              <a:t>Expanded            Condensed             Expanded	         Condensed</a:t>
            </a:r>
          </a:p>
        </p:txBody>
      </p:sp>
      <p:pic>
        <p:nvPicPr>
          <p:cNvPr id="17412" name="Picture 1" descr="112_slide5a.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968" y="3962400"/>
            <a:ext cx="3090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112_slide5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963066"/>
            <a:ext cx="3584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141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xfrm>
            <a:off x="533400" y="257174"/>
            <a:ext cx="7600950" cy="914400"/>
          </a:xfrm>
        </p:spPr>
        <p:txBody>
          <a:bodyPr/>
          <a:lstStyle/>
          <a:p>
            <a:pPr eaLnBrk="1" hangingPunct="1"/>
            <a:r>
              <a:rPr lang="en-US" dirty="0"/>
              <a:t>Writing Skeletal Formulas</a:t>
            </a:r>
          </a:p>
        </p:txBody>
      </p:sp>
      <p:sp>
        <p:nvSpPr>
          <p:cNvPr id="18435" name="AutoShape 4"/>
          <p:cNvSpPr>
            <a:spLocks noGrp="1" noChangeAspect="1" noChangeArrowheads="1"/>
          </p:cNvSpPr>
          <p:nvPr>
            <p:ph type="body" sz="half" idx="1"/>
          </p:nvPr>
        </p:nvSpPr>
        <p:spPr>
          <a:xfrm>
            <a:off x="609600" y="1524000"/>
            <a:ext cx="7772400" cy="4419600"/>
          </a:xfrm>
        </p:spPr>
        <p:txBody>
          <a:bodyPr/>
          <a:lstStyle/>
          <a:p>
            <a:pPr eaLnBrk="1" hangingPunct="1">
              <a:buClr>
                <a:schemeClr val="bg2"/>
              </a:buClr>
              <a:buSzTx/>
              <a:buFontTx/>
              <a:buNone/>
            </a:pPr>
            <a:r>
              <a:rPr lang="en-US" dirty="0"/>
              <a:t>Alkane compounds can also be represented by their</a:t>
            </a:r>
          </a:p>
          <a:p>
            <a:pPr eaLnBrk="1" hangingPunct="1"/>
            <a:r>
              <a:rPr lang="en-US" b="1" dirty="0">
                <a:solidFill>
                  <a:srgbClr val="2C7C9F"/>
                </a:solidFill>
              </a:rPr>
              <a:t>molecular formulas</a:t>
            </a:r>
            <a:r>
              <a:rPr lang="en-US" dirty="0"/>
              <a:t>, which give the total number of carbon and hydrogen atoms</a:t>
            </a:r>
          </a:p>
          <a:p>
            <a:pPr eaLnBrk="1" hangingPunct="1"/>
            <a:r>
              <a:rPr lang="en-US" b="1" dirty="0">
                <a:solidFill>
                  <a:srgbClr val="2C7C9F"/>
                </a:solidFill>
              </a:rPr>
              <a:t>line-angle formulas</a:t>
            </a:r>
            <a:r>
              <a:rPr lang="en-US" dirty="0"/>
              <a:t>, which show the carbon skeleton in which carbon atoms are represented at the end of each line or at each corner</a:t>
            </a:r>
          </a:p>
          <a:p>
            <a:pPr eaLnBrk="1" hangingPunct="1">
              <a:buFont typeface="Arial" charset="0"/>
              <a:buNone/>
            </a:pPr>
            <a:r>
              <a:rPr lang="en-US" sz="2600" dirty="0"/>
              <a:t>			        </a:t>
            </a:r>
            <a:r>
              <a:rPr lang="en-US" sz="2600" dirty="0">
                <a:solidFill>
                  <a:srgbClr val="FF0000"/>
                </a:solidFill>
              </a:rPr>
              <a:t> </a:t>
            </a:r>
            <a:r>
              <a:rPr lang="en-US" dirty="0">
                <a:solidFill>
                  <a:srgbClr val="FF0000"/>
                </a:solidFill>
              </a:rPr>
              <a:t>CH</a:t>
            </a:r>
            <a:r>
              <a:rPr lang="en-US" baseline="-25000" dirty="0">
                <a:solidFill>
                  <a:srgbClr val="FF0000"/>
                </a:solidFill>
              </a:rPr>
              <a:t>2</a:t>
            </a:r>
            <a:r>
              <a:rPr lang="en-US" dirty="0">
                <a:solidFill>
                  <a:srgbClr val="FF0000"/>
                </a:solidFill>
              </a:rPr>
              <a:t>	         CH</a:t>
            </a:r>
            <a:r>
              <a:rPr lang="en-US" baseline="-25000" dirty="0">
                <a:solidFill>
                  <a:srgbClr val="FF0000"/>
                </a:solidFill>
              </a:rPr>
              <a:t>3</a:t>
            </a:r>
          </a:p>
          <a:p>
            <a:pPr eaLnBrk="1" hangingPunct="1"/>
            <a:endParaRPr lang="en-US" dirty="0">
              <a:solidFill>
                <a:srgbClr val="FF0000"/>
              </a:solidFill>
            </a:endParaRPr>
          </a:p>
          <a:p>
            <a:pPr eaLnBrk="1" hangingPunct="1"/>
            <a:endParaRPr lang="en-US" dirty="0">
              <a:solidFill>
                <a:srgbClr val="FF0000"/>
              </a:solidFill>
            </a:endParaRPr>
          </a:p>
          <a:p>
            <a:pPr eaLnBrk="1" hangingPunct="1">
              <a:buFont typeface="Arial" charset="0"/>
              <a:buNone/>
            </a:pPr>
            <a:r>
              <a:rPr lang="en-US" dirty="0">
                <a:solidFill>
                  <a:srgbClr val="FF0000"/>
                </a:solidFill>
              </a:rPr>
              <a:t>		          CH</a:t>
            </a:r>
            <a:r>
              <a:rPr lang="en-US" baseline="-25000" dirty="0">
                <a:solidFill>
                  <a:srgbClr val="FF0000"/>
                </a:solidFill>
              </a:rPr>
              <a:t>3</a:t>
            </a:r>
            <a:r>
              <a:rPr lang="en-US" dirty="0">
                <a:solidFill>
                  <a:srgbClr val="FF0000"/>
                </a:solidFill>
              </a:rPr>
              <a:t>                    CH</a:t>
            </a:r>
            <a:r>
              <a:rPr lang="en-US" baseline="-25000" dirty="0">
                <a:solidFill>
                  <a:srgbClr val="FF0000"/>
                </a:solidFill>
              </a:rPr>
              <a:t>2</a:t>
            </a:r>
            <a:endParaRPr lang="en-US" dirty="0"/>
          </a:p>
        </p:txBody>
      </p:sp>
      <p:pic>
        <p:nvPicPr>
          <p:cNvPr id="1843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419600"/>
            <a:ext cx="28194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124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533399" y="257177"/>
            <a:ext cx="8262938" cy="914400"/>
          </a:xfrm>
        </p:spPr>
        <p:txBody>
          <a:bodyPr/>
          <a:lstStyle/>
          <a:p>
            <a:pPr eaLnBrk="1" hangingPunct="1"/>
            <a:r>
              <a:rPr lang="en-US" dirty="0"/>
              <a:t>Alkane Representations</a:t>
            </a:r>
          </a:p>
        </p:txBody>
      </p:sp>
      <p:sp>
        <p:nvSpPr>
          <p:cNvPr id="20483" name="TextBox 7"/>
          <p:cNvSpPr txBox="1">
            <a:spLocks noChangeArrowheads="1"/>
          </p:cNvSpPr>
          <p:nvPr/>
        </p:nvSpPr>
        <p:spPr bwMode="auto">
          <a:xfrm>
            <a:off x="609600" y="1524000"/>
            <a:ext cx="7112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buClr>
                <a:schemeClr val="accent1"/>
              </a:buClr>
            </a:pPr>
            <a:r>
              <a:rPr lang="en-US" sz="2800" dirty="0">
                <a:latin typeface="Times New Roman" charset="0"/>
              </a:rPr>
              <a:t>An alkane molecule can be represented in several ways:</a:t>
            </a:r>
          </a:p>
          <a:p>
            <a:pPr marL="320040" indent="-320040">
              <a:buClr>
                <a:schemeClr val="accent1"/>
              </a:buClr>
              <a:buFont typeface="Arial" charset="0"/>
              <a:buChar char="•"/>
            </a:pPr>
            <a:r>
              <a:rPr lang="en-US" sz="2800" dirty="0">
                <a:latin typeface="Times New Roman" charset="0"/>
              </a:rPr>
              <a:t>as a molecular formula</a:t>
            </a:r>
          </a:p>
          <a:p>
            <a:pPr marL="320040" indent="-320040">
              <a:buClr>
                <a:schemeClr val="accent1"/>
              </a:buClr>
              <a:buFont typeface="Arial" charset="0"/>
              <a:buChar char="•"/>
            </a:pPr>
            <a:r>
              <a:rPr lang="en-US" sz="2800" dirty="0">
                <a:latin typeface="Times New Roman" charset="0"/>
              </a:rPr>
              <a:t>as a ball-and-stick model</a:t>
            </a:r>
          </a:p>
          <a:p>
            <a:pPr marL="320040" indent="-320040">
              <a:buClr>
                <a:schemeClr val="accent1"/>
              </a:buClr>
              <a:buFont typeface="Arial" charset="0"/>
              <a:buChar char="•"/>
            </a:pPr>
            <a:r>
              <a:rPr lang="en-US" sz="2800" dirty="0">
                <a:latin typeface="Times New Roman" charset="0"/>
              </a:rPr>
              <a:t>as an expanded structural formula</a:t>
            </a:r>
          </a:p>
          <a:p>
            <a:pPr marL="320040" indent="-320040">
              <a:buClr>
                <a:schemeClr val="accent1"/>
              </a:buClr>
              <a:buFont typeface="Arial" charset="0"/>
              <a:buChar char="•"/>
            </a:pPr>
            <a:r>
              <a:rPr lang="en-US" sz="2800" dirty="0">
                <a:latin typeface="Times New Roman" charset="0"/>
              </a:rPr>
              <a:t>as a condensed structural formula </a:t>
            </a:r>
          </a:p>
          <a:p>
            <a:pPr marL="320040" indent="-320040">
              <a:buClr>
                <a:schemeClr val="accent1"/>
              </a:buClr>
              <a:buFont typeface="Arial" charset="0"/>
              <a:buChar char="•"/>
            </a:pPr>
            <a:r>
              <a:rPr lang="en-US" sz="2800" dirty="0">
                <a:latin typeface="Times New Roman" charset="0"/>
              </a:rPr>
              <a:t>as a line-angle formula</a:t>
            </a:r>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5116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533400" y="219075"/>
            <a:ext cx="8305800" cy="990600"/>
          </a:xfrm>
        </p:spPr>
        <p:txBody>
          <a:bodyPr/>
          <a:lstStyle/>
          <a:p>
            <a:pPr eaLnBrk="1" hangingPunct="1"/>
            <a:r>
              <a:rPr lang="en-US" dirty="0"/>
              <a:t>Structural Formulas for Butane, C</a:t>
            </a:r>
            <a:r>
              <a:rPr lang="en-US" baseline="-25000" dirty="0"/>
              <a:t>4</a:t>
            </a:r>
            <a:r>
              <a:rPr lang="en-US" dirty="0"/>
              <a:t>H</a:t>
            </a:r>
            <a:r>
              <a:rPr lang="en-US" baseline="-25000" dirty="0"/>
              <a:t>10</a:t>
            </a:r>
          </a:p>
        </p:txBody>
      </p:sp>
      <p:sp>
        <p:nvSpPr>
          <p:cNvPr id="21507" name="Rectangle 21"/>
          <p:cNvSpPr>
            <a:spLocks noChangeArrowheads="1"/>
          </p:cNvSpPr>
          <p:nvPr/>
        </p:nvSpPr>
        <p:spPr bwMode="auto">
          <a:xfrm>
            <a:off x="6553200" y="4191000"/>
            <a:ext cx="1981200" cy="990600"/>
          </a:xfrm>
          <a:prstGeom prst="rect">
            <a:avLst/>
          </a:prstGeom>
          <a:solidFill>
            <a:schemeClr val="bg1"/>
          </a:solidFill>
          <a:ln w="9525">
            <a:solidFill>
              <a:schemeClr val="bg1"/>
            </a:solidFill>
            <a:miter lim="800000"/>
            <a:headEnd/>
            <a:tailEnd/>
          </a:ln>
        </p:spPr>
        <p:txBody>
          <a:bodyPr wrap="none" anchor="ctr"/>
          <a:lstStyle/>
          <a:p>
            <a:endParaRPr lang="en-US" dirty="0"/>
          </a:p>
        </p:txBody>
      </p:sp>
      <p:pic>
        <p:nvPicPr>
          <p:cNvPr id="2" name="Picture 1"/>
          <p:cNvPicPr>
            <a:picLocks noChangeAspect="1"/>
          </p:cNvPicPr>
          <p:nvPr/>
        </p:nvPicPr>
        <p:blipFill>
          <a:blip r:embed="rId3" cstate="print"/>
          <a:stretch>
            <a:fillRect/>
          </a:stretch>
        </p:blipFill>
        <p:spPr>
          <a:xfrm>
            <a:off x="1485900" y="1920960"/>
            <a:ext cx="6172200" cy="4000499"/>
          </a:xfrm>
          <a:prstGeom prst="rect">
            <a:avLst/>
          </a:prstGeom>
        </p:spPr>
      </p:pic>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22941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19077"/>
            <a:ext cx="8153400" cy="990600"/>
          </a:xfrm>
        </p:spPr>
        <p:txBody>
          <a:bodyPr/>
          <a:lstStyle/>
          <a:p>
            <a:pPr eaLnBrk="1" hangingPunct="1"/>
            <a:r>
              <a:rPr lang="en-US" dirty="0"/>
              <a:t>Learning Check </a:t>
            </a:r>
          </a:p>
        </p:txBody>
      </p:sp>
      <p:sp>
        <p:nvSpPr>
          <p:cNvPr id="22531" name="Rectangle 3"/>
          <p:cNvSpPr>
            <a:spLocks noGrp="1" noChangeArrowheads="1"/>
          </p:cNvSpPr>
          <p:nvPr>
            <p:ph sz="quarter" idx="1"/>
          </p:nvPr>
        </p:nvSpPr>
        <p:spPr>
          <a:xfrm>
            <a:off x="609600" y="1676400"/>
            <a:ext cx="7772400" cy="4343400"/>
          </a:xfrm>
        </p:spPr>
        <p:txBody>
          <a:bodyPr/>
          <a:lstStyle/>
          <a:p>
            <a:pPr eaLnBrk="1" hangingPunct="1">
              <a:buFont typeface="Wingdings" charset="2"/>
              <a:buNone/>
            </a:pPr>
            <a:r>
              <a:rPr lang="en-US" dirty="0"/>
              <a:t>Given the following expanded structural formula, provide the</a:t>
            </a:r>
          </a:p>
          <a:p>
            <a:pPr eaLnBrk="1" hangingPunct="1">
              <a:buFont typeface="Wingdings" charset="2"/>
              <a:buNone/>
            </a:pPr>
            <a:endParaRPr lang="en-US" dirty="0"/>
          </a:p>
          <a:p>
            <a:pPr eaLnBrk="1" hangingPunct="1">
              <a:buFont typeface="Wingdings" charset="2"/>
              <a:buNone/>
            </a:pPr>
            <a:endParaRPr lang="en-US" dirty="0"/>
          </a:p>
          <a:p>
            <a:pPr eaLnBrk="1" hangingPunct="1">
              <a:buFont typeface="Wingdings" charset="2"/>
              <a:buNone/>
            </a:pPr>
            <a:endParaRPr lang="en-US" dirty="0"/>
          </a:p>
          <a:p>
            <a:pPr eaLnBrk="1" hangingPunct="1">
              <a:lnSpc>
                <a:spcPct val="110000"/>
              </a:lnSpc>
              <a:spcAft>
                <a:spcPct val="10000"/>
              </a:spcAft>
              <a:buFont typeface="Wingdings" charset="2"/>
              <a:buNone/>
            </a:pPr>
            <a:endParaRPr lang="en-US" dirty="0"/>
          </a:p>
          <a:p>
            <a:pPr marL="457200" indent="-457200" eaLnBrk="1" hangingPunct="1">
              <a:lnSpc>
                <a:spcPct val="110000"/>
              </a:lnSpc>
              <a:spcAft>
                <a:spcPct val="10000"/>
              </a:spcAft>
              <a:buFont typeface="Wingdings" charset="2"/>
              <a:buNone/>
            </a:pPr>
            <a:r>
              <a:rPr lang="en-US" dirty="0"/>
              <a:t>A.	molecular formula</a:t>
            </a:r>
          </a:p>
          <a:p>
            <a:pPr marL="457200" indent="-457200" eaLnBrk="1" hangingPunct="1">
              <a:lnSpc>
                <a:spcPct val="110000"/>
              </a:lnSpc>
              <a:spcAft>
                <a:spcPct val="10000"/>
              </a:spcAft>
              <a:buFont typeface="Wingdings" charset="2"/>
              <a:buNone/>
            </a:pPr>
            <a:r>
              <a:rPr lang="en-US" dirty="0"/>
              <a:t>B.	condensed structural formula</a:t>
            </a:r>
          </a:p>
          <a:p>
            <a:pPr marL="457200" indent="-457200" eaLnBrk="1" hangingPunct="1">
              <a:buFont typeface="Wingdings" charset="2"/>
              <a:buNone/>
            </a:pPr>
            <a:r>
              <a:rPr lang="en-US" dirty="0"/>
              <a:t>C.	compound name</a:t>
            </a:r>
          </a:p>
        </p:txBody>
      </p:sp>
      <p:pic>
        <p:nvPicPr>
          <p:cNvPr id="22532" name="Picture 1" descr="112_slide1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297906"/>
            <a:ext cx="41148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267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19073"/>
            <a:ext cx="8153400" cy="990600"/>
          </a:xfrm>
        </p:spPr>
        <p:txBody>
          <a:bodyPr/>
          <a:lstStyle/>
          <a:p>
            <a:pPr eaLnBrk="1" hangingPunct="1"/>
            <a:r>
              <a:rPr lang="en-US" dirty="0"/>
              <a:t>Solution </a:t>
            </a:r>
          </a:p>
        </p:txBody>
      </p:sp>
      <p:sp>
        <p:nvSpPr>
          <p:cNvPr id="23555" name="Rectangle 3"/>
          <p:cNvSpPr>
            <a:spLocks noGrp="1" noChangeArrowheads="1"/>
          </p:cNvSpPr>
          <p:nvPr>
            <p:ph sz="quarter" idx="1"/>
          </p:nvPr>
        </p:nvSpPr>
        <p:spPr>
          <a:xfrm>
            <a:off x="609600" y="1600200"/>
            <a:ext cx="8382000" cy="4256088"/>
          </a:xfrm>
        </p:spPr>
        <p:txBody>
          <a:bodyPr/>
          <a:lstStyle/>
          <a:p>
            <a:pPr eaLnBrk="1" hangingPunct="1">
              <a:buFont typeface="Wingdings" charset="2"/>
              <a:buNone/>
            </a:pPr>
            <a:r>
              <a:rPr lang="en-US" dirty="0"/>
              <a:t>Given the following expanded structural formula, provide the</a:t>
            </a:r>
          </a:p>
          <a:p>
            <a:pPr eaLnBrk="1" hangingPunct="1">
              <a:buFont typeface="Wingdings" charset="2"/>
              <a:buNone/>
            </a:pPr>
            <a:endParaRPr lang="en-US" dirty="0"/>
          </a:p>
          <a:p>
            <a:pPr eaLnBrk="1" hangingPunct="1">
              <a:buFont typeface="Wingdings" charset="2"/>
              <a:buNone/>
            </a:pPr>
            <a:endParaRPr lang="en-US" dirty="0"/>
          </a:p>
          <a:p>
            <a:pPr eaLnBrk="1" hangingPunct="1">
              <a:buFont typeface="Wingdings" charset="2"/>
              <a:buNone/>
            </a:pPr>
            <a:endParaRPr lang="en-US" dirty="0"/>
          </a:p>
          <a:p>
            <a:pPr eaLnBrk="1" hangingPunct="1">
              <a:buFont typeface="Wingdings" charset="2"/>
              <a:buNone/>
            </a:pPr>
            <a:endParaRPr lang="en-US" dirty="0"/>
          </a:p>
          <a:p>
            <a:pPr marL="457200" indent="-457200" eaLnBrk="1" hangingPunct="1">
              <a:lnSpc>
                <a:spcPct val="110000"/>
              </a:lnSpc>
              <a:spcAft>
                <a:spcPct val="10000"/>
              </a:spcAft>
              <a:buFont typeface="Wingdings" charset="2"/>
              <a:buNone/>
            </a:pPr>
            <a:r>
              <a:rPr lang="en-US" dirty="0"/>
              <a:t>A.  molecular formula    	C</a:t>
            </a:r>
            <a:r>
              <a:rPr lang="en-US" baseline="-25000" dirty="0"/>
              <a:t>5</a:t>
            </a:r>
            <a:r>
              <a:rPr lang="en-US" dirty="0"/>
              <a:t>H</a:t>
            </a:r>
            <a:r>
              <a:rPr lang="en-US" baseline="-25000" dirty="0"/>
              <a:t>12</a:t>
            </a:r>
            <a:endParaRPr lang="en-US" dirty="0"/>
          </a:p>
          <a:p>
            <a:pPr marL="457200" indent="-457200" eaLnBrk="1" hangingPunct="1">
              <a:lnSpc>
                <a:spcPct val="110000"/>
              </a:lnSpc>
              <a:spcAft>
                <a:spcPct val="10000"/>
              </a:spcAft>
              <a:buFont typeface="Arial" charset="0"/>
              <a:buNone/>
            </a:pPr>
            <a:r>
              <a:rPr lang="en-US" dirty="0"/>
              <a:t>B.	condensed structural formula  </a:t>
            </a:r>
          </a:p>
          <a:p>
            <a:pPr marL="457200" indent="-457200" eaLnBrk="1" hangingPunct="1">
              <a:lnSpc>
                <a:spcPct val="110000"/>
              </a:lnSpc>
              <a:spcAft>
                <a:spcPct val="10000"/>
              </a:spcAft>
              <a:buFont typeface="Arial" charset="0"/>
              <a:buNone/>
            </a:pPr>
            <a:r>
              <a:rPr lang="en-US" dirty="0"/>
              <a:t>					CH</a:t>
            </a:r>
            <a:r>
              <a:rPr lang="en-US" baseline="-25000" dirty="0"/>
              <a:t>3</a:t>
            </a:r>
            <a:r>
              <a:rPr lang="en-US" dirty="0">
                <a:sym typeface="Symbol" charset="2"/>
              </a:rPr>
              <a:t>—</a:t>
            </a:r>
            <a:r>
              <a:rPr lang="en-US" dirty="0"/>
              <a:t>CH</a:t>
            </a:r>
            <a:r>
              <a:rPr lang="en-US" baseline="-25000" dirty="0"/>
              <a:t>2</a:t>
            </a:r>
            <a:r>
              <a:rPr lang="en-US" dirty="0">
                <a:sym typeface="Symbol" charset="2"/>
              </a:rPr>
              <a:t>—</a:t>
            </a:r>
            <a:r>
              <a:rPr lang="en-US" dirty="0"/>
              <a:t>CH</a:t>
            </a:r>
            <a:r>
              <a:rPr lang="en-US" baseline="-25000" dirty="0"/>
              <a:t>2</a:t>
            </a:r>
            <a:r>
              <a:rPr lang="en-US" dirty="0">
                <a:sym typeface="Symbol" charset="2"/>
              </a:rPr>
              <a:t>—</a:t>
            </a:r>
            <a:r>
              <a:rPr lang="en-US" dirty="0"/>
              <a:t>CH</a:t>
            </a:r>
            <a:r>
              <a:rPr lang="en-US" baseline="-25000" dirty="0"/>
              <a:t>2</a:t>
            </a:r>
            <a:r>
              <a:rPr lang="en-US" dirty="0">
                <a:sym typeface="Symbol" charset="2"/>
              </a:rPr>
              <a:t>—</a:t>
            </a:r>
            <a:r>
              <a:rPr lang="en-US" dirty="0"/>
              <a:t>CH</a:t>
            </a:r>
            <a:r>
              <a:rPr lang="en-US" baseline="-25000" dirty="0"/>
              <a:t>3</a:t>
            </a:r>
            <a:endParaRPr lang="en-US" dirty="0"/>
          </a:p>
          <a:p>
            <a:pPr marL="457200" indent="-457200" eaLnBrk="1" hangingPunct="1">
              <a:lnSpc>
                <a:spcPct val="110000"/>
              </a:lnSpc>
              <a:spcAft>
                <a:spcPct val="10000"/>
              </a:spcAft>
              <a:buFont typeface="Wingdings" charset="2"/>
              <a:buNone/>
            </a:pPr>
            <a:r>
              <a:rPr lang="en-US" dirty="0"/>
              <a:t>C.  compound name		pentane</a:t>
            </a:r>
          </a:p>
        </p:txBody>
      </p:sp>
      <p:pic>
        <p:nvPicPr>
          <p:cNvPr id="5" name="Picture 1" descr="112_slide1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297906"/>
            <a:ext cx="41148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146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219076"/>
            <a:ext cx="8153400" cy="990600"/>
          </a:xfrm>
        </p:spPr>
        <p:txBody>
          <a:bodyPr/>
          <a:lstStyle/>
          <a:p>
            <a:pPr eaLnBrk="1" hangingPunct="1"/>
            <a:r>
              <a:rPr lang="en-US" dirty="0"/>
              <a:t>Learning Check</a:t>
            </a:r>
          </a:p>
        </p:txBody>
      </p:sp>
      <p:sp>
        <p:nvSpPr>
          <p:cNvPr id="24579" name="Rectangle 3"/>
          <p:cNvSpPr>
            <a:spLocks noGrp="1" noChangeArrowheads="1"/>
          </p:cNvSpPr>
          <p:nvPr>
            <p:ph sz="quarter" idx="1"/>
          </p:nvPr>
        </p:nvSpPr>
        <p:spPr/>
        <p:txBody>
          <a:bodyPr/>
          <a:lstStyle/>
          <a:p>
            <a:pPr eaLnBrk="1" hangingPunct="1">
              <a:buFont typeface="Wingdings" charset="2"/>
              <a:buNone/>
            </a:pPr>
            <a:r>
              <a:rPr lang="en-US" dirty="0"/>
              <a:t>Write the condensed structural formula for</a:t>
            </a:r>
          </a:p>
          <a:p>
            <a:pPr marL="457200" indent="-457200" eaLnBrk="1" hangingPunct="1">
              <a:buFont typeface="Wingdings" charset="2"/>
              <a:buNone/>
            </a:pPr>
            <a:r>
              <a:rPr lang="en-US" dirty="0"/>
              <a:t>A.	ethane       </a:t>
            </a:r>
          </a:p>
          <a:p>
            <a:pPr marL="457200" indent="-457200" eaLnBrk="1" hangingPunct="1">
              <a:buFont typeface="Wingdings" charset="2"/>
              <a:buNone/>
            </a:pPr>
            <a:endParaRPr lang="en-US" dirty="0"/>
          </a:p>
          <a:p>
            <a:pPr marL="457200" indent="-457200" eaLnBrk="1" hangingPunct="1">
              <a:buFont typeface="Wingdings" charset="2"/>
              <a:buNone/>
            </a:pPr>
            <a:r>
              <a:rPr lang="en-US" dirty="0"/>
              <a:t>B.	heptane</a:t>
            </a:r>
          </a:p>
        </p:txBody>
      </p:sp>
    </p:spTree>
    <p:extLst>
      <p:ext uri="{BB962C8B-B14F-4D97-AF65-F5344CB8AC3E}">
        <p14:creationId xmlns:p14="http://schemas.microsoft.com/office/powerpoint/2010/main" val="4007627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1813" y="219077"/>
            <a:ext cx="8153400" cy="990600"/>
          </a:xfrm>
        </p:spPr>
        <p:txBody>
          <a:bodyPr/>
          <a:lstStyle/>
          <a:p>
            <a:pPr eaLnBrk="1" hangingPunct="1"/>
            <a:r>
              <a:rPr lang="en-US" dirty="0"/>
              <a:t>Solution</a:t>
            </a:r>
          </a:p>
        </p:txBody>
      </p:sp>
      <p:sp>
        <p:nvSpPr>
          <p:cNvPr id="25603" name="Rectangle 3"/>
          <p:cNvSpPr>
            <a:spLocks noGrp="1" noChangeArrowheads="1"/>
          </p:cNvSpPr>
          <p:nvPr>
            <p:ph sz="quarter" idx="1"/>
          </p:nvPr>
        </p:nvSpPr>
        <p:spPr>
          <a:xfrm>
            <a:off x="612775" y="1600200"/>
            <a:ext cx="8302625" cy="4495800"/>
          </a:xfrm>
        </p:spPr>
        <p:txBody>
          <a:bodyPr/>
          <a:lstStyle/>
          <a:p>
            <a:pPr eaLnBrk="1" hangingPunct="1">
              <a:buFont typeface="Wingdings" charset="2"/>
              <a:buNone/>
            </a:pPr>
            <a:r>
              <a:rPr lang="en-US" dirty="0"/>
              <a:t>Write the condensed structural formula for</a:t>
            </a:r>
          </a:p>
          <a:p>
            <a:pPr marL="457200" indent="-457200" eaLnBrk="1" hangingPunct="1">
              <a:buFont typeface="Wingdings" charset="2"/>
              <a:buNone/>
            </a:pPr>
            <a:r>
              <a:rPr lang="en-US" dirty="0"/>
              <a:t>A.	ethane       CH</a:t>
            </a:r>
            <a:r>
              <a:rPr lang="en-US" baseline="-25000" dirty="0"/>
              <a:t>3</a:t>
            </a:r>
            <a:r>
              <a:rPr lang="en-US" dirty="0">
                <a:sym typeface="Symbol" charset="2"/>
              </a:rPr>
              <a:t>—</a:t>
            </a:r>
            <a:r>
              <a:rPr lang="en-US" dirty="0">
                <a:cs typeface="Arial" charset="0"/>
              </a:rPr>
              <a:t>CH</a:t>
            </a:r>
            <a:r>
              <a:rPr lang="en-US" baseline="-25000" dirty="0">
                <a:cs typeface="Arial" charset="0"/>
              </a:rPr>
              <a:t>3</a:t>
            </a:r>
            <a:endParaRPr lang="en-US" dirty="0"/>
          </a:p>
          <a:p>
            <a:pPr marL="457200" indent="-457200" eaLnBrk="1" hangingPunct="1">
              <a:buFont typeface="Wingdings" charset="2"/>
              <a:buNone/>
            </a:pPr>
            <a:endParaRPr lang="en-US" dirty="0"/>
          </a:p>
          <a:p>
            <a:pPr marL="457200" indent="-457200" eaLnBrk="1" hangingPunct="1">
              <a:buFont typeface="Wingdings" charset="2"/>
              <a:buNone/>
            </a:pPr>
            <a:r>
              <a:rPr lang="en-US" dirty="0"/>
              <a:t>B.	heptane  	</a:t>
            </a:r>
            <a:r>
              <a:rPr lang="en-US" dirty="0">
                <a:cs typeface="Arial" charset="0"/>
              </a:rPr>
              <a:t>CH</a:t>
            </a:r>
            <a:r>
              <a:rPr lang="en-US" baseline="-25000" dirty="0">
                <a:cs typeface="Arial" charset="0"/>
              </a:rPr>
              <a:t>3</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3</a:t>
            </a:r>
            <a:endParaRPr lang="en-US" dirty="0"/>
          </a:p>
        </p:txBody>
      </p:sp>
    </p:spTree>
    <p:extLst>
      <p:ext uri="{BB962C8B-B14F-4D97-AF65-F5344CB8AC3E}">
        <p14:creationId xmlns:p14="http://schemas.microsoft.com/office/powerpoint/2010/main" val="1596698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219077"/>
            <a:ext cx="8153400" cy="990600"/>
          </a:xfrm>
        </p:spPr>
        <p:txBody>
          <a:bodyPr/>
          <a:lstStyle/>
          <a:p>
            <a:pPr eaLnBrk="1" hangingPunct="1"/>
            <a:r>
              <a:rPr lang="en-US" dirty="0"/>
              <a:t>Cycloalkanes</a:t>
            </a:r>
          </a:p>
        </p:txBody>
      </p:sp>
      <p:sp>
        <p:nvSpPr>
          <p:cNvPr id="26627" name="Rectangle 3"/>
          <p:cNvSpPr>
            <a:spLocks noGrp="1" noChangeArrowheads="1"/>
          </p:cNvSpPr>
          <p:nvPr>
            <p:ph sz="quarter" idx="1"/>
          </p:nvPr>
        </p:nvSpPr>
        <p:spPr>
          <a:xfrm>
            <a:off x="609600" y="1600200"/>
            <a:ext cx="7696200" cy="4419600"/>
          </a:xfrm>
        </p:spPr>
        <p:txBody>
          <a:bodyPr/>
          <a:lstStyle/>
          <a:p>
            <a:pPr eaLnBrk="1" hangingPunct="1">
              <a:buFont typeface="Wingdings" charset="2"/>
              <a:buNone/>
            </a:pPr>
            <a:r>
              <a:rPr lang="en-US" b="1" dirty="0">
                <a:solidFill>
                  <a:srgbClr val="000000"/>
                </a:solidFill>
              </a:rPr>
              <a:t>Cycloalkanes</a:t>
            </a:r>
            <a:endParaRPr lang="en-US" b="1" dirty="0">
              <a:solidFill>
                <a:schemeClr val="bg2"/>
              </a:solidFill>
            </a:endParaRPr>
          </a:p>
          <a:p>
            <a:pPr eaLnBrk="1" hangingPunct="1">
              <a:buSzTx/>
              <a:buFontTx/>
              <a:buChar char="•"/>
            </a:pPr>
            <a:r>
              <a:rPr lang="en-US" dirty="0"/>
              <a:t>are cyclic alkanes</a:t>
            </a:r>
          </a:p>
          <a:p>
            <a:pPr eaLnBrk="1" hangingPunct="1">
              <a:buSzTx/>
              <a:buFontTx/>
              <a:buChar char="•"/>
            </a:pPr>
            <a:r>
              <a:rPr lang="en-US" dirty="0"/>
              <a:t>have two fewer hydrogen atoms than the open chain form</a:t>
            </a:r>
          </a:p>
          <a:p>
            <a:pPr eaLnBrk="1" hangingPunct="1">
              <a:buSzTx/>
              <a:buFontTx/>
              <a:buChar char="•"/>
            </a:pPr>
            <a:r>
              <a:rPr lang="en-US" dirty="0"/>
              <a:t>are named by using the prefix</a:t>
            </a:r>
            <a:r>
              <a:rPr lang="en-US" dirty="0">
                <a:solidFill>
                  <a:srgbClr val="000000"/>
                </a:solidFill>
              </a:rPr>
              <a:t> </a:t>
            </a:r>
            <a:r>
              <a:rPr lang="en-US" b="1" i="1" dirty="0">
                <a:solidFill>
                  <a:schemeClr val="accent1"/>
                </a:solidFill>
              </a:rPr>
              <a:t>cyclo</a:t>
            </a:r>
            <a:r>
              <a:rPr lang="en-US" dirty="0">
                <a:solidFill>
                  <a:srgbClr val="000000"/>
                </a:solidFill>
              </a:rPr>
              <a:t> </a:t>
            </a:r>
            <a:r>
              <a:rPr lang="en-US" dirty="0"/>
              <a:t>before the name of the alkane chain with the same number of carbon atoms</a:t>
            </a:r>
          </a:p>
          <a:p>
            <a:pPr eaLnBrk="1" hangingPunct="1">
              <a:buClr>
                <a:schemeClr val="bg2"/>
              </a:buClr>
              <a:buSzTx/>
              <a:buFont typeface="Wingdings" charset="2"/>
              <a:buNone/>
            </a:pPr>
            <a:r>
              <a:rPr lang="en-US" dirty="0"/>
              <a:t>       </a:t>
            </a:r>
            <a:r>
              <a:rPr lang="en-US" b="1" dirty="0">
                <a:solidFill>
                  <a:srgbClr val="227A8F"/>
                </a:solidFill>
              </a:rPr>
              <a:t>propane, C</a:t>
            </a:r>
            <a:r>
              <a:rPr lang="en-US" b="1" baseline="-25000" dirty="0">
                <a:solidFill>
                  <a:srgbClr val="227A8F"/>
                </a:solidFill>
              </a:rPr>
              <a:t>3</a:t>
            </a:r>
            <a:r>
              <a:rPr lang="en-US" b="1" dirty="0">
                <a:solidFill>
                  <a:srgbClr val="227A8F"/>
                </a:solidFill>
              </a:rPr>
              <a:t>H</a:t>
            </a:r>
            <a:r>
              <a:rPr lang="en-US" b="1" baseline="-25000" dirty="0">
                <a:solidFill>
                  <a:srgbClr val="227A8F"/>
                </a:solidFill>
              </a:rPr>
              <a:t>8</a:t>
            </a:r>
            <a:r>
              <a:rPr lang="en-US" b="1" dirty="0">
                <a:solidFill>
                  <a:srgbClr val="227A8F"/>
                </a:solidFill>
              </a:rPr>
              <a:t>		cyclopropane, C</a:t>
            </a:r>
            <a:r>
              <a:rPr lang="en-US" b="1" baseline="-25000" dirty="0">
                <a:solidFill>
                  <a:srgbClr val="227A8F"/>
                </a:solidFill>
              </a:rPr>
              <a:t>3</a:t>
            </a:r>
            <a:r>
              <a:rPr lang="en-US" b="1" dirty="0">
                <a:solidFill>
                  <a:srgbClr val="227A8F"/>
                </a:solidFill>
              </a:rPr>
              <a:t>H</a:t>
            </a:r>
            <a:r>
              <a:rPr lang="en-US" b="1" baseline="-25000" dirty="0">
                <a:solidFill>
                  <a:srgbClr val="227A8F"/>
                </a:solidFill>
              </a:rPr>
              <a:t>6</a:t>
            </a:r>
            <a:r>
              <a:rPr lang="en-US" dirty="0"/>
              <a:t>	</a:t>
            </a:r>
          </a:p>
        </p:txBody>
      </p:sp>
      <p:pic>
        <p:nvPicPr>
          <p:cNvPr id="26628"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386263"/>
            <a:ext cx="1828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419600"/>
            <a:ext cx="228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00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19076"/>
            <a:ext cx="8153400" cy="990600"/>
          </a:xfrm>
        </p:spPr>
        <p:txBody>
          <a:bodyPr/>
          <a:lstStyle/>
          <a:p>
            <a:pPr eaLnBrk="1" hangingPunct="1"/>
            <a:r>
              <a:rPr lang="en-US" dirty="0"/>
              <a:t>Formulas of Cycloalkanes</a:t>
            </a:r>
          </a:p>
        </p:txBody>
      </p:sp>
      <p:pic>
        <p:nvPicPr>
          <p:cNvPr id="2" name="Picture 1"/>
          <p:cNvPicPr>
            <a:picLocks noChangeAspect="1"/>
          </p:cNvPicPr>
          <p:nvPr/>
        </p:nvPicPr>
        <p:blipFill>
          <a:blip r:embed="rId3" cstate="print"/>
          <a:stretch>
            <a:fillRect/>
          </a:stretch>
        </p:blipFill>
        <p:spPr>
          <a:xfrm>
            <a:off x="609600" y="1793652"/>
            <a:ext cx="7846569" cy="4413695"/>
          </a:xfrm>
          <a:prstGeom prst="rect">
            <a:avLst/>
          </a:prstGeom>
        </p:spPr>
      </p:pic>
    </p:spTree>
    <p:extLst>
      <p:ext uri="{BB962C8B-B14F-4D97-AF65-F5344CB8AC3E}">
        <p14:creationId xmlns:p14="http://schemas.microsoft.com/office/powerpoint/2010/main" val="19177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Organic Chemistry</a:t>
            </a:r>
          </a:p>
        </p:txBody>
      </p:sp>
      <p:pic>
        <p:nvPicPr>
          <p:cNvPr id="7" name="Picture 6"/>
          <p:cNvPicPr>
            <a:picLocks noChangeAspect="1"/>
          </p:cNvPicPr>
          <p:nvPr/>
        </p:nvPicPr>
        <p:blipFill rotWithShape="1">
          <a:blip r:embed="rId2"/>
          <a:srcRect t="8811" b="8109"/>
          <a:stretch/>
        </p:blipFill>
        <p:spPr>
          <a:xfrm>
            <a:off x="707366" y="1759788"/>
            <a:ext cx="7722079" cy="4330461"/>
          </a:xfrm>
          <a:prstGeom prst="rect">
            <a:avLst/>
          </a:prstGeom>
        </p:spPr>
      </p:pic>
    </p:spTree>
    <p:extLst>
      <p:ext uri="{BB962C8B-B14F-4D97-AF65-F5344CB8AC3E}">
        <p14:creationId xmlns:p14="http://schemas.microsoft.com/office/powerpoint/2010/main" val="109923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219077"/>
            <a:ext cx="8153400" cy="990600"/>
          </a:xfrm>
        </p:spPr>
        <p:txBody>
          <a:bodyPr/>
          <a:lstStyle/>
          <a:p>
            <a:pPr eaLnBrk="1" hangingPunct="1"/>
            <a:r>
              <a:rPr lang="en-US" dirty="0"/>
              <a:t>Learning Check</a:t>
            </a:r>
          </a:p>
        </p:txBody>
      </p:sp>
      <p:sp>
        <p:nvSpPr>
          <p:cNvPr id="28675" name="TextBox 6"/>
          <p:cNvSpPr txBox="1">
            <a:spLocks noChangeArrowheads="1"/>
          </p:cNvSpPr>
          <p:nvPr/>
        </p:nvSpPr>
        <p:spPr bwMode="auto">
          <a:xfrm>
            <a:off x="609600" y="1752600"/>
            <a:ext cx="807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latin typeface="Times New Roman" charset="0"/>
              </a:rPr>
              <a:t>Give the IUPAC name for each of the following compounds:</a:t>
            </a:r>
          </a:p>
          <a:p>
            <a:endParaRPr lang="en-US" sz="2400" dirty="0">
              <a:latin typeface="Times New Roman" charset="0"/>
            </a:endParaRPr>
          </a:p>
          <a:p>
            <a:endParaRPr lang="en-US" sz="2400" dirty="0">
              <a:latin typeface="Times New Roman" charset="0"/>
            </a:endParaRPr>
          </a:p>
          <a:p>
            <a:r>
              <a:rPr lang="en-US" sz="2400" dirty="0">
                <a:latin typeface="Times New Roman" charset="0"/>
              </a:rPr>
              <a:t>A.  </a:t>
            </a:r>
          </a:p>
          <a:p>
            <a:endParaRPr lang="en-US" sz="2400" dirty="0">
              <a:latin typeface="Times New Roman" charset="0"/>
            </a:endParaRPr>
          </a:p>
          <a:p>
            <a:endParaRPr lang="en-US" sz="2400" dirty="0">
              <a:latin typeface="Times New Roman" charset="0"/>
            </a:endParaRPr>
          </a:p>
          <a:p>
            <a:endParaRPr lang="en-US" sz="2400" dirty="0">
              <a:latin typeface="Times New Roman" charset="0"/>
            </a:endParaRPr>
          </a:p>
          <a:p>
            <a:endParaRPr lang="en-US" sz="2400" dirty="0">
              <a:latin typeface="Times New Roman" charset="0"/>
            </a:endParaRPr>
          </a:p>
          <a:p>
            <a:r>
              <a:rPr lang="en-US" sz="2400" dirty="0">
                <a:latin typeface="Times New Roman" charset="0"/>
              </a:rPr>
              <a:t>B.  </a:t>
            </a:r>
          </a:p>
        </p:txBody>
      </p:sp>
      <p:pic>
        <p:nvPicPr>
          <p:cNvPr id="2867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590800"/>
            <a:ext cx="43211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430713"/>
            <a:ext cx="12954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631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219079"/>
            <a:ext cx="8153400" cy="990600"/>
          </a:xfrm>
        </p:spPr>
        <p:txBody>
          <a:bodyPr/>
          <a:lstStyle/>
          <a:p>
            <a:pPr eaLnBrk="1" hangingPunct="1"/>
            <a:r>
              <a:rPr lang="en-US" dirty="0"/>
              <a:t>Solution</a:t>
            </a:r>
          </a:p>
        </p:txBody>
      </p:sp>
      <p:sp>
        <p:nvSpPr>
          <p:cNvPr id="29699" name="TextBox 6"/>
          <p:cNvSpPr txBox="1">
            <a:spLocks noChangeArrowheads="1"/>
          </p:cNvSpPr>
          <p:nvPr/>
        </p:nvSpPr>
        <p:spPr bwMode="auto">
          <a:xfrm>
            <a:off x="609600" y="1752600"/>
            <a:ext cx="807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latin typeface="Times New Roman" charset="0"/>
              </a:rPr>
              <a:t>Give the IUPAC name for each of the following compounds:</a:t>
            </a:r>
          </a:p>
          <a:p>
            <a:endParaRPr lang="en-US" sz="2400" dirty="0">
              <a:latin typeface="Times New Roman" charset="0"/>
            </a:endParaRPr>
          </a:p>
          <a:p>
            <a:endParaRPr lang="en-US" sz="2400" dirty="0">
              <a:latin typeface="Times New Roman" charset="0"/>
            </a:endParaRPr>
          </a:p>
          <a:p>
            <a:r>
              <a:rPr lang="en-US" sz="2400" dirty="0">
                <a:latin typeface="Times New Roman" charset="0"/>
              </a:rPr>
              <a:t>A.  </a:t>
            </a:r>
          </a:p>
          <a:p>
            <a:pPr>
              <a:spcBef>
                <a:spcPct val="50000"/>
              </a:spcBef>
            </a:pPr>
            <a:r>
              <a:rPr lang="en-US" sz="2400" dirty="0">
                <a:latin typeface="Times New Roman" charset="0"/>
              </a:rPr>
              <a:t>      An alkane with eight continuous carbon atoms is octane.</a:t>
            </a:r>
          </a:p>
          <a:p>
            <a:endParaRPr lang="en-US" sz="2400" dirty="0">
              <a:latin typeface="Times New Roman" charset="0"/>
            </a:endParaRPr>
          </a:p>
          <a:p>
            <a:endParaRPr lang="en-US" sz="2400" dirty="0">
              <a:latin typeface="Times New Roman" charset="0"/>
            </a:endParaRPr>
          </a:p>
          <a:p>
            <a:endParaRPr lang="en-US" sz="2400" dirty="0">
              <a:latin typeface="Times New Roman" charset="0"/>
            </a:endParaRPr>
          </a:p>
          <a:p>
            <a:r>
              <a:rPr lang="en-US" sz="2400" dirty="0">
                <a:latin typeface="Times New Roman" charset="0"/>
              </a:rPr>
              <a:t>B.  		     A cyclic molecule with five </a:t>
            </a:r>
            <a:r>
              <a:rPr lang="en-US" sz="2400" dirty="0" smtClean="0">
                <a:latin typeface="Times New Roman" charset="0"/>
              </a:rPr>
              <a:t>carbon atoms </a:t>
            </a:r>
            <a:r>
              <a:rPr lang="en-US" sz="2400" dirty="0">
                <a:latin typeface="Times New Roman" charset="0"/>
              </a:rPr>
              <a:t>is</a:t>
            </a:r>
          </a:p>
          <a:p>
            <a:r>
              <a:rPr lang="en-US" sz="2400" dirty="0">
                <a:latin typeface="Times New Roman" charset="0"/>
              </a:rPr>
              <a:t>		     cyclopentane.</a:t>
            </a:r>
          </a:p>
        </p:txBody>
      </p:sp>
      <p:pic>
        <p:nvPicPr>
          <p:cNvPr id="29700"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590800"/>
            <a:ext cx="43211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430713"/>
            <a:ext cx="12954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919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219076"/>
            <a:ext cx="8153400" cy="990600"/>
          </a:xfrm>
        </p:spPr>
        <p:txBody>
          <a:bodyPr/>
          <a:lstStyle/>
          <a:p>
            <a:pPr eaLnBrk="1" hangingPunct="1"/>
            <a:r>
              <a:rPr lang="en-US" dirty="0"/>
              <a:t>Learning Check</a:t>
            </a:r>
          </a:p>
        </p:txBody>
      </p:sp>
      <p:sp>
        <p:nvSpPr>
          <p:cNvPr id="30723" name="Rectangle 3"/>
          <p:cNvSpPr>
            <a:spLocks noGrp="1" noChangeArrowheads="1"/>
          </p:cNvSpPr>
          <p:nvPr>
            <p:ph sz="quarter" idx="1"/>
          </p:nvPr>
        </p:nvSpPr>
        <p:spPr>
          <a:xfrm>
            <a:off x="609600" y="1600200"/>
            <a:ext cx="8153400" cy="4495800"/>
          </a:xfrm>
        </p:spPr>
        <p:txBody>
          <a:bodyPr/>
          <a:lstStyle/>
          <a:p>
            <a:pPr eaLnBrk="1" hangingPunct="1">
              <a:spcBef>
                <a:spcPct val="10000"/>
              </a:spcBef>
              <a:buFont typeface="Wingdings" charset="2"/>
              <a:buNone/>
            </a:pPr>
            <a:r>
              <a:rPr lang="en-US" dirty="0"/>
              <a:t>Name the following alkanes:</a:t>
            </a:r>
          </a:p>
          <a:p>
            <a:pPr eaLnBrk="1" hangingPunct="1">
              <a:spcBef>
                <a:spcPct val="10000"/>
              </a:spcBef>
              <a:buFont typeface="Wingdings" charset="2"/>
              <a:buNone/>
            </a:pPr>
            <a:endParaRPr lang="en-US" dirty="0"/>
          </a:p>
          <a:p>
            <a:pPr eaLnBrk="1" hangingPunct="1">
              <a:spcBef>
                <a:spcPct val="10000"/>
              </a:spcBef>
              <a:buFont typeface="Wingdings" charset="2"/>
              <a:buNone/>
            </a:pPr>
            <a:r>
              <a:rPr lang="en-US" dirty="0"/>
              <a:t>A.  </a:t>
            </a:r>
            <a:r>
              <a:rPr lang="en-US" dirty="0">
                <a:cs typeface="Arial" charset="0"/>
              </a:rPr>
              <a:t>CH</a:t>
            </a:r>
            <a:r>
              <a:rPr lang="en-US" baseline="-25000" dirty="0">
                <a:cs typeface="Arial" charset="0"/>
              </a:rPr>
              <a:t>3</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3</a:t>
            </a:r>
          </a:p>
          <a:p>
            <a:pPr eaLnBrk="1" hangingPunct="1">
              <a:spcBef>
                <a:spcPts val="1800"/>
              </a:spcBef>
              <a:buFont typeface="Wingdings" charset="2"/>
              <a:buNone/>
            </a:pPr>
            <a:r>
              <a:rPr lang="en-US" dirty="0">
                <a:cs typeface="Arial" charset="0"/>
              </a:rPr>
              <a:t>B.</a:t>
            </a:r>
          </a:p>
          <a:p>
            <a:pPr eaLnBrk="1" hangingPunct="1">
              <a:spcBef>
                <a:spcPts val="1800"/>
              </a:spcBef>
              <a:buFont typeface="Wingdings" charset="2"/>
              <a:buNone/>
            </a:pPr>
            <a:endParaRPr lang="en-US" dirty="0">
              <a:cs typeface="Arial" charset="0"/>
            </a:endParaRPr>
          </a:p>
          <a:p>
            <a:pPr eaLnBrk="1" hangingPunct="1">
              <a:spcBef>
                <a:spcPts val="1800"/>
              </a:spcBef>
              <a:buFont typeface="Wingdings" charset="2"/>
              <a:buNone/>
            </a:pPr>
            <a:r>
              <a:rPr lang="en-US" dirty="0">
                <a:cs typeface="Arial" charset="0"/>
              </a:rPr>
              <a:t>C.  CH</a:t>
            </a:r>
            <a:r>
              <a:rPr lang="en-US" baseline="-25000" dirty="0">
                <a:cs typeface="Arial" charset="0"/>
              </a:rPr>
              <a:t>3</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3</a:t>
            </a:r>
          </a:p>
          <a:p>
            <a:pPr eaLnBrk="1" hangingPunct="1">
              <a:spcBef>
                <a:spcPts val="1800"/>
              </a:spcBef>
              <a:buFont typeface="Wingdings" charset="2"/>
              <a:buNone/>
            </a:pPr>
            <a:endParaRPr lang="en-US" baseline="-25000" dirty="0">
              <a:cs typeface="Arial" charset="0"/>
            </a:endParaRPr>
          </a:p>
          <a:p>
            <a:pPr eaLnBrk="1" hangingPunct="1">
              <a:spcBef>
                <a:spcPts val="1800"/>
              </a:spcBef>
              <a:buFont typeface="Wingdings" charset="2"/>
              <a:buNone/>
            </a:pPr>
            <a:r>
              <a:rPr lang="en-US" dirty="0">
                <a:cs typeface="Arial" charset="0"/>
              </a:rPr>
              <a:t>D.  </a:t>
            </a:r>
          </a:p>
        </p:txBody>
      </p:sp>
      <p:sp>
        <p:nvSpPr>
          <p:cNvPr id="30724" name="AutoShape 4"/>
          <p:cNvSpPr>
            <a:spLocks noChangeArrowheads="1"/>
          </p:cNvSpPr>
          <p:nvPr/>
        </p:nvSpPr>
        <p:spPr bwMode="auto">
          <a:xfrm>
            <a:off x="1143000" y="2971800"/>
            <a:ext cx="838200" cy="7620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725" name="AutoShape 5"/>
          <p:cNvSpPr>
            <a:spLocks noChangeArrowheads="1"/>
          </p:cNvSpPr>
          <p:nvPr/>
        </p:nvSpPr>
        <p:spPr bwMode="auto">
          <a:xfrm rot="5400000">
            <a:off x="1066800" y="5105400"/>
            <a:ext cx="1143000" cy="990600"/>
          </a:xfrm>
          <a:prstGeom prst="hexagon">
            <a:avLst>
              <a:gd name="adj" fmla="val 31250"/>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3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219076"/>
            <a:ext cx="8153400" cy="990600"/>
          </a:xfrm>
        </p:spPr>
        <p:txBody>
          <a:bodyPr/>
          <a:lstStyle/>
          <a:p>
            <a:pPr eaLnBrk="1" hangingPunct="1"/>
            <a:r>
              <a:rPr lang="en-US" dirty="0"/>
              <a:t>Solution</a:t>
            </a:r>
          </a:p>
        </p:txBody>
      </p:sp>
      <p:sp>
        <p:nvSpPr>
          <p:cNvPr id="31747" name="Rectangle 3"/>
          <p:cNvSpPr>
            <a:spLocks noGrp="1" noChangeArrowheads="1"/>
          </p:cNvSpPr>
          <p:nvPr>
            <p:ph sz="quarter" idx="1"/>
          </p:nvPr>
        </p:nvSpPr>
        <p:spPr/>
        <p:txBody>
          <a:bodyPr/>
          <a:lstStyle/>
          <a:p>
            <a:pPr eaLnBrk="1" hangingPunct="1">
              <a:spcBef>
                <a:spcPct val="10000"/>
              </a:spcBef>
              <a:buFont typeface="Wingdings" charset="2"/>
              <a:buNone/>
              <a:tabLst>
                <a:tab pos="6000750" algn="l"/>
              </a:tabLst>
            </a:pPr>
            <a:r>
              <a:rPr lang="en-US" dirty="0"/>
              <a:t>Name the following alkanes:</a:t>
            </a:r>
          </a:p>
          <a:p>
            <a:pPr eaLnBrk="1" hangingPunct="1">
              <a:spcBef>
                <a:spcPct val="10000"/>
              </a:spcBef>
              <a:buFont typeface="Wingdings" charset="2"/>
              <a:buNone/>
              <a:tabLst>
                <a:tab pos="6000750" algn="l"/>
              </a:tabLst>
            </a:pPr>
            <a:endParaRPr lang="en-US" dirty="0"/>
          </a:p>
          <a:p>
            <a:pPr eaLnBrk="1" hangingPunct="1">
              <a:spcBef>
                <a:spcPct val="10000"/>
              </a:spcBef>
              <a:buFont typeface="Wingdings" charset="2"/>
              <a:buNone/>
              <a:tabLst>
                <a:tab pos="6000750" algn="l"/>
              </a:tabLst>
            </a:pPr>
            <a:r>
              <a:rPr lang="en-US" dirty="0"/>
              <a:t>A.  </a:t>
            </a:r>
            <a:r>
              <a:rPr lang="en-US" dirty="0">
                <a:cs typeface="Arial" charset="0"/>
              </a:rPr>
              <a:t>CH</a:t>
            </a:r>
            <a:r>
              <a:rPr lang="en-US" baseline="-25000" dirty="0">
                <a:cs typeface="Arial" charset="0"/>
              </a:rPr>
              <a:t>3</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3   	</a:t>
            </a:r>
            <a:r>
              <a:rPr lang="en-US" b="1" dirty="0">
                <a:solidFill>
                  <a:srgbClr val="227A8F"/>
                </a:solidFill>
                <a:cs typeface="Arial" charset="0"/>
              </a:rPr>
              <a:t>butane</a:t>
            </a:r>
            <a:endParaRPr lang="en-US" b="1" baseline="-25000" dirty="0">
              <a:solidFill>
                <a:srgbClr val="227A8F"/>
              </a:solidFill>
              <a:cs typeface="Arial" charset="0"/>
            </a:endParaRPr>
          </a:p>
          <a:p>
            <a:pPr eaLnBrk="1" hangingPunct="1">
              <a:spcBef>
                <a:spcPts val="1800"/>
              </a:spcBef>
              <a:buFont typeface="Wingdings" charset="2"/>
              <a:buNone/>
              <a:tabLst>
                <a:tab pos="6000750" algn="l"/>
              </a:tabLst>
            </a:pPr>
            <a:r>
              <a:rPr lang="en-US" dirty="0">
                <a:cs typeface="Arial" charset="0"/>
              </a:rPr>
              <a:t>B.		</a:t>
            </a:r>
            <a:r>
              <a:rPr lang="en-US" b="1" dirty="0">
                <a:solidFill>
                  <a:srgbClr val="227A8F"/>
                </a:solidFill>
                <a:cs typeface="Arial" charset="0"/>
              </a:rPr>
              <a:t>cyclopropane</a:t>
            </a:r>
          </a:p>
          <a:p>
            <a:pPr eaLnBrk="1" hangingPunct="1">
              <a:spcBef>
                <a:spcPts val="1800"/>
              </a:spcBef>
              <a:buFont typeface="Wingdings" charset="2"/>
              <a:buNone/>
              <a:tabLst>
                <a:tab pos="6000750" algn="l"/>
              </a:tabLst>
            </a:pPr>
            <a:endParaRPr lang="en-US" dirty="0">
              <a:cs typeface="Arial" charset="0"/>
            </a:endParaRPr>
          </a:p>
          <a:p>
            <a:pPr eaLnBrk="1" hangingPunct="1">
              <a:spcBef>
                <a:spcPts val="1800"/>
              </a:spcBef>
              <a:buFont typeface="Arial" charset="0"/>
              <a:buNone/>
              <a:tabLst>
                <a:tab pos="6000750" algn="l"/>
              </a:tabLst>
            </a:pPr>
            <a:r>
              <a:rPr lang="en-US" dirty="0">
                <a:cs typeface="Arial" charset="0"/>
              </a:rPr>
              <a:t>C.  CH</a:t>
            </a:r>
            <a:r>
              <a:rPr lang="en-US" baseline="-25000" dirty="0">
                <a:cs typeface="Arial" charset="0"/>
              </a:rPr>
              <a:t>3</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2</a:t>
            </a:r>
            <a:r>
              <a:rPr lang="en-US" dirty="0">
                <a:sym typeface="Symbol" charset="2"/>
              </a:rPr>
              <a:t>—</a:t>
            </a:r>
            <a:r>
              <a:rPr lang="en-US" dirty="0">
                <a:cs typeface="Arial" charset="0"/>
              </a:rPr>
              <a:t>CH</a:t>
            </a:r>
            <a:r>
              <a:rPr lang="en-US" baseline="-25000" dirty="0">
                <a:cs typeface="Arial" charset="0"/>
              </a:rPr>
              <a:t>3	</a:t>
            </a:r>
            <a:r>
              <a:rPr lang="en-US" b="1" dirty="0">
                <a:solidFill>
                  <a:srgbClr val="227A8F"/>
                </a:solidFill>
                <a:cs typeface="Arial" charset="0"/>
              </a:rPr>
              <a:t>octane</a:t>
            </a:r>
          </a:p>
          <a:p>
            <a:pPr eaLnBrk="1" hangingPunct="1">
              <a:spcBef>
                <a:spcPts val="2700"/>
              </a:spcBef>
              <a:buFont typeface="Wingdings" charset="2"/>
              <a:buNone/>
              <a:tabLst>
                <a:tab pos="6000750" algn="l"/>
              </a:tabLst>
            </a:pPr>
            <a:r>
              <a:rPr lang="en-US" dirty="0">
                <a:cs typeface="Arial" charset="0"/>
              </a:rPr>
              <a:t>D.   	</a:t>
            </a:r>
            <a:r>
              <a:rPr lang="en-US" b="1" dirty="0">
                <a:solidFill>
                  <a:srgbClr val="227A8F"/>
                </a:solidFill>
                <a:cs typeface="Arial" charset="0"/>
              </a:rPr>
              <a:t>cyclohexane</a:t>
            </a:r>
          </a:p>
          <a:p>
            <a:pPr eaLnBrk="1" hangingPunct="1">
              <a:buFont typeface="Wingdings" charset="2"/>
              <a:buNone/>
              <a:tabLst>
                <a:tab pos="6000750" algn="l"/>
              </a:tabLst>
            </a:pPr>
            <a:r>
              <a:rPr lang="en-US" dirty="0">
                <a:cs typeface="Arial" charset="0"/>
              </a:rPr>
              <a:t>  </a:t>
            </a:r>
          </a:p>
        </p:txBody>
      </p:sp>
      <p:sp>
        <p:nvSpPr>
          <p:cNvPr id="31748" name="AutoShape 4"/>
          <p:cNvSpPr>
            <a:spLocks noChangeArrowheads="1"/>
          </p:cNvSpPr>
          <p:nvPr/>
        </p:nvSpPr>
        <p:spPr bwMode="auto">
          <a:xfrm>
            <a:off x="1143000" y="2971800"/>
            <a:ext cx="838200" cy="7620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1749" name="AutoShape 5"/>
          <p:cNvSpPr>
            <a:spLocks noChangeArrowheads="1"/>
          </p:cNvSpPr>
          <p:nvPr/>
        </p:nvSpPr>
        <p:spPr bwMode="auto">
          <a:xfrm rot="5400000">
            <a:off x="1066800" y="5105400"/>
            <a:ext cx="1143000" cy="990600"/>
          </a:xfrm>
          <a:prstGeom prst="hexagon">
            <a:avLst>
              <a:gd name="adj" fmla="val 31250"/>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258656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57177"/>
            <a:ext cx="7600950" cy="914400"/>
          </a:xfrm>
        </p:spPr>
        <p:txBody>
          <a:bodyPr/>
          <a:lstStyle/>
          <a:p>
            <a:pPr eaLnBrk="1" hangingPunct="1"/>
            <a:r>
              <a:rPr lang="en-US" dirty="0"/>
              <a:t>11.3  </a:t>
            </a:r>
            <a:r>
              <a:rPr lang="en-US" dirty="0">
                <a:solidFill>
                  <a:srgbClr val="800000"/>
                </a:solidFill>
              </a:rPr>
              <a:t>Alkanes with Substituents</a:t>
            </a:r>
          </a:p>
        </p:txBody>
      </p:sp>
      <p:sp>
        <p:nvSpPr>
          <p:cNvPr id="13315" name="Rectangle 3"/>
          <p:cNvSpPr>
            <a:spLocks noGrp="1" noChangeArrowheads="1"/>
          </p:cNvSpPr>
          <p:nvPr>
            <p:ph type="body" sz="half" idx="1"/>
          </p:nvPr>
        </p:nvSpPr>
        <p:spPr>
          <a:xfrm>
            <a:off x="609600" y="1600200"/>
            <a:ext cx="3200400" cy="3352800"/>
          </a:xfrm>
        </p:spPr>
        <p:txBody>
          <a:bodyPr/>
          <a:lstStyle/>
          <a:p>
            <a:pPr marL="0" indent="0" eaLnBrk="1" hangingPunct="1">
              <a:buFont typeface="Arial" charset="0"/>
              <a:buNone/>
            </a:pPr>
            <a:r>
              <a:rPr lang="en-US" dirty="0"/>
              <a:t>When an alkane has four or more carbon atoms, the atoms can be arranged so that a side group called a branch or</a:t>
            </a:r>
            <a:r>
              <a:rPr lang="en-US" dirty="0">
                <a:solidFill>
                  <a:schemeClr val="accent1"/>
                </a:solidFill>
              </a:rPr>
              <a:t> </a:t>
            </a:r>
            <a:r>
              <a:rPr lang="en-US" b="1" dirty="0">
                <a:solidFill>
                  <a:schemeClr val="accent1"/>
                </a:solidFill>
              </a:rPr>
              <a:t>substituent </a:t>
            </a:r>
            <a:r>
              <a:rPr lang="en-US" dirty="0"/>
              <a:t>is attached to a carbon chain.</a:t>
            </a:r>
          </a:p>
        </p:txBody>
      </p:sp>
      <p:sp>
        <p:nvSpPr>
          <p:cNvPr id="13316" name="TextBox 9"/>
          <p:cNvSpPr txBox="1">
            <a:spLocks noChangeArrowheads="1"/>
          </p:cNvSpPr>
          <p:nvPr/>
        </p:nvSpPr>
        <p:spPr bwMode="auto">
          <a:xfrm>
            <a:off x="533400" y="5048250"/>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b="1" dirty="0">
                <a:solidFill>
                  <a:srgbClr val="3D9D1E"/>
                </a:solidFill>
                <a:latin typeface="Times New Roman" pitchFamily="18" charset="0"/>
              </a:rPr>
              <a:t>Learning Goal  </a:t>
            </a:r>
            <a:r>
              <a:rPr lang="en-US" dirty="0">
                <a:latin typeface="Times New Roman" pitchFamily="18" charset="0"/>
              </a:rPr>
              <a:t>Write the IUPAC names for alkanes with substituents and draw their condensed structural or line-angle formulas.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811"/>
          <a:stretch/>
        </p:blipFill>
        <p:spPr>
          <a:xfrm>
            <a:off x="4038600" y="1600200"/>
            <a:ext cx="4642860" cy="3052266"/>
          </a:xfrm>
          <a:prstGeom prst="rect">
            <a:avLst/>
          </a:prstGeom>
        </p:spPr>
      </p:pic>
    </p:spTree>
    <p:extLst>
      <p:ext uri="{BB962C8B-B14F-4D97-AF65-F5344CB8AC3E}">
        <p14:creationId xmlns:p14="http://schemas.microsoft.com/office/powerpoint/2010/main" val="3860927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811"/>
          <a:stretch/>
        </p:blipFill>
        <p:spPr>
          <a:xfrm>
            <a:off x="4114800" y="1846006"/>
            <a:ext cx="4957927" cy="3259394"/>
          </a:xfrm>
          <a:prstGeom prst="rect">
            <a:avLst/>
          </a:prstGeom>
        </p:spPr>
      </p:pic>
      <p:sp>
        <p:nvSpPr>
          <p:cNvPr id="14338" name="Rectangle 2"/>
          <p:cNvSpPr>
            <a:spLocks noGrp="1" noChangeArrowheads="1"/>
          </p:cNvSpPr>
          <p:nvPr>
            <p:ph type="title"/>
          </p:nvPr>
        </p:nvSpPr>
        <p:spPr>
          <a:xfrm>
            <a:off x="533400" y="257176"/>
            <a:ext cx="7600950" cy="914400"/>
          </a:xfrm>
        </p:spPr>
        <p:txBody>
          <a:bodyPr/>
          <a:lstStyle/>
          <a:p>
            <a:pPr eaLnBrk="1" hangingPunct="1"/>
            <a:r>
              <a:rPr lang="en-US" dirty="0"/>
              <a:t>Structural Isomers</a:t>
            </a:r>
          </a:p>
        </p:txBody>
      </p:sp>
      <p:sp>
        <p:nvSpPr>
          <p:cNvPr id="14339" name="Rectangle 3"/>
          <p:cNvSpPr>
            <a:spLocks noGrp="1" noChangeArrowheads="1"/>
          </p:cNvSpPr>
          <p:nvPr>
            <p:ph type="body" sz="half" idx="1"/>
          </p:nvPr>
        </p:nvSpPr>
        <p:spPr>
          <a:xfrm>
            <a:off x="609600" y="1600200"/>
            <a:ext cx="4495800" cy="4419600"/>
          </a:xfrm>
        </p:spPr>
        <p:txBody>
          <a:bodyPr/>
          <a:lstStyle/>
          <a:p>
            <a:pPr eaLnBrk="1" hangingPunct="1">
              <a:buClr>
                <a:schemeClr val="bg2"/>
              </a:buClr>
              <a:buSzTx/>
              <a:buFontTx/>
              <a:buNone/>
            </a:pPr>
            <a:r>
              <a:rPr lang="en-US" b="1" dirty="0"/>
              <a:t>Structural isomers</a:t>
            </a:r>
          </a:p>
          <a:p>
            <a:pPr eaLnBrk="1" hangingPunct="1">
              <a:spcAft>
                <a:spcPct val="20000"/>
              </a:spcAft>
              <a:buSzTx/>
            </a:pPr>
            <a:r>
              <a:rPr lang="en-US" dirty="0"/>
              <a:t>have the same molecular formula with a different arrangement of atoms</a:t>
            </a:r>
          </a:p>
          <a:p>
            <a:pPr eaLnBrk="1" hangingPunct="1">
              <a:spcAft>
                <a:spcPct val="20000"/>
              </a:spcAft>
              <a:buSzTx/>
            </a:pPr>
            <a:r>
              <a:rPr lang="en-US" dirty="0"/>
              <a:t>have the same number </a:t>
            </a:r>
            <a:br>
              <a:rPr lang="en-US" dirty="0"/>
            </a:br>
            <a:r>
              <a:rPr lang="en-US" dirty="0"/>
              <a:t>of atoms bonded in a </a:t>
            </a:r>
            <a:br>
              <a:rPr lang="en-US" dirty="0"/>
            </a:br>
            <a:r>
              <a:rPr lang="en-US" dirty="0"/>
              <a:t>different order</a:t>
            </a:r>
          </a:p>
          <a:p>
            <a:pPr marL="0" indent="0" eaLnBrk="1" hangingPunct="1">
              <a:spcAft>
                <a:spcPct val="20000"/>
              </a:spcAft>
              <a:buSzTx/>
              <a:buFont typeface="Arial" charset="0"/>
              <a:buNone/>
            </a:pPr>
            <a:r>
              <a:rPr lang="en-US" dirty="0"/>
              <a:t>Butane, C</a:t>
            </a:r>
            <a:r>
              <a:rPr lang="en-US" baseline="-25000" dirty="0"/>
              <a:t>4</a:t>
            </a:r>
            <a:r>
              <a:rPr lang="en-US" dirty="0"/>
              <a:t>H</a:t>
            </a:r>
            <a:r>
              <a:rPr lang="en-US" baseline="-25000" dirty="0"/>
              <a:t>10</a:t>
            </a:r>
            <a:r>
              <a:rPr lang="en-US" dirty="0"/>
              <a:t>, has two </a:t>
            </a:r>
            <a:br>
              <a:rPr lang="en-US" dirty="0"/>
            </a:br>
            <a:r>
              <a:rPr lang="en-US" dirty="0"/>
              <a:t>structural isomers: a </a:t>
            </a:r>
            <a:r>
              <a:rPr lang="en-US" b="1" dirty="0">
                <a:solidFill>
                  <a:srgbClr val="2C7C9F"/>
                </a:solidFill>
              </a:rPr>
              <a:t>straight chain </a:t>
            </a:r>
            <a:r>
              <a:rPr lang="en-US" dirty="0"/>
              <a:t>and a </a:t>
            </a:r>
            <a:r>
              <a:rPr lang="en-US" b="1" dirty="0">
                <a:solidFill>
                  <a:schemeClr val="accent1"/>
                </a:solidFill>
              </a:rPr>
              <a:t>branched chain</a:t>
            </a:r>
            <a:r>
              <a:rPr lang="en-US" dirty="0"/>
              <a:t>.</a:t>
            </a:r>
            <a:endParaRPr lang="en-US" dirty="0">
              <a:solidFill>
                <a:schemeClr val="accent1"/>
              </a:solidFill>
            </a:endParaRPr>
          </a:p>
        </p:txBody>
      </p:sp>
    </p:spTree>
    <p:extLst>
      <p:ext uri="{BB962C8B-B14F-4D97-AF65-F5344CB8AC3E}">
        <p14:creationId xmlns:p14="http://schemas.microsoft.com/office/powerpoint/2010/main" val="608761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57175"/>
            <a:ext cx="7600950" cy="914400"/>
          </a:xfrm>
        </p:spPr>
        <p:txBody>
          <a:bodyPr/>
          <a:lstStyle/>
          <a:p>
            <a:pPr eaLnBrk="1" hangingPunct="1"/>
            <a:r>
              <a:rPr lang="en-US" dirty="0"/>
              <a:t>Learning Check</a:t>
            </a:r>
          </a:p>
        </p:txBody>
      </p:sp>
      <p:sp>
        <p:nvSpPr>
          <p:cNvPr id="15363" name="Rectangle 3"/>
          <p:cNvSpPr>
            <a:spLocks noGrp="1" noChangeArrowheads="1"/>
          </p:cNvSpPr>
          <p:nvPr>
            <p:ph type="body" sz="half" idx="1"/>
          </p:nvPr>
        </p:nvSpPr>
        <p:spPr>
          <a:xfrm>
            <a:off x="609600" y="1600200"/>
            <a:ext cx="7848600" cy="4419600"/>
          </a:xfrm>
        </p:spPr>
        <p:txBody>
          <a:bodyPr/>
          <a:lstStyle/>
          <a:p>
            <a:pPr marL="0" indent="0" eaLnBrk="1" hangingPunct="1">
              <a:buClr>
                <a:schemeClr val="bg2"/>
              </a:buClr>
              <a:buSzTx/>
              <a:buFontTx/>
              <a:buNone/>
            </a:pPr>
            <a:r>
              <a:rPr lang="en-US" dirty="0"/>
              <a:t>Draw three possible structural isomers of pentane, C</a:t>
            </a:r>
            <a:r>
              <a:rPr lang="en-US" baseline="-25000" dirty="0"/>
              <a:t>5</a:t>
            </a:r>
            <a:r>
              <a:rPr lang="en-US" dirty="0"/>
              <a:t>H</a:t>
            </a:r>
            <a:r>
              <a:rPr lang="en-US" baseline="-25000" dirty="0"/>
              <a:t>12</a:t>
            </a:r>
            <a:r>
              <a:rPr lang="en-US" dirty="0"/>
              <a:t>.  </a:t>
            </a:r>
          </a:p>
        </p:txBody>
      </p:sp>
    </p:spTree>
    <p:extLst>
      <p:ext uri="{BB962C8B-B14F-4D97-AF65-F5344CB8AC3E}">
        <p14:creationId xmlns:p14="http://schemas.microsoft.com/office/powerpoint/2010/main" val="4001905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57175"/>
            <a:ext cx="7600950" cy="914400"/>
          </a:xfrm>
        </p:spPr>
        <p:txBody>
          <a:bodyPr/>
          <a:lstStyle/>
          <a:p>
            <a:pPr eaLnBrk="1" hangingPunct="1"/>
            <a:r>
              <a:rPr lang="en-US" dirty="0"/>
              <a:t>Solution</a:t>
            </a:r>
          </a:p>
        </p:txBody>
      </p:sp>
      <p:sp>
        <p:nvSpPr>
          <p:cNvPr id="16387" name="Rectangle 3"/>
          <p:cNvSpPr>
            <a:spLocks noGrp="1" noChangeArrowheads="1"/>
          </p:cNvSpPr>
          <p:nvPr>
            <p:ph type="body" sz="half" idx="1"/>
          </p:nvPr>
        </p:nvSpPr>
        <p:spPr>
          <a:xfrm>
            <a:off x="609600" y="1600200"/>
            <a:ext cx="7848600" cy="4419600"/>
          </a:xfrm>
        </p:spPr>
        <p:txBody>
          <a:bodyPr/>
          <a:lstStyle/>
          <a:p>
            <a:pPr marL="0" indent="0" eaLnBrk="1" hangingPunct="1">
              <a:buClr>
                <a:schemeClr val="bg2"/>
              </a:buClr>
              <a:buSzTx/>
              <a:buFontTx/>
              <a:buNone/>
            </a:pPr>
            <a:r>
              <a:rPr lang="en-US" dirty="0"/>
              <a:t>Draw three possible structural isomers of pentane, C</a:t>
            </a:r>
            <a:r>
              <a:rPr lang="en-US" baseline="-25000" dirty="0"/>
              <a:t>5</a:t>
            </a:r>
            <a:r>
              <a:rPr lang="en-US" dirty="0"/>
              <a:t>H</a:t>
            </a:r>
            <a:r>
              <a:rPr lang="en-US" baseline="-25000" dirty="0"/>
              <a:t>12</a:t>
            </a:r>
            <a:r>
              <a:rPr lang="en-US" dirty="0"/>
              <a:t>.  </a:t>
            </a:r>
          </a:p>
        </p:txBody>
      </p:sp>
      <p:pic>
        <p:nvPicPr>
          <p:cNvPr id="16388" name="Picture 4" descr="11_Pg368_UnTable.jpg"/>
          <p:cNvPicPr>
            <a:picLocks noChangeAspect="1"/>
          </p:cNvPicPr>
          <p:nvPr/>
        </p:nvPicPr>
        <p:blipFill>
          <a:blip r:embed="rId3" cstate="print"/>
          <a:stretch>
            <a:fillRect/>
          </a:stretch>
        </p:blipFill>
        <p:spPr bwMode="auto">
          <a:xfrm>
            <a:off x="881719" y="2464210"/>
            <a:ext cx="738056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269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19074"/>
            <a:ext cx="8153400" cy="990600"/>
          </a:xfrm>
        </p:spPr>
        <p:txBody>
          <a:bodyPr/>
          <a:lstStyle/>
          <a:p>
            <a:pPr eaLnBrk="1" hangingPunct="1"/>
            <a:r>
              <a:rPr lang="en-US" dirty="0"/>
              <a:t>Alkane Substituents</a:t>
            </a:r>
          </a:p>
        </p:txBody>
      </p:sp>
      <p:sp>
        <p:nvSpPr>
          <p:cNvPr id="17411" name="Rectangle 3"/>
          <p:cNvSpPr>
            <a:spLocks noGrp="1" noChangeArrowheads="1"/>
          </p:cNvSpPr>
          <p:nvPr>
            <p:ph sz="quarter" idx="1"/>
          </p:nvPr>
        </p:nvSpPr>
        <p:spPr>
          <a:xfrm>
            <a:off x="609600" y="1600200"/>
            <a:ext cx="8077200" cy="4724400"/>
          </a:xfrm>
        </p:spPr>
        <p:txBody>
          <a:bodyPr/>
          <a:lstStyle/>
          <a:p>
            <a:pPr eaLnBrk="1" hangingPunct="1">
              <a:buFont typeface="Wingdings" charset="2"/>
              <a:buNone/>
            </a:pPr>
            <a:r>
              <a:rPr lang="en-US" b="1" dirty="0">
                <a:solidFill>
                  <a:srgbClr val="000000"/>
                </a:solidFill>
              </a:rPr>
              <a:t>Substituents </a:t>
            </a:r>
            <a:r>
              <a:rPr lang="en-US" dirty="0">
                <a:solidFill>
                  <a:srgbClr val="000000"/>
                </a:solidFill>
              </a:rPr>
              <a:t>are atoms or groups of atoms attached to the </a:t>
            </a:r>
          </a:p>
          <a:p>
            <a:pPr eaLnBrk="1" hangingPunct="1">
              <a:spcBef>
                <a:spcPct val="0"/>
              </a:spcBef>
              <a:buFont typeface="Wingdings" charset="2"/>
              <a:buNone/>
            </a:pPr>
            <a:r>
              <a:rPr lang="en-US" dirty="0">
                <a:solidFill>
                  <a:srgbClr val="000000"/>
                </a:solidFill>
              </a:rPr>
              <a:t>carbon chain and include alkyl and halo groups.</a:t>
            </a:r>
          </a:p>
          <a:p>
            <a:pPr eaLnBrk="1" hangingPunct="1">
              <a:buFont typeface="Wingdings" charset="2"/>
              <a:buNone/>
            </a:pPr>
            <a:r>
              <a:rPr lang="en-US" b="1" dirty="0">
                <a:solidFill>
                  <a:srgbClr val="000000"/>
                </a:solidFill>
              </a:rPr>
              <a:t>Alkyl groups</a:t>
            </a:r>
            <a:r>
              <a:rPr lang="en-US" dirty="0">
                <a:solidFill>
                  <a:srgbClr val="000000"/>
                </a:solidFill>
              </a:rPr>
              <a:t> are</a:t>
            </a:r>
          </a:p>
          <a:p>
            <a:pPr eaLnBrk="1" hangingPunct="1">
              <a:buSzTx/>
              <a:buFontTx/>
              <a:buChar char="•"/>
            </a:pPr>
            <a:r>
              <a:rPr lang="en-US" dirty="0"/>
              <a:t>groups of carbon atoms attached to carbon chains</a:t>
            </a:r>
          </a:p>
          <a:p>
            <a:pPr eaLnBrk="1" hangingPunct="1">
              <a:buSzTx/>
              <a:buFontTx/>
              <a:buChar char="•"/>
            </a:pPr>
            <a:r>
              <a:rPr lang="en-US" dirty="0"/>
              <a:t>named in the IUPAC system with an</a:t>
            </a:r>
            <a:r>
              <a:rPr lang="en-US" dirty="0">
                <a:solidFill>
                  <a:srgbClr val="2C7C9F"/>
                </a:solidFill>
              </a:rPr>
              <a:t> </a:t>
            </a:r>
            <a:r>
              <a:rPr lang="en-US" b="1" i="1" dirty="0">
                <a:solidFill>
                  <a:srgbClr val="2C7C9F"/>
                </a:solidFill>
              </a:rPr>
              <a:t>yl</a:t>
            </a:r>
            <a:r>
              <a:rPr lang="en-US" dirty="0">
                <a:solidFill>
                  <a:srgbClr val="2C7C9F"/>
                </a:solidFill>
              </a:rPr>
              <a:t> </a:t>
            </a:r>
            <a:r>
              <a:rPr lang="en-US" dirty="0"/>
              <a:t>ending</a:t>
            </a:r>
          </a:p>
          <a:p>
            <a:pPr eaLnBrk="1" hangingPunct="1">
              <a:buClr>
                <a:schemeClr val="bg2"/>
              </a:buClr>
              <a:buSzTx/>
              <a:buFont typeface="Wingdings" charset="2"/>
              <a:buNone/>
            </a:pPr>
            <a:r>
              <a:rPr lang="en-US" b="1" dirty="0"/>
              <a:t>Halo substituents</a:t>
            </a:r>
            <a:r>
              <a:rPr lang="en-US" dirty="0"/>
              <a:t> are</a:t>
            </a:r>
          </a:p>
          <a:p>
            <a:pPr eaLnBrk="1" hangingPunct="1">
              <a:buSzTx/>
              <a:buFontTx/>
              <a:buChar char="•"/>
            </a:pPr>
            <a:r>
              <a:rPr lang="en-US" dirty="0"/>
              <a:t>halogen atoms attached to the carbon chain</a:t>
            </a:r>
          </a:p>
          <a:p>
            <a:pPr eaLnBrk="1" hangingPunct="1">
              <a:buSzTx/>
              <a:buFontTx/>
              <a:buChar char="•"/>
            </a:pPr>
            <a:r>
              <a:rPr lang="en-US" dirty="0"/>
              <a:t>named in the IUPAC system as</a:t>
            </a:r>
            <a:r>
              <a:rPr lang="en-US" b="1" dirty="0">
                <a:solidFill>
                  <a:srgbClr val="227A8F"/>
                </a:solidFill>
              </a:rPr>
              <a:t> fluoro</a:t>
            </a:r>
            <a:r>
              <a:rPr lang="en-US" dirty="0">
                <a:solidFill>
                  <a:srgbClr val="000000"/>
                </a:solidFill>
              </a:rPr>
              <a:t>,</a:t>
            </a:r>
            <a:r>
              <a:rPr lang="en-US" b="1" dirty="0">
                <a:solidFill>
                  <a:srgbClr val="227A8F"/>
                </a:solidFill>
              </a:rPr>
              <a:t> chloro</a:t>
            </a:r>
            <a:r>
              <a:rPr lang="en-US" dirty="0">
                <a:solidFill>
                  <a:srgbClr val="000000"/>
                </a:solidFill>
              </a:rPr>
              <a:t>,</a:t>
            </a:r>
            <a:r>
              <a:rPr lang="en-US" b="1" dirty="0">
                <a:solidFill>
                  <a:srgbClr val="227A8F"/>
                </a:solidFill>
              </a:rPr>
              <a:t> bromo</a:t>
            </a:r>
            <a:r>
              <a:rPr lang="en-US" dirty="0" smtClean="0">
                <a:solidFill>
                  <a:srgbClr val="000000"/>
                </a:solidFill>
              </a:rPr>
              <a:t>, or</a:t>
            </a:r>
            <a:r>
              <a:rPr lang="en-US" b="1" dirty="0" smtClean="0">
                <a:solidFill>
                  <a:srgbClr val="227A8F"/>
                </a:solidFill>
              </a:rPr>
              <a:t> iodo</a:t>
            </a:r>
            <a:r>
              <a:rPr lang="en-US" dirty="0">
                <a:solidFill>
                  <a:srgbClr val="000000"/>
                </a:solidFill>
              </a:rPr>
              <a:t>.</a:t>
            </a:r>
            <a:endParaRPr lang="en-US" b="1" dirty="0">
              <a:solidFill>
                <a:srgbClr val="227A8F"/>
              </a:solidFill>
            </a:endParaRPr>
          </a:p>
        </p:txBody>
      </p:sp>
    </p:spTree>
    <p:extLst>
      <p:ext uri="{BB962C8B-B14F-4D97-AF65-F5344CB8AC3E}">
        <p14:creationId xmlns:p14="http://schemas.microsoft.com/office/powerpoint/2010/main" val="4035241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19077"/>
            <a:ext cx="8153400" cy="990600"/>
          </a:xfrm>
        </p:spPr>
        <p:txBody>
          <a:bodyPr/>
          <a:lstStyle/>
          <a:p>
            <a:pPr eaLnBrk="1" hangingPunct="1"/>
            <a:r>
              <a:rPr lang="en-US" dirty="0"/>
              <a:t>Substituents and Alkyl Groups </a:t>
            </a:r>
          </a:p>
        </p:txBody>
      </p:sp>
      <p:pic>
        <p:nvPicPr>
          <p:cNvPr id="2" name="Picture 1"/>
          <p:cNvPicPr>
            <a:picLocks noChangeAspect="1"/>
          </p:cNvPicPr>
          <p:nvPr/>
        </p:nvPicPr>
        <p:blipFill>
          <a:blip r:embed="rId3" cstate="print"/>
          <a:stretch>
            <a:fillRect/>
          </a:stretch>
        </p:blipFill>
        <p:spPr>
          <a:xfrm>
            <a:off x="967954" y="2196035"/>
            <a:ext cx="7208091" cy="3227930"/>
          </a:xfrm>
          <a:prstGeom prst="rect">
            <a:avLst/>
          </a:prstGeom>
        </p:spPr>
      </p:pic>
    </p:spTree>
    <p:extLst>
      <p:ext uri="{BB962C8B-B14F-4D97-AF65-F5344CB8AC3E}">
        <p14:creationId xmlns:p14="http://schemas.microsoft.com/office/powerpoint/2010/main" val="1614007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9"/>
          <p:cNvSpPr>
            <a:spLocks noGrp="1" noChangeArrowheads="1"/>
          </p:cNvSpPr>
          <p:nvPr>
            <p:ph type="title"/>
          </p:nvPr>
        </p:nvSpPr>
        <p:spPr>
          <a:xfrm>
            <a:off x="533400" y="257175"/>
            <a:ext cx="8153400" cy="914400"/>
          </a:xfrm>
        </p:spPr>
        <p:txBody>
          <a:bodyPr/>
          <a:lstStyle/>
          <a:p>
            <a:pPr eaLnBrk="1" hangingPunct="1"/>
            <a:r>
              <a:rPr lang="en-US" dirty="0"/>
              <a:t>11.1  </a:t>
            </a:r>
            <a:r>
              <a:rPr lang="en-US" dirty="0">
                <a:solidFill>
                  <a:srgbClr val="800000"/>
                </a:solidFill>
              </a:rPr>
              <a:t>Organic Compounds</a:t>
            </a:r>
          </a:p>
        </p:txBody>
      </p:sp>
      <p:sp>
        <p:nvSpPr>
          <p:cNvPr id="14339" name="Rectangle 1027"/>
          <p:cNvSpPr>
            <a:spLocks noGrp="1" noChangeArrowheads="1"/>
          </p:cNvSpPr>
          <p:nvPr>
            <p:ph type="body" sz="half" idx="1"/>
          </p:nvPr>
        </p:nvSpPr>
        <p:spPr>
          <a:xfrm>
            <a:off x="609600" y="1600200"/>
            <a:ext cx="3962400" cy="4419600"/>
          </a:xfrm>
        </p:spPr>
        <p:txBody>
          <a:bodyPr/>
          <a:lstStyle/>
          <a:p>
            <a:pPr marL="0" indent="0" eaLnBrk="1" hangingPunct="1">
              <a:buFont typeface="Arial" charset="0"/>
              <a:buNone/>
            </a:pPr>
            <a:r>
              <a:rPr lang="en-US" dirty="0"/>
              <a:t>Organic chemistry is the study of carbon compounds. </a:t>
            </a:r>
          </a:p>
          <a:p>
            <a:pPr marL="0" indent="0" eaLnBrk="1" hangingPunct="1">
              <a:buFont typeface="Arial" charset="0"/>
              <a:buNone/>
            </a:pPr>
            <a:endParaRPr lang="en-US" dirty="0"/>
          </a:p>
          <a:p>
            <a:pPr marL="0" indent="0" eaLnBrk="1" hangingPunct="1">
              <a:buFont typeface="Arial" charset="0"/>
              <a:buNone/>
            </a:pPr>
            <a:r>
              <a:rPr lang="en-US" dirty="0"/>
              <a:t>Organic compounds such as vegetable oil contain carbon and hydrogen.  </a:t>
            </a:r>
            <a:endParaRPr lang="en-US" b="1" dirty="0"/>
          </a:p>
        </p:txBody>
      </p:sp>
      <p:sp>
        <p:nvSpPr>
          <p:cNvPr id="14340" name="TextBox 9"/>
          <p:cNvSpPr txBox="1">
            <a:spLocks noChangeArrowheads="1"/>
          </p:cNvSpPr>
          <p:nvPr/>
        </p:nvSpPr>
        <p:spPr bwMode="auto">
          <a:xfrm>
            <a:off x="609600" y="53340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b="1" dirty="0">
                <a:solidFill>
                  <a:srgbClr val="3D9D1E"/>
                </a:solidFill>
                <a:latin typeface="Times New Roman" charset="0"/>
                <a:cs typeface="Times New Roman" charset="0"/>
              </a:rPr>
              <a:t>Learning </a:t>
            </a:r>
            <a:r>
              <a:rPr lang="en-US" sz="2400" b="1" dirty="0">
                <a:solidFill>
                  <a:srgbClr val="3D9D1E"/>
                </a:solidFill>
                <a:latin typeface="Times New Roman" pitchFamily="18" charset="0"/>
              </a:rPr>
              <a:t>Goal  </a:t>
            </a:r>
            <a:r>
              <a:rPr lang="en-US" sz="2400" dirty="0">
                <a:latin typeface="Times New Roman" pitchFamily="18" charset="0"/>
              </a:rPr>
              <a:t>Identify properties characteristic of organic or inorganic compounds.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950" y="1516380"/>
            <a:ext cx="3824831" cy="343662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19076"/>
            <a:ext cx="8153400" cy="990600"/>
          </a:xfrm>
        </p:spPr>
        <p:txBody>
          <a:bodyPr/>
          <a:lstStyle/>
          <a:p>
            <a:pPr eaLnBrk="1" hangingPunct="1"/>
            <a:r>
              <a:rPr lang="en-US" dirty="0"/>
              <a:t>Learning Check</a:t>
            </a:r>
          </a:p>
        </p:txBody>
      </p:sp>
      <p:sp>
        <p:nvSpPr>
          <p:cNvPr id="20483" name="Rectangle 3"/>
          <p:cNvSpPr>
            <a:spLocks noGrp="1" noChangeArrowheads="1"/>
          </p:cNvSpPr>
          <p:nvPr>
            <p:ph sz="quarter" idx="1"/>
          </p:nvPr>
        </p:nvSpPr>
        <p:spPr>
          <a:xfrm>
            <a:off x="609600" y="1752600"/>
            <a:ext cx="7924800" cy="4419600"/>
          </a:xfrm>
        </p:spPr>
        <p:txBody>
          <a:bodyPr/>
          <a:lstStyle/>
          <a:p>
            <a:pPr eaLnBrk="1" hangingPunct="1">
              <a:buFont typeface="Wingdings" charset="2"/>
              <a:buNone/>
            </a:pPr>
            <a:r>
              <a:rPr lang="en-US" dirty="0">
                <a:solidFill>
                  <a:srgbClr val="000000"/>
                </a:solidFill>
              </a:rPr>
              <a:t>Give the IUPAC name for the following compound:</a:t>
            </a:r>
          </a:p>
          <a:p>
            <a:pPr eaLnBrk="1" hangingPunct="1">
              <a:buFont typeface="Wingdings" charset="2"/>
              <a:buNone/>
            </a:pPr>
            <a:endParaRPr lang="en-US" dirty="0">
              <a:solidFill>
                <a:srgbClr val="000000"/>
              </a:solidFill>
            </a:endParaRPr>
          </a:p>
          <a:p>
            <a:pPr eaLnBrk="1" hangingPunct="1">
              <a:buFont typeface="Wingdings" charset="2"/>
              <a:buNone/>
            </a:pPr>
            <a:endParaRPr lang="en-US" dirty="0">
              <a:solidFill>
                <a:srgbClr val="000000"/>
              </a:solidFill>
            </a:endParaRPr>
          </a:p>
          <a:p>
            <a:pPr eaLnBrk="1" hangingPunct="1">
              <a:buFont typeface="Wingdings" charset="2"/>
              <a:buNone/>
            </a:pPr>
            <a:endParaRPr lang="en-US" dirty="0">
              <a:solidFill>
                <a:srgbClr val="000000"/>
              </a:solidFill>
            </a:endParaRPr>
          </a:p>
          <a:p>
            <a:pPr eaLnBrk="1" hangingPunct="1">
              <a:buFont typeface="Wingdings" charset="2"/>
              <a:buNone/>
            </a:pPr>
            <a:endParaRPr lang="en-US" dirty="0">
              <a:solidFill>
                <a:srgbClr val="000000"/>
              </a:solidFill>
            </a:endParaRPr>
          </a:p>
          <a:p>
            <a:pPr eaLnBrk="1" hangingPunct="1">
              <a:buFont typeface="Wingdings" charset="2"/>
              <a:buNone/>
            </a:pPr>
            <a:r>
              <a:rPr lang="en-US" b="1" dirty="0">
                <a:solidFill>
                  <a:srgbClr val="19CC4D"/>
                </a:solidFill>
              </a:rPr>
              <a:t>	</a:t>
            </a:r>
            <a:endParaRPr lang="en-US" dirty="0">
              <a:solidFill>
                <a:srgbClr val="000000"/>
              </a:solidFill>
            </a:endParaRPr>
          </a:p>
        </p:txBody>
      </p:sp>
      <p:pic>
        <p:nvPicPr>
          <p:cNvPr id="20484"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4931" y="2438400"/>
            <a:ext cx="3894138"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214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19075"/>
            <a:ext cx="8153400" cy="990600"/>
          </a:xfrm>
        </p:spPr>
        <p:txBody>
          <a:bodyPr/>
          <a:lstStyle/>
          <a:p>
            <a:pPr eaLnBrk="1" hangingPunct="1"/>
            <a:r>
              <a:rPr lang="en-US" dirty="0"/>
              <a:t>Solution</a:t>
            </a:r>
          </a:p>
        </p:txBody>
      </p:sp>
      <p:sp>
        <p:nvSpPr>
          <p:cNvPr id="21507" name="Rectangle 3"/>
          <p:cNvSpPr>
            <a:spLocks noGrp="1" noChangeArrowheads="1"/>
          </p:cNvSpPr>
          <p:nvPr>
            <p:ph sz="quarter" idx="1"/>
          </p:nvPr>
        </p:nvSpPr>
        <p:spPr>
          <a:xfrm>
            <a:off x="609600" y="1752600"/>
            <a:ext cx="7924800" cy="4419600"/>
          </a:xfrm>
        </p:spPr>
        <p:txBody>
          <a:bodyPr/>
          <a:lstStyle/>
          <a:p>
            <a:pPr eaLnBrk="1" hangingPunct="1">
              <a:buFont typeface="Wingdings" charset="2"/>
              <a:buNone/>
            </a:pPr>
            <a:endParaRPr lang="en-US" dirty="0">
              <a:solidFill>
                <a:srgbClr val="000000"/>
              </a:solidFill>
            </a:endParaRPr>
          </a:p>
          <a:p>
            <a:pPr eaLnBrk="1" hangingPunct="1">
              <a:buFont typeface="Wingdings" charset="2"/>
              <a:buNone/>
            </a:pPr>
            <a:endParaRPr lang="en-US" dirty="0">
              <a:solidFill>
                <a:srgbClr val="000000"/>
              </a:solidFill>
            </a:endParaRPr>
          </a:p>
          <a:p>
            <a:pPr eaLnBrk="1" hangingPunct="1">
              <a:buFont typeface="Wingdings" charset="2"/>
              <a:buNone/>
            </a:pPr>
            <a:endParaRPr lang="en-US" dirty="0">
              <a:solidFill>
                <a:srgbClr val="000000"/>
              </a:solidFill>
            </a:endParaRPr>
          </a:p>
          <a:p>
            <a:pPr eaLnBrk="1" hangingPunct="1">
              <a:buFont typeface="Wingdings" charset="2"/>
              <a:buNone/>
            </a:pPr>
            <a:endParaRPr lang="en-US" dirty="0">
              <a:solidFill>
                <a:srgbClr val="000000"/>
              </a:solidFill>
            </a:endParaRPr>
          </a:p>
          <a:p>
            <a:pPr eaLnBrk="1" hangingPunct="1">
              <a:buFont typeface="Wingdings" charset="2"/>
              <a:buNone/>
            </a:pPr>
            <a:endParaRPr lang="en-US" dirty="0">
              <a:solidFill>
                <a:srgbClr val="000000"/>
              </a:solidFill>
            </a:endParaRPr>
          </a:p>
          <a:p>
            <a:pPr eaLnBrk="1" hangingPunct="1">
              <a:buFont typeface="Wingdings" charset="2"/>
              <a:buNone/>
            </a:pPr>
            <a:r>
              <a:rPr lang="en-US" b="1" dirty="0">
                <a:solidFill>
                  <a:srgbClr val="7030A0"/>
                </a:solidFill>
              </a:rPr>
              <a:t>STEP 1  </a:t>
            </a:r>
            <a:r>
              <a:rPr lang="en-US" b="1" dirty="0"/>
              <a:t>Write the alkane name for the longest chain of </a:t>
            </a:r>
            <a:br>
              <a:rPr lang="en-US" b="1" dirty="0"/>
            </a:br>
            <a:r>
              <a:rPr lang="en-US" b="1" dirty="0"/>
              <a:t>	   carbon atoms.</a:t>
            </a:r>
            <a:r>
              <a:rPr lang="en-US" dirty="0"/>
              <a:t>	</a:t>
            </a:r>
          </a:p>
          <a:p>
            <a:pPr eaLnBrk="1" hangingPunct="1">
              <a:spcBef>
                <a:spcPct val="0"/>
              </a:spcBef>
              <a:buFont typeface="Wingdings" charset="2"/>
              <a:buNone/>
            </a:pPr>
            <a:r>
              <a:rPr lang="en-US" dirty="0">
                <a:solidFill>
                  <a:srgbClr val="000000"/>
                </a:solidFill>
              </a:rPr>
              <a:t>	           The longest chain has </a:t>
            </a:r>
            <a:br>
              <a:rPr lang="en-US" dirty="0">
                <a:solidFill>
                  <a:srgbClr val="000000"/>
                </a:solidFill>
              </a:rPr>
            </a:br>
            <a:r>
              <a:rPr lang="en-US" dirty="0">
                <a:solidFill>
                  <a:srgbClr val="000000"/>
                </a:solidFill>
              </a:rPr>
              <a:t>	   five carbons—pentane.</a:t>
            </a:r>
          </a:p>
        </p:txBody>
      </p:sp>
      <p:pic>
        <p:nvPicPr>
          <p:cNvPr id="2150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648200"/>
            <a:ext cx="35814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685800" y="1981200"/>
            <a:ext cx="8153400" cy="1295400"/>
          </a:xfrm>
          <a:prstGeom prst="roundRect">
            <a:avLst>
              <a:gd name="adj" fmla="val 10713"/>
            </a:avLst>
          </a:prstGeom>
          <a:solidFill>
            <a:srgbClr val="A992FF">
              <a:alpha val="25098"/>
            </a:srgbClr>
          </a:solidFill>
          <a:ln w="10000">
            <a:solidFill>
              <a:schemeClr val="accent1"/>
            </a:solidFill>
            <a:round/>
            <a:headEnd/>
            <a:tailEnd/>
          </a:ln>
          <a:effectLst/>
        </p:spPr>
        <p:txBody>
          <a:bodyPr anchor="ctr"/>
          <a:lstStyle/>
          <a:p>
            <a:pPr>
              <a:defRPr/>
            </a:pPr>
            <a:endParaRPr lang="en-US" sz="1800" b="1" dirty="0">
              <a:latin typeface="Times New Roman" pitchFamily="18" charset="0"/>
            </a:endParaRPr>
          </a:p>
          <a:p>
            <a:pPr>
              <a:defRPr/>
            </a:pPr>
            <a:endParaRPr lang="en-US" sz="2000" b="1" dirty="0">
              <a:latin typeface="Times New Roman" pitchFamily="18" charset="0"/>
            </a:endParaRPr>
          </a:p>
          <a:p>
            <a:pPr>
              <a:defRPr/>
            </a:pPr>
            <a:endParaRPr lang="en-US" sz="2000" b="1" dirty="0">
              <a:latin typeface="Times New Roman" pitchFamily="18" charset="0"/>
            </a:endParaRPr>
          </a:p>
          <a:p>
            <a:pPr>
              <a:defRPr/>
            </a:pPr>
            <a:r>
              <a:rPr lang="en-US" sz="2000" b="1" dirty="0">
                <a:latin typeface="Times New Roman" pitchFamily="18" charset="0"/>
              </a:rPr>
              <a:t>ANALYZE      Given                         Need                       Connect</a:t>
            </a:r>
          </a:p>
          <a:p>
            <a:pPr>
              <a:defRPr/>
            </a:pPr>
            <a:r>
              <a:rPr lang="en-US" sz="2000" b="1" dirty="0">
                <a:latin typeface="Times New Roman" pitchFamily="18" charset="0"/>
              </a:rPr>
              <a:t>THE 	           </a:t>
            </a:r>
            <a:r>
              <a:rPr lang="en-US" sz="2000" dirty="0">
                <a:latin typeface="Times New Roman" pitchFamily="18" charset="0"/>
              </a:rPr>
              <a:t>five-carbon chain,	  IUPAC name	     position of</a:t>
            </a:r>
          </a:p>
          <a:p>
            <a:pPr>
              <a:defRPr/>
            </a:pPr>
            <a:r>
              <a:rPr lang="en-US" sz="2000" b="1" dirty="0">
                <a:latin typeface="Times New Roman" pitchFamily="18" charset="0"/>
              </a:rPr>
              <a:t>PROBLEM  	</a:t>
            </a:r>
            <a:r>
              <a:rPr lang="en-US" sz="2000" dirty="0">
                <a:latin typeface="Times New Roman" pitchFamily="18" charset="0"/>
              </a:rPr>
              <a:t>one methyl group,</a:t>
            </a:r>
            <a:r>
              <a:rPr lang="en-US" sz="2000" b="1" dirty="0">
                <a:latin typeface="Times New Roman" pitchFamily="18" charset="0"/>
              </a:rPr>
              <a:t>	                     </a:t>
            </a:r>
            <a:r>
              <a:rPr lang="en-US" sz="2000" dirty="0">
                <a:latin typeface="Times New Roman" pitchFamily="18" charset="0"/>
              </a:rPr>
              <a:t>substituents on the                          	               </a:t>
            </a:r>
            <a:r>
              <a:rPr lang="en-US" sz="2000" dirty="0" smtClean="0">
                <a:latin typeface="Times New Roman" pitchFamily="18" charset="0"/>
              </a:rPr>
              <a:t> one </a:t>
            </a:r>
            <a:r>
              <a:rPr lang="en-US" sz="2000" dirty="0">
                <a:latin typeface="Times New Roman" pitchFamily="18" charset="0"/>
              </a:rPr>
              <a:t>chloro group	 	       carbon chain</a:t>
            </a:r>
          </a:p>
          <a:p>
            <a:pPr>
              <a:defRPr/>
            </a:pPr>
            <a:r>
              <a:rPr lang="en-US" sz="2000" b="1" dirty="0">
                <a:latin typeface="Times New Roman" pitchFamily="18" charset="0"/>
              </a:rPr>
              <a:t> 	       	        </a:t>
            </a:r>
          </a:p>
          <a:p>
            <a:pPr>
              <a:defRPr/>
            </a:pPr>
            <a:endParaRPr lang="en-US" sz="1800" b="1" dirty="0">
              <a:latin typeface="Times New Roman" pitchFamily="18" charset="0"/>
            </a:endParaRPr>
          </a:p>
          <a:p>
            <a:pPr>
              <a:defRPr/>
            </a:pPr>
            <a:endParaRPr lang="en-US" sz="1800" b="1" dirty="0">
              <a:latin typeface="Times New Roman" pitchFamily="18" charset="0"/>
            </a:endParaRPr>
          </a:p>
        </p:txBody>
      </p:sp>
    </p:spTree>
    <p:extLst>
      <p:ext uri="{BB962C8B-B14F-4D97-AF65-F5344CB8AC3E}">
        <p14:creationId xmlns:p14="http://schemas.microsoft.com/office/powerpoint/2010/main" val="1366272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19075"/>
            <a:ext cx="8153400" cy="990600"/>
          </a:xfrm>
        </p:spPr>
        <p:txBody>
          <a:bodyPr/>
          <a:lstStyle/>
          <a:p>
            <a:pPr eaLnBrk="1" hangingPunct="1"/>
            <a:r>
              <a:rPr lang="en-US" dirty="0"/>
              <a:t>Solution</a:t>
            </a:r>
          </a:p>
        </p:txBody>
      </p:sp>
      <p:sp>
        <p:nvSpPr>
          <p:cNvPr id="22531" name="Rectangle 3"/>
          <p:cNvSpPr>
            <a:spLocks noGrp="1" noChangeArrowheads="1"/>
          </p:cNvSpPr>
          <p:nvPr>
            <p:ph sz="quarter" idx="1"/>
          </p:nvPr>
        </p:nvSpPr>
        <p:spPr>
          <a:xfrm>
            <a:off x="609600" y="1600200"/>
            <a:ext cx="7924800" cy="4419600"/>
          </a:xfrm>
        </p:spPr>
        <p:style>
          <a:lnRef idx="2">
            <a:schemeClr val="dk1"/>
          </a:lnRef>
          <a:fillRef idx="1">
            <a:schemeClr val="lt1"/>
          </a:fillRef>
          <a:effectRef idx="0">
            <a:schemeClr val="dk1"/>
          </a:effectRef>
          <a:fontRef idx="minor">
            <a:schemeClr val="dk1"/>
          </a:fontRef>
        </p:style>
        <p:txBody>
          <a:bodyPr/>
          <a:lstStyle/>
          <a:p>
            <a:pPr eaLnBrk="1" hangingPunct="1">
              <a:spcBef>
                <a:spcPct val="0"/>
              </a:spcBef>
              <a:buFont typeface="Wingdings" charset="2"/>
              <a:buNone/>
            </a:pPr>
            <a:endParaRPr lang="en-US" b="1" dirty="0"/>
          </a:p>
          <a:p>
            <a:pPr eaLnBrk="1" hangingPunct="1">
              <a:spcBef>
                <a:spcPct val="0"/>
              </a:spcBef>
              <a:buFont typeface="Wingdings" charset="2"/>
              <a:buNone/>
            </a:pPr>
            <a:r>
              <a:rPr lang="en-US" b="1" dirty="0">
                <a:solidFill>
                  <a:srgbClr val="7030A0"/>
                </a:solidFill>
              </a:rPr>
              <a:t>STEP 2  </a:t>
            </a:r>
            <a:r>
              <a:rPr lang="en-US" b="1" dirty="0"/>
              <a:t>Number the carbon atoms from the end nearer a substituent</a:t>
            </a:r>
            <a:r>
              <a:rPr lang="en-US" dirty="0"/>
              <a:t>.</a:t>
            </a:r>
          </a:p>
          <a:p>
            <a:pPr eaLnBrk="1" hangingPunct="1">
              <a:spcBef>
                <a:spcPct val="0"/>
              </a:spcBef>
              <a:buFont typeface="Wingdings" charset="2"/>
              <a:buNone/>
            </a:pPr>
            <a:endParaRPr lang="en-US" dirty="0">
              <a:solidFill>
                <a:srgbClr val="000000"/>
              </a:solidFill>
            </a:endParaRPr>
          </a:p>
          <a:p>
            <a:pPr eaLnBrk="1" hangingPunct="1">
              <a:spcBef>
                <a:spcPct val="0"/>
              </a:spcBef>
              <a:buFont typeface="Wingdings" charset="2"/>
              <a:buNone/>
            </a:pPr>
            <a:endParaRPr lang="en-US" dirty="0">
              <a:solidFill>
                <a:srgbClr val="000000"/>
              </a:solidFill>
            </a:endParaRPr>
          </a:p>
          <a:p>
            <a:pPr eaLnBrk="1" hangingPunct="1">
              <a:spcBef>
                <a:spcPct val="0"/>
              </a:spcBef>
              <a:buFont typeface="Wingdings" charset="2"/>
              <a:buNone/>
            </a:pPr>
            <a:r>
              <a:rPr lang="en-US" dirty="0">
                <a:solidFill>
                  <a:srgbClr val="000000"/>
                </a:solidFill>
              </a:rPr>
              <a:t>							  pentane</a:t>
            </a:r>
          </a:p>
          <a:p>
            <a:pPr eaLnBrk="1" hangingPunct="1">
              <a:buFont typeface="Wingdings" charset="2"/>
              <a:buNone/>
            </a:pPr>
            <a:endParaRPr lang="en-US" b="1" dirty="0">
              <a:solidFill>
                <a:srgbClr val="0000FF"/>
              </a:solidFill>
            </a:endParaRPr>
          </a:p>
          <a:p>
            <a:pPr eaLnBrk="1" hangingPunct="1">
              <a:buFont typeface="Wingdings" charset="2"/>
              <a:buNone/>
            </a:pPr>
            <a:r>
              <a:rPr lang="en-US" b="1" dirty="0">
                <a:solidFill>
                  <a:srgbClr val="7030A0"/>
                </a:solidFill>
              </a:rPr>
              <a:t>STEP 3  </a:t>
            </a:r>
            <a:r>
              <a:rPr lang="en-US" b="1" dirty="0"/>
              <a:t>Give the location and name for each substituent (alphabetical order) as a prefix to the name of the 	   main chain</a:t>
            </a:r>
            <a:r>
              <a:rPr lang="en-US" dirty="0"/>
              <a:t>.  </a:t>
            </a:r>
          </a:p>
          <a:p>
            <a:pPr eaLnBrk="1" hangingPunct="1">
              <a:buFont typeface="Wingdings" charset="2"/>
              <a:buNone/>
            </a:pPr>
            <a:r>
              <a:rPr lang="en-US" dirty="0">
                <a:solidFill>
                  <a:srgbClr val="000000"/>
                </a:solidFill>
              </a:rPr>
              <a:t>			2-chloro-3-methylpentane</a:t>
            </a:r>
          </a:p>
        </p:txBody>
      </p:sp>
      <p:pic>
        <p:nvPicPr>
          <p:cNvPr id="22532"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895600"/>
            <a:ext cx="38750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a:cxnSpLocks noChangeShapeType="1"/>
          </p:cNvCxnSpPr>
          <p:nvPr/>
        </p:nvCxnSpPr>
        <p:spPr bwMode="auto">
          <a:xfrm flipV="1">
            <a:off x="2590800" y="3124200"/>
            <a:ext cx="685800" cy="25146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flipV="1">
            <a:off x="3733800" y="4343400"/>
            <a:ext cx="381000" cy="12954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70997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66687"/>
            <a:ext cx="8153400" cy="990600"/>
          </a:xfrm>
        </p:spPr>
        <p:txBody>
          <a:bodyPr/>
          <a:lstStyle/>
          <a:p>
            <a:pPr eaLnBrk="1" hangingPunct="1"/>
            <a:r>
              <a:rPr lang="en-US" dirty="0"/>
              <a:t>Naming Cycloalkanes with Substituents</a:t>
            </a:r>
          </a:p>
        </p:txBody>
      </p:sp>
      <p:sp>
        <p:nvSpPr>
          <p:cNvPr id="23555" name="Rectangle 3"/>
          <p:cNvSpPr>
            <a:spLocks noGrp="1" noChangeArrowheads="1"/>
          </p:cNvSpPr>
          <p:nvPr>
            <p:ph sz="quarter" idx="1"/>
          </p:nvPr>
        </p:nvSpPr>
        <p:spPr>
          <a:xfrm>
            <a:off x="609600" y="1752600"/>
            <a:ext cx="8077200" cy="4419600"/>
          </a:xfrm>
        </p:spPr>
        <p:txBody>
          <a:bodyPr/>
          <a:lstStyle/>
          <a:p>
            <a:pPr marL="0" indent="0" eaLnBrk="1" hangingPunct="1">
              <a:buFont typeface="Arial" charset="0"/>
              <a:buNone/>
            </a:pPr>
            <a:r>
              <a:rPr lang="en-US" dirty="0"/>
              <a:t>When one substituent is attached to a carbon atom in a cycloalkane, </a:t>
            </a:r>
          </a:p>
          <a:p>
            <a:pPr marL="320040" indent="-320040" eaLnBrk="1" hangingPunct="1"/>
            <a:r>
              <a:rPr lang="en-US" dirty="0"/>
              <a:t>the name of the substituent is placed in front of the cycloalkane name </a:t>
            </a:r>
          </a:p>
          <a:p>
            <a:pPr marL="320040" indent="-320040" eaLnBrk="1" hangingPunct="1"/>
            <a:r>
              <a:rPr lang="en-US" dirty="0"/>
              <a:t>no number is needed for a single alkyl group or halogen atom</a:t>
            </a:r>
            <a:endParaRPr lang="en-US" dirty="0">
              <a:solidFill>
                <a:srgbClr val="000000"/>
              </a:solidFill>
            </a:endParaRPr>
          </a:p>
          <a:p>
            <a:pPr marL="0" indent="0" eaLnBrk="1" hangingPunct="1">
              <a:buFont typeface="Wingdings" charset="2"/>
              <a:buNone/>
            </a:pPr>
            <a:endParaRPr lang="en-US" dirty="0"/>
          </a:p>
          <a:p>
            <a:pPr marL="0" indent="0" eaLnBrk="1" hangingPunct="1">
              <a:spcBef>
                <a:spcPct val="0"/>
              </a:spcBef>
              <a:buFont typeface="Wingdings" charset="2"/>
              <a:buNone/>
            </a:pPr>
            <a:r>
              <a:rPr lang="en-US" dirty="0"/>
              <a:t>The IUPAC name for the following </a:t>
            </a:r>
          </a:p>
          <a:p>
            <a:pPr marL="0" indent="0" eaLnBrk="1" hangingPunct="1">
              <a:spcBef>
                <a:spcPct val="0"/>
              </a:spcBef>
              <a:buFont typeface="Wingdings" charset="2"/>
              <a:buNone/>
            </a:pPr>
            <a:r>
              <a:rPr lang="en-US" dirty="0"/>
              <a:t>cycloalkane is ethylcyclohexane.</a:t>
            </a:r>
          </a:p>
          <a:p>
            <a:pPr marL="0" indent="0" eaLnBrk="1" hangingPunct="1">
              <a:buFont typeface="Wingdings" charset="2"/>
              <a:buNone/>
            </a:pPr>
            <a:endParaRPr lang="en-US" b="1" dirty="0">
              <a:solidFill>
                <a:srgbClr val="19CC4D"/>
              </a:solidFill>
            </a:endParaRPr>
          </a:p>
          <a:p>
            <a:pPr marL="0" indent="0" eaLnBrk="1" hangingPunct="1">
              <a:buFont typeface="Wingdings" charset="2"/>
              <a:buNone/>
            </a:pPr>
            <a:endParaRPr lang="en-US" b="1" dirty="0">
              <a:solidFill>
                <a:srgbClr val="19CC4D"/>
              </a:solidFill>
            </a:endParaRPr>
          </a:p>
          <a:p>
            <a:pPr marL="0" indent="0" eaLnBrk="1" hangingPunct="1">
              <a:buFont typeface="Wingdings" charset="2"/>
              <a:buNone/>
            </a:pPr>
            <a:endParaRPr lang="en-US" b="1" dirty="0">
              <a:solidFill>
                <a:srgbClr val="19CC4D"/>
              </a:solidFill>
            </a:endParaRPr>
          </a:p>
        </p:txBody>
      </p:sp>
      <p:pic>
        <p:nvPicPr>
          <p:cNvPr id="2355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800600"/>
            <a:ext cx="198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447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19076"/>
            <a:ext cx="8153400" cy="990600"/>
          </a:xfrm>
        </p:spPr>
        <p:txBody>
          <a:bodyPr/>
          <a:lstStyle/>
          <a:p>
            <a:pPr eaLnBrk="1" hangingPunct="1"/>
            <a:r>
              <a:rPr lang="en-US" dirty="0"/>
              <a:t>Drawing Formulas for Alkanes</a:t>
            </a:r>
          </a:p>
        </p:txBody>
      </p:sp>
      <p:sp>
        <p:nvSpPr>
          <p:cNvPr id="25603" name="TextBox 5"/>
          <p:cNvSpPr txBox="1">
            <a:spLocks noChangeArrowheads="1"/>
          </p:cNvSpPr>
          <p:nvPr/>
        </p:nvSpPr>
        <p:spPr bwMode="auto">
          <a:xfrm>
            <a:off x="609600" y="1600200"/>
            <a:ext cx="8077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dirty="0">
                <a:latin typeface="Times New Roman" pitchFamily="18" charset="0"/>
              </a:rPr>
              <a:t>The IUPAC name gives all the information needed to draw the condensed structural formula for an alkane.</a:t>
            </a:r>
          </a:p>
          <a:p>
            <a:endParaRPr lang="en-US" dirty="0">
              <a:latin typeface="Times New Roman" charset="0"/>
            </a:endParaRPr>
          </a:p>
          <a:p>
            <a:r>
              <a:rPr lang="en-US" dirty="0">
                <a:latin typeface="Times New Roman" charset="0"/>
              </a:rPr>
              <a:t>	</a:t>
            </a:r>
          </a:p>
          <a:p>
            <a:r>
              <a:rPr lang="en-US" dirty="0">
                <a:latin typeface="Times New Roman" charset="0"/>
              </a:rPr>
              <a:t>Draw the structure for</a:t>
            </a:r>
            <a:r>
              <a:rPr lang="en-US" dirty="0">
                <a:solidFill>
                  <a:srgbClr val="3366FF"/>
                </a:solidFill>
                <a:latin typeface="Times New Roman" charset="0"/>
              </a:rPr>
              <a:t> </a:t>
            </a:r>
            <a:r>
              <a:rPr lang="en-US" dirty="0" smtClean="0">
                <a:solidFill>
                  <a:srgbClr val="3366FF"/>
                </a:solidFill>
                <a:latin typeface="Times New Roman" charset="0"/>
              </a:rPr>
              <a:t>1-chloro</a:t>
            </a:r>
            <a:r>
              <a:rPr lang="en-US" dirty="0" smtClean="0">
                <a:latin typeface="Times New Roman" charset="0"/>
              </a:rPr>
              <a:t>-</a:t>
            </a:r>
            <a:r>
              <a:rPr lang="en-US" dirty="0" smtClean="0">
                <a:solidFill>
                  <a:srgbClr val="F00C0C"/>
                </a:solidFill>
                <a:latin typeface="Times New Roman" charset="0"/>
              </a:rPr>
              <a:t>2,3-</a:t>
            </a:r>
            <a:r>
              <a:rPr lang="en-US" dirty="0" smtClean="0">
                <a:solidFill>
                  <a:srgbClr val="BF8700"/>
                </a:solidFill>
                <a:latin typeface="Times New Roman" charset="0"/>
              </a:rPr>
              <a:t>di</a:t>
            </a:r>
            <a:r>
              <a:rPr lang="en-US" dirty="0" smtClean="0">
                <a:solidFill>
                  <a:srgbClr val="F00C0C"/>
                </a:solidFill>
                <a:latin typeface="Times New Roman" charset="0"/>
              </a:rPr>
              <a:t>methyl</a:t>
            </a:r>
            <a:r>
              <a:rPr lang="en-US" dirty="0" smtClean="0">
                <a:solidFill>
                  <a:srgbClr val="008000"/>
                </a:solidFill>
                <a:latin typeface="Times New Roman" charset="0"/>
              </a:rPr>
              <a:t>heptane</a:t>
            </a:r>
            <a:endParaRPr lang="en-US" dirty="0">
              <a:solidFill>
                <a:srgbClr val="008000"/>
              </a:solidFill>
              <a:latin typeface="Times New Roman" charset="0"/>
            </a:endParaRPr>
          </a:p>
          <a:p>
            <a:endParaRPr lang="en-US" dirty="0">
              <a:solidFill>
                <a:srgbClr val="008000"/>
              </a:solidFill>
              <a:latin typeface="Times New Roman" charset="0"/>
            </a:endParaRPr>
          </a:p>
          <a:p>
            <a:r>
              <a:rPr lang="en-US" dirty="0">
                <a:solidFill>
                  <a:srgbClr val="008000"/>
                </a:solidFill>
                <a:latin typeface="Times New Roman" charset="0"/>
              </a:rPr>
              <a:t>                                                        heptane: seven-carbon chain</a:t>
            </a:r>
          </a:p>
          <a:p>
            <a:r>
              <a:rPr lang="en-US" dirty="0">
                <a:solidFill>
                  <a:srgbClr val="008000"/>
                </a:solidFill>
                <a:latin typeface="Times New Roman" charset="0"/>
              </a:rPr>
              <a:t>                                            </a:t>
            </a:r>
          </a:p>
          <a:p>
            <a:r>
              <a:rPr lang="en-US" dirty="0">
                <a:solidFill>
                  <a:srgbClr val="008000"/>
                </a:solidFill>
                <a:latin typeface="Times New Roman" charset="0"/>
              </a:rPr>
              <a:t>			         </a:t>
            </a:r>
            <a:r>
              <a:rPr lang="en-US" dirty="0">
                <a:solidFill>
                  <a:srgbClr val="F00C0C"/>
                </a:solidFill>
                <a:latin typeface="Times New Roman" charset="0"/>
              </a:rPr>
              <a:t>methyl group on carbons </a:t>
            </a:r>
            <a:r>
              <a:rPr lang="en-US" dirty="0" smtClean="0">
                <a:solidFill>
                  <a:srgbClr val="F00C0C"/>
                </a:solidFill>
                <a:latin typeface="Times New Roman" charset="0"/>
              </a:rPr>
              <a:t>2 </a:t>
            </a:r>
            <a:r>
              <a:rPr lang="en-US" dirty="0">
                <a:solidFill>
                  <a:srgbClr val="F00C0C"/>
                </a:solidFill>
                <a:latin typeface="Times New Roman" charset="0"/>
              </a:rPr>
              <a:t>and </a:t>
            </a:r>
            <a:r>
              <a:rPr lang="en-US" dirty="0" smtClean="0">
                <a:solidFill>
                  <a:srgbClr val="F00C0C"/>
                </a:solidFill>
                <a:latin typeface="Times New Roman" charset="0"/>
              </a:rPr>
              <a:t>3</a:t>
            </a:r>
            <a:fld id="{645B5B7D-E5BE-4CF1-8A9C-E9E2058AA65A}" type="slidenum">
              <a:rPr lang="en-US" smtClean="0">
                <a:solidFill>
                  <a:srgbClr val="F00C0C"/>
                </a:solidFill>
                <a:latin typeface="Times New Roman" charset="0"/>
              </a:rPr>
              <a:t>44</a:t>
            </a:fld>
            <a:endParaRPr lang="en-US" dirty="0">
              <a:solidFill>
                <a:srgbClr val="F00C0C"/>
              </a:solidFill>
              <a:latin typeface="Times New Roman" charset="0"/>
            </a:endParaRPr>
          </a:p>
          <a:p>
            <a:endParaRPr lang="en-US" dirty="0">
              <a:solidFill>
                <a:srgbClr val="F00C0C"/>
              </a:solidFill>
              <a:latin typeface="Times New Roman" charset="0"/>
            </a:endParaRPr>
          </a:p>
          <a:p>
            <a:r>
              <a:rPr lang="en-US" dirty="0">
                <a:solidFill>
                  <a:srgbClr val="F00C0C"/>
                </a:solidFill>
                <a:latin typeface="Times New Roman" charset="0"/>
              </a:rPr>
              <a:t>		        </a:t>
            </a:r>
            <a:r>
              <a:rPr lang="en-US" dirty="0">
                <a:solidFill>
                  <a:srgbClr val="3366FF"/>
                </a:solidFill>
                <a:latin typeface="Times New Roman" charset="0"/>
              </a:rPr>
              <a:t>chlorine on carbon 1</a:t>
            </a:r>
          </a:p>
        </p:txBody>
      </p:sp>
      <p:cxnSp>
        <p:nvCxnSpPr>
          <p:cNvPr id="8" name="Straight Arrow Connector 7"/>
          <p:cNvCxnSpPr>
            <a:cxnSpLocks noChangeShapeType="1"/>
          </p:cNvCxnSpPr>
          <p:nvPr/>
        </p:nvCxnSpPr>
        <p:spPr bwMode="auto">
          <a:xfrm>
            <a:off x="6629400" y="3505200"/>
            <a:ext cx="0" cy="381000"/>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rot="5400000">
            <a:off x="4191794" y="4037806"/>
            <a:ext cx="1066800" cy="1588"/>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a:off x="3581400" y="3505200"/>
            <a:ext cx="0" cy="1828800"/>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V="1">
            <a:off x="5257800" y="2819400"/>
            <a:ext cx="0" cy="304800"/>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
        <p:nvSpPr>
          <p:cNvPr id="25608" name="TextBox 4"/>
          <p:cNvSpPr txBox="1">
            <a:spLocks noChangeArrowheads="1"/>
          </p:cNvSpPr>
          <p:nvPr/>
        </p:nvSpPr>
        <p:spPr bwMode="auto">
          <a:xfrm>
            <a:off x="5105400" y="2374643"/>
            <a:ext cx="2085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i="1" dirty="0">
                <a:solidFill>
                  <a:srgbClr val="BF8700"/>
                </a:solidFill>
                <a:latin typeface="Times New Roman" pitchFamily="18" charset="0"/>
              </a:rPr>
              <a:t>di</a:t>
            </a:r>
            <a:r>
              <a:rPr lang="en-US" dirty="0">
                <a:solidFill>
                  <a:srgbClr val="BF8700"/>
                </a:solidFill>
                <a:latin typeface="Times New Roman" pitchFamily="18" charset="0"/>
              </a:rPr>
              <a:t> means “two”</a:t>
            </a:r>
          </a:p>
        </p:txBody>
      </p:sp>
    </p:spTree>
    <p:extLst>
      <p:ext uri="{BB962C8B-B14F-4D97-AF65-F5344CB8AC3E}">
        <p14:creationId xmlns:p14="http://schemas.microsoft.com/office/powerpoint/2010/main" val="2355602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19075"/>
            <a:ext cx="8153400" cy="990600"/>
          </a:xfrm>
        </p:spPr>
        <p:txBody>
          <a:bodyPr/>
          <a:lstStyle/>
          <a:p>
            <a:pPr eaLnBrk="1" hangingPunct="1"/>
            <a:r>
              <a:rPr lang="en-US" dirty="0"/>
              <a:t>Learning Check</a:t>
            </a:r>
          </a:p>
        </p:txBody>
      </p:sp>
      <p:sp>
        <p:nvSpPr>
          <p:cNvPr id="27651" name="Rectangle 3"/>
          <p:cNvSpPr>
            <a:spLocks noGrp="1" noChangeArrowheads="1"/>
          </p:cNvSpPr>
          <p:nvPr>
            <p:ph sz="quarter" idx="1"/>
          </p:nvPr>
        </p:nvSpPr>
        <p:spPr/>
        <p:txBody>
          <a:bodyPr/>
          <a:lstStyle/>
          <a:p>
            <a:pPr eaLnBrk="1" hangingPunct="1">
              <a:spcBef>
                <a:spcPct val="0"/>
              </a:spcBef>
              <a:buFont typeface="Wingdings" charset="2"/>
              <a:buNone/>
            </a:pPr>
            <a:r>
              <a:rPr lang="en-US" dirty="0"/>
              <a:t>Draw the condensed structural and line-angle formula for  </a:t>
            </a:r>
          </a:p>
          <a:p>
            <a:pPr eaLnBrk="1" hangingPunct="1">
              <a:spcBef>
                <a:spcPct val="0"/>
              </a:spcBef>
              <a:buFont typeface="Wingdings" charset="2"/>
              <a:buNone/>
            </a:pPr>
            <a:r>
              <a:rPr lang="en-US" dirty="0"/>
              <a:t>3-bromo-1-chlorobutane.</a:t>
            </a:r>
          </a:p>
        </p:txBody>
      </p:sp>
    </p:spTree>
    <p:extLst>
      <p:ext uri="{BB962C8B-B14F-4D97-AF65-F5344CB8AC3E}">
        <p14:creationId xmlns:p14="http://schemas.microsoft.com/office/powerpoint/2010/main" val="27465553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219077"/>
            <a:ext cx="8153400" cy="990600"/>
          </a:xfrm>
        </p:spPr>
        <p:txBody>
          <a:bodyPr/>
          <a:lstStyle/>
          <a:p>
            <a:pPr eaLnBrk="1" hangingPunct="1"/>
            <a:r>
              <a:rPr lang="en-US" dirty="0"/>
              <a:t>Solution</a:t>
            </a:r>
          </a:p>
        </p:txBody>
      </p:sp>
      <p:sp>
        <p:nvSpPr>
          <p:cNvPr id="28675" name="Rectangle 3"/>
          <p:cNvSpPr>
            <a:spLocks noGrp="1" noChangeArrowheads="1"/>
          </p:cNvSpPr>
          <p:nvPr>
            <p:ph sz="quarter" idx="1"/>
          </p:nvPr>
        </p:nvSpPr>
        <p:spPr>
          <a:xfrm>
            <a:off x="609600" y="1676400"/>
            <a:ext cx="8305800" cy="4648200"/>
          </a:xfrm>
        </p:spPr>
        <p:txBody>
          <a:bodyPr/>
          <a:lstStyle/>
          <a:p>
            <a:pPr eaLnBrk="1" hangingPunct="1">
              <a:spcBef>
                <a:spcPct val="0"/>
              </a:spcBef>
              <a:buFont typeface="Wingdings" charset="2"/>
              <a:buNone/>
            </a:pPr>
            <a:r>
              <a:rPr lang="en-US" dirty="0"/>
              <a:t>Draw the condensed structural and line-angle formula for  </a:t>
            </a:r>
          </a:p>
          <a:p>
            <a:pPr eaLnBrk="1" hangingPunct="1">
              <a:spcBef>
                <a:spcPct val="0"/>
              </a:spcBef>
              <a:buFont typeface="Wingdings" charset="2"/>
              <a:buNone/>
            </a:pPr>
            <a:r>
              <a:rPr lang="en-US" dirty="0"/>
              <a:t>3-bromo-1-chlorobutane.</a:t>
            </a:r>
          </a:p>
          <a:p>
            <a:pPr eaLnBrk="1" hangingPunct="1">
              <a:spcBef>
                <a:spcPct val="0"/>
              </a:spcBef>
              <a:buFont typeface="Wingdings" charset="2"/>
              <a:buNone/>
              <a:tabLst>
                <a:tab pos="1319213" algn="l"/>
              </a:tabLst>
            </a:pPr>
            <a:endParaRPr lang="en-US" b="1" dirty="0">
              <a:solidFill>
                <a:schemeClr val="bg2"/>
              </a:solidFill>
              <a:cs typeface="Arial" charset="0"/>
            </a:endParaRPr>
          </a:p>
          <a:p>
            <a:pPr eaLnBrk="1" hangingPunct="1">
              <a:lnSpc>
                <a:spcPct val="90000"/>
              </a:lnSpc>
              <a:spcBef>
                <a:spcPct val="10000"/>
              </a:spcBef>
              <a:buFont typeface="Wingdings" charset="2"/>
              <a:buNone/>
              <a:tabLst>
                <a:tab pos="1319213" algn="l"/>
              </a:tabLst>
            </a:pPr>
            <a:endParaRPr lang="en-US" b="1" dirty="0">
              <a:solidFill>
                <a:srgbClr val="000090"/>
              </a:solidFill>
              <a:cs typeface="Arial" charset="0"/>
            </a:endParaRPr>
          </a:p>
          <a:p>
            <a:pPr eaLnBrk="1" hangingPunct="1">
              <a:lnSpc>
                <a:spcPct val="90000"/>
              </a:lnSpc>
              <a:spcBef>
                <a:spcPct val="10000"/>
              </a:spcBef>
              <a:buFont typeface="Wingdings" charset="2"/>
              <a:buNone/>
              <a:tabLst>
                <a:tab pos="1319213" algn="l"/>
              </a:tabLst>
            </a:pPr>
            <a:endParaRPr lang="en-US" b="1" dirty="0">
              <a:solidFill>
                <a:srgbClr val="000090"/>
              </a:solidFill>
              <a:cs typeface="Arial" charset="0"/>
            </a:endParaRPr>
          </a:p>
          <a:p>
            <a:pPr eaLnBrk="1" hangingPunct="1">
              <a:lnSpc>
                <a:spcPct val="90000"/>
              </a:lnSpc>
              <a:spcBef>
                <a:spcPct val="10000"/>
              </a:spcBef>
              <a:buFont typeface="Wingdings" charset="2"/>
              <a:buNone/>
              <a:tabLst>
                <a:tab pos="1319213" algn="l"/>
              </a:tabLst>
            </a:pPr>
            <a:endParaRPr lang="en-US" b="1" dirty="0">
              <a:solidFill>
                <a:srgbClr val="000090"/>
              </a:solidFill>
              <a:cs typeface="Arial" charset="0"/>
            </a:endParaRPr>
          </a:p>
          <a:p>
            <a:pPr eaLnBrk="1" hangingPunct="1">
              <a:lnSpc>
                <a:spcPct val="90000"/>
              </a:lnSpc>
              <a:spcBef>
                <a:spcPct val="10000"/>
              </a:spcBef>
              <a:buFont typeface="Wingdings" charset="2"/>
              <a:buNone/>
              <a:tabLst>
                <a:tab pos="1319213" algn="l"/>
              </a:tabLst>
            </a:pPr>
            <a:endParaRPr lang="en-US" b="1" dirty="0">
              <a:solidFill>
                <a:srgbClr val="000090"/>
              </a:solidFill>
              <a:cs typeface="Arial" charset="0"/>
            </a:endParaRPr>
          </a:p>
          <a:p>
            <a:pPr eaLnBrk="1" hangingPunct="1">
              <a:lnSpc>
                <a:spcPct val="90000"/>
              </a:lnSpc>
              <a:spcBef>
                <a:spcPct val="10000"/>
              </a:spcBef>
              <a:buFont typeface="Wingdings" charset="2"/>
              <a:buNone/>
              <a:tabLst>
                <a:tab pos="1319213" algn="l"/>
              </a:tabLst>
            </a:pPr>
            <a:endParaRPr lang="en-US" b="1" dirty="0">
              <a:solidFill>
                <a:srgbClr val="000090"/>
              </a:solidFill>
              <a:cs typeface="Arial" charset="0"/>
            </a:endParaRPr>
          </a:p>
          <a:p>
            <a:pPr eaLnBrk="1" hangingPunct="1">
              <a:lnSpc>
                <a:spcPct val="90000"/>
              </a:lnSpc>
              <a:spcBef>
                <a:spcPct val="10000"/>
              </a:spcBef>
              <a:buFont typeface="Wingdings" charset="2"/>
              <a:buNone/>
              <a:tabLst>
                <a:tab pos="1319213" algn="l"/>
              </a:tabLst>
            </a:pPr>
            <a:r>
              <a:rPr lang="en-US" b="1" dirty="0">
                <a:solidFill>
                  <a:srgbClr val="000090"/>
                </a:solidFill>
                <a:cs typeface="Arial" charset="0"/>
              </a:rPr>
              <a:t>STEP 1  </a:t>
            </a:r>
            <a:r>
              <a:rPr lang="en-US" b="1" dirty="0">
                <a:cs typeface="Arial" charset="0"/>
              </a:rPr>
              <a:t>Draw the main chain of carbon atoms.</a:t>
            </a:r>
          </a:p>
          <a:p>
            <a:pPr eaLnBrk="1" hangingPunct="1">
              <a:lnSpc>
                <a:spcPct val="90000"/>
              </a:lnSpc>
              <a:spcBef>
                <a:spcPct val="10000"/>
              </a:spcBef>
              <a:buFont typeface="Wingdings" charset="2"/>
              <a:buNone/>
              <a:tabLst>
                <a:tab pos="1139825" algn="l"/>
              </a:tabLst>
            </a:pPr>
            <a:r>
              <a:rPr lang="en-US" dirty="0">
                <a:cs typeface="Arial" charset="0"/>
              </a:rPr>
              <a:t>		The longest </a:t>
            </a:r>
            <a:r>
              <a:rPr lang="en-US" dirty="0" smtClean="0">
                <a:cs typeface="Arial" charset="0"/>
              </a:rPr>
              <a:t>chain</a:t>
            </a:r>
            <a:br>
              <a:rPr lang="en-US" dirty="0" smtClean="0">
                <a:cs typeface="Arial" charset="0"/>
              </a:rPr>
            </a:br>
            <a:r>
              <a:rPr lang="en-US" dirty="0" smtClean="0">
                <a:cs typeface="Arial" charset="0"/>
              </a:rPr>
              <a:t>	has </a:t>
            </a:r>
            <a:r>
              <a:rPr lang="en-US" dirty="0">
                <a:cs typeface="Arial" charset="0"/>
              </a:rPr>
              <a:t>four carbon </a:t>
            </a:r>
            <a:r>
              <a:rPr lang="en-US" dirty="0" smtClean="0">
                <a:cs typeface="Arial" charset="0"/>
              </a:rPr>
              <a:t>atoms</a:t>
            </a:r>
            <a:r>
              <a:rPr lang="en-US" dirty="0" smtClean="0">
                <a:solidFill>
                  <a:srgbClr val="000000"/>
                </a:solidFill>
              </a:rPr>
              <a:t>—butane</a:t>
            </a:r>
            <a:r>
              <a:rPr lang="en-US" dirty="0" smtClean="0">
                <a:cs typeface="Arial" charset="0"/>
              </a:rPr>
              <a:t>.</a:t>
            </a:r>
            <a:r>
              <a:rPr lang="en-US" b="1" dirty="0">
                <a:solidFill>
                  <a:srgbClr val="FF6600"/>
                </a:solidFill>
                <a:cs typeface="Arial" charset="0"/>
              </a:rPr>
              <a:t>	</a:t>
            </a:r>
            <a:r>
              <a:rPr lang="en-US" dirty="0" smtClean="0">
                <a:cs typeface="Arial" charset="0"/>
              </a:rPr>
              <a:t>C</a:t>
            </a:r>
            <a:r>
              <a:rPr lang="en-US" dirty="0" smtClean="0">
                <a:ea typeface="ヒラギノ角ゴ Pro W3" charset="-128"/>
                <a:sym typeface="Symbol" charset="2"/>
              </a:rPr>
              <a:t>—</a:t>
            </a:r>
            <a:r>
              <a:rPr lang="en-US" dirty="0" smtClean="0">
                <a:cs typeface="Arial" charset="0"/>
              </a:rPr>
              <a:t>C</a:t>
            </a:r>
            <a:r>
              <a:rPr lang="en-US" dirty="0" smtClean="0">
                <a:ea typeface="ヒラギノ角ゴ Pro W3" charset="-128"/>
                <a:sym typeface="Symbol" charset="2"/>
              </a:rPr>
              <a:t>—</a:t>
            </a:r>
            <a:r>
              <a:rPr lang="en-US" dirty="0" smtClean="0">
                <a:cs typeface="Arial" charset="0"/>
              </a:rPr>
              <a:t>C</a:t>
            </a:r>
            <a:r>
              <a:rPr lang="en-US" dirty="0" smtClean="0">
                <a:ea typeface="ヒラギノ角ゴ Pro W3" charset="-128"/>
                <a:sym typeface="Symbol" charset="2"/>
              </a:rPr>
              <a:t>—</a:t>
            </a:r>
            <a:r>
              <a:rPr lang="en-US" dirty="0" smtClean="0">
                <a:cs typeface="Arial" charset="0"/>
              </a:rPr>
              <a:t>C</a:t>
            </a:r>
            <a:endParaRPr lang="en-US" dirty="0">
              <a:solidFill>
                <a:srgbClr val="FF6600"/>
              </a:solidFill>
              <a:cs typeface="Arial" charset="0"/>
            </a:endParaRPr>
          </a:p>
          <a:p>
            <a:pPr eaLnBrk="1" hangingPunct="1">
              <a:lnSpc>
                <a:spcPct val="90000"/>
              </a:lnSpc>
              <a:spcBef>
                <a:spcPct val="10000"/>
              </a:spcBef>
              <a:buFont typeface="Wingdings" charset="2"/>
              <a:buNone/>
              <a:tabLst>
                <a:tab pos="1319213" algn="l"/>
              </a:tabLst>
            </a:pPr>
            <a:endParaRPr lang="en-US" b="1" dirty="0">
              <a:solidFill>
                <a:srgbClr val="008000"/>
              </a:solidFill>
              <a:cs typeface="Arial" charset="0"/>
            </a:endParaRPr>
          </a:p>
        </p:txBody>
      </p:sp>
      <p:pic>
        <p:nvPicPr>
          <p:cNvPr id="2867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4267" y="4577644"/>
            <a:ext cx="1358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5">
            <a:extLst>
              <a:ext uri="{FF2B5EF4-FFF2-40B4-BE49-F238E27FC236}">
                <a16:creationId xmlns="" xmlns:a16="http://schemas.microsoft.com/office/drawing/2014/main" id="{DB792D17-5E88-4E6D-80F0-9568E39D5480}"/>
              </a:ext>
            </a:extLst>
          </p:cNvPr>
          <p:cNvSpPr>
            <a:spLocks noChangeArrowheads="1"/>
          </p:cNvSpPr>
          <p:nvPr/>
        </p:nvSpPr>
        <p:spPr bwMode="auto">
          <a:xfrm>
            <a:off x="533399" y="2705100"/>
            <a:ext cx="8486313" cy="1387506"/>
          </a:xfrm>
          <a:prstGeom prst="roundRect">
            <a:avLst>
              <a:gd name="adj" fmla="val 10713"/>
            </a:avLst>
          </a:prstGeom>
          <a:solidFill>
            <a:srgbClr val="A992FF">
              <a:alpha val="25098"/>
            </a:srgbClr>
          </a:solidFill>
          <a:ln w="10000">
            <a:solidFill>
              <a:schemeClr val="accent1"/>
            </a:solidFill>
            <a:round/>
            <a:headEnd/>
            <a:tailEnd/>
          </a:ln>
          <a:effectLst/>
        </p:spPr>
        <p:txBody>
          <a:bodyPr anchor="ctr"/>
          <a:lstStyle/>
          <a:p>
            <a:pPr>
              <a:defRPr/>
            </a:pPr>
            <a:endParaRPr lang="en-US" sz="1800" b="1" dirty="0">
              <a:latin typeface="Times New Roman" pitchFamily="18" charset="0"/>
            </a:endParaRPr>
          </a:p>
          <a:p>
            <a:pPr>
              <a:defRPr/>
            </a:pPr>
            <a:endParaRPr lang="en-US" sz="2000" b="1" dirty="0">
              <a:latin typeface="Times New Roman" pitchFamily="18" charset="0"/>
            </a:endParaRPr>
          </a:p>
          <a:p>
            <a:pPr>
              <a:defRPr/>
            </a:pPr>
            <a:endParaRPr lang="en-US" sz="2000" b="1" dirty="0">
              <a:latin typeface="Times New Roman" pitchFamily="18" charset="0"/>
            </a:endParaRPr>
          </a:p>
          <a:p>
            <a:pPr>
              <a:defRPr/>
            </a:pPr>
            <a:r>
              <a:rPr lang="en-US" sz="2000" b="1" dirty="0">
                <a:latin typeface="Times New Roman" pitchFamily="18" charset="0"/>
              </a:rPr>
              <a:t>ANALYZE      Given                           Need                       Connect</a:t>
            </a:r>
          </a:p>
          <a:p>
            <a:pPr>
              <a:defRPr/>
            </a:pPr>
            <a:r>
              <a:rPr lang="en-US" sz="2000" b="1" dirty="0">
                <a:latin typeface="Times New Roman" pitchFamily="18" charset="0"/>
              </a:rPr>
              <a:t>THE 	            </a:t>
            </a:r>
            <a:r>
              <a:rPr lang="en-US" sz="2000" dirty="0">
                <a:latin typeface="Times New Roman" pitchFamily="18" charset="0"/>
                <a:cs typeface="Times New Roman" pitchFamily="18" charset="0"/>
              </a:rPr>
              <a:t>3-bromo-</a:t>
            </a:r>
            <a:r>
              <a:rPr lang="en-US" sz="2000" dirty="0"/>
              <a:t> </a:t>
            </a:r>
            <a:r>
              <a:rPr lang="en-US" sz="2000" dirty="0">
                <a:latin typeface="Times New Roman" pitchFamily="18" charset="0"/>
              </a:rPr>
              <a:t>	                   condensed	         four carbon chain,</a:t>
            </a:r>
          </a:p>
          <a:p>
            <a:pPr>
              <a:defRPr/>
            </a:pPr>
            <a:r>
              <a:rPr lang="en-US" sz="2000" b="1" dirty="0">
                <a:latin typeface="Times New Roman" pitchFamily="18" charset="0"/>
              </a:rPr>
              <a:t>PROBLEM  	</a:t>
            </a:r>
            <a:r>
              <a:rPr lang="en-US" sz="2000" dirty="0">
                <a:latin typeface="Times New Roman" pitchFamily="18" charset="0"/>
                <a:cs typeface="Times New Roman" pitchFamily="18" charset="0"/>
              </a:rPr>
              <a:t>1-chlorobutane</a:t>
            </a:r>
            <a:r>
              <a:rPr lang="en-US" sz="2000" b="1" dirty="0">
                <a:latin typeface="Times New Roman" pitchFamily="18" charset="0"/>
              </a:rPr>
              <a:t>	</a:t>
            </a:r>
            <a:r>
              <a:rPr lang="en-US" sz="2000" dirty="0">
                <a:latin typeface="Times New Roman" pitchFamily="18" charset="0"/>
              </a:rPr>
              <a:t>      structural and            one bromo group</a:t>
            </a:r>
            <a:r>
              <a:rPr lang="en-US" sz="2000" dirty="0" smtClean="0">
                <a:latin typeface="Times New Roman" pitchFamily="18" charset="0"/>
              </a:rPr>
              <a:t>,                          </a:t>
            </a:r>
            <a:r>
              <a:rPr lang="en-US" sz="2000" dirty="0">
                <a:latin typeface="Times New Roman" pitchFamily="18" charset="0"/>
              </a:rPr>
              <a:t>		 	                    line-angle formula     </a:t>
            </a:r>
            <a:r>
              <a:rPr lang="en-US" sz="2000" dirty="0" smtClean="0">
                <a:latin typeface="Times New Roman" pitchFamily="18" charset="0"/>
              </a:rPr>
              <a:t>and one </a:t>
            </a:r>
            <a:r>
              <a:rPr lang="en-US" sz="2000" dirty="0">
                <a:latin typeface="Times New Roman" pitchFamily="18" charset="0"/>
              </a:rPr>
              <a:t>chloro group</a:t>
            </a:r>
          </a:p>
          <a:p>
            <a:pPr>
              <a:defRPr/>
            </a:pPr>
            <a:r>
              <a:rPr lang="en-US" sz="2000" b="1" dirty="0">
                <a:latin typeface="Times New Roman" pitchFamily="18" charset="0"/>
              </a:rPr>
              <a:t> 	       	        </a:t>
            </a:r>
          </a:p>
          <a:p>
            <a:pPr>
              <a:defRPr/>
            </a:pPr>
            <a:endParaRPr lang="en-US" sz="1800" b="1" dirty="0">
              <a:latin typeface="Times New Roman" pitchFamily="18" charset="0"/>
            </a:endParaRPr>
          </a:p>
          <a:p>
            <a:pPr>
              <a:defRPr/>
            </a:pPr>
            <a:endParaRPr lang="en-US" sz="1800" b="1" dirty="0">
              <a:latin typeface="Times New Roman" pitchFamily="18" charset="0"/>
            </a:endParaRPr>
          </a:p>
        </p:txBody>
      </p:sp>
    </p:spTree>
    <p:extLst>
      <p:ext uri="{BB962C8B-B14F-4D97-AF65-F5344CB8AC3E}">
        <p14:creationId xmlns:p14="http://schemas.microsoft.com/office/powerpoint/2010/main" val="1878831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219077"/>
            <a:ext cx="8153400" cy="990600"/>
          </a:xfrm>
        </p:spPr>
        <p:txBody>
          <a:bodyPr/>
          <a:lstStyle/>
          <a:p>
            <a:pPr eaLnBrk="1" hangingPunct="1"/>
            <a:r>
              <a:rPr lang="en-US" dirty="0"/>
              <a:t>Solution</a:t>
            </a:r>
          </a:p>
        </p:txBody>
      </p:sp>
      <p:sp>
        <p:nvSpPr>
          <p:cNvPr id="28675" name="Rectangle 3"/>
          <p:cNvSpPr>
            <a:spLocks noGrp="1" noChangeArrowheads="1"/>
          </p:cNvSpPr>
          <p:nvPr>
            <p:ph sz="quarter" idx="1"/>
          </p:nvPr>
        </p:nvSpPr>
        <p:spPr>
          <a:xfrm>
            <a:off x="609600" y="1676400"/>
            <a:ext cx="8305800" cy="4648200"/>
          </a:xfrm>
        </p:spPr>
        <p:txBody>
          <a:bodyPr/>
          <a:lstStyle/>
          <a:p>
            <a:pPr eaLnBrk="1" hangingPunct="1">
              <a:spcBef>
                <a:spcPct val="0"/>
              </a:spcBef>
              <a:buFont typeface="Wingdings" charset="2"/>
              <a:buNone/>
            </a:pPr>
            <a:r>
              <a:rPr lang="en-US" dirty="0"/>
              <a:t>Draw the condensed structural and line-angle formula for  </a:t>
            </a:r>
          </a:p>
          <a:p>
            <a:pPr eaLnBrk="1" hangingPunct="1">
              <a:spcBef>
                <a:spcPct val="0"/>
              </a:spcBef>
              <a:buFont typeface="Wingdings" charset="2"/>
              <a:buNone/>
            </a:pPr>
            <a:r>
              <a:rPr lang="en-US" dirty="0"/>
              <a:t>3-bromo-1-chlorobutane.</a:t>
            </a:r>
          </a:p>
          <a:p>
            <a:pPr eaLnBrk="1" hangingPunct="1">
              <a:spcBef>
                <a:spcPct val="0"/>
              </a:spcBef>
              <a:buFont typeface="Wingdings" charset="2"/>
              <a:buNone/>
              <a:tabLst>
                <a:tab pos="1319213" algn="l"/>
              </a:tabLst>
            </a:pPr>
            <a:endParaRPr lang="en-US" b="1" dirty="0">
              <a:solidFill>
                <a:schemeClr val="bg2"/>
              </a:solidFill>
              <a:cs typeface="Arial" charset="0"/>
            </a:endParaRPr>
          </a:p>
          <a:p>
            <a:pPr eaLnBrk="1" hangingPunct="1">
              <a:lnSpc>
                <a:spcPct val="90000"/>
              </a:lnSpc>
              <a:spcBef>
                <a:spcPct val="10000"/>
              </a:spcBef>
              <a:buFont typeface="Wingdings" charset="2"/>
              <a:buNone/>
              <a:tabLst>
                <a:tab pos="1319213" algn="l"/>
              </a:tabLst>
            </a:pPr>
            <a:endParaRPr lang="en-US" b="1" dirty="0">
              <a:solidFill>
                <a:srgbClr val="008000"/>
              </a:solidFill>
              <a:cs typeface="Arial" charset="0"/>
            </a:endParaRPr>
          </a:p>
          <a:p>
            <a:pPr eaLnBrk="1" hangingPunct="1">
              <a:lnSpc>
                <a:spcPct val="90000"/>
              </a:lnSpc>
              <a:spcBef>
                <a:spcPct val="10000"/>
              </a:spcBef>
              <a:buFont typeface="Wingdings" charset="2"/>
              <a:buNone/>
              <a:tabLst>
                <a:tab pos="1319213" algn="l"/>
              </a:tabLst>
            </a:pPr>
            <a:r>
              <a:rPr lang="en-US" b="1" dirty="0">
                <a:solidFill>
                  <a:srgbClr val="7030A0"/>
                </a:solidFill>
                <a:cs typeface="Arial" charset="0"/>
              </a:rPr>
              <a:t>STEP 2  </a:t>
            </a:r>
            <a:r>
              <a:rPr lang="en-US" b="1" dirty="0">
                <a:cs typeface="Arial" charset="0"/>
              </a:rPr>
              <a:t>Number the chain and place the substituents on the</a:t>
            </a:r>
            <a:br>
              <a:rPr lang="en-US" b="1" dirty="0">
                <a:cs typeface="Arial" charset="0"/>
              </a:rPr>
            </a:br>
            <a:r>
              <a:rPr lang="en-US" b="1" dirty="0">
                <a:cs typeface="Arial" charset="0"/>
              </a:rPr>
              <a:t>           carbons indicated by the numbers. </a:t>
            </a:r>
            <a:r>
              <a:rPr lang="en-US" dirty="0">
                <a:cs typeface="Arial" charset="0"/>
              </a:rPr>
              <a:t>  </a:t>
            </a:r>
            <a:r>
              <a:rPr lang="en-US" sz="2000" dirty="0">
                <a:solidFill>
                  <a:srgbClr val="FF6600"/>
                </a:solidFill>
                <a:cs typeface="Arial" charset="0"/>
              </a:rPr>
              <a:t>1       2      3     4</a:t>
            </a:r>
            <a:endParaRPr lang="en-US" sz="2000" dirty="0">
              <a:cs typeface="Arial" charset="0"/>
            </a:endParaRPr>
          </a:p>
          <a:p>
            <a:pPr eaLnBrk="1" hangingPunct="1">
              <a:lnSpc>
                <a:spcPct val="90000"/>
              </a:lnSpc>
              <a:spcBef>
                <a:spcPct val="10000"/>
              </a:spcBef>
              <a:spcAft>
                <a:spcPct val="5000"/>
              </a:spcAft>
              <a:buFont typeface="Wingdings" charset="2"/>
              <a:buNone/>
              <a:tabLst>
                <a:tab pos="1139825" algn="l"/>
              </a:tabLst>
            </a:pPr>
            <a:r>
              <a:rPr lang="en-US" dirty="0">
                <a:cs typeface="Arial" charset="0"/>
              </a:rPr>
              <a:t>		3-bromo: </a:t>
            </a:r>
            <a:r>
              <a:rPr lang="en-US" dirty="0">
                <a:ea typeface="ヒラギノ角ゴ Pro W3" charset="-128"/>
                <a:sym typeface="Symbol" charset="2"/>
              </a:rPr>
              <a:t>— </a:t>
            </a:r>
            <a:r>
              <a:rPr lang="en-US" dirty="0">
                <a:cs typeface="Arial" charset="0"/>
              </a:rPr>
              <a:t>Br goes on carbon 3         C</a:t>
            </a:r>
            <a:r>
              <a:rPr lang="en-US" dirty="0">
                <a:ea typeface="ヒラギノ角ゴ Pro W3" charset="-128"/>
                <a:sym typeface="Symbol" charset="2"/>
              </a:rPr>
              <a:t>—</a:t>
            </a:r>
            <a:r>
              <a:rPr lang="en-US" dirty="0">
                <a:cs typeface="Arial" charset="0"/>
              </a:rPr>
              <a:t>C</a:t>
            </a:r>
            <a:r>
              <a:rPr lang="en-US" dirty="0">
                <a:ea typeface="ヒラギノ角ゴ Pro W3" charset="-128"/>
                <a:sym typeface="Symbol" charset="2"/>
              </a:rPr>
              <a:t>—</a:t>
            </a:r>
            <a:r>
              <a:rPr lang="en-US" dirty="0">
                <a:cs typeface="Arial" charset="0"/>
              </a:rPr>
              <a:t>C</a:t>
            </a:r>
            <a:r>
              <a:rPr lang="en-US" dirty="0">
                <a:ea typeface="ヒラギノ角ゴ Pro W3" charset="-128"/>
                <a:sym typeface="Symbol" charset="2"/>
              </a:rPr>
              <a:t>—</a:t>
            </a:r>
            <a:r>
              <a:rPr lang="en-US" dirty="0">
                <a:ea typeface="ヒラギノ角ゴ Pro W3" charset="-128"/>
              </a:rPr>
              <a:t>C</a:t>
            </a:r>
          </a:p>
          <a:p>
            <a:pPr eaLnBrk="1" hangingPunct="1">
              <a:lnSpc>
                <a:spcPct val="90000"/>
              </a:lnSpc>
              <a:spcBef>
                <a:spcPct val="10000"/>
              </a:spcBef>
              <a:spcAft>
                <a:spcPct val="5000"/>
              </a:spcAft>
              <a:buFont typeface="Wingdings" charset="2"/>
              <a:buNone/>
              <a:tabLst>
                <a:tab pos="1139825" algn="l"/>
              </a:tabLst>
            </a:pPr>
            <a:endParaRPr lang="en-US" dirty="0">
              <a:cs typeface="Arial" charset="0"/>
            </a:endParaRPr>
          </a:p>
          <a:p>
            <a:pPr eaLnBrk="1" hangingPunct="1">
              <a:lnSpc>
                <a:spcPct val="90000"/>
              </a:lnSpc>
              <a:spcBef>
                <a:spcPct val="0"/>
              </a:spcBef>
              <a:buFont typeface="Arial" charset="0"/>
              <a:buNone/>
              <a:tabLst>
                <a:tab pos="1139825" algn="l"/>
              </a:tabLst>
            </a:pPr>
            <a:r>
              <a:rPr lang="en-US" dirty="0">
                <a:cs typeface="Arial" charset="0"/>
              </a:rPr>
              <a:t>		1-chloro: </a:t>
            </a:r>
            <a:r>
              <a:rPr lang="en-US" dirty="0">
                <a:ea typeface="ヒラギノ角ゴ Pro W3" charset="-128"/>
                <a:sym typeface="Symbol" charset="2"/>
              </a:rPr>
              <a:t>— </a:t>
            </a:r>
            <a:r>
              <a:rPr lang="en-US" dirty="0">
                <a:cs typeface="Arial" charset="0"/>
              </a:rPr>
              <a:t>Cl goes on carbon 1	     </a:t>
            </a:r>
            <a:r>
              <a:rPr lang="en-US" dirty="0"/>
              <a:t>Cl          Br</a:t>
            </a:r>
          </a:p>
        </p:txBody>
      </p:sp>
      <p:sp>
        <p:nvSpPr>
          <p:cNvPr id="28677" name="Line 34"/>
          <p:cNvSpPr>
            <a:spLocks noChangeShapeType="1"/>
          </p:cNvSpPr>
          <p:nvPr/>
        </p:nvSpPr>
        <p:spPr bwMode="auto">
          <a:xfrm flipH="1">
            <a:off x="6671733" y="4216400"/>
            <a:ext cx="0" cy="30480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28678" name="Line 34"/>
          <p:cNvSpPr>
            <a:spLocks noChangeShapeType="1"/>
          </p:cNvSpPr>
          <p:nvPr/>
        </p:nvSpPr>
        <p:spPr bwMode="auto">
          <a:xfrm flipH="1">
            <a:off x="7710310" y="4216400"/>
            <a:ext cx="0" cy="30480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dirty="0"/>
          </a:p>
        </p:txBody>
      </p:sp>
    </p:spTree>
    <p:extLst>
      <p:ext uri="{BB962C8B-B14F-4D97-AF65-F5344CB8AC3E}">
        <p14:creationId xmlns:p14="http://schemas.microsoft.com/office/powerpoint/2010/main" val="1549287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219077"/>
            <a:ext cx="8153400" cy="990600"/>
          </a:xfrm>
        </p:spPr>
        <p:txBody>
          <a:bodyPr/>
          <a:lstStyle/>
          <a:p>
            <a:pPr eaLnBrk="1" hangingPunct="1"/>
            <a:r>
              <a:rPr lang="en-US" dirty="0"/>
              <a:t>Solution</a:t>
            </a:r>
          </a:p>
        </p:txBody>
      </p:sp>
      <p:sp>
        <p:nvSpPr>
          <p:cNvPr id="29699" name="Rectangle 3"/>
          <p:cNvSpPr>
            <a:spLocks noGrp="1" noChangeArrowheads="1"/>
          </p:cNvSpPr>
          <p:nvPr>
            <p:ph sz="quarter" idx="1"/>
          </p:nvPr>
        </p:nvSpPr>
        <p:spPr>
          <a:xfrm>
            <a:off x="381000" y="1524000"/>
            <a:ext cx="8458200" cy="4648200"/>
          </a:xfrm>
        </p:spPr>
        <p:txBody>
          <a:bodyPr/>
          <a:lstStyle/>
          <a:p>
            <a:pPr eaLnBrk="1" hangingPunct="1">
              <a:spcBef>
                <a:spcPct val="0"/>
              </a:spcBef>
              <a:buFont typeface="Wingdings" charset="2"/>
              <a:buNone/>
            </a:pPr>
            <a:r>
              <a:rPr lang="en-US" dirty="0"/>
              <a:t>Draw the condensed structural and line-angle formula for  </a:t>
            </a:r>
          </a:p>
          <a:p>
            <a:pPr eaLnBrk="1" hangingPunct="1">
              <a:spcBef>
                <a:spcPct val="0"/>
              </a:spcBef>
              <a:buFont typeface="Wingdings" charset="2"/>
              <a:buNone/>
            </a:pPr>
            <a:r>
              <a:rPr lang="en-US" dirty="0"/>
              <a:t>3-bromo-1-chlorobutane.</a:t>
            </a:r>
          </a:p>
          <a:p>
            <a:pPr eaLnBrk="1" hangingPunct="1">
              <a:lnSpc>
                <a:spcPct val="90000"/>
              </a:lnSpc>
              <a:spcBef>
                <a:spcPct val="10000"/>
              </a:spcBef>
              <a:buFont typeface="Wingdings" charset="2"/>
              <a:buNone/>
            </a:pPr>
            <a:endParaRPr lang="en-US" b="1" dirty="0">
              <a:solidFill>
                <a:schemeClr val="bg2"/>
              </a:solidFill>
              <a:cs typeface="Arial" charset="0"/>
            </a:endParaRPr>
          </a:p>
          <a:p>
            <a:pPr eaLnBrk="1" hangingPunct="1">
              <a:buFont typeface="Arial" charset="0"/>
              <a:buNone/>
            </a:pPr>
            <a:r>
              <a:rPr lang="en-US" b="1" dirty="0">
                <a:solidFill>
                  <a:srgbClr val="7030A0"/>
                </a:solidFill>
                <a:cs typeface="Arial" charset="0"/>
              </a:rPr>
              <a:t>STEP 3 </a:t>
            </a:r>
            <a:r>
              <a:rPr lang="en-US" dirty="0">
                <a:solidFill>
                  <a:srgbClr val="7030A0"/>
                </a:solidFill>
              </a:rPr>
              <a:t> </a:t>
            </a:r>
            <a:r>
              <a:rPr lang="en-US" b="1" dirty="0"/>
              <a:t>For the condensed structural formula, add the correct number of hydrogen atoms to give four bonds to each C atom</a:t>
            </a:r>
            <a:r>
              <a:rPr lang="en-US" b="1" dirty="0">
                <a:cs typeface="Arial" charset="0"/>
              </a:rPr>
              <a:t>.</a:t>
            </a:r>
          </a:p>
          <a:p>
            <a:pPr eaLnBrk="1" hangingPunct="1">
              <a:lnSpc>
                <a:spcPct val="90000"/>
              </a:lnSpc>
              <a:buFont typeface="Wingdings" charset="2"/>
              <a:buNone/>
            </a:pPr>
            <a:r>
              <a:rPr lang="en-US" b="1" dirty="0">
                <a:cs typeface="Arial" charset="0"/>
              </a:rPr>
              <a:t>	</a:t>
            </a:r>
            <a:endParaRPr lang="en-US" b="1" dirty="0"/>
          </a:p>
          <a:p>
            <a:pPr eaLnBrk="1" hangingPunct="1">
              <a:lnSpc>
                <a:spcPct val="90000"/>
              </a:lnSpc>
              <a:spcBef>
                <a:spcPct val="10000"/>
              </a:spcBef>
              <a:spcAft>
                <a:spcPct val="5000"/>
              </a:spcAft>
              <a:buFont typeface="Wingdings" charset="2"/>
              <a:buNone/>
            </a:pPr>
            <a:r>
              <a:rPr lang="en-US" baseline="30000" dirty="0"/>
              <a:t>                                                          </a:t>
            </a:r>
            <a:r>
              <a:rPr lang="en-US" dirty="0">
                <a:sym typeface="Symbol" charset="2"/>
              </a:rPr>
              <a:t>         </a:t>
            </a:r>
            <a:endParaRPr lang="en-US" dirty="0"/>
          </a:p>
          <a:p>
            <a:pPr eaLnBrk="1" hangingPunct="1">
              <a:lnSpc>
                <a:spcPct val="90000"/>
              </a:lnSpc>
              <a:spcBef>
                <a:spcPct val="0"/>
              </a:spcBef>
              <a:buFont typeface="Wingdings" charset="2"/>
              <a:buNone/>
            </a:pPr>
            <a:r>
              <a:rPr lang="en-US" dirty="0"/>
              <a:t> 	 	    C</a:t>
            </a:r>
            <a:r>
              <a:rPr lang="en-US" b="1" dirty="0">
                <a:solidFill>
                  <a:srgbClr val="BF8700"/>
                </a:solidFill>
                <a:cs typeface="Arial" charset="0"/>
              </a:rPr>
              <a:t>H</a:t>
            </a:r>
            <a:r>
              <a:rPr lang="en-US" b="1" baseline="-25000" dirty="0">
                <a:solidFill>
                  <a:srgbClr val="BF8700"/>
                </a:solidFill>
                <a:cs typeface="Arial" charset="0"/>
              </a:rPr>
              <a:t>2</a:t>
            </a:r>
            <a:r>
              <a:rPr lang="en-US" dirty="0">
                <a:ea typeface="ヒラギノ角ゴ Pro W3" charset="-128"/>
                <a:sym typeface="Symbol" charset="2"/>
              </a:rPr>
              <a:t>—</a:t>
            </a:r>
            <a:r>
              <a:rPr lang="en-US" dirty="0">
                <a:cs typeface="Arial" charset="0"/>
              </a:rPr>
              <a:t>C</a:t>
            </a:r>
            <a:r>
              <a:rPr lang="en-US" b="1" dirty="0">
                <a:solidFill>
                  <a:srgbClr val="BF8700"/>
                </a:solidFill>
                <a:cs typeface="Arial" charset="0"/>
              </a:rPr>
              <a:t>H</a:t>
            </a:r>
            <a:r>
              <a:rPr lang="en-US" b="1" baseline="-25000" dirty="0">
                <a:solidFill>
                  <a:srgbClr val="BF8700"/>
                </a:solidFill>
                <a:cs typeface="Arial" charset="0"/>
              </a:rPr>
              <a:t>2</a:t>
            </a:r>
            <a:r>
              <a:rPr lang="en-US" dirty="0">
                <a:ea typeface="ヒラギノ角ゴ Pro W3" charset="-128"/>
                <a:sym typeface="Symbol" charset="2"/>
              </a:rPr>
              <a:t>—</a:t>
            </a:r>
            <a:r>
              <a:rPr lang="en-US" dirty="0">
                <a:cs typeface="Arial" charset="0"/>
              </a:rPr>
              <a:t>C</a:t>
            </a:r>
            <a:r>
              <a:rPr lang="en-US" b="1" dirty="0">
                <a:solidFill>
                  <a:srgbClr val="BF8700"/>
                </a:solidFill>
                <a:cs typeface="Arial" charset="0"/>
              </a:rPr>
              <a:t>H</a:t>
            </a:r>
            <a:r>
              <a:rPr lang="en-US" dirty="0">
                <a:ea typeface="ヒラギノ角ゴ Pro W3" charset="-128"/>
                <a:sym typeface="Symbol" charset="2"/>
              </a:rPr>
              <a:t>—</a:t>
            </a:r>
            <a:r>
              <a:rPr lang="en-US" dirty="0">
                <a:cs typeface="Arial" charset="0"/>
              </a:rPr>
              <a:t>C</a:t>
            </a:r>
            <a:r>
              <a:rPr lang="en-US" b="1" dirty="0">
                <a:solidFill>
                  <a:srgbClr val="BF8700"/>
                </a:solidFill>
                <a:cs typeface="Arial" charset="0"/>
              </a:rPr>
              <a:t>H</a:t>
            </a:r>
            <a:r>
              <a:rPr lang="en-US" b="1" baseline="-25000" dirty="0">
                <a:solidFill>
                  <a:srgbClr val="BF8700"/>
                </a:solidFill>
                <a:cs typeface="Arial" charset="0"/>
              </a:rPr>
              <a:t>3    </a:t>
            </a:r>
            <a:r>
              <a:rPr lang="en-US" b="1" baseline="-25000" dirty="0">
                <a:solidFill>
                  <a:srgbClr val="0000FF"/>
                </a:solidFill>
                <a:cs typeface="Arial" charset="0"/>
              </a:rPr>
              <a:t>  </a:t>
            </a:r>
            <a:endParaRPr lang="en-US" baseline="-25000" dirty="0">
              <a:solidFill>
                <a:srgbClr val="0000FF"/>
              </a:solidFill>
              <a:cs typeface="Arial" charset="0"/>
            </a:endParaRPr>
          </a:p>
          <a:p>
            <a:pPr eaLnBrk="1" hangingPunct="1">
              <a:lnSpc>
                <a:spcPct val="90000"/>
              </a:lnSpc>
              <a:spcBef>
                <a:spcPct val="0"/>
              </a:spcBef>
              <a:buFont typeface="Wingdings" charset="2"/>
              <a:buNone/>
            </a:pPr>
            <a:r>
              <a:rPr lang="en-US" b="1" dirty="0">
                <a:solidFill>
                  <a:srgbClr val="FF0000"/>
                </a:solidFill>
              </a:rPr>
              <a:t>		</a:t>
            </a:r>
            <a:r>
              <a:rPr lang="en-US" dirty="0"/>
              <a:t>    </a:t>
            </a:r>
            <a:r>
              <a:rPr lang="en-US" baseline="30000" dirty="0"/>
              <a:t> </a:t>
            </a:r>
            <a:r>
              <a:rPr lang="en-US" dirty="0">
                <a:sym typeface="Symbol" charset="2"/>
              </a:rPr>
              <a:t> 	               </a:t>
            </a:r>
            <a:r>
              <a:rPr lang="en-US" sz="1200" dirty="0">
                <a:sym typeface="Symbol" charset="2"/>
              </a:rPr>
              <a:t> </a:t>
            </a:r>
            <a:r>
              <a:rPr lang="en-US" dirty="0">
                <a:sym typeface="Symbol" charset="2"/>
              </a:rPr>
              <a:t></a:t>
            </a:r>
          </a:p>
          <a:p>
            <a:pPr eaLnBrk="1" hangingPunct="1">
              <a:lnSpc>
                <a:spcPct val="90000"/>
              </a:lnSpc>
              <a:spcBef>
                <a:spcPct val="0"/>
              </a:spcBef>
              <a:buFont typeface="Wingdings" charset="2"/>
              <a:buNone/>
            </a:pPr>
            <a:r>
              <a:rPr lang="en-US" dirty="0">
                <a:sym typeface="Symbol" charset="2"/>
              </a:rPr>
              <a:t>		    Cl                   Br</a:t>
            </a:r>
          </a:p>
          <a:p>
            <a:pPr eaLnBrk="1" hangingPunct="1">
              <a:lnSpc>
                <a:spcPct val="90000"/>
              </a:lnSpc>
              <a:spcBef>
                <a:spcPct val="0"/>
              </a:spcBef>
              <a:buFont typeface="Wingdings" charset="2"/>
              <a:buNone/>
            </a:pPr>
            <a:endParaRPr lang="en-US" dirty="0">
              <a:sym typeface="Symbol" charset="2"/>
            </a:endParaRPr>
          </a:p>
          <a:p>
            <a:pPr eaLnBrk="1" hangingPunct="1">
              <a:lnSpc>
                <a:spcPct val="90000"/>
              </a:lnSpc>
              <a:spcBef>
                <a:spcPct val="0"/>
              </a:spcBef>
              <a:buFont typeface="Wingdings" charset="2"/>
              <a:buNone/>
            </a:pPr>
            <a:r>
              <a:rPr lang="en-US" dirty="0">
                <a:sym typeface="Symbol" charset="2"/>
              </a:rPr>
              <a:t>						</a:t>
            </a:r>
            <a:r>
              <a:rPr lang="en-US" dirty="0"/>
              <a:t>3-bromo-1-chlorobutane</a:t>
            </a:r>
          </a:p>
        </p:txBody>
      </p:sp>
      <p:pic>
        <p:nvPicPr>
          <p:cNvPr id="2970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777" y="4258734"/>
            <a:ext cx="2260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5942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xfrm>
            <a:off x="533400" y="219075"/>
            <a:ext cx="7600950" cy="990600"/>
          </a:xfrm>
        </p:spPr>
        <p:txBody>
          <a:bodyPr/>
          <a:lstStyle/>
          <a:p>
            <a:pPr eaLnBrk="1" hangingPunct="1"/>
            <a:r>
              <a:rPr lang="en-US" dirty="0"/>
              <a:t>Learning Check</a:t>
            </a:r>
          </a:p>
        </p:txBody>
      </p:sp>
      <p:sp>
        <p:nvSpPr>
          <p:cNvPr id="30723" name="Rectangle 3"/>
          <p:cNvSpPr>
            <a:spLocks noGrp="1" noChangeArrowheads="1"/>
          </p:cNvSpPr>
          <p:nvPr>
            <p:ph type="body" sz="half" idx="1"/>
          </p:nvPr>
        </p:nvSpPr>
        <p:spPr>
          <a:xfrm>
            <a:off x="609600" y="1676400"/>
            <a:ext cx="7162800" cy="4191000"/>
          </a:xfrm>
        </p:spPr>
        <p:txBody>
          <a:bodyPr/>
          <a:lstStyle/>
          <a:p>
            <a:pPr eaLnBrk="1" hangingPunct="1">
              <a:buFont typeface="Wingdings" charset="2"/>
              <a:buNone/>
            </a:pPr>
            <a:r>
              <a:rPr lang="en-US" dirty="0"/>
              <a:t>Name each of the following alkanes:</a:t>
            </a:r>
          </a:p>
          <a:p>
            <a:pPr eaLnBrk="1" hangingPunct="1">
              <a:buFont typeface="Wingdings" charset="2"/>
              <a:buNone/>
            </a:pPr>
            <a:r>
              <a:rPr lang="en-US" dirty="0"/>
              <a:t>A. 			</a:t>
            </a:r>
          </a:p>
          <a:p>
            <a:pPr eaLnBrk="1" hangingPunct="1">
              <a:buFont typeface="Wingdings" charset="2"/>
              <a:buNone/>
            </a:pPr>
            <a:endParaRPr lang="en-US" dirty="0"/>
          </a:p>
          <a:p>
            <a:pPr eaLnBrk="1" hangingPunct="1">
              <a:buFont typeface="Wingdings" charset="2"/>
              <a:buNone/>
            </a:pPr>
            <a:endParaRPr lang="en-US" dirty="0"/>
          </a:p>
          <a:p>
            <a:pPr eaLnBrk="1" hangingPunct="1">
              <a:buFont typeface="Wingdings" charset="2"/>
              <a:buNone/>
            </a:pPr>
            <a:endParaRPr lang="en-US" dirty="0"/>
          </a:p>
          <a:p>
            <a:pPr eaLnBrk="1" hangingPunct="1">
              <a:buFont typeface="Wingdings" charset="2"/>
              <a:buNone/>
            </a:pPr>
            <a:r>
              <a:rPr lang="en-US" dirty="0">
                <a:solidFill>
                  <a:srgbClr val="000000"/>
                </a:solidFill>
              </a:rPr>
              <a:t>B. </a:t>
            </a:r>
            <a:r>
              <a:rPr lang="en-US" b="1" dirty="0">
                <a:solidFill>
                  <a:schemeClr val="bg2"/>
                </a:solidFill>
              </a:rPr>
              <a:t>	</a:t>
            </a:r>
            <a:endParaRPr lang="en-US" dirty="0"/>
          </a:p>
          <a:p>
            <a:pPr eaLnBrk="1" hangingPunct="1">
              <a:buFont typeface="Wingdings" charset="2"/>
              <a:buNone/>
            </a:pPr>
            <a:endParaRPr lang="en-US" dirty="0"/>
          </a:p>
          <a:p>
            <a:pPr eaLnBrk="1" hangingPunct="1">
              <a:buFont typeface="Wingdings" charset="2"/>
              <a:buNone/>
            </a:pPr>
            <a:endParaRPr lang="en-US" dirty="0"/>
          </a:p>
          <a:p>
            <a:pPr eaLnBrk="1" hangingPunct="1">
              <a:buFont typeface="Wingdings" charset="2"/>
              <a:buNone/>
            </a:pPr>
            <a:endParaRPr lang="en-US" dirty="0"/>
          </a:p>
          <a:p>
            <a:pPr lvl="3" eaLnBrk="1" hangingPunct="1"/>
            <a:endParaRPr lang="en-US" dirty="0"/>
          </a:p>
        </p:txBody>
      </p:sp>
      <p:pic>
        <p:nvPicPr>
          <p:cNvPr id="3072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286000"/>
            <a:ext cx="1447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3505200"/>
            <a:ext cx="14478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594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19075"/>
            <a:ext cx="8153400" cy="990600"/>
          </a:xfrm>
        </p:spPr>
        <p:txBody>
          <a:bodyPr/>
          <a:lstStyle/>
          <a:p>
            <a:pPr eaLnBrk="1" hangingPunct="1"/>
            <a:r>
              <a:rPr lang="en-US" dirty="0"/>
              <a:t>Organic Compounds</a:t>
            </a:r>
          </a:p>
        </p:txBody>
      </p:sp>
      <p:sp>
        <p:nvSpPr>
          <p:cNvPr id="15363" name="Rectangle 3"/>
          <p:cNvSpPr>
            <a:spLocks noGrp="1" noChangeArrowheads="1"/>
          </p:cNvSpPr>
          <p:nvPr>
            <p:ph sz="quarter" idx="1"/>
          </p:nvPr>
        </p:nvSpPr>
        <p:spPr/>
        <p:txBody>
          <a:bodyPr/>
          <a:lstStyle/>
          <a:p>
            <a:pPr eaLnBrk="1" hangingPunct="1">
              <a:buFont typeface="Wingdings" charset="2"/>
              <a:buNone/>
            </a:pPr>
            <a:r>
              <a:rPr lang="en-US" dirty="0"/>
              <a:t>An </a:t>
            </a:r>
            <a:r>
              <a:rPr lang="en-US" b="1" dirty="0"/>
              <a:t>organic compound</a:t>
            </a:r>
            <a:r>
              <a:rPr lang="en-US" dirty="0"/>
              <a:t> </a:t>
            </a:r>
          </a:p>
          <a:p>
            <a:pPr eaLnBrk="1" hangingPunct="1">
              <a:spcBef>
                <a:spcPct val="0"/>
              </a:spcBef>
              <a:buSzTx/>
              <a:buFontTx/>
              <a:buChar char="•"/>
            </a:pPr>
            <a:r>
              <a:rPr lang="en-US" dirty="0"/>
              <a:t>is a compound made from carbon and hydrogen atoms</a:t>
            </a:r>
          </a:p>
          <a:p>
            <a:pPr eaLnBrk="1" hangingPunct="1"/>
            <a:r>
              <a:rPr lang="en-US" dirty="0"/>
              <a:t>may also contain other nonmetals such as oxygen, sulfur, nitrogen, phosphorus, or a halogen</a:t>
            </a:r>
          </a:p>
          <a:p>
            <a:pPr eaLnBrk="1" hangingPunct="1"/>
            <a:r>
              <a:rPr lang="en-US" dirty="0"/>
              <a:t>is often found in common products such as gasoline, medicines, shampoos, plastics, and perfumes</a:t>
            </a:r>
          </a:p>
          <a:p>
            <a:pPr eaLnBrk="1" hangingPunct="1">
              <a:buFont typeface="Arial" charset="0"/>
              <a:buNone/>
            </a:pPr>
            <a:endParaRPr lang="en-US" dirty="0"/>
          </a:p>
          <a:p>
            <a:pPr marL="0" indent="0" eaLnBrk="1" hangingPunct="1">
              <a:buFont typeface="Arial" charset="0"/>
              <a:buNone/>
            </a:pPr>
            <a:r>
              <a:rPr lang="en-US" dirty="0"/>
              <a:t>The formulas of organic compounds are written with carbon first, followed by hydrogen, and then any other elements.</a:t>
            </a:r>
          </a:p>
          <a:p>
            <a:pPr eaLnBrk="1" hangingPunct="1">
              <a:buSzTx/>
              <a:buFontTx/>
              <a:buChar char="•"/>
            </a:pPr>
            <a:endParaRPr lang="en-US" dirty="0"/>
          </a:p>
          <a:p>
            <a:pPr eaLnBrk="1" hangingPunct="1">
              <a:buFont typeface="Wingdings" charset="2"/>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1813" y="219075"/>
            <a:ext cx="8153400" cy="990600"/>
          </a:xfrm>
        </p:spPr>
        <p:txBody>
          <a:bodyPr/>
          <a:lstStyle/>
          <a:p>
            <a:pPr eaLnBrk="1" hangingPunct="1"/>
            <a:r>
              <a:rPr lang="en-US" dirty="0"/>
              <a:t>Solution</a:t>
            </a:r>
          </a:p>
        </p:txBody>
      </p:sp>
      <p:sp>
        <p:nvSpPr>
          <p:cNvPr id="31747" name="Rectangle 3"/>
          <p:cNvSpPr>
            <a:spLocks noGrp="1" noChangeArrowheads="1"/>
          </p:cNvSpPr>
          <p:nvPr>
            <p:ph sz="quarter" idx="1"/>
          </p:nvPr>
        </p:nvSpPr>
        <p:spPr>
          <a:xfrm>
            <a:off x="609600" y="1676400"/>
            <a:ext cx="8077200" cy="4648200"/>
          </a:xfrm>
        </p:spPr>
        <p:txBody>
          <a:bodyPr/>
          <a:lstStyle/>
          <a:p>
            <a:pPr eaLnBrk="1" hangingPunct="1">
              <a:spcBef>
                <a:spcPct val="0"/>
              </a:spcBef>
              <a:buFont typeface="Wingdings" charset="2"/>
              <a:buNone/>
              <a:tabLst>
                <a:tab pos="1319213" algn="l"/>
              </a:tabLst>
            </a:pPr>
            <a:r>
              <a:rPr lang="en-US" dirty="0"/>
              <a:t>Name each of the following alkanes:</a:t>
            </a:r>
          </a:p>
          <a:p>
            <a:pPr eaLnBrk="1" hangingPunct="1">
              <a:spcBef>
                <a:spcPct val="0"/>
              </a:spcBef>
              <a:buFont typeface="Wingdings" charset="2"/>
              <a:buNone/>
              <a:tabLst>
                <a:tab pos="1319213" algn="l"/>
              </a:tabLst>
            </a:pPr>
            <a:endParaRPr lang="en-US" b="1" dirty="0">
              <a:solidFill>
                <a:schemeClr val="bg2"/>
              </a:solidFill>
              <a:cs typeface="Arial" charset="0"/>
            </a:endParaRPr>
          </a:p>
          <a:p>
            <a:pPr eaLnBrk="1" hangingPunct="1">
              <a:buFont typeface="Arial" charset="0"/>
              <a:buNone/>
            </a:pPr>
            <a:r>
              <a:rPr lang="en-US" b="1" dirty="0">
                <a:solidFill>
                  <a:srgbClr val="7030A0"/>
                </a:solidFill>
                <a:cs typeface="Arial" charset="0"/>
              </a:rPr>
              <a:t>STEP 1  </a:t>
            </a:r>
            <a:r>
              <a:rPr lang="en-US" b="1" dirty="0"/>
              <a:t>Write the alkane name of the longest chain of 	 	   carbon atoms.</a:t>
            </a:r>
            <a:r>
              <a:rPr lang="en-US" dirty="0">
                <a:cs typeface="Arial" charset="0"/>
              </a:rPr>
              <a:t>				</a:t>
            </a:r>
            <a:r>
              <a:rPr lang="en-US" b="1" dirty="0">
                <a:solidFill>
                  <a:srgbClr val="FF6600"/>
                </a:solidFill>
                <a:cs typeface="Arial" charset="0"/>
              </a:rPr>
              <a:t>	</a:t>
            </a:r>
          </a:p>
          <a:p>
            <a:pPr eaLnBrk="1" hangingPunct="1">
              <a:lnSpc>
                <a:spcPct val="90000"/>
              </a:lnSpc>
              <a:spcBef>
                <a:spcPct val="10000"/>
              </a:spcBef>
              <a:buFont typeface="Wingdings" charset="2"/>
              <a:buNone/>
              <a:tabLst>
                <a:tab pos="1319213" algn="l"/>
              </a:tabLst>
            </a:pPr>
            <a:endParaRPr lang="en-US" b="1" dirty="0">
              <a:solidFill>
                <a:srgbClr val="008000"/>
              </a:solidFill>
              <a:cs typeface="Arial" charset="0"/>
            </a:endParaRPr>
          </a:p>
          <a:p>
            <a:pPr eaLnBrk="1" hangingPunct="1">
              <a:lnSpc>
                <a:spcPct val="90000"/>
              </a:lnSpc>
              <a:spcBef>
                <a:spcPct val="10000"/>
              </a:spcBef>
              <a:buFont typeface="Wingdings" charset="2"/>
              <a:buNone/>
              <a:tabLst>
                <a:tab pos="1139825" algn="l"/>
              </a:tabLst>
            </a:pPr>
            <a:r>
              <a:rPr lang="en-US" b="1" dirty="0">
                <a:solidFill>
                  <a:srgbClr val="008000"/>
                </a:solidFill>
                <a:cs typeface="Arial" charset="0"/>
              </a:rPr>
              <a:t>	</a:t>
            </a:r>
            <a:r>
              <a:rPr lang="en-US" dirty="0">
                <a:cs typeface="Arial" charset="0"/>
              </a:rPr>
              <a:t>	A.			The longest </a:t>
            </a:r>
            <a:r>
              <a:rPr lang="en-US" dirty="0" smtClean="0">
                <a:cs typeface="Arial" charset="0"/>
              </a:rPr>
              <a:t>chain in pentane has	  			five </a:t>
            </a:r>
            <a:r>
              <a:rPr lang="en-US" dirty="0">
                <a:cs typeface="Arial" charset="0"/>
              </a:rPr>
              <a:t>carbon </a:t>
            </a:r>
            <a:r>
              <a:rPr lang="en-US" dirty="0" smtClean="0">
                <a:cs typeface="Arial" charset="0"/>
              </a:rPr>
              <a:t>atoms.</a:t>
            </a:r>
          </a:p>
          <a:p>
            <a:pPr eaLnBrk="1" hangingPunct="1">
              <a:lnSpc>
                <a:spcPct val="90000"/>
              </a:lnSpc>
              <a:spcBef>
                <a:spcPct val="10000"/>
              </a:spcBef>
              <a:buFont typeface="Wingdings" charset="2"/>
              <a:buNone/>
              <a:tabLst>
                <a:tab pos="1139825" algn="l"/>
              </a:tabLst>
            </a:pPr>
            <a:endParaRPr lang="en-US" dirty="0" smtClean="0">
              <a:cs typeface="Arial" charset="0"/>
            </a:endParaRPr>
          </a:p>
          <a:p>
            <a:pPr eaLnBrk="1" hangingPunct="1">
              <a:lnSpc>
                <a:spcPct val="90000"/>
              </a:lnSpc>
              <a:spcBef>
                <a:spcPct val="10000"/>
              </a:spcBef>
              <a:buFont typeface="Wingdings" charset="2"/>
              <a:buNone/>
              <a:tabLst>
                <a:tab pos="1139825" algn="l"/>
              </a:tabLst>
            </a:pPr>
            <a:endParaRPr lang="en-US" dirty="0">
              <a:cs typeface="Arial" charset="0"/>
            </a:endParaRPr>
          </a:p>
          <a:p>
            <a:pPr eaLnBrk="1" hangingPunct="1">
              <a:lnSpc>
                <a:spcPct val="90000"/>
              </a:lnSpc>
              <a:spcBef>
                <a:spcPct val="10000"/>
              </a:spcBef>
              <a:buFont typeface="Wingdings" charset="2"/>
              <a:buNone/>
              <a:tabLst>
                <a:tab pos="1139825" algn="l"/>
              </a:tabLst>
            </a:pPr>
            <a:r>
              <a:rPr lang="en-US" dirty="0">
                <a:cs typeface="Arial" charset="0"/>
              </a:rPr>
              <a:t>		B.  			The longest chain in pentane has</a:t>
            </a:r>
          </a:p>
          <a:p>
            <a:pPr eaLnBrk="1" hangingPunct="1">
              <a:lnSpc>
                <a:spcPct val="90000"/>
              </a:lnSpc>
              <a:spcBef>
                <a:spcPct val="10000"/>
              </a:spcBef>
              <a:buFont typeface="Wingdings" charset="2"/>
              <a:buNone/>
              <a:tabLst>
                <a:tab pos="1139825" algn="l"/>
              </a:tabLst>
            </a:pPr>
            <a:r>
              <a:rPr lang="en-US" dirty="0">
                <a:cs typeface="Arial" charset="0"/>
              </a:rPr>
              <a:t>					five carbon atoms.</a:t>
            </a:r>
          </a:p>
        </p:txBody>
      </p:sp>
      <p:pic>
        <p:nvPicPr>
          <p:cNvPr id="3174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505200"/>
            <a:ext cx="1447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724400"/>
            <a:ext cx="14478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098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219075"/>
            <a:ext cx="8153400" cy="990600"/>
          </a:xfrm>
        </p:spPr>
        <p:txBody>
          <a:bodyPr/>
          <a:lstStyle/>
          <a:p>
            <a:pPr eaLnBrk="1" hangingPunct="1"/>
            <a:r>
              <a:rPr lang="en-US" dirty="0"/>
              <a:t>Solution</a:t>
            </a:r>
          </a:p>
        </p:txBody>
      </p:sp>
      <p:sp>
        <p:nvSpPr>
          <p:cNvPr id="32771" name="Rectangle 3"/>
          <p:cNvSpPr>
            <a:spLocks noGrp="1" noChangeArrowheads="1"/>
          </p:cNvSpPr>
          <p:nvPr>
            <p:ph sz="quarter" idx="1"/>
          </p:nvPr>
        </p:nvSpPr>
        <p:spPr>
          <a:xfrm>
            <a:off x="609600" y="1676400"/>
            <a:ext cx="8229600" cy="4648200"/>
          </a:xfrm>
        </p:spPr>
        <p:txBody>
          <a:bodyPr/>
          <a:lstStyle/>
          <a:p>
            <a:pPr eaLnBrk="1" hangingPunct="1">
              <a:spcBef>
                <a:spcPct val="0"/>
              </a:spcBef>
              <a:buFont typeface="Arial" charset="0"/>
              <a:buNone/>
              <a:tabLst>
                <a:tab pos="1319213" algn="l"/>
              </a:tabLst>
            </a:pPr>
            <a:r>
              <a:rPr lang="en-US" dirty="0"/>
              <a:t>Name each of the following alkanes:</a:t>
            </a:r>
          </a:p>
          <a:p>
            <a:pPr eaLnBrk="1" hangingPunct="1">
              <a:spcBef>
                <a:spcPct val="0"/>
              </a:spcBef>
              <a:buFont typeface="Wingdings" charset="2"/>
              <a:buNone/>
              <a:tabLst>
                <a:tab pos="1319213" algn="l"/>
              </a:tabLst>
            </a:pPr>
            <a:endParaRPr lang="en-US" b="1" dirty="0">
              <a:solidFill>
                <a:schemeClr val="bg2"/>
              </a:solidFill>
              <a:cs typeface="Arial" charset="0"/>
            </a:endParaRPr>
          </a:p>
          <a:p>
            <a:pPr eaLnBrk="1" hangingPunct="1">
              <a:lnSpc>
                <a:spcPct val="90000"/>
              </a:lnSpc>
              <a:spcBef>
                <a:spcPct val="10000"/>
              </a:spcBef>
              <a:buFont typeface="Arial" charset="0"/>
              <a:buNone/>
              <a:tabLst>
                <a:tab pos="1139825" algn="l"/>
              </a:tabLst>
            </a:pPr>
            <a:r>
              <a:rPr lang="en-US" b="1" dirty="0">
                <a:solidFill>
                  <a:srgbClr val="7030A0"/>
                </a:solidFill>
                <a:cs typeface="Arial" charset="0"/>
              </a:rPr>
              <a:t>STEP 2  </a:t>
            </a:r>
            <a:r>
              <a:rPr lang="en-US" b="1" dirty="0"/>
              <a:t>Number the carbon atoms from the end nearer a substituent.</a:t>
            </a:r>
            <a:r>
              <a:rPr lang="en-US" b="1" dirty="0">
                <a:cs typeface="Arial" charset="0"/>
              </a:rPr>
              <a:t>		</a:t>
            </a:r>
            <a:r>
              <a:rPr lang="en-US" dirty="0">
                <a:cs typeface="Arial" charset="0"/>
              </a:rPr>
              <a:t>	</a:t>
            </a:r>
          </a:p>
          <a:p>
            <a:pPr eaLnBrk="1" hangingPunct="1">
              <a:lnSpc>
                <a:spcPct val="90000"/>
              </a:lnSpc>
              <a:spcBef>
                <a:spcPct val="10000"/>
              </a:spcBef>
              <a:spcAft>
                <a:spcPct val="5000"/>
              </a:spcAft>
              <a:buFont typeface="Arial" charset="0"/>
              <a:buNone/>
              <a:tabLst>
                <a:tab pos="1139825" algn="l"/>
              </a:tabLst>
            </a:pPr>
            <a:endParaRPr lang="en-US" dirty="0">
              <a:cs typeface="Arial" charset="0"/>
            </a:endParaRPr>
          </a:p>
          <a:p>
            <a:pPr eaLnBrk="1" hangingPunct="1">
              <a:lnSpc>
                <a:spcPct val="90000"/>
              </a:lnSpc>
              <a:spcBef>
                <a:spcPct val="10000"/>
              </a:spcBef>
              <a:spcAft>
                <a:spcPct val="5000"/>
              </a:spcAft>
              <a:buFont typeface="Arial" charset="0"/>
              <a:buNone/>
              <a:tabLst>
                <a:tab pos="1139825" algn="l"/>
              </a:tabLst>
            </a:pPr>
            <a:r>
              <a:rPr lang="en-US" dirty="0">
                <a:cs typeface="Arial" charset="0"/>
              </a:rPr>
              <a:t>		A.			  2-chloro: </a:t>
            </a:r>
            <a:r>
              <a:rPr lang="en-US" dirty="0">
                <a:ea typeface="ヒラギノ角ゴ Pro W3" charset="-128"/>
                <a:sym typeface="Symbol" charset="2"/>
              </a:rPr>
              <a:t>— </a:t>
            </a:r>
            <a:r>
              <a:rPr lang="en-US" dirty="0">
                <a:cs typeface="Arial" charset="0"/>
              </a:rPr>
              <a:t>Cl goes on carbon 2.</a:t>
            </a:r>
          </a:p>
          <a:p>
            <a:pPr eaLnBrk="1" hangingPunct="1">
              <a:lnSpc>
                <a:spcPct val="90000"/>
              </a:lnSpc>
              <a:spcBef>
                <a:spcPct val="10000"/>
              </a:spcBef>
              <a:buFont typeface="Arial" charset="0"/>
              <a:buNone/>
              <a:tabLst>
                <a:tab pos="1139825" algn="l"/>
              </a:tabLst>
            </a:pPr>
            <a:endParaRPr lang="en-US" dirty="0">
              <a:cs typeface="Arial" charset="0"/>
            </a:endParaRPr>
          </a:p>
          <a:p>
            <a:pPr eaLnBrk="1" hangingPunct="1">
              <a:lnSpc>
                <a:spcPct val="90000"/>
              </a:lnSpc>
              <a:spcBef>
                <a:spcPct val="10000"/>
              </a:spcBef>
              <a:buFont typeface="Arial" charset="0"/>
              <a:buNone/>
              <a:tabLst>
                <a:tab pos="1139825" algn="l"/>
              </a:tabLst>
            </a:pPr>
            <a:endParaRPr lang="en-US" dirty="0">
              <a:cs typeface="Arial" charset="0"/>
            </a:endParaRPr>
          </a:p>
          <a:p>
            <a:pPr eaLnBrk="1" hangingPunct="1">
              <a:lnSpc>
                <a:spcPct val="90000"/>
              </a:lnSpc>
              <a:spcBef>
                <a:spcPct val="10000"/>
              </a:spcBef>
              <a:buFont typeface="Arial" charset="0"/>
              <a:buNone/>
              <a:tabLst>
                <a:tab pos="1139825" algn="l"/>
              </a:tabLst>
            </a:pPr>
            <a:endParaRPr lang="en-US" dirty="0">
              <a:cs typeface="Arial" charset="0"/>
            </a:endParaRPr>
          </a:p>
          <a:p>
            <a:pPr eaLnBrk="1" hangingPunct="1">
              <a:lnSpc>
                <a:spcPct val="90000"/>
              </a:lnSpc>
              <a:spcBef>
                <a:spcPct val="10000"/>
              </a:spcBef>
              <a:buFont typeface="Arial" charset="0"/>
              <a:buNone/>
              <a:tabLst>
                <a:tab pos="1139825" algn="l"/>
              </a:tabLst>
            </a:pPr>
            <a:r>
              <a:rPr lang="en-US" dirty="0">
                <a:cs typeface="Arial" charset="0"/>
              </a:rPr>
              <a:t>		B.  			  2,3-dimethyl: </a:t>
            </a:r>
            <a:r>
              <a:rPr lang="en-US" dirty="0">
                <a:ea typeface="ヒラギノ角ゴ Pro W3" charset="-128"/>
                <a:sym typeface="Symbol" charset="2"/>
              </a:rPr>
              <a:t>— </a:t>
            </a:r>
            <a:r>
              <a:rPr lang="en-US" dirty="0">
                <a:cs typeface="Arial" charset="0"/>
              </a:rPr>
              <a:t>CH</a:t>
            </a:r>
            <a:r>
              <a:rPr lang="en-US" baseline="-25000" dirty="0">
                <a:cs typeface="Arial" charset="0"/>
              </a:rPr>
              <a:t>3</a:t>
            </a:r>
            <a:r>
              <a:rPr lang="en-US" dirty="0">
                <a:cs typeface="Arial" charset="0"/>
              </a:rPr>
              <a:t> goes on 				  carbons 2 and 3.</a:t>
            </a:r>
            <a:endParaRPr lang="en-US" dirty="0"/>
          </a:p>
        </p:txBody>
      </p:sp>
      <p:pic>
        <p:nvPicPr>
          <p:cNvPr id="3277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429000"/>
            <a:ext cx="18288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800600"/>
            <a:ext cx="18288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840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219075"/>
            <a:ext cx="8153400" cy="990600"/>
          </a:xfrm>
        </p:spPr>
        <p:txBody>
          <a:bodyPr/>
          <a:lstStyle/>
          <a:p>
            <a:pPr eaLnBrk="1" hangingPunct="1"/>
            <a:r>
              <a:rPr lang="en-US" dirty="0"/>
              <a:t>Solution</a:t>
            </a:r>
          </a:p>
        </p:txBody>
      </p:sp>
      <p:sp>
        <p:nvSpPr>
          <p:cNvPr id="33795" name="Rectangle 3"/>
          <p:cNvSpPr>
            <a:spLocks noGrp="1" noChangeArrowheads="1"/>
          </p:cNvSpPr>
          <p:nvPr>
            <p:ph sz="quarter" idx="1"/>
          </p:nvPr>
        </p:nvSpPr>
        <p:spPr>
          <a:xfrm>
            <a:off x="609600" y="1600200"/>
            <a:ext cx="8077200" cy="4648200"/>
          </a:xfrm>
        </p:spPr>
        <p:txBody>
          <a:bodyPr/>
          <a:lstStyle/>
          <a:p>
            <a:pPr eaLnBrk="1" hangingPunct="1">
              <a:spcBef>
                <a:spcPct val="0"/>
              </a:spcBef>
              <a:buFont typeface="Arial" charset="0"/>
              <a:buNone/>
              <a:tabLst>
                <a:tab pos="1319213" algn="l"/>
              </a:tabLst>
            </a:pPr>
            <a:r>
              <a:rPr lang="en-US" dirty="0"/>
              <a:t>Name each of the following alkanes:</a:t>
            </a:r>
          </a:p>
          <a:p>
            <a:pPr eaLnBrk="1" hangingPunct="1">
              <a:lnSpc>
                <a:spcPct val="90000"/>
              </a:lnSpc>
              <a:spcBef>
                <a:spcPct val="10000"/>
              </a:spcBef>
              <a:buFont typeface="Wingdings" charset="2"/>
              <a:buNone/>
              <a:tabLst>
                <a:tab pos="1319213" algn="l"/>
              </a:tabLst>
            </a:pPr>
            <a:endParaRPr lang="en-US" b="1" dirty="0">
              <a:solidFill>
                <a:schemeClr val="bg2"/>
              </a:solidFill>
              <a:cs typeface="Arial" charset="0"/>
            </a:endParaRPr>
          </a:p>
          <a:p>
            <a:pPr eaLnBrk="1" hangingPunct="1">
              <a:buFont typeface="Arial" charset="0"/>
              <a:buNone/>
              <a:tabLst>
                <a:tab pos="1319213" algn="l"/>
              </a:tabLst>
            </a:pPr>
            <a:r>
              <a:rPr lang="en-US" b="1" dirty="0">
                <a:solidFill>
                  <a:srgbClr val="7030A0"/>
                </a:solidFill>
                <a:cs typeface="Arial" charset="0"/>
              </a:rPr>
              <a:t>STEP 3  </a:t>
            </a:r>
            <a:r>
              <a:rPr lang="en-US" b="1" dirty="0"/>
              <a:t>Give the location and name for each substituent</a:t>
            </a:r>
            <a:br>
              <a:rPr lang="en-US" b="1" dirty="0"/>
            </a:br>
            <a:r>
              <a:rPr lang="en-US" b="1" dirty="0"/>
              <a:t>           (alphabetical order) as a prefix to the name of the</a:t>
            </a:r>
            <a:br>
              <a:rPr lang="en-US" b="1" dirty="0"/>
            </a:br>
            <a:r>
              <a:rPr lang="en-US" b="1" dirty="0"/>
              <a:t>           main chain.</a:t>
            </a:r>
            <a:r>
              <a:rPr lang="en-US" b="1" dirty="0">
                <a:cs typeface="Arial" charset="0"/>
              </a:rPr>
              <a:t>	 </a:t>
            </a:r>
            <a:endParaRPr lang="en-US" b="1" dirty="0"/>
          </a:p>
          <a:p>
            <a:pPr eaLnBrk="1" hangingPunct="1">
              <a:lnSpc>
                <a:spcPct val="90000"/>
              </a:lnSpc>
              <a:spcBef>
                <a:spcPct val="10000"/>
              </a:spcBef>
              <a:spcAft>
                <a:spcPct val="5000"/>
              </a:spcAft>
              <a:buFont typeface="Wingdings" charset="2"/>
              <a:buNone/>
              <a:tabLst>
                <a:tab pos="1319213" algn="l"/>
              </a:tabLst>
            </a:pPr>
            <a:r>
              <a:rPr lang="en-US" baseline="30000" dirty="0"/>
              <a:t>                                                          </a:t>
            </a:r>
            <a:r>
              <a:rPr lang="en-US" dirty="0">
                <a:sym typeface="Symbol" charset="2"/>
              </a:rPr>
              <a:t>         </a:t>
            </a:r>
            <a:endParaRPr lang="en-US" dirty="0"/>
          </a:p>
          <a:p>
            <a:pPr eaLnBrk="1" hangingPunct="1">
              <a:lnSpc>
                <a:spcPct val="90000"/>
              </a:lnSpc>
              <a:spcBef>
                <a:spcPct val="10000"/>
              </a:spcBef>
              <a:spcAft>
                <a:spcPct val="5000"/>
              </a:spcAft>
              <a:buFont typeface="Arial" charset="0"/>
              <a:buNone/>
              <a:tabLst>
                <a:tab pos="1139825" algn="l"/>
              </a:tabLst>
            </a:pPr>
            <a:r>
              <a:rPr lang="en-US" dirty="0"/>
              <a:t> 	 	</a:t>
            </a:r>
            <a:r>
              <a:rPr lang="en-US" dirty="0">
                <a:cs typeface="Arial" charset="0"/>
              </a:rPr>
              <a:t>A.			  2-chloropentane</a:t>
            </a:r>
          </a:p>
          <a:p>
            <a:pPr eaLnBrk="1" hangingPunct="1">
              <a:lnSpc>
                <a:spcPct val="90000"/>
              </a:lnSpc>
              <a:spcBef>
                <a:spcPct val="10000"/>
              </a:spcBef>
              <a:buFont typeface="Arial" charset="0"/>
              <a:buNone/>
              <a:tabLst>
                <a:tab pos="1139825" algn="l"/>
              </a:tabLst>
            </a:pPr>
            <a:endParaRPr lang="en-US" dirty="0">
              <a:cs typeface="Arial" charset="0"/>
            </a:endParaRPr>
          </a:p>
          <a:p>
            <a:pPr eaLnBrk="1" hangingPunct="1">
              <a:lnSpc>
                <a:spcPct val="90000"/>
              </a:lnSpc>
              <a:spcBef>
                <a:spcPct val="10000"/>
              </a:spcBef>
              <a:buFont typeface="Arial" charset="0"/>
              <a:buNone/>
              <a:tabLst>
                <a:tab pos="1139825" algn="l"/>
              </a:tabLst>
            </a:pPr>
            <a:endParaRPr lang="en-US" dirty="0">
              <a:cs typeface="Arial" charset="0"/>
            </a:endParaRPr>
          </a:p>
          <a:p>
            <a:pPr eaLnBrk="1" hangingPunct="1">
              <a:lnSpc>
                <a:spcPct val="90000"/>
              </a:lnSpc>
              <a:spcBef>
                <a:spcPct val="10000"/>
              </a:spcBef>
              <a:buFont typeface="Arial" charset="0"/>
              <a:buNone/>
              <a:tabLst>
                <a:tab pos="1139825" algn="l"/>
              </a:tabLst>
            </a:pPr>
            <a:endParaRPr lang="en-US" dirty="0">
              <a:cs typeface="Arial" charset="0"/>
            </a:endParaRPr>
          </a:p>
          <a:p>
            <a:pPr eaLnBrk="1" hangingPunct="1">
              <a:lnSpc>
                <a:spcPct val="90000"/>
              </a:lnSpc>
              <a:spcBef>
                <a:spcPct val="10000"/>
              </a:spcBef>
              <a:buFont typeface="Arial" charset="0"/>
              <a:buNone/>
              <a:tabLst>
                <a:tab pos="1139825" algn="l"/>
              </a:tabLst>
            </a:pPr>
            <a:r>
              <a:rPr lang="en-US" dirty="0">
                <a:cs typeface="Arial" charset="0"/>
              </a:rPr>
              <a:t>		B.  			  2,3-dimethylpentane</a:t>
            </a:r>
            <a:endParaRPr lang="en-US" dirty="0"/>
          </a:p>
          <a:p>
            <a:pPr eaLnBrk="1" hangingPunct="1">
              <a:lnSpc>
                <a:spcPct val="90000"/>
              </a:lnSpc>
              <a:spcBef>
                <a:spcPct val="0"/>
              </a:spcBef>
              <a:buFont typeface="Wingdings" charset="2"/>
              <a:buNone/>
              <a:tabLst>
                <a:tab pos="1319213" algn="l"/>
              </a:tabLst>
            </a:pPr>
            <a:endParaRPr lang="en-US" dirty="0"/>
          </a:p>
        </p:txBody>
      </p:sp>
      <p:pic>
        <p:nvPicPr>
          <p:cNvPr id="3379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765550"/>
            <a:ext cx="18288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4984750"/>
            <a:ext cx="18288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337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399" y="257178"/>
            <a:ext cx="7600950" cy="914400"/>
          </a:xfrm>
        </p:spPr>
        <p:txBody>
          <a:bodyPr/>
          <a:lstStyle/>
          <a:p>
            <a:pPr eaLnBrk="1" hangingPunct="1"/>
            <a:r>
              <a:rPr lang="en-US" dirty="0"/>
              <a:t>11.4  </a:t>
            </a:r>
            <a:r>
              <a:rPr lang="en-US" dirty="0">
                <a:solidFill>
                  <a:srgbClr val="800000"/>
                </a:solidFill>
              </a:rPr>
              <a:t>Properties of Alkanes</a:t>
            </a:r>
          </a:p>
        </p:txBody>
      </p:sp>
      <p:sp>
        <p:nvSpPr>
          <p:cNvPr id="12291" name="Rectangle 3"/>
          <p:cNvSpPr>
            <a:spLocks noGrp="1" noChangeArrowheads="1"/>
          </p:cNvSpPr>
          <p:nvPr>
            <p:ph type="body" sz="half" idx="1"/>
          </p:nvPr>
        </p:nvSpPr>
        <p:spPr>
          <a:xfrm>
            <a:off x="609600" y="1600200"/>
            <a:ext cx="4495800" cy="3817938"/>
          </a:xfrm>
        </p:spPr>
        <p:txBody>
          <a:bodyPr/>
          <a:lstStyle/>
          <a:p>
            <a:pPr marL="0" indent="0" eaLnBrk="1" hangingPunct="1">
              <a:spcBef>
                <a:spcPts val="100"/>
              </a:spcBef>
              <a:buFont typeface="Arial" charset="0"/>
              <a:buNone/>
            </a:pPr>
            <a:r>
              <a:rPr lang="en-US" dirty="0"/>
              <a:t>The different uses of alkane compounds result from their physical properties, including </a:t>
            </a:r>
            <a:br>
              <a:rPr lang="en-US" dirty="0"/>
            </a:br>
            <a:r>
              <a:rPr lang="en-US" dirty="0"/>
              <a:t>their solubility and density.</a:t>
            </a:r>
          </a:p>
          <a:p>
            <a:pPr marL="0" indent="0" eaLnBrk="1" hangingPunct="1">
              <a:spcBef>
                <a:spcPts val="100"/>
              </a:spcBef>
              <a:buFont typeface="Arial" charset="0"/>
              <a:buNone/>
            </a:pPr>
            <a:endParaRPr lang="en-US" dirty="0"/>
          </a:p>
          <a:p>
            <a:pPr marL="0" indent="0" eaLnBrk="1" hangingPunct="1">
              <a:spcBef>
                <a:spcPts val="100"/>
              </a:spcBef>
              <a:buFont typeface="Arial" charset="0"/>
              <a:buNone/>
            </a:pPr>
            <a:r>
              <a:rPr lang="en-US" dirty="0"/>
              <a:t>The solid alkanes that make up waxy coatings on fruits and vegetables help retain moisture, inhibit mold, and enhance appearance.</a:t>
            </a:r>
            <a:endParaRPr lang="en-US" b="1" dirty="0"/>
          </a:p>
        </p:txBody>
      </p:sp>
      <p:sp>
        <p:nvSpPr>
          <p:cNvPr id="12292" name="TextBox 9"/>
          <p:cNvSpPr txBox="1">
            <a:spLocks noChangeArrowheads="1"/>
          </p:cNvSpPr>
          <p:nvPr/>
        </p:nvSpPr>
        <p:spPr bwMode="auto">
          <a:xfrm>
            <a:off x="609600" y="5418138"/>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b="1" dirty="0">
                <a:solidFill>
                  <a:srgbClr val="3D9D1E"/>
                </a:solidFill>
                <a:latin typeface="Times New Roman" charset="0"/>
                <a:cs typeface="Times New Roman" charset="0"/>
              </a:rPr>
              <a:t>Learning </a:t>
            </a:r>
            <a:r>
              <a:rPr lang="en-US" sz="2400" b="1" dirty="0">
                <a:solidFill>
                  <a:srgbClr val="3D9D1E"/>
                </a:solidFill>
                <a:latin typeface="Times New Roman" pitchFamily="18" charset="0"/>
              </a:rPr>
              <a:t>Goal  </a:t>
            </a:r>
            <a:r>
              <a:rPr lang="en-US" sz="2400" dirty="0">
                <a:latin typeface="Times New Roman" pitchFamily="18" charset="0"/>
              </a:rPr>
              <a:t>Identify the properties of alkanes and write a balanced chemical equation for combustion.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676400"/>
            <a:ext cx="3663696" cy="3291840"/>
          </a:xfrm>
          <a:prstGeom prst="rect">
            <a:avLst/>
          </a:prstGeom>
        </p:spPr>
      </p:pic>
    </p:spTree>
    <p:extLst>
      <p:ext uri="{BB962C8B-B14F-4D97-AF65-F5344CB8AC3E}">
        <p14:creationId xmlns:p14="http://schemas.microsoft.com/office/powerpoint/2010/main" val="1179740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57175"/>
            <a:ext cx="7600950" cy="914400"/>
          </a:xfrm>
        </p:spPr>
        <p:txBody>
          <a:bodyPr/>
          <a:lstStyle/>
          <a:p>
            <a:pPr eaLnBrk="1" hangingPunct="1"/>
            <a:r>
              <a:rPr lang="en-US" dirty="0"/>
              <a:t>Uses of Alkanes</a:t>
            </a:r>
          </a:p>
        </p:txBody>
      </p:sp>
      <p:sp>
        <p:nvSpPr>
          <p:cNvPr id="13315" name="Rectangle 3"/>
          <p:cNvSpPr>
            <a:spLocks noGrp="1" noChangeArrowheads="1"/>
          </p:cNvSpPr>
          <p:nvPr>
            <p:ph type="body" sz="half" idx="1"/>
          </p:nvPr>
        </p:nvSpPr>
        <p:spPr>
          <a:xfrm>
            <a:off x="609600" y="1600200"/>
            <a:ext cx="7620000" cy="4419600"/>
          </a:xfrm>
        </p:spPr>
        <p:txBody>
          <a:bodyPr/>
          <a:lstStyle/>
          <a:p>
            <a:pPr marL="0" indent="0" eaLnBrk="1" hangingPunct="1">
              <a:buClr>
                <a:schemeClr val="bg2"/>
              </a:buClr>
              <a:buSzTx/>
              <a:buFontTx/>
              <a:buNone/>
            </a:pPr>
            <a:r>
              <a:rPr lang="en-US" dirty="0"/>
              <a:t>Alkanes with one to four carbons are gases at room temperature and are widely used as heating fuels.</a:t>
            </a:r>
          </a:p>
          <a:p>
            <a:pPr marL="0" indent="0" eaLnBrk="1" hangingPunct="1">
              <a:buClr>
                <a:schemeClr val="bg2"/>
              </a:buClr>
              <a:buSzTx/>
              <a:buFontTx/>
              <a:buNone/>
            </a:pPr>
            <a:r>
              <a:rPr lang="en-US" dirty="0"/>
              <a:t>	methane, ethane, propane, butane   </a:t>
            </a:r>
          </a:p>
          <a:p>
            <a:pPr marL="0" indent="0" eaLnBrk="1" hangingPunct="1">
              <a:buClr>
                <a:schemeClr val="bg2"/>
              </a:buClr>
              <a:buSzTx/>
              <a:buFont typeface="Wingdings" charset="2"/>
              <a:buNone/>
            </a:pPr>
            <a:r>
              <a:rPr lang="en-US" dirty="0">
                <a:solidFill>
                  <a:srgbClr val="227A8F"/>
                </a:solidFill>
              </a:rPr>
              <a:t>	Butane has four carbons:</a:t>
            </a:r>
            <a:endParaRPr lang="en-US" dirty="0"/>
          </a:p>
          <a:p>
            <a:pPr marL="0" indent="0" eaLnBrk="1" hangingPunct="1">
              <a:buClr>
                <a:schemeClr val="bg2"/>
              </a:buClr>
              <a:buSzTx/>
              <a:buFont typeface="Wingdings" charset="2"/>
              <a:buNone/>
            </a:pPr>
            <a:r>
              <a:rPr lang="en-US" dirty="0"/>
              <a:t>Alkanes with five to eight carbons are highly volatile liquids at room temperature, making them useful as fuels. </a:t>
            </a:r>
          </a:p>
          <a:p>
            <a:pPr marL="0" indent="0" eaLnBrk="1" hangingPunct="1">
              <a:buClr>
                <a:schemeClr val="bg2"/>
              </a:buClr>
              <a:buSzTx/>
              <a:buFont typeface="Wingdings" charset="2"/>
              <a:buNone/>
            </a:pPr>
            <a:r>
              <a:rPr lang="en-US" dirty="0"/>
              <a:t>	pentane, hexane, heptane, octane</a:t>
            </a:r>
          </a:p>
          <a:p>
            <a:pPr marL="0" indent="0" eaLnBrk="1" hangingPunct="1">
              <a:buClr>
                <a:schemeClr val="bg2"/>
              </a:buClr>
              <a:buSzTx/>
              <a:buFont typeface="Wingdings" charset="2"/>
              <a:buNone/>
            </a:pPr>
            <a:r>
              <a:rPr lang="en-US" dirty="0">
                <a:solidFill>
                  <a:srgbClr val="227A8F"/>
                </a:solidFill>
              </a:rPr>
              <a:t>	Octane has eight carbons:</a:t>
            </a:r>
          </a:p>
        </p:txBody>
      </p:sp>
      <p:pic>
        <p:nvPicPr>
          <p:cNvPr id="1331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667000"/>
            <a:ext cx="1752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5181600"/>
            <a:ext cx="416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806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257176"/>
            <a:ext cx="7600950" cy="914400"/>
          </a:xfrm>
        </p:spPr>
        <p:txBody>
          <a:bodyPr/>
          <a:lstStyle/>
          <a:p>
            <a:pPr eaLnBrk="1" hangingPunct="1"/>
            <a:r>
              <a:rPr lang="en-US" dirty="0"/>
              <a:t>Uses of Alkanes</a:t>
            </a:r>
          </a:p>
        </p:txBody>
      </p:sp>
      <p:sp>
        <p:nvSpPr>
          <p:cNvPr id="14339" name="Rectangle 3"/>
          <p:cNvSpPr>
            <a:spLocks noGrp="1" noChangeArrowheads="1"/>
          </p:cNvSpPr>
          <p:nvPr>
            <p:ph type="body" sz="half" idx="1"/>
          </p:nvPr>
        </p:nvSpPr>
        <p:spPr>
          <a:xfrm>
            <a:off x="609600" y="1600200"/>
            <a:ext cx="7620000" cy="4419600"/>
          </a:xfrm>
        </p:spPr>
        <p:txBody>
          <a:bodyPr/>
          <a:lstStyle/>
          <a:p>
            <a:pPr marL="0" indent="0" eaLnBrk="1" hangingPunct="1">
              <a:buClr>
                <a:schemeClr val="bg2"/>
              </a:buClr>
              <a:buSzTx/>
              <a:buFont typeface="Wingdings" charset="2"/>
              <a:buNone/>
            </a:pPr>
            <a:r>
              <a:rPr lang="en-US" dirty="0"/>
              <a:t>Alkanes with 9−17 carbons are liquids with higher boiling points and are found in motor oils, mineral oil, kerosene, diesel, and jet fuels.</a:t>
            </a:r>
          </a:p>
          <a:p>
            <a:pPr marL="0" indent="0" eaLnBrk="1" hangingPunct="1">
              <a:buClr>
                <a:schemeClr val="bg2"/>
              </a:buClr>
              <a:buSzTx/>
              <a:buFont typeface="Wingdings" charset="2"/>
              <a:buNone/>
            </a:pPr>
            <a:r>
              <a:rPr lang="en-US" dirty="0">
                <a:solidFill>
                  <a:srgbClr val="227A8F"/>
                </a:solidFill>
              </a:rPr>
              <a:t>         Decane has 10 carbons:</a:t>
            </a:r>
          </a:p>
          <a:p>
            <a:pPr marL="0" indent="0" eaLnBrk="1" hangingPunct="1">
              <a:buClr>
                <a:schemeClr val="bg2"/>
              </a:buClr>
              <a:buSzTx/>
              <a:buFont typeface="Wingdings" charset="2"/>
              <a:buNone/>
            </a:pPr>
            <a:endParaRPr lang="en-US" dirty="0">
              <a:solidFill>
                <a:srgbClr val="227A8F"/>
              </a:solidFill>
            </a:endParaRPr>
          </a:p>
          <a:p>
            <a:pPr marL="0" indent="0" eaLnBrk="1" hangingPunct="1">
              <a:buClr>
                <a:schemeClr val="bg2"/>
              </a:buClr>
              <a:buSzTx/>
              <a:buFont typeface="Wingdings" charset="2"/>
              <a:buNone/>
            </a:pPr>
            <a:endParaRPr lang="en-US" dirty="0">
              <a:solidFill>
                <a:srgbClr val="227A8F"/>
              </a:solidFill>
            </a:endParaRPr>
          </a:p>
          <a:p>
            <a:pPr marL="320040" indent="-320040" eaLnBrk="1" hangingPunct="1"/>
            <a:r>
              <a:rPr lang="en-US" dirty="0"/>
              <a:t>Alkanes with 18 or more carbon atoms, known as  paraffins, are waxy solids at room temperature.</a:t>
            </a:r>
          </a:p>
          <a:p>
            <a:pPr marL="320040" indent="-320040" eaLnBrk="1" hangingPunct="1"/>
            <a:r>
              <a:rPr lang="en-US" dirty="0"/>
              <a:t>Petroleum jelly, or Vaseline, is a semisolid mixture of hydrocarbons, with more than 25 carbon atoms.  </a:t>
            </a:r>
            <a:endParaRPr lang="en-US" dirty="0">
              <a:solidFill>
                <a:srgbClr val="227A8F"/>
              </a:solidFill>
            </a:endParaRPr>
          </a:p>
        </p:txBody>
      </p:sp>
      <p:pic>
        <p:nvPicPr>
          <p:cNvPr id="14340"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352800"/>
            <a:ext cx="4572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230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57176"/>
            <a:ext cx="7600950" cy="914400"/>
          </a:xfrm>
        </p:spPr>
        <p:txBody>
          <a:bodyPr/>
          <a:lstStyle/>
          <a:p>
            <a:pPr eaLnBrk="1" hangingPunct="1"/>
            <a:r>
              <a:rPr lang="en-US" dirty="0"/>
              <a:t>Solubility and Density of Alkanes</a:t>
            </a:r>
          </a:p>
        </p:txBody>
      </p:sp>
      <p:sp>
        <p:nvSpPr>
          <p:cNvPr id="15363" name="Rectangle 3"/>
          <p:cNvSpPr>
            <a:spLocks noGrp="1" noChangeArrowheads="1"/>
          </p:cNvSpPr>
          <p:nvPr>
            <p:ph type="body" sz="half" idx="1"/>
          </p:nvPr>
        </p:nvSpPr>
        <p:spPr>
          <a:xfrm>
            <a:off x="609600" y="1600200"/>
            <a:ext cx="7620000" cy="4419600"/>
          </a:xfrm>
        </p:spPr>
        <p:txBody>
          <a:bodyPr/>
          <a:lstStyle/>
          <a:p>
            <a:pPr eaLnBrk="1" hangingPunct="1">
              <a:buClr>
                <a:schemeClr val="bg2"/>
              </a:buClr>
              <a:buSzTx/>
              <a:buFontTx/>
              <a:buNone/>
            </a:pPr>
            <a:r>
              <a:rPr lang="en-US" dirty="0"/>
              <a:t>Alkanes are</a:t>
            </a:r>
          </a:p>
          <a:p>
            <a:pPr eaLnBrk="1" hangingPunct="1">
              <a:buSzTx/>
              <a:buFontTx/>
              <a:buChar char="•"/>
            </a:pPr>
            <a:r>
              <a:rPr lang="en-US" dirty="0"/>
              <a:t>nonpolar</a:t>
            </a:r>
          </a:p>
          <a:p>
            <a:pPr eaLnBrk="1" hangingPunct="1">
              <a:buSzTx/>
              <a:buFontTx/>
              <a:buChar char="•"/>
            </a:pPr>
            <a:r>
              <a:rPr lang="en-US" dirty="0"/>
              <a:t>insoluble in water</a:t>
            </a:r>
          </a:p>
          <a:p>
            <a:pPr eaLnBrk="1" hangingPunct="1">
              <a:buSzTx/>
              <a:buFontTx/>
              <a:buChar char="•"/>
            </a:pPr>
            <a:r>
              <a:rPr lang="en-US" dirty="0"/>
              <a:t>less dense than water</a:t>
            </a:r>
          </a:p>
          <a:p>
            <a:pPr eaLnBrk="1" hangingPunct="1">
              <a:buSzTx/>
              <a:buFontTx/>
              <a:buChar char="•"/>
            </a:pPr>
            <a:r>
              <a:rPr lang="en-US" dirty="0"/>
              <a:t>flammable in air</a:t>
            </a:r>
          </a:p>
          <a:p>
            <a:pPr eaLnBrk="1" hangingPunct="1">
              <a:buSzTx/>
              <a:buFontTx/>
              <a:buChar char="•"/>
            </a:pPr>
            <a:r>
              <a:rPr lang="en-US" dirty="0"/>
              <a:t>found in crude oil</a:t>
            </a:r>
          </a:p>
          <a:p>
            <a:pPr eaLnBrk="1" hangingPunct="1">
              <a:buClr>
                <a:schemeClr val="bg2"/>
              </a:buClr>
              <a:buSzTx/>
              <a:buFont typeface="Wingdings" charset="2"/>
              <a:buNone/>
            </a:pPr>
            <a:endParaRPr lang="en-US" dirty="0"/>
          </a:p>
          <a:p>
            <a:pPr marL="0" indent="0" eaLnBrk="1" hangingPunct="1">
              <a:buClr>
                <a:schemeClr val="bg2"/>
              </a:buClr>
              <a:buSzTx/>
              <a:buFont typeface="Wingdings" charset="2"/>
              <a:buNone/>
            </a:pPr>
            <a:r>
              <a:rPr lang="en-US" dirty="0"/>
              <a:t>If there is an oil spill in the ocean, the alkanes in the crude oil do not mix with the water but float on top, forming a thin layer on the surface.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676400"/>
            <a:ext cx="4113420" cy="2758930"/>
          </a:xfrm>
          <a:prstGeom prst="rect">
            <a:avLst/>
          </a:prstGeom>
        </p:spPr>
      </p:pic>
    </p:spTree>
    <p:extLst>
      <p:ext uri="{BB962C8B-B14F-4D97-AF65-F5344CB8AC3E}">
        <p14:creationId xmlns:p14="http://schemas.microsoft.com/office/powerpoint/2010/main" val="2492835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57176"/>
            <a:ext cx="7600950" cy="914400"/>
          </a:xfrm>
        </p:spPr>
        <p:txBody>
          <a:bodyPr/>
          <a:lstStyle/>
          <a:p>
            <a:pPr eaLnBrk="1" hangingPunct="1"/>
            <a:r>
              <a:rPr lang="en-US" dirty="0"/>
              <a:t>Combustion of Alkanes</a:t>
            </a:r>
          </a:p>
        </p:txBody>
      </p:sp>
      <p:sp>
        <p:nvSpPr>
          <p:cNvPr id="17411" name="Rectangle 3"/>
          <p:cNvSpPr>
            <a:spLocks noGrp="1" noChangeArrowheads="1"/>
          </p:cNvSpPr>
          <p:nvPr>
            <p:ph type="body" sz="half" idx="1"/>
          </p:nvPr>
        </p:nvSpPr>
        <p:spPr>
          <a:xfrm>
            <a:off x="609600" y="1600200"/>
            <a:ext cx="8077200" cy="4038600"/>
          </a:xfrm>
        </p:spPr>
        <p:txBody>
          <a:bodyPr/>
          <a:lstStyle/>
          <a:p>
            <a:pPr eaLnBrk="1" hangingPunct="1">
              <a:buClr>
                <a:schemeClr val="bg2"/>
              </a:buClr>
              <a:buSzTx/>
              <a:buFont typeface="Wingdings" charset="2"/>
              <a:buNone/>
            </a:pPr>
            <a:r>
              <a:rPr lang="en-US" dirty="0"/>
              <a:t>Alkanes with strong C—C  bonds</a:t>
            </a:r>
          </a:p>
          <a:p>
            <a:pPr eaLnBrk="1" hangingPunct="1">
              <a:buSzTx/>
            </a:pPr>
            <a:r>
              <a:rPr lang="en-US" dirty="0"/>
              <a:t>react with oxygen gas to make carbon dioxide and water in combustion reactions</a:t>
            </a:r>
          </a:p>
          <a:p>
            <a:pPr eaLnBrk="1" hangingPunct="1">
              <a:spcBef>
                <a:spcPct val="0"/>
              </a:spcBef>
              <a:buSzTx/>
            </a:pPr>
            <a:r>
              <a:rPr lang="en-US" dirty="0"/>
              <a:t>release energy when C—C bonds are broken in combustion reactions</a:t>
            </a:r>
          </a:p>
          <a:p>
            <a:pPr eaLnBrk="1" hangingPunct="1">
              <a:spcBef>
                <a:spcPct val="0"/>
              </a:spcBef>
              <a:buSzTx/>
              <a:buFont typeface="Arial" charset="0"/>
              <a:buNone/>
            </a:pPr>
            <a:endParaRPr lang="en-US" dirty="0"/>
          </a:p>
          <a:p>
            <a:pPr algn="ctr" eaLnBrk="1" hangingPunct="1">
              <a:spcBef>
                <a:spcPct val="0"/>
              </a:spcBef>
              <a:buClr>
                <a:schemeClr val="bg2"/>
              </a:buClr>
              <a:buSzTx/>
              <a:buFont typeface="Wingdings" charset="2"/>
              <a:buNone/>
            </a:pPr>
            <a:r>
              <a:rPr lang="en-US" dirty="0"/>
              <a:t>CH</a:t>
            </a:r>
            <a:r>
              <a:rPr lang="en-US" baseline="-25000" dirty="0"/>
              <a:t>4</a:t>
            </a:r>
            <a:r>
              <a:rPr lang="en-US" dirty="0"/>
              <a:t>(</a:t>
            </a:r>
            <a:r>
              <a:rPr lang="en-US" i="1" dirty="0"/>
              <a:t>g</a:t>
            </a:r>
            <a:r>
              <a:rPr lang="en-US" dirty="0"/>
              <a:t>)  +  2O</a:t>
            </a:r>
            <a:r>
              <a:rPr lang="en-US" baseline="-25000" dirty="0"/>
              <a:t>2</a:t>
            </a:r>
            <a:r>
              <a:rPr lang="en-US" dirty="0"/>
              <a:t>(</a:t>
            </a:r>
            <a:r>
              <a:rPr lang="en-US" i="1" dirty="0"/>
              <a:t>g</a:t>
            </a:r>
            <a:r>
              <a:rPr lang="en-US" dirty="0"/>
              <a:t>)          </a:t>
            </a:r>
            <a:r>
              <a:rPr lang="en-US" dirty="0">
                <a:sym typeface="Wingdings" charset="2"/>
              </a:rPr>
              <a:t>CO</a:t>
            </a:r>
            <a:r>
              <a:rPr lang="en-US" baseline="-25000" dirty="0">
                <a:sym typeface="Wingdings" charset="2"/>
              </a:rPr>
              <a:t>2</a:t>
            </a:r>
            <a:r>
              <a:rPr lang="en-US" dirty="0">
                <a:sym typeface="Wingdings" charset="2"/>
              </a:rPr>
              <a:t>(</a:t>
            </a:r>
            <a:r>
              <a:rPr lang="en-US" i="1" dirty="0">
                <a:sym typeface="Wingdings" charset="2"/>
              </a:rPr>
              <a:t>g</a:t>
            </a:r>
            <a:r>
              <a:rPr lang="en-US" dirty="0">
                <a:sym typeface="Wingdings" charset="2"/>
              </a:rPr>
              <a:t>)  +  2H</a:t>
            </a:r>
            <a:r>
              <a:rPr lang="en-US" baseline="-25000" dirty="0">
                <a:sym typeface="Wingdings" charset="2"/>
              </a:rPr>
              <a:t>2</a:t>
            </a:r>
            <a:r>
              <a:rPr lang="en-US" dirty="0">
                <a:sym typeface="Wingdings" charset="2"/>
              </a:rPr>
              <a:t>O(</a:t>
            </a:r>
            <a:r>
              <a:rPr lang="en-US" i="1" dirty="0">
                <a:sym typeface="Wingdings" charset="2"/>
              </a:rPr>
              <a:t>g</a:t>
            </a:r>
            <a:r>
              <a:rPr lang="en-US" dirty="0">
                <a:sym typeface="Wingdings" charset="2"/>
              </a:rPr>
              <a:t>)  +  energy</a:t>
            </a:r>
          </a:p>
          <a:p>
            <a:pPr eaLnBrk="1" hangingPunct="1">
              <a:buFont typeface="Arial" charset="0"/>
              <a:buNone/>
            </a:pPr>
            <a:endParaRPr lang="en-US" dirty="0">
              <a:sym typeface="Wingdings" charset="2"/>
            </a:endParaRPr>
          </a:p>
          <a:p>
            <a:pPr marL="0" indent="0" eaLnBrk="1" hangingPunct="1">
              <a:buFont typeface="Arial" charset="0"/>
              <a:buNone/>
            </a:pPr>
            <a:r>
              <a:rPr lang="en-US" dirty="0">
                <a:sym typeface="Wingdings" charset="2"/>
              </a:rPr>
              <a:t>M</a:t>
            </a:r>
            <a:r>
              <a:rPr lang="en-US" dirty="0"/>
              <a:t>ethane is the natural gas used to cook our food on gas cooktops and to heat our homes.</a:t>
            </a:r>
          </a:p>
        </p:txBody>
      </p:sp>
      <p:pic>
        <p:nvPicPr>
          <p:cNvPr id="17412"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500" y="3755144"/>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800" y="40386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864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57174"/>
            <a:ext cx="7600950" cy="914400"/>
          </a:xfrm>
        </p:spPr>
        <p:txBody>
          <a:bodyPr/>
          <a:lstStyle/>
          <a:p>
            <a:pPr eaLnBrk="1" hangingPunct="1"/>
            <a:r>
              <a:rPr lang="en-US" dirty="0"/>
              <a:t>Combustion of Butane</a:t>
            </a:r>
          </a:p>
        </p:txBody>
      </p:sp>
      <p:sp>
        <p:nvSpPr>
          <p:cNvPr id="18435" name="Rectangle 3"/>
          <p:cNvSpPr>
            <a:spLocks noGrp="1" noChangeArrowheads="1"/>
          </p:cNvSpPr>
          <p:nvPr>
            <p:ph type="body" sz="half" idx="1"/>
          </p:nvPr>
        </p:nvSpPr>
        <p:spPr>
          <a:xfrm>
            <a:off x="609600" y="1600200"/>
            <a:ext cx="8153400" cy="4038600"/>
          </a:xfrm>
        </p:spPr>
        <p:txBody>
          <a:bodyPr/>
          <a:lstStyle/>
          <a:p>
            <a:pPr marL="0" indent="0" eaLnBrk="1" hangingPunct="1">
              <a:buFont typeface="Arial" charset="0"/>
              <a:buNone/>
            </a:pPr>
            <a:r>
              <a:rPr lang="en-US" dirty="0"/>
              <a:t>Butane </a:t>
            </a:r>
          </a:p>
          <a:p>
            <a:pPr marL="320040" indent="-320040" eaLnBrk="1" hangingPunct="1"/>
            <a:r>
              <a:rPr lang="en-US" dirty="0"/>
              <a:t>is used in portable burners</a:t>
            </a:r>
          </a:p>
          <a:p>
            <a:pPr marL="320040" indent="-320040" eaLnBrk="1" hangingPunct="1">
              <a:spcBef>
                <a:spcPts val="100"/>
              </a:spcBef>
            </a:pPr>
            <a:r>
              <a:rPr lang="en-US" dirty="0"/>
              <a:t>undergoes combustion and </a:t>
            </a:r>
          </a:p>
          <a:p>
            <a:pPr marL="0" indent="0" eaLnBrk="1" hangingPunct="1">
              <a:spcBef>
                <a:spcPts val="100"/>
              </a:spcBef>
              <a:buFont typeface="Arial" charset="0"/>
              <a:buNone/>
            </a:pPr>
            <a:r>
              <a:rPr lang="en-US" dirty="0"/>
              <a:t>    produces enough energy to </a:t>
            </a:r>
          </a:p>
          <a:p>
            <a:pPr marL="0" indent="0" eaLnBrk="1" hangingPunct="1">
              <a:spcBef>
                <a:spcPts val="100"/>
              </a:spcBef>
              <a:buFont typeface="Arial" charset="0"/>
              <a:buNone/>
            </a:pPr>
            <a:r>
              <a:rPr lang="en-US" dirty="0"/>
              <a:t>    cook food</a:t>
            </a:r>
          </a:p>
          <a:p>
            <a:pPr marL="0" indent="0" eaLnBrk="1" hangingPunct="1">
              <a:spcBef>
                <a:spcPts val="100"/>
              </a:spcBef>
              <a:buFont typeface="Arial" charset="0"/>
              <a:buNone/>
            </a:pPr>
            <a:endParaRPr lang="en-US" dirty="0"/>
          </a:p>
          <a:p>
            <a:pPr marL="0" indent="0" eaLnBrk="1" hangingPunct="1">
              <a:buClr>
                <a:schemeClr val="bg2"/>
              </a:buClr>
              <a:buSzTx/>
              <a:buFont typeface="Wingdings" charset="2"/>
              <a:buNone/>
            </a:pPr>
            <a:endParaRPr lang="en-US" dirty="0"/>
          </a:p>
          <a:p>
            <a:pPr marL="0" indent="0" eaLnBrk="1" hangingPunct="1">
              <a:buClr>
                <a:schemeClr val="bg2"/>
              </a:buClr>
              <a:buSzTx/>
              <a:buFont typeface="Wingdings" charset="2"/>
              <a:buNone/>
            </a:pPr>
            <a:r>
              <a:rPr lang="en-US" dirty="0"/>
              <a:t>2C</a:t>
            </a:r>
            <a:r>
              <a:rPr lang="en-US" baseline="-25000" dirty="0"/>
              <a:t>4</a:t>
            </a:r>
            <a:r>
              <a:rPr lang="en-US" dirty="0"/>
              <a:t>H</a:t>
            </a:r>
            <a:r>
              <a:rPr lang="en-US" baseline="-25000" dirty="0"/>
              <a:t>10</a:t>
            </a:r>
            <a:r>
              <a:rPr lang="en-US" dirty="0"/>
              <a:t>(</a:t>
            </a:r>
            <a:r>
              <a:rPr lang="en-US" i="1" dirty="0"/>
              <a:t>g</a:t>
            </a:r>
            <a:r>
              <a:rPr lang="en-US" dirty="0"/>
              <a:t>)  +  13O</a:t>
            </a:r>
            <a:r>
              <a:rPr lang="en-US" baseline="-25000" dirty="0"/>
              <a:t>2</a:t>
            </a:r>
            <a:r>
              <a:rPr lang="en-US" dirty="0"/>
              <a:t>(</a:t>
            </a:r>
            <a:r>
              <a:rPr lang="en-US" i="1" dirty="0"/>
              <a:t>g</a:t>
            </a:r>
            <a:r>
              <a:rPr lang="en-US" dirty="0"/>
              <a:t>)           8</a:t>
            </a:r>
            <a:r>
              <a:rPr lang="en-US" dirty="0">
                <a:sym typeface="Wingdings" charset="2"/>
              </a:rPr>
              <a:t>CO</a:t>
            </a:r>
            <a:r>
              <a:rPr lang="en-US" baseline="-25000" dirty="0">
                <a:sym typeface="Wingdings" charset="2"/>
              </a:rPr>
              <a:t>2</a:t>
            </a:r>
            <a:r>
              <a:rPr lang="en-US" dirty="0">
                <a:sym typeface="Wingdings" charset="2"/>
              </a:rPr>
              <a:t>(</a:t>
            </a:r>
            <a:r>
              <a:rPr lang="en-US" i="1" dirty="0">
                <a:sym typeface="Wingdings" charset="2"/>
              </a:rPr>
              <a:t>g</a:t>
            </a:r>
            <a:r>
              <a:rPr lang="en-US" dirty="0">
                <a:sym typeface="Wingdings" charset="2"/>
              </a:rPr>
              <a:t>)  +  10H</a:t>
            </a:r>
            <a:r>
              <a:rPr lang="en-US" baseline="-25000" dirty="0">
                <a:sym typeface="Wingdings" charset="2"/>
              </a:rPr>
              <a:t>2</a:t>
            </a:r>
            <a:r>
              <a:rPr lang="en-US" dirty="0">
                <a:sym typeface="Wingdings" charset="2"/>
              </a:rPr>
              <a:t>O(</a:t>
            </a:r>
            <a:r>
              <a:rPr lang="en-US" i="1" dirty="0">
                <a:sym typeface="Wingdings" charset="2"/>
              </a:rPr>
              <a:t>g</a:t>
            </a:r>
            <a:r>
              <a:rPr lang="en-US" dirty="0">
                <a:sym typeface="Wingdings" charset="2"/>
              </a:rPr>
              <a:t>)  +  energy</a:t>
            </a:r>
            <a:endParaRPr lang="en-US" dirty="0"/>
          </a:p>
        </p:txBody>
      </p:sp>
      <p:pic>
        <p:nvPicPr>
          <p:cNvPr id="1843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1100" y="4364743"/>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6482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1641986"/>
            <a:ext cx="3434778" cy="2588351"/>
          </a:xfrm>
          <a:prstGeom prst="rect">
            <a:avLst/>
          </a:prstGeom>
        </p:spPr>
      </p:pic>
    </p:spTree>
    <p:extLst>
      <p:ext uri="{BB962C8B-B14F-4D97-AF65-F5344CB8AC3E}">
        <p14:creationId xmlns:p14="http://schemas.microsoft.com/office/powerpoint/2010/main" val="1469995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1"/>
          <p:cNvSpPr>
            <a:spLocks noGrp="1" noChangeArrowheads="1"/>
          </p:cNvSpPr>
          <p:nvPr>
            <p:ph type="title"/>
          </p:nvPr>
        </p:nvSpPr>
        <p:spPr>
          <a:xfrm>
            <a:off x="533400" y="257174"/>
            <a:ext cx="7600950" cy="914400"/>
          </a:xfrm>
        </p:spPr>
        <p:txBody>
          <a:bodyPr/>
          <a:lstStyle/>
          <a:p>
            <a:pPr eaLnBrk="1" hangingPunct="1"/>
            <a:r>
              <a:rPr lang="en-US" dirty="0"/>
              <a:t>Learning Check</a:t>
            </a:r>
          </a:p>
        </p:txBody>
      </p:sp>
      <p:sp>
        <p:nvSpPr>
          <p:cNvPr id="19459" name="Rectangle 3"/>
          <p:cNvSpPr>
            <a:spLocks noGrp="1" noChangeArrowheads="1"/>
          </p:cNvSpPr>
          <p:nvPr>
            <p:ph type="body" sz="half" idx="1"/>
          </p:nvPr>
        </p:nvSpPr>
        <p:spPr>
          <a:xfrm>
            <a:off x="609600" y="1600200"/>
            <a:ext cx="4775200" cy="4419600"/>
          </a:xfrm>
        </p:spPr>
        <p:txBody>
          <a:bodyPr/>
          <a:lstStyle/>
          <a:p>
            <a:pPr marL="0" indent="0" eaLnBrk="1" hangingPunct="1">
              <a:buFont typeface="Wingdings" charset="2"/>
              <a:buNone/>
            </a:pPr>
            <a:r>
              <a:rPr lang="en-US" dirty="0"/>
              <a:t>Propane, C</a:t>
            </a:r>
            <a:r>
              <a:rPr lang="en-US" baseline="-25000" dirty="0"/>
              <a:t>3</a:t>
            </a:r>
            <a:r>
              <a:rPr lang="en-US" dirty="0"/>
              <a:t>H</a:t>
            </a:r>
            <a:r>
              <a:rPr lang="en-US" baseline="-25000" dirty="0"/>
              <a:t>8</a:t>
            </a:r>
            <a:r>
              <a:rPr lang="en-US" dirty="0"/>
              <a:t>, is a fuel often used in </a:t>
            </a:r>
            <a:br>
              <a:rPr lang="en-US" dirty="0"/>
            </a:br>
            <a:r>
              <a:rPr lang="en-US" dirty="0"/>
              <a:t>barbeques. Write a balanced chemical equation for the complete combustion of propane.</a:t>
            </a:r>
          </a:p>
        </p:txBody>
      </p:sp>
      <p:pic>
        <p:nvPicPr>
          <p:cNvPr id="19460" name="Picture 4" descr="11_01_Figure.jpg"/>
          <p:cNvPicPr>
            <a:picLocks noChangeAspect="1"/>
          </p:cNvPicPr>
          <p:nvPr/>
        </p:nvPicPr>
        <p:blipFill rotWithShape="1">
          <a:blip r:embed="rId3" cstate="print">
            <a:extLst>
              <a:ext uri="{28A0092B-C50C-407E-A947-70E740481C1C}">
                <a14:useLocalDpi xmlns:a14="http://schemas.microsoft.com/office/drawing/2010/main" val="0"/>
              </a:ext>
            </a:extLst>
          </a:blip>
          <a:srcRect t="7192" r="50000" b="2547"/>
          <a:stretch/>
        </p:blipFill>
        <p:spPr bwMode="auto">
          <a:xfrm>
            <a:off x="6172200" y="1676400"/>
            <a:ext cx="2826996" cy="472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87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19075"/>
            <a:ext cx="7600950" cy="990600"/>
          </a:xfrm>
        </p:spPr>
        <p:txBody>
          <a:bodyPr/>
          <a:lstStyle/>
          <a:p>
            <a:pPr eaLnBrk="1" hangingPunct="1"/>
            <a:r>
              <a:rPr lang="en-US" dirty="0"/>
              <a:t>Properties of Organic Compounds</a:t>
            </a:r>
          </a:p>
        </p:txBody>
      </p:sp>
      <p:sp>
        <p:nvSpPr>
          <p:cNvPr id="16387" name="Rectangle 3"/>
          <p:cNvSpPr>
            <a:spLocks noGrp="1" noChangeArrowheads="1"/>
          </p:cNvSpPr>
          <p:nvPr>
            <p:ph type="body" sz="half" idx="1"/>
          </p:nvPr>
        </p:nvSpPr>
        <p:spPr>
          <a:xfrm>
            <a:off x="457200" y="1524000"/>
            <a:ext cx="4267200" cy="4419600"/>
          </a:xfrm>
        </p:spPr>
        <p:txBody>
          <a:bodyPr/>
          <a:lstStyle/>
          <a:p>
            <a:pPr eaLnBrk="1" hangingPunct="1">
              <a:lnSpc>
                <a:spcPct val="110000"/>
              </a:lnSpc>
              <a:buClr>
                <a:schemeClr val="bg2"/>
              </a:buClr>
              <a:buSzTx/>
              <a:buFontTx/>
              <a:buNone/>
            </a:pPr>
            <a:r>
              <a:rPr lang="en-US" dirty="0"/>
              <a:t>Organic compounds typically</a:t>
            </a:r>
          </a:p>
          <a:p>
            <a:pPr eaLnBrk="1" hangingPunct="1">
              <a:spcBef>
                <a:spcPts val="100"/>
              </a:spcBef>
              <a:buSzTx/>
              <a:buFontTx/>
              <a:buChar char="•"/>
            </a:pPr>
            <a:r>
              <a:rPr lang="en-US" dirty="0"/>
              <a:t>have covalent bonds</a:t>
            </a:r>
          </a:p>
          <a:p>
            <a:pPr eaLnBrk="1" hangingPunct="1">
              <a:spcBef>
                <a:spcPts val="100"/>
              </a:spcBef>
              <a:buSzTx/>
              <a:buFontTx/>
              <a:buChar char="•"/>
            </a:pPr>
            <a:r>
              <a:rPr lang="en-US" dirty="0"/>
              <a:t>have low melting and </a:t>
            </a:r>
            <a:br>
              <a:rPr lang="en-US" dirty="0"/>
            </a:br>
            <a:r>
              <a:rPr lang="en-US" dirty="0"/>
              <a:t>boiling points</a:t>
            </a:r>
          </a:p>
          <a:p>
            <a:pPr eaLnBrk="1" hangingPunct="1">
              <a:spcBef>
                <a:spcPts val="100"/>
              </a:spcBef>
              <a:buSzTx/>
              <a:buFontTx/>
              <a:buChar char="•"/>
            </a:pPr>
            <a:r>
              <a:rPr lang="en-US" dirty="0"/>
              <a:t>are flammable and undergo combustion </a:t>
            </a:r>
          </a:p>
          <a:p>
            <a:pPr eaLnBrk="1" hangingPunct="1">
              <a:spcBef>
                <a:spcPts val="100"/>
              </a:spcBef>
              <a:buSzTx/>
              <a:buFontTx/>
              <a:buChar char="•"/>
            </a:pPr>
            <a:r>
              <a:rPr lang="en-US" dirty="0"/>
              <a:t>are not soluble in water</a:t>
            </a:r>
          </a:p>
          <a:p>
            <a:pPr eaLnBrk="1" hangingPunct="1">
              <a:spcBef>
                <a:spcPts val="100"/>
              </a:spcBef>
              <a:buSzTx/>
              <a:buFont typeface="Arial" charset="0"/>
              <a:buNone/>
            </a:pPr>
            <a:endParaRPr lang="en-US" dirty="0"/>
          </a:p>
          <a:p>
            <a:pPr marL="0" indent="0" eaLnBrk="1" hangingPunct="1">
              <a:buClr>
                <a:schemeClr val="bg2"/>
              </a:buClr>
              <a:buSzTx/>
              <a:buFont typeface="Wingdings" charset="2"/>
              <a:buNone/>
            </a:pPr>
            <a:r>
              <a:rPr lang="en-US" dirty="0"/>
              <a:t>Vegetable oil is a mixture of </a:t>
            </a:r>
            <a:br>
              <a:rPr lang="en-US" dirty="0"/>
            </a:br>
            <a:r>
              <a:rPr lang="en-US" dirty="0"/>
              <a:t>organic compounds and is not </a:t>
            </a:r>
            <a:br>
              <a:rPr lang="en-US" dirty="0"/>
            </a:br>
            <a:r>
              <a:rPr lang="en-US" dirty="0"/>
              <a:t>soluble in water.</a:t>
            </a:r>
          </a:p>
          <a:p>
            <a:pPr eaLnBrk="1" hangingPunct="1">
              <a:lnSpc>
                <a:spcPct val="110000"/>
              </a:lnSpc>
              <a:buClr>
                <a:schemeClr val="bg2"/>
              </a:buClr>
              <a:buSzTx/>
              <a:buFont typeface="Wingdings" charset="2"/>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531" y="1752600"/>
            <a:ext cx="3824831" cy="343662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19074"/>
            <a:ext cx="8153400" cy="990600"/>
          </a:xfrm>
        </p:spPr>
        <p:txBody>
          <a:bodyPr/>
          <a:lstStyle/>
          <a:p>
            <a:pPr eaLnBrk="1" hangingPunct="1"/>
            <a:r>
              <a:rPr lang="en-US" dirty="0"/>
              <a:t>Solution</a:t>
            </a:r>
            <a:r>
              <a:rPr lang="en-US" sz="3600" dirty="0"/>
              <a:t> </a:t>
            </a:r>
          </a:p>
        </p:txBody>
      </p:sp>
      <p:sp>
        <p:nvSpPr>
          <p:cNvPr id="20483" name="Rectangle 3"/>
          <p:cNvSpPr>
            <a:spLocks noGrp="1" noChangeArrowheads="1"/>
          </p:cNvSpPr>
          <p:nvPr>
            <p:ph sz="quarter" idx="1"/>
          </p:nvPr>
        </p:nvSpPr>
        <p:spPr>
          <a:xfrm>
            <a:off x="457199" y="1600200"/>
            <a:ext cx="8065911" cy="4495800"/>
          </a:xfrm>
        </p:spPr>
        <p:txBody>
          <a:bodyPr/>
          <a:lstStyle/>
          <a:p>
            <a:pPr eaLnBrk="1" hangingPunct="1">
              <a:lnSpc>
                <a:spcPct val="130000"/>
              </a:lnSpc>
              <a:buFont typeface="Arial" charset="0"/>
              <a:buNone/>
              <a:tabLst>
                <a:tab pos="3205163" algn="l"/>
              </a:tabLst>
            </a:pPr>
            <a:r>
              <a:rPr lang="en-US" dirty="0"/>
              <a:t>Unbalanced equation, combustion of propane, C</a:t>
            </a:r>
            <a:r>
              <a:rPr lang="en-US" baseline="-25000" dirty="0"/>
              <a:t>3</a:t>
            </a:r>
            <a:r>
              <a:rPr lang="en-US" dirty="0"/>
              <a:t>H</a:t>
            </a:r>
            <a:r>
              <a:rPr lang="en-US" baseline="-25000" dirty="0"/>
              <a:t>8</a:t>
            </a:r>
            <a:r>
              <a:rPr lang="en-US" dirty="0"/>
              <a:t>:</a:t>
            </a:r>
          </a:p>
          <a:p>
            <a:pPr eaLnBrk="1" hangingPunct="1">
              <a:lnSpc>
                <a:spcPct val="130000"/>
              </a:lnSpc>
              <a:buFont typeface="Wingdings" charset="2"/>
              <a:buNone/>
              <a:tabLst>
                <a:tab pos="3205163" algn="l"/>
              </a:tabLst>
            </a:pPr>
            <a:r>
              <a:rPr lang="en-US" dirty="0"/>
              <a:t>	C</a:t>
            </a:r>
            <a:r>
              <a:rPr lang="en-US" baseline="-25000" dirty="0"/>
              <a:t>3</a:t>
            </a:r>
            <a:r>
              <a:rPr lang="en-US" dirty="0"/>
              <a:t>H</a:t>
            </a:r>
            <a:r>
              <a:rPr lang="en-US" baseline="-25000" dirty="0"/>
              <a:t>8</a:t>
            </a:r>
            <a:r>
              <a:rPr lang="en-US" dirty="0"/>
              <a:t>  +  O</a:t>
            </a:r>
            <a:r>
              <a:rPr lang="en-US" baseline="-25000" dirty="0"/>
              <a:t>2</a:t>
            </a:r>
            <a:r>
              <a:rPr lang="en-US" dirty="0"/>
              <a:t>	CO</a:t>
            </a:r>
            <a:r>
              <a:rPr lang="en-US" baseline="-25000" dirty="0"/>
              <a:t>2</a:t>
            </a:r>
            <a:r>
              <a:rPr lang="en-US" dirty="0"/>
              <a:t>  +  H</a:t>
            </a:r>
            <a:r>
              <a:rPr lang="en-US" baseline="-25000" dirty="0"/>
              <a:t>2</a:t>
            </a:r>
            <a:r>
              <a:rPr lang="en-US" dirty="0"/>
              <a:t>O + energy</a:t>
            </a:r>
          </a:p>
          <a:p>
            <a:pPr eaLnBrk="1" hangingPunct="1">
              <a:lnSpc>
                <a:spcPct val="130000"/>
              </a:lnSpc>
              <a:buFont typeface="Wingdings" charset="2"/>
              <a:buNone/>
              <a:tabLst>
                <a:tab pos="3205163" algn="l"/>
              </a:tabLst>
            </a:pPr>
            <a:r>
              <a:rPr lang="en-US" dirty="0"/>
              <a:t>Balance C:</a:t>
            </a:r>
          </a:p>
          <a:p>
            <a:pPr eaLnBrk="1" hangingPunct="1">
              <a:lnSpc>
                <a:spcPct val="130000"/>
              </a:lnSpc>
              <a:buFont typeface="Wingdings" charset="2"/>
              <a:buNone/>
              <a:tabLst>
                <a:tab pos="3205163" algn="l"/>
              </a:tabLst>
            </a:pPr>
            <a:r>
              <a:rPr lang="en-US" dirty="0"/>
              <a:t>	C</a:t>
            </a:r>
            <a:r>
              <a:rPr lang="en-US" baseline="-25000" dirty="0"/>
              <a:t>3</a:t>
            </a:r>
            <a:r>
              <a:rPr lang="en-US" dirty="0"/>
              <a:t>H</a:t>
            </a:r>
            <a:r>
              <a:rPr lang="en-US" baseline="-25000" dirty="0"/>
              <a:t>8</a:t>
            </a:r>
            <a:r>
              <a:rPr lang="en-US" dirty="0"/>
              <a:t>  +  O</a:t>
            </a:r>
            <a:r>
              <a:rPr lang="en-US" baseline="-25000" dirty="0"/>
              <a:t>2</a:t>
            </a:r>
            <a:r>
              <a:rPr lang="en-US" dirty="0"/>
              <a:t>          	</a:t>
            </a:r>
            <a:r>
              <a:rPr lang="en-US" b="1" dirty="0">
                <a:solidFill>
                  <a:srgbClr val="669900"/>
                </a:solidFill>
              </a:rPr>
              <a:t>3</a:t>
            </a:r>
            <a:r>
              <a:rPr lang="en-US" dirty="0"/>
              <a:t>CO</a:t>
            </a:r>
            <a:r>
              <a:rPr lang="en-US" baseline="-25000" dirty="0"/>
              <a:t>2</a:t>
            </a:r>
            <a:r>
              <a:rPr lang="en-US" dirty="0"/>
              <a:t>  +  H</a:t>
            </a:r>
            <a:r>
              <a:rPr lang="en-US" baseline="-25000" dirty="0"/>
              <a:t>2</a:t>
            </a:r>
            <a:r>
              <a:rPr lang="en-US" dirty="0"/>
              <a:t>O + energy</a:t>
            </a:r>
          </a:p>
          <a:p>
            <a:pPr eaLnBrk="1" hangingPunct="1">
              <a:lnSpc>
                <a:spcPct val="130000"/>
              </a:lnSpc>
              <a:buFont typeface="Wingdings" charset="2"/>
              <a:buNone/>
              <a:tabLst>
                <a:tab pos="3205163" algn="l"/>
              </a:tabLst>
            </a:pPr>
            <a:r>
              <a:rPr lang="en-US" dirty="0"/>
              <a:t>Balance H: (1/2 of 8 = 4) </a:t>
            </a:r>
          </a:p>
          <a:p>
            <a:pPr eaLnBrk="1" hangingPunct="1">
              <a:lnSpc>
                <a:spcPct val="130000"/>
              </a:lnSpc>
              <a:buFont typeface="Wingdings" charset="2"/>
              <a:buNone/>
              <a:tabLst>
                <a:tab pos="3205163" algn="l"/>
              </a:tabLst>
            </a:pPr>
            <a:r>
              <a:rPr lang="en-US" dirty="0"/>
              <a:t>	C</a:t>
            </a:r>
            <a:r>
              <a:rPr lang="en-US" baseline="-25000" dirty="0"/>
              <a:t>3</a:t>
            </a:r>
            <a:r>
              <a:rPr lang="en-US" dirty="0"/>
              <a:t>H</a:t>
            </a:r>
            <a:r>
              <a:rPr lang="en-US" baseline="-25000" dirty="0"/>
              <a:t>8</a:t>
            </a:r>
            <a:r>
              <a:rPr lang="en-US" dirty="0"/>
              <a:t>  +  O</a:t>
            </a:r>
            <a:r>
              <a:rPr lang="en-US" baseline="-25000" dirty="0"/>
              <a:t>2</a:t>
            </a:r>
            <a:r>
              <a:rPr lang="en-US" dirty="0"/>
              <a:t>          	</a:t>
            </a:r>
            <a:r>
              <a:rPr lang="en-US" b="1" dirty="0">
                <a:solidFill>
                  <a:srgbClr val="5F8804"/>
                </a:solidFill>
              </a:rPr>
              <a:t>3</a:t>
            </a:r>
            <a:r>
              <a:rPr lang="en-US" dirty="0"/>
              <a:t>CO</a:t>
            </a:r>
            <a:r>
              <a:rPr lang="en-US" baseline="-25000" dirty="0"/>
              <a:t>2</a:t>
            </a:r>
            <a:r>
              <a:rPr lang="en-US" dirty="0"/>
              <a:t>  +  </a:t>
            </a:r>
            <a:r>
              <a:rPr lang="en-US" b="1" dirty="0">
                <a:solidFill>
                  <a:srgbClr val="F00C0C"/>
                </a:solidFill>
              </a:rPr>
              <a:t>4</a:t>
            </a:r>
            <a:r>
              <a:rPr lang="en-US" dirty="0"/>
              <a:t>H</a:t>
            </a:r>
            <a:r>
              <a:rPr lang="en-US" baseline="-25000" dirty="0"/>
              <a:t>2</a:t>
            </a:r>
            <a:r>
              <a:rPr lang="en-US" dirty="0"/>
              <a:t>O + energy</a:t>
            </a:r>
          </a:p>
          <a:p>
            <a:pPr eaLnBrk="1" hangingPunct="1">
              <a:lnSpc>
                <a:spcPct val="130000"/>
              </a:lnSpc>
              <a:buFont typeface="Wingdings" charset="2"/>
              <a:buNone/>
              <a:tabLst>
                <a:tab pos="3205163" algn="l"/>
              </a:tabLst>
            </a:pPr>
            <a:r>
              <a:rPr lang="en-US" dirty="0"/>
              <a:t>Balance O: (1/2 of 10 = 5)</a:t>
            </a:r>
          </a:p>
          <a:p>
            <a:pPr eaLnBrk="1" hangingPunct="1">
              <a:lnSpc>
                <a:spcPct val="130000"/>
              </a:lnSpc>
              <a:buFont typeface="Wingdings" charset="2"/>
              <a:buNone/>
              <a:tabLst>
                <a:tab pos="3205163" algn="l"/>
              </a:tabLst>
            </a:pPr>
            <a:r>
              <a:rPr lang="en-US" dirty="0"/>
              <a:t>	C</a:t>
            </a:r>
            <a:r>
              <a:rPr lang="en-US" baseline="-25000" dirty="0"/>
              <a:t>3</a:t>
            </a:r>
            <a:r>
              <a:rPr lang="en-US" dirty="0"/>
              <a:t>H</a:t>
            </a:r>
            <a:r>
              <a:rPr lang="en-US" baseline="-25000" dirty="0"/>
              <a:t>8</a:t>
            </a:r>
            <a:r>
              <a:rPr lang="en-US" dirty="0"/>
              <a:t>  + </a:t>
            </a:r>
            <a:r>
              <a:rPr lang="en-US" dirty="0">
                <a:solidFill>
                  <a:srgbClr val="669900"/>
                </a:solidFill>
              </a:rPr>
              <a:t> </a:t>
            </a:r>
            <a:r>
              <a:rPr lang="en-US" b="1" dirty="0">
                <a:solidFill>
                  <a:srgbClr val="0000FF"/>
                </a:solidFill>
              </a:rPr>
              <a:t>5</a:t>
            </a:r>
            <a:r>
              <a:rPr lang="en-US" dirty="0"/>
              <a:t>O</a:t>
            </a:r>
            <a:r>
              <a:rPr lang="en-US" baseline="-25000" dirty="0"/>
              <a:t>2</a:t>
            </a:r>
            <a:r>
              <a:rPr lang="en-US" dirty="0"/>
              <a:t>          	</a:t>
            </a:r>
            <a:r>
              <a:rPr lang="en-US" b="1" dirty="0">
                <a:solidFill>
                  <a:srgbClr val="5F8804"/>
                </a:solidFill>
              </a:rPr>
              <a:t>3</a:t>
            </a:r>
            <a:r>
              <a:rPr lang="en-US" dirty="0"/>
              <a:t>CO</a:t>
            </a:r>
            <a:r>
              <a:rPr lang="en-US" baseline="-25000" dirty="0"/>
              <a:t>2</a:t>
            </a:r>
            <a:r>
              <a:rPr lang="en-US" dirty="0"/>
              <a:t>  +  </a:t>
            </a:r>
            <a:r>
              <a:rPr lang="en-US" b="1" dirty="0">
                <a:solidFill>
                  <a:srgbClr val="F00C0C"/>
                </a:solidFill>
              </a:rPr>
              <a:t>4</a:t>
            </a:r>
            <a:r>
              <a:rPr lang="en-US" dirty="0"/>
              <a:t>H</a:t>
            </a:r>
            <a:r>
              <a:rPr lang="en-US" baseline="-25000" dirty="0"/>
              <a:t>2</a:t>
            </a:r>
            <a:r>
              <a:rPr lang="en-US" dirty="0"/>
              <a:t>O + energy </a:t>
            </a:r>
            <a:r>
              <a:rPr lang="en-US" dirty="0" smtClean="0"/>
              <a:t>(</a:t>
            </a:r>
            <a:r>
              <a:rPr lang="en-US" dirty="0"/>
              <a:t>balanced)</a:t>
            </a:r>
          </a:p>
        </p:txBody>
      </p:sp>
      <p:sp>
        <p:nvSpPr>
          <p:cNvPr id="20484" name="Line 7"/>
          <p:cNvSpPr>
            <a:spLocks noChangeShapeType="1"/>
          </p:cNvSpPr>
          <p:nvPr/>
        </p:nvSpPr>
        <p:spPr bwMode="auto">
          <a:xfrm>
            <a:off x="2590800" y="2514600"/>
            <a:ext cx="838200"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0485" name="Line 8"/>
          <p:cNvSpPr>
            <a:spLocks noChangeShapeType="1"/>
          </p:cNvSpPr>
          <p:nvPr/>
        </p:nvSpPr>
        <p:spPr bwMode="auto">
          <a:xfrm>
            <a:off x="2590800" y="3657600"/>
            <a:ext cx="838200"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0486" name="Line 11"/>
          <p:cNvSpPr>
            <a:spLocks noChangeShapeType="1"/>
          </p:cNvSpPr>
          <p:nvPr/>
        </p:nvSpPr>
        <p:spPr bwMode="auto">
          <a:xfrm>
            <a:off x="2590800" y="4800600"/>
            <a:ext cx="838200"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0487" name="Line 12"/>
          <p:cNvSpPr>
            <a:spLocks noChangeShapeType="1"/>
          </p:cNvSpPr>
          <p:nvPr/>
        </p:nvSpPr>
        <p:spPr bwMode="auto">
          <a:xfrm>
            <a:off x="2590800" y="5867400"/>
            <a:ext cx="838200"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8" name="Picture 7">
            <a:extLst>
              <a:ext uri="{FF2B5EF4-FFF2-40B4-BE49-F238E27FC236}">
                <a16:creationId xmlns:a16="http://schemas.microsoft.com/office/drawing/2014/main" xmlns="" id="{97EC4B82-B6D8-48E6-BE0B-BF97A66AD2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217737"/>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xmlns="" id="{9E08F708-D93F-41B0-BC3D-F224B4A26D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360736"/>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xmlns="" id="{C6DBCB71-8583-4452-A6BC-BDE04170D5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529135"/>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xmlns="" id="{3BD796AB-A133-4191-8EAF-5DFF2F1C3D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537201"/>
            <a:ext cx="228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702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9"/>
          <p:cNvSpPr>
            <a:spLocks noGrp="1" noChangeArrowheads="1"/>
          </p:cNvSpPr>
          <p:nvPr>
            <p:ph type="title"/>
          </p:nvPr>
        </p:nvSpPr>
        <p:spPr>
          <a:xfrm>
            <a:off x="533400" y="257177"/>
            <a:ext cx="7600950" cy="914400"/>
          </a:xfrm>
        </p:spPr>
        <p:txBody>
          <a:bodyPr/>
          <a:lstStyle/>
          <a:p>
            <a:pPr eaLnBrk="1" hangingPunct="1"/>
            <a:r>
              <a:rPr lang="en-US" dirty="0"/>
              <a:t>11.5  </a:t>
            </a:r>
            <a:r>
              <a:rPr lang="en-US" dirty="0">
                <a:solidFill>
                  <a:srgbClr val="800000"/>
                </a:solidFill>
              </a:rPr>
              <a:t>Alkenes and Alkynes</a:t>
            </a:r>
          </a:p>
        </p:txBody>
      </p:sp>
      <p:sp>
        <p:nvSpPr>
          <p:cNvPr id="14339" name="Rectangle 1027"/>
          <p:cNvSpPr>
            <a:spLocks noGrp="1" noChangeArrowheads="1"/>
          </p:cNvSpPr>
          <p:nvPr>
            <p:ph type="body" sz="half" idx="1"/>
          </p:nvPr>
        </p:nvSpPr>
        <p:spPr>
          <a:xfrm>
            <a:off x="609600" y="1600200"/>
            <a:ext cx="4267200" cy="2895600"/>
          </a:xfrm>
        </p:spPr>
        <p:txBody>
          <a:bodyPr/>
          <a:lstStyle/>
          <a:p>
            <a:pPr marL="0" indent="0" eaLnBrk="1" hangingPunct="1">
              <a:spcBef>
                <a:spcPct val="0"/>
              </a:spcBef>
              <a:buFont typeface="Wingdings" charset="2"/>
              <a:buNone/>
            </a:pPr>
            <a:endParaRPr lang="en-US" b="1" dirty="0"/>
          </a:p>
          <a:p>
            <a:pPr marL="0" indent="0" eaLnBrk="1" hangingPunct="1">
              <a:spcBef>
                <a:spcPct val="0"/>
              </a:spcBef>
              <a:buFont typeface="Wingdings" charset="2"/>
              <a:buNone/>
            </a:pPr>
            <a:endParaRPr lang="en-US" b="1" dirty="0"/>
          </a:p>
          <a:p>
            <a:pPr marL="0" indent="0" eaLnBrk="1" hangingPunct="1">
              <a:spcBef>
                <a:spcPct val="0"/>
              </a:spcBef>
              <a:buNone/>
            </a:pPr>
            <a:r>
              <a:rPr lang="en-US" dirty="0"/>
              <a:t>Ethyne, commonly called acetylene, is used in welding, </a:t>
            </a:r>
            <a:br>
              <a:rPr lang="en-US" dirty="0"/>
            </a:br>
            <a:r>
              <a:rPr lang="en-US" dirty="0"/>
              <a:t>where it reacts with oxygen </a:t>
            </a:r>
            <a:br>
              <a:rPr lang="en-US" dirty="0"/>
            </a:br>
            <a:r>
              <a:rPr lang="en-US" dirty="0"/>
              <a:t>to produce flames with temperatures above 3300 </a:t>
            </a:r>
            <a:r>
              <a:rPr lang="en-US" dirty="0">
                <a:latin typeface="Times New Roman"/>
                <a:ea typeface="Calibri"/>
              </a:rPr>
              <a:t>°</a:t>
            </a:r>
            <a:r>
              <a:rPr lang="en-US" dirty="0"/>
              <a:t>C.         </a:t>
            </a:r>
          </a:p>
          <a:p>
            <a:pPr marL="0" indent="0" eaLnBrk="1" hangingPunct="1">
              <a:spcBef>
                <a:spcPct val="0"/>
              </a:spcBef>
              <a:buFont typeface="Wingdings" charset="2"/>
              <a:buNone/>
            </a:pPr>
            <a:endParaRPr lang="en-US" sz="3200" b="1" dirty="0"/>
          </a:p>
          <a:p>
            <a:pPr marL="0" indent="0" eaLnBrk="1" hangingPunct="1">
              <a:spcBef>
                <a:spcPct val="0"/>
              </a:spcBef>
              <a:buFont typeface="Wingdings" charset="2"/>
              <a:buNone/>
            </a:pPr>
            <a:endParaRPr lang="en-US" sz="3200" b="1" dirty="0"/>
          </a:p>
        </p:txBody>
      </p:sp>
      <p:sp>
        <p:nvSpPr>
          <p:cNvPr id="14341" name="TextBox 9"/>
          <p:cNvSpPr txBox="1">
            <a:spLocks noChangeArrowheads="1"/>
          </p:cNvSpPr>
          <p:nvPr/>
        </p:nvSpPr>
        <p:spPr bwMode="auto">
          <a:xfrm>
            <a:off x="609600" y="4953000"/>
            <a:ext cx="762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b="1" dirty="0">
                <a:solidFill>
                  <a:srgbClr val="3D9D1E"/>
                </a:solidFill>
                <a:latin typeface="Times New Roman" charset="0"/>
                <a:cs typeface="Times New Roman" charset="0"/>
              </a:rPr>
              <a:t>Learning </a:t>
            </a:r>
            <a:r>
              <a:rPr lang="en-US" sz="2400" b="1" dirty="0" smtClean="0">
                <a:solidFill>
                  <a:srgbClr val="3D9D1E"/>
                </a:solidFill>
                <a:latin typeface="Times New Roman" pitchFamily="18" charset="0"/>
              </a:rPr>
              <a:t>Goal  </a:t>
            </a:r>
            <a:r>
              <a:rPr lang="en-US" sz="2400" dirty="0" smtClean="0">
                <a:latin typeface="Times New Roman" pitchFamily="18" charset="0"/>
              </a:rPr>
              <a:t>Write </a:t>
            </a:r>
            <a:r>
              <a:rPr lang="en-US" sz="2400" dirty="0">
                <a:latin typeface="Times New Roman" pitchFamily="18" charset="0"/>
              </a:rPr>
              <a:t>the IUPAC names or draw the condensed structural or line-angle formulas for alkenes and alkynes.</a:t>
            </a:r>
          </a:p>
        </p:txBody>
      </p:sp>
      <p:pic>
        <p:nvPicPr>
          <p:cNvPr id="1434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52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6144" y="1828800"/>
            <a:ext cx="3980597" cy="2667000"/>
          </a:xfrm>
          <a:prstGeom prst="rect">
            <a:avLst/>
          </a:prstGeom>
        </p:spPr>
      </p:pic>
    </p:spTree>
    <p:extLst>
      <p:ext uri="{BB962C8B-B14F-4D97-AF65-F5344CB8AC3E}">
        <p14:creationId xmlns:p14="http://schemas.microsoft.com/office/powerpoint/2010/main" val="3623053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19076"/>
            <a:ext cx="7600950" cy="990600"/>
          </a:xfrm>
        </p:spPr>
        <p:txBody>
          <a:bodyPr/>
          <a:lstStyle/>
          <a:p>
            <a:pPr eaLnBrk="1" hangingPunct="1"/>
            <a:r>
              <a:rPr lang="en-US" dirty="0"/>
              <a:t>Alkenes and Alkynes</a:t>
            </a:r>
          </a:p>
        </p:txBody>
      </p:sp>
      <p:sp>
        <p:nvSpPr>
          <p:cNvPr id="15363" name="Rectangle 3"/>
          <p:cNvSpPr>
            <a:spLocks noGrp="1" noChangeArrowheads="1"/>
          </p:cNvSpPr>
          <p:nvPr>
            <p:ph type="body" sz="half" idx="1"/>
          </p:nvPr>
        </p:nvSpPr>
        <p:spPr>
          <a:xfrm>
            <a:off x="609600" y="1676400"/>
            <a:ext cx="8305800" cy="4419600"/>
          </a:xfrm>
        </p:spPr>
        <p:txBody>
          <a:bodyPr/>
          <a:lstStyle/>
          <a:p>
            <a:pPr marL="0" indent="0" eaLnBrk="1" hangingPunct="1">
              <a:buFont typeface="Arial" charset="0"/>
              <a:buNone/>
            </a:pPr>
            <a:r>
              <a:rPr lang="en-US" dirty="0"/>
              <a:t>Alkenes and alkynes are families of hydrocarbons that </a:t>
            </a:r>
          </a:p>
          <a:p>
            <a:pPr marL="320040" indent="-320040" eaLnBrk="1" hangingPunct="1"/>
            <a:r>
              <a:rPr lang="en-US" dirty="0"/>
              <a:t>contain double and triple bonds, respectively</a:t>
            </a:r>
          </a:p>
          <a:p>
            <a:pPr marL="320040" indent="-320040" eaLnBrk="1" hangingPunct="1"/>
            <a:r>
              <a:rPr lang="en-US" dirty="0"/>
              <a:t>are called unsaturated hydrocarbons because they do not contain the maximum number of hydrogen atoms</a:t>
            </a:r>
          </a:p>
          <a:p>
            <a:pPr marL="320040" indent="-320040" eaLnBrk="1" hangingPunct="1"/>
            <a:r>
              <a:rPr lang="en-US" dirty="0"/>
              <a:t>react with hydrogen gas to increase the number of hydrogen atoms and become alkanes</a:t>
            </a:r>
          </a:p>
          <a:p>
            <a:pPr marL="0" indent="0" eaLnBrk="1" hangingPunct="1">
              <a:buFont typeface="Arial" charset="0"/>
              <a:buNone/>
            </a:pPr>
            <a:endParaRPr lang="en-US" dirty="0"/>
          </a:p>
        </p:txBody>
      </p:sp>
    </p:spTree>
    <p:extLst>
      <p:ext uri="{BB962C8B-B14F-4D97-AF65-F5344CB8AC3E}">
        <p14:creationId xmlns:p14="http://schemas.microsoft.com/office/powerpoint/2010/main" val="3824470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19076"/>
            <a:ext cx="8153400" cy="990600"/>
          </a:xfrm>
        </p:spPr>
        <p:txBody>
          <a:bodyPr/>
          <a:lstStyle/>
          <a:p>
            <a:pPr eaLnBrk="1" hangingPunct="1"/>
            <a:r>
              <a:rPr lang="en-US" dirty="0"/>
              <a:t>Identifying Alkenes</a:t>
            </a:r>
          </a:p>
        </p:txBody>
      </p:sp>
      <p:sp>
        <p:nvSpPr>
          <p:cNvPr id="16387" name="Content Placeholder 3"/>
          <p:cNvSpPr>
            <a:spLocks noGrp="1"/>
          </p:cNvSpPr>
          <p:nvPr>
            <p:ph sz="quarter" idx="1"/>
          </p:nvPr>
        </p:nvSpPr>
        <p:spPr>
          <a:xfrm>
            <a:off x="612775" y="1600200"/>
            <a:ext cx="4873625" cy="4495800"/>
          </a:xfrm>
        </p:spPr>
        <p:txBody>
          <a:bodyPr/>
          <a:lstStyle/>
          <a:p>
            <a:pPr marL="0" indent="0" eaLnBrk="1" hangingPunct="1">
              <a:buFont typeface="Arial" charset="0"/>
              <a:buNone/>
            </a:pPr>
            <a:r>
              <a:rPr lang="en-US" b="1" dirty="0"/>
              <a:t>Alkenes</a:t>
            </a:r>
            <a:r>
              <a:rPr lang="en-US" dirty="0"/>
              <a:t> contain one or more carbon–carbon double bonds.</a:t>
            </a:r>
          </a:p>
          <a:p>
            <a:pPr marL="0" indent="0" eaLnBrk="1" hangingPunct="1">
              <a:buFont typeface="Arial" charset="0"/>
              <a:buNone/>
            </a:pPr>
            <a:endParaRPr lang="en-US" dirty="0"/>
          </a:p>
          <a:p>
            <a:pPr marL="0" indent="0" eaLnBrk="1" hangingPunct="1">
              <a:buFont typeface="Arial" charset="0"/>
              <a:buNone/>
            </a:pPr>
            <a:r>
              <a:rPr lang="en-US" dirty="0"/>
              <a:t>In ethene, C</a:t>
            </a:r>
            <a:r>
              <a:rPr lang="en-US" baseline="-25000" dirty="0"/>
              <a:t>2</a:t>
            </a:r>
            <a:r>
              <a:rPr lang="en-US" dirty="0"/>
              <a:t>H</a:t>
            </a:r>
            <a:r>
              <a:rPr lang="en-US" baseline="-25000" dirty="0"/>
              <a:t>4</a:t>
            </a:r>
            <a:r>
              <a:rPr lang="en-US" dirty="0"/>
              <a:t>, two carbon atoms are connected by a double bond. </a:t>
            </a:r>
          </a:p>
          <a:p>
            <a:pPr marL="0" indent="0" eaLnBrk="1" hangingPunct="1">
              <a:buFont typeface="Arial" charset="0"/>
              <a:buNone/>
            </a:pPr>
            <a:endParaRPr lang="en-US" dirty="0"/>
          </a:p>
          <a:p>
            <a:pPr marL="0" indent="0" eaLnBrk="1" hangingPunct="1">
              <a:buNone/>
            </a:pPr>
            <a:r>
              <a:rPr lang="en-US" dirty="0"/>
              <a:t>Each carbon atom in the double bond is attached to two hydrogen atoms and has a trigonal planar arrangement with bond angles of 120</a:t>
            </a:r>
            <a:r>
              <a:rPr lang="en-US" dirty="0">
                <a:latin typeface="Times New Roman"/>
                <a:ea typeface="Calibri"/>
              </a:rPr>
              <a:t>°</a:t>
            </a:r>
            <a:r>
              <a:rPr lang="en-US" dirty="0"/>
              <a: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0106"/>
          <a:stretch/>
        </p:blipFill>
        <p:spPr>
          <a:xfrm>
            <a:off x="5943600" y="1981200"/>
            <a:ext cx="2938272" cy="3943227"/>
          </a:xfrm>
          <a:prstGeom prst="rect">
            <a:avLst/>
          </a:prstGeom>
        </p:spPr>
      </p:pic>
    </p:spTree>
    <p:extLst>
      <p:ext uri="{BB962C8B-B14F-4D97-AF65-F5344CB8AC3E}">
        <p14:creationId xmlns:p14="http://schemas.microsoft.com/office/powerpoint/2010/main" val="421782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19075"/>
            <a:ext cx="8153400" cy="990600"/>
          </a:xfrm>
        </p:spPr>
        <p:txBody>
          <a:bodyPr/>
          <a:lstStyle/>
          <a:p>
            <a:pPr eaLnBrk="1" hangingPunct="1"/>
            <a:r>
              <a:rPr lang="en-US" dirty="0"/>
              <a:t>Ethene, C</a:t>
            </a:r>
            <a:r>
              <a:rPr lang="en-US" baseline="-25000" dirty="0"/>
              <a:t>2</a:t>
            </a:r>
            <a:r>
              <a:rPr lang="en-US" dirty="0"/>
              <a:t>H</a:t>
            </a:r>
            <a:r>
              <a:rPr lang="en-US" baseline="-25000" dirty="0"/>
              <a:t>4</a:t>
            </a:r>
          </a:p>
        </p:txBody>
      </p:sp>
      <p:sp>
        <p:nvSpPr>
          <p:cNvPr id="17411" name="Content Placeholder 3"/>
          <p:cNvSpPr>
            <a:spLocks noGrp="1"/>
          </p:cNvSpPr>
          <p:nvPr>
            <p:ph sz="quarter" idx="1"/>
          </p:nvPr>
        </p:nvSpPr>
        <p:spPr>
          <a:xfrm>
            <a:off x="612775" y="1600200"/>
            <a:ext cx="4492625" cy="4495800"/>
          </a:xfrm>
        </p:spPr>
        <p:txBody>
          <a:bodyPr/>
          <a:lstStyle/>
          <a:p>
            <a:pPr marL="0" indent="0" eaLnBrk="1" hangingPunct="1">
              <a:buFont typeface="Arial" charset="0"/>
              <a:buNone/>
            </a:pPr>
            <a:r>
              <a:rPr lang="en-US" b="1" dirty="0"/>
              <a:t>Ethene</a:t>
            </a:r>
            <a:r>
              <a:rPr lang="en-US" dirty="0"/>
              <a:t>, C</a:t>
            </a:r>
            <a:r>
              <a:rPr lang="en-US" baseline="-25000" dirty="0"/>
              <a:t>2</a:t>
            </a:r>
            <a:r>
              <a:rPr lang="en-US" dirty="0"/>
              <a:t>H</a:t>
            </a:r>
            <a:r>
              <a:rPr lang="en-US" baseline="-25000" dirty="0"/>
              <a:t>4</a:t>
            </a:r>
            <a:r>
              <a:rPr lang="en-US" dirty="0"/>
              <a:t>, more commonly called ethylene,</a:t>
            </a:r>
          </a:p>
          <a:p>
            <a:pPr marL="320040" indent="-320040" eaLnBrk="1" hangingPunct="1"/>
            <a:r>
              <a:rPr lang="en-US" dirty="0"/>
              <a:t>is an important plant hormone involved in promoting the ripening of fruit such as bananas</a:t>
            </a:r>
          </a:p>
          <a:p>
            <a:pPr marL="320040" indent="-320040" eaLnBrk="1" hangingPunct="1"/>
            <a:r>
              <a:rPr lang="en-US" dirty="0"/>
              <a:t>accelerates the breakdown of cellulose in plants, which causes flowers to wilt and leaves to fall from trees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278" y="1866900"/>
            <a:ext cx="3474226" cy="3124200"/>
          </a:xfrm>
          <a:prstGeom prst="rect">
            <a:avLst/>
          </a:prstGeom>
        </p:spPr>
      </p:pic>
    </p:spTree>
    <p:extLst>
      <p:ext uri="{BB962C8B-B14F-4D97-AF65-F5344CB8AC3E}">
        <p14:creationId xmlns:p14="http://schemas.microsoft.com/office/powerpoint/2010/main" val="996772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1813" y="219076"/>
            <a:ext cx="8153400" cy="990600"/>
          </a:xfrm>
        </p:spPr>
        <p:txBody>
          <a:bodyPr/>
          <a:lstStyle/>
          <a:p>
            <a:pPr eaLnBrk="1" hangingPunct="1"/>
            <a:r>
              <a:rPr lang="en-US" dirty="0"/>
              <a:t>Identifying Alkynes</a:t>
            </a:r>
          </a:p>
        </p:txBody>
      </p:sp>
      <p:sp>
        <p:nvSpPr>
          <p:cNvPr id="18435" name="Content Placeholder 3"/>
          <p:cNvSpPr>
            <a:spLocks noGrp="1"/>
          </p:cNvSpPr>
          <p:nvPr>
            <p:ph sz="quarter" idx="1"/>
          </p:nvPr>
        </p:nvSpPr>
        <p:spPr>
          <a:xfrm>
            <a:off x="612775" y="1600200"/>
            <a:ext cx="5102225" cy="4495800"/>
          </a:xfrm>
        </p:spPr>
        <p:txBody>
          <a:bodyPr/>
          <a:lstStyle/>
          <a:p>
            <a:pPr marL="0" indent="0" eaLnBrk="1" hangingPunct="1">
              <a:spcBef>
                <a:spcPct val="0"/>
              </a:spcBef>
              <a:buFont typeface="Arial" charset="0"/>
              <a:buNone/>
            </a:pPr>
            <a:r>
              <a:rPr lang="en-US" b="1" dirty="0"/>
              <a:t>Alkynes</a:t>
            </a:r>
            <a:r>
              <a:rPr lang="en-US" dirty="0"/>
              <a:t> contain one or more </a:t>
            </a:r>
            <a:br>
              <a:rPr lang="en-US" dirty="0"/>
            </a:br>
            <a:r>
              <a:rPr lang="en-US" dirty="0"/>
              <a:t>carbon–carbon triple bonds.</a:t>
            </a:r>
          </a:p>
          <a:p>
            <a:pPr marL="0" indent="0" eaLnBrk="1" hangingPunct="1">
              <a:spcBef>
                <a:spcPct val="0"/>
              </a:spcBef>
              <a:buFont typeface="Arial" charset="0"/>
              <a:buNone/>
            </a:pPr>
            <a:endParaRPr lang="en-US" dirty="0"/>
          </a:p>
          <a:p>
            <a:pPr marL="0" indent="0" eaLnBrk="1" hangingPunct="1">
              <a:spcBef>
                <a:spcPct val="0"/>
              </a:spcBef>
              <a:buFont typeface="Arial" charset="0"/>
              <a:buNone/>
            </a:pPr>
            <a:r>
              <a:rPr lang="en-US" dirty="0"/>
              <a:t>In ethyne, C</a:t>
            </a:r>
            <a:r>
              <a:rPr lang="en-US" baseline="-25000" dirty="0"/>
              <a:t>2</a:t>
            </a:r>
            <a:r>
              <a:rPr lang="en-US" dirty="0"/>
              <a:t>H</a:t>
            </a:r>
            <a:r>
              <a:rPr lang="en-US" baseline="-25000" dirty="0"/>
              <a:t>2</a:t>
            </a:r>
            <a:r>
              <a:rPr lang="en-US" dirty="0"/>
              <a:t>, </a:t>
            </a:r>
          </a:p>
          <a:p>
            <a:pPr marL="320040" indent="-320040" eaLnBrk="1" hangingPunct="1"/>
            <a:r>
              <a:rPr lang="en-US" dirty="0"/>
              <a:t>two carbon atoms are connected </a:t>
            </a:r>
            <a:br>
              <a:rPr lang="en-US" dirty="0"/>
            </a:br>
            <a:r>
              <a:rPr lang="en-US" dirty="0"/>
              <a:t>by a triple bond</a:t>
            </a:r>
          </a:p>
          <a:p>
            <a:pPr marL="320040" indent="-320040" eaLnBrk="1" hangingPunct="1">
              <a:spcBef>
                <a:spcPct val="0"/>
              </a:spcBef>
            </a:pPr>
            <a:r>
              <a:rPr lang="en-US" dirty="0"/>
              <a:t>each carbon is also bonded to </a:t>
            </a:r>
            <a:br>
              <a:rPr lang="en-US" dirty="0"/>
            </a:br>
            <a:r>
              <a:rPr lang="en-US" dirty="0"/>
              <a:t>one H atom</a:t>
            </a:r>
          </a:p>
          <a:p>
            <a:pPr marL="0" indent="0" eaLnBrk="1" hangingPunct="1">
              <a:spcBef>
                <a:spcPct val="0"/>
              </a:spcBef>
              <a:buFont typeface="Arial" charset="0"/>
              <a:buNone/>
            </a:pPr>
            <a:endParaRPr lang="en-US" dirty="0"/>
          </a:p>
          <a:p>
            <a:pPr marL="0" indent="0" eaLnBrk="1" hangingPunct="1">
              <a:spcBef>
                <a:spcPct val="0"/>
              </a:spcBef>
              <a:buNone/>
            </a:pPr>
            <a:r>
              <a:rPr lang="en-US" dirty="0"/>
              <a:t>Each carbon atom in the triple bond has a linear arrangement with bond angles of 180</a:t>
            </a:r>
            <a:r>
              <a:rPr lang="en-US" dirty="0">
                <a:latin typeface="Times New Roman"/>
                <a:ea typeface="Calibri"/>
              </a:rPr>
              <a:t>°</a:t>
            </a:r>
            <a:r>
              <a:rPr lang="en-US" dirty="0"/>
              <a:t>.</a:t>
            </a:r>
          </a:p>
        </p:txBody>
      </p:sp>
      <p:pic>
        <p:nvPicPr>
          <p:cNvPr id="5" name="Picture 4"/>
          <p:cNvPicPr>
            <a:picLocks noChangeAspect="1"/>
          </p:cNvPicPr>
          <p:nvPr/>
        </p:nvPicPr>
        <p:blipFill>
          <a:blip r:embed="rId3" cstate="print"/>
          <a:stretch>
            <a:fillRect/>
          </a:stretch>
        </p:blipFill>
        <p:spPr>
          <a:xfrm>
            <a:off x="6298258" y="1737534"/>
            <a:ext cx="1738159" cy="3742363"/>
          </a:xfrm>
          <a:prstGeom prst="rect">
            <a:avLst/>
          </a:prstGeom>
        </p:spPr>
      </p:pic>
    </p:spTree>
    <p:extLst>
      <p:ext uri="{BB962C8B-B14F-4D97-AF65-F5344CB8AC3E}">
        <p14:creationId xmlns:p14="http://schemas.microsoft.com/office/powerpoint/2010/main" val="792578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19076"/>
            <a:ext cx="8153400" cy="990600"/>
          </a:xfrm>
        </p:spPr>
        <p:txBody>
          <a:bodyPr/>
          <a:lstStyle/>
          <a:p>
            <a:pPr eaLnBrk="1" hangingPunct="1"/>
            <a:r>
              <a:rPr lang="en-US" dirty="0"/>
              <a:t>Learning Check</a:t>
            </a:r>
          </a:p>
        </p:txBody>
      </p:sp>
      <p:sp>
        <p:nvSpPr>
          <p:cNvPr id="19459" name="TextBox 6"/>
          <p:cNvSpPr txBox="1">
            <a:spLocks noChangeArrowheads="1"/>
          </p:cNvSpPr>
          <p:nvPr/>
        </p:nvSpPr>
        <p:spPr bwMode="auto">
          <a:xfrm>
            <a:off x="685800" y="1676400"/>
            <a:ext cx="7620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latin typeface="Times New Roman" charset="0"/>
              </a:rPr>
              <a:t>Identify the following compounds as an alkene or alkyne: </a:t>
            </a:r>
          </a:p>
          <a:p>
            <a:endParaRPr lang="en-US" sz="2400" dirty="0">
              <a:latin typeface="Times New Roman" charset="0"/>
            </a:endParaRPr>
          </a:p>
          <a:p>
            <a:endParaRPr lang="en-US" sz="2400" dirty="0">
              <a:latin typeface="Times New Roman" charset="0"/>
            </a:endParaRPr>
          </a:p>
          <a:p>
            <a:endParaRPr lang="en-US" sz="2400" dirty="0">
              <a:latin typeface="Times New Roman" charset="0"/>
            </a:endParaRPr>
          </a:p>
          <a:p>
            <a:r>
              <a:rPr lang="en-US" sz="2400" dirty="0">
                <a:latin typeface="Times New Roman" charset="0"/>
              </a:rPr>
              <a:t>A.</a:t>
            </a:r>
          </a:p>
          <a:p>
            <a:endParaRPr lang="en-US" sz="2400" dirty="0">
              <a:latin typeface="Times New Roman" charset="0"/>
            </a:endParaRPr>
          </a:p>
          <a:p>
            <a:endParaRPr lang="en-US" sz="2400" dirty="0">
              <a:latin typeface="Times New Roman" charset="0"/>
            </a:endParaRPr>
          </a:p>
          <a:p>
            <a:r>
              <a:rPr lang="en-US" sz="2400" dirty="0">
                <a:latin typeface="Times New Roman" charset="0"/>
              </a:rPr>
              <a:t>B.</a:t>
            </a:r>
            <a:endParaRPr lang="en-US" dirty="0"/>
          </a:p>
        </p:txBody>
      </p:sp>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048000"/>
            <a:ext cx="30146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938" y="4038600"/>
            <a:ext cx="33369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296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219077"/>
            <a:ext cx="8153400" cy="990600"/>
          </a:xfrm>
        </p:spPr>
        <p:txBody>
          <a:bodyPr/>
          <a:lstStyle/>
          <a:p>
            <a:pPr eaLnBrk="1" hangingPunct="1"/>
            <a:r>
              <a:rPr lang="en-US" dirty="0"/>
              <a:t>Solution</a:t>
            </a:r>
          </a:p>
        </p:txBody>
      </p:sp>
      <p:sp>
        <p:nvSpPr>
          <p:cNvPr id="20483" name="TextBox 6"/>
          <p:cNvSpPr txBox="1">
            <a:spLocks noChangeArrowheads="1"/>
          </p:cNvSpPr>
          <p:nvPr/>
        </p:nvSpPr>
        <p:spPr bwMode="auto">
          <a:xfrm>
            <a:off x="685800" y="1676400"/>
            <a:ext cx="7620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latin typeface="Times New Roman" charset="0"/>
              </a:rPr>
              <a:t>Identify the following compounds as an alkene or alkyne:   </a:t>
            </a:r>
          </a:p>
          <a:p>
            <a:endParaRPr lang="en-US" sz="2400" dirty="0">
              <a:latin typeface="Times New Roman" charset="0"/>
            </a:endParaRPr>
          </a:p>
          <a:p>
            <a:endParaRPr lang="en-US" sz="2400" dirty="0">
              <a:latin typeface="Times New Roman" charset="0"/>
            </a:endParaRPr>
          </a:p>
          <a:p>
            <a:endParaRPr lang="en-US" sz="2400" dirty="0">
              <a:latin typeface="Times New Roman" charset="0"/>
            </a:endParaRPr>
          </a:p>
          <a:p>
            <a:r>
              <a:rPr lang="en-US" sz="2400" dirty="0">
                <a:latin typeface="Times New Roman" charset="0"/>
              </a:rPr>
              <a:t>A.  alkene</a:t>
            </a:r>
          </a:p>
          <a:p>
            <a:endParaRPr lang="en-US" sz="2400" dirty="0">
              <a:latin typeface="Times New Roman" charset="0"/>
            </a:endParaRPr>
          </a:p>
          <a:p>
            <a:endParaRPr lang="en-US" sz="2400" dirty="0">
              <a:latin typeface="Times New Roman" charset="0"/>
            </a:endParaRPr>
          </a:p>
          <a:p>
            <a:r>
              <a:rPr lang="en-US" sz="2400" dirty="0">
                <a:latin typeface="Times New Roman" charset="0"/>
              </a:rPr>
              <a:t>B.  alkyne</a:t>
            </a:r>
            <a:endParaRPr lang="en-US" dirty="0"/>
          </a:p>
        </p:txBody>
      </p:sp>
      <p:pic>
        <p:nvPicPr>
          <p:cNvPr id="20484"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048000"/>
            <a:ext cx="30146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938" y="4038600"/>
            <a:ext cx="33369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8085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95275"/>
            <a:ext cx="8305800" cy="838200"/>
          </a:xfrm>
        </p:spPr>
        <p:txBody>
          <a:bodyPr/>
          <a:lstStyle/>
          <a:p>
            <a:pPr eaLnBrk="1" hangingPunct="1"/>
            <a:r>
              <a:rPr lang="en-US" dirty="0"/>
              <a:t>Naming Alkanes, Alkenes, and Alkynes</a:t>
            </a:r>
          </a:p>
        </p:txBody>
      </p:sp>
      <p:sp>
        <p:nvSpPr>
          <p:cNvPr id="21507" name="Rectangle 3"/>
          <p:cNvSpPr>
            <a:spLocks noGrp="1" noChangeArrowheads="1"/>
          </p:cNvSpPr>
          <p:nvPr>
            <p:ph type="body" sz="half" idx="1"/>
          </p:nvPr>
        </p:nvSpPr>
        <p:spPr>
          <a:xfrm>
            <a:off x="609600" y="1600200"/>
            <a:ext cx="8382000" cy="2209800"/>
          </a:xfrm>
        </p:spPr>
        <p:txBody>
          <a:bodyPr/>
          <a:lstStyle/>
          <a:p>
            <a:pPr marL="0" indent="0" eaLnBrk="1" hangingPunct="1">
              <a:buClr>
                <a:schemeClr val="bg2"/>
              </a:buClr>
              <a:buSzTx/>
              <a:buFontTx/>
              <a:buNone/>
            </a:pPr>
            <a:r>
              <a:rPr lang="en-US" dirty="0">
                <a:solidFill>
                  <a:srgbClr val="000000"/>
                </a:solidFill>
              </a:rPr>
              <a:t>The IUPAC names for alkenes and alkynes </a:t>
            </a:r>
          </a:p>
          <a:p>
            <a:pPr marL="320040" indent="-320040" eaLnBrk="1" hangingPunct="1">
              <a:buSzTx/>
            </a:pPr>
            <a:r>
              <a:rPr lang="en-US" dirty="0">
                <a:solidFill>
                  <a:srgbClr val="000000"/>
                </a:solidFill>
              </a:rPr>
              <a:t>are similar to those of alkanes  </a:t>
            </a:r>
          </a:p>
          <a:p>
            <a:pPr marL="320040" indent="-320040" eaLnBrk="1" hangingPunct="1">
              <a:buSzTx/>
            </a:pPr>
            <a:r>
              <a:rPr lang="en-US" dirty="0">
                <a:solidFill>
                  <a:srgbClr val="000000"/>
                </a:solidFill>
              </a:rPr>
              <a:t>use the alkane name with the same number of carbon atoms, replacing the </a:t>
            </a:r>
            <a:r>
              <a:rPr lang="en-US" b="1" i="1" dirty="0">
                <a:solidFill>
                  <a:srgbClr val="2C7C9F"/>
                </a:solidFill>
              </a:rPr>
              <a:t>ane</a:t>
            </a:r>
            <a:r>
              <a:rPr lang="en-US" dirty="0">
                <a:solidFill>
                  <a:srgbClr val="000000"/>
                </a:solidFill>
              </a:rPr>
              <a:t> ending with </a:t>
            </a:r>
            <a:r>
              <a:rPr lang="en-US" b="1" i="1" dirty="0">
                <a:solidFill>
                  <a:schemeClr val="accent1"/>
                </a:solidFill>
              </a:rPr>
              <a:t>ene</a:t>
            </a:r>
          </a:p>
          <a:p>
            <a:pPr marL="0" indent="0" eaLnBrk="1" hangingPunct="1">
              <a:buSzTx/>
              <a:buFont typeface="Arial" charset="0"/>
              <a:buNone/>
            </a:pPr>
            <a:r>
              <a:rPr lang="en-US" dirty="0"/>
              <a:t>Cyclic alkenes are named as cycloalkenes.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056"/>
          <a:stretch/>
        </p:blipFill>
        <p:spPr>
          <a:xfrm>
            <a:off x="457200" y="4038600"/>
            <a:ext cx="8229600" cy="2275181"/>
          </a:xfrm>
          <a:prstGeom prst="rect">
            <a:avLst/>
          </a:prstGeom>
        </p:spPr>
      </p:pic>
      <p:sp>
        <p:nvSpPr>
          <p:cNvPr id="3" name="Slide Number Placeholder 2"/>
          <p:cNvSpPr>
            <a:spLocks noGrp="1"/>
          </p:cNvSpPr>
          <p:nvPr>
            <p:ph type="sldNum" sz="quarter" idx="10"/>
          </p:nvPr>
        </p:nvSpPr>
        <p:spPr>
          <a:xfrm>
            <a:off x="8572500" y="66675"/>
            <a:ext cx="533400" cy="244475"/>
          </a:xfrm>
        </p:spPr>
        <p:txBody>
          <a:bodyPr/>
          <a:lstStyle/>
          <a:p>
            <a:pPr>
              <a:defRPr/>
            </a:pPr>
            <a:fld id="{8CFBDF1F-C274-4100-8C77-D4F98B9B97A8}" type="slidenum">
              <a:rPr lang="en-US" smtClean="0"/>
              <a:pPr>
                <a:defRPr/>
              </a:pPr>
              <a:t>68</a:t>
            </a:fld>
            <a:endParaRPr lang="en-US" dirty="0"/>
          </a:p>
        </p:txBody>
      </p:sp>
    </p:spTree>
    <p:extLst>
      <p:ext uri="{BB962C8B-B14F-4D97-AF65-F5344CB8AC3E}">
        <p14:creationId xmlns:p14="http://schemas.microsoft.com/office/powerpoint/2010/main" val="481364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219076"/>
            <a:ext cx="8153400" cy="990600"/>
          </a:xfrm>
        </p:spPr>
        <p:txBody>
          <a:bodyPr/>
          <a:lstStyle/>
          <a:p>
            <a:pPr eaLnBrk="1" hangingPunct="1"/>
            <a:r>
              <a:rPr lang="en-US" dirty="0"/>
              <a:t>Learning Check</a:t>
            </a:r>
          </a:p>
        </p:txBody>
      </p:sp>
      <p:sp>
        <p:nvSpPr>
          <p:cNvPr id="23555" name="Content Placeholder 1"/>
          <p:cNvSpPr>
            <a:spLocks noGrp="1"/>
          </p:cNvSpPr>
          <p:nvPr>
            <p:ph sz="quarter" idx="1"/>
          </p:nvPr>
        </p:nvSpPr>
        <p:spPr/>
        <p:txBody>
          <a:bodyPr/>
          <a:lstStyle/>
          <a:p>
            <a:pPr marL="0" indent="0" eaLnBrk="1" hangingPunct="1">
              <a:buFont typeface="Arial" charset="0"/>
              <a:buNone/>
            </a:pPr>
            <a:r>
              <a:rPr lang="en-US" dirty="0"/>
              <a:t>Write IUPAC names for each of the following:</a:t>
            </a:r>
          </a:p>
          <a:p>
            <a:pPr marL="0" indent="0" eaLnBrk="1" hangingPunct="1">
              <a:buFont typeface="Arial" charset="0"/>
              <a:buNone/>
            </a:pPr>
            <a:endParaRPr lang="en-US" dirty="0"/>
          </a:p>
          <a:p>
            <a:pPr marL="0" indent="0" eaLnBrk="1" hangingPunct="1">
              <a:buFont typeface="Arial" charset="0"/>
              <a:buNone/>
            </a:pPr>
            <a:r>
              <a:rPr lang="en-US" dirty="0"/>
              <a:t>A.</a:t>
            </a:r>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r>
              <a:rPr lang="en-US" dirty="0"/>
              <a:t>B.  </a:t>
            </a:r>
          </a:p>
        </p:txBody>
      </p:sp>
      <p:pic>
        <p:nvPicPr>
          <p:cNvPr id="2355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438400"/>
            <a:ext cx="16764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267200"/>
            <a:ext cx="2454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02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57176"/>
            <a:ext cx="8015288" cy="914400"/>
          </a:xfrm>
        </p:spPr>
        <p:txBody>
          <a:bodyPr/>
          <a:lstStyle/>
          <a:p>
            <a:pPr eaLnBrk="1" hangingPunct="1"/>
            <a:r>
              <a:rPr lang="en-US" dirty="0"/>
              <a:t>Organic and Inorganic Compounds</a:t>
            </a:r>
          </a:p>
        </p:txBody>
      </p:sp>
      <p:sp>
        <p:nvSpPr>
          <p:cNvPr id="17411" name="Rectangle 3"/>
          <p:cNvSpPr>
            <a:spLocks noGrp="1" noChangeArrowheads="1"/>
          </p:cNvSpPr>
          <p:nvPr>
            <p:ph type="body" sz="half" idx="1"/>
          </p:nvPr>
        </p:nvSpPr>
        <p:spPr>
          <a:xfrm>
            <a:off x="609600" y="1600200"/>
            <a:ext cx="3505200" cy="4419600"/>
          </a:xfrm>
        </p:spPr>
        <p:txBody>
          <a:bodyPr/>
          <a:lstStyle/>
          <a:p>
            <a:pPr marL="0" indent="0" eaLnBrk="1" hangingPunct="1">
              <a:buFont typeface="Arial" charset="0"/>
              <a:buNone/>
            </a:pPr>
            <a:r>
              <a:rPr lang="en-US" dirty="0"/>
              <a:t>Many inorganic compounds have high melting and boiling points.</a:t>
            </a:r>
          </a:p>
          <a:p>
            <a:pPr marL="0" indent="0" eaLnBrk="1" hangingPunct="1">
              <a:buFont typeface="Arial" charset="0"/>
              <a:buNone/>
            </a:pPr>
            <a:endParaRPr lang="en-US" dirty="0"/>
          </a:p>
          <a:p>
            <a:pPr marL="0" indent="0" eaLnBrk="1" hangingPunct="1">
              <a:buFont typeface="Arial" charset="0"/>
              <a:buNone/>
            </a:pPr>
            <a:r>
              <a:rPr lang="en-US" dirty="0"/>
              <a:t>Inorganic compounds that are ionic are usually soluble in water, and most do not burn in air.</a:t>
            </a:r>
          </a:p>
          <a:p>
            <a:pPr marL="0" indent="0" eaLnBrk="1" hangingPunct="1">
              <a:lnSpc>
                <a:spcPct val="90000"/>
              </a:lnSpc>
              <a:buClr>
                <a:schemeClr val="bg2"/>
              </a:buClr>
              <a:buSzTx/>
              <a:buFontTx/>
              <a:buNone/>
            </a:pPr>
            <a:endParaRPr lang="en-US" dirty="0"/>
          </a:p>
          <a:p>
            <a:pPr marL="0" indent="0" eaLnBrk="1" hangingPunct="1">
              <a:lnSpc>
                <a:spcPct val="90000"/>
              </a:lnSpc>
              <a:buClr>
                <a:schemeClr val="bg2"/>
              </a:buClr>
              <a:buSzTx/>
              <a:buFontTx/>
              <a:buNone/>
            </a:pPr>
            <a:endParaRPr lang="en-US" b="1" dirty="0">
              <a:solidFill>
                <a:schemeClr val="bg2"/>
              </a:solidFill>
            </a:endParaRPr>
          </a:p>
        </p:txBody>
      </p:sp>
      <p:sp>
        <p:nvSpPr>
          <p:cNvPr id="17412" name="TextBox 1"/>
          <p:cNvSpPr txBox="1">
            <a:spLocks noChangeArrowheads="1"/>
          </p:cNvSpPr>
          <p:nvPr/>
        </p:nvSpPr>
        <p:spPr bwMode="auto">
          <a:xfrm>
            <a:off x="609600" y="5214938"/>
            <a:ext cx="784860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90000"/>
              </a:lnSpc>
              <a:buClr>
                <a:schemeClr val="bg2"/>
              </a:buClr>
            </a:pPr>
            <a:r>
              <a:rPr lang="en-US" sz="2400" dirty="0">
                <a:latin typeface="Times New Roman" charset="0"/>
              </a:rPr>
              <a:t>Propane, C</a:t>
            </a:r>
            <a:r>
              <a:rPr lang="en-US" sz="2400" baseline="-25000" dirty="0">
                <a:latin typeface="Times New Roman" charset="0"/>
              </a:rPr>
              <a:t>3</a:t>
            </a:r>
            <a:r>
              <a:rPr lang="en-US" sz="2400" dirty="0">
                <a:latin typeface="Times New Roman" charset="0"/>
              </a:rPr>
              <a:t>H</a:t>
            </a:r>
            <a:r>
              <a:rPr lang="en-US" sz="2400" baseline="-25000" dirty="0">
                <a:latin typeface="Times New Roman" charset="0"/>
              </a:rPr>
              <a:t>8</a:t>
            </a:r>
            <a:r>
              <a:rPr lang="en-US" sz="2400" dirty="0">
                <a:latin typeface="Times New Roman" charset="0"/>
              </a:rPr>
              <a:t>, is an organic compound used as a fuel. </a:t>
            </a:r>
            <a:r>
              <a:rPr lang="en-US" sz="2400" dirty="0" smtClean="0">
                <a:latin typeface="Times New Roman" charset="0"/>
              </a:rPr>
              <a:t>Salt, NaCl, </a:t>
            </a:r>
            <a:r>
              <a:rPr lang="en-US" sz="2400" dirty="0">
                <a:latin typeface="Times New Roman" charset="0"/>
              </a:rPr>
              <a:t>is an inorganic compound composed of Na</a:t>
            </a:r>
            <a:r>
              <a:rPr lang="en-US" sz="2400" baseline="30000" dirty="0">
                <a:latin typeface="Times New Roman" charset="0"/>
              </a:rPr>
              <a:t>+</a:t>
            </a:r>
            <a:r>
              <a:rPr lang="en-US" sz="2400" dirty="0">
                <a:latin typeface="Times New Roman" charset="0"/>
              </a:rPr>
              <a:t> and Cl</a:t>
            </a:r>
            <a:r>
              <a:rPr lang="en-US" sz="2400" baseline="30000" dirty="0">
                <a:latin typeface="Times New Roman" charset="0"/>
                <a:sym typeface="Symbol" charset="2"/>
              </a:rPr>
              <a:t>−</a:t>
            </a:r>
            <a:r>
              <a:rPr lang="en-US" sz="2400" dirty="0">
                <a:latin typeface="Times New Roman" charset="0"/>
              </a:rPr>
              <a:t> ions. </a:t>
            </a:r>
          </a:p>
          <a:p>
            <a:endParaRPr lang="en-US" dirty="0"/>
          </a:p>
        </p:txBody>
      </p:sp>
      <p:pic>
        <p:nvPicPr>
          <p:cNvPr id="2" name="Picture 1"/>
          <p:cNvPicPr>
            <a:picLocks noChangeAspect="1"/>
          </p:cNvPicPr>
          <p:nvPr/>
        </p:nvPicPr>
        <p:blipFill>
          <a:blip r:embed="rId3" cstate="print"/>
          <a:stretch>
            <a:fillRect/>
          </a:stretch>
        </p:blipFill>
        <p:spPr>
          <a:xfrm>
            <a:off x="4391696" y="1808587"/>
            <a:ext cx="4335286" cy="2798455"/>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1813" y="219076"/>
            <a:ext cx="8153400" cy="990600"/>
          </a:xfrm>
        </p:spPr>
        <p:txBody>
          <a:bodyPr/>
          <a:lstStyle/>
          <a:p>
            <a:pPr eaLnBrk="1" hangingPunct="1"/>
            <a:r>
              <a:rPr lang="en-US" dirty="0"/>
              <a:t>Solution</a:t>
            </a:r>
          </a:p>
        </p:txBody>
      </p:sp>
      <p:sp>
        <p:nvSpPr>
          <p:cNvPr id="24579" name="Content Placeholder 1"/>
          <p:cNvSpPr>
            <a:spLocks noGrp="1"/>
          </p:cNvSpPr>
          <p:nvPr>
            <p:ph sz="quarter" idx="1"/>
          </p:nvPr>
        </p:nvSpPr>
        <p:spPr>
          <a:xfrm>
            <a:off x="609600" y="1600200"/>
            <a:ext cx="8153400" cy="4495800"/>
          </a:xfrm>
        </p:spPr>
        <p:txBody>
          <a:bodyPr/>
          <a:lstStyle/>
          <a:p>
            <a:pPr marL="0" indent="0" eaLnBrk="1" hangingPunct="1">
              <a:buFont typeface="Arial" charset="0"/>
              <a:buNone/>
            </a:pPr>
            <a:r>
              <a:rPr lang="en-US" b="1" dirty="0">
                <a:solidFill>
                  <a:srgbClr val="7030A0"/>
                </a:solidFill>
              </a:rPr>
              <a:t>STEP 1  </a:t>
            </a:r>
            <a:r>
              <a:rPr lang="en-US" b="1" dirty="0"/>
              <a:t>Name the longest carbon chain that contains the 	   double or triple bond.</a:t>
            </a:r>
          </a:p>
          <a:p>
            <a:pPr marL="0" indent="0" eaLnBrk="1" hangingPunct="1">
              <a:buFont typeface="Arial" charset="0"/>
              <a:buNone/>
            </a:pPr>
            <a:r>
              <a:rPr lang="en-US" dirty="0"/>
              <a:t>A.</a:t>
            </a:r>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r>
              <a:rPr lang="en-US" dirty="0"/>
              <a:t>                               	five carbon atoms—pentene		</a:t>
            </a:r>
          </a:p>
          <a:p>
            <a:pPr marL="0" indent="0" eaLnBrk="1" hangingPunct="1">
              <a:buFont typeface="Arial" charset="0"/>
              <a:buNone/>
            </a:pPr>
            <a:endParaRPr lang="en-US" dirty="0"/>
          </a:p>
          <a:p>
            <a:pPr marL="0" indent="0" eaLnBrk="1" hangingPunct="1">
              <a:buFont typeface="Arial" charset="0"/>
              <a:buNone/>
            </a:pPr>
            <a:r>
              <a:rPr lang="en-US" dirty="0"/>
              <a:t>B.  </a:t>
            </a:r>
          </a:p>
          <a:p>
            <a:pPr marL="0" indent="0" eaLnBrk="1" hangingPunct="1">
              <a:buFont typeface="Arial" charset="0"/>
              <a:buNone/>
            </a:pPr>
            <a:endParaRPr lang="en-US" dirty="0"/>
          </a:p>
          <a:p>
            <a:pPr marL="0" indent="0" eaLnBrk="1" hangingPunct="1">
              <a:buFont typeface="Arial" charset="0"/>
              <a:buNone/>
            </a:pPr>
            <a:r>
              <a:rPr lang="en-US" dirty="0"/>
              <a:t>			</a:t>
            </a:r>
            <a:r>
              <a:rPr lang="en-US" dirty="0" smtClean="0"/>
              <a:t> six </a:t>
            </a:r>
            <a:r>
              <a:rPr lang="en-US" dirty="0"/>
              <a:t>carbon atoms—hexyne</a:t>
            </a:r>
          </a:p>
          <a:p>
            <a:pPr marL="0" indent="0" eaLnBrk="1" hangingPunct="1">
              <a:buFont typeface="Arial" charset="0"/>
              <a:buNone/>
            </a:pPr>
            <a:endParaRPr lang="en-US" dirty="0"/>
          </a:p>
        </p:txBody>
      </p:sp>
      <p:sp>
        <p:nvSpPr>
          <p:cNvPr id="7" name="Rounded Rectangle 6"/>
          <p:cNvSpPr>
            <a:spLocks noChangeArrowheads="1"/>
          </p:cNvSpPr>
          <p:nvPr/>
        </p:nvSpPr>
        <p:spPr bwMode="auto">
          <a:xfrm>
            <a:off x="1371600" y="4406724"/>
            <a:ext cx="7543800" cy="990600"/>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pPr>
              <a:defRPr/>
            </a:pPr>
            <a:r>
              <a:rPr lang="en-US" b="1" dirty="0">
                <a:latin typeface="Times New Roman" pitchFamily="18" charset="0"/>
              </a:rPr>
              <a:t>ANALYZE      Given                 	      Need       Connect</a:t>
            </a:r>
          </a:p>
          <a:p>
            <a:pPr>
              <a:defRPr/>
            </a:pPr>
            <a:r>
              <a:rPr lang="en-US" b="1" dirty="0">
                <a:latin typeface="Times New Roman" pitchFamily="18" charset="0"/>
              </a:rPr>
              <a:t>THE                 </a:t>
            </a:r>
            <a:r>
              <a:rPr lang="en-US" b="1" dirty="0" smtClean="0">
                <a:latin typeface="Times New Roman" pitchFamily="18" charset="0"/>
              </a:rPr>
              <a:t> </a:t>
            </a:r>
            <a:r>
              <a:rPr lang="en-US" dirty="0" smtClean="0">
                <a:latin typeface="Times New Roman" pitchFamily="18" charset="0"/>
              </a:rPr>
              <a:t>six </a:t>
            </a:r>
            <a:r>
              <a:rPr lang="en-US" dirty="0">
                <a:latin typeface="Times New Roman" pitchFamily="18" charset="0"/>
              </a:rPr>
              <a:t>carbon chain</a:t>
            </a:r>
            <a:r>
              <a:rPr lang="en-US" b="1" dirty="0">
                <a:latin typeface="Times New Roman" pitchFamily="18" charset="0"/>
              </a:rPr>
              <a:t>,                 </a:t>
            </a:r>
            <a:r>
              <a:rPr lang="en-US" dirty="0">
                <a:latin typeface="Times New Roman" pitchFamily="18" charset="0"/>
              </a:rPr>
              <a:t>IUPAC     replace the </a:t>
            </a:r>
            <a:r>
              <a:rPr lang="en-US" i="1" dirty="0">
                <a:latin typeface="Times New Roman" pitchFamily="18" charset="0"/>
              </a:rPr>
              <a:t>ane</a:t>
            </a:r>
            <a:r>
              <a:rPr lang="en-US" dirty="0">
                <a:latin typeface="Times New Roman" pitchFamily="18" charset="0"/>
              </a:rPr>
              <a:t> of the</a:t>
            </a:r>
          </a:p>
          <a:p>
            <a:pPr>
              <a:defRPr/>
            </a:pPr>
            <a:r>
              <a:rPr lang="en-US" b="1" dirty="0">
                <a:latin typeface="Times New Roman" pitchFamily="18" charset="0"/>
              </a:rPr>
              <a:t>PROBLEM      </a:t>
            </a:r>
            <a:r>
              <a:rPr lang="en-US" dirty="0">
                <a:latin typeface="Times New Roman" pitchFamily="18" charset="0"/>
              </a:rPr>
              <a:t>triple bond                             </a:t>
            </a:r>
            <a:r>
              <a:rPr lang="en-US" dirty="0" smtClean="0">
                <a:latin typeface="Times New Roman" pitchFamily="18" charset="0"/>
              </a:rPr>
              <a:t>name       alkane </a:t>
            </a:r>
            <a:r>
              <a:rPr lang="en-US" dirty="0">
                <a:latin typeface="Times New Roman" pitchFamily="18" charset="0"/>
              </a:rPr>
              <a:t>name with </a:t>
            </a:r>
            <a:r>
              <a:rPr lang="en-US" i="1" dirty="0">
                <a:latin typeface="Times New Roman" pitchFamily="18" charset="0"/>
              </a:rPr>
              <a:t>yne</a:t>
            </a:r>
            <a:endParaRPr lang="en-US" dirty="0">
              <a:solidFill>
                <a:srgbClr val="000000"/>
              </a:solidFill>
              <a:latin typeface="Times New Roman" pitchFamily="18" charset="0"/>
            </a:endParaRPr>
          </a:p>
        </p:txBody>
      </p:sp>
      <p:pic>
        <p:nvPicPr>
          <p:cNvPr id="2458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581400"/>
            <a:ext cx="12192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54864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6">
            <a:extLst>
              <a:ext uri="{FF2B5EF4-FFF2-40B4-BE49-F238E27FC236}">
                <a16:creationId xmlns="" xmlns:a16="http://schemas.microsoft.com/office/drawing/2014/main" id="{89D2F6D8-B241-428E-8712-DBA1A614731E}"/>
              </a:ext>
            </a:extLst>
          </p:cNvPr>
          <p:cNvSpPr>
            <a:spLocks noChangeArrowheads="1"/>
          </p:cNvSpPr>
          <p:nvPr/>
        </p:nvSpPr>
        <p:spPr bwMode="auto">
          <a:xfrm>
            <a:off x="1295400" y="2526507"/>
            <a:ext cx="7543800" cy="990600"/>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pPr>
              <a:defRPr/>
            </a:pPr>
            <a:r>
              <a:rPr lang="en-US" b="1" dirty="0">
                <a:latin typeface="Times New Roman" pitchFamily="18" charset="0"/>
              </a:rPr>
              <a:t>ANALYZE      Given                 	        Need       Connect</a:t>
            </a:r>
          </a:p>
          <a:p>
            <a:pPr>
              <a:defRPr/>
            </a:pPr>
            <a:r>
              <a:rPr lang="en-US" b="1" dirty="0">
                <a:latin typeface="Times New Roman" pitchFamily="18" charset="0"/>
              </a:rPr>
              <a:t>THE                  </a:t>
            </a:r>
            <a:r>
              <a:rPr lang="en-US" dirty="0">
                <a:latin typeface="Times New Roman" pitchFamily="18" charset="0"/>
              </a:rPr>
              <a:t>five carbon chain</a:t>
            </a:r>
            <a:r>
              <a:rPr lang="en-US" b="1" dirty="0">
                <a:latin typeface="Times New Roman" pitchFamily="18" charset="0"/>
              </a:rPr>
              <a:t>,                 </a:t>
            </a:r>
            <a:r>
              <a:rPr lang="en-US" dirty="0">
                <a:latin typeface="Times New Roman" pitchFamily="18" charset="0"/>
              </a:rPr>
              <a:t>IUPAC     replace the </a:t>
            </a:r>
            <a:r>
              <a:rPr lang="en-US" i="1" dirty="0">
                <a:latin typeface="Times New Roman" pitchFamily="18" charset="0"/>
              </a:rPr>
              <a:t>ane</a:t>
            </a:r>
            <a:r>
              <a:rPr lang="en-US" dirty="0">
                <a:latin typeface="Times New Roman" pitchFamily="18" charset="0"/>
              </a:rPr>
              <a:t> of the</a:t>
            </a:r>
          </a:p>
          <a:p>
            <a:pPr>
              <a:defRPr/>
            </a:pPr>
            <a:r>
              <a:rPr lang="en-US" b="1" dirty="0">
                <a:latin typeface="Times New Roman" pitchFamily="18" charset="0"/>
              </a:rPr>
              <a:t>PROBLEM      </a:t>
            </a:r>
            <a:r>
              <a:rPr lang="en-US" dirty="0">
                <a:latin typeface="Times New Roman" pitchFamily="18" charset="0"/>
              </a:rPr>
              <a:t>double bond, methyl group    name       </a:t>
            </a:r>
            <a:r>
              <a:rPr lang="en-US" dirty="0" smtClean="0">
                <a:latin typeface="Times New Roman" pitchFamily="18" charset="0"/>
              </a:rPr>
              <a:t>alkane </a:t>
            </a:r>
            <a:r>
              <a:rPr lang="en-US" dirty="0">
                <a:latin typeface="Times New Roman" pitchFamily="18" charset="0"/>
              </a:rPr>
              <a:t>name with </a:t>
            </a:r>
            <a:r>
              <a:rPr lang="en-US" i="1" dirty="0">
                <a:latin typeface="Times New Roman" pitchFamily="18" charset="0"/>
              </a:rPr>
              <a:t>ene</a:t>
            </a:r>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1286992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19076"/>
            <a:ext cx="8153400" cy="990600"/>
          </a:xfrm>
        </p:spPr>
        <p:txBody>
          <a:bodyPr/>
          <a:lstStyle/>
          <a:p>
            <a:pPr eaLnBrk="1" hangingPunct="1"/>
            <a:r>
              <a:rPr lang="en-US" dirty="0"/>
              <a:t>Solution</a:t>
            </a:r>
          </a:p>
        </p:txBody>
      </p:sp>
      <p:sp>
        <p:nvSpPr>
          <p:cNvPr id="25603" name="Content Placeholder 1"/>
          <p:cNvSpPr>
            <a:spLocks noGrp="1"/>
          </p:cNvSpPr>
          <p:nvPr>
            <p:ph sz="quarter" idx="1"/>
          </p:nvPr>
        </p:nvSpPr>
        <p:spPr/>
        <p:txBody>
          <a:bodyPr/>
          <a:lstStyle/>
          <a:p>
            <a:pPr marL="0" indent="0" eaLnBrk="1" hangingPunct="1">
              <a:buFont typeface="Arial" charset="0"/>
              <a:buNone/>
            </a:pPr>
            <a:r>
              <a:rPr lang="en-US" b="1" dirty="0">
                <a:solidFill>
                  <a:srgbClr val="7030A0"/>
                </a:solidFill>
              </a:rPr>
              <a:t>STEP 2 </a:t>
            </a:r>
            <a:r>
              <a:rPr lang="en-US" dirty="0">
                <a:solidFill>
                  <a:srgbClr val="7030A0"/>
                </a:solidFill>
              </a:rPr>
              <a:t> </a:t>
            </a:r>
            <a:r>
              <a:rPr lang="en-US" b="1" dirty="0"/>
              <a:t>Number the carbon chain starting from the end 	   nearer the double or triple bond.</a:t>
            </a:r>
          </a:p>
          <a:p>
            <a:pPr marL="0" indent="0" eaLnBrk="1" hangingPunct="1">
              <a:buFont typeface="Arial" charset="0"/>
              <a:buNone/>
            </a:pPr>
            <a:r>
              <a:rPr lang="en-US" dirty="0"/>
              <a:t>A.				2-pentene		</a:t>
            </a:r>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r>
              <a:rPr lang="en-US" dirty="0"/>
              <a:t>B.  				2-hexyne</a:t>
            </a:r>
          </a:p>
          <a:p>
            <a:pPr marL="0" indent="0" eaLnBrk="1" hangingPunct="1">
              <a:buFont typeface="Arial" charset="0"/>
              <a:buNone/>
            </a:pPr>
            <a:endParaRPr lang="en-US" dirty="0"/>
          </a:p>
        </p:txBody>
      </p:sp>
      <p:pic>
        <p:nvPicPr>
          <p:cNvPr id="2560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114800"/>
            <a:ext cx="2847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438400"/>
            <a:ext cx="1477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4532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1804" y="219074"/>
            <a:ext cx="8153400" cy="990600"/>
          </a:xfrm>
        </p:spPr>
        <p:txBody>
          <a:bodyPr/>
          <a:lstStyle/>
          <a:p>
            <a:pPr eaLnBrk="1" hangingPunct="1"/>
            <a:r>
              <a:rPr lang="en-US" dirty="0"/>
              <a:t>Solution</a:t>
            </a:r>
          </a:p>
        </p:txBody>
      </p:sp>
      <p:sp>
        <p:nvSpPr>
          <p:cNvPr id="26627" name="Content Placeholder 1"/>
          <p:cNvSpPr>
            <a:spLocks noGrp="1"/>
          </p:cNvSpPr>
          <p:nvPr>
            <p:ph sz="quarter" idx="1"/>
          </p:nvPr>
        </p:nvSpPr>
        <p:spPr/>
        <p:txBody>
          <a:bodyPr/>
          <a:lstStyle/>
          <a:p>
            <a:pPr marL="0" indent="0" eaLnBrk="1" hangingPunct="1">
              <a:buFont typeface="Arial" charset="0"/>
              <a:buNone/>
            </a:pPr>
            <a:r>
              <a:rPr lang="en-US" b="1" dirty="0">
                <a:solidFill>
                  <a:srgbClr val="7030A0"/>
                </a:solidFill>
              </a:rPr>
              <a:t>STEP 3 </a:t>
            </a:r>
            <a:r>
              <a:rPr lang="en-US" dirty="0">
                <a:solidFill>
                  <a:srgbClr val="7030A0"/>
                </a:solidFill>
              </a:rPr>
              <a:t> </a:t>
            </a:r>
            <a:r>
              <a:rPr lang="en-US" b="1" dirty="0"/>
              <a:t>Give the location and name of each substituent  	   (alphabetical order) as a prefix to the alkene 		   or alkyne name.</a:t>
            </a:r>
          </a:p>
          <a:p>
            <a:pPr marL="0" indent="0" eaLnBrk="1" hangingPunct="1">
              <a:buFont typeface="Arial" charset="0"/>
              <a:buNone/>
            </a:pPr>
            <a:r>
              <a:rPr lang="en-US" dirty="0"/>
              <a:t>A.				4-methyl-2-pentene		</a:t>
            </a:r>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r>
              <a:rPr lang="en-US" dirty="0"/>
              <a:t>B.  				2-hexyne; there are no substituents</a:t>
            </a:r>
          </a:p>
          <a:p>
            <a:pPr marL="0" indent="0" eaLnBrk="1" hangingPunct="1">
              <a:buFont typeface="Arial" charset="0"/>
              <a:buNone/>
            </a:pPr>
            <a:r>
              <a:rPr lang="en-US" dirty="0"/>
              <a:t>				in this compound.</a:t>
            </a:r>
          </a:p>
          <a:p>
            <a:pPr marL="0" indent="0" eaLnBrk="1" hangingPunct="1">
              <a:buFont typeface="Arial" charset="0"/>
              <a:buNone/>
            </a:pPr>
            <a:endParaRPr lang="en-US" dirty="0"/>
          </a:p>
        </p:txBody>
      </p:sp>
      <p:pic>
        <p:nvPicPr>
          <p:cNvPr id="2662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114800"/>
            <a:ext cx="2847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743200"/>
            <a:ext cx="1477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5959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19076"/>
            <a:ext cx="8153400" cy="990600"/>
          </a:xfrm>
        </p:spPr>
        <p:txBody>
          <a:bodyPr/>
          <a:lstStyle/>
          <a:p>
            <a:pPr eaLnBrk="1" hangingPunct="1"/>
            <a:r>
              <a:rPr lang="en-US" dirty="0"/>
              <a:t>Naming Cycloalkenes</a:t>
            </a:r>
          </a:p>
        </p:txBody>
      </p:sp>
      <p:sp>
        <p:nvSpPr>
          <p:cNvPr id="27651" name="Content Placeholder 2"/>
          <p:cNvSpPr>
            <a:spLocks noGrp="1"/>
          </p:cNvSpPr>
          <p:nvPr>
            <p:ph sz="quarter" idx="1"/>
          </p:nvPr>
        </p:nvSpPr>
        <p:spPr>
          <a:xfrm>
            <a:off x="612775" y="1600200"/>
            <a:ext cx="7769225" cy="4495800"/>
          </a:xfrm>
        </p:spPr>
        <p:txBody>
          <a:bodyPr/>
          <a:lstStyle/>
          <a:p>
            <a:pPr marL="0" indent="0" eaLnBrk="1" hangingPunct="1">
              <a:buFont typeface="Arial" charset="0"/>
              <a:buNone/>
            </a:pPr>
            <a:r>
              <a:rPr lang="en-US" b="1" dirty="0"/>
              <a:t>Cycloalkenes </a:t>
            </a:r>
            <a:r>
              <a:rPr lang="en-US" dirty="0"/>
              <a:t>have a double bond within a ring structure and</a:t>
            </a:r>
          </a:p>
          <a:p>
            <a:pPr marL="320040" indent="-320040" eaLnBrk="1" hangingPunct="1"/>
            <a:r>
              <a:rPr lang="en-US" dirty="0"/>
              <a:t>are named by assigning the double bond to be between carbon 1 and carbon 2 when a substituent is on the ring</a:t>
            </a:r>
          </a:p>
          <a:p>
            <a:pPr marL="320040" indent="-320040" eaLnBrk="1" hangingPunct="1"/>
            <a:r>
              <a:rPr lang="en-US" dirty="0"/>
              <a:t>do not need to include the numbers for the double bond </a:t>
            </a:r>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spcBef>
                <a:spcPts val="1800"/>
              </a:spcBef>
              <a:buFont typeface="Arial" charset="0"/>
              <a:buNone/>
            </a:pPr>
            <a:r>
              <a:rPr lang="en-US" dirty="0"/>
              <a:t>The carbon atoms in the ring are numbered to give the double bond numbers 1 and 2, then the lowest possible number to any substituents present.</a:t>
            </a:r>
          </a:p>
        </p:txBody>
      </p:sp>
      <p:pic>
        <p:nvPicPr>
          <p:cNvPr id="2765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581400"/>
            <a:ext cx="1905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5"/>
          <p:cNvSpPr txBox="1">
            <a:spLocks noChangeArrowheads="1"/>
          </p:cNvSpPr>
          <p:nvPr/>
        </p:nvSpPr>
        <p:spPr bwMode="auto">
          <a:xfrm>
            <a:off x="4163961" y="3605212"/>
            <a:ext cx="426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latin typeface="Times New Roman" pitchFamily="18" charset="0"/>
              </a:rPr>
              <a:t>3-methylcyclopentene (It is understood the double bond is between carbon 1 and carbon 2.)</a:t>
            </a:r>
          </a:p>
        </p:txBody>
      </p:sp>
    </p:spTree>
    <p:extLst>
      <p:ext uri="{BB962C8B-B14F-4D97-AF65-F5344CB8AC3E}">
        <p14:creationId xmlns:p14="http://schemas.microsoft.com/office/powerpoint/2010/main" val="18614683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219077"/>
            <a:ext cx="8153400" cy="990600"/>
          </a:xfrm>
        </p:spPr>
        <p:txBody>
          <a:bodyPr/>
          <a:lstStyle/>
          <a:p>
            <a:pPr eaLnBrk="1" hangingPunct="1"/>
            <a:r>
              <a:rPr lang="en-US" dirty="0"/>
              <a:t>Learning Check</a:t>
            </a:r>
          </a:p>
        </p:txBody>
      </p:sp>
      <p:sp>
        <p:nvSpPr>
          <p:cNvPr id="28675" name="Content Placeholder 2"/>
          <p:cNvSpPr>
            <a:spLocks noGrp="1"/>
          </p:cNvSpPr>
          <p:nvPr>
            <p:ph sz="quarter" idx="1"/>
          </p:nvPr>
        </p:nvSpPr>
        <p:spPr>
          <a:xfrm>
            <a:off x="612775" y="1600200"/>
            <a:ext cx="7769225" cy="4495800"/>
          </a:xfrm>
        </p:spPr>
        <p:txBody>
          <a:bodyPr/>
          <a:lstStyle/>
          <a:p>
            <a:pPr marL="0" indent="0" eaLnBrk="1" hangingPunct="1">
              <a:buFont typeface="Arial" charset="0"/>
              <a:buNone/>
            </a:pPr>
            <a:r>
              <a:rPr lang="en-US" dirty="0"/>
              <a:t>Name the following alkenes and alkynes:</a:t>
            </a:r>
          </a:p>
          <a:p>
            <a:pPr marL="0" indent="0" eaLnBrk="1" hangingPunct="1">
              <a:buFont typeface="Arial" charset="0"/>
              <a:buNone/>
            </a:pPr>
            <a:endParaRPr lang="en-US" dirty="0"/>
          </a:p>
          <a:p>
            <a:pPr marL="0" indent="0" eaLnBrk="1" hangingPunct="1">
              <a:buFont typeface="Arial" charset="0"/>
              <a:buNone/>
            </a:pPr>
            <a:endParaRPr lang="en-US" dirty="0"/>
          </a:p>
        </p:txBody>
      </p:sp>
      <p:pic>
        <p:nvPicPr>
          <p:cNvPr id="2867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362200"/>
            <a:ext cx="3657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3261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1812" y="219076"/>
            <a:ext cx="8153400" cy="990600"/>
          </a:xfrm>
        </p:spPr>
        <p:txBody>
          <a:bodyPr/>
          <a:lstStyle/>
          <a:p>
            <a:pPr eaLnBrk="1" hangingPunct="1"/>
            <a:r>
              <a:rPr lang="en-US" dirty="0"/>
              <a:t>Solution</a:t>
            </a:r>
          </a:p>
        </p:txBody>
      </p:sp>
      <p:sp>
        <p:nvSpPr>
          <p:cNvPr id="29699" name="Content Placeholder 2"/>
          <p:cNvSpPr>
            <a:spLocks noGrp="1"/>
          </p:cNvSpPr>
          <p:nvPr>
            <p:ph sz="quarter" idx="1"/>
          </p:nvPr>
        </p:nvSpPr>
        <p:spPr>
          <a:xfrm>
            <a:off x="612775" y="1600200"/>
            <a:ext cx="7769225" cy="4495800"/>
          </a:xfrm>
        </p:spPr>
        <p:txBody>
          <a:bodyPr/>
          <a:lstStyle/>
          <a:p>
            <a:pPr marL="0" indent="0" eaLnBrk="1" hangingPunct="1">
              <a:buFont typeface="Arial" charset="0"/>
              <a:buNone/>
            </a:pPr>
            <a:r>
              <a:rPr lang="en-US" dirty="0"/>
              <a:t>Name the following alkenes and alkynes:</a:t>
            </a:r>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r>
              <a:rPr lang="en-US" dirty="0"/>
              <a:t>	cyclohexene         3,3-dimethylcyclopentene</a:t>
            </a:r>
          </a:p>
          <a:p>
            <a:pPr marL="0" indent="0" eaLnBrk="1" hangingPunct="1">
              <a:buFont typeface="Arial" charset="0"/>
              <a:buNone/>
            </a:pPr>
            <a:endParaRPr lang="en-US" dirty="0"/>
          </a:p>
          <a:p>
            <a:pPr marL="0" indent="0" eaLnBrk="1" hangingPunct="1">
              <a:buFont typeface="Arial" charset="0"/>
              <a:buNone/>
            </a:pPr>
            <a:endParaRPr lang="en-US" dirty="0"/>
          </a:p>
        </p:txBody>
      </p:sp>
      <p:pic>
        <p:nvPicPr>
          <p:cNvPr id="2970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209800"/>
            <a:ext cx="36195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2634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219076"/>
            <a:ext cx="8153400" cy="990600"/>
          </a:xfrm>
        </p:spPr>
        <p:txBody>
          <a:bodyPr/>
          <a:lstStyle/>
          <a:p>
            <a:pPr eaLnBrk="1" hangingPunct="1"/>
            <a:r>
              <a:rPr lang="en-US" dirty="0"/>
              <a:t>11.6  </a:t>
            </a:r>
            <a:r>
              <a:rPr lang="en-US" dirty="0">
                <a:solidFill>
                  <a:srgbClr val="800000"/>
                </a:solidFill>
              </a:rPr>
              <a:t>Cis–Trans Isomers</a:t>
            </a:r>
          </a:p>
        </p:txBody>
      </p:sp>
      <p:sp>
        <p:nvSpPr>
          <p:cNvPr id="10243" name="Rectangle 3"/>
          <p:cNvSpPr>
            <a:spLocks noGrp="1" noChangeArrowheads="1"/>
          </p:cNvSpPr>
          <p:nvPr>
            <p:ph sz="quarter" idx="1"/>
          </p:nvPr>
        </p:nvSpPr>
        <p:spPr>
          <a:xfrm>
            <a:off x="612775" y="1600200"/>
            <a:ext cx="3959225" cy="2362200"/>
          </a:xfrm>
        </p:spPr>
        <p:txBody>
          <a:bodyPr/>
          <a:lstStyle/>
          <a:p>
            <a:pPr marL="0" indent="0" eaLnBrk="1" hangingPunct="1">
              <a:buFont typeface="Arial" charset="0"/>
              <a:buNone/>
            </a:pPr>
            <a:r>
              <a:rPr lang="en-US" dirty="0"/>
              <a:t>The atoms or groups of atoms attached to the carbon atoms on the double bond may form two different structures, which are called geometric or cis–trans isomers.</a:t>
            </a:r>
          </a:p>
        </p:txBody>
      </p:sp>
      <p:sp>
        <p:nvSpPr>
          <p:cNvPr id="10244" name="TextBox 9"/>
          <p:cNvSpPr txBox="1">
            <a:spLocks noChangeArrowheads="1"/>
          </p:cNvSpPr>
          <p:nvPr/>
        </p:nvSpPr>
        <p:spPr bwMode="auto">
          <a:xfrm>
            <a:off x="533400" y="51054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charset="-128"/>
              </a:defRPr>
            </a:lvl1pPr>
            <a:lvl2pPr marL="742950" indent="-285750">
              <a:defRPr b="1">
                <a:solidFill>
                  <a:schemeClr val="tx1"/>
                </a:solidFill>
                <a:latin typeface="Arial" charset="0"/>
                <a:ea typeface="ＭＳ Ｐゴシック" charset="-128"/>
              </a:defRPr>
            </a:lvl2pPr>
            <a:lvl3pPr marL="1143000" indent="-228600">
              <a:defRPr b="1">
                <a:solidFill>
                  <a:schemeClr val="tx1"/>
                </a:solidFill>
                <a:latin typeface="Arial" charset="0"/>
                <a:ea typeface="ＭＳ Ｐゴシック" charset="-128"/>
              </a:defRPr>
            </a:lvl3pPr>
            <a:lvl4pPr marL="1600200" indent="-228600">
              <a:defRPr b="1">
                <a:solidFill>
                  <a:schemeClr val="tx1"/>
                </a:solidFill>
                <a:latin typeface="Arial" charset="0"/>
                <a:ea typeface="ＭＳ Ｐゴシック" charset="-128"/>
              </a:defRPr>
            </a:lvl4pPr>
            <a:lvl5pPr marL="2057400" indent="-22860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r>
              <a:rPr lang="en-US" sz="2400" dirty="0">
                <a:solidFill>
                  <a:srgbClr val="3D9D1E"/>
                </a:solidFill>
                <a:latin typeface="Times New Roman" pitchFamily="18" charset="0"/>
              </a:rPr>
              <a:t>Learning Goal  </a:t>
            </a:r>
            <a:r>
              <a:rPr lang="en-US" sz="2400" b="0" dirty="0">
                <a:latin typeface="Times New Roman" pitchFamily="18" charset="0"/>
              </a:rPr>
              <a:t>Draw the condensed structural formulas and give the names for the cis–trans isomers of alkenes.</a:t>
            </a:r>
          </a:p>
        </p:txBody>
      </p:sp>
      <p:pic>
        <p:nvPicPr>
          <p:cNvPr id="10245" name="Picture 5" descr="11_Pg380_UnFigure_2.jpg"/>
          <p:cNvPicPr>
            <a:picLocks noChangeAspect="1"/>
          </p:cNvPicPr>
          <p:nvPr/>
        </p:nvPicPr>
        <p:blipFill>
          <a:blip r:embed="rId3" cstate="print">
            <a:extLst>
              <a:ext uri="{28A0092B-C50C-407E-A947-70E740481C1C}">
                <a14:useLocalDpi xmlns:a14="http://schemas.microsoft.com/office/drawing/2010/main" val="0"/>
              </a:ext>
            </a:extLst>
          </a:blip>
          <a:srcRect b="5022"/>
          <a:stretch>
            <a:fillRect/>
          </a:stretch>
        </p:blipFill>
        <p:spPr bwMode="auto">
          <a:xfrm>
            <a:off x="5334002" y="1600203"/>
            <a:ext cx="2957045" cy="133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11_Pg380_UnFigure_3.jpg"/>
          <p:cNvPicPr>
            <a:picLocks noChangeAspect="1"/>
          </p:cNvPicPr>
          <p:nvPr/>
        </p:nvPicPr>
        <p:blipFill>
          <a:blip r:embed="rId4" cstate="print">
            <a:extLst>
              <a:ext uri="{28A0092B-C50C-407E-A947-70E740481C1C}">
                <a14:useLocalDpi xmlns:a14="http://schemas.microsoft.com/office/drawing/2010/main" val="0"/>
              </a:ext>
            </a:extLst>
          </a:blip>
          <a:srcRect b="4369"/>
          <a:stretch>
            <a:fillRect/>
          </a:stretch>
        </p:blipFill>
        <p:spPr bwMode="auto">
          <a:xfrm>
            <a:off x="5334002" y="3276600"/>
            <a:ext cx="2974709" cy="15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4125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19076"/>
            <a:ext cx="8153400" cy="990600"/>
          </a:xfrm>
        </p:spPr>
        <p:txBody>
          <a:bodyPr/>
          <a:lstStyle/>
          <a:p>
            <a:pPr eaLnBrk="1" hangingPunct="1"/>
            <a:r>
              <a:rPr lang="en-US" dirty="0" smtClean="0"/>
              <a:t>Cis</a:t>
            </a:r>
            <a:r>
              <a:rPr lang="en-US" dirty="0" smtClean="0">
                <a:cs typeface="Times New Roman" charset="0"/>
              </a:rPr>
              <a:t>–</a:t>
            </a:r>
            <a:r>
              <a:rPr lang="en-US" dirty="0" smtClean="0"/>
              <a:t>Trans </a:t>
            </a:r>
            <a:r>
              <a:rPr lang="en-US" dirty="0"/>
              <a:t>Isomers</a:t>
            </a:r>
          </a:p>
        </p:txBody>
      </p:sp>
      <p:sp>
        <p:nvSpPr>
          <p:cNvPr id="11267" name="Rectangle 3"/>
          <p:cNvSpPr>
            <a:spLocks noGrp="1" noChangeArrowheads="1"/>
          </p:cNvSpPr>
          <p:nvPr>
            <p:ph sz="quarter" idx="1"/>
          </p:nvPr>
        </p:nvSpPr>
        <p:spPr>
          <a:xfrm>
            <a:off x="609600" y="1600200"/>
            <a:ext cx="8382000" cy="5105400"/>
          </a:xfrm>
        </p:spPr>
        <p:txBody>
          <a:bodyPr/>
          <a:lstStyle/>
          <a:p>
            <a:pPr eaLnBrk="1" hangingPunct="1">
              <a:buClr>
                <a:schemeClr val="bg2"/>
              </a:buClr>
              <a:buSzTx/>
              <a:buFontTx/>
              <a:buNone/>
            </a:pPr>
            <a:r>
              <a:rPr lang="en-US" dirty="0"/>
              <a:t>In an alkene, the double bond </a:t>
            </a:r>
          </a:p>
          <a:p>
            <a:pPr eaLnBrk="1" hangingPunct="1">
              <a:buSzTx/>
              <a:buFontTx/>
              <a:buChar char="•"/>
            </a:pPr>
            <a:r>
              <a:rPr lang="en-US" dirty="0"/>
              <a:t>is rigid and does not rotate</a:t>
            </a:r>
          </a:p>
          <a:p>
            <a:pPr eaLnBrk="1" hangingPunct="1">
              <a:buSzTx/>
              <a:buFontTx/>
              <a:buChar char="•"/>
            </a:pPr>
            <a:r>
              <a:rPr lang="en-US" dirty="0"/>
              <a:t>holds attached groups in fixed positions</a:t>
            </a:r>
          </a:p>
          <a:p>
            <a:pPr eaLnBrk="1" hangingPunct="1">
              <a:buSzTx/>
              <a:buFontTx/>
              <a:buChar char="•"/>
            </a:pPr>
            <a:r>
              <a:rPr lang="en-US" dirty="0"/>
              <a:t>makes cis</a:t>
            </a:r>
            <a:r>
              <a:rPr lang="en-US" dirty="0">
                <a:cs typeface="Times New Roman" charset="0"/>
              </a:rPr>
              <a:t>–</a:t>
            </a:r>
            <a:r>
              <a:rPr lang="en-US" dirty="0"/>
              <a:t>trans isomers possible </a:t>
            </a:r>
            <a:r>
              <a:rPr lang="en-US" dirty="0">
                <a:solidFill>
                  <a:srgbClr val="000000"/>
                </a:solidFill>
              </a:rPr>
              <a:t>when two different groups are attached to the carbon atoms on each side of the double bond </a:t>
            </a:r>
          </a:p>
          <a:p>
            <a:pPr eaLnBrk="1" hangingPunct="1">
              <a:buSzTx/>
              <a:buFont typeface="Arial" charset="0"/>
              <a:buNone/>
            </a:pPr>
            <a:endParaRPr lang="en-US" dirty="0"/>
          </a:p>
        </p:txBody>
      </p:sp>
      <p:pic>
        <p:nvPicPr>
          <p:cNvPr id="11268" name="Picture 4" descr="116_Equation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62400"/>
            <a:ext cx="76612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939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533400" y="219074"/>
            <a:ext cx="8153400" cy="990600"/>
          </a:xfrm>
        </p:spPr>
        <p:txBody>
          <a:bodyPr/>
          <a:lstStyle/>
          <a:p>
            <a:pPr eaLnBrk="1" hangingPunct="1"/>
            <a:r>
              <a:rPr lang="en-US" dirty="0"/>
              <a:t>Cis</a:t>
            </a:r>
            <a:r>
              <a:rPr lang="en-US" dirty="0">
                <a:cs typeface="Times New Roman" charset="0"/>
              </a:rPr>
              <a:t>–</a:t>
            </a:r>
            <a:r>
              <a:rPr lang="en-US" dirty="0"/>
              <a:t>Trans Isomers</a:t>
            </a:r>
          </a:p>
        </p:txBody>
      </p:sp>
      <p:sp>
        <p:nvSpPr>
          <p:cNvPr id="12291" name="Rectangle 2"/>
          <p:cNvSpPr>
            <a:spLocks noGrp="1" noChangeArrowheads="1"/>
          </p:cNvSpPr>
          <p:nvPr>
            <p:ph sz="quarter" idx="1"/>
          </p:nvPr>
        </p:nvSpPr>
        <p:spPr>
          <a:xfrm>
            <a:off x="609600" y="1600200"/>
            <a:ext cx="4343400" cy="4724400"/>
          </a:xfrm>
        </p:spPr>
        <p:txBody>
          <a:bodyPr/>
          <a:lstStyle/>
          <a:p>
            <a:pPr marL="0" indent="0" eaLnBrk="1" hangingPunct="1">
              <a:lnSpc>
                <a:spcPct val="95000"/>
              </a:lnSpc>
              <a:spcAft>
                <a:spcPct val="5000"/>
              </a:spcAft>
              <a:buSzTx/>
              <a:buFont typeface="Wingdings" charset="2"/>
              <a:buNone/>
            </a:pPr>
            <a:r>
              <a:rPr lang="en-US" b="1" dirty="0"/>
              <a:t>Cis</a:t>
            </a:r>
            <a:r>
              <a:rPr lang="en-US" b="1" dirty="0">
                <a:cs typeface="Times New Roman" charset="0"/>
              </a:rPr>
              <a:t>–</a:t>
            </a:r>
            <a:r>
              <a:rPr lang="en-US" b="1" dirty="0"/>
              <a:t>trans isomers </a:t>
            </a:r>
            <a:r>
              <a:rPr lang="en-US" dirty="0"/>
              <a:t>have different physical and chemical properties.</a:t>
            </a:r>
          </a:p>
          <a:p>
            <a:pPr marL="0" indent="0" eaLnBrk="1" hangingPunct="1">
              <a:spcBef>
                <a:spcPts val="100"/>
              </a:spcBef>
              <a:buFont typeface="Arial" charset="0"/>
              <a:buNone/>
            </a:pPr>
            <a:endParaRPr lang="en-US" dirty="0"/>
          </a:p>
          <a:p>
            <a:pPr marL="0" indent="0" eaLnBrk="1" hangingPunct="1">
              <a:lnSpc>
                <a:spcPct val="95000"/>
              </a:lnSpc>
              <a:spcBef>
                <a:spcPts val="100"/>
              </a:spcBef>
              <a:spcAft>
                <a:spcPct val="5000"/>
              </a:spcAft>
              <a:buSzTx/>
              <a:buFontTx/>
              <a:buNone/>
            </a:pPr>
            <a:r>
              <a:rPr lang="en-US" dirty="0"/>
              <a:t>You can make a </a:t>
            </a:r>
            <a:r>
              <a:rPr lang="ja-JP" altLang="en-US" dirty="0"/>
              <a:t>“</a:t>
            </a:r>
            <a:r>
              <a:rPr lang="en-US" altLang="ja-JP" dirty="0"/>
              <a:t>double bond</a:t>
            </a:r>
            <a:r>
              <a:rPr lang="ja-JP" altLang="en-US" dirty="0"/>
              <a:t>”</a:t>
            </a:r>
            <a:r>
              <a:rPr lang="en-US" altLang="ja-JP" dirty="0"/>
              <a:t> with your fingers with both thumbs on the same side or opposite from each other.</a:t>
            </a:r>
            <a:endParaRPr lang="en-US" dirty="0"/>
          </a:p>
        </p:txBody>
      </p:sp>
      <p:pic>
        <p:nvPicPr>
          <p:cNvPr id="12292" name="Picture 4" descr="11_Pg380_UnFigure_2.jpg"/>
          <p:cNvPicPr>
            <a:picLocks noChangeAspect="1"/>
          </p:cNvPicPr>
          <p:nvPr/>
        </p:nvPicPr>
        <p:blipFill>
          <a:blip r:embed="rId3" cstate="print">
            <a:extLst>
              <a:ext uri="{28A0092B-C50C-407E-A947-70E740481C1C}">
                <a14:useLocalDpi xmlns:a14="http://schemas.microsoft.com/office/drawing/2010/main" val="0"/>
              </a:ext>
            </a:extLst>
          </a:blip>
          <a:srcRect b="5022"/>
          <a:stretch>
            <a:fillRect/>
          </a:stretch>
        </p:blipFill>
        <p:spPr bwMode="auto">
          <a:xfrm>
            <a:off x="5334000" y="1828800"/>
            <a:ext cx="348297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11_Pg380_UnFigure_3.jpg"/>
          <p:cNvPicPr>
            <a:picLocks noChangeAspect="1"/>
          </p:cNvPicPr>
          <p:nvPr/>
        </p:nvPicPr>
        <p:blipFill>
          <a:blip r:embed="rId4" cstate="print">
            <a:extLst>
              <a:ext uri="{28A0092B-C50C-407E-A947-70E740481C1C}">
                <a14:useLocalDpi xmlns:a14="http://schemas.microsoft.com/office/drawing/2010/main" val="0"/>
              </a:ext>
            </a:extLst>
          </a:blip>
          <a:srcRect b="4369"/>
          <a:stretch>
            <a:fillRect/>
          </a:stretch>
        </p:blipFill>
        <p:spPr bwMode="auto">
          <a:xfrm>
            <a:off x="5334000" y="3657600"/>
            <a:ext cx="34988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3715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533400" y="219076"/>
            <a:ext cx="8153400" cy="990600"/>
          </a:xfrm>
        </p:spPr>
        <p:txBody>
          <a:bodyPr/>
          <a:lstStyle/>
          <a:p>
            <a:pPr eaLnBrk="1" hangingPunct="1"/>
            <a:r>
              <a:rPr lang="en-US" dirty="0"/>
              <a:t>Cis</a:t>
            </a:r>
            <a:r>
              <a:rPr lang="en-US" dirty="0">
                <a:cs typeface="Times New Roman" charset="0"/>
              </a:rPr>
              <a:t>–</a:t>
            </a:r>
            <a:r>
              <a:rPr lang="en-US" dirty="0"/>
              <a:t>Trans Isomers of Butene</a:t>
            </a:r>
          </a:p>
        </p:txBody>
      </p:sp>
      <p:sp>
        <p:nvSpPr>
          <p:cNvPr id="13315" name="Rectangle 2"/>
          <p:cNvSpPr>
            <a:spLocks noGrp="1" noChangeArrowheads="1"/>
          </p:cNvSpPr>
          <p:nvPr>
            <p:ph sz="quarter" idx="1"/>
          </p:nvPr>
        </p:nvSpPr>
        <p:spPr>
          <a:xfrm>
            <a:off x="609600" y="1600200"/>
            <a:ext cx="4038600" cy="4953000"/>
          </a:xfrm>
        </p:spPr>
        <p:txBody>
          <a:bodyPr/>
          <a:lstStyle/>
          <a:p>
            <a:pPr marL="0" indent="0" eaLnBrk="1" hangingPunct="1">
              <a:spcBef>
                <a:spcPct val="0"/>
              </a:spcBef>
              <a:buSzTx/>
              <a:buFont typeface="Wingdings" charset="2"/>
              <a:buNone/>
            </a:pPr>
            <a:endParaRPr lang="en-US" dirty="0">
              <a:solidFill>
                <a:srgbClr val="000000"/>
              </a:solidFill>
            </a:endParaRPr>
          </a:p>
          <a:p>
            <a:pPr marL="320040" indent="-320040" eaLnBrk="1" hangingPunct="1">
              <a:spcBef>
                <a:spcPct val="0"/>
              </a:spcBef>
              <a:buSzTx/>
            </a:pPr>
            <a:r>
              <a:rPr lang="en-US" dirty="0">
                <a:solidFill>
                  <a:srgbClr val="000000"/>
                </a:solidFill>
              </a:rPr>
              <a:t>In a </a:t>
            </a:r>
            <a:r>
              <a:rPr lang="en-US" b="1" dirty="0">
                <a:solidFill>
                  <a:srgbClr val="000000"/>
                </a:solidFill>
              </a:rPr>
              <a:t>cis isomer</a:t>
            </a:r>
            <a:r>
              <a:rPr lang="en-US" dirty="0">
                <a:solidFill>
                  <a:srgbClr val="000000"/>
                </a:solidFill>
              </a:rPr>
              <a:t>, the alkyl groups are attached on the same side of the double bond and H atoms are on </a:t>
            </a:r>
            <a:br>
              <a:rPr lang="en-US" dirty="0">
                <a:solidFill>
                  <a:srgbClr val="000000"/>
                </a:solidFill>
              </a:rPr>
            </a:br>
            <a:r>
              <a:rPr lang="en-US" dirty="0">
                <a:solidFill>
                  <a:srgbClr val="000000"/>
                </a:solidFill>
              </a:rPr>
              <a:t>the other side.  </a:t>
            </a:r>
          </a:p>
          <a:p>
            <a:pPr marL="320040" indent="-320040" eaLnBrk="1" hangingPunct="1">
              <a:spcBef>
                <a:spcPct val="0"/>
              </a:spcBef>
              <a:buSzTx/>
              <a:buFont typeface="Arial" charset="0"/>
              <a:buNone/>
            </a:pPr>
            <a:endParaRPr lang="en-US" dirty="0">
              <a:solidFill>
                <a:srgbClr val="000000"/>
              </a:solidFill>
            </a:endParaRPr>
          </a:p>
          <a:p>
            <a:pPr marL="320040" indent="-320040" eaLnBrk="1" hangingPunct="1">
              <a:spcAft>
                <a:spcPct val="10000"/>
              </a:spcAft>
              <a:buSzTx/>
              <a:buFontTx/>
              <a:buChar char="•"/>
            </a:pPr>
            <a:r>
              <a:rPr lang="en-US" dirty="0">
                <a:solidFill>
                  <a:srgbClr val="000000"/>
                </a:solidFill>
              </a:rPr>
              <a:t>In a </a:t>
            </a:r>
            <a:r>
              <a:rPr lang="en-US" b="1" dirty="0">
                <a:solidFill>
                  <a:srgbClr val="000000"/>
                </a:solidFill>
              </a:rPr>
              <a:t>trans isomer</a:t>
            </a:r>
            <a:r>
              <a:rPr lang="en-US" dirty="0">
                <a:solidFill>
                  <a:srgbClr val="000000"/>
                </a:solidFill>
              </a:rPr>
              <a:t>, the </a:t>
            </a:r>
            <a:r>
              <a:rPr lang="en-US" dirty="0" smtClean="0">
                <a:solidFill>
                  <a:srgbClr val="000000"/>
                </a:solidFill>
              </a:rPr>
              <a:t>alkyl groups </a:t>
            </a:r>
            <a:r>
              <a:rPr lang="en-US" dirty="0">
                <a:solidFill>
                  <a:srgbClr val="000000"/>
                </a:solidFill>
              </a:rPr>
              <a:t>and H atoms are attached on opposite sides </a:t>
            </a:r>
            <a:br>
              <a:rPr lang="en-US" dirty="0">
                <a:solidFill>
                  <a:srgbClr val="000000"/>
                </a:solidFill>
              </a:rPr>
            </a:br>
            <a:r>
              <a:rPr lang="en-US" dirty="0">
                <a:solidFill>
                  <a:srgbClr val="000000"/>
                </a:solidFill>
              </a:rPr>
              <a:t>of the double bond.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775"/>
          <a:stretch/>
        </p:blipFill>
        <p:spPr>
          <a:xfrm>
            <a:off x="6172200" y="1676400"/>
            <a:ext cx="2587752" cy="4629036"/>
          </a:xfrm>
          <a:prstGeom prst="rect">
            <a:avLst/>
          </a:prstGeom>
        </p:spPr>
      </p:pic>
    </p:spTree>
    <p:extLst>
      <p:ext uri="{BB962C8B-B14F-4D97-AF65-F5344CB8AC3E}">
        <p14:creationId xmlns:p14="http://schemas.microsoft.com/office/powerpoint/2010/main" val="268722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xfrm>
            <a:off x="533400" y="166686"/>
            <a:ext cx="8153400" cy="990600"/>
          </a:xfrm>
        </p:spPr>
        <p:txBody>
          <a:bodyPr/>
          <a:lstStyle/>
          <a:p>
            <a:pPr eaLnBrk="1" hangingPunct="1"/>
            <a:r>
              <a:rPr lang="en-US" dirty="0"/>
              <a:t>Comparing Organic and Inorganic Compounds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792"/>
          <a:stretch/>
        </p:blipFill>
        <p:spPr>
          <a:xfrm>
            <a:off x="1255435" y="1551880"/>
            <a:ext cx="6745565" cy="477272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533400" y="166687"/>
            <a:ext cx="8153400" cy="990600"/>
          </a:xfrm>
        </p:spPr>
        <p:txBody>
          <a:bodyPr/>
          <a:lstStyle/>
          <a:p>
            <a:pPr eaLnBrk="1" hangingPunct="1"/>
            <a:r>
              <a:rPr lang="en-US" dirty="0"/>
              <a:t>Chemistry Link to the Environment:</a:t>
            </a:r>
            <a:br>
              <a:rPr lang="en-US" dirty="0"/>
            </a:br>
            <a:r>
              <a:rPr lang="en-US" dirty="0"/>
              <a:t>Pheromones</a:t>
            </a:r>
          </a:p>
        </p:txBody>
      </p:sp>
      <p:sp>
        <p:nvSpPr>
          <p:cNvPr id="14339" name="Rectangle 2"/>
          <p:cNvSpPr>
            <a:spLocks noGrp="1" noChangeArrowheads="1"/>
          </p:cNvSpPr>
          <p:nvPr>
            <p:ph sz="quarter" idx="1"/>
          </p:nvPr>
        </p:nvSpPr>
        <p:spPr>
          <a:xfrm>
            <a:off x="609600" y="1600200"/>
            <a:ext cx="3733800" cy="4724400"/>
          </a:xfrm>
        </p:spPr>
        <p:txBody>
          <a:bodyPr/>
          <a:lstStyle/>
          <a:p>
            <a:pPr marL="0" indent="0" eaLnBrk="1" hangingPunct="1">
              <a:buFont typeface="Arial" charset="0"/>
              <a:buNone/>
            </a:pPr>
            <a:r>
              <a:rPr lang="en-US" dirty="0"/>
              <a:t>Many insects emit minute quantities of chemicals called pheromones to send messages to others of the same species.</a:t>
            </a:r>
          </a:p>
          <a:p>
            <a:pPr marL="0" indent="0" eaLnBrk="1" hangingPunct="1">
              <a:buFont typeface="Arial" charset="0"/>
              <a:buNone/>
            </a:pPr>
            <a:endParaRPr lang="en-US" dirty="0">
              <a:solidFill>
                <a:srgbClr val="000000"/>
              </a:solidFill>
            </a:endParaRPr>
          </a:p>
          <a:p>
            <a:pPr marL="0" indent="0" eaLnBrk="1" hangingPunct="1">
              <a:buFont typeface="Arial" charset="0"/>
              <a:buNone/>
            </a:pPr>
            <a:r>
              <a:rPr lang="en-US" dirty="0">
                <a:solidFill>
                  <a:srgbClr val="000000"/>
                </a:solidFill>
              </a:rPr>
              <a:t>Pheromones may </a:t>
            </a:r>
          </a:p>
          <a:p>
            <a:pPr marL="320040" indent="-320040" eaLnBrk="1" hangingPunct="1"/>
            <a:r>
              <a:rPr lang="en-US" dirty="0">
                <a:solidFill>
                  <a:srgbClr val="000000"/>
                </a:solidFill>
              </a:rPr>
              <a:t>warn an insect of danger</a:t>
            </a:r>
          </a:p>
          <a:p>
            <a:pPr marL="320040" indent="-320040" eaLnBrk="1" hangingPunct="1"/>
            <a:r>
              <a:rPr lang="en-US" dirty="0">
                <a:solidFill>
                  <a:srgbClr val="000000"/>
                </a:solidFill>
              </a:rPr>
              <a:t>mark a trail</a:t>
            </a:r>
          </a:p>
          <a:p>
            <a:pPr marL="320040" indent="-320040" eaLnBrk="1" hangingPunct="1"/>
            <a:r>
              <a:rPr lang="en-US" dirty="0">
                <a:solidFill>
                  <a:srgbClr val="000000"/>
                </a:solidFill>
              </a:rPr>
              <a:t>attract the opposite sex</a:t>
            </a:r>
          </a:p>
        </p:txBody>
      </p:sp>
      <p:pic>
        <p:nvPicPr>
          <p:cNvPr id="14340" name="Picture 4" descr="116_butterfl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086" y="2057401"/>
            <a:ext cx="431323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8545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533400" y="166687"/>
            <a:ext cx="8153400" cy="990600"/>
          </a:xfrm>
        </p:spPr>
        <p:txBody>
          <a:bodyPr/>
          <a:lstStyle/>
          <a:p>
            <a:pPr eaLnBrk="1" hangingPunct="1"/>
            <a:r>
              <a:rPr lang="en-US" dirty="0"/>
              <a:t>Chemistry Link to the Environment:</a:t>
            </a:r>
            <a:br>
              <a:rPr lang="en-US" dirty="0"/>
            </a:br>
            <a:r>
              <a:rPr lang="en-US" dirty="0"/>
              <a:t>Pheromones</a:t>
            </a:r>
          </a:p>
        </p:txBody>
      </p:sp>
      <p:sp>
        <p:nvSpPr>
          <p:cNvPr id="15363" name="Rectangle 2"/>
          <p:cNvSpPr>
            <a:spLocks noGrp="1" noChangeArrowheads="1"/>
          </p:cNvSpPr>
          <p:nvPr>
            <p:ph sz="quarter" idx="1"/>
          </p:nvPr>
        </p:nvSpPr>
        <p:spPr>
          <a:xfrm>
            <a:off x="609600" y="1600200"/>
            <a:ext cx="8153400" cy="4953000"/>
          </a:xfrm>
        </p:spPr>
        <p:txBody>
          <a:bodyPr/>
          <a:lstStyle/>
          <a:p>
            <a:pPr marL="0" indent="0" eaLnBrk="1" hangingPunct="1">
              <a:buFont typeface="Arial" charset="0"/>
              <a:buNone/>
            </a:pPr>
            <a:r>
              <a:rPr lang="en-US" dirty="0"/>
              <a:t>The effectiveness of many of these pheromones depends on the cis or trans configuration of the double bonds in the molecules. </a:t>
            </a:r>
          </a:p>
          <a:p>
            <a:pPr marL="0" indent="0" eaLnBrk="1" hangingPunct="1">
              <a:buFont typeface="Arial" charset="0"/>
              <a:buNone/>
            </a:pPr>
            <a:endParaRPr lang="en-US" dirty="0"/>
          </a:p>
          <a:p>
            <a:pPr marL="0" indent="0" eaLnBrk="1" hangingPunct="1">
              <a:buFont typeface="Arial" charset="0"/>
              <a:buNone/>
            </a:pPr>
            <a:r>
              <a:rPr lang="en-US" dirty="0"/>
              <a:t>One pheromone is bombykol, </a:t>
            </a:r>
          </a:p>
          <a:p>
            <a:pPr marL="320040" indent="-320040" eaLnBrk="1" hangingPunct="1"/>
            <a:r>
              <a:rPr lang="en-US" dirty="0"/>
              <a:t>the sex pheromone produced by the female silkworm moth </a:t>
            </a:r>
          </a:p>
          <a:p>
            <a:pPr marL="320040" indent="-320040" eaLnBrk="1" hangingPunct="1"/>
            <a:r>
              <a:rPr lang="en-US" dirty="0"/>
              <a:t>which contains one cis double bond and one trans double bond</a:t>
            </a:r>
            <a:endParaRPr lang="en-US" dirty="0">
              <a:solidFill>
                <a:srgbClr val="000000"/>
              </a:solidFill>
            </a:endParaRPr>
          </a:p>
        </p:txBody>
      </p:sp>
      <p:pic>
        <p:nvPicPr>
          <p:cNvPr id="15364" name="Picture 4" descr="11_Pg381_UnFigure_8.jpg"/>
          <p:cNvPicPr>
            <a:picLocks noChangeAspect="1"/>
          </p:cNvPicPr>
          <p:nvPr/>
        </p:nvPicPr>
        <p:blipFill>
          <a:blip r:embed="rId3" cstate="print"/>
          <a:stretch>
            <a:fillRect/>
          </a:stretch>
        </p:blipFill>
        <p:spPr bwMode="auto">
          <a:xfrm>
            <a:off x="1659647" y="4419600"/>
            <a:ext cx="536750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2758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19075"/>
            <a:ext cx="8153400" cy="990600"/>
          </a:xfrm>
        </p:spPr>
        <p:txBody>
          <a:bodyPr/>
          <a:lstStyle/>
          <a:p>
            <a:pPr eaLnBrk="1" hangingPunct="1"/>
            <a:r>
              <a:rPr lang="en-US" dirty="0"/>
              <a:t>Naming Cis</a:t>
            </a:r>
            <a:r>
              <a:rPr lang="en-US" dirty="0">
                <a:cs typeface="Times New Roman" charset="0"/>
              </a:rPr>
              <a:t>–</a:t>
            </a:r>
            <a:r>
              <a:rPr lang="en-US" dirty="0"/>
              <a:t>Trans Isomers </a:t>
            </a:r>
          </a:p>
        </p:txBody>
      </p:sp>
      <p:sp>
        <p:nvSpPr>
          <p:cNvPr id="16387" name="Rectangle 3"/>
          <p:cNvSpPr>
            <a:spLocks noGrp="1" noChangeArrowheads="1"/>
          </p:cNvSpPr>
          <p:nvPr>
            <p:ph sz="quarter" idx="1"/>
          </p:nvPr>
        </p:nvSpPr>
        <p:spPr>
          <a:xfrm>
            <a:off x="609600" y="1600200"/>
            <a:ext cx="8077200" cy="4648200"/>
          </a:xfrm>
        </p:spPr>
        <p:txBody>
          <a:bodyPr/>
          <a:lstStyle/>
          <a:p>
            <a:pPr marL="0" indent="0" eaLnBrk="1" hangingPunct="1">
              <a:lnSpc>
                <a:spcPct val="95000"/>
              </a:lnSpc>
              <a:spcBef>
                <a:spcPct val="15000"/>
              </a:spcBef>
              <a:buClr>
                <a:schemeClr val="bg2"/>
              </a:buClr>
              <a:buSzTx/>
              <a:buFontTx/>
              <a:buNone/>
            </a:pPr>
            <a:r>
              <a:rPr lang="en-US" dirty="0"/>
              <a:t>The prefix of </a:t>
            </a:r>
            <a:r>
              <a:rPr lang="en-US" i="1" dirty="0"/>
              <a:t>cis</a:t>
            </a:r>
            <a:r>
              <a:rPr lang="en-US" dirty="0"/>
              <a:t> or </a:t>
            </a:r>
            <a:r>
              <a:rPr lang="en-US" i="1" dirty="0"/>
              <a:t>trans</a:t>
            </a:r>
            <a:r>
              <a:rPr lang="en-US" dirty="0"/>
              <a:t> is placed in front of the alkene name when the compound is a cis or trans isomer.</a:t>
            </a:r>
          </a:p>
          <a:p>
            <a:pPr marL="0" indent="0" eaLnBrk="1" hangingPunct="1">
              <a:lnSpc>
                <a:spcPct val="95000"/>
              </a:lnSpc>
              <a:spcBef>
                <a:spcPct val="15000"/>
              </a:spcBef>
              <a:buClr>
                <a:schemeClr val="bg2"/>
              </a:buClr>
              <a:buSzTx/>
              <a:buFontTx/>
              <a:buNone/>
            </a:pPr>
            <a:r>
              <a:rPr lang="en-US" dirty="0">
                <a:solidFill>
                  <a:srgbClr val="227A8F"/>
                </a:solidFill>
              </a:rPr>
              <a:t>             </a:t>
            </a:r>
            <a:r>
              <a:rPr lang="en-US" b="1" dirty="0">
                <a:solidFill>
                  <a:srgbClr val="227A8F"/>
                </a:solidFill>
              </a:rPr>
              <a:t>cis				        trans</a:t>
            </a:r>
          </a:p>
          <a:p>
            <a:pPr marL="0" indent="0" eaLnBrk="1" hangingPunct="1">
              <a:lnSpc>
                <a:spcPct val="95000"/>
              </a:lnSpc>
              <a:spcBef>
                <a:spcPct val="15000"/>
              </a:spcBef>
              <a:buClr>
                <a:schemeClr val="bg2"/>
              </a:buClr>
              <a:buSzTx/>
              <a:buFontTx/>
              <a:buChar char="•"/>
            </a:pPr>
            <a:endParaRPr lang="en-US" b="1" dirty="0">
              <a:solidFill>
                <a:schemeClr val="bg2"/>
              </a:solidFill>
            </a:endParaRPr>
          </a:p>
          <a:p>
            <a:pPr marL="0" indent="0" eaLnBrk="1" hangingPunct="1">
              <a:lnSpc>
                <a:spcPct val="95000"/>
              </a:lnSpc>
              <a:spcBef>
                <a:spcPct val="15000"/>
              </a:spcBef>
              <a:buClr>
                <a:schemeClr val="bg2"/>
              </a:buClr>
              <a:buSzTx/>
              <a:buFontTx/>
              <a:buChar char="•"/>
            </a:pPr>
            <a:endParaRPr lang="en-US" dirty="0"/>
          </a:p>
          <a:p>
            <a:pPr marL="0" indent="0" eaLnBrk="1" hangingPunct="1">
              <a:lnSpc>
                <a:spcPct val="95000"/>
              </a:lnSpc>
              <a:spcBef>
                <a:spcPct val="15000"/>
              </a:spcBef>
              <a:buClr>
                <a:schemeClr val="bg2"/>
              </a:buClr>
              <a:buSzTx/>
              <a:buFontTx/>
              <a:buChar char="•"/>
            </a:pPr>
            <a:endParaRPr lang="en-US" dirty="0"/>
          </a:p>
          <a:p>
            <a:pPr marL="0" indent="0" eaLnBrk="1" hangingPunct="1">
              <a:lnSpc>
                <a:spcPct val="95000"/>
              </a:lnSpc>
              <a:spcBef>
                <a:spcPct val="15000"/>
              </a:spcBef>
            </a:pPr>
            <a:endParaRPr lang="en-US" dirty="0"/>
          </a:p>
          <a:p>
            <a:pPr marL="0" indent="0" eaLnBrk="1" hangingPunct="1">
              <a:lnSpc>
                <a:spcPct val="95000"/>
              </a:lnSpc>
              <a:spcBef>
                <a:spcPct val="15000"/>
              </a:spcBef>
            </a:pPr>
            <a:endParaRPr lang="en-US" b="1" dirty="0"/>
          </a:p>
          <a:p>
            <a:pPr marL="0" indent="0" eaLnBrk="1" hangingPunct="1">
              <a:lnSpc>
                <a:spcPct val="95000"/>
              </a:lnSpc>
              <a:spcBef>
                <a:spcPct val="15000"/>
              </a:spcBef>
            </a:pPr>
            <a:endParaRPr lang="en-US" b="1" dirty="0"/>
          </a:p>
          <a:p>
            <a:pPr marL="0" indent="0" eaLnBrk="1" hangingPunct="1">
              <a:lnSpc>
                <a:spcPct val="95000"/>
              </a:lnSpc>
              <a:spcBef>
                <a:spcPct val="15000"/>
              </a:spcBef>
            </a:pPr>
            <a:endParaRPr lang="en-US" b="1" dirty="0"/>
          </a:p>
          <a:p>
            <a:pPr marL="0" indent="0" eaLnBrk="1" hangingPunct="1">
              <a:lnSpc>
                <a:spcPct val="95000"/>
              </a:lnSpc>
              <a:spcBef>
                <a:spcPct val="15000"/>
              </a:spcBef>
              <a:buFont typeface="Wingdings" charset="2"/>
              <a:buNone/>
            </a:pPr>
            <a:r>
              <a:rPr lang="en-US" b="1" dirty="0"/>
              <a:t>   </a:t>
            </a:r>
            <a:r>
              <a:rPr lang="en-US" b="1" dirty="0">
                <a:solidFill>
                  <a:srgbClr val="227A8F"/>
                </a:solidFill>
              </a:rPr>
              <a:t>  </a:t>
            </a:r>
            <a:r>
              <a:rPr lang="en-US" b="1" i="1" dirty="0">
                <a:solidFill>
                  <a:srgbClr val="227A8F"/>
                </a:solidFill>
              </a:rPr>
              <a:t>cis</a:t>
            </a:r>
            <a:r>
              <a:rPr lang="en-US" b="1" dirty="0">
                <a:solidFill>
                  <a:srgbClr val="227A8F"/>
                </a:solidFill>
              </a:rPr>
              <a:t>-</a:t>
            </a:r>
            <a:r>
              <a:rPr lang="en-US" dirty="0"/>
              <a:t>1,2-dibromoethene</a:t>
            </a:r>
            <a:r>
              <a:rPr lang="en-US" dirty="0">
                <a:solidFill>
                  <a:schemeClr val="accent1"/>
                </a:solidFill>
              </a:rPr>
              <a:t>  </a:t>
            </a:r>
            <a:r>
              <a:rPr lang="en-US" i="1" dirty="0">
                <a:solidFill>
                  <a:schemeClr val="accent1"/>
                </a:solidFill>
              </a:rPr>
              <a:t>       </a:t>
            </a:r>
            <a:r>
              <a:rPr lang="en-US" i="1" dirty="0">
                <a:solidFill>
                  <a:srgbClr val="227A8F"/>
                </a:solidFill>
              </a:rPr>
              <a:t>     </a:t>
            </a:r>
            <a:r>
              <a:rPr lang="en-US" b="1" i="1" dirty="0">
                <a:solidFill>
                  <a:srgbClr val="227A8F"/>
                </a:solidFill>
              </a:rPr>
              <a:t>trans</a:t>
            </a:r>
            <a:r>
              <a:rPr lang="en-US" b="1" dirty="0">
                <a:solidFill>
                  <a:srgbClr val="227A8F"/>
                </a:solidFill>
              </a:rPr>
              <a:t>-</a:t>
            </a:r>
            <a:r>
              <a:rPr lang="en-US" dirty="0"/>
              <a:t>1,2-dibromoethene</a:t>
            </a:r>
          </a:p>
        </p:txBody>
      </p:sp>
      <p:pic>
        <p:nvPicPr>
          <p:cNvPr id="1638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810000"/>
            <a:ext cx="6302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7989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19077"/>
            <a:ext cx="8153400" cy="990600"/>
          </a:xfrm>
        </p:spPr>
        <p:txBody>
          <a:bodyPr/>
          <a:lstStyle/>
          <a:p>
            <a:pPr eaLnBrk="1" hangingPunct="1"/>
            <a:r>
              <a:rPr lang="en-US" dirty="0"/>
              <a:t>Learning Check</a:t>
            </a:r>
          </a:p>
        </p:txBody>
      </p:sp>
      <p:sp>
        <p:nvSpPr>
          <p:cNvPr id="17411" name="Rectangle 3"/>
          <p:cNvSpPr>
            <a:spLocks noGrp="1" noChangeArrowheads="1"/>
          </p:cNvSpPr>
          <p:nvPr>
            <p:ph sz="quarter" idx="1"/>
          </p:nvPr>
        </p:nvSpPr>
        <p:spPr>
          <a:xfrm>
            <a:off x="609600" y="1600200"/>
            <a:ext cx="8269288" cy="609600"/>
          </a:xfrm>
        </p:spPr>
        <p:txBody>
          <a:bodyPr/>
          <a:lstStyle/>
          <a:p>
            <a:pPr eaLnBrk="1" hangingPunct="1">
              <a:buFont typeface="Wingdings" charset="2"/>
              <a:buNone/>
            </a:pPr>
            <a:r>
              <a:rPr lang="en-US" dirty="0"/>
              <a:t>Name each, using </a:t>
            </a:r>
            <a:r>
              <a:rPr lang="en-US" i="1" dirty="0"/>
              <a:t>cis </a:t>
            </a:r>
            <a:r>
              <a:rPr lang="en-US" dirty="0"/>
              <a:t>or </a:t>
            </a:r>
            <a:r>
              <a:rPr lang="en-US" i="1" dirty="0"/>
              <a:t>trans</a:t>
            </a:r>
            <a:r>
              <a:rPr lang="en-US" b="1" dirty="0"/>
              <a:t> </a:t>
            </a:r>
            <a:r>
              <a:rPr lang="en-US" dirty="0"/>
              <a:t>prefixes when needed.</a:t>
            </a:r>
          </a:p>
          <a:p>
            <a:pPr eaLnBrk="1" hangingPunct="1">
              <a:buFont typeface="Wingdings" charset="2"/>
              <a:buNone/>
            </a:pPr>
            <a:endParaRPr lang="en-US" dirty="0"/>
          </a:p>
          <a:p>
            <a:pPr eaLnBrk="1" hangingPunct="1">
              <a:buFont typeface="Wingdings" charset="2"/>
              <a:buNone/>
            </a:pPr>
            <a:r>
              <a:rPr lang="en-US" dirty="0"/>
              <a:t>A.				      	</a:t>
            </a:r>
          </a:p>
          <a:p>
            <a:pPr eaLnBrk="1" hangingPunct="1">
              <a:buFont typeface="Wingdings" charset="2"/>
              <a:buNone/>
            </a:pPr>
            <a:endParaRPr lang="en-US" dirty="0"/>
          </a:p>
          <a:p>
            <a:pPr eaLnBrk="1" hangingPunct="1">
              <a:buFont typeface="Wingdings" charset="2"/>
              <a:buNone/>
            </a:pPr>
            <a:endParaRPr lang="en-US" dirty="0"/>
          </a:p>
          <a:p>
            <a:pPr eaLnBrk="1" hangingPunct="1">
              <a:buFont typeface="Wingdings" charset="2"/>
              <a:buNone/>
            </a:pPr>
            <a:r>
              <a:rPr lang="en-US" dirty="0"/>
              <a:t>B.		</a:t>
            </a:r>
            <a:r>
              <a:rPr lang="en-US" dirty="0" smtClean="0"/>
              <a:t> </a:t>
            </a:r>
            <a:r>
              <a:rPr lang="en-US" dirty="0"/>
              <a:t>			</a:t>
            </a:r>
          </a:p>
          <a:p>
            <a:pPr eaLnBrk="1" hangingPunct="1">
              <a:buFont typeface="Wingdings" charset="2"/>
              <a:buNone/>
            </a:pPr>
            <a:endParaRPr lang="en-US" dirty="0"/>
          </a:p>
          <a:p>
            <a:pPr eaLnBrk="1" hangingPunct="1">
              <a:buFont typeface="Wingdings" charset="2"/>
              <a:buNone/>
            </a:pPr>
            <a:endParaRPr lang="en-US" dirty="0"/>
          </a:p>
          <a:p>
            <a:pPr eaLnBrk="1" hangingPunct="1">
              <a:buFont typeface="Arial" charset="0"/>
              <a:buNone/>
            </a:pPr>
            <a:r>
              <a:rPr lang="en-US" dirty="0"/>
              <a:t>C. 				</a:t>
            </a:r>
          </a:p>
        </p:txBody>
      </p:sp>
      <p:pic>
        <p:nvPicPr>
          <p:cNvPr id="1741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748" y="2438400"/>
            <a:ext cx="21336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0241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19077"/>
            <a:ext cx="8153400" cy="990600"/>
          </a:xfrm>
        </p:spPr>
        <p:txBody>
          <a:bodyPr/>
          <a:lstStyle/>
          <a:p>
            <a:pPr eaLnBrk="1" hangingPunct="1"/>
            <a:r>
              <a:rPr lang="en-US" dirty="0"/>
              <a:t>Solution</a:t>
            </a:r>
          </a:p>
        </p:txBody>
      </p:sp>
      <p:sp>
        <p:nvSpPr>
          <p:cNvPr id="18435" name="Rectangle 3"/>
          <p:cNvSpPr>
            <a:spLocks noGrp="1" noChangeArrowheads="1"/>
          </p:cNvSpPr>
          <p:nvPr>
            <p:ph sz="quarter" idx="1"/>
          </p:nvPr>
        </p:nvSpPr>
        <p:spPr>
          <a:xfrm>
            <a:off x="609600" y="1600200"/>
            <a:ext cx="8269288" cy="609600"/>
          </a:xfrm>
        </p:spPr>
        <p:txBody>
          <a:bodyPr/>
          <a:lstStyle/>
          <a:p>
            <a:pPr eaLnBrk="1" hangingPunct="1">
              <a:buFont typeface="Wingdings" charset="2"/>
              <a:buNone/>
            </a:pPr>
            <a:r>
              <a:rPr lang="en-US" dirty="0"/>
              <a:t>Name each, using </a:t>
            </a:r>
            <a:r>
              <a:rPr lang="en-US" i="1" dirty="0"/>
              <a:t>cis </a:t>
            </a:r>
            <a:r>
              <a:rPr lang="en-US" dirty="0"/>
              <a:t>or </a:t>
            </a:r>
            <a:r>
              <a:rPr lang="en-US" i="1" dirty="0"/>
              <a:t>trans</a:t>
            </a:r>
            <a:r>
              <a:rPr lang="en-US" b="1" dirty="0"/>
              <a:t> </a:t>
            </a:r>
            <a:r>
              <a:rPr lang="en-US" dirty="0"/>
              <a:t>prefixes when needed.</a:t>
            </a:r>
          </a:p>
          <a:p>
            <a:pPr eaLnBrk="1" hangingPunct="1">
              <a:buFont typeface="Wingdings" charset="2"/>
              <a:buNone/>
            </a:pPr>
            <a:endParaRPr lang="en-US" dirty="0"/>
          </a:p>
          <a:p>
            <a:pPr eaLnBrk="1" hangingPunct="1">
              <a:buFont typeface="Wingdings" charset="2"/>
              <a:buNone/>
            </a:pPr>
            <a:r>
              <a:rPr lang="en-US" dirty="0"/>
              <a:t>A.				      	</a:t>
            </a:r>
            <a:r>
              <a:rPr lang="en-US" i="1" dirty="0"/>
              <a:t>cis</a:t>
            </a:r>
            <a:r>
              <a:rPr lang="en-US" dirty="0"/>
              <a:t>-2,3-dichlorobutene</a:t>
            </a:r>
          </a:p>
          <a:p>
            <a:pPr eaLnBrk="1" hangingPunct="1">
              <a:buFont typeface="Wingdings" charset="2"/>
              <a:buNone/>
            </a:pPr>
            <a:endParaRPr lang="en-US" dirty="0"/>
          </a:p>
          <a:p>
            <a:pPr eaLnBrk="1" hangingPunct="1">
              <a:buFont typeface="Wingdings" charset="2"/>
              <a:buNone/>
            </a:pPr>
            <a:endParaRPr lang="en-US" dirty="0"/>
          </a:p>
          <a:p>
            <a:pPr eaLnBrk="1" hangingPunct="1">
              <a:buFont typeface="Wingdings" charset="2"/>
              <a:buNone/>
            </a:pPr>
            <a:r>
              <a:rPr lang="en-US" dirty="0"/>
              <a:t>B.					</a:t>
            </a:r>
            <a:r>
              <a:rPr lang="en-US" i="1" dirty="0"/>
              <a:t>trans</a:t>
            </a:r>
            <a:r>
              <a:rPr lang="en-US" dirty="0"/>
              <a:t>-2,3-dibromobutene </a:t>
            </a:r>
          </a:p>
          <a:p>
            <a:pPr eaLnBrk="1" hangingPunct="1">
              <a:buFont typeface="Wingdings" charset="2"/>
              <a:buNone/>
            </a:pPr>
            <a:endParaRPr lang="en-US" dirty="0"/>
          </a:p>
          <a:p>
            <a:pPr eaLnBrk="1" hangingPunct="1">
              <a:buFont typeface="Wingdings" charset="2"/>
              <a:buNone/>
            </a:pPr>
            <a:endParaRPr lang="en-US" dirty="0"/>
          </a:p>
          <a:p>
            <a:pPr eaLnBrk="1" hangingPunct="1">
              <a:buFont typeface="Arial" charset="0"/>
              <a:buNone/>
            </a:pPr>
            <a:r>
              <a:rPr lang="en-US" dirty="0"/>
              <a:t>C. 				</a:t>
            </a:r>
            <a:r>
              <a:rPr lang="en-US" i="1" dirty="0"/>
              <a:t>trans</a:t>
            </a:r>
            <a:r>
              <a:rPr lang="en-US" dirty="0"/>
              <a:t>-2-butene</a:t>
            </a:r>
          </a:p>
          <a:p>
            <a:pPr eaLnBrk="1" hangingPunct="1">
              <a:buFont typeface="Wingdings" charset="2"/>
              <a:buNone/>
            </a:pPr>
            <a:endParaRPr lang="en-US" dirty="0"/>
          </a:p>
        </p:txBody>
      </p:sp>
      <p:pic>
        <p:nvPicPr>
          <p:cNvPr id="1843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438400"/>
            <a:ext cx="21336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3928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0223" y="257177"/>
            <a:ext cx="7600950" cy="914400"/>
          </a:xfrm>
        </p:spPr>
        <p:txBody>
          <a:bodyPr/>
          <a:lstStyle/>
          <a:p>
            <a:pPr eaLnBrk="1" hangingPunct="1"/>
            <a:r>
              <a:rPr lang="en-US" dirty="0"/>
              <a:t/>
            </a:r>
            <a:br>
              <a:rPr lang="en-US" dirty="0"/>
            </a:br>
            <a:r>
              <a:rPr lang="en-US" dirty="0"/>
              <a:t>11.7  </a:t>
            </a:r>
            <a:r>
              <a:rPr lang="en-US" dirty="0">
                <a:solidFill>
                  <a:srgbClr val="800000"/>
                </a:solidFill>
              </a:rPr>
              <a:t>Addition Reactions</a:t>
            </a:r>
            <a:r>
              <a:rPr lang="en-US" dirty="0"/>
              <a:t/>
            </a:r>
            <a:br>
              <a:rPr lang="en-US" dirty="0"/>
            </a:br>
            <a:endParaRPr lang="en-US" dirty="0"/>
          </a:p>
        </p:txBody>
      </p:sp>
      <p:sp>
        <p:nvSpPr>
          <p:cNvPr id="13315" name="Rectangle 3"/>
          <p:cNvSpPr>
            <a:spLocks noGrp="1" noChangeArrowheads="1"/>
          </p:cNvSpPr>
          <p:nvPr>
            <p:ph type="body" sz="half" idx="1"/>
          </p:nvPr>
        </p:nvSpPr>
        <p:spPr>
          <a:xfrm>
            <a:off x="609600" y="1600200"/>
            <a:ext cx="3352800" cy="2470355"/>
          </a:xfrm>
        </p:spPr>
        <p:txBody>
          <a:bodyPr/>
          <a:lstStyle/>
          <a:p>
            <a:pPr marL="0" indent="0" eaLnBrk="1" hangingPunct="1">
              <a:buFont typeface="Arial" charset="0"/>
              <a:buNone/>
            </a:pPr>
            <a:r>
              <a:rPr lang="en-US" dirty="0"/>
              <a:t>The commercial process of hydrogenation is used to convert the double bonds in vegetable oils to saturated fats to make a more solid product.</a:t>
            </a:r>
          </a:p>
        </p:txBody>
      </p:sp>
      <p:sp>
        <p:nvSpPr>
          <p:cNvPr id="13316" name="TextBox 9"/>
          <p:cNvSpPr txBox="1">
            <a:spLocks noChangeArrowheads="1"/>
          </p:cNvSpPr>
          <p:nvPr/>
        </p:nvSpPr>
        <p:spPr bwMode="auto">
          <a:xfrm>
            <a:off x="609600" y="504825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charset="-128"/>
              </a:defRPr>
            </a:lvl1pPr>
            <a:lvl2pPr marL="742950" indent="-285750">
              <a:defRPr b="1">
                <a:solidFill>
                  <a:schemeClr val="tx1"/>
                </a:solidFill>
                <a:latin typeface="Arial" charset="0"/>
                <a:ea typeface="ＭＳ Ｐゴシック" charset="-128"/>
              </a:defRPr>
            </a:lvl2pPr>
            <a:lvl3pPr marL="1143000" indent="-228600">
              <a:defRPr b="1">
                <a:solidFill>
                  <a:schemeClr val="tx1"/>
                </a:solidFill>
                <a:latin typeface="Arial" charset="0"/>
                <a:ea typeface="ＭＳ Ｐゴシック" charset="-128"/>
              </a:defRPr>
            </a:lvl3pPr>
            <a:lvl4pPr marL="1600200" indent="-228600">
              <a:defRPr b="1">
                <a:solidFill>
                  <a:schemeClr val="tx1"/>
                </a:solidFill>
                <a:latin typeface="Arial" charset="0"/>
                <a:ea typeface="ＭＳ Ｐゴシック" charset="-128"/>
              </a:defRPr>
            </a:lvl4pPr>
            <a:lvl5pPr marL="2057400" indent="-228600">
              <a:defRPr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charset="-128"/>
              </a:defRPr>
            </a:lvl9pPr>
          </a:lstStyle>
          <a:p>
            <a:pPr algn="l"/>
            <a:r>
              <a:rPr lang="en-US" sz="2400" dirty="0">
                <a:solidFill>
                  <a:srgbClr val="3D9D1E"/>
                </a:solidFill>
                <a:latin typeface="Times New Roman" charset="0"/>
                <a:cs typeface="Times New Roman" charset="0"/>
              </a:rPr>
              <a:t>Learning </a:t>
            </a:r>
            <a:r>
              <a:rPr lang="en-US" sz="2400" dirty="0">
                <a:solidFill>
                  <a:srgbClr val="3D9D1E"/>
                </a:solidFill>
                <a:latin typeface="Times" charset="0"/>
              </a:rPr>
              <a:t>Goal  </a:t>
            </a:r>
            <a:r>
              <a:rPr lang="en-US" sz="2400" b="0" dirty="0">
                <a:latin typeface="Times" charset="0"/>
              </a:rPr>
              <a:t>Draw the condensed structural and line-angle formulas and give the names for the organic products of addition reactions of alkenes.</a:t>
            </a:r>
            <a:endParaRPr lang="en-US" sz="2400" dirty="0">
              <a:latin typeface="Times"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814" y="1621830"/>
            <a:ext cx="3971444" cy="3220089"/>
          </a:xfrm>
          <a:prstGeom prst="rect">
            <a:avLst/>
          </a:prstGeom>
        </p:spPr>
      </p:pic>
    </p:spTree>
    <p:extLst>
      <p:ext uri="{BB962C8B-B14F-4D97-AF65-F5344CB8AC3E}">
        <p14:creationId xmlns:p14="http://schemas.microsoft.com/office/powerpoint/2010/main" val="18417656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0225" y="219076"/>
            <a:ext cx="8153400" cy="990600"/>
          </a:xfrm>
        </p:spPr>
        <p:txBody>
          <a:bodyPr/>
          <a:lstStyle/>
          <a:p>
            <a:pPr eaLnBrk="1" hangingPunct="1"/>
            <a:r>
              <a:rPr lang="en-US" dirty="0"/>
              <a:t>Addition Reactions</a:t>
            </a:r>
          </a:p>
        </p:txBody>
      </p:sp>
      <p:sp>
        <p:nvSpPr>
          <p:cNvPr id="14339" name="Rectangle 3"/>
          <p:cNvSpPr>
            <a:spLocks noGrp="1" noChangeArrowheads="1"/>
          </p:cNvSpPr>
          <p:nvPr>
            <p:ph sz="quarter" idx="1"/>
          </p:nvPr>
        </p:nvSpPr>
        <p:spPr>
          <a:xfrm>
            <a:off x="609600" y="1600200"/>
            <a:ext cx="7391400" cy="1828800"/>
          </a:xfrm>
        </p:spPr>
        <p:txBody>
          <a:bodyPr/>
          <a:lstStyle/>
          <a:p>
            <a:pPr marL="400050" indent="-400050" eaLnBrk="1" hangingPunct="1">
              <a:buFont typeface="Arial" charset="0"/>
              <a:buNone/>
            </a:pPr>
            <a:r>
              <a:rPr lang="en-US"/>
              <a:t>In alkenes and alkynes, the </a:t>
            </a:r>
            <a:r>
              <a:rPr lang="en-US">
                <a:sym typeface="Symbol" charset="2"/>
              </a:rPr>
              <a:t>double and triple bonds are</a:t>
            </a:r>
          </a:p>
          <a:p>
            <a:pPr marL="320040" indent="-320040" eaLnBrk="1" hangingPunct="1"/>
            <a:r>
              <a:rPr lang="en-US">
                <a:sym typeface="Symbol" charset="2"/>
              </a:rPr>
              <a:t>very reactive, adding H—H  and H—OH to the carbons in the double or triple bond</a:t>
            </a:r>
          </a:p>
          <a:p>
            <a:pPr marL="320040" indent="-320040" eaLnBrk="1" hangingPunct="1"/>
            <a:r>
              <a:rPr lang="en-US">
                <a:sym typeface="Symbol" charset="2"/>
              </a:rPr>
              <a:t>easily broken, providing electrons to form new bonds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677"/>
          <a:stretch/>
        </p:blipFill>
        <p:spPr>
          <a:xfrm>
            <a:off x="304800" y="4090219"/>
            <a:ext cx="8534400" cy="1481131"/>
          </a:xfrm>
          <a:prstGeom prst="rect">
            <a:avLst/>
          </a:prstGeom>
        </p:spPr>
      </p:pic>
    </p:spTree>
    <p:extLst>
      <p:ext uri="{BB962C8B-B14F-4D97-AF65-F5344CB8AC3E}">
        <p14:creationId xmlns:p14="http://schemas.microsoft.com/office/powerpoint/2010/main" val="26701839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530225" y="219075"/>
            <a:ext cx="8153400" cy="990600"/>
          </a:xfrm>
        </p:spPr>
        <p:txBody>
          <a:bodyPr/>
          <a:lstStyle/>
          <a:p>
            <a:pPr eaLnBrk="1" hangingPunct="1"/>
            <a:r>
              <a:rPr lang="en-US"/>
              <a:t>Hydrogenation</a:t>
            </a:r>
          </a:p>
        </p:txBody>
      </p:sp>
      <p:sp>
        <p:nvSpPr>
          <p:cNvPr id="15363" name="Rectangle 2"/>
          <p:cNvSpPr>
            <a:spLocks noGrp="1" noChangeArrowheads="1"/>
          </p:cNvSpPr>
          <p:nvPr>
            <p:ph sz="quarter" idx="1"/>
          </p:nvPr>
        </p:nvSpPr>
        <p:spPr>
          <a:xfrm>
            <a:off x="457200" y="1676400"/>
            <a:ext cx="7772400" cy="1905000"/>
          </a:xfrm>
        </p:spPr>
        <p:txBody>
          <a:bodyPr/>
          <a:lstStyle/>
          <a:p>
            <a:pPr eaLnBrk="1" hangingPunct="1">
              <a:lnSpc>
                <a:spcPct val="90000"/>
              </a:lnSpc>
              <a:buSzTx/>
              <a:buFont typeface="Wingdings" charset="2"/>
              <a:buNone/>
            </a:pPr>
            <a:r>
              <a:rPr lang="en-US"/>
              <a:t>In</a:t>
            </a:r>
            <a:r>
              <a:rPr lang="en-US">
                <a:solidFill>
                  <a:schemeClr val="accent1"/>
                </a:solidFill>
              </a:rPr>
              <a:t> </a:t>
            </a:r>
            <a:r>
              <a:rPr lang="en-US" b="1">
                <a:solidFill>
                  <a:srgbClr val="000000"/>
                </a:solidFill>
              </a:rPr>
              <a:t>hydrogenation</a:t>
            </a:r>
            <a:r>
              <a:rPr lang="en-US">
                <a:solidFill>
                  <a:srgbClr val="000000"/>
                </a:solidFill>
              </a:rPr>
              <a:t>, </a:t>
            </a:r>
          </a:p>
          <a:p>
            <a:pPr eaLnBrk="1" hangingPunct="1">
              <a:lnSpc>
                <a:spcPct val="90000"/>
              </a:lnSpc>
              <a:buSzTx/>
              <a:buFontTx/>
              <a:buChar char="•"/>
            </a:pPr>
            <a:r>
              <a:rPr lang="en-US"/>
              <a:t>hydrogen atoms add to the carbon atoms of a double bond or triple bond</a:t>
            </a:r>
          </a:p>
          <a:p>
            <a:pPr eaLnBrk="1" hangingPunct="1">
              <a:lnSpc>
                <a:spcPct val="90000"/>
              </a:lnSpc>
              <a:buSzTx/>
              <a:buFontTx/>
              <a:buChar char="•"/>
            </a:pPr>
            <a:r>
              <a:rPr lang="en-US"/>
              <a:t>a catalyst such as Pt, Ni, or Pd is used to speed up the reaction</a:t>
            </a:r>
            <a:endParaRPr lang="en-US" b="1"/>
          </a:p>
        </p:txBody>
      </p:sp>
      <p:pic>
        <p:nvPicPr>
          <p:cNvPr id="15364" name="Picture 1" descr="117_slide3.png"/>
          <p:cNvPicPr>
            <a:picLocks noChangeAspect="1"/>
          </p:cNvPicPr>
          <p:nvPr/>
        </p:nvPicPr>
        <p:blipFill>
          <a:blip r:embed="rId3" cstate="print"/>
          <a:stretch>
            <a:fillRect/>
          </a:stretch>
        </p:blipFill>
        <p:spPr bwMode="auto">
          <a:xfrm>
            <a:off x="984250" y="4087619"/>
            <a:ext cx="6704013" cy="16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6251467" y="295331"/>
            <a:ext cx="2359895" cy="722574"/>
          </a:xfrm>
          <a:prstGeom prst="rect">
            <a:avLst/>
          </a:prstGeom>
        </p:spPr>
      </p:pic>
    </p:spTree>
    <p:extLst>
      <p:ext uri="{BB962C8B-B14F-4D97-AF65-F5344CB8AC3E}">
        <p14:creationId xmlns:p14="http://schemas.microsoft.com/office/powerpoint/2010/main" val="28357924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0225" y="219076"/>
            <a:ext cx="8153400" cy="990600"/>
          </a:xfrm>
        </p:spPr>
        <p:txBody>
          <a:bodyPr/>
          <a:lstStyle/>
          <a:p>
            <a:pPr eaLnBrk="1" hangingPunct="1"/>
            <a:r>
              <a:rPr lang="en-US" dirty="0"/>
              <a:t>Learning Check </a:t>
            </a:r>
          </a:p>
        </p:txBody>
      </p:sp>
      <p:sp>
        <p:nvSpPr>
          <p:cNvPr id="16387" name="Rectangle 3"/>
          <p:cNvSpPr>
            <a:spLocks noGrp="1" noChangeArrowheads="1"/>
          </p:cNvSpPr>
          <p:nvPr>
            <p:ph sz="quarter" idx="1"/>
          </p:nvPr>
        </p:nvSpPr>
        <p:spPr>
          <a:xfrm>
            <a:off x="381000" y="1600200"/>
            <a:ext cx="8077200" cy="4114800"/>
          </a:xfrm>
        </p:spPr>
        <p:txBody>
          <a:bodyPr/>
          <a:lstStyle/>
          <a:p>
            <a:pPr eaLnBrk="1" hangingPunct="1">
              <a:buFont typeface="Wingdings" charset="2"/>
              <a:buNone/>
            </a:pPr>
            <a:r>
              <a:rPr lang="en-US" b="1"/>
              <a:t>	</a:t>
            </a:r>
            <a:r>
              <a:rPr lang="en-US"/>
              <a:t>Write an equation for the hydrogenation of 1-butene using a platinum catalyst.</a:t>
            </a:r>
          </a:p>
        </p:txBody>
      </p:sp>
    </p:spTree>
    <p:extLst>
      <p:ext uri="{BB962C8B-B14F-4D97-AF65-F5344CB8AC3E}">
        <p14:creationId xmlns:p14="http://schemas.microsoft.com/office/powerpoint/2010/main" val="10580275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0225" y="219074"/>
            <a:ext cx="8153400" cy="990600"/>
          </a:xfrm>
        </p:spPr>
        <p:txBody>
          <a:bodyPr/>
          <a:lstStyle/>
          <a:p>
            <a:pPr eaLnBrk="1" hangingPunct="1"/>
            <a:r>
              <a:rPr lang="en-US" dirty="0"/>
              <a:t>Solution</a:t>
            </a:r>
            <a:r>
              <a:rPr lang="en-US" sz="3600" dirty="0"/>
              <a:t> </a:t>
            </a:r>
            <a:endParaRPr lang="en-US" dirty="0"/>
          </a:p>
        </p:txBody>
      </p:sp>
      <p:sp>
        <p:nvSpPr>
          <p:cNvPr id="17411" name="Rectangle 3"/>
          <p:cNvSpPr>
            <a:spLocks noGrp="1" noChangeArrowheads="1"/>
          </p:cNvSpPr>
          <p:nvPr>
            <p:ph sz="quarter" idx="1"/>
          </p:nvPr>
        </p:nvSpPr>
        <p:spPr>
          <a:xfrm>
            <a:off x="690712" y="1600200"/>
            <a:ext cx="8382000" cy="4114800"/>
          </a:xfrm>
        </p:spPr>
        <p:txBody>
          <a:bodyPr/>
          <a:lstStyle/>
          <a:p>
            <a:pPr eaLnBrk="1" hangingPunct="1">
              <a:buFont typeface="Wingdings" charset="2"/>
              <a:buNone/>
            </a:pPr>
            <a:r>
              <a:rPr lang="en-US" dirty="0"/>
              <a:t>Write an equation for the hydrogenation of 1-butene using</a:t>
            </a:r>
          </a:p>
          <a:p>
            <a:pPr eaLnBrk="1" hangingPunct="1">
              <a:spcBef>
                <a:spcPct val="0"/>
              </a:spcBef>
              <a:buFont typeface="Wingdings" charset="2"/>
              <a:buNone/>
            </a:pPr>
            <a:r>
              <a:rPr lang="en-US" dirty="0"/>
              <a:t>a platinum catalyst.</a:t>
            </a:r>
          </a:p>
          <a:p>
            <a:pPr eaLnBrk="1" hangingPunct="1">
              <a:lnSpc>
                <a:spcPct val="60000"/>
              </a:lnSpc>
              <a:buFont typeface="Wingdings" charset="2"/>
              <a:buNone/>
            </a:pPr>
            <a:r>
              <a:rPr lang="en-US" dirty="0"/>
              <a:t>					    </a:t>
            </a:r>
          </a:p>
          <a:p>
            <a:pPr eaLnBrk="1" hangingPunct="1">
              <a:lnSpc>
                <a:spcPct val="60000"/>
              </a:lnSpc>
              <a:buFont typeface="Wingdings" charset="2"/>
              <a:buNone/>
            </a:pPr>
            <a:r>
              <a:rPr lang="en-US" dirty="0"/>
              <a:t>					         </a:t>
            </a:r>
            <a:r>
              <a:rPr lang="en-US" dirty="0" err="1"/>
              <a:t>Pt</a:t>
            </a:r>
            <a:endParaRPr lang="en-US" dirty="0"/>
          </a:p>
          <a:p>
            <a:pPr eaLnBrk="1" hangingPunct="1">
              <a:lnSpc>
                <a:spcPct val="60000"/>
              </a:lnSpc>
              <a:buFont typeface="Wingdings" charset="2"/>
              <a:buNone/>
            </a:pPr>
            <a:r>
              <a:rPr lang="en-US" dirty="0"/>
              <a:t>CH</a:t>
            </a:r>
            <a:r>
              <a:rPr lang="en-US" baseline="-25000" dirty="0"/>
              <a:t>2</a:t>
            </a:r>
            <a:r>
              <a:rPr lang="en-US" dirty="0"/>
              <a:t> </a:t>
            </a:r>
            <a:r>
              <a:rPr lang="en-US" dirty="0">
                <a:cs typeface="Arial" charset="0"/>
              </a:rPr>
              <a:t>    </a:t>
            </a:r>
            <a:r>
              <a:rPr lang="en-US" dirty="0"/>
              <a:t>CH</a:t>
            </a:r>
            <a:r>
              <a:rPr lang="en-US" dirty="0">
                <a:ea typeface="ヒラギノ角ゴ Pro W3" charset="-128"/>
                <a:sym typeface="Symbol" charset="2"/>
              </a:rPr>
              <a:t>—</a:t>
            </a:r>
            <a:r>
              <a:rPr lang="en-US" dirty="0"/>
              <a:t>CH</a:t>
            </a:r>
            <a:r>
              <a:rPr lang="en-US" baseline="-25000" dirty="0"/>
              <a:t>2</a:t>
            </a:r>
            <a:r>
              <a:rPr lang="en-US" dirty="0">
                <a:ea typeface="ヒラギノ角ゴ Pro W3" charset="-128"/>
                <a:sym typeface="Symbol" charset="2"/>
              </a:rPr>
              <a:t>—</a:t>
            </a:r>
            <a:r>
              <a:rPr lang="en-US" dirty="0"/>
              <a:t>CH</a:t>
            </a:r>
            <a:r>
              <a:rPr lang="en-US" baseline="-25000" dirty="0"/>
              <a:t>3</a:t>
            </a:r>
            <a:r>
              <a:rPr lang="en-US" dirty="0"/>
              <a:t>  +  H</a:t>
            </a:r>
            <a:r>
              <a:rPr lang="en-US" baseline="-25000" dirty="0"/>
              <a:t>2</a:t>
            </a:r>
            <a:r>
              <a:rPr lang="en-US" dirty="0"/>
              <a:t>      	 </a:t>
            </a:r>
          </a:p>
          <a:p>
            <a:pPr eaLnBrk="1" hangingPunct="1">
              <a:lnSpc>
                <a:spcPct val="60000"/>
              </a:lnSpc>
              <a:buFont typeface="Wingdings" charset="2"/>
              <a:buNone/>
            </a:pPr>
            <a:r>
              <a:rPr lang="en-US" dirty="0"/>
              <a:t>						      CH</a:t>
            </a:r>
            <a:r>
              <a:rPr lang="en-US" baseline="-25000" dirty="0"/>
              <a:t>3</a:t>
            </a:r>
            <a:r>
              <a:rPr lang="en-US" dirty="0">
                <a:ea typeface="ヒラギノ角ゴ Pro W3" charset="-128"/>
                <a:sym typeface="Symbol" charset="2"/>
              </a:rPr>
              <a:t>—</a:t>
            </a:r>
            <a:r>
              <a:rPr lang="en-US" dirty="0"/>
              <a:t>CH</a:t>
            </a:r>
            <a:r>
              <a:rPr lang="en-US" baseline="-25000" dirty="0"/>
              <a:t>2</a:t>
            </a:r>
            <a:r>
              <a:rPr lang="en-US" dirty="0">
                <a:ea typeface="ヒラギノ角ゴ Pro W3" charset="-128"/>
                <a:sym typeface="Symbol" charset="2"/>
              </a:rPr>
              <a:t>—</a:t>
            </a:r>
            <a:r>
              <a:rPr lang="en-US" dirty="0"/>
              <a:t>CH</a:t>
            </a:r>
            <a:r>
              <a:rPr lang="en-US" baseline="-25000" dirty="0"/>
              <a:t>2</a:t>
            </a:r>
            <a:r>
              <a:rPr lang="en-US" dirty="0">
                <a:ea typeface="ヒラギノ角ゴ Pro W3" charset="-128"/>
                <a:sym typeface="Symbol" charset="2"/>
              </a:rPr>
              <a:t>—</a:t>
            </a:r>
            <a:r>
              <a:rPr lang="en-US" dirty="0"/>
              <a:t>CH</a:t>
            </a:r>
            <a:r>
              <a:rPr lang="en-US" baseline="-25000" dirty="0"/>
              <a:t>3</a:t>
            </a:r>
            <a:r>
              <a:rPr lang="en-US" dirty="0"/>
              <a:t> </a:t>
            </a:r>
          </a:p>
        </p:txBody>
      </p:sp>
      <p:sp>
        <p:nvSpPr>
          <p:cNvPr id="17412" name="Line 5"/>
          <p:cNvSpPr>
            <a:spLocks noChangeShapeType="1"/>
          </p:cNvSpPr>
          <p:nvPr/>
        </p:nvSpPr>
        <p:spPr bwMode="auto">
          <a:xfrm>
            <a:off x="4788672" y="31242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7413" name="Group 3"/>
          <p:cNvGrpSpPr>
            <a:grpSpLocks/>
          </p:cNvGrpSpPr>
          <p:nvPr/>
        </p:nvGrpSpPr>
        <p:grpSpPr bwMode="auto">
          <a:xfrm>
            <a:off x="1331965" y="3105150"/>
            <a:ext cx="304800" cy="76200"/>
            <a:chOff x="1905000" y="3810000"/>
            <a:chExt cx="304800" cy="76200"/>
          </a:xfrm>
        </p:grpSpPr>
        <p:cxnSp>
          <p:nvCxnSpPr>
            <p:cNvPr id="3" name="Straight Connector 2"/>
            <p:cNvCxnSpPr/>
            <p:nvPr/>
          </p:nvCxnSpPr>
          <p:spPr>
            <a:xfrm>
              <a:off x="1905000" y="3886200"/>
              <a:ext cx="3048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5000" y="3810000"/>
              <a:ext cx="3048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902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19077"/>
            <a:ext cx="8153400" cy="990600"/>
          </a:xfrm>
        </p:spPr>
        <p:txBody>
          <a:bodyPr/>
          <a:lstStyle/>
          <a:p>
            <a:pPr eaLnBrk="1" hangingPunct="1"/>
            <a:r>
              <a:rPr lang="en-US" dirty="0"/>
              <a:t>Learning Check</a:t>
            </a:r>
          </a:p>
        </p:txBody>
      </p:sp>
      <p:sp>
        <p:nvSpPr>
          <p:cNvPr id="19459" name="Rectangle 3"/>
          <p:cNvSpPr>
            <a:spLocks noGrp="1" noChangeArrowheads="1"/>
          </p:cNvSpPr>
          <p:nvPr>
            <p:ph sz="quarter" idx="1"/>
          </p:nvPr>
        </p:nvSpPr>
        <p:spPr>
          <a:xfrm>
            <a:off x="609600" y="1600200"/>
            <a:ext cx="8269288" cy="4114800"/>
          </a:xfrm>
        </p:spPr>
        <p:txBody>
          <a:bodyPr/>
          <a:lstStyle/>
          <a:p>
            <a:pPr marL="0" indent="0" eaLnBrk="1" hangingPunct="1">
              <a:spcAft>
                <a:spcPct val="10000"/>
              </a:spcAft>
              <a:buFont typeface="Wingdings" charset="2"/>
              <a:buNone/>
            </a:pPr>
            <a:r>
              <a:rPr lang="en-US" dirty="0"/>
              <a:t>Identify each characteristic as most typical of compounds that are inorganic or organic.</a:t>
            </a:r>
          </a:p>
          <a:p>
            <a:pPr marL="457200" indent="-457200" eaLnBrk="1" hangingPunct="1">
              <a:spcAft>
                <a:spcPct val="10000"/>
              </a:spcAft>
              <a:buFont typeface="Wingdings" charset="2"/>
              <a:buNone/>
            </a:pPr>
            <a:r>
              <a:rPr lang="en-US" dirty="0"/>
              <a:t>A.	It has a high melting point.</a:t>
            </a:r>
          </a:p>
          <a:p>
            <a:pPr marL="457200" indent="-457200" eaLnBrk="1" hangingPunct="1">
              <a:spcAft>
                <a:spcPct val="10000"/>
              </a:spcAft>
              <a:buFont typeface="Wingdings" charset="2"/>
              <a:buNone/>
            </a:pPr>
            <a:r>
              <a:rPr lang="en-US" dirty="0"/>
              <a:t>B.	It is not soluble in water.</a:t>
            </a:r>
          </a:p>
          <a:p>
            <a:pPr marL="457200" indent="-457200" eaLnBrk="1" hangingPunct="1">
              <a:spcAft>
                <a:spcPct val="10000"/>
              </a:spcAft>
              <a:buFont typeface="Wingdings" charset="2"/>
              <a:buNone/>
            </a:pPr>
            <a:r>
              <a:rPr lang="en-US" dirty="0"/>
              <a:t>C.	It has the formula CH</a:t>
            </a:r>
            <a:r>
              <a:rPr lang="en-US" baseline="-25000" dirty="0"/>
              <a:t>3</a:t>
            </a:r>
            <a:r>
              <a:rPr lang="en-US" dirty="0">
                <a:ea typeface="ヒラギノ角ゴ Pro W3" charset="-128"/>
                <a:sym typeface="Symbol" charset="2"/>
              </a:rPr>
              <a:t>—</a:t>
            </a:r>
            <a:r>
              <a:rPr lang="en-US" dirty="0"/>
              <a:t>CH</a:t>
            </a:r>
            <a:r>
              <a:rPr lang="en-US" baseline="-25000" dirty="0"/>
              <a:t>2</a:t>
            </a:r>
            <a:r>
              <a:rPr lang="en-US" dirty="0">
                <a:ea typeface="ヒラギノ角ゴ Pro W3" charset="-128"/>
                <a:sym typeface="Symbol" charset="2"/>
              </a:rPr>
              <a:t>—</a:t>
            </a:r>
            <a:r>
              <a:rPr lang="en-US" dirty="0"/>
              <a:t>CH</a:t>
            </a:r>
            <a:r>
              <a:rPr lang="en-US" baseline="-25000" dirty="0"/>
              <a:t>3</a:t>
            </a:r>
            <a:r>
              <a:rPr lang="en-US" dirty="0"/>
              <a:t>.</a:t>
            </a:r>
          </a:p>
          <a:p>
            <a:pPr marL="457200" indent="-457200" eaLnBrk="1" hangingPunct="1">
              <a:spcAft>
                <a:spcPct val="10000"/>
              </a:spcAft>
              <a:buFont typeface="Wingdings" charset="2"/>
              <a:buNone/>
            </a:pPr>
            <a:r>
              <a:rPr lang="en-US" dirty="0"/>
              <a:t>D.	It has the formula MgCl</a:t>
            </a:r>
            <a:r>
              <a:rPr lang="en-US" baseline="-25000" dirty="0"/>
              <a:t>2</a:t>
            </a:r>
            <a:r>
              <a:rPr lang="en-US" dirty="0"/>
              <a:t>.</a:t>
            </a:r>
          </a:p>
          <a:p>
            <a:pPr marL="457200" indent="-457200" eaLnBrk="1" hangingPunct="1">
              <a:spcAft>
                <a:spcPct val="10000"/>
              </a:spcAft>
              <a:buFont typeface="Wingdings" charset="2"/>
              <a:buNone/>
            </a:pPr>
            <a:r>
              <a:rPr lang="en-US" dirty="0"/>
              <a:t>E.	It burns easily in air.</a:t>
            </a:r>
          </a:p>
          <a:p>
            <a:pPr marL="457200" indent="-457200" eaLnBrk="1" hangingPunct="1">
              <a:spcAft>
                <a:spcPct val="10000"/>
              </a:spcAft>
              <a:buFont typeface="Wingdings" charset="2"/>
              <a:buNone/>
            </a:pPr>
            <a:r>
              <a:rPr lang="en-US" dirty="0"/>
              <a:t>F.	It has covalent bonds.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530225" y="219076"/>
            <a:ext cx="8153400" cy="990600"/>
          </a:xfrm>
        </p:spPr>
        <p:txBody>
          <a:bodyPr/>
          <a:lstStyle/>
          <a:p>
            <a:pPr eaLnBrk="1" hangingPunct="1"/>
            <a:r>
              <a:rPr lang="en-US" dirty="0"/>
              <a:t>Hydrogenation of Oils</a:t>
            </a:r>
          </a:p>
        </p:txBody>
      </p:sp>
      <p:sp>
        <p:nvSpPr>
          <p:cNvPr id="18435" name="Rectangle 2"/>
          <p:cNvSpPr>
            <a:spLocks noGrp="1" noChangeArrowheads="1"/>
          </p:cNvSpPr>
          <p:nvPr>
            <p:ph sz="quarter" idx="1"/>
          </p:nvPr>
        </p:nvSpPr>
        <p:spPr>
          <a:xfrm>
            <a:off x="533399" y="1581150"/>
            <a:ext cx="4323735" cy="2734611"/>
          </a:xfrm>
        </p:spPr>
        <p:txBody>
          <a:bodyPr/>
          <a:lstStyle/>
          <a:p>
            <a:pPr marL="0" indent="0" eaLnBrk="1" hangingPunct="1">
              <a:spcBef>
                <a:spcPct val="0"/>
              </a:spcBef>
              <a:buClr>
                <a:schemeClr val="bg2"/>
              </a:buClr>
              <a:buSzTx/>
              <a:buFontTx/>
              <a:buNone/>
            </a:pPr>
            <a:r>
              <a:rPr lang="en-US"/>
              <a:t>Adding H</a:t>
            </a:r>
            <a:r>
              <a:rPr lang="en-US" baseline="-25000"/>
              <a:t>2 </a:t>
            </a:r>
            <a:r>
              <a:rPr lang="en-US"/>
              <a:t>to double bonds in vegetable oils produces</a:t>
            </a:r>
            <a:endParaRPr lang="en-US" b="1"/>
          </a:p>
          <a:p>
            <a:pPr marL="320040" indent="-320040" eaLnBrk="1" hangingPunct="1">
              <a:spcBef>
                <a:spcPct val="0"/>
              </a:spcBef>
              <a:buSzTx/>
              <a:buFontTx/>
              <a:buChar char="•"/>
            </a:pPr>
            <a:r>
              <a:rPr lang="en-US"/>
              <a:t>compounds with higher melting points</a:t>
            </a:r>
          </a:p>
          <a:p>
            <a:pPr marL="320040" indent="-320040" eaLnBrk="1" hangingPunct="1">
              <a:spcBef>
                <a:spcPct val="0"/>
              </a:spcBef>
              <a:buSzTx/>
              <a:buFontTx/>
              <a:buChar char="•"/>
            </a:pPr>
            <a:r>
              <a:rPr lang="en-US"/>
              <a:t>solids at room temperature, such as margarine, soft margarine, and shortening</a:t>
            </a:r>
          </a:p>
        </p:txBody>
      </p:sp>
      <p:pic>
        <p:nvPicPr>
          <p:cNvPr id="18437" name="Picture 5" descr="11_Pg383_UnFigure_7.jpg"/>
          <p:cNvPicPr>
            <a:picLocks noChangeAspect="1"/>
          </p:cNvPicPr>
          <p:nvPr/>
        </p:nvPicPr>
        <p:blipFill>
          <a:blip r:embed="rId3" cstate="print"/>
          <a:stretch>
            <a:fillRect/>
          </a:stretch>
        </p:blipFill>
        <p:spPr bwMode="auto">
          <a:xfrm>
            <a:off x="829253" y="4663276"/>
            <a:ext cx="7523594" cy="11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7742" y="1621830"/>
            <a:ext cx="3322516" cy="2693931"/>
          </a:xfrm>
          <a:prstGeom prst="rect">
            <a:avLst/>
          </a:prstGeom>
        </p:spPr>
      </p:pic>
    </p:spTree>
    <p:extLst>
      <p:ext uri="{BB962C8B-B14F-4D97-AF65-F5344CB8AC3E}">
        <p14:creationId xmlns:p14="http://schemas.microsoft.com/office/powerpoint/2010/main" val="36021594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0225" y="257175"/>
            <a:ext cx="7600950" cy="914400"/>
          </a:xfrm>
        </p:spPr>
        <p:txBody>
          <a:bodyPr/>
          <a:lstStyle/>
          <a:p>
            <a:pPr eaLnBrk="1" hangingPunct="1"/>
            <a:r>
              <a:rPr lang="en-US" dirty="0"/>
              <a:t>Learning Check </a:t>
            </a:r>
          </a:p>
        </p:txBody>
      </p:sp>
      <p:sp>
        <p:nvSpPr>
          <p:cNvPr id="19459" name="Rectangle 3"/>
          <p:cNvSpPr>
            <a:spLocks noGrp="1" noChangeArrowheads="1"/>
          </p:cNvSpPr>
          <p:nvPr>
            <p:ph type="body" sz="half" idx="1"/>
          </p:nvPr>
        </p:nvSpPr>
        <p:spPr>
          <a:xfrm>
            <a:off x="609600" y="1600200"/>
            <a:ext cx="7848600" cy="4419600"/>
          </a:xfrm>
        </p:spPr>
        <p:txBody>
          <a:bodyPr/>
          <a:lstStyle/>
          <a:p>
            <a:pPr eaLnBrk="1" hangingPunct="1">
              <a:buFont typeface="Wingdings" charset="2"/>
              <a:buNone/>
            </a:pPr>
            <a:r>
              <a:rPr lang="en-US"/>
              <a:t>Write the product of each the following:</a:t>
            </a:r>
          </a:p>
          <a:p>
            <a:pPr eaLnBrk="1" hangingPunct="1">
              <a:spcBef>
                <a:spcPct val="0"/>
              </a:spcBef>
              <a:buFont typeface="Wingdings" charset="2"/>
              <a:buNone/>
            </a:pPr>
            <a:r>
              <a:rPr lang="en-US"/>
              <a:t>													          Pt</a:t>
            </a:r>
          </a:p>
          <a:p>
            <a:pPr eaLnBrk="1" hangingPunct="1">
              <a:spcBef>
                <a:spcPct val="0"/>
              </a:spcBef>
              <a:buFont typeface="Wingdings" charset="2"/>
              <a:buNone/>
            </a:pPr>
            <a:r>
              <a:rPr lang="en-US"/>
              <a:t>	CH</a:t>
            </a:r>
            <a:r>
              <a:rPr lang="en-US" baseline="-25000"/>
              <a:t>3</a:t>
            </a:r>
            <a:r>
              <a:rPr lang="en-US">
                <a:ea typeface="ヒラギノ角ゴ Pro W3" charset="-128"/>
                <a:sym typeface="Symbol" charset="2"/>
              </a:rPr>
              <a:t>—</a:t>
            </a:r>
            <a:r>
              <a:rPr lang="en-US"/>
              <a:t>CH</a:t>
            </a:r>
            <a:r>
              <a:rPr lang="en-US">
                <a:cs typeface="Arial" charset="0"/>
              </a:rPr>
              <a:t>    CH</a:t>
            </a:r>
            <a:r>
              <a:rPr lang="en-US">
                <a:ea typeface="ヒラギノ角ゴ Pro W3" charset="-128"/>
                <a:sym typeface="Symbol" charset="2"/>
              </a:rPr>
              <a:t>—</a:t>
            </a:r>
            <a:r>
              <a:rPr lang="en-US">
                <a:cs typeface="Arial" charset="0"/>
              </a:rPr>
              <a:t>CH</a:t>
            </a:r>
            <a:r>
              <a:rPr lang="en-US" baseline="-25000">
                <a:cs typeface="Arial" charset="0"/>
              </a:rPr>
              <a:t>3</a:t>
            </a:r>
            <a:r>
              <a:rPr lang="en-US">
                <a:cs typeface="Arial" charset="0"/>
              </a:rPr>
              <a:t>  +  H</a:t>
            </a:r>
            <a:r>
              <a:rPr lang="en-US" baseline="-25000">
                <a:cs typeface="Arial" charset="0"/>
              </a:rPr>
              <a:t>2</a:t>
            </a:r>
          </a:p>
          <a:p>
            <a:pPr eaLnBrk="1" hangingPunct="1">
              <a:spcBef>
                <a:spcPct val="0"/>
              </a:spcBef>
              <a:buFont typeface="Wingdings" charset="2"/>
              <a:buNone/>
            </a:pPr>
            <a:endParaRPr lang="en-US" baseline="-25000">
              <a:cs typeface="Arial" charset="0"/>
            </a:endParaRPr>
          </a:p>
          <a:p>
            <a:pPr eaLnBrk="1" hangingPunct="1">
              <a:spcBef>
                <a:spcPct val="0"/>
              </a:spcBef>
              <a:buFont typeface="Wingdings" charset="2"/>
              <a:buNone/>
            </a:pPr>
            <a:endParaRPr lang="en-US" baseline="-25000">
              <a:cs typeface="Arial" charset="0"/>
            </a:endParaRPr>
          </a:p>
          <a:p>
            <a:pPr eaLnBrk="1" hangingPunct="1">
              <a:spcBef>
                <a:spcPct val="0"/>
              </a:spcBef>
              <a:buFont typeface="Wingdings" charset="2"/>
              <a:buNone/>
            </a:pPr>
            <a:endParaRPr lang="en-US" baseline="-25000">
              <a:cs typeface="Arial" charset="0"/>
            </a:endParaRPr>
          </a:p>
          <a:p>
            <a:pPr eaLnBrk="1" hangingPunct="1">
              <a:spcBef>
                <a:spcPct val="0"/>
              </a:spcBef>
              <a:buFont typeface="Wingdings" charset="2"/>
              <a:buNone/>
            </a:pPr>
            <a:r>
              <a:rPr lang="en-US"/>
              <a:t>	</a:t>
            </a:r>
          </a:p>
          <a:p>
            <a:pPr eaLnBrk="1" hangingPunct="1">
              <a:spcBef>
                <a:spcPct val="0"/>
              </a:spcBef>
              <a:buFont typeface="Wingdings" charset="2"/>
              <a:buNone/>
            </a:pPr>
            <a:r>
              <a:rPr lang="en-US"/>
              <a:t>		                         Pt</a:t>
            </a:r>
          </a:p>
          <a:p>
            <a:pPr eaLnBrk="1" hangingPunct="1">
              <a:spcBef>
                <a:spcPct val="0"/>
              </a:spcBef>
              <a:buFont typeface="Wingdings" charset="2"/>
              <a:buNone/>
            </a:pPr>
            <a:r>
              <a:rPr lang="en-US"/>
              <a:t>                     +  H</a:t>
            </a:r>
            <a:r>
              <a:rPr lang="en-US" baseline="-25000"/>
              <a:t>2</a:t>
            </a:r>
            <a:endParaRPr lang="en-US"/>
          </a:p>
          <a:p>
            <a:pPr eaLnBrk="1" hangingPunct="1">
              <a:buFont typeface="Wingdings" charset="2"/>
              <a:buNone/>
            </a:pPr>
            <a:endParaRPr lang="en-US"/>
          </a:p>
        </p:txBody>
      </p:sp>
      <p:sp>
        <p:nvSpPr>
          <p:cNvPr id="19460" name="AutoShape 13"/>
          <p:cNvSpPr>
            <a:spLocks noChangeArrowheads="1"/>
          </p:cNvSpPr>
          <p:nvPr/>
        </p:nvSpPr>
        <p:spPr bwMode="auto">
          <a:xfrm>
            <a:off x="1219200" y="4191000"/>
            <a:ext cx="914400" cy="838200"/>
          </a:xfrm>
          <a:prstGeom prst="pentag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b="0"/>
          </a:p>
        </p:txBody>
      </p:sp>
      <p:sp>
        <p:nvSpPr>
          <p:cNvPr id="19461" name="Line 14"/>
          <p:cNvSpPr>
            <a:spLocks noChangeShapeType="1"/>
          </p:cNvSpPr>
          <p:nvPr/>
        </p:nvSpPr>
        <p:spPr bwMode="auto">
          <a:xfrm flipH="1">
            <a:off x="1905000" y="4572000"/>
            <a:ext cx="152400" cy="457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pic>
        <p:nvPicPr>
          <p:cNvPr id="19462"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136" y="2895600"/>
            <a:ext cx="838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1200" y="4648200"/>
            <a:ext cx="838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4" name="Group 7"/>
          <p:cNvGrpSpPr>
            <a:grpSpLocks/>
          </p:cNvGrpSpPr>
          <p:nvPr/>
        </p:nvGrpSpPr>
        <p:grpSpPr bwMode="auto">
          <a:xfrm>
            <a:off x="2262757" y="2895600"/>
            <a:ext cx="304800" cy="76200"/>
            <a:chOff x="1905000" y="3810000"/>
            <a:chExt cx="304800" cy="76200"/>
          </a:xfrm>
        </p:grpSpPr>
        <p:cxnSp>
          <p:nvCxnSpPr>
            <p:cNvPr id="9" name="Straight Connector 8"/>
            <p:cNvCxnSpPr/>
            <p:nvPr/>
          </p:nvCxnSpPr>
          <p:spPr>
            <a:xfrm>
              <a:off x="1905000" y="3886200"/>
              <a:ext cx="3048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3810000"/>
              <a:ext cx="3048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60203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0225" y="257176"/>
            <a:ext cx="7600950" cy="914400"/>
          </a:xfrm>
        </p:spPr>
        <p:txBody>
          <a:bodyPr/>
          <a:lstStyle/>
          <a:p>
            <a:pPr eaLnBrk="1" hangingPunct="1"/>
            <a:r>
              <a:rPr lang="en-US"/>
              <a:t>Solution</a:t>
            </a:r>
            <a:r>
              <a:rPr lang="en-US" sz="3600"/>
              <a:t> </a:t>
            </a:r>
          </a:p>
        </p:txBody>
      </p:sp>
      <p:sp>
        <p:nvSpPr>
          <p:cNvPr id="20483" name="Rectangle 3"/>
          <p:cNvSpPr>
            <a:spLocks noGrp="1" noChangeArrowheads="1"/>
          </p:cNvSpPr>
          <p:nvPr>
            <p:ph type="body" sz="half" idx="1"/>
          </p:nvPr>
        </p:nvSpPr>
        <p:spPr>
          <a:xfrm>
            <a:off x="609600" y="1600200"/>
            <a:ext cx="8305800" cy="4419600"/>
          </a:xfrm>
        </p:spPr>
        <p:txBody>
          <a:bodyPr/>
          <a:lstStyle/>
          <a:p>
            <a:pPr eaLnBrk="1" hangingPunct="1">
              <a:buFont typeface="Wingdings" charset="2"/>
              <a:buNone/>
            </a:pPr>
            <a:r>
              <a:rPr lang="en-US"/>
              <a:t>Write the product of each the following:</a:t>
            </a:r>
          </a:p>
          <a:p>
            <a:pPr eaLnBrk="1" hangingPunct="1">
              <a:spcBef>
                <a:spcPct val="0"/>
              </a:spcBef>
              <a:buFont typeface="Wingdings" charset="2"/>
              <a:buNone/>
            </a:pPr>
            <a:r>
              <a:rPr lang="en-US"/>
              <a:t>													        Pt</a:t>
            </a:r>
          </a:p>
          <a:p>
            <a:pPr eaLnBrk="1" hangingPunct="1">
              <a:spcBef>
                <a:spcPct val="0"/>
              </a:spcBef>
              <a:buFont typeface="Wingdings" charset="2"/>
              <a:buNone/>
            </a:pPr>
            <a:r>
              <a:rPr lang="en-US"/>
              <a:t>	CH</a:t>
            </a:r>
            <a:r>
              <a:rPr lang="en-US" baseline="-25000"/>
              <a:t>3</a:t>
            </a:r>
            <a:r>
              <a:rPr lang="en-US">
                <a:ea typeface="ヒラギノ角ゴ Pro W3" charset="-128"/>
                <a:sym typeface="Symbol" charset="2"/>
              </a:rPr>
              <a:t>—</a:t>
            </a:r>
            <a:r>
              <a:rPr lang="en-US"/>
              <a:t>CH</a:t>
            </a:r>
            <a:r>
              <a:rPr lang="en-US">
                <a:cs typeface="Arial" charset="0"/>
              </a:rPr>
              <a:t>    CH</a:t>
            </a:r>
            <a:r>
              <a:rPr lang="en-US">
                <a:ea typeface="ヒラギノ角ゴ Pro W3" charset="-128"/>
                <a:sym typeface="Symbol" charset="2"/>
              </a:rPr>
              <a:t>—</a:t>
            </a:r>
            <a:r>
              <a:rPr lang="en-US">
                <a:cs typeface="Arial" charset="0"/>
              </a:rPr>
              <a:t>CH</a:t>
            </a:r>
            <a:r>
              <a:rPr lang="en-US" baseline="-25000">
                <a:cs typeface="Arial" charset="0"/>
              </a:rPr>
              <a:t>3</a:t>
            </a:r>
            <a:r>
              <a:rPr lang="en-US">
                <a:cs typeface="Arial" charset="0"/>
              </a:rPr>
              <a:t>  +  H</a:t>
            </a:r>
            <a:r>
              <a:rPr lang="en-US" baseline="-25000">
                <a:cs typeface="Arial" charset="0"/>
              </a:rPr>
              <a:t>2</a:t>
            </a:r>
          </a:p>
          <a:p>
            <a:pPr eaLnBrk="1" hangingPunct="1">
              <a:spcBef>
                <a:spcPct val="0"/>
              </a:spcBef>
              <a:buFont typeface="Wingdings" charset="2"/>
              <a:buNone/>
            </a:pPr>
            <a:r>
              <a:rPr lang="en-US" baseline="-25000">
                <a:cs typeface="Arial" charset="0"/>
              </a:rPr>
              <a:t>						</a:t>
            </a:r>
            <a:r>
              <a:rPr lang="en-US"/>
              <a:t> CH</a:t>
            </a:r>
            <a:r>
              <a:rPr lang="en-US" baseline="-25000"/>
              <a:t>3</a:t>
            </a:r>
            <a:r>
              <a:rPr lang="en-US">
                <a:ea typeface="ヒラギノ角ゴ Pro W3" charset="-128"/>
                <a:sym typeface="Symbol" charset="2"/>
              </a:rPr>
              <a:t>—</a:t>
            </a:r>
            <a:r>
              <a:rPr lang="en-US"/>
              <a:t>CH</a:t>
            </a:r>
            <a:r>
              <a:rPr lang="en-US" baseline="-25000"/>
              <a:t>2</a:t>
            </a:r>
            <a:r>
              <a:rPr lang="en-US">
                <a:ea typeface="ヒラギノ角ゴ Pro W3" charset="-128"/>
                <a:sym typeface="Symbol" charset="2"/>
              </a:rPr>
              <a:t>—</a:t>
            </a:r>
            <a:r>
              <a:rPr lang="en-US">
                <a:cs typeface="Arial" charset="0"/>
              </a:rPr>
              <a:t>CH</a:t>
            </a:r>
            <a:r>
              <a:rPr lang="en-US" baseline="-25000">
                <a:cs typeface="Arial" charset="0"/>
              </a:rPr>
              <a:t>2</a:t>
            </a:r>
            <a:r>
              <a:rPr lang="en-US">
                <a:ea typeface="ヒラギノ角ゴ Pro W3" charset="-128"/>
                <a:sym typeface="Symbol" charset="2"/>
              </a:rPr>
              <a:t>—</a:t>
            </a:r>
            <a:r>
              <a:rPr lang="en-US">
                <a:cs typeface="Arial" charset="0"/>
              </a:rPr>
              <a:t>CH</a:t>
            </a:r>
            <a:r>
              <a:rPr lang="en-US" baseline="-25000">
                <a:cs typeface="Arial" charset="0"/>
              </a:rPr>
              <a:t>3</a:t>
            </a:r>
          </a:p>
          <a:p>
            <a:pPr eaLnBrk="1" hangingPunct="1">
              <a:spcBef>
                <a:spcPct val="0"/>
              </a:spcBef>
              <a:buFont typeface="Wingdings" charset="2"/>
              <a:buNone/>
            </a:pPr>
            <a:endParaRPr lang="en-US" baseline="-25000">
              <a:cs typeface="Arial" charset="0"/>
            </a:endParaRPr>
          </a:p>
          <a:p>
            <a:pPr eaLnBrk="1" hangingPunct="1">
              <a:lnSpc>
                <a:spcPct val="50000"/>
              </a:lnSpc>
              <a:spcBef>
                <a:spcPct val="0"/>
              </a:spcBef>
              <a:buFont typeface="Wingdings" charset="2"/>
              <a:buNone/>
            </a:pPr>
            <a:endParaRPr lang="en-US" baseline="-25000">
              <a:cs typeface="Arial" charset="0"/>
            </a:endParaRPr>
          </a:p>
          <a:p>
            <a:pPr eaLnBrk="1" hangingPunct="1">
              <a:spcBef>
                <a:spcPct val="0"/>
              </a:spcBef>
              <a:buFont typeface="Wingdings" charset="2"/>
              <a:buNone/>
            </a:pPr>
            <a:r>
              <a:rPr lang="en-US"/>
              <a:t>	</a:t>
            </a:r>
          </a:p>
          <a:p>
            <a:pPr eaLnBrk="1" hangingPunct="1">
              <a:spcBef>
                <a:spcPct val="0"/>
              </a:spcBef>
              <a:buFont typeface="Wingdings" charset="2"/>
              <a:buNone/>
            </a:pPr>
            <a:r>
              <a:rPr lang="en-US"/>
              <a:t>		                         Pt</a:t>
            </a:r>
          </a:p>
          <a:p>
            <a:pPr eaLnBrk="1" hangingPunct="1">
              <a:spcBef>
                <a:spcPct val="0"/>
              </a:spcBef>
              <a:buFont typeface="Wingdings" charset="2"/>
              <a:buNone/>
            </a:pPr>
            <a:r>
              <a:rPr lang="en-US"/>
              <a:t>                     +  H</a:t>
            </a:r>
            <a:r>
              <a:rPr lang="en-US" baseline="-25000"/>
              <a:t>2</a:t>
            </a:r>
            <a:endParaRPr lang="en-US"/>
          </a:p>
          <a:p>
            <a:pPr eaLnBrk="1" hangingPunct="1">
              <a:buFont typeface="Wingdings" charset="2"/>
              <a:buNone/>
            </a:pPr>
            <a:endParaRPr lang="en-US"/>
          </a:p>
        </p:txBody>
      </p:sp>
      <p:sp>
        <p:nvSpPr>
          <p:cNvPr id="20484" name="AutoShape 13"/>
          <p:cNvSpPr>
            <a:spLocks noChangeArrowheads="1"/>
          </p:cNvSpPr>
          <p:nvPr/>
        </p:nvSpPr>
        <p:spPr bwMode="auto">
          <a:xfrm>
            <a:off x="1219200" y="4191000"/>
            <a:ext cx="914400" cy="838200"/>
          </a:xfrm>
          <a:prstGeom prst="pentag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b="0"/>
          </a:p>
        </p:txBody>
      </p:sp>
      <p:sp>
        <p:nvSpPr>
          <p:cNvPr id="20485" name="Line 14"/>
          <p:cNvSpPr>
            <a:spLocks noChangeShapeType="1"/>
          </p:cNvSpPr>
          <p:nvPr/>
        </p:nvSpPr>
        <p:spPr bwMode="auto">
          <a:xfrm flipH="1">
            <a:off x="1905000" y="4572000"/>
            <a:ext cx="152400" cy="457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pic>
        <p:nvPicPr>
          <p:cNvPr id="2048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664" y="2895600"/>
            <a:ext cx="838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1200" y="4648200"/>
            <a:ext cx="838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8" name="Group 24"/>
          <p:cNvGrpSpPr>
            <a:grpSpLocks/>
          </p:cNvGrpSpPr>
          <p:nvPr/>
        </p:nvGrpSpPr>
        <p:grpSpPr bwMode="auto">
          <a:xfrm>
            <a:off x="2262757" y="2895600"/>
            <a:ext cx="304800" cy="76200"/>
            <a:chOff x="1905000" y="3810000"/>
            <a:chExt cx="304800" cy="76200"/>
          </a:xfrm>
        </p:grpSpPr>
        <p:cxnSp>
          <p:nvCxnSpPr>
            <p:cNvPr id="26" name="Straight Connector 25"/>
            <p:cNvCxnSpPr/>
            <p:nvPr/>
          </p:nvCxnSpPr>
          <p:spPr>
            <a:xfrm>
              <a:off x="1905000" y="3886200"/>
              <a:ext cx="3048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05000" y="3810000"/>
              <a:ext cx="3048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0489" name="Picture 2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7838" y="4135438"/>
            <a:ext cx="990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1825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0225" y="295278"/>
            <a:ext cx="7600950" cy="838200"/>
          </a:xfrm>
        </p:spPr>
        <p:txBody>
          <a:bodyPr/>
          <a:lstStyle/>
          <a:p>
            <a:pPr eaLnBrk="1" hangingPunct="1"/>
            <a:r>
              <a:rPr lang="en-US" dirty="0"/>
              <a:t>Hydration Reactions</a:t>
            </a:r>
          </a:p>
        </p:txBody>
      </p:sp>
      <p:sp>
        <p:nvSpPr>
          <p:cNvPr id="21507" name="Text Placeholder 2"/>
          <p:cNvSpPr>
            <a:spLocks noGrp="1"/>
          </p:cNvSpPr>
          <p:nvPr>
            <p:ph type="body" sz="half" idx="1"/>
          </p:nvPr>
        </p:nvSpPr>
        <p:spPr>
          <a:xfrm>
            <a:off x="609600" y="1600200"/>
            <a:ext cx="7924800" cy="4648200"/>
          </a:xfrm>
        </p:spPr>
        <p:txBody>
          <a:bodyPr/>
          <a:lstStyle/>
          <a:p>
            <a:pPr marL="0" indent="0" eaLnBrk="1" hangingPunct="1">
              <a:buFont typeface="Wingdings" charset="2"/>
              <a:buNone/>
            </a:pPr>
            <a:r>
              <a:rPr lang="en-US"/>
              <a:t>In hydration reactions, an alkene reacts with water, H—OH, to form an alcohol, and</a:t>
            </a:r>
          </a:p>
          <a:p>
            <a:pPr marL="320040" indent="-320040" eaLnBrk="1" hangingPunct="1"/>
            <a:r>
              <a:rPr lang="en-US"/>
              <a:t>a hydrogen atom (H —)  from water forms a bond with the carbon atom in the double bond with more hydrogen atoms</a:t>
            </a:r>
          </a:p>
          <a:p>
            <a:pPr marL="320040" indent="-320040" eaLnBrk="1" hangingPunct="1"/>
            <a:r>
              <a:rPr lang="en-US"/>
              <a:t>the — OH from water forms a bond with the second carbon atom in the double bond with fewer hydrogen atoms</a:t>
            </a:r>
          </a:p>
          <a:p>
            <a:pPr marL="320040" indent="-320040" eaLnBrk="1" hangingPunct="1"/>
            <a:r>
              <a:rPr lang="en-US"/>
              <a:t>is catalyzed by a strong acid such as H</a:t>
            </a:r>
            <a:r>
              <a:rPr lang="en-US" baseline="-25000"/>
              <a:t>2</a:t>
            </a:r>
            <a:r>
              <a:rPr lang="en-US"/>
              <a:t>SO</a:t>
            </a:r>
            <a:r>
              <a:rPr lang="en-US" baseline="-25000"/>
              <a:t>4</a:t>
            </a:r>
          </a:p>
        </p:txBody>
      </p:sp>
      <p:pic>
        <p:nvPicPr>
          <p:cNvPr id="21508" name="Picture 4" descr="11_Pg384_UnFigure_1.jpg"/>
          <p:cNvPicPr>
            <a:picLocks noChangeAspect="1"/>
          </p:cNvPicPr>
          <p:nvPr/>
        </p:nvPicPr>
        <p:blipFill>
          <a:blip r:embed="rId2" cstate="print">
            <a:extLst>
              <a:ext uri="{28A0092B-C50C-407E-A947-70E740481C1C}">
                <a14:useLocalDpi xmlns:a14="http://schemas.microsoft.com/office/drawing/2010/main" val="0"/>
              </a:ext>
            </a:extLst>
          </a:blip>
          <a:srcRect b="5939"/>
          <a:stretch>
            <a:fillRect/>
          </a:stretch>
        </p:blipFill>
        <p:spPr bwMode="auto">
          <a:xfrm>
            <a:off x="2341562" y="4656137"/>
            <a:ext cx="44989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4294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0225" y="257174"/>
            <a:ext cx="7600950" cy="914400"/>
          </a:xfrm>
        </p:spPr>
        <p:txBody>
          <a:bodyPr/>
          <a:lstStyle/>
          <a:p>
            <a:pPr eaLnBrk="1" hangingPunct="1"/>
            <a:r>
              <a:rPr lang="en-US" dirty="0"/>
              <a:t>Learning Check</a:t>
            </a:r>
          </a:p>
        </p:txBody>
      </p:sp>
      <p:sp>
        <p:nvSpPr>
          <p:cNvPr id="22531" name="Text Placeholder 2"/>
          <p:cNvSpPr>
            <a:spLocks noGrp="1"/>
          </p:cNvSpPr>
          <p:nvPr>
            <p:ph type="body" sz="half" idx="1"/>
          </p:nvPr>
        </p:nvSpPr>
        <p:spPr>
          <a:xfrm>
            <a:off x="609600" y="1600200"/>
            <a:ext cx="7848600" cy="4419600"/>
          </a:xfrm>
        </p:spPr>
        <p:txBody>
          <a:bodyPr/>
          <a:lstStyle/>
          <a:p>
            <a:pPr marL="0" indent="0" eaLnBrk="1" hangingPunct="1">
              <a:buClr>
                <a:srgbClr val="2B4A76"/>
              </a:buClr>
              <a:buFont typeface="Wingdings" charset="2"/>
              <a:buNone/>
            </a:pPr>
            <a:r>
              <a:rPr lang="en-US" dirty="0"/>
              <a:t>Predict the product of the addition of H—OH to the following alkene:</a:t>
            </a:r>
          </a:p>
          <a:p>
            <a:pPr marL="0" indent="0" eaLnBrk="1" hangingPunct="1">
              <a:buClr>
                <a:srgbClr val="2B4A76"/>
              </a:buClr>
              <a:buFont typeface="Arial" charset="0"/>
              <a:buNone/>
            </a:pPr>
            <a:endParaRPr lang="en-US" sz="2300" baseline="-25000" dirty="0">
              <a:cs typeface="Times New Roman" charset="0"/>
            </a:endParaRPr>
          </a:p>
          <a:p>
            <a:pPr marL="0" indent="0" eaLnBrk="1" hangingPunct="1">
              <a:buClr>
                <a:srgbClr val="2B4A76"/>
              </a:buClr>
              <a:buFont typeface="Wingdings" charset="2"/>
              <a:buNone/>
            </a:pPr>
            <a:endParaRPr lang="en-US" dirty="0"/>
          </a:p>
          <a:p>
            <a:pPr marL="0" indent="0" eaLnBrk="1" hangingPunct="1">
              <a:buClr>
                <a:srgbClr val="2B4A76"/>
              </a:buClr>
              <a:buFont typeface="Wingdings" charset="2"/>
              <a:buNone/>
            </a:pPr>
            <a:endParaRPr lang="en-US" dirty="0"/>
          </a:p>
          <a:p>
            <a:pPr marL="0" indent="0" eaLnBrk="1" hangingPunct="1">
              <a:buClr>
                <a:srgbClr val="2B4A76"/>
              </a:buClr>
              <a:buFont typeface="Wingdings" charset="2"/>
              <a:buNone/>
            </a:pPr>
            <a:endParaRPr lang="en-US" dirty="0"/>
          </a:p>
          <a:p>
            <a:pPr marL="0" indent="0" eaLnBrk="1" hangingPunct="1">
              <a:buClr>
                <a:srgbClr val="2B4A76"/>
              </a:buClr>
              <a:buFont typeface="Wingdings" charset="2"/>
              <a:buNone/>
            </a:pPr>
            <a:endParaRPr lang="en-US" dirty="0"/>
          </a:p>
        </p:txBody>
      </p:sp>
      <p:pic>
        <p:nvPicPr>
          <p:cNvPr id="2253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066" y="3225800"/>
            <a:ext cx="477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8727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28638" y="257175"/>
            <a:ext cx="7600950" cy="914400"/>
          </a:xfrm>
        </p:spPr>
        <p:txBody>
          <a:bodyPr/>
          <a:lstStyle/>
          <a:p>
            <a:pPr eaLnBrk="1" hangingPunct="1"/>
            <a:r>
              <a:rPr lang="en-US" dirty="0"/>
              <a:t>Solution</a:t>
            </a:r>
          </a:p>
        </p:txBody>
      </p:sp>
      <p:sp>
        <p:nvSpPr>
          <p:cNvPr id="23555" name="Text Placeholder 2"/>
          <p:cNvSpPr>
            <a:spLocks noGrp="1"/>
          </p:cNvSpPr>
          <p:nvPr>
            <p:ph type="body" sz="half" idx="1"/>
          </p:nvPr>
        </p:nvSpPr>
        <p:spPr>
          <a:xfrm>
            <a:off x="609600" y="1600200"/>
            <a:ext cx="7848600" cy="4419600"/>
          </a:xfrm>
        </p:spPr>
        <p:txBody>
          <a:bodyPr/>
          <a:lstStyle/>
          <a:p>
            <a:pPr marL="0" indent="0" eaLnBrk="1" hangingPunct="1">
              <a:buClr>
                <a:srgbClr val="2B4A76"/>
              </a:buClr>
              <a:buFont typeface="Wingdings" charset="2"/>
              <a:buNone/>
            </a:pPr>
            <a:r>
              <a:rPr lang="en-US" dirty="0"/>
              <a:t>Predict the product of the addition of H—OH to the following alkene:</a:t>
            </a:r>
          </a:p>
          <a:p>
            <a:pPr marL="0" indent="0" eaLnBrk="1" hangingPunct="1">
              <a:buClr>
                <a:srgbClr val="2B4A76"/>
              </a:buClr>
              <a:buFont typeface="Arial" charset="0"/>
              <a:buNone/>
            </a:pPr>
            <a:endParaRPr lang="en-US" sz="2300" dirty="0"/>
          </a:p>
          <a:p>
            <a:pPr marL="0" indent="0" eaLnBrk="1" hangingPunct="1">
              <a:buClr>
                <a:srgbClr val="2B4A76"/>
              </a:buClr>
              <a:buFont typeface="Arial" charset="0"/>
              <a:buNone/>
            </a:pPr>
            <a:endParaRPr lang="en-US" sz="2300" baseline="-25000" dirty="0">
              <a:cs typeface="Times New Roman" charset="0"/>
            </a:endParaRPr>
          </a:p>
          <a:p>
            <a:pPr marL="0" indent="0" eaLnBrk="1" hangingPunct="1">
              <a:buClr>
                <a:srgbClr val="2B4A76"/>
              </a:buClr>
              <a:buFont typeface="Arial" charset="0"/>
              <a:buNone/>
            </a:pPr>
            <a:endParaRPr lang="en-US" sz="2300" baseline="-25000" dirty="0">
              <a:cs typeface="Times New Roman" charset="0"/>
            </a:endParaRPr>
          </a:p>
          <a:p>
            <a:pPr marL="0" indent="0" eaLnBrk="1" hangingPunct="1">
              <a:buClr>
                <a:srgbClr val="2B4A76"/>
              </a:buClr>
              <a:buFont typeface="Wingdings" charset="2"/>
              <a:buNone/>
            </a:pPr>
            <a:endParaRPr lang="en-US" dirty="0"/>
          </a:p>
        </p:txBody>
      </p:sp>
      <p:pic>
        <p:nvPicPr>
          <p:cNvPr id="2355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778" y="3412067"/>
            <a:ext cx="477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778" y="3640667"/>
            <a:ext cx="29591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4119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257174"/>
            <a:ext cx="7600950" cy="914400"/>
          </a:xfrm>
        </p:spPr>
        <p:txBody>
          <a:bodyPr/>
          <a:lstStyle/>
          <a:p>
            <a:pPr eaLnBrk="1" hangingPunct="1"/>
            <a:r>
              <a:rPr lang="en-US" dirty="0"/>
              <a:t>11.8  </a:t>
            </a:r>
            <a:r>
              <a:rPr lang="en-US" dirty="0">
                <a:solidFill>
                  <a:srgbClr val="800000"/>
                </a:solidFill>
              </a:rPr>
              <a:t>Aromatic Compounds</a:t>
            </a:r>
          </a:p>
        </p:txBody>
      </p:sp>
      <p:sp>
        <p:nvSpPr>
          <p:cNvPr id="14339" name="Rectangle 3"/>
          <p:cNvSpPr>
            <a:spLocks noGrp="1" noChangeArrowheads="1"/>
          </p:cNvSpPr>
          <p:nvPr>
            <p:ph type="body" sz="half" idx="1"/>
          </p:nvPr>
        </p:nvSpPr>
        <p:spPr>
          <a:xfrm>
            <a:off x="609600" y="1600200"/>
            <a:ext cx="4114800" cy="2514600"/>
          </a:xfrm>
        </p:spPr>
        <p:txBody>
          <a:bodyPr/>
          <a:lstStyle/>
          <a:p>
            <a:pPr marL="0" indent="0" eaLnBrk="1" hangingPunct="1">
              <a:spcBef>
                <a:spcPct val="0"/>
              </a:spcBef>
              <a:buFont typeface="Arial" charset="0"/>
              <a:buNone/>
            </a:pPr>
            <a:r>
              <a:rPr lang="en-US" dirty="0"/>
              <a:t>In 1825, Michael Faraday isolated a hydrocarbon called benzene, which consists of a six-carbon ring with alternating double bonds and has the molecular formula C</a:t>
            </a:r>
            <a:r>
              <a:rPr lang="en-US" baseline="-25000" dirty="0"/>
              <a:t>6</a:t>
            </a:r>
            <a:r>
              <a:rPr lang="en-US" dirty="0"/>
              <a:t>H</a:t>
            </a:r>
            <a:r>
              <a:rPr lang="en-US" baseline="-25000" dirty="0"/>
              <a:t>6</a:t>
            </a:r>
            <a:r>
              <a:rPr lang="en-US" dirty="0"/>
              <a:t>.  </a:t>
            </a:r>
          </a:p>
          <a:p>
            <a:pPr marL="0" indent="0" eaLnBrk="1" hangingPunct="1">
              <a:spcBef>
                <a:spcPct val="0"/>
              </a:spcBef>
              <a:buFont typeface="Arial" charset="0"/>
              <a:buNone/>
            </a:pPr>
            <a:endParaRPr lang="en-US" dirty="0"/>
          </a:p>
          <a:p>
            <a:pPr marL="0" indent="0" eaLnBrk="1" hangingPunct="1">
              <a:spcBef>
                <a:spcPct val="0"/>
              </a:spcBef>
              <a:buFont typeface="Arial" charset="0"/>
              <a:buNone/>
            </a:pPr>
            <a:endParaRPr lang="en-US" dirty="0"/>
          </a:p>
        </p:txBody>
      </p:sp>
      <p:sp>
        <p:nvSpPr>
          <p:cNvPr id="14340" name="TextBox 9"/>
          <p:cNvSpPr txBox="1">
            <a:spLocks noChangeArrowheads="1"/>
          </p:cNvSpPr>
          <p:nvPr/>
        </p:nvSpPr>
        <p:spPr bwMode="auto">
          <a:xfrm>
            <a:off x="609600" y="5418138"/>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b="1" dirty="0">
                <a:solidFill>
                  <a:srgbClr val="3D9D1E"/>
                </a:solidFill>
                <a:latin typeface="Times New Roman" charset="0"/>
                <a:cs typeface="Times New Roman" charset="0"/>
              </a:rPr>
              <a:t>Learning </a:t>
            </a:r>
            <a:r>
              <a:rPr lang="en-US" sz="2400" b="1" dirty="0">
                <a:solidFill>
                  <a:srgbClr val="3D9D1E"/>
                </a:solidFill>
                <a:latin typeface="Times" charset="0"/>
              </a:rPr>
              <a:t>Goal  </a:t>
            </a:r>
            <a:r>
              <a:rPr lang="en-US" sz="2400" dirty="0">
                <a:latin typeface="Times" charset="0"/>
              </a:rPr>
              <a:t>Describe the bonding in benzene; name aromatic compounds and draw their line-angle formulas.</a:t>
            </a:r>
            <a:endParaRPr lang="en-US" sz="2400" b="1" dirty="0">
              <a:latin typeface="Times"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471"/>
          <a:stretch/>
        </p:blipFill>
        <p:spPr>
          <a:xfrm>
            <a:off x="5638800" y="1807686"/>
            <a:ext cx="2991164" cy="3341052"/>
          </a:xfrm>
          <a:prstGeom prst="rect">
            <a:avLst/>
          </a:prstGeom>
        </p:spPr>
      </p:pic>
    </p:spTree>
    <p:extLst>
      <p:ext uri="{BB962C8B-B14F-4D97-AF65-F5344CB8AC3E}">
        <p14:creationId xmlns:p14="http://schemas.microsoft.com/office/powerpoint/2010/main" val="26952677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533400" y="219074"/>
            <a:ext cx="8153400" cy="990600"/>
          </a:xfrm>
        </p:spPr>
        <p:txBody>
          <a:bodyPr/>
          <a:lstStyle/>
          <a:p>
            <a:pPr eaLnBrk="1" hangingPunct="1"/>
            <a:r>
              <a:rPr lang="en-US" dirty="0" smtClean="0"/>
              <a:t>Aromatic </a:t>
            </a:r>
            <a:r>
              <a:rPr lang="en-US" dirty="0"/>
              <a:t>Compounds</a:t>
            </a:r>
          </a:p>
        </p:txBody>
      </p:sp>
      <p:sp>
        <p:nvSpPr>
          <p:cNvPr id="15363" name="Rectangle 2"/>
          <p:cNvSpPr>
            <a:spLocks noGrp="1" noChangeArrowheads="1"/>
          </p:cNvSpPr>
          <p:nvPr>
            <p:ph sz="quarter" idx="1"/>
          </p:nvPr>
        </p:nvSpPr>
        <p:spPr>
          <a:xfrm>
            <a:off x="609600" y="1600200"/>
            <a:ext cx="8229600" cy="3352800"/>
          </a:xfrm>
        </p:spPr>
        <p:txBody>
          <a:bodyPr/>
          <a:lstStyle/>
          <a:p>
            <a:pPr eaLnBrk="1" hangingPunct="1">
              <a:lnSpc>
                <a:spcPct val="95000"/>
              </a:lnSpc>
              <a:spcBef>
                <a:spcPct val="10000"/>
              </a:spcBef>
              <a:buClr>
                <a:schemeClr val="bg2"/>
              </a:buClr>
              <a:buSzTx/>
              <a:buFontTx/>
              <a:buNone/>
            </a:pPr>
            <a:r>
              <a:rPr lang="en-US" dirty="0"/>
              <a:t>Benzene is</a:t>
            </a:r>
          </a:p>
          <a:p>
            <a:pPr eaLnBrk="1" hangingPunct="1">
              <a:lnSpc>
                <a:spcPct val="95000"/>
              </a:lnSpc>
              <a:spcBef>
                <a:spcPct val="10000"/>
              </a:spcBef>
              <a:buSzTx/>
              <a:buFontTx/>
              <a:buChar char="•"/>
            </a:pPr>
            <a:r>
              <a:rPr lang="en-US" dirty="0"/>
              <a:t>an </a:t>
            </a:r>
            <a:r>
              <a:rPr lang="en-US" b="1" dirty="0"/>
              <a:t>aromatic compound</a:t>
            </a:r>
            <a:r>
              <a:rPr lang="en-US" baseline="-25000" dirty="0"/>
              <a:t> </a:t>
            </a:r>
          </a:p>
          <a:p>
            <a:pPr eaLnBrk="1" hangingPunct="1">
              <a:lnSpc>
                <a:spcPct val="95000"/>
              </a:lnSpc>
              <a:spcBef>
                <a:spcPct val="10000"/>
              </a:spcBef>
              <a:buSzTx/>
              <a:buFontTx/>
              <a:buChar char="•"/>
            </a:pPr>
            <a:r>
              <a:rPr lang="en-US" dirty="0"/>
              <a:t>a ring of six C atoms, each bonded to one H atom</a:t>
            </a:r>
          </a:p>
          <a:p>
            <a:pPr eaLnBrk="1" hangingPunct="1">
              <a:lnSpc>
                <a:spcPct val="95000"/>
              </a:lnSpc>
              <a:spcBef>
                <a:spcPct val="10000"/>
              </a:spcBef>
              <a:buSzTx/>
              <a:buFontTx/>
              <a:buChar char="•"/>
            </a:pPr>
            <a:r>
              <a:rPr lang="en-US" dirty="0"/>
              <a:t>a flat ring structure drawn with three alternating double bonds  </a:t>
            </a:r>
          </a:p>
          <a:p>
            <a:pPr eaLnBrk="1" hangingPunct="1">
              <a:lnSpc>
                <a:spcPct val="95000"/>
              </a:lnSpc>
              <a:spcBef>
                <a:spcPct val="10000"/>
              </a:spcBef>
              <a:buSzTx/>
              <a:buFontTx/>
              <a:buChar char="•"/>
            </a:pPr>
            <a:r>
              <a:rPr lang="en-US" dirty="0"/>
              <a:t>represented by two structures because the electrons are shared equally among all the C atoms</a:t>
            </a:r>
          </a:p>
          <a:p>
            <a:pPr eaLnBrk="1" hangingPunct="1">
              <a:lnSpc>
                <a:spcPct val="95000"/>
              </a:lnSpc>
              <a:spcBef>
                <a:spcPct val="10000"/>
              </a:spcBef>
              <a:buSzTx/>
              <a:buFontTx/>
              <a:buChar char="•"/>
            </a:pPr>
            <a:r>
              <a:rPr lang="en-US" dirty="0"/>
              <a:t>represented by a skeletal formula using a circle in the center instead of the alternating double bonds</a:t>
            </a:r>
          </a:p>
          <a:p>
            <a:pPr eaLnBrk="1" hangingPunct="1">
              <a:lnSpc>
                <a:spcPct val="95000"/>
              </a:lnSpc>
              <a:spcBef>
                <a:spcPct val="10000"/>
              </a:spcBef>
              <a:buSzTx/>
              <a:buFont typeface="Arial" charset="0"/>
              <a:buNone/>
            </a:pPr>
            <a:endParaRPr lang="en-US" dirty="0"/>
          </a:p>
        </p:txBody>
      </p:sp>
      <p:pic>
        <p:nvPicPr>
          <p:cNvPr id="2" name="Picture 1"/>
          <p:cNvPicPr>
            <a:picLocks noChangeAspect="1"/>
          </p:cNvPicPr>
          <p:nvPr/>
        </p:nvPicPr>
        <p:blipFill>
          <a:blip r:embed="rId3" cstate="print"/>
          <a:stretch>
            <a:fillRect/>
          </a:stretch>
        </p:blipFill>
        <p:spPr>
          <a:xfrm>
            <a:off x="1790700" y="4978459"/>
            <a:ext cx="5600700" cy="1122536"/>
          </a:xfrm>
          <a:prstGeom prst="rect">
            <a:avLst/>
          </a:prstGeom>
        </p:spPr>
      </p:pic>
    </p:spTree>
    <p:extLst>
      <p:ext uri="{BB962C8B-B14F-4D97-AF65-F5344CB8AC3E}">
        <p14:creationId xmlns:p14="http://schemas.microsoft.com/office/powerpoint/2010/main" val="34388666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19076"/>
            <a:ext cx="8153400" cy="990600"/>
          </a:xfrm>
        </p:spPr>
        <p:txBody>
          <a:bodyPr/>
          <a:lstStyle/>
          <a:p>
            <a:pPr eaLnBrk="1" hangingPunct="1"/>
            <a:r>
              <a:rPr lang="en-US" dirty="0"/>
              <a:t>Naming Aromatic Compounds</a:t>
            </a:r>
          </a:p>
        </p:txBody>
      </p:sp>
      <p:sp>
        <p:nvSpPr>
          <p:cNvPr id="16387" name="Rectangle 3"/>
          <p:cNvSpPr>
            <a:spLocks noGrp="1" noChangeArrowheads="1"/>
          </p:cNvSpPr>
          <p:nvPr>
            <p:ph sz="quarter" idx="1"/>
          </p:nvPr>
        </p:nvSpPr>
        <p:spPr/>
        <p:txBody>
          <a:bodyPr/>
          <a:lstStyle/>
          <a:p>
            <a:pPr marL="0" indent="0" eaLnBrk="1" hangingPunct="1">
              <a:spcBef>
                <a:spcPct val="0"/>
              </a:spcBef>
              <a:buFont typeface="Wingdings" charset="2"/>
              <a:buNone/>
            </a:pPr>
            <a:r>
              <a:rPr lang="en-US" dirty="0"/>
              <a:t>Aromatic compounds containing a benzene ring and a single substituent are named as benzene derivatives. Since the ring contains only one substituent, the ring is not numbered.</a:t>
            </a:r>
          </a:p>
          <a:p>
            <a:pPr marL="0" indent="0" eaLnBrk="1" hangingPunct="1">
              <a:spcBef>
                <a:spcPct val="0"/>
              </a:spcBef>
              <a:buFont typeface="Arial" charset="0"/>
              <a:buNone/>
            </a:pPr>
            <a:endParaRPr lang="en-US" dirty="0"/>
          </a:p>
          <a:p>
            <a:pPr marL="0" indent="0" eaLnBrk="1" hangingPunct="1">
              <a:spcBef>
                <a:spcPct val="0"/>
              </a:spcBef>
              <a:buFont typeface="Arial" charset="0"/>
              <a:buNone/>
            </a:pPr>
            <a:r>
              <a:rPr lang="en-US" dirty="0"/>
              <a:t>Some common names such as toluene, aniline, and phenol are allowed by IUPAC rules.</a:t>
            </a:r>
          </a:p>
        </p:txBody>
      </p:sp>
      <p:pic>
        <p:nvPicPr>
          <p:cNvPr id="2" name="Picture 1"/>
          <p:cNvPicPr>
            <a:picLocks noChangeAspect="1"/>
          </p:cNvPicPr>
          <p:nvPr/>
        </p:nvPicPr>
        <p:blipFill>
          <a:blip r:embed="rId3" cstate="print"/>
          <a:stretch>
            <a:fillRect/>
          </a:stretch>
        </p:blipFill>
        <p:spPr>
          <a:xfrm>
            <a:off x="1441544" y="4134118"/>
            <a:ext cx="6260913" cy="1777349"/>
          </a:xfrm>
          <a:prstGeom prst="rect">
            <a:avLst/>
          </a:prstGeom>
        </p:spPr>
      </p:pic>
    </p:spTree>
    <p:extLst>
      <p:ext uri="{BB962C8B-B14F-4D97-AF65-F5344CB8AC3E}">
        <p14:creationId xmlns:p14="http://schemas.microsoft.com/office/powerpoint/2010/main" val="12890251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148" y="219076"/>
            <a:ext cx="8153400" cy="990600"/>
          </a:xfrm>
        </p:spPr>
        <p:txBody>
          <a:bodyPr/>
          <a:lstStyle/>
          <a:p>
            <a:pPr eaLnBrk="1" hangingPunct="1"/>
            <a:r>
              <a:rPr lang="en-US" dirty="0"/>
              <a:t>Naming Aromatic Compounds</a:t>
            </a:r>
          </a:p>
        </p:txBody>
      </p:sp>
      <p:sp>
        <p:nvSpPr>
          <p:cNvPr id="17411" name="Rectangle 3"/>
          <p:cNvSpPr>
            <a:spLocks noGrp="1" noChangeArrowheads="1"/>
          </p:cNvSpPr>
          <p:nvPr>
            <p:ph sz="quarter" idx="1"/>
          </p:nvPr>
        </p:nvSpPr>
        <p:spPr>
          <a:xfrm>
            <a:off x="612775" y="1600200"/>
            <a:ext cx="8153400" cy="914400"/>
          </a:xfrm>
        </p:spPr>
        <p:txBody>
          <a:bodyPr/>
          <a:lstStyle/>
          <a:p>
            <a:pPr marL="0" indent="0" eaLnBrk="1" hangingPunct="1">
              <a:buFont typeface="Arial" charset="0"/>
              <a:buNone/>
            </a:pPr>
            <a:r>
              <a:rPr lang="en-US" dirty="0"/>
              <a:t>When there are two or more substituents, the benzene ring is numbered to give the lowest numbers to the substituents.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629"/>
          <a:stretch/>
        </p:blipFill>
        <p:spPr>
          <a:xfrm>
            <a:off x="304800" y="2842846"/>
            <a:ext cx="8638675" cy="2362200"/>
          </a:xfrm>
          <a:prstGeom prst="rect">
            <a:avLst/>
          </a:prstGeom>
        </p:spPr>
      </p:pic>
    </p:spTree>
    <p:extLst>
      <p:ext uri="{BB962C8B-B14F-4D97-AF65-F5344CB8AC3E}">
        <p14:creationId xmlns:p14="http://schemas.microsoft.com/office/powerpoint/2010/main" val="4199700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6.0&quot;&gt;&lt;object type=&quot;1&quot; unique_id=&quot;10001&quot;&gt;&lt;object type=&quot;8&quot; unique_id=&quot;11120&quot;&gt;&lt;/object&gt;&lt;object type=&quot;2&quot; unique_id=&quot;11121&quot;&gt;&lt;object type=&quot;3&quot; unique_id=&quot;11122&quot;&gt;&lt;property id=&quot;20148&quot; value=&quot;5&quot;/&gt;&lt;property id=&quot;20300&quot; value=&quot;Slide 1 - &amp;quot;Chapter 11  Introduction to Organic Chemistry: Hydrocarbons&amp;quot;&quot;/&gt;&lt;property id=&quot;20307&quot; value=&quot;275&quot;/&gt;&lt;/object&gt;&lt;object type=&quot;3&quot; unique_id=&quot;11123&quot;&gt;&lt;property id=&quot;20148&quot; value=&quot;5&quot;/&gt;&lt;property id=&quot;20300&quot; value=&quot;Slide 2 - &amp;quot;11.1  Organic Compounds&amp;quot;&quot;/&gt;&lt;property id=&quot;20307&quot; value=&quot;302&quot;/&gt;&lt;/object&gt;&lt;object type=&quot;3&quot; unique_id=&quot;11124&quot;&gt;&lt;property id=&quot;20148&quot; value=&quot;5&quot;/&gt;&lt;property id=&quot;20300&quot; value=&quot;Slide 3 - &amp;quot;Organic Compounds&amp;quot;&quot;/&gt;&lt;property id=&quot;20307&quot; value=&quot;298&quot;/&gt;&lt;/object&gt;&lt;object type=&quot;3&quot; unique_id=&quot;11125&quot;&gt;&lt;property id=&quot;20148&quot; value=&quot;5&quot;/&gt;&lt;property id=&quot;20300&quot; value=&quot;Slide 4 - &amp;quot;Properties of Organic Compounds&amp;quot;&quot;/&gt;&lt;property id=&quot;20307&quot; value=&quot;287&quot;/&gt;&lt;/object&gt;&lt;object type=&quot;3&quot; unique_id=&quot;11126&quot;&gt;&lt;property id=&quot;20148&quot; value=&quot;5&quot;/&gt;&lt;property id=&quot;20300&quot; value=&quot;Slide 5 - &amp;quot;Organic and Inorganic Compounds&amp;quot;&quot;/&gt;&lt;property id=&quot;20307&quot; value=&quot;283&quot;/&gt;&lt;/object&gt;&lt;object type=&quot;3&quot; unique_id=&quot;11127&quot;&gt;&lt;property id=&quot;20148&quot; value=&quot;5&quot;/&gt;&lt;property id=&quot;20300&quot; value=&quot;Slide 6 - &amp;quot;Comparing Organic and Inorganic Compounds&amp;quot;&quot;/&gt;&lt;property id=&quot;20307&quot; value=&quot;295&quot;/&gt;&lt;/object&gt;&lt;object type=&quot;3&quot; unique_id=&quot;11128&quot;&gt;&lt;property id=&quot;20148&quot; value=&quot;5&quot;/&gt;&lt;property id=&quot;20300&quot; value=&quot;Slide 7 - &amp;quot;Learning Check&amp;quot;&quot;/&gt;&lt;property id=&quot;20307&quot; value=&quot;293&quot;/&gt;&lt;/object&gt;&lt;object type=&quot;3&quot; unique_id=&quot;11129&quot;&gt;&lt;property id=&quot;20148&quot; value=&quot;5&quot;/&gt;&lt;property id=&quot;20300&quot; value=&quot;Slide 8 - &amp;quot;Solution&amp;quot;&quot;/&gt;&lt;property id=&quot;20307&quot; value=&quot;294&quot;/&gt;&lt;/object&gt;&lt;object type=&quot;3&quot; unique_id=&quot;11130&quot;&gt;&lt;property id=&quot;20148&quot; value=&quot;5&quot;/&gt;&lt;property id=&quot;20300&quot; value=&quot;Slide 9 - &amp;quot;Hydrocarbons&amp;quot;&quot;/&gt;&lt;property id=&quot;20307&quot; value=&quot;297&quot;/&gt;&lt;/object&gt;&lt;object type=&quot;3&quot; unique_id=&quot;11131&quot;&gt;&lt;property id=&quot;20148&quot; value=&quot;5&quot;/&gt;&lt;property id=&quot;20300&quot; value=&quot;Slide 10 - &amp;quot;Carbon Compounds: Methane (CH4)&amp;quot;&quot;/&gt;&lt;property id=&quot;20307&quot; value=&quot;303&quot;/&gt;&lt;/object&gt;&lt;object type=&quot;3&quot; unique_id=&quot;11132&quot;&gt;&lt;property id=&quot;20148&quot; value=&quot;5&quot;/&gt;&lt;property id=&quot;20300&quot; value=&quot;Slide 11 - &amp;quot;Carbon Compounds: Ethane (C2H6)&amp;quot;&quot;/&gt;&lt;property id=&quot;20307&quot; value=&quot;290&quot;/&gt;&lt;/object&gt;&lt;object type=&quot;3&quot; unique_id=&quot;11133&quot;&gt;&lt;property id=&quot;20148&quot; value=&quot;5&quot;/&gt;&lt;property id=&quot;20300&quot; value=&quot;Slide 12 - &amp;quot;Learning Check &amp;amp;#x09;&amp;quot;&quot;/&gt;&lt;property id=&quot;20307&quot; value=&quot;299&quot;/&gt;&lt;/object&gt;&lt;object type=&quot;3&quot; unique_id=&quot;11134&quot;&gt;&lt;property id=&quot;20148&quot; value=&quot;5&quot;/&gt;&lt;property id=&quot;20300&quot; value=&quot;Slide 13 - &amp;quot;Solution &amp;amp;#x09;&amp;quot;&quot;/&gt;&lt;property id=&quot;20307&quot; value=&quot;300&quot;/&gt;&lt;/object&gt;&lt;/object&gt;&lt;/object&gt;&lt;/database&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12th ed GOB Timberlak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1453</TotalTime>
  <Words>2983</Words>
  <Application>Microsoft Office PowerPoint</Application>
  <PresentationFormat>On-screen Show (4:3)</PresentationFormat>
  <Paragraphs>737</Paragraphs>
  <Slides>104</Slides>
  <Notes>99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104</vt:i4>
      </vt:variant>
    </vt:vector>
  </HeadingPairs>
  <TitlesOfParts>
    <vt:vector size="115" baseType="lpstr">
      <vt:lpstr>ＭＳ Ｐゴシック</vt:lpstr>
      <vt:lpstr>Arial</vt:lpstr>
      <vt:lpstr>Calibri</vt:lpstr>
      <vt:lpstr>Symbol</vt:lpstr>
      <vt:lpstr>Times</vt:lpstr>
      <vt:lpstr>Times New Roman</vt:lpstr>
      <vt:lpstr>Tw Cen MT</vt:lpstr>
      <vt:lpstr>Wingdings</vt:lpstr>
      <vt:lpstr>Wingdings 2</vt:lpstr>
      <vt:lpstr>ヒラギノ角ゴ Pro W3</vt:lpstr>
      <vt:lpstr>1_12th ed GOB Timberlake</vt:lpstr>
      <vt:lpstr>Chapter 11  Introduction to Organic Chemistry: Hydrocarbons</vt:lpstr>
      <vt:lpstr>Importance of Organic Chemistry</vt:lpstr>
      <vt:lpstr>Importance of Organic Chemistry</vt:lpstr>
      <vt:lpstr>11.1  Organic Compounds</vt:lpstr>
      <vt:lpstr>Organic Compounds</vt:lpstr>
      <vt:lpstr>Properties of Organic Compounds</vt:lpstr>
      <vt:lpstr>Organic and Inorganic Compounds</vt:lpstr>
      <vt:lpstr>Comparing Organic and Inorganic Compounds</vt:lpstr>
      <vt:lpstr>Learning Check</vt:lpstr>
      <vt:lpstr>Solution</vt:lpstr>
      <vt:lpstr>Hydrocarbons</vt:lpstr>
      <vt:lpstr>Carbon Compounds: Methane (CH4)</vt:lpstr>
      <vt:lpstr>Carbon Compounds: Ethane (C2H6)</vt:lpstr>
      <vt:lpstr>Learning Check  </vt:lpstr>
      <vt:lpstr>Solution  </vt:lpstr>
      <vt:lpstr>11.2  Alkanes</vt:lpstr>
      <vt:lpstr>Naming Alkanes</vt:lpstr>
      <vt:lpstr>IUPAC Naming of First Ten Alkanes</vt:lpstr>
      <vt:lpstr>Condensed Structural Formulas</vt:lpstr>
      <vt:lpstr>Condensed Structural Formulas</vt:lpstr>
      <vt:lpstr>Writing Skeletal Formulas</vt:lpstr>
      <vt:lpstr>Alkane Representations</vt:lpstr>
      <vt:lpstr>Structural Formulas for Butane, C4H10</vt:lpstr>
      <vt:lpstr>Learning Check </vt:lpstr>
      <vt:lpstr>Solution </vt:lpstr>
      <vt:lpstr>Learning Check</vt:lpstr>
      <vt:lpstr>Solution</vt:lpstr>
      <vt:lpstr>Cycloalkanes</vt:lpstr>
      <vt:lpstr>Formulas of Cycloalkanes</vt:lpstr>
      <vt:lpstr>Learning Check</vt:lpstr>
      <vt:lpstr>Solution</vt:lpstr>
      <vt:lpstr>Learning Check</vt:lpstr>
      <vt:lpstr>Solution</vt:lpstr>
      <vt:lpstr>11.3  Alkanes with Substituents</vt:lpstr>
      <vt:lpstr>Structural Isomers</vt:lpstr>
      <vt:lpstr>Learning Check</vt:lpstr>
      <vt:lpstr>Solution</vt:lpstr>
      <vt:lpstr>Alkane Substituents</vt:lpstr>
      <vt:lpstr>Substituents and Alkyl Groups </vt:lpstr>
      <vt:lpstr>Learning Check</vt:lpstr>
      <vt:lpstr>Solution</vt:lpstr>
      <vt:lpstr>Solution</vt:lpstr>
      <vt:lpstr>Naming Cycloalkanes with Substituents</vt:lpstr>
      <vt:lpstr>Drawing Formulas for Alkanes</vt:lpstr>
      <vt:lpstr>Learning Check</vt:lpstr>
      <vt:lpstr>Solution</vt:lpstr>
      <vt:lpstr>Solution</vt:lpstr>
      <vt:lpstr>Solution</vt:lpstr>
      <vt:lpstr>Learning Check</vt:lpstr>
      <vt:lpstr>Solution</vt:lpstr>
      <vt:lpstr>Solution</vt:lpstr>
      <vt:lpstr>Solution</vt:lpstr>
      <vt:lpstr>11.4  Properties of Alkanes</vt:lpstr>
      <vt:lpstr>Uses of Alkanes</vt:lpstr>
      <vt:lpstr>Uses of Alkanes</vt:lpstr>
      <vt:lpstr>Solubility and Density of Alkanes</vt:lpstr>
      <vt:lpstr>Combustion of Alkanes</vt:lpstr>
      <vt:lpstr>Combustion of Butane</vt:lpstr>
      <vt:lpstr>Learning Check</vt:lpstr>
      <vt:lpstr>Solution </vt:lpstr>
      <vt:lpstr>11.5  Alkenes and Alkynes</vt:lpstr>
      <vt:lpstr>Alkenes and Alkynes</vt:lpstr>
      <vt:lpstr>Identifying Alkenes</vt:lpstr>
      <vt:lpstr>Ethene, C2H4</vt:lpstr>
      <vt:lpstr>Identifying Alkynes</vt:lpstr>
      <vt:lpstr>Learning Check</vt:lpstr>
      <vt:lpstr>Solution</vt:lpstr>
      <vt:lpstr>Naming Alkanes, Alkenes, and Alkynes</vt:lpstr>
      <vt:lpstr>Learning Check</vt:lpstr>
      <vt:lpstr>Solution</vt:lpstr>
      <vt:lpstr>Solution</vt:lpstr>
      <vt:lpstr>Solution</vt:lpstr>
      <vt:lpstr>Naming Cycloalkenes</vt:lpstr>
      <vt:lpstr>Learning Check</vt:lpstr>
      <vt:lpstr>Solution</vt:lpstr>
      <vt:lpstr>11.6  Cis–Trans Isomers</vt:lpstr>
      <vt:lpstr>Cis–Trans Isomers</vt:lpstr>
      <vt:lpstr>Cis–Trans Isomers</vt:lpstr>
      <vt:lpstr>Cis–Trans Isomers of Butene</vt:lpstr>
      <vt:lpstr>Chemistry Link to the Environment: Pheromones</vt:lpstr>
      <vt:lpstr>Chemistry Link to the Environment: Pheromones</vt:lpstr>
      <vt:lpstr>Naming Cis–Trans Isomers </vt:lpstr>
      <vt:lpstr>Learning Check</vt:lpstr>
      <vt:lpstr>Solution</vt:lpstr>
      <vt:lpstr> 11.7  Addition Reactions </vt:lpstr>
      <vt:lpstr>Addition Reactions</vt:lpstr>
      <vt:lpstr>Hydrogenation</vt:lpstr>
      <vt:lpstr>Learning Check </vt:lpstr>
      <vt:lpstr>Solution </vt:lpstr>
      <vt:lpstr>Hydrogenation of Oils</vt:lpstr>
      <vt:lpstr>Learning Check </vt:lpstr>
      <vt:lpstr>Solution </vt:lpstr>
      <vt:lpstr>Hydration Reactions</vt:lpstr>
      <vt:lpstr>Learning Check</vt:lpstr>
      <vt:lpstr>Solution</vt:lpstr>
      <vt:lpstr>11.8  Aromatic Compounds</vt:lpstr>
      <vt:lpstr>Aromatic Compounds</vt:lpstr>
      <vt:lpstr>Naming Aromatic Compounds</vt:lpstr>
      <vt:lpstr>Naming Aromatic Compounds</vt:lpstr>
      <vt:lpstr>Naming Aromatic Compounds</vt:lpstr>
      <vt:lpstr>Chemistry Link to Health:  Common Aromatic Compounds</vt:lpstr>
      <vt:lpstr>Learning Check</vt:lpstr>
      <vt:lpstr>Solution</vt:lpstr>
      <vt:lpstr>Concept Map—Introduction to Organic Compounds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Haloalkanes</dc:title>
  <dc:creator>Karen Timberlake</dc:creator>
  <cp:lastModifiedBy>Saleh A Rayyan</cp:lastModifiedBy>
  <cp:revision>162</cp:revision>
  <cp:lastPrinted>2019-04-22T06:15:45Z</cp:lastPrinted>
  <dcterms:created xsi:type="dcterms:W3CDTF">2011-01-01T03:32:05Z</dcterms:created>
  <dcterms:modified xsi:type="dcterms:W3CDTF">2019-04-24T05:44:01Z</dcterms:modified>
</cp:coreProperties>
</file>