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1" r:id="rId1"/>
  </p:sldMasterIdLst>
  <p:notesMasterIdLst>
    <p:notesMasterId r:id="rId91"/>
  </p:notesMasterIdLst>
  <p:handoutMasterIdLst>
    <p:handoutMasterId r:id="rId92"/>
  </p:handoutMasterIdLst>
  <p:sldIdLst>
    <p:sldId id="295" r:id="rId2"/>
    <p:sldId id="322" r:id="rId3"/>
    <p:sldId id="398" r:id="rId4"/>
    <p:sldId id="257" r:id="rId5"/>
    <p:sldId id="259" r:id="rId6"/>
    <p:sldId id="379" r:id="rId7"/>
    <p:sldId id="380" r:id="rId8"/>
    <p:sldId id="381" r:id="rId9"/>
    <p:sldId id="382" r:id="rId10"/>
    <p:sldId id="378" r:id="rId11"/>
    <p:sldId id="383" r:id="rId12"/>
    <p:sldId id="384" r:id="rId13"/>
    <p:sldId id="385" r:id="rId14"/>
    <p:sldId id="386" r:id="rId15"/>
    <p:sldId id="387" r:id="rId16"/>
    <p:sldId id="369" r:id="rId17"/>
    <p:sldId id="388" r:id="rId18"/>
    <p:sldId id="389" r:id="rId19"/>
    <p:sldId id="390" r:id="rId20"/>
    <p:sldId id="391" r:id="rId21"/>
    <p:sldId id="392" r:id="rId22"/>
    <p:sldId id="367" r:id="rId23"/>
    <p:sldId id="337" r:id="rId24"/>
    <p:sldId id="394" r:id="rId25"/>
    <p:sldId id="272" r:id="rId26"/>
    <p:sldId id="395" r:id="rId27"/>
    <p:sldId id="396" r:id="rId28"/>
    <p:sldId id="397" r:id="rId29"/>
    <p:sldId id="318" r:id="rId30"/>
    <p:sldId id="319"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Lst>
  <p:sldSz cx="9144000" cy="6858000" type="screen4x3"/>
  <p:notesSz cx="6858000" cy="9180513"/>
  <p:custDataLst>
    <p:tags r:id="rId9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45">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BALAVARUN"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026"/>
    <a:srgbClr val="FF0000"/>
    <a:srgbClr val="CC3300"/>
    <a:srgbClr val="FF3300"/>
    <a:srgbClr val="99FF33"/>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1" d="100"/>
          <a:sy n="111" d="100"/>
        </p:scale>
        <p:origin x="1614" y="114"/>
      </p:cViewPr>
      <p:guideLst>
        <p:guide orient="horz" pos="345"/>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33.xml"/><Relationship Id="rId7" Type="http://schemas.openxmlformats.org/officeDocument/2006/relationships/slide" Target="slides/slide73.xml"/><Relationship Id="rId2" Type="http://schemas.openxmlformats.org/officeDocument/2006/relationships/slide" Target="slides/slide32.xml"/><Relationship Id="rId1" Type="http://schemas.openxmlformats.org/officeDocument/2006/relationships/slide" Target="slides/slide31.xml"/><Relationship Id="rId6" Type="http://schemas.openxmlformats.org/officeDocument/2006/relationships/slide" Target="slides/slide65.xml"/><Relationship Id="rId5" Type="http://schemas.openxmlformats.org/officeDocument/2006/relationships/slide" Target="slides/slide59.xml"/><Relationship Id="rId4" Type="http://schemas.openxmlformats.org/officeDocument/2006/relationships/slide" Target="slides/slide34.xml"/><Relationship Id="rId9"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878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dirty="0"/>
          </a:p>
        </p:txBody>
      </p:sp>
      <p:sp>
        <p:nvSpPr>
          <p:cNvPr id="43011" name="Rectangle 3"/>
          <p:cNvSpPr>
            <a:spLocks noGrp="1" noChangeArrowheads="1"/>
          </p:cNvSpPr>
          <p:nvPr>
            <p:ph type="dt" sz="quarter" idx="1"/>
          </p:nvPr>
        </p:nvSpPr>
        <p:spPr bwMode="auto">
          <a:xfrm>
            <a:off x="3886200" y="0"/>
            <a:ext cx="2971800" cy="45878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dirty="0"/>
          </a:p>
        </p:txBody>
      </p:sp>
      <p:sp>
        <p:nvSpPr>
          <p:cNvPr id="43012" name="Rectangle 4"/>
          <p:cNvSpPr>
            <a:spLocks noGrp="1" noChangeArrowheads="1"/>
          </p:cNvSpPr>
          <p:nvPr>
            <p:ph type="ftr" sz="quarter" idx="2"/>
          </p:nvPr>
        </p:nvSpPr>
        <p:spPr bwMode="auto">
          <a:xfrm>
            <a:off x="0" y="8721725"/>
            <a:ext cx="2971800" cy="458788"/>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p>
        </p:txBody>
      </p:sp>
      <p:sp>
        <p:nvSpPr>
          <p:cNvPr id="43013" name="Rectangle 5"/>
          <p:cNvSpPr>
            <a:spLocks noGrp="1" noChangeArrowheads="1"/>
          </p:cNvSpPr>
          <p:nvPr>
            <p:ph type="sldNum" sz="quarter" idx="3"/>
          </p:nvPr>
        </p:nvSpPr>
        <p:spPr bwMode="auto">
          <a:xfrm>
            <a:off x="3886200" y="8721725"/>
            <a:ext cx="2971800" cy="458788"/>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11467598-1081-4FCE-B397-B563247CD9C9}" type="slidenum">
              <a:rPr lang="en-US"/>
              <a:pPr>
                <a:defRPr/>
              </a:pPr>
              <a:t>‹#›</a:t>
            </a:fld>
            <a:endParaRPr lang="en-US" dirty="0"/>
          </a:p>
        </p:txBody>
      </p:sp>
    </p:spTree>
    <p:extLst>
      <p:ext uri="{BB962C8B-B14F-4D97-AF65-F5344CB8AC3E}">
        <p14:creationId xmlns:p14="http://schemas.microsoft.com/office/powerpoint/2010/main" val="440212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9046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34858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39781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81363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95573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00996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44779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46797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03332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73124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18763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27057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93672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83558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322741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661703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876835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94986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753308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691940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483034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815221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67613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80061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4241507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572000" cy="3429000"/>
          </a:xfrm>
          <a:prstGeom prst="rect">
            <a:avLst/>
          </a:prstGeom>
          <a:ln/>
        </p:spPr>
      </p:sp>
      <p:sp>
        <p:nvSpPr>
          <p:cNvPr id="2457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2458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8C266A7-DA2D-434C-A905-740DEDD9F42E}" type="slidenum">
              <a:rPr lang="en-US">
                <a:latin typeface="Times New Roman" charset="0"/>
              </a:rPr>
              <a:pPr/>
              <a:t>31</a:t>
            </a:fld>
            <a:endParaRPr lang="en-US" dirty="0">
              <a:latin typeface="Times New Roman" charset="0"/>
            </a:endParaRPr>
          </a:p>
        </p:txBody>
      </p:sp>
    </p:spTree>
    <p:extLst>
      <p:ext uri="{BB962C8B-B14F-4D97-AF65-F5344CB8AC3E}">
        <p14:creationId xmlns:p14="http://schemas.microsoft.com/office/powerpoint/2010/main" val="2979054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prstGeom prst="rect">
            <a:avLst/>
          </a:prstGeom>
          <a:ln w="12700"/>
        </p:spPr>
      </p:sp>
      <p:sp>
        <p:nvSpPr>
          <p:cNvPr id="25603"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132273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5800"/>
            <a:ext cx="4572000" cy="3429000"/>
          </a:xfrm>
          <a:prstGeom prst="rect">
            <a:avLst/>
          </a:prstGeom>
          <a:ln w="12700"/>
        </p:spPr>
      </p:sp>
      <p:sp>
        <p:nvSpPr>
          <p:cNvPr id="26627"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337383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prstGeom prst="rect">
            <a:avLst/>
          </a:prstGeom>
          <a:ln w="12700"/>
        </p:spPr>
      </p:sp>
      <p:sp>
        <p:nvSpPr>
          <p:cNvPr id="27651"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4234074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prstGeom prst="rect">
            <a:avLst/>
          </a:prstGeom>
          <a:ln/>
        </p:spPr>
      </p:sp>
      <p:sp>
        <p:nvSpPr>
          <p:cNvPr id="2867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2867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5780BEB-068A-4A9D-88C0-A13365420120}" type="slidenum">
              <a:rPr lang="en-US">
                <a:latin typeface="Times New Roman" charset="0"/>
              </a:rPr>
              <a:pPr/>
              <a:t>35</a:t>
            </a:fld>
            <a:endParaRPr lang="en-US" dirty="0">
              <a:latin typeface="Times New Roman" charset="0"/>
            </a:endParaRPr>
          </a:p>
        </p:txBody>
      </p:sp>
    </p:spTree>
    <p:extLst>
      <p:ext uri="{BB962C8B-B14F-4D97-AF65-F5344CB8AC3E}">
        <p14:creationId xmlns:p14="http://schemas.microsoft.com/office/powerpoint/2010/main" val="83678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prstGeom prst="rect">
            <a:avLst/>
          </a:prstGeom>
          <a:ln/>
        </p:spPr>
      </p:sp>
      <p:sp>
        <p:nvSpPr>
          <p:cNvPr id="2969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2970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47CB115-996A-4E66-94AF-DB5752AF4752}" type="slidenum">
              <a:rPr lang="en-US">
                <a:latin typeface="Times New Roman" charset="0"/>
              </a:rPr>
              <a:pPr/>
              <a:t>36</a:t>
            </a:fld>
            <a:endParaRPr lang="en-US" dirty="0">
              <a:latin typeface="Times New Roman" charset="0"/>
            </a:endParaRPr>
          </a:p>
        </p:txBody>
      </p:sp>
    </p:spTree>
    <p:extLst>
      <p:ext uri="{BB962C8B-B14F-4D97-AF65-F5344CB8AC3E}">
        <p14:creationId xmlns:p14="http://schemas.microsoft.com/office/powerpoint/2010/main" val="2120742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prstGeom prst="rect">
            <a:avLst/>
          </a:prstGeom>
          <a:ln/>
        </p:spPr>
      </p:sp>
      <p:sp>
        <p:nvSpPr>
          <p:cNvPr id="30723"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3072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615568B-509D-4E23-846F-1DE7421B38B8}" type="slidenum">
              <a:rPr lang="en-US">
                <a:latin typeface="Times New Roman" charset="0"/>
              </a:rPr>
              <a:pPr/>
              <a:t>37</a:t>
            </a:fld>
            <a:endParaRPr lang="en-US" dirty="0">
              <a:latin typeface="Times New Roman" charset="0"/>
            </a:endParaRPr>
          </a:p>
        </p:txBody>
      </p:sp>
    </p:spTree>
    <p:extLst>
      <p:ext uri="{BB962C8B-B14F-4D97-AF65-F5344CB8AC3E}">
        <p14:creationId xmlns:p14="http://schemas.microsoft.com/office/powerpoint/2010/main" val="2073535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3000" y="685800"/>
            <a:ext cx="4572000" cy="3429000"/>
          </a:xfrm>
          <a:prstGeom prst="rect">
            <a:avLst/>
          </a:prstGeom>
          <a:ln/>
        </p:spPr>
      </p:sp>
      <p:sp>
        <p:nvSpPr>
          <p:cNvPr id="31747"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31748"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6FA5EAC-27F4-4456-80F7-2AAE34AD6218}" type="slidenum">
              <a:rPr lang="en-US">
                <a:latin typeface="Times New Roman" charset="0"/>
              </a:rPr>
              <a:pPr/>
              <a:t>38</a:t>
            </a:fld>
            <a:endParaRPr lang="en-US" dirty="0">
              <a:latin typeface="Times New Roman" charset="0"/>
            </a:endParaRPr>
          </a:p>
        </p:txBody>
      </p:sp>
    </p:spTree>
    <p:extLst>
      <p:ext uri="{BB962C8B-B14F-4D97-AF65-F5344CB8AC3E}">
        <p14:creationId xmlns:p14="http://schemas.microsoft.com/office/powerpoint/2010/main" val="3306214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43000" y="685800"/>
            <a:ext cx="4572000" cy="3429000"/>
          </a:xfrm>
          <a:prstGeom prst="rect">
            <a:avLst/>
          </a:prstGeom>
          <a:ln/>
        </p:spPr>
      </p:sp>
      <p:sp>
        <p:nvSpPr>
          <p:cNvPr id="32771"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3277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CE5C91F-B48A-4CD1-8ECA-2DF7136245EE}" type="slidenum">
              <a:rPr lang="en-US">
                <a:latin typeface="Times New Roman" charset="0"/>
              </a:rPr>
              <a:pPr/>
              <a:t>39</a:t>
            </a:fld>
            <a:endParaRPr lang="en-US" dirty="0">
              <a:latin typeface="Times New Roman" charset="0"/>
            </a:endParaRPr>
          </a:p>
        </p:txBody>
      </p:sp>
    </p:spTree>
    <p:extLst>
      <p:ext uri="{BB962C8B-B14F-4D97-AF65-F5344CB8AC3E}">
        <p14:creationId xmlns:p14="http://schemas.microsoft.com/office/powerpoint/2010/main" val="110499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302482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prstGeom prst="rect">
            <a:avLst/>
          </a:prstGeom>
          <a:ln/>
        </p:spPr>
      </p:sp>
      <p:sp>
        <p:nvSpPr>
          <p:cNvPr id="3379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3379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0339B47-9A52-4EFC-89D6-94A686CFD3FC}" type="slidenum">
              <a:rPr lang="en-US">
                <a:latin typeface="Times New Roman" charset="0"/>
              </a:rPr>
              <a:pPr/>
              <a:t>40</a:t>
            </a:fld>
            <a:endParaRPr lang="en-US" dirty="0">
              <a:latin typeface="Times New Roman" charset="0"/>
            </a:endParaRPr>
          </a:p>
        </p:txBody>
      </p:sp>
    </p:spTree>
    <p:extLst>
      <p:ext uri="{BB962C8B-B14F-4D97-AF65-F5344CB8AC3E}">
        <p14:creationId xmlns:p14="http://schemas.microsoft.com/office/powerpoint/2010/main" val="106008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086511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707317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076372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464827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28328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519071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78820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169483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33412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128442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889231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0000479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750511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438764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482275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7225712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593947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9258633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0380353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83195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58357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004691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238563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50155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2898301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1834725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43000" y="685800"/>
            <a:ext cx="4572000" cy="3429000"/>
          </a:xfrm>
          <a:prstGeom prst="rect">
            <a:avLst/>
          </a:prstGeom>
          <a:ln/>
        </p:spPr>
      </p:sp>
      <p:sp>
        <p:nvSpPr>
          <p:cNvPr id="3993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3994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AF3518B-A4BD-4002-ABC4-188F93F2A3C6}" type="slidenum">
              <a:rPr lang="en-US">
                <a:latin typeface="Times New Roman" charset="0"/>
              </a:rPr>
              <a:pPr/>
              <a:t>65</a:t>
            </a:fld>
            <a:endParaRPr lang="en-US" dirty="0">
              <a:latin typeface="Times New Roman" charset="0"/>
            </a:endParaRPr>
          </a:p>
        </p:txBody>
      </p:sp>
    </p:spTree>
    <p:extLst>
      <p:ext uri="{BB962C8B-B14F-4D97-AF65-F5344CB8AC3E}">
        <p14:creationId xmlns:p14="http://schemas.microsoft.com/office/powerpoint/2010/main" val="13236810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43000" y="685800"/>
            <a:ext cx="4572000" cy="3429000"/>
          </a:xfrm>
          <a:prstGeom prst="rect">
            <a:avLst/>
          </a:prstGeom>
          <a:ln/>
        </p:spPr>
      </p:sp>
      <p:sp>
        <p:nvSpPr>
          <p:cNvPr id="40963"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096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12CD752-2805-43B5-A5D1-D5C1FBBD75EE}" type="slidenum">
              <a:rPr lang="en-US">
                <a:latin typeface="Times New Roman" charset="0"/>
              </a:rPr>
              <a:pPr/>
              <a:t>66</a:t>
            </a:fld>
            <a:endParaRPr lang="en-US" dirty="0">
              <a:latin typeface="Times New Roman" charset="0"/>
            </a:endParaRPr>
          </a:p>
        </p:txBody>
      </p:sp>
    </p:spTree>
    <p:extLst>
      <p:ext uri="{BB962C8B-B14F-4D97-AF65-F5344CB8AC3E}">
        <p14:creationId xmlns:p14="http://schemas.microsoft.com/office/powerpoint/2010/main" val="13639187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5800"/>
            <a:ext cx="4572000" cy="3429000"/>
          </a:xfrm>
          <a:prstGeom prst="rect">
            <a:avLst/>
          </a:prstGeom>
          <a:ln/>
        </p:spPr>
      </p:sp>
      <p:sp>
        <p:nvSpPr>
          <p:cNvPr id="41987"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1988"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BF00A21-2BC2-4315-9735-63AA7D00990B}" type="slidenum">
              <a:rPr lang="en-US">
                <a:latin typeface="Times New Roman" charset="0"/>
              </a:rPr>
              <a:pPr/>
              <a:t>67</a:t>
            </a:fld>
            <a:endParaRPr lang="en-US" dirty="0">
              <a:latin typeface="Times New Roman" charset="0"/>
            </a:endParaRPr>
          </a:p>
        </p:txBody>
      </p:sp>
    </p:spTree>
    <p:extLst>
      <p:ext uri="{BB962C8B-B14F-4D97-AF65-F5344CB8AC3E}">
        <p14:creationId xmlns:p14="http://schemas.microsoft.com/office/powerpoint/2010/main" val="1455317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43000" y="685800"/>
            <a:ext cx="4572000" cy="3429000"/>
          </a:xfrm>
          <a:prstGeom prst="rect">
            <a:avLst/>
          </a:prstGeom>
          <a:ln/>
        </p:spPr>
      </p:sp>
      <p:sp>
        <p:nvSpPr>
          <p:cNvPr id="43011"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301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58F96A4-1367-45C7-8E9C-AE952743E14A}" type="slidenum">
              <a:rPr lang="en-US">
                <a:latin typeface="Times New Roman" charset="0"/>
              </a:rPr>
              <a:pPr/>
              <a:t>68</a:t>
            </a:fld>
            <a:endParaRPr lang="en-US" dirty="0">
              <a:latin typeface="Times New Roman" charset="0"/>
            </a:endParaRPr>
          </a:p>
        </p:txBody>
      </p:sp>
    </p:spTree>
    <p:extLst>
      <p:ext uri="{BB962C8B-B14F-4D97-AF65-F5344CB8AC3E}">
        <p14:creationId xmlns:p14="http://schemas.microsoft.com/office/powerpoint/2010/main" val="4251154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43000" y="685800"/>
            <a:ext cx="4572000" cy="3429000"/>
          </a:xfrm>
          <a:prstGeom prst="rect">
            <a:avLst/>
          </a:prstGeom>
          <a:ln/>
        </p:spPr>
      </p:sp>
      <p:sp>
        <p:nvSpPr>
          <p:cNvPr id="4403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403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A1D6244-488F-451D-B962-FAFC80DB95D4}" type="slidenum">
              <a:rPr lang="en-US">
                <a:latin typeface="Times New Roman" charset="0"/>
              </a:rPr>
              <a:pPr/>
              <a:t>69</a:t>
            </a:fld>
            <a:endParaRPr lang="en-US" dirty="0">
              <a:latin typeface="Times New Roman" charset="0"/>
            </a:endParaRPr>
          </a:p>
        </p:txBody>
      </p:sp>
    </p:spTree>
    <p:extLst>
      <p:ext uri="{BB962C8B-B14F-4D97-AF65-F5344CB8AC3E}">
        <p14:creationId xmlns:p14="http://schemas.microsoft.com/office/powerpoint/2010/main" val="307823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36757716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prstGeom prst="rect">
            <a:avLst/>
          </a:prstGeom>
          <a:ln/>
        </p:spPr>
      </p:sp>
      <p:sp>
        <p:nvSpPr>
          <p:cNvPr id="4505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506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126AF60-BAED-43D9-8818-01A5B40DC7FB}" type="slidenum">
              <a:rPr lang="en-US">
                <a:latin typeface="Times New Roman" charset="0"/>
              </a:rPr>
              <a:pPr/>
              <a:t>70</a:t>
            </a:fld>
            <a:endParaRPr lang="en-US" dirty="0">
              <a:latin typeface="Times New Roman" charset="0"/>
            </a:endParaRPr>
          </a:p>
        </p:txBody>
      </p:sp>
    </p:spTree>
    <p:extLst>
      <p:ext uri="{BB962C8B-B14F-4D97-AF65-F5344CB8AC3E}">
        <p14:creationId xmlns:p14="http://schemas.microsoft.com/office/powerpoint/2010/main" val="25192536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prstGeom prst="rect">
            <a:avLst/>
          </a:prstGeom>
          <a:ln/>
        </p:spPr>
      </p:sp>
      <p:sp>
        <p:nvSpPr>
          <p:cNvPr id="46083"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608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5E8B57D-33BD-4BBB-8D3E-31743A2A4D14}" type="slidenum">
              <a:rPr lang="en-US">
                <a:latin typeface="Times New Roman" charset="0"/>
              </a:rPr>
              <a:pPr/>
              <a:t>71</a:t>
            </a:fld>
            <a:endParaRPr lang="en-US" dirty="0">
              <a:latin typeface="Times New Roman" charset="0"/>
            </a:endParaRPr>
          </a:p>
        </p:txBody>
      </p:sp>
    </p:spTree>
    <p:extLst>
      <p:ext uri="{BB962C8B-B14F-4D97-AF65-F5344CB8AC3E}">
        <p14:creationId xmlns:p14="http://schemas.microsoft.com/office/powerpoint/2010/main" val="38732115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prstGeom prst="rect">
            <a:avLst/>
          </a:prstGeom>
          <a:ln/>
        </p:spPr>
      </p:sp>
      <p:sp>
        <p:nvSpPr>
          <p:cNvPr id="47107"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7108"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51F91D0-F38B-484C-85CF-617457C52CCE}" type="slidenum">
              <a:rPr lang="en-US">
                <a:latin typeface="Times New Roman" charset="0"/>
              </a:rPr>
              <a:pPr/>
              <a:t>72</a:t>
            </a:fld>
            <a:endParaRPr lang="en-US" dirty="0">
              <a:latin typeface="Times New Roman" charset="0"/>
            </a:endParaRPr>
          </a:p>
        </p:txBody>
      </p:sp>
    </p:spTree>
    <p:extLst>
      <p:ext uri="{BB962C8B-B14F-4D97-AF65-F5344CB8AC3E}">
        <p14:creationId xmlns:p14="http://schemas.microsoft.com/office/powerpoint/2010/main" val="11638316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3000" y="685800"/>
            <a:ext cx="4572000" cy="3429000"/>
          </a:xfrm>
          <a:prstGeom prst="rect">
            <a:avLst/>
          </a:prstGeom>
          <a:ln/>
        </p:spPr>
      </p:sp>
      <p:sp>
        <p:nvSpPr>
          <p:cNvPr id="4915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915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941D2CB-183F-4485-A61B-53228435EC56}" type="slidenum">
              <a:rPr lang="en-US">
                <a:latin typeface="Times New Roman" charset="0"/>
              </a:rPr>
              <a:pPr/>
              <a:t>73</a:t>
            </a:fld>
            <a:endParaRPr lang="en-US" dirty="0">
              <a:latin typeface="Times New Roman" charset="0"/>
            </a:endParaRPr>
          </a:p>
        </p:txBody>
      </p:sp>
    </p:spTree>
    <p:extLst>
      <p:ext uri="{BB962C8B-B14F-4D97-AF65-F5344CB8AC3E}">
        <p14:creationId xmlns:p14="http://schemas.microsoft.com/office/powerpoint/2010/main" val="2736463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3000" y="685800"/>
            <a:ext cx="4572000" cy="3429000"/>
          </a:xfrm>
          <a:prstGeom prst="rect">
            <a:avLst/>
          </a:prstGeom>
          <a:ln/>
        </p:spPr>
      </p:sp>
      <p:sp>
        <p:nvSpPr>
          <p:cNvPr id="48131"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4813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DD1E3AB-362C-43AC-8A42-E8F97A391304}" type="slidenum">
              <a:rPr lang="en-US">
                <a:latin typeface="Times New Roman" charset="0"/>
              </a:rPr>
              <a:pPr/>
              <a:t>74</a:t>
            </a:fld>
            <a:endParaRPr lang="en-US" dirty="0">
              <a:latin typeface="Times New Roman" charset="0"/>
            </a:endParaRPr>
          </a:p>
        </p:txBody>
      </p:sp>
    </p:spTree>
    <p:extLst>
      <p:ext uri="{BB962C8B-B14F-4D97-AF65-F5344CB8AC3E}">
        <p14:creationId xmlns:p14="http://schemas.microsoft.com/office/powerpoint/2010/main" val="20994285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4572000" cy="3429000"/>
          </a:xfrm>
          <a:prstGeom prst="rect">
            <a:avLst/>
          </a:prstGeom>
          <a:ln/>
        </p:spPr>
      </p:sp>
      <p:sp>
        <p:nvSpPr>
          <p:cNvPr id="5017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018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2050105-DF5B-4A5C-92CE-81447135A28C}" type="slidenum">
              <a:rPr lang="en-US">
                <a:latin typeface="Times New Roman" charset="0"/>
              </a:rPr>
              <a:pPr/>
              <a:t>75</a:t>
            </a:fld>
            <a:endParaRPr lang="en-US" dirty="0">
              <a:latin typeface="Times New Roman" charset="0"/>
            </a:endParaRPr>
          </a:p>
        </p:txBody>
      </p:sp>
    </p:spTree>
    <p:extLst>
      <p:ext uri="{BB962C8B-B14F-4D97-AF65-F5344CB8AC3E}">
        <p14:creationId xmlns:p14="http://schemas.microsoft.com/office/powerpoint/2010/main" val="4607449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prstGeom prst="rect">
            <a:avLst/>
          </a:prstGeom>
          <a:ln/>
        </p:spPr>
      </p:sp>
      <p:sp>
        <p:nvSpPr>
          <p:cNvPr id="51203"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120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04C033B-07FB-435C-885B-1AEF73C5E55A}" type="slidenum">
              <a:rPr lang="en-US">
                <a:latin typeface="Times New Roman" charset="0"/>
              </a:rPr>
              <a:pPr/>
              <a:t>76</a:t>
            </a:fld>
            <a:endParaRPr lang="en-US" dirty="0">
              <a:latin typeface="Times New Roman" charset="0"/>
            </a:endParaRPr>
          </a:p>
        </p:txBody>
      </p:sp>
    </p:spTree>
    <p:extLst>
      <p:ext uri="{BB962C8B-B14F-4D97-AF65-F5344CB8AC3E}">
        <p14:creationId xmlns:p14="http://schemas.microsoft.com/office/powerpoint/2010/main" val="3192858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3000" y="685800"/>
            <a:ext cx="4572000" cy="3429000"/>
          </a:xfrm>
          <a:prstGeom prst="rect">
            <a:avLst/>
          </a:prstGeom>
          <a:ln/>
        </p:spPr>
      </p:sp>
      <p:sp>
        <p:nvSpPr>
          <p:cNvPr id="52227"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2228"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5FD282F-C8AC-48FC-8743-ECB9EB113B51}" type="slidenum">
              <a:rPr lang="en-US">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3304533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prstGeom prst="rect">
            <a:avLst/>
          </a:prstGeom>
          <a:ln/>
        </p:spPr>
      </p:sp>
      <p:sp>
        <p:nvSpPr>
          <p:cNvPr id="53251"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325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9963015-029B-47C4-8B05-F685429C6900}" type="slidenum">
              <a:rPr lang="en-US">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6948889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prstGeom prst="rect">
            <a:avLst/>
          </a:prstGeom>
          <a:ln/>
        </p:spPr>
      </p:sp>
      <p:sp>
        <p:nvSpPr>
          <p:cNvPr id="5427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427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97E5E49-CD5E-4052-915A-ECB846D86186}" type="slidenum">
              <a:rPr lang="en-US">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173569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6603181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3000" y="685800"/>
            <a:ext cx="4572000" cy="3429000"/>
          </a:xfrm>
          <a:prstGeom prst="rect">
            <a:avLst/>
          </a:prstGeom>
          <a:ln/>
        </p:spPr>
      </p:sp>
      <p:sp>
        <p:nvSpPr>
          <p:cNvPr id="5529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530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FD3092D-9A81-488D-8C37-11F954A8E10E}" type="slidenum">
              <a:rPr lang="en-US">
                <a:latin typeface="Times New Roman" charset="0"/>
              </a:rPr>
              <a:pPr/>
              <a:t>80</a:t>
            </a:fld>
            <a:endParaRPr lang="en-US" dirty="0">
              <a:latin typeface="Times New Roman" charset="0"/>
            </a:endParaRPr>
          </a:p>
        </p:txBody>
      </p:sp>
    </p:spTree>
    <p:extLst>
      <p:ext uri="{BB962C8B-B14F-4D97-AF65-F5344CB8AC3E}">
        <p14:creationId xmlns:p14="http://schemas.microsoft.com/office/powerpoint/2010/main" val="3433082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43000" y="685800"/>
            <a:ext cx="4572000" cy="3429000"/>
          </a:xfrm>
          <a:prstGeom prst="rect">
            <a:avLst/>
          </a:prstGeom>
          <a:ln/>
        </p:spPr>
      </p:sp>
      <p:sp>
        <p:nvSpPr>
          <p:cNvPr id="56323"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632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579BF20-FA4E-4146-BEC7-0CD1EA36D348}" type="slidenum">
              <a:rPr lang="en-US">
                <a:latin typeface="Times New Roman" charset="0"/>
              </a:rPr>
              <a:pPr/>
              <a:t>81</a:t>
            </a:fld>
            <a:endParaRPr lang="en-US" dirty="0">
              <a:latin typeface="Times New Roman" charset="0"/>
            </a:endParaRPr>
          </a:p>
        </p:txBody>
      </p:sp>
    </p:spTree>
    <p:extLst>
      <p:ext uri="{BB962C8B-B14F-4D97-AF65-F5344CB8AC3E}">
        <p14:creationId xmlns:p14="http://schemas.microsoft.com/office/powerpoint/2010/main" val="23751824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3000" y="685800"/>
            <a:ext cx="4572000" cy="3429000"/>
          </a:xfrm>
          <a:prstGeom prst="rect">
            <a:avLst/>
          </a:prstGeom>
          <a:ln/>
        </p:spPr>
      </p:sp>
      <p:sp>
        <p:nvSpPr>
          <p:cNvPr id="57347"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7348"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2BE6AB9-5683-4B45-A23B-7504B4CFDA06}" type="slidenum">
              <a:rPr lang="en-US">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37055169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prstGeom prst="rect">
            <a:avLst/>
          </a:prstGeom>
          <a:ln/>
        </p:spPr>
      </p:sp>
      <p:sp>
        <p:nvSpPr>
          <p:cNvPr id="58371"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837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0A6C7B1-F2E6-4254-818A-431D0EDF2F0F}" type="slidenum">
              <a:rPr lang="en-US">
                <a:latin typeface="Times New Roman" charset="0"/>
              </a:rPr>
              <a:pPr/>
              <a:t>83</a:t>
            </a:fld>
            <a:endParaRPr lang="en-US" dirty="0">
              <a:latin typeface="Times New Roman" charset="0"/>
            </a:endParaRPr>
          </a:p>
        </p:txBody>
      </p:sp>
    </p:spTree>
    <p:extLst>
      <p:ext uri="{BB962C8B-B14F-4D97-AF65-F5344CB8AC3E}">
        <p14:creationId xmlns:p14="http://schemas.microsoft.com/office/powerpoint/2010/main" val="3308085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prstGeom prst="rect">
            <a:avLst/>
          </a:prstGeom>
          <a:ln/>
        </p:spPr>
      </p:sp>
      <p:sp>
        <p:nvSpPr>
          <p:cNvPr id="5939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5939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D86112A-BACD-49F9-AE33-F5C96A283722}" type="slidenum">
              <a:rPr lang="en-US">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2970938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prstGeom prst="rect">
            <a:avLst/>
          </a:prstGeom>
          <a:ln/>
        </p:spPr>
      </p:sp>
      <p:sp>
        <p:nvSpPr>
          <p:cNvPr id="60419"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60420"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B18F999-773B-4012-B336-45D3B5FB15E3}" type="slidenum">
              <a:rPr lang="en-US">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2019712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43000" y="685800"/>
            <a:ext cx="4572000" cy="3429000"/>
          </a:xfrm>
          <a:prstGeom prst="rect">
            <a:avLst/>
          </a:prstGeom>
          <a:ln/>
        </p:spPr>
      </p:sp>
      <p:sp>
        <p:nvSpPr>
          <p:cNvPr id="61443"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61444"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401E22A-8424-46D1-9832-E8A71EDB46D6}" type="slidenum">
              <a:rPr lang="en-US">
                <a:latin typeface="Times New Roman" charset="0"/>
              </a:rPr>
              <a:pPr/>
              <a:t>86</a:t>
            </a:fld>
            <a:endParaRPr lang="en-US" dirty="0">
              <a:latin typeface="Times New Roman" charset="0"/>
            </a:endParaRPr>
          </a:p>
        </p:txBody>
      </p:sp>
    </p:spTree>
    <p:extLst>
      <p:ext uri="{BB962C8B-B14F-4D97-AF65-F5344CB8AC3E}">
        <p14:creationId xmlns:p14="http://schemas.microsoft.com/office/powerpoint/2010/main" val="3122182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43000" y="685800"/>
            <a:ext cx="4572000" cy="3429000"/>
          </a:xfrm>
          <a:prstGeom prst="rect">
            <a:avLst/>
          </a:prstGeom>
          <a:ln/>
        </p:spPr>
      </p:sp>
      <p:sp>
        <p:nvSpPr>
          <p:cNvPr id="62467"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62468"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5A48C28-1FC8-41D9-895B-ABECF0DFE883}" type="slidenum">
              <a:rPr lang="en-US">
                <a:latin typeface="Times New Roman" charset="0"/>
              </a:rPr>
              <a:pPr/>
              <a:t>87</a:t>
            </a:fld>
            <a:endParaRPr lang="en-US" dirty="0">
              <a:latin typeface="Times New Roman" charset="0"/>
            </a:endParaRPr>
          </a:p>
        </p:txBody>
      </p:sp>
    </p:spTree>
    <p:extLst>
      <p:ext uri="{BB962C8B-B14F-4D97-AF65-F5344CB8AC3E}">
        <p14:creationId xmlns:p14="http://schemas.microsoft.com/office/powerpoint/2010/main" val="8800684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2000" cy="3429000"/>
          </a:xfrm>
          <a:prstGeom prst="rect">
            <a:avLst/>
          </a:prstGeom>
          <a:ln/>
        </p:spPr>
      </p:sp>
      <p:sp>
        <p:nvSpPr>
          <p:cNvPr id="63491"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6349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69CCC10-6987-4C5D-B5B8-69A10EB3E266}" type="slidenum">
              <a:rPr lang="en-US">
                <a:latin typeface="Times New Roman" charset="0"/>
              </a:rPr>
              <a:pPr/>
              <a:t>88</a:t>
            </a:fld>
            <a:endParaRPr lang="en-US" dirty="0">
              <a:latin typeface="Times New Roman" charset="0"/>
            </a:endParaRPr>
          </a:p>
        </p:txBody>
      </p:sp>
    </p:spTree>
    <p:extLst>
      <p:ext uri="{BB962C8B-B14F-4D97-AF65-F5344CB8AC3E}">
        <p14:creationId xmlns:p14="http://schemas.microsoft.com/office/powerpoint/2010/main" val="16018883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3000" y="685800"/>
            <a:ext cx="4572000" cy="3429000"/>
          </a:xfrm>
          <a:prstGeom prst="rect">
            <a:avLst/>
          </a:prstGeom>
          <a:ln/>
        </p:spPr>
      </p:sp>
      <p:sp>
        <p:nvSpPr>
          <p:cNvPr id="64515" name="Notes Placeholder 2"/>
          <p:cNvSpPr>
            <a:spLocks noGrp="1"/>
          </p:cNvSpPr>
          <p:nvPr>
            <p:ph type="body" idx="1"/>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New Roman" charset="0"/>
            </a:endParaRPr>
          </a:p>
        </p:txBody>
      </p:sp>
      <p:sp>
        <p:nvSpPr>
          <p:cNvPr id="64516"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5A6F79E-6527-4F65-804A-FD8926FB70AF}" type="slidenum">
              <a:rPr lang="en-US">
                <a:latin typeface="Times New Roman" charset="0"/>
              </a:rPr>
              <a:pPr/>
              <a:t>89</a:t>
            </a:fld>
            <a:endParaRPr lang="en-US" dirty="0">
              <a:latin typeface="Times New Roman" charset="0"/>
            </a:endParaRPr>
          </a:p>
        </p:txBody>
      </p:sp>
    </p:spTree>
    <p:extLst>
      <p:ext uri="{BB962C8B-B14F-4D97-AF65-F5344CB8AC3E}">
        <p14:creationId xmlns:p14="http://schemas.microsoft.com/office/powerpoint/2010/main" val="67186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35063" y="688975"/>
            <a:ext cx="4587875" cy="3441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85800" y="4360863"/>
            <a:ext cx="5486400" cy="4130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128"/>
            </a:endParaRPr>
          </a:p>
        </p:txBody>
      </p:sp>
    </p:spTree>
    <p:extLst>
      <p:ext uri="{BB962C8B-B14F-4D97-AF65-F5344CB8AC3E}">
        <p14:creationId xmlns:p14="http://schemas.microsoft.com/office/powerpoint/2010/main" val="93976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84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105AF69-20A3-4170-A6BA-FF2CF3DA52AE}" type="slidenum">
              <a:rPr lang="en-US"/>
              <a:pPr/>
              <a:t>‹#›</a:t>
            </a:fld>
            <a:endParaRPr lang="en-US" dirty="0"/>
          </a:p>
        </p:txBody>
      </p:sp>
    </p:spTree>
    <p:extLst>
      <p:ext uri="{BB962C8B-B14F-4D97-AF65-F5344CB8AC3E}">
        <p14:creationId xmlns:p14="http://schemas.microsoft.com/office/powerpoint/2010/main" val="40530311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25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457200" y="6400800"/>
            <a:ext cx="4867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Wingdings" charset="2"/>
              <a:buNone/>
            </a:pPr>
            <a:r>
              <a:rPr lang="en-US" sz="900" dirty="0">
                <a:cs typeface="Arial" charset="0"/>
              </a:rPr>
              <a:t>Chemistry: An Introduction to General, Organic, and Biological Chemistry, Thirteenth Edition 	</a:t>
            </a:r>
          </a:p>
        </p:txBody>
      </p:sp>
      <p:sp>
        <p:nvSpPr>
          <p:cNvPr id="10" name="Rectangle 6"/>
          <p:cNvSpPr>
            <a:spLocks noChangeArrowheads="1"/>
          </p:cNvSpPr>
          <p:nvPr userDrawn="1"/>
        </p:nvSpPr>
        <p:spPr bwMode="auto">
          <a:xfrm>
            <a:off x="6629400" y="6400800"/>
            <a:ext cx="2286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Wingdings" charset="2"/>
              <a:buNone/>
            </a:pPr>
            <a:r>
              <a:rPr lang="en-US" sz="900" dirty="0">
                <a:cs typeface="Arial" charset="0"/>
              </a:rPr>
              <a:t>© 2018 Pearson Education, Inc. </a:t>
            </a:r>
          </a:p>
        </p:txBody>
      </p:sp>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361937B-80B4-4DAB-9BA5-1AA480E52D72}" type="slidenum">
              <a:rPr lang="en-US"/>
              <a:pPr>
                <a:defRPr/>
              </a:pPr>
              <a:t>‹#›</a:t>
            </a:fld>
            <a:endParaRPr lang="en-US" dirty="0"/>
          </a:p>
        </p:txBody>
      </p:sp>
    </p:spTree>
    <p:extLst>
      <p:ext uri="{BB962C8B-B14F-4D97-AF65-F5344CB8AC3E}">
        <p14:creationId xmlns:p14="http://schemas.microsoft.com/office/powerpoint/2010/main" val="92743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8"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18454282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Footer Placeholder 11"/>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415373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2" name="Date Placeholder 9"/>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4" name="Footer Placeholder 13"/>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19" name="Rectangle 6"/>
          <p:cNvSpPr>
            <a:spLocks noChangeArrowheads="1"/>
          </p:cNvSpPr>
          <p:nvPr userDrawn="1"/>
        </p:nvSpPr>
        <p:spPr bwMode="auto">
          <a:xfrm>
            <a:off x="457200" y="6400800"/>
            <a:ext cx="5715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20"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86608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487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2"/>
                </a:solidFill>
              </a:defRPr>
            </a:lvl1pPr>
          </a:lstStyle>
          <a:p>
            <a:fld id="{CDE381C3-BB37-4F1D-8394-2313C25A4E22}" type="slidenum">
              <a:rPr lang="en-US"/>
              <a:pPr/>
              <a:t>‹#›</a:t>
            </a:fld>
            <a:endParaRPr lang="en-US" dirty="0"/>
          </a:p>
        </p:txBody>
      </p:sp>
    </p:spTree>
    <p:extLst>
      <p:ext uri="{BB962C8B-B14F-4D97-AF65-F5344CB8AC3E}">
        <p14:creationId xmlns:p14="http://schemas.microsoft.com/office/powerpoint/2010/main" val="198151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3AA1FF7E-F2C8-433D-966D-A2FDD59D225F}" type="slidenum">
              <a:rPr lang="en-US"/>
              <a:pPr/>
              <a:t>‹#›</a:t>
            </a:fld>
            <a:endParaRPr lang="en-US" dirty="0"/>
          </a:p>
        </p:txBody>
      </p:sp>
    </p:spTree>
    <p:extLst>
      <p:ext uri="{BB962C8B-B14F-4D97-AF65-F5344CB8AC3E}">
        <p14:creationId xmlns:p14="http://schemas.microsoft.com/office/powerpoint/2010/main" val="42315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11"/>
          <p:cNvSpPr>
            <a:spLocks noGrp="1"/>
          </p:cNvSpPr>
          <p:nvPr>
            <p:ph type="dt" sz="half" idx="10"/>
          </p:nvPr>
        </p:nvSpPr>
        <p:spPr>
          <a:xfrm>
            <a:off x="62484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dirty="0"/>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vl1pPr>
          </a:lstStyle>
          <a:p>
            <a:fld id="{910F9594-DE12-4D2A-A9EF-B45E2F9C9806}" type="slidenum">
              <a:rPr lang="en-US"/>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dirty="0"/>
          </a:p>
        </p:txBody>
      </p:sp>
    </p:spTree>
    <p:extLst>
      <p:ext uri="{BB962C8B-B14F-4D97-AF65-F5344CB8AC3E}">
        <p14:creationId xmlns:p14="http://schemas.microsoft.com/office/powerpoint/2010/main" val="185032818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43B549B0-0804-40CC-A13B-392E17B9A391}" type="slidenum">
              <a:rPr lang="en-US"/>
              <a:pPr/>
              <a:t>‹#›</a:t>
            </a:fld>
            <a:endParaRPr lang="en-US" dirty="0"/>
          </a:p>
        </p:txBody>
      </p:sp>
    </p:spTree>
    <p:extLst>
      <p:ext uri="{BB962C8B-B14F-4D97-AF65-F5344CB8AC3E}">
        <p14:creationId xmlns:p14="http://schemas.microsoft.com/office/powerpoint/2010/main" val="255597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dirty="0">
              <a:solidFill>
                <a:srgbClr val="FFFFFF"/>
              </a:solidFill>
              <a:latin typeface="Times New Roman" charset="0"/>
              <a:ea typeface="ＭＳ Ｐゴシック" charset="-128"/>
            </a:endParaRPr>
          </a:p>
        </p:txBody>
      </p:sp>
      <p:sp>
        <p:nvSpPr>
          <p:cNvPr id="12" name="Rectangle 6"/>
          <p:cNvSpPr>
            <a:spLocks noChangeArrowheads="1"/>
          </p:cNvSpPr>
          <p:nvPr userDrawn="1"/>
        </p:nvSpPr>
        <p:spPr bwMode="auto">
          <a:xfrm>
            <a:off x="457200" y="64008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buFont typeface="Wingdings" pitchFamily="2" charset="2"/>
              <a:buNone/>
            </a:pPr>
            <a:r>
              <a:rPr lang="en-IN" sz="900" dirty="0" smtClean="0">
                <a:latin typeface="Arial" pitchFamily="34" charset="0"/>
                <a:cs typeface="Arial" pitchFamily="34" charset="0"/>
              </a:rPr>
              <a:t>Chemistry: An Introduction to General, Organic, and Biological Chemistry, Thirteenth Edition,</a:t>
            </a:r>
            <a:r>
              <a:rPr lang="en-US" sz="900" dirty="0" smtClean="0">
                <a:latin typeface="Arial" pitchFamily="34" charset="0"/>
                <a:cs typeface="Arial" pitchFamily="34" charset="0"/>
              </a:rPr>
              <a:t> Global Edition </a:t>
            </a:r>
            <a:r>
              <a:rPr lang="en-US" sz="900" dirty="0">
                <a:latin typeface="Arial" pitchFamily="34" charset="0"/>
                <a:cs typeface="Arial" pitchFamily="34" charset="0"/>
              </a:rPr>
              <a:t>	</a:t>
            </a:r>
          </a:p>
        </p:txBody>
      </p:sp>
      <p:sp>
        <p:nvSpPr>
          <p:cNvPr id="13" name="Rectangle 6"/>
          <p:cNvSpPr>
            <a:spLocks noChangeArrowheads="1"/>
          </p:cNvSpPr>
          <p:nvPr userDrawn="1"/>
        </p:nvSpPr>
        <p:spPr bwMode="auto">
          <a:xfrm>
            <a:off x="6629400" y="6400800"/>
            <a:ext cx="228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Wingdings" pitchFamily="2" charset="2"/>
              <a:buNone/>
            </a:pPr>
            <a:r>
              <a:rPr lang="en-US" sz="900" dirty="0" smtClean="0">
                <a:latin typeface="Arial" pitchFamily="34" charset="0"/>
                <a:cs typeface="Arial" pitchFamily="34" charset="0"/>
              </a:rPr>
              <a:t>© 2019 Pearson Education Ltd. </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261561764"/>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hf hdr="0" ftr="0" dt="0"/>
  <p:txStyles>
    <p:titleStyle>
      <a:lvl1pPr algn="l" rtl="0" eaLnBrk="0" fontAlgn="base" hangingPunct="0">
        <a:spcBef>
          <a:spcPct val="0"/>
        </a:spcBef>
        <a:spcAft>
          <a:spcPct val="0"/>
        </a:spcAft>
        <a:defRPr sz="3800" b="1" kern="1200">
          <a:solidFill>
            <a:schemeClr val="tx2"/>
          </a:solidFill>
          <a:latin typeface="Times New Roman" charset="0"/>
          <a:ea typeface="ＭＳ Ｐゴシック" charset="-128"/>
          <a:cs typeface="ＭＳ Ｐゴシック" charset="-128"/>
        </a:defRPr>
      </a:lvl1pPr>
      <a:lvl2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800" b="1">
          <a:solidFill>
            <a:schemeClr val="tx2"/>
          </a:solidFill>
          <a:latin typeface="Times New Roman" charset="0"/>
          <a:ea typeface="ＭＳ Ｐゴシック" charset="-128"/>
          <a:cs typeface="ＭＳ Ｐゴシック" charset="-128"/>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1"/>
        </a:buClr>
        <a:buSzPct val="100000"/>
        <a:buFont typeface="Arial" charset="0"/>
        <a:buChar char="•"/>
        <a:defRPr sz="2400" kern="1200">
          <a:solidFill>
            <a:schemeClr val="tx1"/>
          </a:solidFill>
          <a:latin typeface="Times New Roman" charset="0"/>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Times New Roman" charset="0"/>
          <a:ea typeface="ＭＳ Ｐゴシック" charset="-128"/>
          <a:cs typeface="ＭＳ Ｐゴシック" charset="0"/>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Times New Roman" charset="0"/>
          <a:ea typeface="ＭＳ Ｐゴシック" charset="-128"/>
          <a:cs typeface="ＭＳ Ｐゴシック" charset="0"/>
        </a:defRPr>
      </a:lvl3pPr>
      <a:lvl4pPr marL="1371600" indent="-228600" algn="l" rtl="0" eaLnBrk="0" fontAlgn="base" hangingPunct="0">
        <a:spcBef>
          <a:spcPts val="400"/>
        </a:spcBef>
        <a:spcAft>
          <a:spcPct val="0"/>
        </a:spcAft>
        <a:buClr>
          <a:srgbClr val="EB641B"/>
        </a:buClr>
        <a:buSzPct val="75000"/>
        <a:buFont typeface="Wingdings" charset="2"/>
        <a:buChar char=""/>
        <a:defRPr sz="2000" kern="1200">
          <a:solidFill>
            <a:schemeClr val="tx1"/>
          </a:solidFill>
          <a:latin typeface="Times New Roman" charset="0"/>
          <a:ea typeface="ＭＳ Ｐゴシック" charset="-128"/>
          <a:cs typeface="ＭＳ Ｐゴシック" charset="0"/>
        </a:defRPr>
      </a:lvl4pPr>
      <a:lvl5pPr marL="1828800" indent="-228600" algn="l" rtl="0" eaLnBrk="0" fontAlgn="base" hangingPunct="0">
        <a:spcBef>
          <a:spcPts val="400"/>
        </a:spcBef>
        <a:spcAft>
          <a:spcPct val="0"/>
        </a:spcAft>
        <a:buClr>
          <a:srgbClr val="39639D"/>
        </a:buClr>
        <a:buSzPct val="65000"/>
        <a:buFont typeface="Wingdings" charset="2"/>
        <a:buChar char=""/>
        <a:defRPr sz="2000" kern="1200">
          <a:solidFill>
            <a:schemeClr val="tx1"/>
          </a:solidFill>
          <a:latin typeface="Times New Roman" charset="0"/>
          <a:ea typeface="ＭＳ Ｐゴシック" charset="-128"/>
          <a:cs typeface="ＭＳ Ｐゴシック"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1.emf"/></Relationships>
</file>

<file path=ppt/slides/_rels/slide4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5.emf"/></Relationships>
</file>

<file path=ppt/slides/_rels/slide5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8.emf"/></Relationships>
</file>

<file path=ppt/slides/_rels/slide5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0.emf"/></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77.emf"/></Relationships>
</file>

<file path=ppt/slides/_rels/slide6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77.emf"/></Relationships>
</file>

<file path=ppt/slides/_rels/slide6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77.emf"/></Relationships>
</file>

<file path=ppt/slides/_rels/slide6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77.emf"/></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84.jpeg"/><Relationship Id="rId4" Type="http://schemas.openxmlformats.org/officeDocument/2006/relationships/image" Target="../media/image83.emf"/></Relationships>
</file>

<file path=ppt/slides/_rels/slide6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86.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7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88.emf"/></Relationships>
</file>

<file path=ppt/slides/_rels/slide7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92.emf"/><Relationship Id="rId4" Type="http://schemas.openxmlformats.org/officeDocument/2006/relationships/image" Target="../media/image91.emf"/></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7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7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01.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8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03.jpeg"/></Relationships>
</file>

<file path=ppt/slides/_rels/slide8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106.emf"/><Relationship Id="rId4" Type="http://schemas.openxmlformats.org/officeDocument/2006/relationships/image" Target="../media/image105.emf"/></Relationships>
</file>

<file path=ppt/slides/_rels/slide82.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05.emf"/></Relationships>
</file>

<file path=ppt/slides/_rels/slide8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s>
</file>

<file path=ppt/slides/_rels/slide84.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110.emf"/><Relationship Id="rId4" Type="http://schemas.openxmlformats.org/officeDocument/2006/relationships/image" Target="../media/image109.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113.emf"/><Relationship Id="rId4" Type="http://schemas.openxmlformats.org/officeDocument/2006/relationships/image" Target="../media/image112.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slides/_rels/slide8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00029"/>
            <a:ext cx="8015288" cy="914400"/>
          </a:xfrm>
        </p:spPr>
        <p:txBody>
          <a:bodyPr/>
          <a:lstStyle/>
          <a:p>
            <a:pPr eaLnBrk="1" hangingPunct="1"/>
            <a:r>
              <a:rPr lang="en-US" dirty="0"/>
              <a:t>Chapter 12  Alcohols, Thiols, Ethers, Aldehydes, and Ketones</a:t>
            </a:r>
          </a:p>
        </p:txBody>
      </p:sp>
      <p:sp>
        <p:nvSpPr>
          <p:cNvPr id="14339" name="Rectangle 3"/>
          <p:cNvSpPr>
            <a:spLocks noGrp="1" noChangeArrowheads="1"/>
          </p:cNvSpPr>
          <p:nvPr>
            <p:ph type="body" sz="half" idx="1"/>
          </p:nvPr>
        </p:nvSpPr>
        <p:spPr>
          <a:xfrm>
            <a:off x="609600" y="1676400"/>
            <a:ext cx="3810000" cy="3581400"/>
          </a:xfrm>
        </p:spPr>
        <p:txBody>
          <a:bodyPr/>
          <a:lstStyle/>
          <a:p>
            <a:pPr marL="0" indent="0" eaLnBrk="1" hangingPunct="1">
              <a:buNone/>
            </a:pPr>
            <a:r>
              <a:rPr lang="en-US" dirty="0"/>
              <a:t>A dermatology nurse performs many of the duties of dermatologists, including treating skin conditions, assisting in surgeries, performing biopsies and excisions, writing prescriptions, freezing skin lesions, and screening patients for skin cancer. </a:t>
            </a:r>
          </a:p>
        </p:txBody>
      </p:sp>
      <p:pic>
        <p:nvPicPr>
          <p:cNvPr id="2" name="Picture 1"/>
          <p:cNvPicPr>
            <a:picLocks noChangeAspect="1"/>
          </p:cNvPicPr>
          <p:nvPr/>
        </p:nvPicPr>
        <p:blipFill>
          <a:blip r:embed="rId3" cstate="print"/>
          <a:stretch>
            <a:fillRect/>
          </a:stretch>
        </p:blipFill>
        <p:spPr>
          <a:xfrm>
            <a:off x="5608160" y="2255010"/>
            <a:ext cx="3295208" cy="3292088"/>
          </a:xfrm>
          <a:prstGeom prst="rect">
            <a:avLst/>
          </a:prstGeom>
        </p:spPr>
      </p:pic>
      <p:sp>
        <p:nvSpPr>
          <p:cNvPr id="3" name="Slide Number Placeholder 2"/>
          <p:cNvSpPr>
            <a:spLocks noGrp="1"/>
          </p:cNvSpPr>
          <p:nvPr>
            <p:ph type="sldNum" sz="quarter" idx="10"/>
          </p:nvPr>
        </p:nvSpPr>
        <p:spPr>
          <a:xfrm>
            <a:off x="8610600" y="77791"/>
            <a:ext cx="533400" cy="244475"/>
          </a:xfrm>
        </p:spPr>
        <p:txBody>
          <a:bodyPr/>
          <a:lstStyle/>
          <a:p>
            <a:pPr>
              <a:defRPr/>
            </a:pPr>
            <a:fld id="{4361937B-80B4-4DAB-9BA5-1AA480E52D72}"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19076"/>
            <a:ext cx="8153400" cy="990600"/>
          </a:xfrm>
        </p:spPr>
        <p:txBody>
          <a:bodyPr/>
          <a:lstStyle/>
          <a:p>
            <a:pPr eaLnBrk="1" hangingPunct="1"/>
            <a:r>
              <a:rPr lang="en-US" dirty="0"/>
              <a:t>Learning Check</a:t>
            </a:r>
          </a:p>
        </p:txBody>
      </p:sp>
      <p:sp>
        <p:nvSpPr>
          <p:cNvPr id="24579" name="Rectangle 3"/>
          <p:cNvSpPr>
            <a:spLocks noGrp="1" noChangeArrowheads="1"/>
          </p:cNvSpPr>
          <p:nvPr>
            <p:ph sz="quarter" idx="1"/>
          </p:nvPr>
        </p:nvSpPr>
        <p:spPr>
          <a:xfrm>
            <a:off x="609600" y="1600200"/>
            <a:ext cx="7772400" cy="50292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compounds:</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r>
              <a:rPr lang="en-US" dirty="0"/>
              <a:t>A.  </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r>
              <a:rPr lang="en-US" dirty="0"/>
              <a:t>B.</a:t>
            </a:r>
          </a:p>
          <a:p>
            <a:pPr marL="0" indent="0" eaLnBrk="1" hangingPunct="1">
              <a:spcBef>
                <a:spcPct val="0"/>
              </a:spcBef>
              <a:buFont typeface="Wingdings" charset="2"/>
              <a:buNone/>
            </a:pPr>
            <a:endParaRPr lang="en-US" dirty="0"/>
          </a:p>
        </p:txBody>
      </p:sp>
      <p:pic>
        <p:nvPicPr>
          <p:cNvPr id="2458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6000"/>
            <a:ext cx="4267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429000"/>
            <a:ext cx="205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5603" name="Rectangle 3"/>
          <p:cNvSpPr>
            <a:spLocks noGrp="1" noChangeArrowheads="1"/>
          </p:cNvSpPr>
          <p:nvPr>
            <p:ph sz="quarter" idx="1"/>
          </p:nvPr>
        </p:nvSpPr>
        <p:spPr>
          <a:xfrm>
            <a:off x="609600" y="1600200"/>
            <a:ext cx="7772400" cy="50292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compounds:</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r>
              <a:rPr lang="en-US" dirty="0"/>
              <a:t>A.  </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p:txBody>
      </p:sp>
      <p:pic>
        <p:nvPicPr>
          <p:cNvPr id="2560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86000"/>
            <a:ext cx="4267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4">
            <a:extLst>
              <a:ext uri="{FF2B5EF4-FFF2-40B4-BE49-F238E27FC236}">
                <a16:creationId xmlns:a16="http://schemas.microsoft.com/office/drawing/2014/main" xmlns="" id="{8F622355-AEB0-481B-B4E8-A4F686E7816C}"/>
              </a:ext>
            </a:extLst>
          </p:cNvPr>
          <p:cNvSpPr>
            <a:spLocks noChangeArrowheads="1"/>
          </p:cNvSpPr>
          <p:nvPr/>
        </p:nvSpPr>
        <p:spPr bwMode="auto">
          <a:xfrm>
            <a:off x="355600" y="3841750"/>
            <a:ext cx="8509000" cy="1371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b="1" dirty="0">
                <a:latin typeface="Times New Roman" pitchFamily="18" charset="0"/>
                <a:cs typeface="Times New Roman" pitchFamily="18" charset="0"/>
              </a:rPr>
              <a:t>ANALYZE         Given                         Need             Connect	            </a:t>
            </a:r>
          </a:p>
          <a:p>
            <a:pPr>
              <a:defRPr/>
            </a:pPr>
            <a:r>
              <a:rPr lang="en-US" sz="2000" b="1" dirty="0">
                <a:latin typeface="Times New Roman" pitchFamily="18" charset="0"/>
                <a:cs typeface="Times New Roman" pitchFamily="18" charset="0"/>
              </a:rPr>
              <a:t>THE	              </a:t>
            </a:r>
            <a:r>
              <a:rPr lang="en-US" sz="2000" dirty="0">
                <a:latin typeface="Times New Roman" pitchFamily="18" charset="0"/>
                <a:cs typeface="Times New Roman" pitchFamily="18" charset="0"/>
              </a:rPr>
              <a:t>five carbon chain, </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IUPAC          position of methyl and</a:t>
            </a:r>
            <a:endParaRPr lang="en-US" sz="2000" b="1" dirty="0">
              <a:latin typeface="Times New Roman" pitchFamily="18" charset="0"/>
              <a:cs typeface="Times New Roman" pitchFamily="18" charset="0"/>
            </a:endParaRPr>
          </a:p>
          <a:p>
            <a:pPr>
              <a:defRPr/>
            </a:pPr>
            <a:r>
              <a:rPr lang="en-US" sz="2000" b="1" dirty="0">
                <a:latin typeface="Times New Roman" pitchFamily="18" charset="0"/>
                <a:cs typeface="Times New Roman" pitchFamily="18" charset="0"/>
              </a:rPr>
              <a:t>PROBLEM</a:t>
            </a:r>
            <a:r>
              <a:rPr lang="en-US" sz="2000" dirty="0">
                <a:latin typeface="Times New Roman" pitchFamily="18" charset="0"/>
                <a:cs typeface="Times New Roman" pitchFamily="18" charset="0"/>
              </a:rPr>
              <a:t>          </a:t>
            </a:r>
            <a:r>
              <a:rPr lang="en-US" sz="2000" dirty="0">
                <a:latin typeface="Times New Roman" charset="0"/>
                <a:cs typeface="Times New Roman" charset="0"/>
              </a:rPr>
              <a:t>hydroxyl group,          </a:t>
            </a:r>
            <a:r>
              <a:rPr lang="en-US" sz="2000" dirty="0">
                <a:latin typeface="Times New Roman" pitchFamily="18" charset="0"/>
                <a:cs typeface="Times New Roman" pitchFamily="18" charset="0"/>
              </a:rPr>
              <a:t>name</a:t>
            </a:r>
            <a:r>
              <a:rPr lang="en-US" sz="2000" dirty="0">
                <a:latin typeface="Times New Roman" charset="0"/>
                <a:cs typeface="Times New Roman" charset="0"/>
              </a:rPr>
              <a:t>             hydroxyl groups, replace</a:t>
            </a:r>
          </a:p>
          <a:p>
            <a:pPr>
              <a:defRPr/>
            </a:pPr>
            <a:r>
              <a:rPr lang="en-US" sz="2000" dirty="0">
                <a:latin typeface="Times New Roman" charset="0"/>
                <a:cs typeface="Times New Roman" charset="0"/>
              </a:rPr>
              <a:t>	     	  methyl group			</a:t>
            </a:r>
            <a:r>
              <a:rPr lang="en-US" sz="2000" i="1" dirty="0">
                <a:latin typeface="Times New Roman" charset="0"/>
                <a:cs typeface="Times New Roman" charset="0"/>
              </a:rPr>
              <a:t> e </a:t>
            </a:r>
            <a:r>
              <a:rPr lang="en-US" sz="2000" dirty="0">
                <a:latin typeface="Times New Roman" charset="0"/>
                <a:cs typeface="Times New Roman" charset="0"/>
              </a:rPr>
              <a:t>in alkane name with </a:t>
            </a:r>
            <a:r>
              <a:rPr lang="en-US" sz="2000" i="1" dirty="0">
                <a:latin typeface="Times New Roman" charset="0"/>
                <a:cs typeface="Times New Roman" charset="0"/>
              </a:rPr>
              <a:t>ol</a:t>
            </a:r>
          </a:p>
        </p:txBody>
      </p:sp>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6627" name="Rectangle 3"/>
          <p:cNvSpPr>
            <a:spLocks noGrp="1" noChangeArrowheads="1"/>
          </p:cNvSpPr>
          <p:nvPr>
            <p:ph sz="quarter" idx="1"/>
          </p:nvPr>
        </p:nvSpPr>
        <p:spPr>
          <a:xfrm>
            <a:off x="609600" y="1600200"/>
            <a:ext cx="7772400" cy="50292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compounds:</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r>
              <a:rPr lang="en-US" dirty="0"/>
              <a:t>B.  </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p:txBody>
      </p:sp>
      <p:pic>
        <p:nvPicPr>
          <p:cNvPr id="2662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33600"/>
            <a:ext cx="205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4">
            <a:extLst>
              <a:ext uri="{FF2B5EF4-FFF2-40B4-BE49-F238E27FC236}">
                <a16:creationId xmlns:a16="http://schemas.microsoft.com/office/drawing/2014/main" xmlns="" id="{E5CB2422-D2EF-4A7D-B8F3-97F44199229A}"/>
              </a:ext>
            </a:extLst>
          </p:cNvPr>
          <p:cNvSpPr>
            <a:spLocks noChangeArrowheads="1"/>
          </p:cNvSpPr>
          <p:nvPr/>
        </p:nvSpPr>
        <p:spPr bwMode="auto">
          <a:xfrm>
            <a:off x="445911" y="3694111"/>
            <a:ext cx="8509000" cy="1371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b="1" dirty="0">
                <a:latin typeface="Times New Roman" pitchFamily="18" charset="0"/>
                <a:cs typeface="Times New Roman" pitchFamily="18" charset="0"/>
              </a:rPr>
              <a:t>ANALYZE         Given                       Need             Connect	            </a:t>
            </a:r>
          </a:p>
          <a:p>
            <a:pPr>
              <a:defRPr/>
            </a:pPr>
            <a:r>
              <a:rPr lang="en-US" sz="2000" b="1" dirty="0">
                <a:latin typeface="Times New Roman" pitchFamily="18" charset="0"/>
                <a:cs typeface="Times New Roman" pitchFamily="18" charset="0"/>
              </a:rPr>
              <a:t>THE	              </a:t>
            </a:r>
            <a:r>
              <a:rPr lang="en-US" sz="2000" dirty="0">
                <a:latin typeface="Times New Roman" pitchFamily="18" charset="0"/>
                <a:cs typeface="Times New Roman" pitchFamily="18" charset="0"/>
              </a:rPr>
              <a:t>hydroxyl group   </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IUPAC          position of hydroxyl</a:t>
            </a:r>
            <a:endParaRPr lang="en-US" sz="2000" b="1" dirty="0">
              <a:latin typeface="Times New Roman" pitchFamily="18" charset="0"/>
              <a:cs typeface="Times New Roman" pitchFamily="18" charset="0"/>
            </a:endParaRPr>
          </a:p>
          <a:p>
            <a:pPr>
              <a:defRPr/>
            </a:pPr>
            <a:r>
              <a:rPr lang="en-US" sz="2000" b="1" dirty="0">
                <a:latin typeface="Times New Roman" pitchFamily="18" charset="0"/>
                <a:cs typeface="Times New Roman" pitchFamily="18" charset="0"/>
              </a:rPr>
              <a:t>PROBLEM</a:t>
            </a:r>
            <a:r>
              <a:rPr lang="en-US" sz="2000" dirty="0">
                <a:latin typeface="Times New Roman" pitchFamily="18" charset="0"/>
                <a:cs typeface="Times New Roman" pitchFamily="18" charset="0"/>
              </a:rPr>
              <a:t>          </a:t>
            </a:r>
            <a:r>
              <a:rPr lang="en-US" sz="2000" dirty="0">
                <a:latin typeface="Times New Roman" charset="0"/>
                <a:cs typeface="Times New Roman" charset="0"/>
              </a:rPr>
              <a:t>bonded to benzene     </a:t>
            </a:r>
            <a:r>
              <a:rPr lang="en-US" sz="2000" dirty="0">
                <a:latin typeface="Times New Roman" pitchFamily="18" charset="0"/>
                <a:cs typeface="Times New Roman" pitchFamily="18" charset="0"/>
              </a:rPr>
              <a:t>name</a:t>
            </a:r>
            <a:r>
              <a:rPr lang="en-US" sz="2000" dirty="0">
                <a:latin typeface="Times New Roman" charset="0"/>
                <a:cs typeface="Times New Roman" charset="0"/>
              </a:rPr>
              <a:t>              group on carbon 1, </a:t>
            </a:r>
          </a:p>
          <a:p>
            <a:pPr>
              <a:defRPr/>
            </a:pPr>
            <a:r>
              <a:rPr lang="en-US" sz="2000" dirty="0">
                <a:latin typeface="Times New Roman" charset="0"/>
                <a:cs typeface="Times New Roman" charset="0"/>
              </a:rPr>
              <a:t>	     	  ring, bromo group                            bromo group	               </a:t>
            </a:r>
            <a:r>
              <a:rPr lang="en-US" sz="2000" i="1" dirty="0">
                <a:latin typeface="Times New Roman" charset="0"/>
                <a:cs typeface="Times New Roman" charset="0"/>
              </a:rPr>
              <a:t> </a:t>
            </a:r>
          </a:p>
        </p:txBody>
      </p:sp>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12</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9076"/>
            <a:ext cx="8153400" cy="990600"/>
          </a:xfrm>
        </p:spPr>
        <p:txBody>
          <a:bodyPr/>
          <a:lstStyle/>
          <a:p>
            <a:pPr eaLnBrk="1" hangingPunct="1"/>
            <a:r>
              <a:rPr lang="en-US" dirty="0"/>
              <a:t>Solution</a:t>
            </a:r>
          </a:p>
        </p:txBody>
      </p:sp>
      <p:sp>
        <p:nvSpPr>
          <p:cNvPr id="27651" name="Rectangle 3"/>
          <p:cNvSpPr>
            <a:spLocks noGrp="1" noChangeArrowheads="1"/>
          </p:cNvSpPr>
          <p:nvPr>
            <p:ph sz="quarter" idx="1"/>
          </p:nvPr>
        </p:nvSpPr>
        <p:spPr>
          <a:xfrm>
            <a:off x="609600" y="1600200"/>
            <a:ext cx="8153400" cy="3505200"/>
          </a:xfrm>
        </p:spPr>
        <p:txBody>
          <a:bodyPr/>
          <a:lstStyle/>
          <a:p>
            <a:pPr marL="0" indent="0" eaLnBrk="1" hangingPunct="1">
              <a:buFont typeface="Arial" charset="0"/>
              <a:buNone/>
              <a:tabLst>
                <a:tab pos="1139825" algn="l"/>
              </a:tabLst>
            </a:pPr>
            <a:r>
              <a:rPr lang="en-US" b="1" dirty="0">
                <a:solidFill>
                  <a:srgbClr val="7030A0"/>
                </a:solidFill>
              </a:rPr>
              <a:t>STEP 1  </a:t>
            </a:r>
            <a:r>
              <a:rPr lang="en-US" b="1" dirty="0"/>
              <a:t>Name the longest carbon chain attached to </a:t>
            </a:r>
            <a:br>
              <a:rPr lang="en-US" b="1" dirty="0"/>
            </a:br>
            <a:r>
              <a:rPr lang="en-US" b="1" dirty="0"/>
              <a:t>	the —OH group by replacing the </a:t>
            </a:r>
            <a:r>
              <a:rPr lang="en-US" b="1" i="1" dirty="0"/>
              <a:t>e</a:t>
            </a:r>
            <a:r>
              <a:rPr lang="en-US" b="1" dirty="0"/>
              <a:t>  in the </a:t>
            </a:r>
            <a:br>
              <a:rPr lang="en-US" b="1" dirty="0"/>
            </a:br>
            <a:r>
              <a:rPr lang="en-US" b="1" dirty="0"/>
              <a:t>	corresponding alkane name with </a:t>
            </a:r>
            <a:r>
              <a:rPr lang="en-US" b="1" i="1" dirty="0"/>
              <a:t>ol</a:t>
            </a:r>
            <a:r>
              <a:rPr lang="en-US" b="1" dirty="0"/>
              <a:t>.  Name </a:t>
            </a:r>
            <a:br>
              <a:rPr lang="en-US" b="1" dirty="0"/>
            </a:br>
            <a:r>
              <a:rPr lang="en-US" b="1" dirty="0"/>
              <a:t>	an aromatic alcohol as a phenol. </a:t>
            </a:r>
          </a:p>
          <a:p>
            <a:pPr marL="0" indent="0" eaLnBrk="1" hangingPunct="1">
              <a:buFont typeface="Arial" charset="0"/>
              <a:buNone/>
            </a:pPr>
            <a:endParaRPr lang="en-US" b="1" dirty="0"/>
          </a:p>
          <a:p>
            <a:pPr marL="0" indent="0" eaLnBrk="1" hangingPunct="1">
              <a:buFont typeface="Arial" charset="0"/>
              <a:buNone/>
            </a:pPr>
            <a:r>
              <a:rPr lang="en-US" dirty="0"/>
              <a:t>A. </a:t>
            </a:r>
            <a:r>
              <a:rPr lang="en-US" b="1" dirty="0"/>
              <a:t> 				               </a:t>
            </a:r>
            <a:r>
              <a:rPr lang="en-US" dirty="0"/>
              <a:t> pentanol</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r>
              <a:rPr lang="en-US" dirty="0"/>
              <a:t>B.  					    phenol</a:t>
            </a:r>
          </a:p>
        </p:txBody>
      </p:sp>
      <p:pic>
        <p:nvPicPr>
          <p:cNvPr id="2765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724400"/>
            <a:ext cx="205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244850"/>
            <a:ext cx="4267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19077"/>
            <a:ext cx="8153400" cy="990600"/>
          </a:xfrm>
        </p:spPr>
        <p:txBody>
          <a:bodyPr/>
          <a:lstStyle/>
          <a:p>
            <a:pPr eaLnBrk="1" hangingPunct="1"/>
            <a:r>
              <a:rPr lang="en-US" dirty="0"/>
              <a:t>Solution</a:t>
            </a:r>
          </a:p>
        </p:txBody>
      </p:sp>
      <p:sp>
        <p:nvSpPr>
          <p:cNvPr id="28675" name="Rectangle 3"/>
          <p:cNvSpPr>
            <a:spLocks noGrp="1" noChangeArrowheads="1"/>
          </p:cNvSpPr>
          <p:nvPr>
            <p:ph sz="quarter" idx="1"/>
          </p:nvPr>
        </p:nvSpPr>
        <p:spPr>
          <a:xfrm>
            <a:off x="609600" y="1600200"/>
            <a:ext cx="8305800" cy="5029200"/>
          </a:xfrm>
        </p:spPr>
        <p:txBody>
          <a:bodyPr/>
          <a:lstStyle/>
          <a:p>
            <a:pPr marL="0" indent="0" eaLnBrk="1" hangingPunct="1">
              <a:lnSpc>
                <a:spcPct val="90000"/>
              </a:lnSpc>
              <a:spcBef>
                <a:spcPct val="0"/>
              </a:spcBef>
              <a:buClr>
                <a:schemeClr val="bg2"/>
              </a:buClr>
              <a:buSzTx/>
              <a:buFont typeface="Wingdings" charset="2"/>
              <a:buNone/>
              <a:tabLst>
                <a:tab pos="1139825" algn="l"/>
              </a:tabLst>
            </a:pPr>
            <a:r>
              <a:rPr lang="en-US" b="1" dirty="0">
                <a:solidFill>
                  <a:srgbClr val="7030A0"/>
                </a:solidFill>
              </a:rPr>
              <a:t>STEP 2  </a:t>
            </a:r>
            <a:r>
              <a:rPr lang="en-US" b="1" dirty="0"/>
              <a:t>Number the chain starting at the end </a:t>
            </a:r>
            <a:r>
              <a:rPr lang="en-US" b="1" dirty="0" smtClean="0"/>
              <a:t>nearer </a:t>
            </a:r>
            <a:r>
              <a:rPr lang="en-US" b="1" dirty="0"/>
              <a:t>to the </a:t>
            </a:r>
            <a:br>
              <a:rPr lang="en-US" b="1" dirty="0"/>
            </a:br>
            <a:r>
              <a:rPr lang="en-US" b="1" dirty="0"/>
              <a:t>	</a:t>
            </a:r>
            <a:r>
              <a:rPr lang="en-US" b="1" dirty="0">
                <a:solidFill>
                  <a:srgbClr val="000000"/>
                </a:solidFill>
                <a:cs typeface="Times New Roman" charset="0"/>
              </a:rPr>
              <a:t>—</a:t>
            </a:r>
            <a:r>
              <a:rPr lang="en-US" b="1" dirty="0"/>
              <a:t>OH. The compound is a phenol because it consists </a:t>
            </a:r>
            <a:br>
              <a:rPr lang="en-US" b="1" dirty="0"/>
            </a:br>
            <a:r>
              <a:rPr lang="en-US" b="1" dirty="0"/>
              <a:t>	of an </a:t>
            </a:r>
            <a:r>
              <a:rPr lang="en-US" b="1" dirty="0">
                <a:solidFill>
                  <a:srgbClr val="000000"/>
                </a:solidFill>
                <a:cs typeface="Times New Roman" charset="0"/>
              </a:rPr>
              <a:t>—</a:t>
            </a:r>
            <a:r>
              <a:rPr lang="en-US" b="1" dirty="0"/>
              <a:t>OH group attached to a benzene ring.</a:t>
            </a:r>
          </a:p>
          <a:p>
            <a:pPr marL="0" indent="0" eaLnBrk="1" hangingPunct="1">
              <a:buFont typeface="Arial" charset="0"/>
              <a:buNone/>
            </a:pPr>
            <a:endParaRPr lang="en-US" b="1" dirty="0"/>
          </a:p>
          <a:p>
            <a:pPr marL="0" indent="0" eaLnBrk="1" hangingPunct="1">
              <a:buFont typeface="Arial" charset="0"/>
              <a:buNone/>
            </a:pPr>
            <a:r>
              <a:rPr lang="en-US" dirty="0"/>
              <a:t>A. </a:t>
            </a:r>
            <a:r>
              <a:rPr lang="en-US" b="1" dirty="0"/>
              <a:t> 				               </a:t>
            </a:r>
            <a:r>
              <a:rPr lang="en-US" dirty="0"/>
              <a:t> 2-pentanol</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ts val="2400"/>
              </a:spcBef>
              <a:buFont typeface="Wingdings" charset="2"/>
              <a:buNone/>
            </a:pPr>
            <a:r>
              <a:rPr lang="en-US" dirty="0"/>
              <a:t>B.  					     phenol</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p:txBody>
      </p:sp>
      <p:pic>
        <p:nvPicPr>
          <p:cNvPr id="2867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724400"/>
            <a:ext cx="205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048000"/>
            <a:ext cx="4267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
          <p:cNvSpPr txBox="1">
            <a:spLocks noChangeArrowheads="1"/>
          </p:cNvSpPr>
          <p:nvPr/>
        </p:nvSpPr>
        <p:spPr bwMode="auto">
          <a:xfrm>
            <a:off x="3048000" y="50292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1</a:t>
            </a:r>
          </a:p>
        </p:txBody>
      </p:sp>
      <p:sp>
        <p:nvSpPr>
          <p:cNvPr id="28679" name="TextBox 7"/>
          <p:cNvSpPr txBox="1">
            <a:spLocks noChangeArrowheads="1"/>
          </p:cNvSpPr>
          <p:nvPr/>
        </p:nvSpPr>
        <p:spPr bwMode="auto">
          <a:xfrm>
            <a:off x="2590800" y="45720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2</a:t>
            </a:r>
          </a:p>
        </p:txBody>
      </p:sp>
      <p:sp>
        <p:nvSpPr>
          <p:cNvPr id="28680" name="TextBox 8"/>
          <p:cNvSpPr txBox="1">
            <a:spLocks noChangeArrowheads="1"/>
          </p:cNvSpPr>
          <p:nvPr/>
        </p:nvSpPr>
        <p:spPr bwMode="auto">
          <a:xfrm>
            <a:off x="2133600" y="4724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3</a:t>
            </a:r>
          </a:p>
        </p:txBody>
      </p:sp>
      <p:sp>
        <p:nvSpPr>
          <p:cNvPr id="28681" name="TextBox 9"/>
          <p:cNvSpPr txBox="1">
            <a:spLocks noChangeArrowheads="1"/>
          </p:cNvSpPr>
          <p:nvPr/>
        </p:nvSpPr>
        <p:spPr bwMode="auto">
          <a:xfrm>
            <a:off x="4648200" y="3962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1</a:t>
            </a:r>
          </a:p>
        </p:txBody>
      </p:sp>
      <p:sp>
        <p:nvSpPr>
          <p:cNvPr id="28682" name="TextBox 10"/>
          <p:cNvSpPr txBox="1">
            <a:spLocks noChangeArrowheads="1"/>
          </p:cNvSpPr>
          <p:nvPr/>
        </p:nvSpPr>
        <p:spPr bwMode="auto">
          <a:xfrm>
            <a:off x="2971800" y="3962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3</a:t>
            </a:r>
          </a:p>
        </p:txBody>
      </p:sp>
      <p:sp>
        <p:nvSpPr>
          <p:cNvPr id="28683" name="TextBox 11"/>
          <p:cNvSpPr txBox="1">
            <a:spLocks noChangeArrowheads="1"/>
          </p:cNvSpPr>
          <p:nvPr/>
        </p:nvSpPr>
        <p:spPr bwMode="auto">
          <a:xfrm>
            <a:off x="3886200" y="3962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2</a:t>
            </a:r>
          </a:p>
        </p:txBody>
      </p:sp>
      <p:sp>
        <p:nvSpPr>
          <p:cNvPr id="28684" name="TextBox 12"/>
          <p:cNvSpPr txBox="1">
            <a:spLocks noChangeArrowheads="1"/>
          </p:cNvSpPr>
          <p:nvPr/>
        </p:nvSpPr>
        <p:spPr bwMode="auto">
          <a:xfrm>
            <a:off x="2057400" y="3962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4</a:t>
            </a:r>
          </a:p>
        </p:txBody>
      </p:sp>
      <p:sp>
        <p:nvSpPr>
          <p:cNvPr id="28685" name="TextBox 13"/>
          <p:cNvSpPr txBox="1">
            <a:spLocks noChangeArrowheads="1"/>
          </p:cNvSpPr>
          <p:nvPr/>
        </p:nvSpPr>
        <p:spPr bwMode="auto">
          <a:xfrm>
            <a:off x="1219200" y="3962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5</a:t>
            </a:r>
          </a:p>
        </p:txBody>
      </p:sp>
      <p:sp>
        <p:nvSpPr>
          <p:cNvPr id="1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19075"/>
            <a:ext cx="8153400" cy="990600"/>
          </a:xfrm>
        </p:spPr>
        <p:txBody>
          <a:bodyPr/>
          <a:lstStyle/>
          <a:p>
            <a:pPr eaLnBrk="1" hangingPunct="1"/>
            <a:r>
              <a:rPr lang="en-US" dirty="0"/>
              <a:t>Solution</a:t>
            </a:r>
          </a:p>
        </p:txBody>
      </p:sp>
      <p:sp>
        <p:nvSpPr>
          <p:cNvPr id="29699" name="Rectangle 3"/>
          <p:cNvSpPr>
            <a:spLocks noGrp="1" noChangeArrowheads="1"/>
          </p:cNvSpPr>
          <p:nvPr>
            <p:ph sz="quarter" idx="1"/>
          </p:nvPr>
        </p:nvSpPr>
        <p:spPr>
          <a:xfrm>
            <a:off x="609600" y="1600200"/>
            <a:ext cx="8001000" cy="5029200"/>
          </a:xfrm>
        </p:spPr>
        <p:txBody>
          <a:bodyPr/>
          <a:lstStyle/>
          <a:p>
            <a:pPr marL="0" indent="0" eaLnBrk="1" hangingPunct="1">
              <a:buFont typeface="Arial" charset="0"/>
              <a:buNone/>
            </a:pPr>
            <a:r>
              <a:rPr lang="en-US" b="1" dirty="0">
                <a:solidFill>
                  <a:srgbClr val="7030A0"/>
                </a:solidFill>
              </a:rPr>
              <a:t>STEP 3  </a:t>
            </a:r>
            <a:r>
              <a:rPr lang="en-US" b="1" dirty="0"/>
              <a:t>Give the location and name for each substituent 	   relative to the </a:t>
            </a:r>
            <a:r>
              <a:rPr lang="en-US" b="1" dirty="0">
                <a:solidFill>
                  <a:srgbClr val="000000"/>
                </a:solidFill>
                <a:cs typeface="Times New Roman" charset="0"/>
              </a:rPr>
              <a:t>—</a:t>
            </a:r>
            <a:r>
              <a:rPr lang="en-US" b="1" dirty="0"/>
              <a:t>OH group. </a:t>
            </a:r>
          </a:p>
          <a:p>
            <a:pPr marL="0" indent="0" eaLnBrk="1" hangingPunct="1">
              <a:buFont typeface="Arial" charset="0"/>
              <a:buNone/>
            </a:pPr>
            <a:endParaRPr lang="en-US" b="1" dirty="0"/>
          </a:p>
          <a:p>
            <a:pPr marL="0" indent="0" eaLnBrk="1" hangingPunct="1">
              <a:buFont typeface="Arial" charset="0"/>
              <a:buNone/>
            </a:pPr>
            <a:endParaRPr lang="en-US" b="1" dirty="0"/>
          </a:p>
          <a:p>
            <a:pPr marL="0" indent="0" eaLnBrk="1" hangingPunct="1">
              <a:buFont typeface="Arial" charset="0"/>
              <a:buNone/>
            </a:pPr>
            <a:r>
              <a:rPr lang="en-US" dirty="0"/>
              <a:t>A. </a:t>
            </a:r>
            <a:r>
              <a:rPr lang="en-US" b="1" dirty="0"/>
              <a:t> 				               </a:t>
            </a:r>
            <a:r>
              <a:rPr lang="en-US" dirty="0"/>
              <a:t> 4-methyl-2-pentanol</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r>
              <a:rPr lang="en-US" dirty="0"/>
              <a:t> </a:t>
            </a:r>
          </a:p>
          <a:p>
            <a:pPr marL="0" indent="0" eaLnBrk="1" hangingPunct="1">
              <a:spcBef>
                <a:spcPts val="1200"/>
              </a:spcBef>
              <a:buFont typeface="Wingdings" charset="2"/>
              <a:buNone/>
            </a:pPr>
            <a:r>
              <a:rPr lang="en-US" dirty="0"/>
              <a:t>B.  					    3-bromophenol</a:t>
            </a:r>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a:p>
            <a:pPr marL="0" indent="0" eaLnBrk="1" hangingPunct="1">
              <a:spcBef>
                <a:spcPct val="0"/>
              </a:spcBef>
              <a:buFont typeface="Wingdings" charset="2"/>
              <a:buNone/>
            </a:pPr>
            <a:endParaRPr lang="en-US" dirty="0"/>
          </a:p>
        </p:txBody>
      </p:sp>
      <p:pic>
        <p:nvPicPr>
          <p:cNvPr id="2970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724400"/>
            <a:ext cx="205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048000"/>
            <a:ext cx="4267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
          <p:cNvSpPr txBox="1">
            <a:spLocks noChangeArrowheads="1"/>
          </p:cNvSpPr>
          <p:nvPr/>
        </p:nvSpPr>
        <p:spPr bwMode="auto">
          <a:xfrm>
            <a:off x="3048000" y="50292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1</a:t>
            </a:r>
          </a:p>
        </p:txBody>
      </p:sp>
      <p:sp>
        <p:nvSpPr>
          <p:cNvPr id="29703" name="TextBox 7"/>
          <p:cNvSpPr txBox="1">
            <a:spLocks noChangeArrowheads="1"/>
          </p:cNvSpPr>
          <p:nvPr/>
        </p:nvSpPr>
        <p:spPr bwMode="auto">
          <a:xfrm>
            <a:off x="2590800" y="45720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2</a:t>
            </a:r>
          </a:p>
        </p:txBody>
      </p:sp>
      <p:sp>
        <p:nvSpPr>
          <p:cNvPr id="29704" name="TextBox 8"/>
          <p:cNvSpPr txBox="1">
            <a:spLocks noChangeArrowheads="1"/>
          </p:cNvSpPr>
          <p:nvPr/>
        </p:nvSpPr>
        <p:spPr bwMode="auto">
          <a:xfrm>
            <a:off x="2133600" y="4724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3</a:t>
            </a:r>
          </a:p>
        </p:txBody>
      </p:sp>
      <p:sp>
        <p:nvSpPr>
          <p:cNvPr id="29705" name="TextBox 9"/>
          <p:cNvSpPr txBox="1">
            <a:spLocks noChangeArrowheads="1"/>
          </p:cNvSpPr>
          <p:nvPr/>
        </p:nvSpPr>
        <p:spPr bwMode="auto">
          <a:xfrm>
            <a:off x="4716463" y="39624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1</a:t>
            </a:r>
          </a:p>
        </p:txBody>
      </p:sp>
      <p:sp>
        <p:nvSpPr>
          <p:cNvPr id="29706" name="TextBox 10"/>
          <p:cNvSpPr txBox="1">
            <a:spLocks noChangeArrowheads="1"/>
          </p:cNvSpPr>
          <p:nvPr/>
        </p:nvSpPr>
        <p:spPr bwMode="auto">
          <a:xfrm>
            <a:off x="3040063" y="39624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3</a:t>
            </a:r>
          </a:p>
        </p:txBody>
      </p:sp>
      <p:sp>
        <p:nvSpPr>
          <p:cNvPr id="29707" name="TextBox 11"/>
          <p:cNvSpPr txBox="1">
            <a:spLocks noChangeArrowheads="1"/>
          </p:cNvSpPr>
          <p:nvPr/>
        </p:nvSpPr>
        <p:spPr bwMode="auto">
          <a:xfrm>
            <a:off x="3886200" y="3962400"/>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2</a:t>
            </a:r>
          </a:p>
        </p:txBody>
      </p:sp>
      <p:sp>
        <p:nvSpPr>
          <p:cNvPr id="29708" name="TextBox 12"/>
          <p:cNvSpPr txBox="1">
            <a:spLocks noChangeArrowheads="1"/>
          </p:cNvSpPr>
          <p:nvPr/>
        </p:nvSpPr>
        <p:spPr bwMode="auto">
          <a:xfrm>
            <a:off x="2201863" y="39624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4</a:t>
            </a:r>
          </a:p>
        </p:txBody>
      </p:sp>
      <p:sp>
        <p:nvSpPr>
          <p:cNvPr id="29709" name="TextBox 13"/>
          <p:cNvSpPr txBox="1">
            <a:spLocks noChangeArrowheads="1"/>
          </p:cNvSpPr>
          <p:nvPr/>
        </p:nvSpPr>
        <p:spPr bwMode="auto">
          <a:xfrm>
            <a:off x="1363663" y="3962400"/>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5</a:t>
            </a:r>
          </a:p>
        </p:txBody>
      </p:sp>
      <p:sp>
        <p:nvSpPr>
          <p:cNvPr id="1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161925"/>
            <a:ext cx="8153400" cy="990600"/>
          </a:xfrm>
        </p:spPr>
        <p:txBody>
          <a:bodyPr/>
          <a:lstStyle/>
          <a:p>
            <a:pPr eaLnBrk="1" hangingPunct="1"/>
            <a:r>
              <a:rPr lang="en-US" dirty="0"/>
              <a:t>Chemistry Link to Health: </a:t>
            </a:r>
            <a:br>
              <a:rPr lang="en-US" dirty="0"/>
            </a:br>
            <a:r>
              <a:rPr lang="en-US" dirty="0"/>
              <a:t>Alcohols and Phenols</a:t>
            </a:r>
          </a:p>
        </p:txBody>
      </p:sp>
      <p:sp>
        <p:nvSpPr>
          <p:cNvPr id="30723" name="Rectangle 3"/>
          <p:cNvSpPr>
            <a:spLocks noGrp="1" noChangeArrowheads="1"/>
          </p:cNvSpPr>
          <p:nvPr>
            <p:ph sz="quarter" idx="1"/>
          </p:nvPr>
        </p:nvSpPr>
        <p:spPr>
          <a:xfrm>
            <a:off x="609600" y="1600200"/>
            <a:ext cx="8229600" cy="5029200"/>
          </a:xfrm>
        </p:spPr>
        <p:txBody>
          <a:bodyPr/>
          <a:lstStyle/>
          <a:p>
            <a:pPr marL="0" indent="0" eaLnBrk="1" hangingPunct="1">
              <a:buFont typeface="Arial" charset="0"/>
              <a:buNone/>
            </a:pPr>
            <a:r>
              <a:rPr lang="en-US" dirty="0"/>
              <a:t>Ethanol </a:t>
            </a:r>
            <a:r>
              <a:rPr lang="en-US" b="1" dirty="0"/>
              <a:t>(</a:t>
            </a:r>
            <a:r>
              <a:rPr lang="en-US" dirty="0"/>
              <a:t>ethyl alcohol</a:t>
            </a:r>
            <a:r>
              <a:rPr lang="en-US" b="1" dirty="0"/>
              <a:t>) </a:t>
            </a:r>
          </a:p>
          <a:p>
            <a:pPr marL="320040" indent="-320040" eaLnBrk="1" hangingPunct="1"/>
            <a:r>
              <a:rPr lang="en-US" dirty="0"/>
              <a:t>has been known since prehistoric times as</a:t>
            </a:r>
            <a:br>
              <a:rPr lang="en-US" dirty="0"/>
            </a:br>
            <a:r>
              <a:rPr lang="en-US" dirty="0"/>
              <a:t>an intoxicating product </a:t>
            </a:r>
          </a:p>
          <a:p>
            <a:pPr marL="320040" indent="-320040" eaLnBrk="1" hangingPunct="1"/>
            <a:r>
              <a:rPr lang="en-US" dirty="0"/>
              <a:t>is formed by the fermentation of grains,</a:t>
            </a:r>
            <a:br>
              <a:rPr lang="en-US" dirty="0"/>
            </a:br>
            <a:r>
              <a:rPr lang="en-US" dirty="0"/>
              <a:t>sugars, and starches</a:t>
            </a:r>
          </a:p>
          <a:p>
            <a:pPr marL="0" indent="0" eaLnBrk="1" hangingPunct="1"/>
            <a:endParaRPr lang="en-US" dirty="0"/>
          </a:p>
          <a:p>
            <a:pPr marL="0" indent="0" eaLnBrk="1" hangingPunct="1">
              <a:buFont typeface="Arial" charset="0"/>
              <a:buNone/>
            </a:pPr>
            <a:r>
              <a:rPr lang="en-US" dirty="0"/>
              <a:t>C</a:t>
            </a:r>
            <a:r>
              <a:rPr lang="en-US" baseline="-25000" dirty="0"/>
              <a:t>6</a:t>
            </a:r>
            <a:r>
              <a:rPr lang="en-US" dirty="0"/>
              <a:t>H</a:t>
            </a:r>
            <a:r>
              <a:rPr lang="en-US" baseline="-25000" dirty="0"/>
              <a:t>12</a:t>
            </a:r>
            <a:r>
              <a:rPr lang="en-US" dirty="0"/>
              <a:t>O</a:t>
            </a:r>
            <a:r>
              <a:rPr lang="en-US" baseline="-25000" dirty="0"/>
              <a:t>6</a:t>
            </a:r>
            <a:r>
              <a:rPr lang="en-US" dirty="0"/>
              <a:t>            2CH</a:t>
            </a:r>
            <a:r>
              <a:rPr lang="en-US" baseline="-25000" dirty="0"/>
              <a:t>3</a:t>
            </a:r>
            <a:r>
              <a:rPr lang="en-US" dirty="0"/>
              <a:t>—CH</a:t>
            </a:r>
            <a:r>
              <a:rPr lang="en-US" baseline="-25000" dirty="0"/>
              <a:t>2</a:t>
            </a:r>
            <a:r>
              <a:rPr lang="en-US" dirty="0"/>
              <a:t>—OH  +  2 CO</a:t>
            </a:r>
            <a:r>
              <a:rPr lang="en-US" baseline="-25000" dirty="0"/>
              <a:t>2</a:t>
            </a:r>
          </a:p>
        </p:txBody>
      </p:sp>
      <p:pic>
        <p:nvPicPr>
          <p:cNvPr id="3072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343400"/>
            <a:ext cx="8509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2"/>
          <p:cNvSpPr txBox="1">
            <a:spLocks noChangeArrowheads="1"/>
          </p:cNvSpPr>
          <p:nvPr/>
        </p:nvSpPr>
        <p:spPr bwMode="auto">
          <a:xfrm>
            <a:off x="1524000" y="3810000"/>
            <a:ext cx="155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Fermentation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1676400"/>
            <a:ext cx="1849176" cy="2614019"/>
          </a:xfrm>
          <a:prstGeom prst="rect">
            <a:avLst/>
          </a:prstGeom>
        </p:spPr>
      </p:pic>
      <p:sp>
        <p:nvSpPr>
          <p:cNvPr id="7" name="TextBox 2">
            <a:extLst>
              <a:ext uri="{FF2B5EF4-FFF2-40B4-BE49-F238E27FC236}">
                <a16:creationId xmlns:a16="http://schemas.microsoft.com/office/drawing/2014/main" xmlns="" id="{876A2AF0-3E1B-487E-B6A2-FD7317B83B90}"/>
              </a:ext>
            </a:extLst>
          </p:cNvPr>
          <p:cNvSpPr txBox="1">
            <a:spLocks noChangeArrowheads="1"/>
          </p:cNvSpPr>
          <p:nvPr/>
        </p:nvSpPr>
        <p:spPr bwMode="auto">
          <a:xfrm>
            <a:off x="533400" y="4657725"/>
            <a:ext cx="1024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Glucose</a:t>
            </a:r>
          </a:p>
        </p:txBody>
      </p:sp>
      <p:sp>
        <p:nvSpPr>
          <p:cNvPr id="8" name="TextBox 2">
            <a:extLst>
              <a:ext uri="{FF2B5EF4-FFF2-40B4-BE49-F238E27FC236}">
                <a16:creationId xmlns:a16="http://schemas.microsoft.com/office/drawing/2014/main" xmlns="" id="{FB230595-D473-4CF4-BF90-2882C7DAD618}"/>
              </a:ext>
            </a:extLst>
          </p:cNvPr>
          <p:cNvSpPr txBox="1">
            <a:spLocks noChangeArrowheads="1"/>
          </p:cNvSpPr>
          <p:nvPr/>
        </p:nvSpPr>
        <p:spPr bwMode="auto">
          <a:xfrm>
            <a:off x="3057525" y="4614863"/>
            <a:ext cx="981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Ethanol</a:t>
            </a:r>
          </a:p>
        </p:txBody>
      </p:sp>
      <p:sp>
        <p:nvSpPr>
          <p:cNvPr id="9"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16</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61925"/>
            <a:ext cx="8153400" cy="990600"/>
          </a:xfrm>
        </p:spPr>
        <p:txBody>
          <a:bodyPr/>
          <a:lstStyle/>
          <a:p>
            <a:pPr eaLnBrk="1" hangingPunct="1"/>
            <a:r>
              <a:rPr lang="en-US" dirty="0"/>
              <a:t>Chemistry Link to Health: </a:t>
            </a:r>
            <a:br>
              <a:rPr lang="en-US" dirty="0"/>
            </a:br>
            <a:r>
              <a:rPr lang="en-US" dirty="0"/>
              <a:t>Alcohols and </a:t>
            </a:r>
            <a:r>
              <a:rPr lang="en-US" dirty="0" smtClean="0"/>
              <a:t>Phenols </a:t>
            </a:r>
            <a:endParaRPr lang="en-US" dirty="0"/>
          </a:p>
        </p:txBody>
      </p:sp>
      <p:sp>
        <p:nvSpPr>
          <p:cNvPr id="31747" name="Rectangle 3"/>
          <p:cNvSpPr>
            <a:spLocks noGrp="1" noChangeArrowheads="1"/>
          </p:cNvSpPr>
          <p:nvPr>
            <p:ph sz="quarter" idx="1"/>
          </p:nvPr>
        </p:nvSpPr>
        <p:spPr>
          <a:xfrm>
            <a:off x="685800" y="1676400"/>
            <a:ext cx="8229600" cy="3810000"/>
          </a:xfrm>
        </p:spPr>
        <p:txBody>
          <a:bodyPr/>
          <a:lstStyle/>
          <a:p>
            <a:pPr marL="0" indent="0" eaLnBrk="1" hangingPunct="1">
              <a:buFont typeface="Arial" charset="0"/>
              <a:buNone/>
            </a:pPr>
            <a:r>
              <a:rPr lang="en-US" dirty="0"/>
              <a:t>Ethanol </a:t>
            </a:r>
            <a:r>
              <a:rPr lang="en-US" b="1" dirty="0"/>
              <a:t>(</a:t>
            </a:r>
            <a:r>
              <a:rPr lang="en-US" dirty="0"/>
              <a:t>ethyl alcohol</a:t>
            </a:r>
            <a:r>
              <a:rPr lang="en-US" b="1" dirty="0"/>
              <a:t>) </a:t>
            </a:r>
          </a:p>
          <a:p>
            <a:pPr marL="320040" indent="-320040" eaLnBrk="1" hangingPunct="1"/>
            <a:r>
              <a:rPr lang="en-US" dirty="0"/>
              <a:t>is produced by reacting ethene and water at high temperatures and pressures for commercial use </a:t>
            </a:r>
          </a:p>
          <a:p>
            <a:pPr marL="320040" indent="-320040" eaLnBrk="1" hangingPunct="1"/>
            <a:r>
              <a:rPr lang="en-US" dirty="0"/>
              <a:t>is used as a solvent for perfumes, varnishes, and some medicines, such as tincture of iodine</a:t>
            </a:r>
          </a:p>
          <a:p>
            <a:pPr marL="0" indent="0" eaLnBrk="1" hangingPunct="1">
              <a:buFont typeface="Arial" charset="0"/>
              <a:buNone/>
            </a:pPr>
            <a:endParaRPr lang="en-US" dirty="0"/>
          </a:p>
          <a:p>
            <a:pPr marL="0" indent="0" eaLnBrk="1" hangingPunct="1">
              <a:buFont typeface="Arial" charset="0"/>
              <a:buNone/>
            </a:pPr>
            <a:r>
              <a:rPr lang="en-US" dirty="0">
                <a:solidFill>
                  <a:srgbClr val="000000"/>
                </a:solidFill>
              </a:rPr>
              <a:t>	H</a:t>
            </a:r>
            <a:r>
              <a:rPr lang="en-US" baseline="-25000" dirty="0">
                <a:solidFill>
                  <a:srgbClr val="000000"/>
                </a:solidFill>
              </a:rPr>
              <a:t>2</a:t>
            </a:r>
            <a:r>
              <a:rPr lang="en-US" dirty="0">
                <a:solidFill>
                  <a:srgbClr val="000000"/>
                </a:solidFill>
              </a:rPr>
              <a:t>C     CH</a:t>
            </a:r>
            <a:r>
              <a:rPr lang="en-US" baseline="-25000" dirty="0">
                <a:solidFill>
                  <a:srgbClr val="000000"/>
                </a:solidFill>
              </a:rPr>
              <a:t>2</a:t>
            </a:r>
            <a:r>
              <a:rPr lang="en-US" dirty="0">
                <a:solidFill>
                  <a:srgbClr val="000000"/>
                </a:solidFill>
              </a:rPr>
              <a:t>  +  H</a:t>
            </a:r>
            <a:r>
              <a:rPr lang="en-US" baseline="-25000" dirty="0">
                <a:solidFill>
                  <a:srgbClr val="000000"/>
                </a:solidFill>
              </a:rPr>
              <a:t>2</a:t>
            </a:r>
            <a:r>
              <a:rPr lang="en-US" dirty="0">
                <a:solidFill>
                  <a:srgbClr val="000000"/>
                </a:solidFill>
              </a:rPr>
              <a:t>O             </a:t>
            </a:r>
            <a:r>
              <a:rPr lang="en-US" dirty="0"/>
              <a:t>CH</a:t>
            </a:r>
            <a:r>
              <a:rPr lang="en-US" baseline="-25000" dirty="0"/>
              <a:t>3</a:t>
            </a:r>
            <a:r>
              <a:rPr lang="en-US" dirty="0"/>
              <a:t>—CH</a:t>
            </a:r>
            <a:r>
              <a:rPr lang="en-US" baseline="-25000" dirty="0"/>
              <a:t>2</a:t>
            </a:r>
            <a:r>
              <a:rPr lang="en-US" dirty="0"/>
              <a:t>—OH</a:t>
            </a:r>
            <a:endParaRPr lang="en-US" b="1" dirty="0">
              <a:solidFill>
                <a:srgbClr val="000000"/>
              </a:solidFill>
            </a:endParaRPr>
          </a:p>
        </p:txBody>
      </p:sp>
      <p:pic>
        <p:nvPicPr>
          <p:cNvPr id="3174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419600"/>
            <a:ext cx="8509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
          <p:cNvSpPr txBox="1">
            <a:spLocks noChangeArrowheads="1"/>
          </p:cNvSpPr>
          <p:nvPr/>
        </p:nvSpPr>
        <p:spPr bwMode="auto">
          <a:xfrm>
            <a:off x="2057400" y="4724400"/>
            <a:ext cx="4465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Ethene                                           Alcohol</a:t>
            </a:r>
          </a:p>
        </p:txBody>
      </p:sp>
      <p:grpSp>
        <p:nvGrpSpPr>
          <p:cNvPr id="31751" name="Group 7"/>
          <p:cNvGrpSpPr>
            <a:grpSpLocks/>
          </p:cNvGrpSpPr>
          <p:nvPr/>
        </p:nvGrpSpPr>
        <p:grpSpPr bwMode="auto">
          <a:xfrm>
            <a:off x="2252662" y="4438650"/>
            <a:ext cx="304800" cy="76200"/>
            <a:chOff x="1905000" y="3810000"/>
            <a:chExt cx="304800" cy="76200"/>
          </a:xfrm>
        </p:grpSpPr>
        <p:cxnSp>
          <p:nvCxnSpPr>
            <p:cNvPr id="8" name="Straight Connector 7"/>
            <p:cNvCxnSpPr/>
            <p:nvPr/>
          </p:nvCxnSpPr>
          <p:spPr>
            <a:xfrm>
              <a:off x="1905000" y="38862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5000" y="3810000"/>
              <a:ext cx="3048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61925"/>
            <a:ext cx="8153400" cy="990600"/>
          </a:xfrm>
        </p:spPr>
        <p:txBody>
          <a:bodyPr/>
          <a:lstStyle/>
          <a:p>
            <a:pPr eaLnBrk="1" hangingPunct="1"/>
            <a:r>
              <a:rPr lang="en-US" dirty="0"/>
              <a:t>Chemistry Link to Health: </a:t>
            </a:r>
            <a:br>
              <a:rPr lang="en-US" dirty="0"/>
            </a:br>
            <a:r>
              <a:rPr lang="en-US" dirty="0"/>
              <a:t>Alcohols and </a:t>
            </a:r>
            <a:r>
              <a:rPr lang="en-US" dirty="0" smtClean="0"/>
              <a:t>Phenols </a:t>
            </a:r>
            <a:endParaRPr lang="en-US" dirty="0"/>
          </a:p>
        </p:txBody>
      </p:sp>
      <p:sp>
        <p:nvSpPr>
          <p:cNvPr id="32771" name="Rectangle 3"/>
          <p:cNvSpPr>
            <a:spLocks noGrp="1" noChangeArrowheads="1"/>
          </p:cNvSpPr>
          <p:nvPr>
            <p:ph sz="quarter" idx="1"/>
          </p:nvPr>
        </p:nvSpPr>
        <p:spPr>
          <a:xfrm>
            <a:off x="609600" y="1524000"/>
            <a:ext cx="8229600" cy="5029200"/>
          </a:xfrm>
        </p:spPr>
        <p:txBody>
          <a:bodyPr/>
          <a:lstStyle/>
          <a:p>
            <a:pPr marL="0" indent="0" eaLnBrk="1" hangingPunct="1">
              <a:buFont typeface="Arial" charset="0"/>
              <a:buNone/>
            </a:pPr>
            <a:r>
              <a:rPr lang="en-US" dirty="0" smtClean="0"/>
              <a:t>1,2,3-Propanetriol </a:t>
            </a:r>
            <a:r>
              <a:rPr lang="en-US" b="1" dirty="0"/>
              <a:t>(</a:t>
            </a:r>
            <a:r>
              <a:rPr lang="en-US" dirty="0"/>
              <a:t>glycerol</a:t>
            </a:r>
            <a:r>
              <a:rPr lang="en-US" b="1" dirty="0"/>
              <a:t>) </a:t>
            </a:r>
          </a:p>
          <a:p>
            <a:pPr marL="320040" indent="-320040" eaLnBrk="1" hangingPunct="1"/>
            <a:r>
              <a:rPr lang="en-US" dirty="0"/>
              <a:t>is a trihydroxy alcohol</a:t>
            </a:r>
          </a:p>
          <a:p>
            <a:pPr marL="320040" indent="-320040" eaLnBrk="1" hangingPunct="1"/>
            <a:r>
              <a:rPr lang="en-US" dirty="0"/>
              <a:t>is a viscous liquid obtained from</a:t>
            </a:r>
            <a:br>
              <a:rPr lang="en-US" dirty="0"/>
            </a:br>
            <a:r>
              <a:rPr lang="en-US" dirty="0"/>
              <a:t>oils and fats during the production</a:t>
            </a:r>
            <a:br>
              <a:rPr lang="en-US" dirty="0"/>
            </a:br>
            <a:r>
              <a:rPr lang="en-US" dirty="0"/>
              <a:t>of soaps</a:t>
            </a:r>
          </a:p>
          <a:p>
            <a:pPr marL="320040" indent="-320040" eaLnBrk="1" hangingPunct="1"/>
            <a:r>
              <a:rPr lang="en-US" dirty="0"/>
              <a:t>has three polar </a:t>
            </a:r>
            <a:r>
              <a:rPr lang="en-US" b="1" dirty="0"/>
              <a:t>—</a:t>
            </a:r>
            <a:r>
              <a:rPr lang="en-US" dirty="0"/>
              <a:t>OH groups that account for its strong attraction to water molecules </a:t>
            </a:r>
          </a:p>
          <a:p>
            <a:pPr marL="320040" indent="-320040" eaLnBrk="1" hangingPunct="1"/>
            <a:r>
              <a:rPr lang="en-US" dirty="0"/>
              <a:t>is used as a skin softener in products such as skin lotions, cosmetics, shaving creams, and liquid soaps</a:t>
            </a:r>
          </a:p>
          <a:p>
            <a:pPr marL="0" indent="0" eaLnBrk="1" hangingPunct="1">
              <a:buFont typeface="Arial" charset="0"/>
              <a:buNone/>
            </a:pPr>
            <a:r>
              <a:rPr lang="en-US" dirty="0">
                <a:solidFill>
                  <a:srgbClr val="000000"/>
                </a:solidFill>
              </a:rPr>
              <a:t>	</a:t>
            </a:r>
            <a:endParaRPr lang="en-US" b="1" dirty="0">
              <a:solidFill>
                <a:srgbClr val="000000"/>
              </a:solidFill>
            </a:endParaRPr>
          </a:p>
        </p:txBody>
      </p:sp>
      <p:pic>
        <p:nvPicPr>
          <p:cNvPr id="3277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989"/>
          <a:stretch/>
        </p:blipFill>
        <p:spPr bwMode="auto">
          <a:xfrm>
            <a:off x="5653548" y="2227262"/>
            <a:ext cx="333805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161925"/>
            <a:ext cx="8153400" cy="990600"/>
          </a:xfrm>
        </p:spPr>
        <p:txBody>
          <a:bodyPr/>
          <a:lstStyle/>
          <a:p>
            <a:pPr eaLnBrk="1" hangingPunct="1"/>
            <a:r>
              <a:rPr lang="en-US" dirty="0"/>
              <a:t>Chemistry Link to Health: </a:t>
            </a:r>
            <a:br>
              <a:rPr lang="en-US" dirty="0"/>
            </a:br>
            <a:r>
              <a:rPr lang="en-US" dirty="0"/>
              <a:t>Alcohols and </a:t>
            </a:r>
            <a:r>
              <a:rPr lang="en-US" dirty="0" smtClean="0"/>
              <a:t>Phenols </a:t>
            </a:r>
            <a:endParaRPr lang="en-US" dirty="0"/>
          </a:p>
        </p:txBody>
      </p:sp>
      <p:sp>
        <p:nvSpPr>
          <p:cNvPr id="33795" name="Rectangle 3"/>
          <p:cNvSpPr>
            <a:spLocks noGrp="1" noChangeArrowheads="1"/>
          </p:cNvSpPr>
          <p:nvPr>
            <p:ph sz="quarter" idx="1"/>
          </p:nvPr>
        </p:nvSpPr>
        <p:spPr>
          <a:xfrm>
            <a:off x="533400" y="1524000"/>
            <a:ext cx="8001000" cy="5029200"/>
          </a:xfrm>
        </p:spPr>
        <p:txBody>
          <a:bodyPr/>
          <a:lstStyle/>
          <a:p>
            <a:pPr marL="0" indent="0" eaLnBrk="1" hangingPunct="1">
              <a:buFont typeface="Arial" charset="0"/>
              <a:buNone/>
            </a:pPr>
            <a:r>
              <a:rPr lang="en-US" dirty="0"/>
              <a:t>Ethylene glycol is used </a:t>
            </a:r>
          </a:p>
          <a:p>
            <a:pPr marL="320040" indent="-320040" eaLnBrk="1" hangingPunct="1">
              <a:spcBef>
                <a:spcPct val="0"/>
              </a:spcBef>
            </a:pPr>
            <a:r>
              <a:rPr lang="en-US" dirty="0"/>
              <a:t>as an antifreeze in heating and </a:t>
            </a:r>
          </a:p>
          <a:p>
            <a:pPr marL="320040" indent="-320040" eaLnBrk="1" hangingPunct="1">
              <a:spcBef>
                <a:spcPct val="0"/>
              </a:spcBef>
              <a:buFont typeface="Arial" charset="0"/>
              <a:buNone/>
            </a:pPr>
            <a:r>
              <a:rPr lang="en-US" dirty="0"/>
              <a:t>    cooling systems</a:t>
            </a:r>
          </a:p>
          <a:p>
            <a:pPr marL="320040" indent="-320040" eaLnBrk="1" hangingPunct="1"/>
            <a:r>
              <a:rPr lang="en-US" dirty="0"/>
              <a:t>as a solvent for paints, inks, and plastics</a:t>
            </a:r>
          </a:p>
          <a:p>
            <a:pPr marL="320040" indent="-320040" eaLnBrk="1" hangingPunct="1"/>
            <a:r>
              <a:rPr lang="en-US" dirty="0"/>
              <a:t>in the production of synthetic fibers such as Dacron</a:t>
            </a:r>
          </a:p>
          <a:p>
            <a:pPr marL="0" indent="0" eaLnBrk="1" hangingPunct="1">
              <a:spcBef>
                <a:spcPct val="0"/>
              </a:spcBef>
              <a:buFont typeface="Arial" charset="0"/>
              <a:buNone/>
            </a:pPr>
            <a:endParaRPr lang="en-US" dirty="0"/>
          </a:p>
          <a:p>
            <a:pPr marL="0" indent="0" eaLnBrk="1" hangingPunct="1">
              <a:spcBef>
                <a:spcPct val="0"/>
              </a:spcBef>
              <a:buFont typeface="Arial" charset="0"/>
              <a:buNone/>
            </a:pPr>
            <a:r>
              <a:rPr lang="en-US" dirty="0"/>
              <a:t>Because its sweet taste is attractive to pets and children, ethylene glycol must be carefully stored.</a:t>
            </a:r>
            <a:r>
              <a:rPr lang="en-US" b="1" dirty="0">
                <a:solidFill>
                  <a:srgbClr val="000000"/>
                </a:solidFill>
              </a:rPr>
              <a:t> </a:t>
            </a:r>
            <a:r>
              <a:rPr lang="en-US" dirty="0"/>
              <a:t>If ingested, it is oxidized to oxalic acid and forms insoluble salts in the kidneys that cause renal damage. It is therefore considered to be extremely toxic.</a:t>
            </a:r>
          </a:p>
          <a:p>
            <a:pPr marL="0" indent="0" eaLnBrk="1" hangingPunct="1">
              <a:spcBef>
                <a:spcPct val="0"/>
              </a:spcBef>
              <a:buFont typeface="Arial" charset="0"/>
              <a:buNone/>
            </a:pPr>
            <a:endParaRPr lang="en-US" dirty="0"/>
          </a:p>
        </p:txBody>
      </p:sp>
      <p:pic>
        <p:nvPicPr>
          <p:cNvPr id="3379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00200"/>
            <a:ext cx="21336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19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61925"/>
            <a:ext cx="8153400" cy="990600"/>
          </a:xfrm>
        </p:spPr>
        <p:txBody>
          <a:bodyPr/>
          <a:lstStyle/>
          <a:p>
            <a:pPr eaLnBrk="1" hangingPunct="1"/>
            <a:r>
              <a:rPr lang="en-US" dirty="0"/>
              <a:t>12.1  </a:t>
            </a:r>
            <a:r>
              <a:rPr lang="en-US" sz="4000" dirty="0">
                <a:solidFill>
                  <a:srgbClr val="800000"/>
                </a:solidFill>
              </a:rPr>
              <a:t>Alcohols, Phenols, Thiols, and Ethers</a:t>
            </a:r>
          </a:p>
        </p:txBody>
      </p:sp>
      <p:sp>
        <p:nvSpPr>
          <p:cNvPr id="16387" name="Rectangle 3"/>
          <p:cNvSpPr>
            <a:spLocks noGrp="1" noChangeArrowheads="1"/>
          </p:cNvSpPr>
          <p:nvPr>
            <p:ph sz="quarter" idx="1"/>
          </p:nvPr>
        </p:nvSpPr>
        <p:spPr>
          <a:xfrm>
            <a:off x="609600" y="1524000"/>
            <a:ext cx="4953000" cy="3124200"/>
          </a:xfrm>
        </p:spPr>
        <p:txBody>
          <a:bodyPr/>
          <a:lstStyle/>
          <a:p>
            <a:pPr marL="0" indent="0" eaLnBrk="1" hangingPunct="1">
              <a:spcBef>
                <a:spcPts val="100"/>
              </a:spcBef>
              <a:buClr>
                <a:schemeClr val="bg2"/>
              </a:buClr>
              <a:buSzTx/>
              <a:buFontTx/>
              <a:buNone/>
            </a:pPr>
            <a:r>
              <a:rPr lang="en-US" dirty="0"/>
              <a:t>Functional groups such as</a:t>
            </a:r>
          </a:p>
          <a:p>
            <a:pPr marL="320040" indent="-320040" eaLnBrk="1" hangingPunct="1">
              <a:spcBef>
                <a:spcPts val="100"/>
              </a:spcBef>
              <a:buSzTx/>
            </a:pPr>
            <a:r>
              <a:rPr lang="en-US" dirty="0"/>
              <a:t>an </a:t>
            </a:r>
            <a:r>
              <a:rPr lang="en-US" b="1" dirty="0">
                <a:solidFill>
                  <a:srgbClr val="000000"/>
                </a:solidFill>
              </a:rPr>
              <a:t>alcohol</a:t>
            </a:r>
            <a:r>
              <a:rPr lang="en-US" dirty="0">
                <a:solidFill>
                  <a:srgbClr val="000000"/>
                </a:solidFill>
              </a:rPr>
              <a:t> </a:t>
            </a:r>
            <a:r>
              <a:rPr lang="en-US" dirty="0" smtClean="0">
                <a:solidFill>
                  <a:srgbClr val="000000"/>
                </a:solidFill>
              </a:rPr>
              <a:t>contains </a:t>
            </a:r>
            <a:r>
              <a:rPr lang="en-US" dirty="0">
                <a:solidFill>
                  <a:srgbClr val="000000"/>
                </a:solidFill>
              </a:rPr>
              <a:t>a hydroxyl  group (</a:t>
            </a:r>
            <a:r>
              <a:rPr lang="en-US" dirty="0">
                <a:solidFill>
                  <a:srgbClr val="000000"/>
                </a:solidFill>
                <a:cs typeface="Times New Roman" charset="0"/>
              </a:rPr>
              <a:t>—OH)</a:t>
            </a:r>
          </a:p>
          <a:p>
            <a:pPr marL="320040" indent="-320040" eaLnBrk="1" hangingPunct="1">
              <a:spcBef>
                <a:spcPts val="100"/>
              </a:spcBef>
              <a:buSzTx/>
            </a:pPr>
            <a:r>
              <a:rPr lang="en-US" dirty="0">
                <a:solidFill>
                  <a:srgbClr val="000000"/>
                </a:solidFill>
                <a:cs typeface="Times New Roman" charset="0"/>
              </a:rPr>
              <a:t>a</a:t>
            </a:r>
            <a:r>
              <a:rPr lang="en-US" b="1" dirty="0">
                <a:solidFill>
                  <a:srgbClr val="000000"/>
                </a:solidFill>
                <a:cs typeface="Times New Roman" charset="0"/>
              </a:rPr>
              <a:t> phenol</a:t>
            </a:r>
            <a:r>
              <a:rPr lang="en-US" dirty="0">
                <a:solidFill>
                  <a:srgbClr val="000000"/>
                </a:solidFill>
                <a:cs typeface="Times New Roman" charset="0"/>
              </a:rPr>
              <a:t> </a:t>
            </a:r>
            <a:r>
              <a:rPr lang="en-US" dirty="0" smtClean="0">
                <a:solidFill>
                  <a:srgbClr val="000000"/>
                </a:solidFill>
                <a:cs typeface="Times New Roman" charset="0"/>
              </a:rPr>
              <a:t>contains </a:t>
            </a:r>
            <a:r>
              <a:rPr lang="en-US" dirty="0">
                <a:solidFill>
                  <a:srgbClr val="000000"/>
                </a:solidFill>
                <a:cs typeface="Times New Roman" charset="0"/>
              </a:rPr>
              <a:t>a</a:t>
            </a:r>
            <a:r>
              <a:rPr lang="en-US" dirty="0">
                <a:solidFill>
                  <a:srgbClr val="000000"/>
                </a:solidFill>
              </a:rPr>
              <a:t> hydroxyl group  (</a:t>
            </a:r>
            <a:r>
              <a:rPr lang="en-US" dirty="0">
                <a:solidFill>
                  <a:srgbClr val="000000"/>
                </a:solidFill>
                <a:cs typeface="Times New Roman" charset="0"/>
              </a:rPr>
              <a:t>—OH) bonded to a benzene ring </a:t>
            </a:r>
          </a:p>
          <a:p>
            <a:pPr marL="320040" indent="-320040" eaLnBrk="1" hangingPunct="1">
              <a:spcBef>
                <a:spcPts val="100"/>
              </a:spcBef>
              <a:buSzTx/>
            </a:pPr>
            <a:r>
              <a:rPr lang="en-US" dirty="0"/>
              <a:t>a</a:t>
            </a:r>
            <a:r>
              <a:rPr lang="en-US" b="1" dirty="0"/>
              <a:t> thiol </a:t>
            </a:r>
            <a:r>
              <a:rPr lang="en-US" dirty="0" smtClean="0"/>
              <a:t>contains </a:t>
            </a:r>
            <a:r>
              <a:rPr lang="en-US" dirty="0"/>
              <a:t>an —SH group</a:t>
            </a:r>
          </a:p>
          <a:p>
            <a:pPr marL="320040" indent="-320040" eaLnBrk="1" hangingPunct="1">
              <a:spcBef>
                <a:spcPts val="100"/>
              </a:spcBef>
              <a:buSzTx/>
            </a:pPr>
            <a:r>
              <a:rPr lang="en-US" dirty="0"/>
              <a:t>an </a:t>
            </a:r>
            <a:r>
              <a:rPr lang="en-US" b="1" dirty="0"/>
              <a:t>ether</a:t>
            </a:r>
            <a:r>
              <a:rPr lang="en-US" dirty="0"/>
              <a:t> </a:t>
            </a:r>
            <a:r>
              <a:rPr lang="en-US" dirty="0" smtClean="0"/>
              <a:t>contains </a:t>
            </a:r>
            <a:r>
              <a:rPr lang="en-US" dirty="0"/>
              <a:t>a C—O—C group</a:t>
            </a:r>
          </a:p>
          <a:p>
            <a:pPr marL="0" indent="0" eaLnBrk="1" hangingPunct="1">
              <a:spcBef>
                <a:spcPts val="100"/>
              </a:spcBef>
              <a:buClr>
                <a:schemeClr val="bg2"/>
              </a:buClr>
              <a:buSzTx/>
              <a:buFontTx/>
              <a:buNone/>
            </a:pPr>
            <a:endParaRPr lang="en-US" dirty="0">
              <a:solidFill>
                <a:srgbClr val="000000"/>
              </a:solidFill>
              <a:cs typeface="Times New Roman" charset="0"/>
            </a:endParaRPr>
          </a:p>
        </p:txBody>
      </p:sp>
      <p:sp>
        <p:nvSpPr>
          <p:cNvPr id="16388" name="TextBox 9"/>
          <p:cNvSpPr txBox="1">
            <a:spLocks noChangeArrowheads="1"/>
          </p:cNvSpPr>
          <p:nvPr/>
        </p:nvSpPr>
        <p:spPr bwMode="auto">
          <a:xfrm>
            <a:off x="533400" y="4895671"/>
            <a:ext cx="8369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Goal  </a:t>
            </a:r>
            <a:r>
              <a:rPr lang="en-US" sz="2400" dirty="0">
                <a:latin typeface="Times New Roman" pitchFamily="18" charset="0"/>
              </a:rPr>
              <a:t>Write the IUPAC and common names for alcohols, </a:t>
            </a:r>
            <a:r>
              <a:rPr lang="en-US" sz="2400" dirty="0" smtClean="0">
                <a:latin typeface="Times New Roman" pitchFamily="18" charset="0"/>
              </a:rPr>
              <a:t>phenols, </a:t>
            </a:r>
            <a:r>
              <a:rPr lang="en-US" sz="2400" dirty="0">
                <a:latin typeface="Times New Roman" pitchFamily="18" charset="0"/>
              </a:rPr>
              <a:t>and thiols and the common names for ethers. Draw their condensed structural formulas or line-angle formulas.</a:t>
            </a:r>
          </a:p>
        </p:txBody>
      </p:sp>
      <p:pic>
        <p:nvPicPr>
          <p:cNvPr id="1638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00200"/>
            <a:ext cx="3263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819400"/>
            <a:ext cx="19685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61924"/>
            <a:ext cx="8153400" cy="990600"/>
          </a:xfrm>
        </p:spPr>
        <p:txBody>
          <a:bodyPr/>
          <a:lstStyle/>
          <a:p>
            <a:pPr eaLnBrk="1" hangingPunct="1"/>
            <a:r>
              <a:rPr lang="en-US" dirty="0"/>
              <a:t>Chemistry Link to Health: </a:t>
            </a:r>
            <a:br>
              <a:rPr lang="en-US" dirty="0"/>
            </a:br>
            <a:r>
              <a:rPr lang="en-US" dirty="0"/>
              <a:t>Alcohols and </a:t>
            </a:r>
            <a:r>
              <a:rPr lang="en-US" dirty="0" smtClean="0"/>
              <a:t>Phenols </a:t>
            </a:r>
            <a:endParaRPr lang="en-US" dirty="0"/>
          </a:p>
        </p:txBody>
      </p:sp>
      <p:sp>
        <p:nvSpPr>
          <p:cNvPr id="34819" name="Rectangle 3"/>
          <p:cNvSpPr>
            <a:spLocks noGrp="1" noChangeArrowheads="1"/>
          </p:cNvSpPr>
          <p:nvPr>
            <p:ph sz="quarter" idx="1"/>
          </p:nvPr>
        </p:nvSpPr>
        <p:spPr>
          <a:xfrm>
            <a:off x="533400" y="1524000"/>
            <a:ext cx="8229600" cy="2438400"/>
          </a:xfrm>
        </p:spPr>
        <p:txBody>
          <a:bodyPr/>
          <a:lstStyle/>
          <a:p>
            <a:pPr eaLnBrk="1" hangingPunct="1"/>
            <a:r>
              <a:rPr lang="en-US" dirty="0"/>
              <a:t>Bisphenol A </a:t>
            </a:r>
            <a:r>
              <a:rPr lang="en-US" b="1" dirty="0"/>
              <a:t>(</a:t>
            </a:r>
            <a:r>
              <a:rPr lang="en-US" dirty="0"/>
              <a:t>BPA</a:t>
            </a:r>
            <a:r>
              <a:rPr lang="en-US" b="1" dirty="0"/>
              <a:t>) </a:t>
            </a:r>
            <a:r>
              <a:rPr lang="en-US" dirty="0"/>
              <a:t>is used to make polycarbonate, a clear plastic that is used to manufacture beverage bottles, including baby bottles.</a:t>
            </a:r>
            <a:endParaRPr lang="en-US" b="1" dirty="0"/>
          </a:p>
          <a:p>
            <a:pPr eaLnBrk="1" hangingPunct="1"/>
            <a:r>
              <a:rPr lang="en-US" dirty="0"/>
              <a:t>Washing polycarbonate bottles with certain detergents or at high temperatures disrupts the polymer, causing small amounts of BPA to leach from the bottles.</a:t>
            </a:r>
            <a:endParaRPr lang="en-US" b="1" dirty="0"/>
          </a:p>
          <a:p>
            <a:pPr eaLnBrk="1" hangingPunct="1">
              <a:buFont typeface="Arial" charset="0"/>
              <a:buNone/>
            </a:pPr>
            <a:r>
              <a:rPr lang="en-US" dirty="0">
                <a:solidFill>
                  <a:srgbClr val="000000"/>
                </a:solidFill>
              </a:rPr>
              <a:t>	</a:t>
            </a:r>
            <a:endParaRPr lang="en-US" b="1" dirty="0">
              <a:solidFill>
                <a:srgbClr val="000000"/>
              </a:solidFill>
            </a:endParaRPr>
          </a:p>
        </p:txBody>
      </p:sp>
      <p:pic>
        <p:nvPicPr>
          <p:cNvPr id="3482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0" y="4267200"/>
            <a:ext cx="49530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161924"/>
            <a:ext cx="8153400" cy="990600"/>
          </a:xfrm>
        </p:spPr>
        <p:txBody>
          <a:bodyPr/>
          <a:lstStyle/>
          <a:p>
            <a:pPr eaLnBrk="1" hangingPunct="1"/>
            <a:r>
              <a:rPr lang="en-US" dirty="0"/>
              <a:t>Chemistry Link to Health: </a:t>
            </a:r>
            <a:br>
              <a:rPr lang="en-US" dirty="0"/>
            </a:br>
            <a:r>
              <a:rPr lang="en-US" dirty="0"/>
              <a:t>Alcohols and </a:t>
            </a:r>
            <a:r>
              <a:rPr lang="en-US" dirty="0" smtClean="0"/>
              <a:t>Phenols (continued)</a:t>
            </a:r>
            <a:endParaRPr lang="en-US" dirty="0"/>
          </a:p>
        </p:txBody>
      </p:sp>
      <p:pic>
        <p:nvPicPr>
          <p:cNvPr id="35843" name="Picture 4" descr="121_Spiced.jpg"/>
          <p:cNvPicPr>
            <a:picLocks noChangeAspect="1"/>
          </p:cNvPicPr>
          <p:nvPr/>
        </p:nvPicPr>
        <p:blipFill rotWithShape="1">
          <a:blip r:embed="rId3" cstate="print">
            <a:extLst>
              <a:ext uri="{28A0092B-C50C-407E-A947-70E740481C1C}">
                <a14:useLocalDpi xmlns:a14="http://schemas.microsoft.com/office/drawing/2010/main" val="0"/>
              </a:ext>
            </a:extLst>
          </a:blip>
          <a:srcRect b="4682"/>
          <a:stretch/>
        </p:blipFill>
        <p:spPr bwMode="auto">
          <a:xfrm>
            <a:off x="533400" y="1828800"/>
            <a:ext cx="8117295" cy="384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CFB45316-0717-4D25-B5C4-147C0D008B07}"/>
              </a:ext>
            </a:extLst>
          </p:cNvPr>
          <p:cNvSpPr/>
          <p:nvPr/>
        </p:nvSpPr>
        <p:spPr>
          <a:xfrm>
            <a:off x="677333" y="5678311"/>
            <a:ext cx="7766756"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Phenols found in essential oils of plants produce the odor or flavor of the plant.</a:t>
            </a:r>
          </a:p>
        </p:txBody>
      </p:sp>
      <p:pic>
        <p:nvPicPr>
          <p:cNvPr id="3" name="Picture 2"/>
          <p:cNvPicPr>
            <a:picLocks noChangeAspect="1"/>
          </p:cNvPicPr>
          <p:nvPr/>
        </p:nvPicPr>
        <p:blipFill>
          <a:blip r:embed="rId4"/>
          <a:stretch>
            <a:fillRect/>
          </a:stretch>
        </p:blipFill>
        <p:spPr>
          <a:xfrm>
            <a:off x="5814203" y="3859242"/>
            <a:ext cx="1282458" cy="721384"/>
          </a:xfrm>
          <a:prstGeom prst="rect">
            <a:avLst/>
          </a:prstGeom>
        </p:spPr>
      </p:pic>
      <p:pic>
        <p:nvPicPr>
          <p:cNvPr id="4" name="Picture 3"/>
          <p:cNvPicPr>
            <a:picLocks noChangeAspect="1"/>
          </p:cNvPicPr>
          <p:nvPr/>
        </p:nvPicPr>
        <p:blipFill>
          <a:blip r:embed="rId5"/>
          <a:stretch>
            <a:fillRect/>
          </a:stretch>
        </p:blipFill>
        <p:spPr>
          <a:xfrm>
            <a:off x="7691068" y="3524923"/>
            <a:ext cx="1452932" cy="975650"/>
          </a:xfrm>
          <a:prstGeom prst="rect">
            <a:avLst/>
          </a:prstGeom>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19076"/>
            <a:ext cx="8153400" cy="990600"/>
          </a:xfrm>
        </p:spPr>
        <p:txBody>
          <a:bodyPr/>
          <a:lstStyle/>
          <a:p>
            <a:pPr eaLnBrk="1" hangingPunct="1"/>
            <a:r>
              <a:rPr lang="en-US" dirty="0"/>
              <a:t>Thiols</a:t>
            </a:r>
          </a:p>
        </p:txBody>
      </p:sp>
      <p:sp>
        <p:nvSpPr>
          <p:cNvPr id="36867" name="Content Placeholder 2"/>
          <p:cNvSpPr>
            <a:spLocks noGrp="1"/>
          </p:cNvSpPr>
          <p:nvPr>
            <p:ph sz="quarter" idx="1"/>
          </p:nvPr>
        </p:nvSpPr>
        <p:spPr>
          <a:xfrm>
            <a:off x="609600" y="1600200"/>
            <a:ext cx="4572000" cy="4419600"/>
          </a:xfrm>
        </p:spPr>
        <p:txBody>
          <a:bodyPr/>
          <a:lstStyle/>
          <a:p>
            <a:pPr eaLnBrk="1" hangingPunct="1">
              <a:buFont typeface="Wingdings" charset="2"/>
              <a:buNone/>
            </a:pPr>
            <a:r>
              <a:rPr lang="en-US" b="1" dirty="0"/>
              <a:t>Thiols</a:t>
            </a:r>
          </a:p>
          <a:p>
            <a:pPr eaLnBrk="1" hangingPunct="1"/>
            <a:r>
              <a:rPr lang="en-US" dirty="0"/>
              <a:t>contain sulfur</a:t>
            </a:r>
          </a:p>
          <a:p>
            <a:pPr eaLnBrk="1" hangingPunct="1"/>
            <a:r>
              <a:rPr lang="en-US" dirty="0"/>
              <a:t>contain a thiol (</a:t>
            </a:r>
            <a:r>
              <a:rPr lang="en-US" dirty="0">
                <a:solidFill>
                  <a:srgbClr val="000000"/>
                </a:solidFill>
                <a:cs typeface="Times New Roman" charset="0"/>
              </a:rPr>
              <a:t>—</a:t>
            </a:r>
            <a:r>
              <a:rPr lang="en-US" dirty="0"/>
              <a:t>SH) group</a:t>
            </a:r>
          </a:p>
          <a:p>
            <a:pPr eaLnBrk="1" hangingPunct="1"/>
            <a:r>
              <a:rPr lang="en-US" dirty="0"/>
              <a:t>often have strong and sometimes disagreeable odors</a:t>
            </a:r>
          </a:p>
          <a:p>
            <a:pPr eaLnBrk="1" hangingPunct="1"/>
            <a:r>
              <a:rPr lang="en-US" dirty="0"/>
              <a:t>are found in cheese, onions, garlic, and oysters</a:t>
            </a:r>
          </a:p>
          <a:p>
            <a:pPr eaLnBrk="1" hangingPunct="1"/>
            <a:r>
              <a:rPr lang="en-US" dirty="0"/>
              <a:t>are used to detect gas leaks</a:t>
            </a:r>
          </a:p>
        </p:txBody>
      </p:sp>
      <p:pic>
        <p:nvPicPr>
          <p:cNvPr id="36868" name="Picture 5" descr="121_Skunk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524000"/>
            <a:ext cx="1944688" cy="263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99118" y="4459770"/>
            <a:ext cx="2644889" cy="178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19075"/>
            <a:ext cx="8153400" cy="990600"/>
          </a:xfrm>
        </p:spPr>
        <p:txBody>
          <a:bodyPr/>
          <a:lstStyle/>
          <a:p>
            <a:pPr eaLnBrk="1" hangingPunct="1"/>
            <a:r>
              <a:rPr lang="en-US" dirty="0"/>
              <a:t>Naming Thiols</a:t>
            </a:r>
          </a:p>
        </p:txBody>
      </p:sp>
      <p:sp>
        <p:nvSpPr>
          <p:cNvPr id="37891" name="Rectangle 3"/>
          <p:cNvSpPr>
            <a:spLocks noGrp="1" noChangeArrowheads="1"/>
          </p:cNvSpPr>
          <p:nvPr>
            <p:ph sz="quarter" idx="1"/>
          </p:nvPr>
        </p:nvSpPr>
        <p:spPr>
          <a:xfrm>
            <a:off x="609600" y="1600200"/>
            <a:ext cx="7620000" cy="4684713"/>
          </a:xfrm>
        </p:spPr>
        <p:txBody>
          <a:bodyPr/>
          <a:lstStyle/>
          <a:p>
            <a:pPr marL="0" indent="0" eaLnBrk="1" hangingPunct="1">
              <a:spcBef>
                <a:spcPct val="0"/>
              </a:spcBef>
              <a:buFont typeface="Arial" charset="0"/>
              <a:buNone/>
            </a:pPr>
            <a:r>
              <a:rPr lang="en-US" dirty="0"/>
              <a:t>In the IUPAC system, thiols are named by adding </a:t>
            </a:r>
            <a:r>
              <a:rPr lang="en-US" b="1" i="1" dirty="0"/>
              <a:t>thiol</a:t>
            </a:r>
            <a:r>
              <a:rPr lang="en-US" dirty="0"/>
              <a:t> to the alkane name of the longest carbon chain and numbering the carbon chain from the end nearer </a:t>
            </a:r>
            <a:r>
              <a:rPr lang="en-US" dirty="0" smtClean="0"/>
              <a:t>to the </a:t>
            </a:r>
            <a:r>
              <a:rPr lang="en-US" dirty="0"/>
              <a:t>—SH group.</a:t>
            </a:r>
          </a:p>
        </p:txBody>
      </p:sp>
      <p:pic>
        <p:nvPicPr>
          <p:cNvPr id="37892" name="Picture 5" descr="12_Pg404_UnFigure_2.jpg"/>
          <p:cNvPicPr>
            <a:picLocks noChangeAspect="1"/>
          </p:cNvPicPr>
          <p:nvPr/>
        </p:nvPicPr>
        <p:blipFill>
          <a:blip r:embed="rId3" cstate="print"/>
          <a:stretch>
            <a:fillRect/>
          </a:stretch>
        </p:blipFill>
        <p:spPr bwMode="auto">
          <a:xfrm>
            <a:off x="1552894" y="2942200"/>
            <a:ext cx="6114412" cy="159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23</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219076"/>
            <a:ext cx="8153400" cy="990600"/>
          </a:xfrm>
        </p:spPr>
        <p:txBody>
          <a:bodyPr/>
          <a:lstStyle/>
          <a:p>
            <a:pPr eaLnBrk="1" hangingPunct="1"/>
            <a:r>
              <a:rPr lang="en-US" dirty="0"/>
              <a:t>Naming </a:t>
            </a:r>
            <a:r>
              <a:rPr lang="en-US" dirty="0" smtClean="0"/>
              <a:t>Thiols (continued)</a:t>
            </a:r>
            <a:endParaRPr lang="en-US" dirty="0"/>
          </a:p>
        </p:txBody>
      </p:sp>
      <p:sp>
        <p:nvSpPr>
          <p:cNvPr id="38915" name="Rectangle 3"/>
          <p:cNvSpPr>
            <a:spLocks noGrp="1" noChangeArrowheads="1"/>
          </p:cNvSpPr>
          <p:nvPr>
            <p:ph sz="quarter" idx="1"/>
          </p:nvPr>
        </p:nvSpPr>
        <p:spPr>
          <a:xfrm>
            <a:off x="609600" y="1563688"/>
            <a:ext cx="7620000" cy="4684712"/>
          </a:xfrm>
        </p:spPr>
        <p:txBody>
          <a:bodyPr/>
          <a:lstStyle/>
          <a:p>
            <a:pPr marL="0" indent="0" eaLnBrk="1" hangingPunct="1">
              <a:buFont typeface="Arial" charset="0"/>
              <a:buNone/>
            </a:pPr>
            <a:r>
              <a:rPr lang="en-US" dirty="0"/>
              <a:t>Thiols are a family of sulfur-containing organic compounds that have a thiol group (—SH). </a:t>
            </a:r>
          </a:p>
        </p:txBody>
      </p:sp>
      <p:pic>
        <p:nvPicPr>
          <p:cNvPr id="38916" name="Picture 4" descr="12_Pg404_UnFigure_4.jpg"/>
          <p:cNvPicPr>
            <a:picLocks noChangeAspect="1"/>
          </p:cNvPicPr>
          <p:nvPr/>
        </p:nvPicPr>
        <p:blipFill>
          <a:blip r:embed="rId3" cstate="print">
            <a:extLst>
              <a:ext uri="{28A0092B-C50C-407E-A947-70E740481C1C}">
                <a14:useLocalDpi xmlns:a14="http://schemas.microsoft.com/office/drawing/2010/main" val="0"/>
              </a:ext>
            </a:extLst>
          </a:blip>
          <a:srcRect b="4391"/>
          <a:stretch>
            <a:fillRect/>
          </a:stretch>
        </p:blipFill>
        <p:spPr bwMode="auto">
          <a:xfrm>
            <a:off x="954238" y="2514600"/>
            <a:ext cx="723552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766429" y="5253280"/>
            <a:ext cx="2731245" cy="768163"/>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24</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257175"/>
            <a:ext cx="7600950" cy="914400"/>
          </a:xfrm>
        </p:spPr>
        <p:txBody>
          <a:bodyPr/>
          <a:lstStyle/>
          <a:p>
            <a:pPr eaLnBrk="1" hangingPunct="1"/>
            <a:r>
              <a:rPr lang="en-US" dirty="0"/>
              <a:t>Ethers</a:t>
            </a:r>
          </a:p>
        </p:txBody>
      </p:sp>
      <p:sp>
        <p:nvSpPr>
          <p:cNvPr id="39939" name="Rectangle 3"/>
          <p:cNvSpPr>
            <a:spLocks noGrp="1" noChangeArrowheads="1"/>
          </p:cNvSpPr>
          <p:nvPr>
            <p:ph type="body" sz="half" idx="1"/>
          </p:nvPr>
        </p:nvSpPr>
        <p:spPr>
          <a:xfrm>
            <a:off x="609600" y="1600200"/>
            <a:ext cx="7848600" cy="4800600"/>
          </a:xfrm>
        </p:spPr>
        <p:txBody>
          <a:bodyPr/>
          <a:lstStyle/>
          <a:p>
            <a:pPr eaLnBrk="1" hangingPunct="1">
              <a:spcBef>
                <a:spcPct val="10000"/>
              </a:spcBef>
              <a:spcAft>
                <a:spcPct val="10000"/>
              </a:spcAft>
              <a:buClr>
                <a:schemeClr val="bg2"/>
              </a:buClr>
              <a:buSzTx/>
              <a:buFontTx/>
              <a:buNone/>
            </a:pPr>
            <a:r>
              <a:rPr lang="en-US" dirty="0">
                <a:solidFill>
                  <a:srgbClr val="000000"/>
                </a:solidFill>
              </a:rPr>
              <a:t>An </a:t>
            </a:r>
            <a:r>
              <a:rPr lang="en-US" b="1" dirty="0">
                <a:solidFill>
                  <a:srgbClr val="000000"/>
                </a:solidFill>
              </a:rPr>
              <a:t>ether</a:t>
            </a:r>
          </a:p>
          <a:p>
            <a:pPr eaLnBrk="1" hangingPunct="1">
              <a:spcBef>
                <a:spcPct val="10000"/>
              </a:spcBef>
              <a:spcAft>
                <a:spcPct val="10000"/>
              </a:spcAft>
              <a:buSzTx/>
              <a:buFontTx/>
              <a:buChar char="•"/>
            </a:pPr>
            <a:r>
              <a:rPr lang="en-US" dirty="0">
                <a:solidFill>
                  <a:srgbClr val="000000"/>
                </a:solidFill>
              </a:rPr>
              <a:t>contains an </a:t>
            </a:r>
            <a:r>
              <a:rPr lang="en-US" sz="2800" dirty="0">
                <a:solidFill>
                  <a:srgbClr val="000000"/>
                </a:solidFill>
                <a:cs typeface="Times New Roman" charset="0"/>
              </a:rPr>
              <a:t>—</a:t>
            </a:r>
            <a:r>
              <a:rPr lang="en-US" dirty="0">
                <a:solidFill>
                  <a:srgbClr val="000000"/>
                </a:solidFill>
              </a:rPr>
              <a:t>O</a:t>
            </a:r>
            <a:r>
              <a:rPr lang="en-US" sz="2800" dirty="0">
                <a:solidFill>
                  <a:srgbClr val="000000"/>
                </a:solidFill>
                <a:cs typeface="Times New Roman" charset="0"/>
              </a:rPr>
              <a:t>—</a:t>
            </a:r>
            <a:r>
              <a:rPr lang="en-US" dirty="0">
                <a:solidFill>
                  <a:srgbClr val="000000"/>
                </a:solidFill>
              </a:rPr>
              <a:t> between two carbon groups </a:t>
            </a:r>
            <a:r>
              <a:rPr lang="en-US" dirty="0"/>
              <a:t>that are alkyls or aromatic rings</a:t>
            </a:r>
          </a:p>
          <a:p>
            <a:pPr eaLnBrk="1" hangingPunct="1">
              <a:spcBef>
                <a:spcPct val="10000"/>
              </a:spcBef>
              <a:spcAft>
                <a:spcPct val="10000"/>
              </a:spcAft>
              <a:buSzTx/>
              <a:buFontTx/>
              <a:buChar char="•"/>
            </a:pPr>
            <a:r>
              <a:rPr lang="en-US" dirty="0">
                <a:solidFill>
                  <a:srgbClr val="000000"/>
                </a:solidFill>
              </a:rPr>
              <a:t>has a bent structure, like water and alcohols do</a:t>
            </a:r>
          </a:p>
          <a:p>
            <a:pPr eaLnBrk="1" hangingPunct="1">
              <a:spcBef>
                <a:spcPct val="10000"/>
              </a:spcBef>
              <a:spcAft>
                <a:spcPct val="10000"/>
              </a:spcAft>
              <a:buSzTx/>
              <a:buFontTx/>
              <a:buChar char="•"/>
            </a:pPr>
            <a:r>
              <a:rPr lang="en-US" dirty="0">
                <a:solidFill>
                  <a:srgbClr val="000000"/>
                </a:solidFill>
              </a:rPr>
              <a:t>has a common name that gives the alkyl names of the attached groups, followed by </a:t>
            </a:r>
            <a:r>
              <a:rPr lang="en-US" b="1" i="1" dirty="0">
                <a:solidFill>
                  <a:srgbClr val="000000"/>
                </a:solidFill>
              </a:rPr>
              <a:t>ether</a:t>
            </a:r>
            <a:endParaRPr lang="en-US" i="1" dirty="0">
              <a:solidFill>
                <a:srgbClr val="000000"/>
              </a:solidFill>
            </a:endParaRPr>
          </a:p>
          <a:p>
            <a:pPr eaLnBrk="1" hangingPunct="1">
              <a:spcBef>
                <a:spcPct val="10000"/>
              </a:spcBef>
              <a:spcAft>
                <a:spcPct val="5000"/>
              </a:spcAft>
              <a:buClr>
                <a:schemeClr val="bg2"/>
              </a:buClr>
              <a:buSzTx/>
              <a:buFontTx/>
              <a:buNone/>
            </a:pPr>
            <a:r>
              <a:rPr lang="en-US" dirty="0"/>
              <a:t>	</a:t>
            </a:r>
          </a:p>
          <a:p>
            <a:pPr eaLnBrk="1" hangingPunct="1">
              <a:spcBef>
                <a:spcPct val="10000"/>
              </a:spcBef>
              <a:spcAft>
                <a:spcPct val="5000"/>
              </a:spcAft>
              <a:buClr>
                <a:schemeClr val="bg2"/>
              </a:buClr>
              <a:buSzTx/>
              <a:buFontTx/>
              <a:buNone/>
            </a:pPr>
            <a:r>
              <a:rPr lang="en-US" dirty="0"/>
              <a:t>	   CH</a:t>
            </a:r>
            <a:r>
              <a:rPr lang="en-US" baseline="-25000" dirty="0"/>
              <a:t>3</a:t>
            </a:r>
            <a:r>
              <a:rPr lang="en-US" dirty="0">
                <a:ea typeface="ヒラギノ角ゴ Pro W3" charset="-128"/>
                <a:sym typeface="Symbol" charset="2"/>
              </a:rPr>
              <a:t>—O—C</a:t>
            </a:r>
            <a:r>
              <a:rPr lang="en-US" dirty="0"/>
              <a:t>H</a:t>
            </a:r>
            <a:r>
              <a:rPr lang="en-US" baseline="-25000" dirty="0"/>
              <a:t>3</a:t>
            </a:r>
            <a:r>
              <a:rPr lang="en-US" dirty="0"/>
              <a:t>	</a:t>
            </a:r>
          </a:p>
          <a:p>
            <a:pPr eaLnBrk="1" hangingPunct="1">
              <a:spcBef>
                <a:spcPct val="10000"/>
              </a:spcBef>
              <a:spcAft>
                <a:spcPct val="5000"/>
              </a:spcAft>
              <a:buClr>
                <a:schemeClr val="bg2"/>
              </a:buClr>
              <a:buSzTx/>
              <a:buFontTx/>
              <a:buNone/>
            </a:pPr>
            <a:endParaRPr lang="en-US" dirty="0"/>
          </a:p>
        </p:txBody>
      </p:sp>
      <p:sp>
        <p:nvSpPr>
          <p:cNvPr id="39940" name="TextBox 1"/>
          <p:cNvSpPr txBox="1">
            <a:spLocks noChangeArrowheads="1"/>
          </p:cNvSpPr>
          <p:nvPr/>
        </p:nvSpPr>
        <p:spPr bwMode="auto">
          <a:xfrm>
            <a:off x="1295400" y="5181600"/>
            <a:ext cx="173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solidFill>
                  <a:srgbClr val="FF0000"/>
                </a:solidFill>
                <a:latin typeface="Times New Roman" pitchFamily="18" charset="0"/>
              </a:rPr>
              <a:t>Dimethyl ether</a:t>
            </a:r>
          </a:p>
        </p:txBody>
      </p:sp>
      <p:pic>
        <p:nvPicPr>
          <p:cNvPr id="39942" name="Picture 6" descr="12_Pg404_UnFigure_5.jpg"/>
          <p:cNvPicPr>
            <a:picLocks noChangeAspect="1"/>
          </p:cNvPicPr>
          <p:nvPr/>
        </p:nvPicPr>
        <p:blipFill>
          <a:blip r:embed="rId3" cstate="print">
            <a:extLst>
              <a:ext uri="{28A0092B-C50C-407E-A947-70E740481C1C}">
                <a14:useLocalDpi xmlns:a14="http://schemas.microsoft.com/office/drawing/2010/main" val="0"/>
              </a:ext>
            </a:extLst>
          </a:blip>
          <a:srcRect b="3703"/>
          <a:stretch>
            <a:fillRect/>
          </a:stretch>
        </p:blipFill>
        <p:spPr bwMode="auto">
          <a:xfrm>
            <a:off x="5181600" y="4191000"/>
            <a:ext cx="27003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25</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399" y="219075"/>
            <a:ext cx="7600950" cy="990600"/>
          </a:xfrm>
        </p:spPr>
        <p:txBody>
          <a:bodyPr/>
          <a:lstStyle/>
          <a:p>
            <a:pPr eaLnBrk="1" hangingPunct="1"/>
            <a:r>
              <a:rPr lang="en-US" dirty="0"/>
              <a:t>Naming Ethers</a:t>
            </a:r>
          </a:p>
        </p:txBody>
      </p:sp>
      <p:sp>
        <p:nvSpPr>
          <p:cNvPr id="40963" name="Rectangle 3"/>
          <p:cNvSpPr>
            <a:spLocks noGrp="1" noChangeArrowheads="1"/>
          </p:cNvSpPr>
          <p:nvPr>
            <p:ph type="body" sz="half" idx="1"/>
          </p:nvPr>
        </p:nvSpPr>
        <p:spPr>
          <a:xfrm>
            <a:off x="609600" y="1600200"/>
            <a:ext cx="7848600" cy="4800600"/>
          </a:xfrm>
        </p:spPr>
        <p:txBody>
          <a:bodyPr/>
          <a:lstStyle/>
          <a:p>
            <a:pPr marL="0" indent="0" eaLnBrk="1" hangingPunct="1">
              <a:buFont typeface="Arial" charset="0"/>
              <a:buNone/>
            </a:pPr>
            <a:r>
              <a:rPr lang="en-US" dirty="0"/>
              <a:t>Most ethers have common names. The names </a:t>
            </a:r>
          </a:p>
          <a:p>
            <a:pPr marL="320040" indent="-320040" eaLnBrk="1" hangingPunct="1"/>
            <a:r>
              <a:rPr lang="en-US" dirty="0"/>
              <a:t>of each alkyl or aromatic group attached to the oxygen atom are written in alphabetical order</a:t>
            </a:r>
          </a:p>
          <a:p>
            <a:pPr marL="320040" indent="-320040" eaLnBrk="1" hangingPunct="1"/>
            <a:r>
              <a:rPr lang="en-US" dirty="0"/>
              <a:t>of the alkyl groups are followed by the word </a:t>
            </a:r>
            <a:r>
              <a:rPr lang="en-US" b="1" i="1" dirty="0">
                <a:solidFill>
                  <a:schemeClr val="accent1"/>
                </a:solidFill>
              </a:rPr>
              <a:t>ether</a:t>
            </a:r>
          </a:p>
          <a:p>
            <a:pPr marL="0" indent="0" eaLnBrk="1" hangingPunct="1">
              <a:buFont typeface="Arial" charset="0"/>
              <a:buNone/>
            </a:pPr>
            <a:endParaRPr lang="en-US" dirty="0"/>
          </a:p>
          <a:p>
            <a:pPr marL="0" indent="0" eaLnBrk="1" hangingPunct="1">
              <a:buFont typeface="Arial" charset="0"/>
              <a:buNone/>
            </a:pPr>
            <a:r>
              <a:rPr lang="en-US" dirty="0"/>
              <a:t>In this text, we will use only the common names of ethers.</a:t>
            </a:r>
            <a:r>
              <a:rPr lang="en-US" dirty="0">
                <a:solidFill>
                  <a:srgbClr val="000000"/>
                </a:solidFill>
              </a:rPr>
              <a:t> </a:t>
            </a:r>
            <a:r>
              <a:rPr lang="en-US" dirty="0"/>
              <a:t>	</a:t>
            </a:r>
          </a:p>
          <a:p>
            <a:pPr marL="0" indent="0" eaLnBrk="1" hangingPunct="1">
              <a:spcBef>
                <a:spcPct val="10000"/>
              </a:spcBef>
              <a:spcAft>
                <a:spcPct val="5000"/>
              </a:spcAft>
              <a:buClr>
                <a:schemeClr val="bg2"/>
              </a:buClr>
              <a:buSzTx/>
              <a:buFontTx/>
              <a:buNone/>
            </a:pPr>
            <a:r>
              <a:rPr lang="en-US" dirty="0"/>
              <a:t>	</a:t>
            </a:r>
          </a:p>
        </p:txBody>
      </p:sp>
      <p:pic>
        <p:nvPicPr>
          <p:cNvPr id="40964" name="Picture 4" descr="12_Pg405_UnFigure_1.jpg"/>
          <p:cNvPicPr>
            <a:picLocks noChangeAspect="1"/>
          </p:cNvPicPr>
          <p:nvPr/>
        </p:nvPicPr>
        <p:blipFill>
          <a:blip r:embed="rId3" cstate="print">
            <a:extLst>
              <a:ext uri="{28A0092B-C50C-407E-A947-70E740481C1C}">
                <a14:useLocalDpi xmlns:a14="http://schemas.microsoft.com/office/drawing/2010/main" val="0"/>
              </a:ext>
            </a:extLst>
          </a:blip>
          <a:srcRect b="6262"/>
          <a:stretch>
            <a:fillRect/>
          </a:stretch>
        </p:blipFill>
        <p:spPr bwMode="auto">
          <a:xfrm>
            <a:off x="2209800" y="4412968"/>
            <a:ext cx="4724400" cy="171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26</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161924"/>
            <a:ext cx="7600950" cy="990600"/>
          </a:xfrm>
        </p:spPr>
        <p:txBody>
          <a:bodyPr/>
          <a:lstStyle/>
          <a:p>
            <a:pPr eaLnBrk="1" hangingPunct="1"/>
            <a:r>
              <a:rPr lang="en-US" dirty="0"/>
              <a:t>Chemistry Link to Health:</a:t>
            </a:r>
            <a:br>
              <a:rPr lang="en-US" dirty="0"/>
            </a:br>
            <a:r>
              <a:rPr lang="en-US" dirty="0">
                <a:solidFill>
                  <a:schemeClr val="tx1"/>
                </a:solidFill>
              </a:rPr>
              <a:t>Ethers as Anesthetics</a:t>
            </a:r>
          </a:p>
        </p:txBody>
      </p:sp>
      <p:sp>
        <p:nvSpPr>
          <p:cNvPr id="41987" name="Rectangle 3"/>
          <p:cNvSpPr>
            <a:spLocks noGrp="1" noChangeArrowheads="1"/>
          </p:cNvSpPr>
          <p:nvPr>
            <p:ph type="body" sz="half" idx="1"/>
          </p:nvPr>
        </p:nvSpPr>
        <p:spPr>
          <a:xfrm>
            <a:off x="609600" y="1524000"/>
            <a:ext cx="5181600" cy="3276600"/>
          </a:xfrm>
        </p:spPr>
        <p:txBody>
          <a:bodyPr/>
          <a:lstStyle/>
          <a:p>
            <a:pPr marL="0" indent="0" eaLnBrk="1" hangingPunct="1">
              <a:buFont typeface="Arial" charset="0"/>
              <a:buNone/>
            </a:pPr>
            <a:r>
              <a:rPr lang="en-US" dirty="0"/>
              <a:t>Anesthesia is the loss of sensation and consciousness. A general anesthetic is a substance that </a:t>
            </a:r>
          </a:p>
          <a:p>
            <a:pPr marL="320040" indent="-320040" eaLnBrk="1" hangingPunct="1"/>
            <a:r>
              <a:rPr lang="en-US" dirty="0"/>
              <a:t>blocks signals to the awareness centers in the brain </a:t>
            </a:r>
          </a:p>
          <a:p>
            <a:pPr marL="320040" indent="-320040" eaLnBrk="1" hangingPunct="1"/>
            <a:r>
              <a:rPr lang="en-US" dirty="0"/>
              <a:t>gives the patient a loss of memory, </a:t>
            </a:r>
            <a:br>
              <a:rPr lang="en-US" dirty="0"/>
            </a:br>
            <a:r>
              <a:rPr lang="en-US" dirty="0"/>
              <a:t>a loss of feeling pain, and an </a:t>
            </a:r>
            <a:br>
              <a:rPr lang="en-US" dirty="0"/>
            </a:br>
            <a:r>
              <a:rPr lang="en-US" dirty="0"/>
              <a:t>artificial sleep	</a:t>
            </a:r>
          </a:p>
        </p:txBody>
      </p:sp>
      <p:pic>
        <p:nvPicPr>
          <p:cNvPr id="2" name="Picture 1"/>
          <p:cNvPicPr>
            <a:picLocks noChangeAspect="1"/>
          </p:cNvPicPr>
          <p:nvPr/>
        </p:nvPicPr>
        <p:blipFill>
          <a:blip r:embed="rId3" cstate="print"/>
          <a:stretch>
            <a:fillRect/>
          </a:stretch>
        </p:blipFill>
        <p:spPr>
          <a:xfrm>
            <a:off x="5851357" y="2109522"/>
            <a:ext cx="2963782" cy="3248556"/>
          </a:xfrm>
          <a:prstGeom prst="rect">
            <a:avLst/>
          </a:prstGeom>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27</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170799"/>
            <a:ext cx="7600950" cy="990600"/>
          </a:xfrm>
        </p:spPr>
        <p:txBody>
          <a:bodyPr/>
          <a:lstStyle/>
          <a:p>
            <a:pPr eaLnBrk="1" hangingPunct="1"/>
            <a:r>
              <a:rPr lang="en-US" dirty="0"/>
              <a:t>Chemistry Link to Health:</a:t>
            </a:r>
            <a:br>
              <a:rPr lang="en-US" dirty="0"/>
            </a:br>
            <a:r>
              <a:rPr lang="en-US" dirty="0">
                <a:solidFill>
                  <a:schemeClr val="tx1"/>
                </a:solidFill>
              </a:rPr>
              <a:t>Ethers as </a:t>
            </a:r>
            <a:r>
              <a:rPr lang="en-US" dirty="0" smtClean="0">
                <a:solidFill>
                  <a:schemeClr val="tx1"/>
                </a:solidFill>
              </a:rPr>
              <a:t>Anesthetics</a:t>
            </a:r>
            <a:endParaRPr lang="en-US" dirty="0">
              <a:solidFill>
                <a:schemeClr val="tx1"/>
              </a:solidFill>
            </a:endParaRPr>
          </a:p>
        </p:txBody>
      </p:sp>
      <p:sp>
        <p:nvSpPr>
          <p:cNvPr id="43011" name="Rectangle 3"/>
          <p:cNvSpPr>
            <a:spLocks noGrp="1" noChangeArrowheads="1"/>
          </p:cNvSpPr>
          <p:nvPr>
            <p:ph type="body" sz="half" idx="1"/>
          </p:nvPr>
        </p:nvSpPr>
        <p:spPr>
          <a:xfrm>
            <a:off x="609600" y="1600200"/>
            <a:ext cx="8077200" cy="4800600"/>
          </a:xfrm>
        </p:spPr>
        <p:txBody>
          <a:bodyPr/>
          <a:lstStyle/>
          <a:p>
            <a:pPr marL="0" indent="0" eaLnBrk="1" hangingPunct="1">
              <a:buFont typeface="Arial" charset="0"/>
              <a:buNone/>
            </a:pPr>
            <a:r>
              <a:rPr lang="en-US" dirty="0"/>
              <a:t>Ether was used in anesthetics for hundreds of years until the 1950s, when a new group of anesthetics were developed that</a:t>
            </a:r>
          </a:p>
          <a:p>
            <a:pPr marL="320040" indent="-320040" eaLnBrk="1" hangingPunct="1"/>
            <a:r>
              <a:rPr lang="en-US" dirty="0"/>
              <a:t>retain the ether group</a:t>
            </a:r>
          </a:p>
          <a:p>
            <a:pPr marL="320040" indent="-320040" eaLnBrk="1" hangingPunct="1"/>
            <a:r>
              <a:rPr lang="en-US" dirty="0"/>
              <a:t>replace hydrogen atoms on the carbon with halogen atoms to reduce the volatility and flammability of the ethers</a:t>
            </a:r>
          </a:p>
          <a:p>
            <a:pPr marL="0" indent="0" eaLnBrk="1" hangingPunct="1">
              <a:spcBef>
                <a:spcPct val="10000"/>
              </a:spcBef>
              <a:spcAft>
                <a:spcPct val="5000"/>
              </a:spcAft>
              <a:buClr>
                <a:schemeClr val="bg2"/>
              </a:buClr>
              <a:buSzTx/>
              <a:buFontTx/>
              <a:buNone/>
            </a:pPr>
            <a:r>
              <a:rPr lang="en-US" dirty="0"/>
              <a:t>	</a:t>
            </a:r>
          </a:p>
        </p:txBody>
      </p:sp>
      <p:pic>
        <p:nvPicPr>
          <p:cNvPr id="43012" name="Picture 4" descr="12_Pg405_UnFigure_3.jpg"/>
          <p:cNvPicPr>
            <a:picLocks noChangeAspect="1"/>
          </p:cNvPicPr>
          <p:nvPr/>
        </p:nvPicPr>
        <p:blipFill>
          <a:blip r:embed="rId3" cstate="print"/>
          <a:stretch>
            <a:fillRect/>
          </a:stretch>
        </p:blipFill>
        <p:spPr bwMode="auto">
          <a:xfrm>
            <a:off x="549706" y="4311983"/>
            <a:ext cx="8044588" cy="14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28</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219077"/>
            <a:ext cx="8153400" cy="990600"/>
          </a:xfrm>
        </p:spPr>
        <p:txBody>
          <a:bodyPr/>
          <a:lstStyle/>
          <a:p>
            <a:pPr eaLnBrk="1" hangingPunct="1"/>
            <a:r>
              <a:rPr lang="en-US" dirty="0"/>
              <a:t>Learning Check</a:t>
            </a:r>
          </a:p>
        </p:txBody>
      </p:sp>
      <p:sp>
        <p:nvSpPr>
          <p:cNvPr id="44035" name="Rectangle 3"/>
          <p:cNvSpPr>
            <a:spLocks noGrp="1" noChangeArrowheads="1"/>
          </p:cNvSpPr>
          <p:nvPr>
            <p:ph sz="quarter" idx="1"/>
          </p:nvPr>
        </p:nvSpPr>
        <p:spPr>
          <a:xfrm>
            <a:off x="609600" y="1600200"/>
            <a:ext cx="7772400" cy="4495800"/>
          </a:xfrm>
        </p:spPr>
        <p:txBody>
          <a:bodyPr/>
          <a:lstStyle/>
          <a:p>
            <a:pPr eaLnBrk="1" hangingPunct="1">
              <a:buFont typeface="Wingdings" charset="2"/>
              <a:buNone/>
            </a:pPr>
            <a:r>
              <a:rPr lang="en-US" dirty="0"/>
              <a:t>Write the structures </a:t>
            </a:r>
            <a:r>
              <a:rPr lang="en-US" dirty="0" smtClean="0"/>
              <a:t>for </a:t>
            </a:r>
            <a:r>
              <a:rPr lang="en-US" dirty="0"/>
              <a:t>the following:</a:t>
            </a:r>
          </a:p>
          <a:p>
            <a:pPr marL="457200" indent="-457200" eaLnBrk="1" hangingPunct="1">
              <a:buFont typeface="Wingdings" charset="2"/>
              <a:buNone/>
            </a:pPr>
            <a:r>
              <a:rPr lang="en-US" dirty="0"/>
              <a:t>A.  3-Pentanol</a:t>
            </a:r>
          </a:p>
          <a:p>
            <a:pPr marL="457200" indent="-457200" eaLnBrk="1" hangingPunct="1">
              <a:buFont typeface="Wingdings" charset="2"/>
              <a:buNone/>
            </a:pPr>
            <a:endParaRPr lang="en-US" dirty="0"/>
          </a:p>
          <a:p>
            <a:pPr marL="457200" indent="-457200" eaLnBrk="1" hangingPunct="1">
              <a:buClrTx/>
              <a:buFont typeface="Wingdings" charset="2"/>
              <a:buAutoNum type="alphaUcPeriod" startAt="2"/>
            </a:pPr>
            <a:r>
              <a:rPr lang="en-US" dirty="0"/>
              <a:t>Ethanol</a:t>
            </a:r>
          </a:p>
          <a:p>
            <a:pPr marL="457200" indent="-457200" eaLnBrk="1" hangingPunct="1">
              <a:buFont typeface="Wingdings" charset="2"/>
              <a:buAutoNum type="alphaUcPeriod" startAt="2"/>
            </a:pPr>
            <a:endParaRPr lang="en-US" dirty="0"/>
          </a:p>
          <a:p>
            <a:pPr marL="457200" indent="-457200" eaLnBrk="1" hangingPunct="1">
              <a:buFont typeface="Wingdings" charset="2"/>
              <a:buNone/>
            </a:pPr>
            <a:r>
              <a:rPr lang="en-US" dirty="0"/>
              <a:t>C.  Diethyl ether</a:t>
            </a: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29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61925"/>
            <a:ext cx="8153400" cy="990600"/>
          </a:xfrm>
        </p:spPr>
        <p:txBody>
          <a:bodyPr/>
          <a:lstStyle/>
          <a:p>
            <a:pPr eaLnBrk="1" hangingPunct="1"/>
            <a:r>
              <a:rPr lang="en-US" dirty="0"/>
              <a:t>12.1  </a:t>
            </a:r>
            <a:r>
              <a:rPr lang="en-US" sz="3200" dirty="0">
                <a:solidFill>
                  <a:srgbClr val="800000"/>
                </a:solidFill>
              </a:rPr>
              <a:t>Functional Groups</a:t>
            </a:r>
          </a:p>
        </p:txBody>
      </p:sp>
      <p:pic>
        <p:nvPicPr>
          <p:cNvPr id="9" name="Picture 2" descr="\\192.168.9.252\08macdata04\08VOL4\Graphics\Powerpoint\PEARSON\PE006-TIMBERLAKE-13e\Final Files\Removed copyright JPGS\CH12\Fig12-01_L.jpg"/>
          <p:cNvPicPr>
            <a:picLocks noChangeAspect="1" noChangeArrowheads="1"/>
          </p:cNvPicPr>
          <p:nvPr/>
        </p:nvPicPr>
        <p:blipFill>
          <a:blip r:embed="rId3" cstate="print"/>
          <a:srcRect/>
          <a:stretch>
            <a:fillRect/>
          </a:stretch>
        </p:blipFill>
        <p:spPr bwMode="auto">
          <a:xfrm>
            <a:off x="994611" y="2469927"/>
            <a:ext cx="7154778" cy="2944834"/>
          </a:xfrm>
          <a:prstGeom prst="rect">
            <a:avLst/>
          </a:prstGeom>
          <a:noFill/>
        </p:spPr>
      </p:pic>
      <p:pic>
        <p:nvPicPr>
          <p:cNvPr id="1026" name="Picture 2" descr="G:\08VOL4\Graphics\Powerpoint\PEARSON\PE006-TIMBERLAKE-13e\Final Files\Lecture PPT\JPGS\ch12\Core Chemistry Skill marginal element-1.jpg"/>
          <p:cNvPicPr>
            <a:picLocks noChangeAspect="1" noChangeArrowheads="1"/>
          </p:cNvPicPr>
          <p:nvPr/>
        </p:nvPicPr>
        <p:blipFill>
          <a:blip r:embed="rId4" cstate="print"/>
          <a:srcRect/>
          <a:stretch>
            <a:fillRect/>
          </a:stretch>
        </p:blipFill>
        <p:spPr bwMode="auto">
          <a:xfrm>
            <a:off x="6180328" y="488950"/>
            <a:ext cx="2862072" cy="704088"/>
          </a:xfrm>
          <a:prstGeom prst="rect">
            <a:avLst/>
          </a:prstGeom>
          <a:noFill/>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a:t>
            </a:r>
            <a:endParaRPr lang="en-US" dirty="0"/>
          </a:p>
        </p:txBody>
      </p:sp>
    </p:spTree>
    <p:extLst>
      <p:ext uri="{BB962C8B-B14F-4D97-AF65-F5344CB8AC3E}">
        <p14:creationId xmlns:p14="http://schemas.microsoft.com/office/powerpoint/2010/main" val="2344428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219075"/>
            <a:ext cx="8153400" cy="990600"/>
          </a:xfrm>
        </p:spPr>
        <p:txBody>
          <a:bodyPr/>
          <a:lstStyle/>
          <a:p>
            <a:pPr eaLnBrk="1" hangingPunct="1"/>
            <a:r>
              <a:rPr lang="en-US" dirty="0"/>
              <a:t>Solution </a:t>
            </a:r>
          </a:p>
        </p:txBody>
      </p:sp>
      <p:sp>
        <p:nvSpPr>
          <p:cNvPr id="45059" name="Rectangle 3"/>
          <p:cNvSpPr>
            <a:spLocks noGrp="1" noChangeArrowheads="1"/>
          </p:cNvSpPr>
          <p:nvPr>
            <p:ph sz="quarter" idx="1"/>
          </p:nvPr>
        </p:nvSpPr>
        <p:spPr>
          <a:xfrm>
            <a:off x="609600" y="1676400"/>
            <a:ext cx="7543800" cy="4495800"/>
          </a:xfrm>
        </p:spPr>
        <p:txBody>
          <a:bodyPr/>
          <a:lstStyle/>
          <a:p>
            <a:pPr eaLnBrk="1" hangingPunct="1">
              <a:lnSpc>
                <a:spcPct val="90000"/>
              </a:lnSpc>
              <a:spcBef>
                <a:spcPct val="0"/>
              </a:spcBef>
              <a:buFont typeface="Arial" charset="0"/>
              <a:buNone/>
            </a:pPr>
            <a:r>
              <a:rPr lang="en-US" dirty="0"/>
              <a:t>Write the structures </a:t>
            </a:r>
            <a:r>
              <a:rPr lang="en-US" dirty="0" smtClean="0"/>
              <a:t>for </a:t>
            </a:r>
            <a:r>
              <a:rPr lang="en-US" dirty="0"/>
              <a:t>the following:</a:t>
            </a:r>
          </a:p>
          <a:p>
            <a:pPr eaLnBrk="1" hangingPunct="1">
              <a:lnSpc>
                <a:spcPct val="90000"/>
              </a:lnSpc>
              <a:spcBef>
                <a:spcPct val="0"/>
              </a:spcBef>
              <a:buFont typeface="Wingdings" charset="2"/>
              <a:buNone/>
            </a:pPr>
            <a:r>
              <a:rPr lang="en-US" dirty="0"/>
              <a:t>					       </a:t>
            </a:r>
          </a:p>
          <a:p>
            <a:pPr eaLnBrk="1" hangingPunct="1">
              <a:lnSpc>
                <a:spcPct val="70000"/>
              </a:lnSpc>
              <a:spcBef>
                <a:spcPct val="0"/>
              </a:spcBef>
              <a:buFont typeface="Wingdings" charset="2"/>
              <a:buNone/>
            </a:pPr>
            <a:r>
              <a:rPr lang="en-US" dirty="0"/>
              <a:t>					        </a:t>
            </a:r>
          </a:p>
          <a:p>
            <a:pPr eaLnBrk="1" hangingPunct="1">
              <a:lnSpc>
                <a:spcPct val="90000"/>
              </a:lnSpc>
              <a:spcBef>
                <a:spcPct val="0"/>
              </a:spcBef>
              <a:buFont typeface="Wingdings" charset="2"/>
              <a:buNone/>
            </a:pPr>
            <a:r>
              <a:rPr lang="en-US" dirty="0"/>
              <a:t>A.  3-Pentanol	</a:t>
            </a:r>
          </a:p>
          <a:p>
            <a:pPr eaLnBrk="1" hangingPunct="1">
              <a:lnSpc>
                <a:spcPct val="90000"/>
              </a:lnSpc>
              <a:spcBef>
                <a:spcPct val="0"/>
              </a:spcBef>
              <a:buFont typeface="Wingdings" charset="2"/>
              <a:buNone/>
            </a:pPr>
            <a:endParaRPr lang="en-US" dirty="0"/>
          </a:p>
          <a:p>
            <a:pPr eaLnBrk="1" hangingPunct="1">
              <a:lnSpc>
                <a:spcPct val="90000"/>
              </a:lnSpc>
              <a:spcBef>
                <a:spcPct val="0"/>
              </a:spcBef>
              <a:buFont typeface="Wingdings" charset="2"/>
              <a:buNone/>
            </a:pPr>
            <a:endParaRPr lang="en-US" dirty="0"/>
          </a:p>
          <a:p>
            <a:pPr eaLnBrk="1" hangingPunct="1">
              <a:spcBef>
                <a:spcPct val="0"/>
              </a:spcBef>
              <a:buFont typeface="Wingdings" charset="2"/>
              <a:buNone/>
            </a:pPr>
            <a:r>
              <a:rPr lang="en-US" dirty="0"/>
              <a:t>B.  Ethanol</a:t>
            </a:r>
          </a:p>
          <a:p>
            <a:pPr eaLnBrk="1" hangingPunct="1">
              <a:spcBef>
                <a:spcPct val="0"/>
              </a:spcBef>
              <a:buFont typeface="Wingdings" charset="2"/>
              <a:buNone/>
            </a:pPr>
            <a:r>
              <a:rPr lang="en-US" dirty="0"/>
              <a:t>	</a:t>
            </a:r>
          </a:p>
          <a:p>
            <a:pPr eaLnBrk="1" hangingPunct="1">
              <a:spcBef>
                <a:spcPct val="0"/>
              </a:spcBef>
              <a:buFont typeface="Wingdings" charset="2"/>
              <a:buNone/>
            </a:pPr>
            <a:r>
              <a:rPr lang="en-US" dirty="0"/>
              <a:t>C.  Diethyl ether    </a:t>
            </a:r>
          </a:p>
        </p:txBody>
      </p:sp>
      <p:pic>
        <p:nvPicPr>
          <p:cNvPr id="4506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2133600"/>
            <a:ext cx="3467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700" y="3708400"/>
            <a:ext cx="1993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6900" y="4343400"/>
            <a:ext cx="3492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30</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533400" y="219078"/>
            <a:ext cx="8153400" cy="990600"/>
          </a:xfrm>
        </p:spPr>
        <p:txBody>
          <a:bodyPr/>
          <a:lstStyle/>
          <a:p>
            <a:pPr eaLnBrk="1" hangingPunct="1"/>
            <a:r>
              <a:rPr lang="en-US" dirty="0">
                <a:cs typeface="Times New Roman" charset="0"/>
              </a:rPr>
              <a:t>12.2  </a:t>
            </a:r>
            <a:r>
              <a:rPr lang="en-US" dirty="0">
                <a:solidFill>
                  <a:srgbClr val="800000"/>
                </a:solidFill>
                <a:cs typeface="Times New Roman" charset="0"/>
              </a:rPr>
              <a:t>Properties of Alcohols </a:t>
            </a:r>
          </a:p>
        </p:txBody>
      </p:sp>
      <p:sp>
        <p:nvSpPr>
          <p:cNvPr id="13315" name="Rectangle 3"/>
          <p:cNvSpPr>
            <a:spLocks noGrp="1" noChangeArrowheads="1"/>
          </p:cNvSpPr>
          <p:nvPr>
            <p:ph sz="quarter" idx="1"/>
          </p:nvPr>
        </p:nvSpPr>
        <p:spPr>
          <a:xfrm>
            <a:off x="609599" y="1676400"/>
            <a:ext cx="4267201" cy="2743200"/>
          </a:xfrm>
        </p:spPr>
        <p:txBody>
          <a:bodyPr/>
          <a:lstStyle/>
          <a:p>
            <a:pPr marL="0" indent="0" eaLnBrk="1" hangingPunct="1">
              <a:buFont typeface="Arial" charset="0"/>
              <a:buNone/>
            </a:pPr>
            <a:r>
              <a:rPr lang="en-US" dirty="0"/>
              <a:t>In an alcohol-containing sanitizer, the amount of ethanol is typically 60%  </a:t>
            </a:r>
            <a:r>
              <a:rPr lang="en-US" b="1" dirty="0"/>
              <a:t>(</a:t>
            </a:r>
            <a:r>
              <a:rPr lang="en-US" dirty="0"/>
              <a:t>v</a:t>
            </a:r>
            <a:r>
              <a:rPr lang="en-US" b="1" dirty="0"/>
              <a:t>/</a:t>
            </a:r>
            <a:r>
              <a:rPr lang="en-US" dirty="0"/>
              <a:t>v</a:t>
            </a:r>
            <a:r>
              <a:rPr lang="en-US" b="1" dirty="0"/>
              <a:t>) </a:t>
            </a:r>
            <a:r>
              <a:rPr lang="en-US" dirty="0"/>
              <a:t>but can be as high as 85% (v/v). Because alcohols are flammable, hand sanitizers are a fire hazard in </a:t>
            </a:r>
            <a:br>
              <a:rPr lang="en-US" dirty="0"/>
            </a:br>
            <a:r>
              <a:rPr lang="en-US" dirty="0"/>
              <a:t>the home. </a:t>
            </a:r>
            <a:endParaRPr lang="en-US" sz="3200" b="1" dirty="0"/>
          </a:p>
        </p:txBody>
      </p:sp>
      <p:sp>
        <p:nvSpPr>
          <p:cNvPr id="13316" name="TextBox 9"/>
          <p:cNvSpPr txBox="1">
            <a:spLocks noChangeArrowheads="1"/>
          </p:cNvSpPr>
          <p:nvPr/>
        </p:nvSpPr>
        <p:spPr bwMode="auto">
          <a:xfrm>
            <a:off x="685800" y="53340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Goal  </a:t>
            </a:r>
            <a:r>
              <a:rPr lang="en-US" sz="2400" dirty="0">
                <a:latin typeface="Times New Roman" pitchFamily="18" charset="0"/>
              </a:rPr>
              <a:t>Describe the classification of alcohols; describe the solubility of alcohols in water.</a:t>
            </a:r>
          </a:p>
        </p:txBody>
      </p:sp>
      <p:grpSp>
        <p:nvGrpSpPr>
          <p:cNvPr id="4" name="Group 3"/>
          <p:cNvGrpSpPr/>
          <p:nvPr/>
        </p:nvGrpSpPr>
        <p:grpSpPr>
          <a:xfrm>
            <a:off x="5334000" y="1683585"/>
            <a:ext cx="3596147" cy="3539330"/>
            <a:chOff x="5334000" y="1683585"/>
            <a:chExt cx="3596147" cy="353933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8333"/>
            <a:stretch/>
          </p:blipFill>
          <p:spPr>
            <a:xfrm>
              <a:off x="5334000" y="1683585"/>
              <a:ext cx="3596147" cy="254116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3186" t="65389" r="56"/>
            <a:stretch/>
          </p:blipFill>
          <p:spPr>
            <a:xfrm>
              <a:off x="5562600" y="4343400"/>
              <a:ext cx="3254478" cy="879515"/>
            </a:xfrm>
            <a:prstGeom prst="rect">
              <a:avLst/>
            </a:prstGeom>
          </p:spPr>
        </p:pic>
      </p:grpSp>
      <p:sp>
        <p:nvSpPr>
          <p:cNvPr id="8"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31</a:t>
            </a:r>
            <a:endParaRPr lang="en-US" dirty="0"/>
          </a:p>
        </p:txBody>
      </p:sp>
    </p:spTree>
    <p:extLst>
      <p:ext uri="{BB962C8B-B14F-4D97-AF65-F5344CB8AC3E}">
        <p14:creationId xmlns:p14="http://schemas.microsoft.com/office/powerpoint/2010/main" val="375948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533400" y="219075"/>
            <a:ext cx="8153400" cy="990600"/>
          </a:xfrm>
        </p:spPr>
        <p:txBody>
          <a:bodyPr/>
          <a:lstStyle/>
          <a:p>
            <a:pPr eaLnBrk="1" hangingPunct="1"/>
            <a:r>
              <a:rPr lang="en-US" dirty="0">
                <a:cs typeface="Times New Roman" charset="0"/>
              </a:rPr>
              <a:t>Classification of Alcohols</a:t>
            </a:r>
          </a:p>
        </p:txBody>
      </p:sp>
      <p:sp>
        <p:nvSpPr>
          <p:cNvPr id="14339" name="Rectangle 2"/>
          <p:cNvSpPr>
            <a:spLocks noGrp="1" noChangeArrowheads="1"/>
          </p:cNvSpPr>
          <p:nvPr>
            <p:ph sz="quarter" idx="1"/>
          </p:nvPr>
        </p:nvSpPr>
        <p:spPr>
          <a:xfrm>
            <a:off x="609600" y="1600200"/>
            <a:ext cx="8001000" cy="5029200"/>
          </a:xfrm>
        </p:spPr>
        <p:txBody>
          <a:bodyPr/>
          <a:lstStyle/>
          <a:p>
            <a:pPr eaLnBrk="1" hangingPunct="1">
              <a:spcBef>
                <a:spcPct val="5000"/>
              </a:spcBef>
              <a:spcAft>
                <a:spcPct val="5000"/>
              </a:spcAft>
              <a:buClr>
                <a:schemeClr val="bg2"/>
              </a:buClr>
              <a:buSzTx/>
              <a:buFontTx/>
              <a:buNone/>
            </a:pPr>
            <a:r>
              <a:rPr lang="en-US" b="1" dirty="0">
                <a:solidFill>
                  <a:srgbClr val="000000"/>
                </a:solidFill>
                <a:cs typeface="Times New Roman" charset="0"/>
              </a:rPr>
              <a:t>Alcohols</a:t>
            </a:r>
            <a:r>
              <a:rPr lang="en-US" dirty="0">
                <a:solidFill>
                  <a:srgbClr val="000000"/>
                </a:solidFill>
                <a:cs typeface="Times New Roman" charset="0"/>
              </a:rPr>
              <a:t> are classified </a:t>
            </a:r>
          </a:p>
          <a:p>
            <a:pPr eaLnBrk="1" hangingPunct="1">
              <a:spcBef>
                <a:spcPct val="5000"/>
              </a:spcBef>
              <a:spcAft>
                <a:spcPct val="5000"/>
              </a:spcAft>
              <a:buSzTx/>
              <a:buFontTx/>
              <a:buChar char="•"/>
            </a:pPr>
            <a:r>
              <a:rPr lang="en-US" dirty="0">
                <a:solidFill>
                  <a:srgbClr val="000000"/>
                </a:solidFill>
                <a:cs typeface="Times New Roman" charset="0"/>
              </a:rPr>
              <a:t>by the number of alkyl groups attached to the carbon bonded to the hydroxyl</a:t>
            </a:r>
          </a:p>
          <a:p>
            <a:pPr eaLnBrk="1" hangingPunct="1">
              <a:spcBef>
                <a:spcPct val="5000"/>
              </a:spcBef>
              <a:spcAft>
                <a:spcPct val="5000"/>
              </a:spcAft>
              <a:buSzTx/>
              <a:buFontTx/>
              <a:buChar char="•"/>
            </a:pPr>
            <a:r>
              <a:rPr lang="en-US" dirty="0">
                <a:solidFill>
                  <a:srgbClr val="000000"/>
                </a:solidFill>
                <a:cs typeface="Times New Roman" charset="0"/>
              </a:rPr>
              <a:t>as primary (1</a:t>
            </a:r>
            <a:r>
              <a:rPr lang="en-US" dirty="0">
                <a:latin typeface="Times New Roman"/>
                <a:ea typeface="Calibri"/>
              </a:rPr>
              <a:t>°</a:t>
            </a:r>
            <a:r>
              <a:rPr lang="en-US" dirty="0">
                <a:solidFill>
                  <a:srgbClr val="000000"/>
                </a:solidFill>
                <a:cs typeface="Times New Roman" charset="0"/>
              </a:rPr>
              <a:t>), secondary (2</a:t>
            </a:r>
            <a:r>
              <a:rPr lang="en-US" dirty="0">
                <a:latin typeface="Times New Roman"/>
                <a:ea typeface="Calibri"/>
              </a:rPr>
              <a:t>°</a:t>
            </a:r>
            <a:r>
              <a:rPr lang="en-US" dirty="0">
                <a:solidFill>
                  <a:srgbClr val="000000"/>
                </a:solidFill>
                <a:cs typeface="Times New Roman" charset="0"/>
              </a:rPr>
              <a:t>), or tertiary (3</a:t>
            </a:r>
            <a:r>
              <a:rPr lang="en-US" dirty="0">
                <a:latin typeface="Times New Roman"/>
                <a:ea typeface="Calibri"/>
              </a:rPr>
              <a:t>°</a:t>
            </a:r>
            <a:r>
              <a:rPr lang="en-US" dirty="0">
                <a:solidFill>
                  <a:srgbClr val="000000"/>
                </a:solidFill>
                <a:cs typeface="Times New Roman" charset="0"/>
              </a:rPr>
              <a:t>)</a:t>
            </a:r>
            <a:endParaRPr lang="en-US" baseline="-25000" dirty="0">
              <a:solidFill>
                <a:srgbClr val="000000"/>
              </a:solidFill>
              <a:cs typeface="Times New Roman" charset="0"/>
            </a:endParaRPr>
          </a:p>
        </p:txBody>
      </p:sp>
      <p:pic>
        <p:nvPicPr>
          <p:cNvPr id="14340" name="Picture 4" descr="12_Pg406_UnFigure_3.jpg"/>
          <p:cNvPicPr>
            <a:picLocks noChangeAspect="1"/>
          </p:cNvPicPr>
          <p:nvPr/>
        </p:nvPicPr>
        <p:blipFill>
          <a:blip r:embed="rId3" cstate="print"/>
          <a:stretch>
            <a:fillRect/>
          </a:stretch>
        </p:blipFill>
        <p:spPr bwMode="auto">
          <a:xfrm>
            <a:off x="304800" y="3591185"/>
            <a:ext cx="8534400" cy="258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32</a:t>
            </a:r>
            <a:endParaRPr lang="en-US" dirty="0"/>
          </a:p>
        </p:txBody>
      </p:sp>
    </p:spTree>
    <p:extLst>
      <p:ext uri="{BB962C8B-B14F-4D97-AF65-F5344CB8AC3E}">
        <p14:creationId xmlns:p14="http://schemas.microsoft.com/office/powerpoint/2010/main" val="329920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Learning Check</a:t>
            </a:r>
          </a:p>
        </p:txBody>
      </p:sp>
      <p:sp>
        <p:nvSpPr>
          <p:cNvPr id="15363" name="Rectangle 2"/>
          <p:cNvSpPr>
            <a:spLocks noGrp="1" noChangeArrowheads="1"/>
          </p:cNvSpPr>
          <p:nvPr>
            <p:ph sz="quarter" idx="1"/>
          </p:nvPr>
        </p:nvSpPr>
        <p:spPr>
          <a:xfrm>
            <a:off x="609600" y="1600200"/>
            <a:ext cx="7924800" cy="4800600"/>
          </a:xfrm>
        </p:spPr>
        <p:txBody>
          <a:bodyPr/>
          <a:lstStyle/>
          <a:p>
            <a:pPr eaLnBrk="1" hangingPunct="1">
              <a:spcBef>
                <a:spcPct val="0"/>
              </a:spcBef>
              <a:buFont typeface="Wingdings" charset="2"/>
              <a:buNone/>
            </a:pPr>
            <a:r>
              <a:rPr lang="en-US" dirty="0">
                <a:cs typeface="Times New Roman" charset="0"/>
              </a:rPr>
              <a:t>Classify each alcohol as primary, secondary, or tertiary.</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a:t>
            </a:r>
          </a:p>
          <a:p>
            <a:pPr eaLnBrk="1" hangingPunct="1">
              <a:lnSpc>
                <a:spcPct val="7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A. </a:t>
            </a:r>
            <a:r>
              <a:rPr lang="en-US" baseline="30000" dirty="0">
                <a:cs typeface="Times New Roman" charset="0"/>
              </a:rPr>
              <a:t>	</a:t>
            </a: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B.   </a:t>
            </a:r>
            <a:r>
              <a:rPr lang="en-US" dirty="0"/>
              <a:t>CH</a:t>
            </a:r>
            <a:r>
              <a:rPr lang="en-US" baseline="-25000" dirty="0"/>
              <a:t>3</a:t>
            </a:r>
            <a:r>
              <a:rPr lang="en-US" dirty="0"/>
              <a:t>—CH</a:t>
            </a:r>
            <a:r>
              <a:rPr lang="en-US" baseline="-25000" dirty="0"/>
              <a:t>2</a:t>
            </a:r>
            <a:r>
              <a:rPr lang="en-US" dirty="0"/>
              <a:t>—CH</a:t>
            </a:r>
            <a:r>
              <a:rPr lang="en-US" baseline="-25000" dirty="0"/>
              <a:t>2</a:t>
            </a:r>
            <a:r>
              <a:rPr lang="en-US" dirty="0"/>
              <a:t>—OH</a:t>
            </a:r>
            <a:r>
              <a:rPr lang="en-US" baseline="30000" dirty="0">
                <a:cs typeface="Times New Roman" charset="0"/>
              </a:rPr>
              <a:t>	</a:t>
            </a:r>
          </a:p>
          <a:p>
            <a:pPr eaLnBrk="1" hangingPunct="1">
              <a:spcBef>
                <a:spcPct val="0"/>
              </a:spcBef>
              <a:buFont typeface="Wingdings" charset="2"/>
              <a:buNone/>
            </a:pPr>
            <a:r>
              <a:rPr lang="en-US" dirty="0">
                <a:cs typeface="Times New Roman" charset="0"/>
              </a:rPr>
              <a:t>                               		   </a:t>
            </a:r>
          </a:p>
          <a:p>
            <a:pPr eaLnBrk="1" hangingPunct="1">
              <a:lnSpc>
                <a:spcPct val="7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C. </a:t>
            </a:r>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590800"/>
            <a:ext cx="335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419600"/>
            <a:ext cx="3492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33</a:t>
            </a:r>
            <a:endParaRPr lang="en-US" dirty="0"/>
          </a:p>
        </p:txBody>
      </p:sp>
    </p:spTree>
    <p:extLst>
      <p:ext uri="{BB962C8B-B14F-4D97-AF65-F5344CB8AC3E}">
        <p14:creationId xmlns:p14="http://schemas.microsoft.com/office/powerpoint/2010/main" val="223895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533401" y="219076"/>
            <a:ext cx="8153400" cy="990600"/>
          </a:xfrm>
        </p:spPr>
        <p:txBody>
          <a:bodyPr/>
          <a:lstStyle/>
          <a:p>
            <a:pPr eaLnBrk="1" hangingPunct="1"/>
            <a:r>
              <a:rPr lang="en-US" dirty="0">
                <a:cs typeface="Times New Roman" charset="0"/>
              </a:rPr>
              <a:t>Solution</a:t>
            </a:r>
          </a:p>
        </p:txBody>
      </p:sp>
      <p:sp>
        <p:nvSpPr>
          <p:cNvPr id="16387" name="Rectangle 2"/>
          <p:cNvSpPr>
            <a:spLocks noGrp="1" noChangeArrowheads="1"/>
          </p:cNvSpPr>
          <p:nvPr>
            <p:ph sz="quarter" idx="1"/>
          </p:nvPr>
        </p:nvSpPr>
        <p:spPr>
          <a:xfrm>
            <a:off x="609600" y="1600200"/>
            <a:ext cx="7924800" cy="4800600"/>
          </a:xfrm>
        </p:spPr>
        <p:txBody>
          <a:bodyPr/>
          <a:lstStyle/>
          <a:p>
            <a:pPr eaLnBrk="1" hangingPunct="1">
              <a:spcBef>
                <a:spcPct val="0"/>
              </a:spcBef>
              <a:buFont typeface="Wingdings" charset="2"/>
              <a:buNone/>
            </a:pPr>
            <a:r>
              <a:rPr lang="en-US" dirty="0">
                <a:cs typeface="Times New Roman" charset="0"/>
              </a:rPr>
              <a:t>Classify each alcohol as primary, secondary, or tertiary.</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a:t>
            </a:r>
          </a:p>
          <a:p>
            <a:pPr eaLnBrk="1" hangingPunct="1">
              <a:lnSpc>
                <a:spcPct val="7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A. </a:t>
            </a:r>
            <a:r>
              <a:rPr lang="en-US" baseline="30000" dirty="0">
                <a:cs typeface="Times New Roman" charset="0"/>
              </a:rPr>
              <a:t>					</a:t>
            </a:r>
            <a:r>
              <a:rPr lang="en-US" b="1" dirty="0">
                <a:solidFill>
                  <a:schemeClr val="accent1"/>
                </a:solidFill>
                <a:cs typeface="Times New Roman" charset="0"/>
              </a:rPr>
              <a:t>secondary</a:t>
            </a:r>
          </a:p>
          <a:p>
            <a:pPr eaLnBrk="1" hangingPunct="1">
              <a:spcBef>
                <a:spcPct val="0"/>
              </a:spcBef>
              <a:buFont typeface="Wingdings" charset="2"/>
              <a:buNone/>
            </a:pPr>
            <a:endParaRPr lang="en-US" dirty="0">
              <a:cs typeface="Times New Roman" charset="0"/>
            </a:endParaRPr>
          </a:p>
          <a:p>
            <a:pPr eaLnBrk="1" hangingPunct="1">
              <a:spcBef>
                <a:spcPct val="0"/>
              </a:spcBef>
              <a:buFont typeface="Arial" charset="0"/>
              <a:buNone/>
            </a:pPr>
            <a:r>
              <a:rPr lang="en-US" dirty="0">
                <a:cs typeface="Times New Roman" charset="0"/>
              </a:rPr>
              <a:t>B.   </a:t>
            </a:r>
            <a:r>
              <a:rPr lang="en-US" dirty="0"/>
              <a:t>CH</a:t>
            </a:r>
            <a:r>
              <a:rPr lang="en-US" baseline="-25000" dirty="0"/>
              <a:t>3</a:t>
            </a:r>
            <a:r>
              <a:rPr lang="en-US" dirty="0"/>
              <a:t>—CH</a:t>
            </a:r>
            <a:r>
              <a:rPr lang="en-US" baseline="-25000" dirty="0"/>
              <a:t>2</a:t>
            </a:r>
            <a:r>
              <a:rPr lang="en-US" dirty="0"/>
              <a:t>—CH</a:t>
            </a:r>
            <a:r>
              <a:rPr lang="en-US" baseline="-25000" dirty="0"/>
              <a:t>2</a:t>
            </a:r>
            <a:r>
              <a:rPr lang="en-US" dirty="0"/>
              <a:t>—OH</a:t>
            </a:r>
            <a:r>
              <a:rPr lang="en-US" baseline="30000" dirty="0">
                <a:cs typeface="Times New Roman" charset="0"/>
              </a:rPr>
              <a:t>		</a:t>
            </a:r>
            <a:r>
              <a:rPr lang="en-US" b="1" dirty="0">
                <a:solidFill>
                  <a:schemeClr val="accent1"/>
                </a:solidFill>
                <a:cs typeface="Times New Roman" charset="0"/>
              </a:rPr>
              <a:t>primary</a:t>
            </a:r>
            <a:endParaRPr lang="en-US" baseline="30000" dirty="0">
              <a:cs typeface="Times New Roman" charset="0"/>
            </a:endParaRPr>
          </a:p>
          <a:p>
            <a:pPr eaLnBrk="1" hangingPunct="1">
              <a:spcBef>
                <a:spcPct val="0"/>
              </a:spcBef>
              <a:buFont typeface="Wingdings" charset="2"/>
              <a:buNone/>
            </a:pPr>
            <a:r>
              <a:rPr lang="en-US" dirty="0">
                <a:cs typeface="Times New Roman" charset="0"/>
              </a:rPr>
              <a:t>                               		   </a:t>
            </a:r>
          </a:p>
          <a:p>
            <a:pPr eaLnBrk="1" hangingPunct="1">
              <a:lnSpc>
                <a:spcPct val="70000"/>
              </a:lnSpc>
              <a:spcBef>
                <a:spcPct val="0"/>
              </a:spcBef>
              <a:buFont typeface="Wingdings" charset="2"/>
              <a:buNone/>
            </a:pPr>
            <a:r>
              <a:rPr lang="en-US" dirty="0">
                <a:cs typeface="Times New Roman" charset="0"/>
              </a:rPr>
              <a:t>	 	                 </a:t>
            </a:r>
          </a:p>
          <a:p>
            <a:pPr eaLnBrk="1" hangingPunct="1">
              <a:spcBef>
                <a:spcPct val="0"/>
              </a:spcBef>
              <a:buFont typeface="Arial" charset="0"/>
              <a:buNone/>
            </a:pPr>
            <a:r>
              <a:rPr lang="en-US" dirty="0">
                <a:cs typeface="Times New Roman" charset="0"/>
              </a:rPr>
              <a:t>C. 					</a:t>
            </a:r>
            <a:r>
              <a:rPr lang="en-US" b="1" dirty="0">
                <a:solidFill>
                  <a:schemeClr val="accent1"/>
                </a:solidFill>
                <a:cs typeface="Times New Roman" charset="0"/>
              </a:rPr>
              <a:t>tertiary</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a:t>
            </a:r>
          </a:p>
        </p:txBody>
      </p:sp>
      <p:pic>
        <p:nvPicPr>
          <p:cNvPr id="1638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590800"/>
            <a:ext cx="335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419600"/>
            <a:ext cx="3492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34</a:t>
            </a:r>
            <a:endParaRPr lang="en-US" dirty="0"/>
          </a:p>
        </p:txBody>
      </p:sp>
    </p:spTree>
    <p:extLst>
      <p:ext uri="{BB962C8B-B14F-4D97-AF65-F5344CB8AC3E}">
        <p14:creationId xmlns:p14="http://schemas.microsoft.com/office/powerpoint/2010/main" val="1499407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533400" y="219079"/>
            <a:ext cx="8153400" cy="990600"/>
          </a:xfrm>
        </p:spPr>
        <p:txBody>
          <a:bodyPr/>
          <a:lstStyle/>
          <a:p>
            <a:pPr eaLnBrk="1" hangingPunct="1"/>
            <a:r>
              <a:rPr lang="en-US" dirty="0">
                <a:cs typeface="Times New Roman" charset="0"/>
              </a:rPr>
              <a:t>Solubility of Alcohols in Water</a:t>
            </a:r>
          </a:p>
        </p:txBody>
      </p:sp>
      <p:sp>
        <p:nvSpPr>
          <p:cNvPr id="17411" name="Rectangle 1027"/>
          <p:cNvSpPr>
            <a:spLocks noGrp="1" noChangeArrowheads="1"/>
          </p:cNvSpPr>
          <p:nvPr>
            <p:ph sz="quarter" idx="1"/>
          </p:nvPr>
        </p:nvSpPr>
        <p:spPr>
          <a:xfrm>
            <a:off x="609600" y="1600200"/>
            <a:ext cx="4648200" cy="5029200"/>
          </a:xfrm>
        </p:spPr>
        <p:txBody>
          <a:bodyPr/>
          <a:lstStyle/>
          <a:p>
            <a:pPr eaLnBrk="1" hangingPunct="1">
              <a:buClr>
                <a:schemeClr val="bg2"/>
              </a:buClr>
              <a:buSzTx/>
              <a:buFontTx/>
              <a:buNone/>
            </a:pPr>
            <a:r>
              <a:rPr lang="en-US" b="1" dirty="0">
                <a:solidFill>
                  <a:srgbClr val="000000"/>
                </a:solidFill>
                <a:cs typeface="Times New Roman" charset="0"/>
              </a:rPr>
              <a:t>Alcohols</a:t>
            </a:r>
          </a:p>
          <a:p>
            <a:pPr eaLnBrk="1" hangingPunct="1">
              <a:buSzTx/>
              <a:buFontTx/>
              <a:buChar char="•"/>
            </a:pPr>
            <a:r>
              <a:rPr lang="en-US" dirty="0">
                <a:solidFill>
                  <a:srgbClr val="000000"/>
                </a:solidFill>
                <a:cs typeface="Times New Roman" charset="0"/>
              </a:rPr>
              <a:t>contain polar </a:t>
            </a:r>
            <a:r>
              <a:rPr lang="en-US" dirty="0">
                <a:solidFill>
                  <a:srgbClr val="000000"/>
                </a:solidFill>
                <a:cs typeface="Times New Roman" charset="0"/>
                <a:sym typeface="Symbol" charset="2"/>
              </a:rPr>
              <a:t>—O</a:t>
            </a:r>
            <a:r>
              <a:rPr lang="en-US" dirty="0">
                <a:solidFill>
                  <a:srgbClr val="000000"/>
                </a:solidFill>
                <a:cs typeface="Times New Roman" charset="0"/>
              </a:rPr>
              <a:t>H groups and form hydrogen bonds with other alcohol molecules and with water</a:t>
            </a:r>
          </a:p>
          <a:p>
            <a:pPr eaLnBrk="1" hangingPunct="1">
              <a:buSzTx/>
              <a:buFontTx/>
              <a:buChar char="•"/>
            </a:pPr>
            <a:r>
              <a:rPr lang="en-US" dirty="0">
                <a:solidFill>
                  <a:srgbClr val="000000"/>
                </a:solidFill>
                <a:cs typeface="Times New Roman" charset="0"/>
              </a:rPr>
              <a:t>that have one to three carbons are soluble in water; the solubility of alcohols in water decreases with increasing number of carbons</a:t>
            </a:r>
          </a:p>
        </p:txBody>
      </p:sp>
      <p:pic>
        <p:nvPicPr>
          <p:cNvPr id="17413" name="Picture 5" descr="12_Pg407_UnFigure_1.jpg"/>
          <p:cNvPicPr>
            <a:picLocks noChangeAspect="1"/>
          </p:cNvPicPr>
          <p:nvPr/>
        </p:nvPicPr>
        <p:blipFill>
          <a:blip r:embed="rId3" cstate="print">
            <a:extLst>
              <a:ext uri="{28A0092B-C50C-407E-A947-70E740481C1C}">
                <a14:useLocalDpi xmlns:a14="http://schemas.microsoft.com/office/drawing/2010/main" val="0"/>
              </a:ext>
            </a:extLst>
          </a:blip>
          <a:srcRect b="8678"/>
          <a:stretch>
            <a:fillRect/>
          </a:stretch>
        </p:blipFill>
        <p:spPr bwMode="auto">
          <a:xfrm>
            <a:off x="990600" y="4953000"/>
            <a:ext cx="5791200" cy="137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621"/>
          <a:stretch/>
        </p:blipFill>
        <p:spPr>
          <a:xfrm>
            <a:off x="5334000" y="1828800"/>
            <a:ext cx="3536172" cy="2828114"/>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35</a:t>
            </a:r>
            <a:endParaRPr lang="en-US" dirty="0"/>
          </a:p>
        </p:txBody>
      </p:sp>
    </p:spTree>
    <p:extLst>
      <p:ext uri="{BB962C8B-B14F-4D97-AF65-F5344CB8AC3E}">
        <p14:creationId xmlns:p14="http://schemas.microsoft.com/office/powerpoint/2010/main" val="3047860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533400" y="161923"/>
            <a:ext cx="8153400" cy="990600"/>
          </a:xfrm>
        </p:spPr>
        <p:txBody>
          <a:bodyPr/>
          <a:lstStyle/>
          <a:p>
            <a:pPr eaLnBrk="1" hangingPunct="1"/>
            <a:r>
              <a:rPr lang="en-US" dirty="0">
                <a:cs typeface="Times New Roman" charset="0"/>
              </a:rPr>
              <a:t>Solubility of Alcohols and Ethers</a:t>
            </a:r>
            <a:br>
              <a:rPr lang="en-US" dirty="0">
                <a:cs typeface="Times New Roman" charset="0"/>
              </a:rPr>
            </a:br>
            <a:r>
              <a:rPr lang="en-US" dirty="0">
                <a:cs typeface="Times New Roman" charset="0"/>
              </a:rPr>
              <a:t>in Water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114"/>
          <a:stretch/>
        </p:blipFill>
        <p:spPr>
          <a:xfrm>
            <a:off x="304800" y="2014728"/>
            <a:ext cx="8534400" cy="2655595"/>
          </a:xfrm>
          <a:prstGeom prst="rect">
            <a:avLst/>
          </a:prstGeom>
        </p:spPr>
      </p:pic>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36</a:t>
            </a:r>
            <a:endParaRPr lang="en-US" dirty="0"/>
          </a:p>
        </p:txBody>
      </p:sp>
    </p:spTree>
    <p:extLst>
      <p:ext uri="{BB962C8B-B14F-4D97-AF65-F5344CB8AC3E}">
        <p14:creationId xmlns:p14="http://schemas.microsoft.com/office/powerpoint/2010/main" val="3546633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00028"/>
            <a:ext cx="7600950" cy="914400"/>
          </a:xfrm>
        </p:spPr>
        <p:txBody>
          <a:bodyPr/>
          <a:lstStyle/>
          <a:p>
            <a:pPr eaLnBrk="1" hangingPunct="1"/>
            <a:r>
              <a:rPr lang="en-US" dirty="0">
                <a:cs typeface="Times New Roman" charset="0"/>
              </a:rPr>
              <a:t>Chemistry Link to Health: </a:t>
            </a:r>
            <a:br>
              <a:rPr lang="en-US" dirty="0">
                <a:cs typeface="Times New Roman" charset="0"/>
              </a:rPr>
            </a:br>
            <a:r>
              <a:rPr lang="en-US" dirty="0">
                <a:cs typeface="Times New Roman" charset="0"/>
              </a:rPr>
              <a:t>Hand Sanitizers</a:t>
            </a:r>
          </a:p>
        </p:txBody>
      </p:sp>
      <p:sp>
        <p:nvSpPr>
          <p:cNvPr id="19459" name="Rectangle 3"/>
          <p:cNvSpPr>
            <a:spLocks noGrp="1" noChangeArrowheads="1"/>
          </p:cNvSpPr>
          <p:nvPr>
            <p:ph type="body" sz="half" idx="1"/>
          </p:nvPr>
        </p:nvSpPr>
        <p:spPr>
          <a:xfrm>
            <a:off x="407773" y="1600200"/>
            <a:ext cx="8600303" cy="4419600"/>
          </a:xfrm>
        </p:spPr>
        <p:txBody>
          <a:bodyPr/>
          <a:lstStyle/>
          <a:p>
            <a:pPr eaLnBrk="1" hangingPunct="1">
              <a:buClr>
                <a:schemeClr val="bg2"/>
              </a:buClr>
              <a:buSzTx/>
              <a:buFont typeface="Wingdings" charset="2"/>
              <a:buNone/>
            </a:pPr>
            <a:r>
              <a:rPr lang="en-US" dirty="0">
                <a:solidFill>
                  <a:srgbClr val="000000"/>
                </a:solidFill>
                <a:cs typeface="Times New Roman" charset="0"/>
              </a:rPr>
              <a:t>Hand sanitizers containing ethanol or propanol as their active ingredient</a:t>
            </a:r>
          </a:p>
          <a:p>
            <a:pPr eaLnBrk="1" hangingPunct="1"/>
            <a:r>
              <a:rPr lang="en-US" dirty="0"/>
              <a:t>are used as an alternative to washing hands </a:t>
            </a:r>
          </a:p>
          <a:p>
            <a:pPr eaLnBrk="1" hangingPunct="1"/>
            <a:r>
              <a:rPr lang="en-US" dirty="0"/>
              <a:t>kill most bacteria and viruses that spread </a:t>
            </a:r>
            <a:r>
              <a:rPr lang="en-US" dirty="0" smtClean="0"/>
              <a:t>cold </a:t>
            </a:r>
            <a:r>
              <a:rPr lang="en-US" dirty="0"/>
              <a:t>and flu</a:t>
            </a:r>
          </a:p>
          <a:p>
            <a:pPr eaLnBrk="1" hangingPunct="1">
              <a:buSzTx/>
              <a:buFontTx/>
              <a:buChar char="•"/>
            </a:pPr>
            <a:r>
              <a:rPr lang="en-US" dirty="0">
                <a:cs typeface="Times New Roman" charset="0"/>
              </a:rPr>
              <a:t>are approximately 60% (v/v) but can be as high as 85% (v/v)</a:t>
            </a:r>
          </a:p>
          <a:p>
            <a:pPr eaLnBrk="1" hangingPunct="1">
              <a:buSzTx/>
              <a:buFontTx/>
              <a:buChar char="•"/>
            </a:pPr>
            <a:r>
              <a:rPr lang="en-US" dirty="0">
                <a:cs typeface="Times New Roman" charset="0"/>
              </a:rPr>
              <a:t>are highly flammable and produce a transparent blue flame</a:t>
            </a:r>
          </a:p>
          <a:p>
            <a:pPr eaLnBrk="1" hangingPunct="1">
              <a:buSzTx/>
              <a:buFontTx/>
              <a:buChar char="•"/>
            </a:pPr>
            <a:r>
              <a:rPr lang="en-US" dirty="0">
                <a:cs typeface="Times New Roman" charset="0"/>
              </a:rPr>
              <a:t>may also contain triclosan, which can accumulate in the environment, promoting growth of antibiotic-resistant bacteria</a:t>
            </a:r>
          </a:p>
        </p:txBody>
      </p:sp>
      <p:pic>
        <p:nvPicPr>
          <p:cNvPr id="19460" name="Picture 5" descr="12_Pg407_UnFigure_3.jpg"/>
          <p:cNvPicPr>
            <a:picLocks noChangeAspect="1"/>
          </p:cNvPicPr>
          <p:nvPr/>
        </p:nvPicPr>
        <p:blipFill>
          <a:blip r:embed="rId3" cstate="print">
            <a:extLst>
              <a:ext uri="{28A0092B-C50C-407E-A947-70E740481C1C}">
                <a14:useLocalDpi xmlns:a14="http://schemas.microsoft.com/office/drawing/2010/main" val="0"/>
              </a:ext>
            </a:extLst>
          </a:blip>
          <a:srcRect b="4955"/>
          <a:stretch>
            <a:fillRect/>
          </a:stretch>
        </p:blipFill>
        <p:spPr bwMode="auto">
          <a:xfrm>
            <a:off x="3836773" y="5118355"/>
            <a:ext cx="2537254" cy="114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37</a:t>
            </a:r>
            <a:endParaRPr lang="en-US" dirty="0"/>
          </a:p>
        </p:txBody>
      </p:sp>
    </p:spTree>
    <p:extLst>
      <p:ext uri="{BB962C8B-B14F-4D97-AF65-F5344CB8AC3E}">
        <p14:creationId xmlns:p14="http://schemas.microsoft.com/office/powerpoint/2010/main" val="3589658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399" y="257173"/>
            <a:ext cx="7600950" cy="914400"/>
          </a:xfrm>
        </p:spPr>
        <p:txBody>
          <a:bodyPr/>
          <a:lstStyle/>
          <a:p>
            <a:pPr eaLnBrk="1" hangingPunct="1"/>
            <a:r>
              <a:rPr lang="en-US" dirty="0">
                <a:cs typeface="Times New Roman" charset="0"/>
              </a:rPr>
              <a:t>Solubility of Phenols</a:t>
            </a:r>
          </a:p>
        </p:txBody>
      </p:sp>
      <p:sp>
        <p:nvSpPr>
          <p:cNvPr id="20483" name="Rectangle 3"/>
          <p:cNvSpPr>
            <a:spLocks noGrp="1" noChangeArrowheads="1"/>
          </p:cNvSpPr>
          <p:nvPr>
            <p:ph type="body" sz="half" idx="1"/>
          </p:nvPr>
        </p:nvSpPr>
        <p:spPr>
          <a:xfrm>
            <a:off x="609600" y="1600200"/>
            <a:ext cx="8382000" cy="4419600"/>
          </a:xfrm>
        </p:spPr>
        <p:txBody>
          <a:bodyPr/>
          <a:lstStyle/>
          <a:p>
            <a:pPr eaLnBrk="1" hangingPunct="1">
              <a:buClr>
                <a:schemeClr val="bg2"/>
              </a:buClr>
              <a:buSzTx/>
              <a:buFont typeface="Wingdings" charset="2"/>
              <a:buNone/>
            </a:pPr>
            <a:r>
              <a:rPr lang="en-US" b="1" dirty="0">
                <a:solidFill>
                  <a:srgbClr val="000000"/>
                </a:solidFill>
                <a:cs typeface="Times New Roman" charset="0"/>
              </a:rPr>
              <a:t>Phenols</a:t>
            </a:r>
          </a:p>
          <a:p>
            <a:pPr eaLnBrk="1" hangingPunct="1">
              <a:buSzTx/>
              <a:buFontTx/>
              <a:buChar char="•"/>
            </a:pPr>
            <a:r>
              <a:rPr lang="en-US" dirty="0">
                <a:cs typeface="Times New Roman" charset="0"/>
              </a:rPr>
              <a:t>are slightly soluble in water</a:t>
            </a:r>
          </a:p>
          <a:p>
            <a:pPr eaLnBrk="1" hangingPunct="1">
              <a:buSzTx/>
              <a:buFontTx/>
              <a:buChar char="•"/>
            </a:pPr>
            <a:r>
              <a:rPr lang="en-US" dirty="0">
                <a:cs typeface="Times New Roman" charset="0"/>
              </a:rPr>
              <a:t>have an </a:t>
            </a:r>
            <a:r>
              <a:rPr lang="en-US" dirty="0">
                <a:cs typeface="Times New Roman" charset="0"/>
                <a:sym typeface="Symbol" charset="2"/>
              </a:rPr>
              <a:t>—O</a:t>
            </a:r>
            <a:r>
              <a:rPr lang="en-US" dirty="0">
                <a:cs typeface="Times New Roman" charset="0"/>
              </a:rPr>
              <a:t>H group that can form hydrogen bonds with water</a:t>
            </a:r>
          </a:p>
          <a:p>
            <a:pPr eaLnBrk="1" hangingPunct="1">
              <a:buSzTx/>
              <a:buFontTx/>
              <a:buChar char="•"/>
            </a:pPr>
            <a:r>
              <a:rPr lang="en-US" dirty="0">
                <a:cs typeface="Times New Roman" charset="0"/>
              </a:rPr>
              <a:t>can react with water to produce phenoxide ions</a:t>
            </a:r>
          </a:p>
          <a:p>
            <a:pPr eaLnBrk="1" hangingPunct="1">
              <a:buSzTx/>
              <a:buFontTx/>
              <a:buChar char="•"/>
            </a:pPr>
            <a:r>
              <a:rPr lang="en-US" dirty="0">
                <a:cs typeface="Times New Roman" charset="0"/>
              </a:rPr>
              <a:t>were once used as antiseptics</a:t>
            </a:r>
          </a:p>
        </p:txBody>
      </p:sp>
      <p:grpSp>
        <p:nvGrpSpPr>
          <p:cNvPr id="5" name="Group 4"/>
          <p:cNvGrpSpPr/>
          <p:nvPr/>
        </p:nvGrpSpPr>
        <p:grpSpPr>
          <a:xfrm>
            <a:off x="1981200" y="3943290"/>
            <a:ext cx="6096000" cy="1819335"/>
            <a:chOff x="1981200" y="3943290"/>
            <a:chExt cx="6096000" cy="1819335"/>
          </a:xfrm>
        </p:grpSpPr>
        <p:sp>
          <p:nvSpPr>
            <p:cNvPr id="20485" name="Text Box 7"/>
            <p:cNvSpPr txBox="1">
              <a:spLocks noChangeArrowheads="1"/>
            </p:cNvSpPr>
            <p:nvPr/>
          </p:nvSpPr>
          <p:spPr bwMode="auto">
            <a:xfrm>
              <a:off x="3048000" y="4876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50000"/>
                </a:spcBef>
              </a:pPr>
              <a:r>
                <a:rPr lang="en-US" sz="2400" dirty="0">
                  <a:latin typeface="Times New Roman" charset="0"/>
                </a:rPr>
                <a:t>+ H</a:t>
              </a:r>
              <a:r>
                <a:rPr lang="en-US" sz="2400" baseline="-25000" dirty="0">
                  <a:latin typeface="Times New Roman" charset="0"/>
                </a:rPr>
                <a:t>2</a:t>
              </a:r>
              <a:r>
                <a:rPr lang="en-US" sz="2400" dirty="0">
                  <a:latin typeface="Times New Roman" charset="0"/>
                </a:rPr>
                <a:t>O			       + H</a:t>
              </a:r>
              <a:r>
                <a:rPr lang="en-US" sz="2400" baseline="-25000" dirty="0">
                  <a:latin typeface="Times New Roman" charset="0"/>
                </a:rPr>
                <a:t>3</a:t>
              </a:r>
              <a:r>
                <a:rPr lang="en-US" sz="2400" dirty="0">
                  <a:latin typeface="Times New Roman" charset="0"/>
                </a:rPr>
                <a:t>O</a:t>
              </a:r>
              <a:r>
                <a:rPr lang="en-US" sz="2400" baseline="30000" dirty="0">
                  <a:latin typeface="Times New Roman" charset="0"/>
                </a:rPr>
                <a:t>+</a:t>
              </a:r>
              <a:endParaRPr lang="en-US" sz="2400" dirty="0">
                <a:latin typeface="Times New Roman" charset="0"/>
              </a:endParaRPr>
            </a:p>
          </p:txBody>
        </p:sp>
        <p:sp>
          <p:nvSpPr>
            <p:cNvPr id="20486" name="Line 8"/>
            <p:cNvSpPr>
              <a:spLocks noChangeShapeType="1"/>
            </p:cNvSpPr>
            <p:nvPr/>
          </p:nvSpPr>
          <p:spPr bwMode="auto">
            <a:xfrm>
              <a:off x="4343400" y="5334000"/>
              <a:ext cx="609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487" name="Line 9"/>
            <p:cNvSpPr>
              <a:spLocks noChangeShapeType="1"/>
            </p:cNvSpPr>
            <p:nvPr/>
          </p:nvSpPr>
          <p:spPr bwMode="auto">
            <a:xfrm flipH="1">
              <a:off x="4343400" y="5257800"/>
              <a:ext cx="609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pic>
          <p:nvPicPr>
            <p:cNvPr id="2049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990975"/>
              <a:ext cx="4191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91200" y="4114798"/>
              <a:ext cx="228600" cy="1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724525" y="3943290"/>
              <a:ext cx="533400" cy="400110"/>
            </a:xfrm>
            <a:prstGeom prst="rect">
              <a:avLst/>
            </a:prstGeom>
            <a:noFill/>
          </p:spPr>
          <p:txBody>
            <a:bodyPr wrap="square" rtlCol="0">
              <a:spAutoFit/>
            </a:bodyPr>
            <a:lstStyle/>
            <a:p>
              <a:r>
                <a:rPr lang="en-US" sz="2000" dirty="0">
                  <a:latin typeface="Times New Roman" pitchFamily="18" charset="0"/>
                  <a:cs typeface="Times New Roman" pitchFamily="18" charset="0"/>
                </a:rPr>
                <a:t>–</a:t>
              </a:r>
            </a:p>
          </p:txBody>
        </p:sp>
      </p:grpSp>
      <p:sp>
        <p:nvSpPr>
          <p:cNvPr id="11"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38</a:t>
            </a:r>
            <a:endParaRPr lang="en-US" dirty="0"/>
          </a:p>
        </p:txBody>
      </p:sp>
    </p:spTree>
    <p:extLst>
      <p:ext uri="{BB962C8B-B14F-4D97-AF65-F5344CB8AC3E}">
        <p14:creationId xmlns:p14="http://schemas.microsoft.com/office/powerpoint/2010/main" val="610404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219077"/>
            <a:ext cx="7600950" cy="990600"/>
          </a:xfrm>
        </p:spPr>
        <p:txBody>
          <a:bodyPr/>
          <a:lstStyle/>
          <a:p>
            <a:pPr eaLnBrk="1" hangingPunct="1"/>
            <a:r>
              <a:rPr lang="en-US" dirty="0">
                <a:cs typeface="Times New Roman" charset="0"/>
              </a:rPr>
              <a:t>Learning Check</a:t>
            </a:r>
          </a:p>
        </p:txBody>
      </p:sp>
      <p:sp>
        <p:nvSpPr>
          <p:cNvPr id="21507" name="Text Placeholder 2"/>
          <p:cNvSpPr>
            <a:spLocks noGrp="1"/>
          </p:cNvSpPr>
          <p:nvPr>
            <p:ph type="body" sz="half" idx="1"/>
          </p:nvPr>
        </p:nvSpPr>
        <p:spPr>
          <a:xfrm>
            <a:off x="609600" y="1600200"/>
            <a:ext cx="7467600" cy="4419600"/>
          </a:xfrm>
        </p:spPr>
        <p:txBody>
          <a:bodyPr/>
          <a:lstStyle/>
          <a:p>
            <a:pPr eaLnBrk="1" hangingPunct="1">
              <a:buFont typeface="Wingdings" charset="2"/>
              <a:buNone/>
            </a:pPr>
            <a:r>
              <a:rPr lang="en-US" dirty="0">
                <a:cs typeface="Times New Roman" charset="0"/>
              </a:rPr>
              <a:t>Indicate whether each of the following is soluble in water </a:t>
            </a:r>
          </a:p>
          <a:p>
            <a:pPr eaLnBrk="1" hangingPunct="1">
              <a:spcBef>
                <a:spcPct val="0"/>
              </a:spcBef>
              <a:buFont typeface="Wingdings" charset="2"/>
              <a:buNone/>
            </a:pPr>
            <a:r>
              <a:rPr lang="en-US" dirty="0">
                <a:cs typeface="Times New Roman" charset="0"/>
              </a:rPr>
              <a:t>and explain why:</a:t>
            </a:r>
          </a:p>
          <a:p>
            <a:pPr eaLnBrk="1" hangingPunct="1">
              <a:buFont typeface="Wingdings" charset="2"/>
              <a:buNone/>
            </a:pPr>
            <a:endParaRPr lang="en-US" dirty="0">
              <a:cs typeface="Times New Roman" charset="0"/>
            </a:endParaRPr>
          </a:p>
          <a:p>
            <a:pPr eaLnBrk="1" hangingPunct="1">
              <a:spcBef>
                <a:spcPts val="1400"/>
              </a:spcBef>
              <a:buFont typeface="Wingdings" charset="2"/>
              <a:buNone/>
            </a:pPr>
            <a:r>
              <a:rPr lang="en-US" dirty="0">
                <a:cs typeface="Times New Roman" charset="0"/>
              </a:rPr>
              <a:t>A.  CH</a:t>
            </a:r>
            <a:r>
              <a:rPr lang="en-US" baseline="-25000" dirty="0">
                <a:cs typeface="Times New Roman" charset="0"/>
              </a:rPr>
              <a:t>3</a:t>
            </a:r>
            <a:r>
              <a:rPr lang="en-US" dirty="0">
                <a:ea typeface="ヒラギノ角ゴ Pro W3" charset="-128"/>
                <a:sym typeface="Symbol" charset="2"/>
              </a:rPr>
              <a:t>—C</a:t>
            </a:r>
            <a:r>
              <a:rPr lang="en-US" dirty="0">
                <a:cs typeface="Times New Roman" charset="0"/>
              </a:rPr>
              <a:t>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OH</a:t>
            </a:r>
          </a:p>
          <a:p>
            <a:pPr eaLnBrk="1" hangingPunct="1">
              <a:spcBef>
                <a:spcPts val="1400"/>
              </a:spcBef>
              <a:buFont typeface="Wingdings" charset="2"/>
              <a:buNone/>
            </a:pPr>
            <a:r>
              <a:rPr lang="en-US" dirty="0">
                <a:cs typeface="Times New Roman" charset="0"/>
              </a:rPr>
              <a:t>B.  CH</a:t>
            </a:r>
            <a:r>
              <a:rPr lang="en-US" baseline="-25000" dirty="0">
                <a:cs typeface="Times New Roman" charset="0"/>
              </a:rPr>
              <a:t>3</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OH</a:t>
            </a: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39</a:t>
            </a:r>
            <a:endParaRPr lang="en-US" dirty="0"/>
          </a:p>
        </p:txBody>
      </p:sp>
    </p:spTree>
    <p:extLst>
      <p:ext uri="{BB962C8B-B14F-4D97-AF65-F5344CB8AC3E}">
        <p14:creationId xmlns:p14="http://schemas.microsoft.com/office/powerpoint/2010/main" val="667349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19075"/>
            <a:ext cx="8153400" cy="990600"/>
          </a:xfrm>
        </p:spPr>
        <p:txBody>
          <a:bodyPr/>
          <a:lstStyle/>
          <a:p>
            <a:pPr eaLnBrk="1" hangingPunct="1"/>
            <a:r>
              <a:rPr lang="en-US" dirty="0"/>
              <a:t>Naming Alcohols</a:t>
            </a:r>
          </a:p>
        </p:txBody>
      </p:sp>
      <p:sp>
        <p:nvSpPr>
          <p:cNvPr id="17411" name="Rectangle 3"/>
          <p:cNvSpPr>
            <a:spLocks noGrp="1" noChangeArrowheads="1"/>
          </p:cNvSpPr>
          <p:nvPr>
            <p:ph sz="quarter" idx="1"/>
          </p:nvPr>
        </p:nvSpPr>
        <p:spPr>
          <a:xfrm>
            <a:off x="609600" y="1524000"/>
            <a:ext cx="7924800" cy="4495800"/>
          </a:xfrm>
        </p:spPr>
        <p:txBody>
          <a:bodyPr/>
          <a:lstStyle/>
          <a:p>
            <a:pPr eaLnBrk="1" hangingPunct="1">
              <a:buClr>
                <a:schemeClr val="bg2"/>
              </a:buClr>
              <a:buSzTx/>
              <a:buFontTx/>
              <a:buNone/>
            </a:pPr>
            <a:r>
              <a:rPr lang="en-US" dirty="0"/>
              <a:t>The names of alcohols</a:t>
            </a:r>
          </a:p>
          <a:p>
            <a:pPr eaLnBrk="1" hangingPunct="1">
              <a:buSzTx/>
              <a:buFontTx/>
              <a:buChar char="•"/>
            </a:pPr>
            <a:r>
              <a:rPr lang="en-US" dirty="0"/>
              <a:t>in the IUPAC system replace the </a:t>
            </a:r>
            <a:r>
              <a:rPr lang="en-US" b="1" i="1" dirty="0">
                <a:solidFill>
                  <a:schemeClr val="accent1"/>
                </a:solidFill>
              </a:rPr>
              <a:t>e</a:t>
            </a:r>
            <a:r>
              <a:rPr lang="en-US" b="1" dirty="0">
                <a:solidFill>
                  <a:schemeClr val="accent1"/>
                </a:solidFill>
              </a:rPr>
              <a:t> </a:t>
            </a:r>
            <a:r>
              <a:rPr lang="en-US" dirty="0"/>
              <a:t>with </a:t>
            </a:r>
            <a:r>
              <a:rPr lang="en-US" b="1" i="1" dirty="0">
                <a:solidFill>
                  <a:srgbClr val="2C7C9F"/>
                </a:solidFill>
              </a:rPr>
              <a:t>ol</a:t>
            </a:r>
            <a:endParaRPr lang="en-US" b="1" dirty="0">
              <a:solidFill>
                <a:srgbClr val="2C7C9F"/>
              </a:solidFill>
            </a:endParaRPr>
          </a:p>
          <a:p>
            <a:pPr eaLnBrk="1" hangingPunct="1">
              <a:buSzTx/>
              <a:buFontTx/>
              <a:buChar char="•"/>
            </a:pPr>
            <a:r>
              <a:rPr lang="en-US" dirty="0"/>
              <a:t>with common names use the name of the alkyl group</a:t>
            </a:r>
            <a:br>
              <a:rPr lang="en-US" dirty="0"/>
            </a:br>
            <a:r>
              <a:rPr lang="en-US" dirty="0"/>
              <a:t>followed by </a:t>
            </a:r>
            <a:r>
              <a:rPr lang="en-US" b="1" i="1" dirty="0">
                <a:solidFill>
                  <a:srgbClr val="227A8F"/>
                </a:solidFill>
              </a:rPr>
              <a:t>alcohol</a:t>
            </a:r>
            <a:endParaRPr lang="en-US" b="1" u="sng" dirty="0">
              <a:solidFill>
                <a:srgbClr val="227A8F"/>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06" y="3352800"/>
            <a:ext cx="698658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G:\08VOL4\Graphics\Powerpoint\PEARSON\PE006-TIMBERLAKE-13e\Final Files\Lecture PPT\JPGS\ch12\Core Chemistry Skill marginal element-2.jpg"/>
          <p:cNvPicPr>
            <a:picLocks noChangeAspect="1" noChangeArrowheads="1"/>
          </p:cNvPicPr>
          <p:nvPr/>
        </p:nvPicPr>
        <p:blipFill>
          <a:blip r:embed="rId4" cstate="print"/>
          <a:srcRect/>
          <a:stretch>
            <a:fillRect/>
          </a:stretch>
        </p:blipFill>
        <p:spPr bwMode="auto">
          <a:xfrm>
            <a:off x="6193028" y="514350"/>
            <a:ext cx="2862072" cy="704088"/>
          </a:xfrm>
          <a:prstGeom prst="rect">
            <a:avLst/>
          </a:prstGeom>
          <a:noFill/>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95281"/>
            <a:ext cx="7600950" cy="838200"/>
          </a:xfrm>
        </p:spPr>
        <p:txBody>
          <a:bodyPr/>
          <a:lstStyle/>
          <a:p>
            <a:pPr eaLnBrk="1" hangingPunct="1"/>
            <a:r>
              <a:rPr lang="en-US" dirty="0">
                <a:cs typeface="Times New Roman" charset="0"/>
              </a:rPr>
              <a:t>Solution</a:t>
            </a:r>
          </a:p>
        </p:txBody>
      </p:sp>
      <p:sp>
        <p:nvSpPr>
          <p:cNvPr id="22531" name="Text Placeholder 2"/>
          <p:cNvSpPr>
            <a:spLocks noGrp="1"/>
          </p:cNvSpPr>
          <p:nvPr>
            <p:ph type="body" sz="half" idx="1"/>
          </p:nvPr>
        </p:nvSpPr>
        <p:spPr>
          <a:xfrm>
            <a:off x="609600" y="1524000"/>
            <a:ext cx="8229600" cy="4419600"/>
          </a:xfrm>
        </p:spPr>
        <p:txBody>
          <a:bodyPr/>
          <a:lstStyle/>
          <a:p>
            <a:pPr marL="0" indent="0" eaLnBrk="1" hangingPunct="1">
              <a:spcBef>
                <a:spcPct val="0"/>
              </a:spcBef>
              <a:buFont typeface="Wingdings" charset="2"/>
              <a:buNone/>
            </a:pPr>
            <a:r>
              <a:rPr lang="en-US" dirty="0">
                <a:cs typeface="Times New Roman" charset="0"/>
              </a:rPr>
              <a:t>Indicate whether each of the following is soluble in water and explain why:</a:t>
            </a:r>
          </a:p>
          <a:p>
            <a:pPr marL="457200" indent="-457200" eaLnBrk="1" hangingPunct="1">
              <a:spcBef>
                <a:spcPct val="50000"/>
              </a:spcBef>
              <a:buFont typeface="Arial" charset="0"/>
              <a:buNone/>
            </a:pPr>
            <a:r>
              <a:rPr lang="en-US" dirty="0">
                <a:cs typeface="Times New Roman" charset="0"/>
              </a:rPr>
              <a:t>A.	CH</a:t>
            </a:r>
            <a:r>
              <a:rPr lang="en-US" baseline="-25000" dirty="0">
                <a:cs typeface="Times New Roman" charset="0"/>
              </a:rPr>
              <a:t>3</a:t>
            </a:r>
            <a:r>
              <a:rPr lang="en-US" dirty="0">
                <a:ea typeface="ヒラギノ角ゴ Pro W3" charset="-128"/>
                <a:sym typeface="Symbol" charset="2"/>
              </a:rPr>
              <a:t>—C</a:t>
            </a:r>
            <a:r>
              <a:rPr lang="en-US" dirty="0">
                <a:cs typeface="Times New Roman" charset="0"/>
              </a:rPr>
              <a:t>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OH</a:t>
            </a:r>
          </a:p>
          <a:p>
            <a:pPr marL="457200" indent="-457200" eaLnBrk="1" hangingPunct="1">
              <a:spcBef>
                <a:spcPct val="50000"/>
              </a:spcBef>
              <a:buFont typeface="Wingdings" charset="2"/>
              <a:buNone/>
            </a:pPr>
            <a:r>
              <a:rPr lang="en-US" b="1" dirty="0">
                <a:solidFill>
                  <a:srgbClr val="227A8F"/>
                </a:solidFill>
                <a:cs typeface="Times New Roman" charset="0"/>
              </a:rPr>
              <a:t>	not soluble</a:t>
            </a:r>
          </a:p>
          <a:p>
            <a:pPr marL="457200" indent="-457200" eaLnBrk="1" hangingPunct="1">
              <a:spcBef>
                <a:spcPct val="0"/>
              </a:spcBef>
              <a:buFont typeface="Wingdings" charset="2"/>
              <a:buNone/>
            </a:pPr>
            <a:r>
              <a:rPr lang="en-US" dirty="0">
                <a:cs typeface="Times New Roman" charset="0"/>
              </a:rPr>
              <a:t>	Alcohols with long carbon chains (nonpolar) are not soluble. </a:t>
            </a:r>
          </a:p>
          <a:p>
            <a:pPr marL="457200" indent="-457200" eaLnBrk="1" hangingPunct="1">
              <a:spcBef>
                <a:spcPct val="50000"/>
              </a:spcBef>
              <a:buFont typeface="Wingdings" charset="2"/>
              <a:buNone/>
            </a:pPr>
            <a:endParaRPr lang="en-US" dirty="0">
              <a:cs typeface="Times New Roman" charset="0"/>
            </a:endParaRPr>
          </a:p>
          <a:p>
            <a:pPr marL="457200" indent="-457200" eaLnBrk="1" hangingPunct="1">
              <a:spcBef>
                <a:spcPct val="50000"/>
              </a:spcBef>
              <a:buClrTx/>
              <a:buFont typeface="Arial" charset="0"/>
              <a:buAutoNum type="alphaUcPeriod" startAt="2"/>
            </a:pPr>
            <a:r>
              <a:rPr lang="en-US" dirty="0">
                <a:cs typeface="Times New Roman" charset="0"/>
              </a:rPr>
              <a:t>CH</a:t>
            </a:r>
            <a:r>
              <a:rPr lang="en-US" baseline="-25000" dirty="0">
                <a:cs typeface="Times New Roman" charset="0"/>
              </a:rPr>
              <a:t>3</a:t>
            </a:r>
            <a:r>
              <a:rPr lang="en-US" dirty="0">
                <a:ea typeface="ヒラギノ角ゴ Pro W3" charset="-128"/>
                <a:sym typeface="Symbol" charset="2"/>
              </a:rPr>
              <a:t>—</a:t>
            </a:r>
            <a:r>
              <a:rPr lang="en-US" dirty="0">
                <a:cs typeface="Times New Roman" charset="0"/>
              </a:rPr>
              <a:t>CH</a:t>
            </a:r>
            <a:r>
              <a:rPr lang="en-US" baseline="-25000" dirty="0">
                <a:cs typeface="Times New Roman" charset="0"/>
              </a:rPr>
              <a:t>2</a:t>
            </a:r>
            <a:r>
              <a:rPr lang="en-US" dirty="0">
                <a:ea typeface="ヒラギノ角ゴ Pro W3" charset="-128"/>
                <a:sym typeface="Symbol" charset="2"/>
              </a:rPr>
              <a:t>—</a:t>
            </a:r>
            <a:r>
              <a:rPr lang="en-US" dirty="0">
                <a:cs typeface="Times New Roman" charset="0"/>
              </a:rPr>
              <a:t>OH</a:t>
            </a:r>
          </a:p>
          <a:p>
            <a:pPr marL="457200" indent="-457200" eaLnBrk="1" hangingPunct="1">
              <a:spcBef>
                <a:spcPct val="50000"/>
              </a:spcBef>
              <a:buClrTx/>
              <a:buFont typeface="Arial" charset="0"/>
              <a:buNone/>
            </a:pPr>
            <a:r>
              <a:rPr lang="en-US" b="1" dirty="0">
                <a:solidFill>
                  <a:srgbClr val="227A8F"/>
                </a:solidFill>
                <a:cs typeface="Times New Roman" charset="0"/>
              </a:rPr>
              <a:t>      soluble</a:t>
            </a:r>
          </a:p>
          <a:p>
            <a:pPr marL="457200" indent="-457200" eaLnBrk="1" hangingPunct="1">
              <a:spcBef>
                <a:spcPct val="0"/>
              </a:spcBef>
              <a:buFont typeface="Wingdings" charset="2"/>
              <a:buNone/>
            </a:pPr>
            <a:r>
              <a:rPr lang="en-US" dirty="0">
                <a:cs typeface="Times New Roman" charset="0"/>
              </a:rPr>
              <a:t>      Short-chain alcohols form hydrogen bonds with water.</a:t>
            </a: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40</a:t>
            </a:r>
            <a:endParaRPr lang="en-US" dirty="0"/>
          </a:p>
        </p:txBody>
      </p:sp>
    </p:spTree>
    <p:extLst>
      <p:ext uri="{BB962C8B-B14F-4D97-AF65-F5344CB8AC3E}">
        <p14:creationId xmlns:p14="http://schemas.microsoft.com/office/powerpoint/2010/main" val="434194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0225" y="261937"/>
            <a:ext cx="8034338" cy="914400"/>
          </a:xfrm>
        </p:spPr>
        <p:txBody>
          <a:bodyPr/>
          <a:lstStyle/>
          <a:p>
            <a:pPr eaLnBrk="1" hangingPunct="1"/>
            <a:r>
              <a:rPr lang="en-US" dirty="0">
                <a:cs typeface="Times New Roman" charset="0"/>
              </a:rPr>
              <a:t>12.3  </a:t>
            </a:r>
            <a:r>
              <a:rPr lang="en-US" dirty="0">
                <a:solidFill>
                  <a:srgbClr val="800000"/>
                </a:solidFill>
                <a:cs typeface="Times New Roman" charset="0"/>
              </a:rPr>
              <a:t>Aldehydes and Ketones</a:t>
            </a:r>
            <a:endParaRPr lang="en-US" dirty="0">
              <a:solidFill>
                <a:srgbClr val="800000"/>
              </a:solidFill>
            </a:endParaRPr>
          </a:p>
        </p:txBody>
      </p:sp>
      <p:sp>
        <p:nvSpPr>
          <p:cNvPr id="13315" name="Rectangle 3"/>
          <p:cNvSpPr>
            <a:spLocks noGrp="1" noChangeArrowheads="1"/>
          </p:cNvSpPr>
          <p:nvPr>
            <p:ph type="body" sz="half" idx="1"/>
          </p:nvPr>
        </p:nvSpPr>
        <p:spPr>
          <a:xfrm>
            <a:off x="609599" y="1524000"/>
            <a:ext cx="3849511" cy="4419600"/>
          </a:xfrm>
        </p:spPr>
        <p:txBody>
          <a:bodyPr/>
          <a:lstStyle/>
          <a:p>
            <a:pPr marL="0" indent="0" eaLnBrk="1" hangingPunct="1">
              <a:buNone/>
            </a:pPr>
            <a:r>
              <a:rPr lang="en-US" dirty="0"/>
              <a:t>The simplest ketone, known as </a:t>
            </a:r>
            <a:r>
              <a:rPr lang="en-US" i="1" dirty="0"/>
              <a:t>acetone</a:t>
            </a:r>
            <a:r>
              <a:rPr lang="en-US" dirty="0"/>
              <a:t> or propanone (dimethyl ketone), is a colorless liquid with a mild odor that has wide use as a solvent in cleaning fluids, paint and nail polish removers, and rubber cement. </a:t>
            </a:r>
          </a:p>
        </p:txBody>
      </p:sp>
      <p:sp>
        <p:nvSpPr>
          <p:cNvPr id="13316" name="TextBox 9"/>
          <p:cNvSpPr txBox="1">
            <a:spLocks noChangeArrowheads="1"/>
          </p:cNvSpPr>
          <p:nvPr/>
        </p:nvSpPr>
        <p:spPr bwMode="auto">
          <a:xfrm>
            <a:off x="533400" y="48006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a:t>
            </a:r>
            <a:r>
              <a:rPr lang="en-US" sz="2400" b="1" dirty="0">
                <a:solidFill>
                  <a:srgbClr val="3D9D1E"/>
                </a:solidFill>
                <a:latin typeface="Times New Roman" pitchFamily="18" charset="0"/>
              </a:rPr>
              <a:t>Goal  </a:t>
            </a:r>
            <a:r>
              <a:rPr lang="en-US" sz="2400" dirty="0">
                <a:latin typeface="Times New Roman" pitchFamily="18" charset="0"/>
              </a:rPr>
              <a:t>Write the IUPAC and common names for aldehydes and ketones; draw </a:t>
            </a:r>
            <a:r>
              <a:rPr lang="en-US" sz="2400" dirty="0" smtClean="0">
                <a:latin typeface="Times New Roman" pitchFamily="18" charset="0"/>
              </a:rPr>
              <a:t>their </a:t>
            </a:r>
            <a:r>
              <a:rPr lang="en-US" sz="2400" dirty="0">
                <a:latin typeface="Times New Roman" pitchFamily="18" charset="0"/>
              </a:rPr>
              <a:t>condensed structural or line-angle formulas. Describe the solubility of aldehydes and ketones in water.</a:t>
            </a:r>
          </a:p>
        </p:txBody>
      </p:sp>
      <p:pic>
        <p:nvPicPr>
          <p:cNvPr id="7" name="Picture 6">
            <a:extLst>
              <a:ext uri="{FF2B5EF4-FFF2-40B4-BE49-F238E27FC236}">
                <a16:creationId xmlns:a16="http://schemas.microsoft.com/office/drawing/2014/main" xmlns="" id="{4B24E291-C73F-44E9-BCA1-777D9F50E4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83"/>
          <a:stretch/>
        </p:blipFill>
        <p:spPr>
          <a:xfrm>
            <a:off x="4770966" y="2145713"/>
            <a:ext cx="4267200" cy="2033175"/>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41</a:t>
            </a:r>
            <a:endParaRPr lang="en-US" dirty="0"/>
          </a:p>
        </p:txBody>
      </p:sp>
    </p:spTree>
    <p:extLst>
      <p:ext uri="{BB962C8B-B14F-4D97-AF65-F5344CB8AC3E}">
        <p14:creationId xmlns:p14="http://schemas.microsoft.com/office/powerpoint/2010/main" val="1850328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0225" y="200029"/>
            <a:ext cx="8229600" cy="914400"/>
          </a:xfrm>
        </p:spPr>
        <p:txBody>
          <a:bodyPr/>
          <a:lstStyle/>
          <a:p>
            <a:pPr eaLnBrk="1" hangingPunct="1"/>
            <a:r>
              <a:rPr lang="en-US" dirty="0">
                <a:cs typeface="Times New Roman" charset="0"/>
              </a:rPr>
              <a:t>Aldehydes and Ketones:</a:t>
            </a:r>
            <a:br>
              <a:rPr lang="en-US" dirty="0">
                <a:cs typeface="Times New Roman" charset="0"/>
              </a:rPr>
            </a:br>
            <a:r>
              <a:rPr lang="en-US" dirty="0">
                <a:cs typeface="Times New Roman" charset="0"/>
              </a:rPr>
              <a:t>Carbonyl Group</a:t>
            </a:r>
          </a:p>
        </p:txBody>
      </p:sp>
      <p:sp>
        <p:nvSpPr>
          <p:cNvPr id="14339" name="Rectangle 3"/>
          <p:cNvSpPr>
            <a:spLocks noGrp="1" noChangeArrowheads="1"/>
          </p:cNvSpPr>
          <p:nvPr>
            <p:ph type="body" sz="half" idx="1"/>
          </p:nvPr>
        </p:nvSpPr>
        <p:spPr>
          <a:xfrm>
            <a:off x="609599" y="1600200"/>
            <a:ext cx="5368414" cy="4419600"/>
          </a:xfrm>
        </p:spPr>
        <p:txBody>
          <a:bodyPr/>
          <a:lstStyle/>
          <a:p>
            <a:pPr eaLnBrk="1" hangingPunct="1">
              <a:spcBef>
                <a:spcPct val="10000"/>
              </a:spcBef>
              <a:spcAft>
                <a:spcPct val="10000"/>
              </a:spcAft>
              <a:buClr>
                <a:schemeClr val="bg2"/>
              </a:buClr>
              <a:buSzTx/>
              <a:buFontTx/>
              <a:buNone/>
            </a:pPr>
            <a:r>
              <a:rPr lang="en-US" dirty="0">
                <a:cs typeface="Times New Roman" charset="0"/>
              </a:rPr>
              <a:t>A carbonyl group</a:t>
            </a:r>
          </a:p>
          <a:p>
            <a:pPr eaLnBrk="1" hangingPunct="1">
              <a:spcBef>
                <a:spcPct val="10000"/>
              </a:spcBef>
              <a:spcAft>
                <a:spcPct val="10000"/>
              </a:spcAft>
              <a:buSzTx/>
              <a:buFontTx/>
              <a:buChar char="•"/>
            </a:pPr>
            <a:r>
              <a:rPr lang="en-US" dirty="0">
                <a:cs typeface="Times New Roman" charset="0"/>
              </a:rPr>
              <a:t>consists of a carbon–oxygen polar double bond with two groups of atoms attached to the carbon</a:t>
            </a:r>
          </a:p>
          <a:p>
            <a:pPr eaLnBrk="1" hangingPunct="1">
              <a:spcBef>
                <a:spcPct val="10000"/>
              </a:spcBef>
              <a:spcAft>
                <a:spcPct val="10000"/>
              </a:spcAft>
              <a:buSzTx/>
              <a:buFontTx/>
              <a:buChar char="•"/>
            </a:pPr>
            <a:r>
              <a:rPr lang="en-US" dirty="0">
                <a:cs typeface="Times New Roman" charset="0"/>
              </a:rPr>
              <a:t>has a very electronegative oxygen atom </a:t>
            </a:r>
          </a:p>
          <a:p>
            <a:pPr eaLnBrk="1" hangingPunct="1">
              <a:spcBef>
                <a:spcPct val="10000"/>
              </a:spcBef>
              <a:spcAft>
                <a:spcPct val="10000"/>
              </a:spcAft>
              <a:buSzTx/>
              <a:buFontTx/>
              <a:buChar char="•"/>
            </a:pPr>
            <a:r>
              <a:rPr lang="en-US" dirty="0">
                <a:cs typeface="Times New Roman" charset="0"/>
              </a:rPr>
              <a:t>has two lone pair electrons on the </a:t>
            </a:r>
            <a:br>
              <a:rPr lang="en-US" dirty="0">
                <a:cs typeface="Times New Roman" charset="0"/>
              </a:rPr>
            </a:br>
            <a:r>
              <a:rPr lang="en-US" dirty="0">
                <a:cs typeface="Times New Roman" charset="0"/>
              </a:rPr>
              <a:t>O atom</a:t>
            </a:r>
          </a:p>
          <a:p>
            <a:pPr eaLnBrk="1" hangingPunct="1">
              <a:spcBef>
                <a:spcPct val="10000"/>
              </a:spcBef>
              <a:spcAft>
                <a:spcPct val="10000"/>
              </a:spcAft>
              <a:buSzTx/>
              <a:buFontTx/>
              <a:buChar char="•"/>
            </a:pPr>
            <a:r>
              <a:rPr lang="en-US" dirty="0">
                <a:cs typeface="Times New Roman" charset="0"/>
              </a:rPr>
              <a:t>has a strong dipole with a partial positive charge on C and a partial negative charge on O</a:t>
            </a:r>
          </a:p>
        </p:txBody>
      </p:sp>
      <p:pic>
        <p:nvPicPr>
          <p:cNvPr id="1026" name="Picture 2" descr="G:\08VOL4\Graphics\Powerpoint\PEARSON\PE006-TIMBERLAKE-13e\Final Files\Lecture PPT\JPGS\ch12\carbonyl group.jpg"/>
          <p:cNvPicPr>
            <a:picLocks noChangeAspect="1" noChangeArrowheads="1"/>
          </p:cNvPicPr>
          <p:nvPr/>
        </p:nvPicPr>
        <p:blipFill>
          <a:blip r:embed="rId3" cstate="print"/>
          <a:srcRect/>
          <a:stretch>
            <a:fillRect/>
          </a:stretch>
        </p:blipFill>
        <p:spPr bwMode="auto">
          <a:xfrm>
            <a:off x="6832295" y="2755900"/>
            <a:ext cx="1152274" cy="1200150"/>
          </a:xfrm>
          <a:prstGeom prst="rect">
            <a:avLst/>
          </a:prstGeom>
          <a:noFill/>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42</a:t>
            </a:r>
            <a:endParaRPr lang="en-US" dirty="0"/>
          </a:p>
        </p:txBody>
      </p:sp>
    </p:spTree>
    <p:extLst>
      <p:ext uri="{BB962C8B-B14F-4D97-AF65-F5344CB8AC3E}">
        <p14:creationId xmlns:p14="http://schemas.microsoft.com/office/powerpoint/2010/main" val="40056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30225" y="200028"/>
            <a:ext cx="8229600" cy="914400"/>
          </a:xfrm>
        </p:spPr>
        <p:txBody>
          <a:bodyPr/>
          <a:lstStyle/>
          <a:p>
            <a:pPr eaLnBrk="1" hangingPunct="1"/>
            <a:r>
              <a:rPr lang="en-US" dirty="0">
                <a:cs typeface="Times New Roman" charset="0"/>
              </a:rPr>
              <a:t>Aldehydes and Ketones:</a:t>
            </a:r>
            <a:br>
              <a:rPr lang="en-US" dirty="0">
                <a:cs typeface="Times New Roman" charset="0"/>
              </a:rPr>
            </a:br>
            <a:r>
              <a:rPr lang="en-US" dirty="0">
                <a:cs typeface="Times New Roman" charset="0"/>
              </a:rPr>
              <a:t>Carbonyl Group</a:t>
            </a:r>
          </a:p>
        </p:txBody>
      </p:sp>
      <p:sp>
        <p:nvSpPr>
          <p:cNvPr id="15362" name="Rectangle 3"/>
          <p:cNvSpPr>
            <a:spLocks noGrp="1" noChangeArrowheads="1"/>
          </p:cNvSpPr>
          <p:nvPr>
            <p:ph type="body" sz="half" idx="1"/>
          </p:nvPr>
        </p:nvSpPr>
        <p:spPr>
          <a:xfrm>
            <a:off x="609599" y="1600200"/>
            <a:ext cx="3618271" cy="4419600"/>
          </a:xfrm>
        </p:spPr>
        <p:txBody>
          <a:bodyPr/>
          <a:lstStyle/>
          <a:p>
            <a:pPr eaLnBrk="1" hangingPunct="1">
              <a:spcBef>
                <a:spcPct val="10000"/>
              </a:spcBef>
              <a:spcAft>
                <a:spcPct val="10000"/>
              </a:spcAft>
              <a:buClr>
                <a:schemeClr val="bg2"/>
              </a:buClr>
              <a:buSzTx/>
              <a:buFontTx/>
              <a:buNone/>
            </a:pPr>
            <a:r>
              <a:rPr lang="en-US" dirty="0">
                <a:cs typeface="Times New Roman" charset="0"/>
              </a:rPr>
              <a:t>A carbonyl group in</a:t>
            </a:r>
          </a:p>
          <a:p>
            <a:pPr eaLnBrk="1" hangingPunct="1">
              <a:spcBef>
                <a:spcPct val="10000"/>
              </a:spcBef>
              <a:spcAft>
                <a:spcPct val="10000"/>
              </a:spcAft>
              <a:buSzTx/>
              <a:buFontTx/>
              <a:buChar char="•"/>
            </a:pPr>
            <a:r>
              <a:rPr lang="en-US" dirty="0">
                <a:cs typeface="Times New Roman" charset="0"/>
              </a:rPr>
              <a:t>an</a:t>
            </a:r>
            <a:r>
              <a:rPr lang="en-US" dirty="0">
                <a:solidFill>
                  <a:srgbClr val="000000"/>
                </a:solidFill>
                <a:cs typeface="Times New Roman" charset="0"/>
              </a:rPr>
              <a:t> </a:t>
            </a:r>
            <a:r>
              <a:rPr lang="en-US" b="1" dirty="0">
                <a:solidFill>
                  <a:srgbClr val="000000"/>
                </a:solidFill>
                <a:cs typeface="Times New Roman" charset="0"/>
              </a:rPr>
              <a:t>aldehyde </a:t>
            </a:r>
            <a:r>
              <a:rPr lang="en-US" dirty="0">
                <a:solidFill>
                  <a:srgbClr val="000000"/>
                </a:solidFill>
                <a:cs typeface="Times New Roman" charset="0"/>
              </a:rPr>
              <a:t>is attached to a carbon atom and at least one H atom</a:t>
            </a:r>
          </a:p>
          <a:p>
            <a:pPr eaLnBrk="1" hangingPunct="1">
              <a:spcBef>
                <a:spcPct val="10000"/>
              </a:spcBef>
              <a:spcAft>
                <a:spcPct val="10000"/>
              </a:spcAft>
              <a:buSzTx/>
              <a:buFontTx/>
              <a:buChar char="•"/>
            </a:pPr>
            <a:r>
              <a:rPr lang="en-US" dirty="0">
                <a:solidFill>
                  <a:srgbClr val="000000"/>
                </a:solidFill>
                <a:cs typeface="Times New Roman" charset="0"/>
              </a:rPr>
              <a:t>a </a:t>
            </a:r>
            <a:r>
              <a:rPr lang="en-US" b="1" dirty="0">
                <a:solidFill>
                  <a:srgbClr val="000000"/>
                </a:solidFill>
                <a:cs typeface="Times New Roman" charset="0"/>
              </a:rPr>
              <a:t>ketone</a:t>
            </a:r>
            <a:r>
              <a:rPr lang="en-US" dirty="0">
                <a:solidFill>
                  <a:srgbClr val="000000"/>
                </a:solidFill>
                <a:cs typeface="Times New Roman" charset="0"/>
              </a:rPr>
              <a:t> is attached to two alkyl groups</a:t>
            </a:r>
          </a:p>
        </p:txBody>
      </p:sp>
      <p:pic>
        <p:nvPicPr>
          <p:cNvPr id="2" name="Picture 1"/>
          <p:cNvPicPr>
            <a:picLocks noChangeAspect="1"/>
          </p:cNvPicPr>
          <p:nvPr/>
        </p:nvPicPr>
        <p:blipFill>
          <a:blip r:embed="rId3" cstate="print"/>
          <a:stretch>
            <a:fillRect/>
          </a:stretch>
        </p:blipFill>
        <p:spPr>
          <a:xfrm>
            <a:off x="5457779" y="1534873"/>
            <a:ext cx="3032582" cy="4480916"/>
          </a:xfrm>
          <a:prstGeom prst="rect">
            <a:avLst/>
          </a:prstGeom>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43</a:t>
            </a:r>
            <a:endParaRPr lang="en-US" dirty="0"/>
          </a:p>
        </p:txBody>
      </p:sp>
    </p:spTree>
    <p:extLst>
      <p:ext uri="{BB962C8B-B14F-4D97-AF65-F5344CB8AC3E}">
        <p14:creationId xmlns:p14="http://schemas.microsoft.com/office/powerpoint/2010/main" val="3836257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0225" y="185740"/>
            <a:ext cx="7467600" cy="1066800"/>
          </a:xfrm>
        </p:spPr>
        <p:txBody>
          <a:bodyPr/>
          <a:lstStyle/>
          <a:p>
            <a:pPr eaLnBrk="1" hangingPunct="1"/>
            <a:r>
              <a:rPr lang="en-US" dirty="0">
                <a:cs typeface="Times New Roman" charset="0"/>
              </a:rPr>
              <a:t>Aldehyde and Ketone Structures</a:t>
            </a:r>
          </a:p>
        </p:txBody>
      </p:sp>
      <p:sp>
        <p:nvSpPr>
          <p:cNvPr id="16387" name="Rectangle 3"/>
          <p:cNvSpPr>
            <a:spLocks noGrp="1" noChangeArrowheads="1"/>
          </p:cNvSpPr>
          <p:nvPr>
            <p:ph sz="quarter" idx="1"/>
          </p:nvPr>
        </p:nvSpPr>
        <p:spPr>
          <a:xfrm>
            <a:off x="533400" y="1524000"/>
            <a:ext cx="8153400" cy="4876800"/>
          </a:xfrm>
        </p:spPr>
        <p:txBody>
          <a:bodyPr/>
          <a:lstStyle/>
          <a:p>
            <a:pPr eaLnBrk="1" hangingPunct="1">
              <a:lnSpc>
                <a:spcPct val="90000"/>
              </a:lnSpc>
              <a:spcBef>
                <a:spcPct val="10000"/>
              </a:spcBef>
              <a:spcAft>
                <a:spcPct val="10000"/>
              </a:spcAft>
              <a:buSzTx/>
            </a:pPr>
            <a:r>
              <a:rPr lang="en-US" dirty="0"/>
              <a:t>An aldehyde group may be written as —CHO, with the double bond understood.</a:t>
            </a:r>
          </a:p>
          <a:p>
            <a:pPr eaLnBrk="1" hangingPunct="1">
              <a:lnSpc>
                <a:spcPct val="90000"/>
              </a:lnSpc>
              <a:spcBef>
                <a:spcPct val="10000"/>
              </a:spcBef>
              <a:spcAft>
                <a:spcPct val="10000"/>
              </a:spcAft>
              <a:buClr>
                <a:schemeClr val="bg2"/>
              </a:buClr>
              <a:buSzTx/>
              <a:buFontTx/>
              <a:buNone/>
            </a:pPr>
            <a:endParaRPr lang="en-US" dirty="0"/>
          </a:p>
          <a:p>
            <a:pPr eaLnBrk="1" hangingPunct="1"/>
            <a:r>
              <a:rPr lang="en-US" dirty="0"/>
              <a:t>In a ketone, the carbonyl group is bonded to two alkyl groups  or aromatic rings. The keto group (C     O) can sometimes be written as CO.</a:t>
            </a:r>
          </a:p>
          <a:p>
            <a:pPr eaLnBrk="1" hangingPunct="1"/>
            <a:endParaRPr lang="en-US" dirty="0"/>
          </a:p>
          <a:p>
            <a:pPr eaLnBrk="1" hangingPunct="1">
              <a:buFont typeface="Arial" charset="0"/>
              <a:buNone/>
            </a:pPr>
            <a:endParaRPr lang="en-US" dirty="0"/>
          </a:p>
        </p:txBody>
      </p:sp>
      <p:grpSp>
        <p:nvGrpSpPr>
          <p:cNvPr id="16388" name="Group 3"/>
          <p:cNvGrpSpPr>
            <a:grpSpLocks/>
          </p:cNvGrpSpPr>
          <p:nvPr/>
        </p:nvGrpSpPr>
        <p:grpSpPr bwMode="auto">
          <a:xfrm>
            <a:off x="5446713" y="3289300"/>
            <a:ext cx="311150" cy="57150"/>
            <a:chOff x="5410200" y="3828288"/>
            <a:chExt cx="310896" cy="57912"/>
          </a:xfrm>
        </p:grpSpPr>
        <p:cxnSp>
          <p:nvCxnSpPr>
            <p:cNvPr id="3" name="Straight Connector 2"/>
            <p:cNvCxnSpPr/>
            <p:nvPr/>
          </p:nvCxnSpPr>
          <p:spPr>
            <a:xfrm>
              <a:off x="5410200" y="3886200"/>
              <a:ext cx="30455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16545" y="3828288"/>
              <a:ext cx="30455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16389" name="Picture 7" descr="12_Pg409_UnFigure_2.jpg"/>
          <p:cNvPicPr>
            <a:picLocks noChangeAspect="1"/>
          </p:cNvPicPr>
          <p:nvPr/>
        </p:nvPicPr>
        <p:blipFill>
          <a:blip r:embed="rId3" cstate="print">
            <a:extLst>
              <a:ext uri="{28A0092B-C50C-407E-A947-70E740481C1C}">
                <a14:useLocalDpi xmlns:a14="http://schemas.microsoft.com/office/drawing/2010/main" val="0"/>
              </a:ext>
            </a:extLst>
          </a:blip>
          <a:srcRect b="3792"/>
          <a:stretch>
            <a:fillRect/>
          </a:stretch>
        </p:blipFill>
        <p:spPr bwMode="auto">
          <a:xfrm>
            <a:off x="2125358" y="3842466"/>
            <a:ext cx="5003032" cy="23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44</a:t>
            </a:r>
            <a:endParaRPr lang="en-US" dirty="0"/>
          </a:p>
        </p:txBody>
      </p:sp>
    </p:spTree>
    <p:extLst>
      <p:ext uri="{BB962C8B-B14F-4D97-AF65-F5344CB8AC3E}">
        <p14:creationId xmlns:p14="http://schemas.microsoft.com/office/powerpoint/2010/main" val="1247664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Naming Aldehydes</a:t>
            </a:r>
          </a:p>
        </p:txBody>
      </p:sp>
      <p:sp>
        <p:nvSpPr>
          <p:cNvPr id="17410" name="Rectangle 3"/>
          <p:cNvSpPr>
            <a:spLocks noGrp="1" noChangeArrowheads="1"/>
          </p:cNvSpPr>
          <p:nvPr>
            <p:ph sz="quarter" idx="1"/>
          </p:nvPr>
        </p:nvSpPr>
        <p:spPr>
          <a:xfrm>
            <a:off x="533400" y="1524000"/>
            <a:ext cx="8153400" cy="4876800"/>
          </a:xfrm>
        </p:spPr>
        <p:txBody>
          <a:bodyPr/>
          <a:lstStyle/>
          <a:p>
            <a:pPr eaLnBrk="1" hangingPunct="1">
              <a:lnSpc>
                <a:spcPct val="90000"/>
              </a:lnSpc>
              <a:spcBef>
                <a:spcPct val="10000"/>
              </a:spcBef>
              <a:spcAft>
                <a:spcPct val="10000"/>
              </a:spcAft>
              <a:buClr>
                <a:schemeClr val="bg2"/>
              </a:buClr>
              <a:buSzTx/>
              <a:buFontTx/>
              <a:buNone/>
            </a:pPr>
            <a:r>
              <a:rPr lang="en-US" dirty="0"/>
              <a:t>An aldehyde</a:t>
            </a:r>
          </a:p>
          <a:p>
            <a:pPr eaLnBrk="1" hangingPunct="1">
              <a:lnSpc>
                <a:spcPct val="90000"/>
              </a:lnSpc>
              <a:spcBef>
                <a:spcPct val="10000"/>
              </a:spcBef>
              <a:spcAft>
                <a:spcPct val="10000"/>
              </a:spcAft>
              <a:buSzTx/>
              <a:buFontTx/>
              <a:buChar char="•"/>
            </a:pPr>
            <a:r>
              <a:rPr lang="en-US" dirty="0"/>
              <a:t>has an IUPAC name in which the </a:t>
            </a:r>
            <a:r>
              <a:rPr lang="en-US" b="1" i="1" dirty="0">
                <a:solidFill>
                  <a:schemeClr val="accent1"/>
                </a:solidFill>
              </a:rPr>
              <a:t>e</a:t>
            </a:r>
            <a:r>
              <a:rPr lang="en-US" b="1" dirty="0">
                <a:solidFill>
                  <a:schemeClr val="accent1"/>
                </a:solidFill>
              </a:rPr>
              <a:t> </a:t>
            </a:r>
            <a:r>
              <a:rPr lang="en-US" dirty="0"/>
              <a:t>in the alkane name is changed to </a:t>
            </a:r>
            <a:r>
              <a:rPr lang="en-US" b="1" i="1" dirty="0">
                <a:solidFill>
                  <a:srgbClr val="2C7C9F"/>
                </a:solidFill>
              </a:rPr>
              <a:t>al</a:t>
            </a:r>
            <a:endParaRPr lang="en-US" b="1" dirty="0">
              <a:solidFill>
                <a:srgbClr val="2C7C9F"/>
              </a:solidFill>
            </a:endParaRPr>
          </a:p>
          <a:p>
            <a:pPr eaLnBrk="1" hangingPunct="1">
              <a:lnSpc>
                <a:spcPct val="90000"/>
              </a:lnSpc>
              <a:spcBef>
                <a:spcPct val="10000"/>
              </a:spcBef>
              <a:spcAft>
                <a:spcPct val="10000"/>
              </a:spcAft>
              <a:buSzTx/>
              <a:buFontTx/>
              <a:buChar char="•"/>
            </a:pPr>
            <a:r>
              <a:rPr lang="en-US" dirty="0"/>
              <a:t>has a common name for the first four aldehydes that use their common names, which end in </a:t>
            </a:r>
            <a:r>
              <a:rPr lang="en-US" b="1" i="1" dirty="0">
                <a:solidFill>
                  <a:srgbClr val="2C7C9F"/>
                </a:solidFill>
              </a:rPr>
              <a:t>aldehyde</a:t>
            </a:r>
          </a:p>
          <a:p>
            <a:pPr eaLnBrk="1" hangingPunct="1">
              <a:lnSpc>
                <a:spcPct val="90000"/>
              </a:lnSpc>
              <a:spcBef>
                <a:spcPct val="10000"/>
              </a:spcBef>
              <a:spcAft>
                <a:spcPct val="10000"/>
              </a:spcAft>
              <a:buClr>
                <a:schemeClr val="bg2"/>
              </a:buClr>
              <a:buSzTx/>
              <a:buFont typeface="Wingdings" charset="2"/>
              <a:buNone/>
            </a:pPr>
            <a:r>
              <a:rPr lang="en-US" dirty="0"/>
              <a:t> 		one carbon, </a:t>
            </a:r>
            <a:r>
              <a:rPr lang="en-US" i="1" dirty="0"/>
              <a:t>form</a:t>
            </a:r>
            <a:r>
              <a:rPr lang="en-US" dirty="0"/>
              <a:t>		</a:t>
            </a:r>
            <a:r>
              <a:rPr lang="en-US" dirty="0">
                <a:solidFill>
                  <a:srgbClr val="FF0000"/>
                </a:solidFill>
              </a:rPr>
              <a:t>form</a:t>
            </a:r>
            <a:r>
              <a:rPr lang="en-US" dirty="0"/>
              <a:t>aldehyde</a:t>
            </a:r>
          </a:p>
          <a:p>
            <a:pPr eaLnBrk="1" hangingPunct="1">
              <a:lnSpc>
                <a:spcPct val="90000"/>
              </a:lnSpc>
              <a:spcBef>
                <a:spcPct val="10000"/>
              </a:spcBef>
              <a:spcAft>
                <a:spcPct val="10000"/>
              </a:spcAft>
              <a:buClr>
                <a:schemeClr val="bg2"/>
              </a:buClr>
              <a:buSzTx/>
              <a:buFont typeface="Wingdings" charset="2"/>
              <a:buNone/>
            </a:pPr>
            <a:r>
              <a:rPr lang="en-US" dirty="0"/>
              <a:t> 		two carbons, </a:t>
            </a:r>
            <a:r>
              <a:rPr lang="en-US" i="1" dirty="0"/>
              <a:t>acet</a:t>
            </a:r>
            <a:r>
              <a:rPr lang="en-US" dirty="0"/>
              <a:t> 		</a:t>
            </a:r>
            <a:r>
              <a:rPr lang="en-US" dirty="0">
                <a:solidFill>
                  <a:srgbClr val="FF0000"/>
                </a:solidFill>
              </a:rPr>
              <a:t>acet</a:t>
            </a:r>
            <a:r>
              <a:rPr lang="en-US" dirty="0"/>
              <a:t>aldehyde</a:t>
            </a:r>
          </a:p>
          <a:p>
            <a:pPr eaLnBrk="1" hangingPunct="1">
              <a:lnSpc>
                <a:spcPct val="90000"/>
              </a:lnSpc>
              <a:spcBef>
                <a:spcPct val="10000"/>
              </a:spcBef>
              <a:spcAft>
                <a:spcPct val="10000"/>
              </a:spcAft>
              <a:buClr>
                <a:schemeClr val="bg2"/>
              </a:buClr>
              <a:buSzTx/>
              <a:buFont typeface="Wingdings" charset="2"/>
              <a:buNone/>
            </a:pPr>
            <a:r>
              <a:rPr lang="en-US" dirty="0"/>
              <a:t>		three carbons, </a:t>
            </a:r>
            <a:r>
              <a:rPr lang="en-US" i="1" dirty="0"/>
              <a:t>propion</a:t>
            </a:r>
            <a:r>
              <a:rPr lang="en-US" dirty="0"/>
              <a:t>		</a:t>
            </a:r>
            <a:r>
              <a:rPr lang="en-US" dirty="0">
                <a:solidFill>
                  <a:srgbClr val="FF0000"/>
                </a:solidFill>
              </a:rPr>
              <a:t>propion</a:t>
            </a:r>
            <a:r>
              <a:rPr lang="en-US" dirty="0"/>
              <a:t>aldehyde</a:t>
            </a:r>
          </a:p>
          <a:p>
            <a:pPr eaLnBrk="1" hangingPunct="1">
              <a:lnSpc>
                <a:spcPct val="90000"/>
              </a:lnSpc>
              <a:spcBef>
                <a:spcPct val="10000"/>
              </a:spcBef>
              <a:spcAft>
                <a:spcPct val="10000"/>
              </a:spcAft>
              <a:buClr>
                <a:schemeClr val="bg2"/>
              </a:buClr>
              <a:buSzTx/>
              <a:buFont typeface="Wingdings" charset="2"/>
              <a:buNone/>
            </a:pPr>
            <a:r>
              <a:rPr lang="en-US" dirty="0"/>
              <a:t> 		four carbons, </a:t>
            </a:r>
            <a:r>
              <a:rPr lang="en-US" i="1" dirty="0"/>
              <a:t>butyr</a:t>
            </a:r>
            <a:r>
              <a:rPr lang="en-US" dirty="0"/>
              <a:t> 		</a:t>
            </a:r>
            <a:r>
              <a:rPr lang="en-US" dirty="0">
                <a:solidFill>
                  <a:srgbClr val="FF0000"/>
                </a:solidFill>
              </a:rPr>
              <a:t>butyr</a:t>
            </a:r>
            <a:r>
              <a:rPr lang="en-US" dirty="0"/>
              <a:t>aldehyde</a:t>
            </a:r>
          </a:p>
          <a:p>
            <a:pPr eaLnBrk="1" hangingPunct="1">
              <a:lnSpc>
                <a:spcPct val="90000"/>
              </a:lnSpc>
              <a:spcBef>
                <a:spcPct val="10000"/>
              </a:spcBef>
              <a:spcAft>
                <a:spcPct val="10000"/>
              </a:spcAft>
              <a:buClr>
                <a:schemeClr val="bg2"/>
              </a:buClr>
              <a:buSzTx/>
              <a:buFont typeface="Wingdings" charset="2"/>
              <a:buNone/>
            </a:pPr>
            <a:r>
              <a:rPr lang="en-US" dirty="0"/>
              <a:t>				followed by </a:t>
            </a:r>
            <a:r>
              <a:rPr lang="en-US" i="1" dirty="0"/>
              <a:t>aldehyde</a:t>
            </a:r>
          </a:p>
        </p:txBody>
      </p:sp>
      <p:pic>
        <p:nvPicPr>
          <p:cNvPr id="2050" name="Picture 2" descr="G:\08VOL4\Graphics\Powerpoint\PEARSON\PE006-TIMBERLAKE-13e\Final Files\Lecture PPT\JPGS\ch12\Core Chemistry Skill marginal element-3.jpg"/>
          <p:cNvPicPr>
            <a:picLocks noChangeAspect="1" noChangeArrowheads="1"/>
          </p:cNvPicPr>
          <p:nvPr/>
        </p:nvPicPr>
        <p:blipFill>
          <a:blip r:embed="rId3" cstate="print"/>
          <a:srcRect/>
          <a:stretch>
            <a:fillRect/>
          </a:stretch>
        </p:blipFill>
        <p:spPr bwMode="auto">
          <a:xfrm>
            <a:off x="6157912" y="485775"/>
            <a:ext cx="2862072" cy="713232"/>
          </a:xfrm>
          <a:prstGeom prst="rect">
            <a:avLst/>
          </a:prstGeom>
          <a:noFill/>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45</a:t>
            </a:r>
            <a:endParaRPr lang="en-US" dirty="0"/>
          </a:p>
        </p:txBody>
      </p:sp>
    </p:spTree>
    <p:extLst>
      <p:ext uri="{BB962C8B-B14F-4D97-AF65-F5344CB8AC3E}">
        <p14:creationId xmlns:p14="http://schemas.microsoft.com/office/powerpoint/2010/main" val="2171602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530225" y="223837"/>
            <a:ext cx="8153400" cy="990600"/>
          </a:xfrm>
        </p:spPr>
        <p:txBody>
          <a:bodyPr/>
          <a:lstStyle/>
          <a:p>
            <a:pPr eaLnBrk="1" hangingPunct="1"/>
            <a:r>
              <a:rPr lang="en-US" dirty="0">
                <a:cs typeface="Times New Roman" charset="0"/>
              </a:rPr>
              <a:t>Naming Aldehydes</a:t>
            </a:r>
          </a:p>
        </p:txBody>
      </p:sp>
      <p:pic>
        <p:nvPicPr>
          <p:cNvPr id="2" name="Picture 1"/>
          <p:cNvPicPr>
            <a:picLocks noChangeAspect="1"/>
          </p:cNvPicPr>
          <p:nvPr/>
        </p:nvPicPr>
        <p:blipFill>
          <a:blip r:embed="rId3" cstate="print"/>
          <a:stretch>
            <a:fillRect/>
          </a:stretch>
        </p:blipFill>
        <p:spPr>
          <a:xfrm>
            <a:off x="906379" y="2071865"/>
            <a:ext cx="7331242" cy="3644706"/>
          </a:xfrm>
          <a:prstGeom prst="rect">
            <a:avLst/>
          </a:prstGeom>
        </p:spPr>
      </p:pic>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46</a:t>
            </a:r>
            <a:endParaRPr lang="en-US" dirty="0"/>
          </a:p>
        </p:txBody>
      </p:sp>
    </p:spTree>
    <p:extLst>
      <p:ext uri="{BB962C8B-B14F-4D97-AF65-F5344CB8AC3E}">
        <p14:creationId xmlns:p14="http://schemas.microsoft.com/office/powerpoint/2010/main" val="3151660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Naming Aldehydes</a:t>
            </a:r>
          </a:p>
        </p:txBody>
      </p:sp>
      <p:sp>
        <p:nvSpPr>
          <p:cNvPr id="20483" name="TextBox 9"/>
          <p:cNvSpPr txBox="1">
            <a:spLocks noChangeArrowheads="1"/>
          </p:cNvSpPr>
          <p:nvPr/>
        </p:nvSpPr>
        <p:spPr bwMode="auto">
          <a:xfrm>
            <a:off x="685800" y="1828800"/>
            <a:ext cx="769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cs typeface="Times New Roman" charset="0"/>
              </a:rPr>
              <a:t>Give the IUPAC name for the following aldehyde:</a:t>
            </a: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b="1" dirty="0">
              <a:solidFill>
                <a:srgbClr val="FF0000"/>
              </a:solidFill>
              <a:latin typeface="Times New Roman" charset="0"/>
              <a:cs typeface="Times New Roman" charset="0"/>
            </a:endParaRPr>
          </a:p>
          <a:p>
            <a:r>
              <a:rPr lang="en-US" sz="2400" b="1" dirty="0">
                <a:solidFill>
                  <a:srgbClr val="FF0000"/>
                </a:solidFill>
                <a:latin typeface="Times New Roman" charset="0"/>
                <a:cs typeface="Times New Roman" charset="0"/>
              </a:rPr>
              <a:t>SOLUTION</a:t>
            </a:r>
          </a:p>
          <a:p>
            <a:endParaRPr lang="en-US" sz="2400" b="1" dirty="0">
              <a:solidFill>
                <a:srgbClr val="FF0000"/>
              </a:solidFill>
              <a:latin typeface="Times New Roman" charset="0"/>
              <a:cs typeface="Times New Roman" charset="0"/>
            </a:endParaRPr>
          </a:p>
          <a:p>
            <a:r>
              <a:rPr lang="en-US" sz="2400" dirty="0">
                <a:latin typeface="Times New Roman" charset="0"/>
                <a:cs typeface="Times New Roman" charset="0"/>
              </a:rPr>
              <a:t>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8603"/>
          <a:stretch/>
        </p:blipFill>
        <p:spPr bwMode="auto">
          <a:xfrm>
            <a:off x="4572000" y="3014662"/>
            <a:ext cx="36306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6101" t="56594" r="20378" b="23186"/>
          <a:stretch/>
        </p:blipFill>
        <p:spPr bwMode="auto">
          <a:xfrm>
            <a:off x="7325460" y="2771361"/>
            <a:ext cx="127820" cy="2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74371" t="20588" r="19332" b="58824"/>
          <a:stretch/>
        </p:blipFill>
        <p:spPr bwMode="auto">
          <a:xfrm>
            <a:off x="7275070" y="2524539"/>
            <a:ext cx="228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5602" t="-766" r="4816" b="59957"/>
          <a:stretch/>
        </p:blipFill>
        <p:spPr bwMode="auto">
          <a:xfrm>
            <a:off x="7673643" y="2507041"/>
            <a:ext cx="347869" cy="52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4">
            <a:extLst>
              <a:ext uri="{FF2B5EF4-FFF2-40B4-BE49-F238E27FC236}">
                <a16:creationId xmlns:a16="http://schemas.microsoft.com/office/drawing/2014/main" xmlns="" id="{3F9827FE-4EDE-470C-A15D-BDB54A03EA36}"/>
              </a:ext>
            </a:extLst>
          </p:cNvPr>
          <p:cNvSpPr>
            <a:spLocks noChangeArrowheads="1"/>
          </p:cNvSpPr>
          <p:nvPr/>
        </p:nvSpPr>
        <p:spPr bwMode="auto">
          <a:xfrm>
            <a:off x="456550" y="4524429"/>
            <a:ext cx="8509000" cy="1371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b="1" dirty="0">
                <a:latin typeface="Times New Roman" pitchFamily="18" charset="0"/>
                <a:cs typeface="Times New Roman" pitchFamily="18" charset="0"/>
              </a:rPr>
              <a:t>ANALYZE         Given                        Need             Connect	            </a:t>
            </a:r>
          </a:p>
          <a:p>
            <a:pPr>
              <a:defRPr/>
            </a:pPr>
            <a:r>
              <a:rPr lang="en-US" sz="2000" b="1" dirty="0">
                <a:latin typeface="Times New Roman" pitchFamily="18" charset="0"/>
                <a:cs typeface="Times New Roman" pitchFamily="18" charset="0"/>
              </a:rPr>
              <a:t>THE	              </a:t>
            </a:r>
            <a:r>
              <a:rPr lang="en-US" sz="2000" dirty="0">
                <a:latin typeface="Times New Roman" pitchFamily="18" charset="0"/>
                <a:cs typeface="Times New Roman" pitchFamily="18" charset="0"/>
              </a:rPr>
              <a:t>five carbon chain, </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IUPAC          position of methyl</a:t>
            </a:r>
            <a:endParaRPr lang="en-US" sz="2000" b="1" dirty="0">
              <a:latin typeface="Times New Roman" pitchFamily="18" charset="0"/>
              <a:cs typeface="Times New Roman" pitchFamily="18" charset="0"/>
            </a:endParaRPr>
          </a:p>
          <a:p>
            <a:pPr>
              <a:defRPr/>
            </a:pPr>
            <a:r>
              <a:rPr lang="en-US" sz="2000" b="1" dirty="0">
                <a:latin typeface="Times New Roman" pitchFamily="18" charset="0"/>
                <a:cs typeface="Times New Roman" pitchFamily="18" charset="0"/>
              </a:rPr>
              <a:t>PROBLEM</a:t>
            </a:r>
            <a:r>
              <a:rPr lang="en-US" sz="2000" dirty="0">
                <a:latin typeface="Times New Roman" pitchFamily="18" charset="0"/>
                <a:cs typeface="Times New Roman" pitchFamily="18" charset="0"/>
              </a:rPr>
              <a:t>          </a:t>
            </a:r>
            <a:r>
              <a:rPr lang="en-US" sz="2000" dirty="0">
                <a:latin typeface="Times New Roman" charset="0"/>
                <a:cs typeface="Times New Roman" charset="0"/>
              </a:rPr>
              <a:t>carbonyl group,         </a:t>
            </a:r>
            <a:r>
              <a:rPr lang="en-US" sz="2000" dirty="0">
                <a:latin typeface="Times New Roman" pitchFamily="18" charset="0"/>
                <a:cs typeface="Times New Roman" pitchFamily="18" charset="0"/>
              </a:rPr>
              <a:t>name</a:t>
            </a:r>
            <a:r>
              <a:rPr lang="en-US" sz="2000" dirty="0">
                <a:latin typeface="Times New Roman" charset="0"/>
                <a:cs typeface="Times New Roman" charset="0"/>
              </a:rPr>
              <a:t>              group, replace</a:t>
            </a:r>
          </a:p>
          <a:p>
            <a:pPr>
              <a:defRPr/>
            </a:pPr>
            <a:r>
              <a:rPr lang="en-US" sz="2000" dirty="0">
                <a:latin typeface="Times New Roman" charset="0"/>
                <a:cs typeface="Times New Roman" charset="0"/>
              </a:rPr>
              <a:t>	     	  methyl group       	              </a:t>
            </a:r>
            <a:r>
              <a:rPr lang="en-US" sz="2000" i="1" dirty="0">
                <a:latin typeface="Times New Roman" charset="0"/>
                <a:cs typeface="Times New Roman" charset="0"/>
              </a:rPr>
              <a:t> e </a:t>
            </a:r>
            <a:r>
              <a:rPr lang="en-US" sz="2000" dirty="0">
                <a:latin typeface="Times New Roman" charset="0"/>
                <a:cs typeface="Times New Roman" charset="0"/>
              </a:rPr>
              <a:t>in alkane name with </a:t>
            </a:r>
            <a:r>
              <a:rPr lang="en-US" sz="2000" i="1" dirty="0">
                <a:latin typeface="Times New Roman" charset="0"/>
                <a:cs typeface="Times New Roman" charset="0"/>
              </a:rPr>
              <a:t>al</a:t>
            </a:r>
          </a:p>
        </p:txBody>
      </p:sp>
      <p:sp>
        <p:nvSpPr>
          <p:cNvPr id="13"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47</a:t>
            </a:r>
            <a:endParaRPr lang="en-US" dirty="0"/>
          </a:p>
        </p:txBody>
      </p:sp>
    </p:spTree>
    <p:extLst>
      <p:ext uri="{BB962C8B-B14F-4D97-AF65-F5344CB8AC3E}">
        <p14:creationId xmlns:p14="http://schemas.microsoft.com/office/powerpoint/2010/main" val="2597058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Naming Aldehydes</a:t>
            </a:r>
          </a:p>
        </p:txBody>
      </p:sp>
      <p:sp>
        <p:nvSpPr>
          <p:cNvPr id="21507" name="TextBox 9"/>
          <p:cNvSpPr txBox="1">
            <a:spLocks noChangeArrowheads="1"/>
          </p:cNvSpPr>
          <p:nvPr/>
        </p:nvSpPr>
        <p:spPr bwMode="auto">
          <a:xfrm>
            <a:off x="685800" y="1828800"/>
            <a:ext cx="7315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cs typeface="Times New Roman" charset="0"/>
              </a:rPr>
              <a:t>Give the IUPAC name for the following aldehyde:</a:t>
            </a: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b="1" dirty="0">
              <a:solidFill>
                <a:srgbClr val="FF0000"/>
              </a:solidFill>
              <a:latin typeface="Times New Roman" charset="0"/>
              <a:cs typeface="Times New Roman" charset="0"/>
            </a:endParaRPr>
          </a:p>
          <a:p>
            <a:pPr>
              <a:tabLst>
                <a:tab pos="1139825" algn="l"/>
              </a:tabLst>
            </a:pPr>
            <a:r>
              <a:rPr lang="en-US" sz="2400" b="1" dirty="0">
                <a:solidFill>
                  <a:srgbClr val="7030A0"/>
                </a:solidFill>
                <a:latin typeface="Times New Roman" charset="0"/>
                <a:cs typeface="Times New Roman" charset="0"/>
              </a:rPr>
              <a:t>STEP </a:t>
            </a:r>
            <a:r>
              <a:rPr lang="en-US" sz="2400" b="1" dirty="0">
                <a:solidFill>
                  <a:srgbClr val="7030A0"/>
                </a:solidFill>
                <a:latin typeface="Times New Roman" pitchFamily="18" charset="0"/>
              </a:rPr>
              <a:t>1  </a:t>
            </a:r>
            <a:r>
              <a:rPr lang="en-US" sz="2400" b="1" dirty="0">
                <a:latin typeface="Times New Roman" pitchFamily="18" charset="0"/>
              </a:rPr>
              <a:t>Name the longest carbon chain by replacing </a:t>
            </a:r>
            <a:br>
              <a:rPr lang="en-US" sz="2400" b="1" dirty="0">
                <a:latin typeface="Times New Roman" pitchFamily="18" charset="0"/>
              </a:rPr>
            </a:br>
            <a:r>
              <a:rPr lang="en-US" sz="2400" b="1" dirty="0">
                <a:latin typeface="Times New Roman" pitchFamily="18" charset="0"/>
              </a:rPr>
              <a:t>	the </a:t>
            </a:r>
            <a:r>
              <a:rPr lang="en-US" sz="2400" b="1" i="1" dirty="0">
                <a:latin typeface="Times New Roman" pitchFamily="18" charset="0"/>
              </a:rPr>
              <a:t>e</a:t>
            </a:r>
            <a:r>
              <a:rPr lang="en-US" sz="2400" b="1" dirty="0">
                <a:latin typeface="Times New Roman" pitchFamily="18" charset="0"/>
              </a:rPr>
              <a:t> in the alkane name with </a:t>
            </a:r>
            <a:r>
              <a:rPr lang="en-US" sz="2400" b="1" i="1" dirty="0">
                <a:latin typeface="Times New Roman" pitchFamily="18" charset="0"/>
              </a:rPr>
              <a:t>al</a:t>
            </a:r>
            <a:r>
              <a:rPr lang="en-US" sz="2400" b="1" dirty="0">
                <a:latin typeface="Times New Roman" pitchFamily="18" charset="0"/>
              </a:rPr>
              <a:t>.</a:t>
            </a:r>
            <a:endParaRPr lang="en-US" sz="2400" b="1" dirty="0">
              <a:solidFill>
                <a:srgbClr val="FF0000"/>
              </a:solidFill>
              <a:latin typeface="Times New Roman" pitchFamily="18" charset="0"/>
            </a:endParaRPr>
          </a:p>
          <a:p>
            <a:endParaRPr lang="en-US" sz="2400" b="1" dirty="0">
              <a:solidFill>
                <a:srgbClr val="FF0000"/>
              </a:solidFill>
              <a:latin typeface="Times New Roman" charset="0"/>
              <a:cs typeface="Times New Roman" charset="0"/>
            </a:endParaRPr>
          </a:p>
          <a:p>
            <a:r>
              <a:rPr lang="en-US" sz="2400" dirty="0">
                <a:solidFill>
                  <a:srgbClr val="FF0000"/>
                </a:solidFill>
                <a:latin typeface="Times New Roman" charset="0"/>
                <a:cs typeface="Times New Roman" charset="0"/>
              </a:rPr>
              <a:t>	    pentanal         </a:t>
            </a:r>
          </a:p>
        </p:txBody>
      </p:sp>
      <p:pic>
        <p:nvPicPr>
          <p:cNvPr id="21509"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8686"/>
          <a:stretch/>
        </p:blipFill>
        <p:spPr bwMode="auto">
          <a:xfrm>
            <a:off x="4495800" y="5305425"/>
            <a:ext cx="365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8603"/>
          <a:stretch/>
        </p:blipFill>
        <p:spPr bwMode="auto">
          <a:xfrm>
            <a:off x="4572000" y="3014662"/>
            <a:ext cx="36306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76101" t="56594" r="20378" b="23186"/>
          <a:stretch/>
        </p:blipFill>
        <p:spPr bwMode="auto">
          <a:xfrm>
            <a:off x="7325460" y="2771361"/>
            <a:ext cx="127820" cy="2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4371" t="20588" r="19332" b="58824"/>
          <a:stretch/>
        </p:blipFill>
        <p:spPr bwMode="auto">
          <a:xfrm>
            <a:off x="7275070" y="2524539"/>
            <a:ext cx="228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5602" t="-766" r="4816" b="59957"/>
          <a:stretch/>
        </p:blipFill>
        <p:spPr bwMode="auto">
          <a:xfrm>
            <a:off x="7673643" y="2507041"/>
            <a:ext cx="347869" cy="52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1224" t="45132" r="11939" b="48757"/>
          <a:stretch/>
        </p:blipFill>
        <p:spPr bwMode="auto">
          <a:xfrm rot="16200000">
            <a:off x="7230492" y="5134918"/>
            <a:ext cx="231374" cy="7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4537" t="19990" r="18981" b="60088"/>
          <a:stretch/>
        </p:blipFill>
        <p:spPr bwMode="auto">
          <a:xfrm>
            <a:off x="7238466" y="4798469"/>
            <a:ext cx="237067" cy="2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7269" r="6366" b="60685"/>
          <a:stretch/>
        </p:blipFill>
        <p:spPr bwMode="auto">
          <a:xfrm>
            <a:off x="7685521" y="4801923"/>
            <a:ext cx="232833" cy="51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48</a:t>
            </a:r>
            <a:endParaRPr lang="en-US" dirty="0"/>
          </a:p>
        </p:txBody>
      </p:sp>
    </p:spTree>
    <p:extLst>
      <p:ext uri="{BB962C8B-B14F-4D97-AF65-F5344CB8AC3E}">
        <p14:creationId xmlns:p14="http://schemas.microsoft.com/office/powerpoint/2010/main" val="1735877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Naming Aldehydes</a:t>
            </a:r>
          </a:p>
        </p:txBody>
      </p:sp>
      <p:sp>
        <p:nvSpPr>
          <p:cNvPr id="22531" name="TextBox 9"/>
          <p:cNvSpPr txBox="1">
            <a:spLocks noChangeArrowheads="1"/>
          </p:cNvSpPr>
          <p:nvPr/>
        </p:nvSpPr>
        <p:spPr bwMode="auto">
          <a:xfrm>
            <a:off x="685800" y="1828800"/>
            <a:ext cx="731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dirty="0">
                <a:latin typeface="Times New Roman" charset="0"/>
                <a:cs typeface="Times New Roman" charset="0"/>
              </a:rPr>
              <a:t>Give the IUPAC name for the following aldehyde:</a:t>
            </a: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dirty="0">
              <a:latin typeface="Times New Roman" charset="0"/>
              <a:cs typeface="Times New Roman" charset="0"/>
            </a:endParaRPr>
          </a:p>
          <a:p>
            <a:endParaRPr lang="en-US" sz="2400" b="1" dirty="0">
              <a:solidFill>
                <a:srgbClr val="008000"/>
              </a:solidFill>
              <a:latin typeface="Times New Roman" charset="0"/>
              <a:cs typeface="Times New Roman" charset="0"/>
            </a:endParaRPr>
          </a:p>
          <a:p>
            <a:r>
              <a:rPr lang="en-US" sz="2400" b="1" dirty="0">
                <a:solidFill>
                  <a:srgbClr val="7030A0"/>
                </a:solidFill>
                <a:latin typeface="Times New Roman" charset="0"/>
                <a:cs typeface="Times New Roman" charset="0"/>
              </a:rPr>
              <a:t>STEP </a:t>
            </a:r>
            <a:r>
              <a:rPr lang="en-US" sz="2400" b="1" dirty="0">
                <a:solidFill>
                  <a:srgbClr val="7030A0"/>
                </a:solidFill>
                <a:latin typeface="Times New Roman" pitchFamily="18" charset="0"/>
              </a:rPr>
              <a:t>2  </a:t>
            </a:r>
            <a:r>
              <a:rPr lang="en-US" sz="2400" b="1" dirty="0">
                <a:latin typeface="Times New Roman" pitchFamily="18" charset="0"/>
              </a:rPr>
              <a:t>Name and number substituents by counting 	   the carbonyl group as carbon 1.</a:t>
            </a:r>
            <a:endParaRPr lang="en-US" sz="2400" b="1" dirty="0">
              <a:solidFill>
                <a:srgbClr val="FF0000"/>
              </a:solidFill>
              <a:latin typeface="Times New Roman" charset="0"/>
              <a:cs typeface="Times New Roman" charset="0"/>
            </a:endParaRPr>
          </a:p>
          <a:p>
            <a:r>
              <a:rPr lang="en-US" sz="2400" dirty="0">
                <a:latin typeface="Times New Roman" charset="0"/>
                <a:cs typeface="Times New Roman" charset="0"/>
              </a:rPr>
              <a:t>             </a:t>
            </a:r>
          </a:p>
          <a:p>
            <a:r>
              <a:rPr lang="en-US" sz="2400" dirty="0">
                <a:latin typeface="Times New Roman" charset="0"/>
                <a:cs typeface="Times New Roman" charset="0"/>
              </a:rPr>
              <a:t>            </a:t>
            </a:r>
            <a:r>
              <a:rPr lang="en-US" sz="2400" dirty="0">
                <a:solidFill>
                  <a:srgbClr val="FF0000"/>
                </a:solidFill>
                <a:latin typeface="Times New Roman" charset="0"/>
                <a:cs typeface="Times New Roman" charset="0"/>
              </a:rPr>
              <a:t>     </a:t>
            </a:r>
            <a:r>
              <a:rPr lang="en-US" sz="2400" dirty="0">
                <a:solidFill>
                  <a:srgbClr val="3366FF"/>
                </a:solidFill>
                <a:latin typeface="Times New Roman" charset="0"/>
                <a:cs typeface="Times New Roman" charset="0"/>
              </a:rPr>
              <a:t>2-methyl</a:t>
            </a:r>
            <a:r>
              <a:rPr lang="en-US" sz="2400" dirty="0">
                <a:solidFill>
                  <a:srgbClr val="FF0000"/>
                </a:solidFill>
                <a:latin typeface="Times New Roman" charset="0"/>
                <a:cs typeface="Times New Roman" charset="0"/>
              </a:rPr>
              <a:t>pentanal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603"/>
          <a:stretch/>
        </p:blipFill>
        <p:spPr bwMode="auto">
          <a:xfrm>
            <a:off x="4572000" y="3014662"/>
            <a:ext cx="36306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6101" t="56594" r="20378" b="23186"/>
          <a:stretch/>
        </p:blipFill>
        <p:spPr bwMode="auto">
          <a:xfrm>
            <a:off x="7325460" y="2771361"/>
            <a:ext cx="127820" cy="2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4371" t="20588" r="19332" b="58824"/>
          <a:stretch/>
        </p:blipFill>
        <p:spPr bwMode="auto">
          <a:xfrm>
            <a:off x="7275070" y="2524539"/>
            <a:ext cx="228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5602" t="-766" r="4816" b="59957"/>
          <a:stretch/>
        </p:blipFill>
        <p:spPr bwMode="auto">
          <a:xfrm>
            <a:off x="7673643" y="2507041"/>
            <a:ext cx="347869" cy="52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8686"/>
          <a:stretch/>
        </p:blipFill>
        <p:spPr bwMode="auto">
          <a:xfrm>
            <a:off x="4495800" y="5305425"/>
            <a:ext cx="365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1224" t="45132" r="11939" b="48757"/>
          <a:stretch/>
        </p:blipFill>
        <p:spPr bwMode="auto">
          <a:xfrm rot="16200000">
            <a:off x="7230492" y="5134918"/>
            <a:ext cx="231374" cy="7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4537" t="19990" r="18981" b="60088"/>
          <a:stretch/>
        </p:blipFill>
        <p:spPr bwMode="auto">
          <a:xfrm>
            <a:off x="7238466" y="4798469"/>
            <a:ext cx="237067" cy="2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7269" r="6366" b="60685"/>
          <a:stretch/>
        </p:blipFill>
        <p:spPr bwMode="auto">
          <a:xfrm>
            <a:off x="7685521" y="4801923"/>
            <a:ext cx="232833" cy="51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49</a:t>
            </a:r>
            <a:endParaRPr lang="en-US" dirty="0"/>
          </a:p>
        </p:txBody>
      </p:sp>
    </p:spTree>
    <p:extLst>
      <p:ext uri="{BB962C8B-B14F-4D97-AF65-F5344CB8AC3E}">
        <p14:creationId xmlns:p14="http://schemas.microsoft.com/office/powerpoint/2010/main" val="59987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19075"/>
            <a:ext cx="8153400" cy="990600"/>
          </a:xfrm>
        </p:spPr>
        <p:txBody>
          <a:bodyPr/>
          <a:lstStyle/>
          <a:p>
            <a:pPr eaLnBrk="1" hangingPunct="1"/>
            <a:r>
              <a:rPr lang="en-US" dirty="0"/>
              <a:t>Naming of Alcohols</a:t>
            </a:r>
          </a:p>
        </p:txBody>
      </p:sp>
      <p:sp>
        <p:nvSpPr>
          <p:cNvPr id="19459" name="Rectangle 3"/>
          <p:cNvSpPr>
            <a:spLocks noGrp="1" noChangeArrowheads="1"/>
          </p:cNvSpPr>
          <p:nvPr>
            <p:ph sz="quarter" idx="1"/>
          </p:nvPr>
        </p:nvSpPr>
        <p:spPr>
          <a:xfrm>
            <a:off x="609600" y="1524000"/>
            <a:ext cx="7772400" cy="50292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a:t>
            </a:r>
          </a:p>
          <a:p>
            <a:pPr marL="0" indent="0" eaLnBrk="1" hangingPunct="1">
              <a:spcBef>
                <a:spcPct val="0"/>
              </a:spcBef>
              <a:buFont typeface="Wingdings" charset="2"/>
              <a:buNone/>
            </a:pPr>
            <a:r>
              <a:rPr lang="en-US" dirty="0"/>
              <a:t>		            		</a:t>
            </a:r>
          </a:p>
          <a:p>
            <a:pPr marL="0" indent="0" eaLnBrk="1" hangingPunct="1">
              <a:spcBef>
                <a:spcPct val="0"/>
              </a:spcBef>
              <a:buFont typeface="Wingdings" charset="2"/>
              <a:buNone/>
            </a:pPr>
            <a:r>
              <a:rPr lang="en-US" dirty="0"/>
              <a:t>      </a:t>
            </a:r>
            <a:endParaRPr lang="en-US" dirty="0">
              <a:solidFill>
                <a:srgbClr val="FF0000"/>
              </a:solidFill>
            </a:endParaRPr>
          </a:p>
        </p:txBody>
      </p:sp>
      <p:pic>
        <p:nvPicPr>
          <p:cNvPr id="1946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31923"/>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0225" y="261936"/>
            <a:ext cx="7391400" cy="914400"/>
          </a:xfrm>
        </p:spPr>
        <p:txBody>
          <a:bodyPr/>
          <a:lstStyle/>
          <a:p>
            <a:pPr eaLnBrk="1" hangingPunct="1"/>
            <a:r>
              <a:rPr lang="en-US" dirty="0">
                <a:cs typeface="Times New Roman" charset="0"/>
              </a:rPr>
              <a:t>Naming Ketones</a:t>
            </a:r>
          </a:p>
        </p:txBody>
      </p:sp>
      <p:sp>
        <p:nvSpPr>
          <p:cNvPr id="25603" name="Rectangle 3"/>
          <p:cNvSpPr>
            <a:spLocks noGrp="1" noChangeArrowheads="1"/>
          </p:cNvSpPr>
          <p:nvPr>
            <p:ph sz="quarter" idx="1"/>
          </p:nvPr>
        </p:nvSpPr>
        <p:spPr>
          <a:xfrm>
            <a:off x="533400" y="1676400"/>
            <a:ext cx="8001000" cy="4648200"/>
          </a:xfrm>
        </p:spPr>
        <p:txBody>
          <a:bodyPr/>
          <a:lstStyle/>
          <a:p>
            <a:pPr eaLnBrk="1" hangingPunct="1">
              <a:spcBef>
                <a:spcPct val="0"/>
              </a:spcBef>
              <a:buClr>
                <a:schemeClr val="bg2"/>
              </a:buClr>
              <a:buSzTx/>
              <a:buFontTx/>
              <a:buNone/>
            </a:pPr>
            <a:r>
              <a:rPr lang="en-US" dirty="0">
                <a:cs typeface="Times New Roman" charset="0"/>
              </a:rPr>
              <a:t>When naming the following ketones</a:t>
            </a:r>
          </a:p>
          <a:p>
            <a:pPr eaLnBrk="1" hangingPunct="1">
              <a:spcBef>
                <a:spcPct val="0"/>
              </a:spcBef>
              <a:buSzTx/>
              <a:buFontTx/>
              <a:buChar char="•"/>
            </a:pPr>
            <a:r>
              <a:rPr lang="en-US" dirty="0">
                <a:cs typeface="Times New Roman" charset="0"/>
              </a:rPr>
              <a:t>in the IUPAC system, the </a:t>
            </a:r>
            <a:r>
              <a:rPr lang="en-US" b="1" i="1" dirty="0">
                <a:solidFill>
                  <a:srgbClr val="2C7C9F"/>
                </a:solidFill>
                <a:cs typeface="Times New Roman" charset="0"/>
              </a:rPr>
              <a:t>e</a:t>
            </a:r>
            <a:r>
              <a:rPr lang="en-US" dirty="0">
                <a:solidFill>
                  <a:schemeClr val="accent1"/>
                </a:solidFill>
                <a:cs typeface="Times New Roman" charset="0"/>
              </a:rPr>
              <a:t> </a:t>
            </a:r>
            <a:r>
              <a:rPr lang="en-US" dirty="0">
                <a:cs typeface="Times New Roman" charset="0"/>
              </a:rPr>
              <a:t>in the alkane name is replaced </a:t>
            </a:r>
            <a:r>
              <a:rPr lang="en-US" dirty="0">
                <a:solidFill>
                  <a:srgbClr val="000000"/>
                </a:solidFill>
                <a:cs typeface="Times New Roman" charset="0"/>
              </a:rPr>
              <a:t>with </a:t>
            </a:r>
            <a:r>
              <a:rPr lang="en-US" b="1" i="1" dirty="0">
                <a:solidFill>
                  <a:srgbClr val="2C7C9F"/>
                </a:solidFill>
                <a:cs typeface="Times New Roman" charset="0"/>
              </a:rPr>
              <a:t>one</a:t>
            </a:r>
            <a:endParaRPr lang="en-US" b="1" dirty="0">
              <a:solidFill>
                <a:srgbClr val="2C7C9F"/>
              </a:solidFill>
              <a:cs typeface="Times New Roman" charset="0"/>
            </a:endParaRPr>
          </a:p>
          <a:p>
            <a:pPr eaLnBrk="1" hangingPunct="1">
              <a:spcBef>
                <a:spcPct val="0"/>
              </a:spcBef>
              <a:buSzTx/>
              <a:buFontTx/>
              <a:buChar char="•"/>
            </a:pPr>
            <a:r>
              <a:rPr lang="en-US" dirty="0">
                <a:cs typeface="Times New Roman" charset="0"/>
              </a:rPr>
              <a:t>with a common name, the alkyl groups attached to the carbonyl group are named alphabetically, followed </a:t>
            </a:r>
            <a:r>
              <a:rPr lang="en-US" dirty="0">
                <a:solidFill>
                  <a:srgbClr val="000000"/>
                </a:solidFill>
                <a:cs typeface="Times New Roman" charset="0"/>
              </a:rPr>
              <a:t>by </a:t>
            </a:r>
            <a:r>
              <a:rPr lang="en-US" b="1" i="1" dirty="0">
                <a:solidFill>
                  <a:srgbClr val="2C7C9F"/>
                </a:solidFill>
                <a:cs typeface="Times New Roman" charset="0"/>
              </a:rPr>
              <a:t>ketone</a:t>
            </a:r>
          </a:p>
          <a:p>
            <a:pPr eaLnBrk="1" hangingPunct="1">
              <a:spcBef>
                <a:spcPct val="0"/>
              </a:spcBef>
              <a:buClr>
                <a:schemeClr val="bg2"/>
              </a:buClr>
              <a:buSzTx/>
              <a:buFontTx/>
              <a:buNone/>
            </a:pPr>
            <a:endParaRPr lang="en-US" i="1" dirty="0">
              <a:cs typeface="Times New Roman" charset="0"/>
            </a:endParaRPr>
          </a:p>
          <a:p>
            <a:pPr eaLnBrk="1" hangingPunct="1">
              <a:spcBef>
                <a:spcPct val="0"/>
              </a:spcBef>
              <a:buClr>
                <a:schemeClr val="bg2"/>
              </a:buClr>
              <a:buSzTx/>
              <a:buFontTx/>
              <a:buNone/>
            </a:pPr>
            <a:r>
              <a:rPr lang="en-US" dirty="0">
                <a:cs typeface="Times New Roman" charset="0"/>
              </a:rPr>
              <a:t>              </a:t>
            </a:r>
            <a:endParaRPr lang="en-US" b="1" dirty="0">
              <a:solidFill>
                <a:srgbClr val="227A8F"/>
              </a:solidFill>
              <a:cs typeface="Times New Roman" charset="0"/>
            </a:endParaRPr>
          </a:p>
        </p:txBody>
      </p:sp>
      <p:pic>
        <p:nvPicPr>
          <p:cNvPr id="2" name="Picture 1"/>
          <p:cNvPicPr>
            <a:picLocks noChangeAspect="1"/>
          </p:cNvPicPr>
          <p:nvPr/>
        </p:nvPicPr>
        <p:blipFill>
          <a:blip r:embed="rId3" cstate="print"/>
          <a:stretch>
            <a:fillRect/>
          </a:stretch>
        </p:blipFill>
        <p:spPr>
          <a:xfrm>
            <a:off x="888280" y="4262384"/>
            <a:ext cx="5165332" cy="130422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2757"/>
          <a:stretch/>
        </p:blipFill>
        <p:spPr>
          <a:xfrm>
            <a:off x="7003083" y="4109649"/>
            <a:ext cx="1858848" cy="1307927"/>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50</a:t>
            </a:r>
            <a:endParaRPr lang="en-US" dirty="0"/>
          </a:p>
        </p:txBody>
      </p:sp>
    </p:spTree>
    <p:extLst>
      <p:ext uri="{BB962C8B-B14F-4D97-AF65-F5344CB8AC3E}">
        <p14:creationId xmlns:p14="http://schemas.microsoft.com/office/powerpoint/2010/main" val="3990008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0223" y="223838"/>
            <a:ext cx="7391400" cy="990600"/>
          </a:xfrm>
        </p:spPr>
        <p:txBody>
          <a:bodyPr/>
          <a:lstStyle/>
          <a:p>
            <a:pPr eaLnBrk="1" hangingPunct="1"/>
            <a:r>
              <a:rPr lang="en-US" dirty="0">
                <a:cs typeface="Times New Roman" charset="0"/>
              </a:rPr>
              <a:t>Naming Ketones</a:t>
            </a:r>
          </a:p>
        </p:txBody>
      </p:sp>
      <p:sp>
        <p:nvSpPr>
          <p:cNvPr id="27651" name="Rectangle 3"/>
          <p:cNvSpPr>
            <a:spLocks noGrp="1" noChangeArrowheads="1"/>
          </p:cNvSpPr>
          <p:nvPr>
            <p:ph sz="quarter" idx="1"/>
          </p:nvPr>
        </p:nvSpPr>
        <p:spPr>
          <a:xfrm>
            <a:off x="609600" y="1752600"/>
            <a:ext cx="8001000" cy="4648200"/>
          </a:xfrm>
        </p:spPr>
        <p:txBody>
          <a:bodyPr/>
          <a:lstStyle/>
          <a:p>
            <a:pPr eaLnBrk="1" hangingPunct="1">
              <a:spcBef>
                <a:spcPct val="0"/>
              </a:spcBef>
              <a:buFont typeface="Wingdings" charset="2"/>
              <a:buNone/>
            </a:pPr>
            <a:r>
              <a:rPr lang="en-US" dirty="0">
                <a:cs typeface="Times New Roman" charset="0"/>
              </a:rPr>
              <a:t>Name the following ketone using the IUPAC system:</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b="1" dirty="0">
              <a:solidFill>
                <a:srgbClr val="FF0000"/>
              </a:solidFill>
              <a:cs typeface="Times New Roman" charset="0"/>
            </a:endParaRPr>
          </a:p>
          <a:p>
            <a:pPr eaLnBrk="1" hangingPunct="1">
              <a:spcBef>
                <a:spcPct val="0"/>
              </a:spcBef>
              <a:buFont typeface="Wingdings" charset="2"/>
              <a:buNone/>
            </a:pPr>
            <a:r>
              <a:rPr lang="en-US" b="1" dirty="0">
                <a:solidFill>
                  <a:srgbClr val="FF0000"/>
                </a:solidFill>
                <a:cs typeface="Times New Roman" charset="0"/>
              </a:rPr>
              <a:t>SOLUTION</a:t>
            </a:r>
            <a:endParaRPr lang="en-US" dirty="0">
              <a:cs typeface="Times New Roman" charset="0"/>
            </a:endParaRPr>
          </a:p>
        </p:txBody>
      </p:sp>
      <p:pic>
        <p:nvPicPr>
          <p:cNvPr id="2765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209800"/>
            <a:ext cx="3898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4">
            <a:extLst>
              <a:ext uri="{FF2B5EF4-FFF2-40B4-BE49-F238E27FC236}">
                <a16:creationId xmlns:a16="http://schemas.microsoft.com/office/drawing/2014/main" xmlns="" id="{44046F13-5941-4F09-93B3-3FB419251CDA}"/>
              </a:ext>
            </a:extLst>
          </p:cNvPr>
          <p:cNvSpPr>
            <a:spLocks noChangeArrowheads="1"/>
          </p:cNvSpPr>
          <p:nvPr/>
        </p:nvSpPr>
        <p:spPr bwMode="auto">
          <a:xfrm>
            <a:off x="456550" y="4524429"/>
            <a:ext cx="8509000" cy="1371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b="1" dirty="0">
                <a:latin typeface="Times New Roman" pitchFamily="18" charset="0"/>
                <a:cs typeface="Times New Roman" pitchFamily="18" charset="0"/>
              </a:rPr>
              <a:t>ANALYZE         Given                        Need             Connect	            </a:t>
            </a:r>
          </a:p>
          <a:p>
            <a:pPr>
              <a:defRPr/>
            </a:pPr>
            <a:r>
              <a:rPr lang="en-US" sz="2000" b="1" dirty="0">
                <a:latin typeface="Times New Roman" pitchFamily="18" charset="0"/>
                <a:cs typeface="Times New Roman" pitchFamily="18" charset="0"/>
              </a:rPr>
              <a:t>THE	              </a:t>
            </a:r>
            <a:r>
              <a:rPr lang="en-US" sz="2000" dirty="0">
                <a:latin typeface="Times New Roman" pitchFamily="18" charset="0"/>
                <a:cs typeface="Times New Roman" pitchFamily="18" charset="0"/>
              </a:rPr>
              <a:t>five carbon chain, </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IUPAC          position of methyl and </a:t>
            </a:r>
            <a:endParaRPr lang="en-US" sz="2000" b="1" dirty="0">
              <a:latin typeface="Times New Roman" pitchFamily="18" charset="0"/>
              <a:cs typeface="Times New Roman" pitchFamily="18" charset="0"/>
            </a:endParaRPr>
          </a:p>
          <a:p>
            <a:pPr>
              <a:defRPr/>
            </a:pPr>
            <a:r>
              <a:rPr lang="en-US" sz="2000" b="1" dirty="0">
                <a:latin typeface="Times New Roman" pitchFamily="18" charset="0"/>
                <a:cs typeface="Times New Roman" pitchFamily="18" charset="0"/>
              </a:rPr>
              <a:t>PROBLEM</a:t>
            </a:r>
            <a:r>
              <a:rPr lang="en-US" sz="2000" dirty="0">
                <a:latin typeface="Times New Roman" pitchFamily="18" charset="0"/>
                <a:cs typeface="Times New Roman" pitchFamily="18" charset="0"/>
              </a:rPr>
              <a:t>          </a:t>
            </a:r>
            <a:r>
              <a:rPr lang="en-US" sz="2000" dirty="0">
                <a:latin typeface="Times New Roman" charset="0"/>
                <a:cs typeface="Times New Roman" charset="0"/>
              </a:rPr>
              <a:t>carbonyl group,         </a:t>
            </a:r>
            <a:r>
              <a:rPr lang="en-US" sz="2000" dirty="0">
                <a:latin typeface="Times New Roman" pitchFamily="18" charset="0"/>
                <a:cs typeface="Times New Roman" pitchFamily="18" charset="0"/>
              </a:rPr>
              <a:t>name</a:t>
            </a:r>
            <a:r>
              <a:rPr lang="en-US" sz="2000" dirty="0">
                <a:latin typeface="Times New Roman" charset="0"/>
                <a:cs typeface="Times New Roman" charset="0"/>
              </a:rPr>
              <a:t>              carbonyl groups, replace</a:t>
            </a:r>
          </a:p>
          <a:p>
            <a:pPr>
              <a:defRPr/>
            </a:pPr>
            <a:r>
              <a:rPr lang="en-US" sz="2000" dirty="0">
                <a:latin typeface="Times New Roman" charset="0"/>
                <a:cs typeface="Times New Roman" charset="0"/>
              </a:rPr>
              <a:t>	     	  methyl group       	              </a:t>
            </a:r>
            <a:r>
              <a:rPr lang="en-US" sz="2000" i="1" dirty="0">
                <a:latin typeface="Times New Roman" charset="0"/>
                <a:cs typeface="Times New Roman" charset="0"/>
              </a:rPr>
              <a:t> e </a:t>
            </a:r>
            <a:r>
              <a:rPr lang="en-US" sz="2000" dirty="0">
                <a:latin typeface="Times New Roman" charset="0"/>
                <a:cs typeface="Times New Roman" charset="0"/>
              </a:rPr>
              <a:t>in alkane name with </a:t>
            </a:r>
            <a:r>
              <a:rPr lang="en-US" sz="2000" i="1" dirty="0">
                <a:latin typeface="Times New Roman" charset="0"/>
                <a:cs typeface="Times New Roman" charset="0"/>
              </a:rPr>
              <a:t>one</a:t>
            </a:r>
          </a:p>
        </p:txBody>
      </p:sp>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51</a:t>
            </a:r>
            <a:endParaRPr lang="en-US" dirty="0"/>
          </a:p>
        </p:txBody>
      </p:sp>
    </p:spTree>
    <p:extLst>
      <p:ext uri="{BB962C8B-B14F-4D97-AF65-F5344CB8AC3E}">
        <p14:creationId xmlns:p14="http://schemas.microsoft.com/office/powerpoint/2010/main" val="1413621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0225" y="223840"/>
            <a:ext cx="7391400" cy="990600"/>
          </a:xfrm>
        </p:spPr>
        <p:txBody>
          <a:bodyPr/>
          <a:lstStyle/>
          <a:p>
            <a:pPr eaLnBrk="1" hangingPunct="1"/>
            <a:r>
              <a:rPr lang="en-US" dirty="0">
                <a:cs typeface="Times New Roman" charset="0"/>
              </a:rPr>
              <a:t>Naming Ketones</a:t>
            </a:r>
          </a:p>
        </p:txBody>
      </p:sp>
      <p:sp>
        <p:nvSpPr>
          <p:cNvPr id="28675" name="Rectangle 3"/>
          <p:cNvSpPr>
            <a:spLocks noGrp="1" noChangeArrowheads="1"/>
          </p:cNvSpPr>
          <p:nvPr>
            <p:ph sz="quarter" idx="1"/>
          </p:nvPr>
        </p:nvSpPr>
        <p:spPr>
          <a:xfrm>
            <a:off x="609600" y="1752600"/>
            <a:ext cx="8001000" cy="4648200"/>
          </a:xfrm>
        </p:spPr>
        <p:txBody>
          <a:bodyPr/>
          <a:lstStyle/>
          <a:p>
            <a:pPr eaLnBrk="1" hangingPunct="1">
              <a:spcBef>
                <a:spcPct val="0"/>
              </a:spcBef>
              <a:buFont typeface="Wingdings" charset="2"/>
              <a:buNone/>
            </a:pPr>
            <a:r>
              <a:rPr lang="en-US" dirty="0">
                <a:cs typeface="Times New Roman" charset="0"/>
              </a:rPr>
              <a:t>Name the following ketone using the IUPAC system:</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b="1" dirty="0">
              <a:solidFill>
                <a:srgbClr val="FF0000"/>
              </a:solidFill>
              <a:cs typeface="Times New Roman" charset="0"/>
            </a:endParaRPr>
          </a:p>
          <a:p>
            <a:pPr eaLnBrk="1" hangingPunct="1">
              <a:buFont typeface="Arial" charset="0"/>
              <a:buNone/>
            </a:pPr>
            <a:r>
              <a:rPr lang="en-US" b="1" dirty="0">
                <a:solidFill>
                  <a:srgbClr val="7030A0"/>
                </a:solidFill>
                <a:cs typeface="Times New Roman" charset="0"/>
              </a:rPr>
              <a:t>STEP 1  </a:t>
            </a:r>
            <a:r>
              <a:rPr lang="en-US" b="1" dirty="0"/>
              <a:t>Name the longest carbon chain by replacing the </a:t>
            </a:r>
            <a:r>
              <a:rPr lang="en-US" b="1" i="1" dirty="0"/>
              <a:t>e</a:t>
            </a:r>
            <a:r>
              <a:rPr lang="en-US" b="1" dirty="0"/>
              <a:t>  	   in the alkane name with </a:t>
            </a:r>
            <a:r>
              <a:rPr lang="en-US" b="1" i="1" dirty="0"/>
              <a:t>one</a:t>
            </a:r>
            <a:r>
              <a:rPr lang="en-US" b="1" dirty="0"/>
              <a:t>.</a:t>
            </a:r>
            <a:endParaRPr lang="en-US" b="1" dirty="0">
              <a:solidFill>
                <a:srgbClr val="FF0000"/>
              </a:solidFill>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a:t>
            </a:r>
            <a:r>
              <a:rPr lang="en-US" dirty="0">
                <a:solidFill>
                  <a:srgbClr val="FF0000"/>
                </a:solidFill>
                <a:cs typeface="Times New Roman" charset="0"/>
              </a:rPr>
              <a:t>  pentanone</a:t>
            </a:r>
          </a:p>
          <a:p>
            <a:pPr eaLnBrk="1" hangingPunct="1">
              <a:spcBef>
                <a:spcPct val="0"/>
              </a:spcBef>
              <a:buFont typeface="Wingdings" charset="2"/>
              <a:buNone/>
            </a:pPr>
            <a:endParaRPr lang="en-US" dirty="0">
              <a:cs typeface="Times New Roman" charset="0"/>
            </a:endParaRPr>
          </a:p>
        </p:txBody>
      </p:sp>
      <p:pic>
        <p:nvPicPr>
          <p:cNvPr id="2867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648200"/>
            <a:ext cx="3810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209800"/>
            <a:ext cx="3898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52</a:t>
            </a:r>
            <a:endParaRPr lang="en-US" dirty="0"/>
          </a:p>
        </p:txBody>
      </p:sp>
    </p:spTree>
    <p:extLst>
      <p:ext uri="{BB962C8B-B14F-4D97-AF65-F5344CB8AC3E}">
        <p14:creationId xmlns:p14="http://schemas.microsoft.com/office/powerpoint/2010/main" val="3200539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0225" y="223838"/>
            <a:ext cx="7391400" cy="990600"/>
          </a:xfrm>
        </p:spPr>
        <p:txBody>
          <a:bodyPr/>
          <a:lstStyle/>
          <a:p>
            <a:pPr eaLnBrk="1" hangingPunct="1"/>
            <a:r>
              <a:rPr lang="en-US" dirty="0">
                <a:cs typeface="Times New Roman" charset="0"/>
              </a:rPr>
              <a:t>Naming Ketones</a:t>
            </a:r>
          </a:p>
        </p:txBody>
      </p:sp>
      <p:sp>
        <p:nvSpPr>
          <p:cNvPr id="29699" name="Rectangle 3"/>
          <p:cNvSpPr>
            <a:spLocks noGrp="1" noChangeArrowheads="1"/>
          </p:cNvSpPr>
          <p:nvPr>
            <p:ph sz="quarter" idx="1"/>
          </p:nvPr>
        </p:nvSpPr>
        <p:spPr>
          <a:xfrm>
            <a:off x="609600" y="1752600"/>
            <a:ext cx="8001000" cy="4648200"/>
          </a:xfrm>
        </p:spPr>
        <p:txBody>
          <a:bodyPr/>
          <a:lstStyle/>
          <a:p>
            <a:pPr eaLnBrk="1" hangingPunct="1">
              <a:spcBef>
                <a:spcPct val="0"/>
              </a:spcBef>
              <a:buFont typeface="Wingdings" charset="2"/>
              <a:buNone/>
            </a:pPr>
            <a:r>
              <a:rPr lang="en-US" dirty="0">
                <a:cs typeface="Times New Roman" charset="0"/>
              </a:rPr>
              <a:t>Name the following ketone using the IUPAC system:</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b="1" dirty="0">
              <a:solidFill>
                <a:srgbClr val="FF0000"/>
              </a:solidFill>
              <a:cs typeface="Times New Roman" charset="0"/>
            </a:endParaRPr>
          </a:p>
          <a:p>
            <a:pPr eaLnBrk="1" hangingPunct="1">
              <a:spcBef>
                <a:spcPct val="0"/>
              </a:spcBef>
              <a:buFont typeface="Arial" charset="0"/>
              <a:buNone/>
            </a:pPr>
            <a:r>
              <a:rPr lang="en-US" b="1" dirty="0">
                <a:solidFill>
                  <a:srgbClr val="7030A0"/>
                </a:solidFill>
                <a:cs typeface="Times New Roman" charset="0"/>
              </a:rPr>
              <a:t>STEP 2  </a:t>
            </a:r>
            <a:r>
              <a:rPr lang="en-US" b="1" dirty="0"/>
              <a:t>Number the carbon chain starting from the end 	   nearer </a:t>
            </a:r>
            <a:r>
              <a:rPr lang="en-US" b="1" dirty="0" smtClean="0"/>
              <a:t>to the </a:t>
            </a:r>
            <a:r>
              <a:rPr lang="en-US" b="1" dirty="0"/>
              <a:t>carbonyl group and indicate its 		   location.</a:t>
            </a:r>
            <a:endParaRPr lang="en-US" dirty="0">
              <a:cs typeface="Times New Roman" charset="0"/>
            </a:endParaRPr>
          </a:p>
          <a:p>
            <a:pPr eaLnBrk="1" hangingPunct="1">
              <a:spcBef>
                <a:spcPct val="0"/>
              </a:spcBef>
              <a:buFont typeface="Wingdings" charset="2"/>
              <a:buNone/>
            </a:pPr>
            <a:r>
              <a:rPr lang="en-US" dirty="0">
                <a:cs typeface="Times New Roman" charset="0"/>
              </a:rPr>
              <a:t>		  </a:t>
            </a:r>
            <a:r>
              <a:rPr lang="en-US" dirty="0">
                <a:solidFill>
                  <a:srgbClr val="FF0000"/>
                </a:solidFill>
                <a:cs typeface="Times New Roman" charset="0"/>
              </a:rPr>
              <a:t> 2-pentanone</a:t>
            </a:r>
          </a:p>
          <a:p>
            <a:pPr eaLnBrk="1" hangingPunct="1">
              <a:spcBef>
                <a:spcPct val="0"/>
              </a:spcBef>
              <a:buFont typeface="Wingdings" charset="2"/>
              <a:buNone/>
            </a:pPr>
            <a:endParaRPr lang="en-US" dirty="0">
              <a:cs typeface="Times New Roman" charset="0"/>
            </a:endParaRPr>
          </a:p>
        </p:txBody>
      </p:sp>
      <p:pic>
        <p:nvPicPr>
          <p:cNvPr id="2970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209800"/>
            <a:ext cx="3898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572000"/>
            <a:ext cx="3810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53</a:t>
            </a:r>
            <a:endParaRPr lang="en-US" dirty="0"/>
          </a:p>
        </p:txBody>
      </p:sp>
    </p:spTree>
    <p:extLst>
      <p:ext uri="{BB962C8B-B14F-4D97-AF65-F5344CB8AC3E}">
        <p14:creationId xmlns:p14="http://schemas.microsoft.com/office/powerpoint/2010/main" val="2142366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0225" y="223839"/>
            <a:ext cx="7391400" cy="990600"/>
          </a:xfrm>
        </p:spPr>
        <p:txBody>
          <a:bodyPr/>
          <a:lstStyle/>
          <a:p>
            <a:pPr eaLnBrk="1" hangingPunct="1"/>
            <a:r>
              <a:rPr lang="en-US" dirty="0">
                <a:cs typeface="Times New Roman" charset="0"/>
              </a:rPr>
              <a:t>Naming Ketones</a:t>
            </a:r>
          </a:p>
        </p:txBody>
      </p:sp>
      <p:sp>
        <p:nvSpPr>
          <p:cNvPr id="30723" name="Rectangle 3"/>
          <p:cNvSpPr>
            <a:spLocks noGrp="1" noChangeArrowheads="1"/>
          </p:cNvSpPr>
          <p:nvPr>
            <p:ph sz="quarter" idx="1"/>
          </p:nvPr>
        </p:nvSpPr>
        <p:spPr>
          <a:xfrm>
            <a:off x="609600" y="1752600"/>
            <a:ext cx="8001000" cy="4648200"/>
          </a:xfrm>
        </p:spPr>
        <p:txBody>
          <a:bodyPr/>
          <a:lstStyle/>
          <a:p>
            <a:pPr eaLnBrk="1" hangingPunct="1">
              <a:spcBef>
                <a:spcPct val="0"/>
              </a:spcBef>
              <a:buFont typeface="Wingdings" charset="2"/>
              <a:buNone/>
            </a:pPr>
            <a:r>
              <a:rPr lang="en-US" dirty="0">
                <a:cs typeface="Times New Roman" charset="0"/>
              </a:rPr>
              <a:t>Name the following ketone using the IUPAC system:</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endParaRPr lang="en-US" b="1" dirty="0">
              <a:solidFill>
                <a:srgbClr val="FF0000"/>
              </a:solidFill>
              <a:cs typeface="Times New Roman" charset="0"/>
            </a:endParaRPr>
          </a:p>
          <a:p>
            <a:pPr eaLnBrk="1" hangingPunct="1">
              <a:spcBef>
                <a:spcPct val="0"/>
              </a:spcBef>
              <a:buFont typeface="Arial" charset="0"/>
              <a:buNone/>
              <a:tabLst>
                <a:tab pos="1139825" algn="l"/>
              </a:tabLst>
            </a:pPr>
            <a:r>
              <a:rPr lang="en-US" b="1" dirty="0">
                <a:solidFill>
                  <a:srgbClr val="7030A0"/>
                </a:solidFill>
                <a:cs typeface="Times New Roman" charset="0"/>
              </a:rPr>
              <a:t>STEP 3  </a:t>
            </a:r>
            <a:r>
              <a:rPr lang="en-US" b="1" dirty="0"/>
              <a:t>Name and number any substituents on the </a:t>
            </a:r>
            <a:br>
              <a:rPr lang="en-US" b="1" dirty="0"/>
            </a:br>
            <a:r>
              <a:rPr lang="en-US" b="1" dirty="0"/>
              <a:t>	carbon chain.</a:t>
            </a:r>
            <a:endParaRPr lang="en-US" dirty="0">
              <a:cs typeface="Times New Roman" charset="0"/>
            </a:endParaRPr>
          </a:p>
          <a:p>
            <a:pPr eaLnBrk="1" hangingPunct="1">
              <a:spcBef>
                <a:spcPct val="0"/>
              </a:spcBef>
              <a:buFont typeface="Wingdings" charset="2"/>
              <a:buNone/>
            </a:pPr>
            <a:r>
              <a:rPr lang="en-US" dirty="0">
                <a:cs typeface="Times New Roman" charset="0"/>
              </a:rPr>
              <a:t>		  </a:t>
            </a:r>
            <a:r>
              <a:rPr lang="en-US" dirty="0">
                <a:solidFill>
                  <a:srgbClr val="0000FF"/>
                </a:solidFill>
                <a:cs typeface="Times New Roman" charset="0"/>
              </a:rPr>
              <a:t> </a:t>
            </a:r>
            <a:r>
              <a:rPr lang="en-US" dirty="0">
                <a:cs typeface="Times New Roman" charset="0"/>
              </a:rPr>
              <a:t>4-methyl-</a:t>
            </a:r>
            <a:r>
              <a:rPr lang="en-US" dirty="0">
                <a:solidFill>
                  <a:srgbClr val="FF0000"/>
                </a:solidFill>
                <a:cs typeface="Times New Roman" charset="0"/>
              </a:rPr>
              <a:t>2-pentanone</a:t>
            </a:r>
          </a:p>
          <a:p>
            <a:pPr eaLnBrk="1" hangingPunct="1">
              <a:spcBef>
                <a:spcPct val="0"/>
              </a:spcBef>
              <a:buFont typeface="Wingdings" charset="2"/>
              <a:buNone/>
            </a:pPr>
            <a:endParaRPr lang="en-US" dirty="0">
              <a:cs typeface="Times New Roman" charset="0"/>
            </a:endParaRPr>
          </a:p>
        </p:txBody>
      </p:sp>
      <p:pic>
        <p:nvPicPr>
          <p:cNvPr id="3072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209800"/>
            <a:ext cx="3898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572000"/>
            <a:ext cx="3810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54</a:t>
            </a:r>
            <a:endParaRPr lang="en-US" dirty="0"/>
          </a:p>
        </p:txBody>
      </p:sp>
    </p:spTree>
    <p:extLst>
      <p:ext uri="{BB962C8B-B14F-4D97-AF65-F5344CB8AC3E}">
        <p14:creationId xmlns:p14="http://schemas.microsoft.com/office/powerpoint/2010/main" val="445290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Aldehydes and Ketones in Water</a:t>
            </a:r>
          </a:p>
        </p:txBody>
      </p:sp>
      <p:sp>
        <p:nvSpPr>
          <p:cNvPr id="31747" name="Content Placeholder 1"/>
          <p:cNvSpPr>
            <a:spLocks noGrp="1"/>
          </p:cNvSpPr>
          <p:nvPr>
            <p:ph sz="quarter" idx="1"/>
          </p:nvPr>
        </p:nvSpPr>
        <p:spPr>
          <a:xfrm>
            <a:off x="612775" y="1600200"/>
            <a:ext cx="4645025" cy="4495800"/>
          </a:xfrm>
        </p:spPr>
        <p:txBody>
          <a:bodyPr/>
          <a:lstStyle/>
          <a:p>
            <a:pPr marL="0" indent="0" eaLnBrk="1" hangingPunct="1">
              <a:buFont typeface="Arial" charset="0"/>
              <a:buNone/>
            </a:pPr>
            <a:r>
              <a:rPr lang="en-US" dirty="0"/>
              <a:t>Aldehydes and ketones </a:t>
            </a:r>
          </a:p>
          <a:p>
            <a:pPr marL="320040" indent="-320040" eaLnBrk="1" hangingPunct="1"/>
            <a:r>
              <a:rPr lang="en-US" dirty="0"/>
              <a:t>form hydrogen bonds with water molecules between the carbonyl oxygen and hydrogen atoms on water molecules</a:t>
            </a:r>
          </a:p>
          <a:p>
            <a:pPr marL="320040" indent="-320040" eaLnBrk="1" hangingPunct="1"/>
            <a:r>
              <a:rPr lang="en-US" dirty="0"/>
              <a:t>are very soluble when they have four or fewer carbons but not soluble when they have longer hydrocarbon chains, which are nonpolar, that diminish the solubility effect of the polar carbonyl group</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771"/>
          <a:stretch/>
        </p:blipFill>
        <p:spPr>
          <a:xfrm>
            <a:off x="5948516" y="1670990"/>
            <a:ext cx="2333883" cy="4650409"/>
          </a:xfrm>
          <a:prstGeom prst="rect">
            <a:avLst/>
          </a:prstGeom>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55</a:t>
            </a:r>
            <a:endParaRPr lang="en-US" dirty="0"/>
          </a:p>
        </p:txBody>
      </p:sp>
    </p:spTree>
    <p:extLst>
      <p:ext uri="{BB962C8B-B14F-4D97-AF65-F5344CB8AC3E}">
        <p14:creationId xmlns:p14="http://schemas.microsoft.com/office/powerpoint/2010/main" val="2508258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Aldehydes and Ketones in Water</a:t>
            </a:r>
          </a:p>
        </p:txBody>
      </p:sp>
      <p:pic>
        <p:nvPicPr>
          <p:cNvPr id="3075" name="Picture 3" descr="G:\08VOL4\Graphics\Powerpoint\PEARSON\PE006-TIMBERLAKE-13e\Final Files\Lecture PPT\JPGS\ch12\table 12.1.jpg"/>
          <p:cNvPicPr>
            <a:picLocks noChangeAspect="1" noChangeArrowheads="1"/>
          </p:cNvPicPr>
          <p:nvPr/>
        </p:nvPicPr>
        <p:blipFill>
          <a:blip r:embed="rId3" cstate="print"/>
          <a:srcRect/>
          <a:stretch>
            <a:fillRect/>
          </a:stretch>
        </p:blipFill>
        <p:spPr bwMode="auto">
          <a:xfrm>
            <a:off x="892904" y="2089150"/>
            <a:ext cx="7358193" cy="3543300"/>
          </a:xfrm>
          <a:prstGeom prst="rect">
            <a:avLst/>
          </a:prstGeom>
          <a:noFill/>
        </p:spPr>
      </p:pic>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56</a:t>
            </a:r>
            <a:endParaRPr lang="en-US" dirty="0"/>
          </a:p>
        </p:txBody>
      </p:sp>
    </p:spTree>
    <p:extLst>
      <p:ext uri="{BB962C8B-B14F-4D97-AF65-F5344CB8AC3E}">
        <p14:creationId xmlns:p14="http://schemas.microsoft.com/office/powerpoint/2010/main" val="2087677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Important Aldehydes and Ketones</a:t>
            </a:r>
          </a:p>
        </p:txBody>
      </p:sp>
      <p:sp>
        <p:nvSpPr>
          <p:cNvPr id="33795" name="Text Box 6"/>
          <p:cNvSpPr txBox="1">
            <a:spLocks noChangeArrowheads="1"/>
          </p:cNvSpPr>
          <p:nvPr/>
        </p:nvSpPr>
        <p:spPr bwMode="auto">
          <a:xfrm>
            <a:off x="438777" y="4989006"/>
            <a:ext cx="36416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2000" dirty="0">
                <a:latin typeface="Times New Roman" charset="0"/>
                <a:cs typeface="Times New Roman" charset="0"/>
              </a:rPr>
              <a:t>Acetone (propanone) is a solvent used in nail polish remover, cleaning fluids, and paint.</a:t>
            </a:r>
          </a:p>
        </p:txBody>
      </p:sp>
      <p:sp>
        <p:nvSpPr>
          <p:cNvPr id="33796" name="Text Box 7"/>
          <p:cNvSpPr txBox="1">
            <a:spLocks noChangeArrowheads="1"/>
          </p:cNvSpPr>
          <p:nvPr/>
        </p:nvSpPr>
        <p:spPr bwMode="auto">
          <a:xfrm>
            <a:off x="4572000" y="4854016"/>
            <a:ext cx="4191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000" dirty="0">
                <a:latin typeface="Times New Roman" pitchFamily="18" charset="0"/>
                <a:cs typeface="Times New Roman" pitchFamily="18" charset="0"/>
              </a:rPr>
              <a:t>Formaldehyde, the simplest aldehyde, is a colorless gas with a pungent odor and is used in a solution to preserve biological specimens.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883"/>
          <a:stretch/>
        </p:blipFill>
        <p:spPr>
          <a:xfrm>
            <a:off x="460183" y="2330275"/>
            <a:ext cx="4267200" cy="203317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2458"/>
          <a:stretch/>
        </p:blipFill>
        <p:spPr>
          <a:xfrm>
            <a:off x="4973189" y="1769315"/>
            <a:ext cx="3575434" cy="2940337"/>
          </a:xfrm>
          <a:prstGeom prst="rect">
            <a:avLst/>
          </a:prstGeom>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57</a:t>
            </a:r>
            <a:endParaRPr lang="en-US" dirty="0"/>
          </a:p>
        </p:txBody>
      </p:sp>
    </p:spTree>
    <p:extLst>
      <p:ext uri="{BB962C8B-B14F-4D97-AF65-F5344CB8AC3E}">
        <p14:creationId xmlns:p14="http://schemas.microsoft.com/office/powerpoint/2010/main" val="1919487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Important Aldehydes and Ketones</a:t>
            </a:r>
          </a:p>
        </p:txBody>
      </p:sp>
      <p:sp>
        <p:nvSpPr>
          <p:cNvPr id="33795" name="Text Box 6"/>
          <p:cNvSpPr txBox="1">
            <a:spLocks noChangeArrowheads="1"/>
          </p:cNvSpPr>
          <p:nvPr/>
        </p:nvSpPr>
        <p:spPr bwMode="auto">
          <a:xfrm>
            <a:off x="438777" y="4989006"/>
            <a:ext cx="77343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2000" dirty="0">
                <a:latin typeface="Times New Roman" panose="02020603050405020304" pitchFamily="18" charset="0"/>
                <a:cs typeface="Times New Roman" panose="02020603050405020304" pitchFamily="18" charset="0"/>
              </a:rPr>
              <a:t>Several naturally occurring aromatic aldehydes are used to flavor food and as fragrances in perfumes. Benzaldehyde is found in almonds, vanillin in vanilla beans, and cinnamaldehyde in cinnamon.</a:t>
            </a:r>
          </a:p>
        </p:txBody>
      </p:sp>
      <p:pic>
        <p:nvPicPr>
          <p:cNvPr id="4098" name="Picture 2" descr="G:\08VOL4\Graphics\Powerpoint\PEARSON\PE006-TIMBERLAKE-13e\Final Files\Lecture PPT\JPGS\ch12\benzaldehyde through cinnamaldehyde-chemistry link to helth.jpg"/>
          <p:cNvPicPr>
            <a:picLocks noChangeAspect="1" noChangeArrowheads="1"/>
          </p:cNvPicPr>
          <p:nvPr/>
        </p:nvPicPr>
        <p:blipFill>
          <a:blip r:embed="rId3" cstate="print"/>
          <a:srcRect/>
          <a:stretch>
            <a:fillRect/>
          </a:stretch>
        </p:blipFill>
        <p:spPr bwMode="auto">
          <a:xfrm>
            <a:off x="2477988" y="2540000"/>
            <a:ext cx="4188024" cy="1778000"/>
          </a:xfrm>
          <a:prstGeom prst="rect">
            <a:avLst/>
          </a:prstGeom>
          <a:noFill/>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58</a:t>
            </a:r>
            <a:endParaRPr lang="en-US" dirty="0"/>
          </a:p>
        </p:txBody>
      </p:sp>
    </p:spTree>
    <p:extLst>
      <p:ext uri="{BB962C8B-B14F-4D97-AF65-F5344CB8AC3E}">
        <p14:creationId xmlns:p14="http://schemas.microsoft.com/office/powerpoint/2010/main" val="1662535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530225" y="223837"/>
            <a:ext cx="8153400" cy="990600"/>
          </a:xfrm>
        </p:spPr>
        <p:txBody>
          <a:bodyPr/>
          <a:lstStyle/>
          <a:p>
            <a:pPr eaLnBrk="1" hangingPunct="1"/>
            <a:r>
              <a:rPr lang="en-US" dirty="0">
                <a:cs typeface="Times New Roman" charset="0"/>
              </a:rPr>
              <a:t>Learning Check</a:t>
            </a:r>
          </a:p>
        </p:txBody>
      </p:sp>
      <p:sp>
        <p:nvSpPr>
          <p:cNvPr id="34819" name="Rectangle 2"/>
          <p:cNvSpPr>
            <a:spLocks noGrp="1" noChangeArrowheads="1"/>
          </p:cNvSpPr>
          <p:nvPr>
            <p:ph sz="quarter" idx="1"/>
          </p:nvPr>
        </p:nvSpPr>
        <p:spPr>
          <a:xfrm>
            <a:off x="533400" y="1600200"/>
            <a:ext cx="7620000" cy="4419600"/>
          </a:xfrm>
        </p:spPr>
        <p:txBody>
          <a:bodyPr/>
          <a:lstStyle/>
          <a:p>
            <a:pPr eaLnBrk="1" hangingPunct="1">
              <a:spcBef>
                <a:spcPct val="0"/>
              </a:spcBef>
              <a:buFont typeface="Wingdings" charset="2"/>
              <a:buNone/>
            </a:pPr>
            <a:r>
              <a:rPr lang="en-US" dirty="0">
                <a:cs typeface="Times New Roman" charset="0"/>
              </a:rPr>
              <a:t>Classify each as an aldehyde or </a:t>
            </a:r>
            <a:r>
              <a:rPr lang="en-US" dirty="0" smtClean="0">
                <a:cs typeface="Times New Roman" charset="0"/>
              </a:rPr>
              <a:t>a ketone</a:t>
            </a:r>
            <a:r>
              <a:rPr lang="en-US" dirty="0">
                <a:cs typeface="Times New Roman" charset="0"/>
              </a:rPr>
              <a:t>.</a:t>
            </a:r>
          </a:p>
          <a:p>
            <a:pPr eaLnBrk="1" hangingPunct="1">
              <a:spcBef>
                <a:spcPct val="50000"/>
              </a:spcBef>
              <a:buFont typeface="Wingdings" charset="2"/>
              <a:buNone/>
            </a:pPr>
            <a:r>
              <a:rPr lang="en-US" dirty="0">
                <a:solidFill>
                  <a:schemeClr val="accent1"/>
                </a:solidFill>
                <a:cs typeface="Times New Roman" charset="0"/>
              </a:rPr>
              <a:t>             	 </a:t>
            </a:r>
            <a:r>
              <a:rPr lang="en-US" baseline="30000" dirty="0">
                <a:solidFill>
                  <a:schemeClr val="accent1"/>
                </a:solidFill>
                <a:cs typeface="Times New Roman" charset="0"/>
              </a:rPr>
              <a:t>    </a:t>
            </a:r>
            <a:r>
              <a:rPr lang="en-US" sz="1000" dirty="0">
                <a:solidFill>
                  <a:schemeClr val="accent1"/>
                </a:solidFill>
                <a:cs typeface="Times New Roman" charset="0"/>
              </a:rPr>
              <a:t> </a:t>
            </a:r>
            <a:r>
              <a:rPr lang="en-US" dirty="0">
                <a:cs typeface="Times New Roman" charset="0"/>
              </a:rPr>
              <a:t>O			               </a:t>
            </a:r>
            <a:r>
              <a:rPr lang="en-US" baseline="30000" dirty="0">
                <a:cs typeface="Times New Roman" charset="0"/>
              </a:rPr>
              <a:t>  </a:t>
            </a:r>
            <a:r>
              <a:rPr lang="en-US" sz="1000" dirty="0">
                <a:cs typeface="Times New Roman" charset="0"/>
              </a:rPr>
              <a:t> </a:t>
            </a:r>
            <a:r>
              <a:rPr lang="en-US" dirty="0">
                <a:cs typeface="Times New Roman" charset="0"/>
              </a:rPr>
              <a:t>O</a:t>
            </a:r>
          </a:p>
          <a:p>
            <a:pPr eaLnBrk="1" hangingPunct="1">
              <a:lnSpc>
                <a:spcPct val="70000"/>
              </a:lnSpc>
              <a:spcBef>
                <a:spcPct val="0"/>
              </a:spcBef>
              <a:buFont typeface="Wingdings" charset="2"/>
              <a:buNone/>
            </a:pPr>
            <a:r>
              <a:rPr lang="en-US" dirty="0">
                <a:cs typeface="Times New Roman" charset="0"/>
                <a:sym typeface="Webdings" charset="2"/>
              </a:rPr>
              <a:t>	 	               </a:t>
            </a:r>
            <a:r>
              <a:rPr lang="en-US" baseline="30000" dirty="0">
                <a:cs typeface="Times New Roman" charset="0"/>
                <a:sym typeface="Webdings" charset="2"/>
              </a:rPr>
              <a:t>  </a:t>
            </a:r>
            <a:r>
              <a:rPr lang="en-US" sz="1000" dirty="0">
                <a:cs typeface="Times New Roman" charset="0"/>
                <a:sym typeface="Webdings" charset="2"/>
              </a:rPr>
              <a:t> </a:t>
            </a:r>
            <a:r>
              <a:rPr lang="en-US" dirty="0">
                <a:cs typeface="Times New Roman" charset="0"/>
              </a:rPr>
              <a:t>||			                 </a:t>
            </a:r>
            <a:r>
              <a:rPr lang="en-US" sz="1000" dirty="0">
                <a:cs typeface="Times New Roman" charset="0"/>
              </a:rPr>
              <a:t> </a:t>
            </a:r>
            <a:r>
              <a:rPr lang="en-US" dirty="0">
                <a:cs typeface="Times New Roman" charset="0"/>
              </a:rPr>
              <a:t>||</a:t>
            </a:r>
          </a:p>
          <a:p>
            <a:pPr eaLnBrk="1" hangingPunct="1">
              <a:spcBef>
                <a:spcPct val="0"/>
              </a:spcBef>
              <a:buFont typeface="Wingdings" charset="2"/>
              <a:buNone/>
            </a:pPr>
            <a:r>
              <a:rPr lang="en-US" dirty="0">
                <a:cs typeface="Times New Roman" charset="0"/>
              </a:rPr>
              <a:t>A.  CH</a:t>
            </a:r>
            <a:r>
              <a:rPr lang="en-US" baseline="-25000" dirty="0">
                <a:cs typeface="Times New Roman" charset="0"/>
              </a:rPr>
              <a:t>3</a:t>
            </a:r>
            <a:r>
              <a:rPr lang="en-US" dirty="0">
                <a:cs typeface="Times New Roman" charset="0"/>
              </a:rPr>
              <a:t>—CH</a:t>
            </a:r>
            <a:r>
              <a:rPr lang="en-US" baseline="-25000" dirty="0">
                <a:cs typeface="Times New Roman" charset="0"/>
              </a:rPr>
              <a:t>2</a:t>
            </a:r>
            <a:r>
              <a:rPr lang="en-US" dirty="0">
                <a:cs typeface="Times New Roman" charset="0"/>
              </a:rPr>
              <a:t>—C—CH</a:t>
            </a:r>
            <a:r>
              <a:rPr lang="en-US" baseline="-25000" dirty="0">
                <a:cs typeface="Times New Roman" charset="0"/>
              </a:rPr>
              <a:t>3	     	</a:t>
            </a:r>
            <a:r>
              <a:rPr lang="en-US" dirty="0">
                <a:cs typeface="Times New Roman" charset="0"/>
              </a:rPr>
              <a:t>B.  CH</a:t>
            </a:r>
            <a:r>
              <a:rPr lang="en-US" baseline="-25000" dirty="0">
                <a:cs typeface="Times New Roman" charset="0"/>
              </a:rPr>
              <a:t>3</a:t>
            </a:r>
            <a:r>
              <a:rPr lang="en-US" dirty="0">
                <a:cs typeface="Times New Roman" charset="0"/>
              </a:rPr>
              <a:t>—C—H</a:t>
            </a:r>
            <a:endParaRPr lang="en-US" baseline="-25000" dirty="0">
              <a:cs typeface="Times New Roman" charset="0"/>
            </a:endParaRPr>
          </a:p>
          <a:p>
            <a:pPr eaLnBrk="1" hangingPunct="1">
              <a:spcBef>
                <a:spcPct val="25000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CH</a:t>
            </a:r>
            <a:r>
              <a:rPr lang="en-US" baseline="-25000" dirty="0">
                <a:cs typeface="Times New Roman" charset="0"/>
              </a:rPr>
              <a:t>3   </a:t>
            </a:r>
            <a:r>
              <a:rPr lang="en-US" dirty="0">
                <a:cs typeface="Times New Roman" charset="0"/>
              </a:rPr>
              <a:t>       </a:t>
            </a:r>
            <a:r>
              <a:rPr lang="en-US" baseline="30000" dirty="0">
                <a:cs typeface="Times New Roman" charset="0"/>
              </a:rPr>
              <a:t>  </a:t>
            </a:r>
            <a:r>
              <a:rPr lang="en-US" dirty="0">
                <a:cs typeface="Times New Roman" charset="0"/>
              </a:rPr>
              <a:t>O</a:t>
            </a:r>
          </a:p>
          <a:p>
            <a:pPr eaLnBrk="1" hangingPunct="1">
              <a:lnSpc>
                <a:spcPct val="70000"/>
              </a:lnSpc>
              <a:spcBef>
                <a:spcPct val="0"/>
              </a:spcBef>
              <a:buFont typeface="Wingdings" charset="2"/>
              <a:buNone/>
            </a:pPr>
            <a:r>
              <a:rPr lang="en-US" dirty="0">
                <a:cs typeface="Times New Roman" charset="0"/>
              </a:rPr>
              <a:t>		      |    </a:t>
            </a:r>
            <a:r>
              <a:rPr lang="en-US" baseline="30000" dirty="0">
                <a:cs typeface="Times New Roman" charset="0"/>
              </a:rPr>
              <a:t>  </a:t>
            </a:r>
            <a:r>
              <a:rPr lang="en-US" dirty="0">
                <a:cs typeface="Times New Roman" charset="0"/>
              </a:rPr>
              <a:t>           ||</a:t>
            </a:r>
          </a:p>
          <a:p>
            <a:pPr eaLnBrk="1" hangingPunct="1">
              <a:spcBef>
                <a:spcPct val="0"/>
              </a:spcBef>
              <a:buFont typeface="Wingdings" charset="2"/>
              <a:buNone/>
            </a:pPr>
            <a:r>
              <a:rPr lang="en-US" dirty="0">
                <a:cs typeface="Times New Roman" charset="0"/>
              </a:rPr>
              <a:t>C.  CH</a:t>
            </a:r>
            <a:r>
              <a:rPr lang="en-US" baseline="-25000" dirty="0">
                <a:cs typeface="Times New Roman" charset="0"/>
              </a:rPr>
              <a:t>3</a:t>
            </a:r>
            <a:r>
              <a:rPr lang="en-US" dirty="0">
                <a:cs typeface="Times New Roman" charset="0"/>
              </a:rPr>
              <a:t>—C—CH</a:t>
            </a:r>
            <a:r>
              <a:rPr lang="en-US" baseline="-25000" dirty="0">
                <a:cs typeface="Times New Roman" charset="0"/>
              </a:rPr>
              <a:t>2</a:t>
            </a:r>
            <a:r>
              <a:rPr lang="en-US" dirty="0">
                <a:cs typeface="Times New Roman" charset="0"/>
              </a:rPr>
              <a:t>—C—H 		D.</a:t>
            </a:r>
          </a:p>
          <a:p>
            <a:pPr eaLnBrk="1" hangingPunct="1">
              <a:lnSpc>
                <a:spcPct val="70000"/>
              </a:lnSpc>
              <a:spcBef>
                <a:spcPct val="0"/>
              </a:spcBef>
              <a:buFont typeface="Wingdings" charset="2"/>
              <a:buNone/>
            </a:pPr>
            <a:r>
              <a:rPr lang="en-US" dirty="0">
                <a:cs typeface="Times New Roman" charset="0"/>
              </a:rPr>
              <a:t>		     </a:t>
            </a:r>
            <a:r>
              <a:rPr lang="en-US" baseline="30000" dirty="0">
                <a:cs typeface="Times New Roman" charset="0"/>
              </a:rPr>
              <a:t> </a:t>
            </a:r>
            <a:r>
              <a:rPr lang="en-US" dirty="0">
                <a:cs typeface="Times New Roman" charset="0"/>
              </a:rPr>
              <a:t>|</a:t>
            </a:r>
          </a:p>
          <a:p>
            <a:pPr eaLnBrk="1" hangingPunct="1">
              <a:spcBef>
                <a:spcPct val="0"/>
              </a:spcBef>
              <a:buFont typeface="Wingdings" charset="2"/>
              <a:buNone/>
            </a:pPr>
            <a:r>
              <a:rPr lang="en-US" dirty="0">
                <a:cs typeface="Times New Roman" charset="0"/>
              </a:rPr>
              <a:t>		     CH</a:t>
            </a:r>
            <a:r>
              <a:rPr lang="en-US" baseline="-25000" dirty="0">
                <a:cs typeface="Times New Roman" charset="0"/>
              </a:rPr>
              <a:t>3</a:t>
            </a:r>
          </a:p>
        </p:txBody>
      </p:sp>
      <p:pic>
        <p:nvPicPr>
          <p:cNvPr id="3483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158" y="3624775"/>
            <a:ext cx="15049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59</a:t>
            </a:r>
            <a:endParaRPr lang="en-US" dirty="0"/>
          </a:p>
        </p:txBody>
      </p:sp>
    </p:spTree>
    <p:extLst>
      <p:ext uri="{BB962C8B-B14F-4D97-AF65-F5344CB8AC3E}">
        <p14:creationId xmlns:p14="http://schemas.microsoft.com/office/powerpoint/2010/main" val="370248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19075"/>
            <a:ext cx="8153400" cy="990600"/>
          </a:xfrm>
        </p:spPr>
        <p:txBody>
          <a:bodyPr/>
          <a:lstStyle/>
          <a:p>
            <a:pPr eaLnBrk="1" hangingPunct="1"/>
            <a:r>
              <a:rPr lang="en-US" dirty="0"/>
              <a:t>Naming of Alcohols</a:t>
            </a:r>
          </a:p>
        </p:txBody>
      </p:sp>
      <p:sp>
        <p:nvSpPr>
          <p:cNvPr id="20483" name="Rectangle 3"/>
          <p:cNvSpPr>
            <a:spLocks noGrp="1" noChangeArrowheads="1"/>
          </p:cNvSpPr>
          <p:nvPr>
            <p:ph sz="quarter" idx="1"/>
          </p:nvPr>
        </p:nvSpPr>
        <p:spPr>
          <a:xfrm>
            <a:off x="609600" y="1524000"/>
            <a:ext cx="7772400" cy="50292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a:t>
            </a:r>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r>
              <a:rPr lang="en-US" b="1" dirty="0">
                <a:solidFill>
                  <a:srgbClr val="FF0000"/>
                </a:solidFill>
              </a:rPr>
              <a:t>SOLUTION:</a:t>
            </a:r>
          </a:p>
          <a:p>
            <a:pPr marL="0" indent="0" eaLnBrk="1" hangingPunct="1">
              <a:lnSpc>
                <a:spcPct val="90000"/>
              </a:lnSpc>
              <a:spcBef>
                <a:spcPct val="0"/>
              </a:spcBef>
              <a:buClr>
                <a:schemeClr val="bg2"/>
              </a:buClr>
              <a:buSzTx/>
              <a:buFont typeface="Wingdings" charset="2"/>
              <a:buNone/>
            </a:pPr>
            <a:endParaRPr lang="en-US" b="1" dirty="0">
              <a:solidFill>
                <a:srgbClr val="FF0000"/>
              </a:solidFill>
            </a:endParaRPr>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r>
              <a:rPr lang="en-US" dirty="0"/>
              <a:t>              </a:t>
            </a:r>
          </a:p>
          <a:p>
            <a:pPr marL="0" indent="0" eaLnBrk="1" hangingPunct="1">
              <a:spcBef>
                <a:spcPct val="0"/>
              </a:spcBef>
              <a:buFont typeface="Wingdings" charset="2"/>
              <a:buNone/>
            </a:pPr>
            <a:r>
              <a:rPr lang="en-US" dirty="0"/>
              <a:t>		          	</a:t>
            </a:r>
          </a:p>
          <a:p>
            <a:pPr marL="0" indent="0" eaLnBrk="1" hangingPunct="1">
              <a:spcBef>
                <a:spcPct val="0"/>
              </a:spcBef>
              <a:buFont typeface="Wingdings" charset="2"/>
              <a:buNone/>
            </a:pPr>
            <a:r>
              <a:rPr lang="en-US" dirty="0"/>
              <a:t>		            		</a:t>
            </a:r>
          </a:p>
          <a:p>
            <a:pPr marL="0" indent="0" eaLnBrk="1" hangingPunct="1">
              <a:spcBef>
                <a:spcPct val="0"/>
              </a:spcBef>
              <a:buFont typeface="Wingdings" charset="2"/>
              <a:buNone/>
            </a:pPr>
            <a:r>
              <a:rPr lang="en-US" dirty="0"/>
              <a:t>      </a:t>
            </a:r>
            <a:endParaRPr lang="en-US" dirty="0">
              <a:solidFill>
                <a:srgbClr val="FF0000"/>
              </a:solidFill>
            </a:endParaRPr>
          </a:p>
        </p:txBody>
      </p:sp>
      <p:sp>
        <p:nvSpPr>
          <p:cNvPr id="5" name="Rounded Rectangle 4"/>
          <p:cNvSpPr>
            <a:spLocks noChangeArrowheads="1"/>
          </p:cNvSpPr>
          <p:nvPr/>
        </p:nvSpPr>
        <p:spPr bwMode="auto">
          <a:xfrm>
            <a:off x="533400" y="3939823"/>
            <a:ext cx="8509000" cy="1371600"/>
          </a:xfrm>
          <a:prstGeom prst="roundRect">
            <a:avLst>
              <a:gd name="adj" fmla="val 16667"/>
            </a:avLst>
          </a:prstGeom>
          <a:solidFill>
            <a:srgbClr val="A992FF">
              <a:alpha val="25098"/>
            </a:srgbClr>
          </a:solidFill>
          <a:ln w="10000">
            <a:solidFill>
              <a:schemeClr val="accent1"/>
            </a:solidFill>
            <a:round/>
            <a:headEnd/>
            <a:tailEnd/>
          </a:ln>
          <a:effectLst/>
        </p:spPr>
        <p:txBody>
          <a:bodyPr anchor="ctr"/>
          <a:lstStyle/>
          <a:p>
            <a:pPr>
              <a:defRPr/>
            </a:pPr>
            <a:r>
              <a:rPr lang="en-US" sz="2000" b="1" dirty="0">
                <a:latin typeface="Times New Roman" pitchFamily="18" charset="0"/>
                <a:cs typeface="Times New Roman" pitchFamily="18" charset="0"/>
              </a:rPr>
              <a:t>ANALYZE         Given                        Need             Connect	            </a:t>
            </a:r>
          </a:p>
          <a:p>
            <a:pPr>
              <a:defRPr/>
            </a:pPr>
            <a:r>
              <a:rPr lang="en-US" sz="2000" b="1" dirty="0">
                <a:latin typeface="Times New Roman" pitchFamily="18" charset="0"/>
                <a:cs typeface="Times New Roman" pitchFamily="18" charset="0"/>
              </a:rPr>
              <a:t>THE	              </a:t>
            </a:r>
            <a:r>
              <a:rPr lang="en-US" sz="2000" dirty="0">
                <a:latin typeface="Times New Roman" pitchFamily="18" charset="0"/>
                <a:cs typeface="Times New Roman" pitchFamily="18" charset="0"/>
              </a:rPr>
              <a:t>six carbon chain, </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IUPAC          position of methyl and</a:t>
            </a:r>
            <a:endParaRPr lang="en-US" sz="2000" b="1" dirty="0">
              <a:latin typeface="Times New Roman" pitchFamily="18" charset="0"/>
              <a:cs typeface="Times New Roman" pitchFamily="18" charset="0"/>
            </a:endParaRPr>
          </a:p>
          <a:p>
            <a:pPr>
              <a:defRPr/>
            </a:pPr>
            <a:r>
              <a:rPr lang="en-US" sz="2000" b="1" dirty="0">
                <a:latin typeface="Times New Roman" pitchFamily="18" charset="0"/>
                <a:cs typeface="Times New Roman" pitchFamily="18" charset="0"/>
              </a:rPr>
              <a:t>PROBLEM</a:t>
            </a:r>
            <a:r>
              <a:rPr lang="en-US" sz="2000" dirty="0">
                <a:latin typeface="Times New Roman" pitchFamily="18" charset="0"/>
                <a:cs typeface="Times New Roman" pitchFamily="18" charset="0"/>
              </a:rPr>
              <a:t>          </a:t>
            </a:r>
            <a:r>
              <a:rPr lang="en-US" sz="2000" dirty="0">
                <a:latin typeface="Times New Roman" charset="0"/>
                <a:cs typeface="Times New Roman" charset="0"/>
              </a:rPr>
              <a:t>hydroxyl group,         </a:t>
            </a:r>
            <a:r>
              <a:rPr lang="en-US" sz="2000" dirty="0">
                <a:latin typeface="Times New Roman" pitchFamily="18" charset="0"/>
                <a:cs typeface="Times New Roman" pitchFamily="18" charset="0"/>
              </a:rPr>
              <a:t>name</a:t>
            </a:r>
            <a:r>
              <a:rPr lang="en-US" sz="2000" dirty="0">
                <a:latin typeface="Times New Roman" charset="0"/>
                <a:cs typeface="Times New Roman" charset="0"/>
              </a:rPr>
              <a:t>              hydroxyl groups, replace</a:t>
            </a:r>
          </a:p>
          <a:p>
            <a:pPr>
              <a:defRPr/>
            </a:pPr>
            <a:r>
              <a:rPr lang="en-US" sz="2000" dirty="0">
                <a:latin typeface="Times New Roman" charset="0"/>
                <a:cs typeface="Times New Roman" charset="0"/>
              </a:rPr>
              <a:t>	     	  methyl group			</a:t>
            </a:r>
            <a:r>
              <a:rPr lang="en-US" sz="2000" i="1" dirty="0">
                <a:latin typeface="Times New Roman" charset="0"/>
                <a:cs typeface="Times New Roman" charset="0"/>
              </a:rPr>
              <a:t> e </a:t>
            </a:r>
            <a:r>
              <a:rPr lang="en-US" sz="2000" dirty="0">
                <a:latin typeface="Times New Roman" charset="0"/>
                <a:cs typeface="Times New Roman" charset="0"/>
              </a:rPr>
              <a:t>in alkane name with </a:t>
            </a:r>
            <a:r>
              <a:rPr lang="en-US" sz="2000" i="1" dirty="0">
                <a:latin typeface="Times New Roman" charset="0"/>
                <a:cs typeface="Times New Roman" charset="0"/>
              </a:rPr>
              <a:t>ol</a:t>
            </a: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31923"/>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530225" y="223838"/>
            <a:ext cx="8153400" cy="990600"/>
          </a:xfrm>
        </p:spPr>
        <p:txBody>
          <a:bodyPr/>
          <a:lstStyle/>
          <a:p>
            <a:pPr eaLnBrk="1" hangingPunct="1"/>
            <a:r>
              <a:rPr lang="en-US" dirty="0">
                <a:cs typeface="Times New Roman" charset="0"/>
              </a:rPr>
              <a:t>Solution</a:t>
            </a:r>
          </a:p>
        </p:txBody>
      </p:sp>
      <p:sp>
        <p:nvSpPr>
          <p:cNvPr id="11" name="Rectangle 2"/>
          <p:cNvSpPr>
            <a:spLocks noGrp="1" noChangeArrowheads="1"/>
          </p:cNvSpPr>
          <p:nvPr>
            <p:ph sz="quarter" idx="1"/>
          </p:nvPr>
        </p:nvSpPr>
        <p:spPr>
          <a:xfrm>
            <a:off x="533400" y="1600200"/>
            <a:ext cx="7620000" cy="4419600"/>
          </a:xfrm>
        </p:spPr>
        <p:txBody>
          <a:bodyPr/>
          <a:lstStyle/>
          <a:p>
            <a:pPr eaLnBrk="1" hangingPunct="1">
              <a:spcBef>
                <a:spcPct val="0"/>
              </a:spcBef>
              <a:buFont typeface="Wingdings" charset="2"/>
              <a:buNone/>
            </a:pPr>
            <a:r>
              <a:rPr lang="en-US" dirty="0">
                <a:cs typeface="Times New Roman" charset="0"/>
              </a:rPr>
              <a:t>Classify each as an aldehyde or ketone.</a:t>
            </a:r>
          </a:p>
          <a:p>
            <a:pPr eaLnBrk="1" hangingPunct="1">
              <a:spcBef>
                <a:spcPct val="50000"/>
              </a:spcBef>
              <a:buFont typeface="Wingdings" charset="2"/>
              <a:buNone/>
            </a:pPr>
            <a:r>
              <a:rPr lang="en-US" dirty="0">
                <a:solidFill>
                  <a:schemeClr val="accent1"/>
                </a:solidFill>
                <a:cs typeface="Times New Roman" charset="0"/>
              </a:rPr>
              <a:t>             	 </a:t>
            </a:r>
            <a:r>
              <a:rPr lang="en-US" baseline="30000" dirty="0">
                <a:solidFill>
                  <a:schemeClr val="accent1"/>
                </a:solidFill>
                <a:cs typeface="Times New Roman" charset="0"/>
              </a:rPr>
              <a:t>    </a:t>
            </a:r>
            <a:r>
              <a:rPr lang="en-US" sz="1000" dirty="0">
                <a:solidFill>
                  <a:schemeClr val="accent1"/>
                </a:solidFill>
                <a:cs typeface="Times New Roman" charset="0"/>
              </a:rPr>
              <a:t> </a:t>
            </a:r>
            <a:r>
              <a:rPr lang="en-US" dirty="0">
                <a:cs typeface="Times New Roman" charset="0"/>
              </a:rPr>
              <a:t>O			               </a:t>
            </a:r>
            <a:r>
              <a:rPr lang="en-US" baseline="30000" dirty="0">
                <a:cs typeface="Times New Roman" charset="0"/>
              </a:rPr>
              <a:t>  </a:t>
            </a:r>
            <a:r>
              <a:rPr lang="en-US" sz="1000" dirty="0">
                <a:cs typeface="Times New Roman" charset="0"/>
              </a:rPr>
              <a:t> </a:t>
            </a:r>
            <a:r>
              <a:rPr lang="en-US" dirty="0">
                <a:cs typeface="Times New Roman" charset="0"/>
              </a:rPr>
              <a:t>O</a:t>
            </a:r>
          </a:p>
          <a:p>
            <a:pPr eaLnBrk="1" hangingPunct="1">
              <a:lnSpc>
                <a:spcPct val="70000"/>
              </a:lnSpc>
              <a:spcBef>
                <a:spcPct val="0"/>
              </a:spcBef>
              <a:buFont typeface="Wingdings" charset="2"/>
              <a:buNone/>
            </a:pPr>
            <a:r>
              <a:rPr lang="en-US" dirty="0">
                <a:cs typeface="Times New Roman" charset="0"/>
                <a:sym typeface="Webdings" charset="2"/>
              </a:rPr>
              <a:t>	 	               </a:t>
            </a:r>
            <a:r>
              <a:rPr lang="en-US" baseline="30000" dirty="0">
                <a:cs typeface="Times New Roman" charset="0"/>
                <a:sym typeface="Webdings" charset="2"/>
              </a:rPr>
              <a:t>  </a:t>
            </a:r>
            <a:r>
              <a:rPr lang="en-US" sz="1000" dirty="0">
                <a:cs typeface="Times New Roman" charset="0"/>
                <a:sym typeface="Webdings" charset="2"/>
              </a:rPr>
              <a:t> </a:t>
            </a:r>
            <a:r>
              <a:rPr lang="en-US" dirty="0">
                <a:cs typeface="Times New Roman" charset="0"/>
              </a:rPr>
              <a:t>||			                 </a:t>
            </a:r>
            <a:r>
              <a:rPr lang="en-US" sz="1000" dirty="0">
                <a:cs typeface="Times New Roman" charset="0"/>
              </a:rPr>
              <a:t> </a:t>
            </a:r>
            <a:r>
              <a:rPr lang="en-US" dirty="0">
                <a:cs typeface="Times New Roman" charset="0"/>
              </a:rPr>
              <a:t>||</a:t>
            </a:r>
          </a:p>
          <a:p>
            <a:pPr eaLnBrk="1" hangingPunct="1">
              <a:spcBef>
                <a:spcPct val="0"/>
              </a:spcBef>
              <a:buFont typeface="Wingdings" charset="2"/>
              <a:buNone/>
            </a:pPr>
            <a:r>
              <a:rPr lang="en-US" dirty="0">
                <a:cs typeface="Times New Roman" charset="0"/>
              </a:rPr>
              <a:t>A.  CH</a:t>
            </a:r>
            <a:r>
              <a:rPr lang="en-US" baseline="-25000" dirty="0">
                <a:cs typeface="Times New Roman" charset="0"/>
              </a:rPr>
              <a:t>3</a:t>
            </a:r>
            <a:r>
              <a:rPr lang="en-US" dirty="0">
                <a:cs typeface="Times New Roman" charset="0"/>
              </a:rPr>
              <a:t>—CH</a:t>
            </a:r>
            <a:r>
              <a:rPr lang="en-US" baseline="-25000" dirty="0">
                <a:cs typeface="Times New Roman" charset="0"/>
              </a:rPr>
              <a:t>2</a:t>
            </a:r>
            <a:r>
              <a:rPr lang="en-US" dirty="0">
                <a:cs typeface="Times New Roman" charset="0"/>
              </a:rPr>
              <a:t>—C—CH</a:t>
            </a:r>
            <a:r>
              <a:rPr lang="en-US" baseline="-25000" dirty="0">
                <a:cs typeface="Times New Roman" charset="0"/>
              </a:rPr>
              <a:t>3	     	</a:t>
            </a:r>
            <a:r>
              <a:rPr lang="en-US" dirty="0">
                <a:cs typeface="Times New Roman" charset="0"/>
              </a:rPr>
              <a:t>B.  CH</a:t>
            </a:r>
            <a:r>
              <a:rPr lang="en-US" baseline="-25000" dirty="0">
                <a:cs typeface="Times New Roman" charset="0"/>
              </a:rPr>
              <a:t>3</a:t>
            </a:r>
            <a:r>
              <a:rPr lang="en-US" dirty="0">
                <a:cs typeface="Times New Roman" charset="0"/>
              </a:rPr>
              <a:t>—C—H</a:t>
            </a:r>
            <a:endParaRPr lang="en-US" baseline="-25000" dirty="0">
              <a:cs typeface="Times New Roman" charset="0"/>
            </a:endParaRPr>
          </a:p>
          <a:p>
            <a:pPr eaLnBrk="1" hangingPunct="1">
              <a:spcBef>
                <a:spcPct val="25000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CH</a:t>
            </a:r>
            <a:r>
              <a:rPr lang="en-US" baseline="-25000" dirty="0">
                <a:cs typeface="Times New Roman" charset="0"/>
              </a:rPr>
              <a:t>3   </a:t>
            </a:r>
            <a:r>
              <a:rPr lang="en-US" dirty="0">
                <a:cs typeface="Times New Roman" charset="0"/>
              </a:rPr>
              <a:t>       </a:t>
            </a:r>
            <a:r>
              <a:rPr lang="en-US" baseline="30000" dirty="0">
                <a:cs typeface="Times New Roman" charset="0"/>
              </a:rPr>
              <a:t>  </a:t>
            </a:r>
            <a:r>
              <a:rPr lang="en-US" dirty="0">
                <a:cs typeface="Times New Roman" charset="0"/>
              </a:rPr>
              <a:t>O</a:t>
            </a:r>
          </a:p>
          <a:p>
            <a:pPr eaLnBrk="1" hangingPunct="1">
              <a:lnSpc>
                <a:spcPct val="70000"/>
              </a:lnSpc>
              <a:spcBef>
                <a:spcPct val="0"/>
              </a:spcBef>
              <a:buFont typeface="Wingdings" charset="2"/>
              <a:buNone/>
            </a:pPr>
            <a:r>
              <a:rPr lang="en-US" dirty="0">
                <a:cs typeface="Times New Roman" charset="0"/>
              </a:rPr>
              <a:t>		      |    </a:t>
            </a:r>
            <a:r>
              <a:rPr lang="en-US" baseline="30000" dirty="0">
                <a:cs typeface="Times New Roman" charset="0"/>
              </a:rPr>
              <a:t>  </a:t>
            </a:r>
            <a:r>
              <a:rPr lang="en-US" dirty="0">
                <a:cs typeface="Times New Roman" charset="0"/>
              </a:rPr>
              <a:t>           ||</a:t>
            </a:r>
          </a:p>
          <a:p>
            <a:pPr eaLnBrk="1" hangingPunct="1">
              <a:spcBef>
                <a:spcPct val="0"/>
              </a:spcBef>
              <a:buFont typeface="Wingdings" charset="2"/>
              <a:buNone/>
            </a:pPr>
            <a:r>
              <a:rPr lang="en-US" dirty="0">
                <a:cs typeface="Times New Roman" charset="0"/>
              </a:rPr>
              <a:t>C.  CH</a:t>
            </a:r>
            <a:r>
              <a:rPr lang="en-US" baseline="-25000" dirty="0">
                <a:cs typeface="Times New Roman" charset="0"/>
              </a:rPr>
              <a:t>3</a:t>
            </a:r>
            <a:r>
              <a:rPr lang="en-US" dirty="0">
                <a:cs typeface="Times New Roman" charset="0"/>
              </a:rPr>
              <a:t>—C—CH</a:t>
            </a:r>
            <a:r>
              <a:rPr lang="en-US" baseline="-25000" dirty="0">
                <a:cs typeface="Times New Roman" charset="0"/>
              </a:rPr>
              <a:t>2</a:t>
            </a:r>
            <a:r>
              <a:rPr lang="en-US" dirty="0">
                <a:cs typeface="Times New Roman" charset="0"/>
              </a:rPr>
              <a:t>—C—H 		D.</a:t>
            </a:r>
          </a:p>
          <a:p>
            <a:pPr eaLnBrk="1" hangingPunct="1">
              <a:lnSpc>
                <a:spcPct val="70000"/>
              </a:lnSpc>
              <a:spcBef>
                <a:spcPct val="0"/>
              </a:spcBef>
              <a:buFont typeface="Wingdings" charset="2"/>
              <a:buNone/>
            </a:pPr>
            <a:r>
              <a:rPr lang="en-US" dirty="0">
                <a:cs typeface="Times New Roman" charset="0"/>
              </a:rPr>
              <a:t>		     </a:t>
            </a:r>
            <a:r>
              <a:rPr lang="en-US" baseline="30000" dirty="0">
                <a:cs typeface="Times New Roman" charset="0"/>
              </a:rPr>
              <a:t> </a:t>
            </a:r>
            <a:r>
              <a:rPr lang="en-US" dirty="0">
                <a:cs typeface="Times New Roman" charset="0"/>
              </a:rPr>
              <a:t>|</a:t>
            </a:r>
          </a:p>
          <a:p>
            <a:pPr eaLnBrk="1" hangingPunct="1">
              <a:spcBef>
                <a:spcPct val="0"/>
              </a:spcBef>
              <a:buFont typeface="Wingdings" charset="2"/>
              <a:buNone/>
            </a:pPr>
            <a:r>
              <a:rPr lang="en-US" dirty="0">
                <a:cs typeface="Times New Roman" charset="0"/>
              </a:rPr>
              <a:t>		     CH</a:t>
            </a:r>
            <a:r>
              <a:rPr lang="en-US" baseline="-25000" dirty="0">
                <a:cs typeface="Times New Roman" charset="0"/>
              </a:rPr>
              <a:t>3</a:t>
            </a:r>
          </a:p>
        </p:txBody>
      </p:sp>
      <p:sp>
        <p:nvSpPr>
          <p:cNvPr id="35844" name="Rectangle 8"/>
          <p:cNvSpPr>
            <a:spLocks noChangeArrowheads="1"/>
          </p:cNvSpPr>
          <p:nvPr/>
        </p:nvSpPr>
        <p:spPr bwMode="auto">
          <a:xfrm>
            <a:off x="2838450" y="54864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227A8F"/>
                </a:solidFill>
                <a:latin typeface="Times New Roman" charset="0"/>
                <a:cs typeface="Times New Roman" charset="0"/>
              </a:rPr>
              <a:t>aldehyde</a:t>
            </a:r>
          </a:p>
        </p:txBody>
      </p:sp>
      <p:sp>
        <p:nvSpPr>
          <p:cNvPr id="35845" name="Rectangle 10"/>
          <p:cNvSpPr>
            <a:spLocks noChangeArrowheads="1"/>
          </p:cNvSpPr>
          <p:nvPr/>
        </p:nvSpPr>
        <p:spPr bwMode="auto">
          <a:xfrm>
            <a:off x="6880128" y="5483225"/>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227A8F"/>
                </a:solidFill>
                <a:latin typeface="Times New Roman" charset="0"/>
                <a:cs typeface="Times New Roman" charset="0"/>
              </a:rPr>
              <a:t>ketone</a:t>
            </a:r>
          </a:p>
        </p:txBody>
      </p:sp>
      <p:sp>
        <p:nvSpPr>
          <p:cNvPr id="35846" name="Rectangle 12"/>
          <p:cNvSpPr>
            <a:spLocks noChangeArrowheads="1"/>
          </p:cNvSpPr>
          <p:nvPr/>
        </p:nvSpPr>
        <p:spPr bwMode="auto">
          <a:xfrm>
            <a:off x="5791200" y="33528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227A8F"/>
                </a:solidFill>
                <a:latin typeface="Times New Roman" charset="0"/>
                <a:cs typeface="Times New Roman" charset="0"/>
              </a:rPr>
              <a:t>aldehyde</a:t>
            </a:r>
          </a:p>
        </p:txBody>
      </p:sp>
      <p:sp>
        <p:nvSpPr>
          <p:cNvPr id="35847" name="Rectangle 14"/>
          <p:cNvSpPr>
            <a:spLocks noChangeArrowheads="1"/>
          </p:cNvSpPr>
          <p:nvPr/>
        </p:nvSpPr>
        <p:spPr bwMode="auto">
          <a:xfrm>
            <a:off x="1828800" y="3354388"/>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227A8F"/>
                </a:solidFill>
                <a:latin typeface="Times New Roman" charset="0"/>
                <a:cs typeface="Times New Roman" charset="0"/>
              </a:rPr>
              <a:t>ketone</a:t>
            </a:r>
          </a:p>
        </p:txBody>
      </p:sp>
      <p:pic>
        <p:nvPicPr>
          <p:cNvPr id="1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8158" y="3624775"/>
            <a:ext cx="15049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60</a:t>
            </a:r>
            <a:endParaRPr lang="en-US" dirty="0"/>
          </a:p>
        </p:txBody>
      </p:sp>
    </p:spTree>
    <p:extLst>
      <p:ext uri="{BB962C8B-B14F-4D97-AF65-F5344CB8AC3E}">
        <p14:creationId xmlns:p14="http://schemas.microsoft.com/office/powerpoint/2010/main" val="2152357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0225" y="223835"/>
            <a:ext cx="8153400" cy="990600"/>
          </a:xfrm>
        </p:spPr>
        <p:txBody>
          <a:bodyPr/>
          <a:lstStyle/>
          <a:p>
            <a:pPr eaLnBrk="1" hangingPunct="1"/>
            <a:r>
              <a:rPr lang="en-US" dirty="0">
                <a:cs typeface="Times New Roman" charset="0"/>
              </a:rPr>
              <a:t>Learning Check</a:t>
            </a:r>
            <a:r>
              <a:rPr lang="en-US" dirty="0"/>
              <a:t> </a:t>
            </a:r>
          </a:p>
        </p:txBody>
      </p:sp>
      <p:sp>
        <p:nvSpPr>
          <p:cNvPr id="36867" name="Rectangle 3"/>
          <p:cNvSpPr>
            <a:spLocks noGrp="1" noChangeArrowheads="1"/>
          </p:cNvSpPr>
          <p:nvPr>
            <p:ph sz="quarter" idx="1"/>
          </p:nvPr>
        </p:nvSpPr>
        <p:spPr>
          <a:xfrm>
            <a:off x="609600" y="1600200"/>
            <a:ext cx="7924800" cy="4724400"/>
          </a:xfrm>
        </p:spPr>
        <p:txBody>
          <a:bodyPr/>
          <a:lstStyle/>
          <a:p>
            <a:pPr eaLnBrk="1" hangingPunct="1">
              <a:spcBef>
                <a:spcPct val="0"/>
              </a:spcBef>
              <a:buFont typeface="Wingdings" charset="2"/>
              <a:buNone/>
            </a:pPr>
            <a:r>
              <a:rPr lang="en-US" dirty="0">
                <a:cs typeface="Times New Roman" charset="0"/>
              </a:rPr>
              <a:t>Give the IUPAC name for each of the following ketones:</a:t>
            </a:r>
          </a:p>
          <a:p>
            <a:pPr eaLnBrk="1" hangingPunct="1">
              <a:spcBef>
                <a:spcPct val="5000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A.   </a:t>
            </a:r>
            <a:endParaRPr lang="en-US" baseline="-25000" dirty="0">
              <a:cs typeface="Times New Roman" charset="0"/>
            </a:endParaRPr>
          </a:p>
          <a:p>
            <a:pPr eaLnBrk="1" hangingPunct="1">
              <a:spcBef>
                <a:spcPct val="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B.    </a:t>
            </a:r>
            <a:endParaRPr lang="en-US" baseline="-25000" dirty="0">
              <a:cs typeface="Times New Roman" charset="0"/>
            </a:endParaRPr>
          </a:p>
        </p:txBody>
      </p:sp>
      <p:pic>
        <p:nvPicPr>
          <p:cNvPr id="3686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438400"/>
            <a:ext cx="4953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37338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61</a:t>
            </a:r>
            <a:endParaRPr lang="en-US" dirty="0"/>
          </a:p>
        </p:txBody>
      </p:sp>
    </p:spTree>
    <p:extLst>
      <p:ext uri="{BB962C8B-B14F-4D97-AF65-F5344CB8AC3E}">
        <p14:creationId xmlns:p14="http://schemas.microsoft.com/office/powerpoint/2010/main" val="3826783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0225" y="223836"/>
            <a:ext cx="8153400" cy="990600"/>
          </a:xfrm>
        </p:spPr>
        <p:txBody>
          <a:bodyPr/>
          <a:lstStyle/>
          <a:p>
            <a:pPr eaLnBrk="1" hangingPunct="1"/>
            <a:r>
              <a:rPr lang="en-US" dirty="0">
                <a:cs typeface="Times New Roman" charset="0"/>
              </a:rPr>
              <a:t>Solution</a:t>
            </a:r>
            <a:r>
              <a:rPr lang="en-US" sz="3600" dirty="0">
                <a:cs typeface="Times New Roman" charset="0"/>
              </a:rPr>
              <a:t> </a:t>
            </a:r>
            <a:endParaRPr lang="en-US" dirty="0">
              <a:cs typeface="Times New Roman" charset="0"/>
            </a:endParaRPr>
          </a:p>
        </p:txBody>
      </p:sp>
      <p:sp>
        <p:nvSpPr>
          <p:cNvPr id="37891" name="Rectangle 3"/>
          <p:cNvSpPr>
            <a:spLocks noGrp="1" noChangeArrowheads="1"/>
          </p:cNvSpPr>
          <p:nvPr>
            <p:ph sz="quarter" idx="1"/>
          </p:nvPr>
        </p:nvSpPr>
        <p:spPr>
          <a:xfrm>
            <a:off x="609600" y="1600200"/>
            <a:ext cx="7924800" cy="4724400"/>
          </a:xfrm>
        </p:spPr>
        <p:txBody>
          <a:bodyPr/>
          <a:lstStyle/>
          <a:p>
            <a:pPr eaLnBrk="1" hangingPunct="1">
              <a:spcBef>
                <a:spcPct val="0"/>
              </a:spcBef>
              <a:buFont typeface="Wingdings" charset="2"/>
              <a:buNone/>
            </a:pPr>
            <a:r>
              <a:rPr lang="en-US" dirty="0">
                <a:cs typeface="Times New Roman" charset="0"/>
              </a:rPr>
              <a:t>Give the IUPAC name for each of the following ketones:</a:t>
            </a:r>
          </a:p>
          <a:p>
            <a:pPr eaLnBrk="1" hangingPunct="1">
              <a:spcBef>
                <a:spcPct val="0"/>
              </a:spcBef>
              <a:buFont typeface="Wingdings" charset="2"/>
              <a:buNone/>
            </a:pPr>
            <a:endParaRPr lang="en-US" b="1" dirty="0">
              <a:solidFill>
                <a:srgbClr val="000090"/>
              </a:solidFill>
              <a:cs typeface="Times New Roman" charset="0"/>
            </a:endParaRPr>
          </a:p>
          <a:p>
            <a:pPr eaLnBrk="1" hangingPunct="1">
              <a:spcBef>
                <a:spcPct val="0"/>
              </a:spcBef>
              <a:buFont typeface="Wingdings" charset="2"/>
              <a:buNone/>
            </a:pPr>
            <a:r>
              <a:rPr lang="en-US" b="1" dirty="0">
                <a:solidFill>
                  <a:srgbClr val="7030A0"/>
                </a:solidFill>
                <a:cs typeface="Times New Roman" charset="0"/>
              </a:rPr>
              <a:t>STEP 1</a:t>
            </a:r>
            <a:r>
              <a:rPr lang="en-US" dirty="0">
                <a:solidFill>
                  <a:srgbClr val="7030A0"/>
                </a:solidFill>
                <a:cs typeface="Times New Roman" charset="0"/>
              </a:rPr>
              <a:t>  </a:t>
            </a:r>
            <a:r>
              <a:rPr lang="en-US" b="1" dirty="0">
                <a:cs typeface="Times New Roman" charset="0"/>
              </a:rPr>
              <a:t>Name the longest carbon chain that contains the   </a:t>
            </a:r>
          </a:p>
          <a:p>
            <a:pPr eaLnBrk="1" hangingPunct="1">
              <a:spcBef>
                <a:spcPct val="0"/>
              </a:spcBef>
              <a:buFont typeface="Arial" charset="0"/>
              <a:buNone/>
            </a:pPr>
            <a:r>
              <a:rPr lang="en-US" b="1" dirty="0">
                <a:cs typeface="Times New Roman" charset="0"/>
              </a:rPr>
              <a:t>   		   carbonyl group by replacing the</a:t>
            </a:r>
            <a:r>
              <a:rPr lang="en-US" b="1" i="1" dirty="0">
                <a:cs typeface="Times New Roman" charset="0"/>
              </a:rPr>
              <a:t> e</a:t>
            </a:r>
            <a:r>
              <a:rPr lang="en-US" b="1" dirty="0">
                <a:cs typeface="Times New Roman" charset="0"/>
              </a:rPr>
              <a:t> in the alkane		   name with </a:t>
            </a:r>
            <a:r>
              <a:rPr lang="en-US" b="1" i="1" dirty="0">
                <a:cs typeface="Times New Roman" charset="0"/>
              </a:rPr>
              <a:t>one.</a:t>
            </a:r>
          </a:p>
          <a:p>
            <a:pPr eaLnBrk="1" hangingPunct="1">
              <a:spcBef>
                <a:spcPct val="50000"/>
              </a:spcBef>
              <a:buFont typeface="Wingdings" charset="2"/>
              <a:buNone/>
            </a:pPr>
            <a:r>
              <a:rPr lang="en-US" sz="2000" dirty="0"/>
              <a:t> </a:t>
            </a: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endParaRPr lang="en-US" dirty="0">
              <a:ea typeface="ヒラギノ角ゴ Pro W3" charset="-128"/>
            </a:endParaRPr>
          </a:p>
          <a:p>
            <a:pPr eaLnBrk="1" hangingPunct="1">
              <a:spcBef>
                <a:spcPct val="0"/>
              </a:spcBef>
              <a:buFont typeface="Wingdings" charset="2"/>
              <a:buNone/>
            </a:pPr>
            <a:r>
              <a:rPr lang="en-US" dirty="0">
                <a:ea typeface="ヒラギノ角ゴ Pro W3" charset="-128"/>
              </a:rPr>
              <a:t>A.         	</a:t>
            </a:r>
            <a:r>
              <a:rPr lang="en-US" dirty="0">
                <a:cs typeface="Times New Roman" charset="0"/>
              </a:rPr>
              <a:t>	 			      </a:t>
            </a:r>
            <a:r>
              <a:rPr lang="en-US" b="1" dirty="0">
                <a:solidFill>
                  <a:srgbClr val="227A8F"/>
                </a:solidFill>
                <a:cs typeface="Times New Roman" charset="0"/>
              </a:rPr>
              <a:t>hexanone</a:t>
            </a:r>
          </a:p>
          <a:p>
            <a:pPr eaLnBrk="1" hangingPunct="1">
              <a:spcBef>
                <a:spcPct val="5000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B. 		 				      </a:t>
            </a:r>
            <a:r>
              <a:rPr lang="en-US" b="1" dirty="0">
                <a:solidFill>
                  <a:srgbClr val="227A8F"/>
                </a:solidFill>
                <a:cs typeface="Times New Roman" charset="0"/>
              </a:rPr>
              <a:t>butanone</a:t>
            </a:r>
          </a:p>
        </p:txBody>
      </p:sp>
      <p:pic>
        <p:nvPicPr>
          <p:cNvPr id="37892"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86200"/>
            <a:ext cx="4953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5141913"/>
            <a:ext cx="37338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62</a:t>
            </a:r>
            <a:endParaRPr lang="en-US" dirty="0"/>
          </a:p>
        </p:txBody>
      </p:sp>
    </p:spTree>
    <p:extLst>
      <p:ext uri="{BB962C8B-B14F-4D97-AF65-F5344CB8AC3E}">
        <p14:creationId xmlns:p14="http://schemas.microsoft.com/office/powerpoint/2010/main" val="2269582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28638" y="223838"/>
            <a:ext cx="8153400" cy="990600"/>
          </a:xfrm>
        </p:spPr>
        <p:txBody>
          <a:bodyPr/>
          <a:lstStyle/>
          <a:p>
            <a:pPr eaLnBrk="1" hangingPunct="1"/>
            <a:r>
              <a:rPr lang="en-US" dirty="0">
                <a:cs typeface="Times New Roman" charset="0"/>
              </a:rPr>
              <a:t>Solution</a:t>
            </a:r>
            <a:r>
              <a:rPr lang="en-US" sz="3600" dirty="0">
                <a:cs typeface="Times New Roman" charset="0"/>
              </a:rPr>
              <a:t> </a:t>
            </a:r>
            <a:endParaRPr lang="en-US" dirty="0">
              <a:cs typeface="Times New Roman" charset="0"/>
            </a:endParaRPr>
          </a:p>
        </p:txBody>
      </p:sp>
      <p:sp>
        <p:nvSpPr>
          <p:cNvPr id="38915" name="Rectangle 3"/>
          <p:cNvSpPr>
            <a:spLocks noGrp="1" noChangeArrowheads="1"/>
          </p:cNvSpPr>
          <p:nvPr>
            <p:ph sz="quarter" idx="1"/>
          </p:nvPr>
        </p:nvSpPr>
        <p:spPr>
          <a:xfrm>
            <a:off x="609600" y="1600200"/>
            <a:ext cx="8153400" cy="4724400"/>
          </a:xfrm>
        </p:spPr>
        <p:txBody>
          <a:bodyPr/>
          <a:lstStyle/>
          <a:p>
            <a:pPr eaLnBrk="1" hangingPunct="1">
              <a:spcBef>
                <a:spcPct val="0"/>
              </a:spcBef>
              <a:buFont typeface="Wingdings" charset="2"/>
              <a:buNone/>
            </a:pPr>
            <a:r>
              <a:rPr lang="en-US" dirty="0">
                <a:cs typeface="Times New Roman" charset="0"/>
              </a:rPr>
              <a:t>Give the IUPAC name for each of the following ketones:</a:t>
            </a:r>
          </a:p>
          <a:p>
            <a:pPr eaLnBrk="1" hangingPunct="1">
              <a:spcBef>
                <a:spcPct val="0"/>
              </a:spcBef>
              <a:buFont typeface="Wingdings" charset="2"/>
              <a:buNone/>
            </a:pPr>
            <a:endParaRPr lang="en-US" dirty="0">
              <a:solidFill>
                <a:srgbClr val="008000"/>
              </a:solidFill>
              <a:cs typeface="Times New Roman" charset="0"/>
            </a:endParaRPr>
          </a:p>
          <a:p>
            <a:pPr eaLnBrk="1" hangingPunct="1">
              <a:spcBef>
                <a:spcPct val="0"/>
              </a:spcBef>
              <a:buFont typeface="Wingdings" charset="2"/>
              <a:buNone/>
            </a:pPr>
            <a:r>
              <a:rPr lang="en-US" b="1" dirty="0">
                <a:solidFill>
                  <a:srgbClr val="7030A0"/>
                </a:solidFill>
                <a:cs typeface="Times New Roman" charset="0"/>
              </a:rPr>
              <a:t>STEP 2</a:t>
            </a:r>
            <a:r>
              <a:rPr lang="en-US" dirty="0">
                <a:solidFill>
                  <a:srgbClr val="7030A0"/>
                </a:solidFill>
                <a:cs typeface="Times New Roman" charset="0"/>
              </a:rPr>
              <a:t>  </a:t>
            </a:r>
            <a:r>
              <a:rPr lang="en-US" b="1" dirty="0">
                <a:cs typeface="Times New Roman" charset="0"/>
              </a:rPr>
              <a:t>Number the carbon chain starting from the end 	nearer </a:t>
            </a:r>
            <a:r>
              <a:rPr lang="en-US" b="1" dirty="0" smtClean="0">
                <a:cs typeface="Times New Roman" charset="0"/>
              </a:rPr>
              <a:t>to the </a:t>
            </a:r>
            <a:r>
              <a:rPr lang="en-US" b="1" dirty="0">
                <a:cs typeface="Times New Roman" charset="0"/>
              </a:rPr>
              <a:t>carbonyl group and indicate its location.</a:t>
            </a:r>
            <a:endParaRPr lang="en-US" b="1" i="1" dirty="0">
              <a:cs typeface="Times New Roman" charset="0"/>
            </a:endParaRPr>
          </a:p>
          <a:p>
            <a:pPr eaLnBrk="1" hangingPunct="1">
              <a:spcBef>
                <a:spcPct val="50000"/>
              </a:spcBef>
              <a:buFont typeface="Wingdings" charset="2"/>
              <a:buNone/>
            </a:pPr>
            <a:r>
              <a:rPr lang="en-US" sz="2000" dirty="0"/>
              <a:t> </a:t>
            </a: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A. 	</a:t>
            </a:r>
            <a:r>
              <a:rPr lang="en-US" b="1" dirty="0">
                <a:solidFill>
                  <a:srgbClr val="227A8F"/>
                </a:solidFill>
                <a:cs typeface="Times New Roman" charset="0"/>
              </a:rPr>
              <a:t> 					  2-hexanone</a:t>
            </a:r>
          </a:p>
          <a:p>
            <a:pPr eaLnBrk="1" hangingPunct="1">
              <a:spcBef>
                <a:spcPct val="5000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B. 		</a:t>
            </a:r>
            <a:r>
              <a:rPr lang="en-US" b="1" dirty="0">
                <a:solidFill>
                  <a:srgbClr val="227A8F"/>
                </a:solidFill>
                <a:cs typeface="Times New Roman" charset="0"/>
              </a:rPr>
              <a:t> 				  2-butanone</a:t>
            </a:r>
          </a:p>
        </p:txBody>
      </p:sp>
      <p:pic>
        <p:nvPicPr>
          <p:cNvPr id="3891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505200"/>
            <a:ext cx="4953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776788"/>
            <a:ext cx="37338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63</a:t>
            </a:r>
            <a:endParaRPr lang="en-US" dirty="0"/>
          </a:p>
        </p:txBody>
      </p:sp>
    </p:spTree>
    <p:extLst>
      <p:ext uri="{BB962C8B-B14F-4D97-AF65-F5344CB8AC3E}">
        <p14:creationId xmlns:p14="http://schemas.microsoft.com/office/powerpoint/2010/main" val="4009044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0225" y="223837"/>
            <a:ext cx="8153400" cy="990600"/>
          </a:xfrm>
        </p:spPr>
        <p:txBody>
          <a:bodyPr/>
          <a:lstStyle/>
          <a:p>
            <a:pPr eaLnBrk="1" hangingPunct="1"/>
            <a:r>
              <a:rPr lang="en-US" dirty="0">
                <a:cs typeface="Times New Roman" charset="0"/>
              </a:rPr>
              <a:t>Solution</a:t>
            </a:r>
            <a:r>
              <a:rPr lang="en-US" sz="3600" dirty="0">
                <a:cs typeface="Times New Roman" charset="0"/>
              </a:rPr>
              <a:t> </a:t>
            </a:r>
            <a:endParaRPr lang="en-US" dirty="0">
              <a:cs typeface="Times New Roman" charset="0"/>
            </a:endParaRPr>
          </a:p>
        </p:txBody>
      </p:sp>
      <p:sp>
        <p:nvSpPr>
          <p:cNvPr id="39939" name="Rectangle 3"/>
          <p:cNvSpPr>
            <a:spLocks noGrp="1" noChangeArrowheads="1"/>
          </p:cNvSpPr>
          <p:nvPr>
            <p:ph sz="quarter" idx="1"/>
          </p:nvPr>
        </p:nvSpPr>
        <p:spPr>
          <a:xfrm>
            <a:off x="609600" y="1600200"/>
            <a:ext cx="7924800" cy="4724400"/>
          </a:xfrm>
        </p:spPr>
        <p:txBody>
          <a:bodyPr/>
          <a:lstStyle/>
          <a:p>
            <a:pPr eaLnBrk="1" hangingPunct="1">
              <a:spcBef>
                <a:spcPct val="0"/>
              </a:spcBef>
              <a:buFont typeface="Wingdings" charset="2"/>
              <a:buNone/>
            </a:pPr>
            <a:r>
              <a:rPr lang="en-US" dirty="0">
                <a:cs typeface="Times New Roman" charset="0"/>
              </a:rPr>
              <a:t>Give the IUPAC name for each of the following ketones:</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b="1" dirty="0">
                <a:solidFill>
                  <a:srgbClr val="7030A0"/>
                </a:solidFill>
                <a:cs typeface="Times New Roman" charset="0"/>
              </a:rPr>
              <a:t>STEP 3  </a:t>
            </a:r>
            <a:r>
              <a:rPr lang="en-US" b="1" dirty="0">
                <a:cs typeface="Times New Roman" charset="0"/>
              </a:rPr>
              <a:t>Name and number any substituents on the </a:t>
            </a:r>
            <a:br>
              <a:rPr lang="en-US" b="1" dirty="0">
                <a:cs typeface="Times New Roman" charset="0"/>
              </a:rPr>
            </a:br>
            <a:r>
              <a:rPr lang="en-US" b="1" dirty="0">
                <a:cs typeface="Times New Roman" charset="0"/>
              </a:rPr>
              <a:t>	   carbon chain.</a:t>
            </a:r>
            <a:endParaRPr lang="en-US" b="1" i="1" dirty="0">
              <a:cs typeface="Times New Roman" charset="0"/>
            </a:endParaRPr>
          </a:p>
          <a:p>
            <a:pPr eaLnBrk="1" hangingPunct="1">
              <a:spcBef>
                <a:spcPct val="5000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A. 		</a:t>
            </a:r>
            <a:r>
              <a:rPr lang="en-US" b="1" dirty="0">
                <a:solidFill>
                  <a:srgbClr val="227A8F"/>
                </a:solidFill>
                <a:cs typeface="Times New Roman" charset="0"/>
              </a:rPr>
              <a:t> 				   2-hexanone</a:t>
            </a:r>
          </a:p>
          <a:p>
            <a:pPr eaLnBrk="1" hangingPunct="1">
              <a:spcBef>
                <a:spcPct val="50000"/>
              </a:spcBef>
              <a:buFont typeface="Wingdings" charset="2"/>
              <a:buNone/>
            </a:pPr>
            <a:r>
              <a:rPr lang="en-US" dirty="0">
                <a:cs typeface="Times New Roman" charset="0"/>
              </a:rPr>
              <a:t>                         </a:t>
            </a:r>
            <a:r>
              <a:rPr lang="en-US" baseline="30000" dirty="0">
                <a:cs typeface="Times New Roman" charset="0"/>
              </a:rPr>
              <a:t> </a:t>
            </a:r>
            <a:endParaRPr lang="en-US" dirty="0">
              <a:cs typeface="Times New Roman" charset="0"/>
            </a:endParaRP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Arial" charset="0"/>
              <a:buNone/>
            </a:pPr>
            <a:r>
              <a:rPr lang="en-US" dirty="0">
                <a:cs typeface="Times New Roman" charset="0"/>
              </a:rPr>
              <a:t>B. 		 			</a:t>
            </a:r>
            <a:r>
              <a:rPr lang="en-US" b="1" dirty="0">
                <a:solidFill>
                  <a:srgbClr val="227A8F"/>
                </a:solidFill>
                <a:cs typeface="Times New Roman" charset="0"/>
              </a:rPr>
              <a:t>4-chloro-2-butanone</a:t>
            </a:r>
          </a:p>
          <a:p>
            <a:pPr eaLnBrk="1" hangingPunct="1">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b="1" dirty="0">
                <a:solidFill>
                  <a:srgbClr val="227A8F"/>
                </a:solidFill>
                <a:cs typeface="Times New Roman" charset="0"/>
              </a:rPr>
              <a:t>						</a:t>
            </a:r>
          </a:p>
        </p:txBody>
      </p:sp>
      <p:pic>
        <p:nvPicPr>
          <p:cNvPr id="3994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505200"/>
            <a:ext cx="4953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776788"/>
            <a:ext cx="37338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64</a:t>
            </a:r>
            <a:endParaRPr lang="en-US" dirty="0"/>
          </a:p>
        </p:txBody>
      </p:sp>
    </p:spTree>
    <p:extLst>
      <p:ext uri="{BB962C8B-B14F-4D97-AF65-F5344CB8AC3E}">
        <p14:creationId xmlns:p14="http://schemas.microsoft.com/office/powerpoint/2010/main" val="23330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533400" y="204799"/>
            <a:ext cx="8015288" cy="914400"/>
          </a:xfrm>
        </p:spPr>
        <p:txBody>
          <a:bodyPr/>
          <a:lstStyle/>
          <a:p>
            <a:pPr eaLnBrk="1" hangingPunct="1"/>
            <a:r>
              <a:rPr lang="en-US" dirty="0">
                <a:cs typeface="Times New Roman" charset="0"/>
              </a:rPr>
              <a:t>12.4  </a:t>
            </a:r>
            <a:r>
              <a:rPr lang="en-US" dirty="0">
                <a:solidFill>
                  <a:srgbClr val="800000"/>
                </a:solidFill>
                <a:cs typeface="Times New Roman" charset="0"/>
              </a:rPr>
              <a:t>Reactions of Alcohols, Thiols, Aldehydes, and Ketones</a:t>
            </a:r>
          </a:p>
        </p:txBody>
      </p:sp>
      <p:sp>
        <p:nvSpPr>
          <p:cNvPr id="13315" name="TextBox 9"/>
          <p:cNvSpPr txBox="1">
            <a:spLocks noChangeArrowheads="1"/>
          </p:cNvSpPr>
          <p:nvPr/>
        </p:nvSpPr>
        <p:spPr bwMode="auto">
          <a:xfrm>
            <a:off x="609600" y="45720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3D9D1E"/>
                </a:solidFill>
                <a:latin typeface="Times New Roman" charset="0"/>
                <a:cs typeface="Times New Roman" charset="0"/>
              </a:rPr>
              <a:t>Learning Goal  </a:t>
            </a:r>
            <a:r>
              <a:rPr lang="en-US" sz="2400" dirty="0">
                <a:latin typeface="Times New Roman" pitchFamily="18" charset="0"/>
              </a:rPr>
              <a:t>Write balanced chemical equations for the combustion, dehydration, and oxidation of alcohols. Write</a:t>
            </a:r>
          </a:p>
          <a:p>
            <a:r>
              <a:rPr lang="en-US" sz="2400" dirty="0">
                <a:latin typeface="Times New Roman" pitchFamily="18" charset="0"/>
              </a:rPr>
              <a:t>balanced chemical equations for the reduction of aldehydes and ketones.</a:t>
            </a:r>
          </a:p>
        </p:txBody>
      </p:sp>
      <p:sp>
        <p:nvSpPr>
          <p:cNvPr id="13316" name="TextBox 1"/>
          <p:cNvSpPr txBox="1">
            <a:spLocks noChangeArrowheads="1"/>
          </p:cNvSpPr>
          <p:nvPr/>
        </p:nvSpPr>
        <p:spPr bwMode="auto">
          <a:xfrm>
            <a:off x="609600" y="1676400"/>
            <a:ext cx="8382000"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sz="2400" dirty="0">
              <a:latin typeface="Times New Roman" pitchFamily="18" charset="0"/>
            </a:endParaRPr>
          </a:p>
          <a:p>
            <a:r>
              <a:rPr lang="en-US" sz="2400" dirty="0">
                <a:latin typeface="Times New Roman" pitchFamily="18" charset="0"/>
              </a:rPr>
              <a:t>A flaming dessert is </a:t>
            </a:r>
          </a:p>
          <a:p>
            <a:r>
              <a:rPr lang="en-US" sz="2400" dirty="0">
                <a:latin typeface="Times New Roman" pitchFamily="18" charset="0"/>
              </a:rPr>
              <a:t>prepared using heat </a:t>
            </a:r>
          </a:p>
          <a:p>
            <a:r>
              <a:rPr lang="en-US" sz="2400" dirty="0">
                <a:latin typeface="Times New Roman" pitchFamily="18" charset="0"/>
              </a:rPr>
              <a:t>from the combustion </a:t>
            </a:r>
          </a:p>
          <a:p>
            <a:r>
              <a:rPr lang="en-US" sz="2400" dirty="0">
                <a:latin typeface="Times New Roman" pitchFamily="18" charset="0"/>
              </a:rPr>
              <a:t>of an alcohol:</a:t>
            </a:r>
          </a:p>
          <a:p>
            <a:r>
              <a:rPr lang="en-US" sz="2400" dirty="0">
                <a:latin typeface="Times New Roman" pitchFamily="18" charset="0"/>
                <a:sym typeface="Symbol" panose="05050102010706020507" pitchFamily="18" charset="2"/>
              </a:rPr>
              <a:t>                                                      </a:t>
            </a:r>
            <a:endParaRPr lang="en-US" sz="2400" dirty="0">
              <a:latin typeface="Times New Roman" pitchFamily="18" charset="0"/>
            </a:endParaRPr>
          </a:p>
          <a:p>
            <a:r>
              <a:rPr lang="en-US" sz="2300" dirty="0">
                <a:latin typeface="Times New Roman" pitchFamily="18" charset="0"/>
              </a:rPr>
              <a:t>CH</a:t>
            </a:r>
            <a:r>
              <a:rPr lang="en-US" sz="2300" baseline="-25000" dirty="0">
                <a:latin typeface="Times New Roman" pitchFamily="18" charset="0"/>
              </a:rPr>
              <a:t>3</a:t>
            </a:r>
            <a:r>
              <a:rPr lang="en-US" sz="2300" dirty="0">
                <a:latin typeface="Times New Roman" pitchFamily="18" charset="0"/>
              </a:rPr>
              <a:t>—CH</a:t>
            </a:r>
            <a:r>
              <a:rPr lang="en-US" sz="2300" baseline="-25000" dirty="0">
                <a:latin typeface="Times New Roman" pitchFamily="18" charset="0"/>
              </a:rPr>
              <a:t>2</a:t>
            </a:r>
            <a:r>
              <a:rPr lang="en-US" sz="2300" dirty="0">
                <a:latin typeface="Times New Roman" pitchFamily="18" charset="0"/>
              </a:rPr>
              <a:t>—OH(g)  +  3O</a:t>
            </a:r>
            <a:r>
              <a:rPr lang="en-US" sz="2300" baseline="-25000" dirty="0">
                <a:latin typeface="Times New Roman" pitchFamily="18" charset="0"/>
              </a:rPr>
              <a:t>2</a:t>
            </a:r>
            <a:r>
              <a:rPr lang="en-US" sz="2300" dirty="0">
                <a:latin typeface="Times New Roman" pitchFamily="18" charset="0"/>
              </a:rPr>
              <a:t>(g) </a:t>
            </a:r>
            <a:r>
              <a:rPr lang="en-US" sz="2300" dirty="0">
                <a:latin typeface="Times New Roman" pitchFamily="18" charset="0"/>
                <a:sym typeface="Wingdings" charset="2"/>
              </a:rPr>
              <a:t> 2CO</a:t>
            </a:r>
            <a:r>
              <a:rPr lang="en-US" sz="2300" baseline="-25000" dirty="0">
                <a:latin typeface="Times New Roman" pitchFamily="18" charset="0"/>
                <a:sym typeface="Wingdings" charset="2"/>
              </a:rPr>
              <a:t>2</a:t>
            </a:r>
            <a:r>
              <a:rPr lang="en-US" sz="2300" dirty="0">
                <a:latin typeface="Times New Roman" pitchFamily="18" charset="0"/>
                <a:sym typeface="Wingdings" charset="2"/>
              </a:rPr>
              <a:t>(g)  +  3H</a:t>
            </a:r>
            <a:r>
              <a:rPr lang="en-US" sz="2300" baseline="-25000" dirty="0">
                <a:latin typeface="Times New Roman" pitchFamily="18" charset="0"/>
                <a:sym typeface="Wingdings" charset="2"/>
              </a:rPr>
              <a:t>2</a:t>
            </a:r>
            <a:r>
              <a:rPr lang="en-US" sz="2300" dirty="0">
                <a:latin typeface="Times New Roman" pitchFamily="18" charset="0"/>
                <a:sym typeface="Wingdings" charset="2"/>
              </a:rPr>
              <a:t>O(g)  +  energy</a:t>
            </a:r>
            <a:endParaRPr lang="en-US" sz="2300" dirty="0">
              <a:latin typeface="Times New Roman"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237"/>
          <a:stretch/>
        </p:blipFill>
        <p:spPr>
          <a:xfrm>
            <a:off x="5791200" y="1676399"/>
            <a:ext cx="2590284" cy="1989987"/>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65</a:t>
            </a:r>
            <a:endParaRPr lang="en-US" dirty="0"/>
          </a:p>
        </p:txBody>
      </p:sp>
    </p:spTree>
    <p:extLst>
      <p:ext uri="{BB962C8B-B14F-4D97-AF65-F5344CB8AC3E}">
        <p14:creationId xmlns:p14="http://schemas.microsoft.com/office/powerpoint/2010/main" val="1822506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Dehydration of </a:t>
            </a:r>
            <a:br>
              <a:rPr lang="en-US" dirty="0">
                <a:cs typeface="Times New Roman" charset="0"/>
              </a:rPr>
            </a:br>
            <a:r>
              <a:rPr lang="en-US" dirty="0">
                <a:cs typeface="Times New Roman" charset="0"/>
              </a:rPr>
              <a:t>Alcohols</a:t>
            </a:r>
          </a:p>
        </p:txBody>
      </p:sp>
      <p:sp>
        <p:nvSpPr>
          <p:cNvPr id="14339" name="Rectangle 2"/>
          <p:cNvSpPr>
            <a:spLocks noGrp="1" noChangeArrowheads="1"/>
          </p:cNvSpPr>
          <p:nvPr>
            <p:ph sz="quarter" idx="1"/>
          </p:nvPr>
        </p:nvSpPr>
        <p:spPr>
          <a:xfrm>
            <a:off x="609600" y="1600200"/>
            <a:ext cx="7924800" cy="4648200"/>
          </a:xfrm>
        </p:spPr>
        <p:txBody>
          <a:bodyPr/>
          <a:lstStyle/>
          <a:p>
            <a:pPr eaLnBrk="1" hangingPunct="1">
              <a:spcBef>
                <a:spcPct val="10000"/>
              </a:spcBef>
              <a:spcAft>
                <a:spcPct val="10000"/>
              </a:spcAft>
              <a:buClr>
                <a:schemeClr val="bg2"/>
              </a:buClr>
              <a:buSzTx/>
              <a:buFontTx/>
              <a:buNone/>
            </a:pPr>
            <a:r>
              <a:rPr lang="en-US" dirty="0">
                <a:cs typeface="Times New Roman" charset="0"/>
              </a:rPr>
              <a:t>Alcohols undergo</a:t>
            </a:r>
          </a:p>
          <a:p>
            <a:pPr eaLnBrk="1" hangingPunct="1">
              <a:spcBef>
                <a:spcPct val="10000"/>
              </a:spcBef>
              <a:spcAft>
                <a:spcPct val="10000"/>
              </a:spcAft>
              <a:buSzTx/>
              <a:buFontTx/>
              <a:buChar char="•"/>
            </a:pPr>
            <a:r>
              <a:rPr lang="en-US" b="1" dirty="0">
                <a:cs typeface="Times New Roman" charset="0"/>
              </a:rPr>
              <a:t>dehydration</a:t>
            </a:r>
            <a:r>
              <a:rPr lang="en-US" dirty="0">
                <a:cs typeface="Times New Roman" charset="0"/>
              </a:rPr>
              <a:t> when heated with an acid catalyst</a:t>
            </a:r>
          </a:p>
          <a:p>
            <a:pPr eaLnBrk="1" hangingPunct="1">
              <a:spcBef>
                <a:spcPct val="10000"/>
              </a:spcBef>
              <a:spcAft>
                <a:spcPct val="10000"/>
              </a:spcAft>
              <a:buSzTx/>
              <a:buFontTx/>
              <a:buChar char="•"/>
            </a:pPr>
            <a:r>
              <a:rPr lang="en-US" dirty="0">
                <a:cs typeface="Times New Roman" charset="0"/>
              </a:rPr>
              <a:t>the loss of </a:t>
            </a:r>
            <a:r>
              <a:rPr lang="en-US" dirty="0">
                <a:solidFill>
                  <a:srgbClr val="000000"/>
                </a:solidFill>
                <a:cs typeface="Times New Roman" charset="0"/>
              </a:rPr>
              <a:t>—</a:t>
            </a:r>
            <a:r>
              <a:rPr lang="en-US" dirty="0">
                <a:cs typeface="Times New Roman" charset="0"/>
              </a:rPr>
              <a:t>H and </a:t>
            </a:r>
            <a:r>
              <a:rPr lang="en-US" dirty="0">
                <a:solidFill>
                  <a:srgbClr val="000000"/>
                </a:solidFill>
                <a:cs typeface="Times New Roman" charset="0"/>
              </a:rPr>
              <a:t>—</a:t>
            </a:r>
            <a:r>
              <a:rPr lang="en-US" dirty="0">
                <a:cs typeface="Times New Roman" charset="0"/>
              </a:rPr>
              <a:t>OH from </a:t>
            </a:r>
            <a:r>
              <a:rPr lang="en-US" b="1" dirty="0">
                <a:cs typeface="Times New Roman" charset="0"/>
              </a:rPr>
              <a:t>adjacent</a:t>
            </a:r>
            <a:r>
              <a:rPr lang="en-US" dirty="0">
                <a:cs typeface="Times New Roman" charset="0"/>
              </a:rPr>
              <a:t> carbon atoms, producing an alkene and water</a:t>
            </a:r>
          </a:p>
          <a:p>
            <a:pPr eaLnBrk="1" hangingPunct="1">
              <a:spcBef>
                <a:spcPct val="10000"/>
              </a:spcBef>
              <a:spcAft>
                <a:spcPct val="10000"/>
              </a:spcAft>
              <a:buClr>
                <a:schemeClr val="bg2"/>
              </a:buClr>
              <a:buSzTx/>
              <a:buFontTx/>
              <a:buChar char="•"/>
            </a:pPr>
            <a:endParaRPr lang="en-US" dirty="0">
              <a:cs typeface="Times New Roman" charset="0"/>
            </a:endParaRPr>
          </a:p>
          <a:p>
            <a:pPr eaLnBrk="1" hangingPunct="1">
              <a:spcBef>
                <a:spcPct val="0"/>
              </a:spcBef>
              <a:buClr>
                <a:schemeClr val="bg2"/>
              </a:buClr>
              <a:buSzTx/>
              <a:buFontTx/>
              <a:buNone/>
            </a:pPr>
            <a:r>
              <a:rPr lang="en-US" dirty="0"/>
              <a:t>	  </a:t>
            </a:r>
            <a:r>
              <a:rPr lang="en-US" dirty="0">
                <a:solidFill>
                  <a:srgbClr val="227A8F"/>
                </a:solidFill>
              </a:rPr>
              <a:t> </a:t>
            </a:r>
            <a:r>
              <a:rPr lang="en-US" dirty="0">
                <a:solidFill>
                  <a:srgbClr val="227A8F"/>
                </a:solidFill>
                <a:cs typeface="Times New Roman" charset="0"/>
              </a:rPr>
              <a:t>        </a:t>
            </a:r>
            <a:endParaRPr lang="en-US" dirty="0">
              <a:cs typeface="Times New Roman" charset="0"/>
            </a:endParaRPr>
          </a:p>
          <a:p>
            <a:pPr eaLnBrk="1" hangingPunct="1">
              <a:lnSpc>
                <a:spcPct val="70000"/>
              </a:lnSpc>
              <a:spcBef>
                <a:spcPct val="0"/>
              </a:spcBef>
              <a:buClr>
                <a:schemeClr val="bg2"/>
              </a:buClr>
              <a:buSzTx/>
              <a:buFontTx/>
              <a:buNone/>
            </a:pPr>
            <a:r>
              <a:rPr lang="en-US" dirty="0">
                <a:cs typeface="Times New Roman" charset="0"/>
              </a:rPr>
              <a:t>		</a:t>
            </a:r>
            <a:r>
              <a:rPr lang="en-US" dirty="0">
                <a:solidFill>
                  <a:srgbClr val="227A8F"/>
                </a:solidFill>
                <a:cs typeface="Times New Roman" charset="0"/>
              </a:rPr>
              <a:t>      	  </a:t>
            </a:r>
            <a:r>
              <a:rPr lang="en-US" dirty="0">
                <a:cs typeface="Times New Roman" charset="0"/>
              </a:rPr>
              <a:t>         H</a:t>
            </a:r>
            <a:r>
              <a:rPr lang="en-US" baseline="30000" dirty="0">
                <a:cs typeface="Times New Roman" charset="0"/>
              </a:rPr>
              <a:t>+</a:t>
            </a:r>
            <a:r>
              <a:rPr lang="en-US" dirty="0">
                <a:cs typeface="Times New Roman" charset="0"/>
              </a:rPr>
              <a:t>, heat</a:t>
            </a:r>
          </a:p>
          <a:p>
            <a:pPr eaLnBrk="1" hangingPunct="1">
              <a:lnSpc>
                <a:spcPct val="90000"/>
              </a:lnSpc>
              <a:spcBef>
                <a:spcPct val="0"/>
              </a:spcBef>
              <a:buClr>
                <a:schemeClr val="bg2"/>
              </a:buClr>
              <a:buSzTx/>
              <a:buFontTx/>
              <a:buNone/>
            </a:pPr>
            <a:r>
              <a:rPr lang="en-US" dirty="0">
                <a:cs typeface="Times New Roman" charset="0"/>
              </a:rPr>
              <a:t>			 		     		        +  H</a:t>
            </a:r>
            <a:r>
              <a:rPr lang="en-US" baseline="-25000" dirty="0">
                <a:cs typeface="Times New Roman" charset="0"/>
              </a:rPr>
              <a:t>2</a:t>
            </a:r>
            <a:r>
              <a:rPr lang="en-US" dirty="0">
                <a:cs typeface="Times New Roman" charset="0"/>
              </a:rPr>
              <a:t>O</a:t>
            </a:r>
          </a:p>
          <a:p>
            <a:pPr eaLnBrk="1" hangingPunct="1">
              <a:lnSpc>
                <a:spcPct val="70000"/>
              </a:lnSpc>
              <a:spcBef>
                <a:spcPct val="0"/>
              </a:spcBef>
              <a:buClr>
                <a:schemeClr val="bg2"/>
              </a:buClr>
              <a:buSzTx/>
              <a:buFontTx/>
              <a:buNone/>
            </a:pPr>
            <a:r>
              <a:rPr lang="en-US" dirty="0">
                <a:cs typeface="Times New Roman" charset="0"/>
              </a:rPr>
              <a:t>		      		  	             </a:t>
            </a:r>
          </a:p>
          <a:p>
            <a:pPr eaLnBrk="1" hangingPunct="1">
              <a:lnSpc>
                <a:spcPct val="90000"/>
              </a:lnSpc>
              <a:spcBef>
                <a:spcPct val="0"/>
              </a:spcBef>
              <a:buClr>
                <a:schemeClr val="bg2"/>
              </a:buClr>
              <a:buSzTx/>
              <a:buFontTx/>
              <a:buNone/>
            </a:pPr>
            <a:r>
              <a:rPr lang="en-US" dirty="0">
                <a:cs typeface="Times New Roman" charset="0"/>
              </a:rPr>
              <a:t>	            	             	            		</a:t>
            </a:r>
          </a:p>
          <a:p>
            <a:pPr eaLnBrk="1" hangingPunct="1">
              <a:spcBef>
                <a:spcPct val="50000"/>
              </a:spcBef>
              <a:buClr>
                <a:schemeClr val="bg2"/>
              </a:buClr>
              <a:buSzTx/>
              <a:buFontTx/>
              <a:buNone/>
            </a:pPr>
            <a:r>
              <a:rPr lang="en-US" dirty="0">
                <a:solidFill>
                  <a:srgbClr val="FF0000"/>
                </a:solidFill>
                <a:cs typeface="Times New Roman" charset="0"/>
              </a:rPr>
              <a:t>	    </a:t>
            </a:r>
            <a:r>
              <a:rPr lang="en-US" b="1" dirty="0">
                <a:solidFill>
                  <a:srgbClr val="227A8F"/>
                </a:solidFill>
                <a:cs typeface="Times New Roman" charset="0"/>
              </a:rPr>
              <a:t>alcohol		 	           alkene	</a:t>
            </a:r>
            <a:r>
              <a:rPr lang="en-US" dirty="0">
                <a:solidFill>
                  <a:srgbClr val="227A8F"/>
                </a:solidFill>
                <a:cs typeface="Times New Roman" charset="0"/>
              </a:rPr>
              <a:t>	</a:t>
            </a:r>
          </a:p>
        </p:txBody>
      </p:sp>
      <p:sp>
        <p:nvSpPr>
          <p:cNvPr id="14340" name="Line 5"/>
          <p:cNvSpPr>
            <a:spLocks noChangeShapeType="1"/>
          </p:cNvSpPr>
          <p:nvPr/>
        </p:nvSpPr>
        <p:spPr bwMode="auto">
          <a:xfrm flipV="1">
            <a:off x="3505200" y="4572000"/>
            <a:ext cx="838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1434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733800"/>
            <a:ext cx="1981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343400"/>
            <a:ext cx="1905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G:\08VOL4\Graphics\Powerpoint\PEARSON\PE006-TIMBERLAKE-13e\Final Files\Lecture PPT\JPGS\ch12\Core Chemistry Skill marginal element.jpg"/>
          <p:cNvPicPr>
            <a:picLocks noChangeAspect="1" noChangeArrowheads="1"/>
          </p:cNvPicPr>
          <p:nvPr/>
        </p:nvPicPr>
        <p:blipFill>
          <a:blip r:embed="rId5" cstate="print"/>
          <a:srcRect/>
          <a:stretch>
            <a:fillRect/>
          </a:stretch>
        </p:blipFill>
        <p:spPr bwMode="auto">
          <a:xfrm>
            <a:off x="5824728" y="322266"/>
            <a:ext cx="2862072" cy="923544"/>
          </a:xfrm>
          <a:prstGeom prst="rect">
            <a:avLst/>
          </a:prstGeom>
          <a:noFill/>
        </p:spPr>
      </p:pic>
      <p:sp>
        <p:nvSpPr>
          <p:cNvPr id="8"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66</a:t>
            </a:r>
            <a:endParaRPr lang="en-US" dirty="0"/>
          </a:p>
        </p:txBody>
      </p:sp>
    </p:spTree>
    <p:extLst>
      <p:ext uri="{BB962C8B-B14F-4D97-AF65-F5344CB8AC3E}">
        <p14:creationId xmlns:p14="http://schemas.microsoft.com/office/powerpoint/2010/main" val="1545673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533400" y="219075"/>
            <a:ext cx="8153400" cy="990600"/>
          </a:xfrm>
        </p:spPr>
        <p:txBody>
          <a:bodyPr/>
          <a:lstStyle/>
          <a:p>
            <a:pPr eaLnBrk="1" hangingPunct="1"/>
            <a:r>
              <a:rPr lang="en-US" dirty="0">
                <a:cs typeface="Times New Roman" charset="0"/>
              </a:rPr>
              <a:t>Oxidation and Reduction</a:t>
            </a:r>
          </a:p>
        </p:txBody>
      </p:sp>
      <p:sp>
        <p:nvSpPr>
          <p:cNvPr id="15363" name="Rectangle 2"/>
          <p:cNvSpPr>
            <a:spLocks noGrp="1" noChangeArrowheads="1"/>
          </p:cNvSpPr>
          <p:nvPr>
            <p:ph sz="quarter" idx="1"/>
          </p:nvPr>
        </p:nvSpPr>
        <p:spPr>
          <a:xfrm>
            <a:off x="609600" y="1600200"/>
            <a:ext cx="7924800" cy="4648200"/>
          </a:xfrm>
        </p:spPr>
        <p:txBody>
          <a:bodyPr/>
          <a:lstStyle/>
          <a:p>
            <a:pPr marL="0" indent="0" eaLnBrk="1" hangingPunct="1">
              <a:buFont typeface="Arial" charset="0"/>
              <a:buNone/>
            </a:pPr>
            <a:r>
              <a:rPr lang="en-US" dirty="0"/>
              <a:t>In organic chemistry, </a:t>
            </a:r>
          </a:p>
          <a:p>
            <a:pPr marL="320040" indent="-320040" eaLnBrk="1" hangingPunct="1"/>
            <a:r>
              <a:rPr lang="en-US" b="1" dirty="0"/>
              <a:t>oxidation</a:t>
            </a:r>
            <a:r>
              <a:rPr lang="en-US" dirty="0"/>
              <a:t> reactions increase the number of carbon–oxygen bonds by the addition of oxygen or a loss of hydrogen atoms</a:t>
            </a:r>
          </a:p>
          <a:p>
            <a:pPr marL="320040" indent="-320040" eaLnBrk="1" hangingPunct="1"/>
            <a:r>
              <a:rPr lang="en-US" b="1" dirty="0"/>
              <a:t>reduction</a:t>
            </a:r>
            <a:r>
              <a:rPr lang="en-US" dirty="0"/>
              <a:t> reactions reduce the number of bonds between carbon and oxygen atoms  </a:t>
            </a:r>
          </a:p>
          <a:p>
            <a:pPr marL="0" indent="0" eaLnBrk="1" hangingPunct="1">
              <a:spcBef>
                <a:spcPct val="0"/>
              </a:spcBef>
              <a:buClr>
                <a:schemeClr val="bg2"/>
              </a:buClr>
              <a:buSzTx/>
              <a:buFontTx/>
              <a:buNone/>
            </a:pPr>
            <a:r>
              <a:rPr lang="en-US" dirty="0"/>
              <a:t>	</a:t>
            </a:r>
            <a:endParaRPr lang="en-US" dirty="0">
              <a:solidFill>
                <a:srgbClr val="227A8F"/>
              </a:solidFill>
              <a:cs typeface="Times New Roman" charset="0"/>
            </a:endParaRP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67</a:t>
            </a:r>
            <a:endParaRPr lang="en-US" dirty="0"/>
          </a:p>
        </p:txBody>
      </p:sp>
    </p:spTree>
    <p:extLst>
      <p:ext uri="{BB962C8B-B14F-4D97-AF65-F5344CB8AC3E}">
        <p14:creationId xmlns:p14="http://schemas.microsoft.com/office/powerpoint/2010/main" val="3127757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33400" y="223839"/>
            <a:ext cx="8153400" cy="990600"/>
          </a:xfrm>
        </p:spPr>
        <p:txBody>
          <a:bodyPr/>
          <a:lstStyle/>
          <a:p>
            <a:pPr eaLnBrk="1" hangingPunct="1"/>
            <a:r>
              <a:rPr lang="en-US" dirty="0">
                <a:cs typeface="Times New Roman" charset="0"/>
              </a:rPr>
              <a:t>Oxidation of </a:t>
            </a:r>
            <a:br>
              <a:rPr lang="en-US" dirty="0">
                <a:cs typeface="Times New Roman" charset="0"/>
              </a:rPr>
            </a:br>
            <a:r>
              <a:rPr lang="en-US" dirty="0" smtClean="0">
                <a:cs typeface="Times New Roman" charset="0"/>
              </a:rPr>
              <a:t>Primary (1</a:t>
            </a:r>
            <a:r>
              <a:rPr lang="en-US" sz="4000" dirty="0" smtClean="0">
                <a:latin typeface="Times New Roman"/>
                <a:ea typeface="Calibri"/>
              </a:rPr>
              <a:t>°)</a:t>
            </a:r>
            <a:r>
              <a:rPr lang="en-US" dirty="0" smtClean="0">
                <a:cs typeface="Times New Roman" charset="0"/>
              </a:rPr>
              <a:t> </a:t>
            </a:r>
            <a:r>
              <a:rPr lang="en-US" dirty="0">
                <a:cs typeface="Times New Roman" charset="0"/>
              </a:rPr>
              <a:t>Alcohols</a:t>
            </a:r>
          </a:p>
        </p:txBody>
      </p:sp>
      <p:sp>
        <p:nvSpPr>
          <p:cNvPr id="16387" name="Rectangle 2"/>
          <p:cNvSpPr>
            <a:spLocks noGrp="1" noChangeArrowheads="1"/>
          </p:cNvSpPr>
          <p:nvPr>
            <p:ph sz="quarter" idx="1"/>
          </p:nvPr>
        </p:nvSpPr>
        <p:spPr>
          <a:xfrm>
            <a:off x="609600" y="1600200"/>
            <a:ext cx="7924800" cy="4648200"/>
          </a:xfrm>
        </p:spPr>
        <p:txBody>
          <a:bodyPr/>
          <a:lstStyle/>
          <a:p>
            <a:pPr marL="0" indent="0" eaLnBrk="1" hangingPunct="1">
              <a:spcBef>
                <a:spcPct val="10000"/>
              </a:spcBef>
              <a:spcAft>
                <a:spcPct val="10000"/>
              </a:spcAft>
              <a:buClr>
                <a:schemeClr val="bg2"/>
              </a:buClr>
              <a:buSzTx/>
              <a:buFontTx/>
              <a:buNone/>
            </a:pPr>
            <a:r>
              <a:rPr lang="en-US" dirty="0">
                <a:cs typeface="Times New Roman" charset="0"/>
              </a:rPr>
              <a:t>Alcohols undergo</a:t>
            </a:r>
            <a:r>
              <a:rPr lang="en-US" b="1" dirty="0">
                <a:cs typeface="Times New Roman" charset="0"/>
              </a:rPr>
              <a:t> oxidation</a:t>
            </a:r>
            <a:r>
              <a:rPr lang="en-US" dirty="0">
                <a:cs typeface="Times New Roman" charset="0"/>
              </a:rPr>
              <a:t>, which increases the number of carbon and oxygen bonds.</a:t>
            </a:r>
          </a:p>
          <a:p>
            <a:pPr marL="0" indent="0" eaLnBrk="1" hangingPunct="1">
              <a:spcBef>
                <a:spcPct val="10000"/>
              </a:spcBef>
              <a:spcAft>
                <a:spcPct val="10000"/>
              </a:spcAft>
              <a:buClr>
                <a:schemeClr val="bg2"/>
              </a:buClr>
              <a:buSzTx/>
              <a:buFont typeface="Wingdings" charset="2"/>
              <a:buNone/>
            </a:pPr>
            <a:r>
              <a:rPr lang="en-US" dirty="0">
                <a:cs typeface="Times New Roman" charset="0"/>
              </a:rPr>
              <a:t>Primary alcohols are oxidized to produce an aldehyde. </a:t>
            </a:r>
          </a:p>
          <a:p>
            <a:pPr marL="0" indent="0" eaLnBrk="1" hangingPunct="1">
              <a:spcBef>
                <a:spcPct val="50000"/>
              </a:spcBef>
              <a:spcAft>
                <a:spcPct val="10000"/>
              </a:spcAft>
              <a:buClr>
                <a:schemeClr val="bg2"/>
              </a:buClr>
              <a:buSzTx/>
              <a:buFont typeface="Wingdings" charset="2"/>
              <a:buNone/>
            </a:pPr>
            <a:r>
              <a:rPr lang="en-US" sz="2000" b="1" dirty="0">
                <a:solidFill>
                  <a:srgbClr val="227A8F"/>
                </a:solidFill>
                <a:cs typeface="Times New Roman" charset="0"/>
              </a:rPr>
              <a:t>     </a:t>
            </a:r>
            <a:r>
              <a:rPr lang="en-US" sz="2000" b="1" dirty="0">
                <a:solidFill>
                  <a:srgbClr val="800000"/>
                </a:solidFill>
                <a:cs typeface="Times New Roman" charset="0"/>
              </a:rPr>
              <a:t>      </a:t>
            </a:r>
            <a:r>
              <a:rPr lang="en-US" sz="2000" b="1" dirty="0">
                <a:solidFill>
                  <a:srgbClr val="FF0000"/>
                </a:solidFill>
                <a:cs typeface="Times New Roman" charset="0"/>
              </a:rPr>
              <a:t>1 bond to O                                     2 bonds to O</a:t>
            </a:r>
          </a:p>
          <a:p>
            <a:pPr marL="0" indent="0" eaLnBrk="1" hangingPunct="1">
              <a:spcBef>
                <a:spcPct val="0"/>
              </a:spcBef>
              <a:buClr>
                <a:schemeClr val="bg2"/>
              </a:buClr>
              <a:buSzTx/>
              <a:buFontTx/>
              <a:buNone/>
            </a:pPr>
            <a:r>
              <a:rPr lang="en-US" dirty="0"/>
              <a:t>	   </a:t>
            </a:r>
            <a:r>
              <a:rPr lang="en-US" dirty="0">
                <a:cs typeface="Times New Roman" charset="0"/>
              </a:rPr>
              <a:t>    					</a:t>
            </a:r>
          </a:p>
          <a:p>
            <a:pPr marL="0" indent="0" eaLnBrk="1" hangingPunct="1">
              <a:spcBef>
                <a:spcPct val="0"/>
              </a:spcBef>
              <a:buClr>
                <a:schemeClr val="bg2"/>
              </a:buClr>
              <a:buSzTx/>
              <a:buFontTx/>
              <a:buNone/>
            </a:pPr>
            <a:r>
              <a:rPr lang="en-US" dirty="0">
                <a:cs typeface="Times New Roman" charset="0"/>
              </a:rPr>
              <a:t>		         </a:t>
            </a:r>
            <a:r>
              <a:rPr lang="en-US" dirty="0">
                <a:solidFill>
                  <a:srgbClr val="FF0000"/>
                </a:solidFill>
                <a:cs typeface="Times New Roman" charset="0"/>
              </a:rPr>
              <a:t>oxidation             </a:t>
            </a:r>
            <a:r>
              <a:rPr lang="en-US" dirty="0">
                <a:cs typeface="Times New Roman" charset="0"/>
              </a:rPr>
              <a:t>					</a:t>
            </a:r>
            <a:endParaRPr lang="en-US" b="1" dirty="0">
              <a:cs typeface="Times New Roman" charset="0"/>
            </a:endParaRPr>
          </a:p>
          <a:p>
            <a:pPr marL="0" indent="0" eaLnBrk="1" hangingPunct="1">
              <a:lnSpc>
                <a:spcPct val="70000"/>
              </a:lnSpc>
              <a:spcBef>
                <a:spcPct val="0"/>
              </a:spcBef>
              <a:buClr>
                <a:schemeClr val="bg2"/>
              </a:buClr>
              <a:buSzTx/>
              <a:buFontTx/>
              <a:buNone/>
            </a:pPr>
            <a:r>
              <a:rPr lang="en-US" dirty="0">
                <a:cs typeface="Times New Roman" charset="0"/>
              </a:rPr>
              <a:t>				  	             </a:t>
            </a:r>
          </a:p>
          <a:p>
            <a:pPr marL="0" indent="0" eaLnBrk="1" hangingPunct="1">
              <a:lnSpc>
                <a:spcPct val="90000"/>
              </a:lnSpc>
              <a:spcBef>
                <a:spcPct val="0"/>
              </a:spcBef>
              <a:buClr>
                <a:schemeClr val="bg2"/>
              </a:buClr>
              <a:buSzTx/>
              <a:buFontTx/>
              <a:buNone/>
            </a:pPr>
            <a:r>
              <a:rPr lang="en-US" dirty="0">
                <a:cs typeface="Times New Roman" charset="0"/>
              </a:rPr>
              <a:t>	    	             	   	</a:t>
            </a:r>
          </a:p>
          <a:p>
            <a:pPr marL="0" indent="0" eaLnBrk="1" hangingPunct="1">
              <a:spcBef>
                <a:spcPct val="50000"/>
              </a:spcBef>
              <a:buClr>
                <a:schemeClr val="bg2"/>
              </a:buClr>
              <a:buSzTx/>
              <a:buFontTx/>
              <a:buNone/>
            </a:pPr>
            <a:r>
              <a:rPr lang="en-US" dirty="0">
                <a:cs typeface="Times New Roman" charset="0"/>
              </a:rPr>
              <a:t>        1</a:t>
            </a:r>
            <a:r>
              <a:rPr lang="en-US" dirty="0">
                <a:latin typeface="Times New Roman"/>
                <a:ea typeface="Calibri"/>
              </a:rPr>
              <a:t>°</a:t>
            </a:r>
            <a:r>
              <a:rPr lang="en-US" dirty="0">
                <a:cs typeface="Times New Roman" charset="0"/>
              </a:rPr>
              <a:t> alcohol		          aldehyde</a:t>
            </a:r>
            <a:r>
              <a:rPr lang="en-US" dirty="0">
                <a:solidFill>
                  <a:srgbClr val="227A8F"/>
                </a:solidFill>
                <a:cs typeface="Times New Roman" charset="0"/>
              </a:rPr>
              <a:t>		</a:t>
            </a:r>
          </a:p>
        </p:txBody>
      </p:sp>
      <p:sp>
        <p:nvSpPr>
          <p:cNvPr id="16388" name="Line 5"/>
          <p:cNvSpPr>
            <a:spLocks noChangeShapeType="1"/>
          </p:cNvSpPr>
          <p:nvPr/>
        </p:nvSpPr>
        <p:spPr bwMode="auto">
          <a:xfrm flipV="1">
            <a:off x="3352800" y="4213225"/>
            <a:ext cx="838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1638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81400"/>
            <a:ext cx="1992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581400"/>
            <a:ext cx="1992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08VOL4\Graphics\Powerpoint\PEARSON\PE006-TIMBERLAKE-13e\Final Files\Lecture PPT\JPGS\ch12\Core Chemistry Skill marginal element-p415.jpg"/>
          <p:cNvPicPr>
            <a:picLocks noChangeAspect="1" noChangeArrowheads="1"/>
          </p:cNvPicPr>
          <p:nvPr/>
        </p:nvPicPr>
        <p:blipFill>
          <a:blip r:embed="rId5" cstate="print"/>
          <a:srcRect/>
          <a:stretch>
            <a:fillRect/>
          </a:stretch>
        </p:blipFill>
        <p:spPr bwMode="auto">
          <a:xfrm>
            <a:off x="6044184" y="322266"/>
            <a:ext cx="2871216" cy="914400"/>
          </a:xfrm>
          <a:prstGeom prst="rect">
            <a:avLst/>
          </a:prstGeom>
          <a:noFill/>
        </p:spPr>
      </p:pic>
      <p:sp>
        <p:nvSpPr>
          <p:cNvPr id="9"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68</a:t>
            </a:r>
            <a:endParaRPr lang="en-US" dirty="0"/>
          </a:p>
        </p:txBody>
      </p:sp>
    </p:spTree>
    <p:extLst>
      <p:ext uri="{BB962C8B-B14F-4D97-AF65-F5344CB8AC3E}">
        <p14:creationId xmlns:p14="http://schemas.microsoft.com/office/powerpoint/2010/main" val="1078345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533400" y="219074"/>
            <a:ext cx="8153400" cy="990600"/>
          </a:xfrm>
        </p:spPr>
        <p:txBody>
          <a:bodyPr/>
          <a:lstStyle/>
          <a:p>
            <a:pPr eaLnBrk="1" hangingPunct="1"/>
            <a:r>
              <a:rPr lang="en-US" dirty="0">
                <a:cs typeface="Times New Roman" charset="0"/>
              </a:rPr>
              <a:t>Oxidation of </a:t>
            </a:r>
            <a:r>
              <a:rPr lang="en-US" dirty="0" smtClean="0">
                <a:cs typeface="Times New Roman" charset="0"/>
              </a:rPr>
              <a:t>Primary</a:t>
            </a:r>
            <a:r>
              <a:rPr lang="en-US" sz="4000" dirty="0" smtClean="0">
                <a:latin typeface="Times New Roman"/>
                <a:ea typeface="Calibri"/>
              </a:rPr>
              <a:t> </a:t>
            </a:r>
            <a:r>
              <a:rPr lang="en-US" dirty="0">
                <a:cs typeface="Times New Roman" charset="0"/>
              </a:rPr>
              <a:t>Alcohols</a:t>
            </a:r>
          </a:p>
        </p:txBody>
      </p:sp>
      <p:sp>
        <p:nvSpPr>
          <p:cNvPr id="17411" name="Rectangle 2"/>
          <p:cNvSpPr>
            <a:spLocks noGrp="1" noChangeArrowheads="1"/>
          </p:cNvSpPr>
          <p:nvPr>
            <p:ph sz="quarter" idx="1"/>
          </p:nvPr>
        </p:nvSpPr>
        <p:spPr>
          <a:xfrm>
            <a:off x="609600" y="1600200"/>
            <a:ext cx="7924800" cy="4648200"/>
          </a:xfrm>
        </p:spPr>
        <p:txBody>
          <a:bodyPr/>
          <a:lstStyle/>
          <a:p>
            <a:pPr marL="0" indent="0" eaLnBrk="1" hangingPunct="1">
              <a:spcBef>
                <a:spcPct val="10000"/>
              </a:spcBef>
              <a:spcAft>
                <a:spcPct val="10000"/>
              </a:spcAft>
              <a:buClr>
                <a:schemeClr val="bg2"/>
              </a:buClr>
              <a:buSzTx/>
              <a:buFont typeface="Wingdings" charset="2"/>
              <a:buNone/>
            </a:pPr>
            <a:r>
              <a:rPr lang="en-US" dirty="0">
                <a:cs typeface="Times New Roman" charset="0"/>
              </a:rPr>
              <a:t>Aldehydes can further oxidize to produce a carboxylic acid.</a:t>
            </a:r>
          </a:p>
          <a:p>
            <a:pPr marL="0" indent="0" eaLnBrk="1" hangingPunct="1">
              <a:spcBef>
                <a:spcPct val="50000"/>
              </a:spcBef>
              <a:spcAft>
                <a:spcPct val="10000"/>
              </a:spcAft>
              <a:buClr>
                <a:schemeClr val="bg2"/>
              </a:buClr>
              <a:buSzTx/>
              <a:buFont typeface="Wingdings" charset="2"/>
              <a:buNone/>
            </a:pPr>
            <a:r>
              <a:rPr lang="en-US" sz="2000" b="1" dirty="0">
                <a:solidFill>
                  <a:srgbClr val="227A8F"/>
                </a:solidFill>
                <a:cs typeface="Times New Roman" charset="0"/>
              </a:rPr>
              <a:t> </a:t>
            </a:r>
          </a:p>
          <a:p>
            <a:pPr marL="0" indent="0" eaLnBrk="1" hangingPunct="1">
              <a:spcBef>
                <a:spcPct val="50000"/>
              </a:spcBef>
              <a:spcAft>
                <a:spcPct val="10000"/>
              </a:spcAft>
              <a:buClr>
                <a:schemeClr val="bg2"/>
              </a:buClr>
              <a:buSzTx/>
              <a:buFont typeface="Wingdings" charset="2"/>
              <a:buNone/>
            </a:pPr>
            <a:r>
              <a:rPr lang="en-US" sz="2000" b="1" dirty="0">
                <a:solidFill>
                  <a:srgbClr val="227A8F"/>
                </a:solidFill>
                <a:cs typeface="Times New Roman" charset="0"/>
              </a:rPr>
              <a:t>     </a:t>
            </a:r>
            <a:r>
              <a:rPr lang="en-US" sz="2000" b="1" dirty="0">
                <a:solidFill>
                  <a:srgbClr val="800000"/>
                </a:solidFill>
                <a:cs typeface="Times New Roman" charset="0"/>
              </a:rPr>
              <a:t>   </a:t>
            </a:r>
            <a:r>
              <a:rPr lang="en-US" sz="2000" b="1" dirty="0">
                <a:solidFill>
                  <a:srgbClr val="FF0000"/>
                </a:solidFill>
                <a:cs typeface="Times New Roman" charset="0"/>
              </a:rPr>
              <a:t>2 bonds to O                                       3 bonds to O</a:t>
            </a:r>
          </a:p>
          <a:p>
            <a:pPr marL="0" indent="0" eaLnBrk="1" hangingPunct="1">
              <a:spcBef>
                <a:spcPct val="0"/>
              </a:spcBef>
              <a:buClr>
                <a:schemeClr val="bg2"/>
              </a:buClr>
              <a:buSzTx/>
              <a:buFontTx/>
              <a:buNone/>
            </a:pPr>
            <a:r>
              <a:rPr lang="en-US" dirty="0"/>
              <a:t>	   </a:t>
            </a:r>
            <a:r>
              <a:rPr lang="en-US" dirty="0">
                <a:cs typeface="Times New Roman" charset="0"/>
              </a:rPr>
              <a:t>    	</a:t>
            </a:r>
            <a:r>
              <a:rPr lang="en-US" dirty="0">
                <a:solidFill>
                  <a:srgbClr val="227A8F"/>
                </a:solidFill>
                <a:cs typeface="Times New Roman" charset="0"/>
              </a:rPr>
              <a:t>	</a:t>
            </a:r>
            <a:r>
              <a:rPr lang="en-US" dirty="0">
                <a:cs typeface="Times New Roman" charset="0"/>
              </a:rPr>
              <a:t>         </a:t>
            </a:r>
          </a:p>
          <a:p>
            <a:pPr marL="0" indent="0" eaLnBrk="1" hangingPunct="1">
              <a:spcBef>
                <a:spcPct val="0"/>
              </a:spcBef>
              <a:buClr>
                <a:schemeClr val="bg2"/>
              </a:buClr>
              <a:buSzTx/>
              <a:buFontTx/>
              <a:buNone/>
            </a:pPr>
            <a:r>
              <a:rPr lang="en-US" dirty="0">
                <a:solidFill>
                  <a:srgbClr val="227A8F"/>
                </a:solidFill>
                <a:cs typeface="Times New Roman" charset="0"/>
              </a:rPr>
              <a:t>		         </a:t>
            </a:r>
            <a:r>
              <a:rPr lang="en-US" dirty="0">
                <a:solidFill>
                  <a:srgbClr val="FF0000"/>
                </a:solidFill>
                <a:cs typeface="Times New Roman" charset="0"/>
              </a:rPr>
              <a:t>oxidation</a:t>
            </a:r>
            <a:r>
              <a:rPr lang="en-US" dirty="0">
                <a:solidFill>
                  <a:srgbClr val="227A8F"/>
                </a:solidFill>
                <a:cs typeface="Times New Roman" charset="0"/>
              </a:rPr>
              <a:t> </a:t>
            </a:r>
            <a:r>
              <a:rPr lang="en-US" dirty="0">
                <a:cs typeface="Times New Roman" charset="0"/>
              </a:rPr>
              <a:t>            </a:t>
            </a:r>
            <a:endParaRPr lang="en-US" dirty="0">
              <a:solidFill>
                <a:srgbClr val="227A8F"/>
              </a:solidFill>
              <a:cs typeface="Times New Roman" charset="0"/>
            </a:endParaRPr>
          </a:p>
          <a:p>
            <a:pPr marL="0" indent="0" eaLnBrk="1" hangingPunct="1">
              <a:spcBef>
                <a:spcPct val="0"/>
              </a:spcBef>
              <a:buClr>
                <a:schemeClr val="bg2"/>
              </a:buClr>
              <a:buSzTx/>
              <a:buFontTx/>
              <a:buNone/>
            </a:pPr>
            <a:r>
              <a:rPr lang="en-US" dirty="0">
                <a:cs typeface="Times New Roman" charset="0"/>
              </a:rPr>
              <a:t>		 		    		   </a:t>
            </a:r>
            <a:r>
              <a:rPr lang="en-US" dirty="0">
                <a:solidFill>
                  <a:srgbClr val="227A8F"/>
                </a:solidFill>
                <a:cs typeface="Times New Roman" charset="0"/>
              </a:rPr>
              <a:t>   </a:t>
            </a:r>
            <a:r>
              <a:rPr lang="en-US" dirty="0">
                <a:cs typeface="Times New Roman" charset="0"/>
              </a:rPr>
              <a:t>		                          </a:t>
            </a:r>
          </a:p>
          <a:p>
            <a:pPr marL="0" indent="0" eaLnBrk="1" hangingPunct="1">
              <a:lnSpc>
                <a:spcPct val="90000"/>
              </a:lnSpc>
              <a:spcBef>
                <a:spcPct val="0"/>
              </a:spcBef>
              <a:buClr>
                <a:schemeClr val="bg2"/>
              </a:buClr>
              <a:buSzTx/>
              <a:buFontTx/>
              <a:buNone/>
            </a:pPr>
            <a:r>
              <a:rPr lang="en-US" dirty="0">
                <a:cs typeface="Times New Roman" charset="0"/>
              </a:rPr>
              <a:t>  	             	   	</a:t>
            </a:r>
          </a:p>
          <a:p>
            <a:pPr marL="0" indent="0" eaLnBrk="1" hangingPunct="1">
              <a:spcBef>
                <a:spcPct val="50000"/>
              </a:spcBef>
              <a:buClr>
                <a:schemeClr val="bg2"/>
              </a:buClr>
              <a:buSzTx/>
              <a:buFontTx/>
              <a:buNone/>
            </a:pPr>
            <a:r>
              <a:rPr lang="en-US" b="1" dirty="0">
                <a:solidFill>
                  <a:srgbClr val="FF0000"/>
                </a:solidFill>
                <a:cs typeface="Times New Roman" charset="0"/>
              </a:rPr>
              <a:t>	</a:t>
            </a:r>
            <a:r>
              <a:rPr lang="en-US" dirty="0">
                <a:cs typeface="Times New Roman" charset="0"/>
              </a:rPr>
              <a:t>aldehyde		      carboxylic acid	</a:t>
            </a:r>
          </a:p>
        </p:txBody>
      </p:sp>
      <p:sp>
        <p:nvSpPr>
          <p:cNvPr id="17412" name="Line 5"/>
          <p:cNvSpPr>
            <a:spLocks noChangeShapeType="1"/>
          </p:cNvSpPr>
          <p:nvPr/>
        </p:nvSpPr>
        <p:spPr bwMode="auto">
          <a:xfrm flipV="1">
            <a:off x="3352800" y="3810000"/>
            <a:ext cx="838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1741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124200"/>
            <a:ext cx="1992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124200"/>
            <a:ext cx="22193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69</a:t>
            </a:r>
            <a:endParaRPr lang="en-US" dirty="0"/>
          </a:p>
        </p:txBody>
      </p:sp>
    </p:spTree>
    <p:extLst>
      <p:ext uri="{BB962C8B-B14F-4D97-AF65-F5344CB8AC3E}">
        <p14:creationId xmlns:p14="http://schemas.microsoft.com/office/powerpoint/2010/main" val="290816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19076"/>
            <a:ext cx="8153400" cy="990600"/>
          </a:xfrm>
        </p:spPr>
        <p:txBody>
          <a:bodyPr/>
          <a:lstStyle/>
          <a:p>
            <a:pPr eaLnBrk="1" hangingPunct="1"/>
            <a:r>
              <a:rPr lang="en-US" dirty="0"/>
              <a:t>Naming of Alcohols</a:t>
            </a:r>
          </a:p>
        </p:txBody>
      </p:sp>
      <p:sp>
        <p:nvSpPr>
          <p:cNvPr id="21507" name="Rectangle 3"/>
          <p:cNvSpPr>
            <a:spLocks noGrp="1" noChangeArrowheads="1"/>
          </p:cNvSpPr>
          <p:nvPr>
            <p:ph sz="quarter" idx="1"/>
          </p:nvPr>
        </p:nvSpPr>
        <p:spPr>
          <a:xfrm>
            <a:off x="609600" y="1524000"/>
            <a:ext cx="8001000" cy="39624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a:t>
            </a:r>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solidFill>
                <a:srgbClr val="000090"/>
              </a:solidFill>
            </a:endParaRPr>
          </a:p>
          <a:p>
            <a:pPr marL="0" indent="0" eaLnBrk="1" hangingPunct="1">
              <a:buFont typeface="Arial" charset="0"/>
              <a:buNone/>
            </a:pPr>
            <a:r>
              <a:rPr lang="en-US" b="1" dirty="0">
                <a:solidFill>
                  <a:srgbClr val="7030A0"/>
                </a:solidFill>
              </a:rPr>
              <a:t>STEP 1  </a:t>
            </a:r>
            <a:r>
              <a:rPr lang="en-US" b="1" dirty="0"/>
              <a:t>Name the longest carbon chain attached to </a:t>
            </a:r>
            <a:br>
              <a:rPr lang="en-US" b="1" dirty="0"/>
            </a:br>
            <a:r>
              <a:rPr lang="en-US" b="1" dirty="0"/>
              <a:t>	   the —OH group by replacing the </a:t>
            </a:r>
            <a:r>
              <a:rPr lang="en-US" b="1" i="1" dirty="0"/>
              <a:t>e</a:t>
            </a:r>
            <a:r>
              <a:rPr lang="en-US" b="1" dirty="0"/>
              <a:t>  in the</a:t>
            </a:r>
            <a:br>
              <a:rPr lang="en-US" b="1" dirty="0"/>
            </a:br>
            <a:r>
              <a:rPr lang="en-US" b="1" dirty="0"/>
              <a:t>	   corresponding alkane name with </a:t>
            </a:r>
            <a:r>
              <a:rPr lang="en-US" b="1" i="1" dirty="0"/>
              <a:t>ol</a:t>
            </a:r>
            <a:r>
              <a:rPr lang="en-US" b="1" dirty="0"/>
              <a:t>.</a:t>
            </a:r>
          </a:p>
          <a:p>
            <a:pPr marL="0" indent="0" eaLnBrk="1" hangingPunct="1">
              <a:lnSpc>
                <a:spcPct val="90000"/>
              </a:lnSpc>
              <a:spcBef>
                <a:spcPct val="0"/>
              </a:spcBef>
              <a:buClr>
                <a:schemeClr val="bg2"/>
              </a:buClr>
              <a:buSzTx/>
              <a:buFont typeface="Wingdings" charset="2"/>
              <a:buNone/>
            </a:pPr>
            <a:endParaRPr lang="en-US" b="1" dirty="0">
              <a:solidFill>
                <a:srgbClr val="FF0000"/>
              </a:solidFill>
            </a:endParaRPr>
          </a:p>
          <a:p>
            <a:pPr marL="0" indent="0" eaLnBrk="1" hangingPunct="1">
              <a:lnSpc>
                <a:spcPct val="90000"/>
              </a:lnSpc>
              <a:spcBef>
                <a:spcPct val="0"/>
              </a:spcBef>
              <a:buClr>
                <a:schemeClr val="bg2"/>
              </a:buClr>
              <a:buSzTx/>
              <a:buFont typeface="Wingdings" charset="2"/>
              <a:buNone/>
            </a:pPr>
            <a:r>
              <a:rPr lang="en-US" dirty="0"/>
              <a:t>						             hexanol</a:t>
            </a:r>
            <a:endParaRPr lang="en-US" dirty="0">
              <a:solidFill>
                <a:srgbClr val="FF0000"/>
              </a:solidFill>
            </a:endParaRPr>
          </a:p>
        </p:txBody>
      </p:sp>
      <p:pic>
        <p:nvPicPr>
          <p:cNvPr id="2150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800600"/>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231923"/>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a:t>7</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531813" y="219076"/>
            <a:ext cx="8153400" cy="990600"/>
          </a:xfrm>
        </p:spPr>
        <p:txBody>
          <a:bodyPr/>
          <a:lstStyle/>
          <a:p>
            <a:pPr eaLnBrk="1" hangingPunct="1"/>
            <a:r>
              <a:rPr lang="en-US" dirty="0">
                <a:cs typeface="Times New Roman" charset="0"/>
              </a:rPr>
              <a:t>Oxidation of </a:t>
            </a:r>
            <a:r>
              <a:rPr lang="en-US" dirty="0" smtClean="0">
                <a:cs typeface="Times New Roman" charset="0"/>
              </a:rPr>
              <a:t>Secondary</a:t>
            </a:r>
            <a:r>
              <a:rPr lang="en-US" sz="4000" dirty="0" smtClean="0">
                <a:latin typeface="Times New Roman"/>
                <a:cs typeface="Times New Roman" charset="0"/>
              </a:rPr>
              <a:t> </a:t>
            </a:r>
            <a:r>
              <a:rPr lang="en-US" dirty="0" smtClean="0">
                <a:cs typeface="Times New Roman" charset="0"/>
              </a:rPr>
              <a:t>(2</a:t>
            </a:r>
            <a:r>
              <a:rPr lang="en-US" sz="3600" dirty="0" smtClean="0">
                <a:latin typeface="Times New Roman"/>
                <a:ea typeface="Calibri"/>
              </a:rPr>
              <a:t>°) </a:t>
            </a:r>
            <a:r>
              <a:rPr lang="en-US" dirty="0" smtClean="0">
                <a:cs typeface="Times New Roman" charset="0"/>
              </a:rPr>
              <a:t>Alcohols</a:t>
            </a:r>
            <a:endParaRPr lang="en-US" dirty="0">
              <a:cs typeface="Times New Roman" charset="0"/>
            </a:endParaRPr>
          </a:p>
        </p:txBody>
      </p:sp>
      <p:sp>
        <p:nvSpPr>
          <p:cNvPr id="18435" name="Rectangle 2"/>
          <p:cNvSpPr>
            <a:spLocks noGrp="1" noChangeArrowheads="1"/>
          </p:cNvSpPr>
          <p:nvPr>
            <p:ph sz="quarter" idx="1"/>
          </p:nvPr>
        </p:nvSpPr>
        <p:spPr>
          <a:xfrm>
            <a:off x="609600" y="1600200"/>
            <a:ext cx="7924800" cy="4648200"/>
          </a:xfrm>
        </p:spPr>
        <p:txBody>
          <a:bodyPr/>
          <a:lstStyle/>
          <a:p>
            <a:pPr marL="0" indent="0" eaLnBrk="1" hangingPunct="1">
              <a:spcBef>
                <a:spcPct val="10000"/>
              </a:spcBef>
              <a:spcAft>
                <a:spcPct val="10000"/>
              </a:spcAft>
              <a:buClr>
                <a:schemeClr val="bg2"/>
              </a:buClr>
              <a:buSzTx/>
              <a:buFont typeface="Wingdings" charset="2"/>
              <a:buNone/>
            </a:pPr>
            <a:r>
              <a:rPr lang="en-US" dirty="0">
                <a:cs typeface="Times New Roman" charset="0"/>
              </a:rPr>
              <a:t>Secondary alcohols are oxidized to produce a ketone.</a:t>
            </a:r>
          </a:p>
          <a:p>
            <a:pPr marL="0" indent="0" eaLnBrk="1" hangingPunct="1">
              <a:spcBef>
                <a:spcPct val="10000"/>
              </a:spcBef>
              <a:spcAft>
                <a:spcPct val="10000"/>
              </a:spcAft>
              <a:buClr>
                <a:schemeClr val="bg2"/>
              </a:buClr>
              <a:buSzTx/>
              <a:buFont typeface="Wingdings" charset="2"/>
              <a:buNone/>
            </a:pPr>
            <a:r>
              <a:rPr lang="en-US" dirty="0">
                <a:cs typeface="Times New Roman" charset="0"/>
              </a:rPr>
              <a:t>To indicate the process of oxidation, [O] is placed over the reaction arrow.</a:t>
            </a:r>
          </a:p>
          <a:p>
            <a:pPr marL="0" indent="0" eaLnBrk="1" hangingPunct="1">
              <a:spcBef>
                <a:spcPct val="50000"/>
              </a:spcBef>
              <a:spcAft>
                <a:spcPct val="10000"/>
              </a:spcAft>
              <a:buClr>
                <a:schemeClr val="bg2"/>
              </a:buClr>
              <a:buSzTx/>
              <a:buFont typeface="Wingdings" charset="2"/>
              <a:buNone/>
            </a:pPr>
            <a:r>
              <a:rPr lang="en-US" sz="2000" b="1" dirty="0">
                <a:solidFill>
                  <a:srgbClr val="FF0000"/>
                </a:solidFill>
                <a:cs typeface="Times New Roman" charset="0"/>
              </a:rPr>
              <a:t>             1 bond to O                                       2 bonds to O</a:t>
            </a:r>
          </a:p>
          <a:p>
            <a:pPr marL="0" indent="0" eaLnBrk="1" hangingPunct="1">
              <a:spcBef>
                <a:spcPct val="0"/>
              </a:spcBef>
              <a:buClr>
                <a:schemeClr val="bg2"/>
              </a:buClr>
              <a:buSzTx/>
              <a:buFontTx/>
              <a:buNone/>
            </a:pPr>
            <a:r>
              <a:rPr lang="en-US" dirty="0"/>
              <a:t>	   </a:t>
            </a:r>
            <a:r>
              <a:rPr lang="en-US" dirty="0">
                <a:cs typeface="Times New Roman" charset="0"/>
              </a:rPr>
              <a:t>   		</a:t>
            </a:r>
          </a:p>
          <a:p>
            <a:pPr marL="0" indent="0" eaLnBrk="1" hangingPunct="1">
              <a:spcBef>
                <a:spcPct val="0"/>
              </a:spcBef>
              <a:buClr>
                <a:schemeClr val="bg2"/>
              </a:buClr>
              <a:buSzTx/>
              <a:buFontTx/>
              <a:buNone/>
            </a:pPr>
            <a:r>
              <a:rPr lang="en-US" dirty="0">
                <a:cs typeface="Times New Roman" charset="0"/>
              </a:rPr>
              <a:t>			    </a:t>
            </a:r>
            <a:r>
              <a:rPr lang="en-US" dirty="0">
                <a:solidFill>
                  <a:srgbClr val="FF0000"/>
                </a:solidFill>
                <a:cs typeface="Times New Roman" charset="0"/>
              </a:rPr>
              <a:t>[O]</a:t>
            </a:r>
          </a:p>
          <a:p>
            <a:pPr marL="0" indent="0" eaLnBrk="1" hangingPunct="1">
              <a:lnSpc>
                <a:spcPct val="90000"/>
              </a:lnSpc>
              <a:spcBef>
                <a:spcPct val="0"/>
              </a:spcBef>
              <a:buClr>
                <a:schemeClr val="bg2"/>
              </a:buClr>
              <a:buSzTx/>
              <a:buFontTx/>
              <a:buNone/>
            </a:pPr>
            <a:r>
              <a:rPr lang="en-US" dirty="0">
                <a:cs typeface="Times New Roman" charset="0"/>
              </a:rPr>
              <a:t>	</a:t>
            </a:r>
            <a:endParaRPr lang="en-US" b="1" dirty="0">
              <a:cs typeface="Times New Roman" charset="0"/>
            </a:endParaRPr>
          </a:p>
          <a:p>
            <a:pPr marL="0" indent="0" eaLnBrk="1" hangingPunct="1">
              <a:lnSpc>
                <a:spcPct val="70000"/>
              </a:lnSpc>
              <a:spcBef>
                <a:spcPct val="0"/>
              </a:spcBef>
              <a:buClr>
                <a:schemeClr val="bg2"/>
              </a:buClr>
              <a:buSzTx/>
              <a:buFontTx/>
              <a:buNone/>
            </a:pPr>
            <a:r>
              <a:rPr lang="en-US" dirty="0">
                <a:cs typeface="Times New Roman" charset="0"/>
              </a:rPr>
              <a:t>		</a:t>
            </a:r>
          </a:p>
          <a:p>
            <a:pPr marL="0" indent="0" eaLnBrk="1" hangingPunct="1">
              <a:lnSpc>
                <a:spcPct val="70000"/>
              </a:lnSpc>
              <a:spcBef>
                <a:spcPct val="0"/>
              </a:spcBef>
              <a:buClr>
                <a:schemeClr val="bg2"/>
              </a:buClr>
              <a:buSzTx/>
              <a:buFontTx/>
              <a:buNone/>
            </a:pPr>
            <a:endParaRPr lang="en-US" dirty="0">
              <a:cs typeface="Times New Roman" charset="0"/>
            </a:endParaRPr>
          </a:p>
          <a:p>
            <a:pPr marL="0" indent="0" eaLnBrk="1" hangingPunct="1">
              <a:lnSpc>
                <a:spcPct val="70000"/>
              </a:lnSpc>
              <a:spcBef>
                <a:spcPct val="0"/>
              </a:spcBef>
              <a:buClr>
                <a:schemeClr val="bg2"/>
              </a:buClr>
              <a:buSzTx/>
              <a:buFontTx/>
              <a:buNone/>
            </a:pPr>
            <a:r>
              <a:rPr lang="en-US" dirty="0">
                <a:cs typeface="Times New Roman" charset="0"/>
              </a:rPr>
              <a:t>	</a:t>
            </a:r>
            <a:r>
              <a:rPr lang="en-US" dirty="0" smtClean="0">
                <a:cs typeface="Times New Roman" charset="0"/>
              </a:rPr>
              <a:t> 2</a:t>
            </a:r>
            <a:r>
              <a:rPr lang="en-US" dirty="0" smtClean="0">
                <a:latin typeface="Times New Roman"/>
                <a:ea typeface="Calibri"/>
              </a:rPr>
              <a:t>°</a:t>
            </a:r>
            <a:r>
              <a:rPr lang="en-US" dirty="0" smtClean="0">
                <a:cs typeface="Times New Roman" charset="0"/>
              </a:rPr>
              <a:t> </a:t>
            </a:r>
            <a:r>
              <a:rPr lang="en-US" dirty="0">
                <a:cs typeface="Times New Roman" charset="0"/>
              </a:rPr>
              <a:t>alcohol		               ketone</a:t>
            </a:r>
            <a:r>
              <a:rPr lang="en-US" b="1" dirty="0">
                <a:solidFill>
                  <a:srgbClr val="227A8F"/>
                </a:solidFill>
                <a:cs typeface="Times New Roman" charset="0"/>
              </a:rPr>
              <a:t>		</a:t>
            </a:r>
          </a:p>
        </p:txBody>
      </p:sp>
      <p:sp>
        <p:nvSpPr>
          <p:cNvPr id="18436" name="Line 5"/>
          <p:cNvSpPr>
            <a:spLocks noChangeShapeType="1"/>
          </p:cNvSpPr>
          <p:nvPr/>
        </p:nvSpPr>
        <p:spPr bwMode="auto">
          <a:xfrm flipV="1">
            <a:off x="3581400" y="4202113"/>
            <a:ext cx="838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1843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343275"/>
            <a:ext cx="2514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473450"/>
            <a:ext cx="23447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70</a:t>
            </a:r>
            <a:endParaRPr lang="en-US" dirty="0"/>
          </a:p>
        </p:txBody>
      </p:sp>
    </p:spTree>
    <p:extLst>
      <p:ext uri="{BB962C8B-B14F-4D97-AF65-F5344CB8AC3E}">
        <p14:creationId xmlns:p14="http://schemas.microsoft.com/office/powerpoint/2010/main" val="2549710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1812" y="219076"/>
            <a:ext cx="8153400" cy="990600"/>
          </a:xfrm>
        </p:spPr>
        <p:txBody>
          <a:bodyPr/>
          <a:lstStyle/>
          <a:p>
            <a:pPr eaLnBrk="1" hangingPunct="1"/>
            <a:r>
              <a:rPr lang="en-US" dirty="0">
                <a:cs typeface="Times New Roman" charset="0"/>
              </a:rPr>
              <a:t>Oxidation of </a:t>
            </a:r>
            <a:r>
              <a:rPr lang="en-US" dirty="0" smtClean="0">
                <a:cs typeface="Times New Roman" charset="0"/>
              </a:rPr>
              <a:t>Tertiary (3</a:t>
            </a:r>
            <a:r>
              <a:rPr lang="en-US" sz="4000" dirty="0" smtClean="0">
                <a:latin typeface="Times New Roman"/>
                <a:ea typeface="Calibri"/>
              </a:rPr>
              <a:t>°) </a:t>
            </a:r>
            <a:r>
              <a:rPr lang="en-US" dirty="0">
                <a:cs typeface="Times New Roman" charset="0"/>
              </a:rPr>
              <a:t>Alcohols</a:t>
            </a:r>
          </a:p>
        </p:txBody>
      </p:sp>
      <p:sp>
        <p:nvSpPr>
          <p:cNvPr id="19459" name="Rectangle 3"/>
          <p:cNvSpPr>
            <a:spLocks noGrp="1" noChangeArrowheads="1"/>
          </p:cNvSpPr>
          <p:nvPr>
            <p:ph sz="quarter" idx="1"/>
          </p:nvPr>
        </p:nvSpPr>
        <p:spPr>
          <a:xfrm>
            <a:off x="609600" y="1600200"/>
            <a:ext cx="8382000" cy="4648200"/>
          </a:xfrm>
        </p:spPr>
        <p:txBody>
          <a:bodyPr/>
          <a:lstStyle/>
          <a:p>
            <a:pPr marL="0" indent="0" eaLnBrk="1" hangingPunct="1">
              <a:buNone/>
            </a:pPr>
            <a:r>
              <a:rPr lang="en-US" dirty="0" smtClean="0"/>
              <a:t>T</a:t>
            </a:r>
            <a:r>
              <a:rPr lang="en-US" dirty="0" smtClean="0">
                <a:cs typeface="Times New Roman" charset="0"/>
              </a:rPr>
              <a:t>ertiary</a:t>
            </a:r>
            <a:r>
              <a:rPr lang="en-US" dirty="0" smtClean="0">
                <a:cs typeface="Times New Roman" charset="0"/>
                <a:sym typeface="Symbol" charset="2"/>
              </a:rPr>
              <a:t> </a:t>
            </a:r>
            <a:r>
              <a:rPr lang="en-US" dirty="0">
                <a:cs typeface="Times New Roman" charset="0"/>
                <a:sym typeface="Symbol" charset="2"/>
              </a:rPr>
              <a:t>alcohols do not readily oxidize </a:t>
            </a:r>
            <a:r>
              <a:rPr lang="en-US" dirty="0"/>
              <a:t>because there is no hydrogen atom on the carbon bonded to the </a:t>
            </a:r>
            <a:r>
              <a:rPr lang="en-US" b="1" dirty="0"/>
              <a:t>—</a:t>
            </a:r>
            <a:r>
              <a:rPr lang="en-US" dirty="0"/>
              <a:t>OH group.</a:t>
            </a:r>
            <a:r>
              <a:rPr lang="en-US" dirty="0">
                <a:cs typeface="Times New Roman" charset="0"/>
              </a:rPr>
              <a:t>			</a:t>
            </a:r>
          </a:p>
          <a:p>
            <a:pPr marL="0" indent="0" eaLnBrk="1" hangingPunct="1">
              <a:spcBef>
                <a:spcPct val="0"/>
              </a:spcBef>
              <a:buFont typeface="Wingdings" charset="2"/>
              <a:buNone/>
            </a:pPr>
            <a:r>
              <a:rPr lang="en-US" dirty="0">
                <a:cs typeface="Times New Roman" charset="0"/>
              </a:rPr>
              <a:t>          </a:t>
            </a:r>
            <a:r>
              <a:rPr lang="en-US" dirty="0">
                <a:solidFill>
                  <a:srgbClr val="227A8F"/>
                </a:solidFill>
                <a:cs typeface="Times New Roman" charset="0"/>
              </a:rPr>
              <a:t> </a:t>
            </a:r>
            <a:r>
              <a:rPr lang="en-US" dirty="0">
                <a:cs typeface="Times New Roman" charset="0"/>
              </a:rPr>
              <a:t>		</a:t>
            </a:r>
          </a:p>
          <a:p>
            <a:pPr marL="0" indent="0" eaLnBrk="1" hangingPunct="1">
              <a:lnSpc>
                <a:spcPct val="70000"/>
              </a:lnSpc>
              <a:spcBef>
                <a:spcPct val="0"/>
              </a:spcBef>
              <a:buFont typeface="Arial" charset="0"/>
              <a:buNone/>
            </a:pPr>
            <a:r>
              <a:rPr lang="en-US" dirty="0">
                <a:ea typeface="ヒラギノ角ゴ Pro W3" charset="-128"/>
              </a:rPr>
              <a:t>	     	       </a:t>
            </a:r>
            <a:r>
              <a:rPr lang="en-US" dirty="0">
                <a:solidFill>
                  <a:srgbClr val="FF0000"/>
                </a:solidFill>
                <a:ea typeface="ヒラギノ角ゴ Pro W3" charset="-128"/>
              </a:rPr>
              <a:t>  </a:t>
            </a:r>
            <a:r>
              <a:rPr lang="en-US" dirty="0">
                <a:solidFill>
                  <a:srgbClr val="FF0000"/>
                </a:solidFill>
                <a:cs typeface="Times New Roman" charset="0"/>
              </a:rPr>
              <a:t>[O]</a:t>
            </a:r>
            <a:endParaRPr lang="en-US" dirty="0">
              <a:solidFill>
                <a:srgbClr val="FF0000"/>
              </a:solidFill>
              <a:ea typeface="ヒラギノ角ゴ Pro W3" charset="-128"/>
            </a:endParaRPr>
          </a:p>
          <a:p>
            <a:pPr marL="0" indent="0" eaLnBrk="1" hangingPunct="1">
              <a:spcBef>
                <a:spcPct val="0"/>
              </a:spcBef>
              <a:buFont typeface="Wingdings" charset="2"/>
              <a:buNone/>
            </a:pPr>
            <a:r>
              <a:rPr lang="en-US" dirty="0">
                <a:ea typeface="ヒラギノ角ゴ Pro W3" charset="-128"/>
              </a:rPr>
              <a:t>   		</a:t>
            </a:r>
            <a:r>
              <a:rPr lang="en-US" dirty="0">
                <a:cs typeface="Times New Roman" charset="0"/>
              </a:rPr>
              <a:t>	   	no product</a:t>
            </a:r>
          </a:p>
          <a:p>
            <a:pPr marL="0" indent="0" eaLnBrk="1" hangingPunct="1">
              <a:lnSpc>
                <a:spcPct val="70000"/>
              </a:lnSpc>
              <a:spcBef>
                <a:spcPct val="0"/>
              </a:spcBef>
              <a:buFont typeface="Wingdings" charset="2"/>
              <a:buNone/>
            </a:pPr>
            <a:r>
              <a:rPr lang="en-US" dirty="0">
                <a:cs typeface="Times New Roman" charset="0"/>
              </a:rPr>
              <a:t>           </a:t>
            </a:r>
          </a:p>
          <a:p>
            <a:pPr marL="0" indent="0" eaLnBrk="1" hangingPunct="1">
              <a:spcBef>
                <a:spcPct val="0"/>
              </a:spcBef>
              <a:buFont typeface="Wingdings" charset="2"/>
              <a:buNone/>
            </a:pPr>
            <a:r>
              <a:rPr lang="en-US" b="1" dirty="0">
                <a:solidFill>
                  <a:srgbClr val="800000"/>
                </a:solidFill>
                <a:cs typeface="Times New Roman" charset="0"/>
              </a:rPr>
              <a:t>			</a:t>
            </a:r>
            <a:r>
              <a:rPr lang="en-US" b="1" dirty="0">
                <a:solidFill>
                  <a:srgbClr val="FF0000"/>
                </a:solidFill>
                <a:cs typeface="Times New Roman" charset="0"/>
              </a:rPr>
              <a:t>no H to oxidize</a:t>
            </a:r>
          </a:p>
          <a:p>
            <a:pPr marL="0" indent="0" eaLnBrk="1" hangingPunct="1">
              <a:spcBef>
                <a:spcPct val="50000"/>
              </a:spcBef>
              <a:buFont typeface="Wingdings" charset="2"/>
              <a:buNone/>
            </a:pPr>
            <a:r>
              <a:rPr lang="en-US" b="1" dirty="0">
                <a:solidFill>
                  <a:srgbClr val="227A8F"/>
                </a:solidFill>
                <a:cs typeface="Times New Roman" charset="0"/>
              </a:rPr>
              <a:t>  </a:t>
            </a:r>
            <a:r>
              <a:rPr lang="en-US" dirty="0">
                <a:solidFill>
                  <a:srgbClr val="000000"/>
                </a:solidFill>
                <a:cs typeface="Times New Roman" charset="0"/>
              </a:rPr>
              <a:t>   3</a:t>
            </a:r>
            <a:r>
              <a:rPr lang="en-US" dirty="0">
                <a:latin typeface="Times New Roman"/>
                <a:ea typeface="Calibri"/>
              </a:rPr>
              <a:t>°</a:t>
            </a:r>
            <a:r>
              <a:rPr lang="en-US" dirty="0">
                <a:solidFill>
                  <a:srgbClr val="000000"/>
                </a:solidFill>
                <a:cs typeface="Times New Roman" charset="0"/>
                <a:sym typeface="Symbol" charset="2"/>
              </a:rPr>
              <a:t> alcohol</a:t>
            </a:r>
            <a:r>
              <a:rPr lang="en-US" dirty="0">
                <a:solidFill>
                  <a:srgbClr val="000000"/>
                </a:solidFill>
                <a:cs typeface="Times New Roman" charset="0"/>
              </a:rPr>
              <a:t>	</a:t>
            </a:r>
            <a:r>
              <a:rPr lang="en-US" dirty="0">
                <a:solidFill>
                  <a:srgbClr val="FF0000"/>
                </a:solidFill>
                <a:cs typeface="Times New Roman" charset="0"/>
              </a:rPr>
              <a:t>	</a:t>
            </a:r>
          </a:p>
        </p:txBody>
      </p:sp>
      <p:sp>
        <p:nvSpPr>
          <p:cNvPr id="19460" name="Line 5"/>
          <p:cNvSpPr>
            <a:spLocks noChangeShapeType="1"/>
          </p:cNvSpPr>
          <p:nvPr/>
        </p:nvSpPr>
        <p:spPr bwMode="auto">
          <a:xfrm>
            <a:off x="2971800" y="3581400"/>
            <a:ext cx="9144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9461" name="Line 6"/>
          <p:cNvSpPr>
            <a:spLocks noChangeShapeType="1"/>
          </p:cNvSpPr>
          <p:nvPr/>
        </p:nvSpPr>
        <p:spPr bwMode="auto">
          <a:xfrm flipH="1" flipV="1">
            <a:off x="1981200" y="3810000"/>
            <a:ext cx="1371600" cy="457200"/>
          </a:xfrm>
          <a:prstGeom prst="line">
            <a:avLst/>
          </a:prstGeom>
          <a:noFill/>
          <a:ln w="28575">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9462" name="Line 7"/>
          <p:cNvSpPr>
            <a:spLocks noChangeShapeType="1"/>
          </p:cNvSpPr>
          <p:nvPr/>
        </p:nvSpPr>
        <p:spPr bwMode="auto">
          <a:xfrm flipH="1">
            <a:off x="3276600" y="3429000"/>
            <a:ext cx="304800" cy="304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19463" name="Line 8"/>
          <p:cNvSpPr>
            <a:spLocks noChangeShapeType="1"/>
          </p:cNvSpPr>
          <p:nvPr/>
        </p:nvSpPr>
        <p:spPr bwMode="auto">
          <a:xfrm>
            <a:off x="3352800" y="3429000"/>
            <a:ext cx="381000" cy="304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dirty="0"/>
          </a:p>
        </p:txBody>
      </p:sp>
      <p:pic>
        <p:nvPicPr>
          <p:cNvPr id="194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971800"/>
            <a:ext cx="2133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71</a:t>
            </a:r>
            <a:endParaRPr lang="en-US" dirty="0"/>
          </a:p>
        </p:txBody>
      </p:sp>
    </p:spTree>
    <p:extLst>
      <p:ext uri="{BB962C8B-B14F-4D97-AF65-F5344CB8AC3E}">
        <p14:creationId xmlns:p14="http://schemas.microsoft.com/office/powerpoint/2010/main" val="57809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42889"/>
            <a:ext cx="7772400" cy="838200"/>
          </a:xfrm>
        </p:spPr>
        <p:txBody>
          <a:bodyPr/>
          <a:lstStyle/>
          <a:p>
            <a:pPr eaLnBrk="1" hangingPunct="1"/>
            <a:r>
              <a:rPr lang="en-US" dirty="0">
                <a:cs typeface="Times New Roman" charset="0"/>
              </a:rPr>
              <a:t>Chemistry Link to Health:</a:t>
            </a:r>
            <a:br>
              <a:rPr lang="en-US" dirty="0">
                <a:cs typeface="Times New Roman" charset="0"/>
              </a:rPr>
            </a:br>
            <a:r>
              <a:rPr lang="en-US" dirty="0">
                <a:cs typeface="Times New Roman" charset="0"/>
              </a:rPr>
              <a:t>Methanol Poisoning</a:t>
            </a:r>
          </a:p>
        </p:txBody>
      </p:sp>
      <p:sp>
        <p:nvSpPr>
          <p:cNvPr id="20483" name="Rectangle 3"/>
          <p:cNvSpPr>
            <a:spLocks noGrp="1" noChangeArrowheads="1"/>
          </p:cNvSpPr>
          <p:nvPr>
            <p:ph sz="quarter" idx="1"/>
          </p:nvPr>
        </p:nvSpPr>
        <p:spPr>
          <a:xfrm>
            <a:off x="533400" y="1600200"/>
            <a:ext cx="8077200" cy="4648200"/>
          </a:xfrm>
        </p:spPr>
        <p:txBody>
          <a:bodyPr/>
          <a:lstStyle/>
          <a:p>
            <a:pPr eaLnBrk="1" hangingPunct="1">
              <a:buClr>
                <a:schemeClr val="bg2"/>
              </a:buClr>
              <a:buSzTx/>
              <a:buFontTx/>
              <a:buNone/>
            </a:pPr>
            <a:r>
              <a:rPr lang="en-US" dirty="0">
                <a:cs typeface="Times New Roman" charset="0"/>
              </a:rPr>
              <a:t>Methanol is</a:t>
            </a:r>
          </a:p>
          <a:p>
            <a:pPr eaLnBrk="1" hangingPunct="1">
              <a:buSzTx/>
              <a:buFontTx/>
              <a:buChar char="•"/>
            </a:pPr>
            <a:r>
              <a:rPr lang="en-US" dirty="0">
                <a:cs typeface="Times New Roman" charset="0"/>
              </a:rPr>
              <a:t>also known as methyl alcohol</a:t>
            </a:r>
          </a:p>
          <a:p>
            <a:pPr eaLnBrk="1" hangingPunct="1">
              <a:buSzTx/>
              <a:buFontTx/>
              <a:buChar char="•"/>
            </a:pPr>
            <a:r>
              <a:rPr lang="en-US" dirty="0">
                <a:cs typeface="Times New Roman" charset="0"/>
              </a:rPr>
              <a:t>highly toxic and found in windshield washer fluid, Sterno, and paint strippers</a:t>
            </a:r>
          </a:p>
          <a:p>
            <a:pPr eaLnBrk="1" hangingPunct="1">
              <a:spcBef>
                <a:spcPct val="5000"/>
              </a:spcBef>
              <a:spcAft>
                <a:spcPct val="5000"/>
              </a:spcAft>
              <a:buSzTx/>
              <a:buFontTx/>
              <a:buChar char="•"/>
            </a:pPr>
            <a:r>
              <a:rPr lang="en-US" dirty="0">
                <a:cs typeface="Times New Roman" charset="0"/>
              </a:rPr>
              <a:t>rapidly absorbed and oxidized to formaldehyde and then formic acid	      </a:t>
            </a:r>
          </a:p>
          <a:p>
            <a:pPr eaLnBrk="1" hangingPunct="1">
              <a:spcBef>
                <a:spcPct val="5000"/>
              </a:spcBef>
              <a:spcAft>
                <a:spcPct val="5000"/>
              </a:spcAft>
              <a:buSzTx/>
              <a:buFontTx/>
              <a:buNone/>
            </a:pPr>
            <a:r>
              <a:rPr lang="en-US" dirty="0">
                <a:cs typeface="Times New Roman" charset="0"/>
              </a:rPr>
              <a:t> 		 	    	         </a:t>
            </a:r>
          </a:p>
          <a:p>
            <a:pPr eaLnBrk="1" hangingPunct="1">
              <a:spcBef>
                <a:spcPct val="0"/>
              </a:spcBef>
              <a:buClr>
                <a:schemeClr val="bg2"/>
              </a:buClr>
              <a:buSzTx/>
              <a:buFont typeface="Wingdings" charset="2"/>
              <a:buNone/>
            </a:pPr>
            <a:r>
              <a:rPr lang="en-US" dirty="0">
                <a:cs typeface="Times New Roman" charset="0"/>
              </a:rPr>
              <a:t> 			                 	              </a:t>
            </a:r>
          </a:p>
          <a:p>
            <a:pPr eaLnBrk="1" hangingPunct="1">
              <a:spcBef>
                <a:spcPct val="0"/>
              </a:spcBef>
              <a:buClr>
                <a:schemeClr val="bg2"/>
              </a:buClr>
              <a:buSzTx/>
              <a:buFontTx/>
              <a:buNone/>
            </a:pPr>
            <a:r>
              <a:rPr lang="en-US" dirty="0">
                <a:cs typeface="Times New Roman" charset="0"/>
              </a:rPr>
              <a:t>              	       [O]           </a:t>
            </a:r>
            <a:r>
              <a:rPr lang="en-US" dirty="0">
                <a:ea typeface="儷黑 Pro" charset="-120"/>
              </a:rPr>
              <a:t> </a:t>
            </a:r>
            <a:r>
              <a:rPr lang="en-US" dirty="0">
                <a:cs typeface="Times New Roman" charset="0"/>
              </a:rPr>
              <a:t>        [O]        </a:t>
            </a:r>
            <a:r>
              <a:rPr lang="en-US" dirty="0">
                <a:ea typeface="儷黑 Pro" charset="-120"/>
              </a:rPr>
              <a:t> </a:t>
            </a:r>
            <a:endParaRPr lang="en-US" dirty="0">
              <a:cs typeface="Times New Roman" charset="0"/>
            </a:endParaRPr>
          </a:p>
          <a:p>
            <a:pPr eaLnBrk="1" hangingPunct="1">
              <a:spcBef>
                <a:spcPct val="0"/>
              </a:spcBef>
              <a:buClr>
                <a:schemeClr val="bg2"/>
              </a:buClr>
              <a:buSzTx/>
              <a:buFontTx/>
              <a:buNone/>
            </a:pPr>
            <a:r>
              <a:rPr lang="en-US" dirty="0"/>
              <a:t>		  </a:t>
            </a:r>
          </a:p>
          <a:p>
            <a:pPr eaLnBrk="1" hangingPunct="1">
              <a:spcBef>
                <a:spcPct val="0"/>
              </a:spcBef>
              <a:buClr>
                <a:schemeClr val="bg2"/>
              </a:buClr>
              <a:buSzTx/>
              <a:buFontTx/>
              <a:buNone/>
            </a:pPr>
            <a:r>
              <a:rPr lang="en-US" sz="2000" dirty="0"/>
              <a:t>		</a:t>
            </a:r>
            <a:r>
              <a:rPr lang="en-US" sz="2000" dirty="0" smtClean="0"/>
              <a:t>Methanol                    </a:t>
            </a:r>
            <a:r>
              <a:rPr lang="en-US" sz="2000" dirty="0"/>
              <a:t>M</a:t>
            </a:r>
            <a:r>
              <a:rPr lang="en-US" sz="2000" dirty="0" smtClean="0"/>
              <a:t>ethanal             </a:t>
            </a:r>
            <a:r>
              <a:rPr lang="en-US" sz="2000" dirty="0"/>
              <a:t>M</a:t>
            </a:r>
            <a:r>
              <a:rPr lang="en-US" sz="2000" dirty="0" smtClean="0"/>
              <a:t>ethanoic </a:t>
            </a:r>
            <a:r>
              <a:rPr lang="en-US" sz="2000" dirty="0"/>
              <a:t>acid</a:t>
            </a:r>
          </a:p>
          <a:p>
            <a:pPr eaLnBrk="1" hangingPunct="1">
              <a:spcBef>
                <a:spcPct val="0"/>
              </a:spcBef>
              <a:buClr>
                <a:schemeClr val="bg2"/>
              </a:buClr>
              <a:buSzTx/>
              <a:buFontTx/>
              <a:buNone/>
            </a:pPr>
            <a:r>
              <a:rPr lang="en-US" sz="2000" dirty="0"/>
              <a:t>            (methyl alcohol)        (formaldehyde)        (formic acid)</a:t>
            </a:r>
          </a:p>
        </p:txBody>
      </p:sp>
      <p:sp>
        <p:nvSpPr>
          <p:cNvPr id="20484" name="Line 5"/>
          <p:cNvSpPr>
            <a:spLocks noChangeShapeType="1"/>
          </p:cNvSpPr>
          <p:nvPr/>
        </p:nvSpPr>
        <p:spPr bwMode="auto">
          <a:xfrm>
            <a:off x="4941888" y="5410200"/>
            <a:ext cx="468312"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0485" name="Line 5"/>
          <p:cNvSpPr>
            <a:spLocks noChangeShapeType="1"/>
          </p:cNvSpPr>
          <p:nvPr/>
        </p:nvSpPr>
        <p:spPr bwMode="auto">
          <a:xfrm>
            <a:off x="2971800" y="5410200"/>
            <a:ext cx="468313"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204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724400"/>
            <a:ext cx="106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257800"/>
            <a:ext cx="1219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724400"/>
            <a:ext cx="1219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72</a:t>
            </a:r>
            <a:endParaRPr lang="en-US" dirty="0"/>
          </a:p>
        </p:txBody>
      </p:sp>
    </p:spTree>
    <p:extLst>
      <p:ext uri="{BB962C8B-B14F-4D97-AF65-F5344CB8AC3E}">
        <p14:creationId xmlns:p14="http://schemas.microsoft.com/office/powerpoint/2010/main" val="1796750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1645"/>
          <a:stretch/>
        </p:blipFill>
        <p:spPr>
          <a:xfrm>
            <a:off x="1846006" y="5132439"/>
            <a:ext cx="5638800" cy="1078276"/>
          </a:xfrm>
          <a:prstGeom prst="rect">
            <a:avLst/>
          </a:prstGeom>
        </p:spPr>
      </p:pic>
      <p:sp>
        <p:nvSpPr>
          <p:cNvPr id="22530" name="Rectangle 4"/>
          <p:cNvSpPr>
            <a:spLocks noGrp="1" noChangeArrowheads="1"/>
          </p:cNvSpPr>
          <p:nvPr>
            <p:ph type="title"/>
          </p:nvPr>
        </p:nvSpPr>
        <p:spPr>
          <a:xfrm>
            <a:off x="533400" y="228601"/>
            <a:ext cx="8153400" cy="990600"/>
          </a:xfrm>
        </p:spPr>
        <p:txBody>
          <a:bodyPr/>
          <a:lstStyle/>
          <a:p>
            <a:pPr eaLnBrk="1" hangingPunct="1"/>
            <a:r>
              <a:rPr lang="en-US" sz="3600" dirty="0">
                <a:cs typeface="Times New Roman" charset="0"/>
              </a:rPr>
              <a:t>Ethanol, CH</a:t>
            </a:r>
            <a:r>
              <a:rPr lang="en-US" sz="3600" baseline="-25000" dirty="0">
                <a:cs typeface="Times New Roman" charset="0"/>
              </a:rPr>
              <a:t>3</a:t>
            </a:r>
            <a:r>
              <a:rPr lang="en-US" sz="3600" dirty="0">
                <a:cs typeface="Times New Roman" charset="0"/>
              </a:rPr>
              <a:t>CH</a:t>
            </a:r>
            <a:r>
              <a:rPr lang="en-US" sz="3600" baseline="-25000" dirty="0">
                <a:cs typeface="Times New Roman" charset="0"/>
              </a:rPr>
              <a:t>2</a:t>
            </a:r>
            <a:r>
              <a:rPr lang="en-US" sz="3600" dirty="0">
                <a:cs typeface="Times New Roman" charset="0"/>
              </a:rPr>
              <a:t>OH</a:t>
            </a:r>
          </a:p>
        </p:txBody>
      </p:sp>
      <p:sp>
        <p:nvSpPr>
          <p:cNvPr id="22531" name="Rectangle 2"/>
          <p:cNvSpPr>
            <a:spLocks noGrp="1" noChangeArrowheads="1"/>
          </p:cNvSpPr>
          <p:nvPr>
            <p:ph sz="quarter" idx="1"/>
          </p:nvPr>
        </p:nvSpPr>
        <p:spPr>
          <a:xfrm>
            <a:off x="609600" y="1600200"/>
            <a:ext cx="5715000" cy="4648200"/>
          </a:xfrm>
        </p:spPr>
        <p:txBody>
          <a:bodyPr/>
          <a:lstStyle/>
          <a:p>
            <a:pPr eaLnBrk="1" hangingPunct="1">
              <a:spcBef>
                <a:spcPct val="15000"/>
              </a:spcBef>
              <a:buClr>
                <a:schemeClr val="bg2"/>
              </a:buClr>
              <a:buSzTx/>
              <a:buFontTx/>
              <a:buNone/>
            </a:pPr>
            <a:r>
              <a:rPr lang="en-US" dirty="0">
                <a:cs typeface="Times New Roman" charset="0"/>
              </a:rPr>
              <a:t>Ethanol</a:t>
            </a:r>
          </a:p>
          <a:p>
            <a:pPr eaLnBrk="1" hangingPunct="1">
              <a:spcBef>
                <a:spcPct val="15000"/>
              </a:spcBef>
              <a:buSzTx/>
              <a:buFontTx/>
              <a:buChar char="•"/>
            </a:pPr>
            <a:r>
              <a:rPr lang="en-US" dirty="0">
                <a:solidFill>
                  <a:srgbClr val="FF0000"/>
                </a:solidFill>
                <a:cs typeface="Times New Roman" charset="0"/>
              </a:rPr>
              <a:t>acts as a depressant and kills or disables more people than any other drug</a:t>
            </a:r>
          </a:p>
          <a:p>
            <a:pPr eaLnBrk="1" hangingPunct="1">
              <a:spcBef>
                <a:spcPct val="0"/>
              </a:spcBef>
              <a:buSzTx/>
              <a:buFontTx/>
              <a:buChar char="•"/>
            </a:pPr>
            <a:r>
              <a:rPr lang="en-US" dirty="0">
                <a:cs typeface="Times New Roman" charset="0"/>
              </a:rPr>
              <a:t>consumption can be analyzed by </a:t>
            </a:r>
          </a:p>
          <a:p>
            <a:pPr eaLnBrk="1" hangingPunct="1">
              <a:spcBef>
                <a:spcPct val="0"/>
              </a:spcBef>
              <a:buSzTx/>
              <a:buFont typeface="Arial" charset="0"/>
              <a:buNone/>
            </a:pPr>
            <a:r>
              <a:rPr lang="en-US" dirty="0">
                <a:cs typeface="Times New Roman" charset="0"/>
              </a:rPr>
              <a:t>    using a breathalyzer</a:t>
            </a:r>
          </a:p>
          <a:p>
            <a:pPr eaLnBrk="1" hangingPunct="1">
              <a:spcBef>
                <a:spcPct val="15000"/>
              </a:spcBef>
              <a:buSzTx/>
              <a:buFontTx/>
              <a:buChar char="•"/>
            </a:pPr>
            <a:r>
              <a:rPr lang="en-US" dirty="0">
                <a:cs typeface="Times New Roman" charset="0"/>
              </a:rPr>
              <a:t>is metabolized by a social drinker at a </a:t>
            </a:r>
          </a:p>
          <a:p>
            <a:pPr eaLnBrk="1" hangingPunct="1">
              <a:spcBef>
                <a:spcPct val="15000"/>
              </a:spcBef>
              <a:buSzTx/>
              <a:buFont typeface="Arial" charset="0"/>
              <a:buNone/>
            </a:pPr>
            <a:r>
              <a:rPr lang="en-US" dirty="0">
                <a:cs typeface="Times New Roman" charset="0"/>
              </a:rPr>
              <a:t>    rate of 12–15 mg/dL per hour </a:t>
            </a:r>
          </a:p>
          <a:p>
            <a:pPr eaLnBrk="1" hangingPunct="1">
              <a:spcBef>
                <a:spcPct val="15000"/>
              </a:spcBef>
              <a:buSzTx/>
            </a:pPr>
            <a:r>
              <a:rPr lang="en-US" dirty="0">
                <a:cs typeface="Times New Roman" charset="0"/>
              </a:rPr>
              <a:t>is metabolized by an alcoholic at a rate of 30 mg/dL per hour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996" y="2133600"/>
            <a:ext cx="2712204" cy="1828800"/>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73</a:t>
            </a:r>
            <a:endParaRPr lang="en-US" dirty="0"/>
          </a:p>
        </p:txBody>
      </p:sp>
    </p:spTree>
    <p:extLst>
      <p:ext uri="{BB962C8B-B14F-4D97-AF65-F5344CB8AC3E}">
        <p14:creationId xmlns:p14="http://schemas.microsoft.com/office/powerpoint/2010/main" val="721124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19077"/>
            <a:ext cx="8153400" cy="990600"/>
          </a:xfrm>
        </p:spPr>
        <p:txBody>
          <a:bodyPr/>
          <a:lstStyle/>
          <a:p>
            <a:pPr eaLnBrk="1" hangingPunct="1"/>
            <a:r>
              <a:rPr lang="en-US" dirty="0">
                <a:cs typeface="Times New Roman" charset="0"/>
              </a:rPr>
              <a:t>Oxidation of Thiols</a:t>
            </a:r>
          </a:p>
        </p:txBody>
      </p:sp>
      <p:sp>
        <p:nvSpPr>
          <p:cNvPr id="21507" name="Rectangle 3"/>
          <p:cNvSpPr>
            <a:spLocks noGrp="1" noChangeArrowheads="1"/>
          </p:cNvSpPr>
          <p:nvPr>
            <p:ph sz="quarter" idx="1"/>
          </p:nvPr>
        </p:nvSpPr>
        <p:spPr/>
        <p:txBody>
          <a:bodyPr/>
          <a:lstStyle/>
          <a:p>
            <a:pPr eaLnBrk="1" hangingPunct="1">
              <a:buFont typeface="Wingdings" charset="2"/>
              <a:buNone/>
            </a:pPr>
            <a:r>
              <a:rPr lang="en-US" dirty="0">
                <a:cs typeface="Times New Roman" charset="0"/>
              </a:rPr>
              <a:t>When thiols undergo oxidation,</a:t>
            </a:r>
          </a:p>
          <a:p>
            <a:pPr eaLnBrk="1" hangingPunct="1">
              <a:buSzTx/>
              <a:buFontTx/>
              <a:buChar char="•"/>
            </a:pPr>
            <a:r>
              <a:rPr lang="en-US" dirty="0">
                <a:cs typeface="Times New Roman" charset="0"/>
              </a:rPr>
              <a:t>an H atom is lost from each of two —SH groups</a:t>
            </a:r>
          </a:p>
          <a:p>
            <a:pPr eaLnBrk="1" hangingPunct="1">
              <a:buSzTx/>
              <a:buFontTx/>
              <a:buChar char="•"/>
            </a:pPr>
            <a:r>
              <a:rPr lang="en-US" dirty="0">
                <a:cs typeface="Times New Roman" charset="0"/>
              </a:rPr>
              <a:t>the product is a </a:t>
            </a:r>
            <a:r>
              <a:rPr lang="en-US" b="1" dirty="0">
                <a:cs typeface="Times New Roman" charset="0"/>
              </a:rPr>
              <a:t>disulfide</a:t>
            </a:r>
            <a:endParaRPr lang="en-US" dirty="0">
              <a:cs typeface="Times New Roman" charset="0"/>
            </a:endParaRPr>
          </a:p>
          <a:p>
            <a:pPr eaLnBrk="1" hangingPunct="1">
              <a:buSzTx/>
              <a:buFontTx/>
              <a:buChar char="•"/>
            </a:pPr>
            <a:r>
              <a:rPr lang="en-US" dirty="0">
                <a:cs typeface="Times New Roman" charset="0"/>
              </a:rPr>
              <a:t>protein in hair is cross-linked by disulfide bonds found in the amino acid cysteine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449"/>
          <a:stretch/>
        </p:blipFill>
        <p:spPr>
          <a:xfrm>
            <a:off x="762000" y="3962400"/>
            <a:ext cx="7620000" cy="1914218"/>
          </a:xfrm>
          <a:prstGeom prst="rect">
            <a:avLst/>
          </a:prstGeom>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74</a:t>
            </a:r>
            <a:endParaRPr lang="en-US" dirty="0"/>
          </a:p>
        </p:txBody>
      </p:sp>
    </p:spTree>
    <p:extLst>
      <p:ext uri="{BB962C8B-B14F-4D97-AF65-F5344CB8AC3E}">
        <p14:creationId xmlns:p14="http://schemas.microsoft.com/office/powerpoint/2010/main" val="556726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Effect of Alcohol on the Body</a:t>
            </a:r>
          </a:p>
        </p:txBody>
      </p:sp>
      <p:sp>
        <p:nvSpPr>
          <p:cNvPr id="23555" name="Rectangle 3"/>
          <p:cNvSpPr>
            <a:spLocks noGrp="1" noChangeArrowheads="1"/>
          </p:cNvSpPr>
          <p:nvPr>
            <p:ph sz="quarter" idx="1"/>
          </p:nvPr>
        </p:nvSpPr>
        <p:spPr/>
        <p:txBody>
          <a:bodyPr/>
          <a:lstStyle/>
          <a:p>
            <a:pPr eaLnBrk="1" hangingPunct="1">
              <a:buFont typeface="Wingdings" charset="2"/>
              <a:buNone/>
            </a:pPr>
            <a:r>
              <a:rPr lang="en-US" dirty="0"/>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836"/>
          <a:stretch/>
        </p:blipFill>
        <p:spPr>
          <a:xfrm>
            <a:off x="304800" y="1981200"/>
            <a:ext cx="8534400" cy="3237074"/>
          </a:xfrm>
          <a:prstGeom prst="rect">
            <a:avLst/>
          </a:prstGeom>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75</a:t>
            </a:r>
            <a:endParaRPr lang="en-US" dirty="0"/>
          </a:p>
        </p:txBody>
      </p:sp>
    </p:spTree>
    <p:extLst>
      <p:ext uri="{BB962C8B-B14F-4D97-AF65-F5344CB8AC3E}">
        <p14:creationId xmlns:p14="http://schemas.microsoft.com/office/powerpoint/2010/main" val="4286919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Tollens’ Test</a:t>
            </a:r>
          </a:p>
        </p:txBody>
      </p:sp>
      <p:sp>
        <p:nvSpPr>
          <p:cNvPr id="24579" name="Rectangle 3"/>
          <p:cNvSpPr>
            <a:spLocks noGrp="1" noChangeArrowheads="1"/>
          </p:cNvSpPr>
          <p:nvPr>
            <p:ph sz="quarter" idx="1"/>
          </p:nvPr>
        </p:nvSpPr>
        <p:spPr>
          <a:xfrm>
            <a:off x="609600" y="1524000"/>
            <a:ext cx="8153400" cy="2362200"/>
          </a:xfrm>
        </p:spPr>
        <p:txBody>
          <a:bodyPr/>
          <a:lstStyle/>
          <a:p>
            <a:pPr eaLnBrk="1" hangingPunct="1">
              <a:spcBef>
                <a:spcPct val="50000"/>
              </a:spcBef>
              <a:buClr>
                <a:schemeClr val="bg2"/>
              </a:buClr>
              <a:buSzTx/>
              <a:buFont typeface="Arial" charset="0"/>
              <a:buNone/>
            </a:pPr>
            <a:r>
              <a:rPr lang="en-US" dirty="0">
                <a:solidFill>
                  <a:srgbClr val="000000"/>
                </a:solidFill>
                <a:cs typeface="Times New Roman" charset="0"/>
              </a:rPr>
              <a:t>In </a:t>
            </a:r>
            <a:r>
              <a:rPr lang="en-US" b="1" dirty="0">
                <a:solidFill>
                  <a:srgbClr val="000000"/>
                </a:solidFill>
                <a:cs typeface="Times New Roman" charset="0"/>
              </a:rPr>
              <a:t>Tollens</a:t>
            </a:r>
            <a:r>
              <a:rPr lang="en-US" altLang="ja-JP" b="1" dirty="0">
                <a:solidFill>
                  <a:srgbClr val="000000"/>
                </a:solidFill>
                <a:cs typeface="Times New Roman" charset="0"/>
              </a:rPr>
              <a:t>’</a:t>
            </a:r>
            <a:r>
              <a:rPr lang="en-US" altLang="ja-JP" dirty="0">
                <a:solidFill>
                  <a:srgbClr val="000000"/>
                </a:solidFill>
                <a:cs typeface="Times New Roman" charset="0"/>
              </a:rPr>
              <a:t> test,</a:t>
            </a:r>
          </a:p>
          <a:p>
            <a:pPr eaLnBrk="1" hangingPunct="1">
              <a:spcBef>
                <a:spcPct val="50000"/>
              </a:spcBef>
              <a:buSzTx/>
              <a:buFontTx/>
              <a:buChar char="•"/>
            </a:pPr>
            <a:r>
              <a:rPr lang="en-US" dirty="0">
                <a:cs typeface="Times New Roman" charset="0"/>
              </a:rPr>
              <a:t>Tollens’</a:t>
            </a:r>
            <a:r>
              <a:rPr lang="en-US" altLang="ja-JP" dirty="0">
                <a:cs typeface="Times New Roman" charset="0"/>
              </a:rPr>
              <a:t> reagent, which contains Ag</a:t>
            </a:r>
            <a:r>
              <a:rPr lang="en-US" altLang="ja-JP" baseline="30000" dirty="0">
                <a:cs typeface="Times New Roman" charset="0"/>
              </a:rPr>
              <a:t>+</a:t>
            </a:r>
            <a:r>
              <a:rPr lang="en-US" altLang="ja-JP" dirty="0">
                <a:cs typeface="Times New Roman" charset="0"/>
              </a:rPr>
              <a:t>,</a:t>
            </a:r>
            <a:r>
              <a:rPr lang="en-US" altLang="ja-JP" baseline="30000" dirty="0">
                <a:cs typeface="Times New Roman" charset="0"/>
              </a:rPr>
              <a:t> </a:t>
            </a:r>
            <a:r>
              <a:rPr lang="en-US" altLang="ja-JP" dirty="0">
                <a:cs typeface="Times New Roman" charset="0"/>
              </a:rPr>
              <a:t>oxidizes </a:t>
            </a:r>
            <a:r>
              <a:rPr lang="en-US" altLang="ja-JP" dirty="0" smtClean="0">
                <a:cs typeface="Times New Roman" charset="0"/>
              </a:rPr>
              <a:t>aldehydes </a:t>
            </a:r>
            <a:r>
              <a:rPr lang="en-US" altLang="ja-JP" dirty="0">
                <a:cs typeface="Times New Roman" charset="0"/>
              </a:rPr>
              <a:t>but not </a:t>
            </a:r>
            <a:r>
              <a:rPr lang="en-US" altLang="ja-JP" dirty="0" smtClean="0">
                <a:cs typeface="Times New Roman" charset="0"/>
              </a:rPr>
              <a:t>ketones.</a:t>
            </a:r>
            <a:endParaRPr lang="en-US" altLang="ja-JP" dirty="0">
              <a:cs typeface="Times New Roman" charset="0"/>
            </a:endParaRPr>
          </a:p>
          <a:p>
            <a:pPr eaLnBrk="1" hangingPunct="1">
              <a:spcBef>
                <a:spcPct val="50000"/>
              </a:spcBef>
              <a:buSzTx/>
              <a:buFontTx/>
              <a:buChar char="•"/>
            </a:pPr>
            <a:r>
              <a:rPr lang="en-US" dirty="0">
                <a:cs typeface="Times New Roman" charset="0"/>
              </a:rPr>
              <a:t>Ag</a:t>
            </a:r>
            <a:r>
              <a:rPr lang="en-US" baseline="30000" dirty="0">
                <a:cs typeface="Times New Roman" charset="0"/>
              </a:rPr>
              <a:t>+ </a:t>
            </a:r>
            <a:r>
              <a:rPr lang="en-US" dirty="0">
                <a:cs typeface="Times New Roman" charset="0"/>
              </a:rPr>
              <a:t>is reduced to metallic Ag, which looks like a mirror in </a:t>
            </a:r>
            <a:br>
              <a:rPr lang="en-US" dirty="0">
                <a:cs typeface="Times New Roman" charset="0"/>
              </a:rPr>
            </a:br>
            <a:r>
              <a:rPr lang="en-US" dirty="0">
                <a:cs typeface="Times New Roman" charset="0"/>
              </a:rPr>
              <a:t>the test </a:t>
            </a:r>
            <a:r>
              <a:rPr lang="en-US" dirty="0" smtClean="0">
                <a:cs typeface="Times New Roman" charset="0"/>
              </a:rPr>
              <a:t>tube.</a:t>
            </a:r>
            <a:endParaRPr lang="en-US" dirty="0">
              <a:cs typeface="Times New Roman"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167"/>
          <a:stretch/>
        </p:blipFill>
        <p:spPr>
          <a:xfrm>
            <a:off x="6248400" y="3905110"/>
            <a:ext cx="2737396" cy="168508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538"/>
          <a:stretch/>
        </p:blipFill>
        <p:spPr>
          <a:xfrm>
            <a:off x="609600" y="4142112"/>
            <a:ext cx="5410200" cy="1200571"/>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76</a:t>
            </a:r>
            <a:endParaRPr lang="en-US" dirty="0"/>
          </a:p>
        </p:txBody>
      </p:sp>
    </p:spTree>
    <p:extLst>
      <p:ext uri="{BB962C8B-B14F-4D97-AF65-F5344CB8AC3E}">
        <p14:creationId xmlns:p14="http://schemas.microsoft.com/office/powerpoint/2010/main" val="2202534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Benedict’s Test</a:t>
            </a:r>
          </a:p>
        </p:txBody>
      </p:sp>
      <p:sp>
        <p:nvSpPr>
          <p:cNvPr id="25603" name="Rectangle 3"/>
          <p:cNvSpPr>
            <a:spLocks noGrp="1" noChangeArrowheads="1"/>
          </p:cNvSpPr>
          <p:nvPr>
            <p:ph sz="quarter" idx="1"/>
          </p:nvPr>
        </p:nvSpPr>
        <p:spPr>
          <a:xfrm>
            <a:off x="609600" y="1524000"/>
            <a:ext cx="8153400" cy="4495800"/>
          </a:xfrm>
        </p:spPr>
        <p:txBody>
          <a:bodyPr/>
          <a:lstStyle/>
          <a:p>
            <a:pPr marL="0" indent="0" eaLnBrk="1" hangingPunct="1">
              <a:buFont typeface="Arial" charset="0"/>
              <a:buNone/>
            </a:pPr>
            <a:r>
              <a:rPr lang="en-US" dirty="0">
                <a:cs typeface="Times New Roman" charset="0"/>
              </a:rPr>
              <a:t>In </a:t>
            </a:r>
            <a:r>
              <a:rPr lang="en-US" b="1" dirty="0">
                <a:solidFill>
                  <a:srgbClr val="000000"/>
                </a:solidFill>
                <a:cs typeface="Times New Roman" charset="0"/>
              </a:rPr>
              <a:t>Benedict’</a:t>
            </a:r>
            <a:r>
              <a:rPr lang="en-US" altLang="ja-JP" b="1" dirty="0">
                <a:solidFill>
                  <a:srgbClr val="000000"/>
                </a:solidFill>
                <a:cs typeface="Times New Roman" charset="0"/>
              </a:rPr>
              <a:t>s test</a:t>
            </a:r>
            <a:r>
              <a:rPr lang="en-US" altLang="ja-JP" dirty="0">
                <a:solidFill>
                  <a:srgbClr val="000000"/>
                </a:solidFill>
                <a:cs typeface="Times New Roman" charset="0"/>
              </a:rPr>
              <a:t>, </a:t>
            </a:r>
            <a:endParaRPr lang="en-US" altLang="ja-JP" dirty="0" smtClean="0">
              <a:solidFill>
                <a:srgbClr val="000000"/>
              </a:solidFill>
              <a:cs typeface="Times New Roman" charset="0"/>
            </a:endParaRPr>
          </a:p>
          <a:p>
            <a:pPr marL="320040" indent="-320040" eaLnBrk="1" hangingPunct="1"/>
            <a:r>
              <a:rPr lang="en-US" altLang="ja-JP" dirty="0" smtClean="0"/>
              <a:t>Benedict’s </a:t>
            </a:r>
            <a:r>
              <a:rPr lang="en-US" altLang="ja-JP" dirty="0"/>
              <a:t>reagent, which contains </a:t>
            </a:r>
            <a:r>
              <a:rPr lang="en-US" dirty="0" smtClean="0"/>
              <a:t>Cu</a:t>
            </a:r>
            <a:r>
              <a:rPr lang="en-US" baseline="30000" dirty="0" smtClean="0"/>
              <a:t>2+</a:t>
            </a:r>
            <a:r>
              <a:rPr lang="en-US" altLang="ja-JP" dirty="0" smtClean="0"/>
              <a:t>, </a:t>
            </a:r>
            <a:r>
              <a:rPr lang="en-US" altLang="ja-JP" dirty="0"/>
              <a:t>reacts with aldehydes that have an adjacent —OH </a:t>
            </a:r>
            <a:r>
              <a:rPr lang="en-US" altLang="ja-JP" dirty="0" smtClean="0"/>
              <a:t>group.</a:t>
            </a:r>
            <a:endParaRPr lang="en-US" dirty="0"/>
          </a:p>
          <a:p>
            <a:pPr marL="320040" indent="-320040" eaLnBrk="1" hangingPunct="1"/>
            <a:r>
              <a:rPr lang="en-US" dirty="0"/>
              <a:t>When Benedict’s solution containing Cu</a:t>
            </a:r>
            <a:r>
              <a:rPr lang="en-US" baseline="30000" dirty="0"/>
              <a:t>2+ </a:t>
            </a:r>
            <a:r>
              <a:rPr lang="en-US" dirty="0"/>
              <a:t>(CuSO</a:t>
            </a:r>
            <a:r>
              <a:rPr lang="en-US" baseline="-25000" dirty="0"/>
              <a:t>4</a:t>
            </a:r>
            <a:r>
              <a:rPr lang="en-US" dirty="0"/>
              <a:t>)</a:t>
            </a:r>
            <a:r>
              <a:rPr lang="en-US" b="1" dirty="0"/>
              <a:t> </a:t>
            </a:r>
            <a:r>
              <a:rPr lang="en-US" dirty="0"/>
              <a:t> ions is added to this type of aldehyde and heated, a brick-red solid of Cu</a:t>
            </a:r>
            <a:r>
              <a:rPr lang="en-US" baseline="-25000" dirty="0"/>
              <a:t>2</a:t>
            </a:r>
            <a:r>
              <a:rPr lang="en-US" dirty="0"/>
              <a:t>O forms from the </a:t>
            </a:r>
            <a:r>
              <a:rPr lang="en-US" dirty="0" smtClean="0"/>
              <a:t>aldehyde.</a:t>
            </a:r>
            <a:endParaRPr lang="en-US" dirty="0"/>
          </a:p>
          <a:p>
            <a:pPr marL="320040" indent="-320040" eaLnBrk="1" hangingPunct="1"/>
            <a:r>
              <a:rPr lang="en-US" dirty="0"/>
              <a:t>The test is negative with simple aldehydes and </a:t>
            </a:r>
            <a:r>
              <a:rPr lang="en-US" dirty="0" smtClean="0"/>
              <a:t>ketones.</a:t>
            </a:r>
            <a:endParaRPr lang="en-US" dirty="0">
              <a:cs typeface="Times New Roman"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569"/>
          <a:stretch/>
        </p:blipFill>
        <p:spPr>
          <a:xfrm>
            <a:off x="342900" y="4547826"/>
            <a:ext cx="8534400" cy="1471974"/>
          </a:xfrm>
          <a:prstGeom prst="rect">
            <a:avLst/>
          </a:prstGeom>
        </p:spPr>
      </p:pic>
      <p:sp>
        <p:nvSpPr>
          <p:cNvPr id="5"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77</a:t>
            </a:r>
            <a:endParaRPr lang="en-US" dirty="0"/>
          </a:p>
        </p:txBody>
      </p:sp>
    </p:spTree>
    <p:extLst>
      <p:ext uri="{BB962C8B-B14F-4D97-AF65-F5344CB8AC3E}">
        <p14:creationId xmlns:p14="http://schemas.microsoft.com/office/powerpoint/2010/main" val="1104658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19075"/>
            <a:ext cx="8153400" cy="990600"/>
          </a:xfrm>
        </p:spPr>
        <p:txBody>
          <a:bodyPr/>
          <a:lstStyle/>
          <a:p>
            <a:pPr eaLnBrk="1" hangingPunct="1"/>
            <a:r>
              <a:rPr lang="en-US" dirty="0">
                <a:cs typeface="Times New Roman" charset="0"/>
              </a:rPr>
              <a:t>Benedict’s Test</a:t>
            </a:r>
          </a:p>
        </p:txBody>
      </p:sp>
      <p:sp>
        <p:nvSpPr>
          <p:cNvPr id="26627" name="Rectangle 3"/>
          <p:cNvSpPr>
            <a:spLocks noGrp="1" noChangeArrowheads="1"/>
          </p:cNvSpPr>
          <p:nvPr>
            <p:ph sz="quarter" idx="1"/>
          </p:nvPr>
        </p:nvSpPr>
        <p:spPr>
          <a:xfrm>
            <a:off x="609600" y="1524000"/>
            <a:ext cx="8153400" cy="4495800"/>
          </a:xfrm>
        </p:spPr>
        <p:txBody>
          <a:bodyPr/>
          <a:lstStyle/>
          <a:p>
            <a:pPr marL="0" indent="0" eaLnBrk="1" hangingPunct="1">
              <a:buFont typeface="Arial" charset="0"/>
              <a:buNone/>
            </a:pPr>
            <a:r>
              <a:rPr lang="en-US" dirty="0">
                <a:cs typeface="Times New Roman" charset="0"/>
              </a:rPr>
              <a:t>In </a:t>
            </a:r>
            <a:r>
              <a:rPr lang="en-US" b="1" dirty="0">
                <a:solidFill>
                  <a:srgbClr val="000000"/>
                </a:solidFill>
                <a:cs typeface="Times New Roman" charset="0"/>
              </a:rPr>
              <a:t>Benedict’</a:t>
            </a:r>
            <a:r>
              <a:rPr lang="en-US" altLang="ja-JP" b="1" dirty="0">
                <a:solidFill>
                  <a:srgbClr val="000000"/>
                </a:solidFill>
                <a:cs typeface="Times New Roman" charset="0"/>
              </a:rPr>
              <a:t>s test</a:t>
            </a:r>
            <a:r>
              <a:rPr lang="en-US" altLang="ja-JP" dirty="0">
                <a:solidFill>
                  <a:srgbClr val="000000"/>
                </a:solidFill>
                <a:cs typeface="Times New Roman" charset="0"/>
              </a:rPr>
              <a:t>, </a:t>
            </a:r>
            <a:r>
              <a:rPr lang="en-US" altLang="ja-JP" dirty="0"/>
              <a:t>the blue Cu</a:t>
            </a:r>
            <a:r>
              <a:rPr lang="en-US" altLang="ja-JP" baseline="30000" dirty="0"/>
              <a:t>2+ </a:t>
            </a:r>
            <a:r>
              <a:rPr lang="en-US" altLang="ja-JP" dirty="0"/>
              <a:t>in Benedict</a:t>
            </a:r>
            <a:r>
              <a:rPr lang="en-US" dirty="0"/>
              <a:t>’</a:t>
            </a:r>
            <a:r>
              <a:rPr lang="en-US" altLang="ja-JP" dirty="0"/>
              <a:t>s solution forms a brick-red solid of Cu</a:t>
            </a:r>
            <a:r>
              <a:rPr lang="en-US" altLang="ja-JP" baseline="-25000" dirty="0"/>
              <a:t>2</a:t>
            </a:r>
            <a:r>
              <a:rPr lang="en-US" altLang="ja-JP" dirty="0"/>
              <a:t>O in a positive test for many sugars and aldehydes with adjacent hydroxyl groups.</a:t>
            </a:r>
            <a:endParaRPr lang="en-US" altLang="ja-JP" dirty="0">
              <a:solidFill>
                <a:srgbClr val="000000"/>
              </a:solidFill>
              <a:cs typeface="Times New Roman"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98"/>
          <a:stretch/>
        </p:blipFill>
        <p:spPr>
          <a:xfrm>
            <a:off x="5410200" y="2895600"/>
            <a:ext cx="3342634" cy="335863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3334"/>
          <a:stretch/>
        </p:blipFill>
        <p:spPr>
          <a:xfrm>
            <a:off x="685800" y="3124200"/>
            <a:ext cx="4486144" cy="2286000"/>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78</a:t>
            </a:r>
            <a:endParaRPr lang="en-US" dirty="0"/>
          </a:p>
        </p:txBody>
      </p:sp>
    </p:spTree>
    <p:extLst>
      <p:ext uri="{BB962C8B-B14F-4D97-AF65-F5344CB8AC3E}">
        <p14:creationId xmlns:p14="http://schemas.microsoft.com/office/powerpoint/2010/main" val="14158305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Reduction of Aldehydes and Ketones</a:t>
            </a:r>
          </a:p>
        </p:txBody>
      </p:sp>
      <p:sp>
        <p:nvSpPr>
          <p:cNvPr id="27651" name="Rectangle 3"/>
          <p:cNvSpPr>
            <a:spLocks noGrp="1" noChangeArrowheads="1"/>
          </p:cNvSpPr>
          <p:nvPr>
            <p:ph sz="quarter" idx="1"/>
          </p:nvPr>
        </p:nvSpPr>
        <p:spPr>
          <a:xfrm>
            <a:off x="609600" y="1524000"/>
            <a:ext cx="8153400" cy="4495800"/>
          </a:xfrm>
        </p:spPr>
        <p:txBody>
          <a:bodyPr/>
          <a:lstStyle/>
          <a:p>
            <a:pPr marL="0" indent="0" eaLnBrk="1" hangingPunct="1">
              <a:buFont typeface="Arial" charset="0"/>
              <a:buNone/>
            </a:pPr>
            <a:r>
              <a:rPr lang="en-US" dirty="0"/>
              <a:t>In the reduction of organic compounds, </a:t>
            </a:r>
          </a:p>
          <a:p>
            <a:pPr marL="320040" indent="-320040" eaLnBrk="1" hangingPunct="1"/>
            <a:r>
              <a:rPr lang="en-US" dirty="0"/>
              <a:t>aldehydes and ketones are reduced by sodium borohydride (NaBH</a:t>
            </a:r>
            <a:r>
              <a:rPr lang="en-US" baseline="-25000" dirty="0"/>
              <a:t>4</a:t>
            </a:r>
            <a:r>
              <a:rPr lang="en-US" dirty="0"/>
              <a:t>) or hydrogen </a:t>
            </a:r>
            <a:r>
              <a:rPr lang="en-US" b="1" dirty="0"/>
              <a:t>(</a:t>
            </a:r>
            <a:r>
              <a:rPr lang="en-US" dirty="0"/>
              <a:t>H</a:t>
            </a:r>
            <a:r>
              <a:rPr lang="en-US" baseline="-25000" dirty="0"/>
              <a:t>2</a:t>
            </a:r>
            <a:r>
              <a:rPr lang="en-US" b="1" dirty="0"/>
              <a:t>)</a:t>
            </a:r>
            <a:endParaRPr lang="en-US" dirty="0"/>
          </a:p>
          <a:p>
            <a:pPr marL="320040" indent="-320040" eaLnBrk="1" hangingPunct="1"/>
            <a:r>
              <a:rPr lang="en-US" dirty="0"/>
              <a:t>the number of carbon–oxygen bonds is reduced by the addition of hydrogen or the loss of oxygen</a:t>
            </a:r>
          </a:p>
          <a:p>
            <a:pPr marL="320040" indent="-320040" eaLnBrk="1" hangingPunct="1"/>
            <a:r>
              <a:rPr lang="en-US" dirty="0"/>
              <a:t>a catalyst such as nickel, platinum, or palladium is needed for the addition of hydrogen to the carbonyl group</a:t>
            </a:r>
            <a:endParaRPr lang="en-US" altLang="ja-JP" dirty="0">
              <a:solidFill>
                <a:srgbClr val="000000"/>
              </a:solidFill>
              <a:cs typeface="Times New Roman" charset="0"/>
            </a:endParaRP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79</a:t>
            </a:r>
            <a:endParaRPr lang="en-US" dirty="0"/>
          </a:p>
        </p:txBody>
      </p:sp>
    </p:spTree>
    <p:extLst>
      <p:ext uri="{BB962C8B-B14F-4D97-AF65-F5344CB8AC3E}">
        <p14:creationId xmlns:p14="http://schemas.microsoft.com/office/powerpoint/2010/main" val="364753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19075"/>
            <a:ext cx="8153400" cy="990600"/>
          </a:xfrm>
        </p:spPr>
        <p:txBody>
          <a:bodyPr/>
          <a:lstStyle/>
          <a:p>
            <a:pPr eaLnBrk="1" hangingPunct="1"/>
            <a:r>
              <a:rPr lang="en-US" dirty="0"/>
              <a:t>Naming of Alcohols</a:t>
            </a:r>
          </a:p>
        </p:txBody>
      </p:sp>
      <p:sp>
        <p:nvSpPr>
          <p:cNvPr id="22531" name="Rectangle 3"/>
          <p:cNvSpPr>
            <a:spLocks noGrp="1" noChangeArrowheads="1"/>
          </p:cNvSpPr>
          <p:nvPr>
            <p:ph sz="quarter" idx="1"/>
          </p:nvPr>
        </p:nvSpPr>
        <p:spPr>
          <a:xfrm>
            <a:off x="609600" y="1524000"/>
            <a:ext cx="8001000" cy="50292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a:t>
            </a:r>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solidFill>
                <a:srgbClr val="000090"/>
              </a:solidFill>
            </a:endParaRPr>
          </a:p>
          <a:p>
            <a:pPr marL="0" indent="0" eaLnBrk="1" hangingPunct="1">
              <a:buFont typeface="Arial" charset="0"/>
              <a:buNone/>
            </a:pPr>
            <a:r>
              <a:rPr lang="en-US" b="1" dirty="0">
                <a:solidFill>
                  <a:srgbClr val="7030A0"/>
                </a:solidFill>
              </a:rPr>
              <a:t>STEP 2  </a:t>
            </a:r>
            <a:r>
              <a:rPr lang="en-US" b="1" dirty="0"/>
              <a:t>Number the chain starting at the end nearer to the</a:t>
            </a:r>
            <a:br>
              <a:rPr lang="en-US" b="1" dirty="0"/>
            </a:br>
            <a:r>
              <a:rPr lang="en-US" b="1" dirty="0"/>
              <a:t>	   —OH group.</a:t>
            </a:r>
            <a:endParaRPr lang="en-US" b="1" dirty="0">
              <a:solidFill>
                <a:srgbClr val="FF0000"/>
              </a:solidFill>
            </a:endParaRPr>
          </a:p>
          <a:p>
            <a:pPr marL="0" indent="0" eaLnBrk="1" hangingPunct="1">
              <a:lnSpc>
                <a:spcPct val="90000"/>
              </a:lnSpc>
              <a:spcBef>
                <a:spcPts val="1800"/>
              </a:spcBef>
              <a:buClr>
                <a:schemeClr val="bg2"/>
              </a:buClr>
              <a:buSzTx/>
              <a:buFont typeface="Wingdings" charset="2"/>
              <a:buNone/>
            </a:pPr>
            <a:r>
              <a:rPr lang="en-US" dirty="0"/>
              <a:t>						          2-hexanol</a:t>
            </a:r>
            <a:endParaRPr lang="en-US" dirty="0">
              <a:solidFill>
                <a:srgbClr val="FF0000"/>
              </a:solidFill>
            </a:endParaRPr>
          </a:p>
        </p:txBody>
      </p:sp>
      <p:pic>
        <p:nvPicPr>
          <p:cNvPr id="2253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267200"/>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
          <p:cNvSpPr txBox="1">
            <a:spLocks noChangeArrowheads="1"/>
          </p:cNvSpPr>
          <p:nvPr/>
        </p:nvSpPr>
        <p:spPr bwMode="auto">
          <a:xfrm>
            <a:off x="1752600" y="5181600"/>
            <a:ext cx="5791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200" dirty="0">
                <a:solidFill>
                  <a:srgbClr val="FF0000"/>
                </a:solidFill>
                <a:latin typeface="Times New Roman" pitchFamily="18" charset="0"/>
              </a:rPr>
              <a:t>6           5            4             3              2            1                 </a:t>
            </a:r>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231923"/>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19075"/>
            <a:ext cx="8153400" cy="990600"/>
          </a:xfrm>
        </p:spPr>
        <p:txBody>
          <a:bodyPr/>
          <a:lstStyle/>
          <a:p>
            <a:pPr eaLnBrk="1" hangingPunct="1"/>
            <a:r>
              <a:rPr lang="en-US" dirty="0">
                <a:cs typeface="Times New Roman" charset="0"/>
              </a:rPr>
              <a:t>Reduction of Aldehydes and Ketones</a:t>
            </a:r>
          </a:p>
        </p:txBody>
      </p:sp>
      <p:sp>
        <p:nvSpPr>
          <p:cNvPr id="28675" name="Rectangle 3"/>
          <p:cNvSpPr>
            <a:spLocks noGrp="1" noChangeArrowheads="1"/>
          </p:cNvSpPr>
          <p:nvPr>
            <p:ph sz="quarter" idx="1"/>
          </p:nvPr>
        </p:nvSpPr>
        <p:spPr>
          <a:xfrm>
            <a:off x="609600" y="1524000"/>
            <a:ext cx="8153400" cy="4495800"/>
          </a:xfrm>
        </p:spPr>
        <p:txBody>
          <a:bodyPr/>
          <a:lstStyle/>
          <a:p>
            <a:pPr eaLnBrk="1" hangingPunct="1"/>
            <a:r>
              <a:rPr lang="en-US" dirty="0"/>
              <a:t>Aldehydes reduce to form primary alcohols, and ketones reduce to form secondary </a:t>
            </a:r>
            <a:r>
              <a:rPr lang="en-US" dirty="0" smtClean="0"/>
              <a:t>alcohols.</a:t>
            </a:r>
            <a:endParaRPr lang="en-US" dirty="0"/>
          </a:p>
          <a:p>
            <a:pPr eaLnBrk="1" hangingPunct="1"/>
            <a:r>
              <a:rPr lang="en-US" dirty="0"/>
              <a:t>A catalyst such as nickel, platinum, or palladium is needed for the addition of hydrogen to the carbonyl </a:t>
            </a:r>
            <a:r>
              <a:rPr lang="en-US" dirty="0" smtClean="0"/>
              <a:t>group.</a:t>
            </a:r>
            <a:endParaRPr lang="en-US" altLang="ja-JP" dirty="0">
              <a:solidFill>
                <a:srgbClr val="000000"/>
              </a:solidFill>
              <a:cs typeface="Times New Roman"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575"/>
          <a:stretch/>
        </p:blipFill>
        <p:spPr>
          <a:xfrm>
            <a:off x="5029200" y="3873584"/>
            <a:ext cx="3413760" cy="123181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6987"/>
          <a:stretch/>
        </p:blipFill>
        <p:spPr>
          <a:xfrm>
            <a:off x="152400" y="3804745"/>
            <a:ext cx="4267200" cy="1292777"/>
          </a:xfrm>
          <a:prstGeom prst="rect">
            <a:avLst/>
          </a:prstGeom>
        </p:spPr>
      </p:pic>
      <p:sp>
        <p:nvSpPr>
          <p:cNvPr id="6"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80</a:t>
            </a:r>
            <a:endParaRPr lang="en-US" dirty="0"/>
          </a:p>
        </p:txBody>
      </p:sp>
    </p:spTree>
    <p:extLst>
      <p:ext uri="{BB962C8B-B14F-4D97-AF65-F5344CB8AC3E}">
        <p14:creationId xmlns:p14="http://schemas.microsoft.com/office/powerpoint/2010/main" val="1815272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19074"/>
            <a:ext cx="8153400" cy="990600"/>
          </a:xfrm>
        </p:spPr>
        <p:txBody>
          <a:bodyPr/>
          <a:lstStyle/>
          <a:p>
            <a:pPr eaLnBrk="1" hangingPunct="1"/>
            <a:r>
              <a:rPr lang="en-US" dirty="0">
                <a:cs typeface="Times New Roman" charset="0"/>
              </a:rPr>
              <a:t>Learning Check </a:t>
            </a:r>
          </a:p>
        </p:txBody>
      </p:sp>
      <p:sp>
        <p:nvSpPr>
          <p:cNvPr id="29699" name="Rectangle 3"/>
          <p:cNvSpPr>
            <a:spLocks noGrp="1" noChangeArrowheads="1"/>
          </p:cNvSpPr>
          <p:nvPr>
            <p:ph sz="quarter" idx="1"/>
          </p:nvPr>
        </p:nvSpPr>
        <p:spPr>
          <a:xfrm>
            <a:off x="609600" y="1524000"/>
            <a:ext cx="8229600" cy="4876800"/>
          </a:xfrm>
        </p:spPr>
        <p:txBody>
          <a:bodyPr/>
          <a:lstStyle/>
          <a:p>
            <a:pPr eaLnBrk="1" hangingPunct="1">
              <a:spcBef>
                <a:spcPct val="0"/>
              </a:spcBef>
              <a:buFont typeface="Wingdings" charset="2"/>
              <a:buNone/>
            </a:pPr>
            <a:r>
              <a:rPr lang="en-US" dirty="0">
                <a:cs typeface="Times New Roman" charset="0"/>
              </a:rPr>
              <a:t>Select the product for the oxidation of the following:</a:t>
            </a:r>
          </a:p>
          <a:p>
            <a:pPr eaLnBrk="1" hangingPunct="1">
              <a:spcBef>
                <a:spcPct val="5000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[O]</a:t>
            </a:r>
          </a:p>
          <a:p>
            <a:pPr eaLnBrk="1" hangingPunct="1">
              <a:spcBef>
                <a:spcPct val="0"/>
              </a:spcBef>
              <a:buFont typeface="Wingdings" charset="2"/>
              <a:buNone/>
            </a:pPr>
            <a:r>
              <a:rPr lang="en-US" dirty="0">
                <a:cs typeface="Times New Roman" charset="0"/>
              </a:rPr>
              <a:t>          </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a:t>
            </a:r>
            <a:endParaRPr lang="en-US" dirty="0">
              <a:cs typeface="Times New Roman" charset="0"/>
              <a:sym typeface="Webdings" charset="2"/>
            </a:endParaRPr>
          </a:p>
          <a:p>
            <a:pPr eaLnBrk="1" hangingPunct="1">
              <a:spcBef>
                <a:spcPct val="0"/>
              </a:spcBef>
              <a:buFont typeface="Wingdings" charset="2"/>
              <a:buNone/>
            </a:pPr>
            <a:r>
              <a:rPr lang="en-US" dirty="0">
                <a:cs typeface="Times New Roman" charset="0"/>
              </a:rPr>
              <a:t>A. 				    B.  </a:t>
            </a:r>
            <a:endParaRPr lang="en-US" baseline="-25000" dirty="0">
              <a:cs typeface="Times New Roman" charset="0"/>
            </a:endParaRPr>
          </a:p>
          <a:p>
            <a:pPr eaLnBrk="1" hangingPunct="1">
              <a:spcBef>
                <a:spcPct val="0"/>
              </a:spcBef>
              <a:buFont typeface="Wingdings" charset="2"/>
              <a:buNone/>
            </a:pPr>
            <a:endParaRPr lang="en-US" baseline="-25000" dirty="0">
              <a:cs typeface="Times New Roman" charset="0"/>
            </a:endParaRPr>
          </a:p>
          <a:p>
            <a:pPr eaLnBrk="1" hangingPunct="1">
              <a:spcBef>
                <a:spcPct val="0"/>
              </a:spcBef>
              <a:buFont typeface="Wingdings" charset="2"/>
              <a:buNone/>
            </a:pPr>
            <a:r>
              <a:rPr lang="en-US" baseline="-25000" dirty="0">
                <a:cs typeface="Times New Roman" charset="0"/>
              </a:rPr>
              <a:t>						          	</a:t>
            </a: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C.  CO</a:t>
            </a:r>
            <a:r>
              <a:rPr lang="en-US" baseline="-25000" dirty="0">
                <a:cs typeface="Times New Roman" charset="0"/>
              </a:rPr>
              <a:t>2</a:t>
            </a:r>
            <a:r>
              <a:rPr lang="en-US" dirty="0">
                <a:cs typeface="Times New Roman" charset="0"/>
              </a:rPr>
              <a:t>  +  H</a:t>
            </a:r>
            <a:r>
              <a:rPr lang="en-US" baseline="-25000" dirty="0">
                <a:cs typeface="Times New Roman" charset="0"/>
              </a:rPr>
              <a:t>2</a:t>
            </a:r>
            <a:r>
              <a:rPr lang="en-US" dirty="0">
                <a:cs typeface="Times New Roman" charset="0"/>
              </a:rPr>
              <a:t>O      	     	    D.  </a:t>
            </a:r>
          </a:p>
        </p:txBody>
      </p:sp>
      <p:sp>
        <p:nvSpPr>
          <p:cNvPr id="29700" name="Line 4"/>
          <p:cNvSpPr>
            <a:spLocks noChangeShapeType="1"/>
          </p:cNvSpPr>
          <p:nvPr/>
        </p:nvSpPr>
        <p:spPr bwMode="auto">
          <a:xfrm>
            <a:off x="4038600" y="3048000"/>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pic>
        <p:nvPicPr>
          <p:cNvPr id="2970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38400"/>
            <a:ext cx="3138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953000"/>
            <a:ext cx="3138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733800"/>
            <a:ext cx="3059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4267200"/>
            <a:ext cx="289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81</a:t>
            </a:r>
            <a:endParaRPr lang="en-US" dirty="0"/>
          </a:p>
        </p:txBody>
      </p:sp>
    </p:spTree>
    <p:extLst>
      <p:ext uri="{BB962C8B-B14F-4D97-AF65-F5344CB8AC3E}">
        <p14:creationId xmlns:p14="http://schemas.microsoft.com/office/powerpoint/2010/main" val="2500840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Solution</a:t>
            </a:r>
          </a:p>
        </p:txBody>
      </p:sp>
      <p:sp>
        <p:nvSpPr>
          <p:cNvPr id="30723" name="Rectangle 3"/>
          <p:cNvSpPr>
            <a:spLocks noGrp="1" noChangeArrowheads="1"/>
          </p:cNvSpPr>
          <p:nvPr>
            <p:ph sz="quarter" idx="1"/>
          </p:nvPr>
        </p:nvSpPr>
        <p:spPr>
          <a:xfrm>
            <a:off x="609600" y="1524000"/>
            <a:ext cx="8001000" cy="4876800"/>
          </a:xfrm>
        </p:spPr>
        <p:txBody>
          <a:bodyPr/>
          <a:lstStyle/>
          <a:p>
            <a:pPr eaLnBrk="1" hangingPunct="1">
              <a:spcBef>
                <a:spcPct val="0"/>
              </a:spcBef>
              <a:buFont typeface="Wingdings" charset="2"/>
              <a:buNone/>
            </a:pPr>
            <a:r>
              <a:rPr lang="en-US" dirty="0">
                <a:cs typeface="Times New Roman" charset="0"/>
              </a:rPr>
              <a:t>Select the product for the oxidation of the following:</a:t>
            </a:r>
          </a:p>
          <a:p>
            <a:pPr eaLnBrk="1" hangingPunct="1">
              <a:spcBef>
                <a:spcPct val="5000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[O]</a:t>
            </a:r>
          </a:p>
          <a:p>
            <a:pPr eaLnBrk="1" hangingPunct="1">
              <a:spcBef>
                <a:spcPct val="0"/>
              </a:spcBef>
              <a:buFont typeface="Wingdings" charset="2"/>
              <a:buNone/>
            </a:pPr>
            <a:r>
              <a:rPr lang="en-US" dirty="0">
                <a:cs typeface="Times New Roman" charset="0"/>
              </a:rPr>
              <a:t>          </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   					           The correct answer is B.  </a:t>
            </a:r>
            <a:endParaRPr lang="en-US" baseline="-25000" dirty="0">
              <a:cs typeface="Times New Roman" charset="0"/>
            </a:endParaRPr>
          </a:p>
          <a:p>
            <a:pPr eaLnBrk="1" hangingPunct="1">
              <a:spcBef>
                <a:spcPct val="0"/>
              </a:spcBef>
              <a:buFont typeface="Wingdings" charset="2"/>
              <a:buNone/>
            </a:pPr>
            <a:endParaRPr lang="en-US" baseline="-25000" dirty="0">
              <a:cs typeface="Times New Roman" charset="0"/>
            </a:endParaRPr>
          </a:p>
          <a:p>
            <a:pPr eaLnBrk="1" hangingPunct="1">
              <a:spcBef>
                <a:spcPct val="0"/>
              </a:spcBef>
              <a:buFont typeface="Wingdings" charset="2"/>
              <a:buNone/>
            </a:pPr>
            <a:r>
              <a:rPr lang="en-US" baseline="-25000" dirty="0">
                <a:cs typeface="Times New Roman" charset="0"/>
              </a:rPr>
              <a:t>						          	</a:t>
            </a:r>
          </a:p>
          <a:p>
            <a:pPr eaLnBrk="1" hangingPunct="1">
              <a:lnSpc>
                <a:spcPct val="90000"/>
              </a:lnSpc>
              <a:spcBef>
                <a:spcPct val="0"/>
              </a:spcBef>
              <a:buFont typeface="Wingdings" charset="2"/>
              <a:buNone/>
            </a:pPr>
            <a:r>
              <a:rPr lang="en-US" dirty="0">
                <a:cs typeface="Times New Roman" charset="0"/>
              </a:rPr>
              <a:t> </a:t>
            </a:r>
          </a:p>
        </p:txBody>
      </p:sp>
      <p:sp>
        <p:nvSpPr>
          <p:cNvPr id="30724" name="Line 4"/>
          <p:cNvSpPr>
            <a:spLocks noChangeShapeType="1"/>
          </p:cNvSpPr>
          <p:nvPr/>
        </p:nvSpPr>
        <p:spPr bwMode="auto">
          <a:xfrm>
            <a:off x="4038600" y="3048000"/>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pic>
        <p:nvPicPr>
          <p:cNvPr id="3072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38400"/>
            <a:ext cx="3138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362200"/>
            <a:ext cx="3059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82</a:t>
            </a:r>
            <a:endParaRPr lang="en-US" dirty="0"/>
          </a:p>
        </p:txBody>
      </p:sp>
    </p:spTree>
    <p:extLst>
      <p:ext uri="{BB962C8B-B14F-4D97-AF65-F5344CB8AC3E}">
        <p14:creationId xmlns:p14="http://schemas.microsoft.com/office/powerpoint/2010/main" val="10437530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Learning Check</a:t>
            </a:r>
          </a:p>
        </p:txBody>
      </p:sp>
      <p:sp>
        <p:nvSpPr>
          <p:cNvPr id="31747" name="Rectangle 2"/>
          <p:cNvSpPr>
            <a:spLocks noGrp="1" noChangeArrowheads="1"/>
          </p:cNvSpPr>
          <p:nvPr>
            <p:ph sz="quarter" idx="1"/>
          </p:nvPr>
        </p:nvSpPr>
        <p:spPr>
          <a:xfrm>
            <a:off x="609600" y="1524000"/>
            <a:ext cx="8382000" cy="4953000"/>
          </a:xfrm>
        </p:spPr>
        <p:txBody>
          <a:bodyPr/>
          <a:lstStyle/>
          <a:p>
            <a:pPr marL="0" indent="0" eaLnBrk="1" hangingPunct="1">
              <a:spcBef>
                <a:spcPct val="0"/>
              </a:spcBef>
              <a:buFont typeface="Wingdings" charset="2"/>
              <a:buNone/>
            </a:pPr>
            <a:r>
              <a:rPr lang="en-US" dirty="0">
                <a:cs typeface="Times New Roman" charset="0"/>
              </a:rPr>
              <a:t>Select the product when CH</a:t>
            </a:r>
            <a:r>
              <a:rPr lang="en-US" baseline="-25000" dirty="0">
                <a:cs typeface="Times New Roman" charset="0"/>
              </a:rPr>
              <a:t>3</a:t>
            </a:r>
            <a:r>
              <a:rPr lang="en-US" dirty="0">
                <a:cs typeface="Times New Roman" charset="0"/>
              </a:rPr>
              <a:t>—CH</a:t>
            </a:r>
            <a:r>
              <a:rPr lang="en-US" baseline="-25000" dirty="0">
                <a:cs typeface="Times New Roman" charset="0"/>
              </a:rPr>
              <a:t>2</a:t>
            </a:r>
            <a:r>
              <a:rPr lang="en-US" dirty="0">
                <a:cs typeface="Times New Roman" charset="0"/>
              </a:rPr>
              <a:t>—CH</a:t>
            </a:r>
            <a:r>
              <a:rPr lang="en-US" baseline="-25000" dirty="0">
                <a:cs typeface="Times New Roman" charset="0"/>
              </a:rPr>
              <a:t>2</a:t>
            </a:r>
            <a:r>
              <a:rPr lang="en-US" dirty="0">
                <a:cs typeface="Times New Roman" charset="0"/>
              </a:rPr>
              <a:t>—OH undergoes each of the following reactions:</a:t>
            </a:r>
          </a:p>
          <a:p>
            <a:pPr marL="0" indent="0" eaLnBrk="1" hangingPunct="1">
              <a:spcBef>
                <a:spcPct val="0"/>
              </a:spcBef>
              <a:buFont typeface="Wingdings" charset="2"/>
              <a:buNone/>
            </a:pPr>
            <a:r>
              <a:rPr lang="en-US" dirty="0">
                <a:cs typeface="Times New Roman" charset="0"/>
              </a:rPr>
              <a:t>                                                                [O]              [O] </a:t>
            </a:r>
          </a:p>
          <a:p>
            <a:pPr marL="0" indent="0" eaLnBrk="1" hangingPunct="1">
              <a:spcBef>
                <a:spcPct val="0"/>
              </a:spcBef>
              <a:buFont typeface="Wingdings" charset="2"/>
              <a:buNone/>
            </a:pPr>
            <a:r>
              <a:rPr lang="en-US" dirty="0">
                <a:cs typeface="Times New Roman" charset="0"/>
              </a:rPr>
              <a:t>				         B.                C.   </a:t>
            </a:r>
            <a:r>
              <a:rPr lang="en-US" baseline="-25000" dirty="0">
                <a:cs typeface="Times New Roman" charset="0"/>
              </a:rPr>
              <a:t>	</a:t>
            </a:r>
            <a:r>
              <a:rPr lang="en-US" dirty="0">
                <a:cs typeface="Times New Roman" charset="0"/>
              </a:rPr>
              <a:t>		</a:t>
            </a:r>
          </a:p>
          <a:p>
            <a:pPr marL="0" indent="0" eaLnBrk="1" hangingPunct="1">
              <a:spcBef>
                <a:spcPct val="0"/>
              </a:spcBef>
              <a:buFont typeface="Wingdings" charset="2"/>
              <a:buNone/>
            </a:pPr>
            <a:r>
              <a:rPr lang="en-US" dirty="0">
                <a:cs typeface="Times New Roman" charset="0"/>
              </a:rPr>
              <a:t>	1)  </a:t>
            </a:r>
          </a:p>
          <a:p>
            <a:pPr marL="0" indent="0" eaLnBrk="1" hangingPunct="1">
              <a:spcBef>
                <a:spcPct val="0"/>
              </a:spcBef>
              <a:buFont typeface="Wingdings" charset="2"/>
              <a:buNone/>
            </a:pPr>
            <a:endParaRPr lang="en-US" baseline="-25000" dirty="0">
              <a:cs typeface="Times New Roman" charset="0"/>
            </a:endParaRPr>
          </a:p>
          <a:p>
            <a:pPr marL="0" indent="0" eaLnBrk="1" hangingPunct="1">
              <a:spcBef>
                <a:spcPct val="0"/>
              </a:spcBef>
              <a:buFont typeface="Wingdings" charset="2"/>
              <a:buNone/>
            </a:pPr>
            <a:r>
              <a:rPr lang="en-US" baseline="-25000" dirty="0">
                <a:cs typeface="Times New Roman" charset="0"/>
              </a:rPr>
              <a:t>	</a:t>
            </a:r>
            <a:r>
              <a:rPr lang="en-US" dirty="0">
                <a:cs typeface="Times New Roman" charset="0"/>
              </a:rPr>
              <a:t>2)  CO</a:t>
            </a:r>
            <a:r>
              <a:rPr lang="en-US" baseline="-25000" dirty="0">
                <a:cs typeface="Times New Roman" charset="0"/>
              </a:rPr>
              <a:t>2</a:t>
            </a:r>
            <a:r>
              <a:rPr lang="en-US" dirty="0">
                <a:cs typeface="Times New Roman" charset="0"/>
              </a:rPr>
              <a:t>  +  H</a:t>
            </a:r>
            <a:r>
              <a:rPr lang="en-US" baseline="-25000" dirty="0">
                <a:cs typeface="Times New Roman" charset="0"/>
              </a:rPr>
              <a:t>2</a:t>
            </a:r>
            <a:r>
              <a:rPr lang="en-US" dirty="0">
                <a:cs typeface="Times New Roman" charset="0"/>
              </a:rPr>
              <a:t>O				   </a:t>
            </a:r>
            <a:endParaRPr lang="en-US" dirty="0">
              <a:cs typeface="Times New Roman" charset="0"/>
              <a:sym typeface="Webdings" charset="2"/>
            </a:endParaRPr>
          </a:p>
          <a:p>
            <a:pPr marL="0" indent="0" eaLnBrk="1" hangingPunct="1">
              <a:lnSpc>
                <a:spcPct val="70000"/>
              </a:lnSpc>
              <a:spcBef>
                <a:spcPct val="0"/>
              </a:spcBef>
              <a:buFont typeface="Wingdings" charset="2"/>
              <a:buNone/>
            </a:pPr>
            <a:r>
              <a:rPr lang="en-US" dirty="0">
                <a:cs typeface="Times New Roman" charset="0"/>
                <a:sym typeface="Webdings" charset="2"/>
              </a:rPr>
              <a:t>                                                                         </a:t>
            </a:r>
            <a:endParaRPr lang="en-US" dirty="0">
              <a:cs typeface="Times New Roman" charset="0"/>
            </a:endParaRPr>
          </a:p>
          <a:p>
            <a:pPr marL="0" indent="0" eaLnBrk="1" hangingPunct="1">
              <a:spcBef>
                <a:spcPct val="0"/>
              </a:spcBef>
              <a:buFont typeface="Wingdings" charset="2"/>
              <a:buNone/>
            </a:pPr>
            <a:r>
              <a:rPr lang="en-US" dirty="0">
                <a:cs typeface="Times New Roman" charset="0"/>
              </a:rPr>
              <a:t>           </a:t>
            </a:r>
            <a:r>
              <a:rPr lang="en-US" dirty="0" smtClean="0">
                <a:cs typeface="Times New Roman" charset="0"/>
              </a:rPr>
              <a:t>                                   3</a:t>
            </a:r>
            <a:r>
              <a:rPr lang="en-US" dirty="0">
                <a:cs typeface="Times New Roman" charset="0"/>
              </a:rPr>
              <a:t>) </a:t>
            </a:r>
          </a:p>
          <a:p>
            <a:pPr marL="0" indent="0" eaLnBrk="1" hangingPunct="1">
              <a:spcBef>
                <a:spcPct val="0"/>
              </a:spcBef>
              <a:buFont typeface="Wingdings" charset="2"/>
              <a:buNone/>
            </a:pPr>
            <a:r>
              <a:rPr lang="en-US" dirty="0">
                <a:cs typeface="Times New Roman" charset="0"/>
              </a:rPr>
              <a:t>					                           </a:t>
            </a:r>
            <a:endParaRPr lang="en-US" dirty="0">
              <a:cs typeface="Times New Roman" charset="0"/>
              <a:sym typeface="Webdings" charset="2"/>
            </a:endParaRPr>
          </a:p>
          <a:p>
            <a:pPr marL="0" indent="0" eaLnBrk="1" hangingPunct="1">
              <a:lnSpc>
                <a:spcPct val="70000"/>
              </a:lnSpc>
              <a:spcBef>
                <a:spcPct val="0"/>
              </a:spcBef>
              <a:buFont typeface="Wingdings" charset="2"/>
              <a:buNone/>
            </a:pPr>
            <a:r>
              <a:rPr lang="en-US" dirty="0">
                <a:cs typeface="Times New Roman" charset="0"/>
                <a:sym typeface="Webdings" charset="2"/>
              </a:rPr>
              <a:t>                                                                         </a:t>
            </a:r>
            <a:endParaRPr lang="en-US" dirty="0">
              <a:cs typeface="Times New Roman" charset="0"/>
            </a:endParaRPr>
          </a:p>
          <a:p>
            <a:pPr marL="0" indent="0" eaLnBrk="1" hangingPunct="1">
              <a:spcBef>
                <a:spcPct val="0"/>
              </a:spcBef>
              <a:buFont typeface="Wingdings" charset="2"/>
              <a:buNone/>
            </a:pPr>
            <a:r>
              <a:rPr lang="en-US" dirty="0">
                <a:cs typeface="Times New Roman" charset="0"/>
              </a:rPr>
              <a:t>                                               4)  </a:t>
            </a:r>
          </a:p>
        </p:txBody>
      </p:sp>
      <p:sp>
        <p:nvSpPr>
          <p:cNvPr id="31748" name="Line 4"/>
          <p:cNvSpPr>
            <a:spLocks noChangeShapeType="1"/>
          </p:cNvSpPr>
          <p:nvPr/>
        </p:nvSpPr>
        <p:spPr bwMode="auto">
          <a:xfrm>
            <a:off x="5410200" y="2819400"/>
            <a:ext cx="838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1749" name="Line 6"/>
          <p:cNvSpPr>
            <a:spLocks noChangeShapeType="1"/>
          </p:cNvSpPr>
          <p:nvPr/>
        </p:nvSpPr>
        <p:spPr bwMode="auto">
          <a:xfrm>
            <a:off x="6934200" y="2819400"/>
            <a:ext cx="7620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3175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667000"/>
            <a:ext cx="34337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3528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5105400"/>
            <a:ext cx="28956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4114800"/>
            <a:ext cx="2667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83</a:t>
            </a:r>
            <a:endParaRPr lang="en-US" dirty="0"/>
          </a:p>
        </p:txBody>
      </p:sp>
    </p:spTree>
    <p:extLst>
      <p:ext uri="{BB962C8B-B14F-4D97-AF65-F5344CB8AC3E}">
        <p14:creationId xmlns:p14="http://schemas.microsoft.com/office/powerpoint/2010/main" val="2631144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Solution</a:t>
            </a:r>
          </a:p>
        </p:txBody>
      </p:sp>
      <p:sp>
        <p:nvSpPr>
          <p:cNvPr id="32771" name="Rectangle 2"/>
          <p:cNvSpPr>
            <a:spLocks noGrp="1" noChangeArrowheads="1"/>
          </p:cNvSpPr>
          <p:nvPr>
            <p:ph sz="quarter" idx="1"/>
          </p:nvPr>
        </p:nvSpPr>
        <p:spPr>
          <a:xfrm>
            <a:off x="609600" y="1524000"/>
            <a:ext cx="8305800" cy="4953000"/>
          </a:xfrm>
        </p:spPr>
        <p:txBody>
          <a:bodyPr/>
          <a:lstStyle/>
          <a:p>
            <a:pPr marL="0" indent="0" eaLnBrk="1" hangingPunct="1">
              <a:spcBef>
                <a:spcPct val="0"/>
              </a:spcBef>
              <a:buFont typeface="Wingdings" charset="2"/>
              <a:buNone/>
            </a:pPr>
            <a:r>
              <a:rPr lang="en-US" dirty="0">
                <a:cs typeface="Times New Roman" charset="0"/>
              </a:rPr>
              <a:t>Select the product when CH</a:t>
            </a:r>
            <a:r>
              <a:rPr lang="en-US" baseline="-25000" dirty="0">
                <a:cs typeface="Times New Roman" charset="0"/>
              </a:rPr>
              <a:t>3</a:t>
            </a:r>
            <a:r>
              <a:rPr lang="en-US" dirty="0">
                <a:cs typeface="Times New Roman" charset="0"/>
              </a:rPr>
              <a:t>—CH</a:t>
            </a:r>
            <a:r>
              <a:rPr lang="en-US" baseline="-25000" dirty="0">
                <a:cs typeface="Times New Roman" charset="0"/>
              </a:rPr>
              <a:t>2</a:t>
            </a:r>
            <a:r>
              <a:rPr lang="en-US" dirty="0">
                <a:cs typeface="Times New Roman" charset="0"/>
              </a:rPr>
              <a:t>—CH</a:t>
            </a:r>
            <a:r>
              <a:rPr lang="en-US" baseline="-25000" dirty="0">
                <a:cs typeface="Times New Roman" charset="0"/>
              </a:rPr>
              <a:t>2</a:t>
            </a:r>
            <a:r>
              <a:rPr lang="en-US" dirty="0">
                <a:cs typeface="Times New Roman" charset="0"/>
              </a:rPr>
              <a:t>—OH undergoes each of the following reactions:</a:t>
            </a:r>
          </a:p>
          <a:p>
            <a:pPr marL="0" indent="0" eaLnBrk="1" hangingPunct="1">
              <a:spcBef>
                <a:spcPct val="0"/>
              </a:spcBef>
              <a:buFont typeface="Wingdings" charset="2"/>
              <a:buNone/>
            </a:pPr>
            <a:r>
              <a:rPr lang="en-US" dirty="0">
                <a:cs typeface="Times New Roman" charset="0"/>
              </a:rPr>
              <a:t>                                                                [O]              [O] </a:t>
            </a:r>
          </a:p>
          <a:p>
            <a:pPr marL="0" indent="0" eaLnBrk="1" hangingPunct="1">
              <a:spcBef>
                <a:spcPct val="0"/>
              </a:spcBef>
              <a:buFont typeface="Wingdings" charset="2"/>
              <a:buNone/>
            </a:pPr>
            <a:r>
              <a:rPr lang="en-US" dirty="0">
                <a:cs typeface="Times New Roman" charset="0"/>
              </a:rPr>
              <a:t>				         B.                C.   </a:t>
            </a:r>
            <a:r>
              <a:rPr lang="en-US" baseline="-25000" dirty="0">
                <a:cs typeface="Times New Roman" charset="0"/>
              </a:rPr>
              <a:t>	</a:t>
            </a:r>
            <a:r>
              <a:rPr lang="en-US" dirty="0">
                <a:cs typeface="Times New Roman" charset="0"/>
              </a:rPr>
              <a:t>		</a:t>
            </a:r>
          </a:p>
          <a:p>
            <a:pPr marL="0" indent="0" eaLnBrk="1" hangingPunct="1">
              <a:spcBef>
                <a:spcPct val="0"/>
              </a:spcBef>
              <a:buFont typeface="Wingdings" charset="2"/>
              <a:buNone/>
            </a:pPr>
            <a:r>
              <a:rPr lang="en-US" dirty="0">
                <a:cs typeface="Times New Roman" charset="0"/>
              </a:rPr>
              <a:t>					   </a:t>
            </a:r>
            <a:endParaRPr lang="en-US" dirty="0">
              <a:cs typeface="Times New Roman" charset="0"/>
              <a:sym typeface="Webdings" charset="2"/>
            </a:endParaRPr>
          </a:p>
          <a:p>
            <a:pPr marL="0" indent="0" eaLnBrk="1" hangingPunct="1">
              <a:lnSpc>
                <a:spcPct val="70000"/>
              </a:lnSpc>
              <a:spcBef>
                <a:spcPct val="0"/>
              </a:spcBef>
              <a:buFont typeface="Wingdings" charset="2"/>
              <a:buNone/>
            </a:pPr>
            <a:r>
              <a:rPr lang="en-US" dirty="0">
                <a:cs typeface="Times New Roman" charset="0"/>
                <a:sym typeface="Webdings" charset="2"/>
              </a:rPr>
              <a:t>    B.      </a:t>
            </a:r>
            <a:r>
              <a:rPr lang="en-US" dirty="0">
                <a:cs typeface="Times New Roman" charset="0"/>
              </a:rPr>
              <a:t>3) </a:t>
            </a:r>
          </a:p>
          <a:p>
            <a:pPr marL="0" indent="0" eaLnBrk="1" hangingPunct="1">
              <a:lnSpc>
                <a:spcPct val="70000"/>
              </a:lnSpc>
              <a:spcBef>
                <a:spcPct val="0"/>
              </a:spcBef>
              <a:buFont typeface="Wingdings" charset="2"/>
              <a:buNone/>
            </a:pPr>
            <a:endParaRPr lang="en-US" dirty="0">
              <a:cs typeface="Times New Roman" charset="0"/>
            </a:endParaRPr>
          </a:p>
          <a:p>
            <a:pPr marL="0" indent="0" eaLnBrk="1" hangingPunct="1">
              <a:lnSpc>
                <a:spcPct val="70000"/>
              </a:lnSpc>
              <a:spcBef>
                <a:spcPct val="0"/>
              </a:spcBef>
              <a:buFont typeface="Wingdings" charset="2"/>
              <a:buNone/>
            </a:pPr>
            <a:endParaRPr lang="en-US" dirty="0">
              <a:cs typeface="Times New Roman" charset="0"/>
            </a:endParaRPr>
          </a:p>
          <a:p>
            <a:pPr marL="0" indent="0" eaLnBrk="1" hangingPunct="1">
              <a:lnSpc>
                <a:spcPct val="70000"/>
              </a:lnSpc>
              <a:spcBef>
                <a:spcPct val="0"/>
              </a:spcBef>
              <a:buFont typeface="Wingdings" charset="2"/>
              <a:buNone/>
            </a:pPr>
            <a:endParaRPr lang="en-US" dirty="0">
              <a:cs typeface="Times New Roman" charset="0"/>
            </a:endParaRPr>
          </a:p>
          <a:p>
            <a:pPr marL="0" indent="0" eaLnBrk="1" hangingPunct="1">
              <a:lnSpc>
                <a:spcPct val="70000"/>
              </a:lnSpc>
              <a:spcBef>
                <a:spcPct val="0"/>
              </a:spcBef>
              <a:buFont typeface="Wingdings" charset="2"/>
              <a:buNone/>
            </a:pPr>
            <a:r>
              <a:rPr lang="en-US" dirty="0">
                <a:cs typeface="Times New Roman" charset="0"/>
              </a:rPr>
              <a:t>    C.      4) </a:t>
            </a:r>
          </a:p>
          <a:p>
            <a:pPr marL="0" indent="0" eaLnBrk="1" hangingPunct="1">
              <a:spcBef>
                <a:spcPct val="0"/>
              </a:spcBef>
              <a:buFont typeface="Wingdings" charset="2"/>
              <a:buNone/>
            </a:pPr>
            <a:r>
              <a:rPr lang="en-US" dirty="0">
                <a:cs typeface="Times New Roman" charset="0"/>
              </a:rPr>
              <a:t>					                           </a:t>
            </a:r>
            <a:endParaRPr lang="en-US" dirty="0">
              <a:cs typeface="Times New Roman" charset="0"/>
              <a:sym typeface="Webdings" charset="2"/>
            </a:endParaRPr>
          </a:p>
          <a:p>
            <a:pPr marL="0" indent="0" eaLnBrk="1" hangingPunct="1">
              <a:lnSpc>
                <a:spcPct val="70000"/>
              </a:lnSpc>
              <a:spcBef>
                <a:spcPct val="0"/>
              </a:spcBef>
              <a:buFont typeface="Wingdings" charset="2"/>
              <a:buNone/>
            </a:pPr>
            <a:r>
              <a:rPr lang="en-US" dirty="0">
                <a:cs typeface="Times New Roman" charset="0"/>
                <a:sym typeface="Webdings" charset="2"/>
              </a:rPr>
              <a:t>                                                                         </a:t>
            </a:r>
            <a:endParaRPr lang="en-US" dirty="0">
              <a:cs typeface="Times New Roman" charset="0"/>
            </a:endParaRPr>
          </a:p>
          <a:p>
            <a:pPr marL="0" indent="0" eaLnBrk="1" hangingPunct="1">
              <a:spcBef>
                <a:spcPct val="0"/>
              </a:spcBef>
              <a:buFont typeface="Wingdings" charset="2"/>
              <a:buNone/>
            </a:pPr>
            <a:r>
              <a:rPr lang="en-US" dirty="0">
                <a:cs typeface="Times New Roman" charset="0"/>
              </a:rPr>
              <a:t>                                               </a:t>
            </a:r>
          </a:p>
        </p:txBody>
      </p:sp>
      <p:pic>
        <p:nvPicPr>
          <p:cNvPr id="327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667000"/>
            <a:ext cx="34337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200236"/>
            <a:ext cx="28956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200400"/>
            <a:ext cx="2667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
          <p:cNvSpPr>
            <a:spLocks noChangeShapeType="1"/>
          </p:cNvSpPr>
          <p:nvPr/>
        </p:nvSpPr>
        <p:spPr bwMode="auto">
          <a:xfrm>
            <a:off x="5410200" y="2819400"/>
            <a:ext cx="8382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6"/>
          <p:cNvSpPr>
            <a:spLocks noChangeShapeType="1"/>
          </p:cNvSpPr>
          <p:nvPr/>
        </p:nvSpPr>
        <p:spPr bwMode="auto">
          <a:xfrm>
            <a:off x="6934200" y="2819400"/>
            <a:ext cx="7620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84</a:t>
            </a:r>
            <a:endParaRPr lang="en-US" dirty="0"/>
          </a:p>
        </p:txBody>
      </p:sp>
    </p:spTree>
    <p:extLst>
      <p:ext uri="{BB962C8B-B14F-4D97-AF65-F5344CB8AC3E}">
        <p14:creationId xmlns:p14="http://schemas.microsoft.com/office/powerpoint/2010/main" val="3825396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19075"/>
            <a:ext cx="8153400" cy="990600"/>
          </a:xfrm>
        </p:spPr>
        <p:txBody>
          <a:bodyPr/>
          <a:lstStyle/>
          <a:p>
            <a:pPr eaLnBrk="1" hangingPunct="1"/>
            <a:r>
              <a:rPr lang="en-US" dirty="0">
                <a:cs typeface="Times New Roman" charset="0"/>
              </a:rPr>
              <a:t>Learning Check</a:t>
            </a:r>
          </a:p>
        </p:txBody>
      </p:sp>
      <p:sp>
        <p:nvSpPr>
          <p:cNvPr id="33795" name="Rectangle 3"/>
          <p:cNvSpPr>
            <a:spLocks noGrp="1" noChangeArrowheads="1"/>
          </p:cNvSpPr>
          <p:nvPr>
            <p:ph sz="quarter" idx="1"/>
          </p:nvPr>
        </p:nvSpPr>
        <p:spPr/>
        <p:txBody>
          <a:bodyPr/>
          <a:lstStyle/>
          <a:p>
            <a:pPr marL="0" indent="0" eaLnBrk="1" hangingPunct="1">
              <a:buFont typeface="Wingdings" charset="2"/>
              <a:buNone/>
            </a:pPr>
            <a:r>
              <a:rPr lang="en-US" dirty="0">
                <a:cs typeface="Times New Roman" charset="0"/>
              </a:rPr>
              <a:t>Give the primary product for the reaction of 2-propanol when it undergoes</a:t>
            </a:r>
          </a:p>
          <a:p>
            <a:pPr marL="0" indent="0" eaLnBrk="1" hangingPunct="1">
              <a:buFont typeface="Wingdings" charset="2"/>
              <a:buNone/>
            </a:pPr>
            <a:endParaRPr lang="en-US" dirty="0">
              <a:cs typeface="Times New Roman" charset="0"/>
            </a:endParaRPr>
          </a:p>
          <a:p>
            <a:pPr marL="0" indent="0" eaLnBrk="1" hangingPunct="1">
              <a:buFont typeface="Wingdings" charset="2"/>
              <a:buNone/>
            </a:pPr>
            <a:r>
              <a:rPr lang="en-US" dirty="0">
                <a:cs typeface="Times New Roman" charset="0"/>
              </a:rPr>
              <a:t>A.  oxidation</a:t>
            </a:r>
          </a:p>
          <a:p>
            <a:pPr marL="0" indent="0" eaLnBrk="1" hangingPunct="1">
              <a:buFont typeface="Wingdings" charset="2"/>
              <a:buNone/>
            </a:pPr>
            <a:endParaRPr lang="en-US" dirty="0">
              <a:cs typeface="Times New Roman" charset="0"/>
            </a:endParaRPr>
          </a:p>
          <a:p>
            <a:pPr marL="0" indent="0" eaLnBrk="1" hangingPunct="1">
              <a:buFont typeface="Wingdings" charset="2"/>
              <a:buNone/>
            </a:pPr>
            <a:r>
              <a:rPr lang="en-US" dirty="0">
                <a:cs typeface="Times New Roman" charset="0"/>
              </a:rPr>
              <a:t>B.  dehydration</a:t>
            </a: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85</a:t>
            </a:r>
            <a:endParaRPr lang="en-US" dirty="0"/>
          </a:p>
        </p:txBody>
      </p:sp>
    </p:spTree>
    <p:extLst>
      <p:ext uri="{BB962C8B-B14F-4D97-AF65-F5344CB8AC3E}">
        <p14:creationId xmlns:p14="http://schemas.microsoft.com/office/powerpoint/2010/main" val="41242941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19075"/>
            <a:ext cx="8153400" cy="990600"/>
          </a:xfrm>
        </p:spPr>
        <p:txBody>
          <a:bodyPr/>
          <a:lstStyle/>
          <a:p>
            <a:pPr eaLnBrk="1" hangingPunct="1"/>
            <a:r>
              <a:rPr lang="en-US" dirty="0">
                <a:cs typeface="Times New Roman" charset="0"/>
              </a:rPr>
              <a:t>Solution</a:t>
            </a:r>
          </a:p>
        </p:txBody>
      </p:sp>
      <p:sp>
        <p:nvSpPr>
          <p:cNvPr id="34819" name="Rectangle 3"/>
          <p:cNvSpPr>
            <a:spLocks noGrp="1" noChangeArrowheads="1"/>
          </p:cNvSpPr>
          <p:nvPr>
            <p:ph sz="quarter" idx="1"/>
          </p:nvPr>
        </p:nvSpPr>
        <p:spPr>
          <a:xfrm>
            <a:off x="609600" y="1447800"/>
            <a:ext cx="8229600" cy="4495800"/>
          </a:xfrm>
        </p:spPr>
        <p:txBody>
          <a:bodyPr/>
          <a:lstStyle/>
          <a:p>
            <a:pPr eaLnBrk="1" hangingPunct="1">
              <a:spcBef>
                <a:spcPct val="0"/>
              </a:spcBef>
              <a:buFont typeface="Wingdings" charset="2"/>
              <a:buNone/>
            </a:pPr>
            <a:r>
              <a:rPr lang="en-US" dirty="0"/>
              <a:t>   </a:t>
            </a:r>
            <a:r>
              <a:rPr lang="en-US" dirty="0">
                <a:cs typeface="Times New Roman" charset="0"/>
              </a:rPr>
              <a:t>     </a:t>
            </a:r>
            <a:r>
              <a:rPr lang="en-US" baseline="30000" dirty="0">
                <a:cs typeface="Times New Roman" charset="0"/>
              </a:rPr>
              <a:t> </a:t>
            </a:r>
            <a:endParaRPr lang="en-US" dirty="0">
              <a:cs typeface="Times New Roman" charset="0"/>
            </a:endParaRPr>
          </a:p>
          <a:p>
            <a:pPr eaLnBrk="1" hangingPunct="1">
              <a:lnSpc>
                <a:spcPct val="90000"/>
              </a:lnSpc>
              <a:spcBef>
                <a:spcPct val="0"/>
              </a:spcBef>
              <a:buFont typeface="Wingdings" charset="2"/>
              <a:buNone/>
            </a:pPr>
            <a:r>
              <a:rPr lang="en-US" dirty="0">
                <a:cs typeface="Times New Roman" charset="0"/>
              </a:rPr>
              <a:t> </a:t>
            </a:r>
          </a:p>
          <a:p>
            <a:pPr eaLnBrk="1" hangingPunct="1">
              <a:spcBef>
                <a:spcPct val="0"/>
              </a:spcBef>
              <a:buFont typeface="Wingdings" charset="2"/>
              <a:buNone/>
            </a:pPr>
            <a:r>
              <a:rPr lang="en-US" dirty="0">
                <a:cs typeface="Times New Roman" charset="0"/>
              </a:rPr>
              <a:t>			        =  2-propanol = C</a:t>
            </a:r>
            <a:r>
              <a:rPr lang="en-US" baseline="-25000" dirty="0">
                <a:cs typeface="Times New Roman" charset="0"/>
              </a:rPr>
              <a:t>3</a:t>
            </a:r>
            <a:r>
              <a:rPr lang="en-US" dirty="0">
                <a:cs typeface="Times New Roman" charset="0"/>
              </a:rPr>
              <a:t>H</a:t>
            </a:r>
            <a:r>
              <a:rPr lang="en-US" baseline="-25000" dirty="0">
                <a:cs typeface="Times New Roman" charset="0"/>
              </a:rPr>
              <a:t>8</a:t>
            </a:r>
            <a:r>
              <a:rPr lang="en-US" dirty="0">
                <a:cs typeface="Times New Roman" charset="0"/>
              </a:rPr>
              <a:t>O </a:t>
            </a:r>
          </a:p>
          <a:p>
            <a:pPr eaLnBrk="1" hangingPunct="1">
              <a:spcBef>
                <a:spcPct val="50000"/>
              </a:spcBef>
              <a:buFont typeface="Wingdings" charset="2"/>
              <a:buNone/>
            </a:pPr>
            <a:r>
              <a:rPr lang="en-US" dirty="0">
                <a:cs typeface="Times New Roman" charset="0"/>
              </a:rPr>
              <a:t> A.  oxidation</a:t>
            </a:r>
          </a:p>
          <a:p>
            <a:pPr eaLnBrk="1" hangingPunct="1">
              <a:spcBef>
                <a:spcPct val="0"/>
              </a:spcBef>
              <a:buFont typeface="Wingdings" charset="2"/>
              <a:buNone/>
            </a:pPr>
            <a:r>
              <a:rPr lang="en-US" dirty="0">
                <a:cs typeface="Times New Roman" charset="0"/>
              </a:rPr>
              <a:t>            </a:t>
            </a:r>
            <a:r>
              <a:rPr lang="en-US" baseline="30000" dirty="0">
                <a:cs typeface="Times New Roman" charset="0"/>
              </a:rPr>
              <a:t> </a:t>
            </a:r>
            <a:r>
              <a:rPr lang="en-US" dirty="0">
                <a:cs typeface="Times New Roman" charset="0"/>
              </a:rPr>
              <a:t> 	                             </a:t>
            </a:r>
            <a:r>
              <a:rPr lang="en-US" baseline="30000" dirty="0">
                <a:cs typeface="Times New Roman" charset="0"/>
              </a:rPr>
              <a:t> </a:t>
            </a:r>
            <a:endParaRPr lang="en-US" dirty="0">
              <a:cs typeface="Times New Roman" charset="0"/>
            </a:endParaRPr>
          </a:p>
          <a:p>
            <a:pPr eaLnBrk="1" hangingPunct="1">
              <a:lnSpc>
                <a:spcPct val="90000"/>
              </a:lnSpc>
              <a:spcBef>
                <a:spcPct val="0"/>
              </a:spcBef>
              <a:buFont typeface="Wingdings" charset="2"/>
              <a:buNone/>
            </a:pPr>
            <a:r>
              <a:rPr lang="en-US" dirty="0">
                <a:cs typeface="Times New Roman" charset="0"/>
              </a:rPr>
              <a:t>              </a:t>
            </a:r>
            <a:r>
              <a:rPr lang="en-US" dirty="0">
                <a:ea typeface="ヒラギノ角ゴ Pro W3" charset="-128"/>
              </a:rPr>
              <a:t>                       </a:t>
            </a:r>
            <a:r>
              <a:rPr lang="en-US" dirty="0">
                <a:cs typeface="Times New Roman" charset="0"/>
              </a:rPr>
              <a:t>[O] </a:t>
            </a:r>
            <a:r>
              <a:rPr lang="en-US" dirty="0">
                <a:ea typeface="ヒラギノ角ゴ Pro W3" charset="-128"/>
              </a:rPr>
              <a:t>            </a:t>
            </a:r>
            <a:endParaRPr lang="en-US" dirty="0">
              <a:cs typeface="Times New Roman" charset="0"/>
            </a:endParaRPr>
          </a:p>
          <a:p>
            <a:pPr eaLnBrk="1" hangingPunct="1">
              <a:spcBef>
                <a:spcPct val="0"/>
              </a:spcBef>
              <a:buFont typeface="Wingdings" charset="2"/>
              <a:buNone/>
            </a:pPr>
            <a:r>
              <a:rPr lang="en-US" dirty="0">
                <a:cs typeface="Times New Roman" charset="0"/>
              </a:rPr>
              <a:t>  </a:t>
            </a:r>
            <a:r>
              <a:rPr lang="en-US" dirty="0" smtClean="0">
                <a:cs typeface="Times New Roman" charset="0"/>
              </a:rPr>
              <a:t>2    </a:t>
            </a:r>
            <a:r>
              <a:rPr lang="en-US" dirty="0">
                <a:cs typeface="Times New Roman" charset="0"/>
              </a:rPr>
              <a:t>	                            	     </a:t>
            </a:r>
          </a:p>
          <a:p>
            <a:pPr eaLnBrk="1" hangingPunct="1">
              <a:spcBef>
                <a:spcPct val="0"/>
              </a:spcBef>
              <a:buFont typeface="Wingdings" charset="2"/>
              <a:buNone/>
            </a:pPr>
            <a:endParaRPr lang="en-US" dirty="0">
              <a:cs typeface="Times New Roman" charset="0"/>
            </a:endParaRPr>
          </a:p>
          <a:p>
            <a:pPr eaLnBrk="1" hangingPunct="1">
              <a:spcBef>
                <a:spcPct val="0"/>
              </a:spcBef>
              <a:buFont typeface="Wingdings" charset="2"/>
              <a:buNone/>
            </a:pPr>
            <a:r>
              <a:rPr lang="en-US" dirty="0">
                <a:cs typeface="Times New Roman" charset="0"/>
              </a:rPr>
              <a:t>B.  dehydration</a:t>
            </a:r>
          </a:p>
          <a:p>
            <a:pPr eaLnBrk="1" hangingPunct="1">
              <a:spcBef>
                <a:spcPct val="0"/>
              </a:spcBef>
              <a:buFont typeface="Wingdings" charset="2"/>
              <a:buNone/>
            </a:pPr>
            <a:r>
              <a:rPr lang="en-US" dirty="0">
                <a:cs typeface="Times New Roman" charset="0"/>
              </a:rPr>
              <a:t>         </a:t>
            </a:r>
          </a:p>
          <a:p>
            <a:pPr eaLnBrk="1" hangingPunct="1">
              <a:lnSpc>
                <a:spcPct val="90000"/>
              </a:lnSpc>
              <a:spcBef>
                <a:spcPct val="0"/>
              </a:spcBef>
              <a:buFont typeface="Wingdings" charset="2"/>
              <a:buNone/>
            </a:pPr>
            <a:r>
              <a:rPr lang="en-US" dirty="0">
                <a:cs typeface="Times New Roman" charset="0"/>
              </a:rPr>
              <a:t>                                   H</a:t>
            </a:r>
            <a:r>
              <a:rPr lang="en-US" baseline="30000" dirty="0">
                <a:cs typeface="Times New Roman" charset="0"/>
              </a:rPr>
              <a:t>+</a:t>
            </a:r>
            <a:r>
              <a:rPr lang="en-US" dirty="0">
                <a:cs typeface="Times New Roman" charset="0"/>
              </a:rPr>
              <a:t>, heat</a:t>
            </a:r>
          </a:p>
          <a:p>
            <a:pPr eaLnBrk="1" hangingPunct="1">
              <a:spcBef>
                <a:spcPct val="0"/>
              </a:spcBef>
              <a:buFont typeface="Wingdings" charset="2"/>
              <a:buNone/>
            </a:pPr>
            <a:r>
              <a:rPr lang="en-US" baseline="-25000" dirty="0">
                <a:cs typeface="Times New Roman" charset="0"/>
              </a:rPr>
              <a:t>				                </a:t>
            </a:r>
            <a:r>
              <a:rPr lang="en-US" dirty="0">
                <a:cs typeface="Times New Roman" charset="0"/>
              </a:rPr>
              <a:t>                                     +  H</a:t>
            </a:r>
            <a:r>
              <a:rPr lang="en-US" baseline="-25000" dirty="0">
                <a:cs typeface="Times New Roman" charset="0"/>
              </a:rPr>
              <a:t>2</a:t>
            </a:r>
            <a:r>
              <a:rPr lang="en-US" dirty="0">
                <a:cs typeface="Times New Roman" charset="0"/>
              </a:rPr>
              <a:t>O</a:t>
            </a:r>
            <a:endParaRPr lang="en-US" baseline="-25000" dirty="0">
              <a:cs typeface="Times New Roman" charset="0"/>
            </a:endParaRPr>
          </a:p>
        </p:txBody>
      </p:sp>
      <p:sp>
        <p:nvSpPr>
          <p:cNvPr id="34820" name="Line 4"/>
          <p:cNvSpPr>
            <a:spLocks noChangeShapeType="1"/>
          </p:cNvSpPr>
          <p:nvPr/>
        </p:nvSpPr>
        <p:spPr bwMode="auto">
          <a:xfrm>
            <a:off x="3581400" y="4038600"/>
            <a:ext cx="381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34821" name="Line 5"/>
          <p:cNvSpPr>
            <a:spLocks noChangeShapeType="1"/>
          </p:cNvSpPr>
          <p:nvPr/>
        </p:nvSpPr>
        <p:spPr bwMode="auto">
          <a:xfrm>
            <a:off x="3429000" y="58674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pic>
        <p:nvPicPr>
          <p:cNvPr id="3482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52600"/>
            <a:ext cx="213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352800"/>
            <a:ext cx="2057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352800"/>
            <a:ext cx="207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186363"/>
            <a:ext cx="2057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681663"/>
            <a:ext cx="236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86</a:t>
            </a:r>
            <a:endParaRPr lang="en-US" dirty="0"/>
          </a:p>
        </p:txBody>
      </p:sp>
    </p:spTree>
    <p:extLst>
      <p:ext uri="{BB962C8B-B14F-4D97-AF65-F5344CB8AC3E}">
        <p14:creationId xmlns:p14="http://schemas.microsoft.com/office/powerpoint/2010/main" val="118071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19077"/>
            <a:ext cx="8153400" cy="990600"/>
          </a:xfrm>
        </p:spPr>
        <p:txBody>
          <a:bodyPr/>
          <a:lstStyle/>
          <a:p>
            <a:pPr eaLnBrk="1" hangingPunct="1"/>
            <a:r>
              <a:rPr lang="en-US" dirty="0">
                <a:cs typeface="Times New Roman" charset="0"/>
              </a:rPr>
              <a:t>Learning Check</a:t>
            </a:r>
          </a:p>
        </p:txBody>
      </p:sp>
      <p:sp>
        <p:nvSpPr>
          <p:cNvPr id="35843" name="Rectangle 3"/>
          <p:cNvSpPr>
            <a:spLocks noGrp="1" noChangeArrowheads="1"/>
          </p:cNvSpPr>
          <p:nvPr>
            <p:ph sz="quarter" idx="1"/>
          </p:nvPr>
        </p:nvSpPr>
        <p:spPr/>
        <p:txBody>
          <a:bodyPr/>
          <a:lstStyle/>
          <a:p>
            <a:pPr marL="0" indent="0" eaLnBrk="1" hangingPunct="1">
              <a:spcBef>
                <a:spcPct val="50000"/>
              </a:spcBef>
              <a:buFont typeface="Arial" charset="0"/>
              <a:buNone/>
            </a:pPr>
            <a:r>
              <a:rPr lang="en-US" dirty="0">
                <a:cs typeface="Times New Roman" charset="0"/>
              </a:rPr>
              <a:t>Write the structure and name of the organic product when each is mixed with Tollens’</a:t>
            </a:r>
            <a:r>
              <a:rPr lang="en-US" altLang="ja-JP" dirty="0">
                <a:cs typeface="Times New Roman" charset="0"/>
              </a:rPr>
              <a:t> reagent.</a:t>
            </a:r>
          </a:p>
          <a:p>
            <a:pPr marL="0" indent="0" eaLnBrk="1" hangingPunct="1">
              <a:spcBef>
                <a:spcPct val="50000"/>
              </a:spcBef>
              <a:buFont typeface="Arial" charset="0"/>
              <a:buNone/>
            </a:pPr>
            <a:r>
              <a:rPr lang="en-US" dirty="0">
                <a:cs typeface="Times New Roman" charset="0"/>
              </a:rPr>
              <a:t>A.  butanal</a:t>
            </a:r>
          </a:p>
          <a:p>
            <a:pPr marL="0" indent="0" eaLnBrk="1" hangingPunct="1">
              <a:spcBef>
                <a:spcPct val="50000"/>
              </a:spcBef>
              <a:buFont typeface="Arial" charset="0"/>
              <a:buNone/>
            </a:pPr>
            <a:r>
              <a:rPr lang="en-US" dirty="0">
                <a:cs typeface="Times New Roman" charset="0"/>
              </a:rPr>
              <a:t>B.  acetaldehyde</a:t>
            </a:r>
          </a:p>
          <a:p>
            <a:pPr marL="0" indent="0" eaLnBrk="1" hangingPunct="1">
              <a:spcBef>
                <a:spcPct val="50000"/>
              </a:spcBef>
              <a:buFont typeface="Arial" charset="0"/>
              <a:buNone/>
            </a:pPr>
            <a:r>
              <a:rPr lang="en-US" dirty="0">
                <a:cs typeface="Times New Roman" charset="0"/>
              </a:rPr>
              <a:t>C.  ethyl methyl ketone</a:t>
            </a:r>
          </a:p>
          <a:p>
            <a:pPr marL="0" indent="0" eaLnBrk="1" hangingPunct="1">
              <a:spcBef>
                <a:spcPct val="0"/>
              </a:spcBef>
              <a:buFont typeface="Arial" charset="0"/>
              <a:buNone/>
            </a:pPr>
            <a:endParaRPr lang="en-US" dirty="0">
              <a:cs typeface="Times New Roman" charset="0"/>
            </a:endParaRPr>
          </a:p>
        </p:txBody>
      </p:sp>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87</a:t>
            </a:r>
            <a:endParaRPr lang="en-US" dirty="0"/>
          </a:p>
        </p:txBody>
      </p:sp>
    </p:spTree>
    <p:extLst>
      <p:ext uri="{BB962C8B-B14F-4D97-AF65-F5344CB8AC3E}">
        <p14:creationId xmlns:p14="http://schemas.microsoft.com/office/powerpoint/2010/main" val="1426243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19076"/>
            <a:ext cx="8153400" cy="990600"/>
          </a:xfrm>
        </p:spPr>
        <p:txBody>
          <a:bodyPr/>
          <a:lstStyle/>
          <a:p>
            <a:pPr eaLnBrk="1" hangingPunct="1"/>
            <a:r>
              <a:rPr lang="en-US" dirty="0">
                <a:cs typeface="Times New Roman" charset="0"/>
              </a:rPr>
              <a:t>Solution</a:t>
            </a:r>
          </a:p>
        </p:txBody>
      </p:sp>
      <p:sp>
        <p:nvSpPr>
          <p:cNvPr id="36867" name="Rectangle 3"/>
          <p:cNvSpPr>
            <a:spLocks noGrp="1" noChangeArrowheads="1"/>
          </p:cNvSpPr>
          <p:nvPr>
            <p:ph sz="quarter" idx="1"/>
          </p:nvPr>
        </p:nvSpPr>
        <p:spPr/>
        <p:txBody>
          <a:bodyPr/>
          <a:lstStyle/>
          <a:p>
            <a:pPr marL="457200" indent="-457200" eaLnBrk="1" hangingPunct="1">
              <a:spcBef>
                <a:spcPct val="0"/>
              </a:spcBef>
              <a:buFont typeface="Arial" charset="0"/>
              <a:buNone/>
            </a:pPr>
            <a:r>
              <a:rPr lang="en-US" dirty="0">
                <a:cs typeface="Times New Roman" charset="0"/>
              </a:rPr>
              <a:t>A. 	                         </a:t>
            </a:r>
            <a:r>
              <a:rPr lang="en-US" baseline="30000" dirty="0">
                <a:cs typeface="Times New Roman" charset="0"/>
              </a:rPr>
              <a:t>  </a:t>
            </a:r>
            <a:r>
              <a:rPr lang="en-US" dirty="0">
                <a:cs typeface="Times New Roman" charset="0"/>
              </a:rPr>
              <a:t>				      </a:t>
            </a:r>
            <a:r>
              <a:rPr lang="en-US" baseline="30000" dirty="0">
                <a:cs typeface="Times New Roman" charset="0"/>
              </a:rPr>
              <a:t>  </a:t>
            </a:r>
            <a:endParaRPr lang="en-US" dirty="0">
              <a:cs typeface="Times New Roman" charset="0"/>
            </a:endParaRPr>
          </a:p>
          <a:p>
            <a:pPr marL="457200" indent="-457200" eaLnBrk="1" hangingPunct="1">
              <a:lnSpc>
                <a:spcPct val="70000"/>
              </a:lnSpc>
              <a:spcBef>
                <a:spcPct val="0"/>
              </a:spcBef>
              <a:buFont typeface="Arial" charset="0"/>
              <a:buNone/>
            </a:pPr>
            <a:r>
              <a:rPr lang="en-US" dirty="0">
                <a:cs typeface="Times New Roman" charset="0"/>
              </a:rPr>
              <a:t>	                                          </a:t>
            </a:r>
            <a:r>
              <a:rPr lang="en-US" sz="2000" b="1" dirty="0">
                <a:solidFill>
                  <a:srgbClr val="227A8F"/>
                </a:solidFill>
                <a:cs typeface="Times New Roman" charset="0"/>
              </a:rPr>
              <a:t>Tollens’</a:t>
            </a:r>
            <a:r>
              <a:rPr lang="en-US" altLang="ja-JP" dirty="0">
                <a:cs typeface="Times New Roman" charset="0"/>
              </a:rPr>
              <a:t>		                    </a:t>
            </a:r>
          </a:p>
          <a:p>
            <a:pPr marL="457200" indent="-457200" eaLnBrk="1" hangingPunct="1">
              <a:spcBef>
                <a:spcPct val="0"/>
              </a:spcBef>
              <a:buFont typeface="Arial" charset="0"/>
              <a:buNone/>
            </a:pPr>
            <a:r>
              <a:rPr lang="en-US" dirty="0">
                <a:cs typeface="Times New Roman" charset="0"/>
              </a:rPr>
              <a:t>						</a:t>
            </a:r>
          </a:p>
          <a:p>
            <a:pPr marL="457200" indent="-457200" eaLnBrk="1" hangingPunct="1">
              <a:spcBef>
                <a:spcPct val="50000"/>
              </a:spcBef>
              <a:buFont typeface="Arial" charset="0"/>
              <a:buNone/>
            </a:pPr>
            <a:r>
              <a:rPr lang="en-US" dirty="0">
                <a:cs typeface="Times New Roman" charset="0"/>
              </a:rPr>
              <a:t>  </a:t>
            </a:r>
            <a:r>
              <a:rPr lang="en-US" b="1" dirty="0">
                <a:solidFill>
                  <a:srgbClr val="227A8F"/>
                </a:solidFill>
                <a:cs typeface="Times New Roman" charset="0"/>
              </a:rPr>
              <a:t>              butanal		                          butanoic acid</a:t>
            </a:r>
            <a:endParaRPr lang="en-US" dirty="0">
              <a:cs typeface="Times New Roman" charset="0"/>
            </a:endParaRPr>
          </a:p>
          <a:p>
            <a:pPr marL="457200" indent="-457200" eaLnBrk="1" hangingPunct="1">
              <a:spcBef>
                <a:spcPct val="0"/>
              </a:spcBef>
              <a:buFont typeface="Arial" charset="0"/>
              <a:buNone/>
            </a:pPr>
            <a:endParaRPr lang="en-US" dirty="0">
              <a:cs typeface="Times New Roman" charset="0"/>
            </a:endParaRPr>
          </a:p>
          <a:p>
            <a:pPr marL="457200" indent="-457200" eaLnBrk="1" hangingPunct="1">
              <a:spcBef>
                <a:spcPct val="0"/>
              </a:spcBef>
              <a:buFont typeface="Arial" charset="0"/>
              <a:buNone/>
            </a:pPr>
            <a:r>
              <a:rPr lang="en-US" dirty="0">
                <a:cs typeface="Times New Roman" charset="0"/>
              </a:rPr>
              <a:t>B.              			           </a:t>
            </a:r>
          </a:p>
          <a:p>
            <a:pPr marL="457200" indent="-457200" eaLnBrk="1" hangingPunct="1">
              <a:lnSpc>
                <a:spcPct val="70000"/>
              </a:lnSpc>
              <a:spcBef>
                <a:spcPct val="0"/>
              </a:spcBef>
              <a:buFont typeface="Arial" charset="0"/>
              <a:buNone/>
            </a:pPr>
            <a:r>
              <a:rPr lang="en-US" dirty="0">
                <a:cs typeface="Times New Roman" charset="0"/>
              </a:rPr>
              <a:t>	            	      </a:t>
            </a:r>
            <a:r>
              <a:rPr lang="en-US" sz="2000" dirty="0">
                <a:cs typeface="Times New Roman" charset="0"/>
              </a:rPr>
              <a:t>  </a:t>
            </a:r>
            <a:r>
              <a:rPr lang="en-US" sz="2000" b="1" dirty="0">
                <a:solidFill>
                  <a:srgbClr val="227A8F"/>
                </a:solidFill>
                <a:cs typeface="Times New Roman" charset="0"/>
              </a:rPr>
              <a:t>Tollens’</a:t>
            </a:r>
            <a:r>
              <a:rPr lang="en-US" altLang="ja-JP" sz="2000" dirty="0">
                <a:cs typeface="Times New Roman" charset="0"/>
              </a:rPr>
              <a:t>	</a:t>
            </a:r>
            <a:r>
              <a:rPr lang="en-US" altLang="ja-JP" sz="2800" dirty="0">
                <a:cs typeface="Times New Roman" charset="0"/>
              </a:rPr>
              <a:t>         </a:t>
            </a:r>
            <a:r>
              <a:rPr lang="en-US" altLang="ja-JP" dirty="0">
                <a:cs typeface="Times New Roman" charset="0"/>
              </a:rPr>
              <a:t> </a:t>
            </a:r>
          </a:p>
          <a:p>
            <a:pPr marL="288925" lvl="2" indent="57150" eaLnBrk="1" hangingPunct="1">
              <a:spcBef>
                <a:spcPct val="0"/>
              </a:spcBef>
              <a:buFont typeface="Wingdings" charset="2"/>
              <a:buNone/>
            </a:pPr>
            <a:r>
              <a:rPr lang="en-US" sz="2400" dirty="0">
                <a:cs typeface="Times New Roman" charset="0"/>
              </a:rPr>
              <a:t>		</a:t>
            </a:r>
          </a:p>
          <a:p>
            <a:pPr marL="288925" lvl="2" indent="57150" eaLnBrk="1" hangingPunct="1">
              <a:spcBef>
                <a:spcPct val="0"/>
              </a:spcBef>
              <a:buFont typeface="Wingdings" charset="2"/>
              <a:buNone/>
            </a:pPr>
            <a:r>
              <a:rPr lang="en-US" sz="2400" b="1" dirty="0">
                <a:solidFill>
                  <a:srgbClr val="227A8F"/>
                </a:solidFill>
                <a:cs typeface="Times New Roman" charset="0"/>
              </a:rPr>
              <a:t> acetaldehyde	  	   acetic acid</a:t>
            </a:r>
          </a:p>
          <a:p>
            <a:pPr marL="288925" lvl="2" indent="57150" eaLnBrk="1" hangingPunct="1">
              <a:spcBef>
                <a:spcPct val="0"/>
              </a:spcBef>
              <a:buFont typeface="Wingdings" charset="2"/>
              <a:buNone/>
            </a:pPr>
            <a:endParaRPr lang="en-US" sz="2400" dirty="0">
              <a:cs typeface="Times New Roman" charset="0"/>
            </a:endParaRPr>
          </a:p>
          <a:p>
            <a:pPr marL="457200" indent="-457200" eaLnBrk="1" hangingPunct="1">
              <a:spcBef>
                <a:spcPct val="0"/>
              </a:spcBef>
              <a:buClrTx/>
              <a:buFont typeface="Arial" charset="0"/>
              <a:buAutoNum type="alphaUcPeriod" startAt="3"/>
            </a:pPr>
            <a:r>
              <a:rPr lang="en-US" dirty="0">
                <a:cs typeface="Times New Roman" charset="0"/>
              </a:rPr>
              <a:t>ethyl methyl ketone  +  </a:t>
            </a:r>
            <a:r>
              <a:rPr lang="en-US" b="1" dirty="0">
                <a:solidFill>
                  <a:srgbClr val="227A8F"/>
                </a:solidFill>
                <a:cs typeface="Times New Roman" charset="0"/>
              </a:rPr>
              <a:t>Tollens’</a:t>
            </a:r>
            <a:r>
              <a:rPr lang="en-US" altLang="ja-JP" dirty="0">
                <a:cs typeface="Times New Roman" charset="0"/>
              </a:rPr>
              <a:t>	=  no reaction </a:t>
            </a:r>
          </a:p>
          <a:p>
            <a:pPr marL="288925" lvl="2" indent="57150" eaLnBrk="1" hangingPunct="1">
              <a:spcBef>
                <a:spcPct val="0"/>
              </a:spcBef>
              <a:buClrTx/>
              <a:buFont typeface="Wingdings" charset="2"/>
              <a:buNone/>
            </a:pPr>
            <a:r>
              <a:rPr lang="en-US" sz="2400" dirty="0">
                <a:cs typeface="Times New Roman" charset="0"/>
              </a:rPr>
              <a:t>  Ketones are not oxidized by Tollens’</a:t>
            </a:r>
            <a:r>
              <a:rPr lang="en-US" altLang="ja-JP" sz="2400" dirty="0">
                <a:cs typeface="Times New Roman" charset="0"/>
              </a:rPr>
              <a:t> reagent.</a:t>
            </a:r>
            <a:endParaRPr lang="en-US" sz="2400" dirty="0">
              <a:cs typeface="Times New Roman" charset="0"/>
            </a:endParaRPr>
          </a:p>
        </p:txBody>
      </p:sp>
      <p:sp>
        <p:nvSpPr>
          <p:cNvPr id="36868" name="Line 10"/>
          <p:cNvSpPr>
            <a:spLocks noChangeShapeType="1"/>
          </p:cNvSpPr>
          <p:nvPr/>
        </p:nvSpPr>
        <p:spPr bwMode="auto">
          <a:xfrm>
            <a:off x="4419600" y="24384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36869" name="Line 10"/>
          <p:cNvSpPr>
            <a:spLocks noChangeShapeType="1"/>
          </p:cNvSpPr>
          <p:nvPr/>
        </p:nvSpPr>
        <p:spPr bwMode="auto">
          <a:xfrm>
            <a:off x="3200400" y="44196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pic>
        <p:nvPicPr>
          <p:cNvPr id="3687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3486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9050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657600"/>
            <a:ext cx="1722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36576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88</a:t>
            </a:r>
            <a:endParaRPr lang="en-US" dirty="0"/>
          </a:p>
        </p:txBody>
      </p:sp>
    </p:spTree>
    <p:extLst>
      <p:ext uri="{BB962C8B-B14F-4D97-AF65-F5344CB8AC3E}">
        <p14:creationId xmlns:p14="http://schemas.microsoft.com/office/powerpoint/2010/main" val="17100101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56591" y="245580"/>
            <a:ext cx="8153400" cy="990600"/>
          </a:xfrm>
        </p:spPr>
        <p:txBody>
          <a:bodyPr/>
          <a:lstStyle/>
          <a:p>
            <a:pPr eaLnBrk="1" hangingPunct="1"/>
            <a:r>
              <a:rPr lang="en-US" dirty="0" smtClean="0">
                <a:cs typeface="Times New Roman" charset="0"/>
              </a:rPr>
              <a:t>Concept </a:t>
            </a:r>
            <a:r>
              <a:rPr lang="en-US" dirty="0">
                <a:cs typeface="Times New Roman" charset="0"/>
              </a:rPr>
              <a:t>Map</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436"/>
          <a:stretch/>
        </p:blipFill>
        <p:spPr>
          <a:xfrm>
            <a:off x="647700" y="1676400"/>
            <a:ext cx="7848600" cy="4585245"/>
          </a:xfrm>
          <a:prstGeom prst="rect">
            <a:avLst/>
          </a:prstGeom>
        </p:spPr>
      </p:pic>
      <p:sp>
        <p:nvSpPr>
          <p:cNvPr id="4"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89</a:t>
            </a:r>
            <a:endParaRPr lang="en-US" dirty="0"/>
          </a:p>
        </p:txBody>
      </p:sp>
    </p:spTree>
    <p:extLst>
      <p:ext uri="{BB962C8B-B14F-4D97-AF65-F5344CB8AC3E}">
        <p14:creationId xmlns:p14="http://schemas.microsoft.com/office/powerpoint/2010/main" val="193249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19074"/>
            <a:ext cx="8153400" cy="990600"/>
          </a:xfrm>
        </p:spPr>
        <p:txBody>
          <a:bodyPr/>
          <a:lstStyle/>
          <a:p>
            <a:pPr eaLnBrk="1" hangingPunct="1"/>
            <a:r>
              <a:rPr lang="en-US" dirty="0"/>
              <a:t>Naming of Alcohols</a:t>
            </a:r>
          </a:p>
        </p:txBody>
      </p:sp>
      <p:sp>
        <p:nvSpPr>
          <p:cNvPr id="23555" name="Rectangle 3"/>
          <p:cNvSpPr>
            <a:spLocks noGrp="1" noChangeArrowheads="1"/>
          </p:cNvSpPr>
          <p:nvPr>
            <p:ph sz="quarter" idx="1"/>
          </p:nvPr>
        </p:nvSpPr>
        <p:spPr>
          <a:xfrm>
            <a:off x="609600" y="1524000"/>
            <a:ext cx="8229600" cy="4572000"/>
          </a:xfrm>
        </p:spPr>
        <p:txBody>
          <a:bodyPr/>
          <a:lstStyle/>
          <a:p>
            <a:pPr marL="0" indent="0" eaLnBrk="1" hangingPunct="1">
              <a:lnSpc>
                <a:spcPct val="90000"/>
              </a:lnSpc>
              <a:spcBef>
                <a:spcPct val="0"/>
              </a:spcBef>
              <a:buClr>
                <a:schemeClr val="bg2"/>
              </a:buClr>
              <a:buSzTx/>
              <a:buFont typeface="Wingdings" charset="2"/>
              <a:buNone/>
            </a:pPr>
            <a:r>
              <a:rPr lang="en-US" dirty="0"/>
              <a:t>Give the IUPAC name for the following compound:</a:t>
            </a:r>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p>
          <a:p>
            <a:pPr marL="0" indent="0" eaLnBrk="1" hangingPunct="1">
              <a:lnSpc>
                <a:spcPct val="90000"/>
              </a:lnSpc>
              <a:spcBef>
                <a:spcPct val="0"/>
              </a:spcBef>
              <a:buClr>
                <a:schemeClr val="bg2"/>
              </a:buClr>
              <a:buSzTx/>
              <a:buFont typeface="Wingdings" charset="2"/>
              <a:buNone/>
            </a:pPr>
            <a:endParaRPr lang="en-US" dirty="0">
              <a:solidFill>
                <a:srgbClr val="000090"/>
              </a:solidFill>
            </a:endParaRPr>
          </a:p>
          <a:p>
            <a:pPr marL="0" indent="0" eaLnBrk="1" hangingPunct="1">
              <a:buFont typeface="Arial" charset="0"/>
              <a:buNone/>
            </a:pPr>
            <a:r>
              <a:rPr lang="en-US" b="1" dirty="0">
                <a:solidFill>
                  <a:srgbClr val="7030A0"/>
                </a:solidFill>
              </a:rPr>
              <a:t>STEP 3  </a:t>
            </a:r>
            <a:r>
              <a:rPr lang="en-US" b="1" dirty="0"/>
              <a:t>Give the location and name for each substituent 	   relative to</a:t>
            </a:r>
            <a:r>
              <a:rPr lang="en-US" dirty="0"/>
              <a:t> </a:t>
            </a:r>
            <a:r>
              <a:rPr lang="en-US" b="1" dirty="0"/>
              <a:t>the —OH group.</a:t>
            </a:r>
            <a:endParaRPr lang="en-US" b="1" dirty="0">
              <a:solidFill>
                <a:srgbClr val="FF0000"/>
              </a:solidFill>
            </a:endParaRPr>
          </a:p>
          <a:p>
            <a:pPr marL="0" indent="0" eaLnBrk="1" hangingPunct="1">
              <a:lnSpc>
                <a:spcPct val="90000"/>
              </a:lnSpc>
              <a:spcBef>
                <a:spcPct val="0"/>
              </a:spcBef>
              <a:buClr>
                <a:schemeClr val="bg2"/>
              </a:buClr>
              <a:buSzTx/>
              <a:buFont typeface="Wingdings" charset="2"/>
              <a:buNone/>
            </a:pPr>
            <a:r>
              <a:rPr lang="en-US" dirty="0"/>
              <a:t>						</a:t>
            </a:r>
          </a:p>
          <a:p>
            <a:pPr marL="0" indent="0" eaLnBrk="1" hangingPunct="1">
              <a:spcBef>
                <a:spcPct val="0"/>
              </a:spcBef>
              <a:buFont typeface="Wingdings" charset="2"/>
              <a:buNone/>
            </a:pPr>
            <a:r>
              <a:rPr lang="en-US" dirty="0"/>
              <a:t>		          	</a:t>
            </a:r>
          </a:p>
          <a:p>
            <a:pPr marL="0" indent="0" eaLnBrk="1" hangingPunct="1">
              <a:spcBef>
                <a:spcPct val="0"/>
              </a:spcBef>
              <a:buFont typeface="Wingdings" charset="2"/>
              <a:buNone/>
            </a:pPr>
            <a:r>
              <a:rPr lang="en-US" dirty="0"/>
              <a:t>		            		</a:t>
            </a:r>
          </a:p>
          <a:p>
            <a:pPr marL="0" indent="0" eaLnBrk="1" hangingPunct="1">
              <a:spcBef>
                <a:spcPct val="0"/>
              </a:spcBef>
              <a:buFont typeface="Wingdings" charset="2"/>
              <a:buNone/>
            </a:pPr>
            <a:endParaRPr lang="en-US" dirty="0"/>
          </a:p>
          <a:p>
            <a:pPr marL="0" indent="0" eaLnBrk="1" hangingPunct="1">
              <a:spcBef>
                <a:spcPts val="1200"/>
              </a:spcBef>
              <a:buFont typeface="Arial" charset="0"/>
              <a:buNone/>
            </a:pPr>
            <a:r>
              <a:rPr lang="en-US" dirty="0"/>
              <a:t>					      5-methyl-2-hexanol</a:t>
            </a:r>
            <a:endParaRPr lang="en-US" dirty="0">
              <a:solidFill>
                <a:srgbClr val="FF0000"/>
              </a:solidFill>
            </a:endParaRPr>
          </a:p>
        </p:txBody>
      </p:sp>
      <p:pic>
        <p:nvPicPr>
          <p:cNvPr id="2355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294187"/>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7"/>
          <p:cNvSpPr txBox="1">
            <a:spLocks noChangeArrowheads="1"/>
          </p:cNvSpPr>
          <p:nvPr/>
        </p:nvSpPr>
        <p:spPr bwMode="auto">
          <a:xfrm>
            <a:off x="1676400" y="5208587"/>
            <a:ext cx="5791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sz="2200" dirty="0">
                <a:solidFill>
                  <a:srgbClr val="FF0000"/>
                </a:solidFill>
                <a:latin typeface="Times New Roman" pitchFamily="18" charset="0"/>
              </a:rPr>
              <a:t>6           5           4               3             2            1                 </a:t>
            </a:r>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231923"/>
            <a:ext cx="5603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p:nvSpPr>
        <p:spPr>
          <a:xfrm>
            <a:off x="8610600" y="77791"/>
            <a:ext cx="533400" cy="24447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defRPr/>
            </a:pPr>
            <a:r>
              <a:rPr lang="en-US" dirty="0" smtClean="0"/>
              <a:t>9</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6.0&quot;&gt;&lt;object type=&quot;1&quot; unique_id=&quot;10001&quot;&gt;&lt;object type=&quot;2&quot; unique_id=&quot;10002&quot;&gt;&lt;object type=&quot;3&quot; unique_id=&quot;10003&quot;&gt;&lt;property id=&quot;20148&quot; value=&quot;5&quot;/&gt;&lt;property id=&quot;20300&quot; value=&quot;Slide 1 - &amp;quot;Chapter 12  Alcohols, Thiols, Ethers, Aldehydes, and Ketones&amp;quot;&quot;/&gt;&lt;property id=&quot;20307&quot; value=&quot;295&quot;/&gt;&lt;/object&gt;&lt;object type=&quot;3&quot; unique_id=&quot;10005&quot;&gt;&lt;property id=&quot;20148&quot; value=&quot;5&quot;/&gt;&lt;property id=&quot;20300&quot; value=&quot;Slide 2 - &amp;quot;12.1  Alcohols, Phenols, Thiols, and Ethers&amp;quot;&quot;/&gt;&lt;property id=&quot;20307&quot; value=&quot;322&quot;/&gt;&lt;/object&gt;&lt;object type=&quot;3&quot; unique_id=&quot;10006&quot;&gt;&lt;property id=&quot;20148&quot; value=&quot;5&quot;/&gt;&lt;property id=&quot;20300&quot; value=&quot;Slide 4 - &amp;quot;Naming Alcohols&amp;quot;&quot;/&gt;&lt;property id=&quot;20307&quot; value=&quot;257&quot;/&gt;&lt;/object&gt;&lt;object type=&quot;3&quot; unique_id=&quot;10008&quot;&gt;&lt;property id=&quot;20148&quot; value=&quot;5&quot;/&gt;&lt;property id=&quot;20300&quot; value=&quot;Slide 5 - &amp;quot;Naming of Alcohols&amp;quot;&quot;/&gt;&lt;property id=&quot;20307&quot; value=&quot;259&quot;/&gt;&lt;/object&gt;&lt;object type=&quot;3&quot; unique_id=&quot;10009&quot;&gt;&lt;property id=&quot;20148&quot; value=&quot;5&quot;/&gt;&lt;property id=&quot;20300&quot; value=&quot;Slide 6 - &amp;quot;Naming of Alcohols&amp;quot;&quot;/&gt;&lt;property id=&quot;20307&quot; value=&quot;379&quot;/&gt;&lt;/object&gt;&lt;object type=&quot;3&quot; unique_id=&quot;10010&quot;&gt;&lt;property id=&quot;20148&quot; value=&quot;5&quot;/&gt;&lt;property id=&quot;20300&quot; value=&quot;Slide 7 - &amp;quot;Naming of Alcohols&amp;quot;&quot;/&gt;&lt;property id=&quot;20307&quot; value=&quot;380&quot;/&gt;&lt;/object&gt;&lt;object type=&quot;3&quot; unique_id=&quot;10011&quot;&gt;&lt;property id=&quot;20148&quot; value=&quot;5&quot;/&gt;&lt;property id=&quot;20300&quot; value=&quot;Slide 8 - &amp;quot;Naming of Alcohols&amp;quot;&quot;/&gt;&lt;property id=&quot;20307&quot; value=&quot;381&quot;/&gt;&lt;/object&gt;&lt;object type=&quot;3&quot; unique_id=&quot;10012&quot;&gt;&lt;property id=&quot;20148&quot; value=&quot;5&quot;/&gt;&lt;property id=&quot;20300&quot; value=&quot;Slide 9 - &amp;quot;Naming of Alcohols&amp;quot;&quot;/&gt;&lt;property id=&quot;20307&quot; value=&quot;382&quot;/&gt;&lt;/object&gt;&lt;object type=&quot;3&quot; unique_id=&quot;10013&quot;&gt;&lt;property id=&quot;20148&quot; value=&quot;5&quot;/&gt;&lt;property id=&quot;20300&quot; value=&quot;Slide 10 - &amp;quot;Learning Check&amp;quot;&quot;/&gt;&lt;property id=&quot;20307&quot; value=&quot;378&quot;/&gt;&lt;/object&gt;&lt;object type=&quot;3&quot; unique_id=&quot;10014&quot;&gt;&lt;property id=&quot;20148&quot; value=&quot;5&quot;/&gt;&lt;property id=&quot;20300&quot; value=&quot;Slide 11 - &amp;quot;Solution&amp;quot;&quot;/&gt;&lt;property id=&quot;20307&quot; value=&quot;383&quot;/&gt;&lt;/object&gt;&lt;object type=&quot;3&quot; unique_id=&quot;10015&quot;&gt;&lt;property id=&quot;20148&quot; value=&quot;5&quot;/&gt;&lt;property id=&quot;20300&quot; value=&quot;Slide 12 - &amp;quot;Solution&amp;quot;&quot;/&gt;&lt;property id=&quot;20307&quot; value=&quot;384&quot;/&gt;&lt;/object&gt;&lt;object type=&quot;3&quot; unique_id=&quot;10016&quot;&gt;&lt;property id=&quot;20148&quot; value=&quot;5&quot;/&gt;&lt;property id=&quot;20300&quot; value=&quot;Slide 13 - &amp;quot;Solution&amp;quot;&quot;/&gt;&lt;property id=&quot;20307&quot; value=&quot;385&quot;/&gt;&lt;/object&gt;&lt;object type=&quot;3&quot; unique_id=&quot;10017&quot;&gt;&lt;property id=&quot;20148&quot; value=&quot;5&quot;/&gt;&lt;property id=&quot;20300&quot; value=&quot;Slide 14 - &amp;quot;Solution&amp;quot;&quot;/&gt;&lt;property id=&quot;20307&quot; value=&quot;386&quot;/&gt;&lt;/object&gt;&lt;object type=&quot;3&quot; unique_id=&quot;10018&quot;&gt;&lt;property id=&quot;20148&quot; value=&quot;5&quot;/&gt;&lt;property id=&quot;20300&quot; value=&quot;Slide 15 - &amp;quot;Solution&amp;quot;&quot;/&gt;&lt;property id=&quot;20307&quot; value=&quot;387&quot;/&gt;&lt;/object&gt;&lt;object type=&quot;3&quot; unique_id=&quot;10019&quot;&gt;&lt;property id=&quot;20148&quot; value=&quot;5&quot;/&gt;&lt;property id=&quot;20300&quot; value=&quot;Slide 16 - &amp;quot;Chemistry Link to Health: &amp;#x0D;&amp;#x0A;Alcohols and Phenols&amp;quot;&quot;/&gt;&lt;property id=&quot;20307&quot; value=&quot;369&quot;/&gt;&lt;/object&gt;&lt;object type=&quot;3&quot; unique_id=&quot;10020&quot;&gt;&lt;property id=&quot;20148&quot; value=&quot;5&quot;/&gt;&lt;property id=&quot;20300&quot; value=&quot;Slide 17 - &amp;quot;Chemistry Link to Health: &amp;#x0D;&amp;#x0A;Alcohols and Phenols&amp;quot;&quot;/&gt;&lt;property id=&quot;20307&quot; value=&quot;388&quot;/&gt;&lt;/object&gt;&lt;object type=&quot;3&quot; unique_id=&quot;10021&quot;&gt;&lt;property id=&quot;20148&quot; value=&quot;5&quot;/&gt;&lt;property id=&quot;20300&quot; value=&quot;Slide 18 - &amp;quot;Chemistry Link to Health: &amp;#x0D;&amp;#x0A;Alcohols and Phenols&amp;quot;&quot;/&gt;&lt;property id=&quot;20307&quot; value=&quot;389&quot;/&gt;&lt;/object&gt;&lt;object type=&quot;3&quot; unique_id=&quot;10022&quot;&gt;&lt;property id=&quot;20148&quot; value=&quot;5&quot;/&gt;&lt;property id=&quot;20300&quot; value=&quot;Slide 19 - &amp;quot;Chemistry Link to Health: &amp;#x0D;&amp;#x0A;Alcohols and Phenols&amp;quot;&quot;/&gt;&lt;property id=&quot;20307&quot; value=&quot;390&quot;/&gt;&lt;/object&gt;&lt;object type=&quot;3&quot; unique_id=&quot;10023&quot;&gt;&lt;property id=&quot;20148&quot; value=&quot;5&quot;/&gt;&lt;property id=&quot;20300&quot; value=&quot;Slide 20 - &amp;quot;Chemistry Link to Health: &amp;#x0D;&amp;#x0A;Alcohols and Phenols&amp;quot;&quot;/&gt;&lt;property id=&quot;20307&quot; value=&quot;391&quot;/&gt;&lt;/object&gt;&lt;object type=&quot;3&quot; unique_id=&quot;10024&quot;&gt;&lt;property id=&quot;20148&quot; value=&quot;5&quot;/&gt;&lt;property id=&quot;20300&quot; value=&quot;Slide 21 - &amp;quot;Chemistry Link to Health: &amp;#x0D;&amp;#x0A;Alcohols and Phenols&amp;quot;&quot;/&gt;&lt;property id=&quot;20307&quot; value=&quot;392&quot;/&gt;&lt;/object&gt;&lt;object type=&quot;3&quot; unique_id=&quot;10025&quot;&gt;&lt;property id=&quot;20148&quot; value=&quot;5&quot;/&gt;&lt;property id=&quot;20300&quot; value=&quot;Slide 22 - &amp;quot;Thiols&amp;quot;&quot;/&gt;&lt;property id=&quot;20307&quot; value=&quot;367&quot;/&gt;&lt;/object&gt;&lt;object type=&quot;3&quot; unique_id=&quot;10026&quot;&gt;&lt;property id=&quot;20148&quot; value=&quot;5&quot;/&gt;&lt;property id=&quot;20300&quot; value=&quot;Slide 23 - &amp;quot;Naming Thiols&amp;quot;&quot;/&gt;&lt;property id=&quot;20307&quot; value=&quot;337&quot;/&gt;&lt;/object&gt;&lt;object type=&quot;3&quot; unique_id=&quot;10027&quot;&gt;&lt;property id=&quot;20148&quot; value=&quot;5&quot;/&gt;&lt;property id=&quot;20300&quot; value=&quot;Slide 24 - &amp;quot;Naming Thiols&amp;quot;&quot;/&gt;&lt;property id=&quot;20307&quot; value=&quot;394&quot;/&gt;&lt;/object&gt;&lt;object type=&quot;3&quot; unique_id=&quot;10028&quot;&gt;&lt;property id=&quot;20148&quot; value=&quot;5&quot;/&gt;&lt;property id=&quot;20300&quot; value=&quot;Slide 25 - &amp;quot;Ethers&amp;quot;&quot;/&gt;&lt;property id=&quot;20307&quot; value=&quot;272&quot;/&gt;&lt;/object&gt;&lt;object type=&quot;3&quot; unique_id=&quot;10029&quot;&gt;&lt;property id=&quot;20148&quot; value=&quot;5&quot;/&gt;&lt;property id=&quot;20300&quot; value=&quot;Slide 26 - &amp;quot;Naming Ethers&amp;quot;&quot;/&gt;&lt;property id=&quot;20307&quot; value=&quot;395&quot;/&gt;&lt;/object&gt;&lt;object type=&quot;3&quot; unique_id=&quot;10030&quot;&gt;&lt;property id=&quot;20148&quot; value=&quot;5&quot;/&gt;&lt;property id=&quot;20300&quot; value=&quot;Slide 27 - &amp;quot;Chemistry Link to Health:&amp;#x0D;&amp;#x0A;Ethers as Anesthetics&amp;quot;&quot;/&gt;&lt;property id=&quot;20307&quot; value=&quot;396&quot;/&gt;&lt;/object&gt;&lt;object type=&quot;3&quot; unique_id=&quot;10031&quot;&gt;&lt;property id=&quot;20148&quot; value=&quot;5&quot;/&gt;&lt;property id=&quot;20300&quot; value=&quot;Slide 28 - &amp;quot;Chemistry Link to Health:&amp;#x0D;&amp;#x0A;Ethers as Anesthetics&amp;quot;&quot;/&gt;&lt;property id=&quot;20307&quot; value=&quot;397&quot;/&gt;&lt;/object&gt;&lt;object type=&quot;3&quot; unique_id=&quot;10032&quot;&gt;&lt;property id=&quot;20148&quot; value=&quot;5&quot;/&gt;&lt;property id=&quot;20300&quot; value=&quot;Slide 29 - &amp;quot;Learning Check&amp;quot;&quot;/&gt;&lt;property id=&quot;20307&quot; value=&quot;318&quot;/&gt;&lt;/object&gt;&lt;object type=&quot;3&quot; unique_id=&quot;10033&quot;&gt;&lt;property id=&quot;20148&quot; value=&quot;5&quot;/&gt;&lt;property id=&quot;20300&quot; value=&quot;Slide 30 - &amp;quot;Solution &amp;quot;&quot;/&gt;&lt;property id=&quot;20307&quot; value=&quot;319&quot;/&gt;&lt;/object&gt;&lt;object type=&quot;3&quot; unique_id=&quot;10067&quot;&gt;&lt;property id=&quot;20148&quot; value=&quot;5&quot;/&gt;&lt;property id=&quot;20300&quot; value=&quot;Slide 3 - &amp;quot;12.1  Functional Groups&amp;quot;&quot;/&gt;&lt;property id=&quot;20307&quot; value=&quot;398&quot;/&gt;&lt;/object&gt;&lt;/object&gt;&lt;object type=&quot;8&quot; unique_id=&quot;10066&quot;&gt;&lt;/object&gt;&lt;/object&gt;&lt;/database&gt;"/>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12th ed GOB Timberlak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7219</TotalTime>
  <Words>2771</Words>
  <Application>Microsoft Office PowerPoint</Application>
  <PresentationFormat>On-screen Show (4:3)</PresentationFormat>
  <Paragraphs>797</Paragraphs>
  <Slides>89</Slides>
  <Notes>89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89</vt:i4>
      </vt:variant>
    </vt:vector>
  </HeadingPairs>
  <TitlesOfParts>
    <vt:vector size="101" baseType="lpstr">
      <vt:lpstr>ＭＳ Ｐゴシック</vt:lpstr>
      <vt:lpstr>Arial</vt:lpstr>
      <vt:lpstr>Calibri</vt:lpstr>
      <vt:lpstr>Symbol</vt:lpstr>
      <vt:lpstr>Times New Roman</vt:lpstr>
      <vt:lpstr>Tw Cen MT</vt:lpstr>
      <vt:lpstr>Webdings</vt:lpstr>
      <vt:lpstr>Wingdings</vt:lpstr>
      <vt:lpstr>Wingdings 2</vt:lpstr>
      <vt:lpstr>ヒラギノ角ゴ Pro W3</vt:lpstr>
      <vt:lpstr>儷黑 Pro</vt:lpstr>
      <vt:lpstr>1_12th ed GOB Timberlake</vt:lpstr>
      <vt:lpstr>Chapter 12  Alcohols, Thiols, Ethers, Aldehydes, and Ketones</vt:lpstr>
      <vt:lpstr>12.1  Alcohols, Phenols, Thiols, and Ethers</vt:lpstr>
      <vt:lpstr>12.1  Functional Groups</vt:lpstr>
      <vt:lpstr>Naming Alcohols</vt:lpstr>
      <vt:lpstr>Naming of Alcohols</vt:lpstr>
      <vt:lpstr>Naming of Alcohols</vt:lpstr>
      <vt:lpstr>Naming of Alcohols</vt:lpstr>
      <vt:lpstr>Naming of Alcohols</vt:lpstr>
      <vt:lpstr>Naming of Alcohols</vt:lpstr>
      <vt:lpstr>Learning Check</vt:lpstr>
      <vt:lpstr>Solution</vt:lpstr>
      <vt:lpstr>Solution</vt:lpstr>
      <vt:lpstr>Solution</vt:lpstr>
      <vt:lpstr>Solution</vt:lpstr>
      <vt:lpstr>Solution</vt:lpstr>
      <vt:lpstr>Chemistry Link to Health:  Alcohols and Phenols</vt:lpstr>
      <vt:lpstr>Chemistry Link to Health:  Alcohols and Phenols </vt:lpstr>
      <vt:lpstr>Chemistry Link to Health:  Alcohols and Phenols </vt:lpstr>
      <vt:lpstr>Chemistry Link to Health:  Alcohols and Phenols </vt:lpstr>
      <vt:lpstr>Chemistry Link to Health:  Alcohols and Phenols </vt:lpstr>
      <vt:lpstr>Chemistry Link to Health:  Alcohols and Phenols (continued)</vt:lpstr>
      <vt:lpstr>Thiols</vt:lpstr>
      <vt:lpstr>Naming Thiols</vt:lpstr>
      <vt:lpstr>Naming Thiols (continued)</vt:lpstr>
      <vt:lpstr>Ethers</vt:lpstr>
      <vt:lpstr>Naming Ethers</vt:lpstr>
      <vt:lpstr>Chemistry Link to Health: Ethers as Anesthetics</vt:lpstr>
      <vt:lpstr>Chemistry Link to Health: Ethers as Anesthetics</vt:lpstr>
      <vt:lpstr>Learning Check</vt:lpstr>
      <vt:lpstr>Solution </vt:lpstr>
      <vt:lpstr>12.2  Properties of Alcohols </vt:lpstr>
      <vt:lpstr>Classification of Alcohols</vt:lpstr>
      <vt:lpstr>Learning Check</vt:lpstr>
      <vt:lpstr>Solution</vt:lpstr>
      <vt:lpstr>Solubility of Alcohols in Water</vt:lpstr>
      <vt:lpstr>Solubility of Alcohols and Ethers in Water</vt:lpstr>
      <vt:lpstr>Chemistry Link to Health:  Hand Sanitizers</vt:lpstr>
      <vt:lpstr>Solubility of Phenols</vt:lpstr>
      <vt:lpstr>Learning Check</vt:lpstr>
      <vt:lpstr>Solution</vt:lpstr>
      <vt:lpstr>12.3  Aldehydes and Ketones</vt:lpstr>
      <vt:lpstr>Aldehydes and Ketones: Carbonyl Group</vt:lpstr>
      <vt:lpstr>Aldehydes and Ketones: Carbonyl Group</vt:lpstr>
      <vt:lpstr>Aldehyde and Ketone Structures</vt:lpstr>
      <vt:lpstr>Naming Aldehydes</vt:lpstr>
      <vt:lpstr>Naming Aldehydes</vt:lpstr>
      <vt:lpstr>Naming Aldehydes</vt:lpstr>
      <vt:lpstr>Naming Aldehydes</vt:lpstr>
      <vt:lpstr>Naming Aldehydes</vt:lpstr>
      <vt:lpstr>Naming Ketones</vt:lpstr>
      <vt:lpstr>Naming Ketones</vt:lpstr>
      <vt:lpstr>Naming Ketones</vt:lpstr>
      <vt:lpstr>Naming Ketones</vt:lpstr>
      <vt:lpstr>Naming Ketones</vt:lpstr>
      <vt:lpstr>Aldehydes and Ketones in Water</vt:lpstr>
      <vt:lpstr>Aldehydes and Ketones in Water</vt:lpstr>
      <vt:lpstr>Important Aldehydes and Ketones</vt:lpstr>
      <vt:lpstr>Important Aldehydes and Ketones</vt:lpstr>
      <vt:lpstr>Learning Check</vt:lpstr>
      <vt:lpstr>Solution</vt:lpstr>
      <vt:lpstr>Learning Check </vt:lpstr>
      <vt:lpstr>Solution </vt:lpstr>
      <vt:lpstr>Solution </vt:lpstr>
      <vt:lpstr>Solution </vt:lpstr>
      <vt:lpstr>12.4  Reactions of Alcohols, Thiols, Aldehydes, and Ketones</vt:lpstr>
      <vt:lpstr>Dehydration of  Alcohols</vt:lpstr>
      <vt:lpstr>Oxidation and Reduction</vt:lpstr>
      <vt:lpstr>Oxidation of  Primary (1°) Alcohols</vt:lpstr>
      <vt:lpstr>Oxidation of Primary Alcohols</vt:lpstr>
      <vt:lpstr>Oxidation of Secondary (2°) Alcohols</vt:lpstr>
      <vt:lpstr>Oxidation of Tertiary (3°) Alcohols</vt:lpstr>
      <vt:lpstr>Chemistry Link to Health: Methanol Poisoning</vt:lpstr>
      <vt:lpstr>Ethanol, CH3CH2OH</vt:lpstr>
      <vt:lpstr>Oxidation of Thiols</vt:lpstr>
      <vt:lpstr>Effect of Alcohol on the Body</vt:lpstr>
      <vt:lpstr>Tollens’ Test</vt:lpstr>
      <vt:lpstr>Benedict’s Test</vt:lpstr>
      <vt:lpstr>Benedict’s Test</vt:lpstr>
      <vt:lpstr>Reduction of Aldehydes and Ketones</vt:lpstr>
      <vt:lpstr>Reduction of Aldehydes and Ketones</vt:lpstr>
      <vt:lpstr>Learning Check </vt:lpstr>
      <vt:lpstr>Solution</vt:lpstr>
      <vt:lpstr>Learning Check</vt:lpstr>
      <vt:lpstr>Solution</vt:lpstr>
      <vt:lpstr>Learning Check</vt:lpstr>
      <vt:lpstr>Solution</vt:lpstr>
      <vt:lpstr>Learning Check</vt:lpstr>
      <vt:lpstr>Solution</vt:lpstr>
      <vt:lpstr>Concept Map</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Compounds with Oxygen  Atoms</dc:title>
  <dc:creator>Karen Timberlake</dc:creator>
  <cp:lastModifiedBy>Saleh A Rayyan</cp:lastModifiedBy>
  <cp:revision>262</cp:revision>
  <cp:lastPrinted>1998-11-30T22:55:46Z</cp:lastPrinted>
  <dcterms:created xsi:type="dcterms:W3CDTF">2014-03-28T00:36:05Z</dcterms:created>
  <dcterms:modified xsi:type="dcterms:W3CDTF">2019-05-11T06:43:56Z</dcterms:modified>
</cp:coreProperties>
</file>