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notesMasterIdLst>
    <p:notesMasterId r:id="rId104"/>
  </p:notesMasterIdLst>
  <p:handoutMasterIdLst>
    <p:handoutMasterId r:id="rId105"/>
  </p:handoutMasterIdLst>
  <p:sldIdLst>
    <p:sldId id="256" r:id="rId2"/>
    <p:sldId id="295" r:id="rId3"/>
    <p:sldId id="286" r:id="rId4"/>
    <p:sldId id="307" r:id="rId5"/>
    <p:sldId id="288" r:id="rId6"/>
    <p:sldId id="298" r:id="rId7"/>
    <p:sldId id="301" r:id="rId8"/>
    <p:sldId id="308" r:id="rId9"/>
    <p:sldId id="302" r:id="rId10"/>
    <p:sldId id="263" r:id="rId11"/>
    <p:sldId id="309" r:id="rId12"/>
    <p:sldId id="305"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 id="389" r:id="rId93"/>
    <p:sldId id="390" r:id="rId94"/>
    <p:sldId id="391" r:id="rId95"/>
    <p:sldId id="392" r:id="rId96"/>
    <p:sldId id="393" r:id="rId97"/>
    <p:sldId id="394" r:id="rId98"/>
    <p:sldId id="395" r:id="rId99"/>
    <p:sldId id="396" r:id="rId100"/>
    <p:sldId id="397" r:id="rId101"/>
    <p:sldId id="398" r:id="rId102"/>
    <p:sldId id="399" r:id="rId103"/>
  </p:sldIdLst>
  <p:sldSz cx="9144000" cy="6858000" type="screen4x3"/>
  <p:notesSz cx="7315200" cy="9601200"/>
  <p:custDataLst>
    <p:tags r:id="rId106"/>
  </p:custDataLst>
  <p:defaultTex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48">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9D"/>
    <a:srgbClr val="FF3300"/>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1" d="100"/>
          <a:sy n="111" d="100"/>
        </p:scale>
        <p:origin x="1614" y="114"/>
      </p:cViewPr>
      <p:guideLst>
        <p:guide orient="horz" pos="348"/>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_rels/viewProps.xml.rels><?xml version="1.0" encoding="UTF-8" standalone="yes"?>
<Relationships xmlns="http://schemas.openxmlformats.org/package/2006/relationships"><Relationship Id="rId13" Type="http://schemas.openxmlformats.org/officeDocument/2006/relationships/slide" Target="slides/slide32.xml"/><Relationship Id="rId18" Type="http://schemas.openxmlformats.org/officeDocument/2006/relationships/slide" Target="slides/slide37.xml"/><Relationship Id="rId26" Type="http://schemas.openxmlformats.org/officeDocument/2006/relationships/slide" Target="slides/slide48.xml"/><Relationship Id="rId39" Type="http://schemas.openxmlformats.org/officeDocument/2006/relationships/slide" Target="slides/slide64.xml"/><Relationship Id="rId21" Type="http://schemas.openxmlformats.org/officeDocument/2006/relationships/slide" Target="slides/slide43.xml"/><Relationship Id="rId34" Type="http://schemas.openxmlformats.org/officeDocument/2006/relationships/slide" Target="slides/slide56.xml"/><Relationship Id="rId42" Type="http://schemas.openxmlformats.org/officeDocument/2006/relationships/slide" Target="slides/slide79.xml"/><Relationship Id="rId47" Type="http://schemas.openxmlformats.org/officeDocument/2006/relationships/slide" Target="slides/slide87.xml"/><Relationship Id="rId50" Type="http://schemas.openxmlformats.org/officeDocument/2006/relationships/slide" Target="slides/slide90.xml"/><Relationship Id="rId55" Type="http://schemas.openxmlformats.org/officeDocument/2006/relationships/slide" Target="slides/slide95.xml"/><Relationship Id="rId7" Type="http://schemas.openxmlformats.org/officeDocument/2006/relationships/slide" Target="slides/slide12.xml"/><Relationship Id="rId2" Type="http://schemas.openxmlformats.org/officeDocument/2006/relationships/slide" Target="slides/slide2.xml"/><Relationship Id="rId16" Type="http://schemas.openxmlformats.org/officeDocument/2006/relationships/slide" Target="slides/slide35.xml"/><Relationship Id="rId29" Type="http://schemas.openxmlformats.org/officeDocument/2006/relationships/slide" Target="slides/slide51.xml"/><Relationship Id="rId11" Type="http://schemas.openxmlformats.org/officeDocument/2006/relationships/slide" Target="slides/slide30.xml"/><Relationship Id="rId24" Type="http://schemas.openxmlformats.org/officeDocument/2006/relationships/slide" Target="slides/slide46.xml"/><Relationship Id="rId32" Type="http://schemas.openxmlformats.org/officeDocument/2006/relationships/slide" Target="slides/slide54.xml"/><Relationship Id="rId37" Type="http://schemas.openxmlformats.org/officeDocument/2006/relationships/slide" Target="slides/slide61.xml"/><Relationship Id="rId40" Type="http://schemas.openxmlformats.org/officeDocument/2006/relationships/slide" Target="slides/slide71.xml"/><Relationship Id="rId45" Type="http://schemas.openxmlformats.org/officeDocument/2006/relationships/slide" Target="slides/slide84.xml"/><Relationship Id="rId53" Type="http://schemas.openxmlformats.org/officeDocument/2006/relationships/slide" Target="slides/slide93.xml"/><Relationship Id="rId58" Type="http://schemas.openxmlformats.org/officeDocument/2006/relationships/slide" Target="slides/slide98.xml"/><Relationship Id="rId5" Type="http://schemas.openxmlformats.org/officeDocument/2006/relationships/slide" Target="slides/slide10.xml"/><Relationship Id="rId61" Type="http://schemas.openxmlformats.org/officeDocument/2006/relationships/slide" Target="slides/slide101.xml"/><Relationship Id="rId19" Type="http://schemas.openxmlformats.org/officeDocument/2006/relationships/slide" Target="slides/slide38.xml"/><Relationship Id="rId14" Type="http://schemas.openxmlformats.org/officeDocument/2006/relationships/slide" Target="slides/slide33.xml"/><Relationship Id="rId22" Type="http://schemas.openxmlformats.org/officeDocument/2006/relationships/slide" Target="slides/slide44.xml"/><Relationship Id="rId27" Type="http://schemas.openxmlformats.org/officeDocument/2006/relationships/slide" Target="slides/slide49.xml"/><Relationship Id="rId30" Type="http://schemas.openxmlformats.org/officeDocument/2006/relationships/slide" Target="slides/slide52.xml"/><Relationship Id="rId35" Type="http://schemas.openxmlformats.org/officeDocument/2006/relationships/slide" Target="slides/slide59.xml"/><Relationship Id="rId43" Type="http://schemas.openxmlformats.org/officeDocument/2006/relationships/slide" Target="slides/slide82.xml"/><Relationship Id="rId48" Type="http://schemas.openxmlformats.org/officeDocument/2006/relationships/slide" Target="slides/slide88.xml"/><Relationship Id="rId56" Type="http://schemas.openxmlformats.org/officeDocument/2006/relationships/slide" Target="slides/slide96.xml"/><Relationship Id="rId8" Type="http://schemas.openxmlformats.org/officeDocument/2006/relationships/slide" Target="slides/slide13.xml"/><Relationship Id="rId51" Type="http://schemas.openxmlformats.org/officeDocument/2006/relationships/slide" Target="slides/slide91.xml"/><Relationship Id="rId3" Type="http://schemas.openxmlformats.org/officeDocument/2006/relationships/slide" Target="slides/slide3.xml"/><Relationship Id="rId12" Type="http://schemas.openxmlformats.org/officeDocument/2006/relationships/slide" Target="slides/slide31.xml"/><Relationship Id="rId17" Type="http://schemas.openxmlformats.org/officeDocument/2006/relationships/slide" Target="slides/slide36.xml"/><Relationship Id="rId25" Type="http://schemas.openxmlformats.org/officeDocument/2006/relationships/slide" Target="slides/slide47.xml"/><Relationship Id="rId33" Type="http://schemas.openxmlformats.org/officeDocument/2006/relationships/slide" Target="slides/slide55.xml"/><Relationship Id="rId38" Type="http://schemas.openxmlformats.org/officeDocument/2006/relationships/slide" Target="slides/slide63.xml"/><Relationship Id="rId46" Type="http://schemas.openxmlformats.org/officeDocument/2006/relationships/slide" Target="slides/slide86.xml"/><Relationship Id="rId59" Type="http://schemas.openxmlformats.org/officeDocument/2006/relationships/slide" Target="slides/slide99.xml"/><Relationship Id="rId20" Type="http://schemas.openxmlformats.org/officeDocument/2006/relationships/slide" Target="slides/slide39.xml"/><Relationship Id="rId41" Type="http://schemas.openxmlformats.org/officeDocument/2006/relationships/slide" Target="slides/slide78.xml"/><Relationship Id="rId54" Type="http://schemas.openxmlformats.org/officeDocument/2006/relationships/slide" Target="slides/slide94.xml"/><Relationship Id="rId1" Type="http://schemas.openxmlformats.org/officeDocument/2006/relationships/slide" Target="slides/slide1.xml"/><Relationship Id="rId6" Type="http://schemas.openxmlformats.org/officeDocument/2006/relationships/slide" Target="slides/slide11.xml"/><Relationship Id="rId15" Type="http://schemas.openxmlformats.org/officeDocument/2006/relationships/slide" Target="slides/slide34.xml"/><Relationship Id="rId23" Type="http://schemas.openxmlformats.org/officeDocument/2006/relationships/slide" Target="slides/slide45.xml"/><Relationship Id="rId28" Type="http://schemas.openxmlformats.org/officeDocument/2006/relationships/slide" Target="slides/slide50.xml"/><Relationship Id="rId36" Type="http://schemas.openxmlformats.org/officeDocument/2006/relationships/slide" Target="slides/slide60.xml"/><Relationship Id="rId49" Type="http://schemas.openxmlformats.org/officeDocument/2006/relationships/slide" Target="slides/slide89.xml"/><Relationship Id="rId57" Type="http://schemas.openxmlformats.org/officeDocument/2006/relationships/slide" Target="slides/slide97.xml"/><Relationship Id="rId10" Type="http://schemas.openxmlformats.org/officeDocument/2006/relationships/slide" Target="slides/slide18.xml"/><Relationship Id="rId31" Type="http://schemas.openxmlformats.org/officeDocument/2006/relationships/slide" Target="slides/slide53.xml"/><Relationship Id="rId44" Type="http://schemas.openxmlformats.org/officeDocument/2006/relationships/slide" Target="slides/slide83.xml"/><Relationship Id="rId52" Type="http://schemas.openxmlformats.org/officeDocument/2006/relationships/slide" Target="slides/slide92.xml"/><Relationship Id="rId60" Type="http://schemas.openxmlformats.org/officeDocument/2006/relationships/slide" Target="slides/slide100.xml"/><Relationship Id="rId4" Type="http://schemas.openxmlformats.org/officeDocument/2006/relationships/slide" Target="slides/slide4.xml"/><Relationship Id="rId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AC07F516-D892-4A82-BA1F-B761724440D8}" type="datetimeFigureOut">
              <a:rPr lang="en-US"/>
              <a:pPr/>
              <a:t>5/20/2019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C47EBF14-DC73-4D7A-93E2-89CE6F96853C}" type="slidenum">
              <a:rPr lang="en-US"/>
              <a:pPr/>
              <a:t>‹#›</a:t>
            </a:fld>
            <a:endParaRPr lang="en-US" dirty="0"/>
          </a:p>
        </p:txBody>
      </p:sp>
    </p:spTree>
    <p:extLst>
      <p:ext uri="{BB962C8B-B14F-4D97-AF65-F5344CB8AC3E}">
        <p14:creationId xmlns:p14="http://schemas.microsoft.com/office/powerpoint/2010/main" val="3922375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b="0">
                <a:latin typeface="Times New Roman" charset="0"/>
                <a:ea typeface="ＭＳ Ｐゴシック" charset="0"/>
                <a:cs typeface="Times New Roman" charset="0"/>
              </a:defRPr>
            </a:lvl1pPr>
          </a:lstStyle>
          <a:p>
            <a:pPr>
              <a:defRPr/>
            </a:pPr>
            <a:endParaRPr lang="en-US" dirty="0"/>
          </a:p>
        </p:txBody>
      </p:sp>
      <p:sp>
        <p:nvSpPr>
          <p:cNvPr id="2560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b="0">
                <a:latin typeface="Times New Roman" charset="0"/>
                <a:ea typeface="ＭＳ Ｐゴシック" charset="0"/>
                <a:cs typeface="Times New Roman"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b="0">
                <a:latin typeface="Times New Roman" charset="0"/>
                <a:ea typeface="ＭＳ Ｐゴシック" charset="0"/>
                <a:cs typeface="Times New Roman" charset="0"/>
              </a:defRPr>
            </a:lvl1pPr>
          </a:lstStyle>
          <a:p>
            <a:pPr>
              <a:defRPr/>
            </a:pPr>
            <a:endParaRPr lang="en-US" dirty="0"/>
          </a:p>
        </p:txBody>
      </p:sp>
      <p:sp>
        <p:nvSpPr>
          <p:cNvPr id="2560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b="0">
                <a:latin typeface="Times New Roman" pitchFamily="18" charset="0"/>
              </a:defRPr>
            </a:lvl1pPr>
          </a:lstStyle>
          <a:p>
            <a:fld id="{BA3480A8-6C5D-4922-9E35-72E3E0FA1BCB}" type="slidenum">
              <a:rPr lang="en-US"/>
              <a:pPr/>
              <a:t>‹#›</a:t>
            </a:fld>
            <a:endParaRPr lang="en-US" dirty="0"/>
          </a:p>
        </p:txBody>
      </p:sp>
    </p:spTree>
    <p:extLst>
      <p:ext uri="{BB962C8B-B14F-4D97-AF65-F5344CB8AC3E}">
        <p14:creationId xmlns:p14="http://schemas.microsoft.com/office/powerpoint/2010/main" val="15194925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CBBF9F95-B996-45D0-B3CC-F9C2EFE2AC5D}" type="slidenum">
              <a:rPr lang="en-US" sz="1300" b="0">
                <a:latin typeface="Times New Roman" pitchFamily="18" charset="0"/>
              </a:rPr>
              <a:pPr/>
              <a:t>1</a:t>
            </a:fld>
            <a:endParaRPr lang="en-US" sz="1300" b="0" dirty="0">
              <a:latin typeface="Times New Roman" pitchFamily="18" charset="0"/>
            </a:endParaRPr>
          </a:p>
        </p:txBody>
      </p:sp>
    </p:spTree>
    <p:extLst>
      <p:ext uri="{BB962C8B-B14F-4D97-AF65-F5344CB8AC3E}">
        <p14:creationId xmlns:p14="http://schemas.microsoft.com/office/powerpoint/2010/main" val="279289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5FB233A1-A8F2-4F6E-9B9C-18EBA0325BC9}" type="slidenum">
              <a:rPr lang="en-US" sz="1300" b="0">
                <a:latin typeface="Times New Roman" pitchFamily="18" charset="0"/>
              </a:rPr>
              <a:pPr/>
              <a:t>10</a:t>
            </a:fld>
            <a:endParaRPr lang="en-US" sz="1300" b="0" dirty="0">
              <a:latin typeface="Times New Roman" pitchFamily="18" charset="0"/>
            </a:endParaRPr>
          </a:p>
        </p:txBody>
      </p:sp>
    </p:spTree>
    <p:extLst>
      <p:ext uri="{BB962C8B-B14F-4D97-AF65-F5344CB8AC3E}">
        <p14:creationId xmlns:p14="http://schemas.microsoft.com/office/powerpoint/2010/main" val="18950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0CA7349C-E0CD-47F7-8F4B-BA3227A60B95}" type="slidenum">
              <a:rPr lang="en-US" sz="1300" b="0">
                <a:latin typeface="Times New Roman" pitchFamily="18" charset="0"/>
              </a:rPr>
              <a:pPr/>
              <a:t>11</a:t>
            </a:fld>
            <a:endParaRPr lang="en-US" sz="1300" b="0" dirty="0">
              <a:latin typeface="Times New Roman" pitchFamily="18" charset="0"/>
            </a:endParaRPr>
          </a:p>
        </p:txBody>
      </p:sp>
    </p:spTree>
    <p:extLst>
      <p:ext uri="{BB962C8B-B14F-4D97-AF65-F5344CB8AC3E}">
        <p14:creationId xmlns:p14="http://schemas.microsoft.com/office/powerpoint/2010/main" val="289385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61878FCA-71CD-48AE-9445-E5292571E301}" type="slidenum">
              <a:rPr lang="en-US" sz="1300" b="0">
                <a:latin typeface="Times New Roman" pitchFamily="18" charset="0"/>
              </a:rPr>
              <a:pPr/>
              <a:t>12</a:t>
            </a:fld>
            <a:endParaRPr lang="en-US" sz="1300" b="0" dirty="0">
              <a:latin typeface="Times New Roman" pitchFamily="18" charset="0"/>
            </a:endParaRPr>
          </a:p>
        </p:txBody>
      </p:sp>
    </p:spTree>
    <p:extLst>
      <p:ext uri="{BB962C8B-B14F-4D97-AF65-F5344CB8AC3E}">
        <p14:creationId xmlns:p14="http://schemas.microsoft.com/office/powerpoint/2010/main" val="138905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6C284322-C367-46FB-817F-D766B8251966}" type="slidenum">
              <a:rPr lang="en-US" sz="1300" b="0">
                <a:latin typeface="Times New Roman" pitchFamily="18" charset="0"/>
              </a:rPr>
              <a:pPr/>
              <a:t>13</a:t>
            </a:fld>
            <a:endParaRPr lang="en-US" sz="1300" b="0" dirty="0">
              <a:latin typeface="Times New Roman" pitchFamily="18" charset="0"/>
            </a:endParaRPr>
          </a:p>
        </p:txBody>
      </p:sp>
    </p:spTree>
    <p:extLst>
      <p:ext uri="{BB962C8B-B14F-4D97-AF65-F5344CB8AC3E}">
        <p14:creationId xmlns:p14="http://schemas.microsoft.com/office/powerpoint/2010/main" val="66552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0F17122C-D45D-42C0-A175-3636EAD45529}" type="slidenum">
              <a:rPr lang="en-US" sz="1300">
                <a:latin typeface="Times New Roman" pitchFamily="18" charset="0"/>
              </a:rPr>
              <a:pPr/>
              <a:t>14</a:t>
            </a:fld>
            <a:endParaRPr lang="en-US" sz="1300" dirty="0">
              <a:latin typeface="Times New Roman" pitchFamily="18" charset="0"/>
            </a:endParaRPr>
          </a:p>
        </p:txBody>
      </p:sp>
    </p:spTree>
    <p:extLst>
      <p:ext uri="{BB962C8B-B14F-4D97-AF65-F5344CB8AC3E}">
        <p14:creationId xmlns:p14="http://schemas.microsoft.com/office/powerpoint/2010/main" val="108666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DC750BE9-C353-43E4-AD85-DE66A30C9BD5}" type="slidenum">
              <a:rPr lang="en-US" sz="1300">
                <a:latin typeface="Times New Roman" pitchFamily="18" charset="0"/>
              </a:rPr>
              <a:pPr/>
              <a:t>15</a:t>
            </a:fld>
            <a:endParaRPr lang="en-US" sz="1300" dirty="0">
              <a:latin typeface="Times New Roman" pitchFamily="18" charset="0"/>
            </a:endParaRPr>
          </a:p>
        </p:txBody>
      </p:sp>
    </p:spTree>
    <p:extLst>
      <p:ext uri="{BB962C8B-B14F-4D97-AF65-F5344CB8AC3E}">
        <p14:creationId xmlns:p14="http://schemas.microsoft.com/office/powerpoint/2010/main" val="319070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1E83EB88-DA2A-4F88-AF78-4CFB413C5248}" type="slidenum">
              <a:rPr lang="en-US" sz="1300">
                <a:latin typeface="Times New Roman" pitchFamily="18" charset="0"/>
              </a:rPr>
              <a:pPr/>
              <a:t>16</a:t>
            </a:fld>
            <a:endParaRPr lang="en-US" sz="1300" dirty="0">
              <a:latin typeface="Times New Roman" pitchFamily="18" charset="0"/>
            </a:endParaRPr>
          </a:p>
        </p:txBody>
      </p:sp>
    </p:spTree>
    <p:extLst>
      <p:ext uri="{BB962C8B-B14F-4D97-AF65-F5344CB8AC3E}">
        <p14:creationId xmlns:p14="http://schemas.microsoft.com/office/powerpoint/2010/main" val="182695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B10E926D-F045-45A1-8699-F56CE10821C3}" type="slidenum">
              <a:rPr lang="en-US" sz="1300">
                <a:latin typeface="Times New Roman" pitchFamily="18" charset="0"/>
              </a:rPr>
              <a:pPr/>
              <a:t>17</a:t>
            </a:fld>
            <a:endParaRPr lang="en-US" sz="1300" dirty="0">
              <a:latin typeface="Times New Roman" pitchFamily="18" charset="0"/>
            </a:endParaRPr>
          </a:p>
        </p:txBody>
      </p:sp>
    </p:spTree>
    <p:extLst>
      <p:ext uri="{BB962C8B-B14F-4D97-AF65-F5344CB8AC3E}">
        <p14:creationId xmlns:p14="http://schemas.microsoft.com/office/powerpoint/2010/main" val="253869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AD1F1C9A-6A9D-4731-A114-B0FCD7BBE2D1}" type="slidenum">
              <a:rPr lang="en-US" sz="1300">
                <a:latin typeface="Times New Roman" pitchFamily="18" charset="0"/>
              </a:rPr>
              <a:pPr/>
              <a:t>18</a:t>
            </a:fld>
            <a:endParaRPr lang="en-US" sz="1300" dirty="0">
              <a:latin typeface="Times New Roman" pitchFamily="18" charset="0"/>
            </a:endParaRPr>
          </a:p>
        </p:txBody>
      </p:sp>
    </p:spTree>
    <p:extLst>
      <p:ext uri="{BB962C8B-B14F-4D97-AF65-F5344CB8AC3E}">
        <p14:creationId xmlns:p14="http://schemas.microsoft.com/office/powerpoint/2010/main" val="263235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E0C9351E-B895-4A88-B85C-F341C721E9D9}" type="slidenum">
              <a:rPr lang="en-US" sz="1300">
                <a:latin typeface="Times New Roman" pitchFamily="18" charset="0"/>
              </a:rPr>
              <a:pPr/>
              <a:t>19</a:t>
            </a:fld>
            <a:endParaRPr lang="en-US" sz="1300" dirty="0">
              <a:latin typeface="Times New Roman" pitchFamily="18" charset="0"/>
            </a:endParaRPr>
          </a:p>
        </p:txBody>
      </p:sp>
    </p:spTree>
    <p:extLst>
      <p:ext uri="{BB962C8B-B14F-4D97-AF65-F5344CB8AC3E}">
        <p14:creationId xmlns:p14="http://schemas.microsoft.com/office/powerpoint/2010/main" val="327164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148B56B9-9BC7-4B8E-99F0-62DF3C699E77}" type="slidenum">
              <a:rPr lang="en-US" sz="1300" b="0">
                <a:latin typeface="Times New Roman" pitchFamily="18" charset="0"/>
              </a:rPr>
              <a:pPr/>
              <a:t>2</a:t>
            </a:fld>
            <a:endParaRPr lang="en-US" sz="1300" b="0" dirty="0">
              <a:latin typeface="Times New Roman" pitchFamily="18" charset="0"/>
            </a:endParaRPr>
          </a:p>
        </p:txBody>
      </p:sp>
    </p:spTree>
    <p:extLst>
      <p:ext uri="{BB962C8B-B14F-4D97-AF65-F5344CB8AC3E}">
        <p14:creationId xmlns:p14="http://schemas.microsoft.com/office/powerpoint/2010/main" val="118683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E1B3E08-31E1-4B24-A3C0-E6237D483D7E}" type="slidenum">
              <a:rPr lang="en-US" sz="1300">
                <a:latin typeface="Times New Roman" pitchFamily="18" charset="0"/>
              </a:rPr>
              <a:pPr/>
              <a:t>20</a:t>
            </a:fld>
            <a:endParaRPr lang="en-US" sz="1300" dirty="0">
              <a:latin typeface="Times New Roman" pitchFamily="18" charset="0"/>
            </a:endParaRPr>
          </a:p>
        </p:txBody>
      </p:sp>
    </p:spTree>
    <p:extLst>
      <p:ext uri="{BB962C8B-B14F-4D97-AF65-F5344CB8AC3E}">
        <p14:creationId xmlns:p14="http://schemas.microsoft.com/office/powerpoint/2010/main" val="368270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41D4D72C-E9FD-44E2-9897-C8D2D3FEDA5C}" type="slidenum">
              <a:rPr lang="en-US" sz="1300">
                <a:latin typeface="Times New Roman" pitchFamily="18" charset="0"/>
              </a:rPr>
              <a:pPr/>
              <a:t>21</a:t>
            </a:fld>
            <a:endParaRPr lang="en-US" sz="1300" dirty="0">
              <a:latin typeface="Times New Roman" pitchFamily="18" charset="0"/>
            </a:endParaRPr>
          </a:p>
        </p:txBody>
      </p:sp>
    </p:spTree>
    <p:extLst>
      <p:ext uri="{BB962C8B-B14F-4D97-AF65-F5344CB8AC3E}">
        <p14:creationId xmlns:p14="http://schemas.microsoft.com/office/powerpoint/2010/main" val="1622878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AAB4C5F-6985-4A74-AE29-381D69166481}" type="slidenum">
              <a:rPr lang="en-US" sz="1300">
                <a:latin typeface="Times New Roman" pitchFamily="18" charset="0"/>
              </a:rPr>
              <a:pPr/>
              <a:t>22</a:t>
            </a:fld>
            <a:endParaRPr lang="en-US" sz="1300" dirty="0">
              <a:latin typeface="Times New Roman" pitchFamily="18" charset="0"/>
            </a:endParaRPr>
          </a:p>
        </p:txBody>
      </p:sp>
    </p:spTree>
    <p:extLst>
      <p:ext uri="{BB962C8B-B14F-4D97-AF65-F5344CB8AC3E}">
        <p14:creationId xmlns:p14="http://schemas.microsoft.com/office/powerpoint/2010/main" val="2349254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6B08EE00-5D81-4173-8CAE-A7C2A649856C}" type="slidenum">
              <a:rPr lang="en-US" sz="1300">
                <a:latin typeface="Times New Roman" pitchFamily="18" charset="0"/>
              </a:rPr>
              <a:pPr/>
              <a:t>23</a:t>
            </a:fld>
            <a:endParaRPr lang="en-US" sz="1300" dirty="0">
              <a:latin typeface="Times New Roman" pitchFamily="18" charset="0"/>
            </a:endParaRPr>
          </a:p>
        </p:txBody>
      </p:sp>
    </p:spTree>
    <p:extLst>
      <p:ext uri="{BB962C8B-B14F-4D97-AF65-F5344CB8AC3E}">
        <p14:creationId xmlns:p14="http://schemas.microsoft.com/office/powerpoint/2010/main" val="49883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DB1F1ADF-20B9-4C70-99B9-BAB9B58C2949}" type="slidenum">
              <a:rPr lang="en-US" sz="1300">
                <a:latin typeface="Times New Roman" pitchFamily="18" charset="0"/>
              </a:rPr>
              <a:pPr/>
              <a:t>24</a:t>
            </a:fld>
            <a:endParaRPr lang="en-US" sz="1300" dirty="0">
              <a:latin typeface="Times New Roman" pitchFamily="18" charset="0"/>
            </a:endParaRPr>
          </a:p>
        </p:txBody>
      </p:sp>
    </p:spTree>
    <p:extLst>
      <p:ext uri="{BB962C8B-B14F-4D97-AF65-F5344CB8AC3E}">
        <p14:creationId xmlns:p14="http://schemas.microsoft.com/office/powerpoint/2010/main" val="395657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8557A5C1-163F-4EAD-9295-F46FC2505533}" type="slidenum">
              <a:rPr lang="en-US" sz="1300">
                <a:latin typeface="Times New Roman" pitchFamily="18" charset="0"/>
              </a:rPr>
              <a:pPr/>
              <a:t>25</a:t>
            </a:fld>
            <a:endParaRPr lang="en-US" sz="1300" dirty="0">
              <a:latin typeface="Times New Roman" pitchFamily="18" charset="0"/>
            </a:endParaRPr>
          </a:p>
        </p:txBody>
      </p:sp>
    </p:spTree>
    <p:extLst>
      <p:ext uri="{BB962C8B-B14F-4D97-AF65-F5344CB8AC3E}">
        <p14:creationId xmlns:p14="http://schemas.microsoft.com/office/powerpoint/2010/main" val="2894317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0128F127-C98B-4A6A-8F3D-3B02623AC4D6}" type="slidenum">
              <a:rPr lang="en-US" sz="1300">
                <a:latin typeface="Times New Roman" pitchFamily="18" charset="0"/>
              </a:rPr>
              <a:pPr/>
              <a:t>26</a:t>
            </a:fld>
            <a:endParaRPr lang="en-US" sz="1300" dirty="0">
              <a:latin typeface="Times New Roman" pitchFamily="18" charset="0"/>
            </a:endParaRPr>
          </a:p>
        </p:txBody>
      </p:sp>
    </p:spTree>
    <p:extLst>
      <p:ext uri="{BB962C8B-B14F-4D97-AF65-F5344CB8AC3E}">
        <p14:creationId xmlns:p14="http://schemas.microsoft.com/office/powerpoint/2010/main" val="2420160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D7586BEC-BE44-4F26-A91F-061713A56C2A}" type="slidenum">
              <a:rPr lang="en-US" sz="1300">
                <a:latin typeface="Times New Roman" pitchFamily="18" charset="0"/>
              </a:rPr>
              <a:pPr/>
              <a:t>27</a:t>
            </a:fld>
            <a:endParaRPr lang="en-US" sz="1300" dirty="0">
              <a:latin typeface="Times New Roman" pitchFamily="18" charset="0"/>
            </a:endParaRPr>
          </a:p>
        </p:txBody>
      </p:sp>
    </p:spTree>
    <p:extLst>
      <p:ext uri="{BB962C8B-B14F-4D97-AF65-F5344CB8AC3E}">
        <p14:creationId xmlns:p14="http://schemas.microsoft.com/office/powerpoint/2010/main" val="138251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7116DFA4-7DD7-463C-B150-F6C9D01C5D8F}" type="slidenum">
              <a:rPr lang="en-US" sz="1300">
                <a:latin typeface="Times New Roman" pitchFamily="18" charset="0"/>
              </a:rPr>
              <a:pPr/>
              <a:t>28</a:t>
            </a:fld>
            <a:endParaRPr lang="en-US" sz="1300" dirty="0">
              <a:latin typeface="Times New Roman" pitchFamily="18" charset="0"/>
            </a:endParaRPr>
          </a:p>
        </p:txBody>
      </p:sp>
    </p:spTree>
    <p:extLst>
      <p:ext uri="{BB962C8B-B14F-4D97-AF65-F5344CB8AC3E}">
        <p14:creationId xmlns:p14="http://schemas.microsoft.com/office/powerpoint/2010/main" val="2402336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B39CE321-C5FB-4777-AD2B-C8ACBAB90084}" type="slidenum">
              <a:rPr lang="en-US" sz="1300">
                <a:latin typeface="Times New Roman" pitchFamily="18" charset="0"/>
              </a:rPr>
              <a:pPr/>
              <a:t>29</a:t>
            </a:fld>
            <a:endParaRPr lang="en-US" sz="1300" dirty="0">
              <a:latin typeface="Times New Roman" pitchFamily="18" charset="0"/>
            </a:endParaRPr>
          </a:p>
        </p:txBody>
      </p:sp>
    </p:spTree>
    <p:extLst>
      <p:ext uri="{BB962C8B-B14F-4D97-AF65-F5344CB8AC3E}">
        <p14:creationId xmlns:p14="http://schemas.microsoft.com/office/powerpoint/2010/main" val="64483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4C82D6FD-77CD-470C-8D54-02D1CCD7641A}" type="slidenum">
              <a:rPr lang="en-US" sz="1300" b="0">
                <a:latin typeface="Times New Roman" pitchFamily="18" charset="0"/>
              </a:rPr>
              <a:pPr/>
              <a:t>3</a:t>
            </a:fld>
            <a:endParaRPr lang="en-US" sz="1300" b="0" dirty="0">
              <a:latin typeface="Times New Roman" pitchFamily="18" charset="0"/>
            </a:endParaRPr>
          </a:p>
        </p:txBody>
      </p:sp>
    </p:spTree>
    <p:extLst>
      <p:ext uri="{BB962C8B-B14F-4D97-AF65-F5344CB8AC3E}">
        <p14:creationId xmlns:p14="http://schemas.microsoft.com/office/powerpoint/2010/main" val="1995477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316907BA-AC64-42FC-AADD-2B3508EE2A4B}" type="slidenum">
              <a:rPr lang="en-US" sz="1300" b="0"/>
              <a:pPr/>
              <a:t>30</a:t>
            </a:fld>
            <a:endParaRPr lang="en-US" sz="1300" b="0" dirty="0"/>
          </a:p>
        </p:txBody>
      </p:sp>
    </p:spTree>
    <p:extLst>
      <p:ext uri="{BB962C8B-B14F-4D97-AF65-F5344CB8AC3E}">
        <p14:creationId xmlns:p14="http://schemas.microsoft.com/office/powerpoint/2010/main" val="3468300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E1627E04-CAF8-40ED-8CD6-E9EBCF1F0BBC}" type="slidenum">
              <a:rPr lang="en-US" sz="1300" b="0"/>
              <a:pPr/>
              <a:t>31</a:t>
            </a:fld>
            <a:endParaRPr lang="en-US" sz="1300" b="0" dirty="0"/>
          </a:p>
        </p:txBody>
      </p:sp>
    </p:spTree>
    <p:extLst>
      <p:ext uri="{BB962C8B-B14F-4D97-AF65-F5344CB8AC3E}">
        <p14:creationId xmlns:p14="http://schemas.microsoft.com/office/powerpoint/2010/main" val="3710423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2385FD05-E384-4955-BF38-32C245DC8397}" type="slidenum">
              <a:rPr lang="en-US" sz="1300" b="0"/>
              <a:pPr/>
              <a:t>32</a:t>
            </a:fld>
            <a:endParaRPr lang="en-US" sz="1300" b="0" dirty="0"/>
          </a:p>
        </p:txBody>
      </p:sp>
    </p:spTree>
    <p:extLst>
      <p:ext uri="{BB962C8B-B14F-4D97-AF65-F5344CB8AC3E}">
        <p14:creationId xmlns:p14="http://schemas.microsoft.com/office/powerpoint/2010/main" val="631344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C037BD74-ACC5-49EA-9DEC-D1007B7F9CED}" type="slidenum">
              <a:rPr lang="en-US" sz="1300" b="0"/>
              <a:pPr/>
              <a:t>33</a:t>
            </a:fld>
            <a:endParaRPr lang="en-US" sz="1300" b="0" dirty="0"/>
          </a:p>
        </p:txBody>
      </p:sp>
    </p:spTree>
    <p:extLst>
      <p:ext uri="{BB962C8B-B14F-4D97-AF65-F5344CB8AC3E}">
        <p14:creationId xmlns:p14="http://schemas.microsoft.com/office/powerpoint/2010/main" val="3417579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671AF85E-6281-4F27-BE12-31C4E3E37F32}" type="slidenum">
              <a:rPr lang="en-US" sz="1300" b="0"/>
              <a:pPr/>
              <a:t>34</a:t>
            </a:fld>
            <a:endParaRPr lang="en-US" sz="1300" b="0" dirty="0"/>
          </a:p>
        </p:txBody>
      </p:sp>
    </p:spTree>
    <p:extLst>
      <p:ext uri="{BB962C8B-B14F-4D97-AF65-F5344CB8AC3E}">
        <p14:creationId xmlns:p14="http://schemas.microsoft.com/office/powerpoint/2010/main" val="1420909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83D9486E-C43C-4731-B950-CCD7C39914E6}" type="slidenum">
              <a:rPr lang="en-US" sz="1300" b="0"/>
              <a:pPr/>
              <a:t>35</a:t>
            </a:fld>
            <a:endParaRPr lang="en-US" sz="1300" b="0" dirty="0"/>
          </a:p>
        </p:txBody>
      </p:sp>
    </p:spTree>
    <p:extLst>
      <p:ext uri="{BB962C8B-B14F-4D97-AF65-F5344CB8AC3E}">
        <p14:creationId xmlns:p14="http://schemas.microsoft.com/office/powerpoint/2010/main" val="399619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7D6E8E43-9B34-47A0-8ADF-FCA4B6B3EF60}" type="slidenum">
              <a:rPr lang="en-US" sz="1300" b="0"/>
              <a:pPr/>
              <a:t>36</a:t>
            </a:fld>
            <a:endParaRPr lang="en-US" sz="1300" b="0" dirty="0"/>
          </a:p>
        </p:txBody>
      </p:sp>
    </p:spTree>
    <p:extLst>
      <p:ext uri="{BB962C8B-B14F-4D97-AF65-F5344CB8AC3E}">
        <p14:creationId xmlns:p14="http://schemas.microsoft.com/office/powerpoint/2010/main" val="2146503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0EDB81D1-C4C6-426D-941D-5AD68A7B326F}" type="slidenum">
              <a:rPr lang="en-US" sz="1300" b="0"/>
              <a:pPr/>
              <a:t>37</a:t>
            </a:fld>
            <a:endParaRPr lang="en-US" sz="1300" b="0" dirty="0"/>
          </a:p>
        </p:txBody>
      </p:sp>
    </p:spTree>
    <p:extLst>
      <p:ext uri="{BB962C8B-B14F-4D97-AF65-F5344CB8AC3E}">
        <p14:creationId xmlns:p14="http://schemas.microsoft.com/office/powerpoint/2010/main" val="2463673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B5E87334-80BC-4B5B-82C4-540AE5BCE336}" type="slidenum">
              <a:rPr lang="en-US" sz="1300" b="0"/>
              <a:pPr/>
              <a:t>38</a:t>
            </a:fld>
            <a:endParaRPr lang="en-US" sz="1300" b="0" dirty="0"/>
          </a:p>
        </p:txBody>
      </p:sp>
    </p:spTree>
    <p:extLst>
      <p:ext uri="{BB962C8B-B14F-4D97-AF65-F5344CB8AC3E}">
        <p14:creationId xmlns:p14="http://schemas.microsoft.com/office/powerpoint/2010/main" val="75981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FAFCA05A-4F1E-4CE6-ACD9-20934F0105E9}" type="slidenum">
              <a:rPr lang="en-US" sz="1300" b="0"/>
              <a:pPr/>
              <a:t>39</a:t>
            </a:fld>
            <a:endParaRPr lang="en-US" sz="1300" b="0" dirty="0"/>
          </a:p>
        </p:txBody>
      </p:sp>
    </p:spTree>
    <p:extLst>
      <p:ext uri="{BB962C8B-B14F-4D97-AF65-F5344CB8AC3E}">
        <p14:creationId xmlns:p14="http://schemas.microsoft.com/office/powerpoint/2010/main" val="428174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2D0DF489-3BAF-458C-B780-E151D4B98B9D}" type="slidenum">
              <a:rPr lang="en-US" sz="1300" b="0">
                <a:latin typeface="Times New Roman" pitchFamily="18" charset="0"/>
              </a:rPr>
              <a:pPr/>
              <a:t>4</a:t>
            </a:fld>
            <a:endParaRPr lang="en-US" sz="1300" b="0" dirty="0">
              <a:latin typeface="Times New Roman" pitchFamily="18" charset="0"/>
            </a:endParaRPr>
          </a:p>
        </p:txBody>
      </p:sp>
    </p:spTree>
    <p:extLst>
      <p:ext uri="{BB962C8B-B14F-4D97-AF65-F5344CB8AC3E}">
        <p14:creationId xmlns:p14="http://schemas.microsoft.com/office/powerpoint/2010/main" val="3714043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E8814489-C64F-4604-8214-90B96AFC2602}" type="slidenum">
              <a:rPr lang="en-US" sz="1300" b="0"/>
              <a:pPr/>
              <a:t>43</a:t>
            </a:fld>
            <a:endParaRPr lang="en-US" sz="1300" b="0" dirty="0"/>
          </a:p>
        </p:txBody>
      </p:sp>
    </p:spTree>
    <p:extLst>
      <p:ext uri="{BB962C8B-B14F-4D97-AF65-F5344CB8AC3E}">
        <p14:creationId xmlns:p14="http://schemas.microsoft.com/office/powerpoint/2010/main" val="579074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9A15CF30-2D99-4031-B71B-96BED7CA2614}" type="slidenum">
              <a:rPr lang="en-US" sz="1300" b="0"/>
              <a:pPr/>
              <a:t>44</a:t>
            </a:fld>
            <a:endParaRPr lang="en-US" sz="1300" b="0" dirty="0"/>
          </a:p>
        </p:txBody>
      </p:sp>
    </p:spTree>
    <p:extLst>
      <p:ext uri="{BB962C8B-B14F-4D97-AF65-F5344CB8AC3E}">
        <p14:creationId xmlns:p14="http://schemas.microsoft.com/office/powerpoint/2010/main" val="15758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FC19C625-F909-4842-97D8-50D6553A35FD}" type="slidenum">
              <a:rPr lang="en-US" sz="1300" b="0"/>
              <a:pPr/>
              <a:t>45</a:t>
            </a:fld>
            <a:endParaRPr lang="en-US" sz="1300" b="0" dirty="0"/>
          </a:p>
        </p:txBody>
      </p:sp>
    </p:spTree>
    <p:extLst>
      <p:ext uri="{BB962C8B-B14F-4D97-AF65-F5344CB8AC3E}">
        <p14:creationId xmlns:p14="http://schemas.microsoft.com/office/powerpoint/2010/main" val="4005694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2877234E-E857-4AE6-B2D5-67934192226D}" type="slidenum">
              <a:rPr lang="en-US" sz="1300" b="0"/>
              <a:pPr/>
              <a:t>46</a:t>
            </a:fld>
            <a:endParaRPr lang="en-US" sz="1300" b="0" dirty="0"/>
          </a:p>
        </p:txBody>
      </p:sp>
    </p:spTree>
    <p:extLst>
      <p:ext uri="{BB962C8B-B14F-4D97-AF65-F5344CB8AC3E}">
        <p14:creationId xmlns:p14="http://schemas.microsoft.com/office/powerpoint/2010/main" val="3367427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1DBC9773-D133-44DD-BEAA-EEBC11C3CEF7}" type="slidenum">
              <a:rPr lang="en-US" sz="1300" b="0"/>
              <a:pPr/>
              <a:t>47</a:t>
            </a:fld>
            <a:endParaRPr lang="en-US" sz="1300" b="0" dirty="0"/>
          </a:p>
        </p:txBody>
      </p:sp>
    </p:spTree>
    <p:extLst>
      <p:ext uri="{BB962C8B-B14F-4D97-AF65-F5344CB8AC3E}">
        <p14:creationId xmlns:p14="http://schemas.microsoft.com/office/powerpoint/2010/main" val="3323845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6949CDCD-F643-471E-896F-BF750E742070}" type="slidenum">
              <a:rPr lang="en-US" sz="1300" b="0"/>
              <a:pPr/>
              <a:t>48</a:t>
            </a:fld>
            <a:endParaRPr lang="en-US" sz="1300" b="0" dirty="0"/>
          </a:p>
        </p:txBody>
      </p:sp>
    </p:spTree>
    <p:extLst>
      <p:ext uri="{BB962C8B-B14F-4D97-AF65-F5344CB8AC3E}">
        <p14:creationId xmlns:p14="http://schemas.microsoft.com/office/powerpoint/2010/main" val="3939792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ACE36FEA-53CD-469A-9B2F-139BA7B675D5}" type="slidenum">
              <a:rPr lang="en-US" sz="1300" b="0"/>
              <a:pPr/>
              <a:t>49</a:t>
            </a:fld>
            <a:endParaRPr lang="en-US" sz="1300" b="0" dirty="0"/>
          </a:p>
        </p:txBody>
      </p:sp>
    </p:spTree>
    <p:extLst>
      <p:ext uri="{BB962C8B-B14F-4D97-AF65-F5344CB8AC3E}">
        <p14:creationId xmlns:p14="http://schemas.microsoft.com/office/powerpoint/2010/main" val="558918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AF61AE53-BFAC-4F55-8CB3-B2D2FCF6C13D}" type="slidenum">
              <a:rPr lang="en-US" sz="1300"/>
              <a:pPr/>
              <a:t>50</a:t>
            </a:fld>
            <a:endParaRPr lang="en-US" sz="1300"/>
          </a:p>
        </p:txBody>
      </p:sp>
    </p:spTree>
    <p:extLst>
      <p:ext uri="{BB962C8B-B14F-4D97-AF65-F5344CB8AC3E}">
        <p14:creationId xmlns:p14="http://schemas.microsoft.com/office/powerpoint/2010/main" val="2703912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3D0B7019-806A-4411-A536-F07DB7CBE3E9}" type="slidenum">
              <a:rPr lang="en-US" sz="1300"/>
              <a:pPr/>
              <a:t>51</a:t>
            </a:fld>
            <a:endParaRPr lang="en-US" sz="1300"/>
          </a:p>
        </p:txBody>
      </p:sp>
    </p:spTree>
    <p:extLst>
      <p:ext uri="{BB962C8B-B14F-4D97-AF65-F5344CB8AC3E}">
        <p14:creationId xmlns:p14="http://schemas.microsoft.com/office/powerpoint/2010/main" val="603746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835B0A7E-EA7F-4EDA-B7EF-3DEFC47277A1}" type="slidenum">
              <a:rPr lang="en-US" sz="1300"/>
              <a:pPr/>
              <a:t>52</a:t>
            </a:fld>
            <a:endParaRPr lang="en-US" sz="1300"/>
          </a:p>
        </p:txBody>
      </p:sp>
    </p:spTree>
    <p:extLst>
      <p:ext uri="{BB962C8B-B14F-4D97-AF65-F5344CB8AC3E}">
        <p14:creationId xmlns:p14="http://schemas.microsoft.com/office/powerpoint/2010/main" val="200862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17E26476-07A9-43F7-8124-785198E7476D}" type="slidenum">
              <a:rPr lang="en-US" sz="1300" b="0">
                <a:latin typeface="Times New Roman" pitchFamily="18" charset="0"/>
              </a:rPr>
              <a:pPr/>
              <a:t>5</a:t>
            </a:fld>
            <a:endParaRPr lang="en-US" sz="1300" b="0" dirty="0">
              <a:latin typeface="Times New Roman" pitchFamily="18" charset="0"/>
            </a:endParaRPr>
          </a:p>
        </p:txBody>
      </p:sp>
    </p:spTree>
    <p:extLst>
      <p:ext uri="{BB962C8B-B14F-4D97-AF65-F5344CB8AC3E}">
        <p14:creationId xmlns:p14="http://schemas.microsoft.com/office/powerpoint/2010/main" val="680741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63FAE690-18AB-4E9B-BAC1-BA3F2CABD474}" type="slidenum">
              <a:rPr lang="en-US" sz="1300"/>
              <a:pPr/>
              <a:t>53</a:t>
            </a:fld>
            <a:endParaRPr lang="en-US" sz="1300"/>
          </a:p>
        </p:txBody>
      </p:sp>
    </p:spTree>
    <p:extLst>
      <p:ext uri="{BB962C8B-B14F-4D97-AF65-F5344CB8AC3E}">
        <p14:creationId xmlns:p14="http://schemas.microsoft.com/office/powerpoint/2010/main" val="2625881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9274957E-A7BF-4152-9F18-8B1F8022947A}" type="slidenum">
              <a:rPr lang="en-US" sz="1300"/>
              <a:pPr/>
              <a:t>54</a:t>
            </a:fld>
            <a:endParaRPr lang="en-US" sz="1300"/>
          </a:p>
        </p:txBody>
      </p:sp>
    </p:spTree>
    <p:extLst>
      <p:ext uri="{BB962C8B-B14F-4D97-AF65-F5344CB8AC3E}">
        <p14:creationId xmlns:p14="http://schemas.microsoft.com/office/powerpoint/2010/main" val="2606749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5C42A43-1697-4EC1-A6F1-4A883A1C4A6A}" type="slidenum">
              <a:rPr lang="en-US" sz="1300"/>
              <a:pPr/>
              <a:t>55</a:t>
            </a:fld>
            <a:endParaRPr lang="en-US" sz="1300" dirty="0"/>
          </a:p>
        </p:txBody>
      </p:sp>
    </p:spTree>
    <p:extLst>
      <p:ext uri="{BB962C8B-B14F-4D97-AF65-F5344CB8AC3E}">
        <p14:creationId xmlns:p14="http://schemas.microsoft.com/office/powerpoint/2010/main" val="3813063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252772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A81BB16C-1EE7-4E9C-A9C8-636FC0B708F2}" type="slidenum">
              <a:rPr lang="en-US" sz="1300"/>
              <a:pPr/>
              <a:t>57</a:t>
            </a:fld>
            <a:endParaRPr lang="en-US" sz="1300" dirty="0"/>
          </a:p>
        </p:txBody>
      </p:sp>
    </p:spTree>
    <p:extLst>
      <p:ext uri="{BB962C8B-B14F-4D97-AF65-F5344CB8AC3E}">
        <p14:creationId xmlns:p14="http://schemas.microsoft.com/office/powerpoint/2010/main" val="407256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43C9AA3C-D098-4D8B-AFBB-44741380C7E5}" type="slidenum">
              <a:rPr lang="en-US" sz="1300"/>
              <a:pPr/>
              <a:t>58</a:t>
            </a:fld>
            <a:endParaRPr lang="en-US" sz="1300" dirty="0"/>
          </a:p>
        </p:txBody>
      </p:sp>
    </p:spTree>
    <p:extLst>
      <p:ext uri="{BB962C8B-B14F-4D97-AF65-F5344CB8AC3E}">
        <p14:creationId xmlns:p14="http://schemas.microsoft.com/office/powerpoint/2010/main" val="4060775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45ADFB09-6EC4-4EDD-9C0A-6FDC44D884AE}" type="slidenum">
              <a:rPr lang="en-US" sz="1300"/>
              <a:pPr/>
              <a:t>59</a:t>
            </a:fld>
            <a:endParaRPr lang="en-US" sz="1300" dirty="0"/>
          </a:p>
        </p:txBody>
      </p:sp>
    </p:spTree>
    <p:extLst>
      <p:ext uri="{BB962C8B-B14F-4D97-AF65-F5344CB8AC3E}">
        <p14:creationId xmlns:p14="http://schemas.microsoft.com/office/powerpoint/2010/main" val="450993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4722342-A9ED-4E38-B776-A8730579756B}" type="slidenum">
              <a:rPr lang="en-US" sz="1300"/>
              <a:pPr/>
              <a:t>60</a:t>
            </a:fld>
            <a:endParaRPr lang="en-US" sz="1300" dirty="0"/>
          </a:p>
        </p:txBody>
      </p:sp>
    </p:spTree>
    <p:extLst>
      <p:ext uri="{BB962C8B-B14F-4D97-AF65-F5344CB8AC3E}">
        <p14:creationId xmlns:p14="http://schemas.microsoft.com/office/powerpoint/2010/main" val="2955827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EC3A40A7-3F10-4D21-B257-1A228B8533BE}" type="slidenum">
              <a:rPr lang="en-US" sz="1300"/>
              <a:pPr/>
              <a:t>61</a:t>
            </a:fld>
            <a:endParaRPr lang="en-US" sz="1300" dirty="0"/>
          </a:p>
        </p:txBody>
      </p:sp>
    </p:spTree>
    <p:extLst>
      <p:ext uri="{BB962C8B-B14F-4D97-AF65-F5344CB8AC3E}">
        <p14:creationId xmlns:p14="http://schemas.microsoft.com/office/powerpoint/2010/main" val="4130382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04AE3C27-C2A6-4382-B763-0059D8A0424B}" type="slidenum">
              <a:rPr lang="en-US" sz="1300"/>
              <a:pPr/>
              <a:t>62</a:t>
            </a:fld>
            <a:endParaRPr lang="en-US" sz="1300" dirty="0"/>
          </a:p>
        </p:txBody>
      </p:sp>
    </p:spTree>
    <p:extLst>
      <p:ext uri="{BB962C8B-B14F-4D97-AF65-F5344CB8AC3E}">
        <p14:creationId xmlns:p14="http://schemas.microsoft.com/office/powerpoint/2010/main" val="275151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0E4E4942-5F86-4774-B362-72D3DCCB08AE}" type="slidenum">
              <a:rPr lang="en-US" sz="1300" b="0">
                <a:latin typeface="Times New Roman" pitchFamily="18" charset="0"/>
              </a:rPr>
              <a:pPr/>
              <a:t>6</a:t>
            </a:fld>
            <a:endParaRPr lang="en-US" sz="1300" b="0" dirty="0">
              <a:latin typeface="Times New Roman" pitchFamily="18" charset="0"/>
            </a:endParaRPr>
          </a:p>
        </p:txBody>
      </p:sp>
    </p:spTree>
    <p:extLst>
      <p:ext uri="{BB962C8B-B14F-4D97-AF65-F5344CB8AC3E}">
        <p14:creationId xmlns:p14="http://schemas.microsoft.com/office/powerpoint/2010/main" val="3220183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BD446130-C67E-4304-80A4-3407F861BAE8}" type="slidenum">
              <a:rPr lang="en-US" sz="1300"/>
              <a:pPr/>
              <a:t>63</a:t>
            </a:fld>
            <a:endParaRPr lang="en-US" sz="1300" dirty="0"/>
          </a:p>
        </p:txBody>
      </p:sp>
    </p:spTree>
    <p:extLst>
      <p:ext uri="{BB962C8B-B14F-4D97-AF65-F5344CB8AC3E}">
        <p14:creationId xmlns:p14="http://schemas.microsoft.com/office/powerpoint/2010/main" val="33624433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3A747B89-2E19-46A8-A684-F0C42C341525}" type="slidenum">
              <a:rPr lang="en-US" sz="1300"/>
              <a:pPr/>
              <a:t>64</a:t>
            </a:fld>
            <a:endParaRPr lang="en-US" sz="1300" dirty="0"/>
          </a:p>
        </p:txBody>
      </p:sp>
    </p:spTree>
    <p:extLst>
      <p:ext uri="{BB962C8B-B14F-4D97-AF65-F5344CB8AC3E}">
        <p14:creationId xmlns:p14="http://schemas.microsoft.com/office/powerpoint/2010/main" val="2272876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838A1F3-495C-48B2-81BB-33E7BEFD7C1C}" type="slidenum">
              <a:rPr lang="en-US" sz="1300"/>
              <a:pPr/>
              <a:t>65</a:t>
            </a:fld>
            <a:endParaRPr lang="en-US" sz="1300" dirty="0"/>
          </a:p>
        </p:txBody>
      </p:sp>
    </p:spTree>
    <p:extLst>
      <p:ext uri="{BB962C8B-B14F-4D97-AF65-F5344CB8AC3E}">
        <p14:creationId xmlns:p14="http://schemas.microsoft.com/office/powerpoint/2010/main" val="2619849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A4FDA716-11AC-40D0-BEF8-4C1756746F39}" type="slidenum">
              <a:rPr lang="en-US" sz="1300"/>
              <a:pPr/>
              <a:t>66</a:t>
            </a:fld>
            <a:endParaRPr lang="en-US" sz="1300" dirty="0"/>
          </a:p>
        </p:txBody>
      </p:sp>
    </p:spTree>
    <p:extLst>
      <p:ext uri="{BB962C8B-B14F-4D97-AF65-F5344CB8AC3E}">
        <p14:creationId xmlns:p14="http://schemas.microsoft.com/office/powerpoint/2010/main" val="1994955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A116177-9800-4DC1-977A-54A594368D2A}" type="slidenum">
              <a:rPr lang="en-US" sz="1300"/>
              <a:pPr/>
              <a:t>67</a:t>
            </a:fld>
            <a:endParaRPr lang="en-US" sz="1300" dirty="0"/>
          </a:p>
        </p:txBody>
      </p:sp>
    </p:spTree>
    <p:extLst>
      <p:ext uri="{BB962C8B-B14F-4D97-AF65-F5344CB8AC3E}">
        <p14:creationId xmlns:p14="http://schemas.microsoft.com/office/powerpoint/2010/main" val="1430520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D92E0309-9FA2-4154-BC20-25090A4D5916}" type="slidenum">
              <a:rPr lang="en-US" sz="1300"/>
              <a:pPr/>
              <a:t>68</a:t>
            </a:fld>
            <a:endParaRPr lang="en-US" sz="1300" dirty="0"/>
          </a:p>
        </p:txBody>
      </p:sp>
    </p:spTree>
    <p:extLst>
      <p:ext uri="{BB962C8B-B14F-4D97-AF65-F5344CB8AC3E}">
        <p14:creationId xmlns:p14="http://schemas.microsoft.com/office/powerpoint/2010/main" val="3274488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85D0F652-29BF-4A78-B791-857580B4C21F}" type="slidenum">
              <a:rPr lang="en-US" sz="1300"/>
              <a:pPr/>
              <a:t>69</a:t>
            </a:fld>
            <a:endParaRPr lang="en-US" sz="1300" dirty="0"/>
          </a:p>
        </p:txBody>
      </p:sp>
    </p:spTree>
    <p:extLst>
      <p:ext uri="{BB962C8B-B14F-4D97-AF65-F5344CB8AC3E}">
        <p14:creationId xmlns:p14="http://schemas.microsoft.com/office/powerpoint/2010/main" val="1776642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67BF7F9-311C-4D0E-92BB-9A21D67FEC6F}" type="slidenum">
              <a:rPr lang="en-US" sz="1300"/>
              <a:pPr/>
              <a:t>70</a:t>
            </a:fld>
            <a:endParaRPr lang="en-US" sz="1300" dirty="0"/>
          </a:p>
        </p:txBody>
      </p:sp>
    </p:spTree>
    <p:extLst>
      <p:ext uri="{BB962C8B-B14F-4D97-AF65-F5344CB8AC3E}">
        <p14:creationId xmlns:p14="http://schemas.microsoft.com/office/powerpoint/2010/main" val="17177842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E2B6679-FA94-4D77-946F-E1A32E8B7B43}" type="slidenum">
              <a:rPr lang="en-US" sz="1300"/>
              <a:pPr/>
              <a:t>71</a:t>
            </a:fld>
            <a:endParaRPr lang="en-US" sz="1300" dirty="0"/>
          </a:p>
        </p:txBody>
      </p:sp>
    </p:spTree>
    <p:extLst>
      <p:ext uri="{BB962C8B-B14F-4D97-AF65-F5344CB8AC3E}">
        <p14:creationId xmlns:p14="http://schemas.microsoft.com/office/powerpoint/2010/main" val="1773802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BF956188-6505-4C8E-A604-837EC9BD1946}" type="slidenum">
              <a:rPr lang="en-US" sz="1300"/>
              <a:pPr/>
              <a:t>72</a:t>
            </a:fld>
            <a:endParaRPr lang="en-US" sz="1300" dirty="0"/>
          </a:p>
        </p:txBody>
      </p:sp>
    </p:spTree>
    <p:extLst>
      <p:ext uri="{BB962C8B-B14F-4D97-AF65-F5344CB8AC3E}">
        <p14:creationId xmlns:p14="http://schemas.microsoft.com/office/powerpoint/2010/main" val="305455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4A798A5C-0602-4E39-A8DA-DD5AC3F47D29}" type="slidenum">
              <a:rPr lang="en-US" sz="1300" b="0">
                <a:latin typeface="Times New Roman" pitchFamily="18" charset="0"/>
              </a:rPr>
              <a:pPr/>
              <a:t>7</a:t>
            </a:fld>
            <a:endParaRPr lang="en-US" sz="1300" b="0" dirty="0">
              <a:latin typeface="Times New Roman" pitchFamily="18" charset="0"/>
            </a:endParaRPr>
          </a:p>
        </p:txBody>
      </p:sp>
    </p:spTree>
    <p:extLst>
      <p:ext uri="{BB962C8B-B14F-4D97-AF65-F5344CB8AC3E}">
        <p14:creationId xmlns:p14="http://schemas.microsoft.com/office/powerpoint/2010/main" val="24362670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7327BE6A-A5CE-4E25-8032-1D17D4353D47}" type="slidenum">
              <a:rPr lang="en-US" sz="1300"/>
              <a:pPr/>
              <a:t>73</a:t>
            </a:fld>
            <a:endParaRPr lang="en-US" sz="1300" dirty="0"/>
          </a:p>
        </p:txBody>
      </p:sp>
    </p:spTree>
    <p:extLst>
      <p:ext uri="{BB962C8B-B14F-4D97-AF65-F5344CB8AC3E}">
        <p14:creationId xmlns:p14="http://schemas.microsoft.com/office/powerpoint/2010/main" val="18756744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EDD332EB-833B-48BC-8DF6-A2A079E891EC}" type="slidenum">
              <a:rPr lang="en-US" sz="1300"/>
              <a:pPr/>
              <a:t>74</a:t>
            </a:fld>
            <a:endParaRPr lang="en-US" sz="1300" dirty="0"/>
          </a:p>
        </p:txBody>
      </p:sp>
    </p:spTree>
    <p:extLst>
      <p:ext uri="{BB962C8B-B14F-4D97-AF65-F5344CB8AC3E}">
        <p14:creationId xmlns:p14="http://schemas.microsoft.com/office/powerpoint/2010/main" val="26696212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9156E64A-82FE-41BE-A20D-9478A9CF8EB3}" type="slidenum">
              <a:rPr lang="en-US" sz="1300"/>
              <a:pPr/>
              <a:t>75</a:t>
            </a:fld>
            <a:endParaRPr lang="en-US" sz="1300" dirty="0"/>
          </a:p>
        </p:txBody>
      </p:sp>
    </p:spTree>
    <p:extLst>
      <p:ext uri="{BB962C8B-B14F-4D97-AF65-F5344CB8AC3E}">
        <p14:creationId xmlns:p14="http://schemas.microsoft.com/office/powerpoint/2010/main" val="4278990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9D4BF896-D335-4485-8E82-E354B7C7DF94}" type="slidenum">
              <a:rPr lang="en-US" sz="1300"/>
              <a:pPr/>
              <a:t>76</a:t>
            </a:fld>
            <a:endParaRPr lang="en-US" sz="1300" dirty="0"/>
          </a:p>
        </p:txBody>
      </p:sp>
    </p:spTree>
    <p:extLst>
      <p:ext uri="{BB962C8B-B14F-4D97-AF65-F5344CB8AC3E}">
        <p14:creationId xmlns:p14="http://schemas.microsoft.com/office/powerpoint/2010/main" val="14963291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03B34882-6E0E-4A72-B110-B96FB5816C63}" type="slidenum">
              <a:rPr lang="en-US" sz="1300"/>
              <a:pPr/>
              <a:t>77</a:t>
            </a:fld>
            <a:endParaRPr lang="en-US" sz="1300" dirty="0"/>
          </a:p>
        </p:txBody>
      </p:sp>
    </p:spTree>
    <p:extLst>
      <p:ext uri="{BB962C8B-B14F-4D97-AF65-F5344CB8AC3E}">
        <p14:creationId xmlns:p14="http://schemas.microsoft.com/office/powerpoint/2010/main" val="31016724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BEBEF052-0252-46A5-B201-6C76D043E199}" type="slidenum">
              <a:rPr lang="en-US" sz="1300"/>
              <a:pPr/>
              <a:t>78</a:t>
            </a:fld>
            <a:endParaRPr lang="en-US" sz="1300" dirty="0"/>
          </a:p>
        </p:txBody>
      </p:sp>
    </p:spTree>
    <p:extLst>
      <p:ext uri="{BB962C8B-B14F-4D97-AF65-F5344CB8AC3E}">
        <p14:creationId xmlns:p14="http://schemas.microsoft.com/office/powerpoint/2010/main" val="8547081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389616E4-B70D-49FD-88D1-A93EEC7671F5}" type="slidenum">
              <a:rPr lang="en-US" sz="1300"/>
              <a:pPr/>
              <a:t>79</a:t>
            </a:fld>
            <a:endParaRPr lang="en-US" sz="1300" dirty="0"/>
          </a:p>
        </p:txBody>
      </p:sp>
    </p:spTree>
    <p:extLst>
      <p:ext uri="{BB962C8B-B14F-4D97-AF65-F5344CB8AC3E}">
        <p14:creationId xmlns:p14="http://schemas.microsoft.com/office/powerpoint/2010/main" val="40063797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25D982B2-9DAE-4E2C-A797-A0269AD512EB}" type="slidenum">
              <a:rPr lang="en-US" sz="1300"/>
              <a:pPr/>
              <a:t>80</a:t>
            </a:fld>
            <a:endParaRPr lang="en-US" sz="1300" dirty="0"/>
          </a:p>
        </p:txBody>
      </p:sp>
    </p:spTree>
    <p:extLst>
      <p:ext uri="{BB962C8B-B14F-4D97-AF65-F5344CB8AC3E}">
        <p14:creationId xmlns:p14="http://schemas.microsoft.com/office/powerpoint/2010/main" val="30626963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AE76C50-27ED-4654-A625-1F9AE5F3E41B}" type="slidenum">
              <a:rPr lang="en-US" sz="1300"/>
              <a:pPr/>
              <a:t>81</a:t>
            </a:fld>
            <a:endParaRPr lang="en-US" sz="1300" dirty="0"/>
          </a:p>
        </p:txBody>
      </p:sp>
    </p:spTree>
    <p:extLst>
      <p:ext uri="{BB962C8B-B14F-4D97-AF65-F5344CB8AC3E}">
        <p14:creationId xmlns:p14="http://schemas.microsoft.com/office/powerpoint/2010/main" val="37379650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372" indent="-302066">
              <a:defRPr sz="2500">
                <a:solidFill>
                  <a:schemeClr val="tx1"/>
                </a:solidFill>
                <a:latin typeface="Arial" pitchFamily="34" charset="0"/>
                <a:ea typeface="ＭＳ Ｐゴシック" pitchFamily="34" charset="-128"/>
              </a:defRPr>
            </a:lvl2pPr>
            <a:lvl3pPr marL="1208265" indent="-241653">
              <a:defRPr sz="2500">
                <a:solidFill>
                  <a:schemeClr val="tx1"/>
                </a:solidFill>
                <a:latin typeface="Arial" pitchFamily="34" charset="0"/>
                <a:ea typeface="ＭＳ Ｐゴシック" pitchFamily="34" charset="-128"/>
              </a:defRPr>
            </a:lvl3pPr>
            <a:lvl4pPr marL="1691571" indent="-241653">
              <a:defRPr sz="2500">
                <a:solidFill>
                  <a:schemeClr val="tx1"/>
                </a:solidFill>
                <a:latin typeface="Arial" pitchFamily="34" charset="0"/>
                <a:ea typeface="ＭＳ Ｐゴシック" pitchFamily="34" charset="-128"/>
              </a:defRPr>
            </a:lvl4pPr>
            <a:lvl5pPr marL="2174878" indent="-241653">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D7D60856-41D9-44D9-AB8D-8985F75C6850}" type="slidenum">
              <a:rPr lang="en-US" sz="1300"/>
              <a:pPr/>
              <a:t>82</a:t>
            </a:fld>
            <a:endParaRPr lang="en-US" sz="1300" dirty="0"/>
          </a:p>
        </p:txBody>
      </p:sp>
    </p:spTree>
    <p:extLst>
      <p:ext uri="{BB962C8B-B14F-4D97-AF65-F5344CB8AC3E}">
        <p14:creationId xmlns:p14="http://schemas.microsoft.com/office/powerpoint/2010/main" val="261441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A335AA33-C799-4A51-B99E-45D6D217F1E5}" type="slidenum">
              <a:rPr lang="en-US" sz="1300" b="0">
                <a:latin typeface="Times New Roman" pitchFamily="18" charset="0"/>
              </a:rPr>
              <a:pPr/>
              <a:t>8</a:t>
            </a:fld>
            <a:endParaRPr lang="en-US" sz="1300" b="0" dirty="0">
              <a:latin typeface="Times New Roman" pitchFamily="18" charset="0"/>
            </a:endParaRPr>
          </a:p>
        </p:txBody>
      </p:sp>
    </p:spTree>
    <p:extLst>
      <p:ext uri="{BB962C8B-B14F-4D97-AF65-F5344CB8AC3E}">
        <p14:creationId xmlns:p14="http://schemas.microsoft.com/office/powerpoint/2010/main" val="1484122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128B5C7-784E-4C48-BB82-8A16B12B2CEA}" type="slidenum">
              <a:rPr lang="en-US"/>
              <a:pPr/>
              <a:t>83</a:t>
            </a:fld>
            <a:endParaRPr lang="en-US" dirty="0"/>
          </a:p>
        </p:txBody>
      </p:sp>
    </p:spTree>
    <p:extLst>
      <p:ext uri="{BB962C8B-B14F-4D97-AF65-F5344CB8AC3E}">
        <p14:creationId xmlns:p14="http://schemas.microsoft.com/office/powerpoint/2010/main" val="13723901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883FAD7-186E-4321-B6A4-EBD004B186DD}" type="slidenum">
              <a:rPr lang="en-US"/>
              <a:pPr/>
              <a:t>84</a:t>
            </a:fld>
            <a:endParaRPr lang="en-US" dirty="0"/>
          </a:p>
        </p:txBody>
      </p:sp>
    </p:spTree>
    <p:extLst>
      <p:ext uri="{BB962C8B-B14F-4D97-AF65-F5344CB8AC3E}">
        <p14:creationId xmlns:p14="http://schemas.microsoft.com/office/powerpoint/2010/main" val="339346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91DE7AC-1DE9-4325-95DF-30823D88DC3F}" type="slidenum">
              <a:rPr lang="en-US"/>
              <a:pPr/>
              <a:t>85</a:t>
            </a:fld>
            <a:endParaRPr lang="en-US" dirty="0"/>
          </a:p>
        </p:txBody>
      </p:sp>
    </p:spTree>
    <p:extLst>
      <p:ext uri="{BB962C8B-B14F-4D97-AF65-F5344CB8AC3E}">
        <p14:creationId xmlns:p14="http://schemas.microsoft.com/office/powerpoint/2010/main" val="16302659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B34192C-F760-422A-8781-CCC86F75CBBA}" type="slidenum">
              <a:rPr lang="en-US"/>
              <a:pPr/>
              <a:t>86</a:t>
            </a:fld>
            <a:endParaRPr lang="en-US" dirty="0"/>
          </a:p>
        </p:txBody>
      </p:sp>
    </p:spTree>
    <p:extLst>
      <p:ext uri="{BB962C8B-B14F-4D97-AF65-F5344CB8AC3E}">
        <p14:creationId xmlns:p14="http://schemas.microsoft.com/office/powerpoint/2010/main" val="21729251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59F43D6-F029-4591-921E-0E33C86847C0}" type="slidenum">
              <a:rPr lang="en-US"/>
              <a:pPr/>
              <a:t>87</a:t>
            </a:fld>
            <a:endParaRPr lang="en-US" dirty="0"/>
          </a:p>
        </p:txBody>
      </p:sp>
    </p:spTree>
    <p:extLst>
      <p:ext uri="{BB962C8B-B14F-4D97-AF65-F5344CB8AC3E}">
        <p14:creationId xmlns:p14="http://schemas.microsoft.com/office/powerpoint/2010/main" val="23650601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FFEA8A5-A1B9-41B1-94E9-620B9F1514F4}" type="slidenum">
              <a:rPr lang="en-US"/>
              <a:pPr/>
              <a:t>88</a:t>
            </a:fld>
            <a:endParaRPr lang="en-US" dirty="0"/>
          </a:p>
        </p:txBody>
      </p:sp>
    </p:spTree>
    <p:extLst>
      <p:ext uri="{BB962C8B-B14F-4D97-AF65-F5344CB8AC3E}">
        <p14:creationId xmlns:p14="http://schemas.microsoft.com/office/powerpoint/2010/main" val="40059867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B6D0788-D956-4399-8E6E-A35137A35E98}" type="slidenum">
              <a:rPr lang="en-US"/>
              <a:pPr/>
              <a:t>89</a:t>
            </a:fld>
            <a:endParaRPr lang="en-US" dirty="0"/>
          </a:p>
        </p:txBody>
      </p:sp>
    </p:spTree>
    <p:extLst>
      <p:ext uri="{BB962C8B-B14F-4D97-AF65-F5344CB8AC3E}">
        <p14:creationId xmlns:p14="http://schemas.microsoft.com/office/powerpoint/2010/main" val="13670569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660DCC5-1454-4F82-A4BF-C8D978C90C96}" type="slidenum">
              <a:rPr lang="en-US"/>
              <a:pPr/>
              <a:t>90</a:t>
            </a:fld>
            <a:endParaRPr lang="en-US" dirty="0"/>
          </a:p>
        </p:txBody>
      </p:sp>
    </p:spTree>
    <p:extLst>
      <p:ext uri="{BB962C8B-B14F-4D97-AF65-F5344CB8AC3E}">
        <p14:creationId xmlns:p14="http://schemas.microsoft.com/office/powerpoint/2010/main" val="9331479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9038A4B-4DD2-47E2-A6DB-96758A3A9E51}" type="slidenum">
              <a:rPr lang="en-US"/>
              <a:pPr/>
              <a:t>91</a:t>
            </a:fld>
            <a:endParaRPr lang="en-US" dirty="0"/>
          </a:p>
        </p:txBody>
      </p:sp>
    </p:spTree>
    <p:extLst>
      <p:ext uri="{BB962C8B-B14F-4D97-AF65-F5344CB8AC3E}">
        <p14:creationId xmlns:p14="http://schemas.microsoft.com/office/powerpoint/2010/main" val="32221736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7A4724C-6FB9-4047-87CD-BD9B0994D190}" type="slidenum">
              <a:rPr lang="en-US"/>
              <a:pPr/>
              <a:t>92</a:t>
            </a:fld>
            <a:endParaRPr lang="en-US" dirty="0"/>
          </a:p>
        </p:txBody>
      </p:sp>
    </p:spTree>
    <p:extLst>
      <p:ext uri="{BB962C8B-B14F-4D97-AF65-F5344CB8AC3E}">
        <p14:creationId xmlns:p14="http://schemas.microsoft.com/office/powerpoint/2010/main" val="198188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a typeface="ＭＳ Ｐゴシック" pitchFamily="34"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Arial" pitchFamily="34" charset="0"/>
                <a:ea typeface="ＭＳ Ｐゴシック" pitchFamily="34" charset="-128"/>
              </a:defRPr>
            </a:lvl1pPr>
            <a:lvl2pPr marL="785372" indent="-302066">
              <a:defRPr sz="2500" b="1">
                <a:solidFill>
                  <a:schemeClr val="tx1"/>
                </a:solidFill>
                <a:latin typeface="Arial" pitchFamily="34" charset="0"/>
                <a:ea typeface="ＭＳ Ｐゴシック" pitchFamily="34" charset="-128"/>
              </a:defRPr>
            </a:lvl2pPr>
            <a:lvl3pPr marL="1208265" indent="-241653">
              <a:defRPr sz="2500" b="1">
                <a:solidFill>
                  <a:schemeClr val="tx1"/>
                </a:solidFill>
                <a:latin typeface="Arial" pitchFamily="34" charset="0"/>
                <a:ea typeface="ＭＳ Ｐゴシック" pitchFamily="34" charset="-128"/>
              </a:defRPr>
            </a:lvl3pPr>
            <a:lvl4pPr marL="1691571" indent="-241653">
              <a:defRPr sz="2500" b="1">
                <a:solidFill>
                  <a:schemeClr val="tx1"/>
                </a:solidFill>
                <a:latin typeface="Arial" pitchFamily="34" charset="0"/>
                <a:ea typeface="ＭＳ Ｐゴシック" pitchFamily="34" charset="-128"/>
              </a:defRPr>
            </a:lvl4pPr>
            <a:lvl5pPr marL="2174878" indent="-241653">
              <a:defRPr sz="2500" b="1">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fld id="{567A7CA5-A996-4967-8621-FE3005E7AD69}" type="slidenum">
              <a:rPr lang="en-US" sz="1300" b="0">
                <a:latin typeface="Times New Roman" pitchFamily="18" charset="0"/>
              </a:rPr>
              <a:pPr/>
              <a:t>9</a:t>
            </a:fld>
            <a:endParaRPr lang="en-US" sz="1300" b="0" dirty="0">
              <a:latin typeface="Times New Roman" pitchFamily="18" charset="0"/>
            </a:endParaRPr>
          </a:p>
        </p:txBody>
      </p:sp>
    </p:spTree>
    <p:extLst>
      <p:ext uri="{BB962C8B-B14F-4D97-AF65-F5344CB8AC3E}">
        <p14:creationId xmlns:p14="http://schemas.microsoft.com/office/powerpoint/2010/main" val="37693118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EF3FF9D-E9D4-4F82-BF2F-0763A2770EC2}" type="slidenum">
              <a:rPr lang="en-US"/>
              <a:pPr/>
              <a:t>93</a:t>
            </a:fld>
            <a:endParaRPr lang="en-US" dirty="0"/>
          </a:p>
        </p:txBody>
      </p:sp>
    </p:spTree>
    <p:extLst>
      <p:ext uri="{BB962C8B-B14F-4D97-AF65-F5344CB8AC3E}">
        <p14:creationId xmlns:p14="http://schemas.microsoft.com/office/powerpoint/2010/main" val="17689004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32AE7C7-06C9-4550-935A-D281F505ADFA}" type="slidenum">
              <a:rPr lang="en-US"/>
              <a:pPr/>
              <a:t>94</a:t>
            </a:fld>
            <a:endParaRPr lang="en-US" dirty="0"/>
          </a:p>
        </p:txBody>
      </p:sp>
    </p:spTree>
    <p:extLst>
      <p:ext uri="{BB962C8B-B14F-4D97-AF65-F5344CB8AC3E}">
        <p14:creationId xmlns:p14="http://schemas.microsoft.com/office/powerpoint/2010/main" val="32037367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B915F50-AEAE-4D36-8462-14C4C7EF2889}" type="slidenum">
              <a:rPr lang="en-US"/>
              <a:pPr/>
              <a:t>95</a:t>
            </a:fld>
            <a:endParaRPr lang="en-US" dirty="0"/>
          </a:p>
        </p:txBody>
      </p:sp>
    </p:spTree>
    <p:extLst>
      <p:ext uri="{BB962C8B-B14F-4D97-AF65-F5344CB8AC3E}">
        <p14:creationId xmlns:p14="http://schemas.microsoft.com/office/powerpoint/2010/main" val="11093131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FA16D17-22C6-4D88-BC8A-11FC996261C7}" type="slidenum">
              <a:rPr lang="en-US"/>
              <a:pPr/>
              <a:t>96</a:t>
            </a:fld>
            <a:endParaRPr lang="en-US" dirty="0"/>
          </a:p>
        </p:txBody>
      </p:sp>
    </p:spTree>
    <p:extLst>
      <p:ext uri="{BB962C8B-B14F-4D97-AF65-F5344CB8AC3E}">
        <p14:creationId xmlns:p14="http://schemas.microsoft.com/office/powerpoint/2010/main" val="5355051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E03A8C4-CE44-4C47-A9B5-7D31E37ADFFA}" type="slidenum">
              <a:rPr lang="en-US"/>
              <a:pPr/>
              <a:t>97</a:t>
            </a:fld>
            <a:endParaRPr lang="en-US" dirty="0"/>
          </a:p>
        </p:txBody>
      </p:sp>
    </p:spTree>
    <p:extLst>
      <p:ext uri="{BB962C8B-B14F-4D97-AF65-F5344CB8AC3E}">
        <p14:creationId xmlns:p14="http://schemas.microsoft.com/office/powerpoint/2010/main" val="16862002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AC16F6-CD97-484B-8C07-7F64B454CF6D}" type="slidenum">
              <a:rPr lang="en-US"/>
              <a:pPr/>
              <a:t>98</a:t>
            </a:fld>
            <a:endParaRPr lang="en-US" dirty="0"/>
          </a:p>
        </p:txBody>
      </p:sp>
    </p:spTree>
    <p:extLst>
      <p:ext uri="{BB962C8B-B14F-4D97-AF65-F5344CB8AC3E}">
        <p14:creationId xmlns:p14="http://schemas.microsoft.com/office/powerpoint/2010/main" val="39862318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5AC1708-B82F-4162-A2D2-DB129CF0CD4E}" type="slidenum">
              <a:rPr lang="en-US"/>
              <a:pPr/>
              <a:t>99</a:t>
            </a:fld>
            <a:endParaRPr lang="en-US" dirty="0"/>
          </a:p>
        </p:txBody>
      </p:sp>
    </p:spTree>
    <p:extLst>
      <p:ext uri="{BB962C8B-B14F-4D97-AF65-F5344CB8AC3E}">
        <p14:creationId xmlns:p14="http://schemas.microsoft.com/office/powerpoint/2010/main" val="39968231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8F0358B-4B90-4EE9-989E-CBF8A50DF46D}" type="slidenum">
              <a:rPr lang="en-US"/>
              <a:pPr/>
              <a:t>100</a:t>
            </a:fld>
            <a:endParaRPr lang="en-US" dirty="0"/>
          </a:p>
        </p:txBody>
      </p:sp>
    </p:spTree>
    <p:extLst>
      <p:ext uri="{BB962C8B-B14F-4D97-AF65-F5344CB8AC3E}">
        <p14:creationId xmlns:p14="http://schemas.microsoft.com/office/powerpoint/2010/main" val="29385792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0DA8B57-F258-49DE-8FD1-85A4E1968691}" type="slidenum">
              <a:rPr lang="en-US"/>
              <a:pPr/>
              <a:t>101</a:t>
            </a:fld>
            <a:endParaRPr lang="en-US" dirty="0"/>
          </a:p>
        </p:txBody>
      </p:sp>
    </p:spTree>
    <p:extLst>
      <p:ext uri="{BB962C8B-B14F-4D97-AF65-F5344CB8AC3E}">
        <p14:creationId xmlns:p14="http://schemas.microsoft.com/office/powerpoint/2010/main" val="24590831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85372" indent="-302066">
              <a:defRPr>
                <a:solidFill>
                  <a:schemeClr val="tx1"/>
                </a:solidFill>
                <a:latin typeface="Arial" pitchFamily="34" charset="0"/>
                <a:ea typeface="ＭＳ Ｐゴシック" pitchFamily="34" charset="-128"/>
              </a:defRPr>
            </a:lvl2pPr>
            <a:lvl3pPr marL="1208265" indent="-241653">
              <a:defRPr>
                <a:solidFill>
                  <a:schemeClr val="tx1"/>
                </a:solidFill>
                <a:latin typeface="Arial" pitchFamily="34" charset="0"/>
                <a:ea typeface="ＭＳ Ｐゴシック" pitchFamily="34" charset="-128"/>
              </a:defRPr>
            </a:lvl3pPr>
            <a:lvl4pPr marL="1691571" indent="-241653">
              <a:defRPr>
                <a:solidFill>
                  <a:schemeClr val="tx1"/>
                </a:solidFill>
                <a:latin typeface="Arial" pitchFamily="34" charset="0"/>
                <a:ea typeface="ＭＳ Ｐゴシック" pitchFamily="34" charset="-128"/>
              </a:defRPr>
            </a:lvl4pPr>
            <a:lvl5pPr marL="2174878" indent="-241653">
              <a:defRPr>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FA75B7F-2C5C-4335-AAFB-48F206860502}" type="slidenum">
              <a:rPr lang="en-US"/>
              <a:pPr/>
              <a:t>102</a:t>
            </a:fld>
            <a:endParaRPr lang="en-US" dirty="0"/>
          </a:p>
        </p:txBody>
      </p:sp>
    </p:spTree>
    <p:extLst>
      <p:ext uri="{BB962C8B-B14F-4D97-AF65-F5344CB8AC3E}">
        <p14:creationId xmlns:p14="http://schemas.microsoft.com/office/powerpoint/2010/main" val="177989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58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105AF69-20A3-4170-A6BA-FF2CF3DA52AE}" type="slidenum">
              <a:rPr lang="en-US"/>
              <a:pPr/>
              <a:t>‹#›</a:t>
            </a:fld>
            <a:endParaRPr lang="en-US" dirty="0"/>
          </a:p>
        </p:txBody>
      </p:sp>
    </p:spTree>
    <p:extLst>
      <p:ext uri="{BB962C8B-B14F-4D97-AF65-F5344CB8AC3E}">
        <p14:creationId xmlns:p14="http://schemas.microsoft.com/office/powerpoint/2010/main" val="9112037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82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fld id="{9F758170-2A1F-4A58-9FD0-6E7F7B1C77BF}" type="slidenum">
              <a:rPr lang="en-US"/>
              <a:pPr/>
              <a:t>‹#›</a:t>
            </a:fld>
            <a:endParaRPr lang="en-US" dirty="0"/>
          </a:p>
        </p:txBody>
      </p:sp>
    </p:spTree>
    <p:extLst>
      <p:ext uri="{BB962C8B-B14F-4D97-AF65-F5344CB8AC3E}">
        <p14:creationId xmlns:p14="http://schemas.microsoft.com/office/powerpoint/2010/main" val="103631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26576009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Footer Placeholder 11"/>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222024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2" name="Date Placeholder 9"/>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4"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19" name="Rectangle 6"/>
          <p:cNvSpPr>
            <a:spLocks noChangeArrowheads="1"/>
          </p:cNvSpPr>
          <p:nvPr userDrawn="1"/>
        </p:nvSpPr>
        <p:spPr bwMode="auto">
          <a:xfrm>
            <a:off x="457200" y="6400800"/>
            <a:ext cx="571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20"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225270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89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2"/>
                </a:solidFill>
              </a:defRPr>
            </a:lvl1pPr>
          </a:lstStyle>
          <a:p>
            <a:fld id="{CDE381C3-BB37-4F1D-8394-2313C25A4E22}" type="slidenum">
              <a:rPr lang="en-US"/>
              <a:pPr/>
              <a:t>‹#›</a:t>
            </a:fld>
            <a:endParaRPr lang="en-US" dirty="0"/>
          </a:p>
        </p:txBody>
      </p:sp>
    </p:spTree>
    <p:extLst>
      <p:ext uri="{BB962C8B-B14F-4D97-AF65-F5344CB8AC3E}">
        <p14:creationId xmlns:p14="http://schemas.microsoft.com/office/powerpoint/2010/main" val="326636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3AA1FF7E-F2C8-433D-966D-A2FDD59D225F}" type="slidenum">
              <a:rPr lang="en-US"/>
              <a:pPr/>
              <a:t>‹#›</a:t>
            </a:fld>
            <a:endParaRPr lang="en-US" dirty="0"/>
          </a:p>
        </p:txBody>
      </p:sp>
    </p:spTree>
    <p:extLst>
      <p:ext uri="{BB962C8B-B14F-4D97-AF65-F5344CB8AC3E}">
        <p14:creationId xmlns:p14="http://schemas.microsoft.com/office/powerpoint/2010/main" val="365209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11"/>
          <p:cNvSpPr>
            <a:spLocks noGrp="1"/>
          </p:cNvSpPr>
          <p:nvPr>
            <p:ph type="dt" sz="half" idx="10"/>
          </p:nvPr>
        </p:nvSpPr>
        <p:spPr>
          <a:xfrm>
            <a:off x="62484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vl1pPr>
          </a:lstStyle>
          <a:p>
            <a:fld id="{910F9594-DE12-4D2A-A9EF-B45E2F9C9806}" type="slidenum">
              <a:rPr lang="en-US"/>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30341319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43B549B0-0804-40CC-A13B-392E17B9A391}" type="slidenum">
              <a:rPr lang="en-US"/>
              <a:pPr/>
              <a:t>‹#›</a:t>
            </a:fld>
            <a:endParaRPr lang="en-US" dirty="0"/>
          </a:p>
        </p:txBody>
      </p:sp>
    </p:spTree>
    <p:extLst>
      <p:ext uri="{BB962C8B-B14F-4D97-AF65-F5344CB8AC3E}">
        <p14:creationId xmlns:p14="http://schemas.microsoft.com/office/powerpoint/2010/main" val="360725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12" name="Rectangle 6"/>
          <p:cNvSpPr>
            <a:spLocks noChangeArrowheads="1"/>
          </p:cNvSpPr>
          <p:nvPr userDrawn="1"/>
        </p:nvSpPr>
        <p:spPr bwMode="auto">
          <a:xfrm>
            <a:off x="457200" y="64008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13"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12357329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hf hdr="0" ftr="0" dt="0"/>
  <p:txStyles>
    <p:titleStyle>
      <a:lvl1pPr algn="l" rtl="0" eaLnBrk="0" fontAlgn="base" hangingPunct="0">
        <a:spcBef>
          <a:spcPct val="0"/>
        </a:spcBef>
        <a:spcAft>
          <a:spcPct val="0"/>
        </a:spcAft>
        <a:defRPr sz="3800" b="1" kern="1200">
          <a:solidFill>
            <a:schemeClr val="tx2"/>
          </a:solidFill>
          <a:latin typeface="Times New Roman" charset="0"/>
          <a:ea typeface="ＭＳ Ｐゴシック" charset="-128"/>
          <a:cs typeface="ＭＳ Ｐゴシック" charset="-128"/>
        </a:defRPr>
      </a:lvl1pPr>
      <a:lvl2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1"/>
        </a:buClr>
        <a:buSzPct val="100000"/>
        <a:buFont typeface="Arial" charset="0"/>
        <a:buChar char="•"/>
        <a:defRPr sz="2400" kern="1200">
          <a:solidFill>
            <a:schemeClr val="tx1"/>
          </a:solidFill>
          <a:latin typeface="Times New Roman" charset="0"/>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Times New Roman" charset="0"/>
          <a:ea typeface="ＭＳ Ｐゴシック" charset="-128"/>
          <a:cs typeface="ＭＳ Ｐゴシック"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Times New Roman" charset="0"/>
          <a:ea typeface="ＭＳ Ｐゴシック" charset="-128"/>
          <a:cs typeface="ＭＳ Ｐゴシック" charset="0"/>
        </a:defRPr>
      </a:lvl3pPr>
      <a:lvl4pPr marL="1371600" indent="-228600" algn="l" rtl="0" eaLnBrk="0" fontAlgn="base" hangingPunct="0">
        <a:spcBef>
          <a:spcPts val="400"/>
        </a:spcBef>
        <a:spcAft>
          <a:spcPct val="0"/>
        </a:spcAft>
        <a:buClr>
          <a:srgbClr val="EB641B"/>
        </a:buClr>
        <a:buSzPct val="75000"/>
        <a:buFont typeface="Wingdings" charset="2"/>
        <a:buChar char=""/>
        <a:defRPr sz="2000" kern="1200">
          <a:solidFill>
            <a:schemeClr val="tx1"/>
          </a:solidFill>
          <a:latin typeface="Times New Roman" charset="0"/>
          <a:ea typeface="ＭＳ Ｐゴシック" charset="-128"/>
          <a:cs typeface="ＭＳ Ｐゴシック" charset="0"/>
        </a:defRPr>
      </a:lvl4pPr>
      <a:lvl5pPr marL="1828800" indent="-228600" algn="l" rtl="0" eaLnBrk="0" fontAlgn="base" hangingPunct="0">
        <a:spcBef>
          <a:spcPts val="400"/>
        </a:spcBef>
        <a:spcAft>
          <a:spcPct val="0"/>
        </a:spcAft>
        <a:buClr>
          <a:srgbClr val="39639D"/>
        </a:buClr>
        <a:buSzPct val="65000"/>
        <a:buFont typeface="Wingdings" charset="2"/>
        <a:buChar char=""/>
        <a:defRPr sz="2000" kern="1200">
          <a:solidFill>
            <a:schemeClr val="tx1"/>
          </a:solidFill>
          <a:latin typeface="Times New Roman" charset="0"/>
          <a:ea typeface="ＭＳ Ｐゴシック" charset="-128"/>
          <a:cs typeface="ＭＳ Ｐゴシック"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17.emf"/></Relationships>
</file>

<file path=ppt/slides/_rels/slide10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9.emf"/></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63.emf"/><Relationship Id="rId4" Type="http://schemas.openxmlformats.org/officeDocument/2006/relationships/image" Target="../media/image62.emf"/></Relationships>
</file>

<file path=ppt/slides/_rels/slide5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68.emf"/><Relationship Id="rId4" Type="http://schemas.openxmlformats.org/officeDocument/2006/relationships/image" Target="../media/image6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image" Target="../media/image73.emf"/></Relationships>
</file>

<file path=ppt/slides/_rels/slide6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75.emf"/></Relationships>
</file>

<file path=ppt/slides/_rels/slide6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7.xml"/><Relationship Id="rId1" Type="http://schemas.openxmlformats.org/officeDocument/2006/relationships/slideLayout" Target="../slideLayouts/slideLayout11.xml"/><Relationship Id="rId4" Type="http://schemas.openxmlformats.org/officeDocument/2006/relationships/image" Target="../media/image88.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8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94.jpeg"/><Relationship Id="rId4" Type="http://schemas.openxmlformats.org/officeDocument/2006/relationships/image" Target="../media/image93.jpeg"/></Relationships>
</file>

<file path=ppt/slides/_rels/slide8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98.emf"/></Relationships>
</file>

<file path=ppt/slides/_rels/slide8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102.emf"/></Relationships>
</file>

<file path=ppt/slides/_rels/slide9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04.emf"/></Relationships>
</file>

<file path=ppt/slides/_rels/slide9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06.emf"/></Relationships>
</file>

<file path=ppt/slides/_rels/slide9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08.emf"/></Relationships>
</file>

<file path=ppt/slides/_rels/slide9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112.jpeg"/></Relationships>
</file>

<file path=ppt/slides/_rels/slide9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114.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33400" y="166687"/>
            <a:ext cx="7600950" cy="990600"/>
          </a:xfrm>
        </p:spPr>
        <p:txBody>
          <a:bodyPr/>
          <a:lstStyle/>
          <a:p>
            <a:pPr eaLnBrk="1" hangingPunct="1"/>
            <a:r>
              <a:rPr lang="en-US" dirty="0">
                <a:latin typeface="Times New Roman" pitchFamily="18" charset="0"/>
                <a:ea typeface="ＭＳ Ｐゴシック" pitchFamily="34" charset="-128"/>
                <a:cs typeface="Times New Roman" pitchFamily="18" charset="0"/>
              </a:rPr>
              <a:t>Chapter 14  Carboxylic Acids, Esters, Amines, and Amides</a:t>
            </a:r>
          </a:p>
        </p:txBody>
      </p:sp>
      <p:sp>
        <p:nvSpPr>
          <p:cNvPr id="11266" name="Rectangle 3"/>
          <p:cNvSpPr>
            <a:spLocks noGrp="1" noChangeArrowheads="1"/>
          </p:cNvSpPr>
          <p:nvPr>
            <p:ph type="body" sz="half" idx="1"/>
          </p:nvPr>
        </p:nvSpPr>
        <p:spPr>
          <a:xfrm>
            <a:off x="323136" y="1836230"/>
            <a:ext cx="4541136" cy="4419600"/>
          </a:xfrm>
        </p:spPr>
        <p:txBody>
          <a:bodyPr/>
          <a:lstStyle/>
          <a:p>
            <a:pPr marL="0" indent="0">
              <a:buNone/>
            </a:pPr>
            <a:r>
              <a:rPr lang="en-US" dirty="0"/>
              <a:t>Environmental health practitioners (EHPs) monitor environmental pollution to protect the public’s health. By using specialized equipment, EHPs measure pollution levels in soil, air, and water, as well as noise and radiation levels. EHPs can specialize in a specific area, such as air quality or hazardous and solid waste.</a:t>
            </a:r>
            <a:endParaRPr lang="en-US" b="1" dirty="0">
              <a:ea typeface="ＭＳ Ｐゴシック" charset="0"/>
              <a:cs typeface="Times New Roman" charset="0"/>
            </a:endParaRPr>
          </a:p>
        </p:txBody>
      </p:sp>
      <p:pic>
        <p:nvPicPr>
          <p:cNvPr id="2" name="Picture 1"/>
          <p:cNvPicPr>
            <a:picLocks noChangeAspect="1"/>
          </p:cNvPicPr>
          <p:nvPr/>
        </p:nvPicPr>
        <p:blipFill>
          <a:blip r:embed="rId3" cstate="print"/>
          <a:stretch>
            <a:fillRect/>
          </a:stretch>
        </p:blipFill>
        <p:spPr>
          <a:xfrm>
            <a:off x="5070427" y="2057401"/>
            <a:ext cx="3787823" cy="3696718"/>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p:nvPr>
        </p:nvSpPr>
        <p:spPr>
          <a:xfrm>
            <a:off x="533400" y="257178"/>
            <a:ext cx="7677150" cy="9144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38914" name="Rectangle 1027"/>
          <p:cNvSpPr>
            <a:spLocks noGrp="1" noChangeArrowheads="1"/>
          </p:cNvSpPr>
          <p:nvPr>
            <p:ph type="body" sz="half" idx="1"/>
          </p:nvPr>
        </p:nvSpPr>
        <p:spPr>
          <a:xfrm>
            <a:off x="609600" y="1600200"/>
            <a:ext cx="81534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IUPAC names of each compound. </a:t>
            </a:r>
          </a:p>
          <a:p>
            <a:pPr eaLnBrk="1" hangingPunct="1">
              <a:spcBef>
                <a:spcPct val="100000"/>
              </a:spcBef>
              <a:buFont typeface="Wingdings" pitchFamily="2" charset="2"/>
              <a:buNone/>
            </a:pPr>
            <a:r>
              <a:rPr lang="en-US" dirty="0">
                <a:latin typeface="Times New Roman" pitchFamily="18" charset="0"/>
                <a:ea typeface="ＭＳ Ｐゴシック" pitchFamily="34" charset="-128"/>
                <a:cs typeface="Times New Roman" pitchFamily="18" charset="0"/>
              </a:rPr>
              <a:t>A.					B.  </a:t>
            </a:r>
          </a:p>
          <a:p>
            <a:pPr eaLnBrk="1" hangingPunct="1">
              <a:spcBef>
                <a:spcPct val="10000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10000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r>
              <a:rPr lang="en-US" dirty="0">
                <a:solidFill>
                  <a:srgbClr val="FF3300"/>
                </a:solidFill>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	</a:t>
            </a:r>
          </a:p>
        </p:txBody>
      </p:sp>
      <p:pic>
        <p:nvPicPr>
          <p:cNvPr id="389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2034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2514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19076"/>
            <a:ext cx="7770813" cy="990600"/>
          </a:xfrm>
        </p:spPr>
        <p:txBody>
          <a:bodyPr/>
          <a:lstStyle/>
          <a:p>
            <a:pPr eaLnBrk="1" hangingPunct="1"/>
            <a:r>
              <a:rPr lang="en-US" dirty="0">
                <a:latin typeface="Times New Roman" pitchFamily="18" charset="0"/>
                <a:ea typeface="ＭＳ Ｐゴシック" pitchFamily="34" charset="-128"/>
              </a:rPr>
              <a:t>Learning Check</a:t>
            </a:r>
          </a:p>
        </p:txBody>
      </p:sp>
      <p:sp>
        <p:nvSpPr>
          <p:cNvPr id="30723" name="Rectangle 3"/>
          <p:cNvSpPr>
            <a:spLocks noGrp="1" noChangeArrowheads="1"/>
          </p:cNvSpPr>
          <p:nvPr>
            <p:ph sz="quarter" idx="1"/>
          </p:nvPr>
        </p:nvSpPr>
        <p:spPr/>
        <p:txBody>
          <a:bodyPr/>
          <a:lstStyle/>
          <a:p>
            <a:pPr marL="609600" indent="-609600" eaLnBrk="1" hangingPunct="1">
              <a:spcBef>
                <a:spcPct val="50000"/>
              </a:spcBef>
              <a:buFont typeface="Wingdings" pitchFamily="2" charset="2"/>
              <a:buNone/>
            </a:pPr>
            <a:r>
              <a:rPr lang="en-US" dirty="0">
                <a:latin typeface="Times New Roman" pitchFamily="18" charset="0"/>
                <a:ea typeface="ＭＳ Ｐゴシック" pitchFamily="34" charset="-128"/>
              </a:rPr>
              <a:t>Draw the condensed structural formulas for the following:</a:t>
            </a:r>
          </a:p>
          <a:p>
            <a:pPr marL="609600" indent="-609600" eaLnBrk="1" hangingPunct="1">
              <a:spcBef>
                <a:spcPct val="50000"/>
              </a:spcBef>
              <a:buFont typeface="Wingdings" pitchFamily="2" charset="2"/>
              <a:buNone/>
            </a:pPr>
            <a:r>
              <a:rPr lang="en-US" dirty="0">
                <a:latin typeface="Times New Roman" pitchFamily="18" charset="0"/>
                <a:ea typeface="ＭＳ Ｐゴシック" pitchFamily="34" charset="-128"/>
              </a:rPr>
              <a:t>A.  pentanamide</a:t>
            </a:r>
          </a:p>
          <a:p>
            <a:pPr marL="609600" indent="-609600" eaLnBrk="1" hangingPunct="1">
              <a:spcBef>
                <a:spcPct val="50000"/>
              </a:spcBef>
              <a:buFont typeface="Wingdings" pitchFamily="2" charset="2"/>
              <a:buNone/>
            </a:pPr>
            <a:r>
              <a:rPr lang="en-US" dirty="0">
                <a:latin typeface="Times New Roman" pitchFamily="18" charset="0"/>
                <a:ea typeface="ＭＳ Ｐゴシック" pitchFamily="34" charset="-128"/>
              </a:rPr>
              <a:t>B.</a:t>
            </a:r>
            <a:r>
              <a:rPr lang="en-US" i="1" dirty="0">
                <a:latin typeface="Times New Roman" pitchFamily="18" charset="0"/>
                <a:ea typeface="ＭＳ Ｐゴシック" pitchFamily="34" charset="-128"/>
              </a:rPr>
              <a:t>  N</a:t>
            </a:r>
            <a:r>
              <a:rPr lang="en-US" dirty="0">
                <a:latin typeface="Times New Roman" pitchFamily="18" charset="0"/>
                <a:ea typeface="ＭＳ Ｐゴシック" pitchFamily="34" charset="-128"/>
              </a:rPr>
              <a:t>-ethylbenzamide</a:t>
            </a:r>
            <a:endParaRPr lang="en-US" i="1" dirty="0">
              <a:latin typeface="Times New Roman" pitchFamily="18" charset="0"/>
              <a:ea typeface="ＭＳ Ｐゴシック" pitchFamily="34" charset="-128"/>
            </a:endParaRPr>
          </a:p>
        </p:txBody>
      </p:sp>
      <p:sp>
        <p:nvSpPr>
          <p:cNvPr id="4" name="Slide Number Placeholder 2"/>
          <p:cNvSpPr txBox="1">
            <a:spLocks/>
          </p:cNvSpPr>
          <p:nvPr/>
        </p:nvSpPr>
        <p:spPr>
          <a:xfrm>
            <a:off x="8350370" y="72516"/>
            <a:ext cx="688761"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100</a:t>
            </a:fld>
            <a:endParaRPr lang="en-US" dirty="0"/>
          </a:p>
        </p:txBody>
      </p:sp>
    </p:spTree>
    <p:extLst>
      <p:ext uri="{BB962C8B-B14F-4D97-AF65-F5344CB8AC3E}">
        <p14:creationId xmlns:p14="http://schemas.microsoft.com/office/powerpoint/2010/main" val="4064602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19080"/>
            <a:ext cx="7770813" cy="990600"/>
          </a:xfrm>
        </p:spPr>
        <p:txBody>
          <a:bodyPr/>
          <a:lstStyle/>
          <a:p>
            <a:pPr eaLnBrk="1" hangingPunct="1"/>
            <a:r>
              <a:rPr lang="en-US" dirty="0">
                <a:latin typeface="Times New Roman" pitchFamily="18" charset="0"/>
                <a:ea typeface="ＭＳ Ｐゴシック" pitchFamily="34" charset="-128"/>
              </a:rPr>
              <a:t>Solution</a:t>
            </a:r>
            <a:r>
              <a:rPr lang="en-US" sz="3600" dirty="0">
                <a:latin typeface="Times New Roman" pitchFamily="18" charset="0"/>
                <a:ea typeface="ＭＳ Ｐゴシック" pitchFamily="34" charset="-128"/>
              </a:rPr>
              <a:t> </a:t>
            </a:r>
          </a:p>
        </p:txBody>
      </p:sp>
      <p:sp>
        <p:nvSpPr>
          <p:cNvPr id="31747" name="Rectangle 3"/>
          <p:cNvSpPr>
            <a:spLocks noGrp="1" noChangeArrowheads="1"/>
          </p:cNvSpPr>
          <p:nvPr>
            <p:ph sz="quarter" idx="1"/>
          </p:nvPr>
        </p:nvSpPr>
        <p:spPr>
          <a:xfrm>
            <a:off x="609600" y="1600200"/>
            <a:ext cx="7772400" cy="4114800"/>
          </a:xfrm>
        </p:spPr>
        <p:txBody>
          <a:bodyPr/>
          <a:lstStyle/>
          <a:p>
            <a:pPr marL="609600" indent="-609600" eaLnBrk="1" hangingPunct="1">
              <a:spcBef>
                <a:spcPct val="50000"/>
              </a:spcBef>
              <a:buFont typeface="Wingdings" pitchFamily="2" charset="2"/>
              <a:buNone/>
            </a:pPr>
            <a:r>
              <a:rPr lang="en-US" dirty="0">
                <a:latin typeface="Times New Roman" pitchFamily="18" charset="0"/>
                <a:ea typeface="ＭＳ Ｐゴシック" pitchFamily="34" charset="-128"/>
              </a:rPr>
              <a:t>Draw the condensed structural formulas for the following:</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rPr>
              <a:t>A.  pentanamide</a:t>
            </a:r>
          </a:p>
          <a:p>
            <a:pPr marL="609600" indent="-609600" eaLnBrk="1" hangingPunct="1">
              <a:spcBef>
                <a:spcPct val="0"/>
              </a:spcBef>
              <a:buFont typeface="Wingdings" pitchFamily="2" charset="2"/>
              <a:buNone/>
            </a:pPr>
            <a:r>
              <a:rPr lang="en-US" i="1" dirty="0">
                <a:latin typeface="Times New Roman" pitchFamily="18" charset="0"/>
                <a:ea typeface="ＭＳ Ｐゴシック" pitchFamily="34" charset="-128"/>
              </a:rPr>
              <a:t>	</a:t>
            </a:r>
          </a:p>
          <a:p>
            <a:pPr marL="609600" indent="-609600" eaLnBrk="1" hangingPunct="1">
              <a:spcBef>
                <a:spcPct val="0"/>
              </a:spcBef>
              <a:buFont typeface="Wingdings" pitchFamily="2" charset="2"/>
              <a:buNone/>
            </a:pPr>
            <a:endParaRPr lang="en-US" i="1" dirty="0">
              <a:latin typeface="Times New Roman" pitchFamily="18" charset="0"/>
              <a:ea typeface="ＭＳ Ｐゴシック" pitchFamily="34" charset="-128"/>
            </a:endParaRPr>
          </a:p>
          <a:p>
            <a:pPr marL="609600" indent="-609600" eaLnBrk="1" hangingPunct="1">
              <a:spcBef>
                <a:spcPct val="0"/>
              </a:spcBef>
              <a:buFont typeface="Wingdings" pitchFamily="2" charset="2"/>
              <a:buNone/>
            </a:pPr>
            <a:r>
              <a:rPr lang="en-US" i="1" dirty="0">
                <a:latin typeface="Times New Roman" pitchFamily="18" charset="0"/>
                <a:ea typeface="ＭＳ Ｐゴシック" pitchFamily="34" charset="-128"/>
              </a:rPr>
              <a:t>		</a:t>
            </a:r>
          </a:p>
          <a:p>
            <a:pPr marL="609600" indent="-609600" eaLnBrk="1" hangingPunct="1">
              <a:spcBef>
                <a:spcPct val="50000"/>
              </a:spcBef>
              <a:buFont typeface="Arial" pitchFamily="34" charset="0"/>
              <a:buNone/>
            </a:pPr>
            <a:r>
              <a:rPr lang="en-US" dirty="0">
                <a:latin typeface="Times New Roman" pitchFamily="18" charset="0"/>
                <a:ea typeface="ＭＳ Ｐゴシック" pitchFamily="34" charset="-128"/>
              </a:rPr>
              <a:t>B</a:t>
            </a:r>
            <a:r>
              <a:rPr lang="en-US" i="1" dirty="0">
                <a:latin typeface="Times New Roman" pitchFamily="18" charset="0"/>
                <a:ea typeface="ＭＳ Ｐゴシック" pitchFamily="34" charset="-128"/>
              </a:rPr>
              <a:t>.  N</a:t>
            </a:r>
            <a:r>
              <a:rPr lang="en-US" dirty="0">
                <a:latin typeface="Times New Roman" pitchFamily="18" charset="0"/>
                <a:ea typeface="ＭＳ Ｐゴシック" pitchFamily="34" charset="-128"/>
              </a:rPr>
              <a:t>-ethylbenzamide     </a:t>
            </a:r>
            <a:endParaRPr lang="en-US" i="1" dirty="0">
              <a:latin typeface="Times New Roman" pitchFamily="18" charset="0"/>
              <a:ea typeface="ＭＳ Ｐゴシック" pitchFamily="34" charset="-128"/>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rPr>
              <a:t>			</a:t>
            </a:r>
            <a:endParaRPr lang="en-US" i="1" dirty="0">
              <a:latin typeface="Times New Roman" pitchFamily="18" charset="0"/>
              <a:ea typeface="ＭＳ Ｐゴシック" pitchFamily="34" charset="-128"/>
            </a:endParaRP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495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810000"/>
            <a:ext cx="29718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376249" y="72516"/>
            <a:ext cx="662882"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101</a:t>
            </a:fld>
            <a:endParaRPr lang="en-US" dirty="0"/>
          </a:p>
        </p:txBody>
      </p:sp>
    </p:spTree>
    <p:extLst>
      <p:ext uri="{BB962C8B-B14F-4D97-AF65-F5344CB8AC3E}">
        <p14:creationId xmlns:p14="http://schemas.microsoft.com/office/powerpoint/2010/main" val="6778883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533400" y="166690"/>
            <a:ext cx="7770813" cy="990600"/>
          </a:xfrm>
        </p:spPr>
        <p:txBody>
          <a:bodyPr/>
          <a:lstStyle/>
          <a:p>
            <a:pPr eaLnBrk="1" hangingPunct="1"/>
            <a:r>
              <a:rPr lang="en-US" dirty="0">
                <a:latin typeface="Times New Roman" pitchFamily="18" charset="0"/>
                <a:ea typeface="ＭＳ Ｐゴシック" pitchFamily="34" charset="-128"/>
              </a:rPr>
              <a:t>Carboxylic Acids, Esters, Amines, and Amides—Concept Map</a:t>
            </a:r>
          </a:p>
        </p:txBody>
      </p:sp>
      <p:pic>
        <p:nvPicPr>
          <p:cNvPr id="32771" name="Picture 1"/>
          <p:cNvPicPr>
            <a:picLocks noChangeAspect="1"/>
          </p:cNvPicPr>
          <p:nvPr/>
        </p:nvPicPr>
        <p:blipFill>
          <a:blip r:embed="rId3"/>
          <a:stretch>
            <a:fillRect/>
          </a:stretch>
        </p:blipFill>
        <p:spPr bwMode="auto">
          <a:xfrm>
            <a:off x="747217" y="1654175"/>
            <a:ext cx="7192366"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8255479" y="72516"/>
            <a:ext cx="783652"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102</a:t>
            </a:fld>
            <a:endParaRPr lang="en-US" dirty="0"/>
          </a:p>
        </p:txBody>
      </p:sp>
    </p:spTree>
    <p:extLst>
      <p:ext uri="{BB962C8B-B14F-4D97-AF65-F5344CB8AC3E}">
        <p14:creationId xmlns:p14="http://schemas.microsoft.com/office/powerpoint/2010/main" val="105895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a:xfrm>
            <a:off x="533400" y="257178"/>
            <a:ext cx="7677150" cy="9144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40962" name="Rectangle 1027"/>
          <p:cNvSpPr>
            <a:spLocks noGrp="1" noChangeArrowheads="1"/>
          </p:cNvSpPr>
          <p:nvPr>
            <p:ph type="body" sz="half" idx="1"/>
          </p:nvPr>
        </p:nvSpPr>
        <p:spPr>
          <a:xfrm>
            <a:off x="609600" y="1600200"/>
            <a:ext cx="81534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IUPAC names of each compound. </a:t>
            </a:r>
          </a:p>
          <a:p>
            <a:pPr eaLnBrk="1" hangingPunct="1">
              <a:spcBef>
                <a:spcPct val="100000"/>
              </a:spcBef>
              <a:buFont typeface="Wingdings" pitchFamily="2" charset="2"/>
              <a:buNone/>
            </a:pPr>
            <a:r>
              <a:rPr lang="en-US" dirty="0">
                <a:latin typeface="Times New Roman" pitchFamily="18" charset="0"/>
                <a:ea typeface="ＭＳ Ｐゴシック" pitchFamily="34" charset="-128"/>
                <a:cs typeface="Times New Roman" pitchFamily="18" charset="0"/>
              </a:rPr>
              <a:t>A.					B.  </a:t>
            </a:r>
          </a:p>
          <a:p>
            <a:pPr eaLnBrk="1" hangingPunct="1">
              <a:spcBef>
                <a:spcPct val="10000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100000"/>
              </a:spcBef>
              <a:buFont typeface="Wingdings" pitchFamily="2" charset="2"/>
              <a:buNone/>
            </a:pPr>
            <a:r>
              <a:rPr lang="en-US" dirty="0">
                <a:latin typeface="Times New Roman" pitchFamily="18" charset="0"/>
                <a:ea typeface="ＭＳ Ｐゴシック" pitchFamily="34" charset="-128"/>
                <a:cs typeface="Times New Roman" pitchFamily="18" charset="0"/>
              </a:rPr>
              <a:t>	2-methylpropanoic acid</a:t>
            </a:r>
          </a:p>
          <a:p>
            <a:pPr eaLnBrk="1" hangingPunct="1">
              <a:spcBef>
                <a:spcPct val="100000"/>
              </a:spcBef>
              <a:buFont typeface="Wingdings" pitchFamily="2" charset="2"/>
              <a:buNone/>
            </a:pPr>
            <a:r>
              <a:rPr lang="en-US" dirty="0">
                <a:latin typeface="Times New Roman" pitchFamily="18" charset="0"/>
                <a:ea typeface="ＭＳ Ｐゴシック" pitchFamily="34" charset="-128"/>
                <a:cs typeface="Times New Roman" pitchFamily="18" charset="0"/>
              </a:rPr>
              <a:t>						3-bromobenzoic acid</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r>
              <a:rPr lang="en-US" dirty="0">
                <a:solidFill>
                  <a:srgbClr val="FF3300"/>
                </a:solidFill>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	</a:t>
            </a:r>
          </a:p>
        </p:txBody>
      </p:sp>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2034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2514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p:nvPr>
        </p:nvSpPr>
        <p:spPr>
          <a:xfrm>
            <a:off x="533400" y="257182"/>
            <a:ext cx="7677150" cy="9144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43010" name="Rectangle 1027"/>
          <p:cNvSpPr>
            <a:spLocks noGrp="1" noChangeArrowheads="1"/>
          </p:cNvSpPr>
          <p:nvPr>
            <p:ph type="body" sz="half" idx="1"/>
          </p:nvPr>
        </p:nvSpPr>
        <p:spPr>
          <a:xfrm>
            <a:off x="685800" y="1752600"/>
            <a:ext cx="81534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Draw the line-angle formula for 4-chlorohexanoic acid.</a:t>
            </a:r>
          </a:p>
          <a:p>
            <a:pPr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r>
              <a:rPr lang="en-US" dirty="0">
                <a:solidFill>
                  <a:srgbClr val="FF3300"/>
                </a:solidFill>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	</a:t>
            </a: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p:cNvSpPr>
            <a:spLocks noGrp="1" noChangeArrowheads="1"/>
          </p:cNvSpPr>
          <p:nvPr>
            <p:ph type="title"/>
          </p:nvPr>
        </p:nvSpPr>
        <p:spPr>
          <a:xfrm>
            <a:off x="533400" y="257183"/>
            <a:ext cx="7677150" cy="9144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45058" name="Rectangle 1027"/>
          <p:cNvSpPr>
            <a:spLocks noGrp="1" noChangeArrowheads="1"/>
          </p:cNvSpPr>
          <p:nvPr>
            <p:ph type="body" sz="half" idx="1"/>
          </p:nvPr>
        </p:nvSpPr>
        <p:spPr>
          <a:xfrm>
            <a:off x="685800" y="1752600"/>
            <a:ext cx="81534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Draw the line-angle formula for 4-chlorohexanoic acid. </a:t>
            </a:r>
          </a:p>
          <a:p>
            <a:pPr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r>
              <a:rPr lang="en-US" dirty="0">
                <a:solidFill>
                  <a:srgbClr val="FF3300"/>
                </a:solidFill>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	</a:t>
            </a:r>
          </a:p>
        </p:txBody>
      </p:sp>
      <p:pic>
        <p:nvPicPr>
          <p:cNvPr id="450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94000"/>
            <a:ext cx="27432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title"/>
          </p:nvPr>
        </p:nvSpPr>
        <p:spPr>
          <a:xfrm>
            <a:off x="533400" y="219075"/>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14.2  </a:t>
            </a:r>
            <a:r>
              <a:rPr lang="en-US" dirty="0">
                <a:solidFill>
                  <a:srgbClr val="800000"/>
                </a:solidFill>
                <a:latin typeface="Times New Roman" pitchFamily="18" charset="0"/>
                <a:ea typeface="ＭＳ Ｐゴシック" pitchFamily="34" charset="-128"/>
                <a:cs typeface="Times New Roman" pitchFamily="18" charset="0"/>
              </a:rPr>
              <a:t>Properties of Carboxylic Acids</a:t>
            </a:r>
          </a:p>
        </p:txBody>
      </p:sp>
      <p:sp>
        <p:nvSpPr>
          <p:cNvPr id="15362" name="Rectangle 3"/>
          <p:cNvSpPr>
            <a:spLocks noGrp="1" noChangeArrowheads="1"/>
          </p:cNvSpPr>
          <p:nvPr>
            <p:ph sz="quarter" idx="1"/>
          </p:nvPr>
        </p:nvSpPr>
        <p:spPr>
          <a:xfrm>
            <a:off x="685799" y="1600200"/>
            <a:ext cx="4552949" cy="4495800"/>
          </a:xfrm>
        </p:spPr>
        <p:txBody>
          <a:bodyPr/>
          <a:lstStyle/>
          <a:p>
            <a:pPr marL="0" indent="0" eaLnBrk="1" hangingPunct="1">
              <a:spcBef>
                <a:spcPct val="0"/>
              </a:spcBef>
              <a:buFont typeface="Arial" pitchFamily="34" charset="0"/>
              <a:buNone/>
            </a:pPr>
            <a:r>
              <a:rPr lang="en-US" dirty="0">
                <a:latin typeface="Times New Roman" pitchFamily="18" charset="0"/>
                <a:ea typeface="ＭＳ Ｐゴシック" pitchFamily="34" charset="-128"/>
              </a:rPr>
              <a:t>Carboxylate salts are often used as preservatives and flavor enhancers in soups and seasonings. </a:t>
            </a:r>
          </a:p>
          <a:p>
            <a:pPr marL="0" indent="0" eaLnBrk="1" hangingPunct="1">
              <a:spcBef>
                <a:spcPct val="0"/>
              </a:spcBef>
              <a:buFont typeface="Arial" pitchFamily="34" charset="0"/>
              <a:buNone/>
            </a:pPr>
            <a:endParaRPr lang="en-US" dirty="0">
              <a:latin typeface="Times New Roman" pitchFamily="18" charset="0"/>
              <a:ea typeface="ＭＳ Ｐゴシック" pitchFamily="34" charset="-128"/>
            </a:endParaRPr>
          </a:p>
          <a:p>
            <a:pPr marL="0" indent="0" eaLnBrk="1" hangingPunct="1">
              <a:spcBef>
                <a:spcPct val="0"/>
              </a:spcBef>
              <a:buFont typeface="Arial" pitchFamily="34" charset="0"/>
              <a:buNone/>
            </a:pPr>
            <a:r>
              <a:rPr lang="en-US" dirty="0">
                <a:latin typeface="Times New Roman" pitchFamily="18" charset="0"/>
                <a:ea typeface="ＭＳ Ｐゴシック" pitchFamily="34" charset="-128"/>
              </a:rPr>
              <a:t>Sodium propionate, a preservative, is added to cheeses, </a:t>
            </a:r>
            <a:r>
              <a:rPr lang="en-US" dirty="0" smtClean="0">
                <a:latin typeface="Times New Roman" pitchFamily="18" charset="0"/>
                <a:ea typeface="ＭＳ Ｐゴシック" pitchFamily="34" charset="-128"/>
              </a:rPr>
              <a:t>breads, </a:t>
            </a:r>
            <a:r>
              <a:rPr lang="en-US" dirty="0">
                <a:latin typeface="Times New Roman" pitchFamily="18" charset="0"/>
                <a:ea typeface="ＭＳ Ｐゴシック" pitchFamily="34" charset="-128"/>
              </a:rPr>
              <a:t>and other bakery items to inhibit the spoilage of the food by microorganisms. </a:t>
            </a:r>
            <a:endParaRPr lang="en-US" b="1" dirty="0">
              <a:latin typeface="Times New Roman" pitchFamily="18" charset="0"/>
              <a:ea typeface="ＭＳ Ｐゴシック" pitchFamily="34" charset="-128"/>
              <a:cs typeface="Times New Roman" pitchFamily="18" charset="0"/>
            </a:endParaRPr>
          </a:p>
        </p:txBody>
      </p:sp>
      <p:sp>
        <p:nvSpPr>
          <p:cNvPr id="15364" name="TextBox 9"/>
          <p:cNvSpPr txBox="1">
            <a:spLocks noChangeArrowheads="1"/>
          </p:cNvSpPr>
          <p:nvPr/>
        </p:nvSpPr>
        <p:spPr bwMode="auto">
          <a:xfrm>
            <a:off x="685800" y="5410200"/>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solidFill>
                  <a:srgbClr val="3D9D1E"/>
                </a:solidFill>
                <a:latin typeface="Times New Roman" pitchFamily="18" charset="0"/>
              </a:rPr>
              <a:t>Learning Goal  </a:t>
            </a:r>
            <a:r>
              <a:rPr lang="en-US" dirty="0">
                <a:latin typeface="Times New Roman" pitchFamily="18" charset="0"/>
              </a:rPr>
              <a:t>Describe the solubility, dissociation, and neutralization of carboxylic acids.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9" y="1958523"/>
            <a:ext cx="3534160" cy="3175451"/>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14</a:t>
            </a:fld>
            <a:endParaRPr lang="en-US" dirty="0"/>
          </a:p>
        </p:txBody>
      </p:sp>
    </p:spTree>
    <p:extLst>
      <p:ext uri="{BB962C8B-B14F-4D97-AF65-F5344CB8AC3E}">
        <p14:creationId xmlns:p14="http://schemas.microsoft.com/office/powerpoint/2010/main" val="370514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33400" y="219075"/>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Polarity of Carboxylic Acids</a:t>
            </a:r>
            <a:r>
              <a:rPr lang="en-US" dirty="0">
                <a:latin typeface="Times New Roman" pitchFamily="18" charset="0"/>
                <a:ea typeface="ＭＳ Ｐゴシック" pitchFamily="34" charset="-128"/>
              </a:rPr>
              <a:t>  </a:t>
            </a:r>
          </a:p>
        </p:txBody>
      </p:sp>
      <p:sp>
        <p:nvSpPr>
          <p:cNvPr id="17410" name="Rectangle 3"/>
          <p:cNvSpPr>
            <a:spLocks noGrp="1" noChangeArrowheads="1"/>
          </p:cNvSpPr>
          <p:nvPr>
            <p:ph sz="quarter" idx="1"/>
          </p:nvPr>
        </p:nvSpPr>
        <p:spPr>
          <a:xfrm>
            <a:off x="609600" y="1524000"/>
            <a:ext cx="8153400" cy="4840288"/>
          </a:xfrm>
        </p:spPr>
        <p:txBody>
          <a:bodyPr/>
          <a:lstStyle/>
          <a:p>
            <a:pPr marL="0" indent="0" eaLnBrk="1" hangingPunct="1">
              <a:lnSpc>
                <a:spcPct val="95000"/>
              </a:lnSpc>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Carboxylic acids are strongly polar because they have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two polar groups:</a:t>
            </a:r>
          </a:p>
          <a:p>
            <a:pPr marL="320040" indent="-320040" eaLnBrk="1" hangingPunct="1">
              <a:lnSpc>
                <a:spcPct val="95000"/>
              </a:lnSpc>
              <a:spcBef>
                <a:spcPct val="15000"/>
              </a:spcBef>
              <a:buSzTx/>
            </a:pPr>
            <a:r>
              <a:rPr lang="en-US" dirty="0">
                <a:latin typeface="Times New Roman" pitchFamily="18" charset="0"/>
                <a:ea typeface="ＭＳ Ｐゴシック" pitchFamily="34" charset="-128"/>
                <a:cs typeface="Times New Roman" pitchFamily="18" charset="0"/>
              </a:rPr>
              <a:t>hydroxyl group (—OH)</a:t>
            </a:r>
          </a:p>
          <a:p>
            <a:pPr marL="320040" indent="-320040" eaLnBrk="1" hangingPunct="1">
              <a:lnSpc>
                <a:spcPct val="95000"/>
              </a:lnSpc>
              <a:spcBef>
                <a:spcPct val="15000"/>
              </a:spcBef>
              <a:buSzTx/>
            </a:pPr>
            <a:r>
              <a:rPr lang="en-US" dirty="0">
                <a:latin typeface="Times New Roman" pitchFamily="18" charset="0"/>
                <a:ea typeface="ＭＳ Ｐゴシック" pitchFamily="34" charset="-128"/>
                <a:cs typeface="Times New Roman" pitchFamily="18" charset="0"/>
              </a:rPr>
              <a:t>carbonyl group (C     O)</a:t>
            </a:r>
          </a:p>
          <a:p>
            <a:pPr marL="0" indent="0" eaLnBrk="1" hangingPunct="1">
              <a:lnSpc>
                <a:spcPct val="95000"/>
              </a:lnSpc>
              <a:spcBef>
                <a:spcPct val="1500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p:txBody>
      </p:sp>
      <p:grpSp>
        <p:nvGrpSpPr>
          <p:cNvPr id="17412" name="Group 3"/>
          <p:cNvGrpSpPr>
            <a:grpSpLocks/>
          </p:cNvGrpSpPr>
          <p:nvPr/>
        </p:nvGrpSpPr>
        <p:grpSpPr bwMode="auto">
          <a:xfrm>
            <a:off x="3281363" y="2898775"/>
            <a:ext cx="307975" cy="49213"/>
            <a:chOff x="2871216" y="2389632"/>
            <a:chExt cx="307848" cy="48768"/>
          </a:xfrm>
        </p:grpSpPr>
        <p:cxnSp>
          <p:nvCxnSpPr>
            <p:cNvPr id="3" name="Straight Connector 2"/>
            <p:cNvCxnSpPr/>
            <p:nvPr/>
          </p:nvCxnSpPr>
          <p:spPr>
            <a:xfrm>
              <a:off x="2874390" y="2438400"/>
              <a:ext cx="304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71216" y="2389632"/>
              <a:ext cx="304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897"/>
          <a:stretch/>
        </p:blipFill>
        <p:spPr>
          <a:xfrm>
            <a:off x="304800" y="3597021"/>
            <a:ext cx="8534400" cy="1975104"/>
          </a:xfrm>
          <a:prstGeom prst="rect">
            <a:avLst/>
          </a:prstGeom>
        </p:spPr>
      </p:pic>
      <p:sp>
        <p:nvSpPr>
          <p:cNvPr id="8"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15</a:t>
            </a:fld>
            <a:endParaRPr lang="en-US" dirty="0"/>
          </a:p>
        </p:txBody>
      </p:sp>
    </p:spTree>
    <p:extLst>
      <p:ext uri="{BB962C8B-B14F-4D97-AF65-F5344CB8AC3E}">
        <p14:creationId xmlns:p14="http://schemas.microsoft.com/office/powerpoint/2010/main" val="181259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33400" y="219075"/>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Solubility in Water</a:t>
            </a:r>
          </a:p>
        </p:txBody>
      </p:sp>
      <p:sp>
        <p:nvSpPr>
          <p:cNvPr id="19458" name="Rectangle 3"/>
          <p:cNvSpPr>
            <a:spLocks noGrp="1" noChangeArrowheads="1"/>
          </p:cNvSpPr>
          <p:nvPr>
            <p:ph sz="quarter" idx="1"/>
          </p:nvPr>
        </p:nvSpPr>
        <p:spPr>
          <a:xfrm>
            <a:off x="609600" y="1600200"/>
            <a:ext cx="4191000" cy="4114800"/>
          </a:xfrm>
        </p:spPr>
        <p:txBody>
          <a:bodyPr/>
          <a:lstStyle/>
          <a:p>
            <a:pPr eaLnBrk="1" hangingPunct="1">
              <a:buClr>
                <a:schemeClr val="bg2"/>
              </a:buClr>
              <a:buSzTx/>
              <a:buFontTx/>
              <a:buNone/>
              <a:defRPr/>
            </a:pPr>
            <a:r>
              <a:rPr lang="en-US" altLang="en-US" dirty="0">
                <a:latin typeface="Times New Roman" pitchFamily="18" charset="0"/>
                <a:ea typeface="ＭＳ Ｐゴシック" pitchFamily="34" charset="-128"/>
                <a:cs typeface="Times New Roman" pitchFamily="18" charset="0"/>
              </a:rPr>
              <a:t>Carboxylic acids </a:t>
            </a:r>
          </a:p>
          <a:p>
            <a:pPr eaLnBrk="1" hangingPunct="1">
              <a:buSzTx/>
              <a:buFontTx/>
              <a:buChar char="•"/>
              <a:defRPr/>
            </a:pPr>
            <a:r>
              <a:rPr lang="en-US" altLang="en-US" dirty="0">
                <a:latin typeface="Times New Roman" pitchFamily="18" charset="0"/>
                <a:ea typeface="ＭＳ Ｐゴシック" pitchFamily="34" charset="-128"/>
                <a:cs typeface="Times New Roman" pitchFamily="18" charset="0"/>
              </a:rPr>
              <a:t>form hydrogen bonds with many water molecules</a:t>
            </a:r>
          </a:p>
          <a:p>
            <a:pPr eaLnBrk="1" hangingPunct="1">
              <a:buSzTx/>
              <a:buFontTx/>
              <a:buChar char="•"/>
              <a:defRPr/>
            </a:pPr>
            <a:r>
              <a:rPr lang="en-US" altLang="en-US" dirty="0">
                <a:latin typeface="Times New Roman" pitchFamily="18" charset="0"/>
                <a:ea typeface="ＭＳ Ｐゴシック" pitchFamily="34" charset="-128"/>
                <a:cs typeface="Times New Roman" pitchFamily="18" charset="0"/>
              </a:rPr>
              <a:t>with one to five carbon atoms are very soluble in water</a:t>
            </a:r>
          </a:p>
          <a:p>
            <a:pPr marL="0" indent="0" eaLnBrk="1" hangingPunct="1">
              <a:buSzTx/>
              <a:buFont typeface="Arial" pitchFamily="34" charset="0"/>
              <a:buNone/>
              <a:defRPr/>
            </a:pPr>
            <a:endParaRPr lang="en-US" altLang="en-US" dirty="0">
              <a:latin typeface="Times New Roman" pitchFamily="18" charset="0"/>
              <a:ea typeface="ＭＳ Ｐゴシック" pitchFamily="34" charset="-128"/>
              <a:cs typeface="Times New Roman" pitchFamily="18" charset="0"/>
            </a:endParaRPr>
          </a:p>
          <a:p>
            <a:pPr marL="0" indent="0" eaLnBrk="1" hangingPunct="1">
              <a:buSzTx/>
              <a:buFont typeface="Arial" pitchFamily="34" charset="0"/>
              <a:buNone/>
              <a:defRPr/>
            </a:pPr>
            <a:r>
              <a:rPr lang="en-US" altLang="en-US" dirty="0">
                <a:latin typeface="Times New Roman" pitchFamily="18" charset="0"/>
                <a:ea typeface="ＭＳ Ｐゴシック" pitchFamily="34" charset="-128"/>
                <a:cs typeface="Times New Roman" pitchFamily="18" charset="0"/>
              </a:rPr>
              <a:t>As the number of carbons increases, the solubility of </a:t>
            </a:r>
            <a:br>
              <a:rPr lang="en-US" altLang="en-US" dirty="0">
                <a:latin typeface="Times New Roman" pitchFamily="18" charset="0"/>
                <a:ea typeface="ＭＳ Ｐゴシック" pitchFamily="34" charset="-128"/>
                <a:cs typeface="Times New Roman" pitchFamily="18" charset="0"/>
              </a:rPr>
            </a:br>
            <a:r>
              <a:rPr lang="en-US" altLang="en-US" dirty="0">
                <a:latin typeface="Times New Roman" pitchFamily="18" charset="0"/>
                <a:ea typeface="ＭＳ Ｐゴシック" pitchFamily="34" charset="-128"/>
                <a:cs typeface="Times New Roman" pitchFamily="18" charset="0"/>
              </a:rPr>
              <a:t>the carboxylic acid in water </a:t>
            </a:r>
            <a:br>
              <a:rPr lang="en-US" altLang="en-US" dirty="0">
                <a:latin typeface="Times New Roman" pitchFamily="18" charset="0"/>
                <a:ea typeface="ＭＳ Ｐゴシック" pitchFamily="34" charset="-128"/>
                <a:cs typeface="Times New Roman" pitchFamily="18" charset="0"/>
              </a:rPr>
            </a:br>
            <a:r>
              <a:rPr lang="en-US" altLang="en-US" dirty="0">
                <a:latin typeface="Times New Roman" pitchFamily="18" charset="0"/>
                <a:ea typeface="ＭＳ Ｐゴシック" pitchFamily="34" charset="-128"/>
                <a:cs typeface="Times New Roman" pitchFamily="18" charset="0"/>
              </a:rPr>
              <a:t>is reduced.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46"/>
          <a:stretch/>
        </p:blipFill>
        <p:spPr>
          <a:xfrm>
            <a:off x="4962525" y="1924411"/>
            <a:ext cx="4062166" cy="3533413"/>
          </a:xfrm>
          <a:prstGeom prst="rect">
            <a:avLst/>
          </a:prstGeom>
        </p:spPr>
      </p:pic>
      <p:sp>
        <p:nvSpPr>
          <p:cNvPr id="3" name="TextBox 2"/>
          <p:cNvSpPr txBox="1"/>
          <p:nvPr/>
        </p:nvSpPr>
        <p:spPr>
          <a:xfrm>
            <a:off x="5743576" y="5695950"/>
            <a:ext cx="2533650" cy="584775"/>
          </a:xfrm>
          <a:prstGeom prst="rect">
            <a:avLst/>
          </a:prstGeom>
          <a:noFill/>
        </p:spPr>
        <p:txBody>
          <a:bodyPr wrap="square" rtlCol="0">
            <a:spAutoFit/>
          </a:bodyPr>
          <a:lstStyle/>
          <a:p>
            <a:r>
              <a:rPr lang="en-US" sz="1600" dirty="0">
                <a:latin typeface="Times New Roman" pitchFamily="18" charset="0"/>
                <a:cs typeface="Times New Roman" pitchFamily="18" charset="0"/>
              </a:rPr>
              <a:t>Acetic acid forms hydrogen bonds with water molecules.</a:t>
            </a:r>
          </a:p>
        </p:txBody>
      </p:sp>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16</a:t>
            </a:fld>
            <a:endParaRPr lang="en-US" dirty="0"/>
          </a:p>
        </p:txBody>
      </p:sp>
    </p:spTree>
    <p:extLst>
      <p:ext uri="{BB962C8B-B14F-4D97-AF65-F5344CB8AC3E}">
        <p14:creationId xmlns:p14="http://schemas.microsoft.com/office/powerpoint/2010/main" val="121878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3400"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Solubility in Water</a:t>
            </a:r>
          </a:p>
        </p:txBody>
      </p:sp>
      <p:pic>
        <p:nvPicPr>
          <p:cNvPr id="2" name="Picture 1"/>
          <p:cNvPicPr>
            <a:picLocks noChangeAspect="1"/>
          </p:cNvPicPr>
          <p:nvPr/>
        </p:nvPicPr>
        <p:blipFill>
          <a:blip r:embed="rId3"/>
          <a:stretch>
            <a:fillRect/>
          </a:stretch>
        </p:blipFill>
        <p:spPr>
          <a:xfrm>
            <a:off x="1900516" y="1604006"/>
            <a:ext cx="5342968" cy="4776826"/>
          </a:xfrm>
          <a:prstGeom prst="rect">
            <a:avLst/>
          </a:prstGeom>
        </p:spPr>
      </p:pic>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17</a:t>
            </a:fld>
            <a:endParaRPr lang="en-US" dirty="0"/>
          </a:p>
        </p:txBody>
      </p:sp>
    </p:spTree>
    <p:extLst>
      <p:ext uri="{BB962C8B-B14F-4D97-AF65-F5344CB8AC3E}">
        <p14:creationId xmlns:p14="http://schemas.microsoft.com/office/powerpoint/2010/main" val="235569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33400" y="257172"/>
            <a:ext cx="8015288" cy="914400"/>
          </a:xfrm>
        </p:spPr>
        <p:txBody>
          <a:bodyPr/>
          <a:lstStyle/>
          <a:p>
            <a:pPr eaLnBrk="1" hangingPunct="1"/>
            <a:r>
              <a:rPr lang="en-US" dirty="0">
                <a:latin typeface="Times New Roman" pitchFamily="18" charset="0"/>
                <a:ea typeface="ＭＳ Ｐゴシック" pitchFamily="34" charset="-128"/>
                <a:cs typeface="Times New Roman" pitchFamily="18" charset="0"/>
              </a:rPr>
              <a:t>Acidity of Carboxylic Acids</a:t>
            </a:r>
          </a:p>
        </p:txBody>
      </p:sp>
      <p:sp>
        <p:nvSpPr>
          <p:cNvPr id="23554" name="Rectangle 3"/>
          <p:cNvSpPr>
            <a:spLocks noGrp="1" noChangeArrowheads="1"/>
          </p:cNvSpPr>
          <p:nvPr>
            <p:ph type="body" sz="half" idx="1"/>
          </p:nvPr>
        </p:nvSpPr>
        <p:spPr>
          <a:xfrm>
            <a:off x="609600" y="1600200"/>
            <a:ext cx="69342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Carboxylic acids </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are weak acids</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ionize in water to produce carboxylate ions </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and hydronium ions </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can lose a proton because two oxygen atoms in the carboxylate ion stabilize negative charge</a:t>
            </a:r>
          </a:p>
          <a:p>
            <a:pPr eaLnBrk="1" hangingPunct="1">
              <a:spcBef>
                <a:spcPct val="50000"/>
              </a:spcBef>
              <a:buFont typeface="Wingdings" pitchFamily="2" charset="2"/>
              <a:buNone/>
            </a:pPr>
            <a:r>
              <a:rPr lang="en-US" dirty="0">
                <a:latin typeface="Times New Roman" pitchFamily="18" charset="0"/>
                <a:ea typeface="ＭＳ Ｐゴシック" pitchFamily="34" charset="-128"/>
                <a:cs typeface="Times New Roman" pitchFamily="18" charset="0"/>
              </a:rPr>
              <a:t>        </a:t>
            </a:r>
            <a:endParaRPr lang="en-US" sz="2000" baseline="30000" dirty="0">
              <a:solidFill>
                <a:srgbClr val="227A8F"/>
              </a:solidFill>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661"/>
          <a:stretch/>
        </p:blipFill>
        <p:spPr>
          <a:xfrm>
            <a:off x="781050" y="4100322"/>
            <a:ext cx="7696200" cy="2108896"/>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18</a:t>
            </a:fld>
            <a:endParaRPr lang="en-US" dirty="0"/>
          </a:p>
        </p:txBody>
      </p:sp>
    </p:spTree>
    <p:extLst>
      <p:ext uri="{BB962C8B-B14F-4D97-AF65-F5344CB8AC3E}">
        <p14:creationId xmlns:p14="http://schemas.microsoft.com/office/powerpoint/2010/main" val="224887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3400" y="219075"/>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r>
              <a:rPr lang="en-US" dirty="0">
                <a:latin typeface="Times New Roman" pitchFamily="18" charset="0"/>
                <a:ea typeface="ＭＳ Ｐゴシック" pitchFamily="34" charset="-128"/>
              </a:rPr>
              <a:t>  </a:t>
            </a:r>
          </a:p>
        </p:txBody>
      </p:sp>
      <p:sp>
        <p:nvSpPr>
          <p:cNvPr id="25602" name="Rectangle 3"/>
          <p:cNvSpPr>
            <a:spLocks noGrp="1" noChangeArrowheads="1"/>
          </p:cNvSpPr>
          <p:nvPr>
            <p:ph sz="quarter" idx="1"/>
          </p:nvPr>
        </p:nvSpPr>
        <p:spPr>
          <a:xfrm>
            <a:off x="609600" y="1600200"/>
            <a:ext cx="7543800" cy="4840288"/>
          </a:xfrm>
        </p:spPr>
        <p:txBody>
          <a:bodyPr/>
          <a:lstStyle/>
          <a:p>
            <a:pPr marL="0" indent="0" eaLnBrk="1" hangingPunct="1">
              <a:lnSpc>
                <a:spcPct val="95000"/>
              </a:lnSpc>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Write the balanced chemical equation for the dissociation of butanoic acid in water and identify the carboxylate ion.</a:t>
            </a:r>
          </a:p>
        </p:txBody>
      </p:sp>
      <p:sp>
        <p:nvSpPr>
          <p:cNvPr id="4" name="Rounded Rectangle 6">
            <a:extLst>
              <a:ext uri="{FF2B5EF4-FFF2-40B4-BE49-F238E27FC236}">
                <a16:creationId xmlns="" xmlns:a16="http://schemas.microsoft.com/office/drawing/2014/main" id="{1B479644-ECF9-4971-A7A0-C55C63333B8E}"/>
              </a:ext>
            </a:extLst>
          </p:cNvPr>
          <p:cNvSpPr>
            <a:spLocks noChangeArrowheads="1"/>
          </p:cNvSpPr>
          <p:nvPr/>
        </p:nvSpPr>
        <p:spPr bwMode="auto">
          <a:xfrm>
            <a:off x="386918" y="3084991"/>
            <a:ext cx="8299882" cy="1052004"/>
          </a:xfrm>
          <a:prstGeom prst="roundRect">
            <a:avLst>
              <a:gd name="adj" fmla="val 16667"/>
            </a:avLst>
          </a:prstGeom>
          <a:solidFill>
            <a:srgbClr val="A992FF">
              <a:alpha val="25098"/>
            </a:srgbClr>
          </a:solidFill>
          <a:ln w="10000">
            <a:solidFill>
              <a:schemeClr val="accent1"/>
            </a:solidFill>
            <a:round/>
            <a:headEnd/>
            <a:tailEnd/>
          </a:ln>
        </p:spPr>
        <p:txBody>
          <a:bodyPr anchor="ctr"/>
          <a:lstStyle/>
          <a:p>
            <a:r>
              <a:rPr lang="en-US" sz="2000" b="1" dirty="0">
                <a:latin typeface="Times New Roman" pitchFamily="18" charset="0"/>
              </a:rPr>
              <a:t>ANALYZE          Given                     Need                     Connect</a:t>
            </a:r>
          </a:p>
          <a:p>
            <a:r>
              <a:rPr lang="en-US" sz="2000" b="1" dirty="0">
                <a:latin typeface="Times New Roman" pitchFamily="18" charset="0"/>
              </a:rPr>
              <a:t>THE</a:t>
            </a:r>
            <a:r>
              <a:rPr lang="en-US" sz="2000" dirty="0">
                <a:latin typeface="Times New Roman" pitchFamily="18" charset="0"/>
              </a:rPr>
              <a:t>	                </a:t>
            </a:r>
            <a:r>
              <a:rPr lang="en-US" sz="2000" b="0" dirty="0">
                <a:latin typeface="Times New Roman" pitchFamily="18" charset="0"/>
              </a:rPr>
              <a:t>butanoic acid,         dissociation          products: butanoate                           </a:t>
            </a:r>
          </a:p>
          <a:p>
            <a:r>
              <a:rPr lang="en-US" sz="2000" b="1" dirty="0">
                <a:latin typeface="Times New Roman" pitchFamily="18" charset="0"/>
              </a:rPr>
              <a:t>PROBLEM</a:t>
            </a:r>
            <a:r>
              <a:rPr lang="en-US" sz="2000" dirty="0">
                <a:latin typeface="Times New Roman" pitchFamily="18" charset="0"/>
              </a:rPr>
              <a:t>           H</a:t>
            </a:r>
            <a:r>
              <a:rPr lang="en-US" sz="2000" baseline="-25000" dirty="0">
                <a:latin typeface="Times New Roman" pitchFamily="18" charset="0"/>
              </a:rPr>
              <a:t>2</a:t>
            </a:r>
            <a:r>
              <a:rPr lang="en-US" sz="2000" dirty="0">
                <a:latin typeface="Times New Roman" pitchFamily="18" charset="0"/>
              </a:rPr>
              <a:t>O</a:t>
            </a:r>
            <a:r>
              <a:rPr lang="en-US" sz="2000" b="0" dirty="0">
                <a:latin typeface="Times New Roman" pitchFamily="18" charset="0"/>
              </a:rPr>
              <a:t>	                    equation               ion, H</a:t>
            </a:r>
            <a:r>
              <a:rPr lang="en-US" sz="2000" b="0" baseline="-25000" dirty="0">
                <a:latin typeface="Times New Roman" pitchFamily="18" charset="0"/>
              </a:rPr>
              <a:t>3</a:t>
            </a:r>
            <a:r>
              <a:rPr lang="en-US" sz="2000" b="0" dirty="0">
                <a:latin typeface="Times New Roman" pitchFamily="18" charset="0"/>
              </a:rPr>
              <a:t>O</a:t>
            </a:r>
            <a:r>
              <a:rPr lang="en-US" sz="2000" b="0" baseline="30000" dirty="0">
                <a:latin typeface="Times New Roman" pitchFamily="18" charset="0"/>
              </a:rPr>
              <a:t>+</a:t>
            </a:r>
            <a:endParaRPr lang="en-US" sz="2000" b="0" i="1" baseline="30000" dirty="0">
              <a:latin typeface="Times New Roman" pitchFamily="18" charset="0"/>
            </a:endParaRP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19</a:t>
            </a:fld>
            <a:endParaRPr lang="en-US" dirty="0"/>
          </a:p>
        </p:txBody>
      </p:sp>
    </p:spTree>
    <p:extLst>
      <p:ext uri="{BB962C8B-B14F-4D97-AF65-F5344CB8AC3E}">
        <p14:creationId xmlns:p14="http://schemas.microsoft.com/office/powerpoint/2010/main" val="311783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title"/>
          </p:nvPr>
        </p:nvSpPr>
        <p:spPr>
          <a:xfrm>
            <a:off x="533400"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14.1  </a:t>
            </a:r>
            <a:r>
              <a:rPr lang="en-US" dirty="0">
                <a:solidFill>
                  <a:srgbClr val="800000"/>
                </a:solidFill>
                <a:latin typeface="Times New Roman" pitchFamily="18" charset="0"/>
                <a:ea typeface="ＭＳ Ｐゴシック" pitchFamily="34" charset="-128"/>
                <a:cs typeface="Times New Roman" pitchFamily="18" charset="0"/>
              </a:rPr>
              <a:t>Carboxylic Acids</a:t>
            </a:r>
            <a:r>
              <a:rPr lang="en-US" dirty="0">
                <a:solidFill>
                  <a:srgbClr val="800000"/>
                </a:solidFill>
                <a:latin typeface="Times New Roman" pitchFamily="18" charset="0"/>
                <a:ea typeface="ＭＳ Ｐゴシック" pitchFamily="34" charset="-128"/>
              </a:rPr>
              <a:t> </a:t>
            </a:r>
          </a:p>
        </p:txBody>
      </p:sp>
      <p:sp>
        <p:nvSpPr>
          <p:cNvPr id="20482" name="Rectangle 2"/>
          <p:cNvSpPr>
            <a:spLocks noGrp="1" noChangeArrowheads="1"/>
          </p:cNvSpPr>
          <p:nvPr>
            <p:ph sz="quarter" idx="1"/>
          </p:nvPr>
        </p:nvSpPr>
        <p:spPr>
          <a:xfrm>
            <a:off x="609599" y="1524000"/>
            <a:ext cx="8315325" cy="4648200"/>
          </a:xfrm>
        </p:spPr>
        <p:txBody>
          <a:bodyPr/>
          <a:lstStyle/>
          <a:p>
            <a:pPr marL="0" indent="0" eaLnBrk="1" hangingPunct="1">
              <a:buFont typeface="Wingdings" pitchFamily="2" charset="2"/>
              <a:buNone/>
            </a:pPr>
            <a:r>
              <a:rPr lang="en-US" dirty="0">
                <a:solidFill>
                  <a:srgbClr val="000000"/>
                </a:solidFill>
                <a:latin typeface="Times New Roman" pitchFamily="18" charset="0"/>
                <a:ea typeface="ＭＳ Ｐゴシック" pitchFamily="34" charset="-128"/>
                <a:cs typeface="Times New Roman" pitchFamily="18" charset="0"/>
              </a:rPr>
              <a:t>A carboxylic acid contains a carboxyl group, which consists of a hydroxyl group </a:t>
            </a:r>
            <a:r>
              <a:rPr lang="en-US" dirty="0">
                <a:solidFill>
                  <a:srgbClr val="000000"/>
                </a:solidFill>
                <a:latin typeface="Times New Roman" pitchFamily="18" charset="0"/>
                <a:ea typeface="ＭＳ Ｐゴシック" pitchFamily="34" charset="-128"/>
                <a:cs typeface="Times New Roman" pitchFamily="18" charset="0"/>
                <a:sym typeface="Symbol" pitchFamily="18" charset="2"/>
              </a:rPr>
              <a:t>—O</a:t>
            </a:r>
            <a:r>
              <a:rPr lang="en-US" dirty="0">
                <a:solidFill>
                  <a:srgbClr val="000000"/>
                </a:solidFill>
                <a:latin typeface="Times New Roman" pitchFamily="18" charset="0"/>
                <a:ea typeface="ＭＳ Ｐゴシック" pitchFamily="34" charset="-128"/>
                <a:cs typeface="Times New Roman" pitchFamily="18" charset="0"/>
              </a:rPr>
              <a:t>H attached to the carbon in a carbonyl group.   </a:t>
            </a:r>
          </a:p>
          <a:p>
            <a:pPr marL="0" indent="0" eaLnBrk="1" hangingPunct="1">
              <a:buFont typeface="Wingdings" pitchFamily="2" charset="2"/>
              <a:buNone/>
            </a:pPr>
            <a:endParaRPr lang="en-US" dirty="0">
              <a:solidFill>
                <a:srgbClr val="000000"/>
              </a:solidFill>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r>
              <a:rPr lang="en-US" dirty="0">
                <a:solidFill>
                  <a:srgbClr val="000000"/>
                </a:solidFill>
                <a:latin typeface="Times New Roman" pitchFamily="18" charset="0"/>
                <a:ea typeface="ＭＳ Ｐゴシック" pitchFamily="34" charset="-128"/>
                <a:cs typeface="Times New Roman" pitchFamily="18" charset="0"/>
              </a:rPr>
              <a:t>	</a:t>
            </a:r>
          </a:p>
        </p:txBody>
      </p:sp>
      <p:sp>
        <p:nvSpPr>
          <p:cNvPr id="20483" name="TextBox 9"/>
          <p:cNvSpPr txBox="1">
            <a:spLocks noChangeArrowheads="1"/>
          </p:cNvSpPr>
          <p:nvPr/>
        </p:nvSpPr>
        <p:spPr bwMode="auto">
          <a:xfrm>
            <a:off x="609600" y="5181600"/>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r>
              <a:rPr lang="en-US" dirty="0">
                <a:solidFill>
                  <a:srgbClr val="3D9D1E"/>
                </a:solidFill>
                <a:latin typeface="Times New Roman" pitchFamily="18" charset="0"/>
                <a:cs typeface="Times New Roman" pitchFamily="18" charset="0"/>
              </a:rPr>
              <a:t>Learning </a:t>
            </a:r>
            <a:r>
              <a:rPr lang="en-US" dirty="0">
                <a:solidFill>
                  <a:srgbClr val="3D9D1E"/>
                </a:solidFill>
                <a:latin typeface="Times New Roman" pitchFamily="18" charset="0"/>
              </a:rPr>
              <a:t>Goal  </a:t>
            </a:r>
            <a:r>
              <a:rPr lang="en-US" b="0" dirty="0">
                <a:latin typeface="Times New Roman" pitchFamily="18" charset="0"/>
              </a:rPr>
              <a:t>Write the IUPAC and common names for carboxylic acids; draw their condensed structural formulas or line-angle formulas.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992"/>
          <a:stretch/>
        </p:blipFill>
        <p:spPr>
          <a:xfrm>
            <a:off x="2219324" y="2409825"/>
            <a:ext cx="4482513" cy="2711521"/>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533400"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r>
              <a:rPr lang="en-US" sz="3600" dirty="0">
                <a:latin typeface="Times New Roman" pitchFamily="18" charset="0"/>
                <a:ea typeface="ＭＳ Ｐゴシック" pitchFamily="34" charset="-128"/>
              </a:rPr>
              <a:t>  </a:t>
            </a:r>
          </a:p>
        </p:txBody>
      </p:sp>
      <p:sp>
        <p:nvSpPr>
          <p:cNvPr id="22530" name="Rectangle 3"/>
          <p:cNvSpPr>
            <a:spLocks noGrp="1" noChangeArrowheads="1"/>
          </p:cNvSpPr>
          <p:nvPr>
            <p:ph sz="quarter" idx="1"/>
          </p:nvPr>
        </p:nvSpPr>
        <p:spPr>
          <a:xfrm>
            <a:off x="609600" y="1560513"/>
            <a:ext cx="8001000" cy="915987"/>
          </a:xfrm>
        </p:spPr>
        <p:txBody>
          <a:bodyPr/>
          <a:lstStyle/>
          <a:p>
            <a:pPr marL="0" indent="0" eaLnBrk="1" hangingPunct="1">
              <a:spcBef>
                <a:spcPct val="0"/>
              </a:spcBef>
              <a:buFont typeface="Wingdings" charset="0"/>
              <a:buNone/>
              <a:defRPr/>
            </a:pPr>
            <a:r>
              <a:rPr lang="en-US" dirty="0">
                <a:ea typeface="ＭＳ Ｐゴシック" charset="0"/>
                <a:cs typeface="Times New Roman" charset="0"/>
              </a:rPr>
              <a:t>Write the balanced chemical equation for the dissociation of butanoic acid in water and identify the carboxylate ion.</a:t>
            </a:r>
          </a:p>
          <a:p>
            <a:pPr marL="0" indent="0" eaLnBrk="1" hangingPunct="1">
              <a:spcBef>
                <a:spcPct val="0"/>
              </a:spcBef>
              <a:buFont typeface="Wingdings" charset="0"/>
              <a:buNone/>
              <a:defRPr/>
            </a:pPr>
            <a:endParaRPr lang="en-US" dirty="0">
              <a:ea typeface="ＭＳ Ｐゴシック" charset="0"/>
              <a:cs typeface="Times New Roman" charset="0"/>
            </a:endParaRPr>
          </a:p>
          <a:p>
            <a:pPr marL="0" indent="0" eaLnBrk="1" hangingPunct="1">
              <a:spcBef>
                <a:spcPct val="0"/>
              </a:spcBef>
              <a:buFont typeface="Wingdings" charset="0"/>
              <a:buNone/>
              <a:defRPr/>
            </a:pPr>
            <a:r>
              <a:rPr lang="en-US" dirty="0">
                <a:ea typeface="ＭＳ Ｐゴシック" charset="0"/>
                <a:cs typeface="Times New Roman" charset="0"/>
              </a:rPr>
              <a:t>				+ H</a:t>
            </a:r>
            <a:r>
              <a:rPr lang="en-US" baseline="-25000" dirty="0">
                <a:ea typeface="ＭＳ Ｐゴシック" charset="0"/>
                <a:cs typeface="Times New Roman" charset="0"/>
              </a:rPr>
              <a:t>2</a:t>
            </a:r>
            <a:r>
              <a:rPr lang="en-US" dirty="0">
                <a:ea typeface="ＭＳ Ｐゴシック" charset="0"/>
                <a:cs typeface="Times New Roman" charset="0"/>
              </a:rPr>
              <a:t>O</a:t>
            </a:r>
          </a:p>
          <a:p>
            <a:pPr marL="0" indent="0" eaLnBrk="1" hangingPunct="1">
              <a:spcBef>
                <a:spcPct val="0"/>
              </a:spcBef>
              <a:buFont typeface="Wingdings" charset="0"/>
              <a:buNone/>
              <a:defRPr/>
            </a:pPr>
            <a:endParaRPr lang="en-US" dirty="0">
              <a:ea typeface="ＭＳ Ｐゴシック" charset="0"/>
              <a:cs typeface="Times New Roman" charset="0"/>
            </a:endParaRPr>
          </a:p>
          <a:p>
            <a:pPr marL="0" indent="0" eaLnBrk="1" hangingPunct="1">
              <a:spcBef>
                <a:spcPts val="0"/>
              </a:spcBef>
              <a:buFont typeface="Arial" charset="0"/>
              <a:buNone/>
              <a:defRPr/>
            </a:pPr>
            <a:r>
              <a:rPr lang="en-US" dirty="0">
                <a:ea typeface="ＭＳ Ｐゴシック" charset="0"/>
                <a:cs typeface="Times New Roman" charset="0"/>
              </a:rPr>
              <a:t>		                                                             </a:t>
            </a:r>
            <a:r>
              <a:rPr lang="en-US" baseline="30000" dirty="0">
                <a:ea typeface="ＭＳ Ｐゴシック" charset="0"/>
                <a:cs typeface="Times New Roman" charset="0"/>
              </a:rPr>
              <a:t>–</a:t>
            </a:r>
            <a:r>
              <a:rPr lang="en-US" dirty="0">
                <a:ea typeface="ＭＳ Ｐゴシック" charset="0"/>
                <a:cs typeface="Times New Roman" charset="0"/>
              </a:rPr>
              <a:t> + H</a:t>
            </a:r>
            <a:r>
              <a:rPr lang="en-US" baseline="-25000" dirty="0">
                <a:ea typeface="ＭＳ Ｐゴシック" charset="0"/>
                <a:cs typeface="Times New Roman" charset="0"/>
              </a:rPr>
              <a:t>3</a:t>
            </a:r>
            <a:r>
              <a:rPr lang="en-US" dirty="0">
                <a:ea typeface="ＭＳ Ｐゴシック" charset="0"/>
                <a:cs typeface="Times New Roman" charset="0"/>
              </a:rPr>
              <a:t>O</a:t>
            </a:r>
            <a:r>
              <a:rPr lang="en-US" baseline="30000" dirty="0">
                <a:ea typeface="ＭＳ Ｐゴシック" charset="0"/>
                <a:cs typeface="Times New Roman" charset="0"/>
              </a:rPr>
              <a:t>+</a:t>
            </a:r>
          </a:p>
          <a:p>
            <a:pPr marL="0" indent="0" eaLnBrk="1" hangingPunct="1">
              <a:spcBef>
                <a:spcPct val="0"/>
              </a:spcBef>
              <a:buFont typeface="Wingdings" charset="0"/>
              <a:buNone/>
              <a:defRPr/>
            </a:pPr>
            <a:endParaRPr lang="en-US" dirty="0">
              <a:ea typeface="ＭＳ Ｐゴシック" charset="0"/>
              <a:cs typeface="Times New Roman" charset="0"/>
            </a:endParaRPr>
          </a:p>
          <a:p>
            <a:pPr eaLnBrk="1" hangingPunct="1">
              <a:spcBef>
                <a:spcPct val="0"/>
              </a:spcBef>
              <a:buFont typeface="Wingdings" charset="0"/>
              <a:buNone/>
              <a:defRPr/>
            </a:pPr>
            <a:endParaRPr lang="en-US" dirty="0">
              <a:ea typeface="ＭＳ Ｐゴシック" charset="0"/>
              <a:cs typeface="Times New Roman" charset="0"/>
            </a:endParaRPr>
          </a:p>
          <a:p>
            <a:pPr eaLnBrk="1" hangingPunct="1">
              <a:spcBef>
                <a:spcPct val="0"/>
              </a:spcBef>
              <a:buFont typeface="Wingdings" charset="0"/>
              <a:buNone/>
              <a:defRPr/>
            </a:pPr>
            <a:r>
              <a:rPr lang="en-US" dirty="0">
                <a:ea typeface="ＭＳ Ｐゴシック" charset="0"/>
                <a:cs typeface="Times New Roman" charset="0"/>
              </a:rPr>
              <a:t>      </a:t>
            </a:r>
          </a:p>
        </p:txBody>
      </p:sp>
      <p:sp>
        <p:nvSpPr>
          <p:cNvPr id="27651" name="TextBox 1"/>
          <p:cNvSpPr txBox="1">
            <a:spLocks noChangeArrowheads="1"/>
          </p:cNvSpPr>
          <p:nvPr/>
        </p:nvSpPr>
        <p:spPr bwMode="auto">
          <a:xfrm>
            <a:off x="4267200" y="411480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dirty="0">
                <a:solidFill>
                  <a:srgbClr val="FF0000"/>
                </a:solidFill>
                <a:cs typeface="Times New Roman" pitchFamily="18" charset="0"/>
              </a:rPr>
              <a:t>carboxylate ion</a:t>
            </a:r>
            <a:endParaRPr lang="en-US" sz="1800" dirty="0">
              <a:solidFill>
                <a:srgbClr val="FF0000"/>
              </a:solidFill>
            </a:endParaRPr>
          </a:p>
        </p:txBody>
      </p:sp>
      <p:cxnSp>
        <p:nvCxnSpPr>
          <p:cNvPr id="3" name="Straight Arrow Connector 2"/>
          <p:cNvCxnSpPr>
            <a:cxnSpLocks noChangeShapeType="1"/>
          </p:cNvCxnSpPr>
          <p:nvPr/>
        </p:nvCxnSpPr>
        <p:spPr bwMode="auto">
          <a:xfrm>
            <a:off x="5257800" y="2867025"/>
            <a:ext cx="457200" cy="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5" name="Straight Arrow Connector 4"/>
          <p:cNvCxnSpPr>
            <a:cxnSpLocks noChangeShapeType="1"/>
          </p:cNvCxnSpPr>
          <p:nvPr/>
        </p:nvCxnSpPr>
        <p:spPr bwMode="auto">
          <a:xfrm flipH="1">
            <a:off x="5257800" y="2943225"/>
            <a:ext cx="457200" cy="0"/>
          </a:xfrm>
          <a:prstGeom prst="straightConnector1">
            <a:avLst/>
          </a:prstGeom>
          <a:noFill/>
          <a:ln w="19050">
            <a:solidFill>
              <a:schemeClr val="tx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pic>
        <p:nvPicPr>
          <p:cNvPr id="2765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35433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p:cNvPicPr>
            <a:picLocks noChangeAspect="1"/>
          </p:cNvPicPr>
          <p:nvPr/>
        </p:nvPicPr>
        <p:blipFill rotWithShape="1">
          <a:blip r:embed="rId4">
            <a:extLst>
              <a:ext uri="{28A0092B-C50C-407E-A947-70E740481C1C}">
                <a14:useLocalDpi xmlns:a14="http://schemas.microsoft.com/office/drawing/2010/main" val="0"/>
              </a:ext>
            </a:extLst>
          </a:blip>
          <a:srcRect r="2939"/>
          <a:stretch/>
        </p:blipFill>
        <p:spPr bwMode="auto">
          <a:xfrm>
            <a:off x="3892958" y="3019425"/>
            <a:ext cx="3301183" cy="8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20</a:t>
            </a:fld>
            <a:endParaRPr lang="en-US" dirty="0"/>
          </a:p>
        </p:txBody>
      </p:sp>
    </p:spTree>
    <p:extLst>
      <p:ext uri="{BB962C8B-B14F-4D97-AF65-F5344CB8AC3E}">
        <p14:creationId xmlns:p14="http://schemas.microsoft.com/office/powerpoint/2010/main" val="17301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Neutralization of Carboxylic Acids</a:t>
            </a:r>
          </a:p>
        </p:txBody>
      </p:sp>
      <p:sp>
        <p:nvSpPr>
          <p:cNvPr id="29698" name="Rectangle 3"/>
          <p:cNvSpPr>
            <a:spLocks noGrp="1" noChangeArrowheads="1"/>
          </p:cNvSpPr>
          <p:nvPr>
            <p:ph sz="quarter" idx="1"/>
          </p:nvPr>
        </p:nvSpPr>
        <p:spPr>
          <a:xfrm>
            <a:off x="609600" y="1557338"/>
            <a:ext cx="8001000" cy="4648200"/>
          </a:xfrm>
        </p:spPr>
        <p:txBody>
          <a:bodyPr/>
          <a:lstStyle/>
          <a:p>
            <a:pPr eaLnBrk="1" hangingPunct="1">
              <a:spcBef>
                <a:spcPct val="0"/>
              </a:spcBef>
              <a:buFont typeface="Wingdings" pitchFamily="2" charset="2"/>
              <a:buNone/>
            </a:pPr>
            <a:r>
              <a:rPr lang="en-US" b="1" dirty="0">
                <a:latin typeface="Times New Roman" pitchFamily="18" charset="0"/>
                <a:ea typeface="ＭＳ Ｐゴシック" pitchFamily="34" charset="-128"/>
                <a:cs typeface="Times New Roman" pitchFamily="18" charset="0"/>
              </a:rPr>
              <a:t>Carboxylic acid salts </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are a product of the neutralization of a carboxylic acid with a strong base, such as NaOH or KOH</a:t>
            </a:r>
          </a:p>
          <a:p>
            <a:pPr eaLnBrk="1" hangingPunct="1">
              <a:spcBef>
                <a:spcPct val="50000"/>
              </a:spcBef>
              <a:buSzTx/>
              <a:buFontTx/>
              <a:buNone/>
            </a:pPr>
            <a:r>
              <a:rPr lang="en-US" dirty="0">
                <a:latin typeface="Times New Roman" pitchFamily="18" charset="0"/>
                <a:ea typeface="ＭＳ Ｐゴシック" pitchFamily="34" charset="-128"/>
                <a:cs typeface="Times New Roman" pitchFamily="18" charset="0"/>
              </a:rPr>
              <a:t>    </a:t>
            </a:r>
          </a:p>
          <a:p>
            <a:pPr eaLnBrk="1" hangingPunct="1">
              <a:spcBef>
                <a:spcPct val="50000"/>
              </a:spcBef>
              <a:buSzTx/>
              <a:buFontTx/>
              <a:buNone/>
            </a:pPr>
            <a:endParaRPr lang="en-US" dirty="0">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Tx/>
              <a:buNone/>
            </a:pPr>
            <a:r>
              <a:rPr lang="en-US" dirty="0">
                <a:latin typeface="Times New Roman" pitchFamily="18" charset="0"/>
                <a:ea typeface="ＭＳ Ｐゴシック" pitchFamily="34" charset="-128"/>
                <a:cs typeface="Times New Roman" pitchFamily="18" charset="0"/>
              </a:rPr>
              <a:t>      		</a:t>
            </a:r>
          </a:p>
          <a:p>
            <a:pPr eaLnBrk="1" hangingPunct="1">
              <a:lnSpc>
                <a:spcPct val="90000"/>
              </a:lnSpc>
              <a:spcBef>
                <a:spcPct val="0"/>
              </a:spcBef>
              <a:buSzTx/>
              <a:buFontTx/>
              <a:buNone/>
            </a:pPr>
            <a:r>
              <a:rPr lang="en-US" dirty="0">
                <a:latin typeface="Times New Roman" pitchFamily="18" charset="0"/>
                <a:ea typeface="ＭＳ Ｐゴシック" pitchFamily="34" charset="-128"/>
                <a:cs typeface="Times New Roman" pitchFamily="18" charset="0"/>
              </a:rPr>
              <a:t>	</a:t>
            </a:r>
            <a:r>
              <a:rPr lang="en-US" b="1" dirty="0">
                <a:solidFill>
                  <a:schemeClr val="bg2"/>
                </a:solidFill>
                <a:latin typeface="Times New Roman" pitchFamily="18" charset="0"/>
                <a:ea typeface="ＭＳ Ｐゴシック" pitchFamily="34" charset="-128"/>
                <a:cs typeface="Times New Roman" pitchFamily="18" charset="0"/>
              </a:rPr>
              <a:t>	    </a:t>
            </a:r>
            <a:r>
              <a:rPr lang="en-US" b="1" dirty="0">
                <a:solidFill>
                  <a:srgbClr val="227A8F"/>
                </a:solidFill>
                <a:latin typeface="Times New Roman" pitchFamily="18" charset="0"/>
                <a:ea typeface="ＭＳ Ｐゴシック" pitchFamily="34" charset="-128"/>
                <a:cs typeface="Times New Roman" pitchFamily="18" charset="0"/>
              </a:rPr>
              <a:t>  </a:t>
            </a:r>
            <a:r>
              <a:rPr lang="en-US" sz="2000" b="1" dirty="0">
                <a:solidFill>
                  <a:srgbClr val="FF0000"/>
                </a:solidFill>
                <a:latin typeface="Times New Roman" pitchFamily="18" charset="0"/>
                <a:ea typeface="ＭＳ Ｐゴシック" pitchFamily="34" charset="-128"/>
                <a:cs typeface="Times New Roman" pitchFamily="18" charset="0"/>
              </a:rPr>
              <a:t> 			       (carboxylic acid salt)</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are used as preservatives and flavor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enhancers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150" y="4533899"/>
            <a:ext cx="1846120" cy="1658743"/>
          </a:xfrm>
          <a:prstGeom prst="rect">
            <a:avLst/>
          </a:prstGeom>
        </p:spPr>
      </p:pic>
      <p:pic>
        <p:nvPicPr>
          <p:cNvPr id="8" name="Picture 7">
            <a:extLst>
              <a:ext uri="{FF2B5EF4-FFF2-40B4-BE49-F238E27FC236}">
                <a16:creationId xmlns="" xmlns:a16="http://schemas.microsoft.com/office/drawing/2014/main" id="{A79E7E8C-C7A7-4BFA-B850-12B87289BB57}"/>
              </a:ext>
            </a:extLst>
          </p:cNvPr>
          <p:cNvPicPr>
            <a:picLocks noChangeAspect="1"/>
          </p:cNvPicPr>
          <p:nvPr/>
        </p:nvPicPr>
        <p:blipFill rotWithShape="1">
          <a:blip r:embed="rId4">
            <a:extLst>
              <a:ext uri="{28A0092B-C50C-407E-A947-70E740481C1C}">
                <a14:useLocalDpi xmlns:a14="http://schemas.microsoft.com/office/drawing/2010/main" val="0"/>
              </a:ext>
            </a:extLst>
          </a:blip>
          <a:srcRect l="2602" t="-10269" r="-2602" b="61169"/>
          <a:stretch/>
        </p:blipFill>
        <p:spPr>
          <a:xfrm>
            <a:off x="1247775" y="2446639"/>
            <a:ext cx="6649040" cy="1739598"/>
          </a:xfrm>
          <a:prstGeom prst="rect">
            <a:avLst/>
          </a:prstGeom>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21</a:t>
            </a:fld>
            <a:endParaRPr lang="en-US" dirty="0"/>
          </a:p>
        </p:txBody>
      </p:sp>
    </p:spTree>
    <p:extLst>
      <p:ext uri="{BB962C8B-B14F-4D97-AF65-F5344CB8AC3E}">
        <p14:creationId xmlns:p14="http://schemas.microsoft.com/office/powerpoint/2010/main" val="34208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33400"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Carboxylic Acid Salts</a:t>
            </a:r>
          </a:p>
        </p:txBody>
      </p:sp>
      <p:sp>
        <p:nvSpPr>
          <p:cNvPr id="24578" name="Rectangle 3"/>
          <p:cNvSpPr>
            <a:spLocks noGrp="1" noChangeArrowheads="1"/>
          </p:cNvSpPr>
          <p:nvPr>
            <p:ph sz="quarter" idx="1"/>
          </p:nvPr>
        </p:nvSpPr>
        <p:spPr>
          <a:xfrm>
            <a:off x="609600" y="1557338"/>
            <a:ext cx="8001000" cy="4648200"/>
          </a:xfrm>
        </p:spPr>
        <p:txBody>
          <a:bodyPr/>
          <a:lstStyle/>
          <a:p>
            <a:pPr marL="0" indent="0" eaLnBrk="1" hangingPunct="1">
              <a:buFont typeface="Arial"/>
              <a:buNone/>
              <a:defRPr/>
            </a:pPr>
            <a:r>
              <a:rPr lang="en-US" dirty="0"/>
              <a:t>The carboxylate ion is named by replacing the </a:t>
            </a:r>
            <a:r>
              <a:rPr lang="en-US" i="1" dirty="0">
                <a:solidFill>
                  <a:schemeClr val="accent1"/>
                </a:solidFill>
              </a:rPr>
              <a:t>ic acid </a:t>
            </a:r>
            <a:r>
              <a:rPr lang="en-US" dirty="0"/>
              <a:t>with</a:t>
            </a:r>
            <a:r>
              <a:rPr lang="en-US" i="1" dirty="0" smtClean="0">
                <a:solidFill>
                  <a:schemeClr val="accent1"/>
                </a:solidFill>
              </a:rPr>
              <a:t> </a:t>
            </a:r>
            <a:r>
              <a:rPr lang="en-US" i="1" dirty="0" smtClean="0">
                <a:solidFill>
                  <a:srgbClr val="2C7C9F"/>
                </a:solidFill>
              </a:rPr>
              <a:t>ate</a:t>
            </a:r>
            <a:r>
              <a:rPr lang="en-US" dirty="0"/>
              <a:t>.</a:t>
            </a:r>
            <a:endParaRPr lang="en-US" dirty="0">
              <a:ea typeface="ＭＳ Ｐゴシック" charset="0"/>
              <a:cs typeface="Times New Roman" charset="0"/>
            </a:endParaRPr>
          </a:p>
          <a:p>
            <a:pPr eaLnBrk="1" hangingPunct="1">
              <a:spcBef>
                <a:spcPct val="0"/>
              </a:spcBef>
              <a:buSzTx/>
              <a:buFontTx/>
              <a:buChar char="•"/>
              <a:defRPr/>
            </a:pPr>
            <a:endParaRPr lang="en-US" dirty="0">
              <a:ea typeface="ＭＳ Ｐゴシック" charset="0"/>
              <a:cs typeface="Times New Roman" charset="0"/>
            </a:endParaRPr>
          </a:p>
          <a:p>
            <a:pPr eaLnBrk="1" hangingPunct="1">
              <a:spcBef>
                <a:spcPct val="50000"/>
              </a:spcBef>
              <a:buSzTx/>
              <a:buFontTx/>
              <a:buNone/>
              <a:defRPr/>
            </a:pPr>
            <a:r>
              <a:rPr lang="en-US" dirty="0">
                <a:ea typeface="ＭＳ Ｐゴシック" charset="0"/>
                <a:cs typeface="Times New Roman" charset="0"/>
              </a:rPr>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69" t="43441" r="569" b="3466"/>
          <a:stretch/>
        </p:blipFill>
        <p:spPr>
          <a:xfrm>
            <a:off x="1285580" y="2940908"/>
            <a:ext cx="6649040" cy="1881059"/>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22</a:t>
            </a:fld>
            <a:endParaRPr lang="en-US" dirty="0"/>
          </a:p>
        </p:txBody>
      </p:sp>
    </p:spTree>
    <p:extLst>
      <p:ext uri="{BB962C8B-B14F-4D97-AF65-F5344CB8AC3E}">
        <p14:creationId xmlns:p14="http://schemas.microsoft.com/office/powerpoint/2010/main" val="365531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33400"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Carboxylic Acid Salts</a:t>
            </a:r>
          </a:p>
        </p:txBody>
      </p:sp>
      <p:sp>
        <p:nvSpPr>
          <p:cNvPr id="30722" name="Rectangle 3"/>
          <p:cNvSpPr>
            <a:spLocks noGrp="1" noChangeArrowheads="1"/>
          </p:cNvSpPr>
          <p:nvPr>
            <p:ph sz="quarter" idx="1"/>
          </p:nvPr>
        </p:nvSpPr>
        <p:spPr>
          <a:xfrm>
            <a:off x="612774" y="1600200"/>
            <a:ext cx="8531225" cy="2305050"/>
          </a:xfrm>
        </p:spPr>
        <p:txBody>
          <a:bodyPr/>
          <a:lstStyle/>
          <a:p>
            <a:pPr marL="0" indent="0" eaLnBrk="1" hangingPunct="1">
              <a:buFont typeface="Arial"/>
              <a:buNone/>
              <a:defRPr/>
            </a:pPr>
            <a:r>
              <a:rPr lang="en-US" dirty="0">
                <a:ea typeface="ＭＳ Ｐゴシック" charset="0"/>
                <a:cs typeface="Times New Roman" charset="0"/>
              </a:rPr>
              <a:t>Carboxylic acid salts </a:t>
            </a:r>
          </a:p>
          <a:p>
            <a:pPr eaLnBrk="1" hangingPunct="1">
              <a:buSzTx/>
              <a:buFont typeface="Arial"/>
              <a:buChar char="•"/>
              <a:defRPr/>
            </a:pPr>
            <a:r>
              <a:rPr lang="en-US" dirty="0">
                <a:ea typeface="ＭＳ Ｐゴシック" charset="0"/>
                <a:cs typeface="Times New Roman" charset="0"/>
              </a:rPr>
              <a:t>are ionic compounds with strong attractive forces between ions</a:t>
            </a:r>
          </a:p>
          <a:p>
            <a:pPr eaLnBrk="1" hangingPunct="1">
              <a:buSzTx/>
              <a:buFont typeface="Arial"/>
              <a:buChar char="•"/>
              <a:defRPr/>
            </a:pPr>
            <a:r>
              <a:rPr lang="en-US" dirty="0">
                <a:ea typeface="ＭＳ Ｐゴシック" charset="0"/>
                <a:cs typeface="Times New Roman" charset="0"/>
              </a:rPr>
              <a:t>are solids at room temperature</a:t>
            </a:r>
          </a:p>
          <a:p>
            <a:pPr eaLnBrk="1" hangingPunct="1">
              <a:buSzTx/>
              <a:buFont typeface="Arial"/>
              <a:buChar char="•"/>
              <a:defRPr/>
            </a:pPr>
            <a:r>
              <a:rPr lang="en-US" dirty="0">
                <a:ea typeface="ＭＳ Ｐゴシック" charset="0"/>
                <a:cs typeface="Times New Roman" charset="0"/>
              </a:rPr>
              <a:t>have high melting points</a:t>
            </a:r>
          </a:p>
          <a:p>
            <a:pPr eaLnBrk="1" hangingPunct="1">
              <a:buSzTx/>
              <a:buFont typeface="Arial"/>
              <a:buChar char="•"/>
              <a:defRPr/>
            </a:pPr>
            <a:r>
              <a:rPr lang="en-US" dirty="0">
                <a:ea typeface="ＭＳ Ｐゴシック" charset="0"/>
                <a:cs typeface="Times New Roman" charset="0"/>
              </a:rPr>
              <a:t>are usually soluble in water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591"/>
          <a:stretch/>
        </p:blipFill>
        <p:spPr>
          <a:xfrm>
            <a:off x="419100" y="4250054"/>
            <a:ext cx="8534400" cy="1598295"/>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23</a:t>
            </a:fld>
            <a:endParaRPr lang="en-US" dirty="0"/>
          </a:p>
        </p:txBody>
      </p:sp>
    </p:spTree>
    <p:extLst>
      <p:ext uri="{BB962C8B-B14F-4D97-AF65-F5344CB8AC3E}">
        <p14:creationId xmlns:p14="http://schemas.microsoft.com/office/powerpoint/2010/main" val="11402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33400" y="219075"/>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Carboxylic Acid Salts</a:t>
            </a:r>
          </a:p>
        </p:txBody>
      </p:sp>
      <p:sp>
        <p:nvSpPr>
          <p:cNvPr id="35842" name="Rectangle 3"/>
          <p:cNvSpPr>
            <a:spLocks noGrp="1" noChangeArrowheads="1"/>
          </p:cNvSpPr>
          <p:nvPr>
            <p:ph sz="quarter" idx="1"/>
          </p:nvPr>
        </p:nvSpPr>
        <p:spPr>
          <a:xfrm>
            <a:off x="609600" y="1557338"/>
            <a:ext cx="8458200" cy="46482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Carboxylic acid salts are used as preservatives and flavor </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enhancers such as</a:t>
            </a:r>
          </a:p>
          <a:p>
            <a:pPr eaLnBrk="1" hangingPunct="1">
              <a:spcBef>
                <a:spcPct val="25000"/>
              </a:spcBef>
              <a:buSzTx/>
            </a:pPr>
            <a:r>
              <a:rPr lang="en-US" dirty="0">
                <a:latin typeface="Times New Roman" pitchFamily="18" charset="0"/>
                <a:ea typeface="ＭＳ Ｐゴシック" pitchFamily="34" charset="-128"/>
                <a:cs typeface="Times New Roman" pitchFamily="18" charset="0"/>
              </a:rPr>
              <a:t>sodium propionate, which is used in </a:t>
            </a:r>
            <a:r>
              <a:rPr lang="en-US" dirty="0" smtClean="0">
                <a:latin typeface="Times New Roman" pitchFamily="18" charset="0"/>
                <a:ea typeface="ＭＳ Ｐゴシック" pitchFamily="34" charset="-128"/>
                <a:cs typeface="Times New Roman" pitchFamily="18" charset="0"/>
              </a:rPr>
              <a:t>cheeses </a:t>
            </a:r>
            <a:r>
              <a:rPr lang="en-US" dirty="0">
                <a:latin typeface="Times New Roman" pitchFamily="18" charset="0"/>
                <a:ea typeface="ＭＳ Ｐゴシック" pitchFamily="34" charset="-128"/>
                <a:cs typeface="Times New Roman" pitchFamily="18" charset="0"/>
              </a:rPr>
              <a:t>and breads</a:t>
            </a:r>
          </a:p>
          <a:p>
            <a:pPr eaLnBrk="1" hangingPunct="1">
              <a:spcBef>
                <a:spcPct val="25000"/>
              </a:spcBef>
              <a:buSzTx/>
            </a:pPr>
            <a:r>
              <a:rPr lang="en-US" dirty="0">
                <a:latin typeface="Times New Roman" pitchFamily="18" charset="0"/>
                <a:ea typeface="ＭＳ Ｐゴシック" pitchFamily="34" charset="-128"/>
                <a:cs typeface="Times New Roman" pitchFamily="18" charset="0"/>
              </a:rPr>
              <a:t>sodium benzoate, which inhibits growth of mold and bacteria and is added to fruit juices, margarine, relishes, salads, and jams</a:t>
            </a:r>
          </a:p>
          <a:p>
            <a:pPr eaLnBrk="1" hangingPunct="1">
              <a:spcBef>
                <a:spcPct val="25000"/>
              </a:spcBef>
              <a:buSzTx/>
            </a:pPr>
            <a:r>
              <a:rPr lang="en-US" dirty="0">
                <a:latin typeface="Times New Roman" pitchFamily="18" charset="0"/>
                <a:ea typeface="ＭＳ Ｐゴシック" pitchFamily="34" charset="-128"/>
                <a:cs typeface="Times New Roman" pitchFamily="18" charset="0"/>
              </a:rPr>
              <a:t>monosodium glutamate, MSG, which is added to meats,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fish, vegetables, and baked goods to enhance flavor</a:t>
            </a: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24</a:t>
            </a:fld>
            <a:endParaRPr lang="en-US" dirty="0"/>
          </a:p>
        </p:txBody>
      </p:sp>
    </p:spTree>
    <p:extLst>
      <p:ext uri="{BB962C8B-B14F-4D97-AF65-F5344CB8AC3E}">
        <p14:creationId xmlns:p14="http://schemas.microsoft.com/office/powerpoint/2010/main" val="154600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533400"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37890" name="Rectangle 3"/>
          <p:cNvSpPr>
            <a:spLocks noGrp="1" noChangeArrowheads="1"/>
          </p:cNvSpPr>
          <p:nvPr>
            <p:ph sz="quarter" idx="1"/>
          </p:nvPr>
        </p:nvSpPr>
        <p:spPr>
          <a:xfrm>
            <a:off x="609600" y="1600200"/>
            <a:ext cx="8153400" cy="4114800"/>
          </a:xfrm>
        </p:spPr>
        <p:txBody>
          <a:bodyPr/>
          <a:lstStyle/>
          <a:p>
            <a:pPr eaLnBrk="1" hangingPunct="1">
              <a:buFont typeface="Arial" pitchFamily="34" charset="0"/>
              <a:buNone/>
            </a:pPr>
            <a:r>
              <a:rPr lang="en-US" dirty="0">
                <a:latin typeface="Times New Roman" pitchFamily="18" charset="0"/>
                <a:ea typeface="ＭＳ Ｐゴシック" pitchFamily="34" charset="-128"/>
                <a:cs typeface="Times New Roman" pitchFamily="18" charset="0"/>
              </a:rPr>
              <a:t>Write the balanced chemical equation for the reaction of propanoic acid with NaOH.</a:t>
            </a:r>
          </a:p>
        </p:txBody>
      </p:sp>
      <p:sp>
        <p:nvSpPr>
          <p:cNvPr id="4" name="Rounded Rectangle 6">
            <a:extLst>
              <a:ext uri="{FF2B5EF4-FFF2-40B4-BE49-F238E27FC236}">
                <a16:creationId xmlns="" xmlns:a16="http://schemas.microsoft.com/office/drawing/2014/main" id="{DBD61DC1-5A0D-4F35-86A5-DFFFAD9645B5}"/>
              </a:ext>
            </a:extLst>
          </p:cNvPr>
          <p:cNvSpPr>
            <a:spLocks noChangeArrowheads="1"/>
          </p:cNvSpPr>
          <p:nvPr/>
        </p:nvSpPr>
        <p:spPr bwMode="auto">
          <a:xfrm>
            <a:off x="386918" y="3084991"/>
            <a:ext cx="8299882" cy="1052004"/>
          </a:xfrm>
          <a:prstGeom prst="roundRect">
            <a:avLst>
              <a:gd name="adj" fmla="val 16667"/>
            </a:avLst>
          </a:prstGeom>
          <a:solidFill>
            <a:srgbClr val="A992FF">
              <a:alpha val="25098"/>
            </a:srgbClr>
          </a:solidFill>
          <a:ln w="10000">
            <a:solidFill>
              <a:schemeClr val="accent1"/>
            </a:solidFill>
            <a:round/>
            <a:headEnd/>
            <a:tailEnd/>
          </a:ln>
        </p:spPr>
        <p:txBody>
          <a:bodyPr anchor="ctr"/>
          <a:lstStyle/>
          <a:p>
            <a:r>
              <a:rPr lang="en-US" sz="2000" b="1" dirty="0">
                <a:latin typeface="Times New Roman" pitchFamily="18" charset="0"/>
              </a:rPr>
              <a:t>ANALYZE          Given                     Need                     Connect</a:t>
            </a:r>
          </a:p>
          <a:p>
            <a:r>
              <a:rPr lang="en-US" sz="2000" b="1" dirty="0">
                <a:latin typeface="Times New Roman" pitchFamily="18" charset="0"/>
              </a:rPr>
              <a:t>THE</a:t>
            </a:r>
            <a:r>
              <a:rPr lang="en-US" sz="2000" dirty="0">
                <a:latin typeface="Times New Roman" pitchFamily="18" charset="0"/>
              </a:rPr>
              <a:t>	                propan</a:t>
            </a:r>
            <a:r>
              <a:rPr lang="en-US" sz="2000" b="0" dirty="0">
                <a:latin typeface="Times New Roman" pitchFamily="18" charset="0"/>
              </a:rPr>
              <a:t>oic acid,        neutralization       products: sodium                          </a:t>
            </a:r>
          </a:p>
          <a:p>
            <a:r>
              <a:rPr lang="en-US" sz="2000" b="1" dirty="0">
                <a:latin typeface="Times New Roman" pitchFamily="18" charset="0"/>
              </a:rPr>
              <a:t>PROBLEM</a:t>
            </a:r>
            <a:r>
              <a:rPr lang="en-US" sz="2000" dirty="0">
                <a:latin typeface="Times New Roman" pitchFamily="18" charset="0"/>
              </a:rPr>
              <a:t>           NaOH</a:t>
            </a:r>
            <a:r>
              <a:rPr lang="en-US" sz="2000" b="0" dirty="0">
                <a:latin typeface="Times New Roman" pitchFamily="18" charset="0"/>
              </a:rPr>
              <a:t>	                     equation               </a:t>
            </a:r>
            <a:r>
              <a:rPr lang="en-US" sz="2000" dirty="0">
                <a:latin typeface="Times New Roman" pitchFamily="18" charset="0"/>
              </a:rPr>
              <a:t>propanoate</a:t>
            </a:r>
            <a:r>
              <a:rPr lang="en-US" sz="2000" b="0" dirty="0">
                <a:latin typeface="Times New Roman" pitchFamily="18" charset="0"/>
              </a:rPr>
              <a:t>, </a:t>
            </a:r>
            <a:r>
              <a:rPr lang="en-US" sz="2000" dirty="0">
                <a:latin typeface="Times New Roman" pitchFamily="18" charset="0"/>
              </a:rPr>
              <a:t>H</a:t>
            </a:r>
            <a:r>
              <a:rPr lang="en-US" sz="2000" baseline="-25000" dirty="0">
                <a:latin typeface="Times New Roman" pitchFamily="18" charset="0"/>
              </a:rPr>
              <a:t>2</a:t>
            </a:r>
            <a:r>
              <a:rPr lang="en-US" sz="2000" dirty="0">
                <a:latin typeface="Times New Roman" pitchFamily="18" charset="0"/>
              </a:rPr>
              <a:t>O</a:t>
            </a:r>
            <a:endParaRPr lang="en-US" sz="2000" b="0" i="1" baseline="30000" dirty="0">
              <a:latin typeface="Times New Roman" pitchFamily="18" charset="0"/>
            </a:endParaRP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25</a:t>
            </a:fld>
            <a:endParaRPr lang="en-US" dirty="0"/>
          </a:p>
        </p:txBody>
      </p:sp>
    </p:spTree>
    <p:extLst>
      <p:ext uri="{BB962C8B-B14F-4D97-AF65-F5344CB8AC3E}">
        <p14:creationId xmlns:p14="http://schemas.microsoft.com/office/powerpoint/2010/main" val="1461516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a:xfrm>
            <a:off x="533400" y="219075"/>
            <a:ext cx="8153400" cy="990600"/>
          </a:xfrm>
        </p:spPr>
        <p:txBody>
          <a:bodyPr/>
          <a:lstStyle/>
          <a:p>
            <a:pPr eaLnBrk="1" hangingPunct="1"/>
            <a:r>
              <a:rPr lang="en-US" dirty="0">
                <a:solidFill>
                  <a:schemeClr val="tx1"/>
                </a:solidFill>
                <a:latin typeface="Times New Roman" pitchFamily="18" charset="0"/>
                <a:ea typeface="ＭＳ Ｐゴシック" pitchFamily="34" charset="-128"/>
                <a:cs typeface="Times New Roman" pitchFamily="18" charset="0"/>
              </a:rPr>
              <a:t>Solution</a:t>
            </a:r>
            <a:endParaRPr lang="en-US" dirty="0">
              <a:solidFill>
                <a:schemeClr val="bg1"/>
              </a:solidFill>
              <a:latin typeface="Times New Roman" pitchFamily="18" charset="0"/>
              <a:ea typeface="ＭＳ Ｐゴシック" pitchFamily="34" charset="-128"/>
              <a:cs typeface="Times New Roman" pitchFamily="18" charset="0"/>
            </a:endParaRPr>
          </a:p>
        </p:txBody>
      </p:sp>
      <p:sp>
        <p:nvSpPr>
          <p:cNvPr id="39938" name="Rectangle 1027"/>
          <p:cNvSpPr>
            <a:spLocks noGrp="1" noChangeArrowheads="1"/>
          </p:cNvSpPr>
          <p:nvPr>
            <p:ph sz="quarter" idx="1"/>
          </p:nvPr>
        </p:nvSpPr>
        <p:spPr>
          <a:xfrm>
            <a:off x="609600" y="1600200"/>
            <a:ext cx="8382000" cy="4114800"/>
          </a:xfrm>
        </p:spPr>
        <p:txBody>
          <a:bodyPr/>
          <a:lstStyle/>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Write the balanced chemical equation for the reaction of propanoic acid with NaOH.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030"/>
          <a:stretch/>
        </p:blipFill>
        <p:spPr>
          <a:xfrm>
            <a:off x="304800" y="2827782"/>
            <a:ext cx="8534400" cy="1415034"/>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26</a:t>
            </a:fld>
            <a:endParaRPr lang="en-US" dirty="0"/>
          </a:p>
        </p:txBody>
      </p:sp>
    </p:spTree>
    <p:extLst>
      <p:ext uri="{BB962C8B-B14F-4D97-AF65-F5344CB8AC3E}">
        <p14:creationId xmlns:p14="http://schemas.microsoft.com/office/powerpoint/2010/main" val="150290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title"/>
          </p:nvPr>
        </p:nvSpPr>
        <p:spPr>
          <a:xfrm>
            <a:off x="533400" y="166688"/>
            <a:ext cx="8153400" cy="990600"/>
          </a:xfrm>
        </p:spPr>
        <p:txBody>
          <a:bodyPr/>
          <a:lstStyle/>
          <a:p>
            <a:pPr eaLnBrk="1" hangingPunct="1"/>
            <a:r>
              <a:rPr lang="en-US" dirty="0">
                <a:solidFill>
                  <a:schemeClr val="tx1"/>
                </a:solidFill>
                <a:latin typeface="Times New Roman" pitchFamily="18" charset="0"/>
                <a:ea typeface="ＭＳ Ｐゴシック" pitchFamily="34" charset="-128"/>
                <a:cs typeface="Times New Roman" pitchFamily="18" charset="0"/>
              </a:rPr>
              <a:t>Chemistry Link to Health:</a:t>
            </a:r>
            <a:br>
              <a:rPr lang="en-US" dirty="0">
                <a:solidFill>
                  <a:schemeClr val="tx1"/>
                </a:solidFill>
                <a:latin typeface="Times New Roman" pitchFamily="18" charset="0"/>
                <a:ea typeface="ＭＳ Ｐゴシック" pitchFamily="34" charset="-128"/>
                <a:cs typeface="Times New Roman" pitchFamily="18" charset="0"/>
              </a:rPr>
            </a:br>
            <a:r>
              <a:rPr lang="en-US" dirty="0">
                <a:solidFill>
                  <a:schemeClr val="tx1"/>
                </a:solidFill>
                <a:latin typeface="Times New Roman" pitchFamily="18" charset="0"/>
                <a:ea typeface="ＭＳ Ｐゴシック" pitchFamily="34" charset="-128"/>
                <a:cs typeface="Times New Roman" pitchFamily="18" charset="0"/>
              </a:rPr>
              <a:t>Carboxylic Acids in Metabolism</a:t>
            </a:r>
            <a:endParaRPr lang="en-US" dirty="0">
              <a:solidFill>
                <a:schemeClr val="bg1"/>
              </a:solidFill>
              <a:latin typeface="Times New Roman" pitchFamily="18" charset="0"/>
              <a:ea typeface="ＭＳ Ｐゴシック" pitchFamily="34" charset="-128"/>
              <a:cs typeface="Times New Roman" pitchFamily="18" charset="0"/>
            </a:endParaRPr>
          </a:p>
        </p:txBody>
      </p:sp>
      <p:sp>
        <p:nvSpPr>
          <p:cNvPr id="34818" name="Rectangle 1027"/>
          <p:cNvSpPr>
            <a:spLocks noGrp="1" noChangeArrowheads="1"/>
          </p:cNvSpPr>
          <p:nvPr>
            <p:ph sz="quarter" idx="1"/>
          </p:nvPr>
        </p:nvSpPr>
        <p:spPr>
          <a:xfrm>
            <a:off x="609600" y="1600200"/>
            <a:ext cx="8382000" cy="4114800"/>
          </a:xfrm>
        </p:spPr>
        <p:txBody>
          <a:bodyPr/>
          <a:lstStyle/>
          <a:p>
            <a:pPr marL="0" indent="0" eaLnBrk="1" hangingPunct="1">
              <a:buFont typeface="Arial"/>
              <a:buNone/>
              <a:defRPr/>
            </a:pPr>
            <a:r>
              <a:rPr lang="en-US" dirty="0"/>
              <a:t>Carboxylic acids are part of the metabolic processes within our cells. For example, </a:t>
            </a:r>
          </a:p>
          <a:p>
            <a:pPr eaLnBrk="1" hangingPunct="1">
              <a:buFont typeface="Arial"/>
              <a:buChar char="•"/>
              <a:defRPr/>
            </a:pPr>
            <a:r>
              <a:rPr lang="en-US" dirty="0"/>
              <a:t>during glycolysis, a molecule of glucose is broken down into two molecules of pyruvate, the carboxylate salt of pyruvic acid</a:t>
            </a:r>
          </a:p>
          <a:p>
            <a:pPr eaLnBrk="1" hangingPunct="1">
              <a:buFont typeface="Arial"/>
              <a:buChar char="•"/>
              <a:defRPr/>
            </a:pPr>
            <a:r>
              <a:rPr lang="en-US" dirty="0"/>
              <a:t>during strenuous exercise, when oxygen levels are low (anaerobic), pyruvic acid is reduced to give lactic acid or the lactate ion</a:t>
            </a:r>
          </a:p>
          <a:p>
            <a:pPr marL="0" indent="0" eaLnBrk="1" hangingPunct="1">
              <a:buFont typeface="Arial"/>
              <a:buNone/>
              <a:defRPr/>
            </a:pPr>
            <a:endParaRPr lang="en-US" dirty="0">
              <a:ea typeface="ＭＳ Ｐゴシック"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754"/>
          <a:stretch/>
        </p:blipFill>
        <p:spPr>
          <a:xfrm>
            <a:off x="1119187" y="4738878"/>
            <a:ext cx="6905626" cy="1175189"/>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27</a:t>
            </a:fld>
            <a:endParaRPr lang="en-US" dirty="0"/>
          </a:p>
        </p:txBody>
      </p:sp>
    </p:spTree>
    <p:extLst>
      <p:ext uri="{BB962C8B-B14F-4D97-AF65-F5344CB8AC3E}">
        <p14:creationId xmlns:p14="http://schemas.microsoft.com/office/powerpoint/2010/main" val="1252189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title"/>
          </p:nvPr>
        </p:nvSpPr>
        <p:spPr>
          <a:xfrm>
            <a:off x="533400" y="166689"/>
            <a:ext cx="8153400" cy="990600"/>
          </a:xfrm>
        </p:spPr>
        <p:txBody>
          <a:bodyPr/>
          <a:lstStyle/>
          <a:p>
            <a:pPr eaLnBrk="1" hangingPunct="1"/>
            <a:r>
              <a:rPr lang="en-US" dirty="0">
                <a:solidFill>
                  <a:schemeClr val="tx1"/>
                </a:solidFill>
                <a:latin typeface="Times New Roman" pitchFamily="18" charset="0"/>
                <a:ea typeface="ＭＳ Ｐゴシック" pitchFamily="34" charset="-128"/>
                <a:cs typeface="Times New Roman" pitchFamily="18" charset="0"/>
              </a:rPr>
              <a:t>Chemistry Link to Health:</a:t>
            </a:r>
            <a:br>
              <a:rPr lang="en-US" dirty="0">
                <a:solidFill>
                  <a:schemeClr val="tx1"/>
                </a:solidFill>
                <a:latin typeface="Times New Roman" pitchFamily="18" charset="0"/>
                <a:ea typeface="ＭＳ Ｐゴシック" pitchFamily="34" charset="-128"/>
                <a:cs typeface="Times New Roman" pitchFamily="18" charset="0"/>
              </a:rPr>
            </a:br>
            <a:r>
              <a:rPr lang="en-US" dirty="0">
                <a:solidFill>
                  <a:schemeClr val="tx1"/>
                </a:solidFill>
                <a:latin typeface="Times New Roman" pitchFamily="18" charset="0"/>
                <a:ea typeface="ＭＳ Ｐゴシック" pitchFamily="34" charset="-128"/>
                <a:cs typeface="Times New Roman" pitchFamily="18" charset="0"/>
              </a:rPr>
              <a:t>Carboxylic Acids in Metabolism</a:t>
            </a:r>
            <a:endParaRPr lang="en-US" dirty="0">
              <a:solidFill>
                <a:schemeClr val="bg1"/>
              </a:solidFill>
              <a:latin typeface="Times New Roman" pitchFamily="18" charset="0"/>
              <a:ea typeface="ＭＳ Ｐゴシック" pitchFamily="34" charset="-128"/>
              <a:cs typeface="Times New Roman" pitchFamily="18" charset="0"/>
            </a:endParaRPr>
          </a:p>
        </p:txBody>
      </p:sp>
      <p:sp>
        <p:nvSpPr>
          <p:cNvPr id="44034" name="Rectangle 1027"/>
          <p:cNvSpPr>
            <a:spLocks noGrp="1" noChangeArrowheads="1"/>
          </p:cNvSpPr>
          <p:nvPr>
            <p:ph sz="quarter" idx="1"/>
          </p:nvPr>
        </p:nvSpPr>
        <p:spPr>
          <a:xfrm>
            <a:off x="609600" y="1600199"/>
            <a:ext cx="4362450" cy="4200526"/>
          </a:xfrm>
        </p:spPr>
        <p:txBody>
          <a:bodyPr/>
          <a:lstStyle/>
          <a:p>
            <a:pPr marL="0" indent="0" eaLnBrk="1" hangingPunct="1">
              <a:buFont typeface="Arial" pitchFamily="34" charset="0"/>
              <a:buNone/>
            </a:pPr>
            <a:r>
              <a:rPr lang="en-US" dirty="0">
                <a:latin typeface="Times New Roman" pitchFamily="18" charset="0"/>
                <a:ea typeface="ＭＳ Ｐゴシック" pitchFamily="34" charset="-128"/>
              </a:rPr>
              <a:t>In the critic acid cycle (Krebs cycle), di- and tricarboxylic acids are oxidized and decarboxylated (loss of CO</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 to produce energy for the cells of the body. </a:t>
            </a: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r>
              <a:rPr lang="en-US" dirty="0">
                <a:latin typeface="Times New Roman" pitchFamily="18" charset="0"/>
                <a:ea typeface="ＭＳ Ｐゴシック" pitchFamily="34" charset="-128"/>
              </a:rPr>
              <a:t>At the start of the citric acid cycle, citric acid is oxidized to a five-carbon </a:t>
            </a:r>
            <a:r>
              <a:rPr lang="en-US" i="1" dirty="0">
                <a:latin typeface="Times New Roman" pitchFamily="18" charset="0"/>
                <a:ea typeface="ＭＳ Ｐゴシック" pitchFamily="34" charset="-128"/>
              </a:rPr>
              <a:t>α</a:t>
            </a:r>
            <a:r>
              <a:rPr lang="en-US" dirty="0">
                <a:latin typeface="Times New Roman" pitchFamily="18" charset="0"/>
                <a:ea typeface="ＭＳ Ｐゴシック" pitchFamily="34" charset="-128"/>
              </a:rPr>
              <a:t>-ketoglutaric acid:</a:t>
            </a:r>
            <a:endParaRPr lang="en-US" dirty="0">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604007"/>
            <a:ext cx="2208015" cy="214447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3255"/>
          <a:stretch/>
        </p:blipFill>
        <p:spPr>
          <a:xfrm>
            <a:off x="5050423" y="4010025"/>
            <a:ext cx="3712894" cy="2152650"/>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28</a:t>
            </a:fld>
            <a:endParaRPr lang="en-US" dirty="0"/>
          </a:p>
        </p:txBody>
      </p:sp>
    </p:spTree>
    <p:extLst>
      <p:ext uri="{BB962C8B-B14F-4D97-AF65-F5344CB8AC3E}">
        <p14:creationId xmlns:p14="http://schemas.microsoft.com/office/powerpoint/2010/main" val="3182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Grp="1" noChangeArrowheads="1"/>
          </p:cNvSpPr>
          <p:nvPr>
            <p:ph type="title"/>
          </p:nvPr>
        </p:nvSpPr>
        <p:spPr>
          <a:xfrm>
            <a:off x="533400" y="166689"/>
            <a:ext cx="8153400" cy="990600"/>
          </a:xfrm>
        </p:spPr>
        <p:txBody>
          <a:bodyPr/>
          <a:lstStyle/>
          <a:p>
            <a:pPr eaLnBrk="1" hangingPunct="1"/>
            <a:r>
              <a:rPr lang="en-US" dirty="0">
                <a:solidFill>
                  <a:schemeClr val="tx1"/>
                </a:solidFill>
                <a:latin typeface="Times New Roman" pitchFamily="18" charset="0"/>
                <a:ea typeface="ＭＳ Ｐゴシック" pitchFamily="34" charset="-128"/>
                <a:cs typeface="Times New Roman" pitchFamily="18" charset="0"/>
              </a:rPr>
              <a:t>Chemistry Link to Health:</a:t>
            </a:r>
            <a:br>
              <a:rPr lang="en-US" dirty="0">
                <a:solidFill>
                  <a:schemeClr val="tx1"/>
                </a:solidFill>
                <a:latin typeface="Times New Roman" pitchFamily="18" charset="0"/>
                <a:ea typeface="ＭＳ Ｐゴシック" pitchFamily="34" charset="-128"/>
                <a:cs typeface="Times New Roman" pitchFamily="18" charset="0"/>
              </a:rPr>
            </a:br>
            <a:r>
              <a:rPr lang="en-US" dirty="0">
                <a:solidFill>
                  <a:schemeClr val="tx1"/>
                </a:solidFill>
                <a:latin typeface="Times New Roman" pitchFamily="18" charset="0"/>
                <a:ea typeface="ＭＳ Ｐゴシック" pitchFamily="34" charset="-128"/>
                <a:cs typeface="Times New Roman" pitchFamily="18" charset="0"/>
              </a:rPr>
              <a:t>Carboxylic Acids in Metabolism</a:t>
            </a:r>
            <a:endParaRPr lang="en-US" dirty="0">
              <a:solidFill>
                <a:schemeClr val="bg1"/>
              </a:solidFill>
              <a:latin typeface="Times New Roman" pitchFamily="18" charset="0"/>
              <a:ea typeface="ＭＳ Ｐゴシック" pitchFamily="34" charset="-128"/>
              <a:cs typeface="Times New Roman" pitchFamily="18" charset="0"/>
            </a:endParaRPr>
          </a:p>
        </p:txBody>
      </p:sp>
      <p:sp>
        <p:nvSpPr>
          <p:cNvPr id="46082" name="Rectangle 1027"/>
          <p:cNvSpPr>
            <a:spLocks noGrp="1" noChangeArrowheads="1"/>
          </p:cNvSpPr>
          <p:nvPr>
            <p:ph sz="quarter" idx="1"/>
          </p:nvPr>
        </p:nvSpPr>
        <p:spPr>
          <a:xfrm>
            <a:off x="609600" y="1600200"/>
            <a:ext cx="8001000" cy="4495800"/>
          </a:xfrm>
        </p:spPr>
        <p:txBody>
          <a:bodyPr/>
          <a:lstStyle/>
          <a:p>
            <a:pPr marL="0" indent="0" eaLnBrk="1" hangingPunct="1">
              <a:buFont typeface="Arial" pitchFamily="34" charset="0"/>
              <a:buNone/>
            </a:pPr>
            <a:r>
              <a:rPr lang="en-US" dirty="0">
                <a:latin typeface="Times New Roman" pitchFamily="18" charset="0"/>
                <a:ea typeface="ＭＳ Ｐゴシック" pitchFamily="34" charset="-128"/>
              </a:rPr>
              <a:t>The citric acid cycle continues as </a:t>
            </a:r>
            <a:r>
              <a:rPr lang="en-US" i="1" dirty="0">
                <a:latin typeface="Times New Roman" pitchFamily="18" charset="0"/>
                <a:ea typeface="ＭＳ Ｐゴシック" pitchFamily="34" charset="-128"/>
              </a:rPr>
              <a:t>α</a:t>
            </a:r>
            <a:r>
              <a:rPr lang="en-US" dirty="0">
                <a:latin typeface="Times New Roman" pitchFamily="18" charset="0"/>
                <a:ea typeface="ＭＳ Ｐゴシック" pitchFamily="34" charset="-128"/>
              </a:rPr>
              <a:t>-ketoglutaric acid loses CO</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 to give a four-carbon succinic acid. Then a series of reactions converts succinic acid to oxaloacetic acid. </a:t>
            </a: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r>
              <a:rPr lang="en-US" dirty="0">
                <a:latin typeface="Times New Roman" pitchFamily="18" charset="0"/>
                <a:ea typeface="ＭＳ Ｐゴシック" pitchFamily="34" charset="-128"/>
              </a:rPr>
              <a:t>Some of the functional groups we have studied, along with reactions such as hydration and oxidation, are part of the metabolic processes that take place in our cells.</a:t>
            </a:r>
            <a:endParaRPr lang="en-US" dirty="0">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835"/>
          <a:stretch/>
        </p:blipFill>
        <p:spPr>
          <a:xfrm>
            <a:off x="948332" y="2928086"/>
            <a:ext cx="7285435" cy="2063014"/>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29</a:t>
            </a:fld>
            <a:endParaRPr lang="en-US" dirty="0"/>
          </a:p>
        </p:txBody>
      </p:sp>
    </p:spTree>
    <p:extLst>
      <p:ext uri="{BB962C8B-B14F-4D97-AF65-F5344CB8AC3E}">
        <p14:creationId xmlns:p14="http://schemas.microsoft.com/office/powerpoint/2010/main" val="15638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title"/>
          </p:nvPr>
        </p:nvSpPr>
        <p:spPr>
          <a:xfrm>
            <a:off x="533400" y="219074"/>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IUPAC Names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for Carboxylic Acids</a:t>
            </a:r>
          </a:p>
        </p:txBody>
      </p:sp>
      <p:sp>
        <p:nvSpPr>
          <p:cNvPr id="22530" name="Rectangle 2"/>
          <p:cNvSpPr>
            <a:spLocks noGrp="1" noChangeArrowheads="1"/>
          </p:cNvSpPr>
          <p:nvPr>
            <p:ph sz="quarter" idx="1"/>
          </p:nvPr>
        </p:nvSpPr>
        <p:spPr>
          <a:xfrm>
            <a:off x="631825" y="1546225"/>
            <a:ext cx="8001000" cy="44958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In the IUPAC names of carboxylic acids, </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the </a:t>
            </a:r>
            <a:r>
              <a:rPr lang="en-US" i="1" dirty="0">
                <a:solidFill>
                  <a:srgbClr val="227A8F"/>
                </a:solidFill>
                <a:latin typeface="Times New Roman" pitchFamily="18" charset="0"/>
                <a:ea typeface="ＭＳ Ｐゴシック" pitchFamily="34" charset="-128"/>
                <a:cs typeface="Times New Roman" pitchFamily="18" charset="0"/>
              </a:rPr>
              <a:t>-</a:t>
            </a:r>
            <a:r>
              <a:rPr lang="en-US" b="1" i="1" dirty="0">
                <a:solidFill>
                  <a:srgbClr val="227A8F"/>
                </a:solidFill>
                <a:latin typeface="Times New Roman" pitchFamily="18" charset="0"/>
                <a:ea typeface="ＭＳ Ｐゴシック" pitchFamily="34" charset="-128"/>
                <a:cs typeface="Times New Roman" pitchFamily="18" charset="0"/>
              </a:rPr>
              <a:t>e</a:t>
            </a:r>
            <a:r>
              <a:rPr lang="en-US" dirty="0">
                <a:latin typeface="Times New Roman" pitchFamily="18" charset="0"/>
                <a:ea typeface="ＭＳ Ｐゴシック" pitchFamily="34" charset="-128"/>
                <a:cs typeface="Times New Roman" pitchFamily="18" charset="0"/>
              </a:rPr>
              <a:t> in the alkane name is replaced with</a:t>
            </a:r>
            <a:r>
              <a:rPr lang="en-US" dirty="0">
                <a:solidFill>
                  <a:srgbClr val="227A8F"/>
                </a:solidFill>
                <a:latin typeface="Times New Roman" pitchFamily="18" charset="0"/>
                <a:ea typeface="ＭＳ Ｐゴシック" pitchFamily="34" charset="-128"/>
                <a:cs typeface="Times New Roman" pitchFamily="18" charset="0"/>
              </a:rPr>
              <a:t> </a:t>
            </a:r>
            <a:r>
              <a:rPr lang="en-US" i="1" dirty="0">
                <a:solidFill>
                  <a:srgbClr val="227A8F"/>
                </a:solidFill>
                <a:latin typeface="Times New Roman" pitchFamily="18" charset="0"/>
                <a:ea typeface="ＭＳ Ｐゴシック" pitchFamily="34" charset="-128"/>
                <a:cs typeface="Times New Roman" pitchFamily="18" charset="0"/>
              </a:rPr>
              <a:t>-</a:t>
            </a:r>
            <a:r>
              <a:rPr lang="en-US" b="1" i="1" dirty="0">
                <a:solidFill>
                  <a:srgbClr val="227A8F"/>
                </a:solidFill>
                <a:latin typeface="Times New Roman" pitchFamily="18" charset="0"/>
                <a:ea typeface="ＭＳ Ｐゴシック" pitchFamily="34" charset="-128"/>
                <a:cs typeface="Times New Roman" pitchFamily="18" charset="0"/>
              </a:rPr>
              <a:t>oic acid</a:t>
            </a:r>
            <a:r>
              <a:rPr lang="en-US" i="1" dirty="0">
                <a:solidFill>
                  <a:srgbClr val="227A8F"/>
                </a:solidFill>
                <a:latin typeface="Times New Roman" pitchFamily="18" charset="0"/>
                <a:ea typeface="ＭＳ Ｐゴシック" pitchFamily="34" charset="-128"/>
                <a:cs typeface="Times New Roman" pitchFamily="18" charset="0"/>
              </a:rPr>
              <a:t> </a:t>
            </a:r>
          </a:p>
          <a:p>
            <a:pPr eaLnBrk="1" hangingPunct="1">
              <a:spcBef>
                <a:spcPct val="0"/>
              </a:spcBef>
              <a:buSzTx/>
              <a:buFontTx/>
              <a:buNone/>
            </a:pPr>
            <a:endParaRPr lang="en-US" i="1" dirty="0">
              <a:latin typeface="Times New Roman" pitchFamily="18" charset="0"/>
              <a:ea typeface="ＭＳ Ｐゴシック" pitchFamily="34" charset="-128"/>
              <a:cs typeface="Times New Roman" pitchFamily="18" charset="0"/>
            </a:endParaRPr>
          </a:p>
          <a:p>
            <a:pPr eaLnBrk="1" hangingPunct="1">
              <a:spcBef>
                <a:spcPct val="0"/>
              </a:spcBef>
              <a:buSzTx/>
              <a:buFontTx/>
              <a:buNone/>
            </a:pPr>
            <a:r>
              <a:rPr lang="en-US" dirty="0">
                <a:latin typeface="Times New Roman" pitchFamily="18" charset="0"/>
                <a:ea typeface="ＭＳ Ｐゴシック" pitchFamily="34" charset="-128"/>
                <a:cs typeface="Times New Roman" pitchFamily="18" charset="0"/>
              </a:rPr>
              <a:t>	CH</a:t>
            </a:r>
            <a:r>
              <a:rPr lang="en-US" baseline="-25000" dirty="0">
                <a:latin typeface="Times New Roman" pitchFamily="18" charset="0"/>
                <a:ea typeface="ＭＳ Ｐゴシック" pitchFamily="34" charset="-128"/>
                <a:cs typeface="Times New Roman" pitchFamily="18" charset="0"/>
              </a:rPr>
              <a:t>4</a:t>
            </a:r>
            <a:r>
              <a:rPr lang="en-US" dirty="0">
                <a:latin typeface="Times New Roman" pitchFamily="18" charset="0"/>
                <a:ea typeface="ＭＳ Ｐゴシック" pitchFamily="34" charset="-128"/>
                <a:cs typeface="Times New Roman" pitchFamily="18" charset="0"/>
              </a:rPr>
              <a:t>              </a:t>
            </a:r>
          </a:p>
          <a:p>
            <a:pPr eaLnBrk="1" hangingPunct="1">
              <a:spcBef>
                <a:spcPct val="0"/>
              </a:spcBef>
              <a:buSzTx/>
              <a:buFontTx/>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SzTx/>
              <a:buFontTx/>
              <a:buNone/>
            </a:pPr>
            <a:r>
              <a:rPr lang="en-US" dirty="0">
                <a:latin typeface="Times New Roman" pitchFamily="18" charset="0"/>
                <a:ea typeface="ＭＳ Ｐゴシック" pitchFamily="34" charset="-128"/>
                <a:cs typeface="Times New Roman" pitchFamily="18" charset="0"/>
              </a:rPr>
              <a:t>	Methan</a:t>
            </a:r>
            <a:r>
              <a:rPr lang="en-US" b="1" dirty="0">
                <a:solidFill>
                  <a:srgbClr val="227A8F"/>
                </a:solidFill>
                <a:latin typeface="Times New Roman" pitchFamily="18" charset="0"/>
                <a:ea typeface="ＭＳ Ｐゴシック" pitchFamily="34" charset="-128"/>
                <a:cs typeface="Times New Roman" pitchFamily="18" charset="0"/>
              </a:rPr>
              <a:t>e</a:t>
            </a:r>
            <a:r>
              <a:rPr lang="en-US" dirty="0">
                <a:latin typeface="Times New Roman" pitchFamily="18" charset="0"/>
                <a:ea typeface="ＭＳ Ｐゴシック" pitchFamily="34" charset="-128"/>
                <a:cs typeface="Times New Roman" pitchFamily="18" charset="0"/>
              </a:rPr>
              <a:t> 	        Methan</a:t>
            </a:r>
            <a:r>
              <a:rPr lang="en-US" b="1" dirty="0">
                <a:solidFill>
                  <a:srgbClr val="227A8F"/>
                </a:solidFill>
                <a:latin typeface="Times New Roman" pitchFamily="18" charset="0"/>
                <a:ea typeface="ＭＳ Ｐゴシック" pitchFamily="34" charset="-128"/>
                <a:cs typeface="Times New Roman" pitchFamily="18" charset="0"/>
              </a:rPr>
              <a:t>oic</a:t>
            </a:r>
            <a:r>
              <a:rPr lang="en-US" dirty="0">
                <a:solidFill>
                  <a:srgbClr val="227A8F"/>
                </a:solidFill>
                <a:latin typeface="Times New Roman" pitchFamily="18" charset="0"/>
                <a:ea typeface="ＭＳ Ｐゴシック" pitchFamily="34" charset="-128"/>
                <a:cs typeface="Times New Roman" pitchFamily="18" charset="0"/>
              </a:rPr>
              <a:t> </a:t>
            </a:r>
            <a:r>
              <a:rPr lang="en-US" b="1" dirty="0">
                <a:solidFill>
                  <a:srgbClr val="227A8F"/>
                </a:solidFill>
                <a:latin typeface="Times New Roman" pitchFamily="18" charset="0"/>
                <a:ea typeface="ＭＳ Ｐゴシック" pitchFamily="34" charset="-128"/>
                <a:cs typeface="Times New Roman" pitchFamily="18" charset="0"/>
              </a:rPr>
              <a:t>acid</a:t>
            </a:r>
          </a:p>
          <a:p>
            <a:pPr eaLnBrk="1" hangingPunct="1">
              <a:spcBef>
                <a:spcPct val="0"/>
              </a:spcBef>
              <a:buSzTx/>
              <a:buFontTx/>
              <a:buNone/>
            </a:pPr>
            <a:endParaRPr lang="en-US" b="1" dirty="0">
              <a:solidFill>
                <a:srgbClr val="227A8F"/>
              </a:solidFill>
              <a:latin typeface="Times New Roman" pitchFamily="18" charset="0"/>
              <a:ea typeface="ＭＳ Ｐゴシック" pitchFamily="34" charset="-128"/>
              <a:cs typeface="Times New Roman" pitchFamily="18" charset="0"/>
            </a:endParaRPr>
          </a:p>
          <a:p>
            <a:pPr eaLnBrk="1" hangingPunct="1">
              <a:spcBef>
                <a:spcPct val="0"/>
              </a:spcBef>
              <a:buSzTx/>
              <a:buFontTx/>
              <a:buNone/>
            </a:pPr>
            <a:endParaRPr lang="en-US" b="1" dirty="0">
              <a:solidFill>
                <a:srgbClr val="227A8F"/>
              </a:solidFill>
              <a:latin typeface="Times New Roman" pitchFamily="18" charset="0"/>
              <a:ea typeface="ＭＳ Ｐゴシック" pitchFamily="34" charset="-128"/>
              <a:cs typeface="Times New Roman" pitchFamily="18" charset="0"/>
            </a:endParaRPr>
          </a:p>
          <a:p>
            <a:pPr eaLnBrk="1" hangingPunct="1">
              <a:spcBef>
                <a:spcPct val="0"/>
              </a:spcBef>
              <a:buSzTx/>
              <a:buFontTx/>
              <a:buNone/>
            </a:pPr>
            <a:r>
              <a:rPr lang="en-US" dirty="0">
                <a:latin typeface="Times New Roman" pitchFamily="18" charset="0"/>
                <a:ea typeface="ＭＳ Ｐゴシック" pitchFamily="34" charset="-128"/>
                <a:cs typeface="Times New Roman" pitchFamily="18" charset="0"/>
              </a:rPr>
              <a:t>    CH</a:t>
            </a:r>
            <a:r>
              <a:rPr lang="en-US" baseline="-25000" dirty="0">
                <a:latin typeface="Times New Roman" pitchFamily="18" charset="0"/>
                <a:ea typeface="ＭＳ Ｐゴシック" pitchFamily="34" charset="-128"/>
                <a:cs typeface="Times New Roman" pitchFamily="18" charset="0"/>
              </a:rPr>
              <a:t>3</a:t>
            </a:r>
            <a:r>
              <a:rPr lang="en-US" dirty="0">
                <a:latin typeface="Times New Roman" pitchFamily="18" charset="0"/>
                <a:ea typeface="ＭＳ Ｐゴシック" pitchFamily="34" charset="-128"/>
                <a:cs typeface="Times New Roman" pitchFamily="18" charset="0"/>
              </a:rPr>
              <a:t>—CH</a:t>
            </a:r>
            <a:r>
              <a:rPr lang="en-US" baseline="-25000" dirty="0">
                <a:latin typeface="Times New Roman" pitchFamily="18" charset="0"/>
                <a:ea typeface="ＭＳ Ｐゴシック" pitchFamily="34" charset="-128"/>
                <a:cs typeface="Times New Roman" pitchFamily="18" charset="0"/>
              </a:rPr>
              <a:t>3    </a:t>
            </a:r>
          </a:p>
          <a:p>
            <a:pPr eaLnBrk="1" hangingPunct="1">
              <a:spcBef>
                <a:spcPct val="0"/>
              </a:spcBef>
              <a:buSzTx/>
              <a:buFontTx/>
              <a:buNone/>
            </a:pPr>
            <a:endParaRPr lang="en-US" baseline="-25000" dirty="0">
              <a:latin typeface="Times New Roman" pitchFamily="18" charset="0"/>
              <a:ea typeface="ＭＳ Ｐゴシック" pitchFamily="34" charset="-128"/>
              <a:cs typeface="Times New Roman" pitchFamily="18" charset="0"/>
            </a:endParaRPr>
          </a:p>
          <a:p>
            <a:pPr eaLnBrk="1" hangingPunct="1">
              <a:spcBef>
                <a:spcPct val="0"/>
              </a:spcBef>
              <a:buSzTx/>
              <a:buFontTx/>
              <a:buNone/>
            </a:pPr>
            <a:r>
              <a:rPr lang="en-US" baseline="-25000"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Ethan</a:t>
            </a:r>
            <a:r>
              <a:rPr lang="en-US" b="1" dirty="0">
                <a:solidFill>
                  <a:srgbClr val="227A8F"/>
                </a:solidFill>
                <a:latin typeface="Times New Roman" pitchFamily="18" charset="0"/>
                <a:ea typeface="ＭＳ Ｐゴシック" pitchFamily="34" charset="-128"/>
                <a:cs typeface="Times New Roman" pitchFamily="18" charset="0"/>
              </a:rPr>
              <a:t>e</a:t>
            </a:r>
            <a:r>
              <a:rPr lang="en-US" dirty="0">
                <a:latin typeface="Times New Roman" pitchFamily="18" charset="0"/>
                <a:ea typeface="ＭＳ Ｐゴシック" pitchFamily="34" charset="-128"/>
                <a:cs typeface="Times New Roman" pitchFamily="18" charset="0"/>
              </a:rPr>
              <a:t>                 Ethan</a:t>
            </a:r>
            <a:r>
              <a:rPr lang="en-US" b="1" dirty="0">
                <a:solidFill>
                  <a:srgbClr val="227A8F"/>
                </a:solidFill>
                <a:latin typeface="Times New Roman" pitchFamily="18" charset="0"/>
                <a:ea typeface="ＭＳ Ｐゴシック" pitchFamily="34" charset="-128"/>
                <a:cs typeface="Times New Roman" pitchFamily="18" charset="0"/>
              </a:rPr>
              <a:t>oic</a:t>
            </a:r>
            <a:r>
              <a:rPr lang="en-US" dirty="0">
                <a:solidFill>
                  <a:srgbClr val="227A8F"/>
                </a:solidFill>
                <a:latin typeface="Times New Roman" pitchFamily="18" charset="0"/>
                <a:ea typeface="ＭＳ Ｐゴシック" pitchFamily="34" charset="-128"/>
                <a:cs typeface="Times New Roman" pitchFamily="18" charset="0"/>
              </a:rPr>
              <a:t> </a:t>
            </a:r>
            <a:r>
              <a:rPr lang="en-US" b="1" dirty="0">
                <a:solidFill>
                  <a:srgbClr val="227A8F"/>
                </a:solidFill>
                <a:latin typeface="Times New Roman" pitchFamily="18" charset="0"/>
                <a:ea typeface="ＭＳ Ｐゴシック" pitchFamily="34" charset="-128"/>
                <a:cs typeface="Times New Roman" pitchFamily="18" charset="0"/>
              </a:rPr>
              <a:t>acid</a:t>
            </a:r>
          </a:p>
          <a:p>
            <a:pPr eaLnBrk="1" hangingPunct="1">
              <a:spcBef>
                <a:spcPct val="0"/>
              </a:spcBef>
              <a:buSzTx/>
              <a:buFontTx/>
              <a:buNone/>
            </a:pPr>
            <a:endParaRPr lang="en-US" b="1" dirty="0">
              <a:solidFill>
                <a:schemeClr val="bg2"/>
              </a:solidFill>
              <a:latin typeface="Times New Roman" pitchFamily="18" charset="0"/>
              <a:ea typeface="ＭＳ Ｐゴシック" pitchFamily="34" charset="-128"/>
              <a:cs typeface="Times New Roman" pitchFamily="18" charset="0"/>
            </a:endParaRPr>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153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038600"/>
            <a:ext cx="2039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08VOL4\Graphics\Powerpoint\PEARSON\PE006-TIMBERLAKE-13e\Final Files\Lecture PPT\JPGS\ch13\Core Chemistry Skill marginal element-p437.jpg"/>
          <p:cNvPicPr>
            <a:picLocks noChangeAspect="1" noChangeArrowheads="1"/>
          </p:cNvPicPr>
          <p:nvPr/>
        </p:nvPicPr>
        <p:blipFill>
          <a:blip r:embed="rId5"/>
          <a:stretch>
            <a:fillRect/>
          </a:stretch>
        </p:blipFill>
        <p:spPr bwMode="auto">
          <a:xfrm>
            <a:off x="6189472" y="508932"/>
            <a:ext cx="2852928" cy="664124"/>
          </a:xfrm>
          <a:prstGeom prst="rect">
            <a:avLst/>
          </a:prstGeom>
          <a:noFill/>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33400" y="257181"/>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14.3  </a:t>
            </a:r>
            <a:r>
              <a:rPr lang="en-US" dirty="0">
                <a:solidFill>
                  <a:srgbClr val="800000"/>
                </a:solidFill>
                <a:latin typeface="Times New Roman" pitchFamily="18" charset="0"/>
                <a:ea typeface="ＭＳ Ｐゴシック" pitchFamily="34" charset="-128"/>
                <a:cs typeface="Times New Roman" pitchFamily="18" charset="0"/>
              </a:rPr>
              <a:t>Esters</a:t>
            </a:r>
          </a:p>
        </p:txBody>
      </p:sp>
      <p:sp>
        <p:nvSpPr>
          <p:cNvPr id="11266" name="Rectangle 3"/>
          <p:cNvSpPr>
            <a:spLocks noGrp="1" noChangeArrowheads="1"/>
          </p:cNvSpPr>
          <p:nvPr>
            <p:ph type="body" sz="half" idx="1"/>
          </p:nvPr>
        </p:nvSpPr>
        <p:spPr>
          <a:xfrm>
            <a:off x="609600" y="1676400"/>
            <a:ext cx="5257800" cy="3886200"/>
          </a:xfrm>
        </p:spPr>
        <p:txBody>
          <a:bodyPr/>
          <a:lstStyle/>
          <a:p>
            <a:pPr marL="0" indent="0" eaLnBrk="1" hangingPunct="1">
              <a:buFont typeface="Wingdings" charset="0"/>
              <a:buNone/>
              <a:defRPr/>
            </a:pPr>
            <a:r>
              <a:rPr lang="en-US" dirty="0">
                <a:ea typeface="ＭＳ Ｐゴシック" charset="0"/>
                <a:cs typeface="Times New Roman" charset="0"/>
              </a:rPr>
              <a:t>By the 1800s, chemists discovered that</a:t>
            </a:r>
          </a:p>
          <a:p>
            <a:pPr eaLnBrk="1" hangingPunct="1">
              <a:buFont typeface="Arial"/>
              <a:buChar char="•"/>
              <a:defRPr/>
            </a:pPr>
            <a:r>
              <a:rPr lang="en-US" dirty="0">
                <a:ea typeface="ＭＳ Ｐゴシック" charset="0"/>
                <a:cs typeface="Times New Roman" charset="0"/>
              </a:rPr>
              <a:t>salicin from the willow tree bark and leaves was responsible for pain relief</a:t>
            </a:r>
          </a:p>
          <a:p>
            <a:pPr eaLnBrk="1" hangingPunct="1">
              <a:buFont typeface="Arial"/>
              <a:buChar char="•"/>
              <a:defRPr/>
            </a:pPr>
            <a:r>
              <a:rPr lang="en-US" dirty="0">
                <a:ea typeface="ＭＳ Ｐゴシック" charset="0"/>
                <a:cs typeface="Times New Roman" charset="0"/>
              </a:rPr>
              <a:t>the body converts salicin to salicylic acid, which irritates the stomach lining </a:t>
            </a:r>
          </a:p>
          <a:p>
            <a:pPr marL="0" indent="0" eaLnBrk="1" hangingPunct="1">
              <a:buFont typeface="Arial"/>
              <a:buNone/>
              <a:defRPr/>
            </a:pPr>
            <a:r>
              <a:rPr lang="en-US" dirty="0">
                <a:ea typeface="ＭＳ Ｐゴシック" charset="0"/>
                <a:cs typeface="Times New Roman" charset="0"/>
              </a:rPr>
              <a:t>Bayer soon discovered that an ester of salicylic acid, acetylsalicylic acid, is less irritating but still effective in pain relief.</a:t>
            </a:r>
          </a:p>
          <a:p>
            <a:pPr marL="0" indent="0" eaLnBrk="1" hangingPunct="1">
              <a:buFont typeface="Arial"/>
              <a:buNone/>
              <a:defRPr/>
            </a:pPr>
            <a:endParaRPr lang="en-US" dirty="0">
              <a:ea typeface="ＭＳ Ｐゴシック" charset="0"/>
              <a:cs typeface="Times New Roman" charset="0"/>
            </a:endParaRPr>
          </a:p>
        </p:txBody>
      </p:sp>
      <p:sp>
        <p:nvSpPr>
          <p:cNvPr id="16388" name="TextBox 9"/>
          <p:cNvSpPr txBox="1">
            <a:spLocks noChangeArrowheads="1"/>
          </p:cNvSpPr>
          <p:nvPr/>
        </p:nvSpPr>
        <p:spPr bwMode="auto">
          <a:xfrm>
            <a:off x="609600" y="5105400"/>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r>
              <a:rPr lang="en-US" dirty="0">
                <a:solidFill>
                  <a:srgbClr val="3D9D1E"/>
                </a:solidFill>
                <a:latin typeface="Times New Roman" pitchFamily="18" charset="0"/>
                <a:cs typeface="Times New Roman" pitchFamily="18" charset="0"/>
              </a:rPr>
              <a:t>Learning </a:t>
            </a:r>
            <a:r>
              <a:rPr lang="en-US" dirty="0">
                <a:solidFill>
                  <a:srgbClr val="3D9D1E"/>
                </a:solidFill>
                <a:latin typeface="Times New Roman" pitchFamily="18" charset="0"/>
              </a:rPr>
              <a:t>Goal  </a:t>
            </a:r>
            <a:r>
              <a:rPr lang="en-US" b="0" dirty="0">
                <a:latin typeface="Times New Roman" pitchFamily="18" charset="0"/>
              </a:rPr>
              <a:t>Write the IUPAC and common names for an ester; write the balanced chemical equation for the formation of an ester.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698" y="2144179"/>
            <a:ext cx="3057433" cy="2303995"/>
          </a:xfrm>
          <a:prstGeom prst="rect">
            <a:avLst/>
          </a:prstGeom>
        </p:spPr>
      </p:pic>
      <p:sp>
        <p:nvSpPr>
          <p:cNvPr id="3" name="Slide Number Placeholder 2"/>
          <p:cNvSpPr>
            <a:spLocks noGrp="1"/>
          </p:cNvSpPr>
          <p:nvPr>
            <p:ph type="sldNum" sz="quarter" idx="10"/>
          </p:nvPr>
        </p:nvSpPr>
        <p:spPr>
          <a:xfrm>
            <a:off x="8505731" y="72516"/>
            <a:ext cx="533400" cy="244475"/>
          </a:xfrm>
        </p:spPr>
        <p:txBody>
          <a:bodyPr/>
          <a:lstStyle/>
          <a:p>
            <a:fld id="{9F758170-2A1F-4A58-9FD0-6E7F7B1C77BF}" type="slidenum">
              <a:rPr lang="en-US" smtClean="0"/>
              <a:pPr/>
              <a:t>30</a:t>
            </a:fld>
            <a:endParaRPr lang="en-US" dirty="0"/>
          </a:p>
        </p:txBody>
      </p:sp>
    </p:spTree>
    <p:extLst>
      <p:ext uri="{BB962C8B-B14F-4D97-AF65-F5344CB8AC3E}">
        <p14:creationId xmlns:p14="http://schemas.microsoft.com/office/powerpoint/2010/main" val="426548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33400" y="257181"/>
            <a:ext cx="7558088" cy="914400"/>
          </a:xfrm>
        </p:spPr>
        <p:txBody>
          <a:bodyPr/>
          <a:lstStyle/>
          <a:p>
            <a:pPr eaLnBrk="1" hangingPunct="1"/>
            <a:r>
              <a:rPr lang="en-US" dirty="0">
                <a:latin typeface="Times New Roman" pitchFamily="18" charset="0"/>
                <a:ea typeface="ＭＳ Ｐゴシック" pitchFamily="34" charset="-128"/>
                <a:cs typeface="Times New Roman" pitchFamily="18" charset="0"/>
              </a:rPr>
              <a:t>Esters</a:t>
            </a:r>
          </a:p>
        </p:txBody>
      </p:sp>
      <p:sp>
        <p:nvSpPr>
          <p:cNvPr id="18434" name="Rectangle 3"/>
          <p:cNvSpPr>
            <a:spLocks noGrp="1" noChangeArrowheads="1"/>
          </p:cNvSpPr>
          <p:nvPr>
            <p:ph type="body" sz="half" idx="1"/>
          </p:nvPr>
        </p:nvSpPr>
        <p:spPr>
          <a:xfrm>
            <a:off x="609599" y="1600200"/>
            <a:ext cx="8448675" cy="1971675"/>
          </a:xfrm>
        </p:spPr>
        <p:txBody>
          <a:bodyPr/>
          <a:lstStyle/>
          <a:p>
            <a:pPr eaLnBrk="1" hangingPunct="1">
              <a:spcBef>
                <a:spcPct val="0"/>
              </a:spcBef>
              <a:buFont typeface="Wingdings" pitchFamily="2" charset="2"/>
              <a:buNone/>
            </a:pPr>
            <a:r>
              <a:rPr lang="en-US" b="1" dirty="0">
                <a:latin typeface="Times New Roman" pitchFamily="18" charset="0"/>
                <a:ea typeface="ＭＳ Ｐゴシック" pitchFamily="34" charset="-128"/>
                <a:cs typeface="Times New Roman" pitchFamily="18" charset="0"/>
              </a:rPr>
              <a:t>E</a:t>
            </a:r>
            <a:r>
              <a:rPr lang="en-US" b="1" dirty="0">
                <a:solidFill>
                  <a:srgbClr val="000000"/>
                </a:solidFill>
                <a:latin typeface="Times New Roman" pitchFamily="18" charset="0"/>
                <a:ea typeface="ＭＳ Ｐゴシック" pitchFamily="34" charset="-128"/>
                <a:cs typeface="Times New Roman" pitchFamily="18" charset="0"/>
              </a:rPr>
              <a:t>sters </a:t>
            </a:r>
            <a:r>
              <a:rPr lang="en-US" dirty="0">
                <a:solidFill>
                  <a:srgbClr val="000000"/>
                </a:solidFill>
                <a:latin typeface="Times New Roman" pitchFamily="18" charset="0"/>
                <a:ea typeface="ＭＳ Ｐゴシック" pitchFamily="34" charset="-128"/>
                <a:cs typeface="Times New Roman" pitchFamily="18" charset="0"/>
              </a:rPr>
              <a:t>are </a:t>
            </a:r>
          </a:p>
          <a:p>
            <a:pPr eaLnBrk="1" hangingPunct="1">
              <a:spcBef>
                <a:spcPct val="0"/>
              </a:spcBef>
              <a:buClr>
                <a:srgbClr val="39639D"/>
              </a:buClr>
              <a:buSzTx/>
            </a:pPr>
            <a:r>
              <a:rPr lang="en-US" dirty="0">
                <a:solidFill>
                  <a:srgbClr val="000000"/>
                </a:solidFill>
                <a:latin typeface="Times New Roman" pitchFamily="18" charset="0"/>
                <a:ea typeface="ＭＳ Ｐゴシック" pitchFamily="34" charset="-128"/>
                <a:cs typeface="Times New Roman" pitchFamily="18" charset="0"/>
              </a:rPr>
              <a:t>synthesized from the reaction of a carboxylic acid and alcohol</a:t>
            </a:r>
          </a:p>
          <a:p>
            <a:pPr eaLnBrk="1" hangingPunct="1">
              <a:spcBef>
                <a:spcPct val="0"/>
              </a:spcBef>
              <a:buClr>
                <a:srgbClr val="39639D"/>
              </a:buClr>
              <a:buSzTx/>
            </a:pPr>
            <a:r>
              <a:rPr lang="en-US" dirty="0">
                <a:solidFill>
                  <a:srgbClr val="000000"/>
                </a:solidFill>
                <a:latin typeface="Times New Roman" pitchFamily="18" charset="0"/>
                <a:ea typeface="ＭＳ Ｐゴシック" pitchFamily="34" charset="-128"/>
                <a:cs typeface="Times New Roman" pitchFamily="18" charset="0"/>
              </a:rPr>
              <a:t>found in fats and oils</a:t>
            </a:r>
          </a:p>
          <a:p>
            <a:pPr eaLnBrk="1" hangingPunct="1">
              <a:spcBef>
                <a:spcPct val="0"/>
              </a:spcBef>
              <a:buClr>
                <a:srgbClr val="39639D"/>
              </a:buClr>
              <a:buSzTx/>
            </a:pPr>
            <a:r>
              <a:rPr lang="en-US" dirty="0">
                <a:solidFill>
                  <a:srgbClr val="000000"/>
                </a:solidFill>
                <a:latin typeface="Times New Roman" pitchFamily="18" charset="0"/>
                <a:ea typeface="ＭＳ Ｐゴシック" pitchFamily="34" charset="-128"/>
                <a:cs typeface="Times New Roman" pitchFamily="18" charset="0"/>
              </a:rPr>
              <a:t>responsible for the aroma and flavor of bananas, oranges, and strawberries</a:t>
            </a:r>
          </a:p>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lnSpc>
                <a:spcPct val="70000"/>
              </a:lnSpc>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r>
              <a:rPr lang="en-US" dirty="0">
                <a:solidFill>
                  <a:srgbClr val="227A8F"/>
                </a:solidFill>
                <a:latin typeface="Times New Roman" pitchFamily="18" charset="0"/>
                <a:ea typeface="ＭＳ Ｐゴシック" pitchFamily="34" charset="-128"/>
                <a:cs typeface="Times New Roman" pitchFamily="18" charset="0"/>
              </a:rPr>
              <a:t>         </a:t>
            </a:r>
            <a:endParaRPr lang="en-US" b="1" dirty="0">
              <a:solidFill>
                <a:srgbClr val="227A8F"/>
              </a:solidFill>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a:blip r:embed="rId3" cstate="print"/>
          <a:stretch>
            <a:fillRect/>
          </a:stretch>
        </p:blipFill>
        <p:spPr>
          <a:xfrm>
            <a:off x="2642146" y="3691382"/>
            <a:ext cx="3859708" cy="2353816"/>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31</a:t>
            </a:fld>
            <a:endParaRPr lang="en-US" dirty="0"/>
          </a:p>
        </p:txBody>
      </p:sp>
    </p:spTree>
    <p:extLst>
      <p:ext uri="{BB962C8B-B14F-4D97-AF65-F5344CB8AC3E}">
        <p14:creationId xmlns:p14="http://schemas.microsoft.com/office/powerpoint/2010/main" val="227614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533400" y="257171"/>
            <a:ext cx="7697788" cy="914400"/>
          </a:xfrm>
        </p:spPr>
        <p:txBody>
          <a:bodyPr/>
          <a:lstStyle/>
          <a:p>
            <a:pPr eaLnBrk="1" hangingPunct="1"/>
            <a:r>
              <a:rPr lang="en-US" dirty="0">
                <a:latin typeface="Times New Roman" pitchFamily="18" charset="0"/>
                <a:ea typeface="ＭＳ Ｐゴシック" pitchFamily="34" charset="-128"/>
                <a:cs typeface="Times New Roman" pitchFamily="18" charset="0"/>
              </a:rPr>
              <a:t>Esterification</a:t>
            </a:r>
          </a:p>
        </p:txBody>
      </p:sp>
      <p:sp>
        <p:nvSpPr>
          <p:cNvPr id="20482" name="Rectangle 2"/>
          <p:cNvSpPr>
            <a:spLocks noGrp="1" noChangeArrowheads="1"/>
          </p:cNvSpPr>
          <p:nvPr>
            <p:ph sz="quarter" idx="1"/>
          </p:nvPr>
        </p:nvSpPr>
        <p:spPr>
          <a:xfrm>
            <a:off x="609600" y="1600200"/>
            <a:ext cx="8001000" cy="2209800"/>
          </a:xfrm>
        </p:spPr>
        <p:txBody>
          <a:bodyPr/>
          <a:lstStyle/>
          <a:p>
            <a:pPr marL="0" indent="0" eaLnBrk="1" hangingPunct="1">
              <a:spcBef>
                <a:spcPct val="25000"/>
              </a:spcBef>
              <a:buClr>
                <a:schemeClr val="bg2"/>
              </a:buClr>
              <a:buSzTx/>
              <a:buFontTx/>
              <a:buNone/>
            </a:pPr>
            <a:r>
              <a:rPr lang="en-US" dirty="0">
                <a:latin typeface="Times New Roman" pitchFamily="18" charset="0"/>
                <a:ea typeface="ＭＳ Ｐゴシック" pitchFamily="34" charset="-128"/>
                <a:cs typeface="Times New Roman" pitchFamily="18" charset="0"/>
              </a:rPr>
              <a:t>Esterification is</a:t>
            </a:r>
          </a:p>
          <a:p>
            <a:pPr marL="320040" indent="-320040" eaLnBrk="1" hangingPunct="1">
              <a:spcBef>
                <a:spcPct val="25000"/>
              </a:spcBef>
              <a:buSzTx/>
            </a:pPr>
            <a:r>
              <a:rPr lang="en-US" dirty="0">
                <a:latin typeface="Times New Roman" pitchFamily="18" charset="0"/>
                <a:ea typeface="ＭＳ Ｐゴシック" pitchFamily="34" charset="-128"/>
                <a:cs typeface="Times New Roman" pitchFamily="18" charset="0"/>
              </a:rPr>
              <a:t>the reaction of a carboxylic acid and alcohol in the presence of an acid catalyst and heat to produce an ester</a:t>
            </a:r>
          </a:p>
          <a:p>
            <a:pPr marL="320040" indent="-320040" eaLnBrk="1" hangingPunct="1">
              <a:spcBef>
                <a:spcPct val="25000"/>
              </a:spcBef>
              <a:buSzTx/>
            </a:pPr>
            <a:r>
              <a:rPr lang="en-US" dirty="0">
                <a:latin typeface="Times New Roman" pitchFamily="18" charset="0"/>
                <a:ea typeface="ＭＳ Ｐゴシック" pitchFamily="34" charset="-128"/>
                <a:cs typeface="Times New Roman" pitchFamily="18" charset="0"/>
              </a:rPr>
              <a:t>the replacement of the hydrogen atom in the carboxylic acid</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—OH group with an alkyl group from an alcohol</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183"/>
          <a:stretch/>
        </p:blipFill>
        <p:spPr>
          <a:xfrm>
            <a:off x="304800" y="4125468"/>
            <a:ext cx="8534400" cy="1418082"/>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32</a:t>
            </a:fld>
            <a:endParaRPr lang="en-US" dirty="0"/>
          </a:p>
        </p:txBody>
      </p:sp>
    </p:spTree>
    <p:extLst>
      <p:ext uri="{BB962C8B-B14F-4D97-AF65-F5344CB8AC3E}">
        <p14:creationId xmlns:p14="http://schemas.microsoft.com/office/powerpoint/2010/main" val="378285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3392" y="219074"/>
            <a:ext cx="7558088" cy="990600"/>
          </a:xfrm>
        </p:spPr>
        <p:txBody>
          <a:bodyPr/>
          <a:lstStyle/>
          <a:p>
            <a:pPr eaLnBrk="1" hangingPunct="1"/>
            <a:r>
              <a:rPr lang="en-US" dirty="0">
                <a:latin typeface="Times New Roman" pitchFamily="18" charset="0"/>
                <a:ea typeface="ＭＳ Ｐゴシック" pitchFamily="34" charset="-128"/>
                <a:cs typeface="Times New Roman" pitchFamily="18" charset="0"/>
              </a:rPr>
              <a:t>Esterification</a:t>
            </a:r>
          </a:p>
        </p:txBody>
      </p:sp>
      <p:sp>
        <p:nvSpPr>
          <p:cNvPr id="10242" name="Rectangle 3"/>
          <p:cNvSpPr>
            <a:spLocks noGrp="1" noChangeArrowheads="1"/>
          </p:cNvSpPr>
          <p:nvPr>
            <p:ph type="body" sz="half" idx="1"/>
          </p:nvPr>
        </p:nvSpPr>
        <p:spPr>
          <a:xfrm>
            <a:off x="609600" y="1600200"/>
            <a:ext cx="8334375" cy="1466850"/>
          </a:xfrm>
        </p:spPr>
        <p:txBody>
          <a:bodyPr/>
          <a:lstStyle/>
          <a:p>
            <a:pPr marL="0" indent="0" eaLnBrk="1" hangingPunct="1">
              <a:spcBef>
                <a:spcPct val="0"/>
              </a:spcBef>
              <a:buFont typeface="Wingdings" charset="0"/>
              <a:buNone/>
              <a:defRPr/>
            </a:pPr>
            <a:r>
              <a:rPr lang="en-US" b="1" dirty="0">
                <a:ea typeface="ＭＳ Ｐゴシック" charset="0"/>
                <a:cs typeface="Times New Roman" charset="0"/>
              </a:rPr>
              <a:t>An example of e</a:t>
            </a:r>
            <a:r>
              <a:rPr lang="en-US" b="1" dirty="0">
                <a:solidFill>
                  <a:srgbClr val="000000"/>
                </a:solidFill>
                <a:ea typeface="ＭＳ Ｐゴシック" charset="0"/>
                <a:cs typeface="Times New Roman" charset="0"/>
              </a:rPr>
              <a:t>sterification</a:t>
            </a:r>
            <a:r>
              <a:rPr lang="en-US" dirty="0">
                <a:solidFill>
                  <a:srgbClr val="000000"/>
                </a:solidFill>
                <a:ea typeface="ＭＳ Ｐゴシック" charset="0"/>
                <a:cs typeface="Times New Roman" charset="0"/>
              </a:rPr>
              <a:t> is the reaction of a ethanoic acid with 1-propanol to produce an ester called propyl ethanoate, responsible for the smell of pears.</a:t>
            </a:r>
          </a:p>
          <a:p>
            <a:pPr eaLnBrk="1" hangingPunct="1">
              <a:spcBef>
                <a:spcPct val="0"/>
              </a:spcBef>
              <a:buFont typeface="Wingdings" charset="0"/>
              <a:buNone/>
              <a:defRPr/>
            </a:pPr>
            <a:endParaRPr lang="en-US" dirty="0">
              <a:solidFill>
                <a:srgbClr val="000000"/>
              </a:solidFill>
              <a:ea typeface="ＭＳ Ｐゴシック" charset="0"/>
              <a:cs typeface="Times New Roman" charset="0"/>
            </a:endParaRPr>
          </a:p>
          <a:p>
            <a:pPr eaLnBrk="1" hangingPunct="1">
              <a:buFont typeface="Wingdings" charset="0"/>
              <a:buNone/>
              <a:defRPr/>
            </a:pPr>
            <a:r>
              <a:rPr lang="en-US" dirty="0">
                <a:ea typeface="ＭＳ Ｐゴシック" charset="0"/>
                <a:cs typeface="Times New Roman" charset="0"/>
              </a:rPr>
              <a:t> </a:t>
            </a:r>
          </a:p>
          <a:p>
            <a:pPr eaLnBrk="1" hangingPunct="1">
              <a:buFont typeface="Wingdings" charset="0"/>
              <a:buNone/>
              <a:defRPr/>
            </a:pPr>
            <a:r>
              <a:rPr lang="en-US" sz="2000" b="1" dirty="0">
                <a:solidFill>
                  <a:srgbClr val="227A8F"/>
                </a:solidFill>
                <a:ea typeface="ＭＳ Ｐゴシック" charset="0"/>
                <a:cs typeface="Times New Roman" charset="0"/>
              </a:rPr>
              <a: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2871"/>
          <a:stretch/>
        </p:blipFill>
        <p:spPr>
          <a:xfrm>
            <a:off x="304800" y="3556254"/>
            <a:ext cx="8534400" cy="1072896"/>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33</a:t>
            </a:fld>
            <a:endParaRPr lang="en-US" dirty="0"/>
          </a:p>
        </p:txBody>
      </p:sp>
    </p:spTree>
    <p:extLst>
      <p:ext uri="{BB962C8B-B14F-4D97-AF65-F5344CB8AC3E}">
        <p14:creationId xmlns:p14="http://schemas.microsoft.com/office/powerpoint/2010/main" val="143671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title"/>
          </p:nvPr>
        </p:nvSpPr>
        <p:spPr>
          <a:xfrm>
            <a:off x="533400" y="180971"/>
            <a:ext cx="7697788" cy="10668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12290" name="Rectangle 2"/>
          <p:cNvSpPr>
            <a:spLocks noGrp="1" noChangeArrowheads="1"/>
          </p:cNvSpPr>
          <p:nvPr>
            <p:ph sz="quarter" idx="1"/>
          </p:nvPr>
        </p:nvSpPr>
        <p:spPr>
          <a:xfrm>
            <a:off x="609600" y="1676400"/>
            <a:ext cx="7924800" cy="4114800"/>
          </a:xfrm>
        </p:spPr>
        <p:txBody>
          <a:bodyPr/>
          <a:lstStyle/>
          <a:p>
            <a:pPr marL="0" indent="0" eaLnBrk="1" hangingPunct="1">
              <a:spcBef>
                <a:spcPct val="10000"/>
              </a:spcBef>
              <a:spcAft>
                <a:spcPct val="10000"/>
              </a:spcAft>
              <a:buFont typeface="Wingdings" charset="0"/>
              <a:buNone/>
              <a:defRPr/>
            </a:pPr>
            <a:r>
              <a:rPr lang="en-US" dirty="0">
                <a:ea typeface="ＭＳ Ｐゴシック" charset="0"/>
                <a:cs typeface="Times New Roman" charset="0"/>
              </a:rPr>
              <a:t>Write the balanced chemical equation for the reaction of propanoic acid and methanol in the presence of heat and an acid catalyst. </a:t>
            </a:r>
          </a:p>
          <a:p>
            <a:pPr eaLnBrk="1" hangingPunct="1">
              <a:spcBef>
                <a:spcPct val="10000"/>
              </a:spcBef>
              <a:spcAft>
                <a:spcPct val="10000"/>
              </a:spcAft>
              <a:buFont typeface="Wingdings" charset="0"/>
              <a:buNone/>
              <a:defRPr/>
            </a:pPr>
            <a:r>
              <a:rPr lang="en-US" dirty="0">
                <a:ea typeface="ＭＳ Ｐゴシック" charset="0"/>
                <a:cs typeface="Times New Roman" charset="0"/>
              </a:rPr>
              <a:t>	</a:t>
            </a:r>
          </a:p>
        </p:txBody>
      </p:sp>
      <p:sp>
        <p:nvSpPr>
          <p:cNvPr id="4" name="Rounded Rectangle 6">
            <a:extLst>
              <a:ext uri="{FF2B5EF4-FFF2-40B4-BE49-F238E27FC236}">
                <a16:creationId xmlns:a16="http://schemas.microsoft.com/office/drawing/2014/main" xmlns="" id="{1BA83C49-3132-4F73-A470-0111A660DD3E}"/>
              </a:ext>
            </a:extLst>
          </p:cNvPr>
          <p:cNvSpPr>
            <a:spLocks noChangeArrowheads="1"/>
          </p:cNvSpPr>
          <p:nvPr/>
        </p:nvSpPr>
        <p:spPr bwMode="auto">
          <a:xfrm>
            <a:off x="386918" y="3084991"/>
            <a:ext cx="8299882" cy="1052004"/>
          </a:xfrm>
          <a:prstGeom prst="roundRect">
            <a:avLst>
              <a:gd name="adj" fmla="val 16667"/>
            </a:avLst>
          </a:prstGeom>
          <a:solidFill>
            <a:srgbClr val="A992FF">
              <a:alpha val="25098"/>
            </a:srgbClr>
          </a:solidFill>
          <a:ln w="10000">
            <a:solidFill>
              <a:schemeClr val="accent1"/>
            </a:solidFill>
            <a:round/>
            <a:headEnd/>
            <a:tailEnd/>
          </a:ln>
        </p:spPr>
        <p:txBody>
          <a:bodyPr anchor="ctr"/>
          <a:lstStyle/>
          <a:p>
            <a:r>
              <a:rPr lang="en-US" sz="2000" b="1" dirty="0">
                <a:latin typeface="Times New Roman" pitchFamily="18" charset="0"/>
              </a:rPr>
              <a:t>ANALYZE          Given                     Need                     Connect</a:t>
            </a:r>
          </a:p>
          <a:p>
            <a:r>
              <a:rPr lang="en-US" sz="2000" b="1" dirty="0">
                <a:latin typeface="Times New Roman" pitchFamily="18" charset="0"/>
              </a:rPr>
              <a:t>THE</a:t>
            </a:r>
            <a:r>
              <a:rPr lang="en-US" sz="2000" dirty="0">
                <a:latin typeface="Times New Roman" pitchFamily="18" charset="0"/>
              </a:rPr>
              <a:t>	                </a:t>
            </a:r>
            <a:r>
              <a:rPr lang="en-US" sz="2000" b="0" dirty="0">
                <a:latin typeface="Times New Roman" pitchFamily="18" charset="0"/>
              </a:rPr>
              <a:t>propanoic acid,        esterification          products: methyl                           </a:t>
            </a:r>
          </a:p>
          <a:p>
            <a:r>
              <a:rPr lang="en-US" sz="2000" b="1" dirty="0">
                <a:latin typeface="Times New Roman" pitchFamily="18" charset="0"/>
              </a:rPr>
              <a:t>PROBLEM</a:t>
            </a:r>
            <a:r>
              <a:rPr lang="en-US" sz="2000" dirty="0">
                <a:latin typeface="Times New Roman" pitchFamily="18" charset="0"/>
              </a:rPr>
              <a:t>           </a:t>
            </a:r>
            <a:r>
              <a:rPr lang="en-US" sz="2000" b="0" dirty="0">
                <a:latin typeface="Times New Roman" pitchFamily="18" charset="0"/>
              </a:rPr>
              <a:t>methanol	       equation               propanoate, H</a:t>
            </a:r>
            <a:r>
              <a:rPr lang="en-US" sz="2000" b="0" baseline="-25000" dirty="0">
                <a:latin typeface="Times New Roman" pitchFamily="18" charset="0"/>
              </a:rPr>
              <a:t>2</a:t>
            </a:r>
            <a:r>
              <a:rPr lang="en-US" sz="2000" b="0" dirty="0">
                <a:latin typeface="Times New Roman" pitchFamily="18" charset="0"/>
              </a:rPr>
              <a:t>O</a:t>
            </a:r>
            <a:endParaRPr lang="en-US" sz="2000" b="0" i="1" baseline="30000" dirty="0">
              <a:latin typeface="Times New Roman" pitchFamily="18" charset="0"/>
            </a:endParaRP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34</a:t>
            </a:fld>
            <a:endParaRPr lang="en-US" dirty="0"/>
          </a:p>
        </p:txBody>
      </p:sp>
    </p:spTree>
    <p:extLst>
      <p:ext uri="{BB962C8B-B14F-4D97-AF65-F5344CB8AC3E}">
        <p14:creationId xmlns:p14="http://schemas.microsoft.com/office/powerpoint/2010/main" val="2156627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a:xfrm>
            <a:off x="533400" y="219074"/>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14338" name="Rectangle 2"/>
          <p:cNvSpPr>
            <a:spLocks noGrp="1" noChangeArrowheads="1"/>
          </p:cNvSpPr>
          <p:nvPr>
            <p:ph sz="quarter" idx="1"/>
          </p:nvPr>
        </p:nvSpPr>
        <p:spPr>
          <a:xfrm>
            <a:off x="609600" y="1600200"/>
            <a:ext cx="7696200" cy="4114800"/>
          </a:xfrm>
        </p:spPr>
        <p:txBody>
          <a:bodyPr/>
          <a:lstStyle/>
          <a:p>
            <a:pPr marL="0" indent="0" eaLnBrk="1" hangingPunct="1">
              <a:spcBef>
                <a:spcPct val="0"/>
              </a:spcBef>
              <a:buFont typeface="Wingdings" charset="0"/>
              <a:buNone/>
              <a:defRPr/>
            </a:pPr>
            <a:r>
              <a:rPr lang="en-US" dirty="0">
                <a:ea typeface="ＭＳ Ｐゴシック" charset="0"/>
                <a:cs typeface="Times New Roman" charset="0"/>
              </a:rPr>
              <a:t>Write the balanced chemical equation for the reaction of propanoic acid and methanol in the presence of heat and an acid catalyst. </a:t>
            </a:r>
          </a:p>
          <a:p>
            <a:pPr eaLnBrk="1" hangingPunct="1">
              <a:spcBef>
                <a:spcPct val="50000"/>
              </a:spcBef>
              <a:buFont typeface="Wingdings" charset="0"/>
              <a:buNone/>
              <a:defRPr/>
            </a:pPr>
            <a:r>
              <a:rPr lang="en-US" dirty="0">
                <a:ea typeface="ＭＳ Ｐゴシック" charset="0"/>
                <a:cs typeface="Times New Roman" charset="0"/>
              </a:rPr>
              <a:t>                </a:t>
            </a:r>
            <a:endParaRPr lang="en-US" b="1" baseline="-25000" dirty="0">
              <a:solidFill>
                <a:schemeClr val="bg2"/>
              </a:solidFill>
              <a:ea typeface="ＭＳ Ｐゴシック" charset="0"/>
              <a:cs typeface="Times New Roman" charset="0"/>
            </a:endParaRPr>
          </a:p>
        </p:txBody>
      </p:sp>
      <p:pic>
        <p:nvPicPr>
          <p:cNvPr id="266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6781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35</a:t>
            </a:fld>
            <a:endParaRPr lang="en-US" dirty="0"/>
          </a:p>
        </p:txBody>
      </p:sp>
    </p:spTree>
    <p:extLst>
      <p:ext uri="{BB962C8B-B14F-4D97-AF65-F5344CB8AC3E}">
        <p14:creationId xmlns:p14="http://schemas.microsoft.com/office/powerpoint/2010/main" val="97259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33400" y="257178"/>
            <a:ext cx="7697788" cy="914400"/>
          </a:xfrm>
        </p:spPr>
        <p:txBody>
          <a:bodyPr/>
          <a:lstStyle/>
          <a:p>
            <a:pPr eaLnBrk="1" hangingPunct="1"/>
            <a:r>
              <a:rPr lang="en-US" dirty="0">
                <a:latin typeface="Times New Roman" pitchFamily="18" charset="0"/>
                <a:ea typeface="ＭＳ Ｐゴシック" pitchFamily="34" charset="-128"/>
                <a:cs typeface="Times New Roman" pitchFamily="18" charset="0"/>
              </a:rPr>
              <a:t>Naming Esters</a:t>
            </a:r>
          </a:p>
        </p:txBody>
      </p:sp>
      <p:sp>
        <p:nvSpPr>
          <p:cNvPr id="28674" name="Rectangle 3"/>
          <p:cNvSpPr>
            <a:spLocks noGrp="1" noChangeArrowheads="1"/>
          </p:cNvSpPr>
          <p:nvPr>
            <p:ph sz="quarter" idx="1"/>
          </p:nvPr>
        </p:nvSpPr>
        <p:spPr>
          <a:xfrm>
            <a:off x="609600" y="1524000"/>
            <a:ext cx="8001000" cy="4876800"/>
          </a:xfrm>
        </p:spPr>
        <p:txBody>
          <a:bodyPr/>
          <a:lstStyle/>
          <a:p>
            <a:pPr marL="0" indent="0" eaLnBrk="1" hangingPunct="1">
              <a:buClr>
                <a:schemeClr val="bg2"/>
              </a:buClr>
              <a:buSzTx/>
              <a:buFontTx/>
              <a:buNone/>
              <a:tabLst>
                <a:tab pos="625475" algn="l"/>
              </a:tabLst>
            </a:pPr>
            <a:r>
              <a:rPr lang="en-US" dirty="0">
                <a:latin typeface="Times New Roman" pitchFamily="18" charset="0"/>
                <a:ea typeface="ＭＳ Ｐゴシック" pitchFamily="34" charset="-128"/>
                <a:cs typeface="Times New Roman" pitchFamily="18" charset="0"/>
              </a:rPr>
              <a:t>The name of an ester consists of two words:</a:t>
            </a:r>
          </a:p>
          <a:p>
            <a:pPr marL="0" indent="0" eaLnBrk="1" hangingPunct="1">
              <a:buClr>
                <a:schemeClr val="bg2"/>
              </a:buClr>
              <a:buSzTx/>
              <a:buFont typeface="Wingdings" pitchFamily="2" charset="2"/>
              <a:buNone/>
              <a:tabLst>
                <a:tab pos="625475" algn="l"/>
              </a:tabLst>
            </a:pPr>
            <a:r>
              <a:rPr lang="en-US" dirty="0">
                <a:latin typeface="Times New Roman" pitchFamily="18" charset="0"/>
                <a:ea typeface="ＭＳ Ｐゴシック" pitchFamily="34" charset="-128"/>
                <a:cs typeface="Times New Roman" pitchFamily="18" charset="0"/>
              </a:rPr>
              <a:t>	1.	The first word indicates the</a:t>
            </a:r>
            <a:r>
              <a:rPr lang="en-US" dirty="0">
                <a:solidFill>
                  <a:srgbClr val="227A8F"/>
                </a:solidFill>
                <a:latin typeface="Times New Roman" pitchFamily="18" charset="0"/>
                <a:ea typeface="ＭＳ Ｐゴシック" pitchFamily="34" charset="-128"/>
                <a:cs typeface="Times New Roman" pitchFamily="18" charset="0"/>
              </a:rPr>
              <a:t> </a:t>
            </a:r>
            <a:r>
              <a:rPr lang="en-US" b="1" dirty="0">
                <a:solidFill>
                  <a:srgbClr val="227A8F"/>
                </a:solidFill>
                <a:latin typeface="Times New Roman" pitchFamily="18" charset="0"/>
                <a:ea typeface="ＭＳ Ｐゴシック" pitchFamily="34" charset="-128"/>
                <a:cs typeface="Times New Roman" pitchFamily="18" charset="0"/>
              </a:rPr>
              <a:t>alkyl</a:t>
            </a:r>
            <a:r>
              <a:rPr lang="en-US" b="1" dirty="0">
                <a:solidFill>
                  <a:schemeClr val="folHlink"/>
                </a:solidFill>
                <a:latin typeface="Times New Roman" pitchFamily="18" charset="0"/>
                <a:ea typeface="ＭＳ Ｐゴシック" pitchFamily="34" charset="-128"/>
                <a:cs typeface="Times New Roman" pitchFamily="18" charset="0"/>
              </a:rPr>
              <a:t> </a:t>
            </a:r>
            <a:r>
              <a:rPr lang="en-US" dirty="0">
                <a:solidFill>
                  <a:srgbClr val="000000"/>
                </a:solidFill>
                <a:latin typeface="Times New Roman" pitchFamily="18" charset="0"/>
                <a:ea typeface="ＭＳ Ｐゴシック" pitchFamily="34" charset="-128"/>
                <a:cs typeface="Times New Roman" pitchFamily="18" charset="0"/>
              </a:rPr>
              <a:t>part f</a:t>
            </a:r>
            <a:r>
              <a:rPr lang="en-US" dirty="0">
                <a:latin typeface="Times New Roman" pitchFamily="18" charset="0"/>
                <a:ea typeface="ＭＳ Ｐゴシック" pitchFamily="34" charset="-128"/>
                <a:cs typeface="Times New Roman" pitchFamily="18" charset="0"/>
              </a:rPr>
              <a:t>rom the alcohol.</a:t>
            </a:r>
          </a:p>
          <a:p>
            <a:pPr marL="0" indent="0" eaLnBrk="1" hangingPunct="1">
              <a:buClr>
                <a:schemeClr val="bg2"/>
              </a:buClr>
              <a:buSzTx/>
              <a:buFont typeface="Wingdings" pitchFamily="2" charset="2"/>
              <a:buNone/>
              <a:tabLst>
                <a:tab pos="625475" algn="l"/>
              </a:tabLst>
            </a:pPr>
            <a:r>
              <a:rPr lang="en-US" dirty="0">
                <a:latin typeface="Times New Roman" pitchFamily="18" charset="0"/>
                <a:ea typeface="ＭＳ Ｐゴシック" pitchFamily="34" charset="-128"/>
                <a:cs typeface="Times New Roman" pitchFamily="18" charset="0"/>
              </a:rPr>
              <a:t>	2.	The second word is the</a:t>
            </a:r>
            <a:r>
              <a:rPr lang="en-US" dirty="0">
                <a:solidFill>
                  <a:srgbClr val="227A8F"/>
                </a:solidFill>
                <a:latin typeface="Times New Roman" pitchFamily="18" charset="0"/>
                <a:ea typeface="ＭＳ Ｐゴシック" pitchFamily="34" charset="-128"/>
                <a:cs typeface="Times New Roman" pitchFamily="18" charset="0"/>
              </a:rPr>
              <a:t> </a:t>
            </a:r>
            <a:r>
              <a:rPr lang="en-US" b="1" dirty="0">
                <a:solidFill>
                  <a:srgbClr val="227A8F"/>
                </a:solidFill>
                <a:latin typeface="Times New Roman" pitchFamily="18" charset="0"/>
                <a:ea typeface="ＭＳ Ｐゴシック" pitchFamily="34" charset="-128"/>
                <a:cs typeface="Times New Roman" pitchFamily="18" charset="0"/>
              </a:rPr>
              <a:t>carboxylate</a:t>
            </a:r>
            <a:r>
              <a:rPr lang="en-US" dirty="0">
                <a:latin typeface="Times New Roman" pitchFamily="18" charset="0"/>
                <a:ea typeface="ＭＳ Ｐゴシック" pitchFamily="34" charset="-128"/>
                <a:cs typeface="Times New Roman" pitchFamily="18" charset="0"/>
              </a:rPr>
              <a:t> name of the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		carboxylic acid. </a:t>
            </a:r>
            <a:endParaRPr lang="en-US" b="1" dirty="0">
              <a:solidFill>
                <a:srgbClr val="000000"/>
              </a:solidFill>
              <a:latin typeface="Times New Roman" pitchFamily="18" charset="0"/>
              <a:ea typeface="ＭＳ Ｐゴシック" pitchFamily="34" charset="-128"/>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368"/>
          <a:stretch/>
        </p:blipFill>
        <p:spPr>
          <a:xfrm>
            <a:off x="1581148" y="3302890"/>
            <a:ext cx="6075029" cy="2964560"/>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36</a:t>
            </a:fld>
            <a:endParaRPr lang="en-US" dirty="0"/>
          </a:p>
        </p:txBody>
      </p:sp>
    </p:spTree>
    <p:extLst>
      <p:ext uri="{BB962C8B-B14F-4D97-AF65-F5344CB8AC3E}">
        <p14:creationId xmlns:p14="http://schemas.microsoft.com/office/powerpoint/2010/main" val="198858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33400" y="219078"/>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Naming Esters</a:t>
            </a:r>
          </a:p>
        </p:txBody>
      </p:sp>
      <p:sp>
        <p:nvSpPr>
          <p:cNvPr id="30722" name="Rectangle 3"/>
          <p:cNvSpPr>
            <a:spLocks noGrp="1" noChangeArrowheads="1"/>
          </p:cNvSpPr>
          <p:nvPr>
            <p:ph sz="quarter" idx="1"/>
          </p:nvPr>
        </p:nvSpPr>
        <p:spPr>
          <a:xfrm>
            <a:off x="533400" y="1524000"/>
            <a:ext cx="8305800" cy="4876800"/>
          </a:xfrm>
        </p:spPr>
        <p:txBody>
          <a:bodyPr/>
          <a:lstStyle/>
          <a:p>
            <a:pPr eaLnBrk="1" hangingPunct="1">
              <a:buClr>
                <a:schemeClr val="bg2"/>
              </a:buClr>
              <a:buSzTx/>
              <a:buFont typeface="Wingdings" pitchFamily="2" charset="2"/>
              <a:buNone/>
            </a:pPr>
            <a:r>
              <a:rPr lang="en-US" dirty="0">
                <a:solidFill>
                  <a:srgbClr val="000000"/>
                </a:solidFill>
                <a:latin typeface="Times New Roman" pitchFamily="18" charset="0"/>
                <a:ea typeface="ＭＳ Ｐゴシック" pitchFamily="34" charset="-128"/>
                <a:cs typeface="Times New Roman" pitchFamily="18" charset="0"/>
              </a:rPr>
              <a:t>Esters have IUPAC and common names:</a:t>
            </a:r>
          </a:p>
          <a:p>
            <a:pPr eaLnBrk="1" hangingPunct="1">
              <a:buClr>
                <a:schemeClr val="bg2"/>
              </a:buClr>
              <a:buSzTx/>
              <a:buFont typeface="Wingdings" pitchFamily="2" charset="2"/>
              <a:buNone/>
            </a:pPr>
            <a:endParaRPr lang="en-US" b="1" dirty="0">
              <a:solidFill>
                <a:srgbClr val="000000"/>
              </a:solidFill>
              <a:latin typeface="Times New Roman" pitchFamily="18" charset="0"/>
              <a:ea typeface="ＭＳ Ｐゴシック" pitchFamily="34" charset="-128"/>
              <a:cs typeface="Times New Roman" pitchFamily="18" charset="0"/>
            </a:endParaRPr>
          </a:p>
          <a:p>
            <a:pPr eaLnBrk="1" hangingPunct="1">
              <a:buClr>
                <a:schemeClr val="bg2"/>
              </a:buClr>
              <a:buSzTx/>
              <a:buFont typeface="Wingdings" pitchFamily="2" charset="2"/>
              <a:buNone/>
            </a:pPr>
            <a:endParaRPr lang="en-US" b="1" dirty="0">
              <a:solidFill>
                <a:srgbClr val="000000"/>
              </a:solidFill>
              <a:latin typeface="Times New Roman" pitchFamily="18" charset="0"/>
              <a:ea typeface="ＭＳ Ｐゴシック" pitchFamily="34" charset="-128"/>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958"/>
          <a:stretch/>
        </p:blipFill>
        <p:spPr>
          <a:xfrm>
            <a:off x="304800" y="2930271"/>
            <a:ext cx="8534400" cy="1232154"/>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37</a:t>
            </a:fld>
            <a:endParaRPr lang="en-US" dirty="0"/>
          </a:p>
        </p:txBody>
      </p:sp>
    </p:spTree>
    <p:extLst>
      <p:ext uri="{BB962C8B-B14F-4D97-AF65-F5344CB8AC3E}">
        <p14:creationId xmlns:p14="http://schemas.microsoft.com/office/powerpoint/2010/main" val="200451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533400" y="200027"/>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Chemistry Link to Health:</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Salicylic Acid from a Willow Tree</a:t>
            </a:r>
            <a:endParaRPr lang="en-US" dirty="0">
              <a:solidFill>
                <a:srgbClr val="800000"/>
              </a:solidFill>
              <a:latin typeface="Times New Roman" pitchFamily="18" charset="0"/>
              <a:ea typeface="ＭＳ Ｐゴシック" pitchFamily="34" charset="-128"/>
              <a:cs typeface="Times New Roman" pitchFamily="18" charset="0"/>
            </a:endParaRPr>
          </a:p>
        </p:txBody>
      </p:sp>
      <p:sp>
        <p:nvSpPr>
          <p:cNvPr id="11266" name="Rectangle 3"/>
          <p:cNvSpPr>
            <a:spLocks noGrp="1" noChangeArrowheads="1"/>
          </p:cNvSpPr>
          <p:nvPr>
            <p:ph type="body" sz="half" idx="1"/>
          </p:nvPr>
        </p:nvSpPr>
        <p:spPr>
          <a:xfrm>
            <a:off x="609600" y="1676400"/>
            <a:ext cx="7772400" cy="4572000"/>
          </a:xfrm>
        </p:spPr>
        <p:txBody>
          <a:bodyPr/>
          <a:lstStyle/>
          <a:p>
            <a:pPr marL="0" indent="0" eaLnBrk="1" hangingPunct="1">
              <a:buFont typeface="Arial"/>
              <a:buNone/>
              <a:defRPr/>
            </a:pPr>
            <a:r>
              <a:rPr lang="en-US" dirty="0">
                <a:ea typeface="ＭＳ Ｐゴシック" charset="0"/>
                <a:cs typeface="Times New Roman" charset="0"/>
              </a:rPr>
              <a:t>In 1899, the Bayer chemical company </a:t>
            </a:r>
          </a:p>
          <a:p>
            <a:pPr eaLnBrk="1" hangingPunct="1">
              <a:buFont typeface="Arial" charset="0"/>
              <a:buChar char="•"/>
              <a:defRPr/>
            </a:pPr>
            <a:r>
              <a:rPr lang="en-US" dirty="0">
                <a:ea typeface="ＭＳ Ｐゴシック" charset="0"/>
                <a:cs typeface="Times New Roman" charset="0"/>
              </a:rPr>
              <a:t>produced an ester of salicylic acid and acetic acid less irritating to the stomach than salicylic acid</a:t>
            </a:r>
          </a:p>
          <a:p>
            <a:pPr eaLnBrk="1" hangingPunct="1">
              <a:spcBef>
                <a:spcPts val="900"/>
              </a:spcBef>
              <a:buFont typeface="Arial" charset="0"/>
              <a:buChar char="•"/>
              <a:defRPr/>
            </a:pPr>
            <a:r>
              <a:rPr lang="en-US" dirty="0">
                <a:ea typeface="ＭＳ Ｐゴシック" charset="0"/>
                <a:cs typeface="Times New Roman" charset="0"/>
              </a:rPr>
              <a:t>called the ester acetylsalicylic acid (aspirin)</a:t>
            </a:r>
          </a:p>
          <a:p>
            <a:pPr marL="0" indent="0" eaLnBrk="1" hangingPunct="1">
              <a:spcBef>
                <a:spcPts val="900"/>
              </a:spcBef>
              <a:buFont typeface="Arial" charset="0"/>
              <a:buNone/>
              <a:defRPr/>
            </a:pPr>
            <a:endParaRPr lang="en-US" dirty="0">
              <a:ea typeface="ＭＳ Ｐゴシック" charset="0"/>
              <a:cs typeface="Times New Roman" charset="0"/>
            </a:endParaRPr>
          </a:p>
          <a:p>
            <a:pPr marL="0" indent="0" eaLnBrk="1" hangingPunct="1">
              <a:spcBef>
                <a:spcPts val="900"/>
              </a:spcBef>
              <a:buFont typeface="Arial" charset="0"/>
              <a:buNone/>
              <a:defRPr/>
            </a:pPr>
            <a:endParaRPr lang="en-US" dirty="0">
              <a:ea typeface="ＭＳ Ｐゴシック" charset="0"/>
              <a:cs typeface="Times New Roman" charset="0"/>
            </a:endParaRPr>
          </a:p>
          <a:p>
            <a:pPr marL="0" indent="0" eaLnBrk="1" hangingPunct="1">
              <a:spcBef>
                <a:spcPts val="900"/>
              </a:spcBef>
              <a:buFont typeface="Arial" charset="0"/>
              <a:buNone/>
              <a:defRPr/>
            </a:pPr>
            <a:endParaRPr lang="en-US" dirty="0">
              <a:ea typeface="ＭＳ Ｐゴシック" charset="0"/>
              <a:cs typeface="Times New Roman" charset="0"/>
            </a:endParaRPr>
          </a:p>
          <a:p>
            <a:pPr marL="0" indent="0" eaLnBrk="1" hangingPunct="1">
              <a:spcBef>
                <a:spcPts val="900"/>
              </a:spcBef>
              <a:buFont typeface="Arial" charset="0"/>
              <a:buNone/>
              <a:defRPr/>
            </a:pPr>
            <a:endParaRPr lang="en-US" dirty="0">
              <a:ea typeface="ＭＳ Ｐゴシック" charset="0"/>
              <a:cs typeface="Times New Roman" charset="0"/>
            </a:endParaRPr>
          </a:p>
          <a:p>
            <a:pPr marL="0" indent="0" eaLnBrk="1" hangingPunct="1">
              <a:spcBef>
                <a:spcPts val="900"/>
              </a:spcBef>
              <a:buFont typeface="Arial" charset="0"/>
              <a:buNone/>
              <a:defRPr/>
            </a:pPr>
            <a:r>
              <a:rPr lang="en-US" dirty="0"/>
              <a:t>Many people take a daily low-dose aspirin, which has been found to lower the risk of heart attack and stroke.</a:t>
            </a:r>
            <a:endParaRPr lang="en-US" dirty="0">
              <a:ea typeface="ＭＳ Ｐゴシック"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487"/>
          <a:stretch/>
        </p:blipFill>
        <p:spPr>
          <a:xfrm>
            <a:off x="1438274" y="3577590"/>
            <a:ext cx="6729325" cy="1775460"/>
          </a:xfrm>
          <a:prstGeom prst="rect">
            <a:avLst/>
          </a:prstGeom>
        </p:spPr>
      </p:pic>
      <p:sp>
        <p:nvSpPr>
          <p:cNvPr id="3" name="Slide Number Placeholder 2"/>
          <p:cNvSpPr>
            <a:spLocks noGrp="1"/>
          </p:cNvSpPr>
          <p:nvPr>
            <p:ph type="sldNum" sz="quarter" idx="10"/>
          </p:nvPr>
        </p:nvSpPr>
        <p:spPr/>
        <p:txBody>
          <a:bodyPr/>
          <a:lstStyle/>
          <a:p>
            <a:fld id="{9F758170-2A1F-4A58-9FD0-6E7F7B1C77BF}" type="slidenum">
              <a:rPr lang="en-US" smtClean="0"/>
              <a:pPr/>
              <a:t>38</a:t>
            </a:fld>
            <a:endParaRPr lang="en-US" dirty="0"/>
          </a:p>
        </p:txBody>
      </p:sp>
      <p:sp>
        <p:nvSpPr>
          <p:cNvPr id="6"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38</a:t>
            </a:fld>
            <a:endParaRPr lang="en-US" dirty="0"/>
          </a:p>
        </p:txBody>
      </p:sp>
    </p:spTree>
    <p:extLst>
      <p:ext uri="{BB962C8B-B14F-4D97-AF65-F5344CB8AC3E}">
        <p14:creationId xmlns:p14="http://schemas.microsoft.com/office/powerpoint/2010/main" val="3605696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3400" y="200024"/>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Chemistry Link to Health:</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Salicylic Acid from a Willow Tree</a:t>
            </a:r>
            <a:endParaRPr lang="en-US" dirty="0">
              <a:solidFill>
                <a:srgbClr val="800000"/>
              </a:solidFill>
              <a:latin typeface="Times New Roman" pitchFamily="18" charset="0"/>
              <a:ea typeface="ＭＳ Ｐゴシック" pitchFamily="34" charset="-128"/>
              <a:cs typeface="Times New Roman" pitchFamily="18" charset="0"/>
            </a:endParaRPr>
          </a:p>
        </p:txBody>
      </p:sp>
      <p:sp>
        <p:nvSpPr>
          <p:cNvPr id="11266" name="Rectangle 3"/>
          <p:cNvSpPr>
            <a:spLocks noGrp="1" noChangeArrowheads="1"/>
          </p:cNvSpPr>
          <p:nvPr>
            <p:ph type="body" sz="half" idx="1"/>
          </p:nvPr>
        </p:nvSpPr>
        <p:spPr>
          <a:xfrm>
            <a:off x="609599" y="1676400"/>
            <a:ext cx="8429625" cy="4572000"/>
          </a:xfrm>
        </p:spPr>
        <p:txBody>
          <a:bodyPr/>
          <a:lstStyle/>
          <a:p>
            <a:pPr marL="0" indent="0" eaLnBrk="1" hangingPunct="1">
              <a:buFont typeface="Arial" charset="0"/>
              <a:buNone/>
              <a:defRPr/>
            </a:pPr>
            <a:r>
              <a:rPr lang="en-US" dirty="0"/>
              <a:t>Oil of wintergreen, or methyl salicylate, has a pungent, minty odor and flavor and </a:t>
            </a:r>
          </a:p>
          <a:p>
            <a:pPr eaLnBrk="1" hangingPunct="1">
              <a:buFont typeface="Arial" charset="0"/>
              <a:buChar char="•"/>
              <a:defRPr/>
            </a:pPr>
            <a:r>
              <a:rPr lang="en-US" dirty="0"/>
              <a:t>is used in skin ointments</a:t>
            </a:r>
          </a:p>
          <a:p>
            <a:pPr eaLnBrk="1" hangingPunct="1">
              <a:buFont typeface="Arial" charset="0"/>
              <a:buChar char="•"/>
              <a:defRPr/>
            </a:pPr>
            <a:r>
              <a:rPr lang="en-US" dirty="0"/>
              <a:t>can pass through the skin </a:t>
            </a:r>
          </a:p>
          <a:p>
            <a:pPr eaLnBrk="1" hangingPunct="1">
              <a:buFont typeface="Arial" charset="0"/>
              <a:buChar char="•"/>
              <a:defRPr/>
            </a:pPr>
            <a:r>
              <a:rPr lang="en-US" dirty="0"/>
              <a:t>acts as a counter-irritant, producing heat to soothe sore muscles</a:t>
            </a:r>
            <a:endParaRPr lang="en-US" dirty="0">
              <a:ea typeface="ＭＳ Ｐゴシック" charset="0"/>
              <a:cs typeface="Times New Roman" charset="0"/>
            </a:endParaRPr>
          </a:p>
          <a:p>
            <a:pPr marL="0" indent="0" eaLnBrk="1" hangingPunct="1">
              <a:spcBef>
                <a:spcPts val="900"/>
              </a:spcBef>
              <a:buFont typeface="Arial" charset="0"/>
              <a:buNone/>
              <a:defRPr/>
            </a:pPr>
            <a:endParaRPr lang="en-US" dirty="0">
              <a:ea typeface="ＭＳ Ｐゴシック" charset="0"/>
              <a:cs typeface="Times New Roman" charset="0"/>
            </a:endParaRPr>
          </a:p>
          <a:p>
            <a:pPr marL="0" indent="0" eaLnBrk="1" hangingPunct="1">
              <a:spcBef>
                <a:spcPts val="900"/>
              </a:spcBef>
              <a:buFont typeface="Arial" charset="0"/>
              <a:buNone/>
              <a:defRPr/>
            </a:pPr>
            <a:endParaRPr lang="en-US" dirty="0">
              <a:ea typeface="ＭＳ Ｐゴシック"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413"/>
          <a:stretch/>
        </p:blipFill>
        <p:spPr>
          <a:xfrm>
            <a:off x="1204912" y="4091925"/>
            <a:ext cx="6734175" cy="1904208"/>
          </a:xfrm>
          <a:prstGeom prst="rect">
            <a:avLst/>
          </a:prstGeom>
        </p:spPr>
      </p:pic>
      <p:sp>
        <p:nvSpPr>
          <p:cNvPr id="3" name="Slide Number Placeholder 2"/>
          <p:cNvSpPr>
            <a:spLocks noGrp="1"/>
          </p:cNvSpPr>
          <p:nvPr>
            <p:ph type="sldNum" sz="quarter" idx="10"/>
          </p:nvPr>
        </p:nvSpPr>
        <p:spPr/>
        <p:txBody>
          <a:bodyPr/>
          <a:lstStyle/>
          <a:p>
            <a:fld id="{9F758170-2A1F-4A58-9FD0-6E7F7B1C77BF}" type="slidenum">
              <a:rPr lang="en-US" smtClean="0"/>
              <a:pPr/>
              <a:t>39</a:t>
            </a:fld>
            <a:endParaRPr lang="en-US" dirty="0"/>
          </a:p>
        </p:txBody>
      </p:sp>
      <p:sp>
        <p:nvSpPr>
          <p:cNvPr id="6"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39</a:t>
            </a:fld>
            <a:endParaRPr lang="en-US" dirty="0"/>
          </a:p>
        </p:txBody>
      </p:sp>
    </p:spTree>
    <p:extLst>
      <p:ext uri="{BB962C8B-B14F-4D97-AF65-F5344CB8AC3E}">
        <p14:creationId xmlns:p14="http://schemas.microsoft.com/office/powerpoint/2010/main" val="391724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title"/>
          </p:nvPr>
        </p:nvSpPr>
        <p:spPr>
          <a:xfrm>
            <a:off x="533400" y="219075"/>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IUPAC Names for Carboxylic Acids</a:t>
            </a:r>
          </a:p>
        </p:txBody>
      </p:sp>
      <p:sp>
        <p:nvSpPr>
          <p:cNvPr id="24578" name="Rectangle 2"/>
          <p:cNvSpPr>
            <a:spLocks noGrp="1" noChangeArrowheads="1"/>
          </p:cNvSpPr>
          <p:nvPr>
            <p:ph sz="quarter" idx="1"/>
          </p:nvPr>
        </p:nvSpPr>
        <p:spPr>
          <a:xfrm>
            <a:off x="631825" y="1546225"/>
            <a:ext cx="8001000" cy="44958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In the IUPAC names of carboxylic acids, </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substituents are numbered from the carboxyl bonded to carbon 1 </a:t>
            </a:r>
          </a:p>
          <a:p>
            <a:pPr eaLnBrk="1" hangingPunct="1">
              <a:spcBef>
                <a:spcPct val="50000"/>
              </a:spcBef>
              <a:buSzTx/>
              <a:buFontTx/>
              <a:buNone/>
            </a:pPr>
            <a:r>
              <a:rPr lang="en-US" dirty="0">
                <a:latin typeface="Times New Roman" pitchFamily="18" charset="0"/>
                <a:ea typeface="ＭＳ Ｐゴシック" pitchFamily="34" charset="-128"/>
                <a:cs typeface="Times New Roman" pitchFamily="18" charset="0"/>
                <a:sym typeface="Symbol" pitchFamily="18" charset="2"/>
              </a:rPr>
              <a:t>		       </a:t>
            </a:r>
          </a:p>
          <a:p>
            <a:pPr eaLnBrk="1" hangingPunct="1">
              <a:spcBef>
                <a:spcPct val="50000"/>
              </a:spcBef>
              <a:buSzTx/>
              <a:buFontTx/>
              <a:buNone/>
            </a:pPr>
            <a:endParaRPr lang="en-US" dirty="0">
              <a:solidFill>
                <a:srgbClr val="FF3300"/>
              </a:solidFill>
              <a:latin typeface="Times New Roman" pitchFamily="18" charset="0"/>
              <a:ea typeface="ＭＳ Ｐゴシック" pitchFamily="34" charset="-128"/>
              <a:cs typeface="Times New Roman" pitchFamily="18" charset="0"/>
              <a:sym typeface="Symbol" pitchFamily="18" charset="2"/>
            </a:endParaRPr>
          </a:p>
          <a:p>
            <a:pPr eaLnBrk="1" hangingPunct="1">
              <a:spcBef>
                <a:spcPct val="50000"/>
              </a:spcBef>
              <a:buSzTx/>
              <a:buFontTx/>
              <a:buNone/>
            </a:pPr>
            <a:r>
              <a:rPr lang="en-US" dirty="0">
                <a:solidFill>
                  <a:srgbClr val="FF3300"/>
                </a:solidFill>
                <a:latin typeface="Times New Roman" pitchFamily="18" charset="0"/>
                <a:ea typeface="ＭＳ Ｐゴシック" pitchFamily="34" charset="-128"/>
                <a:cs typeface="Times New Roman" pitchFamily="18" charset="0"/>
              </a:rPr>
              <a:t>	     </a:t>
            </a:r>
            <a:r>
              <a:rPr lang="en-US" dirty="0">
                <a:solidFill>
                  <a:srgbClr val="227A8F"/>
                </a:solidFill>
                <a:latin typeface="Times New Roman" pitchFamily="18" charset="0"/>
                <a:ea typeface="ＭＳ Ｐゴシック" pitchFamily="34" charset="-128"/>
                <a:cs typeface="Times New Roman" pitchFamily="18" charset="0"/>
              </a:rPr>
              <a:t>   </a:t>
            </a:r>
            <a:r>
              <a:rPr lang="en-US" sz="2000" b="1" dirty="0">
                <a:solidFill>
                  <a:srgbClr val="227A8F"/>
                </a:solidFill>
                <a:latin typeface="Times New Roman" pitchFamily="18" charset="0"/>
                <a:ea typeface="ＭＳ Ｐゴシック" pitchFamily="34" charset="-128"/>
                <a:cs typeface="Times New Roman" pitchFamily="18" charset="0"/>
              </a:rPr>
              <a:t>4           3           2             1</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3-Methylbutanoic acid</a:t>
            </a:r>
          </a:p>
          <a:p>
            <a:pPr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2,3-Dichlorobenzoic acid</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19400"/>
            <a:ext cx="23622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95600"/>
            <a:ext cx="4041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219075"/>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Naming Esters</a:t>
            </a:r>
          </a:p>
        </p:txBody>
      </p:sp>
      <p:sp>
        <p:nvSpPr>
          <p:cNvPr id="37890" name="Content Placeholder 2"/>
          <p:cNvSpPr txBox="1">
            <a:spLocks/>
          </p:cNvSpPr>
          <p:nvPr/>
        </p:nvSpPr>
        <p:spPr bwMode="auto">
          <a:xfrm>
            <a:off x="609600" y="1600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Clr>
                <a:schemeClr val="accent2"/>
              </a:buClr>
              <a:buSzPct val="60000"/>
              <a:buFont typeface="Wingdings" pitchFamily="2" charset="2"/>
              <a:buNone/>
            </a:pPr>
            <a:r>
              <a:rPr lang="en-US" b="0" dirty="0">
                <a:latin typeface="Times New Roman" pitchFamily="18" charset="0"/>
                <a:cs typeface="Times New Roman" pitchFamily="18" charset="0"/>
              </a:rPr>
              <a:t>Write the IUPAC name of the following ester.</a:t>
            </a: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r>
              <a:rPr lang="en-US" dirty="0">
                <a:solidFill>
                  <a:srgbClr val="FF0000"/>
                </a:solidFill>
                <a:latin typeface="Times New Roman" pitchFamily="18" charset="0"/>
                <a:cs typeface="Times New Roman" pitchFamily="18" charset="0"/>
              </a:rPr>
              <a:t>SOLUTION:</a:t>
            </a:r>
          </a:p>
          <a:p>
            <a:pPr eaLnBrk="1" hangingPunct="1">
              <a:buClr>
                <a:schemeClr val="accent2"/>
              </a:buClr>
              <a:buSzPct val="60000"/>
              <a:buFont typeface="Wingdings" pitchFamily="2" charset="2"/>
              <a:buNone/>
            </a:pPr>
            <a:endParaRPr lang="en-US" dirty="0">
              <a:solidFill>
                <a:srgbClr val="FF0000"/>
              </a:solidFill>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dirty="0">
              <a:solidFill>
                <a:srgbClr val="FF0000"/>
              </a:solidFill>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dirty="0">
              <a:solidFill>
                <a:srgbClr val="FF0000"/>
              </a:solidFill>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dirty="0">
              <a:solidFill>
                <a:srgbClr val="FF0000"/>
              </a:solidFill>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dirty="0">
              <a:solidFill>
                <a:srgbClr val="FF0000"/>
              </a:solidFill>
              <a:latin typeface="Times New Roman" pitchFamily="18" charset="0"/>
              <a:cs typeface="Times New Roman" pitchFamily="18" charset="0"/>
            </a:endParaRPr>
          </a:p>
        </p:txBody>
      </p:sp>
      <p:sp>
        <p:nvSpPr>
          <p:cNvPr id="7" name="Rounded Rectangle 6"/>
          <p:cNvSpPr>
            <a:spLocks noChangeArrowheads="1"/>
          </p:cNvSpPr>
          <p:nvPr/>
        </p:nvSpPr>
        <p:spPr bwMode="auto">
          <a:xfrm>
            <a:off x="609600" y="3891379"/>
            <a:ext cx="7924800" cy="1550633"/>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dirty="0">
                <a:latin typeface="Times New Roman" pitchFamily="18" charset="0"/>
                <a:ea typeface="+mn-ea"/>
                <a:cs typeface="Times New Roman" pitchFamily="18" charset="0"/>
              </a:rPr>
              <a:t>ANALYZE         Given            Need                 Connect	             </a:t>
            </a:r>
          </a:p>
          <a:p>
            <a:pPr>
              <a:defRPr/>
            </a:pPr>
            <a:r>
              <a:rPr lang="en-US" sz="2000" dirty="0">
                <a:latin typeface="Times New Roman" pitchFamily="18" charset="0"/>
                <a:ea typeface="+mn-ea"/>
                <a:cs typeface="Times New Roman" pitchFamily="18" charset="0"/>
              </a:rPr>
              <a:t>THE	               </a:t>
            </a:r>
            <a:r>
              <a:rPr lang="en-US" sz="2000" b="0" dirty="0">
                <a:latin typeface="Times New Roman" pitchFamily="18" charset="0"/>
                <a:ea typeface="+mn-ea"/>
                <a:cs typeface="Times New Roman" pitchFamily="18" charset="0"/>
              </a:rPr>
              <a:t> ester              IUPAC name</a:t>
            </a:r>
          </a:p>
          <a:p>
            <a:pPr>
              <a:defRPr/>
            </a:pPr>
            <a:r>
              <a:rPr lang="en-US" sz="2000" dirty="0">
                <a:latin typeface="Times New Roman" pitchFamily="18" charset="0"/>
                <a:ea typeface="+mn-ea"/>
                <a:cs typeface="Times New Roman" pitchFamily="18" charset="0"/>
              </a:rPr>
              <a:t>PROBLEM          </a:t>
            </a:r>
          </a:p>
          <a:p>
            <a:pPr>
              <a:defRPr/>
            </a:pPr>
            <a:endParaRPr lang="en-US" sz="2000" dirty="0">
              <a:latin typeface="Times New Roman" pitchFamily="18" charset="0"/>
              <a:ea typeface="+mn-ea"/>
              <a:cs typeface="Times New Roman" pitchFamily="18" charset="0"/>
            </a:endParaRPr>
          </a:p>
        </p:txBody>
      </p:sp>
      <p:pic>
        <p:nvPicPr>
          <p:cNvPr id="378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416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5592763" y="4343400"/>
            <a:ext cx="2689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r>
              <a:rPr lang="en-US" sz="2000" b="0" dirty="0">
                <a:latin typeface="Times New Roman" pitchFamily="18" charset="0"/>
              </a:rPr>
              <a:t>Write the alkyl name for</a:t>
            </a:r>
            <a:endParaRPr lang="en-US" sz="2000" b="0" i="1" dirty="0">
              <a:latin typeface="Times New Roman" pitchFamily="18" charset="0"/>
            </a:endParaRPr>
          </a:p>
          <a:p>
            <a:r>
              <a:rPr lang="en-US" sz="2000" b="0" dirty="0">
                <a:solidFill>
                  <a:srgbClr val="000000"/>
                </a:solidFill>
                <a:latin typeface="Times New Roman" pitchFamily="18" charset="0"/>
              </a:rPr>
              <a:t>the alcohol, change </a:t>
            </a:r>
          </a:p>
          <a:p>
            <a:r>
              <a:rPr lang="en-US" sz="2000" b="0" i="1" dirty="0">
                <a:solidFill>
                  <a:srgbClr val="000000"/>
                </a:solidFill>
                <a:latin typeface="Times New Roman" pitchFamily="18" charset="0"/>
              </a:rPr>
              <a:t>ic acid </a:t>
            </a:r>
            <a:r>
              <a:rPr lang="en-US" sz="2000" b="0" dirty="0">
                <a:solidFill>
                  <a:srgbClr val="000000"/>
                </a:solidFill>
                <a:latin typeface="Times New Roman" pitchFamily="18" charset="0"/>
              </a:rPr>
              <a:t>to </a:t>
            </a:r>
            <a:r>
              <a:rPr lang="en-US" sz="2000" b="0" i="1" dirty="0">
                <a:solidFill>
                  <a:srgbClr val="000000"/>
                </a:solidFill>
                <a:latin typeface="Times New Roman" pitchFamily="18" charset="0"/>
              </a:rPr>
              <a:t>ate</a:t>
            </a:r>
            <a:r>
              <a:rPr lang="en-US" sz="2000" b="0" dirty="0">
                <a:solidFill>
                  <a:srgbClr val="000000"/>
                </a:solidFill>
                <a:latin typeface="Times New Roman" pitchFamily="18" charset="0"/>
              </a:rPr>
              <a:t>.</a:t>
            </a:r>
            <a:r>
              <a:rPr lang="en-US" sz="2000" dirty="0">
                <a:solidFill>
                  <a:srgbClr val="000000"/>
                </a:solidFill>
                <a:latin typeface="Times New Roman" pitchFamily="18" charset="0"/>
              </a:rPr>
              <a:t>	</a:t>
            </a:r>
            <a:endParaRPr lang="en-US" sz="2000" dirty="0"/>
          </a:p>
        </p:txBody>
      </p:sp>
      <p:sp>
        <p:nvSpPr>
          <p:cNvPr id="8"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40</a:t>
            </a:fld>
            <a:endParaRPr lang="en-US" dirty="0"/>
          </a:p>
        </p:txBody>
      </p:sp>
    </p:spTree>
    <p:extLst>
      <p:ext uri="{BB962C8B-B14F-4D97-AF65-F5344CB8AC3E}">
        <p14:creationId xmlns:p14="http://schemas.microsoft.com/office/powerpoint/2010/main" val="288281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33400" y="219075"/>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Naming Esters</a:t>
            </a:r>
          </a:p>
        </p:txBody>
      </p:sp>
      <p:sp>
        <p:nvSpPr>
          <p:cNvPr id="38914" name="Content Placeholder 2"/>
          <p:cNvSpPr txBox="1">
            <a:spLocks/>
          </p:cNvSpPr>
          <p:nvPr/>
        </p:nvSpPr>
        <p:spPr bwMode="auto">
          <a:xfrm>
            <a:off x="609600" y="1600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Clr>
                <a:schemeClr val="accent2"/>
              </a:buClr>
              <a:buSzPct val="60000"/>
              <a:buFont typeface="Wingdings" pitchFamily="2" charset="2"/>
              <a:buNone/>
            </a:pPr>
            <a:r>
              <a:rPr lang="en-US" b="0" dirty="0">
                <a:latin typeface="Times New Roman" pitchFamily="18" charset="0"/>
                <a:cs typeface="Times New Roman" pitchFamily="18" charset="0"/>
              </a:rPr>
              <a:t>Write the IUPAC name of the following ester.</a:t>
            </a: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endParaRPr lang="en-US" b="0" dirty="0">
              <a:latin typeface="Times New Roman" pitchFamily="18" charset="0"/>
              <a:cs typeface="Times New Roman" pitchFamily="18" charset="0"/>
            </a:endParaRPr>
          </a:p>
          <a:p>
            <a:pPr eaLnBrk="1" hangingPunct="1">
              <a:buClr>
                <a:schemeClr val="accent2"/>
              </a:buClr>
              <a:buSzPct val="60000"/>
            </a:pPr>
            <a:endParaRPr lang="en-US" dirty="0">
              <a:solidFill>
                <a:srgbClr val="000090"/>
              </a:solidFill>
              <a:latin typeface="Times New Roman" pitchFamily="18" charset="0"/>
              <a:cs typeface="Times New Roman" pitchFamily="18" charset="0"/>
            </a:endParaRPr>
          </a:p>
          <a:p>
            <a:pPr eaLnBrk="1" hangingPunct="1">
              <a:buClr>
                <a:schemeClr val="accent2"/>
              </a:buClr>
              <a:buSzPct val="60000"/>
            </a:pPr>
            <a:r>
              <a:rPr lang="en-US" dirty="0">
                <a:solidFill>
                  <a:srgbClr val="7030A0"/>
                </a:solidFill>
                <a:latin typeface="Times New Roman" pitchFamily="18" charset="0"/>
                <a:cs typeface="Times New Roman" pitchFamily="18" charset="0"/>
              </a:rPr>
              <a:t>STEP 1</a:t>
            </a:r>
            <a:r>
              <a:rPr lang="en-US" b="0" dirty="0">
                <a:solidFill>
                  <a:srgbClr val="7030A0"/>
                </a:solidFill>
                <a:latin typeface="Times New Roman" pitchFamily="18" charset="0"/>
                <a:cs typeface="Times New Roman" pitchFamily="18" charset="0"/>
              </a:rPr>
              <a:t>  </a:t>
            </a:r>
            <a:r>
              <a:rPr lang="en-US" dirty="0">
                <a:latin typeface="Times New Roman" pitchFamily="18" charset="0"/>
                <a:cs typeface="Times New Roman" pitchFamily="18" charset="0"/>
              </a:rPr>
              <a:t>Write the name for the carbon chain from the 	 	   alcohol as an </a:t>
            </a:r>
            <a:r>
              <a:rPr lang="en-US" i="1" dirty="0">
                <a:latin typeface="Times New Roman" pitchFamily="18" charset="0"/>
                <a:cs typeface="Times New Roman" pitchFamily="18" charset="0"/>
              </a:rPr>
              <a:t>alkyl </a:t>
            </a:r>
            <a:r>
              <a:rPr lang="en-US" dirty="0">
                <a:latin typeface="Times New Roman" pitchFamily="18" charset="0"/>
                <a:cs typeface="Times New Roman" pitchFamily="18" charset="0"/>
              </a:rPr>
              <a:t>group.</a:t>
            </a:r>
          </a:p>
          <a:p>
            <a:pPr eaLnBrk="1" hangingPunct="1">
              <a:buClr>
                <a:schemeClr val="accent2"/>
              </a:buClr>
              <a:buSzPct val="60000"/>
            </a:pPr>
            <a:endParaRPr lang="en-US" dirty="0">
              <a:latin typeface="Times New Roman" pitchFamily="18" charset="0"/>
              <a:cs typeface="Times New Roman" pitchFamily="18" charset="0"/>
            </a:endParaRPr>
          </a:p>
          <a:p>
            <a:pPr eaLnBrk="1" hangingPunct="1">
              <a:buClr>
                <a:schemeClr val="accent2"/>
              </a:buClr>
              <a:buSzPct val="60000"/>
            </a:pPr>
            <a:endParaRPr lang="en-US" dirty="0">
              <a:latin typeface="Times New Roman" pitchFamily="18" charset="0"/>
              <a:cs typeface="Times New Roman" pitchFamily="18" charset="0"/>
            </a:endParaRPr>
          </a:p>
          <a:p>
            <a:pPr eaLnBrk="1" hangingPunct="1">
              <a:buClr>
                <a:schemeClr val="accent2"/>
              </a:buClr>
              <a:buSzPct val="60000"/>
            </a:pPr>
            <a:r>
              <a:rPr lang="en-US" dirty="0">
                <a:latin typeface="Times New Roman" pitchFamily="18" charset="0"/>
                <a:cs typeface="Times New Roman" pitchFamily="18" charset="0"/>
              </a:rPr>
              <a:t>							  </a:t>
            </a:r>
            <a:r>
              <a:rPr lang="en-US" b="0" dirty="0">
                <a:solidFill>
                  <a:srgbClr val="FF0000"/>
                </a:solidFill>
                <a:latin typeface="Times New Roman" pitchFamily="18" charset="0"/>
                <a:cs typeface="Times New Roman" pitchFamily="18" charset="0"/>
              </a:rPr>
              <a:t>ethyl</a:t>
            </a:r>
          </a:p>
          <a:p>
            <a:pPr eaLnBrk="1" hangingPunct="1">
              <a:buClr>
                <a:schemeClr val="accent2"/>
              </a:buClr>
              <a:buSzPct val="60000"/>
            </a:pPr>
            <a:endParaRPr lang="en-US" b="0" dirty="0">
              <a:latin typeface="Times New Roman" pitchFamily="18" charset="0"/>
              <a:cs typeface="Times New Roman" pitchFamily="18" charset="0"/>
            </a:endParaRPr>
          </a:p>
          <a:p>
            <a:pPr eaLnBrk="1" hangingPunct="1">
              <a:buClr>
                <a:schemeClr val="accent2"/>
              </a:buClr>
              <a:buSzPct val="60000"/>
              <a:buFont typeface="Wingdings" pitchFamily="2" charset="2"/>
              <a:buNone/>
            </a:pPr>
            <a:r>
              <a:rPr lang="en-US" b="0" dirty="0">
                <a:latin typeface="Times New Roman" pitchFamily="18" charset="0"/>
                <a:cs typeface="Times New Roman" pitchFamily="18" charset="0"/>
              </a:rPr>
              <a:t>		</a:t>
            </a:r>
            <a:endParaRPr lang="en-US" b="0" dirty="0">
              <a:solidFill>
                <a:srgbClr val="008000"/>
              </a:solidFill>
              <a:latin typeface="Times New Roman" pitchFamily="18" charset="0"/>
              <a:cs typeface="Times New Roman" pitchFamily="18" charset="0"/>
            </a:endParaRPr>
          </a:p>
        </p:txBody>
      </p:sp>
      <p:pic>
        <p:nvPicPr>
          <p:cNvPr id="389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416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495800"/>
            <a:ext cx="416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41</a:t>
            </a:fld>
            <a:endParaRPr lang="en-US" dirty="0"/>
          </a:p>
        </p:txBody>
      </p:sp>
    </p:spTree>
    <p:extLst>
      <p:ext uri="{BB962C8B-B14F-4D97-AF65-F5344CB8AC3E}">
        <p14:creationId xmlns:p14="http://schemas.microsoft.com/office/powerpoint/2010/main" val="4227765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33400" y="266705"/>
            <a:ext cx="7697788" cy="914400"/>
          </a:xfrm>
        </p:spPr>
        <p:txBody>
          <a:bodyPr/>
          <a:lstStyle/>
          <a:p>
            <a:pPr eaLnBrk="1" hangingPunct="1"/>
            <a:r>
              <a:rPr lang="en-US" sz="3600" dirty="0">
                <a:latin typeface="Times New Roman" pitchFamily="18" charset="0"/>
                <a:ea typeface="ＭＳ Ｐゴシック" pitchFamily="34" charset="-128"/>
                <a:cs typeface="Times New Roman" pitchFamily="18" charset="0"/>
              </a:rPr>
              <a:t>Guide to Naming Esters</a:t>
            </a:r>
          </a:p>
        </p:txBody>
      </p:sp>
      <p:sp>
        <p:nvSpPr>
          <p:cNvPr id="39938" name="Content Placeholder 2"/>
          <p:cNvSpPr txBox="1">
            <a:spLocks/>
          </p:cNvSpPr>
          <p:nvPr/>
        </p:nvSpPr>
        <p:spPr bwMode="auto">
          <a:xfrm>
            <a:off x="609600" y="1600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Clr>
                <a:schemeClr val="accent2"/>
              </a:buClr>
              <a:buSzPct val="60000"/>
              <a:buFont typeface="Wingdings" pitchFamily="2" charset="2"/>
              <a:buNone/>
            </a:pPr>
            <a:r>
              <a:rPr lang="en-US" b="0" dirty="0">
                <a:latin typeface="Times New Roman" pitchFamily="18" charset="0"/>
                <a:cs typeface="Times New Roman" pitchFamily="18" charset="0"/>
              </a:rPr>
              <a:t>Write the IUPAC name of the following ester.</a:t>
            </a:r>
          </a:p>
          <a:p>
            <a:pPr eaLnBrk="1" hangingPunct="1">
              <a:buClr>
                <a:schemeClr val="accent2"/>
              </a:buClr>
              <a:buSzPct val="60000"/>
              <a:buFont typeface="Wingdings" pitchFamily="2" charset="2"/>
              <a:buNone/>
            </a:pPr>
            <a:endParaRPr lang="en-US" b="0" dirty="0">
              <a:solidFill>
                <a:srgbClr val="008000"/>
              </a:solidFill>
              <a:latin typeface="Times New Roman" pitchFamily="18" charset="0"/>
              <a:cs typeface="Times New Roman" pitchFamily="18" charset="0"/>
            </a:endParaRPr>
          </a:p>
          <a:p>
            <a:pPr eaLnBrk="1" hangingPunct="1">
              <a:buClr>
                <a:schemeClr val="accent2"/>
              </a:buClr>
              <a:buSzPct val="60000"/>
            </a:pPr>
            <a:r>
              <a:rPr lang="en-US" dirty="0">
                <a:solidFill>
                  <a:srgbClr val="7030A0"/>
                </a:solidFill>
                <a:latin typeface="Times New Roman" pitchFamily="18" charset="0"/>
                <a:cs typeface="Times New Roman" pitchFamily="18" charset="0"/>
              </a:rPr>
              <a:t>STEP 2  </a:t>
            </a:r>
            <a:r>
              <a:rPr lang="en-US" dirty="0">
                <a:latin typeface="Times New Roman" pitchFamily="18" charset="0"/>
                <a:cs typeface="Times New Roman" pitchFamily="18" charset="0"/>
              </a:rPr>
              <a:t>Change the </a:t>
            </a:r>
            <a:r>
              <a:rPr lang="en-US" i="1" dirty="0">
                <a:latin typeface="Times New Roman" pitchFamily="18" charset="0"/>
                <a:cs typeface="Times New Roman" pitchFamily="18" charset="0"/>
              </a:rPr>
              <a:t>ic acid</a:t>
            </a:r>
            <a:r>
              <a:rPr lang="en-US" dirty="0">
                <a:latin typeface="Times New Roman" pitchFamily="18" charset="0"/>
                <a:cs typeface="Times New Roman" pitchFamily="18" charset="0"/>
              </a:rPr>
              <a:t> of the acid name to</a:t>
            </a:r>
            <a:r>
              <a:rPr lang="en-US" i="1" dirty="0">
                <a:latin typeface="Times New Roman" pitchFamily="18" charset="0"/>
                <a:cs typeface="Times New Roman" pitchFamily="18" charset="0"/>
              </a:rPr>
              <a:t> ate</a:t>
            </a:r>
            <a:r>
              <a:rPr lang="en-US" dirty="0">
                <a:latin typeface="Times New Roman" pitchFamily="18" charset="0"/>
                <a:cs typeface="Times New Roman" pitchFamily="18" charset="0"/>
              </a:rPr>
              <a:t>.</a:t>
            </a:r>
          </a:p>
          <a:p>
            <a:pPr eaLnBrk="1" hangingPunct="1">
              <a:buClr>
                <a:schemeClr val="accent2"/>
              </a:buClr>
              <a:buSzPct val="60000"/>
            </a:pPr>
            <a:endParaRPr lang="en-US" i="1" dirty="0">
              <a:latin typeface="Times New Roman" pitchFamily="18" charset="0"/>
              <a:cs typeface="Times New Roman" pitchFamily="18" charset="0"/>
            </a:endParaRPr>
          </a:p>
          <a:p>
            <a:pPr eaLnBrk="1" hangingPunct="1">
              <a:buClr>
                <a:schemeClr val="accent2"/>
              </a:buClr>
              <a:buSzPct val="60000"/>
            </a:pPr>
            <a:endParaRPr lang="en-US" i="1" dirty="0">
              <a:latin typeface="Times New Roman" pitchFamily="18" charset="0"/>
              <a:cs typeface="Times New Roman" pitchFamily="18" charset="0"/>
            </a:endParaRPr>
          </a:p>
          <a:p>
            <a:pPr eaLnBrk="1" hangingPunct="1">
              <a:buClr>
                <a:schemeClr val="accent2"/>
              </a:buClr>
              <a:buSzPct val="60000"/>
            </a:pPr>
            <a:r>
              <a:rPr lang="en-US" i="1" dirty="0">
                <a:latin typeface="Times New Roman" pitchFamily="18" charset="0"/>
                <a:cs typeface="Times New Roman" pitchFamily="18" charset="0"/>
              </a:rPr>
              <a:t>						</a:t>
            </a:r>
            <a:r>
              <a:rPr lang="en-US" b="0" dirty="0">
                <a:latin typeface="Times New Roman" pitchFamily="18" charset="0"/>
                <a:cs typeface="Times New Roman" pitchFamily="18" charset="0"/>
              </a:rPr>
              <a:t>	</a:t>
            </a:r>
          </a:p>
          <a:p>
            <a:pPr eaLnBrk="1" hangingPunct="1">
              <a:buClr>
                <a:schemeClr val="accent2"/>
              </a:buClr>
              <a:buSzPct val="60000"/>
            </a:pPr>
            <a:endParaRPr lang="en-US" b="0" dirty="0">
              <a:latin typeface="Times New Roman" pitchFamily="18" charset="0"/>
              <a:cs typeface="Times New Roman" pitchFamily="18" charset="0"/>
            </a:endParaRPr>
          </a:p>
          <a:p>
            <a:pPr eaLnBrk="1" hangingPunct="1">
              <a:buClr>
                <a:schemeClr val="accent2"/>
              </a:buClr>
              <a:buSzPct val="60000"/>
            </a:pPr>
            <a:r>
              <a:rPr lang="en-US" b="0"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b="0" i="1" dirty="0">
                <a:solidFill>
                  <a:srgbClr val="FF0000"/>
                </a:solidFill>
                <a:latin typeface="Times New Roman" pitchFamily="18" charset="0"/>
                <a:cs typeface="Times New Roman" pitchFamily="18" charset="0"/>
              </a:rPr>
              <a:t> </a:t>
            </a:r>
            <a:r>
              <a:rPr lang="en-US" b="0" dirty="0">
                <a:solidFill>
                  <a:srgbClr val="FF0000"/>
                </a:solidFill>
                <a:latin typeface="Times New Roman" pitchFamily="18" charset="0"/>
                <a:cs typeface="Times New Roman" pitchFamily="18" charset="0"/>
              </a:rPr>
              <a:t>ethyl </a:t>
            </a:r>
            <a:r>
              <a:rPr lang="en-US" b="0" dirty="0">
                <a:latin typeface="Times New Roman" pitchFamily="18" charset="0"/>
                <a:cs typeface="Times New Roman" pitchFamily="18" charset="0"/>
              </a:rPr>
              <a:t>propanoate</a:t>
            </a:r>
          </a:p>
          <a:p>
            <a:pPr eaLnBrk="1" hangingPunct="1">
              <a:buClr>
                <a:schemeClr val="accent2"/>
              </a:buClr>
              <a:buSzPct val="60000"/>
            </a:pPr>
            <a:r>
              <a:rPr lang="en-US" b="0" dirty="0">
                <a:latin typeface="Times New Roman" pitchFamily="18" charset="0"/>
                <a:cs typeface="Times New Roman" pitchFamily="18" charset="0"/>
              </a:rPr>
              <a:t>					</a:t>
            </a:r>
            <a:endParaRPr lang="en-US" b="0" i="1" dirty="0">
              <a:latin typeface="Times New Roman" pitchFamily="18" charset="0"/>
              <a:cs typeface="Times New Roman" pitchFamily="18" charset="0"/>
            </a:endParaRPr>
          </a:p>
          <a:p>
            <a:pPr eaLnBrk="1" hangingPunct="1">
              <a:buClr>
                <a:schemeClr val="accent2"/>
              </a:buClr>
              <a:buSzPct val="60000"/>
            </a:pPr>
            <a:r>
              <a:rPr lang="en-US" b="0" dirty="0">
                <a:latin typeface="Times New Roman" pitchFamily="18" charset="0"/>
                <a:cs typeface="Times New Roman" pitchFamily="18" charset="0"/>
              </a:rPr>
              <a:t>			</a:t>
            </a:r>
            <a:endParaRPr lang="en-US" b="0" dirty="0">
              <a:solidFill>
                <a:srgbClr val="FF6600"/>
              </a:solidFill>
              <a:latin typeface="Times New Roman" pitchFamily="18" charset="0"/>
              <a:cs typeface="Times New Roman" pitchFamily="18" charset="0"/>
            </a:endParaRPr>
          </a:p>
        </p:txBody>
      </p:sp>
      <p:pic>
        <p:nvPicPr>
          <p:cNvPr id="399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416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42</a:t>
            </a:fld>
            <a:endParaRPr lang="en-US" dirty="0"/>
          </a:p>
        </p:txBody>
      </p:sp>
    </p:spTree>
    <p:extLst>
      <p:ext uri="{BB962C8B-B14F-4D97-AF65-F5344CB8AC3E}">
        <p14:creationId xmlns:p14="http://schemas.microsoft.com/office/powerpoint/2010/main" val="1098061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33400" y="219077"/>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40962" name="Rectangle 3"/>
          <p:cNvSpPr>
            <a:spLocks noGrp="1" noChangeArrowheads="1"/>
          </p:cNvSpPr>
          <p:nvPr>
            <p:ph sz="quarter" idx="1"/>
          </p:nvPr>
        </p:nvSpPr>
        <p:spPr>
          <a:xfrm>
            <a:off x="609600" y="1600200"/>
            <a:ext cx="8001000" cy="4419600"/>
          </a:xfrm>
        </p:spPr>
        <p:txBody>
          <a:bodyPr/>
          <a:lstStyle/>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IUPAC and common names of the following compound, which is responsible for the flavor and odor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of pears.</a:t>
            </a:r>
          </a:p>
        </p:txBody>
      </p:sp>
      <p:pic>
        <p:nvPicPr>
          <p:cNvPr id="409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508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6">
            <a:extLst>
              <a:ext uri="{FF2B5EF4-FFF2-40B4-BE49-F238E27FC236}">
                <a16:creationId xmlns:a16="http://schemas.microsoft.com/office/drawing/2014/main" xmlns="" id="{F649FD20-AA5F-4BBD-B0C6-3B6BB6932E72}"/>
              </a:ext>
            </a:extLst>
          </p:cNvPr>
          <p:cNvSpPr>
            <a:spLocks noChangeArrowheads="1"/>
          </p:cNvSpPr>
          <p:nvPr/>
        </p:nvSpPr>
        <p:spPr bwMode="auto">
          <a:xfrm>
            <a:off x="609600" y="4148832"/>
            <a:ext cx="7924800" cy="1550633"/>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dirty="0">
                <a:latin typeface="Times New Roman" pitchFamily="18" charset="0"/>
                <a:ea typeface="+mn-ea"/>
                <a:cs typeface="Times New Roman" pitchFamily="18" charset="0"/>
              </a:rPr>
              <a:t>ANALYZE         Given         Need                   Connect	             </a:t>
            </a:r>
          </a:p>
          <a:p>
            <a:pPr>
              <a:defRPr/>
            </a:pPr>
            <a:r>
              <a:rPr lang="en-US" sz="2000" dirty="0">
                <a:latin typeface="Times New Roman" pitchFamily="18" charset="0"/>
                <a:ea typeface="+mn-ea"/>
                <a:cs typeface="Times New Roman" pitchFamily="18" charset="0"/>
              </a:rPr>
              <a:t>THE	               </a:t>
            </a:r>
            <a:r>
              <a:rPr lang="en-US" sz="2000" b="0" dirty="0">
                <a:latin typeface="Times New Roman" pitchFamily="18" charset="0"/>
                <a:ea typeface="+mn-ea"/>
                <a:cs typeface="Times New Roman" pitchFamily="18" charset="0"/>
              </a:rPr>
              <a:t> ester           IUPAC name</a:t>
            </a:r>
          </a:p>
          <a:p>
            <a:pPr>
              <a:defRPr/>
            </a:pPr>
            <a:r>
              <a:rPr lang="en-US" sz="2000" dirty="0">
                <a:latin typeface="Times New Roman" pitchFamily="18" charset="0"/>
                <a:ea typeface="+mn-ea"/>
                <a:cs typeface="Times New Roman" pitchFamily="18" charset="0"/>
              </a:rPr>
              <a:t>PROBLEM                              </a:t>
            </a:r>
            <a:r>
              <a:rPr lang="en-US" sz="2000" b="0" dirty="0">
                <a:latin typeface="Times New Roman" pitchFamily="18" charset="0"/>
                <a:ea typeface="+mn-ea"/>
                <a:cs typeface="Times New Roman" pitchFamily="18" charset="0"/>
              </a:rPr>
              <a:t>common name</a:t>
            </a:r>
          </a:p>
          <a:p>
            <a:pPr>
              <a:defRPr/>
            </a:pPr>
            <a:endParaRPr lang="en-US" sz="2000" dirty="0">
              <a:latin typeface="Times New Roman" pitchFamily="18" charset="0"/>
              <a:ea typeface="+mn-ea"/>
              <a:cs typeface="Times New Roman" pitchFamily="18" charset="0"/>
            </a:endParaRPr>
          </a:p>
        </p:txBody>
      </p:sp>
      <p:sp>
        <p:nvSpPr>
          <p:cNvPr id="6" name="TextBox 1">
            <a:extLst>
              <a:ext uri="{FF2B5EF4-FFF2-40B4-BE49-F238E27FC236}">
                <a16:creationId xmlns:a16="http://schemas.microsoft.com/office/drawing/2014/main" xmlns="" id="{C6AB24C2-446B-4D88-84BB-CA10F45CBD04}"/>
              </a:ext>
            </a:extLst>
          </p:cNvPr>
          <p:cNvSpPr txBox="1">
            <a:spLocks noChangeArrowheads="1"/>
          </p:cNvSpPr>
          <p:nvPr/>
        </p:nvSpPr>
        <p:spPr bwMode="auto">
          <a:xfrm>
            <a:off x="5646029" y="4589522"/>
            <a:ext cx="2689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r>
              <a:rPr lang="en-US" sz="2000" b="0" dirty="0">
                <a:latin typeface="Times New Roman" pitchFamily="18" charset="0"/>
              </a:rPr>
              <a:t>Write the alkyl name for</a:t>
            </a:r>
            <a:endParaRPr lang="en-US" sz="2000" b="0" i="1" dirty="0">
              <a:latin typeface="Times New Roman" pitchFamily="18" charset="0"/>
            </a:endParaRPr>
          </a:p>
          <a:p>
            <a:r>
              <a:rPr lang="en-US" sz="2000" b="0" dirty="0">
                <a:solidFill>
                  <a:srgbClr val="000000"/>
                </a:solidFill>
                <a:latin typeface="Times New Roman" pitchFamily="18" charset="0"/>
              </a:rPr>
              <a:t>the alcohol, change </a:t>
            </a:r>
          </a:p>
          <a:p>
            <a:r>
              <a:rPr lang="en-US" sz="2000" b="0" i="1" dirty="0">
                <a:solidFill>
                  <a:srgbClr val="000000"/>
                </a:solidFill>
                <a:latin typeface="Times New Roman" pitchFamily="18" charset="0"/>
              </a:rPr>
              <a:t>ic acid </a:t>
            </a:r>
            <a:r>
              <a:rPr lang="en-US" sz="2000" b="0" dirty="0">
                <a:solidFill>
                  <a:srgbClr val="000000"/>
                </a:solidFill>
                <a:latin typeface="Times New Roman" pitchFamily="18" charset="0"/>
              </a:rPr>
              <a:t>to </a:t>
            </a:r>
            <a:r>
              <a:rPr lang="en-US" sz="2000" b="0" i="1" dirty="0">
                <a:solidFill>
                  <a:srgbClr val="000000"/>
                </a:solidFill>
                <a:latin typeface="Times New Roman" pitchFamily="18" charset="0"/>
              </a:rPr>
              <a:t>ate</a:t>
            </a:r>
            <a:r>
              <a:rPr lang="en-US" sz="2000" b="0" dirty="0">
                <a:solidFill>
                  <a:srgbClr val="000000"/>
                </a:solidFill>
                <a:latin typeface="Times New Roman" pitchFamily="18" charset="0"/>
              </a:rPr>
              <a:t>.</a:t>
            </a:r>
            <a:r>
              <a:rPr lang="en-US" sz="2000" dirty="0">
                <a:solidFill>
                  <a:srgbClr val="000000"/>
                </a:solidFill>
                <a:latin typeface="Times New Roman" pitchFamily="18" charset="0"/>
              </a:rPr>
              <a:t>	</a:t>
            </a:r>
            <a:endParaRPr lang="en-US" sz="2000" dirty="0"/>
          </a:p>
        </p:txBody>
      </p:sp>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43</a:t>
            </a:fld>
            <a:endParaRPr lang="en-US" dirty="0"/>
          </a:p>
        </p:txBody>
      </p:sp>
    </p:spTree>
    <p:extLst>
      <p:ext uri="{BB962C8B-B14F-4D97-AF65-F5344CB8AC3E}">
        <p14:creationId xmlns:p14="http://schemas.microsoft.com/office/powerpoint/2010/main" val="1635331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title"/>
          </p:nvPr>
        </p:nvSpPr>
        <p:spPr>
          <a:xfrm>
            <a:off x="533400" y="219074"/>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27650" name="Rectangle 2"/>
          <p:cNvSpPr>
            <a:spLocks noGrp="1" noChangeArrowheads="1"/>
          </p:cNvSpPr>
          <p:nvPr>
            <p:ph sz="quarter" idx="1"/>
          </p:nvPr>
        </p:nvSpPr>
        <p:spPr>
          <a:xfrm>
            <a:off x="571500" y="1600200"/>
            <a:ext cx="8001000" cy="4572000"/>
          </a:xfrm>
        </p:spPr>
        <p:txBody>
          <a:bodyPr/>
          <a:lstStyle/>
          <a:p>
            <a:pPr marL="0" indent="0" eaLnBrk="1" hangingPunct="1">
              <a:spcBef>
                <a:spcPct val="0"/>
              </a:spcBef>
              <a:buFont typeface="Wingdings" charset="0"/>
              <a:buNone/>
              <a:defRPr/>
            </a:pPr>
            <a:r>
              <a:rPr lang="en-US" dirty="0">
                <a:ea typeface="ＭＳ Ｐゴシック" charset="0"/>
                <a:cs typeface="Times New Roman" charset="0"/>
              </a:rPr>
              <a:t>Write the IUPAC and common names of the following compound, which is responsible for the flavor and odor </a:t>
            </a:r>
            <a:br>
              <a:rPr lang="en-US" dirty="0">
                <a:ea typeface="ＭＳ Ｐゴシック" charset="0"/>
                <a:cs typeface="Times New Roman" charset="0"/>
              </a:rPr>
            </a:br>
            <a:r>
              <a:rPr lang="en-US" dirty="0">
                <a:ea typeface="ＭＳ Ｐゴシック" charset="0"/>
                <a:cs typeface="Times New Roman" charset="0"/>
              </a:rPr>
              <a:t>of pears.</a:t>
            </a:r>
          </a:p>
          <a:p>
            <a:pPr eaLnBrk="1" hangingPunct="1">
              <a:spcBef>
                <a:spcPct val="0"/>
              </a:spcBef>
              <a:buFont typeface="Wingdings" charset="0"/>
              <a:buNone/>
              <a:defRPr/>
            </a:pPr>
            <a:endParaRPr lang="en-US" dirty="0">
              <a:solidFill>
                <a:srgbClr val="000090"/>
              </a:solidFill>
              <a:ea typeface="ＭＳ Ｐゴシック" charset="0"/>
              <a:cs typeface="Times New Roman" charset="0"/>
            </a:endParaRPr>
          </a:p>
          <a:p>
            <a:pPr eaLnBrk="1" hangingPunct="1">
              <a:spcBef>
                <a:spcPct val="0"/>
              </a:spcBef>
              <a:buFont typeface="Wingdings" charset="0"/>
              <a:buNone/>
              <a:defRPr/>
            </a:pPr>
            <a:r>
              <a:rPr lang="en-US" b="1" dirty="0">
                <a:solidFill>
                  <a:srgbClr val="7030A0"/>
                </a:solidFill>
                <a:ea typeface="ＭＳ Ｐゴシック" charset="0"/>
                <a:cs typeface="Times New Roman" charset="0"/>
              </a:rPr>
              <a:t>STEP 1</a:t>
            </a:r>
            <a:r>
              <a:rPr lang="en-US" dirty="0">
                <a:solidFill>
                  <a:srgbClr val="7030A0"/>
                </a:solidFill>
                <a:ea typeface="ＭＳ Ｐゴシック" charset="0"/>
                <a:cs typeface="Times New Roman" charset="0"/>
              </a:rPr>
              <a:t>  </a:t>
            </a:r>
            <a:r>
              <a:rPr lang="en-US" b="1" dirty="0">
                <a:ea typeface="ＭＳ Ｐゴシック" charset="0"/>
                <a:cs typeface="Times New Roman" charset="0"/>
              </a:rPr>
              <a:t>Write the name for the carbon chain from the 	  	   alcohol as an </a:t>
            </a:r>
            <a:r>
              <a:rPr lang="en-US" b="1" i="1" dirty="0">
                <a:ea typeface="ＭＳ Ｐゴシック" charset="0"/>
                <a:cs typeface="Times New Roman" charset="0"/>
              </a:rPr>
              <a:t>alkyl </a:t>
            </a:r>
            <a:r>
              <a:rPr lang="en-US" b="1" dirty="0">
                <a:ea typeface="ＭＳ Ｐゴシック" charset="0"/>
                <a:cs typeface="Times New Roman" charset="0"/>
              </a:rPr>
              <a:t>group</a:t>
            </a:r>
            <a:r>
              <a:rPr lang="en-US" b="1" i="1" dirty="0">
                <a:ea typeface="ＭＳ Ｐゴシック" charset="0"/>
                <a:cs typeface="Times New Roman" charset="0"/>
              </a:rPr>
              <a:t>.</a:t>
            </a:r>
          </a:p>
          <a:p>
            <a:pPr eaLnBrk="1" hangingPunct="1">
              <a:spcBef>
                <a:spcPct val="0"/>
              </a:spcBef>
              <a:buFont typeface="Wingdings" charset="0"/>
              <a:buNone/>
              <a:defRPr/>
            </a:pPr>
            <a:endParaRPr lang="en-US" b="1" i="1" dirty="0">
              <a:ea typeface="ＭＳ Ｐゴシック" charset="0"/>
              <a:cs typeface="Times New Roman" charset="0"/>
            </a:endParaRPr>
          </a:p>
          <a:p>
            <a:pPr eaLnBrk="1" hangingPunct="1">
              <a:spcBef>
                <a:spcPct val="0"/>
              </a:spcBef>
              <a:buFont typeface="Wingdings" charset="0"/>
              <a:buNone/>
              <a:defRPr/>
            </a:pPr>
            <a:endParaRPr lang="en-US" b="1" i="1" dirty="0">
              <a:ea typeface="ＭＳ Ｐゴシック" charset="0"/>
              <a:cs typeface="Times New Roman" charset="0"/>
            </a:endParaRPr>
          </a:p>
          <a:p>
            <a:pPr eaLnBrk="1" hangingPunct="1">
              <a:spcBef>
                <a:spcPct val="0"/>
              </a:spcBef>
              <a:buFont typeface="Wingdings" charset="0"/>
              <a:buNone/>
              <a:defRPr/>
            </a:pPr>
            <a:r>
              <a:rPr lang="en-US" b="1" i="1" dirty="0">
                <a:ea typeface="ＭＳ Ｐゴシック" charset="0"/>
                <a:cs typeface="Times New Roman" charset="0"/>
              </a:rPr>
              <a:t>								</a:t>
            </a:r>
            <a:r>
              <a:rPr lang="en-US" dirty="0">
                <a:solidFill>
                  <a:srgbClr val="FF0000"/>
                </a:solidFill>
                <a:ea typeface="ＭＳ Ｐゴシック" charset="0"/>
                <a:cs typeface="Times New Roman" charset="0"/>
              </a:rPr>
              <a:t>propyl</a:t>
            </a:r>
            <a:endParaRPr lang="en-US" i="1" dirty="0">
              <a:solidFill>
                <a:srgbClr val="FF0000"/>
              </a:solidFill>
              <a:ea typeface="ＭＳ Ｐゴシック" charset="0"/>
              <a:cs typeface="Times New Roman" charset="0"/>
            </a:endParaRPr>
          </a:p>
          <a:p>
            <a:pPr eaLnBrk="1" hangingPunct="1">
              <a:spcBef>
                <a:spcPct val="0"/>
              </a:spcBef>
              <a:buFont typeface="Wingdings" charset="0"/>
              <a:buNone/>
              <a:defRPr/>
            </a:pPr>
            <a:endParaRPr lang="en-US" b="1" dirty="0">
              <a:solidFill>
                <a:schemeClr val="bg2"/>
              </a:solidFill>
              <a:ea typeface="ＭＳ Ｐゴシック" charset="0"/>
              <a:cs typeface="Times New Roman" charset="0"/>
            </a:endParaRPr>
          </a:p>
          <a:p>
            <a:pPr eaLnBrk="1" hangingPunct="1">
              <a:spcBef>
                <a:spcPct val="0"/>
              </a:spcBef>
              <a:buFont typeface="Wingdings" charset="0"/>
              <a:buNone/>
              <a:defRPr/>
            </a:pPr>
            <a:r>
              <a:rPr lang="en-US" dirty="0">
                <a:solidFill>
                  <a:schemeClr val="accent1"/>
                </a:solidFill>
                <a:ea typeface="ＭＳ Ｐゴシック" charset="0"/>
                <a:cs typeface="Times New Roman" charset="0"/>
              </a:rPr>
              <a:t>	</a:t>
            </a:r>
            <a:endParaRPr lang="en-US" dirty="0">
              <a:ea typeface="ＭＳ Ｐゴシック" charset="0"/>
              <a:cs typeface="Times New Roman" charset="0"/>
            </a:endParaRPr>
          </a:p>
        </p:txBody>
      </p:sp>
      <p:pic>
        <p:nvPicPr>
          <p:cNvPr id="430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4191000"/>
            <a:ext cx="508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44</a:t>
            </a:fld>
            <a:endParaRPr lang="en-US" dirty="0"/>
          </a:p>
        </p:txBody>
      </p:sp>
    </p:spTree>
    <p:extLst>
      <p:ext uri="{BB962C8B-B14F-4D97-AF65-F5344CB8AC3E}">
        <p14:creationId xmlns:p14="http://schemas.microsoft.com/office/powerpoint/2010/main" val="338416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title"/>
          </p:nvPr>
        </p:nvSpPr>
        <p:spPr>
          <a:xfrm>
            <a:off x="533400" y="219075"/>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29698" name="Rectangle 2"/>
          <p:cNvSpPr>
            <a:spLocks noGrp="1" noChangeArrowheads="1"/>
          </p:cNvSpPr>
          <p:nvPr>
            <p:ph sz="quarter" idx="1"/>
          </p:nvPr>
        </p:nvSpPr>
        <p:spPr>
          <a:xfrm>
            <a:off x="609600" y="1676400"/>
            <a:ext cx="8001000" cy="4572000"/>
          </a:xfrm>
        </p:spPr>
        <p:txBody>
          <a:bodyPr/>
          <a:lstStyle/>
          <a:p>
            <a:pPr marL="0" indent="0" eaLnBrk="1" hangingPunct="1">
              <a:spcBef>
                <a:spcPct val="0"/>
              </a:spcBef>
              <a:buFont typeface="Wingdings" charset="0"/>
              <a:buNone/>
              <a:defRPr/>
            </a:pPr>
            <a:r>
              <a:rPr lang="en-US" dirty="0">
                <a:ea typeface="ＭＳ Ｐゴシック" charset="0"/>
                <a:cs typeface="Times New Roman" charset="0"/>
              </a:rPr>
              <a:t>Write the IUPAC and common names of the following compound, which is responsible for the flavor and odor </a:t>
            </a:r>
            <a:br>
              <a:rPr lang="en-US" dirty="0">
                <a:ea typeface="ＭＳ Ｐゴシック" charset="0"/>
                <a:cs typeface="Times New Roman" charset="0"/>
              </a:rPr>
            </a:br>
            <a:r>
              <a:rPr lang="en-US" dirty="0">
                <a:ea typeface="ＭＳ Ｐゴシック" charset="0"/>
                <a:cs typeface="Times New Roman" charset="0"/>
              </a:rPr>
              <a:t>of pears.</a:t>
            </a:r>
          </a:p>
          <a:p>
            <a:pPr eaLnBrk="1" hangingPunct="1">
              <a:spcBef>
                <a:spcPct val="0"/>
              </a:spcBef>
              <a:buFont typeface="Wingdings" charset="0"/>
              <a:buNone/>
              <a:defRPr/>
            </a:pPr>
            <a:endParaRPr lang="en-US" b="1" dirty="0">
              <a:ea typeface="ＭＳ Ｐゴシック" charset="0"/>
              <a:cs typeface="Times New Roman" charset="0"/>
            </a:endParaRPr>
          </a:p>
          <a:p>
            <a:pPr eaLnBrk="1" hangingPunct="1">
              <a:spcBef>
                <a:spcPct val="0"/>
              </a:spcBef>
              <a:buFont typeface="Wingdings" charset="0"/>
              <a:buNone/>
              <a:defRPr/>
            </a:pPr>
            <a:r>
              <a:rPr lang="en-US" b="1" dirty="0">
                <a:solidFill>
                  <a:srgbClr val="7030A0"/>
                </a:solidFill>
                <a:ea typeface="ＭＳ Ｐゴシック" charset="0"/>
                <a:cs typeface="Times New Roman" charset="0"/>
              </a:rPr>
              <a:t>STEP 2</a:t>
            </a:r>
            <a:r>
              <a:rPr lang="en-US" dirty="0">
                <a:solidFill>
                  <a:srgbClr val="7030A0"/>
                </a:solidFill>
                <a:ea typeface="ＭＳ Ｐゴシック" charset="0"/>
                <a:cs typeface="Times New Roman" charset="0"/>
              </a:rPr>
              <a:t>  </a:t>
            </a:r>
            <a:r>
              <a:rPr lang="en-US" b="1" dirty="0">
                <a:ea typeface="ＭＳ Ｐゴシック" charset="0"/>
                <a:cs typeface="Times New Roman" charset="0"/>
              </a:rPr>
              <a:t>Change the </a:t>
            </a:r>
            <a:r>
              <a:rPr lang="en-US" b="1" i="1" dirty="0">
                <a:ea typeface="ＭＳ Ｐゴシック" charset="0"/>
                <a:cs typeface="Times New Roman" charset="0"/>
              </a:rPr>
              <a:t>ic acid </a:t>
            </a:r>
            <a:r>
              <a:rPr lang="en-US" b="1" dirty="0">
                <a:ea typeface="ＭＳ Ｐゴシック" charset="0"/>
                <a:cs typeface="Times New Roman" charset="0"/>
              </a:rPr>
              <a:t>of the acid name to</a:t>
            </a:r>
            <a:r>
              <a:rPr lang="en-US" b="1" i="1" dirty="0">
                <a:ea typeface="ＭＳ Ｐゴシック" charset="0"/>
                <a:cs typeface="Times New Roman" charset="0"/>
              </a:rPr>
              <a:t> ate.</a:t>
            </a:r>
            <a:r>
              <a:rPr lang="en-US" b="1" dirty="0">
                <a:solidFill>
                  <a:schemeClr val="accent1"/>
                </a:solidFill>
                <a:ea typeface="ＭＳ Ｐゴシック" charset="0"/>
                <a:cs typeface="Times New Roman" charset="0"/>
              </a:rPr>
              <a:t>    </a:t>
            </a:r>
          </a:p>
          <a:p>
            <a:pPr eaLnBrk="1" hangingPunct="1">
              <a:spcBef>
                <a:spcPct val="0"/>
              </a:spcBef>
              <a:buFont typeface="Wingdings" charset="0"/>
              <a:buNone/>
              <a:defRPr/>
            </a:pPr>
            <a:endParaRPr lang="en-US" b="1" dirty="0">
              <a:solidFill>
                <a:schemeClr val="accent1"/>
              </a:solidFill>
              <a:ea typeface="ＭＳ Ｐゴシック" charset="0"/>
              <a:cs typeface="Times New Roman" charset="0"/>
            </a:endParaRPr>
          </a:p>
          <a:p>
            <a:pPr eaLnBrk="1" hangingPunct="1">
              <a:spcBef>
                <a:spcPct val="0"/>
              </a:spcBef>
              <a:buFont typeface="Wingdings" charset="0"/>
              <a:buNone/>
              <a:defRPr/>
            </a:pPr>
            <a:r>
              <a:rPr lang="en-US" dirty="0">
                <a:solidFill>
                  <a:srgbClr val="FF6600"/>
                </a:solidFill>
                <a:ea typeface="ＭＳ Ｐゴシック" charset="0"/>
                <a:cs typeface="Times New Roman" charset="0"/>
              </a:rPr>
              <a:t>		     </a:t>
            </a:r>
          </a:p>
          <a:p>
            <a:pPr eaLnBrk="1" hangingPunct="1">
              <a:spcBef>
                <a:spcPct val="0"/>
              </a:spcBef>
              <a:buFont typeface="Wingdings" charset="0"/>
              <a:buNone/>
              <a:defRPr/>
            </a:pPr>
            <a:r>
              <a:rPr lang="en-US" dirty="0">
                <a:solidFill>
                  <a:srgbClr val="FF6600"/>
                </a:solidFill>
                <a:ea typeface="ＭＳ Ｐゴシック" charset="0"/>
                <a:cs typeface="Times New Roman" charset="0"/>
              </a:rPr>
              <a:t>							 </a:t>
            </a:r>
            <a:r>
              <a:rPr lang="en-US" dirty="0">
                <a:solidFill>
                  <a:srgbClr val="FF0000"/>
                </a:solidFill>
                <a:ea typeface="ＭＳ Ｐゴシック" charset="0"/>
                <a:cs typeface="Times New Roman" charset="0"/>
              </a:rPr>
              <a:t>propyl</a:t>
            </a:r>
            <a:r>
              <a:rPr lang="en-US" dirty="0">
                <a:ea typeface="ＭＳ Ｐゴシック" charset="0"/>
                <a:cs typeface="Times New Roman" charset="0"/>
              </a:rPr>
              <a:t> ethanoate 						 </a:t>
            </a:r>
            <a:r>
              <a:rPr lang="en-US" dirty="0">
                <a:solidFill>
                  <a:srgbClr val="FF0000"/>
                </a:solidFill>
                <a:ea typeface="ＭＳ Ｐゴシック" charset="0"/>
                <a:cs typeface="Times New Roman" charset="0"/>
              </a:rPr>
              <a:t>propyl</a:t>
            </a:r>
            <a:r>
              <a:rPr lang="en-US" dirty="0">
                <a:ea typeface="ＭＳ Ｐゴシック" charset="0"/>
                <a:cs typeface="Times New Roman" charset="0"/>
              </a:rPr>
              <a:t> </a:t>
            </a:r>
            <a:r>
              <a:rPr lang="en-US" dirty="0">
                <a:solidFill>
                  <a:srgbClr val="000000"/>
                </a:solidFill>
                <a:ea typeface="ＭＳ Ｐゴシック" charset="0"/>
                <a:cs typeface="Times New Roman" charset="0"/>
              </a:rPr>
              <a:t>acetate</a:t>
            </a:r>
          </a:p>
        </p:txBody>
      </p:sp>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508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45</a:t>
            </a:fld>
            <a:endParaRPr lang="en-US" dirty="0"/>
          </a:p>
        </p:txBody>
      </p:sp>
    </p:spTree>
    <p:extLst>
      <p:ext uri="{BB962C8B-B14F-4D97-AF65-F5344CB8AC3E}">
        <p14:creationId xmlns:p14="http://schemas.microsoft.com/office/powerpoint/2010/main" val="15135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257179"/>
            <a:ext cx="7559675" cy="914400"/>
          </a:xfrm>
        </p:spPr>
        <p:txBody>
          <a:bodyPr/>
          <a:lstStyle/>
          <a:p>
            <a:pPr eaLnBrk="1" hangingPunct="1"/>
            <a:r>
              <a:rPr lang="en-US" dirty="0">
                <a:latin typeface="Times New Roman" pitchFamily="18" charset="0"/>
                <a:ea typeface="ＭＳ Ｐゴシック" pitchFamily="34" charset="-128"/>
                <a:cs typeface="Times New Roman" pitchFamily="18" charset="0"/>
              </a:rPr>
              <a:t>Esters in Fruits</a:t>
            </a:r>
          </a:p>
        </p:txBody>
      </p:sp>
      <p:sp>
        <p:nvSpPr>
          <p:cNvPr id="33794" name="Rectangle 3"/>
          <p:cNvSpPr>
            <a:spLocks noGrp="1" noChangeArrowheads="1"/>
          </p:cNvSpPr>
          <p:nvPr>
            <p:ph type="body" sz="half" idx="1"/>
          </p:nvPr>
        </p:nvSpPr>
        <p:spPr>
          <a:xfrm>
            <a:off x="547705" y="1524000"/>
            <a:ext cx="3981450" cy="4419600"/>
          </a:xfrm>
        </p:spPr>
        <p:txBody>
          <a:bodyPr/>
          <a:lstStyle/>
          <a:p>
            <a:pPr eaLnBrk="1" hangingPunct="1">
              <a:buFont typeface="Arial" charset="0"/>
              <a:buChar char="•"/>
              <a:defRPr/>
            </a:pPr>
            <a:r>
              <a:rPr lang="en-US" dirty="0"/>
              <a:t>Many of the fragrances of perfumes and flowers and the flavors of fruits are due to esters.</a:t>
            </a:r>
          </a:p>
          <a:p>
            <a:pPr eaLnBrk="1" hangingPunct="1">
              <a:buFont typeface="Arial" charset="0"/>
              <a:buChar char="•"/>
              <a:defRPr/>
            </a:pPr>
            <a:r>
              <a:rPr lang="en-US" dirty="0"/>
              <a:t>Small esters are volatile, so we can smell them, and they are </a:t>
            </a:r>
            <a:r>
              <a:rPr lang="en-US" dirty="0" smtClean="0"/>
              <a:t>slightly soluble </a:t>
            </a:r>
            <a:r>
              <a:rPr lang="en-US" dirty="0"/>
              <a:t>in water, so we can taste them.</a:t>
            </a:r>
          </a:p>
          <a:p>
            <a:pPr marL="0" indent="0" eaLnBrk="1" hangingPunct="1">
              <a:buFont typeface="Wingdings" charset="0"/>
              <a:buNone/>
              <a:defRPr/>
            </a:pPr>
            <a:endParaRPr lang="en-US" dirty="0">
              <a:ea typeface="ＭＳ Ｐゴシック" charset="0"/>
              <a:cs typeface="Times New Roman" charset="0"/>
            </a:endParaRPr>
          </a:p>
          <a:p>
            <a:pPr marL="0" indent="0" eaLnBrk="1" hangingPunct="1">
              <a:buFont typeface="Wingdings" charset="0"/>
              <a:buNone/>
              <a:defRPr/>
            </a:pPr>
            <a:endParaRPr lang="en-US" dirty="0">
              <a:ea typeface="ＭＳ Ｐゴシック" charset="0"/>
              <a:cs typeface="Times New Roman" charset="0"/>
            </a:endParaRPr>
          </a:p>
          <a:p>
            <a:pPr marL="0" indent="0" eaLnBrk="1" hangingPunct="1">
              <a:buFont typeface="Wingdings" charset="0"/>
              <a:buNone/>
              <a:defRPr/>
            </a:pPr>
            <a:endParaRPr lang="en-US" dirty="0">
              <a:ea typeface="ＭＳ Ｐゴシック" charset="0"/>
              <a:cs typeface="Times New Roman" charset="0"/>
            </a:endParaRPr>
          </a:p>
          <a:p>
            <a:pPr marL="0" indent="0" eaLnBrk="1" hangingPunct="1">
              <a:buFont typeface="Wingdings" charset="0"/>
              <a:buNone/>
              <a:defRPr/>
            </a:pPr>
            <a:endParaRPr lang="en-US" dirty="0">
              <a:ea typeface="ＭＳ Ｐゴシック"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755" t="20200" b="28669"/>
          <a:stretch/>
        </p:blipFill>
        <p:spPr>
          <a:xfrm>
            <a:off x="5061624" y="1987480"/>
            <a:ext cx="3637517" cy="3860869"/>
          </a:xfrm>
          <a:prstGeom prst="rect">
            <a:avLst/>
          </a:prstGeom>
        </p:spPr>
      </p:pic>
      <p:sp>
        <p:nvSpPr>
          <p:cNvPr id="3" name="Slide Number Placeholder 2"/>
          <p:cNvSpPr>
            <a:spLocks noGrp="1"/>
          </p:cNvSpPr>
          <p:nvPr>
            <p:ph type="sldNum" sz="quarter" idx="10"/>
          </p:nvPr>
        </p:nvSpPr>
        <p:spPr/>
        <p:txBody>
          <a:bodyPr/>
          <a:lstStyle/>
          <a:p>
            <a:fld id="{9F758170-2A1F-4A58-9FD0-6E7F7B1C77BF}" type="slidenum">
              <a:rPr lang="en-US" smtClean="0"/>
              <a:pPr/>
              <a:t>46</a:t>
            </a:fld>
            <a:endParaRPr lang="en-US" dirty="0"/>
          </a:p>
        </p:txBody>
      </p:sp>
      <p:sp>
        <p:nvSpPr>
          <p:cNvPr id="6"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46</a:t>
            </a:fld>
            <a:endParaRPr lang="en-US" dirty="0"/>
          </a:p>
        </p:txBody>
      </p:sp>
    </p:spTree>
    <p:extLst>
      <p:ext uri="{BB962C8B-B14F-4D97-AF65-F5344CB8AC3E}">
        <p14:creationId xmlns:p14="http://schemas.microsoft.com/office/powerpoint/2010/main" val="4207901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33400" y="257179"/>
            <a:ext cx="7559675" cy="914400"/>
          </a:xfrm>
        </p:spPr>
        <p:txBody>
          <a:bodyPr/>
          <a:lstStyle/>
          <a:p>
            <a:pPr eaLnBrk="1" hangingPunct="1"/>
            <a:r>
              <a:rPr lang="en-US" dirty="0">
                <a:latin typeface="Times New Roman" pitchFamily="18" charset="0"/>
                <a:ea typeface="ＭＳ Ｐゴシック" pitchFamily="34" charset="-128"/>
                <a:cs typeface="Times New Roman" pitchFamily="18" charset="0"/>
              </a:rPr>
              <a:t>Esters in Fruits and Flavoring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117"/>
          <a:stretch/>
        </p:blipFill>
        <p:spPr>
          <a:xfrm>
            <a:off x="868515" y="1647590"/>
            <a:ext cx="7406969" cy="4505560"/>
          </a:xfrm>
          <a:prstGeom prst="rect">
            <a:avLst/>
          </a:prstGeom>
        </p:spPr>
      </p:pic>
      <p:sp>
        <p:nvSpPr>
          <p:cNvPr id="3" name="Slide Number Placeholder 2"/>
          <p:cNvSpPr>
            <a:spLocks noGrp="1"/>
          </p:cNvSpPr>
          <p:nvPr>
            <p:ph type="sldNum" sz="quarter" idx="10"/>
          </p:nvPr>
        </p:nvSpPr>
        <p:spPr/>
        <p:txBody>
          <a:bodyPr/>
          <a:lstStyle/>
          <a:p>
            <a:fld id="{9F758170-2A1F-4A58-9FD0-6E7F7B1C77BF}" type="slidenum">
              <a:rPr lang="en-US" smtClean="0"/>
              <a:pPr/>
              <a:t>47</a:t>
            </a:fld>
            <a:endParaRPr lang="en-US" dirty="0"/>
          </a:p>
        </p:txBody>
      </p:sp>
      <p:sp>
        <p:nvSpPr>
          <p:cNvPr id="5"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47</a:t>
            </a:fld>
            <a:endParaRPr lang="en-US" dirty="0"/>
          </a:p>
        </p:txBody>
      </p:sp>
    </p:spTree>
    <p:extLst>
      <p:ext uri="{BB962C8B-B14F-4D97-AF65-F5344CB8AC3E}">
        <p14:creationId xmlns:p14="http://schemas.microsoft.com/office/powerpoint/2010/main" val="2602979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Grp="1" noChangeArrowheads="1"/>
          </p:cNvSpPr>
          <p:nvPr>
            <p:ph type="title"/>
          </p:nvPr>
        </p:nvSpPr>
        <p:spPr>
          <a:xfrm>
            <a:off x="533401" y="219076"/>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51202" name="Rectangle 3"/>
          <p:cNvSpPr>
            <a:spLocks noGrp="1" noChangeArrowheads="1"/>
          </p:cNvSpPr>
          <p:nvPr>
            <p:ph sz="quarter" idx="1"/>
          </p:nvPr>
        </p:nvSpPr>
        <p:spPr>
          <a:xfrm>
            <a:off x="609600" y="1600200"/>
            <a:ext cx="8305800" cy="4495800"/>
          </a:xfrm>
        </p:spPr>
        <p:txBody>
          <a:bodyPr/>
          <a:lstStyle/>
          <a:p>
            <a:pPr marL="609600" indent="-60960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Draw the condensed structural formulas for the following compounds:</a:t>
            </a: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Tx/>
              <a:buNone/>
            </a:pPr>
            <a:r>
              <a:rPr lang="en-US" dirty="0">
                <a:latin typeface="Times New Roman" pitchFamily="18" charset="0"/>
                <a:ea typeface="ＭＳ Ｐゴシック" pitchFamily="34" charset="-128"/>
                <a:cs typeface="Times New Roman" pitchFamily="18" charset="0"/>
              </a:rPr>
              <a:t>A.  3-bromobutanoic acid</a:t>
            </a:r>
          </a:p>
          <a:p>
            <a:pPr marL="609600" indent="-609600" eaLnBrk="1" hangingPunct="1">
              <a:buFontTx/>
              <a:buChar char="•"/>
            </a:pPr>
            <a:endParaRPr lang="en-US" dirty="0">
              <a:latin typeface="Times New Roman" pitchFamily="18" charset="0"/>
              <a:ea typeface="ＭＳ Ｐゴシック" pitchFamily="34" charset="-128"/>
              <a:cs typeface="Times New Roman" pitchFamily="18" charset="0"/>
            </a:endParaRPr>
          </a:p>
          <a:p>
            <a:pPr marL="609600" indent="-609600" eaLnBrk="1" hangingPunct="1">
              <a:buFontTx/>
              <a:buNone/>
            </a:pPr>
            <a:r>
              <a:rPr lang="en-US" dirty="0">
                <a:latin typeface="Times New Roman" pitchFamily="18" charset="0"/>
                <a:ea typeface="ＭＳ Ｐゴシック" pitchFamily="34" charset="-128"/>
                <a:cs typeface="Times New Roman" pitchFamily="18" charset="0"/>
              </a:rPr>
              <a:t>B.  ethyl propanoate</a:t>
            </a: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48</a:t>
            </a:fld>
            <a:endParaRPr lang="en-US" dirty="0"/>
          </a:p>
        </p:txBody>
      </p:sp>
    </p:spTree>
    <p:extLst>
      <p:ext uri="{BB962C8B-B14F-4D97-AF65-F5344CB8AC3E}">
        <p14:creationId xmlns:p14="http://schemas.microsoft.com/office/powerpoint/2010/main" val="434056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533400" y="219075"/>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53250" name="Rectangle 3"/>
          <p:cNvSpPr>
            <a:spLocks noGrp="1" noChangeArrowheads="1"/>
          </p:cNvSpPr>
          <p:nvPr>
            <p:ph sz="quarter" idx="1"/>
          </p:nvPr>
        </p:nvSpPr>
        <p:spPr>
          <a:xfrm>
            <a:off x="609600" y="1600200"/>
            <a:ext cx="8153400" cy="4114800"/>
          </a:xfrm>
        </p:spPr>
        <p:txBody>
          <a:bodyPr/>
          <a:lstStyle/>
          <a:p>
            <a:pPr marL="609600" indent="-609600" eaLnBrk="1" hangingPunct="1">
              <a:spcBef>
                <a:spcPct val="0"/>
              </a:spcBef>
              <a:buNone/>
            </a:pPr>
            <a:r>
              <a:rPr lang="en-US" dirty="0">
                <a:latin typeface="Times New Roman" pitchFamily="18" charset="0"/>
                <a:ea typeface="ＭＳ Ｐゴシック" pitchFamily="34" charset="-128"/>
                <a:cs typeface="Times New Roman" pitchFamily="18" charset="0"/>
              </a:rPr>
              <a:t>Draw the condensed structural formulas for the following compounds :</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A.  3-bromobutanoic acid</a:t>
            </a:r>
          </a:p>
          <a:p>
            <a:pPr marL="609600" indent="-609600" eaLnBrk="1" hangingPunct="1">
              <a:spcBef>
                <a:spcPct val="50000"/>
              </a:spcBef>
              <a:buFont typeface="Wingdings" pitchFamily="2" charset="2"/>
              <a:buNone/>
            </a:pPr>
            <a:r>
              <a:rPr lang="en-US" baseline="-25000" dirty="0">
                <a:latin typeface="Times New Roman" pitchFamily="18" charset="0"/>
                <a:ea typeface="ＭＳ Ｐゴシック" pitchFamily="34" charset="-128"/>
                <a:cs typeface="Times New Roman" pitchFamily="18" charset="0"/>
              </a:rPr>
              <a:t>	</a:t>
            </a:r>
          </a:p>
          <a:p>
            <a:pPr marL="609600" indent="-609600" eaLnBrk="1" hangingPunct="1">
              <a:spcBef>
                <a:spcPct val="50000"/>
              </a:spcBef>
              <a:buFont typeface="Wingdings" pitchFamily="2" charset="2"/>
              <a:buNone/>
            </a:pPr>
            <a:endParaRPr lang="en-US" baseline="-25000" dirty="0">
              <a:latin typeface="Times New Roman" pitchFamily="18" charset="0"/>
              <a:ea typeface="ＭＳ Ｐゴシック" pitchFamily="34" charset="-128"/>
              <a:cs typeface="Times New Roman" pitchFamily="18" charset="0"/>
            </a:endParaRPr>
          </a:p>
          <a:p>
            <a:pPr marL="609600" indent="-609600" eaLnBrk="1" hangingPunct="1">
              <a:spcBef>
                <a:spcPct val="5000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B.  ethyl propanoate</a:t>
            </a:r>
          </a:p>
          <a:p>
            <a:pPr marL="609600" indent="-609600" eaLnBrk="1" hangingPunct="1">
              <a:spcBef>
                <a:spcPct val="50000"/>
              </a:spcBef>
              <a:buFont typeface="Wingdings" pitchFamily="2" charset="2"/>
              <a:buNone/>
            </a:pPr>
            <a:r>
              <a:rPr lang="en-US" dirty="0">
                <a:latin typeface="Times New Roman" pitchFamily="18" charset="0"/>
                <a:ea typeface="ＭＳ Ｐゴシック" pitchFamily="34" charset="-128"/>
                <a:cs typeface="Times New Roman" pitchFamily="18" charset="0"/>
              </a:rPr>
              <a:t>	</a:t>
            </a:r>
          </a:p>
        </p:txBody>
      </p:sp>
      <p:pic>
        <p:nvPicPr>
          <p:cNvPr id="532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800600"/>
            <a:ext cx="416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87700"/>
            <a:ext cx="3416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49</a:t>
            </a:fld>
            <a:endParaRPr lang="en-US" dirty="0"/>
          </a:p>
        </p:txBody>
      </p:sp>
    </p:spTree>
    <p:extLst>
      <p:ext uri="{BB962C8B-B14F-4D97-AF65-F5344CB8AC3E}">
        <p14:creationId xmlns:p14="http://schemas.microsoft.com/office/powerpoint/2010/main" val="34333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33400"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Common Names of Carboxylic Acids</a:t>
            </a:r>
          </a:p>
        </p:txBody>
      </p:sp>
      <p:pic>
        <p:nvPicPr>
          <p:cNvPr id="2" name="Picture 1"/>
          <p:cNvPicPr>
            <a:picLocks noChangeAspect="1"/>
          </p:cNvPicPr>
          <p:nvPr/>
        </p:nvPicPr>
        <p:blipFill>
          <a:blip r:embed="rId3"/>
          <a:stretch>
            <a:fillRect/>
          </a:stretch>
        </p:blipFill>
        <p:spPr>
          <a:xfrm>
            <a:off x="1038759" y="2074558"/>
            <a:ext cx="7066483" cy="2867558"/>
          </a:xfrm>
          <a:prstGeom prst="rect">
            <a:avLst/>
          </a:prstGeom>
        </p:spPr>
      </p:pic>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33400" y="304811"/>
            <a:ext cx="7600950" cy="838200"/>
          </a:xfrm>
        </p:spPr>
        <p:txBody>
          <a:bodyPr/>
          <a:lstStyle/>
          <a:p>
            <a:pPr eaLnBrk="1" hangingPunct="1"/>
            <a:r>
              <a:rPr lang="en-US" sz="3600" dirty="0">
                <a:latin typeface="Times New Roman" pitchFamily="18" charset="0"/>
                <a:ea typeface="ＭＳ Ｐゴシック" pitchFamily="34" charset="-128"/>
                <a:cs typeface="Times New Roman" pitchFamily="18" charset="0"/>
              </a:rPr>
              <a:t>14.4  </a:t>
            </a:r>
            <a:r>
              <a:rPr lang="en-US" sz="3600" dirty="0">
                <a:solidFill>
                  <a:srgbClr val="800000"/>
                </a:solidFill>
                <a:latin typeface="Times New Roman" pitchFamily="18" charset="0"/>
                <a:ea typeface="ＭＳ Ｐゴシック" pitchFamily="34" charset="-128"/>
                <a:cs typeface="Times New Roman" pitchFamily="18" charset="0"/>
              </a:rPr>
              <a:t>Hydrolysis of Esters</a:t>
            </a:r>
          </a:p>
        </p:txBody>
      </p:sp>
      <p:sp>
        <p:nvSpPr>
          <p:cNvPr id="15362" name="Rectangle 3"/>
          <p:cNvSpPr>
            <a:spLocks noGrp="1" noChangeArrowheads="1"/>
          </p:cNvSpPr>
          <p:nvPr>
            <p:ph type="body" sz="half" idx="1"/>
          </p:nvPr>
        </p:nvSpPr>
        <p:spPr>
          <a:xfrm>
            <a:off x="609600" y="1676400"/>
            <a:ext cx="3657600" cy="4419600"/>
          </a:xfrm>
        </p:spPr>
        <p:txBody>
          <a:bodyPr/>
          <a:lstStyle/>
          <a:p>
            <a:pPr marL="0" indent="0" eaLnBrk="1" hangingPunct="1">
              <a:buFont typeface="Arial" pitchFamily="34" charset="0"/>
              <a:buNone/>
            </a:pPr>
            <a:r>
              <a:rPr lang="en-US" dirty="0">
                <a:latin typeface="Times New Roman" pitchFamily="18" charset="0"/>
                <a:ea typeface="ＭＳ Ｐゴシック" pitchFamily="34" charset="-128"/>
              </a:rPr>
              <a:t>Ethyl acetate is the solvent in fingernail polish, plastics, and lacquers.</a:t>
            </a:r>
          </a:p>
          <a:p>
            <a:pPr marL="0" indent="0" eaLnBrk="1" hangingPunct="1">
              <a:buFont typeface="Arial" pitchFamily="34" charset="0"/>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Arial" pitchFamily="34" charset="0"/>
              <a:buNone/>
            </a:pPr>
            <a:endParaRPr lang="en-US" dirty="0">
              <a:latin typeface="Times New Roman" pitchFamily="18" charset="0"/>
              <a:ea typeface="ＭＳ Ｐゴシック" pitchFamily="34" charset="-128"/>
              <a:cs typeface="Times New Roman" pitchFamily="18" charset="0"/>
            </a:endParaRPr>
          </a:p>
        </p:txBody>
      </p:sp>
      <p:sp>
        <p:nvSpPr>
          <p:cNvPr id="15364" name="TextBox 9"/>
          <p:cNvSpPr txBox="1">
            <a:spLocks noChangeArrowheads="1"/>
          </p:cNvSpPr>
          <p:nvPr/>
        </p:nvSpPr>
        <p:spPr bwMode="auto">
          <a:xfrm>
            <a:off x="685800" y="53340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solidFill>
                  <a:srgbClr val="3D9D1E"/>
                </a:solidFill>
                <a:latin typeface="Times New Roman" pitchFamily="18" charset="0"/>
                <a:cs typeface="Times New Roman" pitchFamily="18" charset="0"/>
              </a:rPr>
              <a:t>Learning </a:t>
            </a:r>
            <a:r>
              <a:rPr lang="en-US" b="1" dirty="0">
                <a:solidFill>
                  <a:srgbClr val="3D9D1E"/>
                </a:solidFill>
                <a:latin typeface="Times New Roman" pitchFamily="18" charset="0"/>
              </a:rPr>
              <a:t>Goal  </a:t>
            </a:r>
            <a:r>
              <a:rPr lang="en-US" dirty="0">
                <a:latin typeface="Times New Roman" pitchFamily="18" charset="0"/>
              </a:rPr>
              <a:t>Draw the condensed structural or line-angle formulas for the products from acid and base hydrolysis of esters.</a:t>
            </a:r>
          </a:p>
        </p:txBody>
      </p:sp>
      <p:pic>
        <p:nvPicPr>
          <p:cNvPr id="15365" name="Picture 3"/>
          <p:cNvPicPr>
            <a:picLocks noChangeAspect="1"/>
          </p:cNvPicPr>
          <p:nvPr/>
        </p:nvPicPr>
        <p:blipFill>
          <a:blip r:embed="rId3">
            <a:extLst>
              <a:ext uri="{28A0092B-C50C-407E-A947-70E740481C1C}">
                <a14:useLocalDpi xmlns:a14="http://schemas.microsoft.com/office/drawing/2010/main" val="0"/>
              </a:ext>
            </a:extLst>
          </a:blip>
          <a:srcRect l="19463"/>
          <a:stretch>
            <a:fillRect/>
          </a:stretch>
        </p:blipFill>
        <p:spPr bwMode="auto">
          <a:xfrm>
            <a:off x="588963" y="4038600"/>
            <a:ext cx="3702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828800"/>
            <a:ext cx="3838222" cy="2590800"/>
          </a:xfrm>
          <a:prstGeom prst="rect">
            <a:avLst/>
          </a:prstGeom>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50</a:t>
            </a:fld>
            <a:endParaRPr lang="en-US" dirty="0"/>
          </a:p>
        </p:txBody>
      </p:sp>
    </p:spTree>
    <p:extLst>
      <p:ext uri="{BB962C8B-B14F-4D97-AF65-F5344CB8AC3E}">
        <p14:creationId xmlns:p14="http://schemas.microsoft.com/office/powerpoint/2010/main" val="3956961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title"/>
          </p:nvPr>
        </p:nvSpPr>
        <p:spPr>
          <a:xfrm>
            <a:off x="533400" y="219076"/>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Acid Hydrolysis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of Esters</a:t>
            </a:r>
            <a:r>
              <a:rPr lang="en-US" dirty="0">
                <a:latin typeface="Times New Roman" pitchFamily="18" charset="0"/>
                <a:ea typeface="ＭＳ Ｐゴシック" pitchFamily="34" charset="-128"/>
              </a:rPr>
              <a:t> </a:t>
            </a:r>
          </a:p>
        </p:txBody>
      </p:sp>
      <p:sp>
        <p:nvSpPr>
          <p:cNvPr id="17410" name="Rectangle 2"/>
          <p:cNvSpPr>
            <a:spLocks noGrp="1" noChangeArrowheads="1"/>
          </p:cNvSpPr>
          <p:nvPr>
            <p:ph sz="quarter" idx="1"/>
          </p:nvPr>
        </p:nvSpPr>
        <p:spPr>
          <a:xfrm>
            <a:off x="609600" y="1600200"/>
            <a:ext cx="8077200" cy="45720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In </a:t>
            </a:r>
            <a:r>
              <a:rPr lang="en-US" b="1" dirty="0">
                <a:latin typeface="Times New Roman" pitchFamily="18" charset="0"/>
                <a:ea typeface="ＭＳ Ｐゴシック" pitchFamily="34" charset="-128"/>
                <a:cs typeface="Times New Roman" pitchFamily="18" charset="0"/>
              </a:rPr>
              <a:t>acid hydrolysis</a:t>
            </a:r>
            <a:r>
              <a:rPr lang="en-US" dirty="0">
                <a:latin typeface="Times New Roman" pitchFamily="18" charset="0"/>
                <a:ea typeface="ＭＳ Ｐゴシック" pitchFamily="34" charset="-128"/>
                <a:cs typeface="Times New Roman" pitchFamily="18" charset="0"/>
              </a:rPr>
              <a:t>, </a:t>
            </a: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an ester reacts with water to produce a carboxylic acid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and an alcohol</a:t>
            </a:r>
          </a:p>
          <a:p>
            <a:pPr eaLnBrk="1" hangingPunct="1">
              <a:spcBef>
                <a:spcPts val="600"/>
              </a:spcBef>
              <a:buSzTx/>
              <a:buFontTx/>
              <a:buChar char="•"/>
            </a:pPr>
            <a:r>
              <a:rPr lang="en-US" dirty="0">
                <a:latin typeface="Times New Roman" pitchFamily="18" charset="0"/>
                <a:ea typeface="ＭＳ Ｐゴシック" pitchFamily="34" charset="-128"/>
              </a:rPr>
              <a:t>a water molecule provides the —OH group to convert the carbonyl group of the ester to a carboxyl group</a:t>
            </a:r>
          </a:p>
          <a:p>
            <a:pPr eaLnBrk="1" hangingPunct="1">
              <a:spcBef>
                <a:spcPts val="600"/>
              </a:spcBef>
              <a:buSzTx/>
              <a:buFontTx/>
              <a:buChar char="•"/>
            </a:pPr>
            <a:r>
              <a:rPr lang="en-US" dirty="0">
                <a:latin typeface="Times New Roman" pitchFamily="18" charset="0"/>
                <a:ea typeface="ＭＳ Ｐゴシック" pitchFamily="34" charset="-128"/>
                <a:cs typeface="Times New Roman" pitchFamily="18" charset="0"/>
              </a:rPr>
              <a:t>an acid catalyst and heat </a:t>
            </a:r>
            <a:r>
              <a:rPr lang="en-US">
                <a:latin typeface="Times New Roman" pitchFamily="18" charset="0"/>
                <a:ea typeface="ＭＳ Ｐゴシック" pitchFamily="34" charset="-128"/>
                <a:cs typeface="Times New Roman" pitchFamily="18" charset="0"/>
              </a:rPr>
              <a:t>are required </a:t>
            </a:r>
            <a:endParaRPr lang="en-US" dirty="0">
              <a:latin typeface="Times New Roman" pitchFamily="18" charset="0"/>
              <a:ea typeface="ＭＳ Ｐゴシック" pitchFamily="34" charset="-128"/>
              <a:cs typeface="Times New Roman" pitchFamily="18" charset="0"/>
            </a:endParaRPr>
          </a:p>
          <a:p>
            <a:pPr eaLnBrk="1" hangingPunct="1">
              <a:spcBef>
                <a:spcPct val="0"/>
              </a:spcBef>
              <a:buSzTx/>
              <a:buFont typeface="Arial" pitchFamily="34" charset="0"/>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endParaRPr lang="en-US" b="1" baseline="-25000" dirty="0">
              <a:solidFill>
                <a:srgbClr val="227A8F"/>
              </a:solidFill>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570"/>
          <a:stretch/>
        </p:blipFill>
        <p:spPr>
          <a:xfrm>
            <a:off x="304800" y="4500753"/>
            <a:ext cx="8534400" cy="1471422"/>
          </a:xfrm>
          <a:prstGeom prst="rect">
            <a:avLst/>
          </a:prstGeom>
        </p:spPr>
      </p:pic>
      <p:pic>
        <p:nvPicPr>
          <p:cNvPr id="7" name="Picture 2" descr="G:\08VOL4\Graphics\Powerpoint\PEARSON\PE006-TIMBERLAKE-13e\Final Files\Lecture PPT\JPGS\ch13\Core Chemistry Skill marginal element-p437.jpg"/>
          <p:cNvPicPr>
            <a:picLocks noChangeAspect="1" noChangeArrowheads="1"/>
          </p:cNvPicPr>
          <p:nvPr/>
        </p:nvPicPr>
        <p:blipFill>
          <a:blip r:embed="rId4"/>
          <a:stretch>
            <a:fillRect/>
          </a:stretch>
        </p:blipFill>
        <p:spPr bwMode="auto">
          <a:xfrm>
            <a:off x="6189472" y="513609"/>
            <a:ext cx="2852928" cy="654770"/>
          </a:xfrm>
          <a:prstGeom prst="rect">
            <a:avLst/>
          </a:prstGeom>
          <a:noFill/>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51</a:t>
            </a:fld>
            <a:endParaRPr lang="en-US" dirty="0"/>
          </a:p>
        </p:txBody>
      </p:sp>
    </p:spTree>
    <p:extLst>
      <p:ext uri="{BB962C8B-B14F-4D97-AF65-F5344CB8AC3E}">
        <p14:creationId xmlns:p14="http://schemas.microsoft.com/office/powerpoint/2010/main" val="3090501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title"/>
          </p:nvPr>
        </p:nvSpPr>
        <p:spPr>
          <a:xfrm>
            <a:off x="533400" y="219075"/>
            <a:ext cx="7697788" cy="990600"/>
          </a:xfrm>
        </p:spPr>
        <p:txBody>
          <a:bodyPr/>
          <a:lstStyle/>
          <a:p>
            <a:pPr eaLnBrk="1" hangingPunct="1"/>
            <a:r>
              <a:rPr lang="en-US">
                <a:latin typeface="Times New Roman" pitchFamily="18" charset="0"/>
                <a:ea typeface="ＭＳ Ｐゴシック" pitchFamily="34" charset="-128"/>
                <a:cs typeface="Times New Roman" pitchFamily="18" charset="0"/>
              </a:rPr>
              <a:t>Base Hydrolysis (Saponification)</a:t>
            </a:r>
          </a:p>
        </p:txBody>
      </p:sp>
      <p:sp>
        <p:nvSpPr>
          <p:cNvPr id="19458" name="Rectangle 2"/>
          <p:cNvSpPr>
            <a:spLocks noGrp="1" noChangeArrowheads="1"/>
          </p:cNvSpPr>
          <p:nvPr>
            <p:ph sz="quarter" idx="1"/>
          </p:nvPr>
        </p:nvSpPr>
        <p:spPr>
          <a:xfrm>
            <a:off x="609600" y="1524000"/>
            <a:ext cx="7620000" cy="4495800"/>
          </a:xfrm>
        </p:spPr>
        <p:txBody>
          <a:bodyPr/>
          <a:lstStyle/>
          <a:p>
            <a:pPr eaLnBrk="1" hangingPunct="1">
              <a:spcBef>
                <a:spcPts val="600"/>
              </a:spcBef>
              <a:buFont typeface="Wingdings" pitchFamily="2" charset="2"/>
              <a:buNone/>
            </a:pPr>
            <a:r>
              <a:rPr lang="en-US" b="1">
                <a:latin typeface="Times New Roman" pitchFamily="18" charset="0"/>
                <a:ea typeface="ＭＳ Ｐゴシック" pitchFamily="34" charset="-128"/>
                <a:cs typeface="Times New Roman" pitchFamily="18" charset="0"/>
              </a:rPr>
              <a:t>Base hydrolysis</a:t>
            </a:r>
            <a:r>
              <a:rPr lang="en-US">
                <a:latin typeface="Times New Roman" pitchFamily="18" charset="0"/>
                <a:ea typeface="ＭＳ Ｐゴシック" pitchFamily="34" charset="-128"/>
                <a:cs typeface="Times New Roman" pitchFamily="18" charset="0"/>
              </a:rPr>
              <a:t>,</a:t>
            </a:r>
            <a:r>
              <a:rPr lang="en-US" b="1">
                <a:latin typeface="Times New Roman" pitchFamily="18" charset="0"/>
                <a:ea typeface="ＭＳ Ｐゴシック" pitchFamily="34" charset="-128"/>
                <a:cs typeface="Times New Roman" pitchFamily="18" charset="0"/>
              </a:rPr>
              <a:t> </a:t>
            </a:r>
            <a:r>
              <a:rPr lang="en-US">
                <a:latin typeface="Times New Roman" pitchFamily="18" charset="0"/>
                <a:ea typeface="ＭＳ Ｐゴシック" pitchFamily="34" charset="-128"/>
                <a:cs typeface="Times New Roman" pitchFamily="18" charset="0"/>
              </a:rPr>
              <a:t>or</a:t>
            </a:r>
            <a:r>
              <a:rPr lang="en-US" b="1">
                <a:latin typeface="Times New Roman" pitchFamily="18" charset="0"/>
                <a:ea typeface="ＭＳ Ｐゴシック" pitchFamily="34" charset="-128"/>
                <a:cs typeface="Times New Roman" pitchFamily="18" charset="0"/>
              </a:rPr>
              <a:t> saponification</a:t>
            </a:r>
            <a:r>
              <a:rPr lang="en-US">
                <a:latin typeface="Times New Roman" pitchFamily="18" charset="0"/>
                <a:ea typeface="ＭＳ Ｐゴシック" pitchFamily="34" charset="-128"/>
                <a:cs typeface="Times New Roman" pitchFamily="18" charset="0"/>
              </a:rPr>
              <a:t>,</a:t>
            </a:r>
            <a:r>
              <a:rPr lang="en-US" b="1">
                <a:solidFill>
                  <a:schemeClr val="bg2"/>
                </a:solidFill>
                <a:latin typeface="Times New Roman" pitchFamily="18" charset="0"/>
                <a:ea typeface="ＭＳ Ｐゴシック" pitchFamily="34" charset="-128"/>
                <a:cs typeface="Times New Roman" pitchFamily="18" charset="0"/>
              </a:rPr>
              <a:t> </a:t>
            </a:r>
          </a:p>
          <a:p>
            <a:pPr eaLnBrk="1" hangingPunct="1">
              <a:spcBef>
                <a:spcPts val="600"/>
              </a:spcBef>
              <a:buSzTx/>
              <a:buFontTx/>
              <a:buChar char="•"/>
            </a:pPr>
            <a:r>
              <a:rPr lang="en-US">
                <a:latin typeface="Times New Roman" pitchFamily="18" charset="0"/>
                <a:ea typeface="ＭＳ Ｐゴシック" pitchFamily="34" charset="-128"/>
                <a:cs typeface="Times New Roman" pitchFamily="18" charset="0"/>
              </a:rPr>
              <a:t>is the reaction of an ester with a strong base in the presence of heat</a:t>
            </a:r>
          </a:p>
          <a:p>
            <a:pPr eaLnBrk="1" hangingPunct="1">
              <a:spcBef>
                <a:spcPts val="600"/>
              </a:spcBef>
              <a:buSzTx/>
              <a:buFontTx/>
              <a:buChar char="•"/>
            </a:pPr>
            <a:r>
              <a:rPr lang="en-US">
                <a:latin typeface="Times New Roman" pitchFamily="18" charset="0"/>
                <a:ea typeface="ＭＳ Ｐゴシック" pitchFamily="34" charset="-128"/>
                <a:cs typeface="Times New Roman" pitchFamily="18" charset="0"/>
              </a:rPr>
              <a:t>produces the salt of the carboxylic acid and an alcohol</a:t>
            </a:r>
          </a:p>
          <a:p>
            <a:pPr eaLnBrk="1" hangingPunct="1">
              <a:spcBef>
                <a:spcPct val="50000"/>
              </a:spcBef>
              <a:buFont typeface="Wingdings" pitchFamily="2" charset="2"/>
              <a:buNone/>
            </a:pPr>
            <a:r>
              <a:rPr lang="en-US">
                <a:latin typeface="Times New Roman" pitchFamily="18" charset="0"/>
                <a:ea typeface="ＭＳ Ｐゴシック" pitchFamily="34" charset="-128"/>
                <a:cs typeface="Times New Roman" pitchFamily="18" charset="0"/>
              </a:rPr>
              <a:t>	</a:t>
            </a:r>
            <a:endParaRPr lang="en-US" b="1">
              <a:solidFill>
                <a:srgbClr val="227A8F"/>
              </a:solidFill>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408"/>
          <a:stretch/>
        </p:blipFill>
        <p:spPr>
          <a:xfrm>
            <a:off x="228600" y="3886200"/>
            <a:ext cx="8534400" cy="1551813"/>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52</a:t>
            </a:fld>
            <a:endParaRPr lang="en-US" dirty="0"/>
          </a:p>
        </p:txBody>
      </p:sp>
    </p:spTree>
    <p:extLst>
      <p:ext uri="{BB962C8B-B14F-4D97-AF65-F5344CB8AC3E}">
        <p14:creationId xmlns:p14="http://schemas.microsoft.com/office/powerpoint/2010/main" val="851164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p:nvPr>
        </p:nvSpPr>
        <p:spPr>
          <a:xfrm>
            <a:off x="533400" y="219075"/>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21506" name="Rectangle 2"/>
          <p:cNvSpPr>
            <a:spLocks noGrp="1" noChangeArrowheads="1"/>
          </p:cNvSpPr>
          <p:nvPr>
            <p:ph sz="quarter" idx="1"/>
          </p:nvPr>
        </p:nvSpPr>
        <p:spPr>
          <a:xfrm>
            <a:off x="609600" y="1752600"/>
            <a:ext cx="8077200" cy="4114800"/>
          </a:xfrm>
        </p:spPr>
        <p:txBody>
          <a:bodyPr/>
          <a:lstStyle/>
          <a:p>
            <a:pPr eaLnBrk="1" hangingPunct="1">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Write the balanced chemical equation when methyl acetate reacts with</a:t>
            </a:r>
          </a:p>
          <a:p>
            <a:pPr eaLnBrk="1" hangingPunct="1">
              <a:spcBef>
                <a:spcPct val="1500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A.   water, heat, and an acid catalyst</a:t>
            </a:r>
          </a:p>
          <a:p>
            <a:pPr eaLnBrk="1" hangingPunct="1">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spcBef>
                <a:spcPct val="1500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B.   KOH, heat</a:t>
            </a:r>
          </a:p>
          <a:p>
            <a:pPr eaLnBrk="1" hangingPunct="1">
              <a:spcBef>
                <a:spcPct val="1500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lnSpc>
                <a:spcPct val="120000"/>
              </a:lnSpc>
              <a:buFont typeface="Wingdings" pitchFamily="2" charset="2"/>
              <a:buNone/>
            </a:pPr>
            <a:endParaRPr lang="en-US" baseline="-25000" dirty="0">
              <a:latin typeface="Times New Roman" pitchFamily="18" charset="0"/>
              <a:ea typeface="ＭＳ Ｐゴシック" pitchFamily="34" charset="-128"/>
              <a:cs typeface="Times New Roman" pitchFamily="18" charset="0"/>
            </a:endParaRP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53</a:t>
            </a:fld>
            <a:endParaRPr lang="en-US" dirty="0"/>
          </a:p>
        </p:txBody>
      </p:sp>
    </p:spTree>
    <p:extLst>
      <p:ext uri="{BB962C8B-B14F-4D97-AF65-F5344CB8AC3E}">
        <p14:creationId xmlns:p14="http://schemas.microsoft.com/office/powerpoint/2010/main" val="397439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title"/>
          </p:nvPr>
        </p:nvSpPr>
        <p:spPr>
          <a:xfrm>
            <a:off x="533400" y="219075"/>
            <a:ext cx="7697788"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23554" name="Rectangle 2"/>
          <p:cNvSpPr>
            <a:spLocks noGrp="1" noChangeArrowheads="1"/>
          </p:cNvSpPr>
          <p:nvPr>
            <p:ph sz="quarter" idx="1"/>
          </p:nvPr>
        </p:nvSpPr>
        <p:spPr>
          <a:xfrm>
            <a:off x="228600" y="1513703"/>
            <a:ext cx="8077200" cy="4277497"/>
          </a:xfrm>
        </p:spPr>
        <p:txBody>
          <a:bodyPr/>
          <a:lstStyle/>
          <a:p>
            <a:pPr eaLnBrk="1" hangingPunct="1">
              <a:spcBef>
                <a:spcPct val="0"/>
              </a:spcBef>
              <a:buFont typeface="Wingdings" pitchFamily="2" charset="2"/>
              <a:buNone/>
            </a:pPr>
            <a:r>
              <a:rPr lang="en-US" sz="2000" b="1" dirty="0">
                <a:latin typeface="Times New Roman" pitchFamily="18" charset="0"/>
                <a:ea typeface="ＭＳ Ｐゴシック" pitchFamily="34" charset="-128"/>
              </a:rPr>
              <a:t>	</a:t>
            </a:r>
            <a:r>
              <a:rPr lang="en-US" dirty="0">
                <a:latin typeface="Times New Roman" pitchFamily="18" charset="0"/>
                <a:ea typeface="ＭＳ Ｐゴシック" pitchFamily="34" charset="-128"/>
                <a:cs typeface="Times New Roman" pitchFamily="18" charset="0"/>
              </a:rPr>
              <a:t>Write the balanced chemical equation when methyl acetate reacts with</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   water, heat, and an acid catalyst</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B.   KOH, heat</a:t>
            </a:r>
          </a:p>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p:txBody>
      </p:sp>
      <p:pic>
        <p:nvPicPr>
          <p:cNvPr id="23555" name="Picture 1"/>
          <p:cNvPicPr>
            <a:picLocks noChangeAspect="1"/>
          </p:cNvPicPr>
          <p:nvPr/>
        </p:nvPicPr>
        <p:blipFill rotWithShape="1">
          <a:blip r:embed="rId3">
            <a:extLst>
              <a:ext uri="{28A0092B-C50C-407E-A947-70E740481C1C}">
                <a14:useLocalDpi xmlns:a14="http://schemas.microsoft.com/office/drawing/2010/main" val="0"/>
              </a:ext>
            </a:extLst>
          </a:blip>
          <a:srcRect r="30608"/>
          <a:stretch/>
        </p:blipFill>
        <p:spPr bwMode="auto">
          <a:xfrm>
            <a:off x="1676400" y="4508500"/>
            <a:ext cx="47148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16200"/>
            <a:ext cx="67945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70303" t="72819" r="1"/>
          <a:stretch/>
        </p:blipFill>
        <p:spPr bwMode="auto">
          <a:xfrm>
            <a:off x="6667524" y="5886450"/>
            <a:ext cx="2017711"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28970" y="5790852"/>
            <a:ext cx="338554" cy="461665"/>
          </a:xfrm>
          <a:prstGeom prst="rect">
            <a:avLst/>
          </a:prstGeom>
          <a:noFill/>
        </p:spPr>
        <p:txBody>
          <a:bodyPr wrap="none" rtlCol="0">
            <a:spAutoFit/>
          </a:bodyPr>
          <a:lstStyle/>
          <a:p>
            <a:r>
              <a:rPr lang="en-US" sz="2400" dirty="0">
                <a:latin typeface="Times New Roman" pitchFamily="18" charset="0"/>
                <a:cs typeface="Times New Roman" pitchFamily="18" charset="0"/>
              </a:rPr>
              <a:t>–</a:t>
            </a:r>
          </a:p>
        </p:txBody>
      </p:sp>
      <p:sp>
        <p:nvSpPr>
          <p:cNvPr id="8"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54</a:t>
            </a:fld>
            <a:endParaRPr lang="en-US" dirty="0"/>
          </a:p>
        </p:txBody>
      </p:sp>
    </p:spTree>
    <p:extLst>
      <p:ext uri="{BB962C8B-B14F-4D97-AF65-F5344CB8AC3E}">
        <p14:creationId xmlns:p14="http://schemas.microsoft.com/office/powerpoint/2010/main" val="1381057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28638" y="257184"/>
            <a:ext cx="7677150" cy="914400"/>
          </a:xfrm>
        </p:spPr>
        <p:txBody>
          <a:bodyPr/>
          <a:lstStyle/>
          <a:p>
            <a:pPr eaLnBrk="1" hangingPunct="1"/>
            <a:r>
              <a:rPr lang="en-US" dirty="0">
                <a:latin typeface="Times New Roman" pitchFamily="18" charset="0"/>
                <a:ea typeface="ＭＳ Ｐゴシック" pitchFamily="34" charset="-128"/>
                <a:cs typeface="Times New Roman" pitchFamily="18" charset="0"/>
              </a:rPr>
              <a:t>14.5  </a:t>
            </a:r>
            <a:r>
              <a:rPr lang="en-US" dirty="0">
                <a:solidFill>
                  <a:srgbClr val="800000"/>
                </a:solidFill>
                <a:latin typeface="Times New Roman" pitchFamily="18" charset="0"/>
                <a:ea typeface="ＭＳ Ｐゴシック" pitchFamily="34" charset="-128"/>
                <a:cs typeface="Times New Roman" pitchFamily="18" charset="0"/>
              </a:rPr>
              <a:t>Amines</a:t>
            </a:r>
          </a:p>
        </p:txBody>
      </p:sp>
      <p:sp>
        <p:nvSpPr>
          <p:cNvPr id="15362" name="Rectangle 3"/>
          <p:cNvSpPr>
            <a:spLocks noGrp="1" noChangeArrowheads="1"/>
          </p:cNvSpPr>
          <p:nvPr>
            <p:ph type="body" sz="half" idx="1"/>
          </p:nvPr>
        </p:nvSpPr>
        <p:spPr>
          <a:xfrm>
            <a:off x="609600" y="1524000"/>
            <a:ext cx="7772400" cy="3429000"/>
          </a:xfrm>
        </p:spPr>
        <p:txBody>
          <a:bodyPr/>
          <a:lstStyle/>
          <a:p>
            <a:pPr marL="0" indent="0" eaLnBrk="1" hangingPunct="1">
              <a:spcBef>
                <a:spcPct val="0"/>
              </a:spcBef>
              <a:buFont typeface="Arial" pitchFamily="34" charset="0"/>
              <a:buNone/>
            </a:pPr>
            <a:r>
              <a:rPr lang="en-US" dirty="0">
                <a:latin typeface="Times New Roman" pitchFamily="18" charset="0"/>
                <a:ea typeface="ＭＳ Ｐゴシック" pitchFamily="34" charset="-128"/>
              </a:rPr>
              <a:t>Indigo used in blue dyes can be obtained from topical plants such as </a:t>
            </a:r>
            <a:r>
              <a:rPr lang="en-US" i="1" dirty="0">
                <a:latin typeface="Times New Roman" pitchFamily="18" charset="0"/>
                <a:ea typeface="ＭＳ Ｐゴシック" pitchFamily="34" charset="-128"/>
              </a:rPr>
              <a:t>Indigofera tinctoria</a:t>
            </a:r>
            <a:r>
              <a:rPr lang="en-US" dirty="0">
                <a:latin typeface="Times New Roman" pitchFamily="18" charset="0"/>
                <a:ea typeface="ＭＳ Ｐゴシック" pitchFamily="34" charset="-128"/>
              </a:rPr>
              <a:t>.</a:t>
            </a:r>
            <a:endParaRPr lang="en-US" b="1" dirty="0">
              <a:latin typeface="Times New Roman" pitchFamily="18" charset="0"/>
              <a:ea typeface="ＭＳ Ｐゴシック" pitchFamily="34" charset="-128"/>
              <a:cs typeface="Times New Roman" pitchFamily="18" charset="0"/>
            </a:endParaRPr>
          </a:p>
        </p:txBody>
      </p:sp>
      <p:sp>
        <p:nvSpPr>
          <p:cNvPr id="15363" name="TextBox 9"/>
          <p:cNvSpPr txBox="1">
            <a:spLocks noChangeArrowheads="1"/>
          </p:cNvSpPr>
          <p:nvPr/>
        </p:nvSpPr>
        <p:spPr bwMode="auto">
          <a:xfrm>
            <a:off x="533400" y="45720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dirty="0">
                <a:solidFill>
                  <a:srgbClr val="3D9D1E"/>
                </a:solidFill>
                <a:latin typeface="Times New Roman" pitchFamily="18" charset="0"/>
                <a:cs typeface="Times New Roman" pitchFamily="18" charset="0"/>
              </a:rPr>
              <a:t>Learning </a:t>
            </a:r>
            <a:r>
              <a:rPr lang="en-US" b="1" dirty="0">
                <a:solidFill>
                  <a:srgbClr val="3D9D1E"/>
                </a:solidFill>
                <a:latin typeface="Times New Roman" pitchFamily="18" charset="0"/>
              </a:rPr>
              <a:t>Goal  </a:t>
            </a:r>
            <a:r>
              <a:rPr lang="en-US" dirty="0">
                <a:latin typeface="Times New Roman" pitchFamily="18" charset="0"/>
              </a:rPr>
              <a:t>Write the common names for amines; draw the condensed structural or line-angle formulas when given their names. Describe the solubility, dissociation, and neutralization of amines in water.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048"/>
          <a:stretch/>
        </p:blipFill>
        <p:spPr>
          <a:xfrm>
            <a:off x="374650" y="2470023"/>
            <a:ext cx="8534400" cy="2006727"/>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55</a:t>
            </a:fld>
            <a:endParaRPr lang="en-US" dirty="0"/>
          </a:p>
        </p:txBody>
      </p:sp>
    </p:spTree>
    <p:extLst>
      <p:ext uri="{BB962C8B-B14F-4D97-AF65-F5344CB8AC3E}">
        <p14:creationId xmlns:p14="http://schemas.microsoft.com/office/powerpoint/2010/main" val="2584530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28638" y="295285"/>
            <a:ext cx="7600950" cy="838200"/>
          </a:xfrm>
        </p:spPr>
        <p:txBody>
          <a:bodyPr/>
          <a:lstStyle/>
          <a:p>
            <a:pPr eaLnBrk="1" hangingPunct="1"/>
            <a:r>
              <a:rPr lang="en-US" dirty="0">
                <a:latin typeface="Times New Roman" pitchFamily="18" charset="0"/>
                <a:ea typeface="ＭＳ Ｐゴシック" pitchFamily="34" charset="-128"/>
                <a:cs typeface="Times New Roman" pitchFamily="18" charset="0"/>
              </a:rPr>
              <a:t>Amines</a:t>
            </a:r>
          </a:p>
        </p:txBody>
      </p:sp>
      <p:sp>
        <p:nvSpPr>
          <p:cNvPr id="17410" name="Rectangle 3"/>
          <p:cNvSpPr>
            <a:spLocks noGrp="1" noChangeArrowheads="1"/>
          </p:cNvSpPr>
          <p:nvPr>
            <p:ph type="body" sz="half" idx="1"/>
          </p:nvPr>
        </p:nvSpPr>
        <p:spPr>
          <a:xfrm>
            <a:off x="609600" y="1524000"/>
            <a:ext cx="7924800" cy="4419600"/>
          </a:xfrm>
        </p:spPr>
        <p:txBody>
          <a:bodyPr/>
          <a:lstStyle/>
          <a:p>
            <a:pPr eaLnBrk="1" hangingPunct="1">
              <a:spcBef>
                <a:spcPct val="0"/>
              </a:spcBef>
              <a:buFont typeface="Wingdings" pitchFamily="2" charset="2"/>
              <a:buNone/>
            </a:pPr>
            <a:r>
              <a:rPr lang="en-US" b="1" dirty="0">
                <a:latin typeface="Times New Roman" pitchFamily="18" charset="0"/>
                <a:ea typeface="ＭＳ Ｐゴシック" pitchFamily="34" charset="-128"/>
                <a:cs typeface="Times New Roman" pitchFamily="18" charset="0"/>
              </a:rPr>
              <a:t>Amines</a:t>
            </a:r>
            <a:r>
              <a:rPr lang="en-US" dirty="0">
                <a:latin typeface="Times New Roman" pitchFamily="18" charset="0"/>
                <a:ea typeface="ＭＳ Ｐゴシック" pitchFamily="34" charset="-128"/>
                <a:cs typeface="Times New Roman" pitchFamily="18" charset="0"/>
              </a:rPr>
              <a:t> </a:t>
            </a:r>
          </a:p>
          <a:p>
            <a:pPr eaLnBrk="1" hangingPunct="1"/>
            <a:r>
              <a:rPr lang="en-US" dirty="0">
                <a:latin typeface="Times New Roman" pitchFamily="18" charset="0"/>
                <a:ea typeface="ＭＳ Ｐゴシック" pitchFamily="34" charset="-128"/>
                <a:cs typeface="Times New Roman" pitchFamily="18" charset="0"/>
              </a:rPr>
              <a:t>are derivatives of ammonia, NH</a:t>
            </a:r>
            <a:r>
              <a:rPr lang="en-US" baseline="-25000" dirty="0">
                <a:latin typeface="Times New Roman" pitchFamily="18" charset="0"/>
                <a:ea typeface="ＭＳ Ｐゴシック" pitchFamily="34" charset="-128"/>
                <a:cs typeface="Times New Roman" pitchFamily="18" charset="0"/>
              </a:rPr>
              <a:t>3</a:t>
            </a:r>
            <a:r>
              <a:rPr lang="en-US" dirty="0">
                <a:latin typeface="Times New Roman" pitchFamily="18" charset="0"/>
                <a:ea typeface="ＭＳ Ｐゴシック" pitchFamily="34" charset="-128"/>
              </a:rPr>
              <a:t>, in which one or more hydrogen atoms are replaced with alkyl or aromatic groups</a:t>
            </a:r>
            <a:endParaRPr lang="en-US" dirty="0">
              <a:latin typeface="Times New Roman" pitchFamily="18" charset="0"/>
              <a:ea typeface="ＭＳ Ｐゴシック" pitchFamily="34" charset="-128"/>
              <a:cs typeface="Times New Roman" pitchFamily="18" charset="0"/>
            </a:endParaRPr>
          </a:p>
          <a:p>
            <a:pPr eaLnBrk="1" hangingPunct="1">
              <a:spcBef>
                <a:spcPct val="0"/>
              </a:spcBef>
              <a:buSzTx/>
              <a:buFontTx/>
              <a:buChar char="•"/>
            </a:pPr>
            <a:r>
              <a:rPr lang="en-US" dirty="0">
                <a:latin typeface="Times New Roman" pitchFamily="18" charset="0"/>
                <a:ea typeface="ＭＳ Ｐゴシック" pitchFamily="34" charset="-128"/>
                <a:cs typeface="Times New Roman" pitchFamily="18" charset="0"/>
              </a:rPr>
              <a:t>contain N attached to one or more alkyl or aromatic groups</a:t>
            </a: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4419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48200"/>
            <a:ext cx="3200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05200"/>
            <a:ext cx="16287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56</a:t>
            </a:fld>
            <a:endParaRPr lang="en-US" dirty="0"/>
          </a:p>
        </p:txBody>
      </p:sp>
    </p:spTree>
    <p:extLst>
      <p:ext uri="{BB962C8B-B14F-4D97-AF65-F5344CB8AC3E}">
        <p14:creationId xmlns:p14="http://schemas.microsoft.com/office/powerpoint/2010/main" val="2526080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28638"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Classification of Amines</a:t>
            </a:r>
          </a:p>
        </p:txBody>
      </p:sp>
      <p:sp>
        <p:nvSpPr>
          <p:cNvPr id="19458" name="Rectangle 3"/>
          <p:cNvSpPr>
            <a:spLocks noGrp="1" noChangeArrowheads="1"/>
          </p:cNvSpPr>
          <p:nvPr>
            <p:ph sz="quarter" idx="1"/>
          </p:nvPr>
        </p:nvSpPr>
        <p:spPr>
          <a:xfrm>
            <a:off x="609600" y="1524000"/>
            <a:ext cx="8229600" cy="45720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Amines are classified as primary, secondary, or tertiary:</a:t>
            </a:r>
          </a:p>
          <a:p>
            <a:pPr eaLnBrk="1" hangingPunct="1">
              <a:spcBef>
                <a:spcPct val="0"/>
              </a:spcBef>
              <a:buSzTx/>
            </a:pPr>
            <a:r>
              <a:rPr lang="en-US" dirty="0">
                <a:latin typeface="Times New Roman" pitchFamily="18" charset="0"/>
                <a:ea typeface="ＭＳ Ｐゴシック" pitchFamily="34" charset="-128"/>
                <a:cs typeface="Times New Roman" pitchFamily="18" charset="0"/>
              </a:rPr>
              <a:t>A </a:t>
            </a:r>
            <a:r>
              <a:rPr lang="en-US" b="1" dirty="0">
                <a:latin typeface="Times New Roman" pitchFamily="18" charset="0"/>
                <a:ea typeface="ＭＳ Ｐゴシック" pitchFamily="34" charset="-128"/>
                <a:cs typeface="Times New Roman" pitchFamily="18" charset="0"/>
              </a:rPr>
              <a:t>primary</a:t>
            </a:r>
            <a:r>
              <a:rPr lang="en-US" dirty="0">
                <a:latin typeface="Times New Roman" pitchFamily="18" charset="0"/>
                <a:ea typeface="ＭＳ Ｐゴシック" pitchFamily="34" charset="-128"/>
                <a:cs typeface="Times New Roman" pitchFamily="18" charset="0"/>
              </a:rPr>
              <a:t> (1</a:t>
            </a:r>
            <a:r>
              <a:rPr lang="en-US" dirty="0">
                <a:latin typeface="Times New Roman"/>
                <a:ea typeface="Calibri"/>
              </a:rPr>
              <a:t>°</a:t>
            </a:r>
            <a:r>
              <a:rPr lang="en-US" dirty="0">
                <a:latin typeface="Times New Roman" pitchFamily="18" charset="0"/>
                <a:ea typeface="ＭＳ Ｐゴシック" pitchFamily="34" charset="-128"/>
                <a:cs typeface="Times New Roman" pitchFamily="18" charset="0"/>
              </a:rPr>
              <a:t>) amine has one carbon group bonded to the nitrogen atom.</a:t>
            </a:r>
          </a:p>
          <a:p>
            <a:pPr eaLnBrk="1" hangingPunct="1">
              <a:spcBef>
                <a:spcPct val="0"/>
              </a:spcBef>
              <a:buSzTx/>
            </a:pPr>
            <a:r>
              <a:rPr lang="en-US" dirty="0">
                <a:latin typeface="Times New Roman" pitchFamily="18" charset="0"/>
                <a:ea typeface="ＭＳ Ｐゴシック" pitchFamily="34" charset="-128"/>
                <a:cs typeface="Times New Roman" pitchFamily="18" charset="0"/>
              </a:rPr>
              <a:t>A </a:t>
            </a:r>
            <a:r>
              <a:rPr lang="en-US" b="1" dirty="0">
                <a:latin typeface="Times New Roman" pitchFamily="18" charset="0"/>
                <a:ea typeface="ＭＳ Ｐゴシック" pitchFamily="34" charset="-128"/>
                <a:cs typeface="Times New Roman" pitchFamily="18" charset="0"/>
              </a:rPr>
              <a:t>secondary</a:t>
            </a:r>
            <a:r>
              <a:rPr lang="en-US" dirty="0">
                <a:latin typeface="Times New Roman" pitchFamily="18" charset="0"/>
                <a:ea typeface="ＭＳ Ｐゴシック" pitchFamily="34" charset="-128"/>
                <a:cs typeface="Times New Roman" pitchFamily="18" charset="0"/>
              </a:rPr>
              <a:t> (2</a:t>
            </a:r>
            <a:r>
              <a:rPr lang="en-US" dirty="0">
                <a:latin typeface="Times New Roman"/>
                <a:ea typeface="Calibri"/>
              </a:rPr>
              <a:t>°</a:t>
            </a:r>
            <a:r>
              <a:rPr lang="en-US" dirty="0">
                <a:latin typeface="Times New Roman" pitchFamily="18" charset="0"/>
                <a:ea typeface="ＭＳ Ｐゴシック" pitchFamily="34" charset="-128"/>
                <a:cs typeface="Times New Roman" pitchFamily="18" charset="0"/>
              </a:rPr>
              <a:t>) amine has two carbon groups bonded to the nitrogen atom.</a:t>
            </a:r>
          </a:p>
          <a:p>
            <a:pPr eaLnBrk="1" hangingPunct="1">
              <a:spcBef>
                <a:spcPts val="500"/>
              </a:spcBef>
              <a:buSzTx/>
            </a:pPr>
            <a:r>
              <a:rPr lang="en-US" dirty="0">
                <a:latin typeface="Times New Roman" pitchFamily="18" charset="0"/>
                <a:ea typeface="ＭＳ Ｐゴシック" pitchFamily="34" charset="-128"/>
                <a:cs typeface="Times New Roman" pitchFamily="18" charset="0"/>
              </a:rPr>
              <a:t>A </a:t>
            </a:r>
            <a:r>
              <a:rPr lang="en-US" b="1" dirty="0">
                <a:latin typeface="Times New Roman" pitchFamily="18" charset="0"/>
                <a:ea typeface="ＭＳ Ｐゴシック" pitchFamily="34" charset="-128"/>
                <a:cs typeface="Times New Roman" pitchFamily="18" charset="0"/>
              </a:rPr>
              <a:t>tertiary</a:t>
            </a:r>
            <a:r>
              <a:rPr lang="en-US" dirty="0">
                <a:latin typeface="Times New Roman" pitchFamily="18" charset="0"/>
                <a:ea typeface="ＭＳ Ｐゴシック" pitchFamily="34" charset="-128"/>
                <a:cs typeface="Times New Roman" pitchFamily="18" charset="0"/>
              </a:rPr>
              <a:t> (3</a:t>
            </a:r>
            <a:r>
              <a:rPr lang="en-US" dirty="0">
                <a:latin typeface="Times New Roman"/>
                <a:ea typeface="Calibri"/>
              </a:rPr>
              <a:t>°</a:t>
            </a:r>
            <a:r>
              <a:rPr lang="en-US" dirty="0">
                <a:latin typeface="Times New Roman" pitchFamily="18" charset="0"/>
                <a:ea typeface="ＭＳ Ｐゴシック" pitchFamily="34" charset="-128"/>
                <a:cs typeface="Times New Roman" pitchFamily="18" charset="0"/>
              </a:rPr>
              <a:t>) amine has three carbon groups bonded to the nitrogen atom.</a:t>
            </a:r>
          </a:p>
          <a:p>
            <a:pPr eaLnBrk="1" hangingPunct="1">
              <a:spcBef>
                <a:spcPts val="500"/>
              </a:spcBef>
              <a:buSzTx/>
            </a:pPr>
            <a:endParaRPr lang="en-US" dirty="0">
              <a:latin typeface="Times New Roman" pitchFamily="18" charset="0"/>
              <a:ea typeface="ＭＳ Ｐゴシック" pitchFamily="34" charset="-128"/>
              <a:cs typeface="Times New Roman" pitchFamily="18" charset="0"/>
            </a:endParaRPr>
          </a:p>
          <a:p>
            <a:pPr eaLnBrk="1" hangingPunct="1">
              <a:spcBef>
                <a:spcPts val="500"/>
              </a:spcBef>
              <a:buFont typeface="Wingdings" pitchFamily="2" charset="2"/>
              <a:buNone/>
            </a:pPr>
            <a:endParaRPr lang="en-US" dirty="0">
              <a:solidFill>
                <a:srgbClr val="FF0000"/>
              </a:solidFill>
              <a:latin typeface="Times New Roman" pitchFamily="18" charset="0"/>
              <a:ea typeface="ＭＳ Ｐゴシック" pitchFamily="34" charset="-128"/>
              <a:cs typeface="Times New Roman" pitchFamily="18" charset="0"/>
            </a:endParaRPr>
          </a:p>
          <a:p>
            <a:pPr eaLnBrk="1" hangingPunct="1">
              <a:spcBef>
                <a:spcPts val="500"/>
              </a:spcBef>
              <a:buFont typeface="Wingdings" pitchFamily="2" charset="2"/>
              <a:buNone/>
            </a:pPr>
            <a:endParaRPr lang="en-US" dirty="0">
              <a:solidFill>
                <a:srgbClr val="FF0000"/>
              </a:solidFill>
              <a:latin typeface="Times New Roman" pitchFamily="18" charset="0"/>
              <a:ea typeface="ＭＳ Ｐゴシック" pitchFamily="34" charset="-128"/>
              <a:cs typeface="Times New Roman" pitchFamily="18" charset="0"/>
            </a:endParaRPr>
          </a:p>
          <a:p>
            <a:pPr eaLnBrk="1" hangingPunct="1">
              <a:spcBef>
                <a:spcPts val="500"/>
              </a:spcBef>
              <a:buFont typeface="Wingdings" pitchFamily="2" charset="2"/>
              <a:buNone/>
            </a:pPr>
            <a:r>
              <a:rPr lang="en-US" dirty="0">
                <a:solidFill>
                  <a:srgbClr val="FF0000"/>
                </a:solidFill>
                <a:latin typeface="Times New Roman" pitchFamily="18" charset="0"/>
                <a:ea typeface="ＭＳ Ｐゴシック" pitchFamily="34" charset="-128"/>
                <a:cs typeface="Times New Roman" pitchFamily="18" charset="0"/>
              </a:rPr>
              <a:t>	</a:t>
            </a:r>
            <a:r>
              <a:rPr lang="en-US" b="1" dirty="0">
                <a:solidFill>
                  <a:srgbClr val="F75959"/>
                </a:solidFill>
                <a:latin typeface="Times New Roman" pitchFamily="18" charset="0"/>
                <a:ea typeface="ＭＳ Ｐゴシック" pitchFamily="34" charset="-128"/>
                <a:cs typeface="Times New Roman" pitchFamily="18" charset="0"/>
              </a:rPr>
              <a:t>	  1°		            2°		               3°</a:t>
            </a:r>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343400"/>
            <a:ext cx="74676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57</a:t>
            </a:fld>
            <a:endParaRPr lang="en-US" dirty="0"/>
          </a:p>
        </p:txBody>
      </p:sp>
    </p:spTree>
    <p:extLst>
      <p:ext uri="{BB962C8B-B14F-4D97-AF65-F5344CB8AC3E}">
        <p14:creationId xmlns:p14="http://schemas.microsoft.com/office/powerpoint/2010/main" val="1788011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28638"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Classification of Amines</a:t>
            </a:r>
          </a:p>
        </p:txBody>
      </p:sp>
      <p:sp>
        <p:nvSpPr>
          <p:cNvPr id="3" name="Content Placeholder 2"/>
          <p:cNvSpPr>
            <a:spLocks noGrp="1"/>
          </p:cNvSpPr>
          <p:nvPr>
            <p:ph sz="quarter" idx="1"/>
          </p:nvPr>
        </p:nvSpPr>
        <p:spPr>
          <a:xfrm>
            <a:off x="1268349" y="5705475"/>
            <a:ext cx="6607302" cy="504825"/>
          </a:xfrm>
        </p:spPr>
        <p:txBody>
          <a:bodyPr/>
          <a:lstStyle/>
          <a:p>
            <a:pPr marL="0" indent="0">
              <a:buNone/>
            </a:pPr>
            <a:r>
              <a:rPr lang="en-US" sz="2000" dirty="0"/>
              <a:t>Amines have one or more carbon atoms bonded to the N atom.</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585"/>
          <a:stretch/>
        </p:blipFill>
        <p:spPr>
          <a:xfrm>
            <a:off x="457200" y="1789598"/>
            <a:ext cx="8219458" cy="3849202"/>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58</a:t>
            </a:fld>
            <a:endParaRPr lang="en-US" dirty="0"/>
          </a:p>
        </p:txBody>
      </p:sp>
    </p:spTree>
    <p:extLst>
      <p:ext uri="{BB962C8B-B14F-4D97-AF65-F5344CB8AC3E}">
        <p14:creationId xmlns:p14="http://schemas.microsoft.com/office/powerpoint/2010/main" val="1712663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28638"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Naming Amines</a:t>
            </a:r>
          </a:p>
        </p:txBody>
      </p:sp>
      <p:sp>
        <p:nvSpPr>
          <p:cNvPr id="23554" name="Rectangle 3"/>
          <p:cNvSpPr>
            <a:spLocks noGrp="1" noChangeArrowheads="1"/>
          </p:cNvSpPr>
          <p:nvPr>
            <p:ph sz="quarter" idx="1"/>
          </p:nvPr>
        </p:nvSpPr>
        <p:spPr>
          <a:xfrm>
            <a:off x="609600" y="1524000"/>
            <a:ext cx="8382000" cy="4495800"/>
          </a:xfrm>
        </p:spPr>
        <p:txBody>
          <a:bodyPr/>
          <a:lstStyle/>
          <a:p>
            <a:pPr eaLnBrk="1" hangingPunct="1">
              <a:lnSpc>
                <a:spcPct val="95000"/>
              </a:lnSpc>
              <a:spcBef>
                <a:spcPct val="10000"/>
              </a:spcBef>
              <a:buClr>
                <a:schemeClr val="bg2"/>
              </a:buClr>
              <a:buSzTx/>
              <a:buFontTx/>
              <a:buNone/>
            </a:pPr>
            <a:r>
              <a:rPr lang="en-US" dirty="0">
                <a:latin typeface="Times New Roman" pitchFamily="18" charset="0"/>
                <a:ea typeface="ＭＳ Ｐゴシック" pitchFamily="34" charset="-128"/>
                <a:cs typeface="Times New Roman" pitchFamily="18" charset="0"/>
              </a:rPr>
              <a:t>Simple amines </a:t>
            </a:r>
          </a:p>
          <a:p>
            <a:pPr eaLnBrk="1" hangingPunct="1">
              <a:lnSpc>
                <a:spcPct val="95000"/>
              </a:lnSpc>
              <a:spcBef>
                <a:spcPct val="10000"/>
              </a:spcBef>
              <a:buSzTx/>
              <a:buFontTx/>
              <a:buChar char="•"/>
            </a:pPr>
            <a:r>
              <a:rPr lang="en-US" dirty="0">
                <a:latin typeface="Times New Roman" pitchFamily="18" charset="0"/>
                <a:ea typeface="ＭＳ Ｐゴシック" pitchFamily="34" charset="-128"/>
                <a:cs typeface="Times New Roman" pitchFamily="18" charset="0"/>
              </a:rPr>
              <a:t>are named as </a:t>
            </a:r>
            <a:r>
              <a:rPr lang="en-US" b="1" dirty="0">
                <a:latin typeface="Times New Roman" pitchFamily="18" charset="0"/>
                <a:ea typeface="ＭＳ Ｐゴシック" pitchFamily="34" charset="-128"/>
                <a:cs typeface="Times New Roman" pitchFamily="18" charset="0"/>
              </a:rPr>
              <a:t>alkylamines</a:t>
            </a:r>
            <a:endParaRPr lang="en-US" dirty="0">
              <a:latin typeface="Times New Roman" pitchFamily="18" charset="0"/>
              <a:ea typeface="ＭＳ Ｐゴシック" pitchFamily="34" charset="-128"/>
              <a:cs typeface="Times New Roman" pitchFamily="18" charset="0"/>
            </a:endParaRPr>
          </a:p>
          <a:p>
            <a:pPr eaLnBrk="1" hangingPunct="1">
              <a:lnSpc>
                <a:spcPct val="95000"/>
              </a:lnSpc>
              <a:spcBef>
                <a:spcPct val="10000"/>
              </a:spcBef>
              <a:buSzTx/>
              <a:buFontTx/>
              <a:buChar char="•"/>
            </a:pPr>
            <a:r>
              <a:rPr lang="en-US" dirty="0">
                <a:latin typeface="Times New Roman" pitchFamily="18" charset="0"/>
                <a:ea typeface="ＭＳ Ｐゴシック" pitchFamily="34" charset="-128"/>
                <a:cs typeface="Times New Roman" pitchFamily="18" charset="0"/>
              </a:rPr>
              <a:t>list the names of the alkyl groups bonded to the N atom</a:t>
            </a:r>
          </a:p>
          <a:p>
            <a:pPr eaLnBrk="1" hangingPunct="1">
              <a:lnSpc>
                <a:spcPct val="95000"/>
              </a:lnSpc>
              <a:spcBef>
                <a:spcPct val="10000"/>
              </a:spcBef>
              <a:buClr>
                <a:schemeClr val="bg2"/>
              </a:buClr>
              <a:buSzTx/>
              <a:buFontTx/>
              <a:buNone/>
            </a:pPr>
            <a:r>
              <a:rPr lang="en-US" dirty="0">
                <a:latin typeface="Times New Roman" pitchFamily="18" charset="0"/>
                <a:ea typeface="ＭＳ Ｐゴシック" pitchFamily="34" charset="-128"/>
                <a:cs typeface="Times New Roman" pitchFamily="18" charset="0"/>
              </a:rPr>
              <a:t>    in alphabetical order in front of </a:t>
            </a:r>
            <a:r>
              <a:rPr lang="en-US" b="1" i="1" dirty="0">
                <a:latin typeface="Times New Roman" pitchFamily="18" charset="0"/>
                <a:ea typeface="ＭＳ Ｐゴシック" pitchFamily="34" charset="-128"/>
                <a:cs typeface="Times New Roman" pitchFamily="18" charset="0"/>
              </a:rPr>
              <a:t>amine</a:t>
            </a:r>
          </a:p>
          <a:p>
            <a:pPr eaLnBrk="1" hangingPunct="1">
              <a:lnSpc>
                <a:spcPct val="95000"/>
              </a:lnSpc>
              <a:spcBef>
                <a:spcPct val="10000"/>
              </a:spcBef>
              <a:buSzTx/>
            </a:pPr>
            <a:r>
              <a:rPr lang="en-US" dirty="0">
                <a:latin typeface="Times New Roman" pitchFamily="18" charset="0"/>
                <a:ea typeface="ＭＳ Ｐゴシック" pitchFamily="34" charset="-128"/>
                <a:cs typeface="Times New Roman" pitchFamily="18" charset="0"/>
              </a:rPr>
              <a:t>use prefixes to identify duplicate alkyl substituents</a:t>
            </a:r>
          </a:p>
          <a:p>
            <a:pPr eaLnBrk="1" hangingPunct="1">
              <a:lnSpc>
                <a:spcPct val="95000"/>
              </a:lnSpc>
              <a:spcBef>
                <a:spcPct val="10000"/>
              </a:spcBef>
              <a:buClr>
                <a:schemeClr val="bg2"/>
              </a:buClr>
              <a:buSzTx/>
              <a:buFontTx/>
              <a:buNone/>
            </a:pPr>
            <a:r>
              <a:rPr lang="en-US" dirty="0">
                <a:solidFill>
                  <a:schemeClr val="folHlink"/>
                </a:solidFill>
                <a:latin typeface="Times New Roman" pitchFamily="18" charset="0"/>
                <a:ea typeface="ＭＳ Ｐゴシック" pitchFamily="34" charset="-128"/>
                <a:cs typeface="Times New Roman" pitchFamily="18" charset="0"/>
              </a:rPr>
              <a:t>				</a:t>
            </a:r>
            <a:r>
              <a:rPr lang="en-US" baseline="-25000" dirty="0">
                <a:latin typeface="Times New Roman" pitchFamily="18" charset="0"/>
                <a:ea typeface="ＭＳ Ｐゴシック" pitchFamily="34" charset="-128"/>
                <a:cs typeface="Times New Roman" pitchFamily="18" charset="0"/>
              </a:rPr>
              <a:t>	</a:t>
            </a:r>
          </a:p>
          <a:p>
            <a:pPr eaLnBrk="1" hangingPunct="1">
              <a:lnSpc>
                <a:spcPct val="95000"/>
              </a:lnSpc>
              <a:spcBef>
                <a:spcPct val="10000"/>
              </a:spcBef>
              <a:buClr>
                <a:schemeClr val="bg2"/>
              </a:buClr>
              <a:buSzTx/>
              <a:buFontTx/>
              <a:buNone/>
            </a:pPr>
            <a:r>
              <a:rPr lang="en-US" b="1" baseline="-25000" dirty="0">
                <a:solidFill>
                  <a:srgbClr val="000000"/>
                </a:solidFill>
                <a:latin typeface="Times New Roman" pitchFamily="18" charset="0"/>
                <a:ea typeface="ＭＳ Ｐゴシック" pitchFamily="34" charset="-128"/>
                <a:cs typeface="Times New Roman" pitchFamily="18" charset="0"/>
              </a:rPr>
              <a:t>					</a:t>
            </a:r>
            <a:r>
              <a:rPr lang="en-US" b="1" dirty="0">
                <a:solidFill>
                  <a:srgbClr val="000000"/>
                </a:solidFill>
                <a:latin typeface="Times New Roman" pitchFamily="18" charset="0"/>
                <a:ea typeface="ＭＳ Ｐゴシック" pitchFamily="34" charset="-128"/>
                <a:cs typeface="Times New Roman" pitchFamily="18" charset="0"/>
              </a:rPr>
              <a:t>Ethyl</a:t>
            </a:r>
            <a:r>
              <a:rPr lang="en-US" dirty="0">
                <a:solidFill>
                  <a:srgbClr val="000000"/>
                </a:solidFill>
                <a:latin typeface="Times New Roman" pitchFamily="18" charset="0"/>
                <a:ea typeface="ＭＳ Ｐゴシック" pitchFamily="34" charset="-128"/>
                <a:cs typeface="Times New Roman" pitchFamily="18" charset="0"/>
              </a:rPr>
              <a:t>amine</a:t>
            </a:r>
            <a:r>
              <a:rPr lang="en-US" dirty="0">
                <a:latin typeface="Times New Roman" pitchFamily="18" charset="0"/>
                <a:ea typeface="ＭＳ Ｐゴシック" pitchFamily="34" charset="-128"/>
                <a:cs typeface="Times New Roman" pitchFamily="18" charset="0"/>
              </a:rPr>
              <a:t>	</a:t>
            </a:r>
            <a:r>
              <a:rPr lang="en-US" baseline="-25000" dirty="0">
                <a:latin typeface="Times New Roman" pitchFamily="18" charset="0"/>
                <a:ea typeface="ＭＳ Ｐゴシック" pitchFamily="34" charset="-128"/>
                <a:cs typeface="Times New Roman" pitchFamily="18" charset="0"/>
              </a:rPr>
              <a:t>		</a:t>
            </a:r>
            <a:endParaRPr lang="en-US" b="1" dirty="0">
              <a:solidFill>
                <a:srgbClr val="000000"/>
              </a:solidFill>
              <a:latin typeface="Times New Roman" pitchFamily="18" charset="0"/>
              <a:ea typeface="ＭＳ Ｐゴシック" pitchFamily="34" charset="-128"/>
              <a:cs typeface="Times New Roman" pitchFamily="18" charset="0"/>
            </a:endParaRPr>
          </a:p>
          <a:p>
            <a:pPr eaLnBrk="1" hangingPunct="1">
              <a:lnSpc>
                <a:spcPct val="120000"/>
              </a:lnSpc>
              <a:buFont typeface="Wingdings" pitchFamily="2" charset="2"/>
              <a:buNone/>
            </a:pPr>
            <a:r>
              <a:rPr lang="en-US" b="1" dirty="0">
                <a:solidFill>
                  <a:srgbClr val="000000"/>
                </a:solidFill>
                <a:latin typeface="Times New Roman" pitchFamily="18" charset="0"/>
                <a:ea typeface="ＭＳ Ｐゴシック" pitchFamily="34" charset="-128"/>
                <a:cs typeface="Times New Roman" pitchFamily="18" charset="0"/>
              </a:rPr>
              <a:t>					Dimethyl</a:t>
            </a:r>
            <a:r>
              <a:rPr lang="en-US" dirty="0">
                <a:solidFill>
                  <a:srgbClr val="000000"/>
                </a:solidFill>
                <a:latin typeface="Times New Roman" pitchFamily="18" charset="0"/>
                <a:ea typeface="ＭＳ Ｐゴシック" pitchFamily="34" charset="-128"/>
                <a:cs typeface="Times New Roman" pitchFamily="18" charset="0"/>
              </a:rPr>
              <a:t>amine</a:t>
            </a:r>
            <a:endParaRPr lang="en-US" b="1" dirty="0">
              <a:solidFill>
                <a:schemeClr val="bg2"/>
              </a:solidFill>
              <a:latin typeface="Times New Roman" pitchFamily="18" charset="0"/>
              <a:ea typeface="ＭＳ Ｐゴシック" pitchFamily="34" charset="-128"/>
              <a:cs typeface="Times New Roman" pitchFamily="18" charset="0"/>
            </a:endParaRPr>
          </a:p>
          <a:p>
            <a:pPr eaLnBrk="1" hangingPunct="1">
              <a:lnSpc>
                <a:spcPct val="90000"/>
              </a:lnSpc>
              <a:spcBef>
                <a:spcPct val="5000"/>
              </a:spcBef>
              <a:spcAft>
                <a:spcPct val="5000"/>
              </a:spcAft>
              <a:buFont typeface="Wingdings" pitchFamily="2" charset="2"/>
              <a:buNone/>
            </a:pPr>
            <a:endParaRPr lang="en-US" b="1" dirty="0">
              <a:solidFill>
                <a:schemeClr val="bg2"/>
              </a:solidFill>
              <a:latin typeface="Times New Roman" pitchFamily="18" charset="0"/>
              <a:ea typeface="ＭＳ Ｐゴシック" pitchFamily="34" charset="-128"/>
              <a:cs typeface="Times New Roman" pitchFamily="18" charset="0"/>
            </a:endParaRPr>
          </a:p>
          <a:p>
            <a:pPr eaLnBrk="1" hangingPunct="1">
              <a:lnSpc>
                <a:spcPct val="90000"/>
              </a:lnSpc>
              <a:spcBef>
                <a:spcPct val="0"/>
              </a:spcBef>
              <a:buFont typeface="Wingdings" pitchFamily="2" charset="2"/>
              <a:buNone/>
            </a:pPr>
            <a:endParaRPr lang="en-US" b="1" baseline="-25000" dirty="0">
              <a:solidFill>
                <a:schemeClr val="bg2"/>
              </a:solidFill>
              <a:latin typeface="Times New Roman" pitchFamily="18" charset="0"/>
              <a:ea typeface="ＭＳ Ｐゴシック" pitchFamily="34" charset="-128"/>
              <a:cs typeface="Times New Roman" pitchFamily="18" charset="0"/>
            </a:endParaRPr>
          </a:p>
          <a:p>
            <a:pPr eaLnBrk="1" hangingPunct="1">
              <a:lnSpc>
                <a:spcPct val="90000"/>
              </a:lnSpc>
              <a:spcBef>
                <a:spcPct val="0"/>
              </a:spcBef>
              <a:buFont typeface="Wingdings" pitchFamily="2" charset="2"/>
              <a:buNone/>
            </a:pPr>
            <a:r>
              <a:rPr lang="en-US" b="1" baseline="-25000" dirty="0">
                <a:solidFill>
                  <a:schemeClr val="bg2"/>
                </a:solidFill>
                <a:latin typeface="Times New Roman" pitchFamily="18" charset="0"/>
                <a:ea typeface="ＭＳ Ｐゴシック" pitchFamily="34" charset="-128"/>
                <a:cs typeface="Times New Roman" pitchFamily="18" charset="0"/>
              </a:rPr>
              <a:t>				</a:t>
            </a:r>
            <a:r>
              <a:rPr lang="en-US" baseline="-25000" dirty="0">
                <a:latin typeface="Times New Roman" pitchFamily="18" charset="0"/>
                <a:ea typeface="ＭＳ Ｐゴシック" pitchFamily="34" charset="-128"/>
                <a:cs typeface="Times New Roman" pitchFamily="18" charset="0"/>
              </a:rPr>
              <a:t>	</a:t>
            </a:r>
            <a:r>
              <a:rPr lang="en-US" b="1" dirty="0">
                <a:solidFill>
                  <a:srgbClr val="000000"/>
                </a:solidFill>
                <a:latin typeface="Times New Roman" pitchFamily="18" charset="0"/>
                <a:ea typeface="ＭＳ Ｐゴシック" pitchFamily="34" charset="-128"/>
                <a:cs typeface="Times New Roman" pitchFamily="18" charset="0"/>
              </a:rPr>
              <a:t>Ethyldimethyl</a:t>
            </a:r>
            <a:r>
              <a:rPr lang="en-US" dirty="0">
                <a:solidFill>
                  <a:srgbClr val="000000"/>
                </a:solidFill>
                <a:latin typeface="Times New Roman" pitchFamily="18" charset="0"/>
                <a:ea typeface="ＭＳ Ｐゴシック" pitchFamily="34" charset="-128"/>
                <a:cs typeface="Times New Roman" pitchFamily="18" charset="0"/>
              </a:rPr>
              <a:t>amine</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2311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419600"/>
            <a:ext cx="2197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181600"/>
            <a:ext cx="2819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59</a:t>
            </a:fld>
            <a:endParaRPr lang="en-US" dirty="0"/>
          </a:p>
        </p:txBody>
      </p:sp>
    </p:spTree>
    <p:extLst>
      <p:ext uri="{BB962C8B-B14F-4D97-AF65-F5344CB8AC3E}">
        <p14:creationId xmlns:p14="http://schemas.microsoft.com/office/powerpoint/2010/main" val="19953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33400" y="257180"/>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Common Carboxylic Acids</a:t>
            </a:r>
            <a:r>
              <a:rPr lang="en-US" dirty="0">
                <a:latin typeface="Times New Roman" pitchFamily="18" charset="0"/>
                <a:ea typeface="ＭＳ Ｐゴシック" pitchFamily="34" charset="-128"/>
              </a:rPr>
              <a:t> </a:t>
            </a:r>
          </a:p>
        </p:txBody>
      </p:sp>
      <p:sp>
        <p:nvSpPr>
          <p:cNvPr id="19458" name="Rectangle 3"/>
          <p:cNvSpPr>
            <a:spLocks noGrp="1" noChangeArrowheads="1"/>
          </p:cNvSpPr>
          <p:nvPr>
            <p:ph type="body" sz="half" idx="1"/>
          </p:nvPr>
        </p:nvSpPr>
        <p:spPr>
          <a:xfrm>
            <a:off x="609600" y="1752600"/>
            <a:ext cx="4191000" cy="4419600"/>
          </a:xfrm>
        </p:spPr>
        <p:txBody>
          <a:bodyPr/>
          <a:lstStyle/>
          <a:p>
            <a:pPr marL="0" indent="0" eaLnBrk="1" hangingPunct="1">
              <a:buFont typeface="Arial"/>
              <a:buNone/>
              <a:defRPr/>
            </a:pPr>
            <a:r>
              <a:rPr lang="en-US" dirty="0"/>
              <a:t>A red ant sting contains </a:t>
            </a:r>
            <a:r>
              <a:rPr lang="en-US" b="1" dirty="0">
                <a:solidFill>
                  <a:schemeClr val="accent1"/>
                </a:solidFill>
              </a:rPr>
              <a:t>formic acid,</a:t>
            </a:r>
            <a:r>
              <a:rPr lang="en-US" dirty="0"/>
              <a:t> which irritates the skin.</a:t>
            </a:r>
            <a:endParaRPr lang="en-US" dirty="0">
              <a:ea typeface="ＭＳ Ｐゴシック" charset="0"/>
              <a:cs typeface="Times New Roman" charset="0"/>
            </a:endParaRPr>
          </a:p>
          <a:p>
            <a:pPr eaLnBrk="1" hangingPunct="1">
              <a:spcBef>
                <a:spcPct val="0"/>
              </a:spcBef>
              <a:buFont typeface="Wingdings" charset="0"/>
              <a:buNone/>
              <a:defRPr/>
            </a:pPr>
            <a:r>
              <a:rPr lang="en-US" dirty="0">
                <a:ea typeface="ＭＳ Ｐゴシック" charset="0"/>
                <a:cs typeface="Times New Roman" charset="0"/>
              </a:rPr>
              <a:t>		</a:t>
            </a:r>
          </a:p>
          <a:p>
            <a:pPr eaLnBrk="1" hangingPunct="1">
              <a:spcBef>
                <a:spcPct val="0"/>
              </a:spcBef>
              <a:buFont typeface="Wingdings" charset="0"/>
              <a:buNone/>
              <a:defRPr/>
            </a:pPr>
            <a:endParaRPr lang="en-US" dirty="0">
              <a:ea typeface="ＭＳ Ｐゴシック" charset="0"/>
              <a:cs typeface="Times New Roman" charset="0"/>
            </a:endParaRPr>
          </a:p>
          <a:p>
            <a:pPr eaLnBrk="1" hangingPunct="1">
              <a:spcBef>
                <a:spcPct val="0"/>
              </a:spcBef>
              <a:buFont typeface="Wingdings" charset="0"/>
              <a:buNone/>
              <a:defRPr/>
            </a:pPr>
            <a:endParaRPr lang="en-US" dirty="0">
              <a:ea typeface="ＭＳ Ｐゴシック" charset="0"/>
              <a:cs typeface="Times New Roman" charset="0"/>
            </a:endParaRPr>
          </a:p>
          <a:p>
            <a:pPr eaLnBrk="1" hangingPunct="1">
              <a:spcBef>
                <a:spcPct val="0"/>
              </a:spcBef>
              <a:buFont typeface="Wingdings" charset="0"/>
              <a:buNone/>
              <a:defRPr/>
            </a:pPr>
            <a:endParaRPr lang="en-US" dirty="0">
              <a:ea typeface="ＭＳ Ｐゴシック" charset="0"/>
              <a:cs typeface="Times New Roman" charset="0"/>
            </a:endParaRPr>
          </a:p>
          <a:p>
            <a:pPr marL="0" indent="0" eaLnBrk="1" hangingPunct="1">
              <a:buFont typeface="Arial"/>
              <a:buNone/>
              <a:defRPr/>
            </a:pPr>
            <a:r>
              <a:rPr lang="en-US" dirty="0"/>
              <a:t>The sour taste of vinegar is due to ethanoic acid (acetic acid).</a:t>
            </a:r>
            <a:r>
              <a:rPr lang="en-US" dirty="0">
                <a:ea typeface="ＭＳ Ｐゴシック" charset="0"/>
                <a:cs typeface="Times New Roman" charset="0"/>
              </a:rPr>
              <a:t>     </a:t>
            </a:r>
          </a:p>
        </p:txBody>
      </p:sp>
      <p:sp>
        <p:nvSpPr>
          <p:cNvPr id="28675" name="Rectangle 7"/>
          <p:cNvSpPr>
            <a:spLocks noChangeArrowheads="1"/>
          </p:cNvSpPr>
          <p:nvPr/>
        </p:nvSpPr>
        <p:spPr bwMode="auto">
          <a:xfrm>
            <a:off x="1270000" y="2260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ts val="700"/>
              </a:spcBef>
              <a:buClr>
                <a:schemeClr val="accent2"/>
              </a:buClr>
              <a:buSzPct val="60000"/>
              <a:buFont typeface="Wingdings" pitchFamily="2" charset="2"/>
              <a:buNone/>
            </a:pPr>
            <a:endParaRPr lang="en-US" sz="2000" b="0" dirty="0">
              <a:latin typeface="Times New Roman" pitchFamily="18" charset="0"/>
            </a:endParaRP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16002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876800"/>
            <a:ext cx="2039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stretch>
            <a:fillRect/>
          </a:stretch>
        </p:blipFill>
        <p:spPr>
          <a:xfrm>
            <a:off x="5585959" y="1951493"/>
            <a:ext cx="2172338" cy="1620382"/>
          </a:xfrm>
          <a:prstGeom prst="rect">
            <a:avLst/>
          </a:prstGeom>
        </p:spPr>
      </p:pic>
      <p:pic>
        <p:nvPicPr>
          <p:cNvPr id="3" name="Picture 2"/>
          <p:cNvPicPr>
            <a:picLocks noChangeAspect="1"/>
          </p:cNvPicPr>
          <p:nvPr/>
        </p:nvPicPr>
        <p:blipFill>
          <a:blip r:embed="rId6"/>
          <a:stretch>
            <a:fillRect/>
          </a:stretch>
        </p:blipFill>
        <p:spPr>
          <a:xfrm>
            <a:off x="5497851" y="4095748"/>
            <a:ext cx="2348555" cy="2114551"/>
          </a:xfrm>
          <a:prstGeom prst="rect">
            <a:avLst/>
          </a:prstGeom>
        </p:spPr>
      </p:pic>
      <p:sp>
        <p:nvSpPr>
          <p:cNvPr id="4" name="Slide Number Placeholder 3"/>
          <p:cNvSpPr>
            <a:spLocks noGrp="1"/>
          </p:cNvSpPr>
          <p:nvPr>
            <p:ph type="sldNum" sz="quarter" idx="10"/>
          </p:nvPr>
        </p:nvSpPr>
        <p:spPr>
          <a:xfrm>
            <a:off x="8471140" y="257180"/>
            <a:ext cx="533400" cy="244475"/>
          </a:xfrm>
        </p:spPr>
        <p:txBody>
          <a:bodyPr/>
          <a:lstStyle/>
          <a:p>
            <a:fld id="{9F758170-2A1F-4A58-9FD0-6E7F7B1C77BF}"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title"/>
          </p:nvPr>
        </p:nvSpPr>
        <p:spPr>
          <a:xfrm>
            <a:off x="528638" y="219078"/>
            <a:ext cx="7772400"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25602" name="Rectangle 2"/>
          <p:cNvSpPr>
            <a:spLocks noGrp="1" noChangeArrowheads="1"/>
          </p:cNvSpPr>
          <p:nvPr>
            <p:ph sz="quarter" idx="1"/>
          </p:nvPr>
        </p:nvSpPr>
        <p:spPr>
          <a:xfrm>
            <a:off x="609600" y="1524000"/>
            <a:ext cx="7848600" cy="4114800"/>
          </a:xfrm>
        </p:spPr>
        <p:txBody>
          <a:bodyPr/>
          <a:lstStyle/>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common name for each amine and classify it as primary, secondary, or tertiary.</a:t>
            </a:r>
          </a:p>
          <a:p>
            <a:pPr marL="0" indent="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  </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3</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—NH</a:t>
            </a:r>
            <a:r>
              <a:rPr lang="en-US" baseline="-25000" dirty="0">
                <a:latin typeface="Times New Roman" pitchFamily="18" charset="0"/>
                <a:ea typeface="ＭＳ Ｐゴシック" pitchFamily="34" charset="-128"/>
              </a:rPr>
              <a:t>2</a:t>
            </a: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marL="0" indent="0" eaLnBrk="1" hangingPunct="1">
              <a:spcBef>
                <a:spcPct val="0"/>
              </a:spcBef>
              <a:buFont typeface="Wingdings" pitchFamily="2" charset="2"/>
              <a:buNone/>
            </a:pPr>
            <a:endParaRPr lang="en-US" baseline="-25000"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endParaRPr lang="en-US" baseline="-25000"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B.   </a:t>
            </a:r>
          </a:p>
        </p:txBody>
      </p:sp>
      <p:pic>
        <p:nvPicPr>
          <p:cNvPr id="256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60</a:t>
            </a:fld>
            <a:endParaRPr lang="en-US" dirty="0"/>
          </a:p>
        </p:txBody>
      </p:sp>
    </p:spTree>
    <p:extLst>
      <p:ext uri="{BB962C8B-B14F-4D97-AF65-F5344CB8AC3E}">
        <p14:creationId xmlns:p14="http://schemas.microsoft.com/office/powerpoint/2010/main" val="662999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title"/>
          </p:nvPr>
        </p:nvSpPr>
        <p:spPr>
          <a:xfrm>
            <a:off x="528638" y="219077"/>
            <a:ext cx="7772400"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27650" name="Rectangle 2"/>
          <p:cNvSpPr>
            <a:spLocks noGrp="1" noChangeArrowheads="1"/>
          </p:cNvSpPr>
          <p:nvPr>
            <p:ph sz="quarter" idx="1"/>
          </p:nvPr>
        </p:nvSpPr>
        <p:spPr>
          <a:xfrm>
            <a:off x="609600" y="1524000"/>
            <a:ext cx="8001000" cy="4114800"/>
          </a:xfrm>
        </p:spPr>
        <p:txBody>
          <a:bodyPr/>
          <a:lstStyle/>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common name for each amine and classify it as primary, secondary, or tertiary.</a:t>
            </a:r>
          </a:p>
          <a:p>
            <a:pPr marL="0" indent="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None/>
            </a:pPr>
            <a:r>
              <a:rPr lang="en-US" dirty="0">
                <a:latin typeface="Times New Roman" pitchFamily="18" charset="0"/>
                <a:ea typeface="ＭＳ Ｐゴシック" pitchFamily="34" charset="-128"/>
                <a:cs typeface="Times New Roman" pitchFamily="18" charset="0"/>
              </a:rPr>
              <a:t>	A.  </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3</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—NH</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cs typeface="Times New Roman" pitchFamily="18" charset="0"/>
              </a:rPr>
              <a:t>     </a:t>
            </a:r>
            <a:r>
              <a:rPr lang="en-US" dirty="0">
                <a:solidFill>
                  <a:srgbClr val="000000"/>
                </a:solidFill>
                <a:latin typeface="Times New Roman" pitchFamily="18" charset="0"/>
                <a:ea typeface="ＭＳ Ｐゴシック" pitchFamily="34" charset="-128"/>
                <a:cs typeface="Times New Roman" pitchFamily="18" charset="0"/>
              </a:rPr>
              <a:t>propylamine, 1</a:t>
            </a:r>
            <a:r>
              <a:rPr lang="en-US" dirty="0">
                <a:latin typeface="Times New Roman"/>
                <a:ea typeface="Calibri"/>
              </a:rPr>
              <a:t>°</a:t>
            </a: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a:p>
            <a:pPr marL="0" indent="0" eaLnBrk="1" hangingPunct="1">
              <a:spcBef>
                <a:spcPct val="0"/>
              </a:spcBef>
              <a:buFont typeface="Wingdings" pitchFamily="2" charset="2"/>
              <a:buNone/>
            </a:pPr>
            <a:endParaRPr lang="en-US" baseline="-25000" dirty="0">
              <a:latin typeface="Times New Roman" pitchFamily="18" charset="0"/>
              <a:ea typeface="ＭＳ Ｐゴシック" pitchFamily="34" charset="-128"/>
              <a:cs typeface="Times New Roman" pitchFamily="18" charset="0"/>
            </a:endParaRPr>
          </a:p>
          <a:p>
            <a:pPr marL="0" indent="0" eaLnBrk="1" hangingPunct="1">
              <a:spcBef>
                <a:spcPct val="0"/>
              </a:spcBef>
              <a:buFont typeface="Wingdings" pitchFamily="2" charset="2"/>
              <a:buNone/>
            </a:pPr>
            <a:r>
              <a:rPr lang="en-US" dirty="0">
                <a:solidFill>
                  <a:srgbClr val="000000"/>
                </a:solidFill>
                <a:latin typeface="Times New Roman" pitchFamily="18" charset="0"/>
                <a:ea typeface="ＭＳ Ｐゴシック" pitchFamily="34" charset="-128"/>
                <a:cs typeface="Times New Roman" pitchFamily="18" charset="0"/>
              </a:rPr>
              <a:t>	</a:t>
            </a:r>
          </a:p>
          <a:p>
            <a:pPr marL="0" indent="0" eaLnBrk="1" hangingPunct="1">
              <a:spcBef>
                <a:spcPct val="0"/>
              </a:spcBef>
              <a:buFont typeface="Wingdings" pitchFamily="2" charset="2"/>
              <a:buNone/>
            </a:pPr>
            <a:r>
              <a:rPr lang="en-US" dirty="0">
                <a:solidFill>
                  <a:srgbClr val="000000"/>
                </a:solidFill>
                <a:latin typeface="Times New Roman" pitchFamily="18" charset="0"/>
                <a:ea typeface="ＭＳ Ｐゴシック" pitchFamily="34" charset="-128"/>
                <a:cs typeface="Times New Roman" pitchFamily="18" charset="0"/>
              </a:rPr>
              <a:t>	B.				  ethyldimethylamine, 3</a:t>
            </a:r>
            <a:r>
              <a:rPr lang="en-US" dirty="0">
                <a:latin typeface="Times New Roman"/>
                <a:ea typeface="Calibri"/>
              </a:rPr>
              <a:t>°</a:t>
            </a:r>
            <a:endParaRPr lang="en-US" dirty="0">
              <a:solidFill>
                <a:srgbClr val="000000"/>
              </a:solidFill>
              <a:latin typeface="Times New Roman" pitchFamily="18" charset="0"/>
              <a:ea typeface="ＭＳ Ｐゴシック" pitchFamily="34" charset="-128"/>
              <a:cs typeface="Times New Roman" pitchFamily="18" charset="0"/>
              <a:sym typeface="Symbol" pitchFamily="18" charset="2"/>
            </a:endParaRPr>
          </a:p>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p:txBody>
      </p:sp>
      <p:pic>
        <p:nvPicPr>
          <p:cNvPr id="276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56038"/>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61</a:t>
            </a:fld>
            <a:endParaRPr lang="en-US" dirty="0"/>
          </a:p>
        </p:txBody>
      </p:sp>
    </p:spTree>
    <p:extLst>
      <p:ext uri="{BB962C8B-B14F-4D97-AF65-F5344CB8AC3E}">
        <p14:creationId xmlns:p14="http://schemas.microsoft.com/office/powerpoint/2010/main" val="1599202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28638" y="257181"/>
            <a:ext cx="7634288" cy="914400"/>
          </a:xfrm>
        </p:spPr>
        <p:txBody>
          <a:bodyPr/>
          <a:lstStyle/>
          <a:p>
            <a:pPr eaLnBrk="1" hangingPunct="1"/>
            <a:r>
              <a:rPr lang="en-US" dirty="0">
                <a:latin typeface="Times New Roman" pitchFamily="18" charset="0"/>
                <a:ea typeface="ＭＳ Ｐゴシック" pitchFamily="34" charset="-128"/>
                <a:cs typeface="Times New Roman" pitchFamily="18" charset="0"/>
              </a:rPr>
              <a:t>Aromatic Amines</a:t>
            </a:r>
          </a:p>
        </p:txBody>
      </p:sp>
      <p:sp>
        <p:nvSpPr>
          <p:cNvPr id="29698" name="Rectangle 3"/>
          <p:cNvSpPr>
            <a:spLocks noGrp="1" noChangeArrowheads="1"/>
          </p:cNvSpPr>
          <p:nvPr>
            <p:ph type="body" sz="half" idx="1"/>
          </p:nvPr>
        </p:nvSpPr>
        <p:spPr>
          <a:xfrm>
            <a:off x="609600" y="1524000"/>
            <a:ext cx="8001000" cy="4419600"/>
          </a:xfrm>
          <a:noFill/>
        </p:spPr>
        <p:txBody>
          <a:bodyPr/>
          <a:lstStyle/>
          <a:p>
            <a:pPr eaLnBrk="1" hangingPunct="1">
              <a:lnSpc>
                <a:spcPct val="90000"/>
              </a:lnSpc>
              <a:spcBef>
                <a:spcPts val="600"/>
              </a:spcBef>
              <a:buSzTx/>
              <a:buFontTx/>
              <a:buChar char="•"/>
            </a:pPr>
            <a:r>
              <a:rPr lang="en-US" dirty="0">
                <a:latin typeface="Times New Roman" pitchFamily="18" charset="0"/>
                <a:ea typeface="ＭＳ Ｐゴシック" pitchFamily="34" charset="-128"/>
                <a:cs typeface="Times New Roman" pitchFamily="18" charset="0"/>
              </a:rPr>
              <a:t>The amine of benzene is name</a:t>
            </a:r>
            <a:r>
              <a:rPr lang="en-US" dirty="0">
                <a:solidFill>
                  <a:srgbClr val="000000"/>
                </a:solidFill>
                <a:latin typeface="Times New Roman" pitchFamily="18" charset="0"/>
                <a:ea typeface="ＭＳ Ｐゴシック" pitchFamily="34" charset="-128"/>
                <a:cs typeface="Times New Roman" pitchFamily="18" charset="0"/>
              </a:rPr>
              <a:t>d </a:t>
            </a:r>
            <a:r>
              <a:rPr lang="en-US" b="1" dirty="0">
                <a:solidFill>
                  <a:srgbClr val="000000"/>
                </a:solidFill>
                <a:latin typeface="Times New Roman" pitchFamily="18" charset="0"/>
                <a:ea typeface="ＭＳ Ｐゴシック" pitchFamily="34" charset="-128"/>
                <a:cs typeface="Times New Roman" pitchFamily="18" charset="0"/>
              </a:rPr>
              <a:t>aniline</a:t>
            </a:r>
            <a:r>
              <a:rPr lang="en-US" dirty="0">
                <a:solidFill>
                  <a:srgbClr val="000000"/>
                </a:solidFill>
                <a:latin typeface="Times New Roman" pitchFamily="18" charset="0"/>
                <a:ea typeface="ＭＳ Ｐゴシック" pitchFamily="34" charset="-128"/>
                <a:cs typeface="Times New Roman" pitchFamily="18" charset="0"/>
              </a:rPr>
              <a:t>.</a:t>
            </a:r>
          </a:p>
          <a:p>
            <a:pPr eaLnBrk="1" hangingPunct="1">
              <a:lnSpc>
                <a:spcPct val="90000"/>
              </a:lnSpc>
              <a:spcBef>
                <a:spcPts val="600"/>
              </a:spcBef>
              <a:buSzTx/>
              <a:buFontTx/>
              <a:buChar char="•"/>
            </a:pPr>
            <a:r>
              <a:rPr lang="en-US" dirty="0">
                <a:latin typeface="Times New Roman" pitchFamily="18" charset="0"/>
                <a:ea typeface="ＭＳ Ｐゴシック" pitchFamily="34" charset="-128"/>
                <a:cs typeface="Times New Roman" pitchFamily="18" charset="0"/>
              </a:rPr>
              <a:t>Alkyl groups on the N use the prefix </a:t>
            </a:r>
            <a:r>
              <a:rPr lang="en-US" b="1" i="1" dirty="0">
                <a:solidFill>
                  <a:srgbClr val="000000"/>
                </a:solidFill>
                <a:latin typeface="Times New Roman" pitchFamily="18" charset="0"/>
                <a:ea typeface="ＭＳ Ｐゴシック" pitchFamily="34" charset="-128"/>
                <a:cs typeface="Times New Roman" pitchFamily="18" charset="0"/>
              </a:rPr>
              <a:t>N</a:t>
            </a:r>
            <a:r>
              <a:rPr lang="en-US" b="1" dirty="0">
                <a:solidFill>
                  <a:srgbClr val="000000"/>
                </a:solidFill>
                <a:latin typeface="Times New Roman" pitchFamily="18" charset="0"/>
                <a:ea typeface="ＭＳ Ｐゴシック" pitchFamily="34" charset="-128"/>
                <a:cs typeface="Times New Roman" pitchFamily="18" charset="0"/>
              </a:rPr>
              <a:t>-</a:t>
            </a:r>
            <a:r>
              <a:rPr lang="en-US" b="1" i="1" dirty="0">
                <a:solidFill>
                  <a:srgbClr val="000000"/>
                </a:solidFill>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with the alkyl name.</a:t>
            </a:r>
            <a:endParaRPr lang="en-US" i="1" dirty="0">
              <a:latin typeface="Times New Roman" pitchFamily="18" charset="0"/>
              <a:ea typeface="ＭＳ Ｐゴシック" pitchFamily="34" charset="-128"/>
              <a:cs typeface="Times New Roman" pitchFamily="18" charset="0"/>
            </a:endParaRPr>
          </a:p>
          <a:p>
            <a:pPr eaLnBrk="1" hangingPunct="1">
              <a:lnSpc>
                <a:spcPct val="90000"/>
              </a:lnSpc>
              <a:spcBef>
                <a:spcPct val="0"/>
              </a:spcBef>
              <a:buClr>
                <a:schemeClr val="bg2"/>
              </a:buClr>
              <a:buSzTx/>
              <a:buFontTx/>
              <a:buChar char="•"/>
            </a:pPr>
            <a:endParaRPr lang="en-US" dirty="0">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 typeface="Wingdings" pitchFamily="2" charset="2"/>
              <a:buChar char="§"/>
            </a:pPr>
            <a:endParaRPr lang="en-US" dirty="0">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 typeface="Wingdings" pitchFamily="2" charset="2"/>
              <a:buChar char="§"/>
            </a:pPr>
            <a:endParaRPr lang="en-US" dirty="0">
              <a:solidFill>
                <a:schemeClr val="accent2"/>
              </a:solidFill>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 typeface="Wingdings" pitchFamily="2" charset="2"/>
              <a:buChar char="§"/>
            </a:pPr>
            <a:endParaRPr lang="en-US" dirty="0">
              <a:solidFill>
                <a:schemeClr val="accent2"/>
              </a:solidFill>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 typeface="Wingdings" pitchFamily="2" charset="2"/>
              <a:buChar char="§"/>
            </a:pPr>
            <a:endParaRPr lang="en-US" dirty="0">
              <a:solidFill>
                <a:schemeClr val="accent2"/>
              </a:solidFill>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 typeface="Wingdings" pitchFamily="2" charset="2"/>
              <a:buNone/>
            </a:pPr>
            <a:endParaRPr lang="en-US" dirty="0">
              <a:solidFill>
                <a:schemeClr val="accent2"/>
              </a:solidFill>
              <a:latin typeface="Times New Roman" pitchFamily="18" charset="0"/>
              <a:ea typeface="ＭＳ Ｐゴシック" pitchFamily="34" charset="-128"/>
              <a:cs typeface="Times New Roman" pitchFamily="18" charset="0"/>
            </a:endParaRPr>
          </a:p>
          <a:p>
            <a:pPr eaLnBrk="1" hangingPunct="1">
              <a:lnSpc>
                <a:spcPct val="90000"/>
              </a:lnSpc>
              <a:spcBef>
                <a:spcPct val="0"/>
              </a:spcBef>
              <a:buSzTx/>
              <a:buFont typeface="Wingdings" pitchFamily="2" charset="2"/>
              <a:buNone/>
            </a:pPr>
            <a:r>
              <a:rPr lang="en-US" b="1" dirty="0">
                <a:solidFill>
                  <a:srgbClr val="000000"/>
                </a:solidFill>
                <a:latin typeface="Times New Roman" pitchFamily="18" charset="0"/>
                <a:ea typeface="ＭＳ Ｐゴシック" pitchFamily="34" charset="-128"/>
                <a:cs typeface="Times New Roman" pitchFamily="18" charset="0"/>
              </a:rPr>
              <a:t> </a:t>
            </a:r>
          </a:p>
          <a:p>
            <a:pPr eaLnBrk="1" hangingPunct="1">
              <a:lnSpc>
                <a:spcPct val="90000"/>
              </a:lnSpc>
              <a:spcBef>
                <a:spcPts val="1200"/>
              </a:spcBef>
              <a:buSzTx/>
              <a:buFont typeface="Wingdings" pitchFamily="2" charset="2"/>
              <a:buNone/>
            </a:pPr>
            <a:r>
              <a:rPr lang="en-US" b="1" dirty="0">
                <a:solidFill>
                  <a:srgbClr val="000000"/>
                </a:solidFill>
                <a:latin typeface="Times New Roman" pitchFamily="18" charset="0"/>
                <a:ea typeface="ＭＳ Ｐゴシック" pitchFamily="34" charset="-128"/>
                <a:cs typeface="Times New Roman" pitchFamily="18" charset="0"/>
              </a:rPr>
              <a:t>	 </a:t>
            </a:r>
          </a:p>
          <a:p>
            <a:pPr eaLnBrk="1" hangingPunct="1">
              <a:lnSpc>
                <a:spcPct val="90000"/>
              </a:lnSpc>
              <a:spcBef>
                <a:spcPts val="1200"/>
              </a:spcBef>
              <a:buSzTx/>
              <a:buFont typeface="Wingdings" pitchFamily="2" charset="2"/>
              <a:buNone/>
            </a:pPr>
            <a:r>
              <a:rPr lang="en-US" b="1" dirty="0">
                <a:solidFill>
                  <a:srgbClr val="000000"/>
                </a:solidFill>
                <a:latin typeface="Times New Roman" pitchFamily="18" charset="0"/>
                <a:ea typeface="ＭＳ Ｐゴシック" pitchFamily="34" charset="-128"/>
                <a:cs typeface="Times New Roman" pitchFamily="18" charset="0"/>
              </a:rPr>
              <a:t>Aniline </a:t>
            </a:r>
            <a:r>
              <a:rPr lang="en-US" dirty="0">
                <a:latin typeface="Times New Roman" pitchFamily="18" charset="0"/>
                <a:ea typeface="ＭＳ Ｐゴシック" pitchFamily="34" charset="-128"/>
              </a:rPr>
              <a:t>is used to make many dyes, which give color to wool, cotton, and silk fibers, as well as blue jeans.</a:t>
            </a:r>
            <a:endParaRPr lang="en-US" b="1" dirty="0">
              <a:solidFill>
                <a:srgbClr val="000000"/>
              </a:solidFill>
              <a:latin typeface="Times New Roman" pitchFamily="18" charset="0"/>
              <a:ea typeface="ＭＳ Ｐゴシック" pitchFamily="34" charset="-128"/>
              <a:cs typeface="Times New Roman" pitchFamily="18" charset="0"/>
            </a:endParaRPr>
          </a:p>
        </p:txBody>
      </p:sp>
      <p:pic>
        <p:nvPicPr>
          <p:cNvPr id="29699" name="Picture 1"/>
          <p:cNvPicPr>
            <a:picLocks noChangeAspect="1"/>
          </p:cNvPicPr>
          <p:nvPr/>
        </p:nvPicPr>
        <p:blipFill>
          <a:blip r:embed="rId3" cstate="print"/>
          <a:stretch>
            <a:fillRect/>
          </a:stretch>
        </p:blipFill>
        <p:spPr bwMode="auto">
          <a:xfrm>
            <a:off x="2544422" y="2632363"/>
            <a:ext cx="405515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62</a:t>
            </a:fld>
            <a:endParaRPr lang="en-US" dirty="0"/>
          </a:p>
        </p:txBody>
      </p:sp>
    </p:spTree>
    <p:extLst>
      <p:ext uri="{BB962C8B-B14F-4D97-AF65-F5344CB8AC3E}">
        <p14:creationId xmlns:p14="http://schemas.microsoft.com/office/powerpoint/2010/main" val="3523691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28638" y="257179"/>
            <a:ext cx="7634288" cy="9144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r>
              <a:rPr lang="en-US" dirty="0">
                <a:latin typeface="Times New Roman" pitchFamily="18" charset="0"/>
                <a:ea typeface="ＭＳ Ｐゴシック" pitchFamily="34" charset="-128"/>
              </a:rPr>
              <a:t> </a:t>
            </a:r>
          </a:p>
        </p:txBody>
      </p:sp>
      <p:sp>
        <p:nvSpPr>
          <p:cNvPr id="31746" name="Rectangle 3"/>
          <p:cNvSpPr>
            <a:spLocks noGrp="1" noChangeArrowheads="1"/>
          </p:cNvSpPr>
          <p:nvPr>
            <p:ph type="body" sz="half" idx="1"/>
          </p:nvPr>
        </p:nvSpPr>
        <p:spPr>
          <a:xfrm>
            <a:off x="609600" y="1524000"/>
            <a:ext cx="7162800" cy="4419600"/>
          </a:xfrm>
        </p:spPr>
        <p:txBody>
          <a:bodyPr/>
          <a:lstStyle/>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common name of each amine compound.</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A.		               </a:t>
            </a:r>
            <a:r>
              <a:rPr lang="en-US" baseline="-25000" dirty="0">
                <a:latin typeface="Times New Roman" pitchFamily="18" charset="0"/>
                <a:ea typeface="ＭＳ Ｐゴシック" pitchFamily="34" charset="-128"/>
                <a:cs typeface="Times New Roman" pitchFamily="18" charset="0"/>
              </a:rPr>
              <a:t>	     </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B.</a:t>
            </a:r>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41513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86200"/>
            <a:ext cx="27511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63</a:t>
            </a:fld>
            <a:endParaRPr lang="en-US" dirty="0"/>
          </a:p>
        </p:txBody>
      </p:sp>
    </p:spTree>
    <p:extLst>
      <p:ext uri="{BB962C8B-B14F-4D97-AF65-F5344CB8AC3E}">
        <p14:creationId xmlns:p14="http://schemas.microsoft.com/office/powerpoint/2010/main" val="1958598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28638" y="257180"/>
            <a:ext cx="7634288" cy="9144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r>
              <a:rPr lang="en-US" dirty="0">
                <a:latin typeface="Times New Roman" pitchFamily="18" charset="0"/>
                <a:ea typeface="ＭＳ Ｐゴシック" pitchFamily="34" charset="-128"/>
              </a:rPr>
              <a:t> </a:t>
            </a:r>
          </a:p>
        </p:txBody>
      </p:sp>
      <p:sp>
        <p:nvSpPr>
          <p:cNvPr id="33794" name="Rectangle 3"/>
          <p:cNvSpPr>
            <a:spLocks noGrp="1" noChangeArrowheads="1"/>
          </p:cNvSpPr>
          <p:nvPr>
            <p:ph type="body" sz="half" idx="1"/>
          </p:nvPr>
        </p:nvSpPr>
        <p:spPr>
          <a:xfrm>
            <a:off x="609600" y="1524000"/>
            <a:ext cx="7848600" cy="4419600"/>
          </a:xfrm>
        </p:spPr>
        <p:txBody>
          <a:bodyPr/>
          <a:lstStyle/>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Write the common name of each amine compound.</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A. 					    	  diethylmethylamine			               </a:t>
            </a:r>
            <a:r>
              <a:rPr lang="en-US" baseline="-25000" dirty="0">
                <a:latin typeface="Times New Roman" pitchFamily="18" charset="0"/>
                <a:ea typeface="ＭＳ Ｐゴシック" pitchFamily="34" charset="-128"/>
                <a:cs typeface="Times New Roman" pitchFamily="18" charset="0"/>
              </a:rPr>
              <a:t>	     </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spcBef>
                <a:spcPct val="0"/>
              </a:spcBef>
              <a:buFont typeface="Arial" pitchFamily="34" charset="0"/>
              <a:buNone/>
            </a:pPr>
            <a:r>
              <a:rPr lang="en-US" dirty="0">
                <a:latin typeface="Times New Roman" pitchFamily="18" charset="0"/>
                <a:ea typeface="ＭＳ Ｐゴシック" pitchFamily="34" charset="-128"/>
                <a:cs typeface="Times New Roman" pitchFamily="18" charset="0"/>
              </a:rPr>
              <a:t>B.						  </a:t>
            </a:r>
            <a:r>
              <a:rPr lang="en-US" i="1" dirty="0">
                <a:latin typeface="Times New Roman" pitchFamily="18" charset="0"/>
                <a:ea typeface="ＭＳ Ｐゴシック" pitchFamily="34" charset="-128"/>
                <a:cs typeface="Times New Roman" pitchFamily="18" charset="0"/>
              </a:rPr>
              <a:t>N</a:t>
            </a:r>
            <a:r>
              <a:rPr lang="en-US" dirty="0">
                <a:latin typeface="Times New Roman" pitchFamily="18" charset="0"/>
                <a:ea typeface="ＭＳ Ｐゴシック" pitchFamily="34" charset="-128"/>
                <a:cs typeface="Times New Roman" pitchFamily="18" charset="0"/>
              </a:rPr>
              <a:t>-ethylaniline</a:t>
            </a:r>
          </a:p>
          <a:p>
            <a:pPr marL="609600" indent="-609600" eaLnBrk="1" hangingPunct="1">
              <a:spcBef>
                <a:spcPct val="0"/>
              </a:spcBef>
              <a:buFont typeface="Wingdings" pitchFamily="2" charset="2"/>
              <a:buNone/>
            </a:pPr>
            <a:endParaRPr lang="en-US" dirty="0">
              <a:latin typeface="Times New Roman" pitchFamily="18" charset="0"/>
              <a:ea typeface="ＭＳ Ｐゴシック" pitchFamily="34" charset="-128"/>
              <a:cs typeface="Times New Roman" pitchFamily="18" charset="0"/>
            </a:endParaRPr>
          </a:p>
        </p:txBody>
      </p:sp>
      <p:pic>
        <p:nvPicPr>
          <p:cNvPr id="3379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41513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86200"/>
            <a:ext cx="27511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64</a:t>
            </a:fld>
            <a:endParaRPr lang="en-US" dirty="0"/>
          </a:p>
        </p:txBody>
      </p:sp>
    </p:spTree>
    <p:extLst>
      <p:ext uri="{BB962C8B-B14F-4D97-AF65-F5344CB8AC3E}">
        <p14:creationId xmlns:p14="http://schemas.microsoft.com/office/powerpoint/2010/main" val="625384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28637"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Line-Angle Formulas of Amines</a:t>
            </a:r>
          </a:p>
        </p:txBody>
      </p:sp>
      <p:sp>
        <p:nvSpPr>
          <p:cNvPr id="35842" name="Rectangle 3"/>
          <p:cNvSpPr>
            <a:spLocks noGrp="1" noChangeArrowheads="1"/>
          </p:cNvSpPr>
          <p:nvPr>
            <p:ph sz="quarter" idx="1"/>
          </p:nvPr>
        </p:nvSpPr>
        <p:spPr>
          <a:xfrm>
            <a:off x="609600" y="1524000"/>
            <a:ext cx="7924800" cy="4114800"/>
          </a:xfrm>
        </p:spPr>
        <p:txBody>
          <a:bodyPr/>
          <a:lstStyle/>
          <a:p>
            <a:pPr marL="0" indent="0" eaLnBrk="1" hangingPunct="1">
              <a:lnSpc>
                <a:spcPct val="95000"/>
              </a:lnSpc>
              <a:buClr>
                <a:schemeClr val="bg2"/>
              </a:buClr>
              <a:buSzTx/>
              <a:buFontTx/>
              <a:buNone/>
            </a:pPr>
            <a:r>
              <a:rPr lang="en-US" dirty="0">
                <a:latin typeface="Times New Roman" pitchFamily="18" charset="0"/>
                <a:ea typeface="ＭＳ Ｐゴシック" pitchFamily="34" charset="-128"/>
                <a:cs typeface="Times New Roman" pitchFamily="18" charset="0"/>
              </a:rPr>
              <a:t>The line-angle formulas show the shapes of amine molecules with one or more alkyl groups bonded to the nitrogen atom.</a:t>
            </a:r>
          </a:p>
          <a:p>
            <a:pPr marL="0" indent="0" eaLnBrk="1" hangingPunct="1">
              <a:lnSpc>
                <a:spcPct val="95000"/>
              </a:lnSpc>
              <a:buClr>
                <a:schemeClr val="bg2"/>
              </a:buClr>
              <a:buSzTx/>
              <a:buFontTx/>
              <a:buNone/>
            </a:pPr>
            <a:endParaRPr lang="en-US" dirty="0">
              <a:latin typeface="Times New Roman" pitchFamily="18" charset="0"/>
              <a:ea typeface="ＭＳ Ｐゴシック" pitchFamily="34" charset="-128"/>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756"/>
          <a:stretch/>
        </p:blipFill>
        <p:spPr>
          <a:xfrm>
            <a:off x="342900" y="3140964"/>
            <a:ext cx="8534400" cy="1726311"/>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65</a:t>
            </a:fld>
            <a:endParaRPr lang="en-US" dirty="0"/>
          </a:p>
        </p:txBody>
      </p:sp>
    </p:spTree>
    <p:extLst>
      <p:ext uri="{BB962C8B-B14F-4D97-AF65-F5344CB8AC3E}">
        <p14:creationId xmlns:p14="http://schemas.microsoft.com/office/powerpoint/2010/main" val="3170063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528638" y="219078"/>
            <a:ext cx="8378825" cy="990600"/>
          </a:xfrm>
        </p:spPr>
        <p:txBody>
          <a:bodyPr/>
          <a:lstStyle/>
          <a:p>
            <a:pPr eaLnBrk="1" hangingPunct="1"/>
            <a:r>
              <a:rPr lang="en-US" dirty="0">
                <a:latin typeface="Times New Roman" pitchFamily="18" charset="0"/>
                <a:ea typeface="ＭＳ Ｐゴシック" pitchFamily="34" charset="-128"/>
                <a:cs typeface="Times New Roman" pitchFamily="18" charset="0"/>
              </a:rPr>
              <a:t>Solubility of Amines: Hydrogen Bonds</a:t>
            </a:r>
          </a:p>
        </p:txBody>
      </p:sp>
      <p:sp>
        <p:nvSpPr>
          <p:cNvPr id="30722" name="Rectangle 3"/>
          <p:cNvSpPr>
            <a:spLocks noGrp="1" noChangeArrowheads="1"/>
          </p:cNvSpPr>
          <p:nvPr>
            <p:ph sz="quarter" idx="1"/>
          </p:nvPr>
        </p:nvSpPr>
        <p:spPr>
          <a:xfrm>
            <a:off x="663575" y="1589088"/>
            <a:ext cx="7566025" cy="4114800"/>
          </a:xfrm>
        </p:spPr>
        <p:txBody>
          <a:bodyPr/>
          <a:lstStyle/>
          <a:p>
            <a:pPr marL="0" indent="0" eaLnBrk="1" hangingPunct="1">
              <a:spcBef>
                <a:spcPct val="0"/>
              </a:spcBef>
              <a:buClr>
                <a:schemeClr val="bg2"/>
              </a:buClr>
              <a:buSzTx/>
              <a:buNone/>
              <a:defRPr/>
            </a:pPr>
            <a:r>
              <a:rPr lang="en-US" dirty="0">
                <a:ea typeface="ＭＳ Ｐゴシック" charset="0"/>
                <a:cs typeface="Times New Roman" charset="0"/>
              </a:rPr>
              <a:t>Primary and secondary amines with fewer than six carbons are soluble in water; thus, they can form hydrogen bonds with water </a:t>
            </a:r>
            <a:r>
              <a:rPr lang="en-US" dirty="0" smtClean="0">
                <a:ea typeface="ＭＳ Ｐゴシック" charset="0"/>
                <a:cs typeface="Times New Roman" charset="0"/>
              </a:rPr>
              <a:t>molecules or </a:t>
            </a:r>
            <a:r>
              <a:rPr lang="en-US" dirty="0">
                <a:ea typeface="ＭＳ Ｐゴシック" charset="0"/>
                <a:cs typeface="Times New Roman" charset="0"/>
              </a:rPr>
              <a:t>other compounds having </a:t>
            </a:r>
            <a:r>
              <a:rPr lang="en-US" dirty="0" smtClean="0">
                <a:ea typeface="ＭＳ Ｐゴシック" charset="0"/>
                <a:cs typeface="Times New Roman" charset="0"/>
              </a:rPr>
              <a:t>O</a:t>
            </a:r>
            <a:r>
              <a:rPr lang="en-US" dirty="0">
                <a:ea typeface="ＭＳ Ｐゴシック" charset="0"/>
                <a:cs typeface="Times New Roman" charset="0"/>
              </a:rPr>
              <a:t>, N or </a:t>
            </a:r>
            <a:r>
              <a:rPr lang="en-US" dirty="0" smtClean="0">
                <a:ea typeface="ＭＳ Ｐゴシック" charset="0"/>
                <a:cs typeface="Times New Roman" charset="0"/>
              </a:rPr>
              <a:t>F</a:t>
            </a:r>
            <a:r>
              <a:rPr lang="en-US" dirty="0" smtClean="0">
                <a:ea typeface="ＭＳ Ｐゴシック" charset="0"/>
                <a:cs typeface="Times New Roman" charset="0"/>
              </a:rPr>
              <a:t>.</a:t>
            </a:r>
            <a:endParaRPr lang="en-US" dirty="0">
              <a:ea typeface="ＭＳ Ｐゴシック" charset="0"/>
              <a:cs typeface="Times New Roman" charset="0"/>
            </a:endParaRPr>
          </a:p>
          <a:p>
            <a:pPr eaLnBrk="1" hangingPunct="1">
              <a:spcBef>
                <a:spcPct val="0"/>
              </a:spcBef>
              <a:buClr>
                <a:schemeClr val="bg2"/>
              </a:buClr>
              <a:buSzTx/>
              <a:buFont typeface="Wingdings" charset="0"/>
              <a:buNone/>
              <a:defRPr/>
            </a:pPr>
            <a:endParaRPr lang="en-US" dirty="0">
              <a:ea typeface="ＭＳ Ｐゴシック" charset="0"/>
              <a:cs typeface="Times New Roman" charset="0"/>
            </a:endParaRPr>
          </a:p>
          <a:p>
            <a:pPr marL="0" indent="0" eaLnBrk="1" hangingPunct="1">
              <a:spcBef>
                <a:spcPct val="25000"/>
              </a:spcBef>
              <a:buSzTx/>
              <a:buFont typeface="Wingdings" charset="0"/>
              <a:buNone/>
              <a:defRPr/>
            </a:pPr>
            <a:r>
              <a:rPr lang="en-US" dirty="0">
                <a:ea typeface="ＭＳ Ｐゴシック" charset="0"/>
                <a:cs typeface="Times New Roman" charset="0"/>
              </a:rPr>
              <a:t>Tertiary amines can form hydrogen bonds </a:t>
            </a:r>
            <a:r>
              <a:rPr lang="en-US" dirty="0" smtClean="0">
                <a:ea typeface="ＭＳ Ｐゴシック" charset="0"/>
                <a:cs typeface="Times New Roman" charset="0"/>
              </a:rPr>
              <a:t>with </a:t>
            </a:r>
            <a:r>
              <a:rPr lang="en-US" dirty="0">
                <a:ea typeface="ＭＳ Ｐゴシック" charset="0"/>
                <a:cs typeface="Times New Roman" charset="0"/>
              </a:rPr>
              <a:t>water </a:t>
            </a:r>
            <a:r>
              <a:rPr lang="en-US" dirty="0" smtClean="0">
                <a:ea typeface="ＭＳ Ｐゴシック" charset="0"/>
                <a:cs typeface="Times New Roman" charset="0"/>
              </a:rPr>
              <a:t>molecules or other compounds having H at O, N or F.</a:t>
            </a:r>
            <a:endParaRPr lang="en-US" dirty="0">
              <a:ea typeface="ＭＳ Ｐゴシック" charset="0"/>
              <a:cs typeface="Times New Roman" charset="0"/>
            </a:endParaRP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66</a:t>
            </a:fld>
            <a:endParaRPr lang="en-US" dirty="0"/>
          </a:p>
        </p:txBody>
      </p:sp>
    </p:spTree>
    <p:extLst>
      <p:ext uri="{BB962C8B-B14F-4D97-AF65-F5344CB8AC3E}">
        <p14:creationId xmlns:p14="http://schemas.microsoft.com/office/powerpoint/2010/main" val="2556301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28638" y="219079"/>
            <a:ext cx="8378825" cy="990600"/>
          </a:xfrm>
        </p:spPr>
        <p:txBody>
          <a:bodyPr/>
          <a:lstStyle/>
          <a:p>
            <a:pPr eaLnBrk="1" hangingPunct="1"/>
            <a:r>
              <a:rPr lang="en-US" dirty="0">
                <a:latin typeface="Times New Roman" pitchFamily="18" charset="0"/>
                <a:ea typeface="ＭＳ Ｐゴシック" pitchFamily="34" charset="-128"/>
                <a:cs typeface="Times New Roman" pitchFamily="18" charset="0"/>
              </a:rPr>
              <a:t>Solubility of Amines: Hydrogen Bonds</a:t>
            </a:r>
          </a:p>
        </p:txBody>
      </p:sp>
      <p:sp>
        <p:nvSpPr>
          <p:cNvPr id="39938" name="Rectangle 3"/>
          <p:cNvSpPr>
            <a:spLocks noGrp="1" noChangeArrowheads="1"/>
          </p:cNvSpPr>
          <p:nvPr>
            <p:ph sz="quarter" idx="1"/>
          </p:nvPr>
        </p:nvSpPr>
        <p:spPr>
          <a:xfrm>
            <a:off x="663575" y="1589088"/>
            <a:ext cx="7566025" cy="4114800"/>
          </a:xfrm>
        </p:spPr>
        <p:txBody>
          <a:bodyPr/>
          <a:lstStyle/>
          <a:p>
            <a:pPr marL="0" indent="0">
              <a:buFont typeface="Arial" pitchFamily="34" charset="0"/>
              <a:buNone/>
            </a:pPr>
            <a:r>
              <a:rPr lang="en-US" dirty="0">
                <a:latin typeface="Times New Roman" pitchFamily="18" charset="0"/>
                <a:ea typeface="ＭＳ Ｐゴシック" pitchFamily="34" charset="-128"/>
              </a:rPr>
              <a:t>Because amines contain a polar N</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—H bond, they form hydrogen bonds with water.</a:t>
            </a:r>
          </a:p>
          <a:p>
            <a:pPr marL="320040" indent="-320040"/>
            <a:r>
              <a:rPr lang="en-US" dirty="0">
                <a:latin typeface="Times New Roman" pitchFamily="18" charset="0"/>
                <a:ea typeface="ＭＳ Ｐゴシック" pitchFamily="34" charset="-128"/>
              </a:rPr>
              <a:t>Primary (1</a:t>
            </a:r>
            <a:r>
              <a:rPr lang="en-US" dirty="0">
                <a:latin typeface="Times New Roman"/>
                <a:ea typeface="Calibri"/>
              </a:rPr>
              <a:t>°</a:t>
            </a:r>
            <a:r>
              <a:rPr lang="en-US"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rPr>
              <a:t>amines, —</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NH</a:t>
            </a:r>
            <a:r>
              <a:rPr lang="en-US" baseline="-25000" dirty="0">
                <a:latin typeface="Times New Roman" pitchFamily="18" charset="0"/>
                <a:ea typeface="ＭＳ Ｐゴシック" pitchFamily="34" charset="-128"/>
              </a:rPr>
              <a:t>2</a:t>
            </a:r>
            <a:r>
              <a:rPr lang="en-US" dirty="0">
                <a:latin typeface="Times New Roman" pitchFamily="18" charset="0"/>
                <a:ea typeface="ＭＳ Ｐゴシック" pitchFamily="34" charset="-128"/>
              </a:rPr>
              <a:t>, can form more hydrogen bonds than the secondary (2</a:t>
            </a:r>
            <a:r>
              <a:rPr lang="en-US" dirty="0">
                <a:latin typeface="Times New Roman"/>
                <a:ea typeface="Calibri"/>
              </a:rPr>
              <a:t>°</a:t>
            </a:r>
            <a:r>
              <a:rPr lang="en-US"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rPr>
              <a:t>amines.</a:t>
            </a:r>
          </a:p>
          <a:p>
            <a:pPr marL="320040" indent="-320040"/>
            <a:r>
              <a:rPr lang="en-US" dirty="0">
                <a:latin typeface="Times New Roman" pitchFamily="18" charset="0"/>
                <a:ea typeface="ＭＳ Ｐゴシック" pitchFamily="34" charset="-128"/>
              </a:rPr>
              <a:t>Tertiary (3</a:t>
            </a:r>
            <a:r>
              <a:rPr lang="en-US" dirty="0">
                <a:latin typeface="Times New Roman"/>
                <a:ea typeface="Calibri"/>
              </a:rPr>
              <a:t>°</a:t>
            </a:r>
            <a:r>
              <a:rPr lang="en-US"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rPr>
              <a:t>amines have no hydrogen on the nitrogen atom and can form only hydrogen bonds </a:t>
            </a:r>
            <a:r>
              <a:rPr lang="en-US" dirty="0" smtClean="0">
                <a:latin typeface="Times New Roman" pitchFamily="18" charset="0"/>
                <a:ea typeface="ＭＳ Ｐゴシック" pitchFamily="34" charset="-128"/>
              </a:rPr>
              <a:t>from </a:t>
            </a:r>
            <a:r>
              <a:rPr lang="en-US" dirty="0">
                <a:latin typeface="Times New Roman" pitchFamily="18" charset="0"/>
                <a:ea typeface="ＭＳ Ｐゴシック" pitchFamily="34" charset="-128"/>
              </a:rPr>
              <a:t>the N atom.</a:t>
            </a:r>
          </a:p>
          <a:p>
            <a:pPr marL="0" indent="0">
              <a:buFont typeface="Arial" pitchFamily="34" charset="0"/>
              <a:buNone/>
            </a:pPr>
            <a:r>
              <a:rPr lang="en-US" dirty="0">
                <a:latin typeface="Times New Roman" pitchFamily="18" charset="0"/>
                <a:ea typeface="ＭＳ Ｐゴシック" pitchFamily="34" charset="-128"/>
              </a:rPr>
              <a:t>Like alcohols, the smaller amines, including tertiary ones, are soluble because they form hydrogen bonds with water.</a:t>
            </a:r>
            <a:endParaRPr lang="en-US" dirty="0">
              <a:latin typeface="Times New Roman" pitchFamily="18" charset="0"/>
              <a:ea typeface="ＭＳ Ｐゴシック" pitchFamily="34" charset="-128"/>
              <a:cs typeface="Times New Roman" pitchFamily="18" charset="0"/>
            </a:endParaRP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67</a:t>
            </a:fld>
            <a:endParaRPr lang="en-US" dirty="0"/>
          </a:p>
        </p:txBody>
      </p:sp>
    </p:spTree>
    <p:extLst>
      <p:ext uri="{BB962C8B-B14F-4D97-AF65-F5344CB8AC3E}">
        <p14:creationId xmlns:p14="http://schemas.microsoft.com/office/powerpoint/2010/main" val="3749334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28638"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Solubility of Amines in Water</a:t>
            </a:r>
          </a:p>
        </p:txBody>
      </p:sp>
      <p:sp>
        <p:nvSpPr>
          <p:cNvPr id="30722" name="Rectangle 3"/>
          <p:cNvSpPr>
            <a:spLocks noGrp="1" noChangeArrowheads="1"/>
          </p:cNvSpPr>
          <p:nvPr>
            <p:ph sz="quarter" idx="1"/>
          </p:nvPr>
        </p:nvSpPr>
        <p:spPr>
          <a:xfrm>
            <a:off x="663575" y="1589088"/>
            <a:ext cx="7566025" cy="4114800"/>
          </a:xfrm>
        </p:spPr>
        <p:txBody>
          <a:bodyPr/>
          <a:lstStyle/>
          <a:p>
            <a:pPr marL="0" indent="0" eaLnBrk="1" hangingPunct="1">
              <a:buFont typeface="Arial"/>
              <a:buNone/>
              <a:defRPr/>
            </a:pPr>
            <a:r>
              <a:rPr lang="en-US" dirty="0"/>
              <a:t>In amines with more than six carbon atoms, </a:t>
            </a:r>
          </a:p>
          <a:p>
            <a:pPr eaLnBrk="1" hangingPunct="1">
              <a:buFont typeface="Arial"/>
              <a:buChar char="•"/>
              <a:defRPr/>
            </a:pPr>
            <a:r>
              <a:rPr lang="en-US" dirty="0"/>
              <a:t>the effect of hydrogen bonding is diminished  </a:t>
            </a:r>
          </a:p>
          <a:p>
            <a:pPr eaLnBrk="1" hangingPunct="1">
              <a:buFont typeface="Arial"/>
              <a:buChar char="•"/>
              <a:defRPr/>
            </a:pPr>
            <a:r>
              <a:rPr lang="en-US" dirty="0"/>
              <a:t>the nonpolar hydrocarbon chains of the amine decrease its solubility in water</a:t>
            </a:r>
            <a:endParaRPr lang="en-US" dirty="0">
              <a:ea typeface="ＭＳ Ｐゴシック" charset="0"/>
              <a:cs typeface="Times New Roman" charset="0"/>
            </a:endParaRPr>
          </a:p>
        </p:txBody>
      </p:sp>
      <p:pic>
        <p:nvPicPr>
          <p:cNvPr id="419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7380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68</a:t>
            </a:fld>
            <a:endParaRPr lang="en-US" dirty="0"/>
          </a:p>
        </p:txBody>
      </p:sp>
    </p:spTree>
    <p:extLst>
      <p:ext uri="{BB962C8B-B14F-4D97-AF65-F5344CB8AC3E}">
        <p14:creationId xmlns:p14="http://schemas.microsoft.com/office/powerpoint/2010/main" val="3679492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28638"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p>
        </p:txBody>
      </p:sp>
      <p:sp>
        <p:nvSpPr>
          <p:cNvPr id="44034" name="Rectangle 3"/>
          <p:cNvSpPr>
            <a:spLocks noGrp="1" noChangeArrowheads="1"/>
          </p:cNvSpPr>
          <p:nvPr>
            <p:ph sz="quarter" idx="1"/>
          </p:nvPr>
        </p:nvSpPr>
        <p:spPr>
          <a:xfrm>
            <a:off x="609600" y="1600200"/>
            <a:ext cx="7924800" cy="4495800"/>
          </a:xfrm>
        </p:spPr>
        <p:txBody>
          <a:bodyPr/>
          <a:lstStyle/>
          <a:p>
            <a:pPr marL="0" indent="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Which of the following compounds are soluble in water? </a:t>
            </a:r>
          </a:p>
        </p:txBody>
      </p:sp>
      <p:sp>
        <p:nvSpPr>
          <p:cNvPr id="44035" name="Rectangle 1"/>
          <p:cNvSpPr>
            <a:spLocks noChangeArrowheads="1"/>
          </p:cNvSpPr>
          <p:nvPr/>
        </p:nvSpPr>
        <p:spPr bwMode="auto">
          <a:xfrm>
            <a:off x="685800" y="23622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dirty="0">
              <a:latin typeface="Times New Roman" pitchFamily="18" charset="0"/>
            </a:endParaRPr>
          </a:p>
          <a:p>
            <a:r>
              <a:rPr lang="en-US" sz="2400" dirty="0">
                <a:latin typeface="Times New Roman" pitchFamily="18" charset="0"/>
              </a:rPr>
              <a:t>A.  CH</a:t>
            </a:r>
            <a:r>
              <a:rPr lang="en-US" sz="2400" baseline="-25000" dirty="0">
                <a:latin typeface="Times New Roman" pitchFamily="18" charset="0"/>
              </a:rPr>
              <a:t>3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NH</a:t>
            </a:r>
            <a:r>
              <a:rPr lang="en-US" sz="2400" baseline="-25000" dirty="0">
                <a:latin typeface="Times New Roman" pitchFamily="18" charset="0"/>
              </a:rPr>
              <a:t>2</a:t>
            </a:r>
          </a:p>
          <a:p>
            <a:endParaRPr lang="en-US" sz="2400" baseline="-25000" dirty="0">
              <a:latin typeface="Times New Roman" pitchFamily="18" charset="0"/>
            </a:endParaRPr>
          </a:p>
          <a:p>
            <a:r>
              <a:rPr lang="en-US" sz="2400" dirty="0">
                <a:latin typeface="Times New Roman" pitchFamily="18" charset="0"/>
              </a:rPr>
              <a:t>B.  CH</a:t>
            </a:r>
            <a:r>
              <a:rPr lang="en-US" sz="2400" baseline="-25000" dirty="0">
                <a:latin typeface="Times New Roman" pitchFamily="18" charset="0"/>
              </a:rPr>
              <a:t>3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NH</a:t>
            </a:r>
            <a:r>
              <a:rPr lang="en-US" sz="2400" baseline="-25000" dirty="0">
                <a:latin typeface="Times New Roman" pitchFamily="18" charset="0"/>
              </a:rPr>
              <a:t>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3</a:t>
            </a:r>
          </a:p>
          <a:p>
            <a:endParaRPr lang="en-US" sz="2400" baseline="-25000" dirty="0">
              <a:latin typeface="Times New Roman" pitchFamily="18" charset="0"/>
            </a:endParaRPr>
          </a:p>
          <a:p>
            <a:r>
              <a:rPr lang="en-US" sz="2400" dirty="0">
                <a:latin typeface="Times New Roman" pitchFamily="18" charset="0"/>
              </a:rPr>
              <a:t>C.  CH</a:t>
            </a:r>
            <a:r>
              <a:rPr lang="en-US" sz="2400" baseline="-25000" dirty="0">
                <a:latin typeface="Times New Roman" pitchFamily="18" charset="0"/>
              </a:rPr>
              <a:t>3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3</a:t>
            </a:r>
            <a:endParaRPr lang="en-US" sz="2400" dirty="0">
              <a:latin typeface="Times New Roman" pitchFamily="18" charset="0"/>
            </a:endParaRP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69</a:t>
            </a:fld>
            <a:endParaRPr lang="en-US" dirty="0"/>
          </a:p>
        </p:txBody>
      </p:sp>
    </p:spTree>
    <p:extLst>
      <p:ext uri="{BB962C8B-B14F-4D97-AF65-F5344CB8AC3E}">
        <p14:creationId xmlns:p14="http://schemas.microsoft.com/office/powerpoint/2010/main" val="225142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533400" y="257179"/>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Naming Carboxylic Acids</a:t>
            </a:r>
            <a:r>
              <a:rPr lang="en-US" dirty="0">
                <a:latin typeface="Times New Roman" pitchFamily="18" charset="0"/>
                <a:ea typeface="ＭＳ Ｐゴシック" pitchFamily="34" charset="-128"/>
              </a:rPr>
              <a:t> </a:t>
            </a:r>
          </a:p>
        </p:txBody>
      </p:sp>
      <p:sp>
        <p:nvSpPr>
          <p:cNvPr id="32770" name="Rectangle 3"/>
          <p:cNvSpPr>
            <a:spLocks noGrp="1" noChangeArrowheads="1"/>
          </p:cNvSpPr>
          <p:nvPr>
            <p:ph type="body" sz="half" idx="1"/>
          </p:nvPr>
        </p:nvSpPr>
        <p:spPr>
          <a:xfrm>
            <a:off x="609600" y="1676400"/>
            <a:ext cx="7620000" cy="3886200"/>
          </a:xfrm>
        </p:spPr>
        <p:txBody>
          <a:bodyPr/>
          <a:lstStyle/>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Write the IUPAC name for the </a:t>
            </a:r>
          </a:p>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following carboxylic acid:</a:t>
            </a:r>
          </a:p>
          <a:p>
            <a:pPr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buFont typeface="Wingdings" pitchFamily="2" charset="2"/>
              <a:buNone/>
            </a:pPr>
            <a:endParaRPr lang="en-US" b="1" dirty="0">
              <a:solidFill>
                <a:srgbClr val="FF0000"/>
              </a:solidFill>
              <a:latin typeface="Times New Roman" pitchFamily="18" charset="0"/>
              <a:ea typeface="ＭＳ Ｐゴシック" pitchFamily="34" charset="-128"/>
              <a:cs typeface="Times New Roman" pitchFamily="18" charset="0"/>
            </a:endParaRPr>
          </a:p>
          <a:p>
            <a:pPr eaLnBrk="1" hangingPunct="1">
              <a:buFont typeface="Wingdings" pitchFamily="2" charset="2"/>
              <a:buNone/>
            </a:pPr>
            <a:r>
              <a:rPr lang="en-US" b="1" dirty="0">
                <a:solidFill>
                  <a:srgbClr val="FF0000"/>
                </a:solidFill>
                <a:latin typeface="Times New Roman" pitchFamily="18" charset="0"/>
                <a:ea typeface="ＭＳ Ｐゴシック" pitchFamily="34" charset="-128"/>
                <a:cs typeface="Times New Roman" pitchFamily="18" charset="0"/>
              </a:rPr>
              <a:t>SOLUTION:</a:t>
            </a:r>
          </a:p>
          <a:p>
            <a:pPr eaLnBrk="1" hangingPunct="1">
              <a:buFont typeface="Wingdings" pitchFamily="2" charset="2"/>
              <a:buNone/>
            </a:pPr>
            <a:endParaRPr lang="en-US" b="1" dirty="0">
              <a:solidFill>
                <a:srgbClr val="FF0000"/>
              </a:solidFill>
              <a:latin typeface="Times New Roman" pitchFamily="18" charset="0"/>
              <a:ea typeface="ＭＳ Ｐゴシック" pitchFamily="34" charset="-128"/>
              <a:cs typeface="Times New Roman" pitchFamily="18" charset="0"/>
            </a:endParaRPr>
          </a:p>
        </p:txBody>
      </p:sp>
      <p:sp>
        <p:nvSpPr>
          <p:cNvPr id="32771" name="Rectangle 7"/>
          <p:cNvSpPr>
            <a:spLocks noChangeArrowheads="1"/>
          </p:cNvSpPr>
          <p:nvPr/>
        </p:nvSpPr>
        <p:spPr bwMode="auto">
          <a:xfrm>
            <a:off x="1270000" y="2260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ts val="700"/>
              </a:spcBef>
              <a:buClr>
                <a:schemeClr val="accent2"/>
              </a:buClr>
              <a:buSzPct val="60000"/>
              <a:buFont typeface="Wingdings" pitchFamily="2" charset="2"/>
              <a:buNone/>
            </a:pPr>
            <a:endParaRPr lang="en-US" sz="2000" b="0" dirty="0">
              <a:latin typeface="Times New Roman" pitchFamily="18" charset="0"/>
            </a:endParaRPr>
          </a:p>
        </p:txBody>
      </p:sp>
      <p:pic>
        <p:nvPicPr>
          <p:cNvPr id="32772"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28800"/>
            <a:ext cx="2438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ounded Rectangle 6"/>
          <p:cNvSpPr>
            <a:spLocks noChangeArrowheads="1"/>
          </p:cNvSpPr>
          <p:nvPr/>
        </p:nvSpPr>
        <p:spPr bwMode="auto">
          <a:xfrm>
            <a:off x="533400" y="4114800"/>
            <a:ext cx="8299882" cy="1344967"/>
          </a:xfrm>
          <a:prstGeom prst="roundRect">
            <a:avLst>
              <a:gd name="adj" fmla="val 16667"/>
            </a:avLst>
          </a:prstGeom>
          <a:solidFill>
            <a:srgbClr val="A992FF">
              <a:alpha val="25098"/>
            </a:srgbClr>
          </a:solidFill>
          <a:ln w="10000">
            <a:solidFill>
              <a:schemeClr val="accent1"/>
            </a:solidFill>
            <a:round/>
            <a:headEnd/>
            <a:tailEnd/>
          </a:ln>
        </p:spPr>
        <p:txBody>
          <a:bodyPr anchor="ctr"/>
          <a:lstStyle/>
          <a:p>
            <a:r>
              <a:rPr lang="en-US" sz="2000" dirty="0">
                <a:latin typeface="Times New Roman" pitchFamily="18" charset="0"/>
              </a:rPr>
              <a:t>ANALYZE     Given                        Need              Connect</a:t>
            </a:r>
          </a:p>
          <a:p>
            <a:r>
              <a:rPr lang="en-US" sz="2000" dirty="0">
                <a:latin typeface="Times New Roman" pitchFamily="18" charset="0"/>
              </a:rPr>
              <a:t>THE	          </a:t>
            </a:r>
            <a:r>
              <a:rPr lang="en-US" sz="2000" b="0" dirty="0">
                <a:latin typeface="Times New Roman" pitchFamily="18" charset="0"/>
              </a:rPr>
              <a:t>five-carbon chain,      IUPAC            position of methyl group                            </a:t>
            </a:r>
          </a:p>
          <a:p>
            <a:r>
              <a:rPr lang="en-US" sz="2000" dirty="0">
                <a:latin typeface="Times New Roman" pitchFamily="18" charset="0"/>
              </a:rPr>
              <a:t>PROBLEM    </a:t>
            </a:r>
            <a:r>
              <a:rPr lang="en-US" sz="2000" b="0" dirty="0">
                <a:latin typeface="Times New Roman" pitchFamily="18" charset="0"/>
              </a:rPr>
              <a:t>methyl group	   name               replace </a:t>
            </a:r>
            <a:r>
              <a:rPr lang="en-US" sz="2000" b="0" i="1" dirty="0">
                <a:latin typeface="Times New Roman" pitchFamily="18" charset="0"/>
              </a:rPr>
              <a:t>e</a:t>
            </a:r>
            <a:r>
              <a:rPr lang="en-US" sz="2000" b="0" dirty="0">
                <a:latin typeface="Times New Roman" pitchFamily="18" charset="0"/>
              </a:rPr>
              <a:t> in alkane name 			                                          with </a:t>
            </a:r>
            <a:r>
              <a:rPr lang="en-US" sz="2000" b="0" i="1" dirty="0">
                <a:latin typeface="Times New Roman" pitchFamily="18" charset="0"/>
              </a:rPr>
              <a:t>oic acid</a:t>
            </a:r>
          </a:p>
        </p:txBody>
      </p:sp>
      <p:sp>
        <p:nvSpPr>
          <p:cNvPr id="2" name="Slide Number Placeholder 1"/>
          <p:cNvSpPr>
            <a:spLocks noGrp="1"/>
          </p:cNvSpPr>
          <p:nvPr>
            <p:ph type="sldNum" sz="quarter" idx="10"/>
          </p:nvPr>
        </p:nvSpPr>
        <p:spPr/>
        <p:txBody>
          <a:bodyPr/>
          <a:lstStyle/>
          <a:p>
            <a:fld id="{9F758170-2A1F-4A58-9FD0-6E7F7B1C77BF}" type="slidenum">
              <a:rPr lang="en-US" smtClean="0"/>
              <a:pPr/>
              <a:t>7</a:t>
            </a:fld>
            <a:endParaRPr lang="en-US" dirty="0"/>
          </a:p>
        </p:txBody>
      </p:sp>
      <p:sp>
        <p:nvSpPr>
          <p:cNvPr id="8"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28638" y="219077"/>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p>
        </p:txBody>
      </p:sp>
      <p:sp>
        <p:nvSpPr>
          <p:cNvPr id="46082" name="Rectangle 3"/>
          <p:cNvSpPr>
            <a:spLocks noGrp="1" noChangeArrowheads="1"/>
          </p:cNvSpPr>
          <p:nvPr>
            <p:ph sz="quarter" idx="1"/>
          </p:nvPr>
        </p:nvSpPr>
        <p:spPr>
          <a:xfrm>
            <a:off x="609600" y="1600200"/>
            <a:ext cx="7924800" cy="4495800"/>
          </a:xfrm>
        </p:spPr>
        <p:txBody>
          <a:bodyPr/>
          <a:lstStyle/>
          <a:p>
            <a:pPr marL="0" indent="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Which of the following compounds are soluble in water? </a:t>
            </a:r>
          </a:p>
          <a:p>
            <a:pPr marL="0" indent="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Both A and B are amines that can form hydrogen bonds with water and are therefore soluble in water. C is an alkane and therefore not soluble in water.</a:t>
            </a:r>
          </a:p>
        </p:txBody>
      </p:sp>
      <p:sp>
        <p:nvSpPr>
          <p:cNvPr id="46083" name="Rectangle 4"/>
          <p:cNvSpPr>
            <a:spLocks noChangeArrowheads="1"/>
          </p:cNvSpPr>
          <p:nvPr/>
        </p:nvSpPr>
        <p:spPr bwMode="auto">
          <a:xfrm>
            <a:off x="685800" y="23622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dirty="0">
              <a:latin typeface="Times New Roman" pitchFamily="18" charset="0"/>
            </a:endParaRPr>
          </a:p>
          <a:p>
            <a:r>
              <a:rPr lang="en-US" sz="2400" dirty="0">
                <a:latin typeface="Times New Roman" pitchFamily="18" charset="0"/>
              </a:rPr>
              <a:t>A.  CH</a:t>
            </a:r>
            <a:r>
              <a:rPr lang="en-US" sz="2400" baseline="-25000" dirty="0">
                <a:latin typeface="Times New Roman" pitchFamily="18" charset="0"/>
              </a:rPr>
              <a:t>3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NH</a:t>
            </a:r>
            <a:r>
              <a:rPr lang="en-US" sz="2400" baseline="-25000" dirty="0">
                <a:latin typeface="Times New Roman" pitchFamily="18" charset="0"/>
              </a:rPr>
              <a:t>2</a:t>
            </a:r>
          </a:p>
          <a:p>
            <a:endParaRPr lang="en-US" sz="2400" baseline="-25000" dirty="0">
              <a:latin typeface="Times New Roman" pitchFamily="18" charset="0"/>
            </a:endParaRPr>
          </a:p>
          <a:p>
            <a:r>
              <a:rPr lang="en-US" sz="2400" dirty="0">
                <a:latin typeface="Times New Roman" pitchFamily="18" charset="0"/>
              </a:rPr>
              <a:t>B.  CH</a:t>
            </a:r>
            <a:r>
              <a:rPr lang="en-US" sz="2400" baseline="-25000" dirty="0">
                <a:latin typeface="Times New Roman" pitchFamily="18" charset="0"/>
              </a:rPr>
              <a:t>3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NH</a:t>
            </a:r>
            <a:r>
              <a:rPr lang="en-US" sz="2400" baseline="-25000" dirty="0">
                <a:latin typeface="Times New Roman" pitchFamily="18" charset="0"/>
              </a:rPr>
              <a:t>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3</a:t>
            </a:r>
          </a:p>
          <a:p>
            <a:endParaRPr lang="en-US" sz="2400" baseline="-25000" dirty="0">
              <a:latin typeface="Times New Roman" pitchFamily="18" charset="0"/>
            </a:endParaRPr>
          </a:p>
          <a:p>
            <a:r>
              <a:rPr lang="en-US" sz="2400" dirty="0">
                <a:latin typeface="Times New Roman" pitchFamily="18" charset="0"/>
              </a:rPr>
              <a:t>C.  CH</a:t>
            </a:r>
            <a:r>
              <a:rPr lang="en-US" sz="2400" baseline="-25000" dirty="0">
                <a:latin typeface="Times New Roman" pitchFamily="18" charset="0"/>
              </a:rPr>
              <a:t>3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CH</a:t>
            </a:r>
            <a:r>
              <a:rPr lang="en-US" sz="2400" baseline="-25000" dirty="0">
                <a:latin typeface="Times New Roman" pitchFamily="18" charset="0"/>
              </a:rPr>
              <a:t>3</a:t>
            </a:r>
            <a:endParaRPr lang="en-US" sz="2400" dirty="0">
              <a:latin typeface="Times New Roman" pitchFamily="18" charset="0"/>
            </a:endParaRP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70</a:t>
            </a:fld>
            <a:endParaRPr lang="en-US" dirty="0"/>
          </a:p>
        </p:txBody>
      </p:sp>
    </p:spTree>
    <p:extLst>
      <p:ext uri="{BB962C8B-B14F-4D97-AF65-F5344CB8AC3E}">
        <p14:creationId xmlns:p14="http://schemas.microsoft.com/office/powerpoint/2010/main" val="1404918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a:xfrm>
            <a:off x="527050" y="219078"/>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Amines Act as Bases in Water</a:t>
            </a:r>
          </a:p>
        </p:txBody>
      </p:sp>
      <p:sp>
        <p:nvSpPr>
          <p:cNvPr id="48130" name="Rectangle 2"/>
          <p:cNvSpPr>
            <a:spLocks noGrp="1" noChangeArrowheads="1"/>
          </p:cNvSpPr>
          <p:nvPr>
            <p:ph sz="quarter" idx="1"/>
          </p:nvPr>
        </p:nvSpPr>
        <p:spPr>
          <a:xfrm>
            <a:off x="609600" y="1600200"/>
            <a:ext cx="8077200" cy="4419600"/>
          </a:xfrm>
        </p:spPr>
        <p:txBody>
          <a:bodyPr/>
          <a:lstStyle/>
          <a:p>
            <a:pPr marL="0" indent="0" eaLnBrk="1" hangingPunct="1">
              <a:buNone/>
            </a:pPr>
            <a:r>
              <a:rPr lang="en-US" dirty="0">
                <a:latin typeface="Times New Roman" pitchFamily="18" charset="0"/>
                <a:ea typeface="ＭＳ Ｐゴシック" pitchFamily="34" charset="-128"/>
              </a:rPr>
              <a:t>Ammonia (NH</a:t>
            </a:r>
            <a:r>
              <a:rPr lang="en-US" baseline="-25000" dirty="0">
                <a:latin typeface="Times New Roman" pitchFamily="18" charset="0"/>
                <a:ea typeface="ＭＳ Ｐゴシック" pitchFamily="34" charset="-128"/>
              </a:rPr>
              <a:t>3</a:t>
            </a:r>
            <a:r>
              <a:rPr lang="en-US" dirty="0">
                <a:latin typeface="Times New Roman" pitchFamily="18" charset="0"/>
                <a:ea typeface="ＭＳ Ｐゴシック" pitchFamily="34" charset="-128"/>
              </a:rPr>
              <a:t>),</a:t>
            </a:r>
            <a:r>
              <a:rPr lang="en-US" b="1"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as well as 1</a:t>
            </a:r>
            <a:r>
              <a:rPr lang="en-US" dirty="0" smtClean="0">
                <a:latin typeface="Times New Roman"/>
                <a:ea typeface="Calibri"/>
              </a:rPr>
              <a:t>°,</a:t>
            </a:r>
            <a:r>
              <a:rPr lang="en-US" dirty="0" smtClean="0">
                <a:latin typeface="Times New Roman" pitchFamily="18" charset="0"/>
                <a:ea typeface="ＭＳ Ｐゴシック" pitchFamily="34" charset="-128"/>
              </a:rPr>
              <a:t> </a:t>
            </a:r>
            <a:r>
              <a:rPr lang="en-US" dirty="0">
                <a:latin typeface="Times New Roman" pitchFamily="18" charset="0"/>
                <a:ea typeface="ＭＳ Ｐゴシック" pitchFamily="34" charset="-128"/>
                <a:sym typeface="Zapf Dingbats" pitchFamily="-84" charset="2"/>
              </a:rPr>
              <a:t>2</a:t>
            </a:r>
            <a:r>
              <a:rPr lang="en-US" dirty="0">
                <a:latin typeface="Times New Roman"/>
                <a:ea typeface="Calibri"/>
              </a:rPr>
              <a:t>°</a:t>
            </a:r>
            <a:r>
              <a:rPr lang="en-US" dirty="0">
                <a:latin typeface="Times New Roman" pitchFamily="18" charset="0"/>
                <a:ea typeface="ＭＳ Ｐゴシック" pitchFamily="34" charset="-128"/>
              </a:rPr>
              <a:t> </a:t>
            </a:r>
            <a:r>
              <a:rPr lang="en-US" dirty="0">
                <a:latin typeface="Times New Roman" pitchFamily="18" charset="0"/>
                <a:ea typeface="ＭＳ Ｐゴシック" pitchFamily="34" charset="-128"/>
                <a:sym typeface="Zapf Dingbats" pitchFamily="-84" charset="2"/>
              </a:rPr>
              <a:t>and </a:t>
            </a:r>
            <a:r>
              <a:rPr lang="en-US" dirty="0" smtClean="0">
                <a:latin typeface="Times New Roman" pitchFamily="18" charset="0"/>
                <a:ea typeface="ＭＳ Ｐゴシック" pitchFamily="34" charset="-128"/>
                <a:sym typeface="Zapf Dingbats" pitchFamily="-84" charset="2"/>
              </a:rPr>
              <a:t>3°</a:t>
            </a:r>
            <a:r>
              <a:rPr lang="en-US" dirty="0" smtClean="0">
                <a:latin typeface="Times New Roman" pitchFamily="18" charset="0"/>
                <a:ea typeface="ＭＳ Ｐゴシック" pitchFamily="34" charset="-128"/>
              </a:rPr>
              <a:t>amines</a:t>
            </a:r>
            <a:r>
              <a:rPr lang="en-US" dirty="0">
                <a:latin typeface="Times New Roman" pitchFamily="18" charset="0"/>
                <a:ea typeface="ＭＳ Ｐゴシック" pitchFamily="34" charset="-128"/>
              </a:rPr>
              <a:t>, acts as a Brønsted–Lowry base because the lone electron pair on the nitrogen accepts H</a:t>
            </a:r>
            <a:r>
              <a:rPr lang="en-US" baseline="30000" dirty="0">
                <a:latin typeface="Times New Roman" pitchFamily="18" charset="0"/>
                <a:ea typeface="ＭＳ Ｐゴシック" pitchFamily="34" charset="-128"/>
              </a:rPr>
              <a:t>+</a:t>
            </a:r>
            <a:r>
              <a:rPr lang="en-US" dirty="0">
                <a:latin typeface="Times New Roman" pitchFamily="18" charset="0"/>
                <a:ea typeface="ＭＳ Ｐゴシック" pitchFamily="34" charset="-128"/>
              </a:rPr>
              <a:t> from water to produce an ammonium ion (NH</a:t>
            </a:r>
            <a:r>
              <a:rPr lang="en-US" baseline="-25000" dirty="0">
                <a:latin typeface="Times New Roman" pitchFamily="18" charset="0"/>
                <a:ea typeface="ＭＳ Ｐゴシック" pitchFamily="34" charset="-128"/>
              </a:rPr>
              <a:t>4</a:t>
            </a:r>
            <a:r>
              <a:rPr lang="en-US" baseline="30000" dirty="0">
                <a:latin typeface="Times New Roman" pitchFamily="18" charset="0"/>
                <a:ea typeface="ＭＳ Ｐゴシック" pitchFamily="34" charset="-128"/>
              </a:rPr>
              <a:t>+</a:t>
            </a:r>
            <a:r>
              <a:rPr lang="en-US" dirty="0">
                <a:latin typeface="Times New Roman" pitchFamily="18" charset="0"/>
                <a:ea typeface="ＭＳ Ｐゴシック" pitchFamily="34" charset="-128"/>
              </a:rPr>
              <a:t>)</a:t>
            </a:r>
            <a:r>
              <a:rPr lang="en-US" b="1"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and a hydroxide ion (OH</a:t>
            </a:r>
            <a:r>
              <a:rPr lang="en-US" baseline="30000" dirty="0">
                <a:latin typeface="Times New Roman" pitchFamily="18" charset="0"/>
                <a:ea typeface="ＭＳ Ｐゴシック" pitchFamily="34" charset="-128"/>
                <a:cs typeface="Times New Roman" pitchFamily="18" charset="0"/>
              </a:rPr>
              <a:t>–</a:t>
            </a:r>
            <a:r>
              <a:rPr lang="en-US" dirty="0">
                <a:latin typeface="Times New Roman" pitchFamily="18" charset="0"/>
                <a:ea typeface="ＭＳ Ｐゴシック" pitchFamily="34" charset="-128"/>
                <a:cs typeface="Times New Roman" pitchFamily="18" charset="0"/>
              </a:rPr>
              <a:t>).</a:t>
            </a:r>
          </a:p>
          <a:p>
            <a:pPr marL="0" indent="0" eaLnBrk="1" hangingPunct="1">
              <a:spcBef>
                <a:spcPct val="0"/>
              </a:spcBef>
              <a:buFont typeface="Wingdings" pitchFamily="2" charset="2"/>
              <a:buNone/>
            </a:pPr>
            <a:r>
              <a:rPr lang="en-US" dirty="0">
                <a:latin typeface="Times New Roman" pitchFamily="18" charset="0"/>
                <a:ea typeface="ＭＳ Ｐゴシック" pitchFamily="34" charset="-128"/>
                <a:cs typeface="Times New Roman" pitchFamily="18" charset="0"/>
              </a:rPr>
              <a:t> </a:t>
            </a:r>
          </a:p>
        </p:txBody>
      </p:sp>
      <p:grpSp>
        <p:nvGrpSpPr>
          <p:cNvPr id="48131" name="Group 11"/>
          <p:cNvGrpSpPr>
            <a:grpSpLocks/>
          </p:cNvGrpSpPr>
          <p:nvPr/>
        </p:nvGrpSpPr>
        <p:grpSpPr bwMode="auto">
          <a:xfrm>
            <a:off x="3478213" y="4038600"/>
            <a:ext cx="533400" cy="76200"/>
            <a:chOff x="2064" y="1728"/>
            <a:chExt cx="336" cy="48"/>
          </a:xfrm>
        </p:grpSpPr>
        <p:sp>
          <p:nvSpPr>
            <p:cNvPr id="48135" name="Line 3"/>
            <p:cNvSpPr>
              <a:spLocks noChangeShapeType="1"/>
            </p:cNvSpPr>
            <p:nvPr/>
          </p:nvSpPr>
          <p:spPr bwMode="auto">
            <a:xfrm>
              <a:off x="2064" y="1728"/>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36" name="Line 4"/>
            <p:cNvSpPr>
              <a:spLocks noChangeShapeType="1"/>
            </p:cNvSpPr>
            <p:nvPr/>
          </p:nvSpPr>
          <p:spPr bwMode="auto">
            <a:xfrm flipH="1">
              <a:off x="2064" y="1776"/>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8132" name="Group 11"/>
          <p:cNvGrpSpPr>
            <a:grpSpLocks/>
          </p:cNvGrpSpPr>
          <p:nvPr/>
        </p:nvGrpSpPr>
        <p:grpSpPr bwMode="auto">
          <a:xfrm>
            <a:off x="3992563" y="5078413"/>
            <a:ext cx="533400" cy="76200"/>
            <a:chOff x="2064" y="1728"/>
            <a:chExt cx="336" cy="48"/>
          </a:xfrm>
        </p:grpSpPr>
        <p:sp>
          <p:nvSpPr>
            <p:cNvPr id="48133" name="Line 3"/>
            <p:cNvSpPr>
              <a:spLocks noChangeShapeType="1"/>
            </p:cNvSpPr>
            <p:nvPr/>
          </p:nvSpPr>
          <p:spPr bwMode="auto">
            <a:xfrm>
              <a:off x="2064" y="1728"/>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8134" name="Line 4"/>
            <p:cNvSpPr>
              <a:spLocks noChangeShapeType="1"/>
            </p:cNvSpPr>
            <p:nvPr/>
          </p:nvSpPr>
          <p:spPr bwMode="auto">
            <a:xfrm flipH="1">
              <a:off x="2064" y="1776"/>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pic>
        <p:nvPicPr>
          <p:cNvPr id="1026" name="Picture 2" descr="Z:\08VOL4\Graphics\Powerpoint\PEARSON\PE006-TIMBERLAKE-13e\Final Files\Removed copyright JPGS\CH14\Unfig14-107_L.jpg"/>
          <p:cNvPicPr>
            <a:picLocks noChangeAspect="1" noChangeArrowheads="1"/>
          </p:cNvPicPr>
          <p:nvPr/>
        </p:nvPicPr>
        <p:blipFill>
          <a:blip r:embed="rId3" cstate="print"/>
          <a:srcRect/>
          <a:stretch>
            <a:fillRect/>
          </a:stretch>
        </p:blipFill>
        <p:spPr bwMode="auto">
          <a:xfrm>
            <a:off x="2137064" y="3450160"/>
            <a:ext cx="4869873" cy="968729"/>
          </a:xfrm>
          <a:prstGeom prst="rect">
            <a:avLst/>
          </a:prstGeom>
          <a:noFill/>
        </p:spPr>
      </p:pic>
      <p:pic>
        <p:nvPicPr>
          <p:cNvPr id="1027" name="Picture 3" descr="Z:\08VOL4\Graphics\Powerpoint\PEARSON\PE006-TIMBERLAKE-13e\Final Files\Removed copyright JPGS\CH14\Unfig14-108_L.jpg"/>
          <p:cNvPicPr>
            <a:picLocks noChangeAspect="1" noChangeArrowheads="1"/>
          </p:cNvPicPr>
          <p:nvPr/>
        </p:nvPicPr>
        <p:blipFill>
          <a:blip r:embed="rId4" cstate="print"/>
          <a:srcRect/>
          <a:stretch>
            <a:fillRect/>
          </a:stretch>
        </p:blipFill>
        <p:spPr bwMode="auto">
          <a:xfrm>
            <a:off x="1794358" y="4816475"/>
            <a:ext cx="5555285" cy="931164"/>
          </a:xfrm>
          <a:prstGeom prst="rect">
            <a:avLst/>
          </a:prstGeom>
          <a:noFill/>
        </p:spPr>
      </p:pic>
      <p:sp>
        <p:nvSpPr>
          <p:cNvPr id="12"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71</a:t>
            </a:fld>
            <a:endParaRPr lang="en-US" dirty="0"/>
          </a:p>
        </p:txBody>
      </p:sp>
    </p:spTree>
    <p:extLst>
      <p:ext uri="{BB962C8B-B14F-4D97-AF65-F5344CB8AC3E}">
        <p14:creationId xmlns:p14="http://schemas.microsoft.com/office/powerpoint/2010/main" val="6690373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p:nvPr>
        </p:nvSpPr>
        <p:spPr>
          <a:xfrm>
            <a:off x="528638"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Neutralization Forms Amine Salts</a:t>
            </a:r>
          </a:p>
        </p:txBody>
      </p:sp>
      <p:sp>
        <p:nvSpPr>
          <p:cNvPr id="50178" name="Rectangle 2"/>
          <p:cNvSpPr>
            <a:spLocks noGrp="1" noChangeArrowheads="1"/>
          </p:cNvSpPr>
          <p:nvPr>
            <p:ph sz="quarter" idx="1"/>
          </p:nvPr>
        </p:nvSpPr>
        <p:spPr>
          <a:xfrm>
            <a:off x="609599" y="1676400"/>
            <a:ext cx="4746529" cy="4419600"/>
          </a:xfrm>
        </p:spPr>
        <p:txBody>
          <a:bodyPr/>
          <a:lstStyle/>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An </a:t>
            </a:r>
            <a:r>
              <a:rPr lang="en-US" b="1" dirty="0">
                <a:latin typeface="Times New Roman" pitchFamily="18" charset="0"/>
                <a:ea typeface="ＭＳ Ｐゴシック" pitchFamily="34" charset="-128"/>
                <a:cs typeface="Times New Roman" pitchFamily="18" charset="0"/>
              </a:rPr>
              <a:t>amine salt</a:t>
            </a:r>
            <a:r>
              <a:rPr lang="en-US" dirty="0">
                <a:latin typeface="Times New Roman" pitchFamily="18" charset="0"/>
                <a:ea typeface="ＭＳ Ｐゴシック" pitchFamily="34" charset="-128"/>
                <a:cs typeface="Times New Roman" pitchFamily="18" charset="0"/>
              </a:rPr>
              <a:t> forms when</a:t>
            </a:r>
          </a:p>
          <a:p>
            <a:pPr eaLnBrk="1" hangingPunct="1">
              <a:buSzTx/>
              <a:buFontTx/>
              <a:buChar char="•"/>
            </a:pPr>
            <a:r>
              <a:rPr lang="en-US" dirty="0">
                <a:latin typeface="Times New Roman" pitchFamily="18" charset="0"/>
                <a:ea typeface="ＭＳ Ｐゴシック" pitchFamily="34" charset="-128"/>
                <a:cs typeface="Times New Roman" pitchFamily="18" charset="0"/>
              </a:rPr>
              <a:t>amines such as those responsible for the odor in fish are neutralized by an acid </a:t>
            </a:r>
          </a:p>
          <a:p>
            <a:pPr eaLnBrk="1" hangingPunct="1">
              <a:buSzTx/>
              <a:buFontTx/>
              <a:buChar char="•"/>
            </a:pPr>
            <a:r>
              <a:rPr lang="en-US" dirty="0">
                <a:latin typeface="Times New Roman" pitchFamily="18" charset="0"/>
                <a:ea typeface="ＭＳ Ｐゴシック" pitchFamily="34" charset="-128"/>
                <a:cs typeface="Times New Roman" pitchFamily="18" charset="0"/>
              </a:rPr>
              <a:t>amines react as Br</a:t>
            </a:r>
            <a:r>
              <a:rPr lang="en-US" dirty="0">
                <a:latin typeface="Times New Roman" pitchFamily="18" charset="0"/>
                <a:ea typeface="ＭＳ Ｐゴシック" pitchFamily="34" charset="-128"/>
              </a:rPr>
              <a:t>ø</a:t>
            </a:r>
            <a:r>
              <a:rPr lang="en-US" dirty="0">
                <a:latin typeface="Times New Roman" pitchFamily="18" charset="0"/>
                <a:ea typeface="ＭＳ Ｐゴシック" pitchFamily="34" charset="-128"/>
                <a:cs typeface="Times New Roman" pitchFamily="18" charset="0"/>
              </a:rPr>
              <a:t>nsted–Lowry bases in a neutralization reaction with citric acid</a:t>
            </a:r>
          </a:p>
        </p:txBody>
      </p:sp>
      <p:sp>
        <p:nvSpPr>
          <p:cNvPr id="50179" name="TextBox 1"/>
          <p:cNvSpPr txBox="1">
            <a:spLocks noChangeArrowheads="1"/>
          </p:cNvSpPr>
          <p:nvPr/>
        </p:nvSpPr>
        <p:spPr bwMode="auto">
          <a:xfrm>
            <a:off x="5394228" y="4783982"/>
            <a:ext cx="3544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dirty="0">
                <a:latin typeface="Times New Roman" pitchFamily="18" charset="0"/>
                <a:cs typeface="Times New Roman" pitchFamily="18" charset="0"/>
              </a:rPr>
              <a:t>The amines in fish react with the</a:t>
            </a:r>
          </a:p>
          <a:p>
            <a:r>
              <a:rPr lang="en-US" sz="2000" dirty="0">
                <a:latin typeface="Times New Roman" pitchFamily="18" charset="0"/>
                <a:cs typeface="Times New Roman" pitchFamily="18" charset="0"/>
              </a:rPr>
              <a:t>acid in lemon juice to neutralize the “fishy” odor.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0" y="1714500"/>
            <a:ext cx="3283568" cy="2952750"/>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72</a:t>
            </a:fld>
            <a:endParaRPr lang="en-US" dirty="0"/>
          </a:p>
        </p:txBody>
      </p:sp>
    </p:spTree>
    <p:extLst>
      <p:ext uri="{BB962C8B-B14F-4D97-AF65-F5344CB8AC3E}">
        <p14:creationId xmlns:p14="http://schemas.microsoft.com/office/powerpoint/2010/main" val="3684038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528638" y="219079"/>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Neutralization Forms Amine Salts</a:t>
            </a:r>
          </a:p>
        </p:txBody>
      </p:sp>
      <p:sp>
        <p:nvSpPr>
          <p:cNvPr id="52226" name="TextBox 2"/>
          <p:cNvSpPr txBox="1">
            <a:spLocks noChangeArrowheads="1"/>
          </p:cNvSpPr>
          <p:nvPr/>
        </p:nvSpPr>
        <p:spPr bwMode="auto">
          <a:xfrm>
            <a:off x="609600" y="1600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latin typeface="Times New Roman" pitchFamily="18" charset="0"/>
              </a:rPr>
              <a:t>An ammonium salt is named by using its alkylammonium ion name, followed by the name of the negative 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502"/>
          <a:stretch/>
        </p:blipFill>
        <p:spPr>
          <a:xfrm>
            <a:off x="1703365" y="2860167"/>
            <a:ext cx="5737269" cy="2950083"/>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73</a:t>
            </a:fld>
            <a:endParaRPr lang="en-US" dirty="0"/>
          </a:p>
        </p:txBody>
      </p:sp>
    </p:spTree>
    <p:extLst>
      <p:ext uri="{BB962C8B-B14F-4D97-AF65-F5344CB8AC3E}">
        <p14:creationId xmlns:p14="http://schemas.microsoft.com/office/powerpoint/2010/main" val="1021473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28638" y="219076"/>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Properties of Ammonium Salts</a:t>
            </a:r>
            <a:r>
              <a:rPr lang="en-US" dirty="0">
                <a:latin typeface="Times New Roman" pitchFamily="18" charset="0"/>
                <a:ea typeface="ＭＳ Ｐゴシック" pitchFamily="34" charset="-128"/>
              </a:rPr>
              <a:t> </a:t>
            </a:r>
          </a:p>
        </p:txBody>
      </p:sp>
      <p:sp>
        <p:nvSpPr>
          <p:cNvPr id="54274" name="Rectangle 3"/>
          <p:cNvSpPr>
            <a:spLocks noGrp="1" noChangeArrowheads="1"/>
          </p:cNvSpPr>
          <p:nvPr>
            <p:ph sz="quarter" idx="1"/>
          </p:nvPr>
        </p:nvSpPr>
        <p:spPr>
          <a:xfrm>
            <a:off x="609600" y="1524000"/>
            <a:ext cx="8056563" cy="4114800"/>
          </a:xfrm>
        </p:spPr>
        <p:txBody>
          <a:bodyPr/>
          <a:lstStyle/>
          <a:p>
            <a:pPr marL="0" indent="0" eaLnBrk="1" hangingPunct="1">
              <a:spcBef>
                <a:spcPts val="300"/>
              </a:spcBef>
              <a:buFont typeface="Arial" pitchFamily="34" charset="0"/>
              <a:buNone/>
            </a:pPr>
            <a:r>
              <a:rPr lang="en-US" dirty="0">
                <a:latin typeface="Times New Roman" pitchFamily="18" charset="0"/>
                <a:ea typeface="ＭＳ Ｐゴシック" pitchFamily="34" charset="-128"/>
              </a:rPr>
              <a:t>Amines are usually converted </a:t>
            </a:r>
          </a:p>
          <a:p>
            <a:pPr marL="0" indent="0" eaLnBrk="1" hangingPunct="1">
              <a:spcBef>
                <a:spcPts val="300"/>
              </a:spcBef>
              <a:buFont typeface="Arial" pitchFamily="34" charset="0"/>
              <a:buNone/>
            </a:pPr>
            <a:r>
              <a:rPr lang="en-US" dirty="0">
                <a:latin typeface="Times New Roman" pitchFamily="18" charset="0"/>
                <a:ea typeface="ＭＳ Ｐゴシック" pitchFamily="34" charset="-128"/>
              </a:rPr>
              <a:t>to their ammonium salt before </a:t>
            </a:r>
          </a:p>
          <a:p>
            <a:pPr marL="0" indent="0" eaLnBrk="1" hangingPunct="1">
              <a:spcBef>
                <a:spcPts val="300"/>
              </a:spcBef>
              <a:buFont typeface="Arial" pitchFamily="34" charset="0"/>
              <a:buNone/>
            </a:pPr>
            <a:r>
              <a:rPr lang="en-US" dirty="0">
                <a:latin typeface="Times New Roman" pitchFamily="18" charset="0"/>
                <a:ea typeface="ＭＳ Ｐゴシック" pitchFamily="34" charset="-128"/>
              </a:rPr>
              <a:t>being used as drugs. The </a:t>
            </a:r>
          </a:p>
          <a:p>
            <a:pPr marL="0" indent="0" eaLnBrk="1" hangingPunct="1">
              <a:spcBef>
                <a:spcPts val="300"/>
              </a:spcBef>
              <a:buFont typeface="Arial" pitchFamily="34" charset="0"/>
              <a:buNone/>
            </a:pPr>
            <a:r>
              <a:rPr lang="en-US" dirty="0">
                <a:latin typeface="Times New Roman" pitchFamily="18" charset="0"/>
                <a:ea typeface="ＭＳ Ｐゴシック" pitchFamily="34" charset="-128"/>
              </a:rPr>
              <a:t>ammonium salts are solids at </a:t>
            </a:r>
          </a:p>
          <a:p>
            <a:pPr marL="0" indent="0" eaLnBrk="1" hangingPunct="1">
              <a:spcBef>
                <a:spcPts val="300"/>
              </a:spcBef>
              <a:buFont typeface="Arial" pitchFamily="34" charset="0"/>
              <a:buNone/>
            </a:pPr>
            <a:r>
              <a:rPr lang="en-US" dirty="0">
                <a:latin typeface="Times New Roman" pitchFamily="18" charset="0"/>
                <a:ea typeface="ＭＳ Ｐゴシック" pitchFamily="34" charset="-128"/>
              </a:rPr>
              <a:t>room temperature, odorless and </a:t>
            </a:r>
          </a:p>
          <a:p>
            <a:pPr marL="0" indent="0" eaLnBrk="1" hangingPunct="1">
              <a:spcBef>
                <a:spcPts val="300"/>
              </a:spcBef>
              <a:buFont typeface="Arial" pitchFamily="34" charset="0"/>
              <a:buNone/>
            </a:pPr>
            <a:r>
              <a:rPr lang="en-US" dirty="0">
                <a:latin typeface="Times New Roman" pitchFamily="18" charset="0"/>
                <a:ea typeface="ＭＳ Ｐゴシック" pitchFamily="34" charset="-128"/>
              </a:rPr>
              <a:t>soluble in water and body fluids.</a:t>
            </a:r>
          </a:p>
          <a:p>
            <a:pPr marL="0" indent="0" eaLnBrk="1" hangingPunct="1">
              <a:spcBef>
                <a:spcPct val="0"/>
              </a:spcBef>
              <a:buFont typeface="Arial" pitchFamily="34" charset="0"/>
              <a:buNone/>
            </a:pPr>
            <a:endParaRPr lang="en-US" dirty="0">
              <a:latin typeface="Times New Roman" pitchFamily="18" charset="0"/>
              <a:ea typeface="ＭＳ Ｐゴシック"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528" y="1727835"/>
            <a:ext cx="3663696" cy="3291840"/>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74</a:t>
            </a:fld>
            <a:endParaRPr lang="en-US" dirty="0"/>
          </a:p>
        </p:txBody>
      </p:sp>
    </p:spTree>
    <p:extLst>
      <p:ext uri="{BB962C8B-B14F-4D97-AF65-F5344CB8AC3E}">
        <p14:creationId xmlns:p14="http://schemas.microsoft.com/office/powerpoint/2010/main" val="2967230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28636" y="166690"/>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Properties of Ammonium Salts: Medications</a:t>
            </a:r>
            <a:r>
              <a:rPr lang="en-US" dirty="0">
                <a:latin typeface="Times New Roman" pitchFamily="18" charset="0"/>
                <a:ea typeface="ＭＳ Ｐゴシック" pitchFamily="34" charset="-128"/>
              </a:rPr>
              <a:t> </a:t>
            </a:r>
          </a:p>
        </p:txBody>
      </p:sp>
      <p:sp>
        <p:nvSpPr>
          <p:cNvPr id="43010" name="Rectangle 3"/>
          <p:cNvSpPr>
            <a:spLocks noGrp="1" noChangeArrowheads="1"/>
          </p:cNvSpPr>
          <p:nvPr>
            <p:ph sz="quarter" idx="1"/>
          </p:nvPr>
        </p:nvSpPr>
        <p:spPr>
          <a:xfrm>
            <a:off x="609600" y="1524000"/>
            <a:ext cx="8056563" cy="4114800"/>
          </a:xfrm>
        </p:spPr>
        <p:txBody>
          <a:bodyPr/>
          <a:lstStyle/>
          <a:p>
            <a:pPr marL="0" indent="0" eaLnBrk="1" hangingPunct="1">
              <a:spcBef>
                <a:spcPts val="0"/>
              </a:spcBef>
              <a:buFont typeface="Arial"/>
              <a:buNone/>
              <a:defRPr/>
            </a:pPr>
            <a:r>
              <a:rPr lang="en-US" dirty="0"/>
              <a:t>Ammonium salts are used as the active ingredients in medications: </a:t>
            </a:r>
          </a:p>
          <a:p>
            <a:pPr eaLnBrk="1" hangingPunct="1">
              <a:spcBef>
                <a:spcPts val="0"/>
              </a:spcBef>
              <a:buFont typeface="Arial"/>
              <a:buChar char="•"/>
              <a:defRPr/>
            </a:pPr>
            <a:r>
              <a:rPr lang="en-US" dirty="0"/>
              <a:t>Ephedrine is used as a bronchodilator in the decongestant Sudafed.</a:t>
            </a:r>
          </a:p>
          <a:p>
            <a:pPr eaLnBrk="1" hangingPunct="1">
              <a:spcBef>
                <a:spcPts val="0"/>
              </a:spcBef>
              <a:buFont typeface="Arial"/>
              <a:buChar char="•"/>
              <a:defRPr/>
            </a:pPr>
            <a:r>
              <a:rPr lang="en-US" dirty="0"/>
              <a:t>Diphenylhydramine, found in Benadryl, is used for relief of itching and pain from skin irritations and rashes.</a:t>
            </a:r>
            <a:endParaRPr lang="en-US" dirty="0">
              <a:ea typeface="ＭＳ Ｐゴシック" charset="0"/>
              <a:cs typeface="Times New Roman" charset="0"/>
            </a:endParaRPr>
          </a:p>
        </p:txBody>
      </p:sp>
      <p:pic>
        <p:nvPicPr>
          <p:cNvPr id="2" name="Picture 1"/>
          <p:cNvPicPr>
            <a:picLocks noChangeAspect="1"/>
          </p:cNvPicPr>
          <p:nvPr/>
        </p:nvPicPr>
        <p:blipFill>
          <a:blip r:embed="rId3"/>
          <a:stretch>
            <a:fillRect/>
          </a:stretch>
        </p:blipFill>
        <p:spPr>
          <a:xfrm>
            <a:off x="1203754" y="3874008"/>
            <a:ext cx="6736491" cy="2325579"/>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75</a:t>
            </a:fld>
            <a:endParaRPr lang="en-US" dirty="0"/>
          </a:p>
        </p:txBody>
      </p:sp>
    </p:spTree>
    <p:extLst>
      <p:ext uri="{BB962C8B-B14F-4D97-AF65-F5344CB8AC3E}">
        <p14:creationId xmlns:p14="http://schemas.microsoft.com/office/powerpoint/2010/main" val="1450055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528638" y="166690"/>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Properties of Ammonium Salts: Cocaine</a:t>
            </a:r>
            <a:r>
              <a:rPr lang="en-US" dirty="0">
                <a:latin typeface="Times New Roman" pitchFamily="18" charset="0"/>
                <a:ea typeface="ＭＳ Ｐゴシック" pitchFamily="34" charset="-128"/>
              </a:rPr>
              <a:t> </a:t>
            </a:r>
          </a:p>
        </p:txBody>
      </p:sp>
      <p:sp>
        <p:nvSpPr>
          <p:cNvPr id="43010" name="Rectangle 3"/>
          <p:cNvSpPr>
            <a:spLocks noGrp="1" noChangeArrowheads="1"/>
          </p:cNvSpPr>
          <p:nvPr>
            <p:ph sz="quarter" idx="1"/>
          </p:nvPr>
        </p:nvSpPr>
        <p:spPr>
          <a:xfrm>
            <a:off x="609600" y="1524000"/>
            <a:ext cx="8153400" cy="4495800"/>
          </a:xfrm>
        </p:spPr>
        <p:txBody>
          <a:bodyPr/>
          <a:lstStyle/>
          <a:p>
            <a:pPr marL="0" indent="0" eaLnBrk="1" hangingPunct="1">
              <a:buFont typeface="Arial"/>
              <a:buNone/>
              <a:defRPr/>
            </a:pPr>
            <a:r>
              <a:rPr lang="en-US" dirty="0"/>
              <a:t>The narcotic cocaine, extracted from coca leaves using an acidic HCl solution, is smuggled and used illegally in the form of  cocaine hydrochloride,</a:t>
            </a:r>
            <a:r>
              <a:rPr lang="en-US" b="1" dirty="0"/>
              <a:t> </a:t>
            </a:r>
            <a:r>
              <a:rPr lang="en-US" dirty="0"/>
              <a:t>an ammonium salt.</a:t>
            </a:r>
          </a:p>
          <a:p>
            <a:pPr marL="0" indent="0" eaLnBrk="1" hangingPunct="1">
              <a:buFont typeface="Arial"/>
              <a:buNone/>
              <a:defRPr/>
            </a:pPr>
            <a:endParaRPr lang="en-US" dirty="0"/>
          </a:p>
          <a:p>
            <a:pPr marL="0" indent="0" eaLnBrk="1" hangingPunct="1">
              <a:buFont typeface="Arial"/>
              <a:buNone/>
              <a:defRPr/>
            </a:pPr>
            <a:endParaRPr lang="en-US" dirty="0"/>
          </a:p>
          <a:p>
            <a:pPr eaLnBrk="1" hangingPunct="1">
              <a:buFont typeface="Arial"/>
              <a:buChar char="•"/>
              <a:defRPr/>
            </a:pPr>
            <a:endParaRPr lang="en-US" dirty="0"/>
          </a:p>
          <a:p>
            <a:pPr eaLnBrk="1" hangingPunct="1">
              <a:buFont typeface="Arial"/>
              <a:buChar char="•"/>
              <a:defRPr/>
            </a:pPr>
            <a:endParaRPr lang="en-US" dirty="0"/>
          </a:p>
          <a:p>
            <a:pPr marL="0" indent="0" eaLnBrk="1" hangingPunct="1">
              <a:buFont typeface="Arial"/>
              <a:buNone/>
              <a:defRPr/>
            </a:pPr>
            <a:endParaRPr lang="en-US" dirty="0">
              <a:ea typeface="ＭＳ Ｐゴシック" charset="0"/>
              <a:cs typeface="Times New Roman" charset="0"/>
            </a:endParaRPr>
          </a:p>
          <a:p>
            <a:pPr marL="0" indent="0" eaLnBrk="1" hangingPunct="1">
              <a:buFont typeface="Arial"/>
              <a:buNone/>
              <a:defRPr/>
            </a:pPr>
            <a:endParaRPr lang="en-US" dirty="0">
              <a:ea typeface="ＭＳ Ｐゴシック" charset="0"/>
              <a:cs typeface="Times New Roman" charset="0"/>
            </a:endParaRPr>
          </a:p>
          <a:p>
            <a:pPr marL="0" indent="0" eaLnBrk="1" hangingPunct="1">
              <a:buFont typeface="Arial"/>
              <a:buNone/>
              <a:defRPr/>
            </a:pPr>
            <a:endParaRPr lang="en-US" dirty="0">
              <a:ea typeface="ＭＳ Ｐゴシック" charset="0"/>
              <a:cs typeface="Times New Roman"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145"/>
          <a:stretch/>
        </p:blipFill>
        <p:spPr>
          <a:xfrm>
            <a:off x="816298" y="3091559"/>
            <a:ext cx="7511403" cy="2676943"/>
          </a:xfrm>
          <a:prstGeom prst="rect">
            <a:avLst/>
          </a:prstGeom>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76</a:t>
            </a:fld>
            <a:endParaRPr lang="en-US" dirty="0"/>
          </a:p>
        </p:txBody>
      </p:sp>
    </p:spTree>
    <p:extLst>
      <p:ext uri="{BB962C8B-B14F-4D97-AF65-F5344CB8AC3E}">
        <p14:creationId xmlns:p14="http://schemas.microsoft.com/office/powerpoint/2010/main" val="3637758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528638" y="166688"/>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Properties of Ammonium Salts: Cocaine</a:t>
            </a:r>
            <a:r>
              <a:rPr lang="en-US" dirty="0">
                <a:latin typeface="Times New Roman" pitchFamily="18" charset="0"/>
                <a:ea typeface="ＭＳ Ｐゴシック" pitchFamily="34" charset="-128"/>
              </a:rPr>
              <a:t> </a:t>
            </a:r>
          </a:p>
        </p:txBody>
      </p:sp>
      <p:sp>
        <p:nvSpPr>
          <p:cNvPr id="60418" name="Rectangle 3"/>
          <p:cNvSpPr>
            <a:spLocks noGrp="1" noChangeArrowheads="1"/>
          </p:cNvSpPr>
          <p:nvPr>
            <p:ph sz="quarter" idx="1"/>
          </p:nvPr>
        </p:nvSpPr>
        <p:spPr>
          <a:xfrm>
            <a:off x="609600" y="1524000"/>
            <a:ext cx="8153400" cy="4495800"/>
          </a:xfrm>
        </p:spPr>
        <p:txBody>
          <a:bodyPr/>
          <a:lstStyle/>
          <a:p>
            <a:pPr marL="0" indent="0" eaLnBrk="1" hangingPunct="1">
              <a:buFont typeface="Arial" pitchFamily="34" charset="0"/>
              <a:buNone/>
            </a:pPr>
            <a:r>
              <a:rPr lang="en-US" dirty="0">
                <a:latin typeface="Times New Roman" pitchFamily="18" charset="0"/>
                <a:ea typeface="ＭＳ Ｐゴシック" pitchFamily="34" charset="-128"/>
              </a:rPr>
              <a:t>Cocaine hydrochloride</a:t>
            </a:r>
            <a:r>
              <a:rPr lang="en-US" b="1"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an ammonium salt, can be converted back to its free amine or free base form, </a:t>
            </a:r>
            <a:r>
              <a:rPr lang="en-US" altLang="en-US" dirty="0">
                <a:latin typeface="Times New Roman" pitchFamily="18" charset="0"/>
                <a:ea typeface="ＭＳ Ｐゴシック" pitchFamily="34" charset="-128"/>
              </a:rPr>
              <a:t>“</a:t>
            </a:r>
            <a:r>
              <a:rPr lang="en-US" dirty="0">
                <a:latin typeface="Times New Roman" pitchFamily="18" charset="0"/>
                <a:ea typeface="ＭＳ Ｐゴシック" pitchFamily="34" charset="-128"/>
              </a:rPr>
              <a:t>crack cocaine</a:t>
            </a:r>
            <a:r>
              <a:rPr lang="en-US" altLang="en-US" dirty="0">
                <a:latin typeface="Times New Roman" pitchFamily="18" charset="0"/>
                <a:ea typeface="ＭＳ Ｐゴシック" pitchFamily="34" charset="-128"/>
              </a:rPr>
              <a:t>”</a:t>
            </a:r>
            <a:r>
              <a:rPr lang="en-US" dirty="0">
                <a:latin typeface="Times New Roman" pitchFamily="18" charset="0"/>
                <a:ea typeface="ＭＳ Ｐゴシック" pitchFamily="34" charset="-128"/>
              </a:rPr>
              <a:t> by treating it with a strong base. </a:t>
            </a: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buFont typeface="Arial" pitchFamily="34" charset="0"/>
              <a:buNone/>
            </a:pPr>
            <a:endParaRPr lang="en-US" dirty="0">
              <a:latin typeface="Times New Roman" pitchFamily="18" charset="0"/>
              <a:ea typeface="ＭＳ Ｐゴシック" pitchFamily="34" charset="-128"/>
            </a:endParaRPr>
          </a:p>
          <a:p>
            <a:pPr marL="0" indent="0" eaLnBrk="1" hangingPunct="1"/>
            <a:endParaRPr lang="en-US" dirty="0">
              <a:latin typeface="Times New Roman" pitchFamily="18" charset="0"/>
              <a:ea typeface="ＭＳ Ｐゴシック" pitchFamily="34" charset="-128"/>
            </a:endParaRPr>
          </a:p>
          <a:p>
            <a:pPr marL="0" indent="0" eaLnBrk="1" hangingPunct="1"/>
            <a:endParaRPr lang="en-US" dirty="0">
              <a:latin typeface="Times New Roman" pitchFamily="18" charset="0"/>
              <a:ea typeface="ＭＳ Ｐゴシック" pitchFamily="34" charset="-128"/>
            </a:endParaRPr>
          </a:p>
          <a:p>
            <a:pPr marL="0" indent="0" eaLnBrk="1" hangingPunct="1">
              <a:buFont typeface="Arial" pitchFamily="34" charset="0"/>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Arial" pitchFamily="34" charset="0"/>
              <a:buNone/>
            </a:pPr>
            <a:endParaRPr lang="en-US" dirty="0">
              <a:latin typeface="Times New Roman" pitchFamily="18" charset="0"/>
              <a:ea typeface="ＭＳ Ｐゴシック" pitchFamily="34" charset="-128"/>
              <a:cs typeface="Times New Roman" pitchFamily="18" charset="0"/>
            </a:endParaRPr>
          </a:p>
          <a:p>
            <a:pPr marL="0" indent="0" eaLnBrk="1" hangingPunct="1">
              <a:buFont typeface="Arial" pitchFamily="34" charset="0"/>
              <a:buNone/>
            </a:pPr>
            <a:endParaRPr lang="en-US" dirty="0">
              <a:latin typeface="Times New Roman" pitchFamily="18" charset="0"/>
              <a:ea typeface="ＭＳ Ｐゴシック" pitchFamily="34" charset="-128"/>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145"/>
          <a:stretch/>
        </p:blipFill>
        <p:spPr>
          <a:xfrm>
            <a:off x="816298" y="3091559"/>
            <a:ext cx="7511403" cy="2676943"/>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77</a:t>
            </a:fld>
            <a:endParaRPr lang="en-US" dirty="0"/>
          </a:p>
        </p:txBody>
      </p:sp>
    </p:spTree>
    <p:extLst>
      <p:ext uri="{BB962C8B-B14F-4D97-AF65-F5344CB8AC3E}">
        <p14:creationId xmlns:p14="http://schemas.microsoft.com/office/powerpoint/2010/main" val="441808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528638" y="204789"/>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Chemistry Link to Health: Alkaloids: Amines in Plants</a:t>
            </a:r>
          </a:p>
        </p:txBody>
      </p:sp>
      <p:sp>
        <p:nvSpPr>
          <p:cNvPr id="49154" name="Rectangle 3"/>
          <p:cNvSpPr>
            <a:spLocks noGrp="1" noChangeArrowheads="1"/>
          </p:cNvSpPr>
          <p:nvPr>
            <p:ph type="body" sz="half" idx="1"/>
          </p:nvPr>
        </p:nvSpPr>
        <p:spPr>
          <a:xfrm>
            <a:off x="609600" y="1524000"/>
            <a:ext cx="8001000" cy="4419600"/>
          </a:xfrm>
        </p:spPr>
        <p:txBody>
          <a:bodyPr/>
          <a:lstStyle/>
          <a:p>
            <a:pPr marL="0" indent="0" eaLnBrk="1" hangingPunct="1">
              <a:buFont typeface="Arial"/>
              <a:buNone/>
              <a:defRPr/>
            </a:pPr>
            <a:r>
              <a:rPr lang="en-US" dirty="0"/>
              <a:t>Alkaloids are </a:t>
            </a:r>
          </a:p>
          <a:p>
            <a:pPr eaLnBrk="1" hangingPunct="1">
              <a:buFont typeface="Arial"/>
              <a:buChar char="•"/>
              <a:defRPr/>
            </a:pPr>
            <a:r>
              <a:rPr lang="en-US" dirty="0"/>
              <a:t>physiologically active compounds produced by plants that contain nitrogen</a:t>
            </a:r>
          </a:p>
          <a:p>
            <a:pPr eaLnBrk="1" hangingPunct="1">
              <a:spcBef>
                <a:spcPts val="1300"/>
              </a:spcBef>
              <a:buFont typeface="Arial"/>
              <a:buChar char="•"/>
              <a:defRPr/>
            </a:pPr>
            <a:r>
              <a:rPr lang="en-US" dirty="0"/>
              <a:t>used in anesthetics, in antidepressants, and as stimulants, and many are habit forming</a:t>
            </a:r>
            <a:endParaRPr lang="en-US" dirty="0">
              <a:solidFill>
                <a:srgbClr val="000000"/>
              </a:solidFill>
              <a:ea typeface="ＭＳ Ｐゴシック" charset="0"/>
              <a:cs typeface="Times New Roman" charset="0"/>
            </a:endParaRPr>
          </a:p>
          <a:p>
            <a:pPr marL="0" indent="0" eaLnBrk="1" hangingPunct="1">
              <a:spcBef>
                <a:spcPts val="1300"/>
              </a:spcBef>
              <a:buFont typeface="Arial"/>
              <a:buNone/>
              <a:defRPr/>
            </a:pPr>
            <a:r>
              <a:rPr lang="en-US" dirty="0"/>
              <a:t>Nicotine is a stimulant that increases</a:t>
            </a:r>
          </a:p>
          <a:p>
            <a:pPr eaLnBrk="1" hangingPunct="1">
              <a:buFont typeface="Arial"/>
              <a:buChar char="•"/>
              <a:defRPr/>
            </a:pPr>
            <a:r>
              <a:rPr lang="en-US" dirty="0"/>
              <a:t>the level of adrenaline in the blood</a:t>
            </a:r>
          </a:p>
          <a:p>
            <a:pPr eaLnBrk="1" hangingPunct="1">
              <a:buFont typeface="Arial"/>
              <a:buChar char="•"/>
              <a:defRPr/>
            </a:pPr>
            <a:r>
              <a:rPr lang="en-US" dirty="0"/>
              <a:t>heart rate and blood pressure </a:t>
            </a:r>
          </a:p>
          <a:p>
            <a:pPr marL="0" indent="0" eaLnBrk="1" hangingPunct="1">
              <a:spcBef>
                <a:spcPts val="0"/>
              </a:spcBef>
              <a:buFont typeface="Arial"/>
              <a:buNone/>
              <a:defRPr/>
            </a:pPr>
            <a:r>
              <a:rPr lang="en-US" dirty="0"/>
              <a:t>Nicotine is addictive because it activates </a:t>
            </a:r>
          </a:p>
          <a:p>
            <a:pPr marL="0" indent="0" eaLnBrk="1" hangingPunct="1">
              <a:spcBef>
                <a:spcPts val="0"/>
              </a:spcBef>
              <a:buFont typeface="Arial"/>
              <a:buNone/>
              <a:defRPr/>
            </a:pPr>
            <a:r>
              <a:rPr lang="en-US" dirty="0"/>
              <a:t>pleasure centers in the brain.</a:t>
            </a:r>
            <a:endParaRPr lang="en-US" dirty="0">
              <a:solidFill>
                <a:srgbClr val="000000"/>
              </a:solidFill>
              <a:ea typeface="ＭＳ Ｐゴシック" charset="0"/>
              <a:cs typeface="Times New Roman" charset="0"/>
            </a:endParaRPr>
          </a:p>
          <a:p>
            <a:pPr marL="0" indent="0" eaLnBrk="1" hangingPunct="1">
              <a:buClr>
                <a:schemeClr val="bg2"/>
              </a:buClr>
              <a:buSzTx/>
              <a:buFontTx/>
              <a:buNone/>
              <a:defRPr/>
            </a:pPr>
            <a:endParaRPr lang="en-US" dirty="0">
              <a:solidFill>
                <a:srgbClr val="000000"/>
              </a:solidFill>
              <a:ea typeface="ＭＳ Ｐゴシック" charset="0"/>
              <a:cs typeface="Times New Roman" charset="0"/>
            </a:endParaRPr>
          </a:p>
        </p:txBody>
      </p:sp>
      <p:pic>
        <p:nvPicPr>
          <p:cNvPr id="645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25908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78</a:t>
            </a:fld>
            <a:endParaRPr lang="en-US" dirty="0"/>
          </a:p>
        </p:txBody>
      </p:sp>
    </p:spTree>
    <p:extLst>
      <p:ext uri="{BB962C8B-B14F-4D97-AF65-F5344CB8AC3E}">
        <p14:creationId xmlns:p14="http://schemas.microsoft.com/office/powerpoint/2010/main" val="2933608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17"/>
          <a:stretch/>
        </p:blipFill>
        <p:spPr>
          <a:xfrm>
            <a:off x="4190999" y="2286382"/>
            <a:ext cx="4791075" cy="3176012"/>
          </a:xfrm>
          <a:prstGeom prst="rect">
            <a:avLst/>
          </a:prstGeom>
        </p:spPr>
      </p:pic>
      <p:sp>
        <p:nvSpPr>
          <p:cNvPr id="66561" name="Rectangle 4"/>
          <p:cNvSpPr>
            <a:spLocks noGrp="1" noChangeArrowheads="1"/>
          </p:cNvSpPr>
          <p:nvPr>
            <p:ph type="title"/>
          </p:nvPr>
        </p:nvSpPr>
        <p:spPr>
          <a:xfrm>
            <a:off x="528638" y="166690"/>
            <a:ext cx="8153400" cy="990600"/>
          </a:xfrm>
        </p:spPr>
        <p:txBody>
          <a:bodyPr/>
          <a:lstStyle/>
          <a:p>
            <a:pPr eaLnBrk="1" hangingPunct="1"/>
            <a:r>
              <a:rPr lang="en-US" dirty="0">
                <a:latin typeface="Times New Roman" pitchFamily="18" charset="0"/>
                <a:ea typeface="ＭＳ Ｐゴシック" pitchFamily="34" charset="-128"/>
                <a:cs typeface="Times New Roman" pitchFamily="18" charset="0"/>
              </a:rPr>
              <a:t>Chemistry Link to Health: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Alkaloids: Amines in Plants</a:t>
            </a:r>
          </a:p>
        </p:txBody>
      </p:sp>
      <p:sp>
        <p:nvSpPr>
          <p:cNvPr id="66562" name="Rectangle 2"/>
          <p:cNvSpPr>
            <a:spLocks noGrp="1" noChangeArrowheads="1"/>
          </p:cNvSpPr>
          <p:nvPr>
            <p:ph sz="quarter" idx="1"/>
          </p:nvPr>
        </p:nvSpPr>
        <p:spPr>
          <a:xfrm>
            <a:off x="609599" y="1676400"/>
            <a:ext cx="3800476" cy="4114800"/>
          </a:xfrm>
        </p:spPr>
        <p:txBody>
          <a:bodyPr/>
          <a:lstStyle/>
          <a:p>
            <a:pPr eaLnBrk="1" hangingPunct="1">
              <a:lnSpc>
                <a:spcPct val="90000"/>
              </a:lnSpc>
              <a:buFont typeface="Wingdings" pitchFamily="2" charset="2"/>
              <a:buNone/>
            </a:pPr>
            <a:r>
              <a:rPr lang="en-US" dirty="0">
                <a:latin typeface="Times New Roman" pitchFamily="18" charset="0"/>
                <a:ea typeface="ＭＳ Ｐゴシック" pitchFamily="34" charset="-128"/>
                <a:cs typeface="Times New Roman" pitchFamily="18" charset="0"/>
              </a:rPr>
              <a:t>Caffeine</a:t>
            </a:r>
          </a:p>
          <a:p>
            <a:pPr eaLnBrk="1" hangingPunct="1">
              <a:lnSpc>
                <a:spcPct val="90000"/>
              </a:lnSpc>
            </a:pPr>
            <a:r>
              <a:rPr lang="en-US" dirty="0">
                <a:latin typeface="Times New Roman" pitchFamily="18" charset="0"/>
                <a:ea typeface="ＭＳ Ｐゴシック" pitchFamily="34" charset="-128"/>
                <a:cs typeface="Times New Roman" pitchFamily="18" charset="0"/>
              </a:rPr>
              <a:t>is an alkaloid found in coffee beans, tea, chocolate, and soft drinks</a:t>
            </a:r>
          </a:p>
          <a:p>
            <a:pPr eaLnBrk="1" hangingPunct="1">
              <a:lnSpc>
                <a:spcPct val="90000"/>
              </a:lnSpc>
              <a:buSzTx/>
              <a:buFontTx/>
              <a:buChar char="•"/>
            </a:pPr>
            <a:r>
              <a:rPr lang="en-US" dirty="0">
                <a:latin typeface="Times New Roman" pitchFamily="18" charset="0"/>
                <a:ea typeface="ＭＳ Ｐゴシック" pitchFamily="34" charset="-128"/>
                <a:cs typeface="Times New Roman" pitchFamily="18" charset="0"/>
              </a:rPr>
              <a:t>is a stimulant of the central nervous system</a:t>
            </a:r>
          </a:p>
          <a:p>
            <a:pPr eaLnBrk="1" hangingPunct="1">
              <a:lnSpc>
                <a:spcPct val="90000"/>
              </a:lnSpc>
              <a:buSzTx/>
              <a:buFontTx/>
              <a:buChar char="•"/>
            </a:pPr>
            <a:r>
              <a:rPr lang="en-US" dirty="0">
                <a:latin typeface="Times New Roman" pitchFamily="18" charset="0"/>
                <a:ea typeface="ＭＳ Ｐゴシック" pitchFamily="34" charset="-128"/>
                <a:cs typeface="Times New Roman" pitchFamily="18" charset="0"/>
              </a:rPr>
              <a:t>increases alertness but may cause </a:t>
            </a:r>
            <a:r>
              <a:rPr lang="en-US" dirty="0" smtClean="0">
                <a:latin typeface="Times New Roman" pitchFamily="18" charset="0"/>
                <a:ea typeface="ＭＳ Ｐゴシック" pitchFamily="34" charset="-128"/>
                <a:cs typeface="Times New Roman" pitchFamily="18" charset="0"/>
              </a:rPr>
              <a:t>insomnia </a:t>
            </a:r>
            <a:r>
              <a:rPr lang="ar-SA" dirty="0" smtClean="0">
                <a:latin typeface="Times New Roman" pitchFamily="18" charset="0"/>
                <a:ea typeface="ＭＳ Ｐゴシック" pitchFamily="34" charset="-128"/>
                <a:cs typeface="Times New Roman" pitchFamily="18" charset="0"/>
              </a:rPr>
              <a:t>أرق</a:t>
            </a:r>
            <a:endParaRPr lang="en-US" dirty="0">
              <a:latin typeface="Times New Roman" pitchFamily="18" charset="0"/>
              <a:ea typeface="ＭＳ Ｐゴシック" pitchFamily="34" charset="-128"/>
              <a:cs typeface="Times New Roman" pitchFamily="18" charset="0"/>
            </a:endParaRPr>
          </a:p>
          <a:p>
            <a:pPr eaLnBrk="1" hangingPunct="1">
              <a:lnSpc>
                <a:spcPct val="90000"/>
              </a:lnSpc>
              <a:buClr>
                <a:schemeClr val="bg2"/>
              </a:buClr>
              <a:buSzTx/>
              <a:buFontTx/>
              <a:buChar char="•"/>
            </a:pPr>
            <a:endParaRPr lang="en-US" dirty="0">
              <a:latin typeface="Times New Roman" pitchFamily="18" charset="0"/>
              <a:ea typeface="ＭＳ Ｐゴシック" pitchFamily="34" charset="-128"/>
              <a:cs typeface="Times New Roman" pitchFamily="18" charset="0"/>
            </a:endParaRP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79</a:t>
            </a:fld>
            <a:endParaRPr lang="en-US" dirty="0"/>
          </a:p>
        </p:txBody>
      </p:sp>
    </p:spTree>
    <p:extLst>
      <p:ext uri="{BB962C8B-B14F-4D97-AF65-F5344CB8AC3E}">
        <p14:creationId xmlns:p14="http://schemas.microsoft.com/office/powerpoint/2010/main" val="108871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3400" y="257178"/>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Naming Carboxylic Acids</a:t>
            </a:r>
            <a:r>
              <a:rPr lang="en-US" dirty="0">
                <a:latin typeface="Times New Roman" pitchFamily="18" charset="0"/>
                <a:ea typeface="ＭＳ Ｐゴシック" pitchFamily="34" charset="-128"/>
              </a:rPr>
              <a:t> </a:t>
            </a:r>
          </a:p>
        </p:txBody>
      </p:sp>
      <p:sp>
        <p:nvSpPr>
          <p:cNvPr id="34818" name="Rectangle 3"/>
          <p:cNvSpPr>
            <a:spLocks noGrp="1" noChangeArrowheads="1"/>
          </p:cNvSpPr>
          <p:nvPr>
            <p:ph type="body" sz="half" idx="1"/>
          </p:nvPr>
        </p:nvSpPr>
        <p:spPr>
          <a:xfrm>
            <a:off x="609600" y="1676400"/>
            <a:ext cx="8001000" cy="3886200"/>
          </a:xfrm>
        </p:spPr>
        <p:txBody>
          <a:bodyPr/>
          <a:lstStyle/>
          <a:p>
            <a:pPr eaLnBrk="1" hangingPunct="1">
              <a:spcBef>
                <a:spcPts val="100"/>
              </a:spcBef>
              <a:buFont typeface="Wingdings" pitchFamily="2" charset="2"/>
              <a:buNone/>
            </a:pPr>
            <a:r>
              <a:rPr lang="en-US" dirty="0">
                <a:latin typeface="Times New Roman" pitchFamily="18" charset="0"/>
                <a:ea typeface="ＭＳ Ｐゴシック" pitchFamily="34" charset="-128"/>
                <a:cs typeface="Times New Roman" pitchFamily="18" charset="0"/>
              </a:rPr>
              <a:t>Write the IUPAC name for the </a:t>
            </a:r>
          </a:p>
          <a:p>
            <a:pPr eaLnBrk="1" hangingPunct="1">
              <a:spcBef>
                <a:spcPts val="100"/>
              </a:spcBef>
              <a:buFont typeface="Wingdings" pitchFamily="2" charset="2"/>
              <a:buNone/>
            </a:pPr>
            <a:r>
              <a:rPr lang="en-US" dirty="0">
                <a:latin typeface="Times New Roman" pitchFamily="18" charset="0"/>
                <a:ea typeface="ＭＳ Ｐゴシック" pitchFamily="34" charset="-128"/>
                <a:cs typeface="Times New Roman" pitchFamily="18" charset="0"/>
              </a:rPr>
              <a:t>following carboxylic acid:</a:t>
            </a:r>
          </a:p>
          <a:p>
            <a:pPr eaLnBrk="1" hangingPunct="1">
              <a:spcBef>
                <a:spcPts val="100"/>
              </a:spcBef>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buFont typeface="Wingdings" pitchFamily="2" charset="2"/>
              <a:buNone/>
            </a:pPr>
            <a:endParaRPr lang="en-US" b="1" dirty="0">
              <a:solidFill>
                <a:srgbClr val="008000"/>
              </a:solidFill>
              <a:latin typeface="Times New Roman" pitchFamily="18" charset="0"/>
              <a:ea typeface="ＭＳ Ｐゴシック" pitchFamily="34" charset="-128"/>
              <a:cs typeface="Times New Roman" pitchFamily="18" charset="0"/>
            </a:endParaRPr>
          </a:p>
          <a:p>
            <a:pPr eaLnBrk="1" hangingPunct="1">
              <a:buFont typeface="Wingdings" pitchFamily="2" charset="2"/>
              <a:buNone/>
            </a:pPr>
            <a:endParaRPr lang="en-US" b="1" dirty="0">
              <a:solidFill>
                <a:srgbClr val="000090"/>
              </a:solidFill>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b="1" dirty="0">
                <a:solidFill>
                  <a:srgbClr val="7030A0"/>
                </a:solidFill>
                <a:latin typeface="Times New Roman" pitchFamily="18" charset="0"/>
                <a:ea typeface="ＭＳ Ｐゴシック" pitchFamily="34" charset="-128"/>
                <a:cs typeface="Times New Roman" pitchFamily="18" charset="0"/>
              </a:rPr>
              <a:t>STEP 1</a:t>
            </a:r>
            <a:r>
              <a:rPr lang="en-US" dirty="0">
                <a:solidFill>
                  <a:srgbClr val="7030A0"/>
                </a:solidFill>
                <a:latin typeface="Times New Roman" pitchFamily="18" charset="0"/>
                <a:ea typeface="ＭＳ Ｐゴシック" pitchFamily="34" charset="-128"/>
                <a:cs typeface="Times New Roman" pitchFamily="18" charset="0"/>
              </a:rPr>
              <a:t>  </a:t>
            </a:r>
            <a:r>
              <a:rPr lang="en-US" b="1" dirty="0">
                <a:latin typeface="Times New Roman" pitchFamily="18" charset="0"/>
                <a:ea typeface="ＭＳ Ｐゴシック" pitchFamily="34" charset="-128"/>
                <a:cs typeface="Times New Roman" pitchFamily="18" charset="0"/>
              </a:rPr>
              <a:t>Identify the longest carbon chain and replace the </a:t>
            </a:r>
            <a:r>
              <a:rPr lang="en-US" b="1" i="1" dirty="0">
                <a:latin typeface="Times New Roman" pitchFamily="18" charset="0"/>
                <a:ea typeface="ＭＳ Ｐゴシック" pitchFamily="34" charset="-128"/>
                <a:cs typeface="Times New Roman" pitchFamily="18" charset="0"/>
              </a:rPr>
              <a:t>e </a:t>
            </a:r>
            <a:r>
              <a:rPr lang="en-US" b="1" dirty="0">
                <a:latin typeface="Times New Roman" pitchFamily="18" charset="0"/>
                <a:ea typeface="ＭＳ Ｐゴシック" pitchFamily="34" charset="-128"/>
                <a:cs typeface="Times New Roman" pitchFamily="18" charset="0"/>
              </a:rPr>
              <a:t>in</a:t>
            </a:r>
            <a:r>
              <a:rPr lang="en-US" b="1" i="1" dirty="0">
                <a:latin typeface="Times New Roman" pitchFamily="18" charset="0"/>
                <a:ea typeface="ＭＳ Ｐゴシック" pitchFamily="34" charset="-128"/>
                <a:cs typeface="Times New Roman" pitchFamily="18" charset="0"/>
              </a:rPr>
              <a:t> </a:t>
            </a:r>
            <a:r>
              <a:rPr lang="en-US" b="1" dirty="0">
                <a:latin typeface="Times New Roman" pitchFamily="18" charset="0"/>
                <a:ea typeface="ＭＳ Ｐゴシック" pitchFamily="34" charset="-128"/>
                <a:cs typeface="Times New Roman" pitchFamily="18" charset="0"/>
              </a:rPr>
              <a:t>the corresponding alkane name with </a:t>
            </a:r>
            <a:r>
              <a:rPr lang="en-US" b="1" i="1" dirty="0">
                <a:latin typeface="Times New Roman" pitchFamily="18" charset="0"/>
                <a:ea typeface="ＭＳ Ｐゴシック" pitchFamily="34" charset="-128"/>
                <a:cs typeface="Times New Roman" pitchFamily="18" charset="0"/>
              </a:rPr>
              <a:t>oic acid</a:t>
            </a:r>
            <a:r>
              <a:rPr lang="en-US" b="1" dirty="0">
                <a:latin typeface="Times New Roman" pitchFamily="18" charset="0"/>
                <a:ea typeface="ＭＳ Ｐゴシック" pitchFamily="34" charset="-128"/>
                <a:cs typeface="Times New Roman" pitchFamily="18" charset="0"/>
              </a:rPr>
              <a:t>.</a:t>
            </a:r>
            <a:r>
              <a:rPr lang="en-US" b="1" i="1" dirty="0">
                <a:latin typeface="Times New Roman" pitchFamily="18" charset="0"/>
                <a:ea typeface="ＭＳ Ｐゴシック" pitchFamily="34" charset="-128"/>
                <a:cs typeface="Times New Roman" pitchFamily="18" charset="0"/>
              </a:rPr>
              <a:t>  </a:t>
            </a:r>
          </a:p>
          <a:p>
            <a:pPr eaLnBrk="1" hangingPunct="1">
              <a:spcBef>
                <a:spcPct val="0"/>
              </a:spcBef>
              <a:buFont typeface="Wingdings" pitchFamily="2" charset="2"/>
              <a:buNone/>
            </a:pPr>
            <a:r>
              <a:rPr lang="en-US" i="1" dirty="0">
                <a:latin typeface="Times New Roman" pitchFamily="18" charset="0"/>
                <a:ea typeface="ＭＳ Ｐゴシック" pitchFamily="34" charset="-128"/>
                <a:cs typeface="Times New Roman" pitchFamily="18" charset="0"/>
              </a:rPr>
              <a:t>	        	</a:t>
            </a:r>
          </a:p>
          <a:p>
            <a:pPr eaLnBrk="1" hangingPunct="1">
              <a:spcBef>
                <a:spcPct val="0"/>
              </a:spcBef>
              <a:buFont typeface="Wingdings" pitchFamily="2" charset="2"/>
              <a:buNone/>
            </a:pPr>
            <a:r>
              <a:rPr lang="en-US" i="1" dirty="0">
                <a:latin typeface="Times New Roman" pitchFamily="18" charset="0"/>
                <a:ea typeface="ＭＳ Ｐゴシック" pitchFamily="34" charset="-128"/>
                <a:cs typeface="Times New Roman" pitchFamily="18" charset="0"/>
              </a:rPr>
              <a:t>				</a:t>
            </a:r>
            <a:r>
              <a:rPr lang="en-US" dirty="0">
                <a:latin typeface="Times New Roman" pitchFamily="18" charset="0"/>
                <a:ea typeface="ＭＳ Ｐゴシック" pitchFamily="34" charset="-128"/>
                <a:cs typeface="Times New Roman" pitchFamily="18" charset="0"/>
              </a:rPr>
              <a:t>pentanoic acid</a:t>
            </a:r>
            <a:endParaRPr lang="en-US" i="1" dirty="0">
              <a:latin typeface="Times New Roman" pitchFamily="18" charset="0"/>
              <a:ea typeface="ＭＳ Ｐゴシック" pitchFamily="34" charset="-128"/>
              <a:cs typeface="Times New Roman" pitchFamily="18" charset="0"/>
            </a:endParaRPr>
          </a:p>
        </p:txBody>
      </p:sp>
      <p:sp>
        <p:nvSpPr>
          <p:cNvPr id="34819" name="Rectangle 7"/>
          <p:cNvSpPr>
            <a:spLocks noChangeArrowheads="1"/>
          </p:cNvSpPr>
          <p:nvPr/>
        </p:nvSpPr>
        <p:spPr bwMode="auto">
          <a:xfrm>
            <a:off x="1270000" y="2260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ts val="700"/>
              </a:spcBef>
              <a:buClr>
                <a:schemeClr val="accent2"/>
              </a:buClr>
              <a:buSzPct val="60000"/>
              <a:buFont typeface="Wingdings" pitchFamily="2" charset="2"/>
              <a:buNone/>
            </a:pPr>
            <a:endParaRPr lang="en-US" sz="2000" b="0" dirty="0">
              <a:latin typeface="Times New Roman" pitchFamily="18" charset="0"/>
            </a:endParaRPr>
          </a:p>
        </p:txBody>
      </p:sp>
      <p:pic>
        <p:nvPicPr>
          <p:cNvPr id="3482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28800"/>
            <a:ext cx="2438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9F758170-2A1F-4A58-9FD0-6E7F7B1C77BF}" type="slidenum">
              <a:rPr lang="en-US" smtClean="0"/>
              <a:pPr/>
              <a:t>8</a:t>
            </a:fld>
            <a:endParaRPr lang="en-US" dirty="0"/>
          </a:p>
        </p:txBody>
      </p:sp>
      <p:sp>
        <p:nvSpPr>
          <p:cNvPr id="7"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528638" y="204790"/>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Chemistry Link to Health: </a:t>
            </a:r>
            <a:br>
              <a:rPr lang="en-US" dirty="0">
                <a:latin typeface="Times New Roman" pitchFamily="18" charset="0"/>
                <a:ea typeface="ＭＳ Ｐゴシック" pitchFamily="34" charset="-128"/>
                <a:cs typeface="Times New Roman" pitchFamily="18" charset="0"/>
              </a:rPr>
            </a:br>
            <a:r>
              <a:rPr lang="en-US" dirty="0">
                <a:latin typeface="Times New Roman" pitchFamily="18" charset="0"/>
                <a:ea typeface="ＭＳ Ｐゴシック" pitchFamily="34" charset="-128"/>
                <a:cs typeface="Times New Roman" pitchFamily="18" charset="0"/>
              </a:rPr>
              <a:t>Alkaloids: Amines in Plants</a:t>
            </a:r>
          </a:p>
        </p:txBody>
      </p:sp>
      <p:sp>
        <p:nvSpPr>
          <p:cNvPr id="68610" name="AutoShape 3"/>
          <p:cNvSpPr>
            <a:spLocks noGrp="1" noChangeAspect="1" noChangeArrowheads="1"/>
          </p:cNvSpPr>
          <p:nvPr>
            <p:ph type="body" sz="half" idx="1"/>
          </p:nvPr>
        </p:nvSpPr>
        <p:spPr>
          <a:xfrm>
            <a:off x="609600" y="1600200"/>
            <a:ext cx="4876800" cy="4419600"/>
          </a:xfrm>
        </p:spPr>
        <p:txBody>
          <a:bodyPr/>
          <a:lstStyle/>
          <a:p>
            <a:pPr eaLnBrk="1" hangingPunct="1">
              <a:buClr>
                <a:schemeClr val="bg2"/>
              </a:buClr>
              <a:buSzTx/>
              <a:buFontTx/>
              <a:buNone/>
            </a:pPr>
            <a:r>
              <a:rPr lang="en-US" dirty="0">
                <a:latin typeface="Times New Roman" pitchFamily="18" charset="0"/>
                <a:ea typeface="ＭＳ Ｐゴシック" pitchFamily="34" charset="-128"/>
                <a:cs typeface="Times New Roman" pitchFamily="18" charset="0"/>
              </a:rPr>
              <a:t>Morphine and codeine are</a:t>
            </a:r>
          </a:p>
          <a:p>
            <a:pPr eaLnBrk="1" hangingPunct="1">
              <a:buSzTx/>
              <a:buFontTx/>
              <a:buChar char="•"/>
            </a:pPr>
            <a:r>
              <a:rPr lang="en-US" dirty="0">
                <a:latin typeface="Times New Roman" pitchFamily="18" charset="0"/>
                <a:ea typeface="ＭＳ Ｐゴシック" pitchFamily="34" charset="-128"/>
                <a:cs typeface="Times New Roman" pitchFamily="18" charset="0"/>
              </a:rPr>
              <a:t>alkaloids, obtained from the oriental poppy plant</a:t>
            </a:r>
          </a:p>
          <a:p>
            <a:pPr eaLnBrk="1" hangingPunct="1">
              <a:buSzTx/>
              <a:buFontTx/>
              <a:buChar char="•"/>
            </a:pPr>
            <a:r>
              <a:rPr lang="en-US" dirty="0">
                <a:latin typeface="Times New Roman" pitchFamily="18" charset="0"/>
                <a:ea typeface="ＭＳ Ｐゴシック" pitchFamily="34" charset="-128"/>
                <a:cs typeface="Times New Roman" pitchFamily="18" charset="0"/>
              </a:rPr>
              <a:t>used as painkillers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629"/>
          <a:stretch/>
        </p:blipFill>
        <p:spPr>
          <a:xfrm>
            <a:off x="354885" y="3971925"/>
            <a:ext cx="5464890" cy="18161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019" y="1716404"/>
            <a:ext cx="2542775" cy="3884296"/>
          </a:xfrm>
          <a:prstGeom prst="rect">
            <a:avLst/>
          </a:prstGeom>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80</a:t>
            </a:fld>
            <a:endParaRPr lang="en-US" dirty="0"/>
          </a:p>
        </p:txBody>
      </p:sp>
    </p:spTree>
    <p:extLst>
      <p:ext uri="{BB962C8B-B14F-4D97-AF65-F5344CB8AC3E}">
        <p14:creationId xmlns:p14="http://schemas.microsoft.com/office/powerpoint/2010/main" val="27066063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528638" y="257171"/>
            <a:ext cx="7620000" cy="914400"/>
          </a:xfrm>
        </p:spPr>
        <p:txBody>
          <a:bodyPr/>
          <a:lstStyle/>
          <a:p>
            <a:pPr eaLnBrk="1" hangingPunct="1"/>
            <a:r>
              <a:rPr lang="en-US" dirty="0">
                <a:latin typeface="Times New Roman" pitchFamily="18" charset="0"/>
                <a:ea typeface="ＭＳ Ｐゴシック" pitchFamily="34" charset="-128"/>
                <a:cs typeface="Times New Roman" pitchFamily="18" charset="0"/>
              </a:rPr>
              <a:t>Learning Check</a:t>
            </a:r>
            <a:r>
              <a:rPr lang="en-US" dirty="0">
                <a:latin typeface="Times New Roman" pitchFamily="18" charset="0"/>
                <a:ea typeface="ＭＳ Ｐゴシック" pitchFamily="34" charset="-128"/>
              </a:rPr>
              <a:t> </a:t>
            </a:r>
          </a:p>
        </p:txBody>
      </p:sp>
      <p:sp>
        <p:nvSpPr>
          <p:cNvPr id="70658" name="Rectangle 3"/>
          <p:cNvSpPr>
            <a:spLocks noGrp="1" noChangeArrowheads="1"/>
          </p:cNvSpPr>
          <p:nvPr>
            <p:ph sz="quarter" idx="1"/>
          </p:nvPr>
        </p:nvSpPr>
        <p:spPr/>
        <p:txBody>
          <a:bodyPr/>
          <a:lstStyle/>
          <a:p>
            <a:pPr marL="609600" indent="-60960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Draw the condensed structural formula, or line-angle formula if cyclic, for</a:t>
            </a: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Tx/>
              <a:buNone/>
            </a:pPr>
            <a:r>
              <a:rPr lang="en-US" dirty="0">
                <a:latin typeface="Times New Roman" pitchFamily="18" charset="0"/>
                <a:ea typeface="ＭＳ Ｐゴシック" pitchFamily="34" charset="-128"/>
                <a:cs typeface="Times New Roman" pitchFamily="18" charset="0"/>
              </a:rPr>
              <a:t>A.   methylpropylamine</a:t>
            </a:r>
          </a:p>
          <a:p>
            <a:pPr marL="609600" indent="-609600" eaLnBrk="1" hangingPunct="1">
              <a:buFontTx/>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Tx/>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Tx/>
              <a:buNone/>
            </a:pPr>
            <a:r>
              <a:rPr lang="en-US" dirty="0">
                <a:latin typeface="Times New Roman" pitchFamily="18" charset="0"/>
                <a:ea typeface="ＭＳ Ｐゴシック" pitchFamily="34" charset="-128"/>
                <a:cs typeface="Times New Roman" pitchFamily="18" charset="0"/>
              </a:rPr>
              <a:t>B.   2-chloroaniline</a:t>
            </a:r>
          </a:p>
          <a:p>
            <a:pPr marL="609600" indent="-609600" eaLnBrk="1" hangingPunct="1">
              <a:buFontTx/>
              <a:buChar char="•"/>
            </a:pPr>
            <a:endParaRPr lang="en-US" dirty="0">
              <a:latin typeface="Times New Roman" pitchFamily="18" charset="0"/>
              <a:ea typeface="ＭＳ Ｐゴシック" pitchFamily="34" charset="-128"/>
              <a:cs typeface="Times New Roman" pitchFamily="18" charset="0"/>
            </a:endParaRPr>
          </a:p>
        </p:txBody>
      </p:sp>
      <p:sp>
        <p:nvSpPr>
          <p:cNvPr id="4"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81</a:t>
            </a:fld>
            <a:endParaRPr lang="en-US" dirty="0"/>
          </a:p>
        </p:txBody>
      </p:sp>
    </p:spTree>
    <p:extLst>
      <p:ext uri="{BB962C8B-B14F-4D97-AF65-F5344CB8AC3E}">
        <p14:creationId xmlns:p14="http://schemas.microsoft.com/office/powerpoint/2010/main" val="2707001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528638" y="257172"/>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Solution</a:t>
            </a:r>
            <a:r>
              <a:rPr lang="en-US" sz="3600" dirty="0">
                <a:latin typeface="Times New Roman" pitchFamily="18" charset="0"/>
                <a:ea typeface="ＭＳ Ｐゴシック" pitchFamily="34" charset="-128"/>
              </a:rPr>
              <a:t> </a:t>
            </a:r>
          </a:p>
        </p:txBody>
      </p:sp>
      <p:sp>
        <p:nvSpPr>
          <p:cNvPr id="72706" name="Rectangle 3"/>
          <p:cNvSpPr>
            <a:spLocks noGrp="1" noChangeArrowheads="1"/>
          </p:cNvSpPr>
          <p:nvPr>
            <p:ph type="body" sz="half" idx="1"/>
          </p:nvPr>
        </p:nvSpPr>
        <p:spPr>
          <a:xfrm>
            <a:off x="609600" y="1600200"/>
            <a:ext cx="8196263" cy="4419600"/>
          </a:xfrm>
        </p:spPr>
        <p:txBody>
          <a:bodyPr/>
          <a:lstStyle/>
          <a:p>
            <a:pPr marL="609600" indent="-60960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Draw the condensed structural formula, or line-angle formula if cyclic, for</a:t>
            </a:r>
          </a:p>
          <a:p>
            <a:pPr marL="609600" indent="-609600" eaLnBrk="1" hangingPunct="1">
              <a:buFont typeface="Wingdings" pitchFamily="2" charset="2"/>
              <a:buNone/>
            </a:pPr>
            <a:endParaRPr lang="en-US" dirty="0">
              <a:latin typeface="Times New Roman" pitchFamily="18" charset="0"/>
              <a:ea typeface="ＭＳ Ｐゴシック" pitchFamily="34" charset="-128"/>
            </a:endParaRPr>
          </a:p>
          <a:p>
            <a:pPr marL="609600" indent="-609600" eaLnBrk="1" hangingPunct="1">
              <a:buFont typeface="Arial" pitchFamily="34" charset="0"/>
              <a:buNone/>
            </a:pPr>
            <a:r>
              <a:rPr lang="en-US" dirty="0">
                <a:latin typeface="Times New Roman" pitchFamily="18" charset="0"/>
                <a:ea typeface="ＭＳ Ｐゴシック" pitchFamily="34" charset="-128"/>
                <a:cs typeface="Times New Roman" pitchFamily="18" charset="0"/>
              </a:rPr>
              <a:t>A.   methylpropylamine </a:t>
            </a:r>
            <a:r>
              <a:rPr lang="en-US" dirty="0">
                <a:latin typeface="Times New Roman" pitchFamily="18" charset="0"/>
                <a:ea typeface="ＭＳ Ｐゴシック" pitchFamily="34" charset="-128"/>
              </a:rPr>
              <a:t>	CH</a:t>
            </a:r>
            <a:r>
              <a:rPr lang="en-US" baseline="-25000" dirty="0">
                <a:latin typeface="Times New Roman" pitchFamily="18" charset="0"/>
                <a:ea typeface="ＭＳ Ｐゴシック" pitchFamily="34" charset="-128"/>
              </a:rPr>
              <a:t>3 </a:t>
            </a:r>
            <a:r>
              <a:rPr lang="en-US" dirty="0">
                <a:latin typeface="Times New Roman" pitchFamily="18" charset="0"/>
                <a:ea typeface="ＭＳ Ｐゴシック" pitchFamily="34" charset="-128"/>
              </a:rPr>
              <a:t>—</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2 </a:t>
            </a:r>
            <a:r>
              <a:rPr lang="en-US" dirty="0">
                <a:latin typeface="Times New Roman" pitchFamily="18" charset="0"/>
                <a:ea typeface="ＭＳ Ｐゴシック" pitchFamily="34" charset="-128"/>
              </a:rPr>
              <a:t>—</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2 </a:t>
            </a:r>
            <a:r>
              <a:rPr lang="en-US" dirty="0">
                <a:latin typeface="Times New Roman" pitchFamily="18" charset="0"/>
                <a:ea typeface="ＭＳ Ｐゴシック" pitchFamily="34" charset="-128"/>
              </a:rPr>
              <a:t>—</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NH</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t>
            </a:r>
            <a:r>
              <a:rPr lang="en-US" baseline="-2500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CH</a:t>
            </a:r>
            <a:r>
              <a:rPr lang="en-US" baseline="-25000" dirty="0">
                <a:latin typeface="Times New Roman" pitchFamily="18" charset="0"/>
                <a:ea typeface="ＭＳ Ｐゴシック" pitchFamily="34" charset="-128"/>
              </a:rPr>
              <a:t>3</a:t>
            </a:r>
            <a:endParaRPr lang="en-US" dirty="0">
              <a:latin typeface="Times New Roman" pitchFamily="18" charset="0"/>
              <a:ea typeface="ＭＳ Ｐゴシック" pitchFamily="34" charset="-128"/>
              <a:cs typeface="Times New Roman" pitchFamily="18" charset="0"/>
            </a:endParaRPr>
          </a:p>
          <a:p>
            <a:pPr marL="609600" indent="-60960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	</a:t>
            </a: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B.   2-chloroaniline</a:t>
            </a: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marL="609600" indent="-609600"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p:txBody>
      </p:sp>
      <p:pic>
        <p:nvPicPr>
          <p:cNvPr id="727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3002" y="4126336"/>
            <a:ext cx="14478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82</a:t>
            </a:fld>
            <a:endParaRPr lang="en-US" dirty="0"/>
          </a:p>
        </p:txBody>
      </p:sp>
    </p:spTree>
    <p:extLst>
      <p:ext uri="{BB962C8B-B14F-4D97-AF65-F5344CB8AC3E}">
        <p14:creationId xmlns:p14="http://schemas.microsoft.com/office/powerpoint/2010/main" val="3159794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533400" y="219076"/>
            <a:ext cx="7770813" cy="990600"/>
          </a:xfrm>
        </p:spPr>
        <p:txBody>
          <a:bodyPr/>
          <a:lstStyle/>
          <a:p>
            <a:pPr eaLnBrk="1" hangingPunct="1"/>
            <a:r>
              <a:rPr lang="en-US" dirty="0">
                <a:latin typeface="Times New Roman" pitchFamily="18" charset="0"/>
                <a:ea typeface="ＭＳ Ｐゴシック" pitchFamily="34" charset="-128"/>
              </a:rPr>
              <a:t>14.6  </a:t>
            </a:r>
            <a:r>
              <a:rPr lang="en-US" dirty="0">
                <a:solidFill>
                  <a:srgbClr val="800000"/>
                </a:solidFill>
                <a:latin typeface="Times New Roman" pitchFamily="18" charset="0"/>
                <a:ea typeface="ＭＳ Ｐゴシック" pitchFamily="34" charset="-128"/>
              </a:rPr>
              <a:t>Amides</a:t>
            </a:r>
          </a:p>
        </p:txBody>
      </p:sp>
      <p:sp>
        <p:nvSpPr>
          <p:cNvPr id="12291" name="TextBox 9"/>
          <p:cNvSpPr txBox="1">
            <a:spLocks noChangeArrowheads="1"/>
          </p:cNvSpPr>
          <p:nvPr/>
        </p:nvSpPr>
        <p:spPr bwMode="auto">
          <a:xfrm>
            <a:off x="642938" y="5088925"/>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3D9D1E"/>
                </a:solidFill>
                <a:latin typeface="Times New Roman" pitchFamily="18" charset="0"/>
                <a:cs typeface="Times New Roman" pitchFamily="18" charset="0"/>
              </a:rPr>
              <a:t>Learning </a:t>
            </a:r>
            <a:r>
              <a:rPr lang="en-US" sz="2400" b="1" dirty="0">
                <a:solidFill>
                  <a:srgbClr val="3D9D1E"/>
                </a:solidFill>
                <a:latin typeface="Times New Roman" pitchFamily="18" charset="0"/>
              </a:rPr>
              <a:t>Goal  </a:t>
            </a:r>
            <a:r>
              <a:rPr lang="en-US" sz="2400" dirty="0">
                <a:latin typeface="Times New Roman" pitchFamily="18" charset="0"/>
              </a:rPr>
              <a:t>Write the IUPAC and common names for amides and draw the condensed structural or line-angle formulas for the products of formation and hydrolysis.</a:t>
            </a:r>
          </a:p>
        </p:txBody>
      </p:sp>
      <p:sp>
        <p:nvSpPr>
          <p:cNvPr id="12292" name="TextBox 4"/>
          <p:cNvSpPr txBox="1">
            <a:spLocks noChangeArrowheads="1"/>
          </p:cNvSpPr>
          <p:nvPr/>
        </p:nvSpPr>
        <p:spPr bwMode="auto">
          <a:xfrm>
            <a:off x="642938" y="1524000"/>
            <a:ext cx="46434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dirty="0">
                <a:latin typeface="Times New Roman" pitchFamily="18" charset="0"/>
              </a:rPr>
              <a:t>Tylenol, an aspirin substitute, contains acetaminophen. Acetaminophen is an amide. It acts to reduce fever and pain; however, it has little anti-inflammatory effect.</a:t>
            </a:r>
          </a:p>
        </p:txBody>
      </p:sp>
      <p:pic>
        <p:nvPicPr>
          <p:cNvPr id="122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91925"/>
            <a:ext cx="3289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1665288"/>
            <a:ext cx="31813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83</a:t>
            </a:fld>
            <a:endParaRPr lang="en-US" dirty="0"/>
          </a:p>
        </p:txBody>
      </p:sp>
    </p:spTree>
    <p:extLst>
      <p:ext uri="{BB962C8B-B14F-4D97-AF65-F5344CB8AC3E}">
        <p14:creationId xmlns:p14="http://schemas.microsoft.com/office/powerpoint/2010/main" val="6673632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533399" y="257182"/>
            <a:ext cx="7770813" cy="914400"/>
          </a:xfrm>
        </p:spPr>
        <p:txBody>
          <a:bodyPr/>
          <a:lstStyle/>
          <a:p>
            <a:pPr eaLnBrk="1" hangingPunct="1"/>
            <a:r>
              <a:rPr lang="en-US" dirty="0">
                <a:latin typeface="Times New Roman" pitchFamily="18" charset="0"/>
                <a:ea typeface="ＭＳ Ｐゴシック" pitchFamily="34" charset="-128"/>
              </a:rPr>
              <a:t>Amides</a:t>
            </a:r>
          </a:p>
        </p:txBody>
      </p:sp>
      <p:sp>
        <p:nvSpPr>
          <p:cNvPr id="13315" name="Rectangle 3"/>
          <p:cNvSpPr>
            <a:spLocks noGrp="1" noChangeArrowheads="1"/>
          </p:cNvSpPr>
          <p:nvPr>
            <p:ph sz="quarter" idx="1"/>
          </p:nvPr>
        </p:nvSpPr>
        <p:spPr>
          <a:xfrm>
            <a:off x="609600" y="1524000"/>
            <a:ext cx="8029575" cy="4114800"/>
          </a:xfrm>
        </p:spPr>
        <p:txBody>
          <a:bodyPr/>
          <a:lstStyle/>
          <a:p>
            <a:pPr marL="0" indent="0" eaLnBrk="1" hangingPunct="1">
              <a:spcBef>
                <a:spcPct val="0"/>
              </a:spcBef>
              <a:buClr>
                <a:schemeClr val="bg2"/>
              </a:buClr>
              <a:buSzTx/>
              <a:buFontTx/>
              <a:buNone/>
            </a:pPr>
            <a:r>
              <a:rPr lang="en-US" b="1" dirty="0">
                <a:latin typeface="Times New Roman" pitchFamily="18" charset="0"/>
                <a:ea typeface="ＭＳ Ｐゴシック" pitchFamily="34" charset="-128"/>
              </a:rPr>
              <a:t>Amides</a:t>
            </a:r>
            <a:r>
              <a:rPr lang="en-US" dirty="0">
                <a:latin typeface="Times New Roman" pitchFamily="18" charset="0"/>
                <a:ea typeface="ＭＳ Ｐゴシック" pitchFamily="34" charset="-128"/>
              </a:rPr>
              <a:t> are derivatives of carboxylic acids in which a nitrogen group (</a:t>
            </a:r>
            <a:r>
              <a:rPr lang="en-US" dirty="0">
                <a:solidFill>
                  <a:srgbClr val="0000FF"/>
                </a:solidFill>
                <a:latin typeface="Times New Roman" pitchFamily="18" charset="0"/>
                <a:ea typeface="ＭＳ Ｐゴシック" pitchFamily="34" charset="-128"/>
              </a:rPr>
              <a:t>—NH</a:t>
            </a:r>
            <a:r>
              <a:rPr lang="en-US" baseline="-25000" dirty="0">
                <a:solidFill>
                  <a:srgbClr val="0000FF"/>
                </a:solidFill>
                <a:latin typeface="Times New Roman" pitchFamily="18" charset="0"/>
                <a:ea typeface="ＭＳ Ｐゴシック" pitchFamily="34" charset="-128"/>
              </a:rPr>
              <a:t>2</a:t>
            </a:r>
            <a:r>
              <a:rPr lang="en-US" dirty="0">
                <a:latin typeface="Times New Roman" pitchFamily="18" charset="0"/>
                <a:ea typeface="ＭＳ Ｐゴシック" pitchFamily="34" charset="-128"/>
              </a:rPr>
              <a:t>) replaces the hydroxyl (</a:t>
            </a:r>
            <a:r>
              <a:rPr lang="en-US" dirty="0">
                <a:solidFill>
                  <a:srgbClr val="FF0000"/>
                </a:solidFill>
                <a:latin typeface="Times New Roman" pitchFamily="18" charset="0"/>
                <a:ea typeface="ＭＳ Ｐゴシック" pitchFamily="34" charset="-128"/>
              </a:rPr>
              <a:t>—OH</a:t>
            </a:r>
            <a:r>
              <a:rPr lang="en-US" dirty="0">
                <a:latin typeface="Times New Roman" pitchFamily="18" charset="0"/>
                <a:ea typeface="ＭＳ Ｐゴシック" pitchFamily="34" charset="-128"/>
              </a:rPr>
              <a:t>)</a:t>
            </a:r>
            <a:r>
              <a:rPr lang="en-US" dirty="0">
                <a:solidFill>
                  <a:srgbClr val="FF0000"/>
                </a:solidFill>
                <a:latin typeface="Times New Roman" pitchFamily="18" charset="0"/>
                <a:ea typeface="ＭＳ Ｐゴシック" pitchFamily="34" charset="-128"/>
              </a:rPr>
              <a:t> </a:t>
            </a:r>
            <a:r>
              <a:rPr lang="en-US" dirty="0">
                <a:latin typeface="Times New Roman" pitchFamily="18" charset="0"/>
                <a:ea typeface="ＭＳ Ｐゴシック" pitchFamily="34" charset="-128"/>
              </a:rPr>
              <a:t>group of carboxylic acids.</a:t>
            </a:r>
          </a:p>
          <a:p>
            <a:pPr marL="0" indent="0" eaLnBrk="1" hangingPunct="1">
              <a:spcBef>
                <a:spcPct val="50000"/>
              </a:spcBef>
              <a:buFont typeface="Wingdings" pitchFamily="2" charset="2"/>
              <a:buNone/>
            </a:pPr>
            <a:r>
              <a:rPr lang="en-US" dirty="0">
                <a:latin typeface="Times New Roman" pitchFamily="18" charset="0"/>
                <a:ea typeface="ＭＳ Ｐゴシック" pitchFamily="34" charset="-128"/>
              </a:rPr>
              <a:t>                 </a:t>
            </a:r>
          </a:p>
        </p:txBody>
      </p:sp>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670175"/>
            <a:ext cx="42259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
          <p:cNvPicPr>
            <a:picLocks noChangeAspect="1"/>
          </p:cNvPicPr>
          <p:nvPr/>
        </p:nvPicPr>
        <p:blipFill>
          <a:blip r:embed="rId4">
            <a:extLst>
              <a:ext uri="{28A0092B-C50C-407E-A947-70E740481C1C}">
                <a14:useLocalDpi xmlns:a14="http://schemas.microsoft.com/office/drawing/2010/main" val="0"/>
              </a:ext>
            </a:extLst>
          </a:blip>
          <a:srcRect b="3558"/>
          <a:stretch>
            <a:fillRect/>
          </a:stretch>
        </p:blipFill>
        <p:spPr bwMode="auto">
          <a:xfrm>
            <a:off x="2316163" y="3667125"/>
            <a:ext cx="40544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08VOL4\Graphics\Powerpoint\PEARSON\PE006-TIMBERLAKE-13e\Final Files\Lecture PPT\JPGS\ch13\Core Chemistry Skill marginal element-p437.jpg"/>
          <p:cNvPicPr>
            <a:picLocks noChangeAspect="1" noChangeArrowheads="1"/>
          </p:cNvPicPr>
          <p:nvPr/>
        </p:nvPicPr>
        <p:blipFill>
          <a:blip r:embed="rId5"/>
          <a:stretch>
            <a:fillRect/>
          </a:stretch>
        </p:blipFill>
        <p:spPr bwMode="auto">
          <a:xfrm>
            <a:off x="6189472" y="518286"/>
            <a:ext cx="2852928" cy="645416"/>
          </a:xfrm>
          <a:prstGeom prst="rect">
            <a:avLst/>
          </a:prstGeom>
          <a:noFill/>
        </p:spPr>
      </p:pic>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84</a:t>
            </a:fld>
            <a:endParaRPr lang="en-US" dirty="0"/>
          </a:p>
        </p:txBody>
      </p:sp>
    </p:spTree>
    <p:extLst>
      <p:ext uri="{BB962C8B-B14F-4D97-AF65-F5344CB8AC3E}">
        <p14:creationId xmlns:p14="http://schemas.microsoft.com/office/powerpoint/2010/main" val="203232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57180"/>
            <a:ext cx="7770813" cy="914400"/>
          </a:xfrm>
        </p:spPr>
        <p:txBody>
          <a:bodyPr/>
          <a:lstStyle/>
          <a:p>
            <a:pPr eaLnBrk="1" hangingPunct="1"/>
            <a:r>
              <a:rPr lang="en-US" dirty="0">
                <a:latin typeface="Times New Roman" pitchFamily="18" charset="0"/>
                <a:ea typeface="ＭＳ Ｐゴシック" pitchFamily="34" charset="-128"/>
              </a:rPr>
              <a:t>Preparation of Amides: Amidation</a:t>
            </a:r>
          </a:p>
        </p:txBody>
      </p:sp>
      <p:sp>
        <p:nvSpPr>
          <p:cNvPr id="14339" name="Rectangle 3"/>
          <p:cNvSpPr>
            <a:spLocks noGrp="1" noChangeArrowheads="1"/>
          </p:cNvSpPr>
          <p:nvPr>
            <p:ph sz="quarter" idx="1"/>
          </p:nvPr>
        </p:nvSpPr>
        <p:spPr>
          <a:xfrm>
            <a:off x="609600" y="1600200"/>
            <a:ext cx="8077200" cy="4648200"/>
          </a:xfrm>
        </p:spPr>
        <p:txBody>
          <a:bodyPr/>
          <a:lstStyle/>
          <a:p>
            <a:pPr marL="0" indent="0" eaLnBrk="1" hangingPunct="1">
              <a:spcBef>
                <a:spcPct val="0"/>
              </a:spcBef>
              <a:buClr>
                <a:schemeClr val="bg2"/>
              </a:buClr>
              <a:buSzTx/>
              <a:buFontTx/>
              <a:buNone/>
            </a:pPr>
            <a:r>
              <a:rPr lang="en-US" dirty="0">
                <a:latin typeface="Times New Roman" pitchFamily="18" charset="0"/>
                <a:ea typeface="ＭＳ Ｐゴシック" pitchFamily="34" charset="-128"/>
              </a:rPr>
              <a:t>Amides are produced by reacting a carboxylic acid with ammonia, or a primary or </a:t>
            </a:r>
            <a:r>
              <a:rPr lang="en-US" dirty="0" smtClean="0">
                <a:latin typeface="Times New Roman" pitchFamily="18" charset="0"/>
                <a:ea typeface="ＭＳ Ｐゴシック" pitchFamily="34" charset="-128"/>
              </a:rPr>
              <a:t>a secondary </a:t>
            </a:r>
            <a:r>
              <a:rPr lang="en-US" dirty="0">
                <a:latin typeface="Times New Roman" pitchFamily="18" charset="0"/>
                <a:ea typeface="ＭＳ Ｐゴシック" pitchFamily="34" charset="-128"/>
              </a:rPr>
              <a:t>amine, </a:t>
            </a:r>
            <a:r>
              <a:rPr lang="en-US" dirty="0">
                <a:latin typeface="Times New Roman" pitchFamily="18" charset="0"/>
                <a:ea typeface="ＭＳ Ｐゴシック" pitchFamily="34" charset="-128"/>
                <a:cs typeface="Times New Roman" pitchFamily="18" charset="0"/>
              </a:rPr>
              <a:t>and heat.</a:t>
            </a: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cs typeface="Times New Roman" pitchFamily="18" charset="0"/>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b="4474"/>
          <a:stretch>
            <a:fillRect/>
          </a:stretch>
        </p:blipFill>
        <p:spPr bwMode="auto">
          <a:xfrm>
            <a:off x="609600" y="2697163"/>
            <a:ext cx="767873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85</a:t>
            </a:fld>
            <a:endParaRPr lang="en-US" dirty="0"/>
          </a:p>
        </p:txBody>
      </p:sp>
    </p:spTree>
    <p:extLst>
      <p:ext uri="{BB962C8B-B14F-4D97-AF65-F5344CB8AC3E}">
        <p14:creationId xmlns:p14="http://schemas.microsoft.com/office/powerpoint/2010/main" val="12232814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533400" y="257180"/>
            <a:ext cx="7770813" cy="914400"/>
          </a:xfrm>
        </p:spPr>
        <p:txBody>
          <a:bodyPr/>
          <a:lstStyle/>
          <a:p>
            <a:pPr eaLnBrk="1" hangingPunct="1"/>
            <a:r>
              <a:rPr lang="en-US" dirty="0">
                <a:latin typeface="Times New Roman" pitchFamily="18" charset="0"/>
                <a:ea typeface="ＭＳ Ｐゴシック" pitchFamily="34" charset="-128"/>
              </a:rPr>
              <a:t>Learning Check</a:t>
            </a:r>
          </a:p>
        </p:txBody>
      </p:sp>
      <p:sp>
        <p:nvSpPr>
          <p:cNvPr id="15363" name="Rectangle 3"/>
          <p:cNvSpPr>
            <a:spLocks noGrp="1" noChangeArrowheads="1"/>
          </p:cNvSpPr>
          <p:nvPr>
            <p:ph sz="quarter" idx="1"/>
          </p:nvPr>
        </p:nvSpPr>
        <p:spPr>
          <a:xfrm>
            <a:off x="609600" y="1600200"/>
            <a:ext cx="8229600" cy="4114800"/>
          </a:xfrm>
        </p:spPr>
        <p:txBody>
          <a:bodyPr/>
          <a:lstStyle/>
          <a:p>
            <a:pPr marL="0" indent="0" eaLnBrk="1" hangingPunct="1">
              <a:spcBef>
                <a:spcPct val="0"/>
              </a:spcBef>
              <a:buClr>
                <a:schemeClr val="bg2"/>
              </a:buClr>
              <a:buSzTx/>
              <a:buFontTx/>
              <a:buNone/>
            </a:pPr>
            <a:r>
              <a:rPr lang="en-US" dirty="0">
                <a:latin typeface="Times New Roman" pitchFamily="18" charset="0"/>
                <a:ea typeface="ＭＳ Ｐゴシック" pitchFamily="34" charset="-128"/>
              </a:rPr>
              <a:t>Predict the product of the following amidation reaction:</a:t>
            </a: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38862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86</a:t>
            </a:fld>
            <a:endParaRPr lang="en-US" dirty="0"/>
          </a:p>
        </p:txBody>
      </p:sp>
    </p:spTree>
    <p:extLst>
      <p:ext uri="{BB962C8B-B14F-4D97-AF65-F5344CB8AC3E}">
        <p14:creationId xmlns:p14="http://schemas.microsoft.com/office/powerpoint/2010/main" val="375096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33400" y="257180"/>
            <a:ext cx="7770813" cy="914400"/>
          </a:xfrm>
        </p:spPr>
        <p:txBody>
          <a:bodyPr/>
          <a:lstStyle/>
          <a:p>
            <a:pPr eaLnBrk="1" hangingPunct="1"/>
            <a:r>
              <a:rPr lang="en-US" dirty="0">
                <a:latin typeface="Times New Roman" pitchFamily="18" charset="0"/>
                <a:ea typeface="ＭＳ Ｐゴシック" pitchFamily="34" charset="-128"/>
              </a:rPr>
              <a:t>Solution</a:t>
            </a:r>
          </a:p>
        </p:txBody>
      </p:sp>
      <p:sp>
        <p:nvSpPr>
          <p:cNvPr id="16387" name="Rectangle 3"/>
          <p:cNvSpPr>
            <a:spLocks noGrp="1" noChangeArrowheads="1"/>
          </p:cNvSpPr>
          <p:nvPr>
            <p:ph sz="quarter" idx="1"/>
          </p:nvPr>
        </p:nvSpPr>
        <p:spPr>
          <a:xfrm>
            <a:off x="609600" y="1600200"/>
            <a:ext cx="8229600" cy="4114800"/>
          </a:xfrm>
        </p:spPr>
        <p:txBody>
          <a:bodyPr/>
          <a:lstStyle/>
          <a:p>
            <a:pPr marL="0" indent="0" eaLnBrk="1" hangingPunct="1">
              <a:spcBef>
                <a:spcPct val="0"/>
              </a:spcBef>
              <a:buClr>
                <a:schemeClr val="bg2"/>
              </a:buClr>
              <a:buSzTx/>
              <a:buFontTx/>
              <a:buNone/>
            </a:pPr>
            <a:r>
              <a:rPr lang="en-US" dirty="0">
                <a:latin typeface="Times New Roman" pitchFamily="18" charset="0"/>
                <a:ea typeface="ＭＳ Ｐゴシック" pitchFamily="34" charset="-128"/>
              </a:rPr>
              <a:t>Predict the product of the following amidation reaction:</a:t>
            </a: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endParaRPr>
          </a:p>
          <a:p>
            <a:pPr marL="0" indent="0" eaLnBrk="1" hangingPunct="1">
              <a:spcBef>
                <a:spcPct val="0"/>
              </a:spcBef>
              <a:buClr>
                <a:schemeClr val="bg2"/>
              </a:buClr>
              <a:buSzTx/>
              <a:buFontTx/>
              <a:buNone/>
            </a:pPr>
            <a:endParaRPr lang="en-US" dirty="0">
              <a:latin typeface="Times New Roman" pitchFamily="18" charset="0"/>
              <a:ea typeface="ＭＳ Ｐゴシック" pitchFamily="34" charset="-128"/>
            </a:endParaRPr>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38862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0"/>
            <a:ext cx="3425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87</a:t>
            </a:fld>
            <a:endParaRPr lang="en-US" dirty="0"/>
          </a:p>
        </p:txBody>
      </p:sp>
    </p:spTree>
    <p:extLst>
      <p:ext uri="{BB962C8B-B14F-4D97-AF65-F5344CB8AC3E}">
        <p14:creationId xmlns:p14="http://schemas.microsoft.com/office/powerpoint/2010/main" val="952498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533400" y="257181"/>
            <a:ext cx="7770813" cy="914400"/>
          </a:xfrm>
        </p:spPr>
        <p:txBody>
          <a:bodyPr/>
          <a:lstStyle/>
          <a:p>
            <a:pPr eaLnBrk="1" hangingPunct="1"/>
            <a:r>
              <a:rPr lang="en-US" dirty="0">
                <a:latin typeface="Times New Roman" pitchFamily="18" charset="0"/>
                <a:ea typeface="ＭＳ Ｐゴシック" pitchFamily="34" charset="-128"/>
              </a:rPr>
              <a:t>Naming Amides</a:t>
            </a:r>
          </a:p>
        </p:txBody>
      </p:sp>
      <p:sp>
        <p:nvSpPr>
          <p:cNvPr id="17411" name="Rectangle 3"/>
          <p:cNvSpPr>
            <a:spLocks noGrp="1" noChangeArrowheads="1"/>
          </p:cNvSpPr>
          <p:nvPr>
            <p:ph sz="quarter" idx="1"/>
          </p:nvPr>
        </p:nvSpPr>
        <p:spPr>
          <a:xfrm>
            <a:off x="609600" y="1600200"/>
            <a:ext cx="8153400" cy="4114800"/>
          </a:xfrm>
        </p:spPr>
        <p:txBody>
          <a:bodyPr/>
          <a:lstStyle/>
          <a:p>
            <a:pPr eaLnBrk="1" hangingPunct="1"/>
            <a:r>
              <a:rPr lang="en-US" dirty="0">
                <a:latin typeface="Times New Roman" pitchFamily="18" charset="0"/>
                <a:ea typeface="ＭＳ Ｐゴシック" pitchFamily="34" charset="-128"/>
              </a:rPr>
              <a:t>In both the common and IUPAC names, amides are named by dropping the </a:t>
            </a:r>
            <a:r>
              <a:rPr lang="en-US" i="1" dirty="0">
                <a:latin typeface="Times New Roman" pitchFamily="18" charset="0"/>
                <a:ea typeface="ＭＳ Ｐゴシック" pitchFamily="34" charset="-128"/>
              </a:rPr>
              <a:t>oic acid </a:t>
            </a:r>
            <a:r>
              <a:rPr lang="en-US" dirty="0">
                <a:latin typeface="Times New Roman" pitchFamily="18" charset="0"/>
                <a:ea typeface="ＭＳ Ｐゴシック" pitchFamily="34" charset="-128"/>
              </a:rPr>
              <a:t>(IUPAC) or </a:t>
            </a:r>
            <a:r>
              <a:rPr lang="en-US" i="1" dirty="0">
                <a:latin typeface="Times New Roman" pitchFamily="18" charset="0"/>
                <a:ea typeface="ＭＳ Ｐゴシック" pitchFamily="34" charset="-128"/>
              </a:rPr>
              <a:t>ic acid </a:t>
            </a:r>
            <a:r>
              <a:rPr lang="en-US" dirty="0">
                <a:latin typeface="Times New Roman" pitchFamily="18" charset="0"/>
                <a:ea typeface="ＭＳ Ｐゴシック" pitchFamily="34" charset="-128"/>
              </a:rPr>
              <a:t>(common) from the carboxylic acid name and adding the suffix </a:t>
            </a:r>
            <a:r>
              <a:rPr lang="en-US" i="1" dirty="0">
                <a:latin typeface="Times New Roman" pitchFamily="18" charset="0"/>
                <a:ea typeface="ＭＳ Ｐゴシック" pitchFamily="34" charset="-128"/>
              </a:rPr>
              <a:t>amide</a:t>
            </a:r>
            <a:r>
              <a:rPr lang="en-US" dirty="0">
                <a:latin typeface="Times New Roman" pitchFamily="18" charset="0"/>
                <a:ea typeface="ＭＳ Ｐゴシック" pitchFamily="34" charset="-128"/>
              </a:rPr>
              <a:t>.</a:t>
            </a:r>
          </a:p>
          <a:p>
            <a:pPr eaLnBrk="1" hangingPunct="1"/>
            <a:r>
              <a:rPr lang="en-US" dirty="0">
                <a:latin typeface="Times New Roman" pitchFamily="18" charset="0"/>
                <a:ea typeface="ＭＳ Ｐゴシック" pitchFamily="34" charset="-128"/>
              </a:rPr>
              <a:t>Alkyl groups attached to the nitrogen of an amide are named with the prefix </a:t>
            </a:r>
            <a:r>
              <a:rPr lang="en-US" i="1" dirty="0">
                <a:latin typeface="Times New Roman" pitchFamily="18" charset="0"/>
                <a:ea typeface="ＭＳ Ｐゴシック" pitchFamily="34" charset="-128"/>
              </a:rPr>
              <a:t>N</a:t>
            </a:r>
            <a:r>
              <a:rPr lang="en-US" dirty="0">
                <a:latin typeface="Times New Roman" pitchFamily="18" charset="0"/>
                <a:ea typeface="ＭＳ Ｐゴシック" pitchFamily="34" charset="-128"/>
              </a:rPr>
              <a:t>-</a:t>
            </a:r>
            <a:r>
              <a:rPr lang="en-US" i="1"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followed by the</a:t>
            </a:r>
            <a:r>
              <a:rPr lang="en-US" i="1"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alkyl name.</a:t>
            </a:r>
            <a:endParaRPr lang="en-US" i="1" dirty="0">
              <a:solidFill>
                <a:srgbClr val="227A8F"/>
              </a:solidFill>
              <a:latin typeface="Times New Roman" pitchFamily="18" charset="0"/>
              <a:ea typeface="ＭＳ Ｐゴシック" pitchFamily="34" charset="-128"/>
            </a:endParaRPr>
          </a:p>
          <a:p>
            <a:pPr eaLnBrk="1" hangingPunct="1">
              <a:spcBef>
                <a:spcPct val="50000"/>
              </a:spcBef>
              <a:buFont typeface="Wingdings" pitchFamily="2" charset="2"/>
              <a:buNone/>
            </a:pPr>
            <a:r>
              <a:rPr lang="en-US" dirty="0">
                <a:latin typeface="Times New Roman" pitchFamily="18" charset="0"/>
                <a:ea typeface="ＭＳ Ｐゴシック" pitchFamily="34" charset="-128"/>
              </a:rPr>
              <a:t>       </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b="7272"/>
          <a:stretch>
            <a:fillRect/>
          </a:stretch>
        </p:blipFill>
        <p:spPr bwMode="auto">
          <a:xfrm>
            <a:off x="304800" y="4006850"/>
            <a:ext cx="8534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88</a:t>
            </a:fld>
            <a:endParaRPr lang="en-US" dirty="0"/>
          </a:p>
        </p:txBody>
      </p:sp>
    </p:spTree>
    <p:extLst>
      <p:ext uri="{BB962C8B-B14F-4D97-AF65-F5344CB8AC3E}">
        <p14:creationId xmlns:p14="http://schemas.microsoft.com/office/powerpoint/2010/main" val="34034085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57182"/>
            <a:ext cx="7770813" cy="914400"/>
          </a:xfrm>
        </p:spPr>
        <p:txBody>
          <a:bodyPr/>
          <a:lstStyle/>
          <a:p>
            <a:pPr eaLnBrk="1" hangingPunct="1"/>
            <a:r>
              <a:rPr lang="en-US" dirty="0">
                <a:latin typeface="Times New Roman" pitchFamily="18" charset="0"/>
                <a:ea typeface="ＭＳ Ｐゴシック" pitchFamily="34" charset="-128"/>
              </a:rPr>
              <a:t>Naming Amides</a:t>
            </a:r>
          </a:p>
        </p:txBody>
      </p:sp>
      <p:sp>
        <p:nvSpPr>
          <p:cNvPr id="19459" name="Rectangle 3"/>
          <p:cNvSpPr>
            <a:spLocks noGrp="1" noChangeArrowheads="1"/>
          </p:cNvSpPr>
          <p:nvPr>
            <p:ph sz="quarter" idx="1"/>
          </p:nvPr>
        </p:nvSpPr>
        <p:spPr>
          <a:xfrm>
            <a:off x="609600" y="1600200"/>
            <a:ext cx="79248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rPr>
              <a:t>Write the IUPAC and common names for the following amide:</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b="1" dirty="0">
              <a:solidFill>
                <a:srgbClr val="FF0000"/>
              </a:solidFill>
              <a:latin typeface="Times New Roman" pitchFamily="18" charset="0"/>
              <a:ea typeface="ＭＳ Ｐゴシック" pitchFamily="34" charset="-128"/>
            </a:endParaRPr>
          </a:p>
          <a:p>
            <a:pPr eaLnBrk="1" hangingPunct="1">
              <a:spcBef>
                <a:spcPct val="0"/>
              </a:spcBef>
              <a:buFont typeface="Wingdings" pitchFamily="2" charset="2"/>
              <a:buNone/>
            </a:pPr>
            <a:r>
              <a:rPr lang="en-US" b="1" dirty="0">
                <a:solidFill>
                  <a:srgbClr val="FF0000"/>
                </a:solidFill>
                <a:latin typeface="Times New Roman" pitchFamily="18" charset="0"/>
                <a:ea typeface="ＭＳ Ｐゴシック" pitchFamily="34" charset="-128"/>
              </a:rPr>
              <a:t>SOLUTION:</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p:txBody>
      </p:sp>
      <p:sp>
        <p:nvSpPr>
          <p:cNvPr id="19460" name="Rounded Rectangle 6"/>
          <p:cNvSpPr>
            <a:spLocks noChangeArrowheads="1"/>
          </p:cNvSpPr>
          <p:nvPr/>
        </p:nvSpPr>
        <p:spPr bwMode="auto">
          <a:xfrm>
            <a:off x="609600" y="4038600"/>
            <a:ext cx="8229600" cy="1528119"/>
          </a:xfrm>
          <a:prstGeom prst="roundRect">
            <a:avLst>
              <a:gd name="adj" fmla="val 16667"/>
            </a:avLst>
          </a:prstGeom>
          <a:solidFill>
            <a:srgbClr val="A992FF">
              <a:alpha val="25098"/>
            </a:srgbClr>
          </a:solidFill>
          <a:ln w="10000">
            <a:solidFill>
              <a:schemeClr val="accent1"/>
            </a:solidFill>
            <a:round/>
            <a:headEnd/>
            <a:tailEnd/>
          </a:ln>
        </p:spPr>
        <p:txBody>
          <a:bodyPr anchor="ctr"/>
          <a:lstStyle/>
          <a:p>
            <a:endParaRPr lang="en-US" altLang="en-US" sz="2000" b="1" dirty="0">
              <a:latin typeface="Times New Roman" pitchFamily="18" charset="0"/>
            </a:endParaRPr>
          </a:p>
          <a:p>
            <a:r>
              <a:rPr lang="en-US" altLang="en-US" sz="2000" b="1" dirty="0">
                <a:latin typeface="Times New Roman" pitchFamily="18" charset="0"/>
              </a:rPr>
              <a:t>ANALYZE     Given           Need                   Connect            </a:t>
            </a:r>
          </a:p>
          <a:p>
            <a:r>
              <a:rPr lang="en-US" altLang="en-US" sz="2000" b="1" dirty="0">
                <a:latin typeface="Times New Roman" pitchFamily="18" charset="0"/>
              </a:rPr>
              <a:t>THE	          </a:t>
            </a:r>
            <a:r>
              <a:rPr lang="en-US" altLang="en-US" sz="2000" dirty="0">
                <a:latin typeface="Times New Roman" pitchFamily="18" charset="0"/>
              </a:rPr>
              <a:t>amide            IUPAC</a:t>
            </a:r>
            <a:endParaRPr lang="en-US" altLang="en-US" sz="2000" i="1" dirty="0">
              <a:latin typeface="Times New Roman" pitchFamily="18" charset="0"/>
            </a:endParaRPr>
          </a:p>
          <a:p>
            <a:r>
              <a:rPr lang="en-US" altLang="en-US" sz="2000" b="1" dirty="0">
                <a:latin typeface="Times New Roman" pitchFamily="18" charset="0"/>
              </a:rPr>
              <a:t>PROBLEM</a:t>
            </a:r>
            <a:r>
              <a:rPr lang="en-US" altLang="en-US" sz="2000" dirty="0">
                <a:latin typeface="Times New Roman" pitchFamily="18" charset="0"/>
              </a:rPr>
              <a:t>               </a:t>
            </a:r>
            <a:r>
              <a:rPr lang="en-US" altLang="en-US" sz="2000" dirty="0">
                <a:solidFill>
                  <a:srgbClr val="000000"/>
                </a:solidFill>
                <a:latin typeface="Times New Roman" pitchFamily="18" charset="0"/>
              </a:rPr>
              <a:t>	    name	  			         	  	 </a:t>
            </a:r>
          </a:p>
          <a:p>
            <a:r>
              <a:rPr lang="en-US" altLang="en-US" sz="2000" dirty="0">
                <a:solidFill>
                  <a:srgbClr val="000000"/>
                </a:solidFill>
                <a:latin typeface="Times New Roman" pitchFamily="18" charset="0"/>
              </a:rPr>
              <a:t>				</a:t>
            </a:r>
          </a:p>
          <a:p>
            <a:r>
              <a:rPr lang="en-US" altLang="en-US" sz="2000" dirty="0">
                <a:solidFill>
                  <a:srgbClr val="000000"/>
                </a:solidFill>
                <a:latin typeface="Times New Roman" pitchFamily="18" charset="0"/>
              </a:rPr>
              <a:t>				</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4648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
          <p:cNvSpPr txBox="1">
            <a:spLocks noChangeArrowheads="1"/>
          </p:cNvSpPr>
          <p:nvPr/>
        </p:nvSpPr>
        <p:spPr bwMode="auto">
          <a:xfrm>
            <a:off x="5163065" y="4349750"/>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dirty="0">
                <a:latin typeface="Times New Roman" pitchFamily="18" charset="0"/>
              </a:rPr>
              <a:t>Replace </a:t>
            </a:r>
            <a:r>
              <a:rPr lang="en-US" sz="2000" i="1" dirty="0">
                <a:latin typeface="Times New Roman" pitchFamily="18" charset="0"/>
              </a:rPr>
              <a:t>oic acid</a:t>
            </a:r>
            <a:r>
              <a:rPr lang="en-US" sz="2000" dirty="0">
                <a:latin typeface="Times New Roman" pitchFamily="18" charset="0"/>
              </a:rPr>
              <a:t> or </a:t>
            </a:r>
            <a:r>
              <a:rPr lang="en-US" sz="2000" i="1" dirty="0">
                <a:latin typeface="Times New Roman" pitchFamily="18" charset="0"/>
              </a:rPr>
              <a:t>ic acid </a:t>
            </a:r>
            <a:r>
              <a:rPr lang="en-US" sz="2000" dirty="0">
                <a:latin typeface="Times New Roman" pitchFamily="18" charset="0"/>
              </a:rPr>
              <a:t>in acid name with </a:t>
            </a:r>
            <a:r>
              <a:rPr lang="en-US" sz="2000" i="1" dirty="0">
                <a:latin typeface="Times New Roman" pitchFamily="18" charset="0"/>
              </a:rPr>
              <a:t>amide</a:t>
            </a:r>
            <a:r>
              <a:rPr lang="en-US" sz="2000" dirty="0">
                <a:latin typeface="Times New Roman" pitchFamily="18" charset="0"/>
              </a:rPr>
              <a:t>, alkyl substituent  has prefix </a:t>
            </a:r>
            <a:r>
              <a:rPr lang="en-US" sz="2000" i="1" dirty="0">
                <a:latin typeface="Times New Roman" pitchFamily="18" charset="0"/>
              </a:rPr>
              <a:t>N-</a:t>
            </a:r>
          </a:p>
        </p:txBody>
      </p:sp>
      <p:sp>
        <p:nvSpPr>
          <p:cNvPr id="7"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89</a:t>
            </a:fld>
            <a:endParaRPr lang="en-US" dirty="0"/>
          </a:p>
        </p:txBody>
      </p:sp>
    </p:spTree>
    <p:extLst>
      <p:ext uri="{BB962C8B-B14F-4D97-AF65-F5344CB8AC3E}">
        <p14:creationId xmlns:p14="http://schemas.microsoft.com/office/powerpoint/2010/main" val="149581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257182"/>
            <a:ext cx="7600950" cy="914400"/>
          </a:xfrm>
        </p:spPr>
        <p:txBody>
          <a:bodyPr/>
          <a:lstStyle/>
          <a:p>
            <a:pPr eaLnBrk="1" hangingPunct="1"/>
            <a:r>
              <a:rPr lang="en-US" dirty="0">
                <a:latin typeface="Times New Roman" pitchFamily="18" charset="0"/>
                <a:ea typeface="ＭＳ Ｐゴシック" pitchFamily="34" charset="-128"/>
                <a:cs typeface="Times New Roman" pitchFamily="18" charset="0"/>
              </a:rPr>
              <a:t>Naming Carboxylic Acids</a:t>
            </a:r>
            <a:r>
              <a:rPr lang="en-US" dirty="0">
                <a:latin typeface="Times New Roman" pitchFamily="18" charset="0"/>
                <a:ea typeface="ＭＳ Ｐゴシック" pitchFamily="34" charset="-128"/>
              </a:rPr>
              <a:t> </a:t>
            </a:r>
          </a:p>
        </p:txBody>
      </p:sp>
      <p:sp>
        <p:nvSpPr>
          <p:cNvPr id="36866" name="Rectangle 3"/>
          <p:cNvSpPr>
            <a:spLocks noGrp="1" noChangeArrowheads="1"/>
          </p:cNvSpPr>
          <p:nvPr>
            <p:ph type="body" sz="half" idx="1"/>
          </p:nvPr>
        </p:nvSpPr>
        <p:spPr>
          <a:xfrm>
            <a:off x="609600" y="1676400"/>
            <a:ext cx="7772400" cy="4495800"/>
          </a:xfrm>
        </p:spPr>
        <p:txBody>
          <a:bodyPr/>
          <a:lstStyle/>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Write the IUPAC name for the </a:t>
            </a:r>
          </a:p>
          <a:p>
            <a:pPr eaLnBrk="1" hangingPunct="1">
              <a:buFont typeface="Wingdings" pitchFamily="2" charset="2"/>
              <a:buNone/>
            </a:pPr>
            <a:r>
              <a:rPr lang="en-US" dirty="0">
                <a:latin typeface="Times New Roman" pitchFamily="18" charset="0"/>
                <a:ea typeface="ＭＳ Ｐゴシック" pitchFamily="34" charset="-128"/>
                <a:cs typeface="Times New Roman" pitchFamily="18" charset="0"/>
              </a:rPr>
              <a:t>following carboxylic acid:</a:t>
            </a:r>
          </a:p>
          <a:p>
            <a:pPr eaLnBrk="1" hangingPunct="1">
              <a:buFont typeface="Wingdings" pitchFamily="2" charset="2"/>
              <a:buNone/>
            </a:pPr>
            <a:endParaRPr lang="en-US" dirty="0">
              <a:latin typeface="Times New Roman" pitchFamily="18" charset="0"/>
              <a:ea typeface="ＭＳ Ｐゴシック" pitchFamily="34" charset="-128"/>
              <a:cs typeface="Times New Roman" pitchFamily="18" charset="0"/>
            </a:endParaRPr>
          </a:p>
          <a:p>
            <a:pPr eaLnBrk="1" hangingPunct="1">
              <a:buFont typeface="Wingdings" pitchFamily="2" charset="2"/>
              <a:buNone/>
            </a:pPr>
            <a:endParaRPr lang="en-US" b="1" dirty="0">
              <a:solidFill>
                <a:srgbClr val="008000"/>
              </a:solidFill>
              <a:latin typeface="Times New Roman" pitchFamily="18" charset="0"/>
              <a:ea typeface="ＭＳ Ｐゴシック" pitchFamily="34" charset="-128"/>
              <a:cs typeface="Times New Roman" pitchFamily="18" charset="0"/>
            </a:endParaRPr>
          </a:p>
          <a:p>
            <a:pPr eaLnBrk="1" hangingPunct="1">
              <a:buFont typeface="Wingdings" pitchFamily="2" charset="2"/>
              <a:buNone/>
            </a:pPr>
            <a:endParaRPr lang="en-US" b="1" dirty="0">
              <a:solidFill>
                <a:srgbClr val="008000"/>
              </a:solidFill>
              <a:latin typeface="Times New Roman" pitchFamily="18" charset="0"/>
              <a:ea typeface="ＭＳ Ｐゴシック" pitchFamily="34" charset="-128"/>
              <a:cs typeface="Times New Roman" pitchFamily="18" charset="0"/>
            </a:endParaRPr>
          </a:p>
          <a:p>
            <a:pPr eaLnBrk="1" hangingPunct="1">
              <a:buFont typeface="Wingdings" pitchFamily="2" charset="2"/>
              <a:buNone/>
            </a:pPr>
            <a:r>
              <a:rPr lang="en-US" b="1" dirty="0">
                <a:solidFill>
                  <a:srgbClr val="7030A0"/>
                </a:solidFill>
                <a:latin typeface="Times New Roman" pitchFamily="18" charset="0"/>
                <a:ea typeface="ＭＳ Ｐゴシック" pitchFamily="34" charset="-128"/>
                <a:cs typeface="Times New Roman" pitchFamily="18" charset="0"/>
              </a:rPr>
              <a:t>STEP 2</a:t>
            </a:r>
            <a:r>
              <a:rPr lang="en-US" dirty="0">
                <a:solidFill>
                  <a:srgbClr val="7030A0"/>
                </a:solidFill>
                <a:latin typeface="Times New Roman" pitchFamily="18" charset="0"/>
                <a:ea typeface="ＭＳ Ｐゴシック" pitchFamily="34" charset="-128"/>
                <a:cs typeface="Times New Roman" pitchFamily="18" charset="0"/>
              </a:rPr>
              <a:t>  </a:t>
            </a:r>
            <a:r>
              <a:rPr lang="en-US" b="1" dirty="0">
                <a:latin typeface="Times New Roman" pitchFamily="18" charset="0"/>
                <a:ea typeface="ＭＳ Ｐゴシック" pitchFamily="34" charset="-128"/>
                <a:cs typeface="Times New Roman" pitchFamily="18" charset="0"/>
              </a:rPr>
              <a:t>Name and number any substituents by counting the carboxyl group as carbon 1.</a:t>
            </a:r>
            <a:r>
              <a:rPr lang="en-US" i="1" dirty="0">
                <a:latin typeface="Times New Roman" pitchFamily="18" charset="0"/>
                <a:ea typeface="ＭＳ Ｐゴシック" pitchFamily="34" charset="-128"/>
                <a:cs typeface="Times New Roman" pitchFamily="18" charset="0"/>
              </a:rPr>
              <a:t>	       </a:t>
            </a:r>
          </a:p>
          <a:p>
            <a:pPr eaLnBrk="1" hangingPunct="1">
              <a:buFont typeface="Wingdings" pitchFamily="2" charset="2"/>
              <a:buNone/>
            </a:pPr>
            <a:r>
              <a:rPr lang="en-US" i="1" dirty="0">
                <a:solidFill>
                  <a:srgbClr val="FF6600"/>
                </a:solidFill>
                <a:latin typeface="Times New Roman" pitchFamily="18" charset="0"/>
                <a:ea typeface="ＭＳ Ｐゴシック" pitchFamily="34" charset="-128"/>
                <a:cs typeface="Times New Roman" pitchFamily="18" charset="0"/>
              </a:rPr>
              <a:t>			</a:t>
            </a:r>
            <a:r>
              <a:rPr lang="en-US" dirty="0">
                <a:solidFill>
                  <a:srgbClr val="FF6600"/>
                </a:solidFill>
                <a:latin typeface="Times New Roman" pitchFamily="18" charset="0"/>
                <a:ea typeface="ＭＳ Ｐゴシック" pitchFamily="34" charset="-128"/>
                <a:cs typeface="Times New Roman" pitchFamily="18" charset="0"/>
              </a:rPr>
              <a:t> 2-methyl</a:t>
            </a:r>
            <a:r>
              <a:rPr lang="en-US" dirty="0">
                <a:solidFill>
                  <a:srgbClr val="008000"/>
                </a:solidFill>
                <a:latin typeface="Times New Roman" pitchFamily="18" charset="0"/>
                <a:ea typeface="ＭＳ Ｐゴシック" pitchFamily="34" charset="-128"/>
                <a:cs typeface="Times New Roman" pitchFamily="18" charset="0"/>
              </a:rPr>
              <a:t>pentanoic acid</a:t>
            </a:r>
            <a:endParaRPr lang="en-US" i="1" dirty="0">
              <a:solidFill>
                <a:srgbClr val="008000"/>
              </a:solidFill>
              <a:latin typeface="Times New Roman" pitchFamily="18" charset="0"/>
              <a:ea typeface="ＭＳ Ｐゴシック" pitchFamily="34" charset="-128"/>
              <a:cs typeface="Times New Roman" pitchFamily="18" charset="0"/>
            </a:endParaRPr>
          </a:p>
          <a:p>
            <a:pPr eaLnBrk="1" hangingPunct="1">
              <a:spcBef>
                <a:spcPct val="0"/>
              </a:spcBef>
              <a:buFont typeface="Wingdings" pitchFamily="2" charset="2"/>
              <a:buNone/>
            </a:pPr>
            <a:r>
              <a:rPr lang="en-US" i="1" dirty="0">
                <a:latin typeface="Times New Roman" pitchFamily="18" charset="0"/>
                <a:ea typeface="ＭＳ Ｐゴシック" pitchFamily="34" charset="-128"/>
                <a:cs typeface="Times New Roman" pitchFamily="18" charset="0"/>
              </a:rPr>
              <a:t>		</a:t>
            </a:r>
          </a:p>
        </p:txBody>
      </p:sp>
      <p:sp>
        <p:nvSpPr>
          <p:cNvPr id="36867" name="Rectangle 7"/>
          <p:cNvSpPr>
            <a:spLocks noChangeArrowheads="1"/>
          </p:cNvSpPr>
          <p:nvPr/>
        </p:nvSpPr>
        <p:spPr bwMode="auto">
          <a:xfrm>
            <a:off x="1270000" y="2260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ts val="700"/>
              </a:spcBef>
              <a:buClr>
                <a:schemeClr val="accent2"/>
              </a:buClr>
              <a:buSzPct val="60000"/>
              <a:buFont typeface="Wingdings" pitchFamily="2" charset="2"/>
              <a:buNone/>
            </a:pPr>
            <a:endParaRPr lang="en-US" sz="2000" b="0" dirty="0">
              <a:latin typeface="Times New Roman" pitchFamily="18" charset="0"/>
            </a:endParaRPr>
          </a:p>
        </p:txBody>
      </p:sp>
      <p:pic>
        <p:nvPicPr>
          <p:cNvPr id="368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2590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9F758170-2A1F-4A58-9FD0-6E7F7B1C77BF}" type="slidenum">
              <a:rPr lang="en-US" smtClean="0"/>
              <a:pPr/>
              <a:t>9</a:t>
            </a:fld>
            <a:endParaRPr lang="en-US" dirty="0"/>
          </a:p>
        </p:txBody>
      </p:sp>
      <p:sp>
        <p:nvSpPr>
          <p:cNvPr id="7" name="Slide Number Placeholder 2"/>
          <p:cNvSpPr txBox="1">
            <a:spLocks/>
          </p:cNvSpPr>
          <p:nvPr/>
        </p:nvSpPr>
        <p:spPr>
          <a:xfrm>
            <a:off x="8505731" y="72516"/>
            <a:ext cx="5334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57182"/>
            <a:ext cx="7770813" cy="914400"/>
          </a:xfrm>
        </p:spPr>
        <p:txBody>
          <a:bodyPr/>
          <a:lstStyle/>
          <a:p>
            <a:pPr eaLnBrk="1" hangingPunct="1"/>
            <a:r>
              <a:rPr lang="en-US" dirty="0">
                <a:latin typeface="Times New Roman" pitchFamily="18" charset="0"/>
                <a:ea typeface="ＭＳ Ｐゴシック" pitchFamily="34" charset="-128"/>
              </a:rPr>
              <a:t>Naming Amides</a:t>
            </a:r>
          </a:p>
        </p:txBody>
      </p:sp>
      <p:sp>
        <p:nvSpPr>
          <p:cNvPr id="20483" name="Rectangle 3"/>
          <p:cNvSpPr>
            <a:spLocks noGrp="1" noChangeArrowheads="1"/>
          </p:cNvSpPr>
          <p:nvPr>
            <p:ph sz="quarter" idx="1"/>
          </p:nvPr>
        </p:nvSpPr>
        <p:spPr>
          <a:xfrm>
            <a:off x="609600" y="1600200"/>
            <a:ext cx="79248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rPr>
              <a:t>Write the IUPAC and common names for the following amide:</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b="1" dirty="0">
                <a:solidFill>
                  <a:srgbClr val="7030A0"/>
                </a:solidFill>
                <a:latin typeface="Times New Roman" pitchFamily="18" charset="0"/>
                <a:ea typeface="ＭＳ Ｐゴシック" pitchFamily="34" charset="-128"/>
              </a:rPr>
              <a:t>STEP 1  </a:t>
            </a:r>
            <a:r>
              <a:rPr lang="en-US" b="1" dirty="0">
                <a:latin typeface="Times New Roman" pitchFamily="18" charset="0"/>
                <a:ea typeface="ＭＳ Ｐゴシック" pitchFamily="34" charset="-128"/>
              </a:rPr>
              <a:t>Replace </a:t>
            </a:r>
            <a:r>
              <a:rPr lang="en-US" b="1" i="1" dirty="0">
                <a:latin typeface="Times New Roman" pitchFamily="18" charset="0"/>
                <a:ea typeface="ＭＳ Ｐゴシック" pitchFamily="34" charset="-128"/>
              </a:rPr>
              <a:t>oic acid </a:t>
            </a:r>
            <a:r>
              <a:rPr lang="en-US" b="1" dirty="0">
                <a:latin typeface="Times New Roman" pitchFamily="18" charset="0"/>
                <a:ea typeface="ＭＳ Ｐゴシック" pitchFamily="34" charset="-128"/>
              </a:rPr>
              <a:t>(IUPAC) or </a:t>
            </a:r>
            <a:r>
              <a:rPr lang="en-US" b="1" i="1" dirty="0">
                <a:latin typeface="Times New Roman" pitchFamily="18" charset="0"/>
                <a:ea typeface="ＭＳ Ｐゴシック" pitchFamily="34" charset="-128"/>
              </a:rPr>
              <a:t>ic acid </a:t>
            </a:r>
            <a:r>
              <a:rPr lang="en-US" b="1" dirty="0">
                <a:latin typeface="Times New Roman" pitchFamily="18" charset="0"/>
                <a:ea typeface="ＭＳ Ｐゴシック" pitchFamily="34" charset="-128"/>
              </a:rPr>
              <a:t>(common) in 	   the carboxylic acid name with </a:t>
            </a:r>
            <a:r>
              <a:rPr lang="en-US" b="1" i="1" dirty="0">
                <a:latin typeface="Times New Roman" pitchFamily="18" charset="0"/>
                <a:ea typeface="ＭＳ Ｐゴシック" pitchFamily="34" charset="-128"/>
              </a:rPr>
              <a:t>amide</a:t>
            </a:r>
            <a:r>
              <a:rPr lang="en-US" b="1" dirty="0">
                <a:latin typeface="Times New Roman" pitchFamily="18" charset="0"/>
                <a:ea typeface="ＭＳ Ｐゴシック" pitchFamily="34" charset="-128"/>
              </a:rPr>
              <a:t>.</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r>
              <a:rPr lang="en-US" dirty="0">
                <a:solidFill>
                  <a:srgbClr val="FF0000"/>
                </a:solidFill>
                <a:latin typeface="Times New Roman" pitchFamily="18" charset="0"/>
                <a:ea typeface="ＭＳ Ｐゴシック" pitchFamily="34" charset="-128"/>
              </a:rPr>
              <a:t>butan</a:t>
            </a:r>
            <a:r>
              <a:rPr lang="en-US" dirty="0">
                <a:latin typeface="Times New Roman" pitchFamily="18" charset="0"/>
                <a:ea typeface="ＭＳ Ｐゴシック" pitchFamily="34" charset="-128"/>
              </a:rPr>
              <a:t>amide</a:t>
            </a:r>
          </a:p>
          <a:p>
            <a:pPr eaLnBrk="1" hangingPunct="1">
              <a:spcBef>
                <a:spcPct val="0"/>
              </a:spcBef>
              <a:buFont typeface="Wingdings" pitchFamily="2" charset="2"/>
              <a:buNone/>
            </a:pPr>
            <a:endParaRPr lang="en-US" b="1" dirty="0">
              <a:solidFill>
                <a:srgbClr val="FF0000"/>
              </a:solidFill>
              <a:latin typeface="Times New Roman" pitchFamily="18" charset="0"/>
              <a:ea typeface="ＭＳ Ｐゴシック" pitchFamily="34" charset="-128"/>
            </a:endParaRPr>
          </a:p>
        </p:txBody>
      </p:sp>
      <p:pic>
        <p:nvPicPr>
          <p:cNvPr id="2048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4648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95800"/>
            <a:ext cx="4724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90</a:t>
            </a:fld>
            <a:endParaRPr lang="en-US" dirty="0"/>
          </a:p>
        </p:txBody>
      </p:sp>
    </p:spTree>
    <p:extLst>
      <p:ext uri="{BB962C8B-B14F-4D97-AF65-F5344CB8AC3E}">
        <p14:creationId xmlns:p14="http://schemas.microsoft.com/office/powerpoint/2010/main" val="8383154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57181"/>
            <a:ext cx="7770813" cy="914400"/>
          </a:xfrm>
        </p:spPr>
        <p:txBody>
          <a:bodyPr/>
          <a:lstStyle/>
          <a:p>
            <a:pPr eaLnBrk="1" hangingPunct="1"/>
            <a:r>
              <a:rPr lang="en-US" dirty="0">
                <a:latin typeface="Times New Roman" pitchFamily="18" charset="0"/>
                <a:ea typeface="ＭＳ Ｐゴシック" pitchFamily="34" charset="-128"/>
              </a:rPr>
              <a:t>Naming Amides</a:t>
            </a:r>
          </a:p>
        </p:txBody>
      </p:sp>
      <p:sp>
        <p:nvSpPr>
          <p:cNvPr id="21507" name="Rectangle 3"/>
          <p:cNvSpPr>
            <a:spLocks noGrp="1" noChangeArrowheads="1"/>
          </p:cNvSpPr>
          <p:nvPr>
            <p:ph sz="quarter" idx="1"/>
          </p:nvPr>
        </p:nvSpPr>
        <p:spPr>
          <a:xfrm>
            <a:off x="609600" y="1600200"/>
            <a:ext cx="79248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rPr>
              <a:t>Write the IUPAC and common names for the following amide:</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b="1" dirty="0">
                <a:solidFill>
                  <a:srgbClr val="7030A0"/>
                </a:solidFill>
                <a:latin typeface="Times New Roman" pitchFamily="18" charset="0"/>
                <a:ea typeface="ＭＳ Ｐゴシック" pitchFamily="34" charset="-128"/>
              </a:rPr>
              <a:t>STEP 2  </a:t>
            </a:r>
            <a:r>
              <a:rPr lang="en-US" b="1" dirty="0">
                <a:latin typeface="Times New Roman" pitchFamily="18" charset="0"/>
                <a:ea typeface="ＭＳ Ｐゴシック" pitchFamily="34" charset="-128"/>
              </a:rPr>
              <a:t>Name each substituent on the N atom using the 	   prefix </a:t>
            </a:r>
            <a:r>
              <a:rPr lang="en-US" b="1" i="1" dirty="0">
                <a:latin typeface="Times New Roman" pitchFamily="18" charset="0"/>
                <a:ea typeface="ＭＳ Ｐゴシック" pitchFamily="34" charset="-128"/>
              </a:rPr>
              <a:t>N</a:t>
            </a:r>
            <a:r>
              <a:rPr lang="en-US" b="1" dirty="0">
                <a:latin typeface="Times New Roman" pitchFamily="18" charset="0"/>
                <a:ea typeface="ＭＳ Ｐゴシック" pitchFamily="34" charset="-128"/>
              </a:rPr>
              <a:t>-</a:t>
            </a:r>
            <a:r>
              <a:rPr lang="en-US" b="1"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and the alkyl name.</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i="1" dirty="0">
                <a:solidFill>
                  <a:srgbClr val="0000FF"/>
                </a:solidFill>
                <a:latin typeface="Times New Roman" pitchFamily="18" charset="0"/>
                <a:ea typeface="ＭＳ Ｐゴシック" pitchFamily="34" charset="-128"/>
              </a:rPr>
              <a:t>						      N</a:t>
            </a:r>
            <a:r>
              <a:rPr lang="en-US" dirty="0">
                <a:solidFill>
                  <a:srgbClr val="0000FF"/>
                </a:solidFill>
                <a:latin typeface="Times New Roman" pitchFamily="18" charset="0"/>
                <a:ea typeface="ＭＳ Ｐゴシック" pitchFamily="34" charset="-128"/>
              </a:rPr>
              <a:t>-methyl</a:t>
            </a:r>
            <a:r>
              <a:rPr lang="en-US" dirty="0">
                <a:solidFill>
                  <a:srgbClr val="FF0000"/>
                </a:solidFill>
                <a:latin typeface="Times New Roman" pitchFamily="18" charset="0"/>
                <a:ea typeface="ＭＳ Ｐゴシック" pitchFamily="34" charset="-128"/>
              </a:rPr>
              <a:t>butan</a:t>
            </a:r>
            <a:r>
              <a:rPr lang="en-US" dirty="0">
                <a:latin typeface="Times New Roman" pitchFamily="18" charset="0"/>
                <a:ea typeface="ＭＳ Ｐゴシック" pitchFamily="34" charset="-128"/>
              </a:rPr>
              <a:t>amide</a:t>
            </a:r>
          </a:p>
          <a:p>
            <a:pPr eaLnBrk="1" hangingPunct="1">
              <a:spcBef>
                <a:spcPct val="0"/>
              </a:spcBef>
              <a:buFont typeface="Wingdings" pitchFamily="2" charset="2"/>
              <a:buNone/>
            </a:pPr>
            <a:endParaRPr lang="en-US" b="1" dirty="0">
              <a:solidFill>
                <a:srgbClr val="FF0000"/>
              </a:solidFill>
              <a:latin typeface="Times New Roman" pitchFamily="18" charset="0"/>
              <a:ea typeface="ＭＳ Ｐゴシック" pitchFamily="34" charset="-128"/>
            </a:endParaRP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4648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4648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91</a:t>
            </a:fld>
            <a:endParaRPr lang="en-US" dirty="0"/>
          </a:p>
        </p:txBody>
      </p:sp>
    </p:spTree>
    <p:extLst>
      <p:ext uri="{BB962C8B-B14F-4D97-AF65-F5344CB8AC3E}">
        <p14:creationId xmlns:p14="http://schemas.microsoft.com/office/powerpoint/2010/main" val="34857325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57180"/>
            <a:ext cx="7770813" cy="914400"/>
          </a:xfrm>
        </p:spPr>
        <p:txBody>
          <a:bodyPr/>
          <a:lstStyle/>
          <a:p>
            <a:pPr eaLnBrk="1" hangingPunct="1"/>
            <a:r>
              <a:rPr lang="en-US" dirty="0">
                <a:latin typeface="Times New Roman" pitchFamily="18" charset="0"/>
                <a:ea typeface="ＭＳ Ｐゴシック" pitchFamily="34" charset="-128"/>
              </a:rPr>
              <a:t>Learning Check </a:t>
            </a:r>
          </a:p>
        </p:txBody>
      </p:sp>
      <p:sp>
        <p:nvSpPr>
          <p:cNvPr id="22531" name="Rectangle 3"/>
          <p:cNvSpPr>
            <a:spLocks noGrp="1" noChangeArrowheads="1"/>
          </p:cNvSpPr>
          <p:nvPr>
            <p:ph sz="quarter" idx="1"/>
          </p:nvPr>
        </p:nvSpPr>
        <p:spPr>
          <a:xfrm>
            <a:off x="609600" y="1600200"/>
            <a:ext cx="7924800" cy="4419600"/>
          </a:xfrm>
        </p:spPr>
        <p:txBody>
          <a:bodyPr/>
          <a:lstStyle/>
          <a:p>
            <a:pPr eaLnBrk="1" hangingPunct="1">
              <a:spcBef>
                <a:spcPct val="0"/>
              </a:spcBef>
              <a:buFont typeface="Wingdings" pitchFamily="2" charset="2"/>
              <a:buNone/>
            </a:pPr>
            <a:r>
              <a:rPr lang="en-US" dirty="0">
                <a:latin typeface="Times New Roman" pitchFamily="18" charset="0"/>
                <a:ea typeface="ＭＳ Ｐゴシック" pitchFamily="34" charset="-128"/>
              </a:rPr>
              <a:t>Write the IUPAC and common names for the following amides:</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A.  </a:t>
            </a:r>
            <a:r>
              <a:rPr lang="en-US" dirty="0">
                <a:latin typeface="Times New Roman" pitchFamily="18" charset="0"/>
                <a:ea typeface="ＭＳ Ｐゴシック" pitchFamily="34" charset="-128"/>
                <a:cs typeface="Arial" pitchFamily="34" charset="0"/>
              </a:rPr>
              <a:t>	</a:t>
            </a: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B.  </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2127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10000"/>
            <a:ext cx="4648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92</a:t>
            </a:fld>
            <a:endParaRPr lang="en-US" dirty="0"/>
          </a:p>
        </p:txBody>
      </p:sp>
    </p:spTree>
    <p:extLst>
      <p:ext uri="{BB962C8B-B14F-4D97-AF65-F5344CB8AC3E}">
        <p14:creationId xmlns:p14="http://schemas.microsoft.com/office/powerpoint/2010/main" val="2146210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57181"/>
            <a:ext cx="7770813" cy="914400"/>
          </a:xfrm>
        </p:spPr>
        <p:txBody>
          <a:bodyPr/>
          <a:lstStyle/>
          <a:p>
            <a:pPr eaLnBrk="1" hangingPunct="1"/>
            <a:r>
              <a:rPr lang="en-US" dirty="0">
                <a:latin typeface="Times New Roman" pitchFamily="18" charset="0"/>
                <a:ea typeface="ＭＳ Ｐゴシック" pitchFamily="34" charset="-128"/>
              </a:rPr>
              <a:t>Solution</a:t>
            </a:r>
          </a:p>
        </p:txBody>
      </p:sp>
      <p:sp>
        <p:nvSpPr>
          <p:cNvPr id="23555" name="Rectangle 3"/>
          <p:cNvSpPr>
            <a:spLocks noGrp="1" noChangeArrowheads="1"/>
          </p:cNvSpPr>
          <p:nvPr>
            <p:ph sz="quarter" idx="1"/>
          </p:nvPr>
        </p:nvSpPr>
        <p:spPr>
          <a:xfrm>
            <a:off x="609600" y="1600200"/>
            <a:ext cx="8382000" cy="4419600"/>
          </a:xfrm>
        </p:spPr>
        <p:txBody>
          <a:bodyPr/>
          <a:lstStyle/>
          <a:p>
            <a:pPr eaLnBrk="1" hangingPunct="1">
              <a:spcBef>
                <a:spcPct val="0"/>
              </a:spcBef>
              <a:buFont typeface="Wingdings" pitchFamily="2" charset="2"/>
              <a:buNone/>
            </a:pPr>
            <a:r>
              <a:rPr lang="en-US" dirty="0" smtClean="0">
                <a:latin typeface="Times New Roman" pitchFamily="18" charset="0"/>
                <a:ea typeface="ＭＳ Ｐゴシック" pitchFamily="34" charset="-128"/>
              </a:rPr>
              <a:t>Write </a:t>
            </a:r>
            <a:r>
              <a:rPr lang="en-US" dirty="0">
                <a:latin typeface="Times New Roman" pitchFamily="18" charset="0"/>
                <a:ea typeface="ＭＳ Ｐゴシック" pitchFamily="34" charset="-128"/>
              </a:rPr>
              <a:t>the IUPAC and common names for the following </a:t>
            </a:r>
            <a:r>
              <a:rPr lang="en-US" dirty="0" smtClean="0">
                <a:latin typeface="Times New Roman" pitchFamily="18" charset="0"/>
                <a:ea typeface="ＭＳ Ｐゴシック" pitchFamily="34" charset="-128"/>
              </a:rPr>
              <a:t>amides:</a:t>
            </a: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A. 			      	 ethanamide (IUPAC)</a:t>
            </a:r>
          </a:p>
          <a:p>
            <a:pPr eaLnBrk="1" hangingPunct="1">
              <a:spcBef>
                <a:spcPct val="0"/>
              </a:spcBef>
              <a:buFont typeface="Wingdings" pitchFamily="2" charset="2"/>
              <a:buNone/>
            </a:pPr>
            <a:r>
              <a:rPr lang="en-US" dirty="0">
                <a:latin typeface="Times New Roman" pitchFamily="18" charset="0"/>
                <a:ea typeface="ＭＳ Ｐゴシック" pitchFamily="34" charset="-128"/>
              </a:rPr>
              <a:t>					 acetamide (common)</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dirty="0">
                <a:latin typeface="Times New Roman" pitchFamily="18" charset="0"/>
                <a:ea typeface="ＭＳ Ｐゴシック" pitchFamily="34" charset="-128"/>
              </a:rPr>
              <a:t>B.  						</a:t>
            </a:r>
          </a:p>
          <a:p>
            <a:pPr eaLnBrk="1" hangingPunct="1">
              <a:spcBef>
                <a:spcPct val="0"/>
              </a:spcBef>
              <a:buFont typeface="Wingdings" pitchFamily="2" charset="2"/>
              <a:buNone/>
            </a:pPr>
            <a:r>
              <a:rPr lang="en-US" dirty="0">
                <a:latin typeface="Times New Roman" pitchFamily="18" charset="0"/>
                <a:ea typeface="ＭＳ Ｐゴシック" pitchFamily="34" charset="-128"/>
              </a:rPr>
              <a:t>						</a:t>
            </a:r>
          </a:p>
          <a:p>
            <a:pPr eaLnBrk="1" hangingPunct="1">
              <a:spcBef>
                <a:spcPct val="0"/>
              </a:spcBef>
              <a:buFont typeface="Wingdings" pitchFamily="2" charset="2"/>
              <a:buNone/>
            </a:pPr>
            <a:r>
              <a:rPr lang="en-US" i="1" dirty="0">
                <a:latin typeface="Times New Roman" pitchFamily="18" charset="0"/>
                <a:ea typeface="ＭＳ Ｐゴシック" pitchFamily="34" charset="-128"/>
              </a:rPr>
              <a:t>					N</a:t>
            </a:r>
            <a:r>
              <a:rPr lang="en-US" dirty="0">
                <a:latin typeface="Times New Roman" pitchFamily="18" charset="0"/>
                <a:ea typeface="ＭＳ Ｐゴシック" pitchFamily="34" charset="-128"/>
              </a:rPr>
              <a:t>-ethylpropanamide (IUPAC)</a:t>
            </a:r>
          </a:p>
          <a:p>
            <a:pPr eaLnBrk="1" hangingPunct="1">
              <a:spcBef>
                <a:spcPct val="0"/>
              </a:spcBef>
              <a:buFont typeface="Arial" pitchFamily="34" charset="0"/>
              <a:buNone/>
            </a:pPr>
            <a:r>
              <a:rPr lang="en-US"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N</a:t>
            </a:r>
            <a:r>
              <a:rPr lang="en-US" dirty="0">
                <a:latin typeface="Times New Roman" pitchFamily="18" charset="0"/>
                <a:ea typeface="ＭＳ Ｐゴシック" pitchFamily="34" charset="-128"/>
              </a:rPr>
              <a:t>-ethylpropionamide (common)</a:t>
            </a:r>
          </a:p>
          <a:p>
            <a:pPr eaLnBrk="1" hangingPunct="1">
              <a:spcBef>
                <a:spcPct val="0"/>
              </a:spcBef>
              <a:buFont typeface="Wingdings" pitchFamily="2" charset="2"/>
              <a:buNone/>
            </a:pPr>
            <a:endParaRPr lang="en-US" dirty="0">
              <a:latin typeface="Times New Roman" pitchFamily="18" charset="0"/>
              <a:ea typeface="ＭＳ Ｐゴシック" pitchFamily="34" charset="-128"/>
            </a:endParaRPr>
          </a:p>
        </p:txBody>
      </p:sp>
      <p:pic>
        <p:nvPicPr>
          <p:cNvPr id="235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2127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10000"/>
            <a:ext cx="4648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93</a:t>
            </a:fld>
            <a:endParaRPr lang="en-US" dirty="0"/>
          </a:p>
        </p:txBody>
      </p:sp>
    </p:spTree>
    <p:extLst>
      <p:ext uri="{BB962C8B-B14F-4D97-AF65-F5344CB8AC3E}">
        <p14:creationId xmlns:p14="http://schemas.microsoft.com/office/powerpoint/2010/main" val="23862562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66689"/>
            <a:ext cx="7770813" cy="990600"/>
          </a:xfrm>
        </p:spPr>
        <p:txBody>
          <a:bodyPr/>
          <a:lstStyle/>
          <a:p>
            <a:pPr eaLnBrk="1" hangingPunct="1"/>
            <a:r>
              <a:rPr lang="en-US" dirty="0">
                <a:latin typeface="Times New Roman" pitchFamily="18" charset="0"/>
                <a:ea typeface="ＭＳ Ｐゴシック" pitchFamily="34" charset="-128"/>
              </a:rPr>
              <a:t>Chemistry Link to Health:</a:t>
            </a:r>
            <a:br>
              <a:rPr lang="en-US" dirty="0">
                <a:latin typeface="Times New Roman" pitchFamily="18" charset="0"/>
                <a:ea typeface="ＭＳ Ｐゴシック" pitchFamily="34" charset="-128"/>
              </a:rPr>
            </a:br>
            <a:r>
              <a:rPr lang="en-US" dirty="0">
                <a:latin typeface="Times New Roman" pitchFamily="18" charset="0"/>
                <a:ea typeface="ＭＳ Ｐゴシック" pitchFamily="34" charset="-128"/>
              </a:rPr>
              <a:t>Amides in Health and Medicine</a:t>
            </a:r>
          </a:p>
        </p:txBody>
      </p:sp>
      <p:sp>
        <p:nvSpPr>
          <p:cNvPr id="30722" name="Rectangle 3"/>
          <p:cNvSpPr>
            <a:spLocks noGrp="1" noChangeArrowheads="1"/>
          </p:cNvSpPr>
          <p:nvPr>
            <p:ph sz="quarter" idx="1"/>
          </p:nvPr>
        </p:nvSpPr>
        <p:spPr>
          <a:xfrm>
            <a:off x="620713" y="1577975"/>
            <a:ext cx="7989887" cy="4594225"/>
          </a:xfrm>
        </p:spPr>
        <p:txBody>
          <a:bodyPr/>
          <a:lstStyle/>
          <a:p>
            <a:pPr marL="0" indent="0" eaLnBrk="1" hangingPunct="1">
              <a:buFont typeface="Arial"/>
              <a:buNone/>
              <a:defRPr/>
            </a:pPr>
            <a:r>
              <a:rPr lang="en-US" b="1" dirty="0">
                <a:solidFill>
                  <a:schemeClr val="accent1"/>
                </a:solidFill>
                <a:ea typeface="ＭＳ Ｐゴシック" charset="0"/>
                <a:cs typeface="ＭＳ Ｐゴシック" charset="0"/>
              </a:rPr>
              <a:t>Urea</a:t>
            </a:r>
            <a:r>
              <a:rPr lang="en-US" dirty="0">
                <a:ea typeface="ＭＳ Ｐゴシック" charset="0"/>
                <a:cs typeface="ＭＳ Ｐゴシック" charset="0"/>
              </a:rPr>
              <a:t> is </a:t>
            </a:r>
          </a:p>
          <a:p>
            <a:pPr eaLnBrk="1" hangingPunct="1">
              <a:buFont typeface="Arial"/>
              <a:buChar char="•"/>
              <a:defRPr/>
            </a:pPr>
            <a:r>
              <a:rPr lang="en-US" dirty="0">
                <a:ea typeface="ＭＳ Ｐゴシック" charset="0"/>
                <a:cs typeface="ＭＳ Ｐゴシック" charset="0"/>
              </a:rPr>
              <a:t>the end product of protein metabolism</a:t>
            </a:r>
          </a:p>
          <a:p>
            <a:pPr eaLnBrk="1" hangingPunct="1">
              <a:buFont typeface="Arial"/>
              <a:buChar char="•"/>
              <a:defRPr/>
            </a:pPr>
            <a:r>
              <a:rPr lang="en-US" dirty="0">
                <a:ea typeface="ＭＳ Ｐゴシック" charset="0"/>
                <a:cs typeface="ＭＳ Ｐゴシック" charset="0"/>
              </a:rPr>
              <a:t>removed from the blood by the kidneys</a:t>
            </a:r>
          </a:p>
          <a:p>
            <a:pPr eaLnBrk="1" hangingPunct="1">
              <a:buFont typeface="Arial"/>
              <a:buChar char="•"/>
              <a:defRPr/>
            </a:pPr>
            <a:r>
              <a:rPr lang="en-US" dirty="0">
                <a:ea typeface="ＭＳ Ｐゴシック" charset="0"/>
                <a:cs typeface="ＭＳ Ｐゴシック" charset="0"/>
              </a:rPr>
              <a:t>excreted in the urine</a:t>
            </a:r>
          </a:p>
          <a:p>
            <a:pPr marL="0" indent="0" eaLnBrk="1" hangingPunct="1">
              <a:buFont typeface="Arial"/>
              <a:buNone/>
              <a:defRPr/>
            </a:pPr>
            <a:endParaRPr lang="en-US" dirty="0">
              <a:ea typeface="ＭＳ Ｐゴシック" charset="0"/>
              <a:cs typeface="ＭＳ Ｐゴシック" charset="0"/>
            </a:endParaRPr>
          </a:p>
          <a:p>
            <a:pPr marL="0" indent="0" eaLnBrk="1" hangingPunct="1">
              <a:buFont typeface="Arial"/>
              <a:buNone/>
              <a:defRPr/>
            </a:pPr>
            <a:endParaRPr lang="en-US" dirty="0">
              <a:ea typeface="ＭＳ Ｐゴシック" charset="0"/>
              <a:cs typeface="ＭＳ Ｐゴシック" charset="0"/>
            </a:endParaRPr>
          </a:p>
          <a:p>
            <a:pPr marL="0" indent="0" eaLnBrk="1" hangingPunct="1">
              <a:buFont typeface="Arial"/>
              <a:buNone/>
              <a:defRPr/>
            </a:pPr>
            <a:endParaRPr lang="en-US" dirty="0">
              <a:ea typeface="ＭＳ Ｐゴシック" charset="0"/>
              <a:cs typeface="ＭＳ Ｐゴシック" charset="0"/>
            </a:endParaRPr>
          </a:p>
          <a:p>
            <a:pPr marL="0" indent="0" eaLnBrk="1" hangingPunct="1">
              <a:buFont typeface="Arial"/>
              <a:buNone/>
              <a:defRPr/>
            </a:pPr>
            <a:endParaRPr lang="en-US" dirty="0">
              <a:ea typeface="ＭＳ Ｐゴシック" charset="0"/>
              <a:cs typeface="ＭＳ Ｐゴシック" charset="0"/>
            </a:endParaRPr>
          </a:p>
          <a:p>
            <a:pPr marL="0" indent="0" eaLnBrk="1" hangingPunct="1">
              <a:buFont typeface="Arial"/>
              <a:buNone/>
              <a:defRPr/>
            </a:pPr>
            <a:r>
              <a:rPr lang="en-US" dirty="0"/>
              <a:t>If the kidneys malfunction, urea is not removed and builds to a toxic level, a condition called uremia.</a:t>
            </a:r>
            <a:endParaRPr lang="en-US" dirty="0">
              <a:ea typeface="ＭＳ Ｐゴシック" charset="0"/>
              <a:cs typeface="ＭＳ Ｐゴシック" charset="0"/>
            </a:endParaRPr>
          </a:p>
        </p:txBody>
      </p:sp>
      <p:pic>
        <p:nvPicPr>
          <p:cNvPr id="24580" name="Picture 1"/>
          <p:cNvPicPr>
            <a:picLocks noChangeAspect="1"/>
          </p:cNvPicPr>
          <p:nvPr/>
        </p:nvPicPr>
        <p:blipFill>
          <a:blip r:embed="rId3" cstate="print">
            <a:extLst>
              <a:ext uri="{28A0092B-C50C-407E-A947-70E740481C1C}">
                <a14:useLocalDpi xmlns:a14="http://schemas.microsoft.com/office/drawing/2010/main" val="0"/>
              </a:ext>
            </a:extLst>
          </a:blip>
          <a:srcRect b="3017"/>
          <a:stretch>
            <a:fillRect/>
          </a:stretch>
        </p:blipFill>
        <p:spPr bwMode="auto">
          <a:xfrm>
            <a:off x="3252788" y="3605213"/>
            <a:ext cx="2181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94</a:t>
            </a:fld>
            <a:endParaRPr lang="en-US" dirty="0"/>
          </a:p>
        </p:txBody>
      </p:sp>
    </p:spTree>
    <p:extLst>
      <p:ext uri="{BB962C8B-B14F-4D97-AF65-F5344CB8AC3E}">
        <p14:creationId xmlns:p14="http://schemas.microsoft.com/office/powerpoint/2010/main" val="1946282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166687"/>
            <a:ext cx="7770813" cy="990600"/>
          </a:xfrm>
        </p:spPr>
        <p:txBody>
          <a:bodyPr/>
          <a:lstStyle/>
          <a:p>
            <a:pPr eaLnBrk="1" hangingPunct="1"/>
            <a:r>
              <a:rPr lang="en-US" dirty="0">
                <a:latin typeface="Times New Roman" pitchFamily="18" charset="0"/>
                <a:ea typeface="ＭＳ Ｐゴシック" pitchFamily="34" charset="-128"/>
              </a:rPr>
              <a:t>Chemistry Link to Health:</a:t>
            </a:r>
            <a:br>
              <a:rPr lang="en-US" dirty="0">
                <a:latin typeface="Times New Roman" pitchFamily="18" charset="0"/>
                <a:ea typeface="ＭＳ Ｐゴシック" pitchFamily="34" charset="-128"/>
              </a:rPr>
            </a:br>
            <a:r>
              <a:rPr lang="en-US" dirty="0">
                <a:latin typeface="Times New Roman" pitchFamily="18" charset="0"/>
                <a:ea typeface="ＭＳ Ｐゴシック" pitchFamily="34" charset="-128"/>
              </a:rPr>
              <a:t>Amides in Health and Medicine</a:t>
            </a:r>
          </a:p>
        </p:txBody>
      </p:sp>
      <p:sp>
        <p:nvSpPr>
          <p:cNvPr id="30722" name="Rectangle 3"/>
          <p:cNvSpPr>
            <a:spLocks noGrp="1" noChangeArrowheads="1"/>
          </p:cNvSpPr>
          <p:nvPr>
            <p:ph sz="quarter" idx="1"/>
          </p:nvPr>
        </p:nvSpPr>
        <p:spPr>
          <a:xfrm>
            <a:off x="620713" y="1577975"/>
            <a:ext cx="8218487" cy="4594225"/>
          </a:xfrm>
        </p:spPr>
        <p:txBody>
          <a:bodyPr/>
          <a:lstStyle/>
          <a:p>
            <a:pPr marL="0" indent="0" eaLnBrk="1" hangingPunct="1">
              <a:buFont typeface="Arial"/>
              <a:buNone/>
              <a:defRPr/>
            </a:pPr>
            <a:r>
              <a:rPr lang="en-US" dirty="0">
                <a:solidFill>
                  <a:srgbClr val="000000"/>
                </a:solidFill>
                <a:ea typeface="ＭＳ Ｐゴシック" charset="0"/>
                <a:cs typeface="ＭＳ Ｐゴシック" charset="0"/>
              </a:rPr>
              <a:t>Many</a:t>
            </a:r>
            <a:r>
              <a:rPr lang="en-US" b="1" dirty="0">
                <a:solidFill>
                  <a:schemeClr val="accent1"/>
                </a:solidFill>
                <a:ea typeface="ＭＳ Ｐゴシック" charset="0"/>
                <a:cs typeface="ＭＳ Ｐゴシック" charset="0"/>
              </a:rPr>
              <a:t> barbiturates </a:t>
            </a:r>
            <a:endParaRPr lang="en-US" dirty="0">
              <a:ea typeface="ＭＳ Ｐゴシック" charset="0"/>
              <a:cs typeface="ＭＳ Ｐゴシック" charset="0"/>
            </a:endParaRPr>
          </a:p>
          <a:p>
            <a:pPr eaLnBrk="1" hangingPunct="1">
              <a:buFont typeface="Arial"/>
              <a:buChar char="•"/>
              <a:defRPr/>
            </a:pPr>
            <a:r>
              <a:rPr lang="en-US" dirty="0"/>
              <a:t>are cyclic amides of barbituric acid </a:t>
            </a:r>
          </a:p>
          <a:p>
            <a:pPr eaLnBrk="1" hangingPunct="1">
              <a:buFont typeface="Arial"/>
              <a:buChar char="•"/>
              <a:defRPr/>
            </a:pPr>
            <a:r>
              <a:rPr lang="en-US" dirty="0"/>
              <a:t>act as sedatives in small doses or sleep inducers in large doses</a:t>
            </a:r>
          </a:p>
          <a:p>
            <a:pPr eaLnBrk="1" hangingPunct="1">
              <a:buFont typeface="Arial"/>
              <a:buChar char="•"/>
              <a:defRPr/>
            </a:pPr>
            <a:r>
              <a:rPr lang="en-US" dirty="0"/>
              <a:t>are habit forming</a:t>
            </a:r>
          </a:p>
          <a:p>
            <a:pPr marL="0" indent="0" eaLnBrk="1" hangingPunct="1">
              <a:buFont typeface="Arial"/>
              <a:buNone/>
              <a:defRPr/>
            </a:pPr>
            <a:endParaRPr lang="en-US" dirty="0"/>
          </a:p>
          <a:p>
            <a:pPr marL="0" indent="0" eaLnBrk="1" hangingPunct="1">
              <a:buFont typeface="Arial"/>
              <a:buNone/>
              <a:defRPr/>
            </a:pPr>
            <a:endParaRPr lang="en-US" dirty="0"/>
          </a:p>
          <a:p>
            <a:pPr marL="0" indent="0" eaLnBrk="1" hangingPunct="1">
              <a:buFont typeface="Arial"/>
              <a:buNone/>
              <a:defRPr/>
            </a:pPr>
            <a:endParaRPr lang="en-US" dirty="0"/>
          </a:p>
          <a:p>
            <a:pPr marL="0" indent="0" eaLnBrk="1" hangingPunct="1">
              <a:buFont typeface="Arial"/>
              <a:buNone/>
              <a:defRPr/>
            </a:pPr>
            <a:endParaRPr lang="en-US" dirty="0"/>
          </a:p>
          <a:p>
            <a:pPr marL="0" indent="0" eaLnBrk="1" hangingPunct="1">
              <a:buFont typeface="Arial"/>
              <a:buNone/>
              <a:defRPr/>
            </a:pPr>
            <a:endParaRPr lang="en-US" dirty="0"/>
          </a:p>
          <a:p>
            <a:pPr marL="0" indent="0" eaLnBrk="1" hangingPunct="1">
              <a:spcBef>
                <a:spcPts val="0"/>
              </a:spcBef>
              <a:buFont typeface="Arial"/>
              <a:buNone/>
              <a:defRPr/>
            </a:pPr>
            <a:r>
              <a:rPr lang="en-US" dirty="0"/>
              <a:t>Barbiturate drugs include phenobarbital (Luminal) and pentobarbital (Nembutal).</a:t>
            </a:r>
            <a:endParaRPr lang="en-US" dirty="0">
              <a:ea typeface="ＭＳ Ｐゴシック" charset="0"/>
              <a:cs typeface="ＭＳ Ｐゴシック" charset="0"/>
            </a:endParaRPr>
          </a:p>
          <a:p>
            <a:pPr eaLnBrk="1" hangingPunct="1">
              <a:spcBef>
                <a:spcPct val="15000"/>
              </a:spcBef>
              <a:spcAft>
                <a:spcPct val="15000"/>
              </a:spcAft>
              <a:buClr>
                <a:schemeClr val="bg2"/>
              </a:buClr>
              <a:buSzTx/>
              <a:buFont typeface="Wingdings" charset="0"/>
              <a:buNone/>
              <a:defRPr/>
            </a:pPr>
            <a:endParaRPr lang="en-US" dirty="0">
              <a:ea typeface="ＭＳ Ｐゴシック" charset="0"/>
              <a:cs typeface="ＭＳ Ｐゴシック" charset="0"/>
            </a:endParaRPr>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b="5403"/>
          <a:stretch>
            <a:fillRect/>
          </a:stretch>
        </p:blipFill>
        <p:spPr bwMode="auto">
          <a:xfrm>
            <a:off x="1362075" y="3438525"/>
            <a:ext cx="5962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95</a:t>
            </a:fld>
            <a:endParaRPr lang="en-US" dirty="0"/>
          </a:p>
        </p:txBody>
      </p:sp>
    </p:spTree>
    <p:extLst>
      <p:ext uri="{BB962C8B-B14F-4D97-AF65-F5344CB8AC3E}">
        <p14:creationId xmlns:p14="http://schemas.microsoft.com/office/powerpoint/2010/main" val="30703109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66688"/>
            <a:ext cx="7770813" cy="990600"/>
          </a:xfrm>
        </p:spPr>
        <p:txBody>
          <a:bodyPr/>
          <a:lstStyle/>
          <a:p>
            <a:pPr eaLnBrk="1" hangingPunct="1"/>
            <a:r>
              <a:rPr lang="en-US" dirty="0">
                <a:latin typeface="Times New Roman" pitchFamily="18" charset="0"/>
                <a:ea typeface="ＭＳ Ｐゴシック" pitchFamily="34" charset="-128"/>
              </a:rPr>
              <a:t>Chemistry Link to Health:</a:t>
            </a:r>
            <a:br>
              <a:rPr lang="en-US" dirty="0">
                <a:latin typeface="Times New Roman" pitchFamily="18" charset="0"/>
                <a:ea typeface="ＭＳ Ｐゴシック" pitchFamily="34" charset="-128"/>
              </a:rPr>
            </a:br>
            <a:r>
              <a:rPr lang="en-US" dirty="0">
                <a:latin typeface="Times New Roman" pitchFamily="18" charset="0"/>
                <a:ea typeface="ＭＳ Ｐゴシック" pitchFamily="34" charset="-128"/>
              </a:rPr>
              <a:t>Amides in Health and Medicine</a:t>
            </a:r>
          </a:p>
        </p:txBody>
      </p:sp>
      <p:sp>
        <p:nvSpPr>
          <p:cNvPr id="30722" name="Rectangle 3"/>
          <p:cNvSpPr>
            <a:spLocks noGrp="1" noChangeArrowheads="1"/>
          </p:cNvSpPr>
          <p:nvPr>
            <p:ph sz="quarter" idx="1"/>
          </p:nvPr>
        </p:nvSpPr>
        <p:spPr>
          <a:xfrm>
            <a:off x="620713" y="1577975"/>
            <a:ext cx="8218487" cy="4594225"/>
          </a:xfrm>
        </p:spPr>
        <p:txBody>
          <a:bodyPr/>
          <a:lstStyle/>
          <a:p>
            <a:pPr marL="0" indent="0" eaLnBrk="1" hangingPunct="1">
              <a:buFont typeface="Arial"/>
              <a:buNone/>
              <a:defRPr/>
            </a:pPr>
            <a:r>
              <a:rPr lang="en-US" dirty="0">
                <a:solidFill>
                  <a:srgbClr val="000000"/>
                </a:solidFill>
                <a:ea typeface="ＭＳ Ｐゴシック" charset="0"/>
                <a:cs typeface="ＭＳ Ｐゴシック" charset="0"/>
              </a:rPr>
              <a:t>Aspirin substitutes </a:t>
            </a:r>
            <a:endParaRPr lang="en-US" dirty="0">
              <a:ea typeface="ＭＳ Ｐゴシック" charset="0"/>
              <a:cs typeface="ＭＳ Ｐゴシック" charset="0"/>
            </a:endParaRPr>
          </a:p>
          <a:p>
            <a:pPr eaLnBrk="1" hangingPunct="1">
              <a:buFont typeface="Arial"/>
              <a:buChar char="•"/>
              <a:defRPr/>
            </a:pPr>
            <a:r>
              <a:rPr lang="en-US" dirty="0"/>
              <a:t>contain phenacetin or acetaminophen</a:t>
            </a:r>
          </a:p>
          <a:p>
            <a:pPr eaLnBrk="1" hangingPunct="1">
              <a:buFont typeface="Arial"/>
              <a:buChar char="•"/>
              <a:defRPr/>
            </a:pPr>
            <a:r>
              <a:rPr lang="en-US" dirty="0"/>
              <a:t>act to reduce fever and pain but have little anti-inflammatory effect</a:t>
            </a:r>
          </a:p>
          <a:p>
            <a:pPr marL="0" indent="0" eaLnBrk="1" hangingPunct="1">
              <a:buFont typeface="Arial"/>
              <a:buNone/>
              <a:defRPr/>
            </a:pPr>
            <a:endParaRPr lang="en-US" dirty="0"/>
          </a:p>
          <a:p>
            <a:pPr marL="0" indent="0" eaLnBrk="1" hangingPunct="1">
              <a:buFont typeface="Arial"/>
              <a:buNone/>
              <a:defRPr/>
            </a:pPr>
            <a:endParaRPr lang="en-US" dirty="0"/>
          </a:p>
          <a:p>
            <a:pPr eaLnBrk="1" hangingPunct="1">
              <a:spcBef>
                <a:spcPct val="15000"/>
              </a:spcBef>
              <a:spcAft>
                <a:spcPct val="15000"/>
              </a:spcAft>
              <a:buClr>
                <a:schemeClr val="bg2"/>
              </a:buClr>
              <a:buSzTx/>
              <a:buFont typeface="Wingdings" charset="0"/>
              <a:buNone/>
              <a:defRPr/>
            </a:pPr>
            <a:endParaRPr lang="en-US" dirty="0">
              <a:ea typeface="ＭＳ Ｐゴシック" charset="0"/>
              <a:cs typeface="ＭＳ Ｐゴシック" charset="0"/>
            </a:endParaRPr>
          </a:p>
        </p:txBody>
      </p:sp>
      <p:pic>
        <p:nvPicPr>
          <p:cNvPr id="26628" name="Picture 1"/>
          <p:cNvPicPr>
            <a:picLocks noChangeAspect="1"/>
          </p:cNvPicPr>
          <p:nvPr/>
        </p:nvPicPr>
        <p:blipFill>
          <a:blip r:embed="rId3" cstate="print"/>
          <a:stretch>
            <a:fillRect/>
          </a:stretch>
        </p:blipFill>
        <p:spPr bwMode="auto">
          <a:xfrm>
            <a:off x="3150971" y="3263900"/>
            <a:ext cx="238485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p:cNvPicPr>
            <a:picLocks noChangeAspect="1"/>
          </p:cNvPicPr>
          <p:nvPr/>
        </p:nvPicPr>
        <p:blipFill>
          <a:blip r:embed="rId4" cstate="print"/>
          <a:stretch>
            <a:fillRect/>
          </a:stretch>
        </p:blipFill>
        <p:spPr bwMode="auto">
          <a:xfrm>
            <a:off x="3382923" y="4845050"/>
            <a:ext cx="1920954"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96</a:t>
            </a:fld>
            <a:endParaRPr lang="en-US" dirty="0"/>
          </a:p>
        </p:txBody>
      </p:sp>
    </p:spTree>
    <p:extLst>
      <p:ext uri="{BB962C8B-B14F-4D97-AF65-F5344CB8AC3E}">
        <p14:creationId xmlns:p14="http://schemas.microsoft.com/office/powerpoint/2010/main" val="1206783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533400" y="219079"/>
            <a:ext cx="7770813" cy="990600"/>
          </a:xfrm>
        </p:spPr>
        <p:txBody>
          <a:bodyPr/>
          <a:lstStyle/>
          <a:p>
            <a:pPr eaLnBrk="1" hangingPunct="1"/>
            <a:r>
              <a:rPr lang="en-US" dirty="0">
                <a:latin typeface="Times New Roman" pitchFamily="18" charset="0"/>
                <a:ea typeface="ＭＳ Ｐゴシック" pitchFamily="34" charset="-128"/>
              </a:rPr>
              <a:t>Hydrolysis of Amides</a:t>
            </a:r>
          </a:p>
        </p:txBody>
      </p:sp>
      <p:sp>
        <p:nvSpPr>
          <p:cNvPr id="36866" name="Rectangle 3"/>
          <p:cNvSpPr>
            <a:spLocks noGrp="1" noChangeArrowheads="1"/>
          </p:cNvSpPr>
          <p:nvPr>
            <p:ph sz="quarter" idx="1"/>
          </p:nvPr>
        </p:nvSpPr>
        <p:spPr>
          <a:xfrm>
            <a:off x="609600" y="1476375"/>
            <a:ext cx="7543800" cy="4114800"/>
          </a:xfrm>
        </p:spPr>
        <p:txBody>
          <a:bodyPr/>
          <a:lstStyle/>
          <a:p>
            <a:pPr eaLnBrk="1" hangingPunct="1">
              <a:spcBef>
                <a:spcPct val="50000"/>
              </a:spcBef>
              <a:buClr>
                <a:schemeClr val="bg2"/>
              </a:buClr>
              <a:buSzTx/>
              <a:buFontTx/>
              <a:buNone/>
              <a:defRPr/>
            </a:pPr>
            <a:r>
              <a:rPr lang="en-US" dirty="0">
                <a:ea typeface="ＭＳ Ｐゴシック" charset="0"/>
                <a:cs typeface="ＭＳ Ｐゴシック" charset="0"/>
              </a:rPr>
              <a:t>Amides undergo</a:t>
            </a:r>
            <a:endParaRPr lang="en-US" dirty="0">
              <a:solidFill>
                <a:srgbClr val="000000"/>
              </a:solidFill>
              <a:ea typeface="ＭＳ Ｐゴシック" charset="0"/>
              <a:cs typeface="ＭＳ Ｐゴシック" charset="0"/>
            </a:endParaRPr>
          </a:p>
          <a:p>
            <a:pPr eaLnBrk="1" hangingPunct="1">
              <a:spcBef>
                <a:spcPct val="50000"/>
              </a:spcBef>
              <a:buSzTx/>
              <a:buFontTx/>
              <a:buChar char="•"/>
              <a:defRPr/>
            </a:pPr>
            <a:r>
              <a:rPr lang="en-US" b="1" dirty="0">
                <a:solidFill>
                  <a:srgbClr val="000000"/>
                </a:solidFill>
                <a:ea typeface="ＭＳ Ｐゴシック" charset="0"/>
                <a:cs typeface="ＭＳ Ｐゴシック" charset="0"/>
              </a:rPr>
              <a:t>acid hydrolysis</a:t>
            </a:r>
            <a:r>
              <a:rPr lang="en-US" dirty="0">
                <a:solidFill>
                  <a:srgbClr val="000000"/>
                </a:solidFill>
                <a:ea typeface="ＭＳ Ｐゴシック" charset="0"/>
                <a:cs typeface="ＭＳ Ｐゴシック" charset="0"/>
              </a:rPr>
              <a:t> to produce a carboxylic acid and an ammonium salt</a:t>
            </a:r>
          </a:p>
          <a:p>
            <a:pPr eaLnBrk="1" hangingPunct="1">
              <a:spcBef>
                <a:spcPts val="0"/>
              </a:spcBef>
              <a:buSzTx/>
              <a:buFontTx/>
              <a:buChar char="•"/>
              <a:defRPr/>
            </a:pPr>
            <a:r>
              <a:rPr lang="en-US" b="1" dirty="0">
                <a:solidFill>
                  <a:srgbClr val="000000"/>
                </a:solidFill>
                <a:ea typeface="ＭＳ Ｐゴシック" charset="0"/>
                <a:cs typeface="ＭＳ Ｐゴシック" charset="0"/>
              </a:rPr>
              <a:t>base hydrolysis</a:t>
            </a:r>
            <a:r>
              <a:rPr lang="en-US" dirty="0">
                <a:solidFill>
                  <a:srgbClr val="000000"/>
                </a:solidFill>
                <a:ea typeface="ＭＳ Ｐゴシック" charset="0"/>
                <a:cs typeface="ＭＳ Ｐゴシック" charset="0"/>
              </a:rPr>
              <a:t> with heat to produce the salt of a carboxylic acid and an amine or ammonia</a:t>
            </a:r>
          </a:p>
          <a:p>
            <a:pPr marL="0" indent="0" eaLnBrk="1" hangingPunct="1">
              <a:spcBef>
                <a:spcPct val="50000"/>
              </a:spcBef>
              <a:buSzTx/>
              <a:buFont typeface="Arial"/>
              <a:buNone/>
              <a:defRPr/>
            </a:pPr>
            <a:endParaRPr lang="en-US" dirty="0">
              <a:solidFill>
                <a:srgbClr val="000000"/>
              </a:solidFill>
              <a:ea typeface="ＭＳ Ｐゴシック" charset="0"/>
              <a:cs typeface="ＭＳ Ｐゴシック" charset="0"/>
            </a:endParaRPr>
          </a:p>
          <a:p>
            <a:pPr marL="0" indent="0" eaLnBrk="1" hangingPunct="1">
              <a:spcBef>
                <a:spcPct val="50000"/>
              </a:spcBef>
              <a:buSzTx/>
              <a:buFont typeface="Arial"/>
              <a:buNone/>
              <a:defRPr/>
            </a:pPr>
            <a:endParaRPr lang="en-US" dirty="0">
              <a:solidFill>
                <a:srgbClr val="000000"/>
              </a:solidFill>
              <a:ea typeface="ＭＳ Ｐゴシック" charset="0"/>
              <a:cs typeface="ＭＳ Ｐゴシック" charset="0"/>
            </a:endParaRP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b="5576"/>
          <a:stretch>
            <a:fillRect/>
          </a:stretch>
        </p:blipFill>
        <p:spPr bwMode="auto">
          <a:xfrm>
            <a:off x="2124075" y="3538538"/>
            <a:ext cx="443865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p:cNvPicPr>
          <p:nvPr/>
        </p:nvPicPr>
        <p:blipFill>
          <a:blip r:embed="rId4">
            <a:extLst>
              <a:ext uri="{28A0092B-C50C-407E-A947-70E740481C1C}">
                <a14:useLocalDpi xmlns:a14="http://schemas.microsoft.com/office/drawing/2010/main" val="0"/>
              </a:ext>
            </a:extLst>
          </a:blip>
          <a:srcRect b="7124"/>
          <a:stretch>
            <a:fillRect/>
          </a:stretch>
        </p:blipFill>
        <p:spPr bwMode="auto">
          <a:xfrm>
            <a:off x="1951038" y="5121275"/>
            <a:ext cx="47847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97</a:t>
            </a:fld>
            <a:endParaRPr lang="en-US" dirty="0"/>
          </a:p>
        </p:txBody>
      </p:sp>
    </p:spTree>
    <p:extLst>
      <p:ext uri="{BB962C8B-B14F-4D97-AF65-F5344CB8AC3E}">
        <p14:creationId xmlns:p14="http://schemas.microsoft.com/office/powerpoint/2010/main" val="2507640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533400" y="219077"/>
            <a:ext cx="7770813" cy="990600"/>
          </a:xfrm>
        </p:spPr>
        <p:txBody>
          <a:bodyPr/>
          <a:lstStyle/>
          <a:p>
            <a:pPr eaLnBrk="1" hangingPunct="1"/>
            <a:r>
              <a:rPr lang="en-US" dirty="0">
                <a:latin typeface="Times New Roman" pitchFamily="18" charset="0"/>
                <a:ea typeface="ＭＳ Ｐゴシック" pitchFamily="34" charset="-128"/>
              </a:rPr>
              <a:t>Base Hydrolysis of Amides</a:t>
            </a:r>
          </a:p>
        </p:txBody>
      </p:sp>
      <p:sp>
        <p:nvSpPr>
          <p:cNvPr id="28675" name="Rectangle 3"/>
          <p:cNvSpPr>
            <a:spLocks noGrp="1" noChangeArrowheads="1"/>
          </p:cNvSpPr>
          <p:nvPr>
            <p:ph sz="quarter" idx="1"/>
          </p:nvPr>
        </p:nvSpPr>
        <p:spPr>
          <a:xfrm>
            <a:off x="609600" y="1600200"/>
            <a:ext cx="8153400" cy="4572000"/>
          </a:xfrm>
        </p:spPr>
        <p:txBody>
          <a:bodyPr/>
          <a:lstStyle/>
          <a:p>
            <a:pPr marL="0" indent="0" eaLnBrk="1" hangingPunct="1">
              <a:spcBef>
                <a:spcPct val="50000"/>
              </a:spcBef>
              <a:buSzTx/>
              <a:buFont typeface="Arial" pitchFamily="34" charset="0"/>
              <a:buNone/>
            </a:pPr>
            <a:r>
              <a:rPr lang="en-US" dirty="0">
                <a:solidFill>
                  <a:srgbClr val="000000"/>
                </a:solidFill>
                <a:latin typeface="Times New Roman" pitchFamily="18" charset="0"/>
                <a:ea typeface="ＭＳ Ｐゴシック" pitchFamily="34" charset="-128"/>
              </a:rPr>
              <a:t>Draw the condensed structural formulas for the products from the hydrolysis of </a:t>
            </a:r>
            <a:r>
              <a:rPr lang="en-US" i="1" dirty="0">
                <a:solidFill>
                  <a:srgbClr val="000000"/>
                </a:solidFill>
                <a:latin typeface="Times New Roman" pitchFamily="18" charset="0"/>
                <a:ea typeface="ＭＳ Ｐゴシック" pitchFamily="34" charset="-128"/>
              </a:rPr>
              <a:t>N-</a:t>
            </a:r>
            <a:r>
              <a:rPr lang="en-US" dirty="0">
                <a:solidFill>
                  <a:srgbClr val="000000"/>
                </a:solidFill>
                <a:latin typeface="Times New Roman" pitchFamily="18" charset="0"/>
                <a:ea typeface="ＭＳ Ｐゴシック" pitchFamily="34" charset="-128"/>
              </a:rPr>
              <a:t>methylpentanamide with NaOH.</a:t>
            </a:r>
          </a:p>
          <a:p>
            <a:pPr marL="0" indent="0" eaLnBrk="1" hangingPunct="1">
              <a:spcBef>
                <a:spcPct val="50000"/>
              </a:spcBef>
              <a:buSzTx/>
              <a:buFont typeface="Arial" pitchFamily="34" charset="0"/>
              <a:buNone/>
            </a:pPr>
            <a:endParaRPr lang="en-US" dirty="0">
              <a:solidFill>
                <a:srgbClr val="000000"/>
              </a:solidFill>
              <a:latin typeface="Times New Roman" pitchFamily="18" charset="0"/>
              <a:ea typeface="ＭＳ Ｐゴシック" pitchFamily="34" charset="-128"/>
            </a:endParaRPr>
          </a:p>
          <a:p>
            <a:pPr marL="0" indent="0" eaLnBrk="1" hangingPunct="1">
              <a:spcBef>
                <a:spcPct val="50000"/>
              </a:spcBef>
              <a:buSzTx/>
              <a:buFont typeface="Arial" pitchFamily="34" charset="0"/>
              <a:buNone/>
            </a:pPr>
            <a:r>
              <a:rPr lang="en-US" b="1" dirty="0">
                <a:solidFill>
                  <a:srgbClr val="FF0000"/>
                </a:solidFill>
                <a:latin typeface="Times New Roman" pitchFamily="18" charset="0"/>
                <a:ea typeface="ＭＳ Ｐゴシック" pitchFamily="34" charset="-128"/>
              </a:rPr>
              <a:t>SOLUTION:</a:t>
            </a:r>
          </a:p>
          <a:p>
            <a:pPr marL="0" indent="0" eaLnBrk="1" hangingPunct="1">
              <a:spcBef>
                <a:spcPct val="50000"/>
              </a:spcBef>
              <a:buSzTx/>
              <a:buFont typeface="Arial" pitchFamily="34" charset="0"/>
              <a:buNone/>
            </a:pPr>
            <a:endParaRPr lang="en-US" dirty="0">
              <a:solidFill>
                <a:srgbClr val="000000"/>
              </a:solidFill>
              <a:latin typeface="Times New Roman" pitchFamily="18" charset="0"/>
              <a:ea typeface="ＭＳ Ｐゴシック" pitchFamily="34" charset="-128"/>
            </a:endParaRPr>
          </a:p>
        </p:txBody>
      </p:sp>
      <p:sp>
        <p:nvSpPr>
          <p:cNvPr id="28676" name="Rounded Rectangle 4"/>
          <p:cNvSpPr>
            <a:spLocks noChangeArrowheads="1"/>
          </p:cNvSpPr>
          <p:nvPr/>
        </p:nvSpPr>
        <p:spPr bwMode="auto">
          <a:xfrm>
            <a:off x="304800" y="3743512"/>
            <a:ext cx="8534400" cy="1295400"/>
          </a:xfrm>
          <a:prstGeom prst="roundRect">
            <a:avLst>
              <a:gd name="adj" fmla="val 16667"/>
            </a:avLst>
          </a:prstGeom>
          <a:solidFill>
            <a:srgbClr val="A992FF">
              <a:alpha val="25098"/>
            </a:srgbClr>
          </a:solidFill>
          <a:ln w="10000">
            <a:solidFill>
              <a:schemeClr val="accent1"/>
            </a:solidFill>
            <a:round/>
            <a:headEnd/>
            <a:tailEnd/>
          </a:ln>
        </p:spPr>
        <p:txBody>
          <a:bodyPr anchor="ctr"/>
          <a:lstStyle/>
          <a:p>
            <a:r>
              <a:rPr lang="en-US" altLang="en-US" sz="2000" b="1" dirty="0">
                <a:latin typeface="Times New Roman" pitchFamily="18" charset="0"/>
              </a:rPr>
              <a:t>ANALYZE    Given                             Need </a:t>
            </a:r>
            <a:r>
              <a:rPr lang="en-US" altLang="en-US" sz="2000" b="1" i="1" dirty="0">
                <a:latin typeface="Times New Roman" pitchFamily="18" charset="0"/>
              </a:rPr>
              <a:t>                              </a:t>
            </a:r>
            <a:r>
              <a:rPr lang="en-US" altLang="en-US" sz="2000" b="1" dirty="0">
                <a:latin typeface="Times New Roman" pitchFamily="18" charset="0"/>
              </a:rPr>
              <a:t>Connect</a:t>
            </a:r>
          </a:p>
          <a:p>
            <a:r>
              <a:rPr lang="en-US" altLang="en-US" sz="2000" b="1" dirty="0">
                <a:latin typeface="Times New Roman" pitchFamily="18" charset="0"/>
              </a:rPr>
              <a:t>THE	        </a:t>
            </a:r>
            <a:r>
              <a:rPr lang="en-US" sz="2000" i="1" dirty="0">
                <a:latin typeface="Times New Roman" pitchFamily="18" charset="0"/>
              </a:rPr>
              <a:t>N</a:t>
            </a:r>
            <a:r>
              <a:rPr lang="en-US" sz="2000" dirty="0">
                <a:latin typeface="Times New Roman" pitchFamily="18" charset="0"/>
              </a:rPr>
              <a:t>-methylpentanamide     products: carboxylate       base hydrolysis</a:t>
            </a:r>
            <a:endParaRPr lang="en-US" altLang="en-US" sz="2000" dirty="0">
              <a:latin typeface="Times New Roman" pitchFamily="18" charset="0"/>
            </a:endParaRPr>
          </a:p>
          <a:p>
            <a:r>
              <a:rPr lang="en-US" altLang="en-US" sz="2000" b="1" dirty="0">
                <a:latin typeface="Times New Roman" pitchFamily="18" charset="0"/>
              </a:rPr>
              <a:t>PROBLEM</a:t>
            </a:r>
            <a:r>
              <a:rPr lang="en-US" altLang="en-US" sz="2000" dirty="0">
                <a:latin typeface="Times New Roman" pitchFamily="18" charset="0"/>
              </a:rPr>
              <a:t> </a:t>
            </a:r>
            <a:r>
              <a:rPr lang="en-US" altLang="en-US" sz="2000" dirty="0">
                <a:solidFill>
                  <a:srgbClr val="000000"/>
                </a:solidFill>
                <a:latin typeface="Times New Roman" pitchFamily="18" charset="0"/>
              </a:rPr>
              <a:t>	NaOH	                       salt, amine	                    of an amide</a:t>
            </a:r>
          </a:p>
        </p:txBody>
      </p:sp>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98</a:t>
            </a:fld>
            <a:endParaRPr lang="en-US" dirty="0"/>
          </a:p>
        </p:txBody>
      </p:sp>
    </p:spTree>
    <p:extLst>
      <p:ext uri="{BB962C8B-B14F-4D97-AF65-F5344CB8AC3E}">
        <p14:creationId xmlns:p14="http://schemas.microsoft.com/office/powerpoint/2010/main" val="7543066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a:spLocks noGrp="1" noChangeArrowheads="1"/>
          </p:cNvSpPr>
          <p:nvPr>
            <p:ph type="title"/>
          </p:nvPr>
        </p:nvSpPr>
        <p:spPr>
          <a:xfrm>
            <a:off x="533400" y="219077"/>
            <a:ext cx="7770813" cy="990600"/>
          </a:xfrm>
        </p:spPr>
        <p:txBody>
          <a:bodyPr/>
          <a:lstStyle/>
          <a:p>
            <a:pPr eaLnBrk="1" hangingPunct="1"/>
            <a:r>
              <a:rPr lang="en-US" dirty="0">
                <a:latin typeface="Times New Roman" pitchFamily="18" charset="0"/>
                <a:ea typeface="ＭＳ Ｐゴシック" pitchFamily="34" charset="-128"/>
              </a:rPr>
              <a:t>Base Hydrolysis of Amides</a:t>
            </a:r>
          </a:p>
        </p:txBody>
      </p:sp>
      <p:sp>
        <p:nvSpPr>
          <p:cNvPr id="36866" name="Rectangle 3"/>
          <p:cNvSpPr>
            <a:spLocks noGrp="1" noChangeArrowheads="1"/>
          </p:cNvSpPr>
          <p:nvPr>
            <p:ph sz="quarter" idx="1"/>
          </p:nvPr>
        </p:nvSpPr>
        <p:spPr>
          <a:xfrm>
            <a:off x="609600" y="1600200"/>
            <a:ext cx="8153400" cy="4419600"/>
          </a:xfrm>
        </p:spPr>
        <p:txBody>
          <a:bodyPr/>
          <a:lstStyle/>
          <a:p>
            <a:pPr marL="0" indent="0" eaLnBrk="1" hangingPunct="1">
              <a:spcBef>
                <a:spcPts val="1200"/>
              </a:spcBef>
              <a:buSzTx/>
              <a:buFont typeface="Arial"/>
              <a:buNone/>
              <a:defRPr/>
            </a:pPr>
            <a:r>
              <a:rPr lang="en-US" dirty="0">
                <a:solidFill>
                  <a:srgbClr val="000000"/>
                </a:solidFill>
                <a:ea typeface="ＭＳ Ｐゴシック" charset="0"/>
                <a:cs typeface="ＭＳ Ｐゴシック" charset="0"/>
              </a:rPr>
              <a:t>Draw the condensed structural formulas for the products from the hydrolysis of </a:t>
            </a:r>
            <a:r>
              <a:rPr lang="en-US" i="1" dirty="0">
                <a:solidFill>
                  <a:srgbClr val="000000"/>
                </a:solidFill>
                <a:ea typeface="ＭＳ Ｐゴシック" charset="0"/>
                <a:cs typeface="ＭＳ Ｐゴシック" charset="0"/>
              </a:rPr>
              <a:t>N-</a:t>
            </a:r>
            <a:r>
              <a:rPr lang="en-US" dirty="0">
                <a:solidFill>
                  <a:srgbClr val="000000"/>
                </a:solidFill>
                <a:ea typeface="ＭＳ Ｐゴシック" charset="0"/>
                <a:cs typeface="ＭＳ Ｐゴシック" charset="0"/>
              </a:rPr>
              <a:t>methylpentanamide with NaOH.</a:t>
            </a:r>
          </a:p>
          <a:p>
            <a:pPr marL="0" indent="0" eaLnBrk="1" hangingPunct="1">
              <a:spcBef>
                <a:spcPts val="1200"/>
              </a:spcBef>
              <a:buFont typeface="Arial"/>
              <a:buNone/>
              <a:defRPr/>
            </a:pPr>
            <a:r>
              <a:rPr lang="en-US" dirty="0"/>
              <a:t>In the base hydrolysis of the amide, the amide bond is broken between the carboxyl carbon atom and the nitrogen atom. The products are the carboxylate salt and an amine</a:t>
            </a:r>
            <a:endParaRPr lang="en-US" dirty="0">
              <a:solidFill>
                <a:srgbClr val="000000"/>
              </a:solidFill>
              <a:ea typeface="ＭＳ Ｐゴシック" charset="0"/>
              <a:cs typeface="ＭＳ Ｐゴシック" charset="0"/>
            </a:endParaRPr>
          </a:p>
          <a:p>
            <a:pPr marL="0" indent="0" eaLnBrk="1" hangingPunct="1">
              <a:spcBef>
                <a:spcPct val="50000"/>
              </a:spcBef>
              <a:buSzTx/>
              <a:buFont typeface="Arial"/>
              <a:buNone/>
              <a:defRPr/>
            </a:pPr>
            <a:endParaRPr lang="en-US" dirty="0">
              <a:solidFill>
                <a:srgbClr val="000000"/>
              </a:solidFill>
              <a:ea typeface="ＭＳ Ｐゴシック" charset="0"/>
              <a:cs typeface="ＭＳ Ｐゴシック" charset="0"/>
            </a:endParaRPr>
          </a:p>
        </p:txBody>
      </p:sp>
      <p:pic>
        <p:nvPicPr>
          <p:cNvPr id="29700" name="Picture 4"/>
          <p:cNvPicPr>
            <a:picLocks noChangeAspect="1"/>
          </p:cNvPicPr>
          <p:nvPr/>
        </p:nvPicPr>
        <p:blipFill>
          <a:blip r:embed="rId3"/>
          <a:stretch>
            <a:fillRect/>
          </a:stretch>
        </p:blipFill>
        <p:spPr bwMode="auto">
          <a:xfrm>
            <a:off x="1581648" y="4038601"/>
            <a:ext cx="5980704" cy="189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05731" y="72516"/>
            <a:ext cx="533400" cy="244475"/>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a:lstStyle>
          <a:p>
            <a:fld id="{9F758170-2A1F-4A58-9FD0-6E7F7B1C77BF}" type="slidenum">
              <a:rPr lang="en-US" smtClean="0"/>
              <a:pPr/>
              <a:t>99</a:t>
            </a:fld>
            <a:endParaRPr lang="en-US" dirty="0"/>
          </a:p>
        </p:txBody>
      </p:sp>
    </p:spTree>
    <p:extLst>
      <p:ext uri="{BB962C8B-B14F-4D97-AF65-F5344CB8AC3E}">
        <p14:creationId xmlns:p14="http://schemas.microsoft.com/office/powerpoint/2010/main" val="565069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4  Carboxylic Acids, Esters, Amines, and Amides&amp;quot;&quot;/&gt;&lt;property id=&quot;20307&quot; value=&quot;256&quot;/&gt;&lt;/object&gt;&lt;object type=&quot;3&quot; unique_id=&quot;10005&quot;&gt;&lt;property id=&quot;20148&quot; value=&quot;5&quot;/&gt;&lt;property id=&quot;20300&quot; value=&quot;Slide 2 - &amp;quot;14.1  Carboxylic Acids &amp;quot;&quot;/&gt;&lt;property id=&quot;20307&quot; value=&quot;295&quot;/&gt;&lt;/object&gt;&lt;object type=&quot;3&quot; unique_id=&quot;10006&quot;&gt;&lt;property id=&quot;20148&quot; value=&quot;5&quot;/&gt;&lt;property id=&quot;20300&quot; value=&quot;Slide 3 - &amp;quot;IUPAC Names &amp;#x0D;&amp;#x0A;for Carboxylic Acids&amp;quot;&quot;/&gt;&lt;property id=&quot;20307&quot; value=&quot;286&quot;/&gt;&lt;/object&gt;&lt;object type=&quot;3&quot; unique_id=&quot;10007&quot;&gt;&lt;property id=&quot;20148&quot; value=&quot;5&quot;/&gt;&lt;property id=&quot;20300&quot; value=&quot;Slide 4 - &amp;quot;IUPAC Names for Carboxylic Acids&amp;quot;&quot;/&gt;&lt;property id=&quot;20307&quot; value=&quot;307&quot;/&gt;&lt;/object&gt;&lt;object type=&quot;3&quot; unique_id=&quot;10008&quot;&gt;&lt;property id=&quot;20148&quot; value=&quot;5&quot;/&gt;&lt;property id=&quot;20300&quot; value=&quot;Slide 5 - &amp;quot;Common Names of Carboxylic Acids&amp;quot;&quot;/&gt;&lt;property id=&quot;20307&quot; value=&quot;288&quot;/&gt;&lt;/object&gt;&lt;object type=&quot;3&quot; unique_id=&quot;10009&quot;&gt;&lt;property id=&quot;20148&quot; value=&quot;5&quot;/&gt;&lt;property id=&quot;20300&quot; value=&quot;Slide 6 - &amp;quot;Common Carboxylic Acids &amp;quot;&quot;/&gt;&lt;property id=&quot;20307&quot; value=&quot;298&quot;/&gt;&lt;/object&gt;&lt;object type=&quot;3&quot; unique_id=&quot;10010&quot;&gt;&lt;property id=&quot;20148&quot; value=&quot;5&quot;/&gt;&lt;property id=&quot;20300&quot; value=&quot;Slide 7 - &amp;quot;Naming Carboxylic Acids &amp;quot;&quot;/&gt;&lt;property id=&quot;20307&quot; value=&quot;301&quot;/&gt;&lt;/object&gt;&lt;object type=&quot;3&quot; unique_id=&quot;10011&quot;&gt;&lt;property id=&quot;20148&quot; value=&quot;5&quot;/&gt;&lt;property id=&quot;20300&quot; value=&quot;Slide 8 - &amp;quot;Naming Carboxylic Acids &amp;quot;&quot;/&gt;&lt;property id=&quot;20307&quot; value=&quot;308&quot;/&gt;&lt;/object&gt;&lt;object type=&quot;3&quot; unique_id=&quot;10012&quot;&gt;&lt;property id=&quot;20148&quot; value=&quot;5&quot;/&gt;&lt;property id=&quot;20300&quot; value=&quot;Slide 9 - &amp;quot;Naming Carboxylic Acids &amp;quot;&quot;/&gt;&lt;property id=&quot;20307&quot; value=&quot;302&quot;/&gt;&lt;/object&gt;&lt;object type=&quot;3&quot; unique_id=&quot;10013&quot;&gt;&lt;property id=&quot;20148&quot; value=&quot;5&quot;/&gt;&lt;property id=&quot;20300&quot; value=&quot;Slide 10 - &amp;quot;Learning Check&amp;quot;&quot;/&gt;&lt;property id=&quot;20307&quot; value=&quot;263&quot;/&gt;&lt;/object&gt;&lt;object type=&quot;3&quot; unique_id=&quot;10014&quot;&gt;&lt;property id=&quot;20148&quot; value=&quot;5&quot;/&gt;&lt;property id=&quot;20300&quot; value=&quot;Slide 11 - &amp;quot;Solution&amp;quot;&quot;/&gt;&lt;property id=&quot;20307&quot; value=&quot;309&quot;/&gt;&lt;/object&gt;&lt;object type=&quot;3&quot; unique_id=&quot;10015&quot;&gt;&lt;property id=&quot;20148&quot; value=&quot;5&quot;/&gt;&lt;property id=&quot;20300&quot; value=&quot;Slide 12 - &amp;quot;Learning Check&amp;quot;&quot;/&gt;&lt;property id=&quot;20307&quot; value=&quot;305&quot;/&gt;&lt;/object&gt;&lt;object type=&quot;3&quot; unique_id=&quot;10016&quot;&gt;&lt;property id=&quot;20148&quot; value=&quot;5&quot;/&gt;&lt;property id=&quot;20300&quot; value=&quot;Slide 13 - &amp;quot;Solution&amp;quot;&quot;/&gt;&lt;property id=&quot;20307&quot; value=&quot;310&quot;/&gt;&lt;/object&gt;&lt;/object&gt;&lt;/object&gt;&lt;/database&gt;"/>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12th ed GOB Timberlak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2284</TotalTime>
  <Words>3416</Words>
  <Application>Microsoft Office PowerPoint</Application>
  <PresentationFormat>On-screen Show (4:3)</PresentationFormat>
  <Paragraphs>870</Paragraphs>
  <Slides>102</Slides>
  <Notes>99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ＭＳ Ｐゴシック</vt:lpstr>
      <vt:lpstr>Arial</vt:lpstr>
      <vt:lpstr>Calibri</vt:lpstr>
      <vt:lpstr>Symbol</vt:lpstr>
      <vt:lpstr>Times New Roman</vt:lpstr>
      <vt:lpstr>Tw Cen MT</vt:lpstr>
      <vt:lpstr>Wingdings</vt:lpstr>
      <vt:lpstr>Wingdings 2</vt:lpstr>
      <vt:lpstr>Zapf Dingbats</vt:lpstr>
      <vt:lpstr>1_12th ed GOB Timberlake</vt:lpstr>
      <vt:lpstr>Chapter 14  Carboxylic Acids, Esters, Amines, and Amides</vt:lpstr>
      <vt:lpstr>14.1  Carboxylic Acids </vt:lpstr>
      <vt:lpstr>IUPAC Names  for Carboxylic Acids</vt:lpstr>
      <vt:lpstr>IUPAC Names for Carboxylic Acids</vt:lpstr>
      <vt:lpstr>Common Names of Carboxylic Acids</vt:lpstr>
      <vt:lpstr>Common Carboxylic Acids </vt:lpstr>
      <vt:lpstr>Naming Carboxylic Acids </vt:lpstr>
      <vt:lpstr>Naming Carboxylic Acids </vt:lpstr>
      <vt:lpstr>Naming Carboxylic Acids </vt:lpstr>
      <vt:lpstr>Learning Check</vt:lpstr>
      <vt:lpstr>Solution</vt:lpstr>
      <vt:lpstr>Learning Check</vt:lpstr>
      <vt:lpstr>Solution</vt:lpstr>
      <vt:lpstr>14.2  Properties of Carboxylic Acids</vt:lpstr>
      <vt:lpstr>Polarity of Carboxylic Acids  </vt:lpstr>
      <vt:lpstr>Solubility in Water</vt:lpstr>
      <vt:lpstr>Solubility in Water</vt:lpstr>
      <vt:lpstr>Acidity of Carboxylic Acids</vt:lpstr>
      <vt:lpstr>Learning Check  </vt:lpstr>
      <vt:lpstr>Solution  </vt:lpstr>
      <vt:lpstr>Neutralization of Carboxylic Acids</vt:lpstr>
      <vt:lpstr>Carboxylic Acid Salts</vt:lpstr>
      <vt:lpstr>Carboxylic Acid Salts</vt:lpstr>
      <vt:lpstr>Carboxylic Acid Salts</vt:lpstr>
      <vt:lpstr>Learning Check</vt:lpstr>
      <vt:lpstr>Solution</vt:lpstr>
      <vt:lpstr>Chemistry Link to Health: Carboxylic Acids in Metabolism</vt:lpstr>
      <vt:lpstr>Chemistry Link to Health: Carboxylic Acids in Metabolism</vt:lpstr>
      <vt:lpstr>Chemistry Link to Health: Carboxylic Acids in Metabolism</vt:lpstr>
      <vt:lpstr>14.3  Esters</vt:lpstr>
      <vt:lpstr>Esters</vt:lpstr>
      <vt:lpstr>Esterification</vt:lpstr>
      <vt:lpstr>Esterification</vt:lpstr>
      <vt:lpstr>Learning Check</vt:lpstr>
      <vt:lpstr>Solution</vt:lpstr>
      <vt:lpstr>Naming Esters</vt:lpstr>
      <vt:lpstr>Naming Esters</vt:lpstr>
      <vt:lpstr>Chemistry Link to Health: Salicylic Acid from a Willow Tree</vt:lpstr>
      <vt:lpstr>Chemistry Link to Health: Salicylic Acid from a Willow Tree</vt:lpstr>
      <vt:lpstr>Naming Esters</vt:lpstr>
      <vt:lpstr>Naming Esters</vt:lpstr>
      <vt:lpstr>Guide to Naming Esters</vt:lpstr>
      <vt:lpstr>Learning Check</vt:lpstr>
      <vt:lpstr>Solution</vt:lpstr>
      <vt:lpstr>Solution</vt:lpstr>
      <vt:lpstr>Esters in Fruits</vt:lpstr>
      <vt:lpstr>Esters in Fruits and Flavoring</vt:lpstr>
      <vt:lpstr>Learning Check</vt:lpstr>
      <vt:lpstr>Solution</vt:lpstr>
      <vt:lpstr>14.4  Hydrolysis of Esters</vt:lpstr>
      <vt:lpstr>Acid Hydrolysis  of Esters </vt:lpstr>
      <vt:lpstr>Base Hydrolysis (Saponification)</vt:lpstr>
      <vt:lpstr>Learning Check</vt:lpstr>
      <vt:lpstr>Solution</vt:lpstr>
      <vt:lpstr>14.5  Amines</vt:lpstr>
      <vt:lpstr>Amines</vt:lpstr>
      <vt:lpstr>Classification of Amines</vt:lpstr>
      <vt:lpstr>Classification of Amines</vt:lpstr>
      <vt:lpstr>Naming Amines</vt:lpstr>
      <vt:lpstr>Learning Check</vt:lpstr>
      <vt:lpstr>Solution</vt:lpstr>
      <vt:lpstr>Aromatic Amines</vt:lpstr>
      <vt:lpstr>Learning Check </vt:lpstr>
      <vt:lpstr>Solution </vt:lpstr>
      <vt:lpstr>Line-Angle Formulas of Amines</vt:lpstr>
      <vt:lpstr>Solubility of Amines: Hydrogen Bonds</vt:lpstr>
      <vt:lpstr>Solubility of Amines: Hydrogen Bonds</vt:lpstr>
      <vt:lpstr>Solubility of Amines in Water</vt:lpstr>
      <vt:lpstr>Learning Check</vt:lpstr>
      <vt:lpstr>Solution</vt:lpstr>
      <vt:lpstr>Amines Act as Bases in Water</vt:lpstr>
      <vt:lpstr>Neutralization Forms Amine Salts</vt:lpstr>
      <vt:lpstr>Neutralization Forms Amine Salts</vt:lpstr>
      <vt:lpstr>Properties of Ammonium Salts </vt:lpstr>
      <vt:lpstr>Properties of Ammonium Salts: Medications </vt:lpstr>
      <vt:lpstr>Properties of Ammonium Salts: Cocaine </vt:lpstr>
      <vt:lpstr>Properties of Ammonium Salts: Cocaine </vt:lpstr>
      <vt:lpstr>Chemistry Link to Health: Alkaloids: Amines in Plants</vt:lpstr>
      <vt:lpstr>Chemistry Link to Health:  Alkaloids: Amines in Plants</vt:lpstr>
      <vt:lpstr>Chemistry Link to Health:  Alkaloids: Amines in Plants</vt:lpstr>
      <vt:lpstr>Learning Check </vt:lpstr>
      <vt:lpstr>Solution </vt:lpstr>
      <vt:lpstr>14.6  Amides</vt:lpstr>
      <vt:lpstr>Amides</vt:lpstr>
      <vt:lpstr>Preparation of Amides: Amidation</vt:lpstr>
      <vt:lpstr>Learning Check</vt:lpstr>
      <vt:lpstr>Solution</vt:lpstr>
      <vt:lpstr>Naming Amides</vt:lpstr>
      <vt:lpstr>Naming Amides</vt:lpstr>
      <vt:lpstr>Naming Amides</vt:lpstr>
      <vt:lpstr>Naming Amides</vt:lpstr>
      <vt:lpstr>Learning Check </vt:lpstr>
      <vt:lpstr>Solution</vt:lpstr>
      <vt:lpstr>Chemistry Link to Health: Amides in Health and Medicine</vt:lpstr>
      <vt:lpstr>Chemistry Link to Health: Amides in Health and Medicine</vt:lpstr>
      <vt:lpstr>Chemistry Link to Health: Amides in Health and Medicine</vt:lpstr>
      <vt:lpstr>Hydrolysis of Amides</vt:lpstr>
      <vt:lpstr>Base Hydrolysis of Amides</vt:lpstr>
      <vt:lpstr>Base Hydrolysis of Amides</vt:lpstr>
      <vt:lpstr>Learning Check</vt:lpstr>
      <vt:lpstr>Solution </vt:lpstr>
      <vt:lpstr>Carboxylic Acids, Esters, Amines, and Amides—Concept Map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Timberlake</dc:creator>
  <cp:lastModifiedBy>Saleh A Rayyan</cp:lastModifiedBy>
  <cp:revision>122</cp:revision>
  <cp:lastPrinted>2019-05-13T05:47:53Z</cp:lastPrinted>
  <dcterms:created xsi:type="dcterms:W3CDTF">2011-02-03T18:20:38Z</dcterms:created>
  <dcterms:modified xsi:type="dcterms:W3CDTF">2019-05-20T06:36:17Z</dcterms:modified>
</cp:coreProperties>
</file>