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113" r:id="rId1"/>
  </p:sldMasterIdLst>
  <p:notesMasterIdLst>
    <p:notesMasterId r:id="rId105"/>
  </p:notesMasterIdLst>
  <p:handoutMasterIdLst>
    <p:handoutMasterId r:id="rId106"/>
  </p:handoutMasterIdLst>
  <p:sldIdLst>
    <p:sldId id="407" r:id="rId2"/>
    <p:sldId id="338" r:id="rId3"/>
    <p:sldId id="385" r:id="rId4"/>
    <p:sldId id="396" r:id="rId5"/>
    <p:sldId id="395" r:id="rId6"/>
    <p:sldId id="387" r:id="rId7"/>
    <p:sldId id="383" r:id="rId8"/>
    <p:sldId id="397" r:id="rId9"/>
    <p:sldId id="398" r:id="rId10"/>
    <p:sldId id="399" r:id="rId11"/>
    <p:sldId id="400" r:id="rId12"/>
    <p:sldId id="401" r:id="rId13"/>
    <p:sldId id="352" r:id="rId14"/>
    <p:sldId id="402" r:id="rId15"/>
    <p:sldId id="392" r:id="rId16"/>
    <p:sldId id="394" r:id="rId17"/>
    <p:sldId id="406" r:id="rId18"/>
    <p:sldId id="403" r:id="rId19"/>
    <p:sldId id="404" r:id="rId20"/>
    <p:sldId id="405" r:id="rId21"/>
    <p:sldId id="408" r:id="rId22"/>
    <p:sldId id="409" r:id="rId23"/>
    <p:sldId id="410" r:id="rId24"/>
    <p:sldId id="411" r:id="rId25"/>
    <p:sldId id="412" r:id="rId26"/>
    <p:sldId id="413" r:id="rId27"/>
    <p:sldId id="414" r:id="rId28"/>
    <p:sldId id="415" r:id="rId29"/>
    <p:sldId id="416" r:id="rId30"/>
    <p:sldId id="417" r:id="rId31"/>
    <p:sldId id="418" r:id="rId32"/>
    <p:sldId id="419" r:id="rId33"/>
    <p:sldId id="420" r:id="rId34"/>
    <p:sldId id="421" r:id="rId35"/>
    <p:sldId id="422" r:id="rId36"/>
    <p:sldId id="423" r:id="rId37"/>
    <p:sldId id="424" r:id="rId38"/>
    <p:sldId id="425" r:id="rId39"/>
    <p:sldId id="426" r:id="rId40"/>
    <p:sldId id="427" r:id="rId41"/>
    <p:sldId id="428" r:id="rId42"/>
    <p:sldId id="429" r:id="rId43"/>
    <p:sldId id="430" r:id="rId44"/>
    <p:sldId id="431" r:id="rId45"/>
    <p:sldId id="432" r:id="rId46"/>
    <p:sldId id="433" r:id="rId47"/>
    <p:sldId id="434" r:id="rId48"/>
    <p:sldId id="435" r:id="rId49"/>
    <p:sldId id="436" r:id="rId50"/>
    <p:sldId id="437" r:id="rId51"/>
    <p:sldId id="438" r:id="rId52"/>
    <p:sldId id="439" r:id="rId53"/>
    <p:sldId id="440" r:id="rId54"/>
    <p:sldId id="441" r:id="rId55"/>
    <p:sldId id="442" r:id="rId56"/>
    <p:sldId id="443" r:id="rId57"/>
    <p:sldId id="444" r:id="rId58"/>
    <p:sldId id="445" r:id="rId59"/>
    <p:sldId id="446" r:id="rId60"/>
    <p:sldId id="447" r:id="rId61"/>
    <p:sldId id="448" r:id="rId62"/>
    <p:sldId id="449" r:id="rId63"/>
    <p:sldId id="450" r:id="rId64"/>
    <p:sldId id="451" r:id="rId65"/>
    <p:sldId id="452" r:id="rId66"/>
    <p:sldId id="453" r:id="rId67"/>
    <p:sldId id="454" r:id="rId68"/>
    <p:sldId id="455" r:id="rId69"/>
    <p:sldId id="456" r:id="rId70"/>
    <p:sldId id="457" r:id="rId71"/>
    <p:sldId id="458" r:id="rId72"/>
    <p:sldId id="459" r:id="rId73"/>
    <p:sldId id="460" r:id="rId74"/>
    <p:sldId id="461" r:id="rId75"/>
    <p:sldId id="462" r:id="rId76"/>
    <p:sldId id="463" r:id="rId77"/>
    <p:sldId id="464" r:id="rId78"/>
    <p:sldId id="465" r:id="rId79"/>
    <p:sldId id="466" r:id="rId80"/>
    <p:sldId id="467" r:id="rId81"/>
    <p:sldId id="468" r:id="rId82"/>
    <p:sldId id="469" r:id="rId83"/>
    <p:sldId id="470" r:id="rId84"/>
    <p:sldId id="471" r:id="rId85"/>
    <p:sldId id="472" r:id="rId86"/>
    <p:sldId id="473" r:id="rId87"/>
    <p:sldId id="474" r:id="rId88"/>
    <p:sldId id="475" r:id="rId89"/>
    <p:sldId id="476" r:id="rId90"/>
    <p:sldId id="477" r:id="rId91"/>
    <p:sldId id="478" r:id="rId92"/>
    <p:sldId id="479" r:id="rId93"/>
    <p:sldId id="480" r:id="rId94"/>
    <p:sldId id="481" r:id="rId95"/>
    <p:sldId id="482" r:id="rId96"/>
    <p:sldId id="483" r:id="rId97"/>
    <p:sldId id="484" r:id="rId98"/>
    <p:sldId id="485" r:id="rId99"/>
    <p:sldId id="486" r:id="rId100"/>
    <p:sldId id="487" r:id="rId101"/>
    <p:sldId id="488" r:id="rId102"/>
    <p:sldId id="489" r:id="rId103"/>
    <p:sldId id="490" r:id="rId104"/>
  </p:sldIdLst>
  <p:sldSz cx="9144000" cy="6858000" type="screen4x3"/>
  <p:notesSz cx="6858000" cy="9144000"/>
  <p:custDataLst>
    <p:tags r:id="rId107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66"/>
    <a:srgbClr val="FF6600"/>
    <a:srgbClr val="FFFFFF"/>
    <a:srgbClr val="FF66CC"/>
    <a:srgbClr val="66FF33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10" d="100"/>
          <a:sy n="110" d="100"/>
        </p:scale>
        <p:origin x="-1784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ags" Target="tags/tag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7.xml"/><Relationship Id="rId2" Type="http://schemas.openxmlformats.org/officeDocument/2006/relationships/slide" Target="slides/slide6.xml"/><Relationship Id="rId1" Type="http://schemas.openxmlformats.org/officeDocument/2006/relationships/slide" Target="slides/slide5.xml"/><Relationship Id="rId4" Type="http://schemas.openxmlformats.org/officeDocument/2006/relationships/slide" Target="slides/slide2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3.wmf"/><Relationship Id="rId1" Type="http://schemas.openxmlformats.org/officeDocument/2006/relationships/image" Target="../media/image7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76.wmf"/><Relationship Id="rId1" Type="http://schemas.openxmlformats.org/officeDocument/2006/relationships/image" Target="../media/image7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Wingdings" pitchFamily="2" charset="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Wingdings" pitchFamily="2" charset="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Wingdings" pitchFamily="2" charset="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Wingdings" pitchFamily="2" charset="2"/>
              </a:defRPr>
            </a:lvl1pPr>
          </a:lstStyle>
          <a:p>
            <a:pPr>
              <a:defRPr/>
            </a:pPr>
            <a:fld id="{1D811B10-86EE-47B9-B0E8-D6131788A9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80856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Wingdings" pitchFamily="2" charset="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Wingdings" pitchFamily="2" charset="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Wingdings" pitchFamily="2" charset="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Wingdings" pitchFamily="2" charset="2"/>
              </a:defRPr>
            </a:lvl1pPr>
          </a:lstStyle>
          <a:p>
            <a:pPr>
              <a:defRPr/>
            </a:pPr>
            <a:fld id="{C86063B8-F17C-4C20-BFEF-509077969E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53620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67B70C-8B5D-47D7-B516-AFF9614D4D7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5071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6B3B7903-7C0F-4311-9188-DEBF9475FEA3}" type="slidenum">
              <a:rPr lang="en-US" altLang="en-US" sz="1200">
                <a:latin typeface="Wingdings" pitchFamily="2" charset="2"/>
              </a:rPr>
              <a:pPr/>
              <a:t>24</a:t>
            </a:fld>
            <a:endParaRPr lang="en-US" altLang="en-US" sz="1200">
              <a:latin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8596574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ea typeface="ヒラギノ角ゴ Pro W3" pitchFamily="127" charset="-128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E15C2B70-BA24-4894-8CBC-396560B28FF7}" type="slidenum">
              <a:rPr lang="en-US" sz="1200" smtClean="0">
                <a:latin typeface="Times New Roman" pitchFamily="18" charset="0"/>
              </a:rPr>
              <a:pPr/>
              <a:t>47</a:t>
            </a:fld>
            <a:endParaRPr lang="en-US" sz="1200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3550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ea typeface="ヒラギノ角ゴ Pro W3" pitchFamily="127" charset="-128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E15C2B70-BA24-4894-8CBC-396560B28FF7}" type="slidenum">
              <a:rPr lang="en-US" sz="1200" smtClean="0">
                <a:latin typeface="Times New Roman" pitchFamily="18" charset="0"/>
              </a:rPr>
              <a:pPr/>
              <a:t>48</a:t>
            </a:fld>
            <a:endParaRPr lang="en-US" sz="1200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5257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ea typeface="ヒラギノ角ゴ Pro W3" pitchFamily="127" charset="-128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E15C2B70-BA24-4894-8CBC-396560B28FF7}" type="slidenum">
              <a:rPr lang="en-US" sz="1200" smtClean="0">
                <a:latin typeface="Times New Roman" pitchFamily="18" charset="0"/>
              </a:rPr>
              <a:pPr/>
              <a:t>49</a:t>
            </a:fld>
            <a:endParaRPr lang="en-US" sz="1200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8865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ea typeface="ヒラギノ角ゴ Pro W3" pitchFamily="127" charset="-128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E15C2B70-BA24-4894-8CBC-396560B28FF7}" type="slidenum">
              <a:rPr lang="en-US" sz="1200" smtClean="0">
                <a:latin typeface="Times New Roman" pitchFamily="18" charset="0"/>
              </a:rPr>
              <a:pPr/>
              <a:t>50</a:t>
            </a:fld>
            <a:endParaRPr lang="en-US" sz="1200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7911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ea typeface="ヒラギノ角ゴ Pro W3" pitchFamily="127" charset="-128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E15C2B70-BA24-4894-8CBC-396560B28FF7}" type="slidenum">
              <a:rPr lang="en-US" sz="1200" smtClean="0">
                <a:latin typeface="Times New Roman" pitchFamily="18" charset="0"/>
              </a:rPr>
              <a:pPr/>
              <a:t>51</a:t>
            </a:fld>
            <a:endParaRPr lang="en-US" sz="1200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9526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ea typeface="ヒラギノ角ゴ Pro W3" pitchFamily="127" charset="-128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E15C2B70-BA24-4894-8CBC-396560B28FF7}" type="slidenum">
              <a:rPr lang="en-US" sz="1200" smtClean="0">
                <a:latin typeface="Times New Roman" pitchFamily="18" charset="0"/>
              </a:rPr>
              <a:pPr/>
              <a:t>52</a:t>
            </a:fld>
            <a:endParaRPr lang="en-US" sz="1200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1073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ea typeface="ヒラギノ角ゴ Pro W3" pitchFamily="127" charset="-128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E15C2B70-BA24-4894-8CBC-396560B28FF7}" type="slidenum">
              <a:rPr lang="en-US" sz="1200" smtClean="0">
                <a:latin typeface="Times New Roman" pitchFamily="18" charset="0"/>
              </a:rPr>
              <a:pPr/>
              <a:t>53</a:t>
            </a:fld>
            <a:endParaRPr lang="en-US" sz="1200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0335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ea typeface="ヒラギノ角ゴ Pro W3" pitchFamily="127" charset="-128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E15C2B70-BA24-4894-8CBC-396560B28FF7}" type="slidenum">
              <a:rPr lang="en-US" sz="1200" smtClean="0">
                <a:latin typeface="Times New Roman" pitchFamily="18" charset="0"/>
              </a:rPr>
              <a:pPr/>
              <a:t>54</a:t>
            </a:fld>
            <a:endParaRPr lang="en-US" sz="1200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7598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ea typeface="ヒラギノ角ゴ Pro W3" pitchFamily="127" charset="-128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E15C2B70-BA24-4894-8CBC-396560B28FF7}" type="slidenum">
              <a:rPr lang="en-US" sz="1200" smtClean="0">
                <a:latin typeface="Times New Roman" pitchFamily="18" charset="0"/>
              </a:rPr>
              <a:pPr/>
              <a:t>55</a:t>
            </a:fld>
            <a:endParaRPr lang="en-US" sz="1200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016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1BEAD64A-9F61-4007-8566-7141D6C033CE}" type="slidenum">
              <a:rPr lang="en-US" altLang="en-US" sz="1200" smtClean="0">
                <a:latin typeface="Wingdings" pitchFamily="2" charset="2"/>
              </a:rPr>
              <a:pPr/>
              <a:t>2</a:t>
            </a:fld>
            <a:endParaRPr lang="en-US" altLang="en-US" sz="1200" smtClean="0">
              <a:latin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3742049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ea typeface="ヒラギノ角ゴ Pro W3" pitchFamily="127" charset="-128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E15C2B70-BA24-4894-8CBC-396560B28FF7}" type="slidenum">
              <a:rPr lang="en-US" sz="1200" smtClean="0">
                <a:latin typeface="Times New Roman" pitchFamily="18" charset="0"/>
              </a:rPr>
              <a:pPr/>
              <a:t>56</a:t>
            </a:fld>
            <a:endParaRPr lang="en-US" sz="1200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7131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ea typeface="ヒラギノ角ゴ Pro W3" pitchFamily="127" charset="-128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E15C2B70-BA24-4894-8CBC-396560B28FF7}" type="slidenum">
              <a:rPr lang="en-US" sz="1200" smtClean="0">
                <a:latin typeface="Times New Roman" pitchFamily="18" charset="0"/>
              </a:rPr>
              <a:pPr/>
              <a:t>57</a:t>
            </a:fld>
            <a:endParaRPr lang="en-US" sz="1200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9610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ea typeface="ヒラギノ角ゴ Pro W3" pitchFamily="127" charset="-128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E15C2B70-BA24-4894-8CBC-396560B28FF7}" type="slidenum">
              <a:rPr lang="en-US" sz="1200" smtClean="0">
                <a:latin typeface="Times New Roman" pitchFamily="18" charset="0"/>
              </a:rPr>
              <a:pPr/>
              <a:t>58</a:t>
            </a:fld>
            <a:endParaRPr lang="en-US" sz="1200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3709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ea typeface="ヒラギノ角ゴ Pro W3" pitchFamily="127" charset="-128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E15C2B70-BA24-4894-8CBC-396560B28FF7}" type="slidenum">
              <a:rPr lang="en-US" sz="1200" smtClean="0">
                <a:latin typeface="Times New Roman" pitchFamily="18" charset="0"/>
              </a:rPr>
              <a:pPr/>
              <a:t>62</a:t>
            </a:fld>
            <a:endParaRPr lang="en-US" sz="1200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6543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ea typeface="ヒラギノ角ゴ Pro W3" pitchFamily="127" charset="-128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E15C2B70-BA24-4894-8CBC-396560B28FF7}" type="slidenum">
              <a:rPr lang="en-US" sz="1200" smtClean="0">
                <a:latin typeface="Times New Roman" pitchFamily="18" charset="0"/>
              </a:rPr>
              <a:pPr/>
              <a:t>63</a:t>
            </a:fld>
            <a:endParaRPr lang="en-US" sz="1200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9083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ea typeface="ヒラギノ角ゴ Pro W3" pitchFamily="127" charset="-128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E15C2B70-BA24-4894-8CBC-396560B28FF7}" type="slidenum">
              <a:rPr lang="en-US" sz="1200" smtClean="0">
                <a:latin typeface="Times New Roman" pitchFamily="18" charset="0"/>
              </a:rPr>
              <a:pPr/>
              <a:t>64</a:t>
            </a:fld>
            <a:endParaRPr lang="en-US" sz="1200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1791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ea typeface="ヒラギノ角ゴ Pro W3" pitchFamily="127" charset="-128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E15C2B70-BA24-4894-8CBC-396560B28FF7}" type="slidenum">
              <a:rPr lang="en-US" sz="1200" smtClean="0">
                <a:latin typeface="Times New Roman" pitchFamily="18" charset="0"/>
              </a:rPr>
              <a:pPr/>
              <a:t>70</a:t>
            </a:fld>
            <a:endParaRPr lang="en-US" sz="1200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8892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ea typeface="ヒラギノ角ゴ Pro W3" pitchFamily="127" charset="-128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E15C2B70-BA24-4894-8CBC-396560B28FF7}" type="slidenum">
              <a:rPr lang="en-US" sz="1200" smtClean="0">
                <a:latin typeface="Times New Roman" pitchFamily="18" charset="0"/>
              </a:rPr>
              <a:pPr/>
              <a:t>75</a:t>
            </a:fld>
            <a:endParaRPr lang="en-US" sz="1200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425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ea typeface="ヒラギノ角ゴ Pro W3" pitchFamily="127" charset="-128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E15C2B70-BA24-4894-8CBC-396560B28FF7}" type="slidenum">
              <a:rPr lang="en-US" sz="1200" smtClean="0">
                <a:latin typeface="Times New Roman" pitchFamily="18" charset="0"/>
              </a:rPr>
              <a:pPr/>
              <a:t>76</a:t>
            </a:fld>
            <a:endParaRPr lang="en-US" sz="1200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0305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ea typeface="ヒラギノ角ゴ Pro W3" pitchFamily="127" charset="-128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E15C2B70-BA24-4894-8CBC-396560B28FF7}" type="slidenum">
              <a:rPr lang="en-US" sz="1200" smtClean="0">
                <a:latin typeface="Times New Roman" pitchFamily="18" charset="0"/>
              </a:rPr>
              <a:pPr/>
              <a:t>77</a:t>
            </a:fld>
            <a:endParaRPr lang="en-US" sz="1200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6949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C4BE9A07-CFF3-4714-9D22-D2F054698C19}" type="slidenum">
              <a:rPr lang="en-US" altLang="en-US" sz="1200" smtClean="0">
                <a:latin typeface="Wingdings" pitchFamily="2" charset="2"/>
              </a:rPr>
              <a:pPr/>
              <a:t>3</a:t>
            </a:fld>
            <a:endParaRPr lang="en-US" altLang="en-US" sz="1200" smtClean="0">
              <a:latin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89167271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ea typeface="ヒラギノ角ゴ Pro W3" pitchFamily="127" charset="-128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E15C2B70-BA24-4894-8CBC-396560B28FF7}" type="slidenum">
              <a:rPr lang="en-US" sz="1200" smtClean="0">
                <a:latin typeface="Times New Roman" pitchFamily="18" charset="0"/>
              </a:rPr>
              <a:pPr/>
              <a:t>79</a:t>
            </a:fld>
            <a:endParaRPr lang="en-US" sz="1200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7668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ea typeface="ヒラギノ角ゴ Pro W3" pitchFamily="127" charset="-128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E15C2B70-BA24-4894-8CBC-396560B28FF7}" type="slidenum">
              <a:rPr lang="en-US" sz="1200" smtClean="0">
                <a:latin typeface="Times New Roman" pitchFamily="18" charset="0"/>
              </a:rPr>
              <a:pPr/>
              <a:t>80</a:t>
            </a:fld>
            <a:endParaRPr lang="en-US" sz="1200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5470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ea typeface="ヒラギノ角ゴ Pro W3" pitchFamily="127" charset="-128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E15C2B70-BA24-4894-8CBC-396560B28FF7}" type="slidenum">
              <a:rPr lang="en-US" sz="1200" smtClean="0">
                <a:latin typeface="Times New Roman" pitchFamily="18" charset="0"/>
              </a:rPr>
              <a:pPr/>
              <a:t>83</a:t>
            </a:fld>
            <a:endParaRPr lang="en-US" sz="1200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49569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ea typeface="ヒラギノ角ゴ Pro W3" pitchFamily="127" charset="-128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E15C2B70-BA24-4894-8CBC-396560B28FF7}" type="slidenum">
              <a:rPr lang="en-US" sz="1200" smtClean="0">
                <a:latin typeface="Times New Roman" pitchFamily="18" charset="0"/>
              </a:rPr>
              <a:pPr/>
              <a:t>84</a:t>
            </a:fld>
            <a:endParaRPr lang="en-US" sz="1200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65914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ea typeface="ヒラギノ角ゴ Pro W3" pitchFamily="127" charset="-128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E15C2B70-BA24-4894-8CBC-396560B28FF7}" type="slidenum">
              <a:rPr lang="en-US" sz="1200" smtClean="0">
                <a:latin typeface="Times New Roman" pitchFamily="18" charset="0"/>
              </a:rPr>
              <a:pPr/>
              <a:t>85</a:t>
            </a:fld>
            <a:endParaRPr lang="en-US" sz="1200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86322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ea typeface="ヒラギノ角ゴ Pro W3" pitchFamily="127" charset="-128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E15C2B70-BA24-4894-8CBC-396560B28FF7}" type="slidenum">
              <a:rPr lang="en-US" sz="1200" smtClean="0">
                <a:latin typeface="Times New Roman" pitchFamily="18" charset="0"/>
              </a:rPr>
              <a:pPr/>
              <a:t>86</a:t>
            </a:fld>
            <a:endParaRPr lang="en-US" sz="1200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92405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ea typeface="ヒラギノ角ゴ Pro W3" pitchFamily="127" charset="-128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E15C2B70-BA24-4894-8CBC-396560B28FF7}" type="slidenum">
              <a:rPr lang="en-US" sz="1200" smtClean="0">
                <a:latin typeface="Times New Roman" pitchFamily="18" charset="0"/>
              </a:rPr>
              <a:pPr/>
              <a:t>87</a:t>
            </a:fld>
            <a:endParaRPr lang="en-US" sz="1200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30460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ea typeface="ヒラギノ角ゴ Pro W3" pitchFamily="127" charset="-128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E15C2B70-BA24-4894-8CBC-396560B28FF7}" type="slidenum">
              <a:rPr lang="en-US" sz="1200" smtClean="0">
                <a:latin typeface="Times New Roman" pitchFamily="18" charset="0"/>
              </a:rPr>
              <a:pPr/>
              <a:t>88</a:t>
            </a:fld>
            <a:endParaRPr lang="en-US" sz="1200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5401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pitchFamily="18" charset="0"/>
              <a:ea typeface="ヒラギノ角ゴ Pro W3" pitchFamily="127" charset="-128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E15C2B70-BA24-4894-8CBC-396560B28FF7}" type="slidenum">
              <a:rPr lang="en-US" sz="1200" smtClean="0"/>
              <a:pPr/>
              <a:t>90</a:t>
            </a:fld>
            <a:endParaRPr lang="en-US" sz="1200" smtClean="0"/>
          </a:p>
        </p:txBody>
      </p:sp>
    </p:spTree>
    <p:extLst>
      <p:ext uri="{BB962C8B-B14F-4D97-AF65-F5344CB8AC3E}">
        <p14:creationId xmlns:p14="http://schemas.microsoft.com/office/powerpoint/2010/main" val="254957415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pitchFamily="18" charset="0"/>
              <a:ea typeface="ヒラギノ角ゴ Pro W3" pitchFamily="127" charset="-128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E15C2B70-BA24-4894-8CBC-396560B28FF7}" type="slidenum">
              <a:rPr lang="en-US" sz="1200" smtClean="0"/>
              <a:pPr/>
              <a:t>91</a:t>
            </a:fld>
            <a:endParaRPr lang="en-US" sz="1200" smtClean="0"/>
          </a:p>
        </p:txBody>
      </p:sp>
    </p:spTree>
    <p:extLst>
      <p:ext uri="{BB962C8B-B14F-4D97-AF65-F5344CB8AC3E}">
        <p14:creationId xmlns:p14="http://schemas.microsoft.com/office/powerpoint/2010/main" val="16308944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C4BE9A07-CFF3-4714-9D22-D2F054698C19}" type="slidenum">
              <a:rPr lang="en-US" altLang="en-US" sz="1200" smtClean="0">
                <a:latin typeface="Wingdings" pitchFamily="2" charset="2"/>
              </a:rPr>
              <a:pPr/>
              <a:t>4</a:t>
            </a:fld>
            <a:endParaRPr lang="en-US" altLang="en-US" sz="1200" smtClean="0">
              <a:latin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84420133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pitchFamily="18" charset="0"/>
              <a:ea typeface="ヒラギノ角ゴ Pro W3" pitchFamily="127" charset="-128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E15C2B70-BA24-4894-8CBC-396560B28FF7}" type="slidenum">
              <a:rPr lang="en-US" sz="1200" smtClean="0"/>
              <a:pPr/>
              <a:t>92</a:t>
            </a:fld>
            <a:endParaRPr lang="en-US" sz="1200" smtClean="0"/>
          </a:p>
        </p:txBody>
      </p:sp>
    </p:spTree>
    <p:extLst>
      <p:ext uri="{BB962C8B-B14F-4D97-AF65-F5344CB8AC3E}">
        <p14:creationId xmlns:p14="http://schemas.microsoft.com/office/powerpoint/2010/main" val="405478504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pitchFamily="18" charset="0"/>
              <a:ea typeface="ヒラギノ角ゴ Pro W3" pitchFamily="127" charset="-128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E15C2B70-BA24-4894-8CBC-396560B28FF7}" type="slidenum">
              <a:rPr lang="en-US" sz="1200" smtClean="0"/>
              <a:pPr/>
              <a:t>93</a:t>
            </a:fld>
            <a:endParaRPr lang="en-US" sz="1200" smtClean="0"/>
          </a:p>
        </p:txBody>
      </p:sp>
    </p:spTree>
    <p:extLst>
      <p:ext uri="{BB962C8B-B14F-4D97-AF65-F5344CB8AC3E}">
        <p14:creationId xmlns:p14="http://schemas.microsoft.com/office/powerpoint/2010/main" val="323771515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pitchFamily="18" charset="0"/>
              <a:ea typeface="ヒラギノ角ゴ Pro W3" pitchFamily="127" charset="-128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E15C2B70-BA24-4894-8CBC-396560B28FF7}" type="slidenum">
              <a:rPr lang="en-US" sz="1200" smtClean="0"/>
              <a:pPr/>
              <a:t>94</a:t>
            </a:fld>
            <a:endParaRPr lang="en-US" sz="1200" smtClean="0"/>
          </a:p>
        </p:txBody>
      </p:sp>
    </p:spTree>
    <p:extLst>
      <p:ext uri="{BB962C8B-B14F-4D97-AF65-F5344CB8AC3E}">
        <p14:creationId xmlns:p14="http://schemas.microsoft.com/office/powerpoint/2010/main" val="266451888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pitchFamily="18" charset="0"/>
              <a:ea typeface="ヒラギノ角ゴ Pro W3" pitchFamily="127" charset="-128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E15C2B70-BA24-4894-8CBC-396560B28FF7}" type="slidenum">
              <a:rPr lang="en-US" sz="1200" smtClean="0"/>
              <a:pPr/>
              <a:t>95</a:t>
            </a:fld>
            <a:endParaRPr lang="en-US" sz="1200" smtClean="0"/>
          </a:p>
        </p:txBody>
      </p:sp>
    </p:spTree>
    <p:extLst>
      <p:ext uri="{BB962C8B-B14F-4D97-AF65-F5344CB8AC3E}">
        <p14:creationId xmlns:p14="http://schemas.microsoft.com/office/powerpoint/2010/main" val="202373122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pitchFamily="18" charset="0"/>
              <a:ea typeface="ヒラギノ角ゴ Pro W3" pitchFamily="127" charset="-128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E15C2B70-BA24-4894-8CBC-396560B28FF7}" type="slidenum">
              <a:rPr lang="en-US" sz="1200" smtClean="0"/>
              <a:pPr/>
              <a:t>96</a:t>
            </a:fld>
            <a:endParaRPr lang="en-US" sz="1200" smtClean="0"/>
          </a:p>
        </p:txBody>
      </p:sp>
    </p:spTree>
    <p:extLst>
      <p:ext uri="{BB962C8B-B14F-4D97-AF65-F5344CB8AC3E}">
        <p14:creationId xmlns:p14="http://schemas.microsoft.com/office/powerpoint/2010/main" val="255925962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pitchFamily="18" charset="0"/>
              <a:ea typeface="ヒラギノ角ゴ Pro W3" pitchFamily="127" charset="-128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E15C2B70-BA24-4894-8CBC-396560B28FF7}" type="slidenum">
              <a:rPr lang="en-US" sz="1200" smtClean="0"/>
              <a:pPr/>
              <a:t>97</a:t>
            </a:fld>
            <a:endParaRPr lang="en-US" sz="1200" smtClean="0"/>
          </a:p>
        </p:txBody>
      </p:sp>
    </p:spTree>
    <p:extLst>
      <p:ext uri="{BB962C8B-B14F-4D97-AF65-F5344CB8AC3E}">
        <p14:creationId xmlns:p14="http://schemas.microsoft.com/office/powerpoint/2010/main" val="91969056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pitchFamily="18" charset="0"/>
              <a:ea typeface="ヒラギノ角ゴ Pro W3" pitchFamily="127" charset="-128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E15C2B70-BA24-4894-8CBC-396560B28FF7}" type="slidenum">
              <a:rPr lang="en-US" sz="1200" smtClean="0"/>
              <a:pPr/>
              <a:t>98</a:t>
            </a:fld>
            <a:endParaRPr lang="en-US" sz="1200" smtClean="0"/>
          </a:p>
        </p:txBody>
      </p:sp>
    </p:spTree>
    <p:extLst>
      <p:ext uri="{BB962C8B-B14F-4D97-AF65-F5344CB8AC3E}">
        <p14:creationId xmlns:p14="http://schemas.microsoft.com/office/powerpoint/2010/main" val="417138124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pitchFamily="18" charset="0"/>
              <a:ea typeface="ヒラギノ角ゴ Pro W3" pitchFamily="127" charset="-128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E15C2B70-BA24-4894-8CBC-396560B28FF7}" type="slidenum">
              <a:rPr lang="en-US" sz="1200" smtClean="0"/>
              <a:pPr/>
              <a:t>99</a:t>
            </a:fld>
            <a:endParaRPr lang="en-US" sz="1200" smtClean="0"/>
          </a:p>
        </p:txBody>
      </p:sp>
    </p:spTree>
    <p:extLst>
      <p:ext uri="{BB962C8B-B14F-4D97-AF65-F5344CB8AC3E}">
        <p14:creationId xmlns:p14="http://schemas.microsoft.com/office/powerpoint/2010/main" val="10458251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pitchFamily="18" charset="0"/>
              <a:ea typeface="ヒラギノ角ゴ Pro W3" pitchFamily="127" charset="-128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E15C2B70-BA24-4894-8CBC-396560B28FF7}" type="slidenum">
              <a:rPr lang="en-US" sz="1200" smtClean="0"/>
              <a:pPr/>
              <a:t>100</a:t>
            </a:fld>
            <a:endParaRPr lang="en-US" sz="1200" smtClean="0"/>
          </a:p>
        </p:txBody>
      </p:sp>
    </p:spTree>
    <p:extLst>
      <p:ext uri="{BB962C8B-B14F-4D97-AF65-F5344CB8AC3E}">
        <p14:creationId xmlns:p14="http://schemas.microsoft.com/office/powerpoint/2010/main" val="422717548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A2540789-4864-4EE4-AF6F-98015D4A96B4}" type="slidenum">
              <a:rPr lang="en-US" sz="1200">
                <a:latin typeface="Times New Roman" pitchFamily="18" charset="0"/>
              </a:rPr>
              <a:pPr/>
              <a:t>101</a:t>
            </a:fld>
            <a:endParaRPr lang="en-US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633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753A0FB3-A489-4A6E-A8E5-3EFCE4CE0017}" type="slidenum">
              <a:rPr lang="en-US" altLang="en-US" sz="1200" smtClean="0">
                <a:latin typeface="Wingdings" pitchFamily="2" charset="2"/>
              </a:rPr>
              <a:pPr/>
              <a:t>5</a:t>
            </a:fld>
            <a:endParaRPr lang="en-US" altLang="en-US" sz="1200" smtClean="0">
              <a:latin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63181249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B5125353-396F-49A0-AFB0-2FA3C355ABAE}" type="slidenum">
              <a:rPr lang="en-US" sz="1200">
                <a:latin typeface="Times New Roman" pitchFamily="18" charset="0"/>
              </a:rPr>
              <a:pPr/>
              <a:t>102</a:t>
            </a:fld>
            <a:endParaRPr lang="en-US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23666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pitchFamily="18" charset="0"/>
              <a:ea typeface="ヒラギノ角ゴ Pro W3" pitchFamily="127" charset="-128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E15C2B70-BA24-4894-8CBC-396560B28FF7}" type="slidenum">
              <a:rPr lang="en-US" sz="1200" smtClean="0"/>
              <a:pPr/>
              <a:t>103</a:t>
            </a:fld>
            <a:endParaRPr lang="en-US" sz="1200" smtClean="0"/>
          </a:p>
        </p:txBody>
      </p:sp>
    </p:spTree>
    <p:extLst>
      <p:ext uri="{BB962C8B-B14F-4D97-AF65-F5344CB8AC3E}">
        <p14:creationId xmlns:p14="http://schemas.microsoft.com/office/powerpoint/2010/main" val="3920151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7D259081-96C5-4AC1-A00D-FBC3F9B3D83F}" type="slidenum">
              <a:rPr lang="en-US" altLang="en-US" sz="1200" smtClean="0">
                <a:latin typeface="Wingdings" pitchFamily="2" charset="2"/>
              </a:rPr>
              <a:pPr/>
              <a:t>6</a:t>
            </a:fld>
            <a:endParaRPr lang="en-US" altLang="en-US" sz="1200" smtClean="0">
              <a:latin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0345741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2057CA71-770B-4C66-BCAF-4E854B1D1A75}" type="slidenum">
              <a:rPr lang="en-US" altLang="en-US" sz="1200" smtClean="0">
                <a:latin typeface="Wingdings" pitchFamily="2" charset="2"/>
              </a:rPr>
              <a:pPr/>
              <a:t>7</a:t>
            </a:fld>
            <a:endParaRPr lang="en-US" altLang="en-US" sz="1200" smtClean="0">
              <a:latin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1806684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2 Lines" pitchFamily="2" charset="0"/>
              <a:ea typeface="ヒラギノ角ゴ Pro W3" pitchFamily="127" charset="-128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pitchFamily="127" charset="-128"/>
              </a:defRPr>
            </a:lvl9pPr>
          </a:lstStyle>
          <a:p>
            <a:fld id="{5C08AD31-EF2D-4830-918D-5514860B56AC}" type="slidenum">
              <a:rPr lang="en-US" sz="1200" smtClean="0">
                <a:latin typeface="2 Lines" pitchFamily="2" charset="0"/>
              </a:rPr>
              <a:pPr/>
              <a:t>17</a:t>
            </a:fld>
            <a:endParaRPr lang="en-US" sz="1200" dirty="0" smtClean="0">
              <a:latin typeface="2 Lin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2278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98D09BD4-52F8-46C2-BCD1-5D0A8D8F694D}" type="slidenum">
              <a:rPr lang="en-US" altLang="en-US" sz="1200">
                <a:latin typeface="Wingdings" pitchFamily="2" charset="2"/>
              </a:rPr>
              <a:pPr/>
              <a:t>21</a:t>
            </a:fld>
            <a:endParaRPr lang="en-US" altLang="en-US" sz="1200">
              <a:latin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172007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endParaRPr lang="en-US" sz="1800">
              <a:solidFill>
                <a:srgbClr val="FFFFFF"/>
              </a:solidFill>
              <a:latin typeface="Times New Roman" pitchFamily="-84" charset="0"/>
              <a:ea typeface="ＭＳ Ｐゴシック" pitchFamily="34" charset="-128"/>
              <a:cs typeface="ＭＳ Ｐゴシック" pitchFamily="34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endParaRPr lang="en-US" sz="1800">
              <a:solidFill>
                <a:srgbClr val="FFFFFF"/>
              </a:solidFill>
              <a:latin typeface="Times New Roman" pitchFamily="-84" charset="0"/>
              <a:ea typeface="ＭＳ Ｐゴシック" pitchFamily="34" charset="-128"/>
              <a:cs typeface="ＭＳ Ｐゴシック" pitchFamily="34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endParaRPr lang="en-US" sz="1800">
              <a:solidFill>
                <a:srgbClr val="FFFFFF"/>
              </a:solidFill>
              <a:latin typeface="Times New Roman" pitchFamily="-84" charset="0"/>
              <a:ea typeface="ＭＳ Ｐゴシック" pitchFamily="34" charset="-128"/>
              <a:cs typeface="ＭＳ Ｐゴシック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35844F59-0371-2F48-9E9E-139019A3E05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2" name="Rectangle 6"/>
          <p:cNvSpPr>
            <a:spLocks noChangeArrowheads="1"/>
          </p:cNvSpPr>
          <p:nvPr userDrawn="1"/>
        </p:nvSpPr>
        <p:spPr bwMode="auto">
          <a:xfrm>
            <a:off x="457200" y="6400800"/>
            <a:ext cx="57150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1" hangingPunct="1">
              <a:buFont typeface="Wingdings" pitchFamily="2" charset="2"/>
              <a:buNone/>
            </a:pPr>
            <a:r>
              <a:rPr lang="en-IN" sz="900" dirty="0" smtClean="0">
                <a:latin typeface="Arial" pitchFamily="34" charset="0"/>
                <a:cs typeface="Arial" pitchFamily="34" charset="0"/>
              </a:rPr>
              <a:t>Chemistry: An Introduction to General, Organic, and Biological Chemistry, Thirteenth Edition,</a:t>
            </a:r>
            <a:r>
              <a:rPr lang="en-US" sz="900" dirty="0" smtClean="0">
                <a:latin typeface="Arial" pitchFamily="34" charset="0"/>
                <a:cs typeface="Arial" pitchFamily="34" charset="0"/>
              </a:rPr>
              <a:t> Global Edition </a:t>
            </a:r>
            <a:r>
              <a:rPr lang="en-US" sz="900" dirty="0">
                <a:latin typeface="Arial" pitchFamily="34" charset="0"/>
                <a:cs typeface="Arial" pitchFamily="34" charset="0"/>
              </a:rPr>
              <a:t>	</a:t>
            </a:r>
          </a:p>
        </p:txBody>
      </p:sp>
      <p:sp>
        <p:nvSpPr>
          <p:cNvPr id="15" name="Rectangle 6"/>
          <p:cNvSpPr>
            <a:spLocks noChangeArrowheads="1"/>
          </p:cNvSpPr>
          <p:nvPr userDrawn="1"/>
        </p:nvSpPr>
        <p:spPr bwMode="auto">
          <a:xfrm>
            <a:off x="6629400" y="6400800"/>
            <a:ext cx="22860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buFont typeface="Wingdings" pitchFamily="2" charset="2"/>
              <a:buNone/>
            </a:pPr>
            <a:r>
              <a:rPr lang="en-US" sz="900" dirty="0" smtClean="0">
                <a:latin typeface="Arial" pitchFamily="34" charset="0"/>
                <a:cs typeface="Arial" pitchFamily="34" charset="0"/>
              </a:rPr>
              <a:t>© 2019 Pearson Education Ltd. </a:t>
            </a:r>
            <a:endParaRPr lang="en-US" sz="9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228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endParaRPr lang="en-US" sz="1800">
              <a:solidFill>
                <a:srgbClr val="FFFFFF"/>
              </a:solidFill>
              <a:latin typeface="Times New Roman" pitchFamily="-84" charset="0"/>
              <a:ea typeface="ＭＳ Ｐゴシック" pitchFamily="34" charset="-128"/>
              <a:cs typeface="ＭＳ Ｐゴシック" pitchFamily="34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endParaRPr lang="en-US" sz="1800">
              <a:solidFill>
                <a:srgbClr val="FFFFFF"/>
              </a:solidFill>
              <a:latin typeface="Times New Roman" pitchFamily="-84" charset="0"/>
              <a:ea typeface="ＭＳ Ｐゴシック" pitchFamily="34" charset="-128"/>
              <a:cs typeface="ＭＳ Ｐゴシック" pitchFamily="34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endParaRPr lang="en-US" sz="1800">
              <a:solidFill>
                <a:srgbClr val="FFFFFF"/>
              </a:solidFill>
              <a:latin typeface="Times New Roman" pitchFamily="-84" charset="0"/>
              <a:ea typeface="ＭＳ Ｐゴシック" pitchFamily="34" charset="-128"/>
              <a:cs typeface="ＭＳ Ｐゴシック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0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B0F1DD21-7654-8C47-9A62-CFA630FC6588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" name="Rectangle 6"/>
          <p:cNvSpPr>
            <a:spLocks noChangeArrowheads="1"/>
          </p:cNvSpPr>
          <p:nvPr userDrawn="1"/>
        </p:nvSpPr>
        <p:spPr bwMode="auto">
          <a:xfrm>
            <a:off x="457200" y="6400800"/>
            <a:ext cx="57150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1" hangingPunct="1">
              <a:buFont typeface="Wingdings" pitchFamily="2" charset="2"/>
              <a:buNone/>
            </a:pPr>
            <a:r>
              <a:rPr lang="en-IN" sz="900" dirty="0" smtClean="0">
                <a:latin typeface="Arial" pitchFamily="34" charset="0"/>
                <a:cs typeface="Arial" pitchFamily="34" charset="0"/>
              </a:rPr>
              <a:t>Chemistry: An Introduction to General, Organic, and Biological Chemistry, Thirteenth Edition,</a:t>
            </a:r>
            <a:r>
              <a:rPr lang="en-US" sz="900" dirty="0" smtClean="0">
                <a:latin typeface="Arial" pitchFamily="34" charset="0"/>
                <a:cs typeface="Arial" pitchFamily="34" charset="0"/>
              </a:rPr>
              <a:t> Global Edition </a:t>
            </a:r>
            <a:r>
              <a:rPr lang="en-US" sz="900" dirty="0">
                <a:latin typeface="Arial" pitchFamily="34" charset="0"/>
                <a:cs typeface="Arial" pitchFamily="34" charset="0"/>
              </a:rPr>
              <a:t>	</a:t>
            </a:r>
          </a:p>
        </p:txBody>
      </p:sp>
      <p:sp>
        <p:nvSpPr>
          <p:cNvPr id="11" name="Rectangle 6"/>
          <p:cNvSpPr>
            <a:spLocks noChangeArrowheads="1"/>
          </p:cNvSpPr>
          <p:nvPr userDrawn="1"/>
        </p:nvSpPr>
        <p:spPr bwMode="auto">
          <a:xfrm>
            <a:off x="6629400" y="6400800"/>
            <a:ext cx="22860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buFont typeface="Wingdings" pitchFamily="2" charset="2"/>
              <a:buNone/>
            </a:pPr>
            <a:r>
              <a:rPr lang="en-US" sz="900" dirty="0" smtClean="0">
                <a:latin typeface="Arial" pitchFamily="34" charset="0"/>
                <a:cs typeface="Arial" pitchFamily="34" charset="0"/>
              </a:rPr>
              <a:t>© 2019 Pearson Education Ltd. </a:t>
            </a:r>
            <a:endParaRPr lang="en-US" sz="9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566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1834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endParaRPr lang="en-US" sz="1800">
              <a:solidFill>
                <a:srgbClr val="FFFFFF"/>
              </a:solidFill>
              <a:latin typeface="Times New Roman" pitchFamily="-84" charset="0"/>
              <a:ea typeface="ＭＳ Ｐゴシック" pitchFamily="34" charset="-128"/>
              <a:cs typeface="ＭＳ Ｐゴシック" pitchFamily="34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endParaRPr lang="en-US" sz="1800">
              <a:solidFill>
                <a:srgbClr val="FFFFFF"/>
              </a:solidFill>
              <a:latin typeface="Times New Roman" pitchFamily="-84" charset="0"/>
              <a:ea typeface="ＭＳ Ｐゴシック" pitchFamily="34" charset="-128"/>
              <a:cs typeface="ＭＳ Ｐゴシック" pitchFamily="34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endParaRPr lang="en-US" sz="1800">
              <a:solidFill>
                <a:srgbClr val="FFFFFF"/>
              </a:solidFill>
              <a:latin typeface="Times New Roman" pitchFamily="-84" charset="0"/>
              <a:ea typeface="ＭＳ Ｐゴシック" pitchFamily="34" charset="-128"/>
              <a:cs typeface="ＭＳ Ｐゴシック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Slide Number Placeholder 22"/>
          <p:cNvSpPr>
            <a:spLocks noGrp="1"/>
          </p:cNvSpPr>
          <p:nvPr>
            <p:ph type="sldNum" sz="quarter" idx="10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A3E7A834-AAA0-094C-A88F-B555BBEACD4A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3" name="Rectangle 6"/>
          <p:cNvSpPr>
            <a:spLocks noChangeArrowheads="1"/>
          </p:cNvSpPr>
          <p:nvPr userDrawn="1"/>
        </p:nvSpPr>
        <p:spPr bwMode="auto">
          <a:xfrm>
            <a:off x="457200" y="6400800"/>
            <a:ext cx="57150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1" hangingPunct="1">
              <a:buFont typeface="Wingdings" pitchFamily="2" charset="2"/>
              <a:buNone/>
            </a:pPr>
            <a:r>
              <a:rPr lang="en-IN" sz="900" dirty="0" smtClean="0">
                <a:latin typeface="Arial" pitchFamily="34" charset="0"/>
                <a:cs typeface="Arial" pitchFamily="34" charset="0"/>
              </a:rPr>
              <a:t>Chemistry: An Introduction to General, Organic, and Biological Chemistry, Thirteenth Edition,</a:t>
            </a:r>
            <a:r>
              <a:rPr lang="en-US" sz="900" dirty="0" smtClean="0">
                <a:latin typeface="Arial" pitchFamily="34" charset="0"/>
                <a:cs typeface="Arial" pitchFamily="34" charset="0"/>
              </a:rPr>
              <a:t> Global Edition </a:t>
            </a:r>
            <a:r>
              <a:rPr lang="en-US" sz="900" dirty="0">
                <a:latin typeface="Arial" pitchFamily="34" charset="0"/>
                <a:cs typeface="Arial" pitchFamily="34" charset="0"/>
              </a:rPr>
              <a:t>	</a:t>
            </a:r>
          </a:p>
        </p:txBody>
      </p:sp>
      <p:sp>
        <p:nvSpPr>
          <p:cNvPr id="14" name="Rectangle 6"/>
          <p:cNvSpPr>
            <a:spLocks noChangeArrowheads="1"/>
          </p:cNvSpPr>
          <p:nvPr userDrawn="1"/>
        </p:nvSpPr>
        <p:spPr bwMode="auto">
          <a:xfrm>
            <a:off x="6629400" y="6400800"/>
            <a:ext cx="22860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buFont typeface="Wingdings" pitchFamily="2" charset="2"/>
              <a:buNone/>
            </a:pPr>
            <a:r>
              <a:rPr lang="en-US" sz="900" dirty="0" smtClean="0">
                <a:latin typeface="Arial" pitchFamily="34" charset="0"/>
                <a:cs typeface="Arial" pitchFamily="34" charset="0"/>
              </a:rPr>
              <a:t>© 2019 Pearson Education Ltd. </a:t>
            </a:r>
            <a:endParaRPr lang="en-US" sz="9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509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endParaRPr lang="en-US" sz="1800">
              <a:solidFill>
                <a:srgbClr val="FFFFFF"/>
              </a:solidFill>
              <a:latin typeface="Times New Roman" pitchFamily="-84" charset="0"/>
              <a:ea typeface="ＭＳ Ｐゴシック" pitchFamily="34" charset="-128"/>
              <a:cs typeface="ＭＳ Ｐゴシック" pitchFamily="34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endParaRPr lang="en-US" sz="1800">
              <a:solidFill>
                <a:srgbClr val="FFFFFF"/>
              </a:solidFill>
              <a:latin typeface="Times New Roman" pitchFamily="-84" charset="0"/>
              <a:ea typeface="ＭＳ Ｐゴシック" pitchFamily="34" charset="-128"/>
              <a:cs typeface="ＭＳ Ｐゴシック" pitchFamily="34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endParaRPr lang="en-US" sz="1800">
              <a:solidFill>
                <a:srgbClr val="FFFFFF"/>
              </a:solidFill>
              <a:latin typeface="Times New Roman" pitchFamily="-84" charset="0"/>
              <a:ea typeface="ＭＳ Ｐゴシック" pitchFamily="34" charset="-128"/>
              <a:cs typeface="ＭＳ Ｐゴシック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Slide Number Placeholder 22"/>
          <p:cNvSpPr>
            <a:spLocks noGrp="1"/>
          </p:cNvSpPr>
          <p:nvPr>
            <p:ph type="sldNum" sz="quarter" idx="10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5FF1276C-C944-6844-B097-29408D1F2908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1" name="Rectangle 6"/>
          <p:cNvSpPr>
            <a:spLocks noChangeArrowheads="1"/>
          </p:cNvSpPr>
          <p:nvPr userDrawn="1"/>
        </p:nvSpPr>
        <p:spPr bwMode="auto">
          <a:xfrm>
            <a:off x="457200" y="6400800"/>
            <a:ext cx="57150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1" hangingPunct="1">
              <a:buFont typeface="Wingdings" pitchFamily="2" charset="2"/>
              <a:buNone/>
            </a:pPr>
            <a:r>
              <a:rPr lang="en-IN" sz="900" dirty="0" smtClean="0">
                <a:latin typeface="Arial" pitchFamily="34" charset="0"/>
                <a:cs typeface="Arial" pitchFamily="34" charset="0"/>
              </a:rPr>
              <a:t>Chemistry: An Introduction to General, Organic, and Biological Chemistry, Thirteenth Edition,</a:t>
            </a:r>
            <a:r>
              <a:rPr lang="en-US" sz="900" dirty="0" smtClean="0">
                <a:latin typeface="Arial" pitchFamily="34" charset="0"/>
                <a:cs typeface="Arial" pitchFamily="34" charset="0"/>
              </a:rPr>
              <a:t> Global Edition </a:t>
            </a:r>
            <a:r>
              <a:rPr lang="en-US" sz="900" dirty="0">
                <a:latin typeface="Arial" pitchFamily="34" charset="0"/>
                <a:cs typeface="Arial" pitchFamily="34" charset="0"/>
              </a:rPr>
              <a:t>	</a:t>
            </a:r>
          </a:p>
        </p:txBody>
      </p:sp>
      <p:sp>
        <p:nvSpPr>
          <p:cNvPr id="12" name="Rectangle 6"/>
          <p:cNvSpPr>
            <a:spLocks noChangeArrowheads="1"/>
          </p:cNvSpPr>
          <p:nvPr userDrawn="1"/>
        </p:nvSpPr>
        <p:spPr bwMode="auto">
          <a:xfrm>
            <a:off x="6629400" y="6400800"/>
            <a:ext cx="22860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buFont typeface="Wingdings" pitchFamily="2" charset="2"/>
              <a:buNone/>
            </a:pPr>
            <a:r>
              <a:rPr lang="en-US" sz="900" dirty="0" smtClean="0">
                <a:latin typeface="Arial" pitchFamily="34" charset="0"/>
                <a:cs typeface="Arial" pitchFamily="34" charset="0"/>
              </a:rPr>
              <a:t>© 2019 Pearson Education Ltd. </a:t>
            </a:r>
            <a:endParaRPr lang="en-US" sz="9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308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endParaRPr lang="en-US" sz="1800">
              <a:solidFill>
                <a:srgbClr val="FFFFFF"/>
              </a:solidFill>
              <a:latin typeface="Times New Roman" pitchFamily="-84" charset="0"/>
              <a:ea typeface="ＭＳ Ｐゴシック" pitchFamily="34" charset="-128"/>
              <a:cs typeface="ＭＳ Ｐゴシック" pitchFamily="34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endParaRPr lang="en-US" sz="1800">
              <a:solidFill>
                <a:srgbClr val="FFFFFF"/>
              </a:solidFill>
              <a:latin typeface="Times New Roman" pitchFamily="-84" charset="0"/>
              <a:ea typeface="ＭＳ Ｐゴシック" pitchFamily="34" charset="-128"/>
              <a:cs typeface="ＭＳ Ｐゴシック" pitchFamily="34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endParaRPr lang="en-US" sz="1800">
              <a:solidFill>
                <a:srgbClr val="FFFFFF"/>
              </a:solidFill>
              <a:latin typeface="Times New Roman" pitchFamily="-84" charset="0"/>
              <a:ea typeface="ＭＳ Ｐゴシック" pitchFamily="34" charset="-128"/>
              <a:cs typeface="ＭＳ Ｐゴシック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263" y="228600"/>
            <a:ext cx="8015287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862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0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043A27B2-9C96-C242-BEFC-B9A15B5EC37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2" name="Rectangle 6"/>
          <p:cNvSpPr>
            <a:spLocks noChangeArrowheads="1"/>
          </p:cNvSpPr>
          <p:nvPr userDrawn="1"/>
        </p:nvSpPr>
        <p:spPr bwMode="auto">
          <a:xfrm>
            <a:off x="457200" y="6400800"/>
            <a:ext cx="57150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1" hangingPunct="1">
              <a:buFont typeface="Wingdings" pitchFamily="2" charset="2"/>
              <a:buNone/>
            </a:pPr>
            <a:r>
              <a:rPr lang="en-IN" sz="900" dirty="0" smtClean="0">
                <a:latin typeface="Arial" pitchFamily="34" charset="0"/>
                <a:cs typeface="Arial" pitchFamily="34" charset="0"/>
              </a:rPr>
              <a:t>Chemistry: An Introduction to General, Organic, and Biological Chemistry, Thirteenth Edition,</a:t>
            </a:r>
            <a:r>
              <a:rPr lang="en-US" sz="900" dirty="0" smtClean="0">
                <a:latin typeface="Arial" pitchFamily="34" charset="0"/>
                <a:cs typeface="Arial" pitchFamily="34" charset="0"/>
              </a:rPr>
              <a:t> Global Edition </a:t>
            </a:r>
            <a:r>
              <a:rPr lang="en-US" sz="900" dirty="0">
                <a:latin typeface="Arial" pitchFamily="34" charset="0"/>
                <a:cs typeface="Arial" pitchFamily="34" charset="0"/>
              </a:rPr>
              <a:t>	</a:t>
            </a:r>
          </a:p>
        </p:txBody>
      </p:sp>
      <p:sp>
        <p:nvSpPr>
          <p:cNvPr id="13" name="Rectangle 6"/>
          <p:cNvSpPr>
            <a:spLocks noChangeArrowheads="1"/>
          </p:cNvSpPr>
          <p:nvPr userDrawn="1"/>
        </p:nvSpPr>
        <p:spPr bwMode="auto">
          <a:xfrm>
            <a:off x="6629400" y="6400800"/>
            <a:ext cx="22860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buFont typeface="Wingdings" pitchFamily="2" charset="2"/>
              <a:buNone/>
            </a:pPr>
            <a:r>
              <a:rPr lang="en-US" sz="900" dirty="0" smtClean="0">
                <a:latin typeface="Arial" pitchFamily="34" charset="0"/>
                <a:cs typeface="Arial" pitchFamily="34" charset="0"/>
              </a:rPr>
              <a:t>© 2019 Pearson Education Ltd. </a:t>
            </a:r>
            <a:endParaRPr lang="en-US" sz="9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081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7674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474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0" y="0"/>
            <a:ext cx="914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Times New Roman" pitchFamily="18" charset="0"/>
              <a:ea typeface="ＭＳ Ｐゴシック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1295400" y="1676400"/>
            <a:ext cx="64008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89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endParaRPr lang="en-US" sz="1800">
              <a:solidFill>
                <a:srgbClr val="FFFFFF"/>
              </a:solidFill>
              <a:latin typeface="Times New Roman" pitchFamily="-84" charset="0"/>
              <a:ea typeface="ＭＳ Ｐゴシック" pitchFamily="34" charset="-128"/>
              <a:cs typeface="ＭＳ Ｐゴシック" pitchFamily="34" charset="-12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endParaRPr lang="en-US" sz="1800">
              <a:solidFill>
                <a:srgbClr val="FFFFFF"/>
              </a:solidFill>
              <a:latin typeface="Times New Roman" pitchFamily="-84" charset="0"/>
              <a:ea typeface="ＭＳ Ｐゴシック" pitchFamily="34" charset="-128"/>
              <a:cs typeface="ＭＳ Ｐゴシック" pitchFamily="34" charset="-12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endParaRPr lang="en-US" sz="1800">
              <a:solidFill>
                <a:srgbClr val="FFFFFF"/>
              </a:solidFill>
              <a:latin typeface="Times New Roman" pitchFamily="-84" charset="0"/>
              <a:ea typeface="ＭＳ Ｐゴシック" pitchFamily="34" charset="-128"/>
              <a:cs typeface="ＭＳ Ｐゴシック" pitchFamily="34" charset="-128"/>
            </a:endParaRPr>
          </a:p>
        </p:txBody>
      </p:sp>
      <p:sp>
        <p:nvSpPr>
          <p:cNvPr id="10" name="Rectangle 6"/>
          <p:cNvSpPr>
            <a:spLocks noChangeArrowheads="1"/>
          </p:cNvSpPr>
          <p:nvPr userDrawn="1"/>
        </p:nvSpPr>
        <p:spPr bwMode="auto">
          <a:xfrm>
            <a:off x="457200" y="6400800"/>
            <a:ext cx="57150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1" hangingPunct="1">
              <a:buFont typeface="Wingdings" pitchFamily="2" charset="2"/>
              <a:buNone/>
            </a:pPr>
            <a:r>
              <a:rPr lang="en-IN" sz="900" dirty="0" smtClean="0">
                <a:latin typeface="Arial" pitchFamily="34" charset="0"/>
                <a:cs typeface="Arial" pitchFamily="34" charset="0"/>
              </a:rPr>
              <a:t>Chemistry: An Introduction to General, Organic, and Biological Chemistry, Thirteenth Edition,</a:t>
            </a:r>
            <a:r>
              <a:rPr lang="en-US" sz="900" dirty="0" smtClean="0">
                <a:latin typeface="Arial" pitchFamily="34" charset="0"/>
                <a:cs typeface="Arial" pitchFamily="34" charset="0"/>
              </a:rPr>
              <a:t> Global Edition </a:t>
            </a:r>
            <a:r>
              <a:rPr lang="en-US" sz="900" dirty="0">
                <a:latin typeface="Arial" pitchFamily="34" charset="0"/>
                <a:cs typeface="Arial" pitchFamily="34" charset="0"/>
              </a:rPr>
              <a:t>	</a:t>
            </a:r>
          </a:p>
        </p:txBody>
      </p:sp>
      <p:sp>
        <p:nvSpPr>
          <p:cNvPr id="11" name="Rectangle 6"/>
          <p:cNvSpPr>
            <a:spLocks noChangeArrowheads="1"/>
          </p:cNvSpPr>
          <p:nvPr userDrawn="1"/>
        </p:nvSpPr>
        <p:spPr bwMode="auto">
          <a:xfrm>
            <a:off x="6629400" y="6400800"/>
            <a:ext cx="22860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buFont typeface="Wingdings" pitchFamily="2" charset="2"/>
              <a:buNone/>
            </a:pPr>
            <a:r>
              <a:rPr lang="en-US" sz="900" dirty="0" smtClean="0">
                <a:latin typeface="Arial" pitchFamily="34" charset="0"/>
                <a:cs typeface="Arial" pitchFamily="34" charset="0"/>
              </a:rPr>
              <a:t>© 2019 Pearson Education Ltd. </a:t>
            </a:r>
            <a:endParaRPr lang="en-US" sz="9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283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4" r:id="rId1"/>
    <p:sldLayoutId id="2147484115" r:id="rId2"/>
    <p:sldLayoutId id="2147484116" r:id="rId3"/>
    <p:sldLayoutId id="2147484117" r:id="rId4"/>
    <p:sldLayoutId id="2147484118" r:id="rId5"/>
    <p:sldLayoutId id="2147484119" r:id="rId6"/>
    <p:sldLayoutId id="2147484120" r:id="rId7"/>
    <p:sldLayoutId id="2147484121" r:id="rId8"/>
    <p:sldLayoutId id="2147484122" r:id="rId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Times New Roman" charset="0"/>
          <a:ea typeface="ＭＳ Ｐゴシック" pitchFamily="34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pitchFamily="34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pitchFamily="34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pitchFamily="34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pitchFamily="34" charset="-128"/>
          <a:cs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-84" charset="2"/>
        <a:buChar char=""/>
        <a:defRPr sz="2900" kern="1200">
          <a:solidFill>
            <a:schemeClr val="tx1"/>
          </a:solidFill>
          <a:latin typeface="Times New Roman" charset="0"/>
          <a:ea typeface="ＭＳ Ｐゴシック" pitchFamily="34" charset="-128"/>
          <a:cs typeface="ＭＳ Ｐゴシック" charset="-128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-84" charset="2"/>
        <a:buChar char=""/>
        <a:defRPr sz="2600" kern="1200">
          <a:solidFill>
            <a:schemeClr val="tx1"/>
          </a:solidFill>
          <a:latin typeface="Times New Roman" charset="0"/>
          <a:ea typeface="ＭＳ Ｐゴシック" pitchFamily="34" charset="-128"/>
          <a:cs typeface="ＭＳ Ｐゴシック" charset="0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-84" charset="2"/>
        <a:buChar char=""/>
        <a:defRPr sz="2300" kern="1200">
          <a:solidFill>
            <a:schemeClr val="tx1"/>
          </a:solidFill>
          <a:latin typeface="Times New Roman" charset="0"/>
          <a:ea typeface="ＭＳ Ｐゴシック" pitchFamily="34" charset="-128"/>
          <a:cs typeface="ＭＳ Ｐゴシック" charset="0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EB641B"/>
        </a:buClr>
        <a:buSzPct val="75000"/>
        <a:buFont typeface="Wingdings" pitchFamily="-84" charset="2"/>
        <a:buChar char=""/>
        <a:defRPr sz="2000" kern="1200">
          <a:solidFill>
            <a:schemeClr val="tx1"/>
          </a:solidFill>
          <a:latin typeface="Times New Roman" charset="0"/>
          <a:ea typeface="ＭＳ Ｐゴシック" pitchFamily="34" charset="-128"/>
          <a:cs typeface="ＭＳ Ｐゴシック" charset="0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39639D"/>
        </a:buClr>
        <a:buSzPct val="65000"/>
        <a:buFont typeface="Wingdings" pitchFamily="-84" charset="2"/>
        <a:buChar char=""/>
        <a:defRPr sz="2000" kern="1200">
          <a:solidFill>
            <a:schemeClr val="tx1"/>
          </a:solidFill>
          <a:latin typeface="Times New Roman" charset="0"/>
          <a:ea typeface="ＭＳ Ｐゴシック" pitchFamily="34" charset="-128"/>
          <a:cs typeface="ＭＳ Ｐゴシック" charset="0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8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8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1.w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3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72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74.w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6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75.w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146440" y="3487148"/>
            <a:ext cx="122822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000" b="1" i="0" u="none" strike="noStrike" baseline="0" dirty="0" smtClean="0">
                <a:solidFill>
                  <a:schemeClr val="tx1"/>
                </a:solidFill>
                <a:latin typeface="UniversLTPro-65Bold"/>
              </a:rPr>
              <a:t>Chapter </a:t>
            </a:r>
            <a:r>
              <a:rPr lang="en-US" sz="3000" b="1" dirty="0">
                <a:latin typeface="UniversLTPro-65Bold"/>
              </a:rPr>
              <a:t>5</a:t>
            </a:r>
            <a:endParaRPr lang="en-US" sz="3000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51964" y="4122151"/>
            <a:ext cx="3017172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500" b="1" dirty="0" smtClean="0">
                <a:solidFill>
                  <a:srgbClr val="BC2475"/>
                </a:solidFill>
                <a:latin typeface="AndSansWGL-Bold"/>
              </a:rPr>
              <a:t>Nuclear Chemistry</a:t>
            </a:r>
            <a:endParaRPr lang="en-US" sz="2500" b="1" dirty="0">
              <a:solidFill>
                <a:srgbClr val="BC2475"/>
              </a:solidFill>
              <a:latin typeface="AndSansWGL-Bold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115181" y="4672487"/>
            <a:ext cx="12907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i="0" u="none" strike="noStrike" kern="1200" baseline="0" dirty="0" smtClean="0">
                <a:solidFill>
                  <a:schemeClr val="tx1"/>
                </a:solidFill>
                <a:latin typeface="UniversLTPro-65Bold"/>
                <a:ea typeface="ＭＳ Ｐゴシック" charset="0"/>
                <a:cs typeface="ＭＳ Ｐゴシック" charset="0"/>
              </a:rPr>
              <a:t>(</a:t>
            </a:r>
            <a:r>
              <a:rPr lang="en-US" sz="2000" b="1" dirty="0" smtClean="0">
                <a:latin typeface="UniversLTPro-65Bold"/>
                <a:ea typeface="ＭＳ Ｐゴシック" charset="0"/>
                <a:cs typeface="ＭＳ Ｐゴシック" charset="0"/>
              </a:rPr>
              <a:t>Lecture</a:t>
            </a:r>
            <a:r>
              <a:rPr lang="en-US" sz="2000" b="1" i="0" u="none" strike="noStrike" kern="1200" baseline="0" dirty="0" smtClean="0">
                <a:solidFill>
                  <a:schemeClr val="tx1"/>
                </a:solidFill>
                <a:latin typeface="UniversLTPro-65Bold"/>
                <a:ea typeface="ＭＳ Ｐゴシック" charset="0"/>
                <a:cs typeface="ＭＳ Ｐゴシック" charset="0"/>
              </a:rPr>
              <a:t> PPTs)</a:t>
            </a:r>
            <a:endParaRPr lang="en-US" sz="2000" b="1" i="0" u="none" strike="noStrike" kern="1200" baseline="0" dirty="0">
              <a:solidFill>
                <a:schemeClr val="tx1"/>
              </a:solidFill>
              <a:latin typeface="UniversLTPro-65Bold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Footer Placeholder 3"/>
          <p:cNvSpPr txBox="1">
            <a:spLocks/>
          </p:cNvSpPr>
          <p:nvPr/>
        </p:nvSpPr>
        <p:spPr>
          <a:xfrm>
            <a:off x="33338" y="6688138"/>
            <a:ext cx="1643062" cy="1524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sz="900" dirty="0" smtClean="0">
                <a:solidFill>
                  <a:srgbClr val="000000"/>
                </a:solidFill>
              </a:rPr>
              <a:t>© 2019 Pearson Education Ltd.</a:t>
            </a:r>
            <a:endParaRPr lang="en-GB" sz="900" dirty="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662974" y="626586"/>
            <a:ext cx="21951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0" i="0" u="none" strike="noStrike" baseline="0" dirty="0" smtClean="0">
                <a:solidFill>
                  <a:srgbClr val="00CDFF"/>
                </a:solidFill>
                <a:latin typeface="UniversLTPro-Condensed"/>
              </a:rPr>
              <a:t>Karen Timberlake</a:t>
            </a:r>
            <a:endParaRPr lang="en-US" sz="2000" dirty="0"/>
          </a:p>
        </p:txBody>
      </p:sp>
      <p:sp>
        <p:nvSpPr>
          <p:cNvPr id="17" name="Rectangle 16"/>
          <p:cNvSpPr/>
          <p:nvPr/>
        </p:nvSpPr>
        <p:spPr>
          <a:xfrm>
            <a:off x="2409330" y="1092253"/>
            <a:ext cx="470244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0" i="0" u="none" strike="noStrike" baseline="0" dirty="0" smtClean="0">
                <a:solidFill>
                  <a:srgbClr val="FF5C00"/>
                </a:solidFill>
                <a:latin typeface="UniversLTPro-Condensed"/>
              </a:rPr>
              <a:t>CHEMISTRY</a:t>
            </a:r>
            <a:endParaRPr lang="en-US" sz="6000" dirty="0"/>
          </a:p>
        </p:txBody>
      </p:sp>
      <p:sp>
        <p:nvSpPr>
          <p:cNvPr id="18" name="Rectangle 17"/>
          <p:cNvSpPr/>
          <p:nvPr/>
        </p:nvSpPr>
        <p:spPr>
          <a:xfrm>
            <a:off x="3035559" y="2032058"/>
            <a:ext cx="34499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0" u="none" strike="noStrike" baseline="0" dirty="0" smtClean="0">
                <a:solidFill>
                  <a:srgbClr val="FF9A00"/>
                </a:solidFill>
                <a:latin typeface="UniversLTPro-65Bold"/>
              </a:rPr>
              <a:t>Thirteenth Edition, Global Edition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49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5"/>
          <p:cNvSpPr>
            <a:spLocks noGrp="1" noChangeArrowheads="1"/>
          </p:cNvSpPr>
          <p:nvPr>
            <p:ph type="title"/>
          </p:nvPr>
        </p:nvSpPr>
        <p:spPr>
          <a:xfrm>
            <a:off x="580783" y="304800"/>
            <a:ext cx="8015288" cy="914400"/>
          </a:xfrm>
        </p:spPr>
        <p:txBody>
          <a:bodyPr/>
          <a:lstStyle/>
          <a:p>
            <a:pPr eaLnBrk="1" hangingPunct="1"/>
            <a:r>
              <a:rPr lang="en-US" altLang="en-US" sz="3600" b="1" dirty="0" smtClean="0">
                <a:latin typeface="Times New Roman" pitchFamily="18" charset="0"/>
                <a:ea typeface="ＭＳ Ｐゴシック" pitchFamily="34" charset="-128"/>
              </a:rPr>
              <a:t>Positrons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8077200" cy="2514600"/>
          </a:xfrm>
        </p:spPr>
        <p:txBody>
          <a:bodyPr/>
          <a:lstStyle/>
          <a:p>
            <a:pPr marL="0" indent="0" eaLnBrk="1" hangingPunct="1">
              <a:spcAft>
                <a:spcPct val="20000"/>
              </a:spcAft>
              <a:buClr>
                <a:srgbClr val="7DA0D0"/>
              </a:buClr>
              <a:buSzTx/>
              <a:buNone/>
              <a:defRPr/>
            </a:pPr>
            <a:r>
              <a:rPr lang="en-US" sz="2400" dirty="0" smtClean="0"/>
              <a:t>A </a:t>
            </a:r>
            <a:r>
              <a:rPr lang="en-US" sz="2400" b="1" dirty="0" smtClean="0"/>
              <a:t>positron</a:t>
            </a:r>
            <a:r>
              <a:rPr lang="en-US" sz="2400" dirty="0" smtClean="0"/>
              <a:t> </a:t>
            </a:r>
            <a:r>
              <a:rPr lang="en-US" sz="2400" b="1" dirty="0">
                <a:solidFill>
                  <a:srgbClr val="000000"/>
                </a:solidFill>
              </a:rPr>
              <a:t>(</a:t>
            </a:r>
            <a:r>
              <a:rPr lang="en-US" sz="2400" b="1" i="1" dirty="0">
                <a:latin typeface="Times New Roman" pitchFamily="18" charset="0"/>
              </a:rPr>
              <a:t>β</a:t>
            </a:r>
            <a:r>
              <a:rPr lang="en-US" sz="2400" b="1" i="1" baseline="30000" dirty="0">
                <a:latin typeface="Times New Roman" pitchFamily="18" charset="0"/>
              </a:rPr>
              <a:t>+</a:t>
            </a:r>
            <a:r>
              <a:rPr lang="en-US" altLang="en-US" sz="2400" b="1" dirty="0">
                <a:solidFill>
                  <a:srgbClr val="000000"/>
                </a:solidFill>
                <a:latin typeface="Symbol" pitchFamily="-110" charset="2"/>
                <a:ea typeface="ＭＳ Ｐゴシック" pitchFamily="-110" charset="-128"/>
              </a:rPr>
              <a:t>)</a:t>
            </a:r>
            <a:endParaRPr lang="en-US" sz="2400" dirty="0">
              <a:solidFill>
                <a:srgbClr val="000000"/>
              </a:solidFill>
            </a:endParaRPr>
          </a:p>
          <a:p>
            <a:pPr eaLnBrk="1" hangingPunct="1">
              <a:spcAft>
                <a:spcPct val="20000"/>
              </a:spcAft>
              <a:buClr>
                <a:schemeClr val="accent1"/>
              </a:buClr>
              <a:buSzTx/>
              <a:buFont typeface="Arial" charset="0"/>
              <a:buChar char="•"/>
              <a:defRPr/>
            </a:pPr>
            <a:r>
              <a:rPr lang="en-US" sz="2400" dirty="0" smtClean="0"/>
              <a:t>has </a:t>
            </a:r>
            <a:r>
              <a:rPr lang="en-US" sz="2400" dirty="0"/>
              <a:t>a mass number of 0 </a:t>
            </a:r>
            <a:endParaRPr lang="en-US" sz="2400" dirty="0" smtClean="0"/>
          </a:p>
          <a:p>
            <a:pPr marL="0" indent="0" eaLnBrk="1" hangingPunct="1">
              <a:spcAft>
                <a:spcPct val="20000"/>
              </a:spcAft>
              <a:buClr>
                <a:schemeClr val="accent1"/>
              </a:buClr>
              <a:buSzTx/>
              <a:buNone/>
              <a:defRPr/>
            </a:pPr>
            <a:r>
              <a:rPr lang="en-US" sz="2400" dirty="0" smtClean="0"/>
              <a:t>    and </a:t>
            </a:r>
            <a:r>
              <a:rPr lang="en-US" sz="2400" dirty="0"/>
              <a:t>a charge of 1</a:t>
            </a:r>
            <a:r>
              <a:rPr lang="en-US" sz="2400" dirty="0" smtClean="0"/>
              <a:t>+</a:t>
            </a:r>
          </a:p>
          <a:p>
            <a:pPr eaLnBrk="1" hangingPunct="1">
              <a:spcAft>
                <a:spcPct val="20000"/>
              </a:spcAft>
              <a:buClr>
                <a:schemeClr val="accent1"/>
              </a:buClr>
              <a:buSzTx/>
              <a:buFont typeface="Arial" charset="0"/>
              <a:buChar char="•"/>
              <a:defRPr/>
            </a:pPr>
            <a:r>
              <a:rPr lang="en-US" sz="2400" dirty="0" smtClean="0"/>
              <a:t>forms </a:t>
            </a:r>
            <a:r>
              <a:rPr lang="en-US" sz="2400" dirty="0"/>
              <a:t>in an unstable nucleus when a proton changes into a neutron and a </a:t>
            </a:r>
            <a:r>
              <a:rPr lang="en-US" sz="2400" dirty="0" smtClean="0"/>
              <a:t>positron</a:t>
            </a: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0" name="Picture 2" descr="Y:\08VOL4\Graphics\Powerpoint\PEARSON\PE006-TIMBERLAKE-13e\Final Files\Removed copyright JPGS\CH05\Unfig05-06_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25874" y="2540213"/>
            <a:ext cx="4937126" cy="584128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596071" y="16782"/>
            <a:ext cx="533400" cy="244475"/>
          </a:xfrm>
        </p:spPr>
        <p:txBody>
          <a:bodyPr/>
          <a:lstStyle/>
          <a:p>
            <a:fld id="{043A27B2-9C96-C242-BEFC-B9A15B5EC37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56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609600" y="1584960"/>
            <a:ext cx="7916091" cy="3453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each of the following, indicate whether it describes nuclear fission or nuclear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fusion:</a:t>
            </a:r>
          </a:p>
          <a:p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94360" indent="-594360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nucleus splits.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fission</a:t>
            </a:r>
          </a:p>
          <a:p>
            <a:pPr marL="594360" indent="-594360">
              <a:defRPr/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Large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amounts of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energy are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released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	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ission and 							fusion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94360" indent="-594360">
              <a:defRPr/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Small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nuclei form larger nuclei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		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fusion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94360" indent="-594360">
              <a:defRPr/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Hydrogen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nuclei react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			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fusion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94360" indent="-594360">
              <a:defRPr/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E. 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Several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neutrons are released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		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fission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-2177"/>
            <a:ext cx="81534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Solution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8382000" y="15240"/>
            <a:ext cx="762000" cy="244475"/>
          </a:xfrm>
        </p:spPr>
        <p:txBody>
          <a:bodyPr/>
          <a:lstStyle/>
          <a:p>
            <a:fld id="{35844F59-0371-2F48-9E9E-139019A3E050}" type="slidenum">
              <a:rPr lang="en-US" smtClean="0"/>
              <a:pPr/>
              <a:t>100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94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chemeClr val="tx2"/>
                </a:solidFill>
                <a:latin typeface="Times New Roman" pitchFamily="18" charset="0"/>
                <a:ea typeface="ＭＳ Ｐゴシック" pitchFamily="34" charset="-128"/>
              </a:rPr>
              <a:t>Learning Check</a:t>
            </a:r>
          </a:p>
        </p:txBody>
      </p:sp>
      <p:sp>
        <p:nvSpPr>
          <p:cNvPr id="19458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marL="0" indent="0" eaLnBrk="1" hangingPunct="1">
              <a:buFont typeface="Wingdings" charset="0"/>
              <a:buNone/>
              <a:defRPr/>
            </a:pPr>
            <a:r>
              <a:rPr lang="en-US" sz="2400" dirty="0">
                <a:ea typeface="ＭＳ Ｐゴシック" charset="0"/>
                <a:cs typeface="ＭＳ Ｐゴシック" charset="0"/>
              </a:rPr>
              <a:t>Supply the missing atomic symbol to complete the equation for the following nuclear fission </a:t>
            </a:r>
            <a:r>
              <a:rPr lang="en-US" sz="2400" dirty="0" smtClean="0">
                <a:ea typeface="ＭＳ Ｐゴシック" charset="0"/>
                <a:cs typeface="ＭＳ Ｐゴシック" charset="0"/>
              </a:rPr>
              <a:t>reaction: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10" name="Picture 4" descr="C:\Documents and Settings\GEX\Desktop\51788 IRDVD Timberlake\51788 Lecture\5_6\51778_5_6 equation slide 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2705402"/>
            <a:ext cx="6248399" cy="53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2"/>
          <p:cNvSpPr txBox="1">
            <a:spLocks/>
          </p:cNvSpPr>
          <p:nvPr/>
        </p:nvSpPr>
        <p:spPr>
          <a:xfrm>
            <a:off x="8382000" y="15240"/>
            <a:ext cx="762000" cy="2444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r>
              <a:rPr lang="en-US" dirty="0" smtClean="0"/>
              <a:t>101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14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chemeClr val="tx2"/>
                </a:solidFill>
                <a:latin typeface="Times New Roman" pitchFamily="18" charset="0"/>
                <a:ea typeface="ＭＳ Ｐゴシック" pitchFamily="34" charset="-128"/>
              </a:rPr>
              <a:t>Solution</a:t>
            </a:r>
          </a:p>
        </p:txBody>
      </p:sp>
      <p:sp>
        <p:nvSpPr>
          <p:cNvPr id="21506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marL="0" indent="0" eaLnBrk="1" hangingPunct="1">
              <a:buFont typeface="Wingdings" charset="0"/>
              <a:buNone/>
              <a:defRPr/>
            </a:pPr>
            <a:r>
              <a:rPr lang="en-US" sz="2400" dirty="0">
                <a:ea typeface="ＭＳ Ｐゴシック" charset="0"/>
                <a:cs typeface="ＭＳ Ｐゴシック" charset="0"/>
              </a:rPr>
              <a:t>Supply the missing atomic symbol to complete the equation for the following nuclear fission </a:t>
            </a:r>
            <a:r>
              <a:rPr lang="en-US" sz="2400" dirty="0" smtClean="0">
                <a:ea typeface="ＭＳ Ｐゴシック" charset="0"/>
                <a:cs typeface="ＭＳ Ｐゴシック" charset="0"/>
              </a:rPr>
              <a:t>reaction: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8" name="Picture 6" descr="C:\Documents and Settings\GEX\Desktop\51788 IRDVD Timberlake\51788 Lecture\5_6\51778_5_6 equation slide 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2701310"/>
            <a:ext cx="6629400" cy="536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2"/>
          <p:cNvSpPr txBox="1">
            <a:spLocks/>
          </p:cNvSpPr>
          <p:nvPr/>
        </p:nvSpPr>
        <p:spPr>
          <a:xfrm>
            <a:off x="8382000" y="15240"/>
            <a:ext cx="762000" cy="2444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r>
              <a:rPr lang="en-US" dirty="0" smtClean="0"/>
              <a:t>102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06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_Pg550_UnFigure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2563" y="1676400"/>
            <a:ext cx="8478874" cy="333833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Concept Map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401594" y="0"/>
            <a:ext cx="722811" cy="244475"/>
          </a:xfrm>
        </p:spPr>
        <p:txBody>
          <a:bodyPr/>
          <a:lstStyle/>
          <a:p>
            <a:fld id="{35844F59-0371-2F48-9E9E-139019A3E050}" type="slidenum">
              <a:rPr lang="en-US" smtClean="0"/>
              <a:pPr/>
              <a:t>103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46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>
            <a:spLocks noGrp="1" noChangeArrowheads="1"/>
          </p:cNvSpPr>
          <p:nvPr>
            <p:ph type="title"/>
          </p:nvPr>
        </p:nvSpPr>
        <p:spPr>
          <a:xfrm>
            <a:off x="580783" y="304800"/>
            <a:ext cx="8015288" cy="914400"/>
          </a:xfrm>
        </p:spPr>
        <p:txBody>
          <a:bodyPr/>
          <a:lstStyle/>
          <a:p>
            <a:pPr eaLnBrk="1" hangingPunct="1"/>
            <a:r>
              <a:rPr lang="en-US" altLang="en-US" sz="3600" b="1" dirty="0" smtClean="0">
                <a:latin typeface="Times New Roman" pitchFamily="18" charset="0"/>
                <a:ea typeface="ＭＳ Ｐゴシック" pitchFamily="34" charset="-128"/>
              </a:rPr>
              <a:t>Gamma Rays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7772400" cy="4419600"/>
          </a:xfrm>
        </p:spPr>
        <p:txBody>
          <a:bodyPr/>
          <a:lstStyle/>
          <a:p>
            <a:pPr marL="0" indent="0" eaLnBrk="1" hangingPunct="1">
              <a:spcAft>
                <a:spcPct val="20000"/>
              </a:spcAft>
              <a:buClr>
                <a:srgbClr val="7DA0D0"/>
              </a:buClr>
              <a:buSzTx/>
              <a:buFont typeface="Wingdings" charset="0"/>
              <a:buNone/>
              <a:defRPr/>
            </a:pPr>
            <a:r>
              <a:rPr lang="en-US" sz="2400" dirty="0"/>
              <a:t>A </a:t>
            </a:r>
            <a:r>
              <a:rPr lang="en-US" sz="2400" b="1" dirty="0"/>
              <a:t>gamma </a:t>
            </a:r>
            <a:r>
              <a:rPr lang="en-US" sz="2400" b="1" dirty="0" smtClean="0"/>
              <a:t>ray </a:t>
            </a:r>
            <a:endParaRPr lang="en-US" sz="2400" b="1" dirty="0">
              <a:ea typeface="ＭＳ Ｐゴシック" charset="0"/>
              <a:cs typeface="ＭＳ Ｐゴシック" charset="0"/>
            </a:endParaRPr>
          </a:p>
          <a:p>
            <a:pPr eaLnBrk="1" hangingPunct="1">
              <a:spcAft>
                <a:spcPct val="20000"/>
              </a:spcAft>
              <a:buClr>
                <a:schemeClr val="accent1"/>
              </a:buClr>
              <a:buSzTx/>
              <a:buFont typeface="Arial" charset="0"/>
              <a:buChar char="•"/>
              <a:defRPr/>
            </a:pPr>
            <a:r>
              <a:rPr lang="en-US" sz="2400" dirty="0" smtClean="0"/>
              <a:t>is </a:t>
            </a:r>
            <a:r>
              <a:rPr lang="en-US" sz="2400" dirty="0"/>
              <a:t>high-energy </a:t>
            </a:r>
            <a:r>
              <a:rPr lang="en-US" sz="2400" dirty="0" smtClean="0"/>
              <a:t>radiation</a:t>
            </a:r>
          </a:p>
          <a:p>
            <a:pPr eaLnBrk="1" hangingPunct="1">
              <a:spcAft>
                <a:spcPct val="20000"/>
              </a:spcAft>
              <a:buClr>
                <a:schemeClr val="accent1"/>
              </a:buClr>
              <a:buSzTx/>
              <a:buFont typeface="Arial" charset="0"/>
              <a:buChar char="•"/>
              <a:defRPr/>
            </a:pPr>
            <a:r>
              <a:rPr lang="en-US" sz="2400" dirty="0" smtClean="0"/>
              <a:t>has </a:t>
            </a:r>
            <a:r>
              <a:rPr lang="en-US" sz="2400" dirty="0"/>
              <a:t>a mass number of 0 </a:t>
            </a:r>
            <a:br>
              <a:rPr lang="en-US" sz="2400" dirty="0"/>
            </a:br>
            <a:r>
              <a:rPr lang="en-US" sz="2400" dirty="0"/>
              <a:t>and a charge of </a:t>
            </a:r>
            <a:r>
              <a:rPr lang="en-US" sz="2400" dirty="0" smtClean="0"/>
              <a:t>0</a:t>
            </a:r>
          </a:p>
          <a:p>
            <a:pPr eaLnBrk="1" hangingPunct="1">
              <a:spcAft>
                <a:spcPct val="20000"/>
              </a:spcAft>
              <a:buClr>
                <a:schemeClr val="accent1"/>
              </a:buClr>
              <a:buSzTx/>
              <a:buFont typeface="Arial" charset="0"/>
              <a:buChar char="•"/>
              <a:defRPr/>
            </a:pPr>
            <a:r>
              <a:rPr lang="en-US" sz="2400" dirty="0" smtClean="0"/>
              <a:t>is </a:t>
            </a:r>
            <a:r>
              <a:rPr lang="en-US" sz="2400" dirty="0"/>
              <a:t>a form of energy emitted from an unstable nucleus to give a more stable, lower-energy </a:t>
            </a:r>
            <a:r>
              <a:rPr lang="en-US" sz="2400" dirty="0" smtClean="0"/>
              <a:t>nucleus</a:t>
            </a: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074" name="Picture 2" descr="Y:\08VOL4\Graphics\Powerpoint\PEARSON\PE006-TIMBERLAKE-13e\Final Files\Removed copyright JPGS\CH05\Unfig05-07_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19550" y="2971517"/>
            <a:ext cx="4743450" cy="602622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582297" y="60325"/>
            <a:ext cx="533400" cy="244475"/>
          </a:xfrm>
        </p:spPr>
        <p:txBody>
          <a:bodyPr/>
          <a:lstStyle/>
          <a:p>
            <a:fld id="{043A27B2-9C96-C242-BEFC-B9A15B5EC37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18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ChangeArrowheads="1"/>
          </p:cNvSpPr>
          <p:nvPr>
            <p:ph type="title"/>
          </p:nvPr>
        </p:nvSpPr>
        <p:spPr>
          <a:xfrm>
            <a:off x="580783" y="304800"/>
            <a:ext cx="8015288" cy="914400"/>
          </a:xfrm>
        </p:spPr>
        <p:txBody>
          <a:bodyPr/>
          <a:lstStyle/>
          <a:p>
            <a:pPr eaLnBrk="1" hangingPunct="1"/>
            <a:r>
              <a:rPr lang="en-US" altLang="en-US" sz="3600" b="1" dirty="0" smtClean="0">
                <a:latin typeface="Times New Roman" pitchFamily="18" charset="0"/>
                <a:ea typeface="ＭＳ Ｐゴシック" pitchFamily="34" charset="-128"/>
              </a:rPr>
              <a:t>Some Forms of Radiation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68015" y="1752600"/>
            <a:ext cx="8807968" cy="3352800"/>
          </a:xfrm>
          <a:prstGeom prst="rect">
            <a:avLst/>
          </a:prstGeom>
        </p:spPr>
      </p:pic>
      <p:sp>
        <p:nvSpPr>
          <p:cNvPr id="4" name="Slide Number Placeholder 3"/>
          <p:cNvSpPr txBox="1">
            <a:spLocks/>
          </p:cNvSpPr>
          <p:nvPr/>
        </p:nvSpPr>
        <p:spPr>
          <a:xfrm>
            <a:off x="8593183" y="16782"/>
            <a:ext cx="533400" cy="2444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r>
              <a:rPr lang="en-US" dirty="0" smtClean="0"/>
              <a:t>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16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8015288" cy="914400"/>
          </a:xfrm>
        </p:spPr>
        <p:txBody>
          <a:bodyPr/>
          <a:lstStyle/>
          <a:p>
            <a:pPr eaLnBrk="1" hangingPunct="1"/>
            <a:r>
              <a:rPr lang="en-US" altLang="en-US" sz="3600" b="1" dirty="0" smtClean="0">
                <a:latin typeface="Times New Roman" pitchFamily="18" charset="0"/>
                <a:ea typeface="ＭＳ Ｐゴシック" pitchFamily="34" charset="-128"/>
              </a:rPr>
              <a:t>Learning Check</a:t>
            </a:r>
          </a:p>
        </p:txBody>
      </p:sp>
      <p:sp>
        <p:nvSpPr>
          <p:cNvPr id="29698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7467600" cy="4572000"/>
          </a:xfrm>
        </p:spPr>
        <p:txBody>
          <a:bodyPr/>
          <a:lstStyle/>
          <a:p>
            <a:pPr marL="0" indent="0" eaLnBrk="1" hangingPunct="1">
              <a:buFont typeface="Wingdings" charset="0"/>
              <a:buNone/>
              <a:defRPr/>
            </a:pPr>
            <a:r>
              <a:rPr lang="en-US" sz="2400" dirty="0">
                <a:ea typeface="ＭＳ Ｐゴシック" charset="0"/>
                <a:cs typeface="ＭＳ Ｐゴシック" charset="0"/>
              </a:rPr>
              <a:t>Give the mass number and charge of each type of radiation</a:t>
            </a:r>
            <a:r>
              <a:rPr lang="en-US" sz="2400" dirty="0" smtClean="0">
                <a:ea typeface="ＭＳ Ｐゴシック" charset="0"/>
                <a:cs typeface="ＭＳ Ｐゴシック" charset="0"/>
              </a:rPr>
              <a:t>.</a:t>
            </a:r>
          </a:p>
          <a:p>
            <a:pPr marL="0" indent="0" eaLnBrk="1" hangingPunct="1">
              <a:buFont typeface="Wingdings" charset="0"/>
              <a:buNone/>
              <a:defRPr/>
            </a:pPr>
            <a:endParaRPr lang="en-US" sz="2400" dirty="0">
              <a:ea typeface="ＭＳ Ｐゴシック" charset="0"/>
              <a:cs typeface="ＭＳ Ｐゴシック" charset="0"/>
            </a:endParaRPr>
          </a:p>
          <a:p>
            <a:pPr marL="0" indent="0" eaLnBrk="1" hangingPunct="1">
              <a:spcBef>
                <a:spcPct val="20000"/>
              </a:spcBef>
              <a:buNone/>
            </a:pPr>
            <a:r>
              <a:rPr lang="en-US" sz="2400" b="1" dirty="0" smtClean="0">
                <a:ea typeface="ＭＳ Ｐゴシック" charset="0"/>
                <a:cs typeface="ＭＳ Ｐゴシック" charset="0"/>
              </a:rPr>
              <a:t>A</a:t>
            </a:r>
            <a:r>
              <a:rPr lang="en-US" sz="2400" b="1" dirty="0">
                <a:ea typeface="ＭＳ Ｐゴシック" charset="0"/>
                <a:cs typeface="ＭＳ Ｐゴシック" charset="0"/>
              </a:rPr>
              <a:t>. </a:t>
            </a:r>
            <a:r>
              <a:rPr lang="en-US" sz="2400" b="1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alpha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particle</a:t>
            </a:r>
          </a:p>
          <a:p>
            <a:pPr marL="0" indent="0" eaLnBrk="1" hangingPunct="1">
              <a:spcBef>
                <a:spcPct val="20000"/>
              </a:spcBef>
              <a:buNone/>
            </a:pPr>
            <a:r>
              <a:rPr lang="en-US" sz="2400" b="1" dirty="0" smtClean="0">
                <a:ea typeface="ＭＳ Ｐゴシック" charset="0"/>
                <a:cs typeface="ＭＳ Ｐゴシック" charset="0"/>
              </a:rPr>
              <a:t>B</a:t>
            </a:r>
            <a:r>
              <a:rPr lang="en-US" sz="2400" b="1" dirty="0">
                <a:ea typeface="ＭＳ Ｐゴシック" charset="0"/>
                <a:cs typeface="ＭＳ Ｐゴシック" charset="0"/>
              </a:rPr>
              <a:t>. </a:t>
            </a:r>
            <a:r>
              <a:rPr lang="en-US" sz="2400" b="1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positron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spcBef>
                <a:spcPct val="20000"/>
              </a:spcBef>
              <a:buNone/>
            </a:pPr>
            <a:r>
              <a:rPr lang="en-US" sz="2400" b="1" dirty="0" smtClean="0">
                <a:ea typeface="ＭＳ Ｐゴシック" charset="0"/>
                <a:cs typeface="ＭＳ Ｐゴシック" charset="0"/>
              </a:rPr>
              <a:t>C</a:t>
            </a:r>
            <a:r>
              <a:rPr lang="en-US" sz="2400" b="1" dirty="0">
                <a:ea typeface="ＭＳ Ｐゴシック" charset="0"/>
                <a:cs typeface="ＭＳ Ｐゴシック" charset="0"/>
              </a:rPr>
              <a:t>. </a:t>
            </a:r>
            <a:r>
              <a:rPr lang="en-US" sz="2400" b="1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beta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particle</a:t>
            </a:r>
          </a:p>
          <a:p>
            <a:pPr marL="0" indent="0" eaLnBrk="1" hangingPunct="1">
              <a:spcBef>
                <a:spcPct val="20000"/>
              </a:spcBef>
              <a:buNone/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neutron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spcBef>
                <a:spcPct val="20000"/>
              </a:spcBef>
              <a:buNone/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E. 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gamma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ray</a:t>
            </a:r>
            <a:endParaRPr lang="el-GR" sz="2400" dirty="0">
              <a:latin typeface="Times New Roman" panose="02020603050405020304" pitchFamily="18" charset="0"/>
              <a:cs typeface="Times New Roman" panose="02020603050405020304" pitchFamily="18" charset="0"/>
              <a:sym typeface="Symbol" charset="0"/>
            </a:endParaRPr>
          </a:p>
          <a:p>
            <a:pPr eaLnBrk="1" hangingPunct="1">
              <a:buFont typeface="Wingdings" charset="0"/>
              <a:buNone/>
              <a:defRPr/>
            </a:pPr>
            <a:r>
              <a:rPr lang="en-US" sz="2800" dirty="0">
                <a:ea typeface="ＭＳ Ｐゴシック" charset="0"/>
                <a:cs typeface="ＭＳ Ｐゴシック" charset="0"/>
              </a:rPr>
              <a:t>		</a:t>
            </a:r>
          </a:p>
          <a:p>
            <a:pPr eaLnBrk="1" hangingPunct="1">
              <a:buFont typeface="Wingdings" charset="0"/>
              <a:buNone/>
              <a:defRPr/>
            </a:pPr>
            <a:endParaRPr lang="en-US" sz="2800" dirty="0"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  <a:defRPr/>
            </a:pPr>
            <a:endParaRPr lang="en-US" sz="28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591006" y="0"/>
            <a:ext cx="533400" cy="244475"/>
          </a:xfrm>
        </p:spPr>
        <p:txBody>
          <a:bodyPr/>
          <a:lstStyle/>
          <a:p>
            <a:fld id="{043A27B2-9C96-C242-BEFC-B9A15B5EC375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8015288" cy="914400"/>
          </a:xfrm>
        </p:spPr>
        <p:txBody>
          <a:bodyPr/>
          <a:lstStyle/>
          <a:p>
            <a:pPr eaLnBrk="1" hangingPunct="1"/>
            <a:r>
              <a:rPr lang="en-US" altLang="en-US" sz="3600" b="1" dirty="0" smtClean="0">
                <a:latin typeface="Times New Roman" pitchFamily="18" charset="0"/>
                <a:ea typeface="ＭＳ Ｐゴシック" pitchFamily="34" charset="-128"/>
              </a:rPr>
              <a:t>Solution</a:t>
            </a:r>
          </a:p>
        </p:txBody>
      </p:sp>
      <p:sp>
        <p:nvSpPr>
          <p:cNvPr id="29698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7467600" cy="4572000"/>
          </a:xfrm>
        </p:spPr>
        <p:txBody>
          <a:bodyPr/>
          <a:lstStyle/>
          <a:p>
            <a:pPr marL="0" indent="0" eaLnBrk="1" hangingPunct="1">
              <a:buFont typeface="Wingdings" charset="0"/>
              <a:buNone/>
              <a:defRPr/>
            </a:pPr>
            <a:r>
              <a:rPr lang="en-US" sz="2400" dirty="0">
                <a:ea typeface="ＭＳ Ｐゴシック" charset="0"/>
                <a:cs typeface="ＭＳ Ｐゴシック" charset="0"/>
              </a:rPr>
              <a:t>Give the mass number and charge of each type of radiation</a:t>
            </a:r>
            <a:r>
              <a:rPr lang="en-US" sz="2400" dirty="0" smtClean="0">
                <a:ea typeface="ＭＳ Ｐゴシック" charset="0"/>
                <a:cs typeface="ＭＳ Ｐゴシック" charset="0"/>
              </a:rPr>
              <a:t>.</a:t>
            </a:r>
          </a:p>
          <a:p>
            <a:pPr marL="0" indent="0" eaLnBrk="1" hangingPunct="1">
              <a:buFont typeface="Wingdings" charset="0"/>
              <a:buNone/>
              <a:defRPr/>
            </a:pPr>
            <a:r>
              <a:rPr lang="en-US" sz="2400" dirty="0">
                <a:ea typeface="ＭＳ Ｐゴシック" charset="0"/>
                <a:cs typeface="ＭＳ Ｐゴシック" charset="0"/>
              </a:rPr>
              <a:t>	</a:t>
            </a:r>
            <a:r>
              <a:rPr lang="en-US" sz="2400" dirty="0" smtClean="0">
                <a:ea typeface="ＭＳ Ｐゴシック" charset="0"/>
                <a:cs typeface="ＭＳ Ｐゴシック" charset="0"/>
              </a:rPr>
              <a:t>		</a:t>
            </a:r>
            <a:r>
              <a:rPr lang="en-US" sz="2400" b="1" dirty="0" smtClean="0">
                <a:ea typeface="ＭＳ Ｐゴシック" charset="0"/>
                <a:cs typeface="ＭＳ Ｐゴシック" charset="0"/>
              </a:rPr>
              <a:t>Mass Number	Charge</a:t>
            </a:r>
            <a:endParaRPr lang="en-US" sz="2400" b="1" dirty="0">
              <a:ea typeface="ＭＳ Ｐゴシック" charset="0"/>
              <a:cs typeface="ＭＳ Ｐゴシック" charset="0"/>
            </a:endParaRPr>
          </a:p>
          <a:p>
            <a:pPr marL="0" indent="0" eaLnBrk="1" hangingPunct="1">
              <a:spcBef>
                <a:spcPct val="20000"/>
              </a:spcBef>
              <a:buNone/>
            </a:pPr>
            <a:r>
              <a:rPr lang="en-US" sz="2400" b="1" dirty="0" smtClean="0">
                <a:ea typeface="ＭＳ Ｐゴシック" charset="0"/>
                <a:cs typeface="ＭＳ Ｐゴシック" charset="0"/>
              </a:rPr>
              <a:t>A.</a:t>
            </a:r>
            <a:r>
              <a:rPr lang="en-US" sz="2400" dirty="0" smtClean="0">
                <a:ea typeface="ＭＳ Ｐゴシック" charset="0"/>
                <a:cs typeface="ＭＳ Ｐゴシック" charset="0"/>
              </a:rPr>
              <a:t>  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lpha particle		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		      2+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spcBef>
                <a:spcPct val="20000"/>
              </a:spcBef>
              <a:buNone/>
            </a:pPr>
            <a:r>
              <a:rPr lang="en-US" sz="2400" b="1" dirty="0" smtClean="0">
                <a:ea typeface="ＭＳ Ｐゴシック" charset="0"/>
                <a:cs typeface="ＭＳ Ｐゴシック" charset="0"/>
              </a:rPr>
              <a:t>B</a:t>
            </a:r>
            <a:r>
              <a:rPr lang="en-US" sz="2400" b="1" dirty="0">
                <a:ea typeface="ＭＳ Ｐゴシック" charset="0"/>
                <a:cs typeface="ＭＳ Ｐゴシック" charset="0"/>
              </a:rPr>
              <a:t>. </a:t>
            </a:r>
            <a:r>
              <a:rPr lang="en-US" sz="2400" b="1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positron			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		      1+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spcBef>
                <a:spcPct val="20000"/>
              </a:spcBef>
              <a:buNone/>
            </a:pPr>
            <a:r>
              <a:rPr lang="en-US" sz="2400" b="1" dirty="0" smtClean="0">
                <a:ea typeface="ＭＳ Ｐゴシック" charset="0"/>
                <a:cs typeface="ＭＳ Ｐゴシック" charset="0"/>
              </a:rPr>
              <a:t>C</a:t>
            </a:r>
            <a:r>
              <a:rPr lang="en-US" sz="2400" b="1" dirty="0">
                <a:ea typeface="ＭＳ Ｐゴシック" charset="0"/>
                <a:cs typeface="ＭＳ Ｐゴシック" charset="0"/>
              </a:rPr>
              <a:t>. </a:t>
            </a:r>
            <a:r>
              <a:rPr lang="en-US" sz="2400" b="1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beta particle		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		      1−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spcBef>
                <a:spcPct val="20000"/>
              </a:spcBef>
              <a:buNone/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neutron			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		      0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spcBef>
                <a:spcPct val="20000"/>
              </a:spcBef>
              <a:buNone/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E. 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gamma ray			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		      0</a:t>
            </a:r>
            <a:endParaRPr lang="el-GR" sz="2400" b="1" dirty="0">
              <a:latin typeface="Times New Roman" panose="02020603050405020304" pitchFamily="18" charset="0"/>
              <a:cs typeface="Times New Roman" panose="02020603050405020304" pitchFamily="18" charset="0"/>
              <a:sym typeface="Symbol" charset="0"/>
            </a:endParaRPr>
          </a:p>
          <a:p>
            <a:pPr eaLnBrk="1" hangingPunct="1">
              <a:buFont typeface="Wingdings" charset="0"/>
              <a:buNone/>
              <a:defRPr/>
            </a:pPr>
            <a:r>
              <a:rPr lang="en-US" sz="2800" dirty="0">
                <a:ea typeface="ＭＳ Ｐゴシック" charset="0"/>
                <a:cs typeface="ＭＳ Ｐゴシック" charset="0"/>
              </a:rPr>
              <a:t>		</a:t>
            </a:r>
          </a:p>
          <a:p>
            <a:pPr eaLnBrk="1" hangingPunct="1">
              <a:buFont typeface="Wingdings" charset="0"/>
              <a:buNone/>
              <a:defRPr/>
            </a:pPr>
            <a:endParaRPr lang="en-US" sz="2800" dirty="0"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  <a:defRPr/>
            </a:pPr>
            <a:endParaRPr lang="en-US" sz="28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591006" y="25491"/>
            <a:ext cx="533400" cy="244475"/>
          </a:xfrm>
        </p:spPr>
        <p:txBody>
          <a:bodyPr/>
          <a:lstStyle/>
          <a:p>
            <a:fld id="{043A27B2-9C96-C242-BEFC-B9A15B5EC37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66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title"/>
          </p:nvPr>
        </p:nvSpPr>
        <p:spPr>
          <a:xfrm>
            <a:off x="580783" y="304800"/>
            <a:ext cx="8015288" cy="914400"/>
          </a:xfrm>
        </p:spPr>
        <p:txBody>
          <a:bodyPr/>
          <a:lstStyle/>
          <a:p>
            <a:pPr eaLnBrk="1" hangingPunct="1"/>
            <a:r>
              <a:rPr lang="en-US" altLang="en-US" sz="3600" b="1" dirty="0" smtClean="0">
                <a:latin typeface="Times New Roman" pitchFamily="18" charset="0"/>
                <a:ea typeface="ＭＳ Ｐゴシック" pitchFamily="34" charset="-128"/>
              </a:rPr>
              <a:t>Biological Effects of Radiation</a:t>
            </a:r>
          </a:p>
        </p:txBody>
      </p:sp>
      <p:sp>
        <p:nvSpPr>
          <p:cNvPr id="21506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 eaLnBrk="1" hangingPunct="1">
              <a:buNone/>
              <a:defRPr/>
            </a:pPr>
            <a:r>
              <a:rPr lang="en-US" sz="2400" i="1" dirty="0" smtClean="0"/>
              <a:t>Ionizing </a:t>
            </a:r>
            <a:r>
              <a:rPr lang="en-US" sz="2400" i="1" dirty="0"/>
              <a:t>radiation </a:t>
            </a:r>
            <a:r>
              <a:rPr lang="en-US" sz="2400" dirty="0"/>
              <a:t>strikes molecules in its path</a:t>
            </a:r>
            <a:r>
              <a:rPr lang="en-US" sz="2400" dirty="0" smtClean="0"/>
              <a:t>.</a:t>
            </a:r>
            <a:endParaRPr lang="en-US" sz="2400" dirty="0" smtClean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 eaLnBrk="1" hangingPunct="1">
              <a:buClr>
                <a:schemeClr val="accent1"/>
              </a:buClr>
              <a:buSzPct val="100000"/>
              <a:buFont typeface="Arial"/>
              <a:buChar char="•"/>
              <a:defRPr/>
            </a:pPr>
            <a:r>
              <a:rPr lang="en-US" sz="24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It </a:t>
            </a:r>
            <a:r>
              <a:rPr lang="en-US" sz="2400" dirty="0" smtClean="0">
                <a:cs typeface="Times New Roman" charset="0"/>
              </a:rPr>
              <a:t>damages </a:t>
            </a:r>
            <a:r>
              <a:rPr lang="en-US" sz="2400" dirty="0">
                <a:cs typeface="Times New Roman" charset="0"/>
              </a:rPr>
              <a:t>the cells most sensitive to radiation: rapidly dividing cells in bone marrow, skin, and reproductive organs, and cancer </a:t>
            </a:r>
            <a:r>
              <a:rPr lang="en-US" sz="2400" dirty="0" smtClean="0">
                <a:cs typeface="Times New Roman" charset="0"/>
              </a:rPr>
              <a:t>cells.</a:t>
            </a:r>
          </a:p>
          <a:p>
            <a:pPr eaLnBrk="1" hangingPunct="1">
              <a:buClr>
                <a:schemeClr val="accent1"/>
              </a:buClr>
              <a:buSzPct val="100000"/>
              <a:buFont typeface="Arial"/>
              <a:buChar char="•"/>
              <a:defRPr/>
            </a:pPr>
            <a:r>
              <a:rPr lang="en-US" sz="2400" dirty="0" smtClean="0">
                <a:cs typeface="Times New Roman" charset="0"/>
              </a:rPr>
              <a:t>Cancer </a:t>
            </a:r>
            <a:r>
              <a:rPr lang="en-US" sz="2400" dirty="0">
                <a:cs typeface="Times New Roman" charset="0"/>
              </a:rPr>
              <a:t>cells are highly sensitive to radiation; large doses of radiation are used to destroy them. </a:t>
            </a:r>
            <a:endParaRPr lang="en-US" sz="2400" dirty="0" smtClean="0">
              <a:cs typeface="Times New Roman" charset="0"/>
            </a:endParaRPr>
          </a:p>
          <a:p>
            <a:pPr eaLnBrk="1" hangingPunct="1">
              <a:buClr>
                <a:schemeClr val="accent1"/>
              </a:buClr>
              <a:buSzPct val="100000"/>
              <a:buFont typeface="Arial"/>
              <a:buChar char="•"/>
              <a:defRPr/>
            </a:pPr>
            <a:r>
              <a:rPr lang="en-US" sz="2400" dirty="0" smtClean="0">
                <a:cs typeface="Times New Roman" charset="0"/>
              </a:rPr>
              <a:t>The </a:t>
            </a:r>
            <a:r>
              <a:rPr lang="en-US" sz="2400" dirty="0">
                <a:cs typeface="Times New Roman" charset="0"/>
              </a:rPr>
              <a:t>normal tissue around cancer cells divides at a slower rate and suffers less damage from radiation. </a:t>
            </a:r>
            <a:endParaRPr lang="en-US" sz="2400" dirty="0" smtClean="0">
              <a:cs typeface="Times New Roman" charset="0"/>
            </a:endParaRPr>
          </a:p>
          <a:p>
            <a:pPr eaLnBrk="1" hangingPunct="1">
              <a:buClr>
                <a:schemeClr val="accent1"/>
              </a:buClr>
              <a:buSzPct val="100000"/>
              <a:buFont typeface="Arial"/>
              <a:buChar char="•"/>
              <a:defRPr/>
            </a:pPr>
            <a:r>
              <a:rPr lang="en-US" sz="2400" dirty="0" smtClean="0">
                <a:cs typeface="Times New Roman" charset="0"/>
              </a:rPr>
              <a:t>Radiation </a:t>
            </a:r>
            <a:r>
              <a:rPr lang="en-US" sz="2400" dirty="0">
                <a:cs typeface="Times New Roman" charset="0"/>
              </a:rPr>
              <a:t>may cause malignant tumors, leukemia, anemia, and genetic mutations.</a:t>
            </a:r>
          </a:p>
          <a:p>
            <a:pPr eaLnBrk="1" hangingPunct="1">
              <a:buClr>
                <a:schemeClr val="accent1"/>
              </a:buClr>
              <a:buSzPct val="100000"/>
              <a:buFont typeface="Arial"/>
              <a:buChar char="•"/>
              <a:defRPr/>
            </a:pPr>
            <a:endParaRPr lang="en-US" sz="2400" dirty="0" smtClean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 marL="0" indent="0" eaLnBrk="1" hangingPunct="1">
              <a:buClr>
                <a:schemeClr val="accent1"/>
              </a:buClr>
              <a:buSzPct val="100000"/>
              <a:buFont typeface="Wingdings" charset="0"/>
              <a:buNone/>
              <a:defRPr/>
            </a:pPr>
            <a:endParaRPr lang="en-US" sz="2400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  <a:defRPr/>
            </a:pPr>
            <a:endParaRPr lang="en-US" sz="2400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  <a:defRPr/>
            </a:pPr>
            <a:endParaRPr lang="en-US" sz="2400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1"/>
          <p:cNvSpPr txBox="1">
            <a:spLocks/>
          </p:cNvSpPr>
          <p:nvPr/>
        </p:nvSpPr>
        <p:spPr>
          <a:xfrm>
            <a:off x="8591006" y="25491"/>
            <a:ext cx="533400" cy="2444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r>
              <a:rPr lang="en-US" dirty="0" smtClean="0"/>
              <a:t>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4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>
            <a:spLocks noGrp="1" noChangeArrowheads="1"/>
          </p:cNvSpPr>
          <p:nvPr>
            <p:ph type="title"/>
          </p:nvPr>
        </p:nvSpPr>
        <p:spPr>
          <a:xfrm>
            <a:off x="580783" y="304800"/>
            <a:ext cx="8015288" cy="914400"/>
          </a:xfrm>
        </p:spPr>
        <p:txBody>
          <a:bodyPr/>
          <a:lstStyle/>
          <a:p>
            <a:pPr eaLnBrk="1" hangingPunct="1"/>
            <a:r>
              <a:rPr lang="en-US" altLang="en-US" sz="3600" b="1" dirty="0" smtClean="0">
                <a:latin typeface="Times New Roman" pitchFamily="18" charset="0"/>
                <a:ea typeface="ＭＳ Ｐゴシック" pitchFamily="34" charset="-128"/>
              </a:rPr>
              <a:t>Radiation Protection</a:t>
            </a:r>
          </a:p>
        </p:txBody>
      </p:sp>
      <p:sp>
        <p:nvSpPr>
          <p:cNvPr id="21506" name="Content Placeholder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7921625" cy="4495800"/>
          </a:xfrm>
        </p:spPr>
        <p:txBody>
          <a:bodyPr/>
          <a:lstStyle/>
          <a:p>
            <a:pPr marL="0" indent="0" eaLnBrk="1" hangingPunct="1">
              <a:buClr>
                <a:schemeClr val="accent1"/>
              </a:buClr>
              <a:buSzPct val="100000"/>
              <a:buNone/>
              <a:defRPr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Radiation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protection requires </a:t>
            </a:r>
            <a:endParaRPr lang="en-US" sz="2400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 eaLnBrk="1" hangingPunct="1">
              <a:buClr>
                <a:schemeClr val="accent1"/>
              </a:buClr>
              <a:buSzPct val="100000"/>
              <a:buFont typeface="Arial"/>
              <a:buChar char="•"/>
              <a:defRPr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paper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clothing for alpha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particles</a:t>
            </a:r>
          </a:p>
          <a:p>
            <a:pPr eaLnBrk="1" hangingPunct="1">
              <a:buClr>
                <a:schemeClr val="accent1"/>
              </a:buClr>
              <a:buSzPct val="100000"/>
              <a:buFont typeface="Arial"/>
              <a:buChar char="•"/>
              <a:defRPr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lab coat or gloves for beta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particles</a:t>
            </a:r>
          </a:p>
          <a:p>
            <a:pPr eaLnBrk="1" hangingPunct="1">
              <a:buClr>
                <a:schemeClr val="accent1"/>
              </a:buClr>
              <a:buSzPct val="100000"/>
              <a:buFont typeface="Arial"/>
              <a:buChar char="•"/>
              <a:defRPr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lead shield or thick concrete wall for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gamma rays</a:t>
            </a:r>
          </a:p>
          <a:p>
            <a:pPr eaLnBrk="1" hangingPunct="1">
              <a:buClr>
                <a:schemeClr val="accent1"/>
              </a:buClr>
              <a:buSzPct val="100000"/>
              <a:buFont typeface="Arial"/>
              <a:buChar char="•"/>
              <a:defRPr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limiting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amount of time spent near a radioactive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source</a:t>
            </a:r>
          </a:p>
          <a:p>
            <a:pPr eaLnBrk="1" hangingPunct="1">
              <a:buClr>
                <a:schemeClr val="accent1"/>
              </a:buClr>
              <a:buSzPct val="100000"/>
              <a:buFont typeface="Arial"/>
              <a:buChar char="•"/>
              <a:defRPr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increasing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distance from the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source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buFont typeface="Wingdings" charset="0"/>
              <a:buNone/>
              <a:defRPr/>
            </a:pPr>
            <a:endParaRPr lang="en-US" sz="2400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 marL="0" indent="0" eaLnBrk="1" hangingPunct="1">
              <a:buClr>
                <a:schemeClr val="accent1"/>
              </a:buClr>
              <a:buSzPct val="100000"/>
              <a:buNone/>
              <a:defRPr/>
            </a:pPr>
            <a:endParaRPr lang="en-US" sz="2400" dirty="0" smtClean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 marL="0" indent="0" eaLnBrk="1" hangingPunct="1">
              <a:buClr>
                <a:schemeClr val="accent1"/>
              </a:buClr>
              <a:buSzPct val="100000"/>
              <a:buFont typeface="Wingdings" charset="0"/>
              <a:buNone/>
              <a:defRPr/>
            </a:pPr>
            <a:endParaRPr lang="en-US" sz="2400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  <a:defRPr/>
            </a:pPr>
            <a:endParaRPr lang="en-US" sz="2400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  <a:defRPr/>
            </a:pPr>
            <a:endParaRPr lang="en-US" sz="2400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1"/>
          <p:cNvSpPr txBox="1">
            <a:spLocks/>
          </p:cNvSpPr>
          <p:nvPr/>
        </p:nvSpPr>
        <p:spPr>
          <a:xfrm>
            <a:off x="8591006" y="25491"/>
            <a:ext cx="533400" cy="2444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r>
              <a:rPr lang="en-US" dirty="0" smtClean="0"/>
              <a:t>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92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_Pg526_UnFigure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27"/>
          <a:stretch/>
        </p:blipFill>
        <p:spPr>
          <a:xfrm>
            <a:off x="838201" y="1752600"/>
            <a:ext cx="2057400" cy="3451812"/>
          </a:xfrm>
          <a:prstGeom prst="rect">
            <a:avLst/>
          </a:prstGeom>
        </p:spPr>
      </p:pic>
      <p:pic>
        <p:nvPicPr>
          <p:cNvPr id="3" name="Picture 2" descr="16_01_Figur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804508"/>
            <a:ext cx="2362200" cy="3428999"/>
          </a:xfrm>
          <a:prstGeom prst="rect">
            <a:avLst/>
          </a:prstGeom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57200" y="5313889"/>
            <a:ext cx="3048000" cy="1028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 types of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radiation penetrate the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body to different depths.</a:t>
            </a: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3810000" y="5313889"/>
            <a:ext cx="5105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a nuclear pharmacy, a person working with radioisotopes wears protective clothing and gloves and uses a lead glass shield on a syringe.</a:t>
            </a: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title"/>
          </p:nvPr>
        </p:nvSpPr>
        <p:spPr>
          <a:xfrm>
            <a:off x="580783" y="304800"/>
            <a:ext cx="8015288" cy="914400"/>
          </a:xfrm>
        </p:spPr>
        <p:txBody>
          <a:bodyPr/>
          <a:lstStyle/>
          <a:p>
            <a:pPr eaLnBrk="1" hangingPunct="1"/>
            <a:r>
              <a:rPr lang="en-US" altLang="en-US" sz="3600" b="1" dirty="0" smtClean="0">
                <a:latin typeface="Times New Roman" pitchFamily="18" charset="0"/>
                <a:ea typeface="ＭＳ Ｐゴシック" pitchFamily="34" charset="-128"/>
              </a:rPr>
              <a:t>Radiation Protection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593894" y="34199"/>
            <a:ext cx="533400" cy="244475"/>
          </a:xfrm>
        </p:spPr>
        <p:txBody>
          <a:bodyPr/>
          <a:lstStyle/>
          <a:p>
            <a:fld id="{35844F59-0371-2F48-9E9E-139019A3E050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61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ChangeArrowheads="1"/>
          </p:cNvSpPr>
          <p:nvPr>
            <p:ph type="title"/>
          </p:nvPr>
        </p:nvSpPr>
        <p:spPr>
          <a:xfrm>
            <a:off x="580783" y="304800"/>
            <a:ext cx="8015288" cy="914400"/>
          </a:xfrm>
        </p:spPr>
        <p:txBody>
          <a:bodyPr/>
          <a:lstStyle/>
          <a:p>
            <a:pPr eaLnBrk="1" hangingPunct="1"/>
            <a:r>
              <a:rPr lang="en-US" altLang="en-US" sz="3600" b="1" dirty="0" smtClean="0">
                <a:latin typeface="Times New Roman" pitchFamily="18" charset="0"/>
                <a:ea typeface="ＭＳ Ｐゴシック" pitchFamily="34" charset="-128"/>
              </a:rPr>
              <a:t>Radiation Protection</a:t>
            </a:r>
          </a:p>
        </p:txBody>
      </p:sp>
      <p:pic>
        <p:nvPicPr>
          <p:cNvPr id="5122" name="Picture 2" descr="Y:\08VOL4\Graphics\Powerpoint\PEARSON\PE006-TIMBERLAKE-13e\Final Files\Lecture PPT\JPGS\ch05\Table-5.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656" y="1600200"/>
            <a:ext cx="8933271" cy="2667000"/>
          </a:xfrm>
          <a:prstGeom prst="rect">
            <a:avLst/>
          </a:prstGeom>
          <a:noFill/>
        </p:spPr>
      </p:pic>
      <p:sp>
        <p:nvSpPr>
          <p:cNvPr id="4" name="Slide Number Placeholder 1"/>
          <p:cNvSpPr txBox="1">
            <a:spLocks/>
          </p:cNvSpPr>
          <p:nvPr/>
        </p:nvSpPr>
        <p:spPr>
          <a:xfrm>
            <a:off x="8591006" y="25491"/>
            <a:ext cx="533400" cy="2444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r>
              <a:rPr lang="en-US" dirty="0" smtClean="0"/>
              <a:t>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47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8015288" cy="914400"/>
          </a:xfrm>
        </p:spPr>
        <p:txBody>
          <a:bodyPr/>
          <a:lstStyle/>
          <a:p>
            <a:pPr eaLnBrk="1" hangingPunct="1"/>
            <a:r>
              <a:rPr lang="en-US" altLang="en-US" sz="3600" b="1" dirty="0" smtClean="0">
                <a:latin typeface="Times New Roman" pitchFamily="18" charset="0"/>
                <a:ea typeface="ＭＳ Ｐゴシック" pitchFamily="34" charset="-128"/>
              </a:rPr>
              <a:t>Learning Check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lvl="0" indent="0" eaLnBrk="1" hangingPunct="1">
              <a:spcBef>
                <a:spcPct val="0"/>
              </a:spcBef>
              <a:buClrTx/>
              <a:buSzTx/>
              <a:buNone/>
              <a:defRPr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ヒラギノ角ゴ Pro W3" pitchFamily="127" charset="-128"/>
                <a:cs typeface="Times New Roman" panose="02020603050405020304" pitchFamily="18" charset="0"/>
              </a:rPr>
              <a:t>Indicate the type of radiation (alpha, beta, and/or gamma) protection for each type of shielding.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None/>
              <a:defRPr/>
            </a:pP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ヒラギノ角ゴ Pro W3" pitchFamily="127" charset="-128"/>
              <a:cs typeface="Times New Roman" panose="02020603050405020304" pitchFamily="18" charset="0"/>
            </a:endParaRPr>
          </a:p>
          <a:p>
            <a:pPr marL="502920" lvl="0" indent="-502920" eaLnBrk="1" hangingPunct="1">
              <a:spcBef>
                <a:spcPts val="336"/>
              </a:spcBef>
              <a:buClrTx/>
              <a:buSzTx/>
              <a:buNone/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ヒラギノ角ゴ Pro W3" pitchFamily="127" charset="-128"/>
                <a:cs typeface="Times New Roman" panose="02020603050405020304" pitchFamily="18" charset="0"/>
              </a:rPr>
              <a:t>A. 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ヒラギノ角ゴ Pro W3" pitchFamily="127" charset="-128"/>
                <a:cs typeface="Times New Roman" panose="02020603050405020304" pitchFamily="18" charset="0"/>
              </a:rPr>
              <a:t>	heavy clothing</a:t>
            </a:r>
          </a:p>
          <a:p>
            <a:pPr marL="502920" lvl="0" indent="-502920" eaLnBrk="1" hangingPunct="1">
              <a:spcBef>
                <a:spcPts val="336"/>
              </a:spcBef>
              <a:buClrTx/>
              <a:buSzTx/>
              <a:buNone/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ヒラギノ角ゴ Pro W3" pitchFamily="127" charset="-128"/>
                <a:cs typeface="Times New Roman" panose="02020603050405020304" pitchFamily="18" charset="0"/>
              </a:rPr>
              <a:t>B.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ヒラギノ角ゴ Pro W3" pitchFamily="127" charset="-128"/>
                <a:cs typeface="Times New Roman" panose="02020603050405020304" pitchFamily="18" charset="0"/>
              </a:rPr>
              <a:t>	paper	</a:t>
            </a:r>
          </a:p>
          <a:p>
            <a:pPr marL="502920" lvl="0" indent="-502920" eaLnBrk="1" hangingPunct="1">
              <a:spcBef>
                <a:spcPts val="336"/>
              </a:spcBef>
              <a:buClrTx/>
              <a:buSzTx/>
              <a:buNone/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ヒラギノ角ゴ Pro W3" pitchFamily="127" charset="-128"/>
                <a:cs typeface="Times New Roman" panose="02020603050405020304" pitchFamily="18" charset="0"/>
              </a:rPr>
              <a:t>C.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ヒラギノ角ゴ Pro W3" pitchFamily="127" charset="-128"/>
                <a:cs typeface="Times New Roman" panose="02020603050405020304" pitchFamily="18" charset="0"/>
              </a:rPr>
              <a:t>	lead</a:t>
            </a:r>
          </a:p>
          <a:p>
            <a:pPr marL="502920" lvl="0" indent="-502920" eaLnBrk="1" hangingPunct="1">
              <a:spcBef>
                <a:spcPts val="336"/>
              </a:spcBef>
              <a:buClrTx/>
              <a:buSzTx/>
              <a:buNone/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ヒラギノ角ゴ Pro W3" pitchFamily="127" charset="-128"/>
                <a:cs typeface="Times New Roman" panose="02020603050405020304" pitchFamily="18" charset="0"/>
              </a:rPr>
              <a:t>D.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ヒラギノ角ゴ Pro W3" pitchFamily="127" charset="-128"/>
                <a:cs typeface="Times New Roman" panose="02020603050405020304" pitchFamily="18" charset="0"/>
              </a:rPr>
              <a:t>	lab coat		  </a:t>
            </a:r>
          </a:p>
          <a:p>
            <a:pPr marL="502920" lvl="0" indent="-502920" eaLnBrk="1" hangingPunct="1">
              <a:spcBef>
                <a:spcPts val="336"/>
              </a:spcBef>
              <a:buClrTx/>
              <a:buSzTx/>
              <a:buNone/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ヒラギノ角ゴ Pro W3" pitchFamily="127" charset="-128"/>
                <a:cs typeface="Times New Roman" panose="02020603050405020304" pitchFamily="18" charset="0"/>
              </a:rPr>
              <a:t>E.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ヒラギノ角ゴ Pro W3" pitchFamily="127" charset="-128"/>
                <a:cs typeface="Times New Roman" panose="02020603050405020304" pitchFamily="18" charset="0"/>
              </a:rPr>
              <a:t>	thick concrete </a:t>
            </a:r>
          </a:p>
          <a:p>
            <a:endParaRPr lang="en-US" dirty="0"/>
          </a:p>
        </p:txBody>
      </p:sp>
      <p:sp>
        <p:nvSpPr>
          <p:cNvPr id="4" name="Slide Number Placeholder 1"/>
          <p:cNvSpPr txBox="1">
            <a:spLocks/>
          </p:cNvSpPr>
          <p:nvPr/>
        </p:nvSpPr>
        <p:spPr>
          <a:xfrm>
            <a:off x="8591006" y="25491"/>
            <a:ext cx="533400" cy="2444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r>
              <a:rPr lang="en-US" dirty="0" smtClean="0"/>
              <a:t>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20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8015287" cy="914400"/>
          </a:xfrm>
        </p:spPr>
        <p:txBody>
          <a:bodyPr/>
          <a:lstStyle/>
          <a:p>
            <a:pPr eaLnBrk="1" hangingPunct="1"/>
            <a:r>
              <a:rPr lang="en-US" altLang="en-US" sz="3800" b="1" dirty="0" smtClean="0">
                <a:latin typeface="Times New Roman" pitchFamily="18" charset="0"/>
                <a:ea typeface="ＭＳ Ｐゴシック" pitchFamily="34" charset="-128"/>
              </a:rPr>
              <a:t>Chapter 5  Nuclear Chemistry</a:t>
            </a:r>
            <a:endParaRPr lang="en-US" altLang="en-US" sz="4000" b="1" dirty="0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3733800"/>
            <a:ext cx="3429000" cy="1729625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 typeface="Times New Roman" pitchFamily="18" charset="0"/>
              <a:buNone/>
            </a:pPr>
            <a:r>
              <a:rPr lang="en-US" altLang="en-US" sz="2000" dirty="0" smtClean="0">
                <a:latin typeface="Times New Roman" pitchFamily="18" charset="0"/>
                <a:ea typeface="ＭＳ Ｐゴシック" pitchFamily="34" charset="-128"/>
              </a:rPr>
              <a:t>Radiation technologists work in hospitals or imaging centers where nuclear medicine is used to diagnose and treat a variety of medical conditions.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14635" y="2057400"/>
            <a:ext cx="3743268" cy="357256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610600" y="1542"/>
            <a:ext cx="533400" cy="244475"/>
          </a:xfrm>
        </p:spPr>
        <p:txBody>
          <a:bodyPr/>
          <a:lstStyle/>
          <a:p>
            <a:fld id="{043A27B2-9C96-C242-BEFC-B9A15B5EC375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8015288" cy="914400"/>
          </a:xfrm>
        </p:spPr>
        <p:txBody>
          <a:bodyPr/>
          <a:lstStyle/>
          <a:p>
            <a:pPr eaLnBrk="1" hangingPunct="1"/>
            <a:r>
              <a:rPr lang="en-US" altLang="en-US" sz="3600" b="1" dirty="0" smtClean="0">
                <a:latin typeface="Times New Roman" pitchFamily="18" charset="0"/>
                <a:ea typeface="ＭＳ Ｐゴシック" pitchFamily="34" charset="-128"/>
              </a:rPr>
              <a:t>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lvl="0" indent="0" eaLnBrk="1" hangingPunct="1">
              <a:spcBef>
                <a:spcPct val="0"/>
              </a:spcBef>
              <a:buClrTx/>
              <a:buSzTx/>
              <a:buNone/>
              <a:defRPr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ヒラギノ角ゴ Pro W3" pitchFamily="127" charset="-128"/>
                <a:cs typeface="Times New Roman" panose="02020603050405020304" pitchFamily="18" charset="0"/>
              </a:rPr>
              <a:t>Indicate the type of radiation (alpha, beta, and/or gamma) protection for each type of shielding.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None/>
              <a:defRPr/>
            </a:pP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ヒラギノ角ゴ Pro W3" pitchFamily="127" charset="-128"/>
              <a:cs typeface="Times New Roman" panose="02020603050405020304" pitchFamily="18" charset="0"/>
            </a:endParaRPr>
          </a:p>
          <a:p>
            <a:pPr marL="502920" lvl="0" indent="-502920" eaLnBrk="1" hangingPunct="1">
              <a:spcBef>
                <a:spcPts val="336"/>
              </a:spcBef>
              <a:buClrTx/>
              <a:buSzTx/>
              <a:buNone/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ヒラギノ角ゴ Pro W3" pitchFamily="127" charset="-128"/>
                <a:cs typeface="Times New Roman" panose="02020603050405020304" pitchFamily="18" charset="0"/>
              </a:rPr>
              <a:t>A. 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ヒラギノ角ゴ Pro W3" pitchFamily="127" charset="-128"/>
                <a:cs typeface="Times New Roman" panose="02020603050405020304" pitchFamily="18" charset="0"/>
              </a:rPr>
              <a:t>	heavy 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ヒラギノ角ゴ Pro W3" pitchFamily="127" charset="-128"/>
                <a:cs typeface="Times New Roman" panose="02020603050405020304" pitchFamily="18" charset="0"/>
              </a:rPr>
              <a:t>clothing	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ヒラギノ角ゴ Pro W3" pitchFamily="127" charset="-128"/>
                <a:cs typeface="Times New Roman" panose="02020603050405020304" pitchFamily="18" charset="0"/>
              </a:rPr>
              <a:t>	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alpha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beta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ヒラギノ角ゴ Pro W3" pitchFamily="127" charset="-128"/>
              <a:cs typeface="Times New Roman" panose="02020603050405020304" pitchFamily="18" charset="0"/>
            </a:endParaRPr>
          </a:p>
          <a:p>
            <a:pPr marL="502920" lvl="0" indent="-502920" eaLnBrk="1" hangingPunct="1">
              <a:spcBef>
                <a:spcPts val="336"/>
              </a:spcBef>
              <a:buClrTx/>
              <a:buSzTx/>
              <a:buNone/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ヒラギノ角ゴ Pro W3" pitchFamily="127" charset="-128"/>
                <a:cs typeface="Times New Roman" panose="02020603050405020304" pitchFamily="18" charset="0"/>
              </a:rPr>
              <a:t>B.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ヒラギノ角ゴ Pro W3" pitchFamily="127" charset="-128"/>
                <a:cs typeface="Times New Roman" panose="02020603050405020304" pitchFamily="18" charset="0"/>
              </a:rPr>
              <a:t>	paper	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ヒラギノ角ゴ Pro W3" pitchFamily="127" charset="-128"/>
                <a:cs typeface="Times New Roman" panose="02020603050405020304" pitchFamily="18" charset="0"/>
              </a:rPr>
              <a:t>		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alpha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ヒラギノ角ゴ Pro W3" pitchFamily="127" charset="-128"/>
              <a:cs typeface="Times New Roman" panose="02020603050405020304" pitchFamily="18" charset="0"/>
            </a:endParaRPr>
          </a:p>
          <a:p>
            <a:pPr marL="502920" lvl="0" indent="-502920" eaLnBrk="1" hangingPunct="1">
              <a:spcBef>
                <a:spcPts val="336"/>
              </a:spcBef>
              <a:buClrTx/>
              <a:buSzTx/>
              <a:buNone/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ヒラギノ角ゴ Pro W3" pitchFamily="127" charset="-128"/>
                <a:cs typeface="Times New Roman" panose="02020603050405020304" pitchFamily="18" charset="0"/>
              </a:rPr>
              <a:t>C.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ヒラギノ角ゴ Pro W3" pitchFamily="127" charset="-128"/>
                <a:cs typeface="Times New Roman" panose="02020603050405020304" pitchFamily="18" charset="0"/>
              </a:rPr>
              <a:t>	l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ヒラギノ角ゴ Pro W3" pitchFamily="127" charset="-128"/>
                <a:cs typeface="Times New Roman" panose="02020603050405020304" pitchFamily="18" charset="0"/>
              </a:rPr>
              <a:t>ead		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alpha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beta, gamma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ヒラギノ角ゴ Pro W3" pitchFamily="127" charset="-128"/>
              <a:cs typeface="Times New Roman" panose="02020603050405020304" pitchFamily="18" charset="0"/>
            </a:endParaRPr>
          </a:p>
          <a:p>
            <a:pPr marL="502920" lvl="0" indent="-502920" eaLnBrk="1" hangingPunct="1">
              <a:spcBef>
                <a:spcPts val="336"/>
              </a:spcBef>
              <a:buClrTx/>
              <a:buSzTx/>
              <a:buNone/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ヒラギノ角ゴ Pro W3" pitchFamily="127" charset="-128"/>
                <a:cs typeface="Times New Roman" panose="02020603050405020304" pitchFamily="18" charset="0"/>
              </a:rPr>
              <a:t>D.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ヒラギノ角ゴ Pro W3" pitchFamily="127" charset="-128"/>
                <a:cs typeface="Times New Roman" panose="02020603050405020304" pitchFamily="18" charset="0"/>
              </a:rPr>
              <a:t>	lab coat	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ヒラギノ角ゴ Pro W3" pitchFamily="127" charset="-128"/>
                <a:cs typeface="Times New Roman" panose="02020603050405020304" pitchFamily="18" charset="0"/>
              </a:rPr>
              <a:t>		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alpha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beta 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ヒラギノ角ゴ Pro W3" pitchFamily="127" charset="-128"/>
                <a:cs typeface="Times New Roman" panose="02020603050405020304" pitchFamily="18" charset="0"/>
              </a:rPr>
              <a:t>	  </a:t>
            </a:r>
          </a:p>
          <a:p>
            <a:pPr marL="502920" lvl="0" indent="-502920" eaLnBrk="1" hangingPunct="1">
              <a:spcBef>
                <a:spcPts val="336"/>
              </a:spcBef>
              <a:buClrTx/>
              <a:buSzTx/>
              <a:buNone/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ヒラギノ角ゴ Pro W3" pitchFamily="127" charset="-128"/>
                <a:cs typeface="Times New Roman" panose="02020603050405020304" pitchFamily="18" charset="0"/>
              </a:rPr>
              <a:t>E.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ヒラギノ角ゴ Pro W3" pitchFamily="127" charset="-128"/>
                <a:cs typeface="Times New Roman" panose="02020603050405020304" pitchFamily="18" charset="0"/>
              </a:rPr>
              <a:t>	thick concrete 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ヒラギノ角ゴ Pro W3" pitchFamily="127" charset="-128"/>
                <a:cs typeface="Times New Roman" panose="02020603050405020304" pitchFamily="18" charset="0"/>
              </a:rPr>
              <a:t>		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alpha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beta, gamma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ヒラギノ角ゴ Pro W3" pitchFamily="127" charset="-128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1"/>
          <p:cNvSpPr txBox="1">
            <a:spLocks/>
          </p:cNvSpPr>
          <p:nvPr/>
        </p:nvSpPr>
        <p:spPr>
          <a:xfrm>
            <a:off x="8591006" y="25491"/>
            <a:ext cx="533400" cy="2444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r>
              <a:rPr lang="en-US" dirty="0" smtClean="0"/>
              <a:t>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50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extBox 1"/>
          <p:cNvSpPr txBox="1">
            <a:spLocks noChangeArrowheads="1"/>
          </p:cNvSpPr>
          <p:nvPr/>
        </p:nvSpPr>
        <p:spPr bwMode="auto">
          <a:xfrm>
            <a:off x="592975" y="5257800"/>
            <a:ext cx="804421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2400" b="1" dirty="0">
                <a:solidFill>
                  <a:srgbClr val="3D9D1E"/>
                </a:solidFill>
                <a:latin typeface="Times New Roman" pitchFamily="18" charset="0"/>
                <a:cs typeface="Times New Roman" pitchFamily="18" charset="0"/>
              </a:rPr>
              <a:t>Learning Goal 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Write a balanced nuclear </a:t>
            </a:r>
            <a:r>
              <a:rPr lang="en-US" altLang="en-US" sz="2400" dirty="0" smtClean="0">
                <a:latin typeface="Times New Roman" pitchFamily="18" charset="0"/>
                <a:cs typeface="Times New Roman" pitchFamily="18" charset="0"/>
              </a:rPr>
              <a:t>equation for radioactive decay, showing 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mass numbers and atomic </a:t>
            </a:r>
            <a:r>
              <a:rPr lang="en-US" altLang="en-US" sz="2400" dirty="0" smtClean="0">
                <a:latin typeface="Times New Roman" pitchFamily="18" charset="0"/>
                <a:cs typeface="Times New Roman" pitchFamily="18" charset="0"/>
              </a:rPr>
              <a:t>numbers.</a:t>
            </a:r>
            <a:endParaRPr lang="en-US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8210550" cy="838200"/>
          </a:xfrm>
        </p:spPr>
        <p:txBody>
          <a:bodyPr/>
          <a:lstStyle/>
          <a:p>
            <a:pPr eaLnBrk="1" hangingPunct="1"/>
            <a:r>
              <a:rPr lang="en-US" altLang="en-US" sz="3800" b="1" dirty="0" smtClean="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rPr>
              <a:t/>
            </a:r>
            <a:br>
              <a:rPr lang="en-US" altLang="en-US" sz="3800" b="1" dirty="0" smtClean="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rPr>
            </a:br>
            <a:r>
              <a:rPr lang="en-US" altLang="en-US" sz="3600" b="1" dirty="0" smtClean="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rPr>
              <a:t>5.2</a:t>
            </a:r>
            <a:r>
              <a:rPr lang="en-US" altLang="en-US" sz="3600" b="1" dirty="0" smtClean="0">
                <a:latin typeface="Times New Roman" pitchFamily="18" charset="0"/>
                <a:ea typeface="ＭＳ Ｐゴシック" pitchFamily="34" charset="-128"/>
              </a:rPr>
              <a:t>  </a:t>
            </a:r>
            <a:r>
              <a:rPr lang="en-US" altLang="en-US" sz="3600" b="1" dirty="0" smtClean="0">
                <a:solidFill>
                  <a:srgbClr val="800000"/>
                </a:solidFill>
                <a:latin typeface="Times New Roman" pitchFamily="18" charset="0"/>
                <a:ea typeface="ＭＳ Ｐゴシック" pitchFamily="34" charset="-128"/>
              </a:rPr>
              <a:t>Nuclear Reactions</a:t>
            </a:r>
            <a:r>
              <a:rPr lang="en-US" altLang="en-US" sz="3800" b="1" dirty="0" smtClean="0">
                <a:latin typeface="Times New Roman" pitchFamily="18" charset="0"/>
                <a:ea typeface="ＭＳ Ｐゴシック" pitchFamily="34" charset="-128"/>
              </a:rPr>
              <a:t/>
            </a:r>
            <a:br>
              <a:rPr lang="en-US" altLang="en-US" sz="3800" b="1" dirty="0" smtClean="0">
                <a:latin typeface="Times New Roman" pitchFamily="18" charset="0"/>
                <a:ea typeface="ＭＳ Ｐゴシック" pitchFamily="34" charset="-128"/>
              </a:rPr>
            </a:br>
            <a:endParaRPr lang="en-US" altLang="en-US" sz="3800" b="1" dirty="0" smtClean="0">
              <a:latin typeface="Times New Roman" pitchFamily="18" charset="0"/>
              <a:ea typeface="ＭＳ Ｐゴシック" pitchFamily="34" charset="-128"/>
            </a:endParaRPr>
          </a:p>
        </p:txBody>
      </p:sp>
      <p:pic>
        <p:nvPicPr>
          <p:cNvPr id="5" name="Picture 6" descr="C:\Documents and Settings\GEX\Desktop\51788 IRDVD Timberlake\51788 Lecture\Componenet\Ch05 jpegs\05_Pg139_UnFigure_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37"/>
          <a:stretch/>
        </p:blipFill>
        <p:spPr bwMode="auto">
          <a:xfrm>
            <a:off x="4065193" y="1828800"/>
            <a:ext cx="4572000" cy="291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83793" y="3124200"/>
            <a:ext cx="3581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-84" charset="2"/>
              <a:buChar char=""/>
              <a:defRPr sz="2900" kern="1200">
                <a:solidFill>
                  <a:schemeClr val="tx1"/>
                </a:solidFill>
                <a:latin typeface="Times New Roman" charset="0"/>
                <a:ea typeface="ＭＳ Ｐゴシック" pitchFamily="34" charset="-128"/>
                <a:cs typeface="ＭＳ Ｐゴシック" charset="-128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-84" charset="2"/>
              <a:buChar char=""/>
              <a:defRPr sz="2600" kern="1200">
                <a:solidFill>
                  <a:schemeClr val="tx1"/>
                </a:solidFill>
                <a:latin typeface="Times New Roman" charset="0"/>
                <a:ea typeface="ＭＳ Ｐゴシック" pitchFamily="34" charset="-128"/>
                <a:cs typeface="ＭＳ Ｐゴシック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-84" charset="2"/>
              <a:buChar char=""/>
              <a:defRPr sz="2300" kern="1200">
                <a:solidFill>
                  <a:schemeClr val="tx1"/>
                </a:solidFill>
                <a:latin typeface="Times New Roman" charset="0"/>
                <a:ea typeface="ＭＳ Ｐゴシック" pitchFamily="34" charset="-128"/>
                <a:cs typeface="ＭＳ Ｐゴシック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B641B"/>
              </a:buClr>
              <a:buSzPct val="75000"/>
              <a:buFont typeface="Wingdings" pitchFamily="-84" charset="2"/>
              <a:buChar char=""/>
              <a:defRPr sz="2000" kern="1200">
                <a:solidFill>
                  <a:schemeClr val="tx1"/>
                </a:solidFill>
                <a:latin typeface="Times New Roman" charset="0"/>
                <a:ea typeface="ＭＳ Ｐゴシック" pitchFamily="34" charset="-128"/>
                <a:cs typeface="ＭＳ Ｐゴシック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39639D"/>
              </a:buClr>
              <a:buSzPct val="65000"/>
              <a:buFont typeface="Wingdings" pitchFamily="-84" charset="2"/>
              <a:buChar char=""/>
              <a:defRPr sz="2000" kern="1200">
                <a:solidFill>
                  <a:schemeClr val="tx1"/>
                </a:solidFill>
                <a:latin typeface="Times New Roman" charset="0"/>
                <a:ea typeface="ＭＳ Ｐゴシック" pitchFamily="34" charset="-128"/>
                <a:cs typeface="ＭＳ Ｐゴシック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ct val="0"/>
              </a:spcBef>
              <a:buFont typeface="Times New Roman" pitchFamily="18" charset="0"/>
              <a:buNone/>
            </a:pPr>
            <a:r>
              <a:rPr lang="en-US" altLang="en-US" sz="2000" dirty="0" smtClean="0">
                <a:latin typeface="Times New Roman" pitchFamily="18" charset="0"/>
              </a:rPr>
              <a:t>Nuclear equations use atomic symbols to show the changes in nuclear reactions.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610600" y="18169"/>
            <a:ext cx="533400" cy="244475"/>
          </a:xfrm>
        </p:spPr>
        <p:txBody>
          <a:bodyPr/>
          <a:lstStyle/>
          <a:p>
            <a:fld id="{043A27B2-9C96-C242-BEFC-B9A15B5EC375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73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8015288" cy="914400"/>
          </a:xfrm>
        </p:spPr>
        <p:txBody>
          <a:bodyPr/>
          <a:lstStyle/>
          <a:p>
            <a:pPr eaLnBrk="1" hangingPunct="1"/>
            <a:r>
              <a:rPr lang="en-US" altLang="en-US" sz="3600" b="1" dirty="0" smtClean="0">
                <a:solidFill>
                  <a:schemeClr val="accent2"/>
                </a:solidFill>
                <a:latin typeface="Times New Roman" pitchFamily="18" charset="0"/>
              </a:rPr>
              <a:t>Radioactive Decay</a:t>
            </a:r>
          </a:p>
        </p:txBody>
      </p:sp>
      <p:sp>
        <p:nvSpPr>
          <p:cNvPr id="1536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7467600" cy="3429000"/>
          </a:xfrm>
        </p:spPr>
        <p:txBody>
          <a:bodyPr/>
          <a:lstStyle/>
          <a:p>
            <a:pPr eaLnBrk="1" hangingPunct="1">
              <a:spcAft>
                <a:spcPct val="20000"/>
              </a:spcAft>
              <a:buFont typeface="Times New Roman" pitchFamily="18" charset="0"/>
              <a:buNone/>
            </a:pPr>
            <a:r>
              <a:rPr lang="en-US" altLang="en-US" sz="2400" dirty="0" smtClean="0">
                <a:latin typeface="Times New Roman" pitchFamily="18" charset="0"/>
                <a:ea typeface="ＭＳ Ｐゴシック" pitchFamily="34" charset="-128"/>
              </a:rPr>
              <a:t>A process called </a:t>
            </a:r>
            <a:r>
              <a:rPr lang="en-US" altLang="en-US" sz="2400" b="1" dirty="0" smtClean="0">
                <a:latin typeface="Times New Roman" pitchFamily="18" charset="0"/>
                <a:ea typeface="ＭＳ Ｐゴシック" pitchFamily="34" charset="-128"/>
              </a:rPr>
              <a:t>radioactive decay</a:t>
            </a:r>
            <a:endParaRPr lang="en-US" altLang="en-US" sz="2400" b="1" dirty="0" smtClean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 eaLnBrk="1" hangingPunct="1">
              <a:spcAft>
                <a:spcPct val="20000"/>
              </a:spcAft>
              <a:buClr>
                <a:schemeClr val="accent1"/>
              </a:buClr>
              <a:buSzPct val="100000"/>
              <a:buFontTx/>
              <a:buChar char="•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 unstable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nucleus spontaneously breaks down 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by emitting radiation</a:t>
            </a:r>
          </a:p>
          <a:p>
            <a:pPr eaLnBrk="1" hangingPunct="1">
              <a:spcAft>
                <a:spcPct val="20000"/>
              </a:spcAft>
              <a:buClr>
                <a:schemeClr val="accent1"/>
              </a:buClr>
              <a:buSzPct val="100000"/>
              <a:buFontTx/>
              <a:buChar char="•"/>
            </a:pPr>
            <a:r>
              <a:rPr lang="en-US" altLang="en-US" sz="2400" dirty="0" smtClean="0">
                <a:solidFill>
                  <a:schemeClr val="accent1"/>
                </a:solidFill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described by writing 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nuclear </a:t>
            </a:r>
            <a:r>
              <a:rPr lang="en-US" alt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equation </a:t>
            </a:r>
            <a:endParaRPr lang="en-US" alt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spcAft>
                <a:spcPct val="20000"/>
              </a:spcAft>
              <a:buClr>
                <a:schemeClr val="accent1"/>
              </a:buClr>
              <a:buSzPct val="100000"/>
              <a:buNone/>
            </a:pPr>
            <a:endParaRPr lang="en-US" altLang="en-US" sz="2400" dirty="0" smtClean="0">
              <a:latin typeface="Times New Roman" pitchFamily="18" charset="0"/>
              <a:ea typeface="ＭＳ Ｐゴシック" pitchFamily="34" charset="-128"/>
            </a:endParaRPr>
          </a:p>
          <a:p>
            <a:pPr marL="0" lvl="0" indent="0" eaLnBrk="1" hangingPunct="1">
              <a:spcBef>
                <a:spcPct val="0"/>
              </a:spcBef>
              <a:buClr>
                <a:srgbClr val="09213B"/>
              </a:buClr>
              <a:buSzTx/>
              <a:buNone/>
              <a:defRPr/>
            </a:pPr>
            <a:r>
              <a:rPr lang="en-US" altLang="en-US" sz="2400" dirty="0">
                <a:latin typeface="Times New Roman" panose="02020603050405020304" pitchFamily="18" charset="0"/>
                <a:ea typeface="ヒラギノ角ゴ Pro W3" pitchFamily="127" charset="-128"/>
                <a:cs typeface="Times New Roman" panose="02020603050405020304" pitchFamily="18" charset="0"/>
              </a:rPr>
              <a:t>Radioactive nucleus  </a:t>
            </a:r>
            <a:r>
              <a:rPr lang="en-US" altLang="en-US" sz="2400" dirty="0">
                <a:latin typeface="Times New Roman" panose="02020603050405020304" pitchFamily="18" charset="0"/>
                <a:ea typeface="ヒラギノ角ゴ Pro W3" pitchFamily="127" charset="-128"/>
                <a:cs typeface="Times New Roman" panose="02020603050405020304" pitchFamily="18" charset="0"/>
                <a:sym typeface="Symbol" pitchFamily="18" charset="2"/>
              </a:rPr>
              <a:t>→</a:t>
            </a:r>
            <a:r>
              <a:rPr lang="en-US" altLang="en-US" sz="2400" dirty="0">
                <a:latin typeface="Times New Roman" panose="02020603050405020304" pitchFamily="18" charset="0"/>
                <a:ea typeface="ヒラギノ角ゴ Pro W3" pitchFamily="127" charset="-128"/>
                <a:cs typeface="Times New Roman" panose="02020603050405020304" pitchFamily="18" charset="0"/>
                <a:sym typeface="Wingdings" pitchFamily="2" charset="2"/>
              </a:rPr>
              <a:t>  </a:t>
            </a:r>
            <a:r>
              <a:rPr lang="en-US" altLang="en-US" sz="2400" dirty="0" smtClean="0">
                <a:latin typeface="Times New Roman" panose="02020603050405020304" pitchFamily="18" charset="0"/>
                <a:ea typeface="ヒラギノ角ゴ Pro W3" pitchFamily="127" charset="-128"/>
                <a:cs typeface="Times New Roman" panose="02020603050405020304" pitchFamily="18" charset="0"/>
                <a:sym typeface="Wingdings" pitchFamily="2" charset="2"/>
              </a:rPr>
              <a:t>new </a:t>
            </a:r>
            <a:r>
              <a:rPr lang="en-US" altLang="en-US" sz="2400" dirty="0">
                <a:latin typeface="Times New Roman" panose="02020603050405020304" pitchFamily="18" charset="0"/>
                <a:ea typeface="ヒラギノ角ゴ Pro W3" pitchFamily="127" charset="-128"/>
                <a:cs typeface="Times New Roman" panose="02020603050405020304" pitchFamily="18" charset="0"/>
                <a:sym typeface="Wingdings" pitchFamily="2" charset="2"/>
              </a:rPr>
              <a:t>nucleus </a:t>
            </a:r>
            <a:r>
              <a:rPr lang="en-US" altLang="en-US" sz="2400" dirty="0" smtClean="0">
                <a:latin typeface="Times New Roman" panose="02020603050405020304" pitchFamily="18" charset="0"/>
                <a:ea typeface="ヒラギノ角ゴ Pro W3" pitchFamily="127" charset="-128"/>
                <a:cs typeface="Times New Roman" panose="02020603050405020304" pitchFamily="18" charset="0"/>
                <a:sym typeface="Wingdings" pitchFamily="2" charset="2"/>
              </a:rPr>
              <a:t> +  radiation</a:t>
            </a:r>
          </a:p>
          <a:p>
            <a:pPr marL="0" lvl="0" indent="0" eaLnBrk="1" hangingPunct="1">
              <a:spcBef>
                <a:spcPct val="0"/>
              </a:spcBef>
              <a:buClr>
                <a:srgbClr val="09213B"/>
              </a:buClr>
              <a:buSzTx/>
              <a:buNone/>
              <a:defRPr/>
            </a:pPr>
            <a:r>
              <a:rPr lang="en-US" altLang="en-US" sz="2400" dirty="0">
                <a:latin typeface="Times New Roman" panose="02020603050405020304" pitchFamily="18" charset="0"/>
                <a:ea typeface="ヒラギノ角ゴ Pro W3" pitchFamily="127" charset="-128"/>
                <a:cs typeface="Times New Roman" panose="02020603050405020304" pitchFamily="18" charset="0"/>
                <a:sym typeface="Wingdings" pitchFamily="2" charset="2"/>
              </a:rPr>
              <a:t>	</a:t>
            </a:r>
            <a:r>
              <a:rPr lang="en-US" altLang="en-US" sz="2400" dirty="0" smtClean="0">
                <a:latin typeface="Times New Roman" panose="02020603050405020304" pitchFamily="18" charset="0"/>
                <a:ea typeface="ヒラギノ角ゴ Pro W3" pitchFamily="127" charset="-128"/>
                <a:cs typeface="Times New Roman" panose="02020603050405020304" pitchFamily="18" charset="0"/>
                <a:sym typeface="Wingdings" pitchFamily="2" charset="2"/>
              </a:rPr>
              <a:t>					(</a:t>
            </a:r>
            <a:r>
              <a:rPr lang="el-GR" altLang="en-US" sz="2400" i="1" dirty="0" smtClean="0">
                <a:latin typeface="Times New Roman" panose="02020603050405020304" pitchFamily="18" charset="0"/>
                <a:ea typeface="ヒラギノ角ゴ Pro W3" pitchFamily="127" charset="-128"/>
                <a:cs typeface="Times New Roman" panose="02020603050405020304" pitchFamily="18" charset="0"/>
                <a:sym typeface="Wingdings" pitchFamily="2" charset="2"/>
              </a:rPr>
              <a:t>α</a:t>
            </a:r>
            <a:r>
              <a:rPr lang="en-US" altLang="en-US" sz="2400" dirty="0" smtClean="0">
                <a:latin typeface="Times New Roman" panose="02020603050405020304" pitchFamily="18" charset="0"/>
                <a:ea typeface="ヒラギノ角ゴ Pro W3" pitchFamily="127" charset="-128"/>
                <a:cs typeface="Times New Roman" panose="02020603050405020304" pitchFamily="18" charset="0"/>
                <a:sym typeface="Wingdings" pitchFamily="2" charset="2"/>
              </a:rPr>
              <a:t>, </a:t>
            </a:r>
            <a:r>
              <a:rPr lang="el-GR" altLang="en-US" sz="2400" i="1" dirty="0" smtClean="0">
                <a:latin typeface="Times New Roman" panose="02020603050405020304" pitchFamily="18" charset="0"/>
                <a:ea typeface="ヒラギノ角ゴ Pro W3" pitchFamily="127" charset="-128"/>
                <a:cs typeface="Times New Roman" panose="02020603050405020304" pitchFamily="18" charset="0"/>
                <a:sym typeface="Wingdings" pitchFamily="2" charset="2"/>
              </a:rPr>
              <a:t>β</a:t>
            </a:r>
            <a:r>
              <a:rPr lang="en-US" altLang="en-US" sz="2400" dirty="0" smtClean="0">
                <a:latin typeface="Times New Roman" panose="02020603050405020304" pitchFamily="18" charset="0"/>
                <a:ea typeface="ヒラギノ角ゴ Pro W3" pitchFamily="127" charset="-128"/>
                <a:cs typeface="Times New Roman" panose="02020603050405020304" pitchFamily="18" charset="0"/>
                <a:sym typeface="Wingdings" pitchFamily="2" charset="2"/>
              </a:rPr>
              <a:t>, </a:t>
            </a:r>
            <a:r>
              <a:rPr lang="el-GR" altLang="en-US" sz="2400" i="1" dirty="0" smtClean="0">
                <a:latin typeface="Times New Roman" panose="02020603050405020304" pitchFamily="18" charset="0"/>
                <a:ea typeface="ヒラギノ角ゴ Pro W3" pitchFamily="127" charset="-128"/>
                <a:cs typeface="Times New Roman" panose="02020603050405020304" pitchFamily="18" charset="0"/>
                <a:sym typeface="Wingdings" pitchFamily="2" charset="2"/>
              </a:rPr>
              <a:t>β</a:t>
            </a:r>
            <a:r>
              <a:rPr lang="en-US" altLang="en-US" sz="2400" baseline="30000" dirty="0" smtClean="0">
                <a:latin typeface="Times New Roman" panose="02020603050405020304" pitchFamily="18" charset="0"/>
                <a:ea typeface="ヒラギノ角ゴ Pro W3" pitchFamily="127" charset="-128"/>
                <a:cs typeface="Times New Roman" panose="02020603050405020304" pitchFamily="18" charset="0"/>
                <a:sym typeface="Wingdings" pitchFamily="2" charset="2"/>
              </a:rPr>
              <a:t>+</a:t>
            </a:r>
            <a:r>
              <a:rPr lang="en-US" altLang="en-US" sz="2400" dirty="0" smtClean="0">
                <a:latin typeface="Times New Roman" panose="02020603050405020304" pitchFamily="18" charset="0"/>
                <a:ea typeface="ヒラギノ角ゴ Pro W3" pitchFamily="127" charset="-128"/>
                <a:cs typeface="Times New Roman" panose="02020603050405020304" pitchFamily="18" charset="0"/>
                <a:sym typeface="Wingdings" pitchFamily="2" charset="2"/>
              </a:rPr>
              <a:t>, </a:t>
            </a:r>
            <a:r>
              <a:rPr lang="el-GR" altLang="en-US" sz="2400" i="1" dirty="0" smtClean="0">
                <a:latin typeface="Times New Roman" panose="02020603050405020304" pitchFamily="18" charset="0"/>
                <a:ea typeface="ヒラギノ角ゴ Pro W3" pitchFamily="127" charset="-128"/>
                <a:cs typeface="Times New Roman" panose="02020603050405020304" pitchFamily="18" charset="0"/>
                <a:sym typeface="Wingdings" pitchFamily="2" charset="2"/>
              </a:rPr>
              <a:t>γ</a:t>
            </a:r>
            <a:r>
              <a:rPr lang="en-US" altLang="en-US" sz="2400" dirty="0" smtClean="0">
                <a:latin typeface="Times New Roman" panose="02020603050405020304" pitchFamily="18" charset="0"/>
                <a:ea typeface="ヒラギノ角ゴ Pro W3" pitchFamily="127" charset="-128"/>
                <a:cs typeface="Times New Roman" panose="02020603050405020304" pitchFamily="18" charset="0"/>
                <a:sym typeface="Wingdings" pitchFamily="2" charset="2"/>
              </a:rPr>
              <a:t>)</a:t>
            </a:r>
            <a:endParaRPr lang="en-US" altLang="en-US" sz="2400" dirty="0">
              <a:latin typeface="Times New Roman" panose="02020603050405020304" pitchFamily="18" charset="0"/>
              <a:ea typeface="ヒラギノ角ゴ Pro W3" pitchFamily="127" charset="-128"/>
              <a:cs typeface="Times New Roman" panose="02020603050405020304" pitchFamily="18" charset="0"/>
              <a:sym typeface="Wingdings" pitchFamily="2" charset="2"/>
            </a:endParaRPr>
          </a:p>
          <a:p>
            <a:pPr marL="0" indent="0" eaLnBrk="1" hangingPunct="1">
              <a:spcAft>
                <a:spcPct val="20000"/>
              </a:spcAft>
              <a:buClr>
                <a:schemeClr val="accent1"/>
              </a:buClr>
              <a:buSzPct val="100000"/>
              <a:buNone/>
            </a:pPr>
            <a:endParaRPr lang="en-US" altLang="en-US" sz="2400" dirty="0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610600" y="15240"/>
            <a:ext cx="533400" cy="244475"/>
          </a:xfrm>
        </p:spPr>
        <p:txBody>
          <a:bodyPr/>
          <a:lstStyle/>
          <a:p>
            <a:fld id="{043A27B2-9C96-C242-BEFC-B9A15B5EC375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53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8015288" cy="914400"/>
          </a:xfrm>
        </p:spPr>
        <p:txBody>
          <a:bodyPr/>
          <a:lstStyle/>
          <a:p>
            <a:pPr eaLnBrk="1" hangingPunct="1"/>
            <a:r>
              <a:rPr lang="en-US" altLang="en-US" sz="3600" b="1" dirty="0" smtClean="0">
                <a:solidFill>
                  <a:schemeClr val="accent2"/>
                </a:solidFill>
                <a:latin typeface="Times New Roman" pitchFamily="18" charset="0"/>
                <a:ea typeface="ＭＳ Ｐゴシック" pitchFamily="34" charset="-128"/>
              </a:rPr>
              <a:t>Nuclear Equations</a:t>
            </a:r>
          </a:p>
        </p:txBody>
      </p:sp>
      <p:sp>
        <p:nvSpPr>
          <p:cNvPr id="18434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7924800" cy="4267200"/>
          </a:xfrm>
        </p:spPr>
        <p:txBody>
          <a:bodyPr/>
          <a:lstStyle/>
          <a:p>
            <a:pPr eaLnBrk="1" hangingPunct="1">
              <a:buClr>
                <a:schemeClr val="tx2"/>
              </a:buClr>
              <a:buNone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a 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balanced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nuclear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equation</a:t>
            </a:r>
          </a:p>
          <a:p>
            <a:pPr marL="342900" indent="-342900" eaLnBrk="1" hangingPunct="1">
              <a:lnSpc>
                <a:spcPct val="9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sum of the mass numbers on each side of the equation must be the same</a:t>
            </a:r>
          </a:p>
          <a:p>
            <a:pPr marL="342900" indent="-342900" eaLnBrk="1" hangingPunct="1">
              <a:lnSpc>
                <a:spcPct val="90000"/>
              </a:lnSpc>
              <a:buClr>
                <a:schemeClr val="accent1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sum of the atomic numbers on each side of the equation must be the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same</a:t>
            </a:r>
          </a:p>
          <a:p>
            <a:pPr marL="0" indent="0" eaLnBrk="1" hangingPunct="1">
              <a:lnSpc>
                <a:spcPct val="90000"/>
              </a:lnSpc>
              <a:buClr>
                <a:schemeClr val="accent1"/>
              </a:buClr>
              <a:buSzPct val="100000"/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buClr>
                <a:srgbClr val="7DA0D0"/>
              </a:buClr>
              <a:buFont typeface="Wingdings" charset="0"/>
              <a:buNone/>
              <a:defRPr/>
            </a:pPr>
            <a:r>
              <a:rPr lang="en-US" sz="2400" b="1" dirty="0">
                <a:solidFill>
                  <a:srgbClr val="227A8F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2400" b="1" dirty="0" smtClean="0">
                <a:solidFill>
                  <a:srgbClr val="227A8F"/>
                </a:solidFill>
                <a:ea typeface="ＭＳ Ｐゴシック" charset="0"/>
                <a:cs typeface="ＭＳ Ｐゴシック" charset="0"/>
              </a:rPr>
              <a:t>    Mass </a:t>
            </a:r>
            <a:r>
              <a:rPr lang="en-US" sz="2400" b="1" dirty="0">
                <a:solidFill>
                  <a:srgbClr val="227A8F"/>
                </a:solidFill>
                <a:ea typeface="ＭＳ Ｐゴシック" charset="0"/>
                <a:cs typeface="ＭＳ Ｐゴシック" charset="0"/>
              </a:rPr>
              <a:t>number sum:  </a:t>
            </a:r>
            <a:r>
              <a:rPr lang="en-US" sz="2400" dirty="0">
                <a:solidFill>
                  <a:srgbClr val="227A8F"/>
                </a:solidFill>
                <a:ea typeface="ＭＳ Ｐゴシック" charset="0"/>
                <a:cs typeface="ＭＳ Ｐゴシック" charset="0"/>
              </a:rPr>
              <a:t>     </a:t>
            </a:r>
            <a:r>
              <a:rPr lang="en-US" sz="2400" dirty="0" smtClean="0">
                <a:solidFill>
                  <a:srgbClr val="227A8F"/>
                </a:solidFill>
                <a:ea typeface="ＭＳ Ｐゴシック" charset="0"/>
                <a:cs typeface="ＭＳ Ｐゴシック" charset="0"/>
              </a:rPr>
              <a:t> 251      </a:t>
            </a:r>
            <a:r>
              <a:rPr lang="en-US" sz="2400" dirty="0">
                <a:solidFill>
                  <a:srgbClr val="227A8F"/>
                </a:solidFill>
                <a:ea typeface="ＭＳ Ｐゴシック" charset="0"/>
                <a:cs typeface="ＭＳ Ｐゴシック" charset="0"/>
              </a:rPr>
              <a:t>=         </a:t>
            </a:r>
            <a:r>
              <a:rPr lang="en-US" sz="2400" dirty="0" smtClean="0">
                <a:solidFill>
                  <a:srgbClr val="227A8F"/>
                </a:solidFill>
                <a:ea typeface="ＭＳ Ｐゴシック" charset="0"/>
                <a:cs typeface="ＭＳ Ｐゴシック" charset="0"/>
              </a:rPr>
              <a:t>      251</a:t>
            </a:r>
            <a:endParaRPr lang="en-US" sz="2400" dirty="0">
              <a:solidFill>
                <a:srgbClr val="227A8F"/>
              </a:solidFill>
              <a:ea typeface="ＭＳ Ｐゴシック" charset="0"/>
              <a:cs typeface="ＭＳ Ｐゴシック" charset="0"/>
            </a:endParaRPr>
          </a:p>
          <a:p>
            <a:pPr eaLnBrk="1" hangingPunct="1">
              <a:buSzTx/>
              <a:buFont typeface="Wingdings" charset="0"/>
              <a:buNone/>
              <a:defRPr/>
            </a:pPr>
            <a:r>
              <a:rPr lang="en-US" sz="2400" baseline="30000" dirty="0">
                <a:ea typeface="ＭＳ Ｐゴシック" charset="0"/>
                <a:cs typeface="ＭＳ Ｐゴシック" charset="0"/>
              </a:rPr>
              <a:t>			                              </a:t>
            </a:r>
            <a:r>
              <a:rPr lang="en-US" sz="2400" baseline="30000" dirty="0" smtClean="0">
                <a:ea typeface="ＭＳ Ｐゴシック" charset="0"/>
                <a:cs typeface="ＭＳ Ｐゴシック" charset="0"/>
              </a:rPr>
              <a:t>251</a:t>
            </a:r>
            <a:r>
              <a:rPr lang="en-US" sz="2400" dirty="0" smtClean="0">
                <a:ea typeface="ＭＳ Ｐゴシック" charset="0"/>
                <a:cs typeface="ＭＳ Ｐゴシック" charset="0"/>
              </a:rPr>
              <a:t>Cf   </a:t>
            </a:r>
            <a:r>
              <a:rPr lang="en-US" sz="2400" dirty="0" smtClean="0">
                <a:ea typeface="ＭＳ Ｐゴシック" charset="0"/>
                <a:cs typeface="ＭＳ Ｐゴシック" charset="0"/>
                <a:sym typeface="Wingdings" charset="0"/>
              </a:rPr>
              <a:t>    </a:t>
            </a:r>
            <a:r>
              <a:rPr lang="en-US" sz="2400" dirty="0" smtClean="0">
                <a:ea typeface="ＭＳ Ｐゴシック" charset="0"/>
                <a:cs typeface="ＭＳ Ｐゴシック" charset="0"/>
              </a:rPr>
              <a:t>      </a:t>
            </a:r>
            <a:r>
              <a:rPr lang="en-US" sz="2400" baseline="30000" dirty="0">
                <a:ea typeface="ＭＳ Ｐゴシック" charset="0"/>
                <a:cs typeface="ＭＳ Ｐゴシック" charset="0"/>
              </a:rPr>
              <a:t>247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Cm</a:t>
            </a:r>
            <a:r>
              <a:rPr lang="en-US" sz="2400" baseline="30000" dirty="0">
                <a:ea typeface="ＭＳ Ｐゴシック" charset="0"/>
                <a:cs typeface="ＭＳ Ｐゴシック" charset="0"/>
              </a:rPr>
              <a:t>    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+</a:t>
            </a:r>
            <a:r>
              <a:rPr lang="en-US" sz="2400" baseline="30000" dirty="0">
                <a:ea typeface="ＭＳ Ｐゴシック" charset="0"/>
                <a:cs typeface="ＭＳ Ｐゴシック" charset="0"/>
              </a:rPr>
              <a:t>     4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He</a:t>
            </a:r>
            <a:endParaRPr lang="en-US" sz="2400" baseline="30000" dirty="0"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40000"/>
              </a:lnSpc>
              <a:spcBef>
                <a:spcPct val="0"/>
              </a:spcBef>
              <a:buSzTx/>
              <a:buFont typeface="Wingdings" charset="0"/>
              <a:buNone/>
              <a:defRPr/>
            </a:pPr>
            <a:r>
              <a:rPr lang="en-US" sz="2400" dirty="0">
                <a:ea typeface="ＭＳ Ｐゴシック" charset="0"/>
                <a:cs typeface="ＭＳ Ｐゴシック" charset="0"/>
              </a:rPr>
              <a:t>    		                     	         </a:t>
            </a:r>
            <a:r>
              <a:rPr lang="en-US" sz="2400" baseline="30000" dirty="0">
                <a:ea typeface="ＭＳ Ｐゴシック" charset="0"/>
                <a:cs typeface="ＭＳ Ｐゴシック" charset="0"/>
              </a:rPr>
              <a:t>98                            96                     2      </a:t>
            </a:r>
          </a:p>
          <a:p>
            <a:pPr eaLnBrk="1" hangingPunct="1">
              <a:buSzTx/>
              <a:buFont typeface="Wingdings" charset="0"/>
              <a:buNone/>
              <a:defRPr/>
            </a:pPr>
            <a:r>
              <a:rPr lang="en-US" sz="2400" b="1" dirty="0">
                <a:solidFill>
                  <a:srgbClr val="FF3300"/>
                </a:solidFill>
                <a:ea typeface="ＭＳ Ｐゴシック" charset="0"/>
                <a:cs typeface="ＭＳ Ｐゴシック" charset="0"/>
              </a:rPr>
              <a:t>	</a:t>
            </a:r>
            <a:r>
              <a:rPr lang="en-US" sz="2400" b="1" dirty="0">
                <a:solidFill>
                  <a:srgbClr val="227A8F"/>
                </a:solidFill>
                <a:ea typeface="ＭＳ Ｐゴシック" charset="0"/>
                <a:cs typeface="ＭＳ Ｐゴシック" charset="0"/>
              </a:rPr>
              <a:t>Atomic number sum: </a:t>
            </a:r>
            <a:r>
              <a:rPr lang="en-US" sz="2400" dirty="0">
                <a:solidFill>
                  <a:srgbClr val="227A8F"/>
                </a:solidFill>
                <a:ea typeface="ＭＳ Ｐゴシック" charset="0"/>
                <a:cs typeface="ＭＳ Ｐゴシック" charset="0"/>
              </a:rPr>
              <a:t>    </a:t>
            </a:r>
            <a:r>
              <a:rPr lang="en-US" sz="2400" dirty="0" smtClean="0">
                <a:solidFill>
                  <a:srgbClr val="227A8F"/>
                </a:solidFill>
                <a:ea typeface="ＭＳ Ｐゴシック" charset="0"/>
                <a:cs typeface="ＭＳ Ｐゴシック" charset="0"/>
              </a:rPr>
              <a:t>  </a:t>
            </a:r>
            <a:r>
              <a:rPr lang="en-US" sz="2400" dirty="0">
                <a:solidFill>
                  <a:srgbClr val="227A8F"/>
                </a:solidFill>
                <a:ea typeface="ＭＳ Ｐゴシック" charset="0"/>
                <a:cs typeface="ＭＳ Ｐゴシック" charset="0"/>
              </a:rPr>
              <a:t>98      =         </a:t>
            </a:r>
            <a:r>
              <a:rPr lang="en-US" sz="2400" dirty="0" smtClean="0">
                <a:solidFill>
                  <a:srgbClr val="227A8F"/>
                </a:solidFill>
                <a:ea typeface="ＭＳ Ｐゴシック" charset="0"/>
                <a:cs typeface="ＭＳ Ｐゴシック" charset="0"/>
              </a:rPr>
              <a:t>       98</a:t>
            </a:r>
            <a:endParaRPr lang="en-US" sz="2400" dirty="0">
              <a:solidFill>
                <a:srgbClr val="227A8F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17413" name="Picture 5" descr="C:\Documents and Settings\GEX\Desktop\51788 IRDVD Timberlake\51788 Lecture\51788_5_2_ equation slide 5b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34" r="50000"/>
          <a:stretch/>
        </p:blipFill>
        <p:spPr bwMode="auto">
          <a:xfrm>
            <a:off x="4953000" y="4343400"/>
            <a:ext cx="381226" cy="64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1200" y="330926"/>
            <a:ext cx="3118665" cy="76387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610600" y="8074"/>
            <a:ext cx="533400" cy="244475"/>
          </a:xfrm>
        </p:spPr>
        <p:txBody>
          <a:bodyPr/>
          <a:lstStyle/>
          <a:p>
            <a:fld id="{043A27B2-9C96-C242-BEFC-B9A15B5EC375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04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5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8015288" cy="914400"/>
          </a:xfrm>
        </p:spPr>
        <p:txBody>
          <a:bodyPr/>
          <a:lstStyle/>
          <a:p>
            <a:pPr eaLnBrk="1" hangingPunct="1"/>
            <a:r>
              <a:rPr lang="en-US" altLang="en-US" sz="3600" b="1" dirty="0" smtClean="0">
                <a:solidFill>
                  <a:schemeClr val="accent2"/>
                </a:solidFill>
                <a:latin typeface="Times New Roman" pitchFamily="18" charset="0"/>
              </a:rPr>
              <a:t>Alpha Decay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752600"/>
            <a:ext cx="8077200" cy="4419600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Clr>
                <a:schemeClr val="bg2"/>
              </a:buClr>
              <a:buSzTx/>
              <a:buFontTx/>
              <a:buNone/>
            </a:pPr>
            <a:r>
              <a:rPr lang="en-US" sz="2400" dirty="0">
                <a:latin typeface="Times New Roman" pitchFamily="18" charset="0"/>
              </a:rPr>
              <a:t>When a radioactive nucleus emits an </a:t>
            </a:r>
            <a:r>
              <a:rPr lang="en-US" sz="2400" b="1" dirty="0">
                <a:latin typeface="Times New Roman" pitchFamily="18" charset="0"/>
              </a:rPr>
              <a:t>alpha particle</a:t>
            </a:r>
            <a:r>
              <a:rPr lang="en-US" sz="2400" dirty="0">
                <a:latin typeface="Times New Roman" pitchFamily="18" charset="0"/>
              </a:rPr>
              <a:t>, a new nucleus forms with a mass number that is decreased by 4 and an atomic number that is decreased by 2.</a:t>
            </a:r>
            <a:endParaRPr lang="en-US" sz="2400" b="1" dirty="0">
              <a:solidFill>
                <a:schemeClr val="bg2"/>
              </a:solidFill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  <a:spcAft>
                <a:spcPct val="20000"/>
              </a:spcAft>
              <a:buClr>
                <a:srgbClr val="7DA0D0"/>
              </a:buClr>
              <a:buSzTx/>
              <a:buFont typeface="Wingdings" pitchFamily="2" charset="2"/>
              <a:buNone/>
            </a:pPr>
            <a:endParaRPr lang="en-US" altLang="en-US" sz="2800" b="1" dirty="0" smtClean="0">
              <a:latin typeface="Times New Roman" pitchFamily="18" charset="0"/>
              <a:ea typeface="ＭＳ Ｐゴシック" pitchFamily="34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38400" y="3011051"/>
            <a:ext cx="3488010" cy="3161149"/>
          </a:xfrm>
          <a:prstGeom prst="rect">
            <a:avLst/>
          </a:prstGeom>
        </p:spPr>
      </p:pic>
      <p:pic>
        <p:nvPicPr>
          <p:cNvPr id="5" name="Picture 16" descr="C:\Documents and Settings\GEX\Desktop\51788 IRDVD Timberlake\51788 Lecture\5_2\51788_5_2_ equation slide 5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531" y="176212"/>
            <a:ext cx="987425" cy="10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610600" y="16782"/>
            <a:ext cx="533400" cy="244475"/>
          </a:xfrm>
        </p:spPr>
        <p:txBody>
          <a:bodyPr/>
          <a:lstStyle/>
          <a:p>
            <a:fld id="{043A27B2-9C96-C242-BEFC-B9A15B5EC375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31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8015288" cy="914400"/>
          </a:xfrm>
        </p:spPr>
        <p:txBody>
          <a:bodyPr/>
          <a:lstStyle/>
          <a:p>
            <a:pPr eaLnBrk="1" hangingPunct="1"/>
            <a:r>
              <a:rPr lang="en-US" altLang="en-US" sz="3600" b="1" dirty="0" smtClean="0">
                <a:solidFill>
                  <a:schemeClr val="accent2"/>
                </a:solidFill>
                <a:latin typeface="Times New Roman" pitchFamily="18" charset="0"/>
              </a:rPr>
              <a:t>Writing an Equation for Alpha Decay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"/>
          </p:nvPr>
        </p:nvSpPr>
        <p:spPr>
          <a:xfrm>
            <a:off x="609599" y="1600200"/>
            <a:ext cx="7742631" cy="4419600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Example: 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Write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balanced nuclear equation for the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alpha decay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americium-241, used in smoke detectors.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1508" name="Slide Number Placeholder 4"/>
          <p:cNvSpPr>
            <a:spLocks noGrp="1"/>
          </p:cNvSpPr>
          <p:nvPr>
            <p:ph type="sldNum" sz="quarter" idx="10"/>
          </p:nvPr>
        </p:nvSpPr>
        <p:spPr bwMode="auto">
          <a:xfrm>
            <a:off x="8598762" y="16782"/>
            <a:ext cx="533400" cy="244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80000"/>
              </a:lnSpc>
            </a:pPr>
            <a:fld id="{3E75485D-9B98-4F8E-842D-7AB9107C3539}" type="slidenum">
              <a:rPr lang="en-US" altLang="en-US" sz="2400">
                <a:solidFill>
                  <a:srgbClr val="215D77"/>
                </a:solidFill>
              </a:rPr>
              <a:pPr>
                <a:lnSpc>
                  <a:spcPct val="80000"/>
                </a:lnSpc>
              </a:pPr>
              <a:t>25</a:t>
            </a:fld>
            <a:endParaRPr lang="en-US" altLang="en-US" sz="2400" dirty="0">
              <a:solidFill>
                <a:srgbClr val="215D77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05400" y="2590800"/>
            <a:ext cx="3377477" cy="282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977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8015288" cy="914400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chemeClr val="accent2"/>
                </a:solidFill>
                <a:latin typeface="Times New Roman" pitchFamily="18" charset="0"/>
              </a:rPr>
              <a:t>Writing an Equation for Alpha Decay</a:t>
            </a:r>
            <a:endParaRPr lang="en-US" altLang="en-US" sz="3600" b="1" dirty="0" smtClean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"/>
          </p:nvPr>
        </p:nvSpPr>
        <p:spPr>
          <a:xfrm>
            <a:off x="609599" y="1600200"/>
            <a:ext cx="7742631" cy="4419600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Example: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Write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balanced nuclear equation for the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alpha decay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americium-241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2"/>
          </p:nvPr>
        </p:nvSpPr>
        <p:spPr>
          <a:xfrm>
            <a:off x="762001" y="4422457"/>
            <a:ext cx="7543800" cy="454344"/>
          </a:xfrm>
        </p:spPr>
        <p:txBody>
          <a:bodyPr/>
          <a:lstStyle/>
          <a:p>
            <a:pPr marL="1417320" indent="-1417320">
              <a:buNone/>
              <a:defRPr/>
            </a:pPr>
            <a:r>
              <a:rPr lang="en-US" sz="2400" b="1" dirty="0" smtClean="0">
                <a:solidFill>
                  <a:srgbClr val="7030A0"/>
                </a:solidFill>
              </a:rPr>
              <a:t>STEP 1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smtClean="0">
                <a:solidFill>
                  <a:srgbClr val="000000"/>
                </a:solidFill>
              </a:rPr>
              <a:t> Write the </a:t>
            </a:r>
            <a:r>
              <a:rPr lang="en-US" sz="2400" b="1" dirty="0">
                <a:solidFill>
                  <a:srgbClr val="000000"/>
                </a:solidFill>
              </a:rPr>
              <a:t>incomplete nuclear </a:t>
            </a:r>
            <a:r>
              <a:rPr lang="en-US" sz="2400" b="1" dirty="0" smtClean="0">
                <a:solidFill>
                  <a:srgbClr val="000000"/>
                </a:solidFill>
              </a:rPr>
              <a:t>equation.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1508" name="Slide Number Placeholder 4"/>
          <p:cNvSpPr>
            <a:spLocks noGrp="1"/>
          </p:cNvSpPr>
          <p:nvPr>
            <p:ph type="sldNum" sz="quarter" idx="10"/>
          </p:nvPr>
        </p:nvSpPr>
        <p:spPr bwMode="auto">
          <a:xfrm>
            <a:off x="8624888" y="0"/>
            <a:ext cx="533400" cy="244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80000"/>
              </a:lnSpc>
            </a:pPr>
            <a:fld id="{3E75485D-9B98-4F8E-842D-7AB9107C3539}" type="slidenum">
              <a:rPr lang="en-US" altLang="en-US" sz="2400">
                <a:solidFill>
                  <a:srgbClr val="215D77"/>
                </a:solidFill>
              </a:rPr>
              <a:pPr>
                <a:lnSpc>
                  <a:spcPct val="80000"/>
                </a:lnSpc>
              </a:pPr>
              <a:t>26</a:t>
            </a:fld>
            <a:endParaRPr lang="en-US" altLang="en-US" sz="2400" dirty="0">
              <a:solidFill>
                <a:srgbClr val="215D77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2459" y="2935877"/>
            <a:ext cx="7579081" cy="9862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06269" y="5041948"/>
            <a:ext cx="2610975" cy="36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58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5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8015288" cy="914400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chemeClr val="accent2"/>
                </a:solidFill>
                <a:latin typeface="Times New Roman" pitchFamily="18" charset="0"/>
              </a:rPr>
              <a:t>Writing an Equation for Alpha Decay</a:t>
            </a:r>
            <a:endParaRPr lang="en-US" altLang="en-US" sz="3600" b="1" dirty="0" smtClean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"/>
          </p:nvPr>
        </p:nvSpPr>
        <p:spPr>
          <a:xfrm>
            <a:off x="609599" y="1600200"/>
            <a:ext cx="7742631" cy="4419600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Example: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Write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balanced nuclear equation for the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alpha decay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americium-241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400" b="1" dirty="0">
                <a:solidFill>
                  <a:srgbClr val="7030A0"/>
                </a:solidFill>
              </a:rPr>
              <a:t>STEP </a:t>
            </a:r>
            <a:r>
              <a:rPr lang="en-US" sz="2400" b="1" dirty="0" smtClean="0">
                <a:solidFill>
                  <a:srgbClr val="7030A0"/>
                </a:solidFill>
              </a:rPr>
              <a:t>3  </a:t>
            </a:r>
            <a:r>
              <a:rPr lang="en-US" sz="2400" b="1" dirty="0" smtClean="0"/>
              <a:t>Determine </a:t>
            </a:r>
            <a:r>
              <a:rPr lang="en-US" sz="2400" b="1" dirty="0"/>
              <a:t>the missing </a:t>
            </a:r>
            <a:r>
              <a:rPr lang="en-US" sz="2400" b="1" dirty="0" smtClean="0"/>
              <a:t>atomic </a:t>
            </a:r>
            <a:r>
              <a:rPr lang="en-US" sz="2400" b="1" dirty="0"/>
              <a:t>number.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2"/>
          </p:nvPr>
        </p:nvSpPr>
        <p:spPr>
          <a:xfrm>
            <a:off x="609599" y="2716917"/>
            <a:ext cx="8677275" cy="492443"/>
          </a:xfrm>
        </p:spPr>
        <p:txBody>
          <a:bodyPr/>
          <a:lstStyle/>
          <a:p>
            <a:pPr marL="1417320" indent="-1417320" eaLnBrk="1" hangingPunct="1">
              <a:spcBef>
                <a:spcPts val="0"/>
              </a:spcBef>
              <a:spcAft>
                <a:spcPct val="10000"/>
              </a:spcAft>
              <a:buClr>
                <a:schemeClr val="bg2"/>
              </a:buClr>
              <a:buNone/>
              <a:defRPr/>
            </a:pPr>
            <a:r>
              <a:rPr lang="en-US" sz="2400" b="1" dirty="0" smtClean="0">
                <a:solidFill>
                  <a:srgbClr val="7030A0"/>
                </a:solidFill>
              </a:rPr>
              <a:t>STEP 2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smtClean="0"/>
              <a:t>Determine </a:t>
            </a:r>
            <a:r>
              <a:rPr lang="en-US" sz="2400" b="1" dirty="0"/>
              <a:t>the missing mass number.</a:t>
            </a:r>
          </a:p>
        </p:txBody>
      </p:sp>
      <p:sp>
        <p:nvSpPr>
          <p:cNvPr id="21508" name="Slide Number Placeholder 4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80000"/>
              </a:lnSpc>
            </a:pPr>
            <a:fld id="{3E75485D-9B98-4F8E-842D-7AB9107C3539}" type="slidenum">
              <a:rPr lang="en-US" altLang="en-US" sz="1200">
                <a:solidFill>
                  <a:srgbClr val="215D77"/>
                </a:solidFill>
              </a:rPr>
              <a:pPr>
                <a:lnSpc>
                  <a:spcPct val="80000"/>
                </a:lnSpc>
              </a:pPr>
              <a:t>27</a:t>
            </a:fld>
            <a:endParaRPr lang="en-US" altLang="en-US" sz="1200">
              <a:solidFill>
                <a:srgbClr val="215D77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04904" y="3248321"/>
            <a:ext cx="4743099" cy="10242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98373" y="4953000"/>
            <a:ext cx="4743099" cy="1030313"/>
          </a:xfrm>
          <a:prstGeom prst="rect">
            <a:avLst/>
          </a:prstGeom>
        </p:spPr>
      </p:pic>
      <p:sp>
        <p:nvSpPr>
          <p:cNvPr id="10" name="Slide Number Placeholder 1"/>
          <p:cNvSpPr txBox="1">
            <a:spLocks/>
          </p:cNvSpPr>
          <p:nvPr/>
        </p:nvSpPr>
        <p:spPr>
          <a:xfrm>
            <a:off x="8556171" y="6531"/>
            <a:ext cx="533400" cy="244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r>
              <a:rPr lang="en-US" dirty="0" smtClean="0"/>
              <a:t>27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69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8015288" cy="914400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chemeClr val="accent2"/>
                </a:solidFill>
                <a:latin typeface="Times New Roman" pitchFamily="18" charset="0"/>
              </a:rPr>
              <a:t>Writing an Equation for Alpha Decay</a:t>
            </a:r>
            <a:endParaRPr lang="en-US" altLang="en-US" sz="3600" b="1" dirty="0" smtClean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"/>
          </p:nvPr>
        </p:nvSpPr>
        <p:spPr>
          <a:xfrm>
            <a:off x="609599" y="1600200"/>
            <a:ext cx="8293959" cy="4419600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Example: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Write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balanced nuclear equation for the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alpha decay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americium-241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400" b="1" dirty="0">
                <a:solidFill>
                  <a:srgbClr val="7030A0"/>
                </a:solidFill>
              </a:rPr>
              <a:t>STEP </a:t>
            </a:r>
            <a:r>
              <a:rPr lang="en-US" sz="2400" b="1" dirty="0" smtClean="0">
                <a:solidFill>
                  <a:srgbClr val="7030A0"/>
                </a:solidFill>
              </a:rPr>
              <a:t>5  </a:t>
            </a:r>
            <a:r>
              <a:rPr lang="en-US" sz="2400" b="1" dirty="0" smtClean="0"/>
              <a:t>Complete the nuclear equation.</a:t>
            </a:r>
            <a:endParaRPr lang="en-US" sz="2400" b="1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2"/>
          </p:nvPr>
        </p:nvSpPr>
        <p:spPr>
          <a:xfrm>
            <a:off x="609599" y="2716917"/>
            <a:ext cx="8293959" cy="483483"/>
          </a:xfrm>
        </p:spPr>
        <p:txBody>
          <a:bodyPr/>
          <a:lstStyle/>
          <a:p>
            <a:pPr marL="1417320" indent="-1417320" eaLnBrk="1" hangingPunct="1">
              <a:spcBef>
                <a:spcPts val="0"/>
              </a:spcBef>
              <a:spcAft>
                <a:spcPct val="10000"/>
              </a:spcAft>
              <a:buClr>
                <a:schemeClr val="bg2"/>
              </a:buClr>
              <a:buNone/>
              <a:defRPr/>
            </a:pPr>
            <a:r>
              <a:rPr lang="en-US" sz="2400" b="1" dirty="0" smtClean="0">
                <a:solidFill>
                  <a:srgbClr val="7030A0"/>
                </a:solidFill>
              </a:rPr>
              <a:t>STEP 4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smtClean="0"/>
              <a:t>Determine </a:t>
            </a:r>
            <a:r>
              <a:rPr lang="en-US" sz="2400" b="1" dirty="0"/>
              <a:t>the </a:t>
            </a:r>
            <a:r>
              <a:rPr lang="en-US" sz="2600" b="1" dirty="0"/>
              <a:t>symbol of the new nucleus. </a:t>
            </a:r>
            <a:r>
              <a:rPr lang="en-US" sz="2400" dirty="0"/>
              <a:t>On the periodic table, the element that has atomic number 93 is neptunium, Np. The </a:t>
            </a:r>
            <a:r>
              <a:rPr lang="en-US" sz="2400" dirty="0" smtClean="0"/>
              <a:t>atomic symbol for this isotope </a:t>
            </a:r>
            <a:r>
              <a:rPr lang="en-US" sz="2400" dirty="0"/>
              <a:t>of Np is </a:t>
            </a:r>
            <a:r>
              <a:rPr lang="en-US" sz="2400" dirty="0" smtClean="0"/>
              <a:t>written </a:t>
            </a:r>
            <a:endParaRPr lang="en-US" sz="2600" b="1" dirty="0"/>
          </a:p>
        </p:txBody>
      </p:sp>
      <p:sp>
        <p:nvSpPr>
          <p:cNvPr id="21508" name="Slide Number Placeholder 4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80000"/>
              </a:lnSpc>
            </a:pPr>
            <a:fld id="{3E75485D-9B98-4F8E-842D-7AB9107C3539}" type="slidenum">
              <a:rPr lang="en-US" altLang="en-US" sz="1200">
                <a:solidFill>
                  <a:srgbClr val="215D77"/>
                </a:solidFill>
              </a:rPr>
              <a:pPr>
                <a:lnSpc>
                  <a:spcPct val="80000"/>
                </a:lnSpc>
              </a:pPr>
              <a:t>28</a:t>
            </a:fld>
            <a:endParaRPr lang="en-US" altLang="en-US" sz="1200">
              <a:solidFill>
                <a:srgbClr val="215D77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75245" y="3880463"/>
            <a:ext cx="883997" cy="5425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8800" y="4846265"/>
            <a:ext cx="3706689" cy="7620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24600" y="4891380"/>
            <a:ext cx="2578958" cy="1326023"/>
          </a:xfrm>
          <a:prstGeom prst="rect">
            <a:avLst/>
          </a:prstGeom>
        </p:spPr>
      </p:pic>
      <p:sp>
        <p:nvSpPr>
          <p:cNvPr id="11" name="Slide Number Placeholder 1"/>
          <p:cNvSpPr txBox="1">
            <a:spLocks/>
          </p:cNvSpPr>
          <p:nvPr/>
        </p:nvSpPr>
        <p:spPr>
          <a:xfrm>
            <a:off x="8556171" y="6531"/>
            <a:ext cx="533400" cy="244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r>
              <a:rPr lang="en-US" dirty="0" smtClean="0"/>
              <a:t>28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22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8015288" cy="914400"/>
          </a:xfrm>
        </p:spPr>
        <p:txBody>
          <a:bodyPr/>
          <a:lstStyle/>
          <a:p>
            <a:pPr eaLnBrk="1" hangingPunct="1"/>
            <a:r>
              <a:rPr lang="en-US" altLang="en-US" sz="3600" b="1" dirty="0" smtClean="0">
                <a:solidFill>
                  <a:schemeClr val="accent2"/>
                </a:solidFill>
                <a:latin typeface="Times New Roman" pitchFamily="18" charset="0"/>
              </a:rPr>
              <a:t>Beta Decay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7924800" cy="4419600"/>
          </a:xfrm>
        </p:spPr>
        <p:txBody>
          <a:bodyPr/>
          <a:lstStyle/>
          <a:p>
            <a:pPr marL="0" indent="0" eaLnBrk="1" hangingPunct="1">
              <a:spcBef>
                <a:spcPct val="10000"/>
              </a:spcBef>
              <a:spcAft>
                <a:spcPct val="10000"/>
              </a:spcAft>
              <a:buClr>
                <a:schemeClr val="bg2"/>
              </a:buClr>
              <a:buSzTx/>
              <a:buFontTx/>
              <a:buNone/>
            </a:pPr>
            <a:r>
              <a:rPr lang="en-US" sz="2400" dirty="0">
                <a:latin typeface="Times New Roman" pitchFamily="18" charset="0"/>
              </a:rPr>
              <a:t>A</a:t>
            </a:r>
            <a:r>
              <a:rPr lang="en-US" sz="2400" dirty="0">
                <a:solidFill>
                  <a:srgbClr val="35385A"/>
                </a:solidFill>
                <a:latin typeface="Times New Roman" pitchFamily="18" charset="0"/>
              </a:rPr>
              <a:t> </a:t>
            </a:r>
            <a:r>
              <a:rPr lang="en-US" sz="2400" b="1" dirty="0">
                <a:latin typeface="Times New Roman" pitchFamily="18" charset="0"/>
              </a:rPr>
              <a:t>beta particle </a:t>
            </a:r>
            <a:r>
              <a:rPr lang="en-US" sz="2400" dirty="0">
                <a:latin typeface="Times New Roman" pitchFamily="18" charset="0"/>
              </a:rPr>
              <a:t>is an electron emitted from the nucleus when a neutron in the nucleus breaks down to form a proton and a beta particle, increasing the atomic number by 1.</a:t>
            </a:r>
          </a:p>
        </p:txBody>
      </p:sp>
      <p:pic>
        <p:nvPicPr>
          <p:cNvPr id="4" name="Picture 7" descr="C:\Documents and Settings\GEX\Desktop\51788 IRDVD Timberlake\51788 Lecture\Componenet\Ch05 jpegs\05_Pg141_UnFigure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803796"/>
            <a:ext cx="4191000" cy="336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C:\Documents and Settings\GEX\Desktop\51788 IRDVD Timberlake\51788 Lecture\5_2\51788_5_2_ equation slide 9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569" y="171450"/>
            <a:ext cx="858837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556171" y="6531"/>
            <a:ext cx="533400" cy="244475"/>
          </a:xfrm>
        </p:spPr>
        <p:txBody>
          <a:bodyPr/>
          <a:lstStyle/>
          <a:p>
            <a:fld id="{043A27B2-9C96-C242-BEFC-B9A15B5EC375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122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8210550" cy="838200"/>
          </a:xfrm>
        </p:spPr>
        <p:txBody>
          <a:bodyPr/>
          <a:lstStyle/>
          <a:p>
            <a:pPr eaLnBrk="1" hangingPunct="1"/>
            <a:r>
              <a:rPr lang="en-US" altLang="en-US" sz="3800" b="1" dirty="0" smtClean="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rPr>
              <a:t/>
            </a:r>
            <a:br>
              <a:rPr lang="en-US" altLang="en-US" sz="3800" b="1" dirty="0" smtClean="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rPr>
            </a:br>
            <a:r>
              <a:rPr lang="en-US" altLang="en-US" sz="3600" b="1" dirty="0" smtClean="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rPr>
              <a:t>5.1</a:t>
            </a:r>
            <a:r>
              <a:rPr lang="en-US" altLang="en-US" sz="3600" b="1" dirty="0" smtClean="0">
                <a:latin typeface="Times New Roman" pitchFamily="18" charset="0"/>
                <a:ea typeface="ＭＳ Ｐゴシック" pitchFamily="34" charset="-128"/>
              </a:rPr>
              <a:t>  </a:t>
            </a:r>
            <a:r>
              <a:rPr lang="en-US" altLang="en-US" sz="3600" b="1" dirty="0" smtClean="0">
                <a:solidFill>
                  <a:srgbClr val="800000"/>
                </a:solidFill>
                <a:latin typeface="Times New Roman" pitchFamily="18" charset="0"/>
                <a:ea typeface="ＭＳ Ｐゴシック" pitchFamily="34" charset="-128"/>
              </a:rPr>
              <a:t>Natural Radioactivity</a:t>
            </a:r>
            <a:r>
              <a:rPr lang="en-US" altLang="en-US" sz="3800" b="1" dirty="0" smtClean="0">
                <a:latin typeface="Times New Roman" pitchFamily="18" charset="0"/>
                <a:ea typeface="ＭＳ Ｐゴシック" pitchFamily="34" charset="-128"/>
              </a:rPr>
              <a:t/>
            </a:r>
            <a:br>
              <a:rPr lang="en-US" altLang="en-US" sz="3800" b="1" dirty="0" smtClean="0">
                <a:latin typeface="Times New Roman" pitchFamily="18" charset="0"/>
                <a:ea typeface="ＭＳ Ｐゴシック" pitchFamily="34" charset="-128"/>
              </a:rPr>
            </a:br>
            <a:endParaRPr lang="en-US" altLang="en-US" sz="3800" b="1" dirty="0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524000"/>
            <a:ext cx="7658100" cy="35814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 typeface="Times New Roman" pitchFamily="18" charset="0"/>
              <a:buNone/>
            </a:pPr>
            <a:endParaRPr lang="en-US" altLang="en-US" sz="3600" b="1" dirty="0" smtClean="0">
              <a:latin typeface="Times New Roman" pitchFamily="18" charset="0"/>
              <a:ea typeface="ＭＳ Ｐゴシック" pitchFamily="34" charset="-128"/>
            </a:endParaRPr>
          </a:p>
          <a:p>
            <a:pPr algn="ctr" eaLnBrk="1" hangingPunct="1">
              <a:spcBef>
                <a:spcPct val="0"/>
              </a:spcBef>
              <a:buFont typeface="Times New Roman" pitchFamily="18" charset="0"/>
              <a:buNone/>
            </a:pPr>
            <a:endParaRPr lang="en-US" altLang="en-US" sz="3600" b="1" dirty="0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16389" name="TextBox 9"/>
          <p:cNvSpPr txBox="1">
            <a:spLocks noChangeArrowheads="1"/>
          </p:cNvSpPr>
          <p:nvPr/>
        </p:nvSpPr>
        <p:spPr bwMode="auto">
          <a:xfrm>
            <a:off x="609600" y="5334000"/>
            <a:ext cx="7086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b="1" dirty="0">
                <a:solidFill>
                  <a:srgbClr val="3D9D1E"/>
                </a:solidFill>
                <a:latin typeface="Times New Roman" pitchFamily="18" charset="0"/>
                <a:cs typeface="Times New Roman" pitchFamily="18" charset="0"/>
              </a:rPr>
              <a:t>Learning Goal </a:t>
            </a:r>
            <a:r>
              <a:rPr lang="en-US" altLang="en-US" b="1" dirty="0" smtClean="0">
                <a:solidFill>
                  <a:srgbClr val="3D9D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Describe alpha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, beta, positron, and </a:t>
            </a:r>
            <a:br>
              <a:rPr lang="en-US" altLang="en-US" dirty="0">
                <a:latin typeface="Times New Roman" pitchFamily="18" charset="0"/>
                <a:cs typeface="Times New Roman" pitchFamily="18" charset="0"/>
              </a:rPr>
            </a:b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gamma 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radiation.</a:t>
            </a:r>
            <a:endParaRPr lang="en-US" alt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80857" y="1907928"/>
            <a:ext cx="2296343" cy="3194543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990600" y="3400025"/>
            <a:ext cx="3810000" cy="1059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-84" charset="2"/>
              <a:buChar char=""/>
              <a:defRPr sz="2900" kern="1200">
                <a:solidFill>
                  <a:schemeClr val="tx1"/>
                </a:solidFill>
                <a:latin typeface="Times New Roman" charset="0"/>
                <a:ea typeface="ＭＳ Ｐゴシック" pitchFamily="34" charset="-128"/>
                <a:cs typeface="ＭＳ Ｐゴシック" charset="-128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-84" charset="2"/>
              <a:buChar char=""/>
              <a:defRPr sz="2600" kern="1200">
                <a:solidFill>
                  <a:schemeClr val="tx1"/>
                </a:solidFill>
                <a:latin typeface="Times New Roman" charset="0"/>
                <a:ea typeface="ＭＳ Ｐゴシック" pitchFamily="34" charset="-128"/>
                <a:cs typeface="ＭＳ Ｐゴシック" charset="0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-84" charset="2"/>
              <a:buChar char=""/>
              <a:defRPr sz="2300" kern="1200">
                <a:solidFill>
                  <a:schemeClr val="tx1"/>
                </a:solidFill>
                <a:latin typeface="Times New Roman" charset="0"/>
                <a:ea typeface="ＭＳ Ｐゴシック" pitchFamily="34" charset="-128"/>
                <a:cs typeface="ＭＳ Ｐゴシック" charset="0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B641B"/>
              </a:buClr>
              <a:buSzPct val="75000"/>
              <a:buFont typeface="Wingdings" pitchFamily="-84" charset="2"/>
              <a:buChar char=""/>
              <a:defRPr sz="2000" kern="1200">
                <a:solidFill>
                  <a:schemeClr val="tx1"/>
                </a:solidFill>
                <a:latin typeface="Times New Roman" charset="0"/>
                <a:ea typeface="ＭＳ Ｐゴシック" pitchFamily="34" charset="-128"/>
                <a:cs typeface="ＭＳ Ｐゴシック" charset="0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39639D"/>
              </a:buClr>
              <a:buSzPct val="65000"/>
              <a:buFont typeface="Wingdings" pitchFamily="-84" charset="2"/>
              <a:buChar char=""/>
              <a:defRPr sz="2000" kern="1200">
                <a:solidFill>
                  <a:schemeClr val="tx1"/>
                </a:solidFill>
                <a:latin typeface="Times New Roman" charset="0"/>
                <a:ea typeface="ＭＳ Ｐゴシック" pitchFamily="34" charset="-128"/>
                <a:cs typeface="ＭＳ Ｐゴシック" charset="0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ct val="0"/>
              </a:spcBef>
              <a:buFont typeface="Times New Roman" pitchFamily="18" charset="0"/>
              <a:buNone/>
            </a:pPr>
            <a:r>
              <a:rPr lang="en-US" altLang="en-US" sz="2000" dirty="0" smtClean="0">
                <a:latin typeface="Times New Roman" pitchFamily="18" charset="0"/>
              </a:rPr>
              <a:t>Unstable nuclei spontaneously emit small particles of energy called radiation to become more stable.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593183" y="0"/>
            <a:ext cx="533400" cy="244475"/>
          </a:xfrm>
        </p:spPr>
        <p:txBody>
          <a:bodyPr/>
          <a:lstStyle/>
          <a:p>
            <a:fld id="{043A27B2-9C96-C242-BEFC-B9A15B5EC375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8015288" cy="914400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chemeClr val="accent2"/>
                </a:solidFill>
                <a:latin typeface="Times New Roman" pitchFamily="18" charset="0"/>
              </a:rPr>
              <a:t>Writing an Equation for Beta Decay</a:t>
            </a:r>
            <a:endParaRPr lang="en-US" altLang="en-US" sz="3600" b="1" dirty="0" smtClean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5" name="Text Placeholder 4"/>
          <p:cNvSpPr txBox="1">
            <a:spLocks noGrp="1"/>
          </p:cNvSpPr>
          <p:nvPr>
            <p:ph type="body" sz="half" idx="1"/>
          </p:nvPr>
        </p:nvSpPr>
        <p:spPr>
          <a:xfrm>
            <a:off x="609600" y="1600200"/>
            <a:ext cx="7772400" cy="2105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Example: </a:t>
            </a:r>
            <a:r>
              <a:rPr lang="en-US" sz="2400" dirty="0" smtClean="0">
                <a:cs typeface="Times New Roman"/>
              </a:rPr>
              <a:t>Write </a:t>
            </a:r>
            <a:r>
              <a:rPr lang="en-US" sz="2400" dirty="0">
                <a:cs typeface="Times New Roman"/>
              </a:rPr>
              <a:t>the balanced nuclear equation for the beta decay of </a:t>
            </a:r>
            <a:r>
              <a:rPr lang="en-US" sz="2400" dirty="0" smtClean="0">
                <a:cs typeface="Times New Roman"/>
              </a:rPr>
              <a:t>yttrium-90, used in cancer treatment and as a </a:t>
            </a:r>
            <a:r>
              <a:rPr lang="en-US" sz="2400" dirty="0">
                <a:cs typeface="Times New Roman"/>
              </a:rPr>
              <a:t>colloidal </a:t>
            </a:r>
            <a:r>
              <a:rPr lang="en-US" sz="2400" dirty="0" smtClean="0">
                <a:cs typeface="Times New Roman"/>
              </a:rPr>
              <a:t>injection into </a:t>
            </a:r>
            <a:r>
              <a:rPr lang="en-US" sz="2400" dirty="0">
                <a:cs typeface="Times New Roman"/>
              </a:rPr>
              <a:t>large joints to relieve the pain caused by </a:t>
            </a:r>
            <a:r>
              <a:rPr lang="en-US" sz="2400" dirty="0" smtClean="0">
                <a:cs typeface="Times New Roman"/>
              </a:rPr>
              <a:t>arthritis.</a:t>
            </a:r>
            <a:endParaRPr lang="en-US" sz="2400" dirty="0">
              <a:cs typeface="Times New Roman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16_Pg530_UnFigure_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184" y="3048000"/>
            <a:ext cx="4101538" cy="275682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599714" y="0"/>
            <a:ext cx="533400" cy="244475"/>
          </a:xfrm>
        </p:spPr>
        <p:txBody>
          <a:bodyPr/>
          <a:lstStyle/>
          <a:p>
            <a:fld id="{043A27B2-9C96-C242-BEFC-B9A15B5EC375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35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8015288" cy="914400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chemeClr val="accent2"/>
                </a:solidFill>
                <a:latin typeface="Times New Roman" pitchFamily="18" charset="0"/>
              </a:rPr>
              <a:t>Writing an Equation for Beta Decay</a:t>
            </a:r>
            <a:endParaRPr lang="en-US" altLang="en-US" sz="3600" b="1" dirty="0" smtClean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5" name="Text Placeholder 4"/>
          <p:cNvSpPr txBox="1">
            <a:spLocks noGrp="1"/>
          </p:cNvSpPr>
          <p:nvPr>
            <p:ph type="body" sz="half" idx="1"/>
          </p:nvPr>
        </p:nvSpPr>
        <p:spPr>
          <a:xfrm>
            <a:off x="609600" y="1600200"/>
            <a:ext cx="7772400" cy="1367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Example: </a:t>
            </a:r>
            <a:r>
              <a:rPr lang="en-US" sz="2400" dirty="0" smtClean="0">
                <a:cs typeface="Times New Roman"/>
              </a:rPr>
              <a:t>Write </a:t>
            </a:r>
            <a:r>
              <a:rPr lang="en-US" sz="2400" dirty="0">
                <a:cs typeface="Times New Roman"/>
              </a:rPr>
              <a:t>the balanced nuclear equation for the beta decay of yttrium-90.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2"/>
          </p:nvPr>
        </p:nvSpPr>
        <p:spPr>
          <a:xfrm>
            <a:off x="762001" y="4422456"/>
            <a:ext cx="7467600" cy="492443"/>
          </a:xfrm>
        </p:spPr>
        <p:txBody>
          <a:bodyPr/>
          <a:lstStyle/>
          <a:p>
            <a:pPr marL="1417320" indent="-1417320">
              <a:buNone/>
              <a:defRPr/>
            </a:pPr>
            <a:r>
              <a:rPr lang="en-US" sz="2400" b="1" dirty="0" smtClean="0">
                <a:solidFill>
                  <a:srgbClr val="7030A0"/>
                </a:solidFill>
              </a:rPr>
              <a:t>STEP 1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smtClean="0">
                <a:solidFill>
                  <a:srgbClr val="000000"/>
                </a:solidFill>
              </a:rPr>
              <a:t> Write the </a:t>
            </a:r>
            <a:r>
              <a:rPr lang="en-US" sz="2400" b="1" dirty="0">
                <a:solidFill>
                  <a:srgbClr val="000000"/>
                </a:solidFill>
              </a:rPr>
              <a:t>incomplete nuclear </a:t>
            </a:r>
            <a:r>
              <a:rPr lang="en-US" sz="2400" b="1" dirty="0" smtClean="0">
                <a:solidFill>
                  <a:srgbClr val="000000"/>
                </a:solidFill>
              </a:rPr>
              <a:t>equation.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48234" y="5047179"/>
            <a:ext cx="2647239" cy="4212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301" y="2895600"/>
            <a:ext cx="8785416" cy="10668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608423" y="16782"/>
            <a:ext cx="533400" cy="244475"/>
          </a:xfrm>
        </p:spPr>
        <p:txBody>
          <a:bodyPr/>
          <a:lstStyle/>
          <a:p>
            <a:fld id="{043A27B2-9C96-C242-BEFC-B9A15B5EC375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29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8015288" cy="914400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chemeClr val="accent2"/>
                </a:solidFill>
                <a:latin typeface="Times New Roman" pitchFamily="18" charset="0"/>
              </a:rPr>
              <a:t>Writing an Equation for Beta Decay</a:t>
            </a:r>
            <a:endParaRPr lang="en-US" altLang="en-US" sz="3600" b="1" dirty="0" smtClean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"/>
          </p:nvPr>
        </p:nvSpPr>
        <p:spPr>
          <a:xfrm>
            <a:off x="609599" y="1600200"/>
            <a:ext cx="7742631" cy="4419600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Example: </a:t>
            </a:r>
            <a:r>
              <a:rPr lang="en-US" sz="2400" dirty="0" smtClean="0">
                <a:cs typeface="Times New Roman"/>
              </a:rPr>
              <a:t>Write </a:t>
            </a:r>
            <a:r>
              <a:rPr lang="en-US" sz="2400" dirty="0">
                <a:cs typeface="Times New Roman"/>
              </a:rPr>
              <a:t>the balanced nuclear equation for the beta decay of yttrium-90.</a:t>
            </a: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400" b="1" dirty="0">
                <a:solidFill>
                  <a:srgbClr val="7030A0"/>
                </a:solidFill>
              </a:rPr>
              <a:t>STEP </a:t>
            </a:r>
            <a:r>
              <a:rPr lang="en-US" sz="2400" b="1" dirty="0" smtClean="0">
                <a:solidFill>
                  <a:srgbClr val="7030A0"/>
                </a:solidFill>
              </a:rPr>
              <a:t>3  </a:t>
            </a:r>
            <a:r>
              <a:rPr lang="en-US" sz="2400" b="1" dirty="0" smtClean="0"/>
              <a:t>Determine </a:t>
            </a:r>
            <a:r>
              <a:rPr lang="en-US" sz="2400" b="1" dirty="0"/>
              <a:t>the missing </a:t>
            </a:r>
            <a:r>
              <a:rPr lang="en-US" sz="2400" b="1" dirty="0" smtClean="0"/>
              <a:t>atomic </a:t>
            </a:r>
            <a:r>
              <a:rPr lang="en-US" sz="2400" b="1" dirty="0"/>
              <a:t>number.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2"/>
          </p:nvPr>
        </p:nvSpPr>
        <p:spPr>
          <a:xfrm>
            <a:off x="609599" y="2716917"/>
            <a:ext cx="6858001" cy="492443"/>
          </a:xfrm>
        </p:spPr>
        <p:txBody>
          <a:bodyPr/>
          <a:lstStyle/>
          <a:p>
            <a:pPr marL="1417320" indent="-1417320" eaLnBrk="1" hangingPunct="1">
              <a:spcBef>
                <a:spcPts val="0"/>
              </a:spcBef>
              <a:spcAft>
                <a:spcPct val="10000"/>
              </a:spcAft>
              <a:buClr>
                <a:schemeClr val="bg2"/>
              </a:buClr>
              <a:buNone/>
              <a:defRPr/>
            </a:pPr>
            <a:r>
              <a:rPr lang="en-US" sz="2400" b="1" dirty="0" smtClean="0">
                <a:solidFill>
                  <a:srgbClr val="7030A0"/>
                </a:solidFill>
              </a:rPr>
              <a:t>STEP 2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smtClean="0"/>
              <a:t>Determine </a:t>
            </a:r>
            <a:r>
              <a:rPr lang="en-US" sz="2400" b="1" dirty="0"/>
              <a:t>the missing mass number.</a:t>
            </a:r>
          </a:p>
        </p:txBody>
      </p:sp>
      <p:sp>
        <p:nvSpPr>
          <p:cNvPr id="21508" name="Slide Number Placeholder 4"/>
          <p:cNvSpPr>
            <a:spLocks noGrp="1"/>
          </p:cNvSpPr>
          <p:nvPr>
            <p:ph type="sldNum" sz="quarter" idx="10"/>
          </p:nvPr>
        </p:nvSpPr>
        <p:spPr bwMode="auto">
          <a:xfrm>
            <a:off x="8593183" y="16782"/>
            <a:ext cx="533400" cy="244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80000"/>
              </a:lnSpc>
            </a:pPr>
            <a:fld id="{3E75485D-9B98-4F8E-842D-7AB9107C3539}" type="slidenum">
              <a:rPr lang="en-US" altLang="en-US" sz="2400">
                <a:solidFill>
                  <a:srgbClr val="215D77"/>
                </a:solidFill>
              </a:rPr>
              <a:pPr>
                <a:lnSpc>
                  <a:spcPct val="80000"/>
                </a:lnSpc>
              </a:pPr>
              <a:t>32</a:t>
            </a:fld>
            <a:endParaRPr lang="en-US" altLang="en-US" sz="2400" dirty="0">
              <a:solidFill>
                <a:srgbClr val="215D77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3209360"/>
            <a:ext cx="5157663" cy="1042506"/>
          </a:xfrm>
          <a:prstGeom prst="rect">
            <a:avLst/>
          </a:prstGeom>
        </p:spPr>
      </p:pic>
      <p:pic>
        <p:nvPicPr>
          <p:cNvPr id="9" name="Picture 8" descr="Ch16_pg530_slide14-16_equation steps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" t="65629" r="43340" b="17235"/>
          <a:stretch/>
        </p:blipFill>
        <p:spPr>
          <a:xfrm>
            <a:off x="1506583" y="4876800"/>
            <a:ext cx="5247058" cy="101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81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5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8015288" cy="914400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chemeClr val="accent2"/>
                </a:solidFill>
                <a:latin typeface="Times New Roman" pitchFamily="18" charset="0"/>
              </a:rPr>
              <a:t>Writing an Equation for Beta Decay</a:t>
            </a:r>
            <a:endParaRPr lang="en-US" altLang="en-US" sz="3600" b="1" dirty="0" smtClean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"/>
          </p:nvPr>
        </p:nvSpPr>
        <p:spPr>
          <a:xfrm>
            <a:off x="609599" y="1600200"/>
            <a:ext cx="7742631" cy="4419600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Example: </a:t>
            </a:r>
            <a:r>
              <a:rPr lang="en-US" sz="2400" dirty="0">
                <a:cs typeface="Times New Roman"/>
              </a:rPr>
              <a:t>Write the balanced nuclear equation for the beta decay of yttrium-90.</a:t>
            </a: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400" b="1" dirty="0">
                <a:solidFill>
                  <a:srgbClr val="7030A0"/>
                </a:solidFill>
              </a:rPr>
              <a:t>STEP </a:t>
            </a:r>
            <a:r>
              <a:rPr lang="en-US" sz="2400" b="1" dirty="0" smtClean="0">
                <a:solidFill>
                  <a:srgbClr val="7030A0"/>
                </a:solidFill>
              </a:rPr>
              <a:t>5  </a:t>
            </a:r>
            <a:r>
              <a:rPr lang="en-US" sz="2400" b="1" dirty="0" smtClean="0"/>
              <a:t>Complete the nuclear equation.</a:t>
            </a:r>
            <a:endParaRPr lang="en-US" sz="2400" b="1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2"/>
          </p:nvPr>
        </p:nvSpPr>
        <p:spPr>
          <a:xfrm>
            <a:off x="609599" y="2716917"/>
            <a:ext cx="8229601" cy="1778883"/>
          </a:xfrm>
        </p:spPr>
        <p:txBody>
          <a:bodyPr/>
          <a:lstStyle/>
          <a:p>
            <a:pPr marL="1417320" indent="-1417320" eaLnBrk="1" hangingPunct="1">
              <a:spcBef>
                <a:spcPts val="0"/>
              </a:spcBef>
              <a:spcAft>
                <a:spcPct val="10000"/>
              </a:spcAft>
              <a:buClr>
                <a:schemeClr val="bg2"/>
              </a:buClr>
              <a:buNone/>
              <a:defRPr/>
            </a:pPr>
            <a:r>
              <a:rPr lang="en-US" sz="2400" b="1" dirty="0" smtClean="0">
                <a:solidFill>
                  <a:srgbClr val="7030A0"/>
                </a:solidFill>
              </a:rPr>
              <a:t>STEP 4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smtClean="0"/>
              <a:t>Determine </a:t>
            </a:r>
            <a:r>
              <a:rPr lang="en-US" sz="2400" b="1" dirty="0"/>
              <a:t>the </a:t>
            </a:r>
            <a:r>
              <a:rPr lang="en-US" sz="2600" b="1" dirty="0"/>
              <a:t>symbol of the new nucleus. </a:t>
            </a:r>
            <a:r>
              <a:rPr lang="en-US" sz="2400" dirty="0"/>
              <a:t>On the periodic table, the element that has atomic number </a:t>
            </a:r>
            <a:r>
              <a:rPr lang="en-US" sz="2400" dirty="0" smtClean="0"/>
              <a:t>40 is zirconium (Zr). </a:t>
            </a:r>
            <a:r>
              <a:rPr lang="en-US" sz="2400" dirty="0"/>
              <a:t>The </a:t>
            </a:r>
            <a:r>
              <a:rPr lang="en-US" sz="2400" dirty="0" smtClean="0"/>
              <a:t>atomic symbol for this isotope of Zr </a:t>
            </a:r>
            <a:r>
              <a:rPr lang="en-US" sz="2400" dirty="0"/>
              <a:t>is </a:t>
            </a:r>
            <a:r>
              <a:rPr lang="en-US" sz="2400" dirty="0" smtClean="0"/>
              <a:t>written         .</a:t>
            </a:r>
            <a:endParaRPr lang="en-US" sz="2410" b="1" baseline="-26000" dirty="0"/>
          </a:p>
          <a:p>
            <a:pPr marL="1417320" indent="-1417320" eaLnBrk="1" hangingPunct="1">
              <a:spcBef>
                <a:spcPts val="0"/>
              </a:spcBef>
              <a:spcAft>
                <a:spcPct val="10000"/>
              </a:spcAft>
              <a:buClr>
                <a:schemeClr val="bg2"/>
              </a:buClr>
              <a:buNone/>
              <a:defRPr/>
            </a:pPr>
            <a:endParaRPr lang="en-US" sz="2600" b="1" dirty="0"/>
          </a:p>
        </p:txBody>
      </p:sp>
      <p:sp>
        <p:nvSpPr>
          <p:cNvPr id="21508" name="Slide Number Placeholder 4"/>
          <p:cNvSpPr>
            <a:spLocks noGrp="1"/>
          </p:cNvSpPr>
          <p:nvPr>
            <p:ph type="sldNum" sz="quarter" idx="10"/>
          </p:nvPr>
        </p:nvSpPr>
        <p:spPr bwMode="auto">
          <a:xfrm>
            <a:off x="8610600" y="-5204"/>
            <a:ext cx="533400" cy="244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80000"/>
              </a:lnSpc>
            </a:pPr>
            <a:fld id="{3E75485D-9B98-4F8E-842D-7AB9107C3539}" type="slidenum">
              <a:rPr lang="en-US" altLang="en-US" sz="2400">
                <a:solidFill>
                  <a:srgbClr val="215D77"/>
                </a:solidFill>
              </a:rPr>
              <a:pPr>
                <a:lnSpc>
                  <a:spcPct val="80000"/>
                </a:lnSpc>
              </a:pPr>
              <a:t>33</a:t>
            </a:fld>
            <a:endParaRPr lang="en-US" altLang="en-US" sz="2400" dirty="0">
              <a:solidFill>
                <a:srgbClr val="215D77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9436" y="3886200"/>
            <a:ext cx="640272" cy="458777"/>
          </a:xfrm>
          <a:prstGeom prst="rect">
            <a:avLst/>
          </a:prstGeom>
        </p:spPr>
      </p:pic>
      <p:pic>
        <p:nvPicPr>
          <p:cNvPr id="12" name="Picture 11" descr="Ch16_pg531_slide14-16_equation step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66512" y="5012843"/>
            <a:ext cx="3253532" cy="422355"/>
          </a:xfrm>
          <a:prstGeom prst="rect">
            <a:avLst/>
          </a:prstGeom>
        </p:spPr>
      </p:pic>
      <p:pic>
        <p:nvPicPr>
          <p:cNvPr id="13" name="Picture 12" descr="16_Pg531_UnFigure_2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3"/>
          <a:stretch/>
        </p:blipFill>
        <p:spPr>
          <a:xfrm>
            <a:off x="6407402" y="4626858"/>
            <a:ext cx="2431798" cy="160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70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8015288" cy="914400"/>
          </a:xfrm>
        </p:spPr>
        <p:txBody>
          <a:bodyPr/>
          <a:lstStyle/>
          <a:p>
            <a:pPr eaLnBrk="1" hangingPunct="1"/>
            <a:r>
              <a:rPr lang="en-US" altLang="en-US" sz="3600" b="1" dirty="0" smtClean="0">
                <a:solidFill>
                  <a:schemeClr val="accent2"/>
                </a:solidFill>
                <a:latin typeface="Times New Roman" pitchFamily="18" charset="0"/>
              </a:rPr>
              <a:t>Learning Check</a:t>
            </a:r>
          </a:p>
        </p:txBody>
      </p:sp>
      <p:sp>
        <p:nvSpPr>
          <p:cNvPr id="27650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7620000" cy="4419600"/>
          </a:xfrm>
        </p:spPr>
        <p:txBody>
          <a:bodyPr/>
          <a:lstStyle/>
          <a:p>
            <a:pPr marL="0" eaLnBrk="1" hangingPunct="1">
              <a:buFont typeface="Wingdings" pitchFamily="2" charset="2"/>
              <a:buNone/>
            </a:pPr>
            <a:r>
              <a:rPr lang="en-US" sz="2400" dirty="0" smtClean="0">
                <a:latin typeface="Times New Roman" pitchFamily="18" charset="0"/>
                <a:ea typeface="ＭＳ Ｐゴシック" pitchFamily="34" charset="-128"/>
              </a:rPr>
              <a:t>Write the balanced nuclear equation for the beta decay of cobalt-60.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610600" y="15240"/>
            <a:ext cx="533400" cy="244475"/>
          </a:xfrm>
        </p:spPr>
        <p:txBody>
          <a:bodyPr/>
          <a:lstStyle/>
          <a:p>
            <a:fld id="{043A27B2-9C96-C242-BEFC-B9A15B5EC375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23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5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8015288" cy="914400"/>
          </a:xfrm>
        </p:spPr>
        <p:txBody>
          <a:bodyPr/>
          <a:lstStyle/>
          <a:p>
            <a:pPr eaLnBrk="1" hangingPunct="1"/>
            <a:r>
              <a:rPr lang="en-US" altLang="en-US" sz="3600" b="1" dirty="0" smtClean="0">
                <a:solidFill>
                  <a:schemeClr val="accent2"/>
                </a:solidFill>
                <a:latin typeface="Times New Roman" pitchFamily="18" charset="0"/>
              </a:rPr>
              <a:t>Solution</a:t>
            </a:r>
          </a:p>
        </p:txBody>
      </p:sp>
      <p:sp>
        <p:nvSpPr>
          <p:cNvPr id="28674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7696200" cy="4953000"/>
          </a:xfrm>
        </p:spPr>
        <p:txBody>
          <a:bodyPr/>
          <a:lstStyle/>
          <a:p>
            <a:pPr marL="0" eaLnBrk="1" hangingPunct="1">
              <a:buFont typeface="Wingdings" pitchFamily="2" charset="2"/>
              <a:buNone/>
            </a:pPr>
            <a:r>
              <a:rPr lang="en-US" sz="2400" dirty="0">
                <a:latin typeface="Times New Roman" pitchFamily="18" charset="0"/>
              </a:rPr>
              <a:t>Write the balanced nuclear equation for the beta decay of cobalt-60.</a:t>
            </a:r>
          </a:p>
          <a:p>
            <a:pPr eaLnBrk="1" hangingPunct="1">
              <a:lnSpc>
                <a:spcPct val="90000"/>
              </a:lnSpc>
              <a:buClr>
                <a:schemeClr val="bg2"/>
              </a:buClr>
              <a:buSzTx/>
              <a:buFont typeface="Wingdings" pitchFamily="2" charset="2"/>
              <a:buNone/>
            </a:pPr>
            <a:endParaRPr lang="en-US" sz="2400" dirty="0" smtClean="0">
              <a:latin typeface="Times New Roman" pitchFamily="18" charset="0"/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buClr>
                <a:schemeClr val="bg2"/>
              </a:buClr>
              <a:buSzTx/>
              <a:buFont typeface="Wingdings" pitchFamily="2" charset="2"/>
              <a:buNone/>
            </a:pPr>
            <a:endParaRPr lang="en-US" sz="2400" b="1" dirty="0" smtClean="0">
              <a:solidFill>
                <a:srgbClr val="FF0000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buClr>
                <a:schemeClr val="bg2"/>
              </a:buClr>
              <a:buSzTx/>
              <a:buFont typeface="Wingdings" pitchFamily="2" charset="2"/>
              <a:buNone/>
            </a:pPr>
            <a:endParaRPr lang="en-US" sz="2400" b="1" dirty="0" smtClean="0">
              <a:solidFill>
                <a:srgbClr val="FF0000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buClr>
                <a:schemeClr val="bg2"/>
              </a:buClr>
              <a:buSzTx/>
              <a:buFont typeface="Wingdings" pitchFamily="2" charset="2"/>
              <a:buNone/>
            </a:pPr>
            <a:endParaRPr lang="en-US" sz="2400" dirty="0" smtClean="0">
              <a:latin typeface="Times New Roman" pitchFamily="18" charset="0"/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buClr>
                <a:schemeClr val="bg2"/>
              </a:buClr>
              <a:buSzTx/>
              <a:buFont typeface="Wingdings" pitchFamily="2" charset="2"/>
              <a:buNone/>
            </a:pPr>
            <a:endParaRPr lang="en-US" sz="2400" b="1" dirty="0" smtClean="0">
              <a:solidFill>
                <a:srgbClr val="00CC66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buClr>
                <a:schemeClr val="bg2"/>
              </a:buClr>
              <a:buSzTx/>
              <a:buFont typeface="Wingdings" pitchFamily="2" charset="2"/>
              <a:buNone/>
            </a:pP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ea typeface="ＭＳ Ｐゴシック" pitchFamily="34" charset="-128"/>
              </a:rPr>
              <a:t>STEP 1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dirty="0" smtClean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ea typeface="ＭＳ Ｐゴシック" pitchFamily="34" charset="-128"/>
              </a:rPr>
              <a:t>Write the incomplete nuclear equation.</a:t>
            </a:r>
          </a:p>
          <a:p>
            <a:pPr eaLnBrk="1" hangingPunct="1">
              <a:lnSpc>
                <a:spcPct val="90000"/>
              </a:lnSpc>
              <a:buClr>
                <a:schemeClr val="bg2"/>
              </a:buClr>
              <a:buSzTx/>
              <a:buFont typeface="Wingdings" pitchFamily="2" charset="2"/>
              <a:buNone/>
            </a:pPr>
            <a:endParaRPr lang="en-US" sz="2400" dirty="0" smtClean="0">
              <a:latin typeface="Times New Roman" pitchFamily="18" charset="0"/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buClr>
                <a:schemeClr val="bg2"/>
              </a:buClr>
              <a:buSzTx/>
              <a:buFont typeface="Wingdings" pitchFamily="2" charset="2"/>
              <a:buNone/>
            </a:pPr>
            <a:endParaRPr lang="en-US" sz="2400" dirty="0" smtClean="0">
              <a:latin typeface="Times New Roman" pitchFamily="18" charset="0"/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400" dirty="0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457200" y="2590800"/>
            <a:ext cx="8305800" cy="1143000"/>
          </a:xfrm>
          <a:prstGeom prst="roundRect">
            <a:avLst>
              <a:gd name="adj" fmla="val 16667"/>
            </a:avLst>
          </a:prstGeom>
          <a:solidFill>
            <a:srgbClr val="A992FF">
              <a:alpha val="25098"/>
            </a:srgbClr>
          </a:solidFill>
          <a:ln w="10000">
            <a:solidFill>
              <a:schemeClr val="accent1"/>
            </a:solidFill>
            <a:round/>
            <a:headEnd/>
            <a:tailEnd/>
          </a:ln>
          <a:effectLst>
            <a:outerShdw blurRad="38100" dist="30000" dir="5400000" rotWithShape="0">
              <a:srgbClr val="808080">
                <a:alpha val="45000"/>
              </a:srgbClr>
            </a:outerShdw>
          </a:effectLst>
        </p:spPr>
        <p:txBody>
          <a:bodyPr anchor="ctr"/>
          <a:lstStyle/>
          <a:p>
            <a:r>
              <a:rPr lang="en-US" sz="2000" b="1" dirty="0" smtClean="0">
                <a:latin typeface="Times" pitchFamily="-84" charset="0"/>
              </a:rPr>
              <a:t>ANALYZE THE</a:t>
            </a:r>
            <a:r>
              <a:rPr lang="en-US" sz="2000" b="1" dirty="0">
                <a:latin typeface="Times" pitchFamily="-84" charset="0"/>
              </a:rPr>
              <a:t>	    </a:t>
            </a:r>
            <a:r>
              <a:rPr lang="en-US" sz="2000" b="1" dirty="0" smtClean="0">
                <a:latin typeface="Times" pitchFamily="-84" charset="0"/>
              </a:rPr>
              <a:t>Given           Need	</a:t>
            </a:r>
            <a:r>
              <a:rPr lang="en-US" sz="2000" b="1" dirty="0">
                <a:latin typeface="Times" pitchFamily="-84" charset="0"/>
              </a:rPr>
              <a:t> </a:t>
            </a:r>
            <a:r>
              <a:rPr lang="en-US" sz="2000" b="1" dirty="0" smtClean="0">
                <a:latin typeface="Times" pitchFamily="-84" charset="0"/>
              </a:rPr>
              <a:t>            Connect</a:t>
            </a:r>
            <a:endParaRPr lang="en-US" sz="2000" b="1" dirty="0">
              <a:latin typeface="Times" pitchFamily="-84" charset="0"/>
            </a:endParaRPr>
          </a:p>
          <a:p>
            <a:r>
              <a:rPr lang="en-US" sz="2000" b="1" dirty="0" smtClean="0">
                <a:latin typeface="Times" pitchFamily="-84" charset="0"/>
              </a:rPr>
              <a:t>PROBLEM</a:t>
            </a:r>
            <a:r>
              <a:rPr lang="en-US" sz="2000" dirty="0" smtClean="0">
                <a:latin typeface="Times" pitchFamily="-84" charset="0"/>
              </a:rPr>
              <a:t>             Co</a:t>
            </a:r>
            <a:r>
              <a:rPr lang="en-US" sz="2000" dirty="0" smtClean="0">
                <a:latin typeface="Tahoma"/>
              </a:rPr>
              <a:t>-</a:t>
            </a:r>
            <a:r>
              <a:rPr lang="en-US" sz="2000" dirty="0" smtClean="0">
                <a:latin typeface="Times" pitchFamily="-84" charset="0"/>
              </a:rPr>
              <a:t>60</a:t>
            </a:r>
            <a:r>
              <a:rPr lang="en-US" sz="2000" dirty="0">
                <a:latin typeface="Times" pitchFamily="-84" charset="0"/>
              </a:rPr>
              <a:t>,          </a:t>
            </a:r>
            <a:r>
              <a:rPr lang="en-US" sz="2000" dirty="0" smtClean="0">
                <a:latin typeface="Times" pitchFamily="-84" charset="0"/>
              </a:rPr>
              <a:t>balanced </a:t>
            </a:r>
            <a:r>
              <a:rPr lang="en-US" sz="2000" dirty="0">
                <a:latin typeface="Times" pitchFamily="-84" charset="0"/>
              </a:rPr>
              <a:t>nuclear </a:t>
            </a:r>
            <a:r>
              <a:rPr lang="en-US" sz="2000" dirty="0" smtClean="0">
                <a:latin typeface="Times" pitchFamily="-84" charset="0"/>
              </a:rPr>
              <a:t>   mass number, atomic </a:t>
            </a:r>
            <a:r>
              <a:rPr lang="en-US" sz="2000" dirty="0">
                <a:latin typeface="Times" pitchFamily="-84" charset="0"/>
              </a:rPr>
              <a:t>		       </a:t>
            </a:r>
            <a:r>
              <a:rPr lang="en-US" sz="2000" dirty="0" smtClean="0">
                <a:latin typeface="Times" pitchFamily="-84" charset="0"/>
              </a:rPr>
              <a:t>beta decay    equation                 number </a:t>
            </a:r>
            <a:r>
              <a:rPr lang="en-US" sz="2000" dirty="0">
                <a:latin typeface="Times" pitchFamily="-84" charset="0"/>
              </a:rPr>
              <a:t>of new nucleus</a:t>
            </a:r>
          </a:p>
        </p:txBody>
      </p:sp>
      <p:pic>
        <p:nvPicPr>
          <p:cNvPr id="8" name="Picture 9" descr="C:\Documents and Settings\GEX\Desktop\51788 IRDVD Timberlake\51788 Lecture\5_2\51788_5_2_ equation slide 13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953000"/>
            <a:ext cx="2382837" cy="63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610600" y="0"/>
            <a:ext cx="533400" cy="244475"/>
          </a:xfrm>
        </p:spPr>
        <p:txBody>
          <a:bodyPr/>
          <a:lstStyle/>
          <a:p>
            <a:fld id="{043A27B2-9C96-C242-BEFC-B9A15B5EC375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9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8015288" cy="914400"/>
          </a:xfrm>
        </p:spPr>
        <p:txBody>
          <a:bodyPr/>
          <a:lstStyle/>
          <a:p>
            <a:pPr eaLnBrk="1" hangingPunct="1"/>
            <a:r>
              <a:rPr lang="en-US" altLang="en-US" sz="3600" b="1" dirty="0" smtClean="0">
                <a:solidFill>
                  <a:schemeClr val="accent2"/>
                </a:solidFill>
                <a:latin typeface="Times New Roman" pitchFamily="18" charset="0"/>
              </a:rPr>
              <a:t>Solution</a:t>
            </a:r>
          </a:p>
        </p:txBody>
      </p:sp>
      <p:sp>
        <p:nvSpPr>
          <p:cNvPr id="29698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7696200" cy="4953000"/>
          </a:xfrm>
        </p:spPr>
        <p:txBody>
          <a:bodyPr/>
          <a:lstStyle/>
          <a:p>
            <a:pPr marL="0" eaLnBrk="1" hangingPunct="1">
              <a:buFont typeface="Wingdings" pitchFamily="2" charset="2"/>
              <a:buNone/>
            </a:pPr>
            <a:r>
              <a:rPr lang="en-US" sz="2400" dirty="0">
                <a:latin typeface="Times New Roman" pitchFamily="18" charset="0"/>
              </a:rPr>
              <a:t>Write the balanced nuclear equation for the beta decay of cobalt-60</a:t>
            </a:r>
            <a:r>
              <a:rPr lang="en-US" sz="2400" dirty="0" smtClean="0">
                <a:latin typeface="Times New Roman" pitchFamily="18" charset="0"/>
              </a:rPr>
              <a:t>.</a:t>
            </a:r>
          </a:p>
          <a:p>
            <a:pPr marL="0" eaLnBrk="1" hangingPunct="1">
              <a:buFont typeface="Wingdings" pitchFamily="2" charset="2"/>
              <a:buNone/>
            </a:pPr>
            <a:endParaRPr lang="en-US" sz="1200" dirty="0"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ts val="1800"/>
              </a:spcBef>
              <a:buClr>
                <a:schemeClr val="bg2"/>
              </a:buClr>
              <a:buSzTx/>
              <a:buFont typeface="Wingdings" pitchFamily="2" charset="2"/>
              <a:buNone/>
            </a:pP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ea typeface="ＭＳ Ｐゴシック" pitchFamily="34" charset="-128"/>
              </a:rPr>
              <a:t>STEP 2 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ea typeface="ＭＳ Ｐゴシック" pitchFamily="34" charset="-128"/>
              </a:rPr>
              <a:t>Determine the missing mass number.  </a:t>
            </a:r>
          </a:p>
          <a:p>
            <a:pPr eaLnBrk="1" hangingPunct="1">
              <a:lnSpc>
                <a:spcPct val="90000"/>
              </a:lnSpc>
              <a:buClr>
                <a:schemeClr val="bg2"/>
              </a:buClr>
              <a:buSzTx/>
              <a:buFont typeface="Wingdings" pitchFamily="2" charset="2"/>
              <a:buNone/>
            </a:pPr>
            <a:r>
              <a:rPr lang="en-US" sz="2400" dirty="0" smtClean="0">
                <a:latin typeface="Times New Roman" pitchFamily="18" charset="0"/>
                <a:ea typeface="ＭＳ Ｐゴシック" pitchFamily="34" charset="-128"/>
              </a:rPr>
              <a:t>		60  	= ? + 0 		</a:t>
            </a:r>
          </a:p>
          <a:p>
            <a:pPr eaLnBrk="1" hangingPunct="1">
              <a:lnSpc>
                <a:spcPct val="90000"/>
              </a:lnSpc>
              <a:buClr>
                <a:schemeClr val="bg2"/>
              </a:buClr>
              <a:buSzTx/>
              <a:buFont typeface="Wingdings" pitchFamily="2" charset="2"/>
              <a:buNone/>
            </a:pPr>
            <a:r>
              <a:rPr lang="en-US" sz="2400" dirty="0" smtClean="0">
                <a:latin typeface="Times New Roman" pitchFamily="18" charset="0"/>
                <a:ea typeface="ＭＳ Ｐゴシック" pitchFamily="34" charset="-128"/>
              </a:rPr>
              <a:t>		60 – 0 	= ?</a:t>
            </a:r>
          </a:p>
          <a:p>
            <a:pPr eaLnBrk="1" hangingPunct="1">
              <a:lnSpc>
                <a:spcPct val="90000"/>
              </a:lnSpc>
              <a:buClr>
                <a:schemeClr val="bg2"/>
              </a:buClr>
              <a:buSzTx/>
              <a:buFont typeface="Wingdings" pitchFamily="2" charset="2"/>
              <a:buNone/>
            </a:pPr>
            <a:r>
              <a:rPr lang="en-US" sz="2400" dirty="0" smtClean="0">
                <a:latin typeface="Times New Roman" pitchFamily="18" charset="0"/>
                <a:ea typeface="ＭＳ Ｐゴシック" pitchFamily="34" charset="-128"/>
              </a:rPr>
              <a:t>		60 − 0	= 60  (mass number of new nucleus)</a:t>
            </a:r>
          </a:p>
          <a:p>
            <a:pPr eaLnBrk="1" hangingPunct="1">
              <a:lnSpc>
                <a:spcPct val="90000"/>
              </a:lnSpc>
              <a:buClr>
                <a:schemeClr val="bg2"/>
              </a:buClr>
              <a:buSzTx/>
              <a:buFont typeface="Wingdings" pitchFamily="2" charset="2"/>
              <a:buNone/>
            </a:pP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ea typeface="ＭＳ Ｐゴシック" pitchFamily="34" charset="-128"/>
              </a:rPr>
              <a:t>STEP 3  </a:t>
            </a:r>
            <a:r>
              <a:rPr lang="en-US" sz="2400" b="1" dirty="0" smtClean="0">
                <a:latin typeface="Times New Roman" pitchFamily="18" charset="0"/>
                <a:ea typeface="ＭＳ Ｐゴシック" pitchFamily="34" charset="-128"/>
              </a:rPr>
              <a:t>Determine the missing atomic number.</a:t>
            </a:r>
          </a:p>
          <a:p>
            <a:pPr eaLnBrk="1" hangingPunct="1">
              <a:lnSpc>
                <a:spcPct val="90000"/>
              </a:lnSpc>
              <a:buClr>
                <a:schemeClr val="bg2"/>
              </a:buClr>
              <a:buSzTx/>
              <a:buFont typeface="Wingdings" pitchFamily="2" charset="2"/>
              <a:buNone/>
            </a:pPr>
            <a:r>
              <a:rPr lang="en-US" sz="2400" dirty="0" smtClean="0">
                <a:latin typeface="Times New Roman" pitchFamily="18" charset="0"/>
                <a:ea typeface="ＭＳ Ｐゴシック" pitchFamily="34" charset="-128"/>
              </a:rPr>
              <a:t>		27 </a:t>
            </a:r>
            <a:r>
              <a:rPr lang="en-US" sz="2400" dirty="0" smtClean="0">
                <a:latin typeface="Times New Roman" pitchFamily="18" charset="0"/>
                <a:ea typeface="ＭＳ Ｐゴシック" pitchFamily="34" charset="-128"/>
                <a:sym typeface="Symbol" pitchFamily="18" charset="2"/>
              </a:rPr>
              <a:t>	</a:t>
            </a:r>
            <a:r>
              <a:rPr lang="en-US" sz="2400" dirty="0" smtClean="0">
                <a:latin typeface="Times New Roman" pitchFamily="18" charset="0"/>
                <a:ea typeface="ＭＳ Ｐゴシック" pitchFamily="34" charset="-128"/>
              </a:rPr>
              <a:t>= ? − 1</a:t>
            </a:r>
          </a:p>
          <a:p>
            <a:pPr eaLnBrk="1" hangingPunct="1">
              <a:lnSpc>
                <a:spcPct val="90000"/>
              </a:lnSpc>
              <a:buClr>
                <a:schemeClr val="bg2"/>
              </a:buClr>
              <a:buSzTx/>
              <a:buFont typeface="Wingdings" pitchFamily="2" charset="2"/>
              <a:buNone/>
            </a:pPr>
            <a:r>
              <a:rPr lang="en-US" sz="2400" dirty="0" smtClean="0">
                <a:latin typeface="Times New Roman" pitchFamily="18" charset="0"/>
                <a:ea typeface="ＭＳ Ｐゴシック" pitchFamily="34" charset="-128"/>
              </a:rPr>
              <a:t>		27 + 1	= ?</a:t>
            </a:r>
          </a:p>
          <a:p>
            <a:pPr eaLnBrk="1" hangingPunct="1">
              <a:lnSpc>
                <a:spcPct val="90000"/>
              </a:lnSpc>
              <a:buClr>
                <a:schemeClr val="bg2"/>
              </a:buClr>
              <a:buSzTx/>
              <a:buFont typeface="Wingdings" pitchFamily="2" charset="2"/>
              <a:buNone/>
            </a:pPr>
            <a:r>
              <a:rPr lang="en-US" sz="2400" dirty="0" smtClean="0">
                <a:latin typeface="Times New Roman" pitchFamily="18" charset="0"/>
                <a:ea typeface="ＭＳ Ｐゴシック" pitchFamily="34" charset="-128"/>
              </a:rPr>
              <a:t>		27 + 1 	= 28 (atomic number of new nucleus)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400" dirty="0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610600" y="25491"/>
            <a:ext cx="533400" cy="244475"/>
          </a:xfrm>
        </p:spPr>
        <p:txBody>
          <a:bodyPr/>
          <a:lstStyle/>
          <a:p>
            <a:fld id="{043A27B2-9C96-C242-BEFC-B9A15B5EC375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59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8015288" cy="914400"/>
          </a:xfrm>
        </p:spPr>
        <p:txBody>
          <a:bodyPr/>
          <a:lstStyle/>
          <a:p>
            <a:pPr eaLnBrk="1" hangingPunct="1"/>
            <a:r>
              <a:rPr lang="en-US" altLang="en-US" sz="3600" b="1" dirty="0" smtClean="0">
                <a:solidFill>
                  <a:schemeClr val="accent2"/>
                </a:solidFill>
                <a:latin typeface="Times New Roman" pitchFamily="18" charset="0"/>
              </a:rPr>
              <a:t>Solution</a:t>
            </a:r>
          </a:p>
        </p:txBody>
      </p:sp>
      <p:sp>
        <p:nvSpPr>
          <p:cNvPr id="20487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7696200" cy="4876800"/>
          </a:xfrm>
        </p:spPr>
        <p:txBody>
          <a:bodyPr/>
          <a:lstStyle/>
          <a:p>
            <a:pPr marL="0" eaLnBrk="1" hangingPunct="1">
              <a:buFont typeface="Wingdings" pitchFamily="2" charset="2"/>
              <a:buNone/>
            </a:pPr>
            <a:r>
              <a:rPr lang="en-US" sz="2400" dirty="0">
                <a:latin typeface="Times New Roman" pitchFamily="18" charset="0"/>
              </a:rPr>
              <a:t>Write the balanced nuclear equation for the beta decay of cobalt-60</a:t>
            </a:r>
            <a:r>
              <a:rPr lang="en-US" sz="2400" dirty="0" smtClean="0">
                <a:latin typeface="Times New Roman" pitchFamily="18" charset="0"/>
              </a:rPr>
              <a:t>.</a:t>
            </a:r>
          </a:p>
          <a:p>
            <a:pPr marL="0" eaLnBrk="1" hangingPunct="1">
              <a:buFont typeface="Wingdings" pitchFamily="2" charset="2"/>
              <a:buNone/>
            </a:pPr>
            <a:endParaRPr lang="en-US" sz="1200" dirty="0">
              <a:latin typeface="Times New Roman" pitchFamily="18" charset="0"/>
            </a:endParaRPr>
          </a:p>
          <a:p>
            <a:pPr marL="1417320" indent="-1417320" eaLnBrk="1" hangingPunct="1">
              <a:spcBef>
                <a:spcPts val="0"/>
              </a:spcBef>
              <a:spcAft>
                <a:spcPct val="10000"/>
              </a:spcAft>
              <a:buClr>
                <a:schemeClr val="bg2"/>
              </a:buClr>
              <a:buNone/>
              <a:defRPr/>
            </a:pPr>
            <a:r>
              <a:rPr lang="en-US" sz="2400" b="1" dirty="0" smtClean="0">
                <a:solidFill>
                  <a:srgbClr val="7030A0"/>
                </a:solidFill>
                <a:ea typeface="ＭＳ Ｐゴシック" charset="0"/>
                <a:cs typeface="ＭＳ Ｐゴシック" charset="0"/>
              </a:rPr>
              <a:t>STEP 4</a:t>
            </a:r>
            <a:r>
              <a:rPr lang="en-US" sz="2400" dirty="0">
                <a:solidFill>
                  <a:srgbClr val="7030A0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smtClean="0">
                <a:solidFill>
                  <a:srgbClr val="7030A0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2400" b="1" dirty="0" smtClean="0"/>
              <a:t>Determine </a:t>
            </a:r>
            <a:r>
              <a:rPr lang="en-US" sz="2400" b="1" dirty="0"/>
              <a:t>the </a:t>
            </a:r>
            <a:r>
              <a:rPr lang="en-US" sz="2600" b="1" dirty="0"/>
              <a:t>symbol of the new nucleus. </a:t>
            </a:r>
            <a:r>
              <a:rPr lang="en-US" sz="2400" dirty="0"/>
              <a:t>On the periodic table, the element that has atomic number </a:t>
            </a:r>
            <a:r>
              <a:rPr lang="en-US" sz="2400" dirty="0" smtClean="0"/>
              <a:t>28 </a:t>
            </a:r>
            <a:r>
              <a:rPr lang="en-US" sz="2400" dirty="0"/>
              <a:t>is </a:t>
            </a:r>
            <a:r>
              <a:rPr lang="en-US" sz="2400" dirty="0" smtClean="0"/>
              <a:t>nickel (Ni). </a:t>
            </a:r>
            <a:r>
              <a:rPr lang="en-US" sz="2400" dirty="0"/>
              <a:t>The atomic symbol for this isotope of </a:t>
            </a:r>
            <a:r>
              <a:rPr lang="en-US" sz="2400" dirty="0" smtClean="0"/>
              <a:t>Ni </a:t>
            </a:r>
            <a:r>
              <a:rPr lang="en-US" sz="2400" dirty="0"/>
              <a:t>is </a:t>
            </a:r>
            <a:r>
              <a:rPr lang="en-US" sz="2400" dirty="0" smtClean="0"/>
              <a:t>written</a:t>
            </a:r>
            <a:endParaRPr lang="en-US" sz="2600" b="1" dirty="0"/>
          </a:p>
          <a:p>
            <a:pPr marL="0" indent="0" eaLnBrk="1" hangingPunct="1">
              <a:spcBef>
                <a:spcPts val="100"/>
              </a:spcBef>
              <a:buFont typeface="Wingdings" charset="0"/>
              <a:buNone/>
              <a:tabLst>
                <a:tab pos="852488" algn="l"/>
              </a:tabLst>
              <a:defRPr/>
            </a:pPr>
            <a:r>
              <a:rPr lang="en-US" sz="2400" dirty="0">
                <a:ea typeface="ＭＳ Ｐゴシック" charset="0"/>
                <a:cs typeface="ＭＳ Ｐゴシック" charset="0"/>
              </a:rPr>
              <a:t>		    </a:t>
            </a:r>
            <a:endParaRPr lang="en-US" sz="2400" dirty="0" smtClean="0">
              <a:ea typeface="ＭＳ Ｐゴシック" charset="0"/>
              <a:cs typeface="ＭＳ Ｐゴシック" charset="0"/>
            </a:endParaRPr>
          </a:p>
          <a:p>
            <a:pPr marL="0" indent="0" eaLnBrk="1" hangingPunct="1">
              <a:buFont typeface="Wingdings" charset="0"/>
              <a:buNone/>
              <a:tabLst>
                <a:tab pos="852488" algn="l"/>
              </a:tabLst>
              <a:defRPr/>
            </a:pPr>
            <a:r>
              <a:rPr lang="en-US" sz="2400" b="1" dirty="0">
                <a:solidFill>
                  <a:srgbClr val="7030A0"/>
                </a:solidFill>
                <a:ea typeface="ＭＳ Ｐゴシック" charset="0"/>
                <a:cs typeface="ＭＳ Ｐゴシック" charset="0"/>
              </a:rPr>
              <a:t>STEP </a:t>
            </a:r>
            <a:r>
              <a:rPr lang="en-US" sz="2400" b="1" dirty="0" smtClean="0">
                <a:solidFill>
                  <a:srgbClr val="7030A0"/>
                </a:solidFill>
                <a:ea typeface="ＭＳ Ｐゴシック" charset="0"/>
                <a:cs typeface="ＭＳ Ｐゴシック" charset="0"/>
              </a:rPr>
              <a:t>5  </a:t>
            </a:r>
            <a:r>
              <a:rPr lang="en-US" sz="2400" b="1" dirty="0" smtClean="0">
                <a:ea typeface="ＭＳ Ｐゴシック" charset="0"/>
                <a:cs typeface="ＭＳ Ｐゴシック" charset="0"/>
              </a:rPr>
              <a:t>Complete </a:t>
            </a:r>
            <a:r>
              <a:rPr lang="en-US" sz="2400" b="1" dirty="0">
                <a:ea typeface="ＭＳ Ｐゴシック" charset="0"/>
                <a:cs typeface="ＭＳ Ｐゴシック" charset="0"/>
              </a:rPr>
              <a:t>the nuclear equation</a:t>
            </a:r>
            <a:r>
              <a:rPr lang="en-US" sz="2400" b="1" dirty="0" smtClean="0">
                <a:ea typeface="ＭＳ Ｐゴシック" charset="0"/>
                <a:cs typeface="ＭＳ Ｐゴシック" charset="0"/>
              </a:rPr>
              <a:t>.</a:t>
            </a:r>
          </a:p>
          <a:p>
            <a:pPr eaLnBrk="1" hangingPunct="1">
              <a:lnSpc>
                <a:spcPct val="90000"/>
              </a:lnSpc>
              <a:spcBef>
                <a:spcPts val="1800"/>
              </a:spcBef>
              <a:buClr>
                <a:schemeClr val="bg2"/>
              </a:buClr>
              <a:buSzTx/>
              <a:buFont typeface="Wingdings" charset="0"/>
              <a:buNone/>
              <a:defRPr/>
            </a:pPr>
            <a:endParaRPr lang="en-US" sz="2400" dirty="0"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spcBef>
                <a:spcPts val="1800"/>
              </a:spcBef>
              <a:buClr>
                <a:schemeClr val="bg2"/>
              </a:buClr>
              <a:buSzTx/>
              <a:buFont typeface="Wingdings" charset="0"/>
              <a:buNone/>
              <a:defRPr/>
            </a:pPr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8" name="Picture 9" descr="C:\Documents and Settings\GEX\Desktop\51788 IRDVD Timberlake\51788 Lecture\5_2\51788_5_2_ equation slide 15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820" y="3779520"/>
            <a:ext cx="716883" cy="629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C:\Documents and Settings\GEX\Desktop\51788 IRDVD Timberlake\51788 Lecture\5_2\51788_5_2_ equation slide 15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107577"/>
            <a:ext cx="3249612" cy="64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019800" y="3810000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Times New Roman" charset="0"/>
              </a:rPr>
              <a:t>.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610600" y="0"/>
            <a:ext cx="533400" cy="244475"/>
          </a:xfrm>
        </p:spPr>
        <p:txBody>
          <a:bodyPr/>
          <a:lstStyle/>
          <a:p>
            <a:fld id="{043A27B2-9C96-C242-BEFC-B9A15B5EC375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4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8015288" cy="914400"/>
          </a:xfrm>
        </p:spPr>
        <p:txBody>
          <a:bodyPr/>
          <a:lstStyle/>
          <a:p>
            <a:pPr eaLnBrk="1" hangingPunct="1"/>
            <a:r>
              <a:rPr lang="en-US" altLang="en-US" sz="3600" b="1" dirty="0" smtClean="0">
                <a:solidFill>
                  <a:schemeClr val="accent2"/>
                </a:solidFill>
                <a:latin typeface="Times New Roman" pitchFamily="18" charset="0"/>
              </a:rPr>
              <a:t>Positron Emission</a:t>
            </a:r>
          </a:p>
        </p:txBody>
      </p:sp>
      <p:sp>
        <p:nvSpPr>
          <p:cNvPr id="29702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7620000" cy="4419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bg2"/>
              </a:buClr>
              <a:buSzTx/>
              <a:buFontTx/>
              <a:buNone/>
              <a:defRPr/>
            </a:pPr>
            <a:r>
              <a:rPr lang="en-US" sz="2400" dirty="0">
                <a:solidFill>
                  <a:srgbClr val="35385A"/>
                </a:solidFill>
                <a:ea typeface="ＭＳ Ｐゴシック" charset="0"/>
                <a:cs typeface="ＭＳ Ｐゴシック" charset="0"/>
              </a:rPr>
              <a:t>In </a:t>
            </a:r>
            <a:r>
              <a:rPr lang="en-US" sz="2400" b="1" dirty="0">
                <a:solidFill>
                  <a:srgbClr val="35385A"/>
                </a:solidFill>
                <a:ea typeface="ＭＳ Ｐゴシック" charset="0"/>
                <a:cs typeface="ＭＳ Ｐゴシック" charset="0"/>
              </a:rPr>
              <a:t>positron emission</a:t>
            </a:r>
            <a:r>
              <a:rPr lang="en-US" sz="2400" dirty="0">
                <a:solidFill>
                  <a:srgbClr val="35385A"/>
                </a:solidFill>
                <a:ea typeface="ＭＳ Ｐゴシック" charset="0"/>
                <a:cs typeface="ＭＳ Ｐゴシック" charset="0"/>
              </a:rPr>
              <a:t>,</a:t>
            </a: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  <a:buSzTx/>
              <a:buFont typeface="Arial"/>
              <a:buChar char="•"/>
              <a:defRPr/>
            </a:pPr>
            <a:r>
              <a:rPr lang="en-US" sz="2400" dirty="0">
                <a:ea typeface="ＭＳ Ｐゴシック" charset="0"/>
                <a:cs typeface="ＭＳ Ｐゴシック" charset="0"/>
              </a:rPr>
              <a:t>a proton is converted to a neutron and a </a:t>
            </a:r>
            <a:r>
              <a:rPr lang="en-US" sz="2400" dirty="0" smtClean="0">
                <a:ea typeface="ＭＳ Ｐゴシック" charset="0"/>
                <a:cs typeface="ＭＳ Ｐゴシック" charset="0"/>
              </a:rPr>
              <a:t>positron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	</a:t>
            </a:r>
            <a:endParaRPr lang="en-US" sz="2400" dirty="0" smtClean="0"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spcBef>
                <a:spcPts val="2100"/>
              </a:spcBef>
              <a:buClr>
                <a:schemeClr val="accent1"/>
              </a:buClr>
              <a:buSzTx/>
              <a:buFont typeface="Arial"/>
              <a:buChar char="•"/>
              <a:defRPr/>
            </a:pPr>
            <a:r>
              <a:rPr lang="en-US" sz="2400" dirty="0" smtClean="0">
                <a:ea typeface="ＭＳ Ｐゴシック" charset="0"/>
                <a:cs typeface="ＭＳ Ｐゴシック" charset="0"/>
              </a:rPr>
              <a:t>the mass number of the new nucleus is the same, but the atomic number decreases by 1</a:t>
            </a:r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10" name="Picture 12" descr="C:\Documents and Settings\GEX\Desktop\51788 IRDVD Timberlake\51788 Lecture\5_2\51788_5_2_ equation slide 16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661" y="354013"/>
            <a:ext cx="865188" cy="86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16314" y="3429600"/>
            <a:ext cx="4206571" cy="281096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608423" y="16782"/>
            <a:ext cx="533400" cy="244475"/>
          </a:xfrm>
        </p:spPr>
        <p:txBody>
          <a:bodyPr/>
          <a:lstStyle/>
          <a:p>
            <a:fld id="{043A27B2-9C96-C242-BEFC-B9A15B5EC375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75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 txBox="1">
            <a:spLocks noChangeArrowheads="1"/>
          </p:cNvSpPr>
          <p:nvPr/>
        </p:nvSpPr>
        <p:spPr bwMode="auto">
          <a:xfrm>
            <a:off x="609601" y="1568348"/>
            <a:ext cx="7924800" cy="2394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9pPr>
          </a:lstStyle>
          <a:p>
            <a:pPr marL="0" indent="0" eaLnBrk="1" hangingPunct="1">
              <a:lnSpc>
                <a:spcPct val="90000"/>
              </a:lnSpc>
              <a:spcAft>
                <a:spcPct val="20000"/>
              </a:spcAft>
              <a:buClr>
                <a:srgbClr val="7DA0D0"/>
              </a:buClr>
              <a:buSzTx/>
              <a:buFont typeface="Wingdings" pitchFamily="2" charset="2"/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gamma emission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altLang="en-US" dirty="0">
              <a:latin typeface="Times New Roman" pitchFamily="18" charset="0"/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Arial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energy is emitted from an unstable nucleus, indicated by the symbol m following the mass number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Arial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mass number and the atomic number of the new nucleus are the same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  <a:defRPr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8015288" cy="914400"/>
          </a:xfrm>
        </p:spPr>
        <p:txBody>
          <a:bodyPr/>
          <a:lstStyle/>
          <a:p>
            <a:pPr eaLnBrk="1" hangingPunct="1"/>
            <a:r>
              <a:rPr lang="en-US" altLang="en-US" sz="3600" b="1" dirty="0" smtClean="0">
                <a:solidFill>
                  <a:schemeClr val="accent2"/>
                </a:solidFill>
                <a:latin typeface="Times New Roman" pitchFamily="18" charset="0"/>
              </a:rPr>
              <a:t>Gamma Emission</a:t>
            </a:r>
          </a:p>
        </p:txBody>
      </p:sp>
      <p:pic>
        <p:nvPicPr>
          <p:cNvPr id="5" name="Picture 16" descr="C:\Documents and Settings\GEX\Desktop\51788 IRDVD Timberlake\51788 Lecture\5_2\51788_5_2_ equation slide 17ab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4953000" y="302143"/>
            <a:ext cx="319881" cy="88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5" descr="C:\Documents and Settings\GEX\Desktop\51788 IRDVD Timberlake\51788 Lecture\5_2\51788_5_2_ equation slide 17a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41" t="20372" r="13905"/>
          <a:stretch/>
        </p:blipFill>
        <p:spPr bwMode="auto">
          <a:xfrm>
            <a:off x="5181600" y="330037"/>
            <a:ext cx="356167" cy="709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81200" y="3994094"/>
            <a:ext cx="3680406" cy="49036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610600" y="0"/>
            <a:ext cx="533400" cy="244475"/>
          </a:xfrm>
        </p:spPr>
        <p:txBody>
          <a:bodyPr/>
          <a:lstStyle/>
          <a:p>
            <a:fld id="{043A27B2-9C96-C242-BEFC-B9A15B5EC375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045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8567737" cy="914400"/>
          </a:xfrm>
        </p:spPr>
        <p:txBody>
          <a:bodyPr/>
          <a:lstStyle/>
          <a:p>
            <a:pPr eaLnBrk="1" hangingPunct="1"/>
            <a:r>
              <a:rPr lang="en-US" altLang="en-US" sz="3600" b="1" dirty="0" smtClean="0">
                <a:latin typeface="Times New Roman" pitchFamily="18" charset="0"/>
                <a:ea typeface="ＭＳ Ｐゴシック" pitchFamily="34" charset="-128"/>
              </a:rPr>
              <a:t>Natural Radioactivity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524000"/>
            <a:ext cx="7658100" cy="35814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 typeface="Times New Roman" pitchFamily="18" charset="0"/>
              <a:buNone/>
            </a:pPr>
            <a:endParaRPr lang="en-US" altLang="en-US" sz="3600" b="1" smtClean="0">
              <a:latin typeface="Times New Roman" pitchFamily="18" charset="0"/>
              <a:ea typeface="ＭＳ Ｐゴシック" pitchFamily="34" charset="-128"/>
            </a:endParaRPr>
          </a:p>
          <a:p>
            <a:pPr algn="ctr" eaLnBrk="1" hangingPunct="1">
              <a:spcBef>
                <a:spcPct val="0"/>
              </a:spcBef>
              <a:buFont typeface="Times New Roman" pitchFamily="18" charset="0"/>
              <a:buNone/>
            </a:pPr>
            <a:endParaRPr lang="en-US" altLang="en-US" sz="3600" b="1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16390" name="Rectangle 3"/>
          <p:cNvSpPr txBox="1">
            <a:spLocks noChangeArrowheads="1"/>
          </p:cNvSpPr>
          <p:nvPr/>
        </p:nvSpPr>
        <p:spPr bwMode="auto">
          <a:xfrm>
            <a:off x="609600" y="1600200"/>
            <a:ext cx="80010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9088" indent="-319088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spcBef>
                <a:spcPts val="400"/>
              </a:spcBef>
              <a:buClr>
                <a:srgbClr val="EB641B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spcBef>
                <a:spcPts val="400"/>
              </a:spcBef>
              <a:buClr>
                <a:srgbClr val="39639D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39639D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39639D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39639D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39639D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Aft>
                <a:spcPct val="20000"/>
              </a:spcAft>
              <a:buClr>
                <a:schemeClr val="tx2">
                  <a:lumMod val="50000"/>
                  <a:lumOff val="50000"/>
                </a:schemeClr>
              </a:buClr>
              <a:buSzTx/>
              <a:buFont typeface="Arial" panose="020B0604020202020204" pitchFamily="34" charset="0"/>
              <a:buChar char="•"/>
            </a:pPr>
            <a:r>
              <a:rPr lang="en-US" altLang="en-US" sz="2400" dirty="0" smtClean="0"/>
              <a:t>Most </a:t>
            </a:r>
            <a:r>
              <a:rPr lang="en-US" altLang="en-US" sz="2400" dirty="0"/>
              <a:t>naturally occurring isotopes of elements up to atomic number 19 have stable nuclei.</a:t>
            </a:r>
          </a:p>
          <a:p>
            <a:pPr eaLnBrk="1" hangingPunct="1">
              <a:spcAft>
                <a:spcPct val="20000"/>
              </a:spcAft>
              <a:buClr>
                <a:schemeClr val="tx2">
                  <a:lumMod val="50000"/>
                  <a:lumOff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2400" dirty="0" smtClean="0"/>
              <a:t>Elements with atomic numbers 20 and higher usually have one or more isotopes that have unstable nuclei in which the nuclear forces cannot offset the repulsions between the protons.</a:t>
            </a:r>
          </a:p>
          <a:p>
            <a:pPr eaLnBrk="1" hangingPunct="1">
              <a:spcAft>
                <a:spcPct val="20000"/>
              </a:spcAft>
              <a:buClr>
                <a:schemeClr val="tx2">
                  <a:lumMod val="50000"/>
                  <a:lumOff val="50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2400" dirty="0" smtClean="0"/>
              <a:t>An unstable nucleus is </a:t>
            </a:r>
            <a:r>
              <a:rPr lang="en-US" altLang="en-US" sz="2400" i="1" dirty="0" smtClean="0"/>
              <a:t>radioactive</a:t>
            </a:r>
            <a:r>
              <a:rPr lang="en-US" altLang="en-US" sz="2400" dirty="0" smtClean="0"/>
              <a:t>, which means that it </a:t>
            </a:r>
            <a:r>
              <a:rPr lang="en-US" altLang="en-US" sz="2400" dirty="0"/>
              <a:t>spontaneously </a:t>
            </a:r>
            <a:r>
              <a:rPr lang="en-US" altLang="en-US" sz="2400" dirty="0" smtClean="0"/>
              <a:t>emits </a:t>
            </a:r>
            <a:r>
              <a:rPr lang="en-US" altLang="en-US" sz="2400" dirty="0"/>
              <a:t>small particles of energy called </a:t>
            </a:r>
            <a:r>
              <a:rPr lang="en-US" altLang="en-US" sz="2400" b="1" dirty="0"/>
              <a:t>radiation</a:t>
            </a:r>
            <a:r>
              <a:rPr lang="en-US" altLang="en-US" sz="2400" dirty="0"/>
              <a:t> to become more </a:t>
            </a:r>
            <a:r>
              <a:rPr lang="en-US" altLang="en-US" sz="2400" dirty="0" smtClean="0"/>
              <a:t>stable.</a:t>
            </a:r>
            <a:endParaRPr lang="en-US" alt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610600" y="22225"/>
            <a:ext cx="533400" cy="244475"/>
          </a:xfrm>
        </p:spPr>
        <p:txBody>
          <a:bodyPr/>
          <a:lstStyle/>
          <a:p>
            <a:fld id="{043A27B2-9C96-C242-BEFC-B9A15B5EC37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55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8015288" cy="914400"/>
          </a:xfrm>
        </p:spPr>
        <p:txBody>
          <a:bodyPr/>
          <a:lstStyle/>
          <a:p>
            <a:pPr eaLnBrk="1" hangingPunct="1"/>
            <a:r>
              <a:rPr lang="en-US" altLang="en-US" sz="3600" b="1" dirty="0" smtClean="0">
                <a:solidFill>
                  <a:schemeClr val="accent2"/>
                </a:solidFill>
                <a:latin typeface="Times New Roman" pitchFamily="18" charset="0"/>
              </a:rPr>
              <a:t>Summary of Radiation Types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1"/>
          </p:nvPr>
        </p:nvSpPr>
        <p:spPr>
          <a:xfrm>
            <a:off x="4648201" y="2514600"/>
            <a:ext cx="3505200" cy="14478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the nuclei of alpha, beta, positron, and gamma emitters emit radiation, new, more stable nuclei are produced.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062" y="1066800"/>
            <a:ext cx="4342797" cy="5715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610600" y="0"/>
            <a:ext cx="533400" cy="244475"/>
          </a:xfrm>
        </p:spPr>
        <p:txBody>
          <a:bodyPr/>
          <a:lstStyle/>
          <a:p>
            <a:fld id="{043A27B2-9C96-C242-BEFC-B9A15B5EC375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7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559527" y="304800"/>
            <a:ext cx="8015287" cy="914400"/>
          </a:xfrm>
        </p:spPr>
        <p:txBody>
          <a:bodyPr/>
          <a:lstStyle/>
          <a:p>
            <a:pPr eaLnBrk="1" hangingPunct="1"/>
            <a:r>
              <a:rPr lang="en-US" altLang="en-US" sz="3600" b="1" dirty="0" smtClean="0">
                <a:solidFill>
                  <a:schemeClr val="accent2"/>
                </a:solidFill>
                <a:latin typeface="Times New Roman" pitchFamily="18" charset="0"/>
                <a:ea typeface="ＭＳ Ｐゴシック" pitchFamily="34" charset="-128"/>
              </a:rPr>
              <a:t>Producing Radioactive Isotopes</a:t>
            </a:r>
          </a:p>
        </p:txBody>
      </p:sp>
      <p:sp>
        <p:nvSpPr>
          <p:cNvPr id="5" name="Rectangle 6"/>
          <p:cNvSpPr txBox="1">
            <a:spLocks noChangeArrowheads="1"/>
          </p:cNvSpPr>
          <p:nvPr/>
        </p:nvSpPr>
        <p:spPr bwMode="auto">
          <a:xfrm>
            <a:off x="596062" y="1605466"/>
            <a:ext cx="7978752" cy="2585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ts val="1200"/>
              </a:spcBef>
              <a:spcAft>
                <a:spcPct val="20000"/>
              </a:spcAft>
              <a:buClr>
                <a:srgbClr val="7DA0D0"/>
              </a:buClr>
              <a:buSzTx/>
              <a:buFont typeface="Wingdings" pitchFamily="2" charset="2"/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Today, many radioisotopes are produced in small amounts by bombarding stable, nonradioactive isotopes with high-speed particles such as alpha particles, protons, neutrons, and small nuclei.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9200" y="2986509"/>
            <a:ext cx="5834378" cy="1566808"/>
          </a:xfrm>
          <a:prstGeom prst="rect">
            <a:avLst/>
          </a:prstGeom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133600" y="4800600"/>
            <a:ext cx="446001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nonradioactive B-10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bombarded by an alpha particle, the products are radioactive N-13 and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neutron.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574814" y="25491"/>
            <a:ext cx="533400" cy="244475"/>
          </a:xfrm>
        </p:spPr>
        <p:txBody>
          <a:bodyPr/>
          <a:lstStyle/>
          <a:p>
            <a:fld id="{043A27B2-9C96-C242-BEFC-B9A15B5EC375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67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8015288" cy="914400"/>
          </a:xfrm>
        </p:spPr>
        <p:txBody>
          <a:bodyPr/>
          <a:lstStyle/>
          <a:p>
            <a:pPr eaLnBrk="1" hangingPunct="1"/>
            <a:r>
              <a:rPr lang="en-US" altLang="en-US" sz="3600" b="1" dirty="0" smtClean="0">
                <a:solidFill>
                  <a:schemeClr val="accent2"/>
                </a:solidFill>
                <a:latin typeface="Times New Roman" pitchFamily="18" charset="0"/>
              </a:rPr>
              <a:t>Learning Check</a:t>
            </a:r>
          </a:p>
        </p:txBody>
      </p:sp>
      <p:sp>
        <p:nvSpPr>
          <p:cNvPr id="5" name="Text Placeholder 4"/>
          <p:cNvSpPr txBox="1">
            <a:spLocks noGrp="1"/>
          </p:cNvSpPr>
          <p:nvPr>
            <p:ph type="body" sz="half" idx="1"/>
          </p:nvPr>
        </p:nvSpPr>
        <p:spPr>
          <a:xfrm>
            <a:off x="609600" y="1600200"/>
            <a:ext cx="7772400" cy="1736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Write the balanced nuclear equation for the bombardment of nickel-58 by a proton, which produces a radioactive isotope and an alpha particle.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534400" y="0"/>
            <a:ext cx="533400" cy="244475"/>
          </a:xfrm>
        </p:spPr>
        <p:txBody>
          <a:bodyPr/>
          <a:lstStyle/>
          <a:p>
            <a:fld id="{043A27B2-9C96-C242-BEFC-B9A15B5EC375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00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5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8015288" cy="914400"/>
          </a:xfrm>
        </p:spPr>
        <p:txBody>
          <a:bodyPr/>
          <a:lstStyle/>
          <a:p>
            <a:pPr eaLnBrk="1" hangingPunct="1"/>
            <a:r>
              <a:rPr lang="en-US" altLang="en-US" sz="3600" b="1" dirty="0" smtClean="0">
                <a:solidFill>
                  <a:schemeClr val="accent2"/>
                </a:solidFill>
                <a:latin typeface="Times New Roman" pitchFamily="18" charset="0"/>
              </a:rPr>
              <a:t>Solution</a:t>
            </a:r>
          </a:p>
        </p:txBody>
      </p:sp>
      <p:sp>
        <p:nvSpPr>
          <p:cNvPr id="5" name="Text Placeholder 4"/>
          <p:cNvSpPr txBox="1">
            <a:spLocks noGrp="1"/>
          </p:cNvSpPr>
          <p:nvPr>
            <p:ph type="body" sz="half" idx="1"/>
          </p:nvPr>
        </p:nvSpPr>
        <p:spPr>
          <a:xfrm>
            <a:off x="609600" y="1600200"/>
            <a:ext cx="7772400" cy="1736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Write the balanced nuclear equation for the bombardment of nickel-58 by a proton, which produces a radioactive isotope and an alpha particle.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2"/>
          </p:nvPr>
        </p:nvSpPr>
        <p:spPr>
          <a:xfrm>
            <a:off x="762001" y="4422456"/>
            <a:ext cx="7467600" cy="492443"/>
          </a:xfrm>
        </p:spPr>
        <p:txBody>
          <a:bodyPr/>
          <a:lstStyle/>
          <a:p>
            <a:pPr marL="1417320" indent="-1417320">
              <a:buNone/>
              <a:defRPr/>
            </a:pPr>
            <a:r>
              <a:rPr lang="en-US" sz="2400" b="1" dirty="0" smtClean="0">
                <a:solidFill>
                  <a:srgbClr val="7030A0"/>
                </a:solidFill>
              </a:rPr>
              <a:t>STEP 1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smtClean="0">
                <a:solidFill>
                  <a:srgbClr val="000000"/>
                </a:solidFill>
              </a:rPr>
              <a:t> Write the </a:t>
            </a:r>
            <a:r>
              <a:rPr lang="en-US" sz="2400" b="1" dirty="0">
                <a:solidFill>
                  <a:srgbClr val="000000"/>
                </a:solidFill>
              </a:rPr>
              <a:t>incomplete nuclear </a:t>
            </a:r>
            <a:r>
              <a:rPr lang="en-US" sz="2400" b="1" dirty="0" smtClean="0">
                <a:solidFill>
                  <a:srgbClr val="000000"/>
                </a:solidFill>
              </a:rPr>
              <a:t>equation.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8" name="Picture 7" descr="Ch16_pg533_slide24-26_table &amp; equation step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5000" y="5023317"/>
            <a:ext cx="3921236" cy="4689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3412" y="2947031"/>
            <a:ext cx="7397176" cy="96393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599714" y="0"/>
            <a:ext cx="533400" cy="244475"/>
          </a:xfrm>
        </p:spPr>
        <p:txBody>
          <a:bodyPr/>
          <a:lstStyle/>
          <a:p>
            <a:fld id="{043A27B2-9C96-C242-BEFC-B9A15B5EC375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87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5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8015288" cy="914400"/>
          </a:xfrm>
        </p:spPr>
        <p:txBody>
          <a:bodyPr/>
          <a:lstStyle/>
          <a:p>
            <a:pPr eaLnBrk="1" hangingPunct="1"/>
            <a:r>
              <a:rPr lang="en-US" altLang="en-US" sz="3600" b="1" dirty="0" smtClean="0">
                <a:solidFill>
                  <a:schemeClr val="accent2"/>
                </a:solidFill>
                <a:latin typeface="Times New Roman" pitchFamily="18" charset="0"/>
              </a:rPr>
              <a:t>Solution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"/>
          </p:nvPr>
        </p:nvSpPr>
        <p:spPr>
          <a:xfrm>
            <a:off x="609599" y="1600200"/>
            <a:ext cx="7742631" cy="44196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Write the balanced nuclear equation for the bombardment of nickel-58 by a proton, which produces a radioactive isotope and an alpha particle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2400" b="1" dirty="0" smtClean="0">
                <a:solidFill>
                  <a:srgbClr val="7030A0"/>
                </a:solidFill>
              </a:rPr>
              <a:t>STEP 3  </a:t>
            </a:r>
            <a:r>
              <a:rPr lang="en-US" sz="2400" b="1" dirty="0" smtClean="0"/>
              <a:t>Determine </a:t>
            </a:r>
            <a:r>
              <a:rPr lang="en-US" sz="2400" b="1" dirty="0"/>
              <a:t>the missing </a:t>
            </a:r>
            <a:r>
              <a:rPr lang="en-US" sz="2400" b="1" dirty="0" smtClean="0"/>
              <a:t>atomic </a:t>
            </a:r>
            <a:r>
              <a:rPr lang="en-US" sz="2400" b="1" dirty="0"/>
              <a:t>number.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2"/>
          </p:nvPr>
        </p:nvSpPr>
        <p:spPr>
          <a:xfrm>
            <a:off x="598713" y="3066359"/>
            <a:ext cx="8015289" cy="483483"/>
          </a:xfrm>
        </p:spPr>
        <p:txBody>
          <a:bodyPr/>
          <a:lstStyle/>
          <a:p>
            <a:pPr marL="1417320" indent="-1417320" eaLnBrk="1" hangingPunct="1">
              <a:spcBef>
                <a:spcPts val="0"/>
              </a:spcBef>
              <a:spcAft>
                <a:spcPct val="10000"/>
              </a:spcAft>
              <a:buClr>
                <a:schemeClr val="bg2"/>
              </a:buClr>
              <a:buNone/>
              <a:defRPr/>
            </a:pPr>
            <a:r>
              <a:rPr lang="en-US" sz="2400" b="1" dirty="0" smtClean="0">
                <a:solidFill>
                  <a:srgbClr val="7030A0"/>
                </a:solidFill>
              </a:rPr>
              <a:t>STEP 2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smtClean="0"/>
              <a:t>Determine </a:t>
            </a:r>
            <a:r>
              <a:rPr lang="en-US" sz="2400" b="1" dirty="0"/>
              <a:t>the missing mass number.</a:t>
            </a:r>
          </a:p>
        </p:txBody>
      </p:sp>
      <p:sp>
        <p:nvSpPr>
          <p:cNvPr id="21508" name="Slide Number Placeholder 4"/>
          <p:cNvSpPr>
            <a:spLocks noGrp="1"/>
          </p:cNvSpPr>
          <p:nvPr>
            <p:ph type="sldNum" sz="quarter" idx="10"/>
          </p:nvPr>
        </p:nvSpPr>
        <p:spPr bwMode="auto">
          <a:xfrm>
            <a:off x="8610600" y="0"/>
            <a:ext cx="533400" cy="244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80000"/>
              </a:lnSpc>
            </a:pPr>
            <a:fld id="{3E75485D-9B98-4F8E-842D-7AB9107C3539}" type="slidenum">
              <a:rPr lang="en-US" altLang="en-US" sz="2400">
                <a:solidFill>
                  <a:srgbClr val="215D77"/>
                </a:solidFill>
              </a:rPr>
              <a:pPr>
                <a:lnSpc>
                  <a:spcPct val="80000"/>
                </a:lnSpc>
              </a:pPr>
              <a:t>44</a:t>
            </a:fld>
            <a:endParaRPr lang="en-US" altLang="en-US" sz="2400" dirty="0">
              <a:solidFill>
                <a:srgbClr val="215D77"/>
              </a:solidFill>
            </a:endParaRPr>
          </a:p>
        </p:txBody>
      </p:sp>
      <p:pic>
        <p:nvPicPr>
          <p:cNvPr id="8" name="Picture 7" descr="Ch16_pg533_slide24-26_table &amp; equation steps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7" t="40030" r="41671" b="49274"/>
          <a:stretch/>
        </p:blipFill>
        <p:spPr>
          <a:xfrm>
            <a:off x="1447800" y="3549842"/>
            <a:ext cx="5534842" cy="9234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9091" y="5181600"/>
            <a:ext cx="5694158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17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5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8015288" cy="914400"/>
          </a:xfrm>
        </p:spPr>
        <p:txBody>
          <a:bodyPr/>
          <a:lstStyle/>
          <a:p>
            <a:pPr eaLnBrk="1" hangingPunct="1"/>
            <a:r>
              <a:rPr lang="en-US" altLang="en-US" sz="3600" b="1" dirty="0" smtClean="0">
                <a:solidFill>
                  <a:schemeClr val="accent2"/>
                </a:solidFill>
                <a:latin typeface="Times New Roman" pitchFamily="18" charset="0"/>
              </a:rPr>
              <a:t>Solution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"/>
          </p:nvPr>
        </p:nvSpPr>
        <p:spPr>
          <a:xfrm>
            <a:off x="609599" y="1600200"/>
            <a:ext cx="7742631" cy="44196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Write the balanced nuclear equation for the bombardment of nickel-58 by a proton, which produces a radioactive isotope and an alpha particle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2400" b="1" dirty="0" smtClean="0">
                <a:solidFill>
                  <a:srgbClr val="7030A0"/>
                </a:solidFill>
              </a:rPr>
              <a:t>STEP 5  </a:t>
            </a:r>
            <a:r>
              <a:rPr lang="en-US" sz="2400" b="1" dirty="0" smtClean="0"/>
              <a:t>Complete the nuclear equation.</a:t>
            </a:r>
            <a:endParaRPr lang="en-US" sz="2400" b="1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2"/>
          </p:nvPr>
        </p:nvSpPr>
        <p:spPr>
          <a:xfrm>
            <a:off x="609599" y="3028102"/>
            <a:ext cx="8382001" cy="483483"/>
          </a:xfrm>
        </p:spPr>
        <p:txBody>
          <a:bodyPr/>
          <a:lstStyle/>
          <a:p>
            <a:pPr marL="1417320" indent="-1417320" eaLnBrk="1" hangingPunct="1">
              <a:spcBef>
                <a:spcPts val="0"/>
              </a:spcBef>
              <a:spcAft>
                <a:spcPct val="10000"/>
              </a:spcAft>
              <a:buClr>
                <a:schemeClr val="bg2"/>
              </a:buClr>
              <a:buNone/>
              <a:defRPr/>
            </a:pPr>
            <a:r>
              <a:rPr lang="en-US" sz="2400" b="1" dirty="0" smtClean="0">
                <a:solidFill>
                  <a:srgbClr val="7030A0"/>
                </a:solidFill>
              </a:rPr>
              <a:t>STEP 4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smtClean="0"/>
              <a:t>Determine </a:t>
            </a:r>
            <a:r>
              <a:rPr lang="en-US" sz="2400" b="1" dirty="0"/>
              <a:t>the </a:t>
            </a:r>
            <a:r>
              <a:rPr lang="en-US" sz="2600" b="1" dirty="0"/>
              <a:t>symbol of the new nucleus. </a:t>
            </a:r>
            <a:r>
              <a:rPr lang="en-US" sz="2400" dirty="0"/>
              <a:t>On the periodic table, the element that has atomic number 27 is cobalt, Co. The </a:t>
            </a:r>
            <a:r>
              <a:rPr lang="en-US" sz="2400" dirty="0" smtClean="0"/>
              <a:t>atomic symbol for this isotope of Co is written </a:t>
            </a:r>
            <a:endParaRPr lang="en-US" sz="2600" b="1" dirty="0"/>
          </a:p>
        </p:txBody>
      </p:sp>
      <p:sp>
        <p:nvSpPr>
          <p:cNvPr id="21508" name="Slide Number Placeholder 4"/>
          <p:cNvSpPr>
            <a:spLocks noGrp="1"/>
          </p:cNvSpPr>
          <p:nvPr>
            <p:ph type="sldNum" sz="quarter" idx="10"/>
          </p:nvPr>
        </p:nvSpPr>
        <p:spPr bwMode="auto">
          <a:xfrm>
            <a:off x="8593183" y="0"/>
            <a:ext cx="533400" cy="244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80000"/>
              </a:lnSpc>
            </a:pPr>
            <a:fld id="{3E75485D-9B98-4F8E-842D-7AB9107C3539}" type="slidenum">
              <a:rPr lang="en-US" altLang="en-US" sz="2400">
                <a:solidFill>
                  <a:srgbClr val="215D77"/>
                </a:solidFill>
              </a:rPr>
              <a:pPr>
                <a:lnSpc>
                  <a:spcPct val="80000"/>
                </a:lnSpc>
              </a:pPr>
              <a:t>45</a:t>
            </a:fld>
            <a:endParaRPr lang="en-US" altLang="en-US" sz="2400" dirty="0">
              <a:solidFill>
                <a:srgbClr val="215D77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19928" y="4285162"/>
            <a:ext cx="694872" cy="4550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82944" y="5276457"/>
            <a:ext cx="3968840" cy="474659"/>
          </a:xfrm>
          <a:prstGeom prst="rect">
            <a:avLst/>
          </a:prstGeom>
        </p:spPr>
      </p:pic>
      <p:pic>
        <p:nvPicPr>
          <p:cNvPr id="11" name="Picture 10" descr="16_Pg533_UnFigure_2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5"/>
          <a:stretch/>
        </p:blipFill>
        <p:spPr>
          <a:xfrm>
            <a:off x="6673133" y="4376825"/>
            <a:ext cx="2146419" cy="188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94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ChangeArrowheads="1"/>
          </p:cNvSpPr>
          <p:nvPr/>
        </p:nvSpPr>
        <p:spPr bwMode="auto">
          <a:xfrm>
            <a:off x="685800" y="16002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defRPr/>
            </a:pPr>
            <a:endParaRPr lang="en-US" sz="3000">
              <a:solidFill>
                <a:schemeClr val="tx2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5105400" y="5410200"/>
            <a:ext cx="4038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endParaRPr lang="en-US" sz="2100">
              <a:latin typeface="Arial" pitchFamily="34" charset="0"/>
            </a:endParaRPr>
          </a:p>
        </p:txBody>
      </p:sp>
      <p:sp>
        <p:nvSpPr>
          <p:cNvPr id="9" name="Rectangle 9"/>
          <p:cNvSpPr txBox="1">
            <a:spLocks noChangeArrowheads="1"/>
          </p:cNvSpPr>
          <p:nvPr/>
        </p:nvSpPr>
        <p:spPr>
          <a:xfrm>
            <a:off x="699655" y="5214706"/>
            <a:ext cx="7558867" cy="96996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ヒラギノ角ゴ Pro W3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en-US" altLang="en-US" sz="2400" b="1">
                <a:solidFill>
                  <a:srgbClr val="3D9D1E"/>
                </a:solidFill>
                <a:latin typeface="Times New Roman" pitchFamily="18" charset="0"/>
                <a:cs typeface="Times New Roman" pitchFamily="18" charset="0"/>
              </a:rPr>
              <a:t>Learning Goal </a:t>
            </a:r>
            <a:r>
              <a:rPr lang="en-US" altLang="en-US" sz="2400" b="1" smtClean="0">
                <a:solidFill>
                  <a:srgbClr val="3D9D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Describe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detection and measurement of radiation.</a:t>
            </a:r>
          </a:p>
        </p:txBody>
      </p:sp>
      <p:pic>
        <p:nvPicPr>
          <p:cNvPr id="3" name="Picture 2" descr="16_Pg534_UnFigure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8"/>
          <a:stretch/>
        </p:blipFill>
        <p:spPr>
          <a:xfrm>
            <a:off x="599815" y="1750482"/>
            <a:ext cx="7758545" cy="1985436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609600" y="381000"/>
            <a:ext cx="8210550" cy="8382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Times New Roman" charset="0"/>
                <a:ea typeface="ＭＳ Ｐゴシック" pitchFamily="34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pitchFamily="34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pitchFamily="34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pitchFamily="34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pitchFamily="34" charset="-128"/>
                <a:cs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eaLnBrk="1" hangingPunct="1"/>
            <a:r>
              <a:rPr lang="en-US" altLang="en-US" sz="3600" b="1" dirty="0" smtClean="0">
                <a:solidFill>
                  <a:schemeClr val="tx1"/>
                </a:solidFill>
                <a:latin typeface="Times New Roman" pitchFamily="18" charset="0"/>
              </a:rPr>
              <a:t>5.3</a:t>
            </a:r>
            <a:r>
              <a:rPr lang="en-US" altLang="en-US" sz="3600" b="1" dirty="0" smtClean="0">
                <a:latin typeface="Times New Roman" pitchFamily="18" charset="0"/>
              </a:rPr>
              <a:t>  </a:t>
            </a:r>
            <a:r>
              <a:rPr lang="en-US" altLang="en-US" sz="3600" b="1" dirty="0" smtClean="0">
                <a:solidFill>
                  <a:srgbClr val="800000"/>
                </a:solidFill>
                <a:latin typeface="Times New Roman" pitchFamily="18" charset="0"/>
              </a:rPr>
              <a:t>Radiation Measurement</a:t>
            </a:r>
            <a:endParaRPr lang="en-US" altLang="en-US" sz="3800" b="1" dirty="0" smtClean="0"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58944" y="3767426"/>
            <a:ext cx="66402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hangingPunct="1">
              <a:spcBef>
                <a:spcPts val="1000"/>
              </a:spcBef>
              <a:spcAft>
                <a:spcPts val="500"/>
              </a:spcAft>
              <a:buClr>
                <a:schemeClr val="tx2"/>
              </a:buClr>
              <a:buFont typeface="Arial" pitchFamily="34" charset="0"/>
              <a:buNone/>
            </a:pPr>
            <a:r>
              <a:rPr lang="en-US" sz="2000" dirty="0">
                <a:latin typeface="Times New Roman" pitchFamily="18" charset="0"/>
                <a:ea typeface="ＭＳ Ｐゴシック" pitchFamily="-84" charset="-128"/>
                <a:cs typeface="Times New Roman" pitchFamily="18" charset="0"/>
              </a:rPr>
              <a:t>A radiation counter is used to check radiation levels at the Fukushima Daiichi nuclear power plant.</a:t>
            </a:r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 bwMode="auto">
          <a:xfrm>
            <a:off x="8293281" y="16012"/>
            <a:ext cx="533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-84" charset="2"/>
              <a:buChar char=""/>
              <a:defRPr sz="13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-84" charset="2"/>
              <a:buChar char=""/>
              <a:defRPr sz="13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-84" charset="2"/>
              <a:buChar char=""/>
              <a:defRPr sz="13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EB641B"/>
              </a:buClr>
              <a:buSzPct val="75000"/>
              <a:buFont typeface="Wingdings" pitchFamily="-84" charset="2"/>
              <a:buChar char=""/>
              <a:defRPr sz="13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39639D"/>
              </a:buClr>
              <a:buSzPct val="65000"/>
              <a:buFont typeface="Wingdings" pitchFamily="-84" charset="2"/>
              <a:buChar char=""/>
              <a:defRPr sz="13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ＭＳ Ｐゴシック" charset="0"/>
              </a:defRPr>
            </a:lvl5pPr>
            <a:lvl6pPr marL="2514600" indent="-228600" algn="l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Font typeface="Wingdings"/>
              <a:buChar char="§"/>
              <a:defRPr kumimoji="0" sz="1300" kern="1200" baseline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971800" indent="-228600" algn="l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Font typeface="Wingdings"/>
              <a:buChar char="§"/>
              <a:defRPr kumimoji="0" sz="1300" kern="1200" baseline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429000" indent="-228600" algn="l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chemeClr val="accent3"/>
              </a:buClr>
              <a:buFont typeface="Wingdings"/>
              <a:buChar char="§"/>
              <a:defRPr kumimoji="0" sz="1300" kern="1200" baseline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886200" indent="-228600" algn="l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chemeClr val="accent4"/>
              </a:buClr>
              <a:buFont typeface="Wingdings"/>
              <a:buChar char="§"/>
              <a:defRPr kumimoji="0" sz="1300" kern="1200" baseline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en-US" altLang="en-US" sz="2400" dirty="0" smtClean="0">
                <a:solidFill>
                  <a:srgbClr val="215D77"/>
                </a:solidFill>
              </a:rPr>
              <a:t>46</a:t>
            </a:r>
            <a:endParaRPr lang="en-US" altLang="en-US" sz="2400" dirty="0">
              <a:solidFill>
                <a:srgbClr val="215D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1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8015288" cy="914400"/>
          </a:xfrm>
        </p:spPr>
        <p:txBody>
          <a:bodyPr/>
          <a:lstStyle/>
          <a:p>
            <a:pPr eaLnBrk="1" hangingPunct="1"/>
            <a:r>
              <a:rPr lang="en-US" altLang="en-US" sz="3600" b="1" dirty="0" smtClean="0">
                <a:latin typeface="Times New Roman" pitchFamily="18" charset="0"/>
              </a:rPr>
              <a:t>Geiger Counter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5" r="527" b="6404"/>
          <a:stretch/>
        </p:blipFill>
        <p:spPr>
          <a:xfrm>
            <a:off x="1334881" y="3296309"/>
            <a:ext cx="6387152" cy="312179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09599" y="1553812"/>
            <a:ext cx="791609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bg2"/>
              </a:buClr>
              <a:buSzTx/>
              <a:buFontTx/>
              <a:buNone/>
            </a:pPr>
            <a:r>
              <a:rPr lang="en-US" dirty="0">
                <a:solidFill>
                  <a:srgbClr val="000000"/>
                </a:solidFill>
                <a:latin typeface="Times New Roman" pitchFamily="18" charset="0"/>
                <a:ea typeface="ＭＳ Ｐゴシック" pitchFamily="-84" charset="-128"/>
              </a:rPr>
              <a:t>A Geiger counter is a common instrument that 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Times New Roman" pitchFamily="18" charset="0"/>
                <a:ea typeface="ＭＳ Ｐゴシック" pitchFamily="-84" charset="-128"/>
              </a:rPr>
              <a:t>detects beta and gamma </a:t>
            </a:r>
            <a:r>
              <a:rPr lang="en-US" dirty="0" smtClean="0">
                <a:latin typeface="Times New Roman" pitchFamily="18" charset="0"/>
                <a:ea typeface="ＭＳ Ｐゴシック" pitchFamily="-84" charset="-128"/>
              </a:rPr>
              <a:t>radiation</a:t>
            </a:r>
            <a:endParaRPr lang="en-US" dirty="0">
              <a:latin typeface="Times New Roman" pitchFamily="18" charset="0"/>
              <a:ea typeface="ＭＳ Ｐゴシック" pitchFamily="-84" charset="-128"/>
            </a:endParaRP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Times New Roman" pitchFamily="18" charset="0"/>
                <a:ea typeface="ＭＳ Ｐゴシック" pitchFamily="-84" charset="-128"/>
              </a:rPr>
              <a:t>uses ions produced by radiation to create an electrical </a:t>
            </a:r>
            <a:r>
              <a:rPr lang="en-US" dirty="0" smtClean="0">
                <a:latin typeface="Times New Roman" pitchFamily="18" charset="0"/>
                <a:ea typeface="ＭＳ Ｐゴシック" pitchFamily="-84" charset="-128"/>
              </a:rPr>
              <a:t>current</a:t>
            </a:r>
            <a:endParaRPr lang="en-US" dirty="0">
              <a:latin typeface="Times New Roman" pitchFamily="18" charset="0"/>
              <a:ea typeface="ＭＳ Ｐゴシック" pitchFamily="-84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8610600" y="25491"/>
            <a:ext cx="533400" cy="244475"/>
          </a:xfrm>
        </p:spPr>
        <p:txBody>
          <a:bodyPr/>
          <a:lstStyle/>
          <a:p>
            <a:fld id="{35844F59-0371-2F48-9E9E-139019A3E050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28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609600" y="1623797"/>
            <a:ext cx="7768046" cy="4463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Clr>
                <a:schemeClr val="bg2"/>
              </a:buClr>
              <a:buSzTx/>
              <a:buFontTx/>
              <a:buNone/>
            </a:pPr>
            <a:r>
              <a:rPr lang="en-US" sz="2400" dirty="0">
                <a:latin typeface="Times New Roman" panose="02020603050405020304" pitchFamily="18" charset="0"/>
                <a:ea typeface="ＭＳ Ｐゴシック" pitchFamily="-84" charset="-128"/>
                <a:cs typeface="Times New Roman" panose="02020603050405020304" pitchFamily="18" charset="0"/>
              </a:rPr>
              <a:t>Units for measuring radiation activity include the following: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itchFamily="-84" charset="-128"/>
                <a:cs typeface="Times New Roman" panose="02020603050405020304" pitchFamily="18" charset="0"/>
              </a:rPr>
              <a:t>curie (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itchFamily="-84" charset="-128"/>
                <a:cs typeface="Times New Roman" panose="02020603050405020304" pitchFamily="18" charset="0"/>
              </a:rPr>
              <a:t>Ci)—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itchFamily="-84" charset="-128"/>
                <a:cs typeface="Times New Roman" panose="02020603050405020304" pitchFamily="18" charset="0"/>
              </a:rPr>
              <a:t>the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itchFamily="-84" charset="-128"/>
                <a:cs typeface="Times New Roman" panose="02020603050405020304" pitchFamily="18" charset="0"/>
              </a:rPr>
              <a:t>number of disintegrations that occurs in </a:t>
            </a:r>
            <a:endParaRPr lang="en-US" sz="2400" dirty="0" smtClean="0">
              <a:solidFill>
                <a:srgbClr val="000000"/>
              </a:solidFill>
              <a:latin typeface="Times New Roman" panose="02020603050405020304" pitchFamily="18" charset="0"/>
              <a:ea typeface="ＭＳ Ｐゴシック" pitchFamily="-84" charset="-128"/>
              <a:cs typeface="Times New Roman" panose="02020603050405020304" pitchFamily="18" charset="0"/>
            </a:endParaRPr>
          </a:p>
          <a:p>
            <a:pPr>
              <a:buClr>
                <a:schemeClr val="accent1"/>
              </a:buClr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itchFamily="-84" charset="-128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itchFamily="-84" charset="-128"/>
                <a:cs typeface="Times New Roman" panose="02020603050405020304" pitchFamily="18" charset="0"/>
              </a:rPr>
              <a:t>   1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itchFamily="-84" charset="-128"/>
                <a:cs typeface="Times New Roman" panose="02020603050405020304" pitchFamily="18" charset="0"/>
              </a:rPr>
              <a:t>s for 1 g of radium, equal to 3.7 × 10</a:t>
            </a:r>
            <a:r>
              <a:rPr lang="en-US" sz="24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itchFamily="-84" charset="-128"/>
                <a:cs typeface="Times New Roman" panose="02020603050405020304" pitchFamily="18" charset="0"/>
              </a:rPr>
              <a:t>10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itchFamily="-84" charset="-128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itchFamily="-84" charset="-128"/>
                <a:cs typeface="Times New Roman" panose="02020603050405020304" pitchFamily="18" charset="0"/>
              </a:rPr>
              <a:t>disintegrations/s</a:t>
            </a:r>
          </a:p>
          <a:p>
            <a:pPr>
              <a:buClr>
                <a:schemeClr val="accent1"/>
              </a:buClr>
            </a:pPr>
            <a:endParaRPr lang="en-US" sz="1200" dirty="0">
              <a:solidFill>
                <a:srgbClr val="000000"/>
              </a:solidFill>
              <a:latin typeface="Times New Roman" panose="02020603050405020304" pitchFamily="18" charset="0"/>
              <a:ea typeface="ＭＳ Ｐゴシック" pitchFamily="-84" charset="-128"/>
              <a:cs typeface="Times New Roman" panose="02020603050405020304" pitchFamily="18" charset="0"/>
            </a:endParaRP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itchFamily="-84" charset="-128"/>
                <a:cs typeface="Times New Roman" panose="02020603050405020304" pitchFamily="18" charset="0"/>
              </a:rPr>
              <a:t>becquerel (Bq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itchFamily="-84" charset="-128"/>
                <a:cs typeface="Times New Roman" panose="02020603050405020304" pitchFamily="18" charset="0"/>
              </a:rPr>
              <a:t>)—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itchFamily="-84" charset="-128"/>
                <a:cs typeface="Times New Roman" panose="02020603050405020304" pitchFamily="18" charset="0"/>
              </a:rPr>
              <a:t>the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itchFamily="-84" charset="-128"/>
                <a:cs typeface="Times New Roman" panose="02020603050405020304" pitchFamily="18" charset="0"/>
              </a:rPr>
              <a:t>SI unit of radiation activity, which is 1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itchFamily="-84" charset="-128"/>
                <a:cs typeface="Times New Roman" panose="02020603050405020304" pitchFamily="18" charset="0"/>
              </a:rPr>
              <a:t>disintegration/s</a:t>
            </a:r>
          </a:p>
          <a:p>
            <a:pPr>
              <a:buClr>
                <a:schemeClr val="accent1"/>
              </a:buClr>
            </a:pPr>
            <a:endParaRPr lang="en-US" sz="1200" dirty="0">
              <a:solidFill>
                <a:srgbClr val="000000"/>
              </a:solidFill>
              <a:latin typeface="Times New Roman" panose="02020603050405020304" pitchFamily="18" charset="0"/>
              <a:ea typeface="ＭＳ Ｐゴシック" pitchFamily="-84" charset="-128"/>
              <a:cs typeface="Times New Roman" panose="02020603050405020304" pitchFamily="18" charset="0"/>
            </a:endParaRP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itchFamily="-84" charset="-128"/>
                <a:cs typeface="Times New Roman" panose="02020603050405020304" pitchFamily="18" charset="0"/>
              </a:rPr>
              <a:t>rad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itchFamily="-84" charset="-128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itchFamily="-84" charset="-128"/>
                <a:cs typeface="Times New Roman" panose="02020603050405020304" pitchFamily="18" charset="0"/>
              </a:rPr>
              <a:t>(radiation absorbed dose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itchFamily="-84" charset="-128"/>
                <a:cs typeface="Times New Roman" panose="02020603050405020304" pitchFamily="18" charset="0"/>
              </a:rPr>
              <a:t>)—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itchFamily="-84" charset="-128"/>
                <a:cs typeface="Times New Roman" panose="02020603050405020304" pitchFamily="18" charset="0"/>
              </a:rPr>
              <a:t>measures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itchFamily="-84" charset="-128"/>
                <a:cs typeface="Times New Roman" panose="02020603050405020304" pitchFamily="18" charset="0"/>
              </a:rPr>
              <a:t>the amount of radiation absorbed by a gram of material such as body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itchFamily="-84" charset="-128"/>
                <a:cs typeface="Times New Roman" panose="02020603050405020304" pitchFamily="18" charset="0"/>
              </a:rPr>
              <a:t>tissues</a:t>
            </a:r>
          </a:p>
          <a:p>
            <a:pPr>
              <a:buClr>
                <a:schemeClr val="accent1"/>
              </a:buClr>
            </a:pPr>
            <a:endParaRPr lang="en-US" sz="1200" dirty="0">
              <a:solidFill>
                <a:srgbClr val="000000"/>
              </a:solidFill>
              <a:latin typeface="Times New Roman" panose="02020603050405020304" pitchFamily="18" charset="0"/>
              <a:ea typeface="ＭＳ Ｐゴシック" pitchFamily="-84" charset="-128"/>
              <a:cs typeface="Times New Roman" panose="02020603050405020304" pitchFamily="18" charset="0"/>
            </a:endParaRP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itchFamily="-84" charset="-128"/>
                <a:cs typeface="Times New Roman" panose="02020603050405020304" pitchFamily="18" charset="0"/>
              </a:rPr>
              <a:t>rem 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itchFamily="-84" charset="-128"/>
                <a:cs typeface="Times New Roman" panose="02020603050405020304" pitchFamily="18" charset="0"/>
              </a:rPr>
              <a:t>(radiation 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itchFamily="-84" charset="-128"/>
                <a:cs typeface="Times New Roman" panose="02020603050405020304" pitchFamily="18" charset="0"/>
              </a:rPr>
              <a:t>equivalent in humans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itchFamily="-84" charset="-128"/>
                <a:cs typeface="Times New Roman" panose="02020603050405020304" pitchFamily="18" charset="0"/>
              </a:rPr>
              <a:t>)—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itchFamily="-84" charset="-128"/>
                <a:cs typeface="Times New Roman" panose="02020603050405020304" pitchFamily="18" charset="0"/>
              </a:rPr>
              <a:t>measures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itchFamily="-84" charset="-128"/>
                <a:cs typeface="Times New Roman" panose="02020603050405020304" pitchFamily="18" charset="0"/>
              </a:rPr>
              <a:t>biological effects of different kinds of radiation</a:t>
            </a:r>
            <a:endParaRPr lang="en-US" sz="2400" dirty="0">
              <a:latin typeface="Times New Roman" panose="02020603050405020304" pitchFamily="18" charset="0"/>
              <a:ea typeface="ＭＳ Ｐゴシック" pitchFamily="-84" charset="-128"/>
              <a:cs typeface="Times New Roman" panose="02020603050405020304" pitchFamily="18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8015288" cy="914400"/>
          </a:xfrm>
        </p:spPr>
        <p:txBody>
          <a:bodyPr/>
          <a:lstStyle/>
          <a:p>
            <a:pPr eaLnBrk="1" hangingPunct="1"/>
            <a:r>
              <a:rPr lang="en-US" altLang="en-US" sz="3600" b="1" dirty="0" smtClean="0">
                <a:latin typeface="Times New Roman" pitchFamily="18" charset="0"/>
              </a:rPr>
              <a:t>Units for Measuring Radiation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8534400" y="34199"/>
            <a:ext cx="533400" cy="244475"/>
          </a:xfrm>
        </p:spPr>
        <p:txBody>
          <a:bodyPr/>
          <a:lstStyle/>
          <a:p>
            <a:fld id="{35844F59-0371-2F48-9E9E-139019A3E050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92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 txBox="1">
            <a:spLocks noChangeArrowheads="1"/>
          </p:cNvSpPr>
          <p:nvPr/>
        </p:nvSpPr>
        <p:spPr bwMode="auto">
          <a:xfrm>
            <a:off x="609600" y="1589679"/>
            <a:ext cx="8229600" cy="4071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marL="0" indent="0">
              <a:buClr>
                <a:schemeClr val="accent1"/>
              </a:buClr>
              <a:buSzPct val="100000"/>
              <a:buFont typeface="Wingdings" charset="0"/>
              <a:buNone/>
              <a:tabLst>
                <a:tab pos="341313" algn="l"/>
              </a:tabLst>
              <a:defRPr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(radiation equivalent in humans)</a:t>
            </a:r>
            <a:r>
              <a:rPr lang="en-US" b="1" dirty="0">
                <a:solidFill>
                  <a:srgbClr val="227A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measures  </a:t>
            </a:r>
          </a:p>
          <a:p>
            <a:pPr marL="320040" indent="-320040">
              <a:buClr>
                <a:schemeClr val="accent1"/>
              </a:buClr>
              <a:buFont typeface="Arial" pitchFamily="34" charset="0"/>
              <a:buChar char="•"/>
              <a:tabLst>
                <a:tab pos="341313" algn="l"/>
              </a:tabLst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alpha particles, which do not penetrate the skin; however, if they enter the body, extensive damage may occur in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tissues</a:t>
            </a:r>
          </a:p>
          <a:p>
            <a:pPr>
              <a:buClr>
                <a:schemeClr val="accent1"/>
              </a:buClr>
              <a:tabLst>
                <a:tab pos="341313" algn="l"/>
              </a:tabLst>
              <a:defRPr/>
            </a:pP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20040" indent="-320040"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high-energy radiation, which causes more damage than alpha particles and includes beta particles, high-energy protons, and neutrons that travel into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tissue</a:t>
            </a:r>
          </a:p>
          <a:p>
            <a:pPr>
              <a:buClr>
                <a:schemeClr val="accent1"/>
              </a:buClr>
              <a:defRPr/>
            </a:pP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20040" indent="-320040"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gamma rays, which are damaging because they travel a long way through body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tissue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8015288" cy="914400"/>
          </a:xfrm>
        </p:spPr>
        <p:txBody>
          <a:bodyPr/>
          <a:lstStyle/>
          <a:p>
            <a:pPr eaLnBrk="1" hangingPunct="1"/>
            <a:r>
              <a:rPr lang="en-US" altLang="en-US" sz="3600" b="1" dirty="0" smtClean="0">
                <a:latin typeface="Times New Roman" pitchFamily="18" charset="0"/>
              </a:rPr>
              <a:t>Measuring Radiation Damage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8572500" y="25491"/>
            <a:ext cx="533400" cy="244475"/>
          </a:xfrm>
        </p:spPr>
        <p:txBody>
          <a:bodyPr/>
          <a:lstStyle/>
          <a:p>
            <a:fld id="{35844F59-0371-2F48-9E9E-139019A3E050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25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8567737" cy="914400"/>
          </a:xfrm>
        </p:spPr>
        <p:txBody>
          <a:bodyPr/>
          <a:lstStyle/>
          <a:p>
            <a:pPr eaLnBrk="1" hangingPunct="1"/>
            <a:r>
              <a:rPr lang="en-US" altLang="en-US" sz="3600" b="1" dirty="0" smtClean="0">
                <a:latin typeface="Times New Roman" pitchFamily="18" charset="0"/>
                <a:ea typeface="ＭＳ Ｐゴシック" pitchFamily="34" charset="-128"/>
              </a:rPr>
              <a:t>Radioi</a:t>
            </a:r>
            <a:r>
              <a:rPr lang="en-US" altLang="en-US" sz="3600" b="1" dirty="0" smtClean="0">
                <a:latin typeface="Times New Roman" pitchFamily="18" charset="0"/>
              </a:rPr>
              <a:t>sotopes</a:t>
            </a:r>
            <a:endParaRPr lang="en-US" altLang="en-US" sz="3600" b="1" dirty="0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600200"/>
            <a:ext cx="7753350" cy="3200400"/>
          </a:xfrm>
        </p:spPr>
        <p:txBody>
          <a:bodyPr/>
          <a:lstStyle/>
          <a:p>
            <a:pPr marL="0" indent="0" eaLnBrk="1" hangingPunct="1">
              <a:spcAft>
                <a:spcPct val="20000"/>
              </a:spcAft>
              <a:buClr>
                <a:schemeClr val="accent1"/>
              </a:buClr>
              <a:buSzTx/>
              <a:buNone/>
              <a:defRPr/>
            </a:pPr>
            <a:r>
              <a:rPr lang="en-US" sz="2400" dirty="0" smtClean="0">
                <a:ea typeface="ＭＳ Ｐゴシック" charset="0"/>
                <a:cs typeface="ＭＳ Ｐゴシック" charset="0"/>
              </a:rPr>
              <a:t>A </a:t>
            </a:r>
            <a:r>
              <a:rPr lang="en-US" sz="2400" b="1" dirty="0" smtClean="0">
                <a:ea typeface="ＭＳ Ｐゴシック" charset="0"/>
                <a:cs typeface="ＭＳ Ｐゴシック" charset="0"/>
              </a:rPr>
              <a:t>radioisotope</a:t>
            </a:r>
            <a:r>
              <a:rPr lang="en-US" sz="2400" dirty="0" smtClean="0">
                <a:ea typeface="ＭＳ Ｐゴシック" charset="0"/>
                <a:cs typeface="ＭＳ Ｐゴシック" charset="0"/>
              </a:rPr>
              <a:t> </a:t>
            </a:r>
            <a:endParaRPr lang="en-US" dirty="0"/>
          </a:p>
          <a:p>
            <a:pPr marL="341313" indent="-341313" eaLnBrk="1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defRPr/>
            </a:pPr>
            <a:r>
              <a:rPr lang="en-US" sz="2400" dirty="0" smtClean="0"/>
              <a:t>has </a:t>
            </a:r>
            <a:r>
              <a:rPr lang="en-US" sz="2400" dirty="0"/>
              <a:t>an unstable nucleus and emits </a:t>
            </a:r>
            <a:r>
              <a:rPr lang="en-US" sz="2400" dirty="0" smtClean="0"/>
              <a:t>radiation </a:t>
            </a:r>
          </a:p>
          <a:p>
            <a:pPr marL="341313" indent="-341313" eaLnBrk="1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defRPr/>
            </a:pPr>
            <a:r>
              <a:rPr lang="en-US" sz="2400" dirty="0" smtClean="0"/>
              <a:t>can </a:t>
            </a:r>
            <a:r>
              <a:rPr lang="en-US" sz="2400" dirty="0"/>
              <a:t>be one or more isotopes of an </a:t>
            </a:r>
            <a:r>
              <a:rPr lang="en-US" sz="2400" dirty="0" smtClean="0"/>
              <a:t>element </a:t>
            </a:r>
          </a:p>
          <a:p>
            <a:pPr marL="341313" indent="-341313" eaLnBrk="1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defRPr/>
            </a:pPr>
            <a:r>
              <a:rPr lang="en-US" sz="2400" dirty="0" smtClean="0"/>
              <a:t>includes </a:t>
            </a:r>
            <a:r>
              <a:rPr lang="en-US" sz="2400" dirty="0"/>
              <a:t>the mass number in its name</a:t>
            </a:r>
          </a:p>
          <a:p>
            <a:pPr marL="341313" indent="-341313" eaLnBrk="1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charset="0"/>
              <a:buChar char="•"/>
              <a:defRPr/>
            </a:pPr>
            <a:endParaRPr lang="en-US" sz="2400" dirty="0"/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None/>
              <a:defRPr/>
            </a:pPr>
            <a:r>
              <a:rPr lang="en-US" sz="2400" dirty="0" smtClean="0">
                <a:solidFill>
                  <a:srgbClr val="000000"/>
                </a:solidFill>
              </a:rPr>
              <a:t>Carbon-14, a radioactive isotope of carbon that is used for archeological dating, has a mass number of 14 and an atomic number of 6.</a:t>
            </a:r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4879583"/>
            <a:ext cx="7796663" cy="97875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610600" y="16782"/>
            <a:ext cx="533400" cy="244475"/>
          </a:xfrm>
        </p:spPr>
        <p:txBody>
          <a:bodyPr/>
          <a:lstStyle/>
          <a:p>
            <a:fld id="{043A27B2-9C96-C242-BEFC-B9A15B5EC37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8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 txBox="1">
            <a:spLocks noChangeArrowheads="1"/>
          </p:cNvSpPr>
          <p:nvPr/>
        </p:nvSpPr>
        <p:spPr bwMode="auto">
          <a:xfrm>
            <a:off x="609601" y="1576732"/>
            <a:ext cx="8015288" cy="3779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marL="320040" indent="-320040" eaLnBrk="1" hangingPunct="1">
              <a:buClr>
                <a:schemeClr val="accent1"/>
              </a:buClr>
              <a:buSzPct val="100000"/>
              <a:buFont typeface="Wingdings" charset="0"/>
              <a:buNone/>
              <a:tabLst>
                <a:tab pos="341313" algn="l"/>
              </a:tabLst>
              <a:defRPr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determine the 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equivalent dose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 rem dose,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20040" indent="-320040" eaLnBrk="1" hangingPunct="1">
              <a:buClr>
                <a:schemeClr val="accent1"/>
              </a:buClr>
              <a:buFont typeface="Arial" pitchFamily="34" charset="0"/>
              <a:buChar char="•"/>
              <a:tabLst>
                <a:tab pos="341313" algn="l"/>
              </a:tabLst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absorbed dose (rad) is multiplied by a factor that adjusts for biological damage caused by a particular form of radiation.</a:t>
            </a:r>
          </a:p>
          <a:p>
            <a:pPr marL="320040" indent="-320040" eaLnBrk="1" hangingPunct="1">
              <a:buClr>
                <a:schemeClr val="accent1"/>
              </a:buClr>
              <a:buFont typeface="Wingdings" charset="2"/>
              <a:buNone/>
              <a:tabLst>
                <a:tab pos="341313" algn="l"/>
              </a:tabLst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20040" indent="-320040" eaLnBrk="1" hangingPunct="1">
              <a:buClr>
                <a:schemeClr val="accent1"/>
              </a:buClr>
              <a:buFont typeface="Wingdings" charset="2"/>
              <a:buNone/>
              <a:tabLst>
                <a:tab pos="341313" algn="l"/>
              </a:tabLst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Biological damage (rem) = Absorbed dose (rad) × Factor</a:t>
            </a:r>
          </a:p>
          <a:p>
            <a:pPr marL="320040" indent="-320040" eaLnBrk="1" hangingPunct="1">
              <a:buClr>
                <a:schemeClr val="accent1"/>
              </a:buClr>
              <a:buFont typeface="Wingdings" charset="2"/>
              <a:buNone/>
              <a:tabLst>
                <a:tab pos="341313" algn="l"/>
              </a:tabLst>
              <a:defRPr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20040" indent="-320040" eaLnBrk="1" hangingPunct="1"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beta and gamma radiation, the factor is 1.</a:t>
            </a:r>
          </a:p>
          <a:p>
            <a:pPr marL="320040" indent="-320040" eaLnBrk="1" hangingPunct="1"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high-energy protons and neutrons, the factor is about 10.</a:t>
            </a:r>
          </a:p>
          <a:p>
            <a:pPr marL="320040" indent="-320040" eaLnBrk="1" hangingPunct="1"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alpha particles, the factor is 20.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8015288" cy="914400"/>
          </a:xfrm>
        </p:spPr>
        <p:txBody>
          <a:bodyPr/>
          <a:lstStyle/>
          <a:p>
            <a:pPr eaLnBrk="1" hangingPunct="1"/>
            <a:r>
              <a:rPr lang="en-US" altLang="en-US" sz="3600" b="1" dirty="0" smtClean="0">
                <a:latin typeface="Times New Roman" pitchFamily="18" charset="0"/>
              </a:rPr>
              <a:t>Measuring Radiation Damage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8573589" y="19037"/>
            <a:ext cx="533400" cy="244475"/>
          </a:xfrm>
        </p:spPr>
        <p:txBody>
          <a:bodyPr/>
          <a:lstStyle/>
          <a:p>
            <a:fld id="{35844F59-0371-2F48-9E9E-139019A3E050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41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6_Pg536_UnFigur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356" y="1607115"/>
            <a:ext cx="3122738" cy="4087947"/>
          </a:xfrm>
          <a:prstGeom prst="rect">
            <a:avLst/>
          </a:prstGeom>
        </p:spPr>
      </p:pic>
      <p:sp>
        <p:nvSpPr>
          <p:cNvPr id="8" name="Rectangle 5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8255726" cy="914400"/>
          </a:xfrm>
        </p:spPr>
        <p:txBody>
          <a:bodyPr/>
          <a:lstStyle/>
          <a:p>
            <a:pPr eaLnBrk="1" hangingPunct="1"/>
            <a:r>
              <a:rPr lang="en-US" altLang="en-US" sz="3600" b="1" dirty="0" smtClean="0">
                <a:latin typeface="Times New Roman" pitchFamily="18" charset="0"/>
              </a:rPr>
              <a:t>Dosimeters Measure Radiation Exposure</a:t>
            </a:r>
          </a:p>
        </p:txBody>
      </p:sp>
      <p:sp>
        <p:nvSpPr>
          <p:cNvPr id="5" name="Rectangle 4"/>
          <p:cNvSpPr/>
          <p:nvPr/>
        </p:nvSpPr>
        <p:spPr>
          <a:xfrm>
            <a:off x="609600" y="1607115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chemeClr val="bg2"/>
              </a:buClr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People who work in radiation laboratories wear dosimeters attached to their clothing.</a:t>
            </a:r>
          </a:p>
          <a:p>
            <a:pPr>
              <a:buClr>
                <a:schemeClr val="bg2"/>
              </a:buClr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bg2"/>
              </a:buClr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Dosimeters detect the amount of radiation exposure from the following:</a:t>
            </a:r>
          </a:p>
          <a:p>
            <a:pPr marL="320040" indent="-320040"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X-rays</a:t>
            </a:r>
          </a:p>
          <a:p>
            <a:pPr marL="320040" indent="-320040"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gamma rays</a:t>
            </a:r>
          </a:p>
          <a:p>
            <a:pPr marL="320040" indent="-320040"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beta particles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8592094" y="8074"/>
            <a:ext cx="533400" cy="244475"/>
          </a:xfrm>
        </p:spPr>
        <p:txBody>
          <a:bodyPr/>
          <a:lstStyle/>
          <a:p>
            <a:fld id="{35844F59-0371-2F48-9E9E-139019A3E050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75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ChangeArrowheads="1"/>
          </p:cNvSpPr>
          <p:nvPr>
            <p:ph type="title"/>
          </p:nvPr>
        </p:nvSpPr>
        <p:spPr>
          <a:xfrm>
            <a:off x="564356" y="24774"/>
            <a:ext cx="8015288" cy="914400"/>
          </a:xfrm>
        </p:spPr>
        <p:txBody>
          <a:bodyPr/>
          <a:lstStyle/>
          <a:p>
            <a:pPr eaLnBrk="1" hangingPunct="1"/>
            <a:r>
              <a:rPr lang="en-US" altLang="en-US" sz="3600" b="1" dirty="0" smtClean="0">
                <a:latin typeface="Times New Roman" pitchFamily="18" charset="0"/>
              </a:rPr>
              <a:t>Units of Radiation Measurement</a:t>
            </a:r>
          </a:p>
        </p:txBody>
      </p:sp>
      <p:sp>
        <p:nvSpPr>
          <p:cNvPr id="3" name="Rectangle 2"/>
          <p:cNvSpPr/>
          <p:nvPr/>
        </p:nvSpPr>
        <p:spPr>
          <a:xfrm>
            <a:off x="609600" y="1612986"/>
            <a:ext cx="706265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20040">
              <a:buClr>
                <a:schemeClr val="accent1"/>
              </a:buClr>
              <a:buFont typeface="Wingdings" charset="2"/>
              <a:buNone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Often the measurement for an equivalent dose will be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millirems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(mrem).</a:t>
            </a:r>
          </a:p>
          <a:p>
            <a:pPr marL="320040" indent="-320040"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rem = 1000 mrem</a:t>
            </a:r>
          </a:p>
          <a:p>
            <a:pPr marL="320040" indent="-320040"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SI unit is the sievert (Sv).</a:t>
            </a:r>
          </a:p>
          <a:p>
            <a:pPr marL="320040" indent="-320040"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Sv = 100 rem</a:t>
            </a:r>
          </a:p>
        </p:txBody>
      </p:sp>
      <p:pic>
        <p:nvPicPr>
          <p:cNvPr id="1026" name="Picture 2" descr="16_04_Tab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474352"/>
            <a:ext cx="8610600" cy="2986661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8610600" y="60325"/>
            <a:ext cx="533400" cy="244475"/>
          </a:xfrm>
        </p:spPr>
        <p:txBody>
          <a:bodyPr/>
          <a:lstStyle/>
          <a:p>
            <a:fld id="{35844F59-0371-2F48-9E9E-139019A3E050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29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 txBox="1">
            <a:spLocks noChangeArrowheads="1"/>
          </p:cNvSpPr>
          <p:nvPr/>
        </p:nvSpPr>
        <p:spPr bwMode="auto">
          <a:xfrm>
            <a:off x="609600" y="1600455"/>
            <a:ext cx="8116389" cy="46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347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tabLst>
                <a:tab pos="347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tabLst>
                <a:tab pos="347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tabLst>
                <a:tab pos="347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tabLst>
                <a:tab pos="347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7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7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7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7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buClr>
                <a:schemeClr val="bg2"/>
              </a:buClr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average person in the United States is exposed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3.6 mSv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radiation annually. Exposure to radiation occurs every day from naturally occurring radioisotopes in</a:t>
            </a:r>
          </a:p>
          <a:p>
            <a:pPr marL="320040" indent="-320040"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buildings where we live and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work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20040" indent="-320040"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food and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water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20040" indent="-320040"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air we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breathe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Sources of naturally occurring isotopes include the following:</a:t>
            </a:r>
          </a:p>
          <a:p>
            <a:pPr marL="320040" indent="-320040"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potassium-40 in potassium-containing foods</a:t>
            </a:r>
          </a:p>
          <a:p>
            <a:pPr marL="320040" indent="-320040"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cosmic radiation from the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ts val="125"/>
              </a:spcBef>
              <a:tabLst/>
              <a:defRPr/>
            </a:pPr>
            <a:endPara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Font typeface="Arial" charset="0"/>
              <a:buNone/>
              <a:defRPr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Medical sources of radiation include X-rays and mammograms.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8015288" cy="914400"/>
          </a:xfrm>
        </p:spPr>
        <p:txBody>
          <a:bodyPr/>
          <a:lstStyle/>
          <a:p>
            <a:pPr eaLnBrk="1" hangingPunct="1"/>
            <a:r>
              <a:rPr lang="en-US" altLang="en-US" sz="3600" b="1" dirty="0" smtClean="0">
                <a:latin typeface="Times New Roman" pitchFamily="18" charset="0"/>
              </a:rPr>
              <a:t>Radiation Exposure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8573589" y="6531"/>
            <a:ext cx="533400" cy="244475"/>
          </a:xfrm>
        </p:spPr>
        <p:txBody>
          <a:bodyPr/>
          <a:lstStyle/>
          <a:p>
            <a:fld id="{35844F59-0371-2F48-9E9E-139019A3E050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30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_05_Table.jpg"/>
          <p:cNvPicPr>
            <a:picLocks noChangeAspect="1"/>
          </p:cNvPicPr>
          <p:nvPr/>
        </p:nvPicPr>
        <p:blipFill rotWithShape="1">
          <a:blip r:embed="rId3" cstate="print"/>
          <a:srcRect t="38284" r="19516" b="27800"/>
          <a:stretch/>
        </p:blipFill>
        <p:spPr>
          <a:xfrm>
            <a:off x="56834" y="4038600"/>
            <a:ext cx="2696531" cy="2403316"/>
          </a:xfrm>
          <a:prstGeom prst="rect">
            <a:avLst/>
          </a:prstGeom>
        </p:spPr>
      </p:pic>
      <p:sp>
        <p:nvSpPr>
          <p:cNvPr id="8" name="Rectangle 5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541623" cy="914400"/>
          </a:xfrm>
        </p:spPr>
        <p:txBody>
          <a:bodyPr/>
          <a:lstStyle/>
          <a:p>
            <a:pPr eaLnBrk="1" hangingPunct="1"/>
            <a:r>
              <a:rPr lang="en-US" altLang="en-US" sz="3600" b="1" dirty="0" smtClean="0">
                <a:latin typeface="Times New Roman" pitchFamily="18" charset="0"/>
              </a:rPr>
              <a:t>Average Annual Radiation Exposure in the United States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8610600" y="60325"/>
            <a:ext cx="533400" cy="244475"/>
          </a:xfrm>
        </p:spPr>
        <p:txBody>
          <a:bodyPr/>
          <a:lstStyle/>
          <a:p>
            <a:fld id="{35844F59-0371-2F48-9E9E-139019A3E050}" type="slidenum">
              <a:rPr lang="en-US" smtClean="0"/>
              <a:pPr/>
              <a:t>54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72925" r="16366"/>
          <a:stretch/>
        </p:blipFill>
        <p:spPr>
          <a:xfrm>
            <a:off x="4380411" y="3124200"/>
            <a:ext cx="3364194" cy="23065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r="4297" b="60994"/>
          <a:stretch/>
        </p:blipFill>
        <p:spPr>
          <a:xfrm>
            <a:off x="69897" y="1523998"/>
            <a:ext cx="2913229" cy="25146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r="4297" b="83308"/>
          <a:stretch/>
        </p:blipFill>
        <p:spPr>
          <a:xfrm>
            <a:off x="4380411" y="2048083"/>
            <a:ext cx="2913229" cy="107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01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 txBox="1">
            <a:spLocks noChangeArrowheads="1"/>
          </p:cNvSpPr>
          <p:nvPr/>
        </p:nvSpPr>
        <p:spPr bwMode="auto">
          <a:xfrm>
            <a:off x="609600" y="1602847"/>
            <a:ext cx="8238309" cy="3578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ts val="125"/>
              </a:spcBef>
              <a:buClr>
                <a:schemeClr val="accent1"/>
              </a:buClr>
              <a:defRPr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Exposure to radiation</a:t>
            </a:r>
          </a:p>
          <a:p>
            <a:pPr marL="347472" indent="-347472" eaLnBrk="1" hangingPunct="1">
              <a:spcBef>
                <a:spcPts val="125"/>
              </a:spcBef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less than 0.25 Sv usually cannot be detected</a:t>
            </a:r>
          </a:p>
          <a:p>
            <a:pPr marL="347472" indent="-347472" eaLnBrk="1" hangingPunct="1">
              <a:spcBef>
                <a:spcPts val="125"/>
              </a:spcBef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whole body exposure of 1 Sv produces a temporary decrease in the number of white cells</a:t>
            </a:r>
          </a:p>
          <a:p>
            <a:pPr marL="347472" indent="-347472" eaLnBrk="1" hangingPunct="1">
              <a:spcBef>
                <a:spcPts val="125"/>
              </a:spcBef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greater than 1 Sv may induce radiation sickness, causing nausea, vomiting, fatigue, and reduced white-cell counts</a:t>
            </a:r>
          </a:p>
          <a:p>
            <a:pPr eaLnBrk="1" hangingPunct="1">
              <a:spcBef>
                <a:spcPts val="125"/>
              </a:spcBef>
              <a:defRPr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ts val="125"/>
              </a:spcBef>
              <a:buFont typeface="Arial" charset="0"/>
              <a:buNone/>
              <a:defRPr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Exposure to radiation of 5 SV is expected to cause death in 50% of the people receiving that dose.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8015288" cy="914400"/>
          </a:xfrm>
        </p:spPr>
        <p:txBody>
          <a:bodyPr/>
          <a:lstStyle/>
          <a:p>
            <a:pPr eaLnBrk="1" hangingPunct="1"/>
            <a:r>
              <a:rPr lang="en-US" altLang="en-US" sz="3600" b="1" dirty="0" smtClean="0">
                <a:latin typeface="Times New Roman" pitchFamily="18" charset="0"/>
              </a:rPr>
              <a:t>Radiation Sickness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8581209" y="25491"/>
            <a:ext cx="533400" cy="244475"/>
          </a:xfrm>
        </p:spPr>
        <p:txBody>
          <a:bodyPr/>
          <a:lstStyle/>
          <a:p>
            <a:fld id="{35844F59-0371-2F48-9E9E-139019A3E050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48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_06_Tab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39261" y="1676400"/>
            <a:ext cx="4327325" cy="3276600"/>
          </a:xfrm>
          <a:prstGeom prst="rect">
            <a:avLst/>
          </a:prstGeom>
        </p:spPr>
      </p:pic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609600" y="304800"/>
            <a:ext cx="801528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Times New Roman" charset="0"/>
                <a:ea typeface="ＭＳ Ｐゴシック" pitchFamily="34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pitchFamily="34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pitchFamily="34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pitchFamily="34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pitchFamily="34" charset="-128"/>
                <a:cs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eaLnBrk="1" hangingPunct="1"/>
            <a:r>
              <a:rPr lang="en-US" altLang="en-US" sz="3600" b="1" dirty="0" smtClean="0">
                <a:latin typeface="Times New Roman" pitchFamily="18" charset="0"/>
              </a:rPr>
              <a:t>Lethal Doses of Radiation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609601" y="1593668"/>
            <a:ext cx="40233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Font typeface="Wingdings" pitchFamily="2" charset="2"/>
              <a:buNone/>
            </a:pPr>
            <a:r>
              <a:rPr lang="en-US" dirty="0">
                <a:latin typeface="Times New Roman" pitchFamily="18" charset="0"/>
                <a:ea typeface="ＭＳ Ｐゴシック" pitchFamily="-84" charset="-128"/>
              </a:rPr>
              <a:t>The larger the dose of radiation received at one time, the greater the effect on the body.   </a:t>
            </a:r>
            <a:endParaRPr lang="en-US" dirty="0" smtClean="0">
              <a:latin typeface="Times New Roman" pitchFamily="18" charset="0"/>
              <a:ea typeface="ＭＳ Ｐゴシック" pitchFamily="-84" charset="-128"/>
            </a:endParaRPr>
          </a:p>
          <a:p>
            <a:pPr marL="0" indent="0">
              <a:buFont typeface="Wingdings" pitchFamily="2" charset="2"/>
              <a:buNone/>
            </a:pPr>
            <a:endParaRPr lang="en-US" sz="1200" dirty="0">
              <a:latin typeface="Times New Roman" pitchFamily="18" charset="0"/>
              <a:ea typeface="ＭＳ Ｐゴシック" pitchFamily="-84" charset="-128"/>
            </a:endParaRPr>
          </a:p>
          <a:p>
            <a:pPr marL="0" indent="0">
              <a:buFont typeface="Wingdings" pitchFamily="2" charset="2"/>
              <a:buNone/>
            </a:pPr>
            <a:r>
              <a:rPr lang="en-US" dirty="0">
                <a:latin typeface="Times New Roman" pitchFamily="18" charset="0"/>
                <a:ea typeface="ＭＳ Ｐゴシック" pitchFamily="-84" charset="-128"/>
              </a:rPr>
              <a:t>Exposure to radiation of </a:t>
            </a:r>
            <a:r>
              <a:rPr lang="en-US" dirty="0" smtClean="0">
                <a:latin typeface="Times New Roman" pitchFamily="18" charset="0"/>
                <a:ea typeface="ＭＳ Ｐゴシック" pitchFamily="-84" charset="-128"/>
              </a:rPr>
              <a:t>5 Sv </a:t>
            </a:r>
            <a:r>
              <a:rPr lang="en-US" dirty="0">
                <a:latin typeface="Times New Roman" pitchFamily="18" charset="0"/>
                <a:ea typeface="ＭＳ Ｐゴシック" pitchFamily="-84" charset="-128"/>
              </a:rPr>
              <a:t>is expected to cause death in 50% of the people receiving the dose</a:t>
            </a:r>
            <a:r>
              <a:rPr lang="en-US" dirty="0" smtClean="0">
                <a:latin typeface="Times New Roman" pitchFamily="18" charset="0"/>
                <a:ea typeface="ＭＳ Ｐゴシック" pitchFamily="-84" charset="-128"/>
              </a:rPr>
              <a:t>. </a:t>
            </a:r>
          </a:p>
          <a:p>
            <a:pPr marL="0" indent="0">
              <a:buFont typeface="Wingdings" pitchFamily="2" charset="2"/>
              <a:buNone/>
            </a:pPr>
            <a:endParaRPr lang="en-US" sz="1200" dirty="0">
              <a:latin typeface="Times New Roman" pitchFamily="18" charset="0"/>
              <a:ea typeface="ＭＳ Ｐゴシック" pitchFamily="-84" charset="-128"/>
            </a:endParaRPr>
          </a:p>
          <a:p>
            <a:pPr marL="0" indent="0">
              <a:buFont typeface="Wingdings" pitchFamily="2" charset="2"/>
              <a:buNone/>
            </a:pPr>
            <a:r>
              <a:rPr lang="en-US" dirty="0" smtClean="0">
                <a:latin typeface="Times New Roman" pitchFamily="18" charset="0"/>
                <a:ea typeface="ＭＳ Ｐゴシック" pitchFamily="-84" charset="-128"/>
              </a:rPr>
              <a:t>This </a:t>
            </a:r>
            <a:r>
              <a:rPr lang="en-US" dirty="0">
                <a:latin typeface="Times New Roman" pitchFamily="18" charset="0"/>
                <a:ea typeface="ＭＳ Ｐゴシック" pitchFamily="-84" charset="-128"/>
              </a:rPr>
              <a:t>amount of radiation to the whole body is called the</a:t>
            </a:r>
            <a:r>
              <a:rPr lang="en-US" i="1" dirty="0">
                <a:latin typeface="Times New Roman" pitchFamily="18" charset="0"/>
                <a:ea typeface="ＭＳ Ｐゴシック" pitchFamily="-84" charset="-128"/>
              </a:rPr>
              <a:t> lethal dose for one-half the population</a:t>
            </a:r>
            <a:r>
              <a:rPr lang="en-US" dirty="0">
                <a:latin typeface="Times New Roman" pitchFamily="18" charset="0"/>
                <a:ea typeface="ＭＳ Ｐゴシック" pitchFamily="-84" charset="-128"/>
              </a:rPr>
              <a:t>,</a:t>
            </a:r>
            <a:r>
              <a:rPr lang="en-US" i="1" dirty="0">
                <a:latin typeface="Times New Roman" pitchFamily="18" charset="0"/>
                <a:ea typeface="ＭＳ Ｐゴシック" pitchFamily="-84" charset="-128"/>
              </a:rPr>
              <a:t> </a:t>
            </a:r>
            <a:r>
              <a:rPr lang="en-US" dirty="0">
                <a:latin typeface="Times New Roman" pitchFamily="18" charset="0"/>
                <a:ea typeface="ＭＳ Ｐゴシック" pitchFamily="-84" charset="-128"/>
              </a:rPr>
              <a:t>or LD</a:t>
            </a:r>
            <a:r>
              <a:rPr lang="en-US" baseline="-25000" dirty="0">
                <a:latin typeface="Times New Roman" pitchFamily="18" charset="0"/>
                <a:ea typeface="ＭＳ Ｐゴシック" pitchFamily="-84" charset="-128"/>
              </a:rPr>
              <a:t>50</a:t>
            </a:r>
            <a:r>
              <a:rPr lang="en-US" dirty="0" smtClean="0">
                <a:latin typeface="Times New Roman" pitchFamily="18" charset="0"/>
                <a:ea typeface="ＭＳ Ｐゴシック" pitchFamily="-84" charset="-128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5208026" y="5064280"/>
            <a:ext cx="36009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hangingPunct="1">
              <a:spcBef>
                <a:spcPts val="1000"/>
              </a:spcBef>
              <a:spcAft>
                <a:spcPts val="500"/>
              </a:spcAft>
              <a:buClr>
                <a:schemeClr val="tx2"/>
              </a:buClr>
              <a:buFont typeface="Arial" pitchFamily="34" charset="0"/>
              <a:buNone/>
            </a:pPr>
            <a:r>
              <a:rPr lang="en-US" sz="2000" dirty="0" smtClean="0">
                <a:latin typeface="Times New Roman" pitchFamily="18" charset="0"/>
                <a:ea typeface="ＭＳ Ｐゴシック" pitchFamily="-84" charset="-128"/>
                <a:cs typeface="Times New Roman" pitchFamily="18" charset="0"/>
              </a:rPr>
              <a:t>The LD</a:t>
            </a:r>
            <a:r>
              <a:rPr lang="en-US" sz="2000" baseline="-25000" dirty="0" smtClean="0">
                <a:latin typeface="Times New Roman" pitchFamily="18" charset="0"/>
                <a:ea typeface="ＭＳ Ｐゴシック" pitchFamily="-84" charset="-128"/>
                <a:cs typeface="Times New Roman" pitchFamily="18" charset="0"/>
              </a:rPr>
              <a:t>50</a:t>
            </a:r>
            <a:r>
              <a:rPr lang="en-US" sz="2000" dirty="0" smtClean="0">
                <a:latin typeface="Times New Roman" pitchFamily="18" charset="0"/>
                <a:ea typeface="ＭＳ Ｐゴシック" pitchFamily="-84" charset="-128"/>
                <a:cs typeface="Times New Roman" pitchFamily="18" charset="0"/>
              </a:rPr>
              <a:t> for different life forms</a:t>
            </a:r>
            <a:endParaRPr lang="en-US" sz="2000" dirty="0">
              <a:latin typeface="Times New Roman" pitchFamily="18" charset="0"/>
              <a:ea typeface="ＭＳ Ｐゴシック" pitchFamily="-84" charset="-128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599714" y="25491"/>
            <a:ext cx="533400" cy="244475"/>
          </a:xfrm>
        </p:spPr>
        <p:txBody>
          <a:bodyPr/>
          <a:lstStyle/>
          <a:p>
            <a:fld id="{35844F59-0371-2F48-9E9E-139019A3E050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12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 txBox="1">
            <a:spLocks noChangeArrowheads="1"/>
          </p:cNvSpPr>
          <p:nvPr/>
        </p:nvSpPr>
        <p:spPr bwMode="auto">
          <a:xfrm>
            <a:off x="612648" y="1550208"/>
            <a:ext cx="8386989" cy="4615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347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tabLst>
                <a:tab pos="347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tabLst>
                <a:tab pos="347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tabLst>
                <a:tab pos="347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tabLst>
                <a:tab pos="347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7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7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7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76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2"/>
              </a:buClr>
              <a:buFont typeface="Arial" charset="0"/>
              <a:buNone/>
              <a:defRPr/>
            </a:pP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Foodborne illnesses caused by pathogenic bacteria such as </a:t>
            </a:r>
            <a:r>
              <a:rPr lang="en-US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Salmonella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Listeria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and </a:t>
            </a:r>
            <a:r>
              <a:rPr lang="en-US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Escherichia coli 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have become major health concerns in the United States. </a:t>
            </a: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Font typeface="Arial" charset="0"/>
              <a:buNone/>
              <a:defRPr/>
            </a:pP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U.S. Food and Drug Administration (FDA)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 approved the use of 0.3 to 1 kGy of </a:t>
            </a:r>
            <a:r>
              <a:rPr lang="en-US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radiation produced by cobalt-60 or cesium-137 for the treatment of </a:t>
            </a:r>
            <a:r>
              <a:rPr lang="en-US" dirty="0" smtClean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foods.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en-US" sz="1200" dirty="0"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dirty="0" smtClean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Cobalt </a:t>
            </a:r>
            <a:r>
              <a:rPr lang="en-US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pellets are placed in stainless steel tubes, arranged in racks. When food </a:t>
            </a:r>
            <a:r>
              <a:rPr lang="en-US" dirty="0" smtClean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passes through a </a:t>
            </a:r>
            <a:r>
              <a:rPr lang="en-US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series of racks, gamma rays pass through the food </a:t>
            </a:r>
            <a:r>
              <a:rPr lang="en-US" dirty="0" smtClean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and </a:t>
            </a:r>
            <a:r>
              <a:rPr lang="en-US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kill the </a:t>
            </a:r>
            <a:r>
              <a:rPr lang="en-US" dirty="0" smtClean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bacteria.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Font typeface="Arial" charset="0"/>
              <a:buNone/>
              <a:defRPr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Font typeface="Arial" charset="0"/>
              <a:buNone/>
              <a:defRPr/>
            </a:pPr>
            <a:endParaRPr lang="en-US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Font typeface="Arial" charset="0"/>
              <a:buNone/>
              <a:defRPr/>
            </a:pPr>
            <a:endParaRPr lang="en-US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2"/>
          <p:cNvSpPr txBox="1">
            <a:spLocks/>
          </p:cNvSpPr>
          <p:nvPr/>
        </p:nvSpPr>
        <p:spPr bwMode="auto">
          <a:xfrm>
            <a:off x="612648" y="2286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Times New Roman" charset="0"/>
                <a:ea typeface="ＭＳ Ｐゴシック" pitchFamily="34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pitchFamily="34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pitchFamily="34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pitchFamily="34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pitchFamily="34" charset="-128"/>
                <a:cs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r>
              <a:rPr lang="en-US" sz="3600" b="1" dirty="0" smtClean="0"/>
              <a:t>Chemistry Link to Health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600" dirty="0" smtClean="0"/>
              <a:t>Radiation and Food</a:t>
            </a:r>
            <a:endParaRPr lang="en-US" sz="26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8610600" y="0"/>
            <a:ext cx="533400" cy="244475"/>
          </a:xfrm>
        </p:spPr>
        <p:txBody>
          <a:bodyPr/>
          <a:lstStyle/>
          <a:p>
            <a:fld id="{35844F59-0371-2F48-9E9E-139019A3E050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1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 txBox="1">
            <a:spLocks noChangeArrowheads="1"/>
          </p:cNvSpPr>
          <p:nvPr/>
        </p:nvSpPr>
        <p:spPr bwMode="auto">
          <a:xfrm>
            <a:off x="612648" y="1578572"/>
            <a:ext cx="7468906" cy="1807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None/>
              <a:defRPr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Currently, tomatoes, blueberries, strawberries, and mushrooms are being irradiated to allow them to be harvested when completely ripe and extend their shelf life.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495109" y="3385995"/>
            <a:ext cx="3458553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The FDA requires this symbol to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appear on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irradiated retail foods.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After two weeks, the irradiated strawberries on the right show no spoilage. Mold is growing on the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nonirradiated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ones on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left.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97"/>
          <a:stretch/>
        </p:blipFill>
        <p:spPr>
          <a:xfrm>
            <a:off x="1040653" y="3476531"/>
            <a:ext cx="4193914" cy="2462716"/>
          </a:xfrm>
          <a:prstGeom prst="rect">
            <a:avLst/>
          </a:prstGeom>
        </p:spPr>
      </p:pic>
      <p:sp>
        <p:nvSpPr>
          <p:cNvPr id="8" name="Title 2"/>
          <p:cNvSpPr txBox="1">
            <a:spLocks/>
          </p:cNvSpPr>
          <p:nvPr/>
        </p:nvSpPr>
        <p:spPr bwMode="auto">
          <a:xfrm>
            <a:off x="612648" y="2286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Times New Roman" charset="0"/>
                <a:ea typeface="ＭＳ Ｐゴシック" pitchFamily="34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pitchFamily="34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pitchFamily="34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pitchFamily="34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pitchFamily="34" charset="-128"/>
                <a:cs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r>
              <a:rPr lang="en-US" sz="3600" b="1" dirty="0" smtClean="0"/>
              <a:t>Chemistry Link to Health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600" dirty="0" smtClean="0"/>
              <a:t>Radiation and Food</a:t>
            </a:r>
            <a:endParaRPr lang="en-US" sz="26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8610600" y="0"/>
            <a:ext cx="533400" cy="244475"/>
          </a:xfrm>
        </p:spPr>
        <p:txBody>
          <a:bodyPr/>
          <a:lstStyle/>
          <a:p>
            <a:fld id="{35844F59-0371-2F48-9E9E-139019A3E050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062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8015288" cy="914400"/>
          </a:xfrm>
        </p:spPr>
        <p:txBody>
          <a:bodyPr/>
          <a:lstStyle/>
          <a:p>
            <a:pPr eaLnBrk="1" hangingPunct="1"/>
            <a:r>
              <a:rPr lang="en-US" altLang="en-US" sz="3600" b="1" dirty="0" smtClean="0">
                <a:latin typeface="Times New Roman" pitchFamily="18" charset="0"/>
              </a:rPr>
              <a:t>Learning Check</a:t>
            </a:r>
          </a:p>
        </p:txBody>
      </p:sp>
      <p:sp>
        <p:nvSpPr>
          <p:cNvPr id="5" name="Text Placeholder 4"/>
          <p:cNvSpPr txBox="1">
            <a:spLocks noGrp="1"/>
          </p:cNvSpPr>
          <p:nvPr>
            <p:ph type="body" sz="half" idx="1"/>
          </p:nvPr>
        </p:nvSpPr>
        <p:spPr>
          <a:xfrm>
            <a:off x="609600" y="1574074"/>
            <a:ext cx="8421189" cy="2834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Wingdings" pitchFamily="2" charset="2"/>
              <a:buNone/>
            </a:pPr>
            <a:r>
              <a:rPr lang="en-US" sz="2400" dirty="0">
                <a:ea typeface="ＭＳ Ｐゴシック" pitchFamily="-84" charset="-128"/>
              </a:rPr>
              <a:t>Match each</a:t>
            </a:r>
            <a:r>
              <a:rPr lang="en-US" sz="2400" dirty="0">
                <a:ea typeface="ＭＳ Ｐゴシック" pitchFamily="-84" charset="-128"/>
                <a:sym typeface="Symbol" pitchFamily="18" charset="2"/>
              </a:rPr>
              <a:t> property (</a:t>
            </a:r>
            <a:r>
              <a:rPr lang="en-US" sz="2400" b="1" dirty="0" smtClean="0">
                <a:ea typeface="ＭＳ Ｐゴシック" pitchFamily="-84" charset="-128"/>
                <a:sym typeface="Symbol" pitchFamily="18" charset="2"/>
              </a:rPr>
              <a:t>1</a:t>
            </a:r>
            <a:r>
              <a:rPr lang="en-US" sz="2400" dirty="0" smtClean="0">
                <a:ea typeface="ＭＳ Ｐゴシック" pitchFamily="-84" charset="-128"/>
                <a:sym typeface="Symbol" pitchFamily="18" charset="2"/>
              </a:rPr>
              <a:t> to </a:t>
            </a:r>
            <a:r>
              <a:rPr lang="en-US" sz="2400" b="1" dirty="0" smtClean="0">
                <a:ea typeface="ＭＳ Ｐゴシック" pitchFamily="-84" charset="-128"/>
                <a:sym typeface="Symbol" pitchFamily="18" charset="2"/>
              </a:rPr>
              <a:t>3</a:t>
            </a:r>
            <a:r>
              <a:rPr lang="en-US" sz="2400" dirty="0">
                <a:ea typeface="ＭＳ Ｐゴシック" pitchFamily="-84" charset="-128"/>
                <a:sym typeface="Symbol" pitchFamily="18" charset="2"/>
              </a:rPr>
              <a:t>) with its unit of measurement (</a:t>
            </a:r>
            <a:r>
              <a:rPr lang="en-US" sz="2400" b="1" dirty="0" smtClean="0">
                <a:ea typeface="ＭＳ Ｐゴシック" pitchFamily="-84" charset="-128"/>
                <a:sym typeface="Symbol" pitchFamily="18" charset="2"/>
              </a:rPr>
              <a:t>A</a:t>
            </a:r>
            <a:r>
              <a:rPr lang="en-US" sz="2400" dirty="0" smtClean="0">
                <a:ea typeface="ＭＳ Ｐゴシック" pitchFamily="-84" charset="-128"/>
                <a:sym typeface="Symbol" pitchFamily="18" charset="2"/>
              </a:rPr>
              <a:t> to </a:t>
            </a:r>
            <a:r>
              <a:rPr lang="en-US" sz="2400" b="1" dirty="0" smtClean="0">
                <a:ea typeface="ＭＳ Ｐゴシック" pitchFamily="-84" charset="-128"/>
                <a:sym typeface="Symbol" pitchFamily="18" charset="2"/>
              </a:rPr>
              <a:t>D</a:t>
            </a:r>
            <a:r>
              <a:rPr lang="en-US" sz="2400" dirty="0">
                <a:ea typeface="ＭＳ Ｐゴシック" pitchFamily="-84" charset="-128"/>
                <a:sym typeface="Symbol" pitchFamily="18" charset="2"/>
              </a:rPr>
              <a:t>).</a:t>
            </a:r>
          </a:p>
          <a:p>
            <a:pPr marL="0" indent="0">
              <a:buFont typeface="Wingdings" pitchFamily="2" charset="2"/>
              <a:buNone/>
            </a:pPr>
            <a:r>
              <a:rPr lang="en-US" sz="2400" b="1" dirty="0">
                <a:ea typeface="ＭＳ Ｐゴシック" pitchFamily="-84" charset="-128"/>
                <a:sym typeface="Symbol" pitchFamily="18" charset="2"/>
              </a:rPr>
              <a:t>1.  </a:t>
            </a:r>
            <a:r>
              <a:rPr lang="en-US" sz="2400" dirty="0">
                <a:ea typeface="ＭＳ Ｐゴシック" pitchFamily="-84" charset="-128"/>
                <a:sym typeface="Symbol" pitchFamily="18" charset="2"/>
              </a:rPr>
              <a:t>activity				</a:t>
            </a:r>
            <a:r>
              <a:rPr lang="en-US" sz="2400" b="1" dirty="0" smtClean="0">
                <a:ea typeface="ＭＳ Ｐゴシック" pitchFamily="-84" charset="-128"/>
                <a:sym typeface="Symbol" pitchFamily="18" charset="2"/>
              </a:rPr>
              <a:t>A</a:t>
            </a:r>
            <a:r>
              <a:rPr lang="en-US" sz="2400" b="1" dirty="0">
                <a:ea typeface="ＭＳ Ｐゴシック" pitchFamily="-84" charset="-128"/>
                <a:sym typeface="Symbol" pitchFamily="18" charset="2"/>
              </a:rPr>
              <a:t>.</a:t>
            </a:r>
            <a:r>
              <a:rPr lang="en-US" sz="2400" dirty="0">
                <a:ea typeface="ＭＳ Ｐゴシック" pitchFamily="-84" charset="-128"/>
                <a:sym typeface="Symbol" pitchFamily="18" charset="2"/>
              </a:rPr>
              <a:t>  mrad	</a:t>
            </a:r>
          </a:p>
          <a:p>
            <a:pPr marL="0" indent="0">
              <a:buFont typeface="Wingdings" pitchFamily="2" charset="2"/>
              <a:buNone/>
            </a:pPr>
            <a:r>
              <a:rPr lang="en-US" sz="2400" b="1" dirty="0">
                <a:ea typeface="ＭＳ Ｐゴシック" pitchFamily="-84" charset="-128"/>
                <a:sym typeface="Symbol" pitchFamily="18" charset="2"/>
              </a:rPr>
              <a:t>2.  </a:t>
            </a:r>
            <a:r>
              <a:rPr lang="en-US" sz="2400" dirty="0">
                <a:ea typeface="ＭＳ Ｐゴシック" pitchFamily="-84" charset="-128"/>
                <a:sym typeface="Symbol" pitchFamily="18" charset="2"/>
              </a:rPr>
              <a:t>absorbed dose			</a:t>
            </a:r>
            <a:r>
              <a:rPr lang="en-US" sz="2400" b="1" dirty="0" smtClean="0">
                <a:ea typeface="ＭＳ Ｐゴシック" pitchFamily="-84" charset="-128"/>
                <a:sym typeface="Symbol" pitchFamily="18" charset="2"/>
              </a:rPr>
              <a:t>B</a:t>
            </a:r>
            <a:r>
              <a:rPr lang="en-US" sz="2400" b="1" dirty="0">
                <a:ea typeface="ＭＳ Ｐゴシック" pitchFamily="-84" charset="-128"/>
                <a:sym typeface="Symbol" pitchFamily="18" charset="2"/>
              </a:rPr>
              <a:t>.</a:t>
            </a:r>
            <a:r>
              <a:rPr lang="en-US" sz="2400" dirty="0">
                <a:ea typeface="ＭＳ Ｐゴシック" pitchFamily="-84" charset="-128"/>
                <a:sym typeface="Symbol" pitchFamily="18" charset="2"/>
              </a:rPr>
              <a:t>  mrem</a:t>
            </a:r>
          </a:p>
          <a:p>
            <a:pPr marL="0" indent="0">
              <a:buFont typeface="Wingdings" pitchFamily="2" charset="2"/>
              <a:buNone/>
            </a:pPr>
            <a:r>
              <a:rPr lang="en-US" sz="2400" b="1" dirty="0">
                <a:ea typeface="ＭＳ Ｐゴシック" pitchFamily="-84" charset="-128"/>
                <a:sym typeface="Symbol" pitchFamily="18" charset="2"/>
              </a:rPr>
              <a:t>3.  </a:t>
            </a:r>
            <a:r>
              <a:rPr lang="en-US" sz="2400" dirty="0">
                <a:ea typeface="ＭＳ Ｐゴシック" pitchFamily="-84" charset="-128"/>
                <a:sym typeface="Symbol" pitchFamily="18" charset="2"/>
              </a:rPr>
              <a:t>biological damage			</a:t>
            </a:r>
            <a:r>
              <a:rPr lang="en-US" sz="2400" b="1" dirty="0">
                <a:ea typeface="ＭＳ Ｐゴシック" pitchFamily="-84" charset="-128"/>
                <a:sym typeface="Symbol" pitchFamily="18" charset="2"/>
              </a:rPr>
              <a:t>C.</a:t>
            </a:r>
            <a:r>
              <a:rPr lang="en-US" sz="2400" dirty="0">
                <a:ea typeface="ＭＳ Ｐゴシック" pitchFamily="-84" charset="-128"/>
                <a:sym typeface="Symbol" pitchFamily="18" charset="2"/>
              </a:rPr>
              <a:t>  becquerel</a:t>
            </a:r>
          </a:p>
          <a:p>
            <a:pPr marL="0" indent="0">
              <a:buFont typeface="Wingdings" pitchFamily="2" charset="2"/>
              <a:buNone/>
            </a:pPr>
            <a:r>
              <a:rPr lang="en-US" sz="2400" dirty="0">
                <a:ea typeface="ＭＳ Ｐゴシック" pitchFamily="-84" charset="-128"/>
                <a:sym typeface="Symbol" pitchFamily="18" charset="2"/>
              </a:rPr>
              <a:t>					</a:t>
            </a:r>
            <a:r>
              <a:rPr lang="en-US" sz="2400" b="1" dirty="0" smtClean="0">
                <a:ea typeface="ＭＳ Ｐゴシック" pitchFamily="-84" charset="-128"/>
                <a:sym typeface="Symbol" pitchFamily="18" charset="2"/>
              </a:rPr>
              <a:t>D</a:t>
            </a:r>
            <a:r>
              <a:rPr lang="en-US" sz="2400" b="1" dirty="0">
                <a:ea typeface="ＭＳ Ｐゴシック" pitchFamily="-84" charset="-128"/>
                <a:sym typeface="Symbol" pitchFamily="18" charset="2"/>
              </a:rPr>
              <a:t>.</a:t>
            </a:r>
            <a:r>
              <a:rPr lang="en-US" sz="2400" dirty="0">
                <a:ea typeface="ＭＳ Ｐゴシック" pitchFamily="-84" charset="-128"/>
                <a:sym typeface="Symbol" pitchFamily="18" charset="2"/>
              </a:rPr>
              <a:t>  Sv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610600" y="16782"/>
            <a:ext cx="533400" cy="244475"/>
          </a:xfrm>
        </p:spPr>
        <p:txBody>
          <a:bodyPr/>
          <a:lstStyle/>
          <a:p>
            <a:fld id="{043A27B2-9C96-C242-BEFC-B9A15B5EC375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05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5"/>
          <p:cNvSpPr>
            <a:spLocks noGrp="1" noChangeArrowheads="1"/>
          </p:cNvSpPr>
          <p:nvPr>
            <p:ph type="title"/>
          </p:nvPr>
        </p:nvSpPr>
        <p:spPr>
          <a:xfrm>
            <a:off x="583190" y="304800"/>
            <a:ext cx="8567737" cy="914400"/>
          </a:xfrm>
        </p:spPr>
        <p:txBody>
          <a:bodyPr/>
          <a:lstStyle/>
          <a:p>
            <a:pPr eaLnBrk="1" hangingPunct="1"/>
            <a:r>
              <a:rPr lang="en-US" altLang="en-US" sz="3600" b="1" dirty="0" smtClean="0">
                <a:latin typeface="Times New Roman" pitchFamily="18" charset="0"/>
                <a:ea typeface="ＭＳ Ｐゴシック" pitchFamily="34" charset="-128"/>
              </a:rPr>
              <a:t>Stable and Radioactive </a:t>
            </a:r>
            <a:r>
              <a:rPr lang="en-US" altLang="en-US" sz="3600" b="1" dirty="0" smtClean="0">
                <a:latin typeface="Times New Roman" pitchFamily="18" charset="0"/>
              </a:rPr>
              <a:t>Isotopes</a:t>
            </a:r>
            <a:endParaRPr lang="en-US" altLang="en-US" sz="3600" b="1" dirty="0" smtClean="0">
              <a:latin typeface="Times New Roman" pitchFamily="18" charset="0"/>
              <a:ea typeface="ＭＳ Ｐゴシック" pitchFamily="34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1627554"/>
            <a:ext cx="8573327" cy="439224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610600" y="0"/>
            <a:ext cx="533400" cy="244475"/>
          </a:xfrm>
        </p:spPr>
        <p:txBody>
          <a:bodyPr/>
          <a:lstStyle/>
          <a:p>
            <a:fld id="{043A27B2-9C96-C242-BEFC-B9A15B5EC375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8015288" cy="914400"/>
          </a:xfrm>
        </p:spPr>
        <p:txBody>
          <a:bodyPr/>
          <a:lstStyle/>
          <a:p>
            <a:pPr eaLnBrk="1" hangingPunct="1"/>
            <a:r>
              <a:rPr lang="en-US" altLang="en-US" sz="3600" b="1" dirty="0" smtClean="0">
                <a:latin typeface="Times New Roman" pitchFamily="18" charset="0"/>
              </a:rPr>
              <a:t>Solution</a:t>
            </a:r>
          </a:p>
        </p:txBody>
      </p:sp>
      <p:sp>
        <p:nvSpPr>
          <p:cNvPr id="5" name="Text Placeholder 4"/>
          <p:cNvSpPr txBox="1">
            <a:spLocks noGrp="1"/>
          </p:cNvSpPr>
          <p:nvPr>
            <p:ph type="body" sz="half" idx="1"/>
          </p:nvPr>
        </p:nvSpPr>
        <p:spPr>
          <a:xfrm>
            <a:off x="609600" y="1574074"/>
            <a:ext cx="8421189" cy="2375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Wingdings" pitchFamily="2" charset="2"/>
              <a:buNone/>
            </a:pPr>
            <a:r>
              <a:rPr lang="en-US" sz="2400" dirty="0">
                <a:ea typeface="ＭＳ Ｐゴシック" pitchFamily="-84" charset="-128"/>
              </a:rPr>
              <a:t>Match each</a:t>
            </a:r>
            <a:r>
              <a:rPr lang="en-US" sz="2400" dirty="0">
                <a:ea typeface="ＭＳ Ｐゴシック" pitchFamily="-84" charset="-128"/>
                <a:sym typeface="Symbol" pitchFamily="18" charset="2"/>
              </a:rPr>
              <a:t> property (</a:t>
            </a:r>
            <a:r>
              <a:rPr lang="en-US" sz="2400" b="1" dirty="0" smtClean="0">
                <a:ea typeface="ＭＳ Ｐゴシック" pitchFamily="-84" charset="-128"/>
                <a:sym typeface="Symbol" pitchFamily="18" charset="2"/>
              </a:rPr>
              <a:t>1</a:t>
            </a:r>
            <a:r>
              <a:rPr lang="en-US" sz="2400" dirty="0" smtClean="0">
                <a:ea typeface="ＭＳ Ｐゴシック" pitchFamily="-84" charset="-128"/>
                <a:sym typeface="Symbol" pitchFamily="18" charset="2"/>
              </a:rPr>
              <a:t> to </a:t>
            </a:r>
            <a:r>
              <a:rPr lang="en-US" sz="2400" b="1" dirty="0" smtClean="0">
                <a:ea typeface="ＭＳ Ｐゴシック" pitchFamily="-84" charset="-128"/>
                <a:sym typeface="Symbol" pitchFamily="18" charset="2"/>
              </a:rPr>
              <a:t>3</a:t>
            </a:r>
            <a:r>
              <a:rPr lang="en-US" sz="2400" dirty="0">
                <a:ea typeface="ＭＳ Ｐゴシック" pitchFamily="-84" charset="-128"/>
                <a:sym typeface="Symbol" pitchFamily="18" charset="2"/>
              </a:rPr>
              <a:t>) with its unit of measurement (</a:t>
            </a:r>
            <a:r>
              <a:rPr lang="en-US" sz="2400" b="1" dirty="0" smtClean="0">
                <a:ea typeface="ＭＳ Ｐゴシック" pitchFamily="-84" charset="-128"/>
                <a:sym typeface="Symbol" pitchFamily="18" charset="2"/>
              </a:rPr>
              <a:t>A</a:t>
            </a:r>
            <a:r>
              <a:rPr lang="en-US" sz="2400" dirty="0" smtClean="0">
                <a:ea typeface="ＭＳ Ｐゴシック" pitchFamily="-84" charset="-128"/>
                <a:sym typeface="Symbol" pitchFamily="18" charset="2"/>
              </a:rPr>
              <a:t> to </a:t>
            </a:r>
            <a:r>
              <a:rPr lang="en-US" sz="2400" b="1" dirty="0" smtClean="0">
                <a:ea typeface="ＭＳ Ｐゴシック" pitchFamily="-84" charset="-128"/>
                <a:sym typeface="Symbol" pitchFamily="18" charset="2"/>
              </a:rPr>
              <a:t>D</a:t>
            </a:r>
            <a:r>
              <a:rPr lang="en-US" sz="2400" dirty="0">
                <a:ea typeface="ＭＳ Ｐゴシック" pitchFamily="-84" charset="-128"/>
                <a:sym typeface="Symbol" pitchFamily="18" charset="2"/>
              </a:rPr>
              <a:t>).</a:t>
            </a:r>
          </a:p>
          <a:p>
            <a:pPr marL="0" indent="0">
              <a:buNone/>
            </a:pPr>
            <a:r>
              <a:rPr lang="en-US" sz="2400" b="1" dirty="0">
                <a:ea typeface="ＭＳ Ｐゴシック" pitchFamily="-84" charset="-128"/>
                <a:sym typeface="Symbol" pitchFamily="18" charset="2"/>
              </a:rPr>
              <a:t>1.  </a:t>
            </a:r>
            <a:r>
              <a:rPr lang="en-US" sz="2400" dirty="0">
                <a:ea typeface="ＭＳ Ｐゴシック" pitchFamily="-84" charset="-128"/>
                <a:sym typeface="Symbol" pitchFamily="18" charset="2"/>
              </a:rPr>
              <a:t>activity				</a:t>
            </a:r>
            <a:r>
              <a:rPr lang="en-US" sz="2400" b="1" dirty="0" smtClean="0">
                <a:ea typeface="ＭＳ Ｐゴシック" pitchFamily="-84" charset="-128"/>
                <a:sym typeface="Symbol" pitchFamily="18" charset="2"/>
              </a:rPr>
              <a:t>C</a:t>
            </a:r>
            <a:r>
              <a:rPr lang="en-US" sz="2400" b="1" dirty="0">
                <a:ea typeface="ＭＳ Ｐゴシック" pitchFamily="-84" charset="-128"/>
                <a:sym typeface="Symbol" pitchFamily="18" charset="2"/>
              </a:rPr>
              <a:t>.  </a:t>
            </a:r>
            <a:r>
              <a:rPr lang="en-US" sz="2400" b="1" dirty="0" smtClean="0">
                <a:ea typeface="ＭＳ Ｐゴシック" pitchFamily="-84" charset="-128"/>
                <a:sym typeface="Symbol" pitchFamily="18" charset="2"/>
              </a:rPr>
              <a:t>becquerel</a:t>
            </a:r>
            <a:endParaRPr lang="en-US" sz="2400" dirty="0">
              <a:ea typeface="ＭＳ Ｐゴシック" pitchFamily="-84" charset="-128"/>
              <a:sym typeface="Symbol" pitchFamily="18" charset="2"/>
            </a:endParaRPr>
          </a:p>
          <a:p>
            <a:pPr marL="0" indent="0">
              <a:buFont typeface="Wingdings" pitchFamily="2" charset="2"/>
              <a:buNone/>
            </a:pPr>
            <a:r>
              <a:rPr lang="en-US" sz="2400" b="1" dirty="0">
                <a:ea typeface="ＭＳ Ｐゴシック" pitchFamily="-84" charset="-128"/>
                <a:sym typeface="Symbol" pitchFamily="18" charset="2"/>
              </a:rPr>
              <a:t>2.  </a:t>
            </a:r>
            <a:r>
              <a:rPr lang="en-US" sz="2400" dirty="0">
                <a:ea typeface="ＭＳ Ｐゴシック" pitchFamily="-84" charset="-128"/>
                <a:sym typeface="Symbol" pitchFamily="18" charset="2"/>
              </a:rPr>
              <a:t>absorbed dose			</a:t>
            </a:r>
            <a:r>
              <a:rPr lang="en-US" sz="2400" b="1" dirty="0" smtClean="0">
                <a:ea typeface="ＭＳ Ｐゴシック" pitchFamily="-84" charset="-128"/>
                <a:sym typeface="Symbol" pitchFamily="18" charset="2"/>
              </a:rPr>
              <a:t>A</a:t>
            </a:r>
            <a:r>
              <a:rPr lang="en-US" sz="2400" b="1" dirty="0">
                <a:ea typeface="ＭＳ Ｐゴシック" pitchFamily="-84" charset="-128"/>
                <a:sym typeface="Symbol" pitchFamily="18" charset="2"/>
              </a:rPr>
              <a:t>.  </a:t>
            </a:r>
            <a:r>
              <a:rPr lang="en-US" sz="2400" b="1" dirty="0" smtClean="0">
                <a:ea typeface="ＭＳ Ｐゴシック" pitchFamily="-84" charset="-128"/>
                <a:sym typeface="Symbol" pitchFamily="18" charset="2"/>
              </a:rPr>
              <a:t>mrad</a:t>
            </a:r>
            <a:endParaRPr lang="en-US" sz="2400" b="1" dirty="0">
              <a:ea typeface="ＭＳ Ｐゴシック" pitchFamily="-84" charset="-128"/>
              <a:sym typeface="Symbol" pitchFamily="18" charset="2"/>
            </a:endParaRPr>
          </a:p>
          <a:p>
            <a:pPr marL="0" indent="0">
              <a:buFont typeface="Wingdings" pitchFamily="2" charset="2"/>
              <a:buNone/>
            </a:pPr>
            <a:r>
              <a:rPr lang="en-US" sz="2400" b="1" dirty="0">
                <a:ea typeface="ＭＳ Ｐゴシック" pitchFamily="-84" charset="-128"/>
                <a:sym typeface="Symbol" pitchFamily="18" charset="2"/>
              </a:rPr>
              <a:t>3.  </a:t>
            </a:r>
            <a:r>
              <a:rPr lang="en-US" sz="2400" dirty="0">
                <a:ea typeface="ＭＳ Ｐゴシック" pitchFamily="-84" charset="-128"/>
                <a:sym typeface="Symbol" pitchFamily="18" charset="2"/>
              </a:rPr>
              <a:t>biological damage			</a:t>
            </a:r>
            <a:r>
              <a:rPr lang="en-US" sz="2400" b="1" dirty="0" smtClean="0">
                <a:ea typeface="ＭＳ Ｐゴシック" pitchFamily="-84" charset="-128"/>
                <a:sym typeface="Symbol" pitchFamily="18" charset="2"/>
              </a:rPr>
              <a:t>B.  </a:t>
            </a:r>
            <a:r>
              <a:rPr lang="en-US" sz="2400" b="1" dirty="0">
                <a:ea typeface="ＭＳ Ｐゴシック" pitchFamily="-84" charset="-128"/>
                <a:sym typeface="Symbol" pitchFamily="18" charset="2"/>
              </a:rPr>
              <a:t>m</a:t>
            </a:r>
            <a:r>
              <a:rPr lang="en-US" sz="2400" b="1" dirty="0" smtClean="0">
                <a:ea typeface="ＭＳ Ｐゴシック" pitchFamily="-84" charset="-128"/>
                <a:sym typeface="Symbol" pitchFamily="18" charset="2"/>
              </a:rPr>
              <a:t>rem, D</a:t>
            </a:r>
            <a:r>
              <a:rPr lang="en-US" sz="2400" b="1" dirty="0">
                <a:ea typeface="ＭＳ Ｐゴシック" pitchFamily="-84" charset="-128"/>
                <a:sym typeface="Symbol" pitchFamily="18" charset="2"/>
              </a:rPr>
              <a:t>.  Sv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503920" y="60325"/>
            <a:ext cx="533400" cy="244475"/>
          </a:xfrm>
        </p:spPr>
        <p:txBody>
          <a:bodyPr/>
          <a:lstStyle/>
          <a:p>
            <a:fld id="{043A27B2-9C96-C242-BEFC-B9A15B5EC375}" type="slidenum">
              <a:rPr lang="en-US" smtClean="0"/>
              <a:pPr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78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ChangeArrowheads="1"/>
          </p:cNvSpPr>
          <p:nvPr/>
        </p:nvSpPr>
        <p:spPr bwMode="auto">
          <a:xfrm>
            <a:off x="685800" y="16002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defRPr/>
            </a:pPr>
            <a:endParaRPr lang="en-US" sz="3000">
              <a:solidFill>
                <a:schemeClr val="tx2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5105400" y="5410200"/>
            <a:ext cx="4038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endParaRPr lang="en-US" sz="2100">
              <a:latin typeface="Arial" pitchFamily="34" charset="0"/>
            </a:endParaRPr>
          </a:p>
        </p:txBody>
      </p:sp>
      <p:sp>
        <p:nvSpPr>
          <p:cNvPr id="9" name="Rectangle 9"/>
          <p:cNvSpPr txBox="1">
            <a:spLocks noChangeArrowheads="1"/>
          </p:cNvSpPr>
          <p:nvPr/>
        </p:nvSpPr>
        <p:spPr>
          <a:xfrm>
            <a:off x="506441" y="5158841"/>
            <a:ext cx="8363239" cy="86095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ヒラギノ角ゴ Pro W3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en-US" altLang="en-US" sz="2400" b="1" dirty="0">
                <a:solidFill>
                  <a:srgbClr val="3D9D1E"/>
                </a:solidFill>
                <a:latin typeface="Times New Roman" pitchFamily="18" charset="0"/>
                <a:cs typeface="Times New Roman" pitchFamily="18" charset="0"/>
              </a:rPr>
              <a:t>Learning Goal </a:t>
            </a:r>
            <a:r>
              <a:rPr lang="en-US" altLang="en-US" sz="2400" b="1" dirty="0" smtClean="0">
                <a:solidFill>
                  <a:srgbClr val="3D9D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Given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half-life of a radioisotope, calculate the amount of radioisotope remaining after one or more half-lives.</a:t>
            </a:r>
          </a:p>
        </p:txBody>
      </p:sp>
      <p:pic>
        <p:nvPicPr>
          <p:cNvPr id="3" name="Picture 2" descr="16_Pg540_UnFigure_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46864"/>
            <a:ext cx="4380180" cy="3019197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609600" y="381000"/>
            <a:ext cx="8210550" cy="8382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Times New Roman" charset="0"/>
                <a:ea typeface="ＭＳ Ｐゴシック" pitchFamily="34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pitchFamily="34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pitchFamily="34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pitchFamily="34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pitchFamily="34" charset="-128"/>
                <a:cs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eaLnBrk="1" hangingPunct="1"/>
            <a:r>
              <a:rPr lang="en-US" altLang="en-US" sz="3600" b="1" dirty="0" smtClean="0">
                <a:solidFill>
                  <a:schemeClr val="tx1"/>
                </a:solidFill>
                <a:latin typeface="Times New Roman" pitchFamily="18" charset="0"/>
              </a:rPr>
              <a:t>5.4</a:t>
            </a:r>
            <a:r>
              <a:rPr lang="en-US" altLang="en-US" sz="3600" b="1" dirty="0" smtClean="0">
                <a:latin typeface="Times New Roman" pitchFamily="18" charset="0"/>
              </a:rPr>
              <a:t>  </a:t>
            </a:r>
            <a:r>
              <a:rPr lang="en-US" altLang="en-US" sz="3600" b="1" dirty="0" smtClean="0">
                <a:solidFill>
                  <a:srgbClr val="800000"/>
                </a:solidFill>
                <a:latin typeface="Times New Roman" pitchFamily="18" charset="0"/>
              </a:rPr>
              <a:t>Half-Life of a Radioisotope</a:t>
            </a:r>
            <a:endParaRPr lang="en-US" altLang="en-US" sz="3800" b="1" dirty="0" smtClean="0">
              <a:latin typeface="Times New Roman" pitchFamily="18" charset="0"/>
            </a:endParaRP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1602377" y="2451150"/>
            <a:ext cx="272578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age of the Dead Sea Scrolls was determined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using carbon-14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20325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 txBox="1">
            <a:spLocks noChangeArrowheads="1"/>
          </p:cNvSpPr>
          <p:nvPr/>
        </p:nvSpPr>
        <p:spPr bwMode="auto">
          <a:xfrm>
            <a:off x="609600" y="1587579"/>
            <a:ext cx="8229600" cy="1052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Wingdings" pitchFamily="2" charset="2"/>
              <a:buNone/>
              <a:defRPr/>
            </a:pP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half-life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a radioisotope is the time for the radiation level (activity) to decrease (decay) to one-half of its original value.</a:t>
            </a:r>
          </a:p>
        </p:txBody>
      </p:sp>
      <p:pic>
        <p:nvPicPr>
          <p:cNvPr id="3" name="Picture 2" descr="16_Pg538_UnFigure_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81"/>
          <a:stretch/>
        </p:blipFill>
        <p:spPr>
          <a:xfrm>
            <a:off x="692728" y="2669887"/>
            <a:ext cx="7758545" cy="3613727"/>
          </a:xfrm>
          <a:prstGeom prst="rect">
            <a:avLst/>
          </a:prstGeom>
        </p:spPr>
      </p:pic>
      <p:sp>
        <p:nvSpPr>
          <p:cNvPr id="6" name="Rectangle 5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8567737" cy="914400"/>
          </a:xfrm>
        </p:spPr>
        <p:txBody>
          <a:bodyPr/>
          <a:lstStyle/>
          <a:p>
            <a:pPr eaLnBrk="1" hangingPunct="1"/>
            <a:r>
              <a:rPr lang="en-US" altLang="en-US" sz="3600" b="1" dirty="0" smtClean="0">
                <a:latin typeface="Times New Roman" pitchFamily="18" charset="0"/>
                <a:ea typeface="ＭＳ Ｐゴシック" pitchFamily="34" charset="-128"/>
              </a:rPr>
              <a:t>Half-Life of a Radioisotope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8582297" y="8074"/>
            <a:ext cx="533400" cy="244475"/>
          </a:xfrm>
        </p:spPr>
        <p:txBody>
          <a:bodyPr/>
          <a:lstStyle/>
          <a:p>
            <a:fld id="{35844F59-0371-2F48-9E9E-139019A3E050}" type="slidenum">
              <a:rPr lang="en-US" smtClean="0"/>
              <a:pPr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68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 txBox="1">
            <a:spLocks noChangeArrowheads="1"/>
          </p:cNvSpPr>
          <p:nvPr/>
        </p:nvSpPr>
        <p:spPr bwMode="auto">
          <a:xfrm>
            <a:off x="609600" y="1567207"/>
            <a:ext cx="8229600" cy="1042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decay curve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a diagram illustrating the decay of a radioactive isotope.</a:t>
            </a:r>
          </a:p>
        </p:txBody>
      </p:sp>
      <p:pic>
        <p:nvPicPr>
          <p:cNvPr id="2" name="Picture 1" descr="16_04_Figure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0"/>
          <a:stretch/>
        </p:blipFill>
        <p:spPr>
          <a:xfrm>
            <a:off x="609600" y="2534108"/>
            <a:ext cx="5248867" cy="3444568"/>
          </a:xfrm>
          <a:prstGeom prst="rect">
            <a:avLst/>
          </a:prstGeom>
        </p:spPr>
      </p:pic>
      <p:sp>
        <p:nvSpPr>
          <p:cNvPr id="6" name="Rectangle 5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8567737" cy="914400"/>
          </a:xfrm>
        </p:spPr>
        <p:txBody>
          <a:bodyPr/>
          <a:lstStyle/>
          <a:p>
            <a:pPr eaLnBrk="1" hangingPunct="1"/>
            <a:r>
              <a:rPr lang="en-US" altLang="en-US" sz="3600" b="1" dirty="0" smtClean="0">
                <a:latin typeface="Times New Roman" pitchFamily="18" charset="0"/>
                <a:ea typeface="ＭＳ Ｐゴシック" pitchFamily="34" charset="-128"/>
              </a:rPr>
              <a:t>Decay Curve</a:t>
            </a: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4724400" y="2647671"/>
            <a:ext cx="3536429" cy="164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r>
              <a:rPr lang="en-US" sz="2000" dirty="0">
                <a:latin typeface="Times New Roman" pitchFamily="18" charset="0"/>
              </a:rPr>
              <a:t>The decay curve for iodine-131 shows </a:t>
            </a:r>
            <a:r>
              <a:rPr lang="en-US" sz="2000" dirty="0" smtClean="0">
                <a:latin typeface="Times New Roman" pitchFamily="18" charset="0"/>
              </a:rPr>
              <a:t>that </a:t>
            </a:r>
            <a:r>
              <a:rPr lang="en-US" sz="2000" dirty="0">
                <a:latin typeface="Times New Roman" pitchFamily="18" charset="0"/>
              </a:rPr>
              <a:t>one-half of the radioactive sample decays and one-half remains radioactive after each half-life </a:t>
            </a:r>
            <a:r>
              <a:rPr lang="en-US" sz="2000" dirty="0" smtClean="0">
                <a:latin typeface="Times New Roman" pitchFamily="18" charset="0"/>
              </a:rPr>
              <a:t>of 8 </a:t>
            </a:r>
            <a:r>
              <a:rPr lang="en-US" sz="2000" dirty="0">
                <a:latin typeface="Times New Roman" pitchFamily="18" charset="0"/>
              </a:rPr>
              <a:t>days.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06926" y="8559"/>
            <a:ext cx="533400" cy="244475"/>
          </a:xfrm>
        </p:spPr>
        <p:txBody>
          <a:bodyPr/>
          <a:lstStyle/>
          <a:p>
            <a:fld id="{35844F59-0371-2F48-9E9E-139019A3E050}" type="slidenum">
              <a:rPr lang="en-US" smtClean="0"/>
              <a:pPr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47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_07_Tab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31" y="1524000"/>
            <a:ext cx="7232469" cy="4894222"/>
          </a:xfrm>
          <a:prstGeom prst="rect">
            <a:avLst/>
          </a:prstGeom>
        </p:spPr>
      </p:pic>
      <p:sp>
        <p:nvSpPr>
          <p:cNvPr id="6" name="Rectangle 5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8567737" cy="914400"/>
          </a:xfrm>
        </p:spPr>
        <p:txBody>
          <a:bodyPr/>
          <a:lstStyle/>
          <a:p>
            <a:pPr eaLnBrk="1" hangingPunct="1"/>
            <a:r>
              <a:rPr lang="en-US" altLang="en-US" sz="3600" b="1" dirty="0" smtClean="0">
                <a:latin typeface="Times New Roman" pitchFamily="18" charset="0"/>
                <a:ea typeface="ＭＳ Ｐゴシック" pitchFamily="34" charset="-128"/>
              </a:rPr>
              <a:t>Half-Lives of Radioisotopes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8599714" y="34199"/>
            <a:ext cx="533400" cy="244475"/>
          </a:xfrm>
        </p:spPr>
        <p:txBody>
          <a:bodyPr/>
          <a:lstStyle/>
          <a:p>
            <a:fld id="{35844F59-0371-2F48-9E9E-139019A3E050}" type="slidenum">
              <a:rPr lang="en-US" smtClean="0"/>
              <a:pPr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83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8567737" cy="914400"/>
          </a:xfrm>
        </p:spPr>
        <p:txBody>
          <a:bodyPr/>
          <a:lstStyle/>
          <a:p>
            <a:pPr eaLnBrk="1" hangingPunct="1"/>
            <a:r>
              <a:rPr lang="en-US" altLang="en-US" sz="3600" b="1" dirty="0" smtClean="0">
                <a:latin typeface="Times New Roman" pitchFamily="18" charset="0"/>
                <a:ea typeface="ＭＳ Ｐゴシック" pitchFamily="34" charset="-128"/>
              </a:rPr>
              <a:t>Using Half-Lives of a Radioisotope</a:t>
            </a:r>
          </a:p>
        </p:txBody>
      </p:sp>
      <p:sp>
        <p:nvSpPr>
          <p:cNvPr id="18435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576252"/>
            <a:ext cx="7820297" cy="5029200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 typeface="Wingdings" pitchFamily="2" charset="2"/>
              <a:buNone/>
              <a:tabLst>
                <a:tab pos="971550" algn="l"/>
              </a:tabLst>
            </a:pP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</a:rPr>
              <a:t>Example:  </a:t>
            </a:r>
            <a:r>
              <a:rPr lang="en-US" sz="2400" dirty="0" smtClean="0">
                <a:latin typeface="Times New Roman" pitchFamily="18" charset="0"/>
                <a:ea typeface="ＭＳ Ｐゴシック" pitchFamily="34" charset="-128"/>
              </a:rPr>
              <a:t>The radioisotope strontium-90 has a half-life of 38.1 yr. If a sample contains 36 mg of Sr-90, how many milligrams will remain after 114.3 yr?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591006" y="15240"/>
            <a:ext cx="533400" cy="244475"/>
          </a:xfrm>
        </p:spPr>
        <p:txBody>
          <a:bodyPr/>
          <a:lstStyle/>
          <a:p>
            <a:fld id="{043A27B2-9C96-C242-BEFC-B9A15B5EC375}" type="slidenum">
              <a:rPr lang="en-US" smtClean="0"/>
              <a:pPr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83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8567737" cy="914400"/>
          </a:xfrm>
        </p:spPr>
        <p:txBody>
          <a:bodyPr/>
          <a:lstStyle/>
          <a:p>
            <a:pPr eaLnBrk="1" hangingPunct="1"/>
            <a:r>
              <a:rPr lang="en-US" altLang="en-US" sz="3600" b="1" dirty="0" smtClean="0">
                <a:latin typeface="Times New Roman" pitchFamily="18" charset="0"/>
                <a:ea typeface="ＭＳ Ｐゴシック" pitchFamily="34" charset="-128"/>
              </a:rPr>
              <a:t>Solution</a:t>
            </a:r>
          </a:p>
        </p:txBody>
      </p:sp>
      <p:sp>
        <p:nvSpPr>
          <p:cNvPr id="18435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576251"/>
            <a:ext cx="7820297" cy="5029200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 typeface="Wingdings" pitchFamily="2" charset="2"/>
              <a:buNone/>
              <a:tabLst>
                <a:tab pos="971550" algn="l"/>
              </a:tabLst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Example:  </a:t>
            </a:r>
            <a:r>
              <a:rPr lang="en-US" sz="2400" dirty="0">
                <a:latin typeface="Times New Roman" pitchFamily="18" charset="0"/>
              </a:rPr>
              <a:t>The radioisotope strontium-90 has a half-life of 38.1 yr. If a sample contains 36 mg of Sr-90, how many milligrams will remain after 114.3 yr?</a:t>
            </a:r>
          </a:p>
          <a:p>
            <a:pPr marL="0" indent="0" eaLnBrk="1" hangingPunct="1">
              <a:spcBef>
                <a:spcPct val="0"/>
              </a:spcBef>
              <a:buFont typeface="Wingdings" pitchFamily="2" charset="2"/>
              <a:buNone/>
              <a:tabLst>
                <a:tab pos="971550" algn="l"/>
              </a:tabLst>
            </a:pPr>
            <a:endParaRPr lang="en-US" sz="2400" b="1" dirty="0" smtClean="0">
              <a:latin typeface="Times New Roman" pitchFamily="18" charset="0"/>
              <a:ea typeface="ＭＳ Ｐゴシック" pitchFamily="34" charset="-128"/>
            </a:endParaRPr>
          </a:p>
          <a:p>
            <a:pPr marL="0" indent="0" eaLnBrk="1" hangingPunct="1">
              <a:buFont typeface="Wingdings" pitchFamily="2" charset="2"/>
              <a:buNone/>
              <a:tabLst>
                <a:tab pos="971550" algn="l"/>
              </a:tabLst>
            </a:pP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ea typeface="ＭＳ Ｐゴシック" pitchFamily="34" charset="-128"/>
              </a:rPr>
              <a:t>STEP 1  </a:t>
            </a:r>
            <a:r>
              <a:rPr lang="en-US" sz="2400" b="1" dirty="0" smtClean="0">
                <a:latin typeface="Times New Roman" pitchFamily="18" charset="0"/>
                <a:ea typeface="ＭＳ Ｐゴシック" pitchFamily="34" charset="-128"/>
              </a:rPr>
              <a:t>State the given and needed quantities. </a:t>
            </a:r>
          </a:p>
          <a:p>
            <a:pPr marL="0" indent="0" eaLnBrk="1" hangingPunct="1">
              <a:buFont typeface="Wingdings" pitchFamily="2" charset="2"/>
              <a:buNone/>
              <a:tabLst>
                <a:tab pos="971550" algn="l"/>
              </a:tabLst>
            </a:pPr>
            <a:endParaRPr lang="en-US" sz="2400" b="1" dirty="0" smtClean="0">
              <a:latin typeface="Times New Roman" pitchFamily="18" charset="0"/>
              <a:ea typeface="ＭＳ Ｐゴシック" pitchFamily="34" charset="-128"/>
            </a:endParaRPr>
          </a:p>
          <a:p>
            <a:pPr marL="0" indent="0" eaLnBrk="1" hangingPunct="1">
              <a:buFont typeface="Wingdings" pitchFamily="2" charset="2"/>
              <a:buNone/>
              <a:tabLst>
                <a:tab pos="971550" algn="l"/>
              </a:tabLst>
            </a:pPr>
            <a:endParaRPr lang="en-US" sz="2400" b="1" dirty="0" smtClean="0">
              <a:latin typeface="Times New Roman" pitchFamily="18" charset="0"/>
              <a:ea typeface="ＭＳ Ｐゴシック" pitchFamily="34" charset="-128"/>
            </a:endParaRPr>
          </a:p>
          <a:p>
            <a:pPr marL="0" indent="0" eaLnBrk="1" hangingPunct="1">
              <a:buFont typeface="Wingdings" pitchFamily="2" charset="2"/>
              <a:buNone/>
              <a:tabLst>
                <a:tab pos="971550" algn="l"/>
              </a:tabLst>
            </a:pPr>
            <a:r>
              <a:rPr lang="en-US" sz="2400" b="1" dirty="0" smtClean="0">
                <a:latin typeface="Times New Roman" pitchFamily="18" charset="0"/>
                <a:ea typeface="ＭＳ Ｐゴシック" pitchFamily="34" charset="-128"/>
              </a:rPr>
              <a:t> </a:t>
            </a: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426720" y="3907972"/>
            <a:ext cx="8273141" cy="1219200"/>
          </a:xfrm>
          <a:prstGeom prst="roundRect">
            <a:avLst>
              <a:gd name="adj" fmla="val 16667"/>
            </a:avLst>
          </a:prstGeom>
          <a:solidFill>
            <a:srgbClr val="A992FF">
              <a:alpha val="25098"/>
            </a:srgbClr>
          </a:solidFill>
          <a:ln w="10000">
            <a:solidFill>
              <a:schemeClr val="accent1"/>
            </a:solidFill>
            <a:round/>
            <a:headEnd/>
            <a:tailEnd/>
          </a:ln>
          <a:effectLst>
            <a:outerShdw blurRad="38100" dist="30000" dir="5400000" rotWithShape="0">
              <a:srgbClr val="808080">
                <a:alpha val="4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2000" b="1" dirty="0" smtClean="0">
                <a:latin typeface="Times New Roman" pitchFamily="18" charset="0"/>
                <a:ea typeface="+mn-ea"/>
                <a:cs typeface="Times New Roman" pitchFamily="18" charset="0"/>
              </a:rPr>
              <a:t>ANALYZE THE</a:t>
            </a:r>
            <a:r>
              <a:rPr lang="en-US" sz="2000" b="1" dirty="0">
                <a:latin typeface="Times New Roman" pitchFamily="18" charset="0"/>
                <a:ea typeface="+mn-ea"/>
                <a:cs typeface="Times New Roman" pitchFamily="18" charset="0"/>
              </a:rPr>
              <a:t>	    </a:t>
            </a:r>
            <a:r>
              <a:rPr lang="en-US" sz="2000" b="1" dirty="0" smtClean="0">
                <a:latin typeface="Times New Roman" pitchFamily="18" charset="0"/>
                <a:ea typeface="+mn-ea"/>
                <a:cs typeface="Times New Roman" pitchFamily="18" charset="0"/>
              </a:rPr>
              <a:t>Given</a:t>
            </a:r>
            <a:r>
              <a:rPr lang="en-US" sz="2000" b="1" dirty="0">
                <a:latin typeface="Times New Roman" pitchFamily="18" charset="0"/>
                <a:ea typeface="+mn-ea"/>
                <a:cs typeface="Times New Roman" pitchFamily="18" charset="0"/>
              </a:rPr>
              <a:t>	     </a:t>
            </a:r>
            <a:r>
              <a:rPr lang="en-US" sz="2000" b="1" dirty="0" smtClean="0">
                <a:latin typeface="Times New Roman" pitchFamily="18" charset="0"/>
                <a:ea typeface="+mn-ea"/>
                <a:cs typeface="Times New Roman" pitchFamily="18" charset="0"/>
              </a:rPr>
              <a:t>                  Need		   Connect</a:t>
            </a:r>
          </a:p>
          <a:p>
            <a:pPr>
              <a:defRPr/>
            </a:pPr>
            <a:r>
              <a:rPr lang="en-US" sz="2000" b="1" dirty="0" smtClean="0">
                <a:latin typeface="Times New Roman" pitchFamily="18" charset="0"/>
                <a:ea typeface="+mn-ea"/>
                <a:cs typeface="Times New Roman" pitchFamily="18" charset="0"/>
              </a:rPr>
              <a:t>PROBLEM</a:t>
            </a:r>
            <a:r>
              <a:rPr lang="en-US" sz="2000" dirty="0" smtClean="0">
                <a:latin typeface="Times New Roman" pitchFamily="18" charset="0"/>
                <a:ea typeface="+mn-ea"/>
                <a:cs typeface="Times New Roman" pitchFamily="18" charset="0"/>
              </a:rPr>
              <a:t>             36 mg of Sr-90,       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milligrams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of Sr-90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number of</a:t>
            </a:r>
          </a:p>
          <a:p>
            <a:pPr>
              <a:defRPr/>
            </a:pPr>
            <a:r>
              <a:rPr lang="en-US" sz="2000" dirty="0" smtClean="0">
                <a:latin typeface="Times New Roman" pitchFamily="18" charset="0"/>
                <a:ea typeface="+mn-ea"/>
                <a:cs typeface="Times New Roman" pitchFamily="18" charset="0"/>
              </a:rPr>
              <a:t>		        114.3 yr elapsed,    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remaining		     half-lives</a:t>
            </a:r>
            <a:endParaRPr lang="en-US" sz="2000" dirty="0"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>
              <a:defRPr/>
            </a:pPr>
            <a:r>
              <a:rPr lang="en-US" sz="2000" dirty="0">
                <a:latin typeface="Times New Roman" pitchFamily="18" charset="0"/>
                <a:ea typeface="+mn-ea"/>
                <a:cs typeface="Times New Roman" pitchFamily="18" charset="0"/>
              </a:rPr>
              <a:t>		        </a:t>
            </a:r>
            <a:r>
              <a:rPr lang="en-US" sz="2000" dirty="0" smtClean="0">
                <a:latin typeface="Times New Roman" pitchFamily="18" charset="0"/>
                <a:ea typeface="+mn-ea"/>
                <a:cs typeface="Times New Roman" pitchFamily="18" charset="0"/>
              </a:rPr>
              <a:t>half-life </a:t>
            </a:r>
            <a:r>
              <a:rPr lang="en-US" sz="2000" dirty="0">
                <a:latin typeface="Times New Roman" pitchFamily="18" charset="0"/>
                <a:ea typeface="+mn-ea"/>
                <a:cs typeface="Times New Roman" pitchFamily="18" charset="0"/>
              </a:rPr>
              <a:t>= 38.1 </a:t>
            </a:r>
            <a:r>
              <a:rPr lang="en-US" sz="2000" dirty="0" smtClean="0">
                <a:latin typeface="Times New Roman" pitchFamily="18" charset="0"/>
                <a:ea typeface="+mn-ea"/>
                <a:cs typeface="Times New Roman" pitchFamily="18" charset="0"/>
              </a:rPr>
              <a:t>yr</a:t>
            </a:r>
            <a:endParaRPr lang="en-US" sz="2000" dirty="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0896" y="304800"/>
            <a:ext cx="3191192" cy="80934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610600" y="16782"/>
            <a:ext cx="533400" cy="244475"/>
          </a:xfrm>
        </p:spPr>
        <p:txBody>
          <a:bodyPr/>
          <a:lstStyle/>
          <a:p>
            <a:fld id="{043A27B2-9C96-C242-BEFC-B9A15B5EC375}" type="slidenum">
              <a:rPr lang="en-US" smtClean="0"/>
              <a:pPr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48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8567737" cy="914400"/>
          </a:xfrm>
        </p:spPr>
        <p:txBody>
          <a:bodyPr/>
          <a:lstStyle/>
          <a:p>
            <a:pPr eaLnBrk="1" hangingPunct="1"/>
            <a:r>
              <a:rPr lang="en-US" altLang="en-US" sz="3600" b="1" dirty="0" smtClean="0">
                <a:latin typeface="Times New Roman" pitchFamily="18" charset="0"/>
                <a:ea typeface="ＭＳ Ｐゴシック" pitchFamily="34" charset="-128"/>
              </a:rPr>
              <a:t>Solution</a:t>
            </a:r>
          </a:p>
        </p:txBody>
      </p:sp>
      <p:sp>
        <p:nvSpPr>
          <p:cNvPr id="19459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584960"/>
            <a:ext cx="7855131" cy="5029200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 typeface="Wingdings" pitchFamily="2" charset="2"/>
              <a:buNone/>
              <a:tabLst>
                <a:tab pos="971550" algn="l"/>
              </a:tabLst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Example:  </a:t>
            </a:r>
            <a:r>
              <a:rPr lang="en-US" sz="2400" dirty="0">
                <a:latin typeface="Times New Roman" pitchFamily="18" charset="0"/>
              </a:rPr>
              <a:t>The radioisotope strontium-90 has a half-life of 38.1 yr. If a sample contains 36 mg of Sr-90, how many milligrams will remain after 114.3 yr?</a:t>
            </a:r>
          </a:p>
          <a:p>
            <a:pPr marL="0" indent="0" eaLnBrk="1" hangingPunct="1">
              <a:buFont typeface="Wingdings" pitchFamily="2" charset="2"/>
              <a:buNone/>
              <a:tabLst>
                <a:tab pos="450850" algn="l"/>
                <a:tab pos="971550" algn="l"/>
              </a:tabLst>
            </a:pPr>
            <a:r>
              <a:rPr lang="en-US" sz="2400" b="1" dirty="0" smtClean="0">
                <a:latin typeface="Times New Roman" pitchFamily="18" charset="0"/>
                <a:ea typeface="ＭＳ Ｐゴシック" pitchFamily="34" charset="-128"/>
              </a:rPr>
              <a:t> </a:t>
            </a:r>
          </a:p>
          <a:p>
            <a:pPr marL="0" indent="0" eaLnBrk="1" hangingPunct="1">
              <a:spcBef>
                <a:spcPct val="0"/>
              </a:spcBef>
              <a:buFont typeface="Wingdings" pitchFamily="2" charset="2"/>
              <a:buNone/>
              <a:tabLst>
                <a:tab pos="450850" algn="l"/>
                <a:tab pos="971550" algn="l"/>
              </a:tabLst>
            </a:pP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ea typeface="ＭＳ Ｐゴシック" pitchFamily="34" charset="-128"/>
              </a:rPr>
              <a:t>STEP 2</a:t>
            </a:r>
            <a:r>
              <a:rPr lang="en-US" sz="2400" dirty="0" smtClean="0">
                <a:solidFill>
                  <a:srgbClr val="7030A0"/>
                </a:solidFill>
                <a:latin typeface="Times New Roman" pitchFamily="18" charset="0"/>
                <a:ea typeface="ＭＳ Ｐゴシック" pitchFamily="34" charset="-128"/>
              </a:rPr>
              <a:t>  </a:t>
            </a:r>
            <a:r>
              <a:rPr lang="en-US" sz="2400" b="1" dirty="0" smtClean="0">
                <a:latin typeface="Times New Roman" pitchFamily="18" charset="0"/>
                <a:ea typeface="ＭＳ Ｐゴシック" pitchFamily="34" charset="-128"/>
              </a:rPr>
              <a:t>Write a plan to calculate the unknown quantity.</a:t>
            </a:r>
          </a:p>
          <a:p>
            <a:pPr marL="0" indent="0" eaLnBrk="1" hangingPunct="1">
              <a:buFont typeface="Wingdings" pitchFamily="2" charset="2"/>
              <a:buNone/>
              <a:tabLst>
                <a:tab pos="450850" algn="l"/>
                <a:tab pos="971550" algn="l"/>
              </a:tabLst>
            </a:pPr>
            <a:r>
              <a:rPr lang="en-US" sz="2400" dirty="0" smtClean="0">
                <a:latin typeface="Times New Roman" pitchFamily="18" charset="0"/>
                <a:ea typeface="ＭＳ Ｐゴシック" pitchFamily="34" charset="-128"/>
              </a:rPr>
              <a:t>	 years                  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</a:rPr>
              <a:t>     </a:t>
            </a:r>
            <a:r>
              <a:rPr lang="en-US" sz="2400" dirty="0" smtClean="0">
                <a:latin typeface="Times New Roman" pitchFamily="18" charset="0"/>
                <a:ea typeface="ＭＳ Ｐゴシック" pitchFamily="34" charset="-128"/>
              </a:rPr>
              <a:t>number of half-lives</a:t>
            </a:r>
          </a:p>
          <a:p>
            <a:pPr marL="0" indent="0" eaLnBrk="1" hangingPunct="1">
              <a:buFont typeface="Wingdings" pitchFamily="2" charset="2"/>
              <a:buNone/>
              <a:tabLst>
                <a:tab pos="450850" algn="l"/>
                <a:tab pos="971550" algn="l"/>
              </a:tabLst>
            </a:pPr>
            <a:endParaRPr lang="en-US" sz="2400" dirty="0" smtClean="0">
              <a:latin typeface="Times New Roman" pitchFamily="18" charset="0"/>
              <a:ea typeface="ＭＳ Ｐゴシック" pitchFamily="34" charset="-128"/>
            </a:endParaRPr>
          </a:p>
          <a:p>
            <a:pPr marL="0" indent="0" eaLnBrk="1" hangingPunct="1">
              <a:buFont typeface="Wingdings" pitchFamily="2" charset="2"/>
              <a:buNone/>
              <a:tabLst>
                <a:tab pos="450850" algn="l"/>
                <a:tab pos="971550" algn="l"/>
              </a:tabLst>
            </a:pPr>
            <a:r>
              <a:rPr lang="en-US" sz="2400" dirty="0" smtClean="0">
                <a:latin typeface="Times New Roman" pitchFamily="18" charset="0"/>
                <a:ea typeface="ＭＳ Ｐゴシック" pitchFamily="34" charset="-128"/>
              </a:rPr>
              <a:t>	 mg of Sr-90                            mg of Sr-90 remaining</a:t>
            </a:r>
          </a:p>
        </p:txBody>
      </p:sp>
      <p:sp>
        <p:nvSpPr>
          <p:cNvPr id="9" name="Pentagon 8"/>
          <p:cNvSpPr>
            <a:spLocks noChangeArrowheads="1"/>
          </p:cNvSpPr>
          <p:nvPr/>
        </p:nvSpPr>
        <p:spPr bwMode="auto">
          <a:xfrm>
            <a:off x="1994263" y="3572691"/>
            <a:ext cx="1567543" cy="533400"/>
          </a:xfrm>
          <a:prstGeom prst="homePlate">
            <a:avLst>
              <a:gd name="adj" fmla="val 49995"/>
            </a:avLst>
          </a:prstGeom>
          <a:solidFill>
            <a:srgbClr val="96DB7B">
              <a:alpha val="23921"/>
            </a:srgbClr>
          </a:solidFill>
          <a:ln w="10000">
            <a:solidFill>
              <a:schemeClr val="accent1"/>
            </a:solidFill>
            <a:miter lim="800000"/>
            <a:headEnd/>
            <a:tailEnd/>
          </a:ln>
          <a:effectLst>
            <a:outerShdw blurRad="38100" dist="30000" dir="5400000" rotWithShape="0">
              <a:srgbClr val="808080">
                <a:alpha val="45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Half-life</a:t>
            </a:r>
            <a:endParaRPr lang="en-US" sz="2000" dirty="0">
              <a:solidFill>
                <a:srgbClr val="00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Pentagon 10"/>
          <p:cNvSpPr>
            <a:spLocks noChangeArrowheads="1"/>
          </p:cNvSpPr>
          <p:nvPr/>
        </p:nvSpPr>
        <p:spPr bwMode="auto">
          <a:xfrm>
            <a:off x="2844437" y="4437017"/>
            <a:ext cx="1765663" cy="685800"/>
          </a:xfrm>
          <a:prstGeom prst="homePlate">
            <a:avLst>
              <a:gd name="adj" fmla="val 49994"/>
            </a:avLst>
          </a:prstGeom>
          <a:solidFill>
            <a:srgbClr val="96DB7B">
              <a:alpha val="23921"/>
            </a:srgbClr>
          </a:solidFill>
          <a:ln w="10000">
            <a:solidFill>
              <a:schemeClr val="accent1"/>
            </a:solidFill>
            <a:miter lim="800000"/>
            <a:headEnd/>
            <a:tailEnd/>
          </a:ln>
          <a:effectLst>
            <a:outerShdw blurRad="38100" dist="30000" dir="5400000" rotWithShape="0">
              <a:srgbClr val="808080">
                <a:alpha val="45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Number 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of 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half-lives</a:t>
            </a:r>
            <a:endParaRPr lang="en-US" sz="2000" dirty="0">
              <a:solidFill>
                <a:srgbClr val="00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599714" y="0"/>
            <a:ext cx="533400" cy="244475"/>
          </a:xfrm>
        </p:spPr>
        <p:txBody>
          <a:bodyPr/>
          <a:lstStyle/>
          <a:p>
            <a:fld id="{043A27B2-9C96-C242-BEFC-B9A15B5EC375}" type="slidenum">
              <a:rPr lang="en-US" smtClean="0"/>
              <a:pPr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77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8567737" cy="914400"/>
          </a:xfrm>
        </p:spPr>
        <p:txBody>
          <a:bodyPr/>
          <a:lstStyle/>
          <a:p>
            <a:pPr eaLnBrk="1" hangingPunct="1"/>
            <a:r>
              <a:rPr lang="en-US" altLang="en-US" sz="3600" b="1" dirty="0" smtClean="0">
                <a:latin typeface="Times New Roman" pitchFamily="18" charset="0"/>
                <a:ea typeface="ＭＳ Ｐゴシック" pitchFamily="34" charset="-128"/>
              </a:rPr>
              <a:t>Solution</a:t>
            </a:r>
          </a:p>
        </p:txBody>
      </p:sp>
      <p:sp>
        <p:nvSpPr>
          <p:cNvPr id="22531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576252"/>
            <a:ext cx="7942217" cy="5029200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 typeface="Wingdings" pitchFamily="2" charset="2"/>
              <a:buNone/>
              <a:tabLst>
                <a:tab pos="971550" algn="l"/>
              </a:tabLst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Example:  </a:t>
            </a:r>
            <a:r>
              <a:rPr lang="en-US" sz="2400" dirty="0">
                <a:latin typeface="Times New Roman" pitchFamily="18" charset="0"/>
              </a:rPr>
              <a:t>The radioisotope strontium-90 has a half-life of 38.1 yr. If a sample contains 36 mg of Sr-90, how many milligrams will remain after 114.3 yr?</a:t>
            </a:r>
          </a:p>
          <a:p>
            <a:pPr marL="0" indent="0" eaLnBrk="1" hangingPunct="1">
              <a:spcBef>
                <a:spcPct val="0"/>
              </a:spcBef>
              <a:buFont typeface="Wingdings" charset="0"/>
              <a:buNone/>
              <a:defRPr/>
            </a:pPr>
            <a:endParaRPr lang="en-US" sz="2400" dirty="0">
              <a:ea typeface="ＭＳ Ｐゴシック" charset="0"/>
              <a:cs typeface="ＭＳ Ｐゴシック" charset="0"/>
            </a:endParaRPr>
          </a:p>
          <a:p>
            <a:pPr marL="0" indent="0" eaLnBrk="1" hangingPunct="1">
              <a:buFont typeface="Wingdings" charset="0"/>
              <a:buNone/>
              <a:defRPr/>
            </a:pPr>
            <a:r>
              <a:rPr lang="en-US" sz="2400" b="1" dirty="0" smtClean="0">
                <a:solidFill>
                  <a:srgbClr val="7030A0"/>
                </a:solidFill>
                <a:ea typeface="ＭＳ Ｐゴシック" charset="0"/>
                <a:cs typeface="ＭＳ Ｐゴシック" charset="0"/>
              </a:rPr>
              <a:t>STEP </a:t>
            </a:r>
            <a:r>
              <a:rPr lang="en-US" sz="2400" b="1" dirty="0">
                <a:solidFill>
                  <a:srgbClr val="7030A0"/>
                </a:solidFill>
                <a:ea typeface="ＭＳ Ｐゴシック" charset="0"/>
                <a:cs typeface="ＭＳ Ｐゴシック" charset="0"/>
              </a:rPr>
              <a:t>3   </a:t>
            </a:r>
            <a:r>
              <a:rPr lang="en-US" sz="2400" b="1" dirty="0">
                <a:ea typeface="ＭＳ Ｐゴシック" charset="0"/>
                <a:cs typeface="ＭＳ Ｐゴシック" charset="0"/>
              </a:rPr>
              <a:t>Write the half-life equality and conversion factors.</a:t>
            </a:r>
          </a:p>
          <a:p>
            <a:pPr marL="0" indent="0" eaLnBrk="1" hangingPunct="1">
              <a:buFont typeface="Wingdings" charset="0"/>
              <a:buNone/>
              <a:defRPr/>
            </a:pPr>
            <a:r>
              <a:rPr lang="en-US" sz="2400" dirty="0">
                <a:ea typeface="ＭＳ Ｐゴシック" charset="0"/>
                <a:cs typeface="ＭＳ Ｐゴシック" charset="0"/>
              </a:rPr>
              <a:t>		</a:t>
            </a:r>
            <a:endParaRPr lang="en-US" sz="2400" dirty="0" smtClean="0">
              <a:ea typeface="ＭＳ Ｐゴシック" charset="0"/>
              <a:cs typeface="ＭＳ Ｐゴシック" charset="0"/>
            </a:endParaRPr>
          </a:p>
          <a:p>
            <a:pPr marL="0" indent="0" eaLnBrk="1" hangingPunct="1">
              <a:buFont typeface="Wingdings" charset="0"/>
              <a:buNone/>
              <a:defRPr/>
            </a:pPr>
            <a:endParaRPr lang="en-US" sz="2400" dirty="0">
              <a:ea typeface="ＭＳ Ｐゴシック" charset="0"/>
              <a:cs typeface="ＭＳ Ｐゴシック" charset="0"/>
            </a:endParaRPr>
          </a:p>
          <a:p>
            <a:pPr marL="0" indent="0" eaLnBrk="1" hangingPunct="1">
              <a:buFont typeface="Wingdings" charset="0"/>
              <a:buNone/>
              <a:defRPr/>
            </a:pPr>
            <a:endParaRPr lang="en-US" sz="2400" dirty="0" smtClean="0"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2244725" y="3813175"/>
          <a:ext cx="3309938" cy="1265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Equation" r:id="rId3" imgW="1663700" imgH="635000" progId="Equation.DSMT4">
                  <p:embed/>
                </p:oleObj>
              </mc:Choice>
              <mc:Fallback>
                <p:oleObj name="Equation" r:id="rId3" imgW="1663700" imgH="635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44725" y="3813175"/>
                        <a:ext cx="3309938" cy="1265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610600" y="16782"/>
            <a:ext cx="533400" cy="244475"/>
          </a:xfrm>
        </p:spPr>
        <p:txBody>
          <a:bodyPr/>
          <a:lstStyle/>
          <a:p>
            <a:fld id="{043A27B2-9C96-C242-BEFC-B9A15B5EC375}" type="slidenum">
              <a:rPr lang="en-US" smtClean="0"/>
              <a:pPr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103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5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8567737" cy="914400"/>
          </a:xfrm>
        </p:spPr>
        <p:txBody>
          <a:bodyPr/>
          <a:lstStyle/>
          <a:p>
            <a:pPr eaLnBrk="1" hangingPunct="1"/>
            <a:r>
              <a:rPr lang="en-US" altLang="en-US" sz="3600" b="1" dirty="0" smtClean="0">
                <a:latin typeface="Times New Roman" pitchFamily="18" charset="0"/>
                <a:ea typeface="ＭＳ Ｐゴシック" pitchFamily="34" charset="-128"/>
              </a:rPr>
              <a:t>Solution</a:t>
            </a:r>
          </a:p>
        </p:txBody>
      </p:sp>
      <p:sp>
        <p:nvSpPr>
          <p:cNvPr id="21507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576666"/>
            <a:ext cx="8305800" cy="5029200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 typeface="Wingdings" pitchFamily="2" charset="2"/>
              <a:buNone/>
              <a:tabLst>
                <a:tab pos="971550" algn="l"/>
              </a:tabLst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Example:  </a:t>
            </a:r>
            <a:r>
              <a:rPr lang="en-US" sz="2400" dirty="0">
                <a:latin typeface="Times New Roman" pitchFamily="18" charset="0"/>
              </a:rPr>
              <a:t>The radioisotope strontium-90 has a half-life of </a:t>
            </a:r>
            <a:endParaRPr lang="en-US" sz="2400" dirty="0" smtClean="0">
              <a:latin typeface="Times New Roman" pitchFamily="18" charset="0"/>
            </a:endParaRPr>
          </a:p>
          <a:p>
            <a:pPr marL="0" indent="0" eaLnBrk="1" hangingPunct="1">
              <a:spcBef>
                <a:spcPct val="0"/>
              </a:spcBef>
              <a:buFont typeface="Wingdings" pitchFamily="2" charset="2"/>
              <a:buNone/>
              <a:tabLst>
                <a:tab pos="971550" algn="l"/>
              </a:tabLst>
            </a:pPr>
            <a:r>
              <a:rPr lang="en-US" sz="2400" dirty="0" smtClean="0">
                <a:latin typeface="Times New Roman" pitchFamily="18" charset="0"/>
              </a:rPr>
              <a:t>38.1 </a:t>
            </a:r>
            <a:r>
              <a:rPr lang="en-US" sz="2400" dirty="0">
                <a:latin typeface="Times New Roman" pitchFamily="18" charset="0"/>
              </a:rPr>
              <a:t>yr. If a sample contains 36 mg of Sr-90, how many milligrams will remain after 114.3 yr?</a:t>
            </a:r>
          </a:p>
          <a:p>
            <a:pPr marL="0" indent="0" eaLnBrk="1" hangingPunct="1">
              <a:buFont typeface="Wingdings" pitchFamily="2" charset="2"/>
              <a:buNone/>
            </a:pPr>
            <a:endParaRPr lang="en-US" sz="2400" dirty="0" smtClean="0">
              <a:latin typeface="Times New Roman" pitchFamily="18" charset="0"/>
              <a:ea typeface="ＭＳ Ｐゴシック" pitchFamily="34" charset="-128"/>
            </a:endParaRPr>
          </a:p>
          <a:p>
            <a:pPr marL="0" indent="0" eaLnBrk="1" hangingPunct="1">
              <a:buFont typeface="Wingdings" pitchFamily="2" charset="2"/>
              <a:buNone/>
            </a:pP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ea typeface="ＭＳ Ｐゴシック" pitchFamily="34" charset="-128"/>
              </a:rPr>
              <a:t>STEP 4  </a:t>
            </a:r>
            <a:r>
              <a:rPr lang="en-US" sz="2400" b="1" dirty="0" smtClean="0">
                <a:latin typeface="Times New Roman" pitchFamily="18" charset="0"/>
                <a:ea typeface="ＭＳ Ｐゴシック" pitchFamily="34" charset="-128"/>
              </a:rPr>
              <a:t>Set up the problem to calculate the needed quantity. </a:t>
            </a:r>
            <a:endParaRPr lang="en-US" sz="2400" dirty="0" smtClean="0">
              <a:latin typeface="Times New Roman" pitchFamily="18" charset="0"/>
              <a:ea typeface="ＭＳ Ｐゴシック" pitchFamily="34" charset="-128"/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/>
          </p:nvPr>
        </p:nvGraphicFramePr>
        <p:xfrm>
          <a:off x="469900" y="5010150"/>
          <a:ext cx="8262938" cy="960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Equation" r:id="rId3" imgW="4152900" imgH="482600" progId="Equation.DSMT4">
                  <p:embed/>
                </p:oleObj>
              </mc:Choice>
              <mc:Fallback>
                <p:oleObj name="Equation" r:id="rId3" imgW="4152900" imgH="482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9900" y="5010150"/>
                        <a:ext cx="8262938" cy="960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/>
          </p:nvPr>
        </p:nvGraphicFramePr>
        <p:xfrm>
          <a:off x="1747593" y="3817659"/>
          <a:ext cx="4953000" cy="83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name="Equation" r:id="rId5" imgW="2489200" imgH="419100" progId="Equation.DSMT4">
                  <p:embed/>
                </p:oleObj>
              </mc:Choice>
              <mc:Fallback>
                <p:oleObj name="Equation" r:id="rId5" imgW="2489200" imgH="419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7593" y="3817659"/>
                        <a:ext cx="4953000" cy="835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1" name="Straight Connector 20"/>
          <p:cNvCxnSpPr>
            <a:cxnSpLocks noChangeShapeType="1"/>
          </p:cNvCxnSpPr>
          <p:nvPr/>
        </p:nvCxnSpPr>
        <p:spPr bwMode="auto">
          <a:xfrm flipV="1">
            <a:off x="2489055" y="4140620"/>
            <a:ext cx="306397" cy="189101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>
            <a:outerShdw blurRad="38100" dist="30000" dir="5400000" rotWithShape="0">
              <a:srgbClr val="808080">
                <a:alpha val="4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Straight Connector 21"/>
          <p:cNvCxnSpPr>
            <a:cxnSpLocks noChangeShapeType="1"/>
          </p:cNvCxnSpPr>
          <p:nvPr/>
        </p:nvCxnSpPr>
        <p:spPr bwMode="auto">
          <a:xfrm flipV="1">
            <a:off x="3917696" y="4374872"/>
            <a:ext cx="306397" cy="189101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>
            <a:outerShdw blurRad="38100" dist="30000" dir="5400000" rotWithShape="0">
              <a:srgbClr val="808080">
                <a:alpha val="4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608423" y="0"/>
            <a:ext cx="533400" cy="244475"/>
          </a:xfrm>
        </p:spPr>
        <p:txBody>
          <a:bodyPr/>
          <a:lstStyle/>
          <a:p>
            <a:fld id="{043A27B2-9C96-C242-BEFC-B9A15B5EC375}" type="slidenum">
              <a:rPr lang="en-US" smtClean="0"/>
              <a:pPr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84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5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8015288" cy="914400"/>
          </a:xfrm>
        </p:spPr>
        <p:txBody>
          <a:bodyPr/>
          <a:lstStyle/>
          <a:p>
            <a:pPr eaLnBrk="1" hangingPunct="1"/>
            <a:r>
              <a:rPr lang="en-US" altLang="en-US" sz="3600" b="1" dirty="0" smtClean="0">
                <a:latin typeface="Times New Roman" pitchFamily="18" charset="0"/>
                <a:ea typeface="ＭＳ Ｐゴシック" pitchFamily="34" charset="-128"/>
              </a:rPr>
              <a:t>Types of Radiation Emitted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7848600" cy="2590800"/>
          </a:xfrm>
        </p:spPr>
        <p:txBody>
          <a:bodyPr/>
          <a:lstStyle/>
          <a:p>
            <a:pPr marL="0" indent="0" eaLnBrk="1" hangingPunct="1">
              <a:spcAft>
                <a:spcPct val="20000"/>
              </a:spcAft>
              <a:buClr>
                <a:srgbClr val="7DA0D0"/>
              </a:buClr>
              <a:buSzTx/>
              <a:buFont typeface="Wingdings" charset="0"/>
              <a:buNone/>
              <a:defRPr/>
            </a:pPr>
            <a:r>
              <a:rPr lang="en-US" sz="2400" dirty="0">
                <a:solidFill>
                  <a:srgbClr val="000000"/>
                </a:solidFill>
              </a:rPr>
              <a:t>Radioisotopes emit radiation such </a:t>
            </a:r>
            <a:r>
              <a:rPr lang="en-US" sz="2400" dirty="0" smtClean="0">
                <a:solidFill>
                  <a:srgbClr val="000000"/>
                </a:solidFill>
              </a:rPr>
              <a:t>as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pPr eaLnBrk="1" hangingPunct="1">
              <a:spcAft>
                <a:spcPct val="20000"/>
              </a:spcAft>
              <a:buClr>
                <a:schemeClr val="accent1"/>
              </a:buClr>
              <a:buSzTx/>
              <a:buFont typeface="Arial" charset="0"/>
              <a:buChar char="•"/>
              <a:defRPr/>
            </a:pPr>
            <a:r>
              <a:rPr lang="en-US" sz="2400" b="1" dirty="0" smtClean="0">
                <a:solidFill>
                  <a:srgbClr val="000000"/>
                </a:solidFill>
              </a:rPr>
              <a:t>alpha </a:t>
            </a:r>
            <a:r>
              <a:rPr lang="en-US" sz="2400" b="1" dirty="0"/>
              <a:t>(</a:t>
            </a:r>
            <a:r>
              <a:rPr lang="en-US" altLang="en-US" sz="2400" b="1" i="1" dirty="0">
                <a:solidFill>
                  <a:srgbClr val="000000"/>
                </a:solidFill>
                <a:latin typeface="Symbol" pitchFamily="-110" charset="2"/>
                <a:ea typeface="ＭＳ Ｐゴシック" pitchFamily="-110" charset="-128"/>
              </a:rPr>
              <a:t>a</a:t>
            </a:r>
            <a:r>
              <a:rPr lang="en-US" altLang="en-US" sz="2400" b="1" dirty="0">
                <a:solidFill>
                  <a:srgbClr val="000000"/>
                </a:solidFill>
                <a:latin typeface="Symbol" pitchFamily="-110" charset="2"/>
                <a:ea typeface="ＭＳ Ｐゴシック" pitchFamily="-110" charset="-128"/>
              </a:rPr>
              <a:t>)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b="1" dirty="0">
                <a:solidFill>
                  <a:srgbClr val="000000"/>
                </a:solidFill>
              </a:rPr>
              <a:t>particles</a:t>
            </a:r>
            <a:r>
              <a:rPr lang="en-US" sz="2400" dirty="0">
                <a:solidFill>
                  <a:srgbClr val="000000"/>
                </a:solidFill>
              </a:rPr>
              <a:t>, identical to a helium </a:t>
            </a:r>
            <a:r>
              <a:rPr lang="en-US" sz="2400" dirty="0" smtClean="0">
                <a:solidFill>
                  <a:srgbClr val="000000"/>
                </a:solidFill>
              </a:rPr>
              <a:t>nucleus </a:t>
            </a:r>
          </a:p>
          <a:p>
            <a:pPr eaLnBrk="1" hangingPunct="1">
              <a:spcAft>
                <a:spcPct val="20000"/>
              </a:spcAft>
              <a:buClr>
                <a:schemeClr val="accent1"/>
              </a:buClr>
              <a:buSzTx/>
              <a:buFont typeface="Arial" charset="0"/>
              <a:buChar char="•"/>
              <a:defRPr/>
            </a:pPr>
            <a:r>
              <a:rPr lang="en-US" sz="2400" b="1" dirty="0" smtClean="0">
                <a:solidFill>
                  <a:srgbClr val="000000"/>
                </a:solidFill>
              </a:rPr>
              <a:t>beta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b="1" dirty="0" smtClean="0">
                <a:solidFill>
                  <a:srgbClr val="000000"/>
                </a:solidFill>
              </a:rPr>
              <a:t>(</a:t>
            </a:r>
            <a:r>
              <a:rPr lang="en-US" sz="2400" b="1" i="1" dirty="0" smtClean="0">
                <a:latin typeface="Times New Roman" pitchFamily="18" charset="0"/>
              </a:rPr>
              <a:t>β</a:t>
            </a:r>
            <a:r>
              <a:rPr lang="en-US" altLang="en-US" sz="2400" b="1" dirty="0" smtClean="0">
                <a:solidFill>
                  <a:srgbClr val="000000"/>
                </a:solidFill>
                <a:latin typeface="Symbol" pitchFamily="-110" charset="2"/>
                <a:ea typeface="ＭＳ Ｐゴシック" pitchFamily="-110" charset="-128"/>
              </a:rPr>
              <a:t>)</a:t>
            </a:r>
            <a:r>
              <a:rPr lang="en-US" alt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smtClean="0">
                <a:solidFill>
                  <a:srgbClr val="000000"/>
                </a:solidFill>
              </a:rPr>
              <a:t>particles</a:t>
            </a:r>
            <a:r>
              <a:rPr lang="en-US" sz="2400" dirty="0" smtClean="0">
                <a:solidFill>
                  <a:srgbClr val="000000"/>
                </a:solidFill>
              </a:rPr>
              <a:t>, high-energy electrons </a:t>
            </a:r>
          </a:p>
          <a:p>
            <a:pPr eaLnBrk="1" hangingPunct="1">
              <a:spcAft>
                <a:spcPct val="20000"/>
              </a:spcAft>
              <a:buClr>
                <a:schemeClr val="accent1"/>
              </a:buClr>
              <a:buSzTx/>
              <a:buFont typeface="Arial" charset="0"/>
              <a:buChar char="•"/>
              <a:defRPr/>
            </a:pPr>
            <a:r>
              <a:rPr lang="en-US" sz="2400" b="1" dirty="0" smtClean="0">
                <a:solidFill>
                  <a:srgbClr val="000000"/>
                </a:solidFill>
              </a:rPr>
              <a:t>positrons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b="1" dirty="0">
                <a:solidFill>
                  <a:srgbClr val="000000"/>
                </a:solidFill>
              </a:rPr>
              <a:t>(</a:t>
            </a:r>
            <a:r>
              <a:rPr lang="en-US" sz="2400" b="1" i="1" dirty="0">
                <a:latin typeface="Times New Roman" pitchFamily="18" charset="0"/>
              </a:rPr>
              <a:t>β</a:t>
            </a:r>
            <a:r>
              <a:rPr lang="en-US" sz="2400" b="1" i="1" baseline="30000" dirty="0" smtClean="0">
                <a:latin typeface="Times New Roman" pitchFamily="18" charset="0"/>
              </a:rPr>
              <a:t>+</a:t>
            </a:r>
            <a:r>
              <a:rPr lang="en-US" altLang="en-US" sz="2400" b="1" dirty="0" smtClean="0">
                <a:solidFill>
                  <a:srgbClr val="000000"/>
                </a:solidFill>
                <a:latin typeface="Symbol" pitchFamily="-110" charset="2"/>
                <a:ea typeface="ＭＳ Ｐゴシック" pitchFamily="-110" charset="-128"/>
              </a:rPr>
              <a:t>)</a:t>
            </a:r>
            <a:endParaRPr lang="en-US" sz="2400" dirty="0" smtClean="0">
              <a:solidFill>
                <a:srgbClr val="000000"/>
              </a:solidFill>
            </a:endParaRPr>
          </a:p>
          <a:p>
            <a:pPr eaLnBrk="1" hangingPunct="1">
              <a:spcAft>
                <a:spcPct val="20000"/>
              </a:spcAft>
              <a:buClr>
                <a:schemeClr val="accent1"/>
              </a:buClr>
              <a:buSzTx/>
              <a:buFont typeface="Arial" charset="0"/>
              <a:buChar char="•"/>
              <a:defRPr/>
            </a:pPr>
            <a:r>
              <a:rPr lang="en-US" sz="2400" dirty="0" smtClean="0">
                <a:solidFill>
                  <a:srgbClr val="000000"/>
                </a:solidFill>
              </a:rPr>
              <a:t>pure </a:t>
            </a:r>
            <a:r>
              <a:rPr lang="en-US" sz="2400" dirty="0">
                <a:solidFill>
                  <a:srgbClr val="000000"/>
                </a:solidFill>
              </a:rPr>
              <a:t>energy called </a:t>
            </a:r>
            <a:r>
              <a:rPr lang="en-US" sz="2400" b="1" dirty="0">
                <a:solidFill>
                  <a:srgbClr val="000000"/>
                </a:solidFill>
              </a:rPr>
              <a:t>gamma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(</a:t>
            </a:r>
            <a:r>
              <a:rPr lang="el-GR" sz="2400" b="1" i="1" dirty="0" smtClean="0">
                <a:latin typeface="Times New Roman" pitchFamily="18" charset="0"/>
              </a:rPr>
              <a:t>γ</a:t>
            </a:r>
            <a:r>
              <a:rPr lang="en-US" sz="2400" dirty="0" smtClean="0">
                <a:solidFill>
                  <a:srgbClr val="000000"/>
                </a:solidFill>
              </a:rPr>
              <a:t>) </a:t>
            </a:r>
            <a:r>
              <a:rPr lang="en-US" sz="2400" b="1" dirty="0">
                <a:solidFill>
                  <a:srgbClr val="000000"/>
                </a:solidFill>
              </a:rPr>
              <a:t>rays </a:t>
            </a:r>
            <a:endParaRPr lang="en-US" sz="24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24116" y="2209800"/>
            <a:ext cx="453290" cy="3705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75179" y="2724403"/>
            <a:ext cx="364419" cy="3423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74207" y="3276600"/>
            <a:ext cx="419735" cy="3746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62600" y="3771945"/>
            <a:ext cx="365792" cy="43407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593183" y="16782"/>
            <a:ext cx="533400" cy="244475"/>
          </a:xfrm>
        </p:spPr>
        <p:txBody>
          <a:bodyPr/>
          <a:lstStyle/>
          <a:p>
            <a:fld id="{043A27B2-9C96-C242-BEFC-B9A15B5EC375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 txBox="1">
            <a:spLocks noChangeArrowheads="1"/>
          </p:cNvSpPr>
          <p:nvPr/>
        </p:nvSpPr>
        <p:spPr bwMode="auto">
          <a:xfrm>
            <a:off x="609600" y="1587244"/>
            <a:ext cx="8180388" cy="1295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9pPr>
          </a:lstStyle>
          <a:p>
            <a:pPr>
              <a:defRPr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Iodine-123, used in the treatment of thyroid, brain, and prostate cancer, has a half-life of 13.2 h. How much of a 64-mg sample of I-123 is left after 26.4 hours?</a:t>
            </a:r>
          </a:p>
          <a:p>
            <a:pPr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32 mg</a:t>
            </a:r>
          </a:p>
          <a:p>
            <a:pPr>
              <a:defRPr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 mg</a:t>
            </a:r>
          </a:p>
          <a:p>
            <a:pPr>
              <a:defRPr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8.0 mg</a:t>
            </a:r>
          </a:p>
          <a:p>
            <a:pPr>
              <a:defRPr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4.0 mg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8567737" cy="914400"/>
          </a:xfrm>
        </p:spPr>
        <p:txBody>
          <a:bodyPr/>
          <a:lstStyle/>
          <a:p>
            <a:pPr eaLnBrk="1" hangingPunct="1"/>
            <a:r>
              <a:rPr lang="en-US" altLang="en-US" sz="3600" b="1" dirty="0" smtClean="0">
                <a:latin typeface="Times New Roman" pitchFamily="18" charset="0"/>
              </a:rPr>
              <a:t>Learning Check</a:t>
            </a:r>
            <a:endParaRPr lang="en-US" altLang="en-US" sz="3600" b="1" dirty="0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8523288" y="25491"/>
            <a:ext cx="533400" cy="244475"/>
          </a:xfrm>
        </p:spPr>
        <p:txBody>
          <a:bodyPr/>
          <a:lstStyle/>
          <a:p>
            <a:fld id="{35844F59-0371-2F48-9E9E-139019A3E050}" type="slidenum">
              <a:rPr lang="en-US" smtClean="0"/>
              <a:pPr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04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8567737" cy="914400"/>
          </a:xfrm>
        </p:spPr>
        <p:txBody>
          <a:bodyPr/>
          <a:lstStyle/>
          <a:p>
            <a:pPr eaLnBrk="1" hangingPunct="1"/>
            <a:r>
              <a:rPr lang="en-US" altLang="en-US" sz="3600" b="1" dirty="0" smtClean="0">
                <a:latin typeface="Times New Roman" pitchFamily="18" charset="0"/>
                <a:ea typeface="ＭＳ Ｐゴシック" pitchFamily="34" charset="-128"/>
              </a:rPr>
              <a:t>Solution</a:t>
            </a:r>
          </a:p>
        </p:txBody>
      </p:sp>
      <p:sp>
        <p:nvSpPr>
          <p:cNvPr id="18435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593668"/>
            <a:ext cx="8233956" cy="50292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Iodine-123, used in the treatment of thyroid, brain, and prostate cancer, has a half-life of 13.2 h. How much of a 64-mg sample of I-123 is left after 26.4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hours?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spcBef>
                <a:spcPct val="0"/>
              </a:spcBef>
              <a:buFont typeface="Wingdings" pitchFamily="2" charset="2"/>
              <a:buNone/>
              <a:tabLst>
                <a:tab pos="971550" algn="l"/>
              </a:tabLst>
            </a:pPr>
            <a:endParaRPr lang="en-US" sz="2400" b="1" dirty="0" smtClean="0">
              <a:latin typeface="Times New Roman" pitchFamily="18" charset="0"/>
              <a:ea typeface="ＭＳ Ｐゴシック" pitchFamily="34" charset="-128"/>
            </a:endParaRPr>
          </a:p>
          <a:p>
            <a:pPr marL="0" indent="0" eaLnBrk="1" hangingPunct="1">
              <a:buFont typeface="Wingdings" pitchFamily="2" charset="2"/>
              <a:buNone/>
              <a:tabLst>
                <a:tab pos="971550" algn="l"/>
              </a:tabLst>
            </a:pP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ea typeface="ＭＳ Ｐゴシック" pitchFamily="34" charset="-128"/>
              </a:rPr>
              <a:t>STEP 1  </a:t>
            </a:r>
            <a:r>
              <a:rPr lang="en-US" sz="2400" b="1" dirty="0" smtClean="0">
                <a:latin typeface="Times New Roman" pitchFamily="18" charset="0"/>
                <a:ea typeface="ＭＳ Ｐゴシック" pitchFamily="34" charset="-128"/>
              </a:rPr>
              <a:t>State the given and needed quantities. </a:t>
            </a:r>
          </a:p>
          <a:p>
            <a:pPr marL="0" indent="0" eaLnBrk="1" hangingPunct="1">
              <a:buFont typeface="Wingdings" pitchFamily="2" charset="2"/>
              <a:buNone/>
              <a:tabLst>
                <a:tab pos="971550" algn="l"/>
              </a:tabLst>
            </a:pPr>
            <a:endParaRPr lang="en-US" sz="2400" b="1" dirty="0" smtClean="0">
              <a:latin typeface="Times New Roman" pitchFamily="18" charset="0"/>
              <a:ea typeface="ＭＳ Ｐゴシック" pitchFamily="34" charset="-128"/>
            </a:endParaRPr>
          </a:p>
          <a:p>
            <a:pPr marL="0" indent="0" eaLnBrk="1" hangingPunct="1">
              <a:buFont typeface="Wingdings" pitchFamily="2" charset="2"/>
              <a:buNone/>
              <a:tabLst>
                <a:tab pos="971550" algn="l"/>
              </a:tabLst>
            </a:pPr>
            <a:endParaRPr lang="en-US" sz="2400" b="1" dirty="0" smtClean="0">
              <a:latin typeface="Times New Roman" pitchFamily="18" charset="0"/>
              <a:ea typeface="ＭＳ Ｐゴシック" pitchFamily="34" charset="-128"/>
            </a:endParaRPr>
          </a:p>
          <a:p>
            <a:pPr marL="0" indent="0" eaLnBrk="1" hangingPunct="1">
              <a:buFont typeface="Wingdings" pitchFamily="2" charset="2"/>
              <a:buNone/>
              <a:tabLst>
                <a:tab pos="971550" algn="l"/>
              </a:tabLst>
            </a:pPr>
            <a:r>
              <a:rPr lang="en-US" sz="2400" b="1" dirty="0" smtClean="0">
                <a:latin typeface="Times New Roman" pitchFamily="18" charset="0"/>
                <a:ea typeface="ＭＳ Ｐゴシック" pitchFamily="34" charset="-128"/>
              </a:rPr>
              <a:t> </a:t>
            </a: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548642" y="3786051"/>
            <a:ext cx="8273141" cy="1219200"/>
          </a:xfrm>
          <a:prstGeom prst="roundRect">
            <a:avLst>
              <a:gd name="adj" fmla="val 16667"/>
            </a:avLst>
          </a:prstGeom>
          <a:solidFill>
            <a:srgbClr val="A992FF">
              <a:alpha val="25098"/>
            </a:srgbClr>
          </a:solidFill>
          <a:ln w="10000">
            <a:solidFill>
              <a:schemeClr val="accent1"/>
            </a:solidFill>
            <a:round/>
            <a:headEnd/>
            <a:tailEnd/>
          </a:ln>
          <a:effectLst>
            <a:outerShdw blurRad="38100" dist="30000" dir="5400000" rotWithShape="0">
              <a:srgbClr val="808080">
                <a:alpha val="4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2000" b="1" dirty="0" smtClean="0">
                <a:latin typeface="Times New Roman" pitchFamily="18" charset="0"/>
                <a:ea typeface="+mn-ea"/>
                <a:cs typeface="Times New Roman" pitchFamily="18" charset="0"/>
              </a:rPr>
              <a:t>ANALYZE THE</a:t>
            </a:r>
            <a:r>
              <a:rPr lang="en-US" sz="2000" b="1" dirty="0">
                <a:latin typeface="Times New Roman" pitchFamily="18" charset="0"/>
                <a:ea typeface="+mn-ea"/>
                <a:cs typeface="Times New Roman" pitchFamily="18" charset="0"/>
              </a:rPr>
              <a:t>	    </a:t>
            </a:r>
            <a:r>
              <a:rPr lang="en-US" sz="2000" b="1" dirty="0" smtClean="0">
                <a:latin typeface="Times New Roman" pitchFamily="18" charset="0"/>
                <a:ea typeface="+mn-ea"/>
                <a:cs typeface="Times New Roman" pitchFamily="18" charset="0"/>
              </a:rPr>
              <a:t>Given</a:t>
            </a:r>
            <a:r>
              <a:rPr lang="en-US" sz="2000" b="1" dirty="0">
                <a:latin typeface="Times New Roman" pitchFamily="18" charset="0"/>
                <a:ea typeface="+mn-ea"/>
                <a:cs typeface="Times New Roman" pitchFamily="18" charset="0"/>
              </a:rPr>
              <a:t>	     </a:t>
            </a:r>
            <a:r>
              <a:rPr lang="en-US" sz="2000" b="1" dirty="0" smtClean="0">
                <a:latin typeface="Times New Roman" pitchFamily="18" charset="0"/>
                <a:ea typeface="+mn-ea"/>
                <a:cs typeface="Times New Roman" pitchFamily="18" charset="0"/>
              </a:rPr>
              <a:t>                  Need		   Connect</a:t>
            </a:r>
          </a:p>
          <a:p>
            <a:pPr>
              <a:defRPr/>
            </a:pPr>
            <a:r>
              <a:rPr lang="en-US" sz="2000" b="1" dirty="0" smtClean="0">
                <a:latin typeface="Times New Roman" pitchFamily="18" charset="0"/>
                <a:ea typeface="+mn-ea"/>
                <a:cs typeface="Times New Roman" pitchFamily="18" charset="0"/>
              </a:rPr>
              <a:t>PROBLEM</a:t>
            </a:r>
            <a:r>
              <a:rPr lang="en-US" sz="2000" dirty="0" smtClean="0">
                <a:latin typeface="Times New Roman" pitchFamily="18" charset="0"/>
                <a:ea typeface="+mn-ea"/>
                <a:cs typeface="Times New Roman" pitchFamily="18" charset="0"/>
              </a:rPr>
              <a:t>             64 mg of I-123,       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milligrams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of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I-123      number of</a:t>
            </a:r>
          </a:p>
          <a:p>
            <a:pPr>
              <a:defRPr/>
            </a:pPr>
            <a:r>
              <a:rPr lang="en-US" sz="2000" dirty="0" smtClean="0">
                <a:latin typeface="Times New Roman" pitchFamily="18" charset="0"/>
                <a:ea typeface="+mn-ea"/>
                <a:cs typeface="Times New Roman" pitchFamily="18" charset="0"/>
              </a:rPr>
              <a:t>		        26.4 h elapsed,        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remaining		     half-lives</a:t>
            </a:r>
            <a:endParaRPr lang="en-US" sz="2000" dirty="0"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>
              <a:defRPr/>
            </a:pPr>
            <a:r>
              <a:rPr lang="en-US" sz="2000" dirty="0">
                <a:latin typeface="Times New Roman" pitchFamily="18" charset="0"/>
                <a:ea typeface="+mn-ea"/>
                <a:cs typeface="Times New Roman" pitchFamily="18" charset="0"/>
              </a:rPr>
              <a:t>		        </a:t>
            </a:r>
            <a:r>
              <a:rPr lang="en-US" sz="2000" dirty="0" smtClean="0">
                <a:latin typeface="Times New Roman" pitchFamily="18" charset="0"/>
                <a:ea typeface="+mn-ea"/>
                <a:cs typeface="Times New Roman" pitchFamily="18" charset="0"/>
              </a:rPr>
              <a:t>half-life </a:t>
            </a:r>
            <a:r>
              <a:rPr lang="en-US" sz="2000" dirty="0">
                <a:latin typeface="Times New Roman" pitchFamily="18" charset="0"/>
                <a:ea typeface="+mn-ea"/>
                <a:cs typeface="Times New Roman" pitchFamily="18" charset="0"/>
              </a:rPr>
              <a:t>= </a:t>
            </a:r>
            <a:r>
              <a:rPr lang="en-US" sz="2000" dirty="0" smtClean="0">
                <a:latin typeface="Times New Roman" pitchFamily="18" charset="0"/>
                <a:ea typeface="+mn-ea"/>
                <a:cs typeface="Times New Roman" pitchFamily="18" charset="0"/>
              </a:rPr>
              <a:t>13.2 h</a:t>
            </a:r>
            <a:endParaRPr lang="en-US" sz="2000" dirty="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576856" y="8074"/>
            <a:ext cx="533400" cy="244475"/>
          </a:xfrm>
        </p:spPr>
        <p:txBody>
          <a:bodyPr/>
          <a:lstStyle/>
          <a:p>
            <a:fld id="{043A27B2-9C96-C242-BEFC-B9A15B5EC375}" type="slidenum">
              <a:rPr lang="en-US" smtClean="0"/>
              <a:pPr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86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8567737" cy="914400"/>
          </a:xfrm>
        </p:spPr>
        <p:txBody>
          <a:bodyPr/>
          <a:lstStyle/>
          <a:p>
            <a:pPr eaLnBrk="1" hangingPunct="1"/>
            <a:r>
              <a:rPr lang="en-US" altLang="en-US" sz="3600" b="1" dirty="0" smtClean="0">
                <a:latin typeface="Times New Roman" pitchFamily="18" charset="0"/>
                <a:ea typeface="ＭＳ Ｐゴシック" pitchFamily="34" charset="-128"/>
              </a:rPr>
              <a:t>Solution</a:t>
            </a:r>
          </a:p>
        </p:txBody>
      </p:sp>
      <p:sp>
        <p:nvSpPr>
          <p:cNvPr id="19459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584960"/>
            <a:ext cx="8168640" cy="50292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Iodine-123, used in the treatment of thyroid, brain, and prostate cancer, has a half-life of 13.2 h. How much of a 64-mg sample of I-123 is left after 26.4 hours?</a:t>
            </a:r>
          </a:p>
          <a:p>
            <a:pPr marL="0" indent="0" eaLnBrk="1" hangingPunct="1">
              <a:buFont typeface="Wingdings" pitchFamily="2" charset="2"/>
              <a:buNone/>
              <a:tabLst>
                <a:tab pos="450850" algn="l"/>
                <a:tab pos="971550" algn="l"/>
              </a:tabLst>
            </a:pPr>
            <a:r>
              <a:rPr lang="en-US" sz="2400" b="1" dirty="0" smtClean="0">
                <a:latin typeface="Times New Roman" pitchFamily="18" charset="0"/>
                <a:ea typeface="ＭＳ Ｐゴシック" pitchFamily="34" charset="-128"/>
              </a:rPr>
              <a:t> </a:t>
            </a:r>
          </a:p>
          <a:p>
            <a:pPr marL="0" indent="0" eaLnBrk="1" hangingPunct="1">
              <a:spcBef>
                <a:spcPct val="0"/>
              </a:spcBef>
              <a:buFont typeface="Wingdings" pitchFamily="2" charset="2"/>
              <a:buNone/>
              <a:tabLst>
                <a:tab pos="450850" algn="l"/>
                <a:tab pos="971550" algn="l"/>
              </a:tabLst>
            </a:pP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ea typeface="ＭＳ Ｐゴシック" pitchFamily="34" charset="-128"/>
              </a:rPr>
              <a:t>STEP 2</a:t>
            </a:r>
            <a:r>
              <a:rPr lang="en-US" sz="2400" dirty="0" smtClean="0">
                <a:solidFill>
                  <a:srgbClr val="7030A0"/>
                </a:solidFill>
                <a:latin typeface="Times New Roman" pitchFamily="18" charset="0"/>
                <a:ea typeface="ＭＳ Ｐゴシック" pitchFamily="34" charset="-128"/>
              </a:rPr>
              <a:t>  </a:t>
            </a:r>
            <a:r>
              <a:rPr lang="en-US" sz="2400" b="1" dirty="0" smtClean="0">
                <a:latin typeface="Times New Roman" pitchFamily="18" charset="0"/>
                <a:ea typeface="ＭＳ Ｐゴシック" pitchFamily="34" charset="-128"/>
              </a:rPr>
              <a:t>Write a plan to calculate the unknown quantity.</a:t>
            </a:r>
          </a:p>
          <a:p>
            <a:pPr marL="0" indent="0" eaLnBrk="1" hangingPunct="1">
              <a:buFont typeface="Wingdings" pitchFamily="2" charset="2"/>
              <a:buNone/>
              <a:tabLst>
                <a:tab pos="450850" algn="l"/>
                <a:tab pos="971550" algn="l"/>
              </a:tabLst>
            </a:pPr>
            <a:r>
              <a:rPr lang="en-US" sz="2400" dirty="0" smtClean="0">
                <a:latin typeface="Times New Roman" pitchFamily="18" charset="0"/>
                <a:ea typeface="ＭＳ Ｐゴシック" pitchFamily="34" charset="-128"/>
              </a:rPr>
              <a:t>	 years                  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</a:rPr>
              <a:t>     </a:t>
            </a:r>
            <a:r>
              <a:rPr lang="en-US" sz="2400" dirty="0" smtClean="0">
                <a:latin typeface="Times New Roman" pitchFamily="18" charset="0"/>
                <a:ea typeface="ＭＳ Ｐゴシック" pitchFamily="34" charset="-128"/>
              </a:rPr>
              <a:t>number of half-lives</a:t>
            </a:r>
          </a:p>
          <a:p>
            <a:pPr marL="0" indent="0" eaLnBrk="1" hangingPunct="1">
              <a:buFont typeface="Wingdings" pitchFamily="2" charset="2"/>
              <a:buNone/>
              <a:tabLst>
                <a:tab pos="450850" algn="l"/>
                <a:tab pos="971550" algn="l"/>
              </a:tabLst>
            </a:pPr>
            <a:endParaRPr lang="en-US" sz="2400" dirty="0" smtClean="0">
              <a:latin typeface="Times New Roman" pitchFamily="18" charset="0"/>
              <a:ea typeface="ＭＳ Ｐゴシック" pitchFamily="34" charset="-128"/>
            </a:endParaRPr>
          </a:p>
          <a:p>
            <a:pPr marL="0" indent="0" eaLnBrk="1" hangingPunct="1">
              <a:buFont typeface="Wingdings" pitchFamily="2" charset="2"/>
              <a:buNone/>
              <a:tabLst>
                <a:tab pos="450850" algn="l"/>
                <a:tab pos="971550" algn="l"/>
              </a:tabLst>
            </a:pPr>
            <a:r>
              <a:rPr lang="en-US" sz="2400" dirty="0" smtClean="0">
                <a:latin typeface="Times New Roman" pitchFamily="18" charset="0"/>
                <a:ea typeface="ＭＳ Ｐゴシック" pitchFamily="34" charset="-128"/>
              </a:rPr>
              <a:t>	 mg of I-123                            mg of I-123 remaining</a:t>
            </a:r>
          </a:p>
        </p:txBody>
      </p:sp>
      <p:sp>
        <p:nvSpPr>
          <p:cNvPr id="9" name="Pentagon 8"/>
          <p:cNvSpPr>
            <a:spLocks noChangeArrowheads="1"/>
          </p:cNvSpPr>
          <p:nvPr/>
        </p:nvSpPr>
        <p:spPr bwMode="auto">
          <a:xfrm>
            <a:off x="1994263" y="3572691"/>
            <a:ext cx="1567543" cy="533400"/>
          </a:xfrm>
          <a:prstGeom prst="homePlate">
            <a:avLst>
              <a:gd name="adj" fmla="val 49995"/>
            </a:avLst>
          </a:prstGeom>
          <a:solidFill>
            <a:srgbClr val="96DB7B">
              <a:alpha val="23921"/>
            </a:srgbClr>
          </a:solidFill>
          <a:ln w="10000">
            <a:solidFill>
              <a:schemeClr val="accent1"/>
            </a:solidFill>
            <a:miter lim="800000"/>
            <a:headEnd/>
            <a:tailEnd/>
          </a:ln>
          <a:effectLst>
            <a:outerShdw blurRad="38100" dist="30000" dir="5400000" rotWithShape="0">
              <a:srgbClr val="808080">
                <a:alpha val="45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Half-life</a:t>
            </a:r>
            <a:endParaRPr lang="en-US" sz="2000" dirty="0">
              <a:solidFill>
                <a:srgbClr val="00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Pentagon 10"/>
          <p:cNvSpPr>
            <a:spLocks noChangeArrowheads="1"/>
          </p:cNvSpPr>
          <p:nvPr/>
        </p:nvSpPr>
        <p:spPr bwMode="auto">
          <a:xfrm>
            <a:off x="2844437" y="4437017"/>
            <a:ext cx="1765663" cy="685800"/>
          </a:xfrm>
          <a:prstGeom prst="homePlate">
            <a:avLst>
              <a:gd name="adj" fmla="val 49994"/>
            </a:avLst>
          </a:prstGeom>
          <a:solidFill>
            <a:srgbClr val="96DB7B">
              <a:alpha val="23921"/>
            </a:srgbClr>
          </a:solidFill>
          <a:ln w="10000">
            <a:solidFill>
              <a:schemeClr val="accent1"/>
            </a:solidFill>
            <a:miter lim="800000"/>
            <a:headEnd/>
            <a:tailEnd/>
          </a:ln>
          <a:effectLst>
            <a:outerShdw blurRad="38100" dist="30000" dir="5400000" rotWithShape="0">
              <a:srgbClr val="808080">
                <a:alpha val="45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Number 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of 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half-lives</a:t>
            </a:r>
            <a:endParaRPr lang="en-US" sz="2000" dirty="0">
              <a:solidFill>
                <a:srgbClr val="00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608423" y="8074"/>
            <a:ext cx="533400" cy="244475"/>
          </a:xfrm>
        </p:spPr>
        <p:txBody>
          <a:bodyPr/>
          <a:lstStyle/>
          <a:p>
            <a:fld id="{043A27B2-9C96-C242-BEFC-B9A15B5EC375}" type="slidenum">
              <a:rPr lang="en-US" smtClean="0"/>
              <a:pPr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05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8567737" cy="914400"/>
          </a:xfrm>
        </p:spPr>
        <p:txBody>
          <a:bodyPr/>
          <a:lstStyle/>
          <a:p>
            <a:pPr eaLnBrk="1" hangingPunct="1"/>
            <a:r>
              <a:rPr lang="en-US" altLang="en-US" sz="3600" b="1" dirty="0" smtClean="0">
                <a:latin typeface="Times New Roman" pitchFamily="18" charset="0"/>
                <a:ea typeface="ＭＳ Ｐゴシック" pitchFamily="34" charset="-128"/>
              </a:rPr>
              <a:t>Solution</a:t>
            </a:r>
          </a:p>
        </p:txBody>
      </p:sp>
      <p:sp>
        <p:nvSpPr>
          <p:cNvPr id="22531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576252"/>
            <a:ext cx="8186057" cy="50292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Iodine-123, used in the treatment of thyroid, brain, and prostate cancer, has a half-life of 13.2 h. How much of a 64-mg sample of I-123 is left after 26.4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hours?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spcBef>
                <a:spcPct val="0"/>
              </a:spcBef>
              <a:buFont typeface="Wingdings" charset="0"/>
              <a:buNone/>
              <a:defRPr/>
            </a:pPr>
            <a:endParaRPr lang="en-US" sz="2400" dirty="0">
              <a:ea typeface="ＭＳ Ｐゴシック" charset="0"/>
              <a:cs typeface="ＭＳ Ｐゴシック" charset="0"/>
            </a:endParaRPr>
          </a:p>
          <a:p>
            <a:pPr marL="0" indent="0" eaLnBrk="1" hangingPunct="1">
              <a:buFont typeface="Wingdings" charset="0"/>
              <a:buNone/>
              <a:defRPr/>
            </a:pPr>
            <a:r>
              <a:rPr lang="en-US" sz="2400" b="1" dirty="0" smtClean="0">
                <a:solidFill>
                  <a:srgbClr val="7030A0"/>
                </a:solidFill>
                <a:ea typeface="ＭＳ Ｐゴシック" charset="0"/>
                <a:cs typeface="ＭＳ Ｐゴシック" charset="0"/>
              </a:rPr>
              <a:t>STEP </a:t>
            </a:r>
            <a:r>
              <a:rPr lang="en-US" sz="2400" b="1" dirty="0">
                <a:solidFill>
                  <a:srgbClr val="7030A0"/>
                </a:solidFill>
                <a:ea typeface="ＭＳ Ｐゴシック" charset="0"/>
                <a:cs typeface="ＭＳ Ｐゴシック" charset="0"/>
              </a:rPr>
              <a:t>3   </a:t>
            </a:r>
            <a:r>
              <a:rPr lang="en-US" sz="2400" b="1" dirty="0">
                <a:ea typeface="ＭＳ Ｐゴシック" charset="0"/>
                <a:cs typeface="ＭＳ Ｐゴシック" charset="0"/>
              </a:rPr>
              <a:t>Write the half-life equality and conversion factors.</a:t>
            </a:r>
          </a:p>
          <a:p>
            <a:pPr marL="0" indent="0" eaLnBrk="1" hangingPunct="1">
              <a:buFont typeface="Wingdings" charset="0"/>
              <a:buNone/>
              <a:defRPr/>
            </a:pPr>
            <a:r>
              <a:rPr lang="en-US" sz="2400" dirty="0">
                <a:ea typeface="ＭＳ Ｐゴシック" charset="0"/>
                <a:cs typeface="ＭＳ Ｐゴシック" charset="0"/>
              </a:rPr>
              <a:t>		</a:t>
            </a:r>
            <a:endParaRPr lang="en-US" sz="2400" dirty="0" smtClean="0">
              <a:ea typeface="ＭＳ Ｐゴシック" charset="0"/>
              <a:cs typeface="ＭＳ Ｐゴシック" charset="0"/>
            </a:endParaRPr>
          </a:p>
          <a:p>
            <a:pPr marL="0" indent="0" eaLnBrk="1" hangingPunct="1">
              <a:buFont typeface="Wingdings" charset="0"/>
              <a:buNone/>
              <a:defRPr/>
            </a:pPr>
            <a:endParaRPr lang="en-US" sz="2400" dirty="0">
              <a:ea typeface="ＭＳ Ｐゴシック" charset="0"/>
              <a:cs typeface="ＭＳ Ｐゴシック" charset="0"/>
            </a:endParaRPr>
          </a:p>
          <a:p>
            <a:pPr marL="0" indent="0" eaLnBrk="1" hangingPunct="1">
              <a:buFont typeface="Wingdings" charset="0"/>
              <a:buNone/>
              <a:defRPr/>
            </a:pPr>
            <a:endParaRPr lang="en-US" sz="2400" dirty="0" smtClean="0"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2244725" y="3838575"/>
          <a:ext cx="3309938" cy="1214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Equation" r:id="rId3" imgW="1663700" imgH="609600" progId="Equation.DSMT4">
                  <p:embed/>
                </p:oleObj>
              </mc:Choice>
              <mc:Fallback>
                <p:oleObj name="Equation" r:id="rId3" imgW="1663700" imgH="609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44725" y="3838575"/>
                        <a:ext cx="3309938" cy="1214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610600" y="0"/>
            <a:ext cx="533400" cy="244475"/>
          </a:xfrm>
        </p:spPr>
        <p:txBody>
          <a:bodyPr/>
          <a:lstStyle/>
          <a:p>
            <a:fld id="{043A27B2-9C96-C242-BEFC-B9A15B5EC375}" type="slidenum">
              <a:rPr lang="en-US" smtClean="0"/>
              <a:pPr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32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5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8567737" cy="914400"/>
          </a:xfrm>
        </p:spPr>
        <p:txBody>
          <a:bodyPr/>
          <a:lstStyle/>
          <a:p>
            <a:pPr eaLnBrk="1" hangingPunct="1"/>
            <a:r>
              <a:rPr lang="en-US" altLang="en-US" sz="3600" b="1" dirty="0" smtClean="0">
                <a:latin typeface="Times New Roman" pitchFamily="18" charset="0"/>
                <a:ea typeface="ＭＳ Ｐゴシック" pitchFamily="34" charset="-128"/>
              </a:rPr>
              <a:t>Solution</a:t>
            </a:r>
          </a:p>
        </p:txBody>
      </p:sp>
      <p:sp>
        <p:nvSpPr>
          <p:cNvPr id="21507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576666"/>
            <a:ext cx="8305800" cy="50292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Iodine-123, used in the treatment of thyroid, brain, and prostate cancer, has a half-life of 13.2 h. How much of a 64-mg sample of I-123 is left after 26.4 hours?</a:t>
            </a:r>
          </a:p>
          <a:p>
            <a:pPr marL="0" indent="0" eaLnBrk="1" hangingPunct="1">
              <a:buFont typeface="Wingdings" pitchFamily="2" charset="2"/>
              <a:buNone/>
            </a:pPr>
            <a:endParaRPr lang="en-US" sz="2400" dirty="0" smtClean="0">
              <a:latin typeface="Times New Roman" pitchFamily="18" charset="0"/>
              <a:ea typeface="ＭＳ Ｐゴシック" pitchFamily="34" charset="-128"/>
            </a:endParaRPr>
          </a:p>
          <a:p>
            <a:pPr marL="0" indent="0" eaLnBrk="1" hangingPunct="1">
              <a:buFont typeface="Wingdings" pitchFamily="2" charset="2"/>
              <a:buNone/>
            </a:pP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ea typeface="ＭＳ Ｐゴシック" pitchFamily="34" charset="-128"/>
              </a:rPr>
              <a:t>STEP 4  </a:t>
            </a:r>
            <a:r>
              <a:rPr lang="en-US" sz="2400" b="1" dirty="0" smtClean="0">
                <a:latin typeface="Times New Roman" pitchFamily="18" charset="0"/>
                <a:ea typeface="ＭＳ Ｐゴシック" pitchFamily="34" charset="-128"/>
              </a:rPr>
              <a:t>Set up the problem to calculate the needed quantity. </a:t>
            </a:r>
            <a:endParaRPr lang="en-US" sz="2400" dirty="0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4921227" y="5516291"/>
            <a:ext cx="2351314" cy="454297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sz="2400" b="1" dirty="0">
                <a:ea typeface="ＭＳ Ｐゴシック" charset="0"/>
                <a:cs typeface="Times New Roman" charset="0"/>
              </a:rPr>
              <a:t>The </a:t>
            </a:r>
            <a:r>
              <a:rPr lang="en-US" sz="2400" b="1" dirty="0" smtClean="0">
                <a:ea typeface="ＭＳ Ｐゴシック" charset="0"/>
                <a:cs typeface="Times New Roman" charset="0"/>
              </a:rPr>
              <a:t>answer is B.</a:t>
            </a:r>
            <a:endParaRPr lang="en-US" sz="2400" b="1" dirty="0">
              <a:ea typeface="ＭＳ Ｐゴシック" charset="0"/>
              <a:cs typeface="Times New Roman" charset="0"/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/>
          </p:nvPr>
        </p:nvGraphicFramePr>
        <p:xfrm>
          <a:off x="1771650" y="5010150"/>
          <a:ext cx="5659438" cy="960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2" name="Equation" r:id="rId3" imgW="2844800" imgH="482600" progId="Equation.DSMT4">
                  <p:embed/>
                </p:oleObj>
              </mc:Choice>
              <mc:Fallback>
                <p:oleObj name="Equation" r:id="rId3" imgW="2844800" imgH="482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1650" y="5010150"/>
                        <a:ext cx="5659438" cy="960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/>
          </p:nvPr>
        </p:nvGraphicFramePr>
        <p:xfrm>
          <a:off x="1847850" y="3843338"/>
          <a:ext cx="4751388" cy="78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3" name="Equation" r:id="rId5" imgW="2387600" imgH="393700" progId="Equation.DSMT4">
                  <p:embed/>
                </p:oleObj>
              </mc:Choice>
              <mc:Fallback>
                <p:oleObj name="Equation" r:id="rId5" imgW="2387600" imgH="393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7850" y="3843338"/>
                        <a:ext cx="4751388" cy="784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1" name="Straight Connector 20"/>
          <p:cNvCxnSpPr>
            <a:cxnSpLocks noChangeShapeType="1"/>
          </p:cNvCxnSpPr>
          <p:nvPr/>
        </p:nvCxnSpPr>
        <p:spPr bwMode="auto">
          <a:xfrm flipV="1">
            <a:off x="2455817" y="4126294"/>
            <a:ext cx="235131" cy="218312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>
            <a:outerShdw blurRad="38100" dist="30000" dir="5400000" rotWithShape="0">
              <a:srgbClr val="808080">
                <a:alpha val="4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8"/>
          <p:cNvCxnSpPr>
            <a:cxnSpLocks noChangeShapeType="1"/>
          </p:cNvCxnSpPr>
          <p:nvPr/>
        </p:nvCxnSpPr>
        <p:spPr bwMode="auto">
          <a:xfrm flipV="1">
            <a:off x="3897086" y="4344606"/>
            <a:ext cx="235131" cy="218312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>
            <a:outerShdw blurRad="38100" dist="30000" dir="5400000" rotWithShape="0">
              <a:srgbClr val="808080">
                <a:alpha val="4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610600" y="0"/>
            <a:ext cx="533400" cy="244475"/>
          </a:xfrm>
        </p:spPr>
        <p:txBody>
          <a:bodyPr/>
          <a:lstStyle/>
          <a:p>
            <a:fld id="{043A27B2-9C96-C242-BEFC-B9A15B5EC375}" type="slidenum">
              <a:rPr lang="en-US" smtClean="0"/>
              <a:pPr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53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 txBox="1">
            <a:spLocks noChangeArrowheads="1"/>
          </p:cNvSpPr>
          <p:nvPr/>
        </p:nvSpPr>
        <p:spPr bwMode="auto">
          <a:xfrm>
            <a:off x="612648" y="1611092"/>
            <a:ext cx="8229600" cy="3173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9pPr>
          </a:lstStyle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Radiological dating is a technique used by geologists, archaeologists, and historians to determine the age of ancient objects.</a:t>
            </a:r>
          </a:p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endParaRPr lang="en-US" sz="12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age of ancient objects is determined by measuring the amount of carbon-14 present.</a:t>
            </a:r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n-US" sz="3600" b="1" dirty="0" smtClean="0"/>
              <a:t>Chemistry Link to the Environment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600" dirty="0" smtClean="0"/>
              <a:t>Dating Ancient Objects</a:t>
            </a:r>
            <a:endParaRPr lang="en-US" sz="2600" dirty="0"/>
          </a:p>
        </p:txBody>
      </p:sp>
      <p:sp>
        <p:nvSpPr>
          <p:cNvPr id="7" name="Content Placeholder 3"/>
          <p:cNvSpPr>
            <a:spLocks noGrp="1"/>
          </p:cNvSpPr>
          <p:nvPr>
            <p:ph sz="quarter" idx="1"/>
          </p:nvPr>
        </p:nvSpPr>
        <p:spPr>
          <a:xfrm>
            <a:off x="1045029" y="4683760"/>
            <a:ext cx="3370217" cy="1046480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sz="2000" dirty="0">
                <a:ea typeface="ＭＳ Ｐゴシック" charset="0"/>
                <a:cs typeface="Times New Roman" charset="0"/>
              </a:rPr>
              <a:t>The age of a bone sample from </a:t>
            </a:r>
            <a:r>
              <a:rPr lang="en-US" sz="2000" dirty="0" smtClean="0">
                <a:ea typeface="ＭＳ Ｐゴシック" charset="0"/>
                <a:cs typeface="Times New Roman" charset="0"/>
              </a:rPr>
              <a:t>a skeleton </a:t>
            </a:r>
            <a:r>
              <a:rPr lang="en-US" sz="2000" dirty="0">
                <a:ea typeface="ＭＳ Ｐゴシック" charset="0"/>
                <a:cs typeface="Times New Roman" charset="0"/>
              </a:rPr>
              <a:t>can be determined by carbon dating.</a:t>
            </a:r>
          </a:p>
        </p:txBody>
      </p:sp>
      <p:pic>
        <p:nvPicPr>
          <p:cNvPr id="6" name="Picture 5" descr="16_Pg540_UnFigure_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348" y="3602300"/>
            <a:ext cx="3520803" cy="236396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8610600" y="0"/>
            <a:ext cx="533400" cy="244475"/>
          </a:xfrm>
        </p:spPr>
        <p:txBody>
          <a:bodyPr/>
          <a:lstStyle/>
          <a:p>
            <a:fld id="{35844F59-0371-2F48-9E9E-139019A3E050}" type="slidenum">
              <a:rPr lang="en-US" smtClean="0"/>
              <a:pPr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44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 txBox="1">
            <a:spLocks noChangeArrowheads="1"/>
          </p:cNvSpPr>
          <p:nvPr/>
        </p:nvSpPr>
        <p:spPr bwMode="auto">
          <a:xfrm>
            <a:off x="612648" y="3093181"/>
            <a:ext cx="8153400" cy="2375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9pPr>
          </a:lstStyle>
          <a:p>
            <a:pPr>
              <a:spcBef>
                <a:spcPct val="20000"/>
              </a:spcBef>
              <a:defRPr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Carbon-14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produced in the upper atmosphere by the bombardment of nitrogen-14 by high-energy neutrons from cosmic rays.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Carbon-14 reacts with oxygen to form radioactive carbon dioxide which is absorbed by plants.   </a:t>
            </a:r>
          </a:p>
        </p:txBody>
      </p:sp>
      <p:pic>
        <p:nvPicPr>
          <p:cNvPr id="2" name="Picture 1" descr="Ch16.4_pg540_slide10_equati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22981" y="1829896"/>
            <a:ext cx="6478734" cy="1108456"/>
          </a:xfrm>
          <a:prstGeom prst="rect">
            <a:avLst/>
          </a:prstGeom>
        </p:spPr>
      </p:pic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n-US" sz="3600" b="1" dirty="0" smtClean="0"/>
              <a:t>Chemistry Link to the Environment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600" dirty="0" smtClean="0"/>
              <a:t>Dating Ancient Objects</a:t>
            </a:r>
            <a:endParaRPr lang="en-US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10600" y="0"/>
            <a:ext cx="533400" cy="244475"/>
          </a:xfrm>
        </p:spPr>
        <p:txBody>
          <a:bodyPr/>
          <a:lstStyle/>
          <a:p>
            <a:fld id="{35844F59-0371-2F48-9E9E-139019A3E050}" type="slidenum">
              <a:rPr lang="en-US" smtClean="0"/>
              <a:pPr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353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16.4_pg540_slide11_equati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07564" y="2052556"/>
            <a:ext cx="3328871" cy="485758"/>
          </a:xfrm>
          <a:prstGeom prst="rect">
            <a:avLst/>
          </a:prstGeom>
        </p:spPr>
      </p:pic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417905" y="2327417"/>
            <a:ext cx="7994575" cy="350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-84" charset="-128"/>
              </a:defRPr>
            </a:lvl9pPr>
          </a:lstStyle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endParaRPr lang="en-US" sz="2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endParaRPr lang="en-US" sz="2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25"/>
              </a:spcBef>
              <a:defRPr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uptake of carbon-14 in the CO</a:t>
            </a:r>
            <a:r>
              <a:rPr lang="en-US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stops when the plant dies.  </a:t>
            </a:r>
          </a:p>
          <a:p>
            <a:pPr>
              <a:spcBef>
                <a:spcPts val="1800"/>
              </a:spcBef>
              <a:buFont typeface="Arial" pitchFamily="34" charset="0"/>
              <a:buNone/>
              <a:defRPr/>
            </a:pP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the carbon-14 decays, the amount of radioactive carbon decreases.  </a:t>
            </a:r>
          </a:p>
          <a:p>
            <a:pPr>
              <a:spcBef>
                <a:spcPts val="1800"/>
              </a:spcBef>
              <a:buFont typeface="Arial" pitchFamily="34" charset="0"/>
              <a:buNone/>
              <a:defRPr/>
            </a:pP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a process called </a:t>
            </a:r>
            <a:r>
              <a:rPr lang="en-US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carbon dating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scientists use the half-life of carbon-14 (5730 yr) to calculate the length of time since the plant died.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n-US" sz="3600" b="1" dirty="0" smtClean="0"/>
              <a:t>Chemistry Link to the Environment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600" dirty="0" smtClean="0"/>
              <a:t>Dating Ancient Objects</a:t>
            </a:r>
            <a:endParaRPr lang="en-US" sz="26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8584474" y="0"/>
            <a:ext cx="533400" cy="244475"/>
          </a:xfrm>
        </p:spPr>
        <p:txBody>
          <a:bodyPr/>
          <a:lstStyle/>
          <a:p>
            <a:fld id="{35844F59-0371-2F48-9E9E-139019A3E050}" type="slidenum">
              <a:rPr lang="en-US" smtClean="0"/>
              <a:pPr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16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5105400" y="5410200"/>
            <a:ext cx="4038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endParaRPr lang="en-US" sz="2100">
              <a:latin typeface="Arial" pitchFamily="34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57200" y="1756390"/>
            <a:ext cx="8001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dirty="0">
                <a:solidFill>
                  <a:srgbClr val="FFFFFF"/>
                </a:solidFill>
                <a:latin typeface="+mj-lt"/>
                <a:cs typeface="Times New Roman"/>
              </a:rPr>
              <a:t>Chapter </a:t>
            </a:r>
            <a:r>
              <a:rPr lang="en-US" sz="2800" dirty="0" smtClean="0">
                <a:solidFill>
                  <a:srgbClr val="FFFFFF"/>
                </a:solidFill>
                <a:latin typeface="+mj-lt"/>
                <a:cs typeface="Times New Roman"/>
              </a:rPr>
              <a:t>16 </a:t>
            </a:r>
            <a:r>
              <a:rPr lang="en-US" sz="2800" dirty="0">
                <a:solidFill>
                  <a:srgbClr val="FFFFFF"/>
                </a:solidFill>
                <a:latin typeface="+mj-lt"/>
                <a:cs typeface="Times New Roman"/>
              </a:rPr>
              <a:t>Lecture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95300" y="5826599"/>
            <a:ext cx="8153400" cy="564773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b="1" dirty="0" smtClean="0">
                <a:solidFill>
                  <a:srgbClr val="3D9D1E"/>
                </a:solidFill>
                <a:latin typeface="Times New Roman" pitchFamily="18" charset="0"/>
                <a:cs typeface="Times New Roman" pitchFamily="18" charset="0"/>
              </a:rPr>
              <a:t>Learning </a:t>
            </a:r>
            <a:r>
              <a:rPr lang="en-US" altLang="en-US" sz="2400" b="1" dirty="0">
                <a:solidFill>
                  <a:srgbClr val="3D9D1E"/>
                </a:solidFill>
                <a:latin typeface="Times New Roman" pitchFamily="18" charset="0"/>
                <a:cs typeface="Times New Roman" pitchFamily="18" charset="0"/>
              </a:rPr>
              <a:t>Goal 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Describe the use of radioisotopes in medicine.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604217" y="124191"/>
            <a:ext cx="8210550" cy="113722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Times New Roman" charset="0"/>
                <a:ea typeface="ＭＳ Ｐゴシック" pitchFamily="34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pitchFamily="34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pitchFamily="34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pitchFamily="34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pitchFamily="34" charset="-128"/>
                <a:cs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eaLnBrk="1" hangingPunct="1"/>
            <a:r>
              <a:rPr lang="en-US" altLang="en-US" sz="3600" b="1" dirty="0" smtClean="0">
                <a:solidFill>
                  <a:schemeClr val="tx1"/>
                </a:solidFill>
                <a:latin typeface="Times New Roman" pitchFamily="18" charset="0"/>
              </a:rPr>
              <a:t>5.5</a:t>
            </a:r>
            <a:r>
              <a:rPr lang="en-US" altLang="en-US" sz="3600" b="1" dirty="0" smtClean="0">
                <a:latin typeface="Times New Roman" pitchFamily="18" charset="0"/>
              </a:rPr>
              <a:t>  </a:t>
            </a:r>
            <a:r>
              <a:rPr lang="en-US" altLang="en-US" sz="3600" b="1" dirty="0" smtClean="0">
                <a:solidFill>
                  <a:srgbClr val="800000"/>
                </a:solidFill>
                <a:latin typeface="Times New Roman" pitchFamily="18" charset="0"/>
              </a:rPr>
              <a:t>Medical Applications Using Radioactivity</a:t>
            </a:r>
            <a:endParaRPr lang="en-US" altLang="en-US" sz="3800" b="1" dirty="0" smtClean="0">
              <a:latin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27757" y="1614602"/>
            <a:ext cx="2946478" cy="3973969"/>
          </a:xfrm>
          <a:prstGeom prst="rect">
            <a:avLst/>
          </a:prstGeom>
        </p:spPr>
      </p:pic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1716042" y="2513531"/>
            <a:ext cx="272578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 radioisotopes are used to diagnose and treat a number of diseases.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lide Number Placeholder 1"/>
          <p:cNvSpPr txBox="1">
            <a:spLocks/>
          </p:cNvSpPr>
          <p:nvPr/>
        </p:nvSpPr>
        <p:spPr>
          <a:xfrm>
            <a:off x="8584474" y="0"/>
            <a:ext cx="533400" cy="2444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r>
              <a:rPr lang="en-US" dirty="0" smtClean="0"/>
              <a:t>78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70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/>
              <a:t>Radioisotopes with short half-lives are used in nuclear medicine because </a:t>
            </a:r>
          </a:p>
          <a:p>
            <a:pPr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 smtClean="0"/>
              <a:t>the cells in the body do not differentiate between nonradioactive atoms and radioactive atoms</a:t>
            </a:r>
            <a:endParaRPr lang="en-US" sz="2400" dirty="0"/>
          </a:p>
          <a:p>
            <a:pPr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 smtClean="0"/>
              <a:t>once incorporated into cells, the radioactive atoms are detected because they emit radiation, giving an image of an organ</a:t>
            </a:r>
            <a:endParaRPr lang="en-US" sz="2400" dirty="0"/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609601" y="304800"/>
            <a:ext cx="815644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chemeClr val="tx2"/>
                </a:solidFill>
                <a:latin typeface="Times New Roman" pitchFamily="18" charset="0"/>
                <a:ea typeface="ＭＳ Ｐゴシック" pitchFamily="34" charset="-128"/>
              </a:rPr>
              <a:t>M</a:t>
            </a:r>
            <a:r>
              <a:rPr lang="en-US" altLang="en-US" dirty="0" smtClean="0">
                <a:solidFill>
                  <a:schemeClr val="tx2"/>
                </a:solidFill>
                <a:latin typeface="Times New Roman" pitchFamily="18" charset="0"/>
                <a:ea typeface="ＭＳ Ｐゴシック" pitchFamily="34" charset="-128"/>
              </a:rPr>
              <a:t>edical Applications of Radioisotopes</a:t>
            </a:r>
          </a:p>
        </p:txBody>
      </p:sp>
      <p:sp>
        <p:nvSpPr>
          <p:cNvPr id="5" name="Slide Number Placeholder 1"/>
          <p:cNvSpPr txBox="1">
            <a:spLocks/>
          </p:cNvSpPr>
          <p:nvPr/>
        </p:nvSpPr>
        <p:spPr>
          <a:xfrm>
            <a:off x="8584474" y="0"/>
            <a:ext cx="533400" cy="2444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r>
              <a:rPr lang="en-US" dirty="0" smtClean="0"/>
              <a:t>79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0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>
            <a:spLocks noGrp="1" noChangeArrowheads="1"/>
          </p:cNvSpPr>
          <p:nvPr>
            <p:ph type="title"/>
          </p:nvPr>
        </p:nvSpPr>
        <p:spPr>
          <a:xfrm>
            <a:off x="580783" y="304800"/>
            <a:ext cx="8015288" cy="914400"/>
          </a:xfrm>
        </p:spPr>
        <p:txBody>
          <a:bodyPr/>
          <a:lstStyle/>
          <a:p>
            <a:pPr eaLnBrk="1" hangingPunct="1"/>
            <a:r>
              <a:rPr lang="en-US" altLang="en-US" sz="3600" b="1" dirty="0" smtClean="0">
                <a:latin typeface="Times New Roman" pitchFamily="18" charset="0"/>
                <a:ea typeface="ＭＳ Ｐゴシック" pitchFamily="34" charset="-128"/>
              </a:rPr>
              <a:t>Alpha Particles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 eaLnBrk="1" hangingPunct="1">
              <a:spcAft>
                <a:spcPct val="20000"/>
              </a:spcAft>
              <a:buClr>
                <a:srgbClr val="7DA0D0"/>
              </a:buClr>
              <a:buSzTx/>
              <a:buFont typeface="Wingdings" charset="0"/>
              <a:buNone/>
              <a:defRPr/>
            </a:pPr>
            <a:r>
              <a:rPr lang="en-US" sz="2400" dirty="0"/>
              <a:t>An </a:t>
            </a:r>
            <a:r>
              <a:rPr lang="en-US" sz="2400" b="1" dirty="0"/>
              <a:t>alpha</a:t>
            </a:r>
            <a:r>
              <a:rPr lang="en-US" sz="2400" dirty="0"/>
              <a:t> </a:t>
            </a:r>
            <a:r>
              <a:rPr lang="en-US" sz="2400" b="1" dirty="0" smtClean="0"/>
              <a:t>(</a:t>
            </a:r>
            <a:r>
              <a:rPr lang="en-US" altLang="en-US" sz="2400" b="1" i="1" dirty="0" smtClean="0">
                <a:solidFill>
                  <a:srgbClr val="000000"/>
                </a:solidFill>
                <a:latin typeface="Symbol" pitchFamily="-110" charset="2"/>
                <a:ea typeface="ＭＳ Ｐゴシック" pitchFamily="-110" charset="-128"/>
              </a:rPr>
              <a:t>a</a:t>
            </a:r>
            <a:r>
              <a:rPr lang="en-US" altLang="en-US" sz="2400" b="1" dirty="0" smtClean="0">
                <a:solidFill>
                  <a:srgbClr val="000000"/>
                </a:solidFill>
                <a:latin typeface="Symbol" pitchFamily="-110" charset="2"/>
                <a:ea typeface="ＭＳ Ｐゴシック" pitchFamily="-110" charset="-128"/>
              </a:rPr>
              <a:t>)</a:t>
            </a:r>
            <a:r>
              <a:rPr lang="en-US" sz="2400" b="1" dirty="0" smtClean="0"/>
              <a:t> </a:t>
            </a:r>
            <a:r>
              <a:rPr lang="en-US" sz="2400" b="1" dirty="0"/>
              <a:t>particle 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pPr eaLnBrk="1" hangingPunct="1">
              <a:spcAft>
                <a:spcPct val="20000"/>
              </a:spcAft>
              <a:buClr>
                <a:schemeClr val="accent1"/>
              </a:buClr>
              <a:buSzTx/>
              <a:buFont typeface="Arial" charset="0"/>
              <a:buChar char="•"/>
              <a:defRPr/>
            </a:pPr>
            <a:r>
              <a:rPr lang="en-US" sz="2400" dirty="0"/>
              <a:t>i</a:t>
            </a:r>
            <a:r>
              <a:rPr lang="en-US" sz="2400" dirty="0" smtClean="0"/>
              <a:t>s identical to a </a:t>
            </a:r>
            <a:r>
              <a:rPr lang="en-US" sz="2400" dirty="0"/>
              <a:t>helium </a:t>
            </a:r>
            <a:r>
              <a:rPr lang="en-US" sz="2400" dirty="0" smtClean="0"/>
              <a:t>nucleus</a:t>
            </a:r>
          </a:p>
          <a:p>
            <a:pPr eaLnBrk="1" hangingPunct="1">
              <a:spcAft>
                <a:spcPct val="20000"/>
              </a:spcAft>
              <a:buClr>
                <a:schemeClr val="accent1"/>
              </a:buClr>
              <a:buSzTx/>
              <a:buFont typeface="Arial" charset="0"/>
              <a:buChar char="•"/>
              <a:defRPr/>
            </a:pPr>
            <a:r>
              <a:rPr lang="en-US" sz="2400" dirty="0"/>
              <a:t>h</a:t>
            </a:r>
            <a:r>
              <a:rPr lang="en-US" sz="2400" dirty="0" smtClean="0"/>
              <a:t>as 2 </a:t>
            </a:r>
            <a:r>
              <a:rPr lang="en-US" sz="2400" dirty="0"/>
              <a:t>protons and 2 </a:t>
            </a:r>
            <a:r>
              <a:rPr lang="en-US" sz="2400" dirty="0" smtClean="0"/>
              <a:t>neutrons</a:t>
            </a:r>
          </a:p>
          <a:p>
            <a:pPr eaLnBrk="1" hangingPunct="1">
              <a:spcAft>
                <a:spcPct val="20000"/>
              </a:spcAft>
              <a:buClr>
                <a:schemeClr val="accent1"/>
              </a:buClr>
              <a:buSzTx/>
              <a:buFont typeface="Arial" charset="0"/>
              <a:buChar char="•"/>
              <a:defRPr/>
            </a:pPr>
            <a:r>
              <a:rPr lang="en-US" sz="2400" dirty="0"/>
              <a:t>h</a:t>
            </a:r>
            <a:r>
              <a:rPr lang="en-US" sz="2400" dirty="0" smtClean="0"/>
              <a:t>as a </a:t>
            </a:r>
            <a:r>
              <a:rPr lang="en-US" sz="2400" dirty="0"/>
              <a:t>mass number of </a:t>
            </a:r>
            <a:r>
              <a:rPr lang="en-US" sz="2400" dirty="0" smtClean="0"/>
              <a:t>4</a:t>
            </a:r>
          </a:p>
          <a:p>
            <a:pPr eaLnBrk="1" hangingPunct="1">
              <a:spcAft>
                <a:spcPct val="20000"/>
              </a:spcAft>
              <a:buClr>
                <a:schemeClr val="accent1"/>
              </a:buClr>
              <a:buSzTx/>
              <a:buFont typeface="Arial" charset="0"/>
              <a:buChar char="•"/>
              <a:defRPr/>
            </a:pPr>
            <a:r>
              <a:rPr lang="en-US" sz="2400" dirty="0"/>
              <a:t>h</a:t>
            </a:r>
            <a:r>
              <a:rPr lang="en-US" sz="2400" dirty="0" smtClean="0"/>
              <a:t>as a </a:t>
            </a:r>
            <a:r>
              <a:rPr lang="en-US" sz="2400" dirty="0"/>
              <a:t>charge of 2</a:t>
            </a:r>
            <a:r>
              <a:rPr lang="en-US" sz="2400" dirty="0" smtClean="0"/>
              <a:t>+</a:t>
            </a:r>
          </a:p>
          <a:p>
            <a:pPr eaLnBrk="1" hangingPunct="1">
              <a:spcAft>
                <a:spcPct val="20000"/>
              </a:spcAft>
              <a:buClr>
                <a:schemeClr val="accent1"/>
              </a:buClr>
              <a:buSzTx/>
              <a:buFont typeface="Arial" charset="0"/>
              <a:buChar char="•"/>
              <a:defRPr/>
            </a:pPr>
            <a:r>
              <a:rPr lang="en-US" sz="2400" dirty="0"/>
              <a:t>h</a:t>
            </a:r>
            <a:r>
              <a:rPr lang="en-US" sz="2400" dirty="0" smtClean="0"/>
              <a:t>as a low </a:t>
            </a:r>
            <a:r>
              <a:rPr lang="en-US" sz="2400" dirty="0"/>
              <a:t>energy compared to other radiation </a:t>
            </a:r>
            <a:r>
              <a:rPr lang="en-US" sz="2400" dirty="0" smtClean="0"/>
              <a:t>particles</a:t>
            </a: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94040" y="2971800"/>
            <a:ext cx="3892760" cy="521996"/>
          </a:xfrm>
          <a:prstGeom prst="rect">
            <a:avLst/>
          </a:prstGeom>
        </p:spPr>
      </p:pic>
      <p:sp>
        <p:nvSpPr>
          <p:cNvPr id="5" name="Slide Number Placeholder 3"/>
          <p:cNvSpPr txBox="1">
            <a:spLocks/>
          </p:cNvSpPr>
          <p:nvPr/>
        </p:nvSpPr>
        <p:spPr>
          <a:xfrm>
            <a:off x="8593183" y="16782"/>
            <a:ext cx="533400" cy="2444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r>
              <a:rPr lang="en-US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51897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_08_Tab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533400"/>
            <a:ext cx="7467600" cy="6342078"/>
          </a:xfrm>
          <a:prstGeom prst="rect">
            <a:avLst/>
          </a:prstGeom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609600" y="76200"/>
            <a:ext cx="7410994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eaLnBrk="1" hangingPunct="1"/>
            <a:r>
              <a:rPr lang="en-US" altLang="en-US" dirty="0" smtClean="0">
                <a:solidFill>
                  <a:schemeClr val="tx2"/>
                </a:solidFill>
                <a:latin typeface="Times New Roman" pitchFamily="18" charset="0"/>
                <a:ea typeface="ＭＳ Ｐゴシック" pitchFamily="34" charset="-128"/>
              </a:rPr>
              <a:t>Radioisotopes in Medicine</a:t>
            </a:r>
          </a:p>
        </p:txBody>
      </p:sp>
      <p:sp>
        <p:nvSpPr>
          <p:cNvPr id="4" name="Slide Number Placeholder 1"/>
          <p:cNvSpPr txBox="1">
            <a:spLocks/>
          </p:cNvSpPr>
          <p:nvPr/>
        </p:nvSpPr>
        <p:spPr>
          <a:xfrm>
            <a:off x="8584474" y="0"/>
            <a:ext cx="533400" cy="2444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r>
              <a:rPr lang="en-US" dirty="0" smtClean="0"/>
              <a:t>80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99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8015288" cy="9144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tx2"/>
                </a:solidFill>
                <a:latin typeface="Times New Roman" pitchFamily="18" charset="0"/>
                <a:ea typeface="ＭＳ Ｐゴシック" pitchFamily="34" charset="-128"/>
              </a:rPr>
              <a:t>Learning Check</a:t>
            </a:r>
          </a:p>
        </p:txBody>
      </p:sp>
      <p:sp>
        <p:nvSpPr>
          <p:cNvPr id="27650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8305800" cy="4953000"/>
          </a:xfrm>
        </p:spPr>
        <p:txBody>
          <a:bodyPr/>
          <a:lstStyle/>
          <a:p>
            <a:pPr marL="0" indent="0" eaLnBrk="1" hangingPunct="1">
              <a:buFont typeface="Wingdings" charset="0"/>
              <a:buNone/>
              <a:defRPr/>
            </a:pPr>
            <a:r>
              <a:rPr lang="en-US" sz="2400" dirty="0">
                <a:ea typeface="ＭＳ Ｐゴシック" charset="0"/>
                <a:cs typeface="ＭＳ Ｐゴシック" charset="0"/>
              </a:rPr>
              <a:t>Which of the following radioisotopes are most likely to be used in nuclear medicine?</a:t>
            </a:r>
          </a:p>
          <a:p>
            <a:pPr eaLnBrk="1" hangingPunct="1">
              <a:buFont typeface="Wingdings" charset="0"/>
              <a:buNone/>
              <a:defRPr/>
            </a:pPr>
            <a:r>
              <a:rPr lang="en-US" sz="2400" dirty="0">
                <a:ea typeface="ＭＳ Ｐゴシック" charset="0"/>
                <a:cs typeface="ＭＳ Ｐゴシック" charset="0"/>
              </a:rPr>
              <a:t>	</a:t>
            </a:r>
          </a:p>
          <a:p>
            <a:pPr marL="0" indent="0" eaLnBrk="1" hangingPunct="1">
              <a:buClrTx/>
              <a:buSzPct val="100000"/>
              <a:buNone/>
              <a:defRPr/>
            </a:pPr>
            <a:r>
              <a:rPr lang="en-US" sz="2400" b="1" dirty="0" smtClean="0">
                <a:ea typeface="ＭＳ Ｐゴシック" charset="0"/>
                <a:cs typeface="ＭＳ Ｐゴシック" charset="0"/>
              </a:rPr>
              <a:t>A.  </a:t>
            </a:r>
            <a:r>
              <a:rPr lang="en-US" sz="2400" dirty="0" smtClean="0">
                <a:ea typeface="ＭＳ Ｐゴシック" charset="0"/>
                <a:cs typeface="ＭＳ Ｐゴシック" charset="0"/>
              </a:rPr>
              <a:t>K-40  (half-life 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1.3 </a:t>
            </a:r>
            <a:r>
              <a:rPr lang="en-US" sz="2400" dirty="0">
                <a:latin typeface="Times New Roman" pitchFamily="18" charset="0"/>
                <a:ea typeface="ＭＳ Ｐゴシック" pitchFamily="34" charset="-128"/>
                <a:sym typeface="Symbol" pitchFamily="18" charset="2"/>
              </a:rPr>
              <a:t></a:t>
            </a:r>
            <a:r>
              <a:rPr lang="en-US" sz="2400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10</a:t>
            </a:r>
            <a:r>
              <a:rPr lang="en-US" sz="2400" baseline="30000" dirty="0">
                <a:ea typeface="ＭＳ Ｐゴシック" charset="0"/>
                <a:cs typeface="ＭＳ Ｐゴシック" charset="0"/>
              </a:rPr>
              <a:t>9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 smtClean="0">
                <a:ea typeface="ＭＳ Ｐゴシック" charset="0"/>
                <a:cs typeface="ＭＳ Ｐゴシック" charset="0"/>
              </a:rPr>
              <a:t>yr</a:t>
            </a:r>
            <a:r>
              <a:rPr lang="en-US" sz="2400" dirty="0" smtClean="0">
                <a:ea typeface="ＭＳ Ｐゴシック" charset="0"/>
                <a:cs typeface="ＭＳ Ｐゴシック" charset="0"/>
              </a:rPr>
              <a:t>)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pPr marL="0" indent="0" eaLnBrk="1" hangingPunct="1">
              <a:spcBef>
                <a:spcPts val="1400"/>
              </a:spcBef>
              <a:buClrTx/>
              <a:buSzPct val="100000"/>
              <a:buNone/>
              <a:defRPr/>
            </a:pPr>
            <a:r>
              <a:rPr lang="en-US" sz="2400" b="1" dirty="0" smtClean="0">
                <a:ea typeface="ＭＳ Ｐゴシック" charset="0"/>
                <a:cs typeface="ＭＳ Ｐゴシック" charset="0"/>
              </a:rPr>
              <a:t>B.  </a:t>
            </a:r>
            <a:r>
              <a:rPr lang="en-US" sz="2400" dirty="0" smtClean="0">
                <a:ea typeface="ＭＳ Ｐゴシック" charset="0"/>
                <a:cs typeface="ＭＳ Ｐゴシック" charset="0"/>
              </a:rPr>
              <a:t>K-42  (half-life 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12 </a:t>
            </a:r>
            <a:r>
              <a:rPr lang="en-US" sz="2400" dirty="0" smtClean="0">
                <a:ea typeface="ＭＳ Ｐゴシック" charset="0"/>
                <a:cs typeface="ＭＳ Ｐゴシック" charset="0"/>
              </a:rPr>
              <a:t>h)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pPr marL="0" indent="0" eaLnBrk="1" hangingPunct="1">
              <a:spcBef>
                <a:spcPts val="1400"/>
              </a:spcBef>
              <a:buClrTx/>
              <a:buSzPct val="100000"/>
              <a:buNone/>
              <a:defRPr/>
            </a:pPr>
            <a:r>
              <a:rPr lang="en-US" sz="2400" b="1" dirty="0" smtClean="0">
                <a:ea typeface="ＭＳ Ｐゴシック" charset="0"/>
                <a:cs typeface="ＭＳ Ｐゴシック" charset="0"/>
              </a:rPr>
              <a:t>C.  </a:t>
            </a:r>
            <a:r>
              <a:rPr lang="en-US" sz="2400" dirty="0" smtClean="0">
                <a:ea typeface="ＭＳ Ｐゴシック" charset="0"/>
                <a:cs typeface="ＭＳ Ｐゴシック" charset="0"/>
              </a:rPr>
              <a:t>I-131 (half-life 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8 </a:t>
            </a:r>
            <a:r>
              <a:rPr lang="en-US" sz="2400" dirty="0" smtClean="0">
                <a:ea typeface="ＭＳ Ｐゴシック" charset="0"/>
                <a:cs typeface="ＭＳ Ｐゴシック" charset="0"/>
              </a:rPr>
              <a:t>days)</a:t>
            </a:r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608423" y="7303"/>
            <a:ext cx="533400" cy="244475"/>
          </a:xfrm>
        </p:spPr>
        <p:txBody>
          <a:bodyPr/>
          <a:lstStyle/>
          <a:p>
            <a:fld id="{043A27B2-9C96-C242-BEFC-B9A15B5EC375}" type="slidenum">
              <a:rPr lang="en-US" smtClean="0"/>
              <a:pPr/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3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8015288" cy="9144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tx2"/>
                </a:solidFill>
                <a:latin typeface="Times New Roman" pitchFamily="18" charset="0"/>
                <a:ea typeface="ＭＳ Ｐゴシック" pitchFamily="34" charset="-128"/>
              </a:rPr>
              <a:t>Solution</a:t>
            </a:r>
          </a:p>
        </p:txBody>
      </p:sp>
      <p:sp>
        <p:nvSpPr>
          <p:cNvPr id="27650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8458200" cy="4953000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 typeface="Wingdings" pitchFamily="2" charset="2"/>
              <a:buNone/>
              <a:tabLst>
                <a:tab pos="341313" algn="l"/>
                <a:tab pos="4121150" algn="l"/>
              </a:tabLst>
            </a:pPr>
            <a:r>
              <a:rPr lang="en-US" sz="2400" dirty="0" smtClean="0">
                <a:latin typeface="Times New Roman" pitchFamily="18" charset="0"/>
                <a:ea typeface="ＭＳ Ｐゴシック" pitchFamily="34" charset="-128"/>
              </a:rPr>
              <a:t>Which of the following radioisotopes are most likely to be used in nuclear medicine?</a:t>
            </a:r>
          </a:p>
          <a:p>
            <a:pPr marL="0" indent="0" eaLnBrk="1" hangingPunct="1">
              <a:spcBef>
                <a:spcPct val="0"/>
              </a:spcBef>
              <a:buFont typeface="Wingdings" pitchFamily="2" charset="2"/>
              <a:buNone/>
              <a:tabLst>
                <a:tab pos="341313" algn="l"/>
                <a:tab pos="4121150" algn="l"/>
              </a:tabLst>
            </a:pPr>
            <a:endParaRPr lang="en-US" sz="2400" dirty="0" smtClean="0">
              <a:latin typeface="Times New Roman" pitchFamily="18" charset="0"/>
              <a:ea typeface="ＭＳ Ｐゴシック" pitchFamily="34" charset="-128"/>
            </a:endParaRPr>
          </a:p>
          <a:p>
            <a:pPr marL="0" indent="0" eaLnBrk="1" hangingPunct="1">
              <a:spcBef>
                <a:spcPct val="0"/>
              </a:spcBef>
              <a:buFont typeface="Wingdings" pitchFamily="2" charset="2"/>
              <a:buNone/>
              <a:tabLst>
                <a:tab pos="341313" algn="l"/>
                <a:tab pos="4121150" algn="l"/>
              </a:tabLst>
            </a:pPr>
            <a:r>
              <a:rPr lang="en-US" sz="2400" b="1" dirty="0" smtClean="0">
                <a:latin typeface="Times New Roman" pitchFamily="18" charset="0"/>
                <a:ea typeface="ＭＳ Ｐゴシック" pitchFamily="34" charset="-128"/>
              </a:rPr>
              <a:t>Radioisotopes with short half-lives are used in nuclear medicine. </a:t>
            </a:r>
          </a:p>
          <a:p>
            <a:pPr marL="0" indent="0" eaLnBrk="1" hangingPunct="1">
              <a:spcBef>
                <a:spcPct val="50000"/>
              </a:spcBef>
              <a:buClrTx/>
              <a:buSzPct val="100000"/>
              <a:buNone/>
              <a:tabLst>
                <a:tab pos="457200" algn="l"/>
                <a:tab pos="4121150" algn="l"/>
              </a:tabLst>
            </a:pPr>
            <a:r>
              <a:rPr lang="en-US" sz="2400" b="1" dirty="0" smtClean="0">
                <a:latin typeface="Times New Roman" pitchFamily="18" charset="0"/>
                <a:ea typeface="ＭＳ Ｐゴシック" pitchFamily="34" charset="-128"/>
              </a:rPr>
              <a:t>A.  </a:t>
            </a:r>
            <a:r>
              <a:rPr lang="en-US" sz="2400" dirty="0" smtClean="0">
                <a:latin typeface="Times New Roman" pitchFamily="18" charset="0"/>
                <a:ea typeface="ＭＳ Ｐゴシック" pitchFamily="34" charset="-128"/>
              </a:rPr>
              <a:t>K-40  (half-life 1.3 </a:t>
            </a:r>
            <a:r>
              <a:rPr lang="en-US" sz="2400" dirty="0" smtClean="0">
                <a:latin typeface="Times New Roman" pitchFamily="18" charset="0"/>
                <a:ea typeface="ＭＳ Ｐゴシック" pitchFamily="34" charset="-128"/>
                <a:sym typeface="Symbol" pitchFamily="18" charset="2"/>
              </a:rPr>
              <a:t></a:t>
            </a:r>
            <a:r>
              <a:rPr lang="en-US" sz="2400" dirty="0" smtClean="0">
                <a:latin typeface="Times New Roman" pitchFamily="18" charset="0"/>
                <a:ea typeface="ＭＳ Ｐゴシック" pitchFamily="34" charset="-128"/>
              </a:rPr>
              <a:t> 10</a:t>
            </a:r>
            <a:r>
              <a:rPr lang="en-US" sz="2400" baseline="30000" dirty="0" smtClean="0">
                <a:latin typeface="Times New Roman" pitchFamily="18" charset="0"/>
                <a:ea typeface="ＭＳ Ｐゴシック" pitchFamily="34" charset="-128"/>
              </a:rPr>
              <a:t>9</a:t>
            </a:r>
            <a:r>
              <a:rPr lang="en-US" sz="2400" dirty="0" smtClean="0"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ＭＳ Ｐゴシック" pitchFamily="34" charset="-128"/>
              </a:rPr>
              <a:t>yr</a:t>
            </a:r>
            <a:r>
              <a:rPr lang="en-US" sz="2400" dirty="0" smtClean="0">
                <a:latin typeface="Times New Roman" pitchFamily="18" charset="0"/>
                <a:ea typeface="ＭＳ Ｐゴシック" pitchFamily="34" charset="-128"/>
              </a:rPr>
              <a:t>)   </a:t>
            </a:r>
            <a:r>
              <a:rPr lang="en-US" sz="2400" b="1" dirty="0" smtClean="0">
                <a:latin typeface="Times New Roman" pitchFamily="18" charset="0"/>
                <a:ea typeface="ＭＳ Ｐゴシック" pitchFamily="34" charset="-128"/>
              </a:rPr>
              <a:t>Not likely: half-life is too long.</a:t>
            </a:r>
          </a:p>
          <a:p>
            <a:pPr marL="0" indent="0" eaLnBrk="1" hangingPunct="1">
              <a:spcBef>
                <a:spcPct val="50000"/>
              </a:spcBef>
              <a:buClrTx/>
              <a:buSzPct val="100000"/>
              <a:buNone/>
              <a:tabLst>
                <a:tab pos="457200" algn="l"/>
                <a:tab pos="4121150" algn="l"/>
              </a:tabLst>
            </a:pPr>
            <a:r>
              <a:rPr lang="en-US" sz="2400" b="1" dirty="0" smtClean="0">
                <a:latin typeface="Times New Roman" pitchFamily="18" charset="0"/>
                <a:ea typeface="ＭＳ Ｐゴシック" pitchFamily="34" charset="-128"/>
              </a:rPr>
              <a:t>B.  </a:t>
            </a:r>
            <a:r>
              <a:rPr lang="en-US" sz="2400" dirty="0" smtClean="0">
                <a:latin typeface="Times New Roman" pitchFamily="18" charset="0"/>
                <a:ea typeface="ＭＳ Ｐゴシック" pitchFamily="34" charset="-128"/>
              </a:rPr>
              <a:t>K-42  (half-life 12 h)	</a:t>
            </a:r>
            <a:r>
              <a:rPr lang="en-US" sz="2400" b="1" dirty="0" smtClean="0">
                <a:latin typeface="Times New Roman" pitchFamily="18" charset="0"/>
                <a:ea typeface="ＭＳ Ｐゴシック" pitchFamily="34" charset="-128"/>
              </a:rPr>
              <a:t>Short half-life, likely used.</a:t>
            </a:r>
          </a:p>
          <a:p>
            <a:pPr marL="0" indent="0" eaLnBrk="1" hangingPunct="1">
              <a:spcBef>
                <a:spcPct val="50000"/>
              </a:spcBef>
              <a:buClrTx/>
              <a:buSzPct val="100000"/>
              <a:buNone/>
              <a:tabLst>
                <a:tab pos="457200" algn="l"/>
                <a:tab pos="4121150" algn="l"/>
              </a:tabLst>
            </a:pPr>
            <a:r>
              <a:rPr lang="en-US" sz="2400" b="1" dirty="0" smtClean="0">
                <a:latin typeface="Times New Roman" pitchFamily="18" charset="0"/>
                <a:ea typeface="ＭＳ Ｐゴシック" pitchFamily="34" charset="-128"/>
              </a:rPr>
              <a:t>C.  </a:t>
            </a:r>
            <a:r>
              <a:rPr lang="en-US" sz="2400" dirty="0" smtClean="0">
                <a:latin typeface="Times New Roman" pitchFamily="18" charset="0"/>
                <a:ea typeface="ＭＳ Ｐゴシック" pitchFamily="34" charset="-128"/>
              </a:rPr>
              <a:t>I-131 (half-life 8 days)	</a:t>
            </a:r>
            <a:r>
              <a:rPr lang="en-US" sz="2400" b="1" dirty="0" smtClean="0">
                <a:latin typeface="Times New Roman" pitchFamily="18" charset="0"/>
                <a:ea typeface="ＭＳ Ｐゴシック" pitchFamily="34" charset="-128"/>
              </a:rPr>
              <a:t>Short half-life, likely used.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534400" y="60325"/>
            <a:ext cx="533400" cy="244475"/>
          </a:xfrm>
        </p:spPr>
        <p:txBody>
          <a:bodyPr/>
          <a:lstStyle/>
          <a:p>
            <a:fld id="{043A27B2-9C96-C242-BEFC-B9A15B5EC375}" type="slidenum">
              <a:rPr lang="en-US" smtClean="0"/>
              <a:pPr/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48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 txBox="1">
            <a:spLocks noChangeArrowheads="1"/>
          </p:cNvSpPr>
          <p:nvPr/>
        </p:nvSpPr>
        <p:spPr bwMode="auto">
          <a:xfrm>
            <a:off x="365125" y="1855049"/>
            <a:ext cx="8229600" cy="3902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defRPr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After the patient receives a radioisotope,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FontTx/>
              <a:buChar char="•"/>
              <a:defRPr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scanner moves slowly across the body above the region where the organ containing the radioisotope is located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FontTx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radiation technologist determines the level and location of radioactivity emitted by the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radioisotope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FontTx/>
              <a:buChar char="•"/>
              <a:defRPr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gamma rays emitted from the radioisotope can be used to expose a photographic plate, producing a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scan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the organ</a:t>
            </a: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609600" y="304800"/>
            <a:ext cx="6940731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eaLnBrk="1" hangingPunct="1"/>
            <a:r>
              <a:rPr lang="en-US" altLang="en-US" dirty="0" smtClean="0">
                <a:solidFill>
                  <a:schemeClr val="tx2"/>
                </a:solidFill>
                <a:latin typeface="Times New Roman" pitchFamily="18" charset="0"/>
                <a:ea typeface="ＭＳ Ｐゴシック" pitchFamily="34" charset="-128"/>
              </a:rPr>
              <a:t>Scans with Radioisotopes</a:t>
            </a:r>
          </a:p>
        </p:txBody>
      </p:sp>
      <p:sp>
        <p:nvSpPr>
          <p:cNvPr id="4" name="Slide Number Placeholder 1"/>
          <p:cNvSpPr txBox="1">
            <a:spLocks/>
          </p:cNvSpPr>
          <p:nvPr/>
        </p:nvSpPr>
        <p:spPr>
          <a:xfrm>
            <a:off x="8584474" y="0"/>
            <a:ext cx="533400" cy="2444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r>
              <a:rPr lang="en-US" dirty="0" smtClean="0"/>
              <a:t>83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38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 txBox="1">
            <a:spLocks noChangeArrowheads="1"/>
          </p:cNvSpPr>
          <p:nvPr/>
        </p:nvSpPr>
        <p:spPr bwMode="auto">
          <a:xfrm>
            <a:off x="365124" y="2550922"/>
            <a:ext cx="2555981" cy="252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indent="-3429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bg2"/>
              </a:buClr>
              <a:defRPr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thyroid scan shows the accumulation of radioactive iodine-131 in the thyroid.</a:t>
            </a:r>
          </a:p>
        </p:txBody>
      </p:sp>
      <p:pic>
        <p:nvPicPr>
          <p:cNvPr id="4" name="Picture 3" descr="16_05_Figure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21106" y="1980181"/>
            <a:ext cx="2714690" cy="4337906"/>
          </a:xfrm>
          <a:prstGeom prst="rect">
            <a:avLst/>
          </a:prstGeom>
        </p:spPr>
      </p:pic>
      <p:pic>
        <p:nvPicPr>
          <p:cNvPr id="5" name="Picture 4" descr="16_05_Figure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53679" y="3322988"/>
            <a:ext cx="2626738" cy="3005855"/>
          </a:xfrm>
          <a:prstGeom prst="rect">
            <a:avLst/>
          </a:prstGeom>
        </p:spPr>
      </p:pic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609600" y="304800"/>
            <a:ext cx="7384869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accent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eaLnBrk="1" hangingPunct="1"/>
            <a:r>
              <a:rPr lang="en-US" altLang="en-US" dirty="0" smtClean="0">
                <a:solidFill>
                  <a:schemeClr val="tx2"/>
                </a:solidFill>
                <a:latin typeface="Times New Roman" pitchFamily="18" charset="0"/>
                <a:ea typeface="ＭＳ Ｐゴシック" pitchFamily="34" charset="-128"/>
              </a:rPr>
              <a:t>Scans with Radioisotopes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8579781" y="16782"/>
            <a:ext cx="533400" cy="244475"/>
          </a:xfrm>
        </p:spPr>
        <p:txBody>
          <a:bodyPr/>
          <a:lstStyle/>
          <a:p>
            <a:fld id="{35844F59-0371-2F48-9E9E-139019A3E050}" type="slidenum">
              <a:rPr lang="en-US" smtClean="0"/>
              <a:pPr/>
              <a:t>84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37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 txBox="1">
            <a:spLocks noChangeArrowheads="1"/>
          </p:cNvSpPr>
          <p:nvPr/>
        </p:nvSpPr>
        <p:spPr bwMode="auto">
          <a:xfrm>
            <a:off x="612648" y="1594403"/>
            <a:ext cx="4537568" cy="4411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marL="0" indent="0" eaLnBrk="1" hangingPunct="1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positron emission tomography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(PET), </a:t>
            </a:r>
          </a:p>
          <a:p>
            <a:pPr marL="347472" indent="-347472" eaLnBrk="1" hangingPunct="1">
              <a:spcBef>
                <a:spcPct val="20000"/>
              </a:spcBef>
              <a:buClr>
                <a:schemeClr val="accent1"/>
              </a:buClr>
              <a:buFontTx/>
              <a:buChar char="•"/>
              <a:defRPr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positron emitters with short half-lives are combined with body substances such as glucose</a:t>
            </a:r>
          </a:p>
          <a:p>
            <a:pPr marL="347472" indent="-347472" eaLnBrk="1" hangingPunct="1">
              <a:spcBef>
                <a:spcPct val="20000"/>
              </a:spcBef>
              <a:buClr>
                <a:schemeClr val="accent1"/>
              </a:buClr>
              <a:buFontTx/>
              <a:buChar char="•"/>
              <a:defRPr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positrons are used to study brain function, metabolism, and blood flow</a:t>
            </a:r>
          </a:p>
        </p:txBody>
      </p:sp>
      <p:pic>
        <p:nvPicPr>
          <p:cNvPr id="2" name="Picture 1" descr="16_06_Figur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651" y="1594403"/>
            <a:ext cx="3619418" cy="2675784"/>
          </a:xfrm>
          <a:prstGeom prst="rect">
            <a:avLst/>
          </a:prstGeom>
        </p:spPr>
      </p:pic>
      <p:sp>
        <p:nvSpPr>
          <p:cNvPr id="7" name="Title 4"/>
          <p:cNvSpPr>
            <a:spLocks noGrp="1"/>
          </p:cNvSpPr>
          <p:nvPr>
            <p:ph type="title"/>
          </p:nvPr>
        </p:nvSpPr>
        <p:spPr>
          <a:xfrm>
            <a:off x="76200" y="228600"/>
            <a:ext cx="89154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ea typeface="ヒラギノ角ゴ Pro W3" pitchFamily="127" charset="-128"/>
                <a:cs typeface="Arial" pitchFamily="34" charset="0"/>
              </a:rPr>
              <a:t>Positron Emission </a:t>
            </a:r>
            <a:r>
              <a:rPr lang="en-US" dirty="0">
                <a:solidFill>
                  <a:schemeClr val="tx1"/>
                </a:solidFill>
                <a:ea typeface="ヒラギノ角ゴ Pro W3" pitchFamily="127" charset="-128"/>
                <a:cs typeface="Arial" pitchFamily="34" charset="0"/>
              </a:rPr>
              <a:t>Tomography </a:t>
            </a:r>
            <a:r>
              <a:rPr lang="en-US" dirty="0" smtClean="0">
                <a:solidFill>
                  <a:schemeClr val="tx1"/>
                </a:solidFill>
                <a:ea typeface="ヒラギノ角ゴ Pro W3" pitchFamily="127" charset="-128"/>
                <a:cs typeface="Arial" pitchFamily="34" charset="0"/>
              </a:rPr>
              <a:t>(PET</a:t>
            </a:r>
            <a:r>
              <a:rPr lang="en-US" dirty="0">
                <a:solidFill>
                  <a:schemeClr val="tx1"/>
                </a:solidFill>
                <a:ea typeface="ヒラギノ角ゴ Pro W3" pitchFamily="127" charset="-128"/>
                <a:cs typeface="Arial" pitchFamily="34" charset="0"/>
              </a:rPr>
              <a:t>)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8" name="Rectangle 6"/>
          <p:cNvSpPr txBox="1">
            <a:spLocks noChangeArrowheads="1"/>
          </p:cNvSpPr>
          <p:nvPr/>
        </p:nvSpPr>
        <p:spPr bwMode="auto">
          <a:xfrm>
            <a:off x="5292918" y="4413731"/>
            <a:ext cx="3473130" cy="1394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chemeClr val="tx2"/>
              </a:buClr>
              <a:buFont typeface="Arial" charset="0"/>
              <a:buNone/>
              <a:defRPr/>
            </a:pP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These PET scans show a normal brain on the left and a brain affected by Alzheimer’s disease on the right.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14369" y="0"/>
            <a:ext cx="533400" cy="244475"/>
          </a:xfrm>
        </p:spPr>
        <p:txBody>
          <a:bodyPr/>
          <a:lstStyle/>
          <a:p>
            <a:fld id="{35844F59-0371-2F48-9E9E-139019A3E050}" type="slidenum">
              <a:rPr lang="en-US" smtClean="0"/>
              <a:pPr/>
              <a:t>85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44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 txBox="1">
            <a:spLocks noChangeArrowheads="1"/>
          </p:cNvSpPr>
          <p:nvPr/>
        </p:nvSpPr>
        <p:spPr bwMode="auto">
          <a:xfrm>
            <a:off x="612648" y="1622799"/>
            <a:ext cx="8467337" cy="422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marL="0" indent="0" eaLnBrk="1" hangingPunct="1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positron emission tomography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7472" indent="-347472" eaLnBrk="1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positrons are emitted from positron emitters such as carbon-11, oxygen-15, nitrogen-13, and fluorine-18</a:t>
            </a:r>
          </a:p>
          <a:p>
            <a:pPr marL="0" indent="0" eaLnBrk="1" hangingPunct="1">
              <a:spcBef>
                <a:spcPct val="20000"/>
              </a:spcBef>
              <a:buClr>
                <a:schemeClr val="accent1"/>
              </a:buClr>
              <a:defRPr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indent="0" eaLnBrk="1" hangingPunct="1">
              <a:spcBef>
                <a:spcPct val="20000"/>
              </a:spcBef>
              <a:buClr>
                <a:schemeClr val="accent1"/>
              </a:buClr>
              <a:defRPr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7472" indent="-347472" eaLnBrk="1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positrons combine with electrons to produce gamma rays are detected by computerized equipment to create a three-dimensional image of the organ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0" y="30480"/>
            <a:ext cx="87630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ea typeface="ヒラギノ角ゴ Pro W3" pitchFamily="127" charset="-128"/>
                <a:cs typeface="Arial" pitchFamily="34" charset="0"/>
              </a:rPr>
              <a:t>Positron Emission </a:t>
            </a:r>
            <a:r>
              <a:rPr lang="en-US" dirty="0">
                <a:solidFill>
                  <a:schemeClr val="tx1"/>
                </a:solidFill>
                <a:ea typeface="ヒラギノ角ゴ Pro W3" pitchFamily="127" charset="-128"/>
                <a:cs typeface="Arial" pitchFamily="34" charset="0"/>
              </a:rPr>
              <a:t>Tomography </a:t>
            </a:r>
            <a:r>
              <a:rPr lang="en-US" dirty="0" smtClean="0">
                <a:solidFill>
                  <a:schemeClr val="tx1"/>
                </a:solidFill>
                <a:ea typeface="ヒラギノ角ゴ Pro W3" pitchFamily="127" charset="-128"/>
                <a:cs typeface="Arial" pitchFamily="34" charset="0"/>
              </a:rPr>
              <a:t>(PET</a:t>
            </a:r>
            <a:r>
              <a:rPr lang="en-US" dirty="0">
                <a:solidFill>
                  <a:schemeClr val="tx1"/>
                </a:solidFill>
                <a:ea typeface="ヒラギノ角ゴ Pro W3" pitchFamily="127" charset="-128"/>
                <a:cs typeface="Arial" pitchFamily="34" charset="0"/>
              </a:rPr>
              <a:t>)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44543" y="3085083"/>
            <a:ext cx="3590091" cy="531078"/>
          </a:xfrm>
          <a:prstGeom prst="rect">
            <a:avLst/>
          </a:prstGeom>
        </p:spPr>
      </p:pic>
      <p:sp>
        <p:nvSpPr>
          <p:cNvPr id="5" name="Slide Number Placeholder 1"/>
          <p:cNvSpPr txBox="1">
            <a:spLocks/>
          </p:cNvSpPr>
          <p:nvPr/>
        </p:nvSpPr>
        <p:spPr>
          <a:xfrm>
            <a:off x="8584474" y="0"/>
            <a:ext cx="533400" cy="2444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r>
              <a:rPr lang="en-US" dirty="0" smtClean="0"/>
              <a:t>86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05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 txBox="1">
            <a:spLocks noChangeArrowheads="1"/>
          </p:cNvSpPr>
          <p:nvPr/>
        </p:nvSpPr>
        <p:spPr bwMode="auto">
          <a:xfrm>
            <a:off x="5908615" y="5210386"/>
            <a:ext cx="2857433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chemeClr val="tx2"/>
              </a:buClr>
              <a:buFont typeface="Arial" charset="0"/>
              <a:buNone/>
              <a:defRPr/>
            </a:pP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CT scan shows a tumor (yellow) in the brain.</a:t>
            </a:r>
          </a:p>
        </p:txBody>
      </p:sp>
      <p:pic>
        <p:nvPicPr>
          <p:cNvPr id="2" name="Picture 1" descr="16_Pg544_UnFigure_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615" y="1654395"/>
            <a:ext cx="2756414" cy="3510528"/>
          </a:xfrm>
          <a:prstGeom prst="rect">
            <a:avLst/>
          </a:prstGeom>
        </p:spPr>
      </p:pic>
      <p:sp>
        <p:nvSpPr>
          <p:cNvPr id="7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ea typeface="ヒラギノ角ゴ Pro W3" pitchFamily="127" charset="-128"/>
                <a:cs typeface="Arial" pitchFamily="34" charset="0"/>
              </a:rPr>
              <a:t>Computed Tomography (CT)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2648" y="1600126"/>
            <a:ext cx="4699582" cy="4330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hangingPunct="1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computed tomography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(CT),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spcBef>
                <a:spcPct val="20000"/>
              </a:spcBef>
              <a:buFont typeface="Wingdings" pitchFamily="2" charset="2"/>
              <a:buNone/>
              <a:defRPr/>
            </a:pP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20040" indent="-320040" eaLnBrk="1" hangingPunct="1">
              <a:spcBef>
                <a:spcPts val="700"/>
              </a:spcBef>
              <a:buClr>
                <a:schemeClr val="accent1"/>
              </a:buClr>
              <a:buFontTx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computer monitors the absorption of 30 000 X-ray beams directed at successive layers of the target organ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20040" indent="-320040" eaLnBrk="1" hangingPunct="1">
              <a:spcBef>
                <a:spcPts val="700"/>
              </a:spcBef>
              <a:buClr>
                <a:schemeClr val="accent1"/>
              </a:buClr>
              <a:buFontTx/>
              <a:buChar char="•"/>
              <a:defRPr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based on the densities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tissues and fluids in the organ, the differences in absorption of the X-rays provide a series of images of the organ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lide Number Placeholder 1"/>
          <p:cNvSpPr txBox="1">
            <a:spLocks/>
          </p:cNvSpPr>
          <p:nvPr/>
        </p:nvSpPr>
        <p:spPr>
          <a:xfrm>
            <a:off x="8584474" y="0"/>
            <a:ext cx="533400" cy="2444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r>
              <a:rPr lang="en-US" dirty="0" smtClean="0"/>
              <a:t>87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55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228600"/>
            <a:ext cx="8537448" cy="9906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  <a:ea typeface="ヒラギノ角ゴ Pro W3" pitchFamily="127" charset="-128"/>
                <a:cs typeface="Arial" pitchFamily="34" charset="0"/>
              </a:rPr>
              <a:t>Magnetic Resonance </a:t>
            </a:r>
            <a:r>
              <a:rPr lang="en-US" dirty="0" smtClean="0">
                <a:solidFill>
                  <a:schemeClr val="tx2"/>
                </a:solidFill>
                <a:ea typeface="ヒラギノ角ゴ Pro W3" pitchFamily="127" charset="-128"/>
                <a:cs typeface="Arial" pitchFamily="34" charset="0"/>
              </a:rPr>
              <a:t>Imaging (MRI)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Rectangle 6"/>
          <p:cNvSpPr txBox="1">
            <a:spLocks noChangeArrowheads="1"/>
          </p:cNvSpPr>
          <p:nvPr/>
        </p:nvSpPr>
        <p:spPr bwMode="auto">
          <a:xfrm>
            <a:off x="612648" y="1566789"/>
            <a:ext cx="4935589" cy="4546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Wingdings" charset="0"/>
              <a:buNone/>
              <a:defRPr/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Magnetic resonance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imaging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(MRI)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20040" indent="-320040" eaLnBrk="1" hangingPunct="1"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an imaging technique that does not involve X-ray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radiation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20040" indent="-320040" eaLnBrk="1" hangingPunct="1"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the least invasive imaging method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available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20040" indent="-320040" eaLnBrk="1" hangingPunct="1"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based on the absorption of energy when protons in hydrogen atoms are excited by a strong magnetic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field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20040" indent="-320040" eaLnBrk="1" hangingPunct="1"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works because the energy absorbed is converted to color images of the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body</a:t>
            </a:r>
          </a:p>
        </p:txBody>
      </p:sp>
      <p:pic>
        <p:nvPicPr>
          <p:cNvPr id="2" name="Picture 1" descr="16_Pg544_UnFigure_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973" y="1700885"/>
            <a:ext cx="3331272" cy="2998144"/>
          </a:xfrm>
          <a:prstGeom prst="rect">
            <a:avLst/>
          </a:prstGeom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5655973" y="4699029"/>
            <a:ext cx="333127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 MRI scan provides images of the heart and lungs.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1"/>
          <p:cNvSpPr txBox="1">
            <a:spLocks/>
          </p:cNvSpPr>
          <p:nvPr/>
        </p:nvSpPr>
        <p:spPr>
          <a:xfrm>
            <a:off x="8584474" y="0"/>
            <a:ext cx="533400" cy="2444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r>
              <a:rPr lang="en-US" dirty="0" smtClean="0"/>
              <a:t>88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251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ChangeArrowheads="1"/>
          </p:cNvSpPr>
          <p:nvPr/>
        </p:nvSpPr>
        <p:spPr bwMode="auto">
          <a:xfrm>
            <a:off x="685800" y="16002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defRPr/>
            </a:pPr>
            <a:endParaRPr lang="en-US" sz="3000">
              <a:solidFill>
                <a:schemeClr val="tx2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5105400" y="5410200"/>
            <a:ext cx="4038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endParaRPr lang="en-US" sz="2100">
              <a:latin typeface="Arial" pitchFamily="34" charset="0"/>
            </a:endParaRPr>
          </a:p>
        </p:txBody>
      </p:sp>
      <p:sp>
        <p:nvSpPr>
          <p:cNvPr id="9" name="Rectangle 9"/>
          <p:cNvSpPr txBox="1">
            <a:spLocks noChangeArrowheads="1"/>
          </p:cNvSpPr>
          <p:nvPr/>
        </p:nvSpPr>
        <p:spPr>
          <a:xfrm>
            <a:off x="333375" y="5539088"/>
            <a:ext cx="8686800" cy="83635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ヒラギノ角ゴ Pro W3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en-US" altLang="en-US" sz="2400" b="1" dirty="0">
                <a:solidFill>
                  <a:srgbClr val="3D9D1E"/>
                </a:solidFill>
                <a:latin typeface="Times New Roman" pitchFamily="18" charset="0"/>
                <a:cs typeface="Times New Roman" pitchFamily="18" charset="0"/>
              </a:rPr>
              <a:t>Learning </a:t>
            </a:r>
            <a:r>
              <a:rPr lang="en-US" altLang="en-US" sz="2400" b="1" dirty="0" smtClean="0">
                <a:solidFill>
                  <a:srgbClr val="3D9D1E"/>
                </a:solidFill>
                <a:latin typeface="Times New Roman" pitchFamily="18" charset="0"/>
                <a:cs typeface="Times New Roman" pitchFamily="18" charset="0"/>
              </a:rPr>
              <a:t>Goal 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Describe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processes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nuclear fission 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fusion.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609600" y="381000"/>
            <a:ext cx="8210550" cy="8382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Times New Roman" charset="0"/>
                <a:ea typeface="ＭＳ Ｐゴシック" pitchFamily="34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pitchFamily="34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pitchFamily="34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pitchFamily="34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pitchFamily="34" charset="-128"/>
                <a:cs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eaLnBrk="1" hangingPunct="1"/>
            <a:r>
              <a:rPr lang="en-US" altLang="en-US" sz="3600" b="1" dirty="0" smtClean="0">
                <a:solidFill>
                  <a:schemeClr val="tx1"/>
                </a:solidFill>
                <a:latin typeface="Times New Roman" pitchFamily="18" charset="0"/>
              </a:rPr>
              <a:t>5.6</a:t>
            </a:r>
            <a:r>
              <a:rPr lang="en-US" altLang="en-US" sz="3600" b="1" dirty="0" smtClean="0">
                <a:latin typeface="Times New Roman" pitchFamily="18" charset="0"/>
              </a:rPr>
              <a:t>  </a:t>
            </a:r>
            <a:r>
              <a:rPr lang="en-US" altLang="en-US" sz="3600" b="1" dirty="0" smtClean="0">
                <a:solidFill>
                  <a:srgbClr val="800000"/>
                </a:solidFill>
                <a:latin typeface="Times New Roman" pitchFamily="18" charset="0"/>
              </a:rPr>
              <a:t>Nuclear Fission and Fusion</a:t>
            </a:r>
            <a:endParaRPr lang="en-US" altLang="en-US" sz="3800" b="1" dirty="0" smtClean="0">
              <a:latin typeface="Times New Roman" pitchFamily="18" charset="0"/>
            </a:endParaRP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69240" y="1600200"/>
            <a:ext cx="32766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sz="2000" dirty="0">
                <a:latin typeface="Times" pitchFamily="-84" charset="0"/>
              </a:rPr>
              <a:t>In the 1930s, scientists bombarding U-235 with </a:t>
            </a:r>
            <a:r>
              <a:rPr lang="en-US" sz="2000" dirty="0" smtClean="0">
                <a:latin typeface="Times" pitchFamily="-84" charset="0"/>
              </a:rPr>
              <a:t>neutrons </a:t>
            </a:r>
            <a:r>
              <a:rPr lang="en-US" sz="2000" dirty="0">
                <a:latin typeface="Times" pitchFamily="-84" charset="0"/>
              </a:rPr>
              <a:t>discovered that </a:t>
            </a:r>
            <a:r>
              <a:rPr lang="en-US" sz="2000" dirty="0" smtClean="0">
                <a:latin typeface="Times" pitchFamily="-84" charset="0"/>
              </a:rPr>
              <a:t>the U-235 </a:t>
            </a:r>
            <a:r>
              <a:rPr lang="en-US" sz="2000" dirty="0">
                <a:latin typeface="Times" pitchFamily="-84" charset="0"/>
              </a:rPr>
              <a:t>nucleus splits into two smaller nuclei and produces a large amount of energy.</a:t>
            </a:r>
          </a:p>
        </p:txBody>
      </p:sp>
      <p:pic>
        <p:nvPicPr>
          <p:cNvPr id="12" name="Picture 6" descr="C:\Documents and Settings\GEX\Desktop\51788 IRDVD Timberlake\51788 Lecture\Componenet\Ch05 jpegs\05_Pg155_UnFigure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947" y="2438400"/>
            <a:ext cx="5540104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1"/>
          <p:cNvSpPr txBox="1">
            <a:spLocks/>
          </p:cNvSpPr>
          <p:nvPr/>
        </p:nvSpPr>
        <p:spPr>
          <a:xfrm>
            <a:off x="8584474" y="0"/>
            <a:ext cx="533400" cy="2444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r>
              <a:rPr lang="en-US" dirty="0" smtClean="0"/>
              <a:t>89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60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>
            <a:spLocks noGrp="1" noChangeArrowheads="1"/>
          </p:cNvSpPr>
          <p:nvPr>
            <p:ph type="title"/>
          </p:nvPr>
        </p:nvSpPr>
        <p:spPr>
          <a:xfrm>
            <a:off x="580783" y="304800"/>
            <a:ext cx="8015288" cy="914400"/>
          </a:xfrm>
        </p:spPr>
        <p:txBody>
          <a:bodyPr/>
          <a:lstStyle/>
          <a:p>
            <a:pPr eaLnBrk="1" hangingPunct="1"/>
            <a:r>
              <a:rPr lang="en-US" altLang="en-US" sz="3600" b="1" dirty="0" smtClean="0">
                <a:latin typeface="Times New Roman" pitchFamily="18" charset="0"/>
                <a:ea typeface="ＭＳ Ｐゴシック" pitchFamily="34" charset="-128"/>
              </a:rPr>
              <a:t>Beta Particles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 eaLnBrk="1" hangingPunct="1">
              <a:spcAft>
                <a:spcPct val="20000"/>
              </a:spcAft>
              <a:buClr>
                <a:srgbClr val="7DA0D0"/>
              </a:buClr>
              <a:buSzTx/>
              <a:buFont typeface="Wingdings" charset="0"/>
              <a:buNone/>
              <a:defRPr/>
            </a:pPr>
            <a:r>
              <a:rPr lang="en-US" sz="2400" dirty="0"/>
              <a:t>A </a:t>
            </a:r>
            <a:r>
              <a:rPr lang="en-US" sz="2400" b="1" dirty="0"/>
              <a:t>beta </a:t>
            </a:r>
            <a:r>
              <a:rPr lang="en-US" sz="2400" b="1" dirty="0">
                <a:solidFill>
                  <a:srgbClr val="000000"/>
                </a:solidFill>
              </a:rPr>
              <a:t>(</a:t>
            </a:r>
            <a:r>
              <a:rPr lang="en-US" sz="2400" b="1" i="1" dirty="0">
                <a:latin typeface="Times New Roman" pitchFamily="18" charset="0"/>
              </a:rPr>
              <a:t>β</a:t>
            </a:r>
            <a:r>
              <a:rPr lang="en-US" altLang="en-US" sz="2400" b="1" dirty="0">
                <a:solidFill>
                  <a:srgbClr val="000000"/>
                </a:solidFill>
                <a:latin typeface="Symbol" pitchFamily="-110" charset="2"/>
                <a:ea typeface="ＭＳ Ｐゴシック" pitchFamily="-110" charset="-128"/>
              </a:rPr>
              <a:t>)</a:t>
            </a:r>
            <a:r>
              <a:rPr lang="en-US" sz="2400" b="1" dirty="0" smtClean="0"/>
              <a:t> particle</a:t>
            </a:r>
            <a:endParaRPr lang="en-US" sz="2400" b="1" dirty="0">
              <a:ea typeface="ＭＳ Ｐゴシック" charset="0"/>
              <a:cs typeface="ＭＳ Ｐゴシック" charset="0"/>
            </a:endParaRPr>
          </a:p>
          <a:p>
            <a:pPr eaLnBrk="1" hangingPunct="1">
              <a:spcAft>
                <a:spcPct val="20000"/>
              </a:spcAft>
              <a:buClr>
                <a:schemeClr val="accent1"/>
              </a:buClr>
              <a:buSzTx/>
              <a:buFont typeface="Arial" charset="0"/>
              <a:buChar char="•"/>
              <a:defRPr/>
            </a:pPr>
            <a:r>
              <a:rPr lang="en-US" sz="2400" dirty="0" smtClean="0"/>
              <a:t>is </a:t>
            </a:r>
            <a:r>
              <a:rPr lang="en-US" sz="2400" dirty="0"/>
              <a:t>a high-energy </a:t>
            </a:r>
            <a:r>
              <a:rPr lang="en-US" sz="2400" dirty="0" smtClean="0"/>
              <a:t>electron</a:t>
            </a:r>
          </a:p>
          <a:p>
            <a:pPr eaLnBrk="1" hangingPunct="1">
              <a:spcAft>
                <a:spcPct val="20000"/>
              </a:spcAft>
              <a:buClr>
                <a:schemeClr val="accent1"/>
              </a:buClr>
              <a:buSzTx/>
              <a:buFont typeface="Arial" charset="0"/>
              <a:buChar char="•"/>
              <a:defRPr/>
            </a:pPr>
            <a:r>
              <a:rPr lang="en-US" sz="2400" dirty="0" smtClean="0"/>
              <a:t>has </a:t>
            </a:r>
            <a:r>
              <a:rPr lang="en-US" sz="2400" dirty="0"/>
              <a:t>a mass number of 0 </a:t>
            </a:r>
            <a:br>
              <a:rPr lang="en-US" sz="2400" dirty="0"/>
            </a:br>
            <a:r>
              <a:rPr lang="en-US" sz="2400" dirty="0"/>
              <a:t>and a charge of 1</a:t>
            </a:r>
            <a:r>
              <a:rPr lang="en-US" sz="2400" dirty="0" smtClean="0"/>
              <a:t>−</a:t>
            </a:r>
          </a:p>
          <a:p>
            <a:pPr eaLnBrk="1" hangingPunct="1">
              <a:spcAft>
                <a:spcPct val="20000"/>
              </a:spcAft>
              <a:buClr>
                <a:schemeClr val="accent1"/>
              </a:buClr>
              <a:buSzTx/>
              <a:buFont typeface="Arial" charset="0"/>
              <a:buChar char="•"/>
              <a:defRPr/>
            </a:pPr>
            <a:r>
              <a:rPr lang="en-US" sz="2400" dirty="0" smtClean="0"/>
              <a:t>forms </a:t>
            </a:r>
            <a:r>
              <a:rPr lang="en-US" sz="2400" dirty="0"/>
              <a:t>in an unstable nucleus when a neutron changes into a proton and an </a:t>
            </a:r>
            <a:r>
              <a:rPr lang="en-US" sz="2400" dirty="0" smtClean="0"/>
              <a:t>electron</a:t>
            </a: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 descr="Y:\08VOL4\Graphics\Powerpoint\PEARSON\PE006-TIMBERLAKE-13e\Final Files\Removed copyright JPGS\CH05\Unfig05-05_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2846678"/>
            <a:ext cx="4772024" cy="582322"/>
          </a:xfrm>
          <a:prstGeom prst="rect">
            <a:avLst/>
          </a:prstGeom>
          <a:noFill/>
        </p:spPr>
      </p:pic>
      <p:sp>
        <p:nvSpPr>
          <p:cNvPr id="5" name="Slide Number Placeholder 3"/>
          <p:cNvSpPr txBox="1">
            <a:spLocks/>
          </p:cNvSpPr>
          <p:nvPr/>
        </p:nvSpPr>
        <p:spPr>
          <a:xfrm>
            <a:off x="8593183" y="16782"/>
            <a:ext cx="533400" cy="2444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r>
              <a:rPr lang="en-US" dirty="0" smtClean="0"/>
              <a:t>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49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Nuclear Fission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7904335" cy="44958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en-US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nuclear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fission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347472" indent="-347472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Tx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large nucleus is bombarded with a small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particle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7472" indent="-347472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Tx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nucleus splits into smaller nuclei and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several neutrons, releasing large amounts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energy,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called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atomic 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</a:p>
          <a:p>
            <a:pPr marL="347472" indent="-347472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Tx/>
              <a:buChar char="•"/>
            </a:pPr>
            <a:endPara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spcBef>
                <a:spcPct val="10000"/>
              </a:spcBef>
              <a:buClr>
                <a:schemeClr val="bg2"/>
              </a:buClr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a neutron bombards U-235,</a:t>
            </a:r>
          </a:p>
          <a:p>
            <a:pPr marL="347472" indent="-347472" eaLnBrk="1" hangingPunct="1">
              <a:spcBef>
                <a:spcPct val="10000"/>
              </a:spcBef>
              <a:buClr>
                <a:schemeClr val="accent1"/>
              </a:buClr>
              <a:buSzPct val="100000"/>
              <a:buFontTx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unstable nucleus of U-236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undergoes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fission (splits)</a:t>
            </a:r>
          </a:p>
          <a:p>
            <a:pPr marL="347472" indent="-347472" eaLnBrk="1" hangingPunct="1">
              <a:spcBef>
                <a:spcPct val="10000"/>
              </a:spcBef>
              <a:buClr>
                <a:schemeClr val="accent1"/>
              </a:buClr>
              <a:buSzPct val="100000"/>
              <a:buFontTx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smaller nuclei are produced such as Kr-91 and Ba-142</a:t>
            </a:r>
          </a:p>
          <a:p>
            <a:pPr marL="347472" indent="-347472" eaLnBrk="1" hangingPunct="1">
              <a:spcBef>
                <a:spcPct val="10000"/>
              </a:spcBef>
              <a:buClr>
                <a:schemeClr val="accent1"/>
              </a:buClr>
              <a:buSzPct val="100000"/>
              <a:buFontTx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 neutrons emitted have high energy and bombard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U-235 nuclei</a:t>
            </a:r>
          </a:p>
          <a:p>
            <a:pPr marL="347472" indent="-347472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Tx/>
              <a:buChar char="•"/>
            </a:pP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7472" indent="-347472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Tx/>
              <a:buChar char="•"/>
            </a:pPr>
            <a:endPara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7472" indent="-347472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Tx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Slide Number Placeholder 1"/>
          <p:cNvSpPr txBox="1">
            <a:spLocks/>
          </p:cNvSpPr>
          <p:nvPr/>
        </p:nvSpPr>
        <p:spPr>
          <a:xfrm>
            <a:off x="8584474" y="0"/>
            <a:ext cx="533400" cy="2444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r>
              <a:rPr lang="en-US" dirty="0" smtClean="0"/>
              <a:t>90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33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_Pg546_UnFigure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7"/>
          <a:stretch/>
        </p:blipFill>
        <p:spPr>
          <a:xfrm>
            <a:off x="703199" y="2020835"/>
            <a:ext cx="7966202" cy="378642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Nuclear Fission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9600" y="1596103"/>
            <a:ext cx="588264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buClr>
                <a:schemeClr val="bg2"/>
              </a:buClr>
              <a:buSzTx/>
              <a:buFontTx/>
              <a:buNone/>
            </a:pPr>
            <a:r>
              <a:rPr lang="en-US" dirty="0">
                <a:latin typeface="Times New Roman" pitchFamily="18" charset="0"/>
                <a:ea typeface="ＭＳ Ｐゴシック" pitchFamily="34" charset="-128"/>
              </a:rPr>
              <a:t>A typical reaction for nuclear fission </a:t>
            </a:r>
            <a:r>
              <a:rPr lang="en-US" dirty="0" smtClean="0">
                <a:latin typeface="Times New Roman" pitchFamily="18" charset="0"/>
                <a:ea typeface="ＭＳ Ｐゴシック" pitchFamily="34" charset="-128"/>
              </a:rPr>
              <a:t>is:</a:t>
            </a:r>
            <a:endParaRPr lang="en-US" dirty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610600" y="0"/>
            <a:ext cx="533400" cy="244475"/>
          </a:xfrm>
        </p:spPr>
        <p:txBody>
          <a:bodyPr/>
          <a:lstStyle/>
          <a:p>
            <a:fld id="{35844F59-0371-2F48-9E9E-139019A3E050}" type="slidenum">
              <a:rPr lang="en-US" smtClean="0"/>
              <a:pPr/>
              <a:t>91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12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Missing Mass: </a:t>
            </a:r>
            <a:r>
              <a:rPr lang="en-US" i="1" dirty="0">
                <a:solidFill>
                  <a:schemeClr val="tx2"/>
                </a:solidFill>
              </a:rPr>
              <a:t>E = mc</a:t>
            </a:r>
            <a:r>
              <a:rPr lang="en-US" baseline="30000" dirty="0">
                <a:solidFill>
                  <a:schemeClr val="tx2"/>
                </a:solidFill>
              </a:rPr>
              <a:t>2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>
              <a:spcBef>
                <a:spcPct val="20000"/>
              </a:spcBef>
              <a:buFont typeface="Arial" charset="0"/>
              <a:buNone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we could determine the mass of the products krypton, barium, and three neutrons, we would find that</a:t>
            </a:r>
          </a:p>
          <a:p>
            <a:pPr marL="320040" indent="-320040"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their total mass is slightly less than the mass of the starting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materials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20040" indent="-320040"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missing mass has been converted into an enormous amount of energy consistent with the famous equation derived by Albert Einstein: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mc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5" name="Slide Number Placeholder 1"/>
          <p:cNvSpPr txBox="1">
            <a:spLocks/>
          </p:cNvSpPr>
          <p:nvPr/>
        </p:nvSpPr>
        <p:spPr>
          <a:xfrm>
            <a:off x="8584474" y="0"/>
            <a:ext cx="533400" cy="2444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r>
              <a:rPr lang="en-US" dirty="0" smtClean="0"/>
              <a:t>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94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_07_Figure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9"/>
          <a:stretch/>
        </p:blipFill>
        <p:spPr>
          <a:xfrm>
            <a:off x="3510187" y="1674892"/>
            <a:ext cx="4053812" cy="4716856"/>
          </a:xfrm>
          <a:prstGeom prst="rect">
            <a:avLst/>
          </a:prstGeom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609600" y="1674892"/>
            <a:ext cx="35814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a nuclear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chain reaction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the fission of each uranium-235 atom produces three neutrons that cause the nuclear fission of more and more uranium-235 atoms.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Chain Reaction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610600" y="0"/>
            <a:ext cx="533400" cy="244475"/>
          </a:xfrm>
        </p:spPr>
        <p:txBody>
          <a:bodyPr/>
          <a:lstStyle/>
          <a:p>
            <a:fld id="{B0F1DD21-7654-8C47-9A62-CFA630FC6588}" type="slidenum">
              <a:rPr lang="en-US" smtClean="0"/>
              <a:pPr/>
              <a:t>93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69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Chain Reaction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7956586" cy="4495800"/>
          </a:xfrm>
        </p:spPr>
        <p:txBody>
          <a:bodyPr/>
          <a:lstStyle/>
          <a:p>
            <a:pPr marL="0" indent="0" eaLnBrk="1" hangingPunct="1">
              <a:spcBef>
                <a:spcPct val="20000"/>
              </a:spcBef>
              <a:spcAft>
                <a:spcPct val="10000"/>
              </a:spcAft>
              <a:buNone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chain reaction</a:t>
            </a:r>
            <a:r>
              <a:rPr lang="en-US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occurs when</a:t>
            </a:r>
          </a:p>
          <a:p>
            <a:pPr eaLnBrk="1" hangingPunct="1">
              <a:spcBef>
                <a:spcPct val="20000"/>
              </a:spcBef>
              <a:spcAft>
                <a:spcPct val="100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critical mass of uranium undergoes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fission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20000"/>
              </a:spcBef>
              <a:spcAft>
                <a:spcPct val="100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is a rapid increase in the number of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high-energy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neutrons available to react with more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uranium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sustain a nuclear chain reaction, sufficient quantities of U-235 must provide a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critical mass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which almost all the neutrons immediately collide with more U-235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nuclei</a:t>
            </a:r>
            <a:endParaRPr lang="en-US" sz="2400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Slide Number Placeholder 1"/>
          <p:cNvSpPr txBox="1">
            <a:spLocks/>
          </p:cNvSpPr>
          <p:nvPr/>
        </p:nvSpPr>
        <p:spPr>
          <a:xfrm>
            <a:off x="8584474" y="0"/>
            <a:ext cx="533400" cy="2444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r>
              <a:rPr lang="en-US" dirty="0" smtClean="0"/>
              <a:t>94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44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Nuclear Fusion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 lIns="0"/>
          <a:lstStyle/>
          <a:p>
            <a:pPr marL="0" indent="0" eaLnBrk="1" hangingPunct="1">
              <a:spcBef>
                <a:spcPct val="20000"/>
              </a:spcBef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Nuclear fusion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occurs at extremely high temperatures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100 000 000 </a:t>
            </a:r>
            <a:r>
              <a:rPr lang="en-US" sz="2400" dirty="0">
                <a:latin typeface="Times New Roman" panose="02020603050405020304" pitchFamily="18" charset="0"/>
                <a:ea typeface="Arial Unicode MS" charset="0"/>
                <a:cs typeface="Times New Roman" panose="02020603050405020304" pitchFamily="18" charset="0"/>
              </a:rPr>
              <a:t>°C</a:t>
            </a:r>
            <a:r>
              <a:rPr lang="en-US" sz="2400" dirty="0" smtClean="0">
                <a:latin typeface="Times New Roman" panose="02020603050405020304" pitchFamily="18" charset="0"/>
                <a:ea typeface="Arial Unicode MS" charset="0"/>
                <a:cs typeface="Times New Roman" panose="02020603050405020304" pitchFamily="18" charset="0"/>
              </a:rPr>
              <a:t>)</a:t>
            </a:r>
            <a:endParaRPr lang="en-US" sz="2400" dirty="0">
              <a:latin typeface="Times New Roman" panose="02020603050405020304" pitchFamily="18" charset="0"/>
              <a:ea typeface="Arial Unicode MS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ea typeface="Arial Unicode MS" charset="0"/>
                <a:cs typeface="Times New Roman" panose="02020603050405020304" pitchFamily="18" charset="0"/>
              </a:rPr>
              <a:t>combines small nuclei into larger </a:t>
            </a:r>
            <a:r>
              <a:rPr lang="en-US" sz="2400" dirty="0" smtClean="0">
                <a:latin typeface="Times New Roman" panose="02020603050405020304" pitchFamily="18" charset="0"/>
                <a:ea typeface="Arial Unicode MS" charset="0"/>
                <a:cs typeface="Times New Roman" panose="02020603050405020304" pitchFamily="18" charset="0"/>
              </a:rPr>
              <a:t>nuclei</a:t>
            </a:r>
            <a:endParaRPr lang="en-US" sz="2400" dirty="0">
              <a:latin typeface="Times New Roman" panose="02020603050405020304" pitchFamily="18" charset="0"/>
              <a:ea typeface="Arial Unicode MS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ea typeface="Arial Unicode MS" charset="0"/>
                <a:cs typeface="Times New Roman" panose="02020603050405020304" pitchFamily="18" charset="0"/>
              </a:rPr>
              <a:t>releases large amounts of </a:t>
            </a:r>
            <a:r>
              <a:rPr lang="en-US" sz="2400" dirty="0" smtClean="0">
                <a:latin typeface="Times New Roman" panose="02020603050405020304" pitchFamily="18" charset="0"/>
                <a:ea typeface="Arial Unicode MS" charset="0"/>
                <a:cs typeface="Times New Roman" panose="02020603050405020304" pitchFamily="18" charset="0"/>
              </a:rPr>
              <a:t>energy</a:t>
            </a:r>
            <a:endParaRPr lang="en-US" sz="2400" dirty="0">
              <a:latin typeface="Times New Roman" panose="02020603050405020304" pitchFamily="18" charset="0"/>
              <a:ea typeface="Arial Unicode MS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ea typeface="Arial Unicode MS" charset="0"/>
                <a:cs typeface="Times New Roman" panose="02020603050405020304" pitchFamily="18" charset="0"/>
              </a:rPr>
              <a:t>occurs continuously in the Sun and </a:t>
            </a:r>
            <a:r>
              <a:rPr lang="en-US" sz="2400" dirty="0" smtClean="0">
                <a:latin typeface="Times New Roman" panose="02020603050405020304" pitchFamily="18" charset="0"/>
                <a:ea typeface="Arial Unicode MS" charset="0"/>
                <a:cs typeface="Times New Roman" panose="02020603050405020304" pitchFamily="18" charset="0"/>
              </a:rPr>
              <a:t>stars</a:t>
            </a:r>
          </a:p>
          <a:p>
            <a:pPr marL="0" indent="0" eaLnBrk="1" hangingPunct="1">
              <a:spcBef>
                <a:spcPct val="200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  <a:buNone/>
            </a:pPr>
            <a:endParaRPr lang="en-US" sz="2400" baseline="30000" dirty="0">
              <a:latin typeface="Times New Roman" panose="02020603050405020304" pitchFamily="18" charset="0"/>
              <a:ea typeface="Arial Unicode MS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6" name="Picture 6" descr="C:\Documents and Settings\GEX\Desktop\51788 IRDVD Timberlake\51788 Lecture\Componenet\Ch05 jpegs\05_Pg157_UnFigure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562121" y="4230189"/>
            <a:ext cx="5052775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1"/>
          <p:cNvSpPr txBox="1">
            <a:spLocks/>
          </p:cNvSpPr>
          <p:nvPr/>
        </p:nvSpPr>
        <p:spPr>
          <a:xfrm>
            <a:off x="8584474" y="0"/>
            <a:ext cx="533400" cy="2444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r>
              <a:rPr lang="en-US" dirty="0" smtClean="0"/>
              <a:t>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83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Nuclear Fusion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6" name="Picture 5" descr="C:\Documents and Settings\GEX\Desktop\51788 IRDVD Timberlake\51788 Lecture\5_6\51778_5_6 pg 157 reactor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44"/>
          <a:stretch/>
        </p:blipFill>
        <p:spPr bwMode="auto">
          <a:xfrm>
            <a:off x="1828800" y="3048000"/>
            <a:ext cx="5334000" cy="3058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09600" y="1588647"/>
            <a:ext cx="8153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hangingPunct="1">
              <a:buFont typeface="Wingdings" pitchFamily="2" charset="2"/>
              <a:buNone/>
              <a:tabLst>
                <a:tab pos="279400" algn="l"/>
              </a:tabLst>
            </a:pPr>
            <a:r>
              <a:rPr lang="en-US" dirty="0">
                <a:latin typeface="Times New Roman" pitchFamily="18" charset="0"/>
                <a:ea typeface="ＭＳ Ｐゴシック" pitchFamily="34" charset="-128"/>
              </a:rPr>
              <a:t>In a fusion reaction, large amounts of energy are produced as hydrogen isotopes combine to form helium. Less waste is produced in a fusion reaction than in a fission reaction.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8610600" y="0"/>
            <a:ext cx="533400" cy="244475"/>
          </a:xfrm>
        </p:spPr>
        <p:txBody>
          <a:bodyPr/>
          <a:lstStyle/>
          <a:p>
            <a:fld id="{35844F59-0371-2F48-9E9E-139019A3E050}" type="slidenum">
              <a:rPr lang="en-US" smtClean="0"/>
              <a:pPr/>
              <a:t>96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86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 txBox="1">
            <a:spLocks noChangeArrowheads="1"/>
          </p:cNvSpPr>
          <p:nvPr/>
        </p:nvSpPr>
        <p:spPr bwMode="auto">
          <a:xfrm>
            <a:off x="609600" y="1567543"/>
            <a:ext cx="4604657" cy="4258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nuclear power plants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320040" indent="-320040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Tx/>
              <a:buChar char="•"/>
              <a:defRPr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fission is used to produce energy</a:t>
            </a:r>
          </a:p>
          <a:p>
            <a:pPr marL="320040" indent="-320040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Tx/>
              <a:buChar char="•"/>
              <a:defRPr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quantity of U-235 is held below its critical mass</a:t>
            </a:r>
          </a:p>
          <a:p>
            <a:pPr marL="320040" indent="-320040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Tx/>
              <a:buChar char="•"/>
              <a:defRPr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control rods in the reactor absorb neutrons to slow the fission process</a:t>
            </a:r>
          </a:p>
          <a:p>
            <a:pPr marL="320040" indent="-320040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Tx/>
              <a:buChar char="•"/>
              <a:defRPr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heat produced in the 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fission process is used to make steam that drives a generator and produces electricity</a:t>
            </a:r>
          </a:p>
        </p:txBody>
      </p:sp>
      <p:pic>
        <p:nvPicPr>
          <p:cNvPr id="4" name="Picture 3" descr="16_Pg549_UnFigure_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595" y="2072640"/>
            <a:ext cx="3750319" cy="252075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Chemistry Link to </a:t>
            </a:r>
            <a:r>
              <a:rPr lang="en-US" dirty="0" smtClean="0">
                <a:solidFill>
                  <a:schemeClr val="tx2"/>
                </a:solidFill>
              </a:rPr>
              <a:t>Environment</a:t>
            </a:r>
            <a:r>
              <a:rPr lang="en-US" dirty="0">
                <a:solidFill>
                  <a:schemeClr val="tx2"/>
                </a:solidFill>
              </a:rPr>
              <a:t/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sz="2600" b="0" dirty="0">
                <a:solidFill>
                  <a:schemeClr val="tx2"/>
                </a:solidFill>
              </a:rPr>
              <a:t>Nuclear Power Plants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5547360" y="4668698"/>
            <a:ext cx="311766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Nuclear power plants supply about 20% of electricity in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United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States.</a:t>
            </a:r>
          </a:p>
        </p:txBody>
      </p:sp>
      <p:sp>
        <p:nvSpPr>
          <p:cNvPr id="8" name="Slide Number Placeholder 1"/>
          <p:cNvSpPr txBox="1">
            <a:spLocks/>
          </p:cNvSpPr>
          <p:nvPr/>
        </p:nvSpPr>
        <p:spPr>
          <a:xfrm>
            <a:off x="8584474" y="0"/>
            <a:ext cx="533400" cy="2444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r>
              <a:rPr lang="en-US" dirty="0"/>
              <a:t>9</a:t>
            </a:r>
            <a:r>
              <a:rPr lang="en-US" dirty="0" smtClean="0"/>
              <a:t>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711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_Pg549_UnFigure_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8"/>
          <a:stretch/>
        </p:blipFill>
        <p:spPr>
          <a:xfrm>
            <a:off x="1196910" y="1541262"/>
            <a:ext cx="6804090" cy="4532909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96910" y="6096000"/>
            <a:ext cx="62438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Heat from nuclear fission is used to generate electricity.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Chemistry Link to </a:t>
            </a:r>
            <a:r>
              <a:rPr lang="en-US" dirty="0" smtClean="0">
                <a:solidFill>
                  <a:schemeClr val="tx2"/>
                </a:solidFill>
              </a:rPr>
              <a:t>Environment</a:t>
            </a:r>
            <a:r>
              <a:rPr lang="en-US" dirty="0">
                <a:solidFill>
                  <a:schemeClr val="tx2"/>
                </a:solidFill>
              </a:rPr>
              <a:t/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sz="2600" b="0" dirty="0">
                <a:solidFill>
                  <a:schemeClr val="tx2"/>
                </a:solidFill>
              </a:rPr>
              <a:t>Nuclear Power Plants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8496300" y="106362"/>
            <a:ext cx="533400" cy="244475"/>
          </a:xfrm>
        </p:spPr>
        <p:txBody>
          <a:bodyPr/>
          <a:lstStyle/>
          <a:p>
            <a:fld id="{35844F59-0371-2F48-9E9E-139019A3E050}" type="slidenum">
              <a:rPr lang="en-US" smtClean="0"/>
              <a:pPr/>
              <a:t>98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97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609600" y="1584960"/>
            <a:ext cx="7916091" cy="308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each of the following, indicate whether it describes nuclear fission or nuclear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fusion:</a:t>
            </a:r>
          </a:p>
          <a:p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94360" indent="-594360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nucleus splits. </a:t>
            </a:r>
          </a:p>
          <a:p>
            <a:pPr marL="594360" indent="-594360">
              <a:defRPr/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Large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amounts of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energy are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released.</a:t>
            </a:r>
          </a:p>
          <a:p>
            <a:pPr marL="594360" indent="-594360">
              <a:defRPr/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Small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nuclei form larger nuclei.</a:t>
            </a:r>
          </a:p>
          <a:p>
            <a:pPr marL="594360" indent="-594360">
              <a:defRPr/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Hydrogen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nuclei react.</a:t>
            </a:r>
          </a:p>
          <a:p>
            <a:pPr marL="594360" indent="-594360">
              <a:defRPr/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E. 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Several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neutrons are released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Learning Check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8599714" y="0"/>
            <a:ext cx="533400" cy="244475"/>
          </a:xfrm>
        </p:spPr>
        <p:txBody>
          <a:bodyPr/>
          <a:lstStyle/>
          <a:p>
            <a:fld id="{35844F59-0371-2F48-9E9E-139019A3E050}" type="slidenum">
              <a:rPr lang="en-US" smtClean="0"/>
              <a:pPr/>
              <a:t>99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47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2 - &amp;quot;Chapter 5  Nuclear Chemistry&amp;quot;&quot;/&gt;&lt;property id=&quot;20307&quot; value=&quot;338&quot;/&gt;&lt;/object&gt;&lt;object type=&quot;3&quot; unique_id=&quot;10005&quot;&gt;&lt;property id=&quot;20148&quot; value=&quot;5&quot;/&gt;&lt;property id=&quot;20300&quot; value=&quot;Slide 3 - &amp;quot;&amp;#x0D;&amp;#x0A;5.1  Natural Radioactivity&amp;#x0D;&amp;#x0A;&amp;quot;&quot;/&gt;&lt;property id=&quot;20307&quot; value=&quot;385&quot;/&gt;&lt;/object&gt;&lt;object type=&quot;3&quot; unique_id=&quot;10006&quot;&gt;&lt;property id=&quot;20148&quot; value=&quot;5&quot;/&gt;&lt;property id=&quot;20300&quot; value=&quot;Slide 4 - &amp;quot;Natural Radioactivity&amp;quot;&quot;/&gt;&lt;property id=&quot;20307&quot; value=&quot;396&quot;/&gt;&lt;/object&gt;&lt;object type=&quot;3&quot; unique_id=&quot;10007&quot;&gt;&lt;property id=&quot;20148&quot; value=&quot;5&quot;/&gt;&lt;property id=&quot;20300&quot; value=&quot;Slide 5 - &amp;quot;Radioisotopes&amp;quot;&quot;/&gt;&lt;property id=&quot;20307&quot; value=&quot;395&quot;/&gt;&lt;/object&gt;&lt;object type=&quot;3&quot; unique_id=&quot;10008&quot;&gt;&lt;property id=&quot;20148&quot; value=&quot;5&quot;/&gt;&lt;property id=&quot;20300&quot; value=&quot;Slide 6 - &amp;quot;Stable and Radioactive Isotopes&amp;quot;&quot;/&gt;&lt;property id=&quot;20307&quot; value=&quot;387&quot;/&gt;&lt;/object&gt;&lt;object type=&quot;3&quot; unique_id=&quot;10009&quot;&gt;&lt;property id=&quot;20148&quot; value=&quot;5&quot;/&gt;&lt;property id=&quot;20300&quot; value=&quot;Slide 7 - &amp;quot;Types of Radiation Emitted&amp;quot;&quot;/&gt;&lt;property id=&quot;20307&quot; value=&quot;383&quot;/&gt;&lt;/object&gt;&lt;object type=&quot;3&quot; unique_id=&quot;10010&quot;&gt;&lt;property id=&quot;20148&quot; value=&quot;5&quot;/&gt;&lt;property id=&quot;20300&quot; value=&quot;Slide 8 - &amp;quot;Alpha Particles&amp;quot;&quot;/&gt;&lt;property id=&quot;20307&quot; value=&quot;397&quot;/&gt;&lt;/object&gt;&lt;object type=&quot;3&quot; unique_id=&quot;10011&quot;&gt;&lt;property id=&quot;20148&quot; value=&quot;5&quot;/&gt;&lt;property id=&quot;20300&quot; value=&quot;Slide 9 - &amp;quot;Beta Particles&amp;quot;&quot;/&gt;&lt;property id=&quot;20307&quot; value=&quot;398&quot;/&gt;&lt;/object&gt;&lt;object type=&quot;3&quot; unique_id=&quot;10012&quot;&gt;&lt;property id=&quot;20148&quot; value=&quot;5&quot;/&gt;&lt;property id=&quot;20300&quot; value=&quot;Slide 10 - &amp;quot;Positrons&amp;quot;&quot;/&gt;&lt;property id=&quot;20307&quot; value=&quot;399&quot;/&gt;&lt;/object&gt;&lt;object type=&quot;3&quot; unique_id=&quot;10013&quot;&gt;&lt;property id=&quot;20148&quot; value=&quot;5&quot;/&gt;&lt;property id=&quot;20300&quot; value=&quot;Slide 11 - &amp;quot;Gamma Rays&amp;quot;&quot;/&gt;&lt;property id=&quot;20307&quot; value=&quot;400&quot;/&gt;&lt;/object&gt;&lt;object type=&quot;3&quot; unique_id=&quot;10014&quot;&gt;&lt;property id=&quot;20148&quot; value=&quot;5&quot;/&gt;&lt;property id=&quot;20300&quot; value=&quot;Slide 12 - &amp;quot;Some Forms of Radiation&amp;quot;&quot;/&gt;&lt;property id=&quot;20307&quot; value=&quot;401&quot;/&gt;&lt;/object&gt;&lt;object type=&quot;3&quot; unique_id=&quot;10015&quot;&gt;&lt;property id=&quot;20148&quot; value=&quot;5&quot;/&gt;&lt;property id=&quot;20300&quot; value=&quot;Slide 13 - &amp;quot;Learning Check&amp;quot;&quot;/&gt;&lt;property id=&quot;20307&quot; value=&quot;352&quot;/&gt;&lt;/object&gt;&lt;object type=&quot;3&quot; unique_id=&quot;10016&quot;&gt;&lt;property id=&quot;20148&quot; value=&quot;5&quot;/&gt;&lt;property id=&quot;20300&quot; value=&quot;Slide 14 - &amp;quot;Solution&amp;quot;&quot;/&gt;&lt;property id=&quot;20307&quot; value=&quot;402&quot;/&gt;&lt;/object&gt;&lt;object type=&quot;3&quot; unique_id=&quot;10017&quot;&gt;&lt;property id=&quot;20148&quot; value=&quot;5&quot;/&gt;&lt;property id=&quot;20300&quot; value=&quot;Slide 15 - &amp;quot;Biological Effects of Radiation&amp;quot;&quot;/&gt;&lt;property id=&quot;20307&quot; value=&quot;392&quot;/&gt;&lt;/object&gt;&lt;object type=&quot;3&quot; unique_id=&quot;10018&quot;&gt;&lt;property id=&quot;20148&quot; value=&quot;5&quot;/&gt;&lt;property id=&quot;20300&quot; value=&quot;Slide 16 - &amp;quot;Radiation Protection&amp;quot;&quot;/&gt;&lt;property id=&quot;20307&quot; value=&quot;394&quot;/&gt;&lt;/object&gt;&lt;object type=&quot;3&quot; unique_id=&quot;10019&quot;&gt;&lt;property id=&quot;20148&quot; value=&quot;5&quot;/&gt;&lt;property id=&quot;20300&quot; value=&quot;Slide 17 - &amp;quot;Radiation Protection&amp;quot;&quot;/&gt;&lt;property id=&quot;20307&quot; value=&quot;406&quot;/&gt;&lt;/object&gt;&lt;object type=&quot;3&quot; unique_id=&quot;10020&quot;&gt;&lt;property id=&quot;20148&quot; value=&quot;5&quot;/&gt;&lt;property id=&quot;20300&quot; value=&quot;Slide 18 - &amp;quot;Radiation Protection&amp;quot;&quot;/&gt;&lt;property id=&quot;20307&quot; value=&quot;403&quot;/&gt;&lt;/object&gt;&lt;object type=&quot;3&quot; unique_id=&quot;10021&quot;&gt;&lt;property id=&quot;20148&quot; value=&quot;5&quot;/&gt;&lt;property id=&quot;20300&quot; value=&quot;Slide 19 - &amp;quot;Learning Check&amp;quot;&quot;/&gt;&lt;property id=&quot;20307&quot; value=&quot;404&quot;/&gt;&lt;/object&gt;&lt;object type=&quot;3&quot; unique_id=&quot;10022&quot;&gt;&lt;property id=&quot;20148&quot; value=&quot;5&quot;/&gt;&lt;property id=&quot;20300&quot; value=&quot;Slide 20 - &amp;quot;Solution&amp;quot;&quot;/&gt;&lt;property id=&quot;20307&quot; value=&quot;405&quot;/&gt;&lt;/object&gt;&lt;object type=&quot;3&quot; unique_id=&quot;10170&quot;&gt;&lt;property id=&quot;20148&quot; value=&quot;5&quot;/&gt;&lt;property id=&quot;20300&quot; value=&quot;Slide 1&quot;/&gt;&lt;property id=&quot;20307&quot; value=&quot;407&quot;/&gt;&lt;/object&gt;&lt;/object&gt;&lt;/object&gt;&lt;/database&gt;"/>
  <p:tag name="ARTICULATE_PROJECT_OPEN" val="0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earson Timberlake 12ed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2681</TotalTime>
  <Words>4137</Words>
  <Application>Microsoft Office PowerPoint</Application>
  <PresentationFormat>On-screen Show (4:3)</PresentationFormat>
  <Paragraphs>702</Paragraphs>
  <Slides>103</Slides>
  <Notes>51</Notes>
  <HiddenSlides>0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103</vt:i4>
      </vt:variant>
    </vt:vector>
  </HeadingPairs>
  <TitlesOfParts>
    <vt:vector size="120" baseType="lpstr">
      <vt:lpstr>Arial Unicode MS</vt:lpstr>
      <vt:lpstr>ＭＳ Ｐゴシック</vt:lpstr>
      <vt:lpstr>2 Lines</vt:lpstr>
      <vt:lpstr>AndSansWGL-Bold</vt:lpstr>
      <vt:lpstr>Arial</vt:lpstr>
      <vt:lpstr>Symbol</vt:lpstr>
      <vt:lpstr>Tahoma</vt:lpstr>
      <vt:lpstr>Times</vt:lpstr>
      <vt:lpstr>Times New Roman</vt:lpstr>
      <vt:lpstr>Tw Cen MT</vt:lpstr>
      <vt:lpstr>UniversLTPro-65Bold</vt:lpstr>
      <vt:lpstr>UniversLTPro-Condensed</vt:lpstr>
      <vt:lpstr>Wingdings</vt:lpstr>
      <vt:lpstr>Wingdings 2</vt:lpstr>
      <vt:lpstr>ヒラギノ角ゴ Pro W3</vt:lpstr>
      <vt:lpstr>Pearson Timberlake 12ed</vt:lpstr>
      <vt:lpstr>Equation</vt:lpstr>
      <vt:lpstr>PowerPoint Presentation</vt:lpstr>
      <vt:lpstr>Chapter 5  Nuclear Chemistry</vt:lpstr>
      <vt:lpstr> 5.1  Natural Radioactivity </vt:lpstr>
      <vt:lpstr>Natural Radioactivity</vt:lpstr>
      <vt:lpstr>Radioisotopes</vt:lpstr>
      <vt:lpstr>Stable and Radioactive Isotopes</vt:lpstr>
      <vt:lpstr>Types of Radiation Emitted</vt:lpstr>
      <vt:lpstr>Alpha Particles</vt:lpstr>
      <vt:lpstr>Beta Particles</vt:lpstr>
      <vt:lpstr>Positrons</vt:lpstr>
      <vt:lpstr>Gamma Rays</vt:lpstr>
      <vt:lpstr>Some Forms of Radiation</vt:lpstr>
      <vt:lpstr>Learning Check</vt:lpstr>
      <vt:lpstr>Solution</vt:lpstr>
      <vt:lpstr>Biological Effects of Radiation</vt:lpstr>
      <vt:lpstr>Radiation Protection</vt:lpstr>
      <vt:lpstr>Radiation Protection</vt:lpstr>
      <vt:lpstr>Radiation Protection</vt:lpstr>
      <vt:lpstr>Learning Check</vt:lpstr>
      <vt:lpstr>Solution</vt:lpstr>
      <vt:lpstr> 5.2  Nuclear Reactions </vt:lpstr>
      <vt:lpstr>Radioactive Decay</vt:lpstr>
      <vt:lpstr>Nuclear Equations</vt:lpstr>
      <vt:lpstr>Alpha Decay</vt:lpstr>
      <vt:lpstr>Writing an Equation for Alpha Decay</vt:lpstr>
      <vt:lpstr>Writing an Equation for Alpha Decay</vt:lpstr>
      <vt:lpstr>Writing an Equation for Alpha Decay</vt:lpstr>
      <vt:lpstr>Writing an Equation for Alpha Decay</vt:lpstr>
      <vt:lpstr>Beta Decay</vt:lpstr>
      <vt:lpstr>Writing an Equation for Beta Decay</vt:lpstr>
      <vt:lpstr>Writing an Equation for Beta Decay</vt:lpstr>
      <vt:lpstr>Writing an Equation for Beta Decay</vt:lpstr>
      <vt:lpstr>Writing an Equation for Beta Decay</vt:lpstr>
      <vt:lpstr>Learning Check</vt:lpstr>
      <vt:lpstr>Solution</vt:lpstr>
      <vt:lpstr>Solution</vt:lpstr>
      <vt:lpstr>Solution</vt:lpstr>
      <vt:lpstr>Positron Emission</vt:lpstr>
      <vt:lpstr>Gamma Emission</vt:lpstr>
      <vt:lpstr>Summary of Radiation Types</vt:lpstr>
      <vt:lpstr>Producing Radioactive Isotopes</vt:lpstr>
      <vt:lpstr>Learning Check</vt:lpstr>
      <vt:lpstr>Solution</vt:lpstr>
      <vt:lpstr>Solution</vt:lpstr>
      <vt:lpstr>Solution</vt:lpstr>
      <vt:lpstr>PowerPoint Presentation</vt:lpstr>
      <vt:lpstr>Geiger Counter</vt:lpstr>
      <vt:lpstr>Units for Measuring Radiation</vt:lpstr>
      <vt:lpstr>Measuring Radiation Damage</vt:lpstr>
      <vt:lpstr>Measuring Radiation Damage</vt:lpstr>
      <vt:lpstr>Dosimeters Measure Radiation Exposure</vt:lpstr>
      <vt:lpstr>Units of Radiation Measurement</vt:lpstr>
      <vt:lpstr>Radiation Exposure</vt:lpstr>
      <vt:lpstr>Average Annual Radiation Exposure in the United States</vt:lpstr>
      <vt:lpstr>Radiation Sickness</vt:lpstr>
      <vt:lpstr>PowerPoint Presentation</vt:lpstr>
      <vt:lpstr>PowerPoint Presentation</vt:lpstr>
      <vt:lpstr>PowerPoint Presentation</vt:lpstr>
      <vt:lpstr>Learning Check</vt:lpstr>
      <vt:lpstr>Solution</vt:lpstr>
      <vt:lpstr>PowerPoint Presentation</vt:lpstr>
      <vt:lpstr>Half-Life of a Radioisotope</vt:lpstr>
      <vt:lpstr>Decay Curve</vt:lpstr>
      <vt:lpstr>Half-Lives of Radioisotopes</vt:lpstr>
      <vt:lpstr>Using Half-Lives of a Radioisotope</vt:lpstr>
      <vt:lpstr>Solution</vt:lpstr>
      <vt:lpstr>Solution</vt:lpstr>
      <vt:lpstr>Solution</vt:lpstr>
      <vt:lpstr>Solution</vt:lpstr>
      <vt:lpstr>Learning Check</vt:lpstr>
      <vt:lpstr>Solution</vt:lpstr>
      <vt:lpstr>Solution</vt:lpstr>
      <vt:lpstr>Solution</vt:lpstr>
      <vt:lpstr>Solution</vt:lpstr>
      <vt:lpstr>Chemistry Link to the Environment Dating Ancient Objects</vt:lpstr>
      <vt:lpstr>Chemistry Link to the Environment Dating Ancient Objects</vt:lpstr>
      <vt:lpstr>Chemistry Link to the Environment Dating Ancient Objects</vt:lpstr>
      <vt:lpstr>PowerPoint Presentation</vt:lpstr>
      <vt:lpstr>PowerPoint Presentation</vt:lpstr>
      <vt:lpstr>PowerPoint Presentation</vt:lpstr>
      <vt:lpstr>Learning Check</vt:lpstr>
      <vt:lpstr>Solution</vt:lpstr>
      <vt:lpstr>PowerPoint Presentation</vt:lpstr>
      <vt:lpstr>PowerPoint Presentation</vt:lpstr>
      <vt:lpstr>Positron Emission Tomography (PET)</vt:lpstr>
      <vt:lpstr>Positron Emission Tomography (PET)</vt:lpstr>
      <vt:lpstr>Computed Tomography (CT)</vt:lpstr>
      <vt:lpstr>Magnetic Resonance Imaging (MRI)</vt:lpstr>
      <vt:lpstr>PowerPoint Presentation</vt:lpstr>
      <vt:lpstr>Nuclear Fission</vt:lpstr>
      <vt:lpstr>Nuclear Fission</vt:lpstr>
      <vt:lpstr>Missing Mass: E = mc2</vt:lpstr>
      <vt:lpstr>Chain Reaction</vt:lpstr>
      <vt:lpstr>Chain Reaction</vt:lpstr>
      <vt:lpstr>Nuclear Fusion</vt:lpstr>
      <vt:lpstr>Nuclear Fusion</vt:lpstr>
      <vt:lpstr>Chemistry Link to Environment Nuclear Power Plants</vt:lpstr>
      <vt:lpstr>Chemistry Link to Environment Nuclear Power Plants</vt:lpstr>
      <vt:lpstr>Learning Check</vt:lpstr>
      <vt:lpstr>Solution</vt:lpstr>
      <vt:lpstr>Learning Check</vt:lpstr>
      <vt:lpstr>Solution</vt:lpstr>
      <vt:lpstr>Concept Map</vt:lpstr>
    </vt:vector>
  </TitlesOfParts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Bill Timberlake</dc:creator>
  <cp:lastModifiedBy>Saleh A Rayyan</cp:lastModifiedBy>
  <cp:revision>227</cp:revision>
  <cp:lastPrinted>1999-05-17T18:15:10Z</cp:lastPrinted>
  <dcterms:created xsi:type="dcterms:W3CDTF">2010-11-07T18:46:44Z</dcterms:created>
  <dcterms:modified xsi:type="dcterms:W3CDTF">2019-03-04T07:59:38Z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3</vt:i4>
  </property>
  <property fmtid="{D5CDD505-2E9C-101B-9397-08002B2CF9AE}" pid="4" name="Compression">
    <vt:i4>100</vt:i4>
  </property>
  <property fmtid="{D5CDD505-2E9C-101B-9397-08002B2CF9AE}" pid="5" name="ScreenSize">
    <vt:i4>1</vt:i4>
  </property>
  <property fmtid="{D5CDD505-2E9C-101B-9397-08002B2CF9AE}" pid="6" name="ScreenUsage">
    <vt:i4>2</vt:i4>
  </property>
  <property fmtid="{D5CDD505-2E9C-101B-9397-08002B2CF9AE}" pid="7" name="MailAddress">
    <vt:lpwstr>khemist@aol.com</vt:lpwstr>
  </property>
  <property fmtid="{D5CDD505-2E9C-101B-9397-08002B2CF9AE}" pid="8" name="HomePage">
    <vt:lpwstr/>
  </property>
  <property fmtid="{D5CDD505-2E9C-101B-9397-08002B2CF9AE}" pid="9" name="Other">
    <vt:lpwstr/>
  </property>
  <property fmtid="{D5CDD505-2E9C-101B-9397-08002B2CF9AE}" pid="10" name="DownloadOriginal">
    <vt:bool>true</vt:bool>
  </property>
  <property fmtid="{D5CDD505-2E9C-101B-9397-08002B2CF9AE}" pid="11" name="DownloadIEButton">
    <vt:bool>true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-1</vt:i4>
  </property>
  <property fmtid="{D5CDD505-2E9C-101B-9397-08002B2CF9AE}" pid="18" name="ButtonType">
    <vt:i4>3</vt:i4>
  </property>
  <property fmtid="{D5CDD505-2E9C-101B-9397-08002B2CF9AE}" pid="19" name="ShowNotes">
    <vt:bool>false</vt:bool>
  </property>
  <property fmtid="{D5CDD505-2E9C-101B-9397-08002B2CF9AE}" pid="20" name="NavBtnPos">
    <vt:i4>3</vt:i4>
  </property>
  <property fmtid="{D5CDD505-2E9C-101B-9397-08002B2CF9AE}" pid="21" name="OutputDir">
    <vt:lpwstr>C:\My Documents\CHMSTRY\ChemModules\HTMLPPZ\CH2</vt:lpwstr>
  </property>
</Properties>
</file>