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4" r:id="rId1"/>
  </p:sldMasterIdLst>
  <p:notesMasterIdLst>
    <p:notesMasterId r:id="rId171"/>
  </p:notesMasterIdLst>
  <p:handoutMasterIdLst>
    <p:handoutMasterId r:id="rId172"/>
  </p:handoutMasterIdLst>
  <p:sldIdLst>
    <p:sldId id="338" r:id="rId2"/>
    <p:sldId id="393" r:id="rId3"/>
    <p:sldId id="394" r:id="rId4"/>
    <p:sldId id="402" r:id="rId5"/>
    <p:sldId id="395" r:id="rId6"/>
    <p:sldId id="382" r:id="rId7"/>
    <p:sldId id="397" r:id="rId8"/>
    <p:sldId id="398" r:id="rId9"/>
    <p:sldId id="399" r:id="rId10"/>
    <p:sldId id="400" r:id="rId11"/>
    <p:sldId id="396" r:id="rId12"/>
    <p:sldId id="401" r:id="rId13"/>
    <p:sldId id="383" r:id="rId14"/>
    <p:sldId id="387" r:id="rId15"/>
    <p:sldId id="403" r:id="rId16"/>
    <p:sldId id="390" r:id="rId17"/>
    <p:sldId id="391" r:id="rId18"/>
    <p:sldId id="392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447" r:id="rId63"/>
    <p:sldId id="448" r:id="rId64"/>
    <p:sldId id="449" r:id="rId65"/>
    <p:sldId id="450" r:id="rId66"/>
    <p:sldId id="451" r:id="rId67"/>
    <p:sldId id="452" r:id="rId68"/>
    <p:sldId id="453" r:id="rId69"/>
    <p:sldId id="454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467" r:id="rId83"/>
    <p:sldId id="468" r:id="rId84"/>
    <p:sldId id="469" r:id="rId85"/>
    <p:sldId id="470" r:id="rId86"/>
    <p:sldId id="471" r:id="rId87"/>
    <p:sldId id="472" r:id="rId88"/>
    <p:sldId id="473" r:id="rId89"/>
    <p:sldId id="474" r:id="rId90"/>
    <p:sldId id="475" r:id="rId91"/>
    <p:sldId id="476" r:id="rId92"/>
    <p:sldId id="477" r:id="rId93"/>
    <p:sldId id="478" r:id="rId94"/>
    <p:sldId id="479" r:id="rId95"/>
    <p:sldId id="480" r:id="rId96"/>
    <p:sldId id="481" r:id="rId97"/>
    <p:sldId id="482" r:id="rId98"/>
    <p:sldId id="483" r:id="rId99"/>
    <p:sldId id="484" r:id="rId100"/>
    <p:sldId id="485" r:id="rId101"/>
    <p:sldId id="486" r:id="rId102"/>
    <p:sldId id="487" r:id="rId103"/>
    <p:sldId id="488" r:id="rId104"/>
    <p:sldId id="489" r:id="rId105"/>
    <p:sldId id="490" r:id="rId106"/>
    <p:sldId id="491" r:id="rId107"/>
    <p:sldId id="492" r:id="rId108"/>
    <p:sldId id="493" r:id="rId109"/>
    <p:sldId id="494" r:id="rId110"/>
    <p:sldId id="495" r:id="rId111"/>
    <p:sldId id="496" r:id="rId112"/>
    <p:sldId id="497" r:id="rId113"/>
    <p:sldId id="498" r:id="rId114"/>
    <p:sldId id="499" r:id="rId115"/>
    <p:sldId id="500" r:id="rId116"/>
    <p:sldId id="501" r:id="rId117"/>
    <p:sldId id="502" r:id="rId118"/>
    <p:sldId id="503" r:id="rId119"/>
    <p:sldId id="504" r:id="rId120"/>
    <p:sldId id="505" r:id="rId121"/>
    <p:sldId id="506" r:id="rId122"/>
    <p:sldId id="507" r:id="rId123"/>
    <p:sldId id="508" r:id="rId124"/>
    <p:sldId id="509" r:id="rId125"/>
    <p:sldId id="510" r:id="rId126"/>
    <p:sldId id="511" r:id="rId127"/>
    <p:sldId id="512" r:id="rId128"/>
    <p:sldId id="513" r:id="rId129"/>
    <p:sldId id="514" r:id="rId130"/>
    <p:sldId id="515" r:id="rId131"/>
    <p:sldId id="516" r:id="rId132"/>
    <p:sldId id="517" r:id="rId133"/>
    <p:sldId id="518" r:id="rId134"/>
    <p:sldId id="519" r:id="rId135"/>
    <p:sldId id="520" r:id="rId136"/>
    <p:sldId id="521" r:id="rId137"/>
    <p:sldId id="522" r:id="rId138"/>
    <p:sldId id="523" r:id="rId139"/>
    <p:sldId id="524" r:id="rId140"/>
    <p:sldId id="525" r:id="rId141"/>
    <p:sldId id="526" r:id="rId142"/>
    <p:sldId id="527" r:id="rId143"/>
    <p:sldId id="528" r:id="rId144"/>
    <p:sldId id="529" r:id="rId145"/>
    <p:sldId id="530" r:id="rId146"/>
    <p:sldId id="531" r:id="rId147"/>
    <p:sldId id="532" r:id="rId148"/>
    <p:sldId id="533" r:id="rId149"/>
    <p:sldId id="534" r:id="rId150"/>
    <p:sldId id="535" r:id="rId151"/>
    <p:sldId id="536" r:id="rId152"/>
    <p:sldId id="537" r:id="rId153"/>
    <p:sldId id="538" r:id="rId154"/>
    <p:sldId id="539" r:id="rId155"/>
    <p:sldId id="540" r:id="rId156"/>
    <p:sldId id="541" r:id="rId157"/>
    <p:sldId id="542" r:id="rId158"/>
    <p:sldId id="543" r:id="rId159"/>
    <p:sldId id="544" r:id="rId160"/>
    <p:sldId id="545" r:id="rId161"/>
    <p:sldId id="546" r:id="rId162"/>
    <p:sldId id="547" r:id="rId163"/>
    <p:sldId id="548" r:id="rId164"/>
    <p:sldId id="549" r:id="rId165"/>
    <p:sldId id="550" r:id="rId166"/>
    <p:sldId id="551" r:id="rId167"/>
    <p:sldId id="552" r:id="rId168"/>
    <p:sldId id="553" r:id="rId169"/>
    <p:sldId id="554" r:id="rId170"/>
  </p:sldIdLst>
  <p:sldSz cx="9144000" cy="6858000" type="screen4x3"/>
  <p:notesSz cx="6858000" cy="9144000"/>
  <p:custDataLst>
    <p:tags r:id="rId17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8">
          <p15:clr>
            <a:srgbClr val="A4A3A4"/>
          </p15:clr>
        </p15:guide>
        <p15:guide id="2" pos="2880">
          <p15:clr>
            <a:srgbClr val="A4A3A4"/>
          </p15:clr>
        </p15:guide>
        <p15:guide id="3" pos="3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1783" initials="T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6600"/>
    <a:srgbClr val="FFFFFF"/>
    <a:srgbClr val="FF66CC"/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-1590" y="-78"/>
      </p:cViewPr>
      <p:guideLst>
        <p:guide orient="horz" pos="348"/>
        <p:guide pos="2880"/>
        <p:guide pos="3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10" d="100"/>
          <a:sy n="110" d="100"/>
        </p:scale>
        <p:origin x="-178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presProps" Target="pres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notesMaster" Target="notesMasters/notesMaster1.xml"/><Relationship Id="rId176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commentAuthors" Target="commentAuthor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4.xml"/><Relationship Id="rId13" Type="http://schemas.openxmlformats.org/officeDocument/2006/relationships/slide" Target="slides/slide39.xml"/><Relationship Id="rId18" Type="http://schemas.openxmlformats.org/officeDocument/2006/relationships/slide" Target="slides/slide72.xml"/><Relationship Id="rId26" Type="http://schemas.openxmlformats.org/officeDocument/2006/relationships/slide" Target="slides/slide121.xml"/><Relationship Id="rId3" Type="http://schemas.openxmlformats.org/officeDocument/2006/relationships/slide" Target="slides/slide4.xml"/><Relationship Id="rId21" Type="http://schemas.openxmlformats.org/officeDocument/2006/relationships/slide" Target="slides/slide86.xml"/><Relationship Id="rId7" Type="http://schemas.openxmlformats.org/officeDocument/2006/relationships/slide" Target="slides/slide33.xml"/><Relationship Id="rId12" Type="http://schemas.openxmlformats.org/officeDocument/2006/relationships/slide" Target="slides/slide38.xml"/><Relationship Id="rId17" Type="http://schemas.openxmlformats.org/officeDocument/2006/relationships/slide" Target="slides/slide70.xml"/><Relationship Id="rId25" Type="http://schemas.openxmlformats.org/officeDocument/2006/relationships/slide" Target="slides/slide120.xml"/><Relationship Id="rId2" Type="http://schemas.openxmlformats.org/officeDocument/2006/relationships/slide" Target="slides/slide3.xml"/><Relationship Id="rId16" Type="http://schemas.openxmlformats.org/officeDocument/2006/relationships/slide" Target="slides/slide69.xml"/><Relationship Id="rId20" Type="http://schemas.openxmlformats.org/officeDocument/2006/relationships/slide" Target="slides/slide74.xml"/><Relationship Id="rId1" Type="http://schemas.openxmlformats.org/officeDocument/2006/relationships/slide" Target="slides/slide2.xml"/><Relationship Id="rId6" Type="http://schemas.openxmlformats.org/officeDocument/2006/relationships/slide" Target="slides/slide32.xml"/><Relationship Id="rId11" Type="http://schemas.openxmlformats.org/officeDocument/2006/relationships/slide" Target="slides/slide37.xml"/><Relationship Id="rId24" Type="http://schemas.openxmlformats.org/officeDocument/2006/relationships/slide" Target="slides/slide119.xml"/><Relationship Id="rId5" Type="http://schemas.openxmlformats.org/officeDocument/2006/relationships/slide" Target="slides/slide22.xml"/><Relationship Id="rId15" Type="http://schemas.openxmlformats.org/officeDocument/2006/relationships/slide" Target="slides/slide68.xml"/><Relationship Id="rId23" Type="http://schemas.openxmlformats.org/officeDocument/2006/relationships/slide" Target="slides/slide88.xml"/><Relationship Id="rId10" Type="http://schemas.openxmlformats.org/officeDocument/2006/relationships/slide" Target="slides/slide36.xml"/><Relationship Id="rId19" Type="http://schemas.openxmlformats.org/officeDocument/2006/relationships/slide" Target="slides/slide73.xml"/><Relationship Id="rId4" Type="http://schemas.openxmlformats.org/officeDocument/2006/relationships/slide" Target="slides/slide5.xml"/><Relationship Id="rId9" Type="http://schemas.openxmlformats.org/officeDocument/2006/relationships/slide" Target="slides/slide35.xml"/><Relationship Id="rId14" Type="http://schemas.openxmlformats.org/officeDocument/2006/relationships/slide" Target="slides/slide67.xml"/><Relationship Id="rId22" Type="http://schemas.openxmlformats.org/officeDocument/2006/relationships/slide" Target="slides/slide8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fld id="{8FD90116-FF5C-1748-90E2-5A81BB4D1D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4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Wingdings" charset="2"/>
              </a:defRPr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Wingdings" charset="2"/>
              </a:defRPr>
            </a:lvl1pPr>
          </a:lstStyle>
          <a:p>
            <a:fld id="{1B2ECFC4-B5A4-4744-B4A3-C395074752B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0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B1F32-E627-6B47-AEAC-23B124248FD8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79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73E548-63A6-0149-A4AE-018B2EB8CFF1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0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2DF16-37C9-D446-A5D4-FE3E29955B33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9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5CF1B-37F9-D144-B9A8-A5F47DB3FE38}" type="slidenum">
              <a:rPr lang="en-US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0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5CF1B-37F9-D144-B9A8-A5F47DB3FE38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40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5CF1B-37F9-D144-B9A8-A5F47DB3FE38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838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6B4C8-4DF5-0B49-89AD-951BABB40174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07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EA5F5-2603-2E46-A76F-398358C6FE23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80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83B29-CCA8-554F-8AF6-45952E8AA373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04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83313-A91B-0449-86B7-31C18E871824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87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3301B7-FCD1-A24B-8A21-1B3E505898A3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24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85282-CCF7-DD45-95D9-568C9E887534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68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C4C05-A7A3-9E43-84FA-14C6FFD6C20A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42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A7A57-1559-1846-A4AE-822454B9486A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77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CC66C-7428-4A49-A4CF-C55C37321F07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05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BCC66C-7428-4A49-A4CF-C55C37321F07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3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BF9FD-F058-A741-AE64-9EBF7E83F5DF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542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811F4-B047-1A45-AE3A-5A0149C8D3CF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33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573F9-B929-1948-B9FB-925851125817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95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06D3B9-CFAA-B748-9F25-5174F2FEFD33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5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84B87-8140-DE44-BE46-524E5E1F2C7D}" type="slidenum">
              <a:rPr lang="en-US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6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7F592-A0AA-E540-9107-0CDE86975CC7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9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CE43D-3DA6-1644-8769-B6EDAC12378E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20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7F592-A0AA-E540-9107-0CDE86975CC7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688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9A752-916A-6E4C-95F2-9DD7359ACEE0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8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84B87-8140-DE44-BE46-524E5E1F2C7D}" type="slidenum">
              <a:rPr lang="en-US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27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678BD-9744-D746-BDD1-4D984F85CE0F}" type="slidenum">
              <a:rPr lang="en-US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00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678BD-9744-D746-BDD1-4D984F85CE0F}" type="slidenum">
              <a:rPr lang="en-US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02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17509-8D1D-C541-9245-78B48FF59E98}" type="slidenum">
              <a:rPr lang="en-US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0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2F293-50AB-7E47-BAC9-BCC236E62E53}" type="slidenum">
              <a:rPr lang="en-US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3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6A9C5-D429-8344-8DB4-A0D246413395}" type="slidenum">
              <a:rPr lang="en-US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08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E2E1D-456C-4B4E-87CF-916F61300741}" type="slidenum">
              <a:rPr lang="en-US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1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57DF7-A3A0-D64D-8D04-DC2633257A44}" type="slidenum">
              <a:rPr lang="en-US"/>
              <a:pPr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1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CE43D-3DA6-1644-8769-B6EDAC12378E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02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7063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C7FAD-DED2-5543-A43E-9E0E6AB937BC}" type="slidenum">
              <a:rPr lang="en-US"/>
              <a:pPr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741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9679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263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4259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6316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34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ヒラギノ角ゴ Pro W3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346DC-1383-9A47-9A80-9263368202D2}" type="slidenum">
              <a:rPr lang="en-US"/>
              <a:pPr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268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9542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46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8CA51-3448-B84B-A264-34EE989FE130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272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08838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360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777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851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89B68-E2B3-574E-B64F-31DE9292994D}" type="slidenum">
              <a:rPr lang="en-US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065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62955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913325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3297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7388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254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B40F8-27BE-324B-A166-008070698458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88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306832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01311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8473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9A686-B211-CE46-B8E7-45C3283106BF}" type="slidenum">
              <a:rPr lang="en-US"/>
              <a:pPr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222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9A686-B211-CE46-B8E7-45C3283106BF}" type="slidenum">
              <a:rPr lang="en-US"/>
              <a:pPr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73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9A686-B211-CE46-B8E7-45C3283106BF}" type="slidenum">
              <a:rPr lang="en-US"/>
              <a:pPr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930B3-0449-3D4C-99C5-5B77868E838B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2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D9405-4A42-5342-9011-E43C88093AD6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3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23682-6DFB-5143-A395-E3869C1E2843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7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9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8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 dirty="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457200" y="6400800"/>
            <a:ext cx="5715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IN" sz="900" dirty="0" smtClean="0">
                <a:latin typeface="Arial" pitchFamily="34" charset="0"/>
                <a:cs typeface="Arial" pitchFamily="34" charset="0"/>
              </a:rPr>
              <a:t>Chemistry: An Introduction to General, Organic, and Biological Chemistry, Thirteenth Edition,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Global Edition </a:t>
            </a:r>
            <a:r>
              <a:rPr lang="en-US" sz="9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© 2019 Pearson Education Ltd. 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jpe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jpeg"/><Relationship Id="rId4" Type="http://schemas.openxmlformats.org/officeDocument/2006/relationships/image" Target="../media/image67.jpe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jpeg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7315"/>
            <a:ext cx="821055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Chapter 6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Ionic and Molecular Compounds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9234" y="2105297"/>
            <a:ext cx="3335383" cy="2562497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000" dirty="0"/>
              <a:t>Pharmacy technicians work </a:t>
            </a:r>
            <a:r>
              <a:rPr lang="en-US" sz="2000" dirty="0" smtClean="0"/>
              <a:t>in hospitals, pharmacies, clinics, and long-term care facilities where they are responsible for the preparation and distribution of pharmaceutical medications based on a doctor’s orders. </a:t>
            </a:r>
            <a:endParaRPr lang="en-US" sz="2000" b="1" dirty="0"/>
          </a:p>
        </p:txBody>
      </p:sp>
      <p:pic>
        <p:nvPicPr>
          <p:cNvPr id="5" name="Picture 4" descr="06_00_ChOpe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33048"/>
            <a:ext cx="4191000" cy="414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95312" y="29201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Negative Ions: Gain of Electrons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Chlorine atoms in Group 7A (17) are </a:t>
            </a:r>
            <a:r>
              <a:rPr lang="en-US" sz="2400" dirty="0" smtClean="0">
                <a:solidFill>
                  <a:srgbClr val="0D0D0D"/>
                </a:solidFill>
              </a:rPr>
              <a:t>neutral, with 17 </a:t>
            </a:r>
            <a:r>
              <a:rPr lang="en-US" sz="2400" dirty="0">
                <a:solidFill>
                  <a:srgbClr val="0D0D0D"/>
                </a:solidFill>
              </a:rPr>
              <a:t>electrons and 17 </a:t>
            </a:r>
            <a:r>
              <a:rPr lang="en-US" sz="2400" dirty="0" smtClean="0">
                <a:solidFill>
                  <a:srgbClr val="0D0D0D"/>
                </a:solidFill>
              </a:rPr>
              <a:t>protons. They</a:t>
            </a:r>
            <a:endParaRPr lang="en-US" sz="2400" dirty="0">
              <a:solidFill>
                <a:srgbClr val="0D0D0D"/>
              </a:solidFill>
            </a:endParaRP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will gain one electron to have the same number of valence electrons as argon and a filled energy level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form an ion with 18 electrons and 17 protons, and an ionic charge of 1−, Cl</a:t>
            </a:r>
            <a:r>
              <a:rPr lang="en-US" sz="2400" baseline="30000" dirty="0">
                <a:solidFill>
                  <a:srgbClr val="0D0D0D"/>
                </a:solidFill>
              </a:rPr>
              <a:t>−</a:t>
            </a:r>
            <a:endParaRPr lang="en-US" sz="2400" b="1" dirty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endParaRPr lang="en-US" sz="2400" b="1" dirty="0">
              <a:solidFill>
                <a:srgbClr val="0D0D0D"/>
              </a:solidFill>
            </a:endParaRPr>
          </a:p>
        </p:txBody>
      </p:sp>
      <p:pic>
        <p:nvPicPr>
          <p:cNvPr id="6" name="Picture 5" descr="06_ClArran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727" y="3999677"/>
            <a:ext cx="3694545" cy="1820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07015" y="295827"/>
            <a:ext cx="80318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30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015" y="1608907"/>
            <a:ext cx="8031888" cy="4678681"/>
          </a:xfrm>
        </p:spPr>
        <p:txBody>
          <a:bodyPr/>
          <a:lstStyle/>
          <a:p>
            <a:pPr marL="0" indent="0" defTabSz="117475" eaLnBrk="1" hangingPunct="1">
              <a:spcBef>
                <a:spcPct val="10000"/>
              </a:spcBef>
              <a:buNone/>
              <a:tabLst>
                <a:tab pos="914400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:  </a:t>
            </a:r>
            <a:r>
              <a:rPr lang="en-US" sz="2400" dirty="0" smtClean="0">
                <a:solidFill>
                  <a:srgbClr val="000000"/>
                </a:solidFill>
              </a:rPr>
              <a:t>Write </a:t>
            </a:r>
            <a:r>
              <a:rPr lang="en-US" sz="2400" dirty="0">
                <a:solidFill>
                  <a:srgbClr val="000000"/>
                </a:solidFill>
              </a:rPr>
              <a:t>the formula for the </a:t>
            </a:r>
            <a:r>
              <a:rPr lang="en-US" sz="2400" dirty="0" smtClean="0">
                <a:solidFill>
                  <a:srgbClr val="000000"/>
                </a:solidFill>
              </a:rPr>
              <a:t>molecular </a:t>
            </a:r>
            <a:r>
              <a:rPr lang="en-US" sz="2400" dirty="0">
                <a:solidFill>
                  <a:srgbClr val="000000"/>
                </a:solidFill>
              </a:rPr>
              <a:t>compound </a:t>
            </a:r>
            <a:r>
              <a:rPr lang="en-US" sz="2400" dirty="0" smtClean="0">
                <a:solidFill>
                  <a:srgbClr val="000000"/>
                </a:solidFill>
              </a:rPr>
              <a:t>diphosphorus pentoxide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0" indent="0" defTabSz="117475" eaLnBrk="1" hangingPunct="1">
              <a:spcBef>
                <a:spcPct val="10000"/>
              </a:spcBef>
              <a:buFont typeface="Wingdings" charset="2"/>
              <a:buNone/>
              <a:tabLst>
                <a:tab pos="9144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1139825" indent="-1139825" defTabSz="117475" eaLnBrk="1" hangingPunct="1">
              <a:spcBef>
                <a:spcPct val="10000"/>
              </a:spcBef>
              <a:buFont typeface="Wingdings" charset="2"/>
              <a:buNone/>
              <a:tabLst>
                <a:tab pos="914400" algn="l"/>
              </a:tabLst>
            </a:pPr>
            <a:r>
              <a:rPr lang="en-US" sz="2400" b="1" dirty="0" smtClean="0">
                <a:solidFill>
                  <a:srgbClr val="7030A0"/>
                </a:solidFill>
              </a:rPr>
              <a:t>STEP 1	</a:t>
            </a:r>
            <a:r>
              <a:rPr lang="en-US" sz="2400" b="1" dirty="0" smtClean="0"/>
              <a:t>Write </a:t>
            </a:r>
            <a:r>
              <a:rPr lang="en-US" sz="2400" b="1" dirty="0"/>
              <a:t>the symbols in order of the elements in the </a:t>
            </a:r>
            <a:r>
              <a:rPr lang="en-US" sz="2400" b="1" dirty="0" smtClean="0"/>
              <a:t>name. </a:t>
            </a:r>
            <a:r>
              <a:rPr lang="en-US" sz="2400" dirty="0" smtClean="0"/>
              <a:t>The </a:t>
            </a:r>
            <a:r>
              <a:rPr lang="en-US" sz="2400" dirty="0"/>
              <a:t>first nonmetal is </a:t>
            </a:r>
            <a:r>
              <a:rPr lang="en-US" sz="2400" dirty="0" smtClean="0"/>
              <a:t>phosphorus (P) </a:t>
            </a:r>
            <a:r>
              <a:rPr lang="en-US" sz="2400" dirty="0"/>
              <a:t>and the second </a:t>
            </a:r>
            <a:r>
              <a:rPr lang="en-US" sz="2400" dirty="0" smtClean="0"/>
              <a:t>nonmetal </a:t>
            </a:r>
            <a:r>
              <a:rPr lang="en-US" sz="2400" dirty="0"/>
              <a:t>is oxygen (O).  </a:t>
            </a:r>
            <a:r>
              <a:rPr lang="en-US" sz="2400" dirty="0" smtClean="0"/>
              <a:t>  </a:t>
            </a:r>
            <a:r>
              <a:rPr lang="en-US" sz="2400" b="1" dirty="0" smtClean="0"/>
              <a:t>P  O</a:t>
            </a:r>
            <a:endParaRPr lang="en-US" sz="2400" b="1" dirty="0"/>
          </a:p>
          <a:p>
            <a:pPr marL="1139825" indent="-1139825" defTabSz="117475" eaLnBrk="1" hangingPunct="1">
              <a:spcBef>
                <a:spcPct val="10000"/>
              </a:spcBef>
              <a:buFont typeface="Wingdings" charset="2"/>
              <a:buNone/>
              <a:tabLst>
                <a:tab pos="9144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2	</a:t>
            </a:r>
            <a:r>
              <a:rPr lang="en-US" sz="2400" b="1" dirty="0" smtClean="0"/>
              <a:t>Write </a:t>
            </a:r>
            <a:r>
              <a:rPr lang="en-US" sz="2400" b="1" dirty="0"/>
              <a:t>any prefixes as subscripts. </a:t>
            </a:r>
            <a:br>
              <a:rPr lang="en-US" sz="2400" b="1" dirty="0"/>
            </a:br>
            <a:r>
              <a:rPr lang="en-US" sz="2400" dirty="0" smtClean="0"/>
              <a:t>The </a:t>
            </a:r>
            <a:r>
              <a:rPr lang="en-US" sz="2400" dirty="0"/>
              <a:t>prefix </a:t>
            </a:r>
            <a:r>
              <a:rPr lang="en-US" sz="2400" i="1" dirty="0"/>
              <a:t>di </a:t>
            </a:r>
            <a:r>
              <a:rPr lang="en-US" sz="2400" dirty="0"/>
              <a:t>in </a:t>
            </a:r>
            <a:r>
              <a:rPr lang="en-US" sz="2400" i="1" dirty="0" smtClean="0"/>
              <a:t>di</a:t>
            </a:r>
            <a:r>
              <a:rPr lang="en-US" sz="2400" dirty="0" smtClean="0"/>
              <a:t>phosphorus </a:t>
            </a:r>
            <a:r>
              <a:rPr lang="en-US" sz="2400" dirty="0"/>
              <a:t>indicates there are two </a:t>
            </a:r>
            <a:r>
              <a:rPr lang="en-US" sz="2400" dirty="0" smtClean="0"/>
              <a:t>atoms of phosphorus </a:t>
            </a:r>
            <a:r>
              <a:rPr lang="en-US" sz="2400" dirty="0"/>
              <a:t>and is shown as a subscript </a:t>
            </a:r>
            <a:r>
              <a:rPr lang="en-US" sz="2400" dirty="0" smtClean="0"/>
              <a:t>2 in the formula. The prefix</a:t>
            </a:r>
            <a:r>
              <a:rPr lang="en-US" sz="2400" i="1" dirty="0" smtClean="0"/>
              <a:t> pent </a:t>
            </a:r>
            <a:r>
              <a:rPr lang="en-US" sz="2400" dirty="0"/>
              <a:t>in </a:t>
            </a:r>
            <a:r>
              <a:rPr lang="en-US" sz="2400" i="1" dirty="0" smtClean="0"/>
              <a:t>pent</a:t>
            </a:r>
            <a:r>
              <a:rPr lang="en-US" sz="2400" dirty="0" smtClean="0"/>
              <a:t>oxide </a:t>
            </a:r>
            <a:r>
              <a:rPr lang="en-US" sz="2400" dirty="0"/>
              <a:t>indicates there are </a:t>
            </a:r>
            <a:r>
              <a:rPr lang="en-US" sz="2400" dirty="0" smtClean="0"/>
              <a:t>five atoms of oxygen, shown </a:t>
            </a:r>
            <a:r>
              <a:rPr lang="en-US" sz="2400" dirty="0"/>
              <a:t>as a </a:t>
            </a:r>
            <a:r>
              <a:rPr lang="en-US" sz="2400" dirty="0" smtClean="0"/>
              <a:t>subscript 5 in the formula.   </a:t>
            </a:r>
            <a:r>
              <a:rPr lang="en-US" sz="2400" b="1" dirty="0" smtClean="0"/>
              <a:t>P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5 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40219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440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Write the correct formula for each of the following: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A.  </a:t>
            </a:r>
            <a:r>
              <a:rPr lang="en-US" sz="2400" dirty="0"/>
              <a:t>phosphorus pentachloride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B.  </a:t>
            </a:r>
            <a:r>
              <a:rPr lang="en-US" sz="2400" dirty="0"/>
              <a:t>dinitrogen trioxide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C.  </a:t>
            </a:r>
            <a:r>
              <a:rPr lang="en-US" sz="2400" dirty="0"/>
              <a:t>sulfur hexafluoride</a:t>
            </a:r>
          </a:p>
        </p:txBody>
      </p:sp>
    </p:spTree>
    <p:extLst>
      <p:ext uri="{BB962C8B-B14F-4D97-AF65-F5344CB8AC3E}">
        <p14:creationId xmlns:p14="http://schemas.microsoft.com/office/powerpoint/2010/main" val="30393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50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914400" indent="-9144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  <a:tabLst>
                <a:tab pos="1312863" algn="l"/>
              </a:tabLst>
            </a:pPr>
            <a:r>
              <a:rPr lang="en-US" sz="2400" dirty="0"/>
              <a:t>Write the correct formula for each of the following:</a:t>
            </a:r>
          </a:p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113982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Write the symbols in the order of the elements </a:t>
            </a:r>
            <a:r>
              <a:rPr lang="en-US" sz="2400" b="1" dirty="0" smtClean="0"/>
              <a:t>in 	the </a:t>
            </a:r>
            <a:r>
              <a:rPr lang="en-US" sz="2400" b="1" dirty="0"/>
              <a:t>name. </a:t>
            </a:r>
          </a:p>
          <a:p>
            <a:pPr marL="1543050" indent="-403225" eaLnBrk="1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312863" algn="l"/>
              </a:tabLst>
            </a:pPr>
            <a:r>
              <a:rPr lang="en-US" sz="2400" b="1" dirty="0" smtClean="0"/>
              <a:t>A.	</a:t>
            </a:r>
            <a:r>
              <a:rPr lang="en-US" sz="2400" dirty="0" smtClean="0"/>
              <a:t>phosphorus </a:t>
            </a:r>
            <a:r>
              <a:rPr lang="en-US" sz="2400" dirty="0"/>
              <a:t>pentachloride </a:t>
            </a:r>
            <a:br>
              <a:rPr lang="en-US" sz="2400" dirty="0"/>
            </a:br>
            <a:r>
              <a:rPr lang="en-US" sz="2400" dirty="0" smtClean="0"/>
              <a:t>The </a:t>
            </a:r>
            <a:r>
              <a:rPr lang="en-US" sz="2400" dirty="0"/>
              <a:t>first nonmetal is phosphorus (P) and </a:t>
            </a:r>
            <a:r>
              <a:rPr lang="en-US" sz="2400" dirty="0" smtClean="0"/>
              <a:t>the second </a:t>
            </a:r>
            <a:r>
              <a:rPr lang="en-US" sz="2400" dirty="0"/>
              <a:t>nonmetal is chlorine (Cl).  </a:t>
            </a:r>
            <a:r>
              <a:rPr lang="en-US" sz="2400" b="1" dirty="0"/>
              <a:t>P  Cl </a:t>
            </a:r>
          </a:p>
          <a:p>
            <a:pPr marL="1543050" indent="-403225" eaLnBrk="1" hangingPunct="1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312863" algn="l"/>
              </a:tabLst>
            </a:pPr>
            <a:r>
              <a:rPr lang="en-US" sz="2400" b="1" dirty="0" smtClean="0"/>
              <a:t>B.	</a:t>
            </a:r>
            <a:r>
              <a:rPr lang="en-US" sz="2400" dirty="0" smtClean="0"/>
              <a:t>dinitrogen </a:t>
            </a:r>
            <a:r>
              <a:rPr lang="en-US" sz="2400" dirty="0"/>
              <a:t>trioxide </a:t>
            </a:r>
            <a:br>
              <a:rPr lang="en-US" sz="2400" dirty="0"/>
            </a:br>
            <a:r>
              <a:rPr lang="en-US" sz="2400" dirty="0" smtClean="0"/>
              <a:t>The </a:t>
            </a:r>
            <a:r>
              <a:rPr lang="en-US" sz="2400" dirty="0"/>
              <a:t>first nonmetal is nitrogen (N) and the </a:t>
            </a:r>
            <a:r>
              <a:rPr lang="en-US" sz="2400" dirty="0" smtClean="0"/>
              <a:t>second </a:t>
            </a:r>
            <a:r>
              <a:rPr lang="en-US" sz="2400" dirty="0"/>
              <a:t>nonmetal is oxygen (O).  </a:t>
            </a:r>
            <a:r>
              <a:rPr lang="en-US" sz="2400" b="1" dirty="0"/>
              <a:t>N  O</a:t>
            </a:r>
          </a:p>
          <a:p>
            <a:pPr marL="1543050" indent="-403225" eaLnBrk="1" hangingPunct="1">
              <a:lnSpc>
                <a:spcPct val="95000"/>
              </a:lnSpc>
              <a:spcBef>
                <a:spcPct val="0"/>
              </a:spcBef>
              <a:buFont typeface="Wingdings" charset="2"/>
              <a:buNone/>
              <a:tabLst>
                <a:tab pos="1312863" algn="l"/>
              </a:tabLst>
            </a:pPr>
            <a:r>
              <a:rPr lang="en-US" sz="2400" b="1" dirty="0" smtClean="0"/>
              <a:t>C</a:t>
            </a:r>
            <a:r>
              <a:rPr lang="en-US" sz="2400" b="1" dirty="0"/>
              <a:t>.  </a:t>
            </a:r>
            <a:r>
              <a:rPr lang="en-US" sz="2400" dirty="0"/>
              <a:t>sulfur hexafluoride</a:t>
            </a:r>
            <a:br>
              <a:rPr lang="en-US" sz="2400" dirty="0"/>
            </a:br>
            <a:r>
              <a:rPr lang="en-US" sz="2400" dirty="0" smtClean="0"/>
              <a:t>The </a:t>
            </a:r>
            <a:r>
              <a:rPr lang="en-US" sz="2400" dirty="0"/>
              <a:t>first nonmetal is sulfur (S) and the second </a:t>
            </a:r>
            <a:br>
              <a:rPr lang="en-US" sz="2400" dirty="0"/>
            </a:br>
            <a:r>
              <a:rPr lang="en-US" sz="2400" dirty="0" smtClean="0"/>
              <a:t>nonmetal </a:t>
            </a:r>
            <a:r>
              <a:rPr lang="en-US" sz="2400" dirty="0"/>
              <a:t>is fluorine (F).  </a:t>
            </a:r>
            <a:r>
              <a:rPr lang="en-US" sz="2400" b="1" dirty="0"/>
              <a:t>S   F</a:t>
            </a:r>
          </a:p>
        </p:txBody>
      </p:sp>
    </p:spTree>
    <p:extLst>
      <p:ext uri="{BB962C8B-B14F-4D97-AF65-F5344CB8AC3E}">
        <p14:creationId xmlns:p14="http://schemas.microsoft.com/office/powerpoint/2010/main" val="17714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60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67543"/>
            <a:ext cx="8001000" cy="4648200"/>
          </a:xfrm>
        </p:spPr>
        <p:txBody>
          <a:bodyPr/>
          <a:lstStyle/>
          <a:p>
            <a:pPr marL="1084263" indent="-1084263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546225" algn="l"/>
              </a:tabLst>
            </a:pPr>
            <a:r>
              <a:rPr lang="en-US" sz="2400" dirty="0"/>
              <a:t>Write the correct formula for each of the following:</a:t>
            </a:r>
          </a:p>
          <a:p>
            <a:pPr marL="1084263" indent="-1084263" eaLnBrk="1" hangingPunct="1">
              <a:spcBef>
                <a:spcPct val="0"/>
              </a:spcBef>
              <a:buFont typeface="Wingdings" charset="2"/>
              <a:buNone/>
              <a:tabLst>
                <a:tab pos="154622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	</a:t>
            </a:r>
            <a:r>
              <a:rPr lang="en-US" sz="2400" b="1" dirty="0" smtClean="0"/>
              <a:t>Write </a:t>
            </a:r>
            <a:r>
              <a:rPr lang="en-US" sz="2400" b="1" dirty="0"/>
              <a:t>any prefixes as subscripts.  </a:t>
            </a:r>
          </a:p>
          <a:p>
            <a:pPr marL="1543050" indent="-403225" eaLnBrk="1" hangingPunct="1">
              <a:spcBef>
                <a:spcPct val="0"/>
              </a:spcBef>
              <a:buFont typeface="Wingdings" charset="2"/>
              <a:buNone/>
              <a:tabLst>
                <a:tab pos="1546225" algn="l"/>
              </a:tabLst>
            </a:pPr>
            <a:r>
              <a:rPr lang="en-US" sz="2400" b="1" dirty="0" smtClean="0"/>
              <a:t>A.	</a:t>
            </a:r>
            <a:r>
              <a:rPr lang="en-US" sz="2400" dirty="0" smtClean="0"/>
              <a:t>phosphorus </a:t>
            </a:r>
            <a:r>
              <a:rPr lang="en-US" sz="2400" dirty="0"/>
              <a:t>pentachloride: No prefix for</a:t>
            </a:r>
            <a:br>
              <a:rPr lang="en-US" sz="2400" dirty="0"/>
            </a:br>
            <a:r>
              <a:rPr lang="en-US" sz="2400" dirty="0"/>
              <a:t>	phosphorus indicates there is one phosphorus</a:t>
            </a:r>
            <a:br>
              <a:rPr lang="en-US" sz="2400" dirty="0"/>
            </a:br>
            <a:r>
              <a:rPr lang="en-US" sz="2400" dirty="0"/>
              <a:t>	atom. The prefix </a:t>
            </a:r>
            <a:r>
              <a:rPr lang="en-US" sz="2400" i="1" dirty="0"/>
              <a:t>penta </a:t>
            </a:r>
            <a:r>
              <a:rPr lang="en-US" sz="2400" dirty="0"/>
              <a:t>in </a:t>
            </a:r>
            <a:r>
              <a:rPr lang="en-US" sz="2400" i="1" dirty="0"/>
              <a:t>penta</a:t>
            </a:r>
            <a:r>
              <a:rPr lang="en-US" sz="2400" dirty="0"/>
              <a:t>chloride</a:t>
            </a:r>
            <a:br>
              <a:rPr lang="en-US" sz="2400" dirty="0"/>
            </a:br>
            <a:r>
              <a:rPr lang="en-US" sz="2400" dirty="0"/>
              <a:t>	indicates there are five chlorine atoms and is</a:t>
            </a:r>
            <a:br>
              <a:rPr lang="en-US" sz="2400" dirty="0"/>
            </a:br>
            <a:r>
              <a:rPr lang="en-US" sz="2400" dirty="0"/>
              <a:t>	shown as a subscript after Cl.  </a:t>
            </a:r>
            <a:r>
              <a:rPr lang="en-US" sz="2400" b="1" dirty="0"/>
              <a:t>PCl</a:t>
            </a:r>
            <a:r>
              <a:rPr lang="en-US" sz="2400" b="1" baseline="-25000" dirty="0"/>
              <a:t>5 </a:t>
            </a:r>
            <a:endParaRPr lang="en-US" sz="2400" b="1" dirty="0"/>
          </a:p>
          <a:p>
            <a:pPr marL="1543050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546225" algn="l"/>
              </a:tabLst>
            </a:pPr>
            <a:r>
              <a:rPr lang="en-US" sz="2400" b="1" dirty="0" smtClean="0"/>
              <a:t>B.	</a:t>
            </a:r>
            <a:r>
              <a:rPr lang="en-US" sz="2400" dirty="0" smtClean="0"/>
              <a:t>dinitrogen </a:t>
            </a:r>
            <a:r>
              <a:rPr lang="en-US" sz="2400" dirty="0"/>
              <a:t>trioxide: The prefix</a:t>
            </a:r>
            <a:r>
              <a:rPr lang="en-US" sz="2400" i="1" dirty="0"/>
              <a:t> di </a:t>
            </a:r>
            <a:r>
              <a:rPr lang="en-US" sz="2400" dirty="0"/>
              <a:t>in </a:t>
            </a:r>
            <a:r>
              <a:rPr lang="en-US" sz="2400" i="1" dirty="0"/>
              <a:t>di</a:t>
            </a:r>
            <a:r>
              <a:rPr lang="en-US" sz="2400" dirty="0"/>
              <a:t>nitrogen</a:t>
            </a:r>
            <a:br>
              <a:rPr lang="en-US" sz="2400" dirty="0"/>
            </a:br>
            <a:r>
              <a:rPr lang="en-US" sz="2400" dirty="0"/>
              <a:t>	indicates there are two nitrogen atoms and is </a:t>
            </a:r>
            <a:br>
              <a:rPr lang="en-US" sz="2400" dirty="0"/>
            </a:br>
            <a:r>
              <a:rPr lang="en-US" sz="2400" dirty="0"/>
              <a:t>	shown as a subscript after N. The prefix</a:t>
            </a:r>
            <a:r>
              <a:rPr lang="en-US" sz="2400" i="1" dirty="0"/>
              <a:t> tri </a:t>
            </a:r>
            <a:r>
              <a:rPr lang="en-US" sz="2400" dirty="0"/>
              <a:t>in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i="1" dirty="0"/>
              <a:t>tri</a:t>
            </a:r>
            <a:r>
              <a:rPr lang="en-US" sz="2400" dirty="0"/>
              <a:t>oxide indicates there are three oxygen atoms 	and is shown as a subscript after O.  </a:t>
            </a:r>
            <a:r>
              <a:rPr lang="en-US" sz="2400" b="1" dirty="0"/>
              <a:t>N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3</a:t>
            </a:r>
          </a:p>
          <a:p>
            <a:pPr marL="1084263" indent="-1084263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546225" algn="l"/>
              </a:tabLst>
            </a:pPr>
            <a:endParaRPr lang="en-US" sz="2400" dirty="0"/>
          </a:p>
          <a:p>
            <a:pPr marL="1084263" indent="-1084263" eaLnBrk="1" hangingPunct="1">
              <a:spcBef>
                <a:spcPct val="10000"/>
              </a:spcBef>
              <a:buFont typeface="Wingdings" charset="2"/>
              <a:buNone/>
              <a:tabLst>
                <a:tab pos="1546225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1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710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76251"/>
            <a:ext cx="8001000" cy="4648200"/>
          </a:xfrm>
        </p:spPr>
        <p:txBody>
          <a:bodyPr/>
          <a:lstStyle/>
          <a:p>
            <a:pPr marL="1084263" indent="-1084263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546225" algn="l"/>
              </a:tabLst>
            </a:pPr>
            <a:r>
              <a:rPr lang="en-US" sz="2400" dirty="0"/>
              <a:t>Write the correct formula for each of the following:</a:t>
            </a:r>
          </a:p>
          <a:p>
            <a:pPr marL="1084263" indent="-1084263" eaLnBrk="1" hangingPunct="1">
              <a:spcBef>
                <a:spcPct val="0"/>
              </a:spcBef>
              <a:buFont typeface="Wingdings" charset="2"/>
              <a:buNone/>
              <a:tabLst>
                <a:tab pos="154622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FF6600"/>
                </a:solidFill>
              </a:rPr>
              <a:t>	 </a:t>
            </a:r>
            <a:r>
              <a:rPr lang="en-US" sz="2400" b="1" dirty="0"/>
              <a:t>Write any prefixes as subscripts.  </a:t>
            </a:r>
          </a:p>
          <a:p>
            <a:pPr marL="1484313" indent="-344488" eaLnBrk="1" hangingPunct="1">
              <a:spcBef>
                <a:spcPct val="0"/>
              </a:spcBef>
              <a:buFont typeface="Wingdings" charset="2"/>
              <a:buNone/>
              <a:tabLst>
                <a:tab pos="1546225" algn="l"/>
              </a:tabLst>
            </a:pPr>
            <a:r>
              <a:rPr lang="en-US" sz="2400" b="1" dirty="0" smtClean="0"/>
              <a:t>C.	</a:t>
            </a:r>
            <a:r>
              <a:rPr lang="en-US" sz="2400" dirty="0" smtClean="0"/>
              <a:t>sulfur </a:t>
            </a:r>
            <a:r>
              <a:rPr lang="en-US" sz="2400" dirty="0"/>
              <a:t>hexafluoride: No prefix for sulfur</a:t>
            </a:r>
            <a:br>
              <a:rPr lang="en-US" sz="2400" dirty="0"/>
            </a:br>
            <a:r>
              <a:rPr lang="en-US" sz="2400" dirty="0" smtClean="0"/>
              <a:t>indicates </a:t>
            </a:r>
            <a:r>
              <a:rPr lang="en-US" sz="2400" dirty="0"/>
              <a:t>there is one sulfur atom. The prefix</a:t>
            </a:r>
            <a:r>
              <a:rPr lang="en-US" sz="2400" i="1" dirty="0"/>
              <a:t> </a:t>
            </a:r>
            <a:br>
              <a:rPr lang="en-US" sz="2400" i="1" dirty="0"/>
            </a:br>
            <a:r>
              <a:rPr lang="en-US" sz="2400" i="1" dirty="0" smtClean="0"/>
              <a:t>hexa </a:t>
            </a:r>
            <a:r>
              <a:rPr lang="en-US" sz="2400" dirty="0"/>
              <a:t>in </a:t>
            </a:r>
            <a:r>
              <a:rPr lang="en-US" sz="2400" i="1" dirty="0"/>
              <a:t>hexa</a:t>
            </a:r>
            <a:r>
              <a:rPr lang="en-US" sz="2400" dirty="0"/>
              <a:t>fluoride indicates there are </a:t>
            </a:r>
            <a:r>
              <a:rPr lang="en-US" sz="2400" dirty="0" smtClean="0"/>
              <a:t>six fluorine </a:t>
            </a:r>
            <a:r>
              <a:rPr lang="en-US" sz="2400" dirty="0"/>
              <a:t>atoms and is shown as a subscript </a:t>
            </a:r>
            <a:r>
              <a:rPr lang="en-US" sz="2400" dirty="0" smtClean="0"/>
              <a:t>after </a:t>
            </a:r>
            <a:r>
              <a:rPr lang="en-US" sz="2400" dirty="0"/>
              <a:t>F.  </a:t>
            </a:r>
            <a:r>
              <a:rPr lang="en-US" sz="2400" b="1" dirty="0"/>
              <a:t>SF</a:t>
            </a:r>
            <a:r>
              <a:rPr lang="en-US" sz="2400" b="1" baseline="-25000" dirty="0"/>
              <a:t>6 </a:t>
            </a:r>
            <a:endParaRPr lang="en-US" sz="2400" b="1" dirty="0"/>
          </a:p>
          <a:p>
            <a:pPr marL="1084263" indent="-1084263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546225" algn="l"/>
              </a:tabLst>
            </a:pPr>
            <a:r>
              <a:rPr lang="en-US" sz="2400" dirty="0"/>
              <a:t>        </a:t>
            </a:r>
          </a:p>
          <a:p>
            <a:pPr marL="1084263" indent="-1084263" eaLnBrk="1" hangingPunct="1">
              <a:spcBef>
                <a:spcPct val="10000"/>
              </a:spcBef>
              <a:buFont typeface="Wingdings" charset="2"/>
              <a:buNone/>
              <a:tabLst>
                <a:tab pos="1546225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15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0" y="29201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Compounds: Ionic or </a:t>
            </a:r>
            <a:r>
              <a:rPr lang="en-US" dirty="0" smtClean="0"/>
              <a:t>Molecular? </a:t>
            </a: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rgbClr val="7DA0D0"/>
              </a:buClr>
              <a:buFont typeface="Wingdings" charset="2"/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 compound is usually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9144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ionic</a:t>
            </a:r>
            <a:r>
              <a:rPr lang="en-US" sz="2400" dirty="0">
                <a:solidFill>
                  <a:srgbClr val="000000"/>
                </a:solidFill>
              </a:rPr>
              <a:t> if the first element in the formula or the name is a </a:t>
            </a:r>
            <a:r>
              <a:rPr lang="en-US" sz="2400" b="1" dirty="0">
                <a:solidFill>
                  <a:srgbClr val="000000"/>
                </a:solidFill>
              </a:rPr>
              <a:t>metal</a:t>
            </a:r>
            <a:r>
              <a:rPr lang="en-US" sz="2400" dirty="0">
                <a:solidFill>
                  <a:srgbClr val="000000"/>
                </a:solidFill>
              </a:rPr>
              <a:t> or the polyatomic ion NH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None/>
              <a:tabLst>
                <a:tab pos="971550" algn="l"/>
              </a:tabLst>
            </a:pPr>
            <a:r>
              <a:rPr lang="en-US" sz="2400" i="1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In </a:t>
            </a:r>
            <a:r>
              <a:rPr lang="en-US" sz="2400" b="1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O, </a:t>
            </a:r>
            <a:r>
              <a:rPr lang="en-US" sz="2400" b="1" dirty="0">
                <a:solidFill>
                  <a:srgbClr val="000000"/>
                </a:solidFill>
              </a:rPr>
              <a:t>K </a:t>
            </a:r>
            <a:r>
              <a:rPr lang="en-US" sz="2400" dirty="0">
                <a:solidFill>
                  <a:srgbClr val="000000"/>
                </a:solidFill>
              </a:rPr>
              <a:t>is a </a:t>
            </a:r>
            <a:r>
              <a:rPr lang="en-US" sz="2400" b="1" dirty="0" smtClean="0">
                <a:solidFill>
                  <a:srgbClr val="000000"/>
                </a:solidFill>
              </a:rPr>
              <a:t>metal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charset="2"/>
              <a:buNone/>
              <a:tabLst>
                <a:tab pos="97155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The </a:t>
            </a:r>
            <a:r>
              <a:rPr lang="en-US" sz="2400" dirty="0">
                <a:solidFill>
                  <a:srgbClr val="000000"/>
                </a:solidFill>
              </a:rPr>
              <a:t>compound is </a:t>
            </a:r>
            <a:r>
              <a:rPr lang="en-US" sz="2400" dirty="0" smtClean="0">
                <a:solidFill>
                  <a:srgbClr val="000000"/>
                </a:solidFill>
              </a:rPr>
              <a:t>ionic, named </a:t>
            </a:r>
            <a:r>
              <a:rPr lang="en-US" sz="2400" b="1" dirty="0" smtClean="0">
                <a:solidFill>
                  <a:srgbClr val="000000"/>
                </a:solidFill>
              </a:rPr>
              <a:t>potassium </a:t>
            </a:r>
            <a:r>
              <a:rPr lang="en-US" sz="2400" b="1" dirty="0">
                <a:solidFill>
                  <a:srgbClr val="000000"/>
                </a:solidFill>
              </a:rPr>
              <a:t>oxide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spcAft>
                <a:spcPct val="20000"/>
              </a:spcAft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91440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molecular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if the first element in the formula is a</a:t>
            </a:r>
            <a:r>
              <a:rPr lang="en-US" sz="2400" b="1" dirty="0">
                <a:solidFill>
                  <a:srgbClr val="000000"/>
                </a:solidFill>
              </a:rPr>
              <a:t> nonmetal</a:t>
            </a:r>
            <a:endParaRPr lang="en-US" sz="2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7DA0D0"/>
              </a:buClr>
              <a:buSzPct val="100000"/>
              <a:buFont typeface="Wingdings" charset="2"/>
              <a:buNone/>
              <a:tabLst>
                <a:tab pos="914400" algn="l"/>
              </a:tabLst>
            </a:pPr>
            <a:r>
              <a:rPr lang="en-US" sz="2400" i="1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000000"/>
                </a:solidFill>
              </a:rPr>
              <a:t>In </a:t>
            </a:r>
            <a:r>
              <a:rPr lang="en-US" sz="2400" b="1" dirty="0">
                <a:solidFill>
                  <a:srgbClr val="000000"/>
                </a:solidFill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O, </a:t>
            </a:r>
            <a:r>
              <a:rPr lang="en-US" sz="2400" b="1" dirty="0">
                <a:solidFill>
                  <a:srgbClr val="000000"/>
                </a:solidFill>
              </a:rPr>
              <a:t>N</a:t>
            </a:r>
            <a:r>
              <a:rPr lang="en-US" sz="2400" dirty="0">
                <a:solidFill>
                  <a:srgbClr val="000000"/>
                </a:solidFill>
              </a:rPr>
              <a:t> is a </a:t>
            </a:r>
            <a:r>
              <a:rPr lang="en-US" sz="2400" b="1" dirty="0">
                <a:solidFill>
                  <a:srgbClr val="000000"/>
                </a:solidFill>
              </a:rPr>
              <a:t>nonmetal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7DA0D0"/>
              </a:buClr>
              <a:buSzPct val="100000"/>
              <a:buFont typeface="Wingdings" charset="2"/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	The </a:t>
            </a:r>
            <a:r>
              <a:rPr lang="en-US" sz="2400" dirty="0">
                <a:solidFill>
                  <a:srgbClr val="000000"/>
                </a:solidFill>
              </a:rPr>
              <a:t>compound is </a:t>
            </a:r>
            <a:r>
              <a:rPr lang="en-US" sz="2400" dirty="0" smtClean="0">
                <a:solidFill>
                  <a:srgbClr val="000000"/>
                </a:solidFill>
              </a:rPr>
              <a:t>molecular, named </a:t>
            </a:r>
            <a:r>
              <a:rPr lang="en-US" sz="2400" b="1" dirty="0" smtClean="0">
                <a:solidFill>
                  <a:srgbClr val="000000"/>
                </a:solidFill>
              </a:rPr>
              <a:t>dinitrogen </a:t>
            </a:r>
            <a:r>
              <a:rPr lang="en-US" sz="2400" b="1" dirty="0">
                <a:solidFill>
                  <a:srgbClr val="000000"/>
                </a:solidFill>
              </a:rPr>
              <a:t>oxide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7016" y="240305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Naming Ionic/Molecular </a:t>
            </a:r>
            <a:r>
              <a:rPr lang="en-US" dirty="0"/>
              <a:t>Compounds</a:t>
            </a:r>
          </a:p>
        </p:txBody>
      </p:sp>
      <p:pic>
        <p:nvPicPr>
          <p:cNvPr id="4" name="Picture 3" descr="06_06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3408" y="1828800"/>
            <a:ext cx="6557183" cy="418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491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6482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SzTx/>
              <a:buFontTx/>
              <a:buNone/>
              <a:tabLst>
                <a:tab pos="285750" algn="l"/>
              </a:tabLst>
            </a:pPr>
            <a:r>
              <a:rPr lang="en-US" sz="2400" dirty="0"/>
              <a:t>Identify each compound as ionic or </a:t>
            </a:r>
            <a:r>
              <a:rPr lang="en-US" sz="2400" dirty="0" smtClean="0"/>
              <a:t>molecular, </a:t>
            </a:r>
            <a:r>
              <a:rPr lang="en-US" sz="2400" dirty="0"/>
              <a:t>and give its correct name.</a:t>
            </a:r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285750" algn="l"/>
              </a:tabLst>
            </a:pPr>
            <a:r>
              <a:rPr lang="en-US" sz="2400" b="1" dirty="0"/>
              <a:t>A.  </a:t>
            </a:r>
            <a:r>
              <a:rPr lang="en-US" sz="2400" dirty="0"/>
              <a:t>SO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285750" algn="l"/>
              </a:tabLst>
            </a:pPr>
            <a:r>
              <a:rPr lang="en-US" sz="2400" b="1" dirty="0"/>
              <a:t>B.  </a:t>
            </a:r>
            <a:r>
              <a:rPr lang="en-US" sz="2400" dirty="0"/>
              <a:t>BaCl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285750" algn="l"/>
              </a:tabLst>
            </a:pPr>
            <a:r>
              <a:rPr lang="en-US" sz="2400" b="1" dirty="0"/>
              <a:t>C.  </a:t>
            </a:r>
            <a:r>
              <a:rPr lang="en-US" sz="2400" dirty="0"/>
              <a:t>(NH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285750" algn="l"/>
              </a:tabLst>
            </a:pPr>
            <a:r>
              <a:rPr lang="en-US" sz="2400" b="1" dirty="0"/>
              <a:t>D.  </a:t>
            </a:r>
            <a:r>
              <a:rPr lang="en-US" sz="2400" dirty="0"/>
              <a:t>Cu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285750" algn="l"/>
              </a:tabLst>
            </a:pPr>
            <a:r>
              <a:rPr lang="en-US" sz="2400" b="1" dirty="0"/>
              <a:t>E.  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4</a:t>
            </a:r>
            <a:endParaRPr lang="en-US" sz="2400" dirty="0"/>
          </a:p>
          <a:p>
            <a:pPr marL="0" indent="0" eaLnBrk="1" hangingPunct="1">
              <a:buFont typeface="Wingdings" charset="2"/>
              <a:buNone/>
              <a:tabLst>
                <a:tab pos="2857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SzTx/>
              <a:buFontTx/>
              <a:buNone/>
              <a:tabLst>
                <a:tab pos="349250" algn="l"/>
              </a:tabLst>
            </a:pPr>
            <a:r>
              <a:rPr lang="en-US" sz="2400" dirty="0"/>
              <a:t>Identify each compound as ionic or </a:t>
            </a:r>
            <a:r>
              <a:rPr lang="en-US" sz="2400" dirty="0" smtClean="0"/>
              <a:t>molecular, </a:t>
            </a:r>
            <a:r>
              <a:rPr lang="en-US" sz="2400" dirty="0"/>
              <a:t>and give its  correct name.</a:t>
            </a:r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349250" algn="l"/>
              </a:tabLst>
            </a:pPr>
            <a:r>
              <a:rPr lang="en-US" sz="2400" b="1" dirty="0"/>
              <a:t>A.  </a:t>
            </a:r>
            <a:r>
              <a:rPr lang="en-US" sz="2400" dirty="0"/>
              <a:t>SO</a:t>
            </a:r>
            <a:r>
              <a:rPr lang="en-US" sz="2400" baseline="-25000" dirty="0"/>
              <a:t>3			</a:t>
            </a:r>
            <a:r>
              <a:rPr lang="en-US" sz="2400" b="1" dirty="0" smtClean="0"/>
              <a:t>molecular, sulfur </a:t>
            </a:r>
            <a:r>
              <a:rPr lang="en-US" sz="2400" b="1" dirty="0"/>
              <a:t>trioxide</a:t>
            </a:r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349250" algn="l"/>
              </a:tabLst>
            </a:pPr>
            <a:r>
              <a:rPr lang="en-US" sz="2400" b="1" dirty="0"/>
              <a:t>B.  </a:t>
            </a:r>
            <a:r>
              <a:rPr lang="en-US" sz="2400" dirty="0"/>
              <a:t>BaCl</a:t>
            </a:r>
            <a:r>
              <a:rPr lang="en-US" sz="2400" baseline="-25000" dirty="0"/>
              <a:t>2			</a:t>
            </a:r>
            <a:r>
              <a:rPr lang="en-US" sz="2400" b="1" dirty="0" smtClean="0"/>
              <a:t>ionic, barium </a:t>
            </a:r>
            <a:r>
              <a:rPr lang="en-US" sz="2400" b="1" dirty="0"/>
              <a:t>chloride</a:t>
            </a:r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349250" algn="l"/>
              </a:tabLst>
            </a:pPr>
            <a:r>
              <a:rPr lang="en-US" sz="2400" b="1" dirty="0"/>
              <a:t>C.  </a:t>
            </a:r>
            <a:r>
              <a:rPr lang="en-US" sz="2400" dirty="0"/>
              <a:t>(NH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PO</a:t>
            </a:r>
            <a:r>
              <a:rPr lang="en-US" sz="2400" baseline="-25000" dirty="0"/>
              <a:t>3			</a:t>
            </a:r>
            <a:r>
              <a:rPr lang="en-US" sz="2400" b="1" dirty="0" smtClean="0"/>
              <a:t>ionic, ammonium </a:t>
            </a:r>
            <a:r>
              <a:rPr lang="en-US" sz="2400" b="1" dirty="0"/>
              <a:t>phosphite</a:t>
            </a:r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349250" algn="l"/>
              </a:tabLst>
            </a:pPr>
            <a:r>
              <a:rPr lang="en-US" sz="2400" b="1" dirty="0"/>
              <a:t>D.  </a:t>
            </a:r>
            <a:r>
              <a:rPr lang="en-US" sz="2400" dirty="0"/>
              <a:t>Cu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		</a:t>
            </a:r>
            <a:r>
              <a:rPr lang="en-US" sz="2400" dirty="0"/>
              <a:t>          </a:t>
            </a:r>
            <a:r>
              <a:rPr lang="en-US" sz="2400" i="1" baseline="-25000" dirty="0"/>
              <a:t> 	</a:t>
            </a:r>
            <a:r>
              <a:rPr lang="en-US" sz="2400" b="1" dirty="0" smtClean="0"/>
              <a:t>ionic, copper(I</a:t>
            </a:r>
            <a:r>
              <a:rPr lang="en-US" sz="2400" b="1" dirty="0"/>
              <a:t>) carbonate</a:t>
            </a:r>
          </a:p>
          <a:p>
            <a:pPr marL="0" indent="0" eaLnBrk="1" hangingPunct="1">
              <a:spcAft>
                <a:spcPct val="20000"/>
              </a:spcAft>
              <a:buClr>
                <a:schemeClr val="bg2"/>
              </a:buClr>
              <a:buSzTx/>
              <a:buFontTx/>
              <a:buNone/>
              <a:tabLst>
                <a:tab pos="349250" algn="l"/>
              </a:tabLst>
            </a:pPr>
            <a:r>
              <a:rPr lang="en-US" sz="2400" b="1" dirty="0"/>
              <a:t>E.  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4			</a:t>
            </a:r>
            <a:r>
              <a:rPr lang="en-US" sz="2400" b="1" dirty="0" smtClean="0"/>
              <a:t>molecular, dinitrogen </a:t>
            </a:r>
            <a:r>
              <a:rPr lang="en-US" sz="2400" b="1" dirty="0"/>
              <a:t>tetroxide</a:t>
            </a:r>
          </a:p>
          <a:p>
            <a:pPr marL="0" indent="0" eaLnBrk="1" hangingPunct="1">
              <a:buFont typeface="Wingdings" charset="2"/>
              <a:buNone/>
              <a:tabLst>
                <a:tab pos="3492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00027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6.6  </a:t>
            </a:r>
            <a:r>
              <a:rPr lang="en-US" dirty="0">
                <a:solidFill>
                  <a:srgbClr val="800000"/>
                </a:solidFill>
              </a:rPr>
              <a:t>Lewis Structures for Molecules</a:t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3206044" cy="44196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None/>
            </a:pPr>
            <a:r>
              <a:rPr lang="en-US" sz="2400" dirty="0"/>
              <a:t>Lewis structures use Lewis symbols to diagram the sharing of valence electrons for single and multiple bonds in molecules.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04838" y="5458325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 Draw the Lewis structures for molecular compounds with single and  multiple bonds.</a:t>
            </a:r>
          </a:p>
        </p:txBody>
      </p:sp>
      <p:pic>
        <p:nvPicPr>
          <p:cNvPr id="6" name="Picture 5" descr="06_11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4827" y="1607125"/>
            <a:ext cx="3016825" cy="37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91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89598" y="292007"/>
            <a:ext cx="8382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Formulas and Names of Common </a:t>
            </a:r>
            <a:r>
              <a:rPr lang="en-US" dirty="0">
                <a:solidFill>
                  <a:schemeClr val="tx2"/>
                </a:solidFill>
              </a:rPr>
              <a:t>Ions</a:t>
            </a:r>
          </a:p>
        </p:txBody>
      </p:sp>
      <p:pic>
        <p:nvPicPr>
          <p:cNvPr id="5" name="Picture 4" descr="06_01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255" y="2341509"/>
            <a:ext cx="7795490" cy="347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Covalent Bonds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b="1">
                <a:solidFill>
                  <a:srgbClr val="262626"/>
                </a:solidFill>
              </a:rPr>
              <a:t>Molecular compounds</a:t>
            </a:r>
            <a:r>
              <a:rPr lang="en-US" sz="2400">
                <a:solidFill>
                  <a:srgbClr val="262626"/>
                </a:solidFill>
              </a:rPr>
              <a:t> form when</a:t>
            </a: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>
                <a:solidFill>
                  <a:srgbClr val="262626"/>
                </a:solidFill>
              </a:rPr>
              <a:t>atoms of two or more nonmetals share electrons and form </a:t>
            </a:r>
            <a:br>
              <a:rPr lang="en-US" sz="2400">
                <a:solidFill>
                  <a:srgbClr val="262626"/>
                </a:solidFill>
              </a:rPr>
            </a:br>
            <a:r>
              <a:rPr lang="en-US" sz="2400">
                <a:solidFill>
                  <a:srgbClr val="262626"/>
                </a:solidFill>
              </a:rPr>
              <a:t>a </a:t>
            </a:r>
            <a:r>
              <a:rPr lang="en-US" sz="2400" b="1">
                <a:solidFill>
                  <a:schemeClr val="accent1"/>
                </a:solidFill>
              </a:rPr>
              <a:t>covalent bond</a:t>
            </a: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>
                <a:solidFill>
                  <a:srgbClr val="262626"/>
                </a:solidFill>
              </a:rPr>
              <a:t>valence </a:t>
            </a:r>
            <a:r>
              <a:rPr lang="en-US" sz="2400"/>
              <a:t>electrons are shared by nonmetal atoms to achieve stability</a:t>
            </a: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>
                <a:solidFill>
                  <a:srgbClr val="262626"/>
                </a:solidFill>
              </a:rPr>
              <a:t>A molecule forms when two or more atoms share electrons.</a:t>
            </a:r>
          </a:p>
        </p:txBody>
      </p:sp>
    </p:spTree>
    <p:extLst>
      <p:ext uri="{BB962C8B-B14F-4D97-AF65-F5344CB8AC3E}">
        <p14:creationId xmlns:p14="http://schemas.microsoft.com/office/powerpoint/2010/main" val="16905607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/>
              <a:t>Formation of a Hydrogen Molecule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chemeClr val="bg2"/>
              </a:buClr>
              <a:buSzTx/>
              <a:buFontTx/>
              <a:buNone/>
            </a:pPr>
            <a:r>
              <a:rPr lang="en-US" sz="2400"/>
              <a:t>A hydrogen molecule, H</a:t>
            </a:r>
            <a:r>
              <a:rPr lang="en-US" sz="2400" baseline="-25000"/>
              <a:t>2</a:t>
            </a:r>
            <a:r>
              <a:rPr lang="en-US" sz="2400"/>
              <a:t>,</a:t>
            </a: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/>
              <a:t>forms as the atoms move closer and the positive charge of the nucleus attracts the electron of the other atom</a:t>
            </a: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/>
              <a:t>has a shared pair of electrons that form a covalent bond to give each atom a noble gas arrangement of He to each H atom</a:t>
            </a: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/>
              <a:t>is more stable than individual H atoms</a:t>
            </a:r>
          </a:p>
        </p:txBody>
      </p:sp>
    </p:spTree>
    <p:extLst>
      <p:ext uri="{BB962C8B-B14F-4D97-AF65-F5344CB8AC3E}">
        <p14:creationId xmlns:p14="http://schemas.microsoft.com/office/powerpoint/2010/main" val="13302619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8796337" cy="914400"/>
          </a:xfrm>
        </p:spPr>
        <p:txBody>
          <a:bodyPr/>
          <a:lstStyle/>
          <a:p>
            <a:pPr eaLnBrk="1" hangingPunct="1"/>
            <a:r>
              <a:rPr lang="en-US" dirty="0"/>
              <a:t>Lewis Structure for the Hydrogen Molecule, H</a:t>
            </a:r>
            <a:r>
              <a:rPr lang="en-US" baseline="-25000" dirty="0"/>
              <a:t>2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2057400" cy="2743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/>
              <a:t>A covalent bond forms</a:t>
            </a:r>
            <a:br>
              <a:rPr lang="en-US" sz="2400"/>
            </a:br>
            <a:r>
              <a:rPr lang="en-US" sz="2400"/>
              <a:t>as H atoms move close together to share electrons</a:t>
            </a:r>
            <a:r>
              <a:rPr lang="en-US" sz="1600"/>
              <a:t>.</a:t>
            </a:r>
          </a:p>
        </p:txBody>
      </p:sp>
      <p:pic>
        <p:nvPicPr>
          <p:cNvPr id="5" name="Picture 4" descr="06_05_Figure.jpg"/>
          <p:cNvPicPr>
            <a:picLocks noChangeAspect="1"/>
          </p:cNvPicPr>
          <p:nvPr/>
        </p:nvPicPr>
        <p:blipFill>
          <a:blip r:embed="rId2" cstate="print"/>
          <a:srcRect b="4142"/>
          <a:stretch>
            <a:fillRect/>
          </a:stretch>
        </p:blipFill>
        <p:spPr>
          <a:xfrm>
            <a:off x="2857030" y="2057400"/>
            <a:ext cx="605837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253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28639" y="20002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Lewis structures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2400" dirty="0"/>
              <a:t>A molecule is represented by a </a:t>
            </a:r>
            <a:r>
              <a:rPr lang="en-US" sz="2400" b="1" dirty="0"/>
              <a:t>Lewis structure </a:t>
            </a:r>
            <a:r>
              <a:rPr lang="en-US" sz="2400" dirty="0"/>
              <a:t>in which the valence electrons of all the atoms are arranged to give octets, except for hydrogen, which has two electrons. 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2400" dirty="0"/>
              <a:t>The number of electrons a nonmetal atom shares and the number of covalent bonds it forms are usually equal to the number of electrons it needs to achieve a noble gas arrangement.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2400" dirty="0"/>
              <a:t>The shared electrons, or </a:t>
            </a:r>
            <a:r>
              <a:rPr lang="en-US" sz="2400" i="1" dirty="0"/>
              <a:t>bonding pairs</a:t>
            </a:r>
            <a:r>
              <a:rPr lang="en-US" sz="2400" dirty="0"/>
              <a:t>, are shown as two dots or a single line between atoms. 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2400" dirty="0"/>
              <a:t>The nonbonding pairs of electrons, or </a:t>
            </a:r>
            <a:r>
              <a:rPr lang="en-US" sz="2400" i="1" dirty="0"/>
              <a:t>lone pairs</a:t>
            </a:r>
            <a:r>
              <a:rPr lang="en-US" sz="2400" dirty="0"/>
              <a:t>, are placed on the outside.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347663" algn="l"/>
              </a:tabLst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347663" algn="l"/>
              </a:tabLst>
            </a:pPr>
            <a:endParaRPr lang="en-US" sz="2400" dirty="0"/>
          </a:p>
        </p:txBody>
      </p:sp>
      <p:pic>
        <p:nvPicPr>
          <p:cNvPr id="1026" name="Picture 2" descr="G:\08VOL4\Graphics\Powerpoint\PEARSON\PE006-TIMBERLAKE-13e\Final Files\Core chemistry skill-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877" y="637309"/>
            <a:ext cx="2271023" cy="535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127852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528638" y="20003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Lewis Structures for Molecular Compounds</a:t>
            </a:r>
          </a:p>
        </p:txBody>
      </p:sp>
      <p:sp>
        <p:nvSpPr>
          <p:cNvPr id="17410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To draw the Lewis structure for a fluorine molecule, F</a:t>
            </a:r>
            <a:r>
              <a:rPr lang="en-US" sz="2400" baseline="-25000" dirty="0"/>
              <a:t>2</a:t>
            </a:r>
            <a:r>
              <a:rPr lang="en-US" sz="2400" dirty="0"/>
              <a:t>,</a:t>
            </a:r>
          </a:p>
          <a:p>
            <a:pPr marL="320040" indent="-320040" eaLnBrk="1" hangingPunct="1">
              <a:lnSpc>
                <a:spcPct val="9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we start with two fluorine atoms each with seven valence electrons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Pct val="100000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Pct val="100000"/>
              <a:buFont typeface="Wingdings" charset="2"/>
              <a:buNone/>
            </a:pPr>
            <a:endParaRPr lang="en-US" sz="2400" dirty="0"/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each fluorine atom shares one electron to form a covalent         bond, giving each fluorine an octet</a:t>
            </a:r>
          </a:p>
          <a:p>
            <a:pPr marL="0" indent="0" eaLnBrk="1" hangingPunct="1">
              <a:lnSpc>
                <a:spcPct val="90000"/>
              </a:lnSpc>
              <a:buClr>
                <a:schemeClr val="accent1"/>
              </a:buClr>
              <a:buSzPct val="100000"/>
              <a:buFont typeface="Wingdings" charset="2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</p:txBody>
      </p:sp>
      <p:pic>
        <p:nvPicPr>
          <p:cNvPr id="5" name="Picture 4" descr="06_Pg183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6244" y="2743200"/>
            <a:ext cx="6171512" cy="18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253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Diatomic Molecules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82000" cy="44196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Wingdings" charset="2"/>
              <a:buNone/>
              <a:tabLst>
                <a:tab pos="336550" algn="l"/>
              </a:tabLst>
            </a:pPr>
            <a:r>
              <a:rPr lang="en-US" sz="2400" dirty="0" smtClean="0"/>
              <a:t>The elements </a:t>
            </a:r>
            <a:r>
              <a:rPr lang="en-US" sz="2400" dirty="0"/>
              <a:t>hydrogen, nitrogen, oxygen, fluorine, chlorine, bromine, and iodine exist as diatomic molecules.</a:t>
            </a:r>
          </a:p>
          <a:p>
            <a:pPr marL="0" indent="0" eaLnBrk="1" hangingPunct="1">
              <a:spcAft>
                <a:spcPts val="600"/>
              </a:spcAft>
              <a:buFont typeface="Wingdings" charset="2"/>
              <a:buNone/>
              <a:tabLst>
                <a:tab pos="336550" algn="l"/>
              </a:tabLst>
            </a:pPr>
            <a:endParaRPr lang="en-US" sz="2400" dirty="0"/>
          </a:p>
          <a:p>
            <a:pPr marL="0" indent="0" eaLnBrk="1" hangingPunct="1">
              <a:spcAft>
                <a:spcPts val="600"/>
              </a:spcAft>
              <a:buFont typeface="Wingdings" charset="2"/>
              <a:buNone/>
              <a:tabLst>
                <a:tab pos="336550" algn="l"/>
              </a:tabLst>
            </a:pPr>
            <a:endParaRPr lang="en-US" sz="2400" dirty="0"/>
          </a:p>
          <a:p>
            <a:pPr marL="0" indent="0" eaLnBrk="1" hangingPunct="1">
              <a:spcAft>
                <a:spcPts val="600"/>
              </a:spcAft>
              <a:buFont typeface="Wingdings" charset="2"/>
              <a:buNone/>
              <a:tabLst>
                <a:tab pos="336550" algn="l"/>
              </a:tabLst>
            </a:pPr>
            <a:endParaRPr lang="en-US" sz="2400" dirty="0"/>
          </a:p>
          <a:p>
            <a:pPr marL="0" indent="0" eaLnBrk="1" hangingPunct="1">
              <a:spcAft>
                <a:spcPts val="600"/>
              </a:spcAft>
              <a:buFont typeface="Wingdings" charset="2"/>
              <a:buNone/>
              <a:tabLst>
                <a:tab pos="336550" algn="l"/>
              </a:tabLst>
            </a:pPr>
            <a:endParaRPr lang="en-US" sz="2400" dirty="0"/>
          </a:p>
          <a:p>
            <a:pPr marL="0" indent="0" eaLnBrk="1" hangingPunct="1">
              <a:spcAft>
                <a:spcPts val="600"/>
              </a:spcAft>
              <a:buFont typeface="Wingdings" charset="2"/>
              <a:buNone/>
              <a:tabLst>
                <a:tab pos="336550" algn="l"/>
              </a:tabLst>
            </a:pPr>
            <a:endParaRPr lang="en-US" sz="2400" dirty="0"/>
          </a:p>
          <a:p>
            <a:pPr marL="0" indent="0" eaLnBrk="1" hangingPunct="1">
              <a:spcBef>
                <a:spcPts val="3600"/>
              </a:spcBef>
              <a:spcAft>
                <a:spcPts val="600"/>
              </a:spcAft>
              <a:buFont typeface="Wingdings" charset="2"/>
              <a:buNone/>
              <a:tabLst>
                <a:tab pos="336550" algn="l"/>
              </a:tabLst>
            </a:pPr>
            <a:r>
              <a:rPr lang="en-US" sz="2400" b="1" dirty="0"/>
              <a:t>There are seven diatomic molecules: H</a:t>
            </a:r>
            <a:r>
              <a:rPr lang="en-US" sz="2400" b="1" baseline="-25000" dirty="0"/>
              <a:t>2</a:t>
            </a:r>
            <a:r>
              <a:rPr lang="en-US" sz="2400" b="1" dirty="0"/>
              <a:t>, N</a:t>
            </a:r>
            <a:r>
              <a:rPr lang="en-US" sz="2400" b="1" baseline="-25000" dirty="0"/>
              <a:t>2</a:t>
            </a:r>
            <a:r>
              <a:rPr lang="en-US" sz="2400" b="1" dirty="0"/>
              <a:t>, O</a:t>
            </a:r>
            <a:r>
              <a:rPr lang="en-US" sz="2400" b="1" baseline="-25000" dirty="0"/>
              <a:t>2</a:t>
            </a:r>
            <a:r>
              <a:rPr lang="en-US" sz="2400" b="1" dirty="0"/>
              <a:t>, F</a:t>
            </a:r>
            <a:r>
              <a:rPr lang="en-US" sz="2400" b="1" baseline="-25000" dirty="0"/>
              <a:t>2</a:t>
            </a:r>
            <a:r>
              <a:rPr lang="en-US" sz="2400" b="1" dirty="0"/>
              <a:t>, Cl</a:t>
            </a:r>
            <a:r>
              <a:rPr lang="en-US" sz="2400" b="1" baseline="-25000" dirty="0"/>
              <a:t>2</a:t>
            </a:r>
            <a:r>
              <a:rPr lang="en-US" sz="2400" b="1" dirty="0"/>
              <a:t>, Br</a:t>
            </a:r>
            <a:r>
              <a:rPr lang="en-US" sz="2400" b="1" baseline="-25000" dirty="0"/>
              <a:t>2</a:t>
            </a:r>
            <a:r>
              <a:rPr lang="en-US" sz="2400" b="1" dirty="0"/>
              <a:t>, and I</a:t>
            </a:r>
            <a:r>
              <a:rPr lang="en-US" sz="2400" b="1" baseline="-25000" dirty="0"/>
              <a:t>2</a:t>
            </a:r>
            <a:r>
              <a:rPr lang="en-US" sz="2400" b="1" dirty="0"/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336550" algn="l"/>
              </a:tabLst>
            </a:pPr>
            <a:endParaRPr lang="en-US" sz="2400" dirty="0"/>
          </a:p>
        </p:txBody>
      </p:sp>
      <p:pic>
        <p:nvPicPr>
          <p:cNvPr id="5" name="Picture 4" descr="06_Pg182_UnFigure.jpg"/>
          <p:cNvPicPr>
            <a:picLocks noChangeAspect="1"/>
          </p:cNvPicPr>
          <p:nvPr/>
        </p:nvPicPr>
        <p:blipFill>
          <a:blip r:embed="rId2" cstate="print"/>
          <a:srcRect b="2546"/>
          <a:stretch>
            <a:fillRect/>
          </a:stretch>
        </p:blipFill>
        <p:spPr>
          <a:xfrm>
            <a:off x="2590800" y="2438400"/>
            <a:ext cx="3834905" cy="31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309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Drawing Lewis structures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648200" cy="4419600"/>
          </a:xfrm>
        </p:spPr>
        <p:txBody>
          <a:bodyPr/>
          <a:lstStyle/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228600" algn="l"/>
              </a:tabLst>
            </a:pPr>
            <a:r>
              <a:rPr lang="en-US" sz="2400" dirty="0"/>
              <a:t>To draw the Lewis structure  for methane, CH</a:t>
            </a:r>
            <a:r>
              <a:rPr lang="en-US" sz="2400" baseline="-25000" dirty="0"/>
              <a:t>4</a:t>
            </a:r>
            <a:r>
              <a:rPr lang="en-US" sz="2400" dirty="0"/>
              <a:t>,</a:t>
            </a:r>
            <a:r>
              <a:rPr lang="en-US" sz="2400" baseline="-25000" dirty="0"/>
              <a:t> </a:t>
            </a:r>
            <a:r>
              <a:rPr lang="en-US" sz="2400" dirty="0"/>
              <a:t>we start by drawing the Lewis symbols for carbon and hydrogen.</a:t>
            </a:r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228600" algn="l"/>
              </a:tabLst>
            </a:pPr>
            <a:endParaRPr lang="en-US" sz="2400" dirty="0"/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  <a:tabLst>
                <a:tab pos="228600" algn="l"/>
              </a:tabLst>
            </a:pPr>
            <a:endParaRPr lang="en-US" sz="2400" dirty="0"/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228600" algn="l"/>
              </a:tabLst>
            </a:pPr>
            <a:endParaRPr lang="en-US" sz="2400" dirty="0"/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228600" algn="l"/>
              </a:tabLst>
            </a:pPr>
            <a:r>
              <a:rPr lang="en-US" sz="2400" dirty="0"/>
              <a:t>Carbon needs four hydrogen atoms to complete the noble gas configurations for carbon and hydrogen.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581400" cy="44196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eaLnBrk="1" hangingPunct="1">
              <a:buFont typeface="Wingdings" charset="2"/>
              <a:buNone/>
            </a:pPr>
            <a:endParaRPr lang="en-US"/>
          </a:p>
          <a:p>
            <a:pPr eaLnBrk="1" hangingPunct="1">
              <a:buFont typeface="Wingdings" charset="2"/>
              <a:buNone/>
            </a:pPr>
            <a:endParaRPr lang="en-US"/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1600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708" y="3866383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89" y="3124200"/>
            <a:ext cx="19018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07469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Molecules: Lewis structures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685800" y="1905000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18" charset="0"/>
              </a:rPr>
              <a:t>Lewis structures for common molecules such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as methane, ammonia,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and water are shown in Table 6.13.</a:t>
            </a:r>
          </a:p>
        </p:txBody>
      </p:sp>
      <p:pic>
        <p:nvPicPr>
          <p:cNvPr id="6" name="Picture 5" descr="06_11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0514" y="2021305"/>
            <a:ext cx="3225191" cy="40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6646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Double and Triple Covalent Bonds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8006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/>
              <a:t>A </a:t>
            </a:r>
            <a:r>
              <a:rPr lang="en-US" sz="2400" b="1"/>
              <a:t>double bond</a:t>
            </a:r>
            <a:endParaRPr lang="en-US" sz="2400"/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occurs when atoms share two pairs of electrons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forms when there are not enough electrons to complete octets	</a:t>
            </a:r>
          </a:p>
          <a:p>
            <a:pPr eaLnBrk="1" hangingPunct="1">
              <a:buClr>
                <a:schemeClr val="accent1"/>
              </a:buClr>
              <a:buSzTx/>
              <a:buFont typeface="Arial" charset="0"/>
              <a:buChar char="•"/>
            </a:pPr>
            <a:endParaRPr lang="en-US" sz="2400"/>
          </a:p>
          <a:p>
            <a:pPr eaLnBrk="1" hangingPunct="1">
              <a:buClr>
                <a:schemeClr val="accent1"/>
              </a:buClr>
              <a:buSzTx/>
              <a:buFont typeface="Wingdings" charset="2"/>
              <a:buNone/>
            </a:pPr>
            <a:r>
              <a:rPr lang="en-US" sz="2400"/>
              <a:t>A </a:t>
            </a:r>
            <a:r>
              <a:rPr lang="en-US" sz="2400" b="1"/>
              <a:t>triple bond</a:t>
            </a:r>
            <a:endParaRPr lang="en-US" sz="2400"/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occurs when atoms share three pairs of electrons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forms when there are not enough electrons to complete octets</a:t>
            </a:r>
          </a:p>
          <a:p>
            <a:pPr eaLnBrk="1" hangingPunct="1">
              <a:buClr>
                <a:schemeClr val="accent1"/>
              </a:buClr>
              <a:buSzTx/>
              <a:buFont typeface="Arial" charset="0"/>
              <a:buChar char="•"/>
            </a:pPr>
            <a:endParaRPr lang="en-US" sz="2400"/>
          </a:p>
          <a:p>
            <a:pPr eaLnBrk="1" hangingPunct="1">
              <a:buClr>
                <a:schemeClr val="accent1"/>
              </a:buClr>
              <a:buSzTx/>
              <a:buFont typeface="Arial" charset="0"/>
              <a:buChar char="•"/>
            </a:pPr>
            <a:endParaRPr lang="en-US" sz="2400"/>
          </a:p>
          <a:p>
            <a:pPr eaLnBrk="1" hangingPunct="1">
              <a:buClr>
                <a:schemeClr val="accent1"/>
              </a:buClr>
              <a:buFont typeface="Arial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549770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0003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Lewis structures with Multiple Bonds: CO</a:t>
            </a:r>
            <a:r>
              <a:rPr lang="en-US" baseline="-25000" dirty="0"/>
              <a:t>2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848600" cy="4114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r>
              <a:rPr lang="en-US" sz="2400" dirty="0"/>
              <a:t>Draw the Lewis structure for carbon dioxide, CO</a:t>
            </a:r>
            <a:r>
              <a:rPr lang="en-US" sz="2400" baseline="-25000" dirty="0"/>
              <a:t>2</a:t>
            </a:r>
            <a:r>
              <a:rPr lang="en-US" sz="2400" dirty="0"/>
              <a:t>, in which the central atom is C.</a:t>
            </a: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Determine the arrangement of atoms.  </a:t>
            </a:r>
            <a:r>
              <a:rPr lang="en-US" sz="2400" dirty="0"/>
              <a:t>O  C  O</a:t>
            </a: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EA40B4E6-5432-4AC1-9C7C-18D611BB5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3196166"/>
            <a:ext cx="7870371" cy="1093611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 	Given           Need		Connect</a:t>
            </a:r>
            <a:endParaRPr lang="en-US" sz="2000" baseline="-25000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	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CO</a:t>
            </a:r>
            <a:r>
              <a:rPr lang="en-US" sz="2000" baseline="-25000" dirty="0">
                <a:latin typeface="Times New Roman" pitchFamily="18" charset="0"/>
                <a:ea typeface="Times" charset="0"/>
                <a:cs typeface="Times New Roman" pitchFamily="18" charset="0"/>
              </a:rPr>
              <a:t>2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Lewis structure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	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total valence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PROBLEM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			         electrons</a:t>
            </a:r>
          </a:p>
        </p:txBody>
      </p:sp>
    </p:spTree>
    <p:extLst>
      <p:ext uri="{BB962C8B-B14F-4D97-AF65-F5344CB8AC3E}">
        <p14:creationId xmlns:p14="http://schemas.microsoft.com/office/powerpoint/2010/main" val="1871068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273648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Ionic Charges from Group Numbers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9931" cy="4495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r>
              <a:rPr lang="en-US" sz="2400" dirty="0"/>
              <a:t>We can use the group numbers in the periodic table to determine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charges for the ions of the representative elements.</a:t>
            </a:r>
            <a:endParaRPr lang="en-US" sz="2400" b="1" dirty="0">
              <a:solidFill>
                <a:srgbClr val="0D0D0D"/>
              </a:solidFill>
            </a:endParaRPr>
          </a:p>
        </p:txBody>
      </p:sp>
      <p:pic>
        <p:nvPicPr>
          <p:cNvPr id="5" name="Picture 4" descr="06_02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9920" y="2514600"/>
            <a:ext cx="3304160" cy="379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0003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Lewis structures with Multiple Bonds: CO</a:t>
            </a:r>
            <a:r>
              <a:rPr lang="en-US" baseline="-25000" dirty="0"/>
              <a:t>2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982" y="1667933"/>
            <a:ext cx="7848600" cy="4114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r>
              <a:rPr lang="en-US" sz="2400" dirty="0"/>
              <a:t>Draw the Lewis structure for carbon dioxide, CO</a:t>
            </a:r>
            <a:r>
              <a:rPr lang="en-US" sz="2400" baseline="-25000" dirty="0"/>
              <a:t>2</a:t>
            </a:r>
            <a:r>
              <a:rPr lang="en-US" sz="2400" dirty="0"/>
              <a:t>, in which the central atom is C.</a:t>
            </a: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973138" algn="l"/>
                <a:tab pos="1770063" algn="l"/>
                <a:tab pos="251936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Determine the total number of valence electrons.</a:t>
            </a:r>
            <a:endParaRPr lang="en-US" sz="2400" dirty="0"/>
          </a:p>
        </p:txBody>
      </p:sp>
      <p:pic>
        <p:nvPicPr>
          <p:cNvPr id="5" name="Picture 4" descr="06_Pg185_UnTable.jpg"/>
          <p:cNvPicPr>
            <a:picLocks noChangeAspect="1"/>
          </p:cNvPicPr>
          <p:nvPr/>
        </p:nvPicPr>
        <p:blipFill>
          <a:blip r:embed="rId3" cstate="print"/>
          <a:srcRect b="9283"/>
          <a:stretch>
            <a:fillRect/>
          </a:stretch>
        </p:blipFill>
        <p:spPr>
          <a:xfrm>
            <a:off x="304800" y="4419600"/>
            <a:ext cx="8534400" cy="16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320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200028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/>
              <a:t>Lewis structures with Multiple Bonds: CO</a:t>
            </a:r>
            <a:r>
              <a:rPr lang="en-US" baseline="-25000" dirty="0"/>
              <a:t>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382000" cy="4114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Draw the Lewis structure for carbon dioxide, CO</a:t>
            </a:r>
            <a:r>
              <a:rPr lang="en-US" sz="2400" baseline="-25000" dirty="0"/>
              <a:t>2</a:t>
            </a:r>
            <a:r>
              <a:rPr lang="en-US" sz="2400" dirty="0"/>
              <a:t>, in which the central atom is C.</a:t>
            </a:r>
            <a:endParaRPr lang="en-US" sz="2400" b="1" dirty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sz="2400" b="1" dirty="0">
              <a:solidFill>
                <a:srgbClr val="BF87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Attach each bonded atom to the central atom 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/>
              <a:t>               with a pair of electrons.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			</a:t>
            </a:r>
            <a:endParaRPr lang="en-US" sz="2400" b="1" dirty="0">
              <a:solidFill>
                <a:srgbClr val="8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4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Use the remaining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/>
              <a:t>               electrons to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dirty="0"/>
              <a:t>               complete octets,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dirty="0"/>
              <a:t>	   using multiple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dirty="0"/>
              <a:t>               bonds if needed.  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dirty="0"/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		</a:t>
            </a:r>
          </a:p>
        </p:txBody>
      </p:sp>
      <p:pic>
        <p:nvPicPr>
          <p:cNvPr id="26628" name="Picture 6" descr="04_Pg145_UnFigure_1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4800600" y="3429000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6_Pg185_UnFigure_3.jpg"/>
          <p:cNvPicPr>
            <a:picLocks noChangeAspect="1"/>
          </p:cNvPicPr>
          <p:nvPr/>
        </p:nvPicPr>
        <p:blipFill>
          <a:blip r:embed="rId4" cstate="print"/>
          <a:srcRect b="5189"/>
          <a:stretch>
            <a:fillRect/>
          </a:stretch>
        </p:blipFill>
        <p:spPr>
          <a:xfrm>
            <a:off x="4447821" y="4293870"/>
            <a:ext cx="4267200" cy="15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914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398" y="257175"/>
            <a:ext cx="8382000" cy="914400"/>
          </a:xfrm>
        </p:spPr>
        <p:txBody>
          <a:bodyPr/>
          <a:lstStyle/>
          <a:p>
            <a:pPr eaLnBrk="1" hangingPunct="1"/>
            <a:r>
              <a:rPr lang="en-US" dirty="0"/>
              <a:t>Exceptions to the Octet 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8077200" cy="304641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 While the octet rule is useful, there are </a:t>
            </a:r>
            <a:r>
              <a:rPr lang="en-US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exceptions:</a:t>
            </a:r>
            <a:endParaRPr lang="en-US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Hydrogen requires just two electrons to form a noble gas arrangement.</a:t>
            </a: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Nonmetals P, S, Cl, Br, and I can form compounds with</a:t>
            </a:r>
            <a:b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10 or 12 valence electrons.</a:t>
            </a: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The S atom has an octet in many compounds, but in SF</a:t>
            </a:r>
            <a:r>
              <a:rPr lang="en-US" baseline="-25000" dirty="0">
                <a:latin typeface="Times New Roman" pitchFamily="18" charset="0"/>
                <a:ea typeface="Times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, there are 12 valence electrons or six bonds to the sulfur atom.</a:t>
            </a:r>
          </a:p>
          <a:p>
            <a:pPr>
              <a:buClr>
                <a:schemeClr val="accent1"/>
              </a:buClr>
              <a:buFont typeface="Arial" charset="0"/>
              <a:buChar char="•"/>
            </a:pPr>
            <a:endParaRPr lang="en-US" dirty="0"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489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1459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/>
              <a:t/>
            </a:r>
            <a:br>
              <a:rPr lang="en-US" sz="3600" dirty="0"/>
            </a:br>
            <a:r>
              <a:rPr lang="en-US" dirty="0"/>
              <a:t>6.7  </a:t>
            </a:r>
            <a:r>
              <a:rPr lang="en-US" dirty="0">
                <a:solidFill>
                  <a:srgbClr val="800000"/>
                </a:solidFill>
              </a:rPr>
              <a:t>Electronegativity and Bond Polarity</a:t>
            </a: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4000" dirty="0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429000" cy="4267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/>
              <a:t>The electronegativity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/>
              <a:t>values of representative elements in Group 1A </a:t>
            </a:r>
            <a:r>
              <a:rPr lang="en-US" sz="2400" b="1"/>
              <a:t>(</a:t>
            </a:r>
            <a:r>
              <a:rPr lang="en-US" sz="2400"/>
              <a:t>1</a:t>
            </a:r>
            <a:r>
              <a:rPr lang="en-US" sz="2400" b="1"/>
              <a:t>) </a:t>
            </a:r>
            <a:r>
              <a:rPr lang="en-US" sz="2400"/>
              <a:t>to Group 7A </a:t>
            </a:r>
            <a:r>
              <a:rPr lang="en-US" sz="2400" b="1"/>
              <a:t>(</a:t>
            </a:r>
            <a:r>
              <a:rPr lang="en-US" sz="2400"/>
              <a:t>17</a:t>
            </a:r>
            <a:r>
              <a:rPr lang="en-US" sz="2400" b="1"/>
              <a:t>)</a:t>
            </a:r>
            <a:r>
              <a:rPr lang="en-US" sz="2400"/>
              <a:t>.  </a:t>
            </a:r>
            <a:endParaRPr lang="en-US" sz="2400" b="1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609600" y="5418137"/>
            <a:ext cx="7872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Times New Roman" pitchFamily="18" charset="0"/>
              </a:rPr>
              <a:t>Learning Goal  </a:t>
            </a:r>
            <a:r>
              <a:rPr lang="en-US" dirty="0">
                <a:latin typeface="Times New Roman" pitchFamily="18" charset="0"/>
              </a:rPr>
              <a:t>Use electronegativity to determine the polarity of a bond.</a:t>
            </a:r>
          </a:p>
        </p:txBody>
      </p:sp>
      <p:pic>
        <p:nvPicPr>
          <p:cNvPr id="6" name="Picture 5" descr="06_07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382" y="1961422"/>
            <a:ext cx="4176688" cy="31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357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Electronegativity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38862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Tx/>
              <a:buNone/>
            </a:pPr>
            <a:r>
              <a:rPr lang="en-US" sz="2400"/>
              <a:t>The</a:t>
            </a:r>
            <a:r>
              <a:rPr lang="en-US" sz="2400" b="1">
                <a:solidFill>
                  <a:schemeClr val="bg2"/>
                </a:solidFill>
              </a:rPr>
              <a:t> </a:t>
            </a:r>
            <a:r>
              <a:rPr lang="en-US" sz="2400" b="1">
                <a:solidFill>
                  <a:srgbClr val="000000"/>
                </a:solidFill>
              </a:rPr>
              <a:t>electronegativity </a:t>
            </a:r>
            <a:r>
              <a:rPr lang="en-US" sz="2400">
                <a:solidFill>
                  <a:srgbClr val="000000"/>
                </a:solidFill>
              </a:rPr>
              <a:t>value of an element </a:t>
            </a:r>
            <a:r>
              <a:rPr lang="en-US" sz="2400"/>
              <a:t>indicates the attraction of an atom for the shared electrons in a bond.</a:t>
            </a:r>
          </a:p>
          <a:p>
            <a:pPr marL="0" indent="0" eaLnBrk="1" hangingPunct="1">
              <a:buClr>
                <a:srgbClr val="009999"/>
              </a:buClr>
              <a:buSzTx/>
              <a:buFontTx/>
              <a:buNone/>
            </a:pPr>
            <a:r>
              <a:rPr lang="en-US" sz="2400" b="1"/>
              <a:t>Electronegativity</a:t>
            </a:r>
          </a:p>
          <a:p>
            <a:pPr marL="320040" indent="-320040" eaLnBrk="1" hangingPunct="1">
              <a:buClr>
                <a:schemeClr val="accent1"/>
              </a:buClr>
              <a:buSzTx/>
              <a:buFontTx/>
              <a:buChar char="•"/>
            </a:pPr>
            <a:r>
              <a:rPr lang="en-US" sz="2400"/>
              <a:t>increases from left to right going across a period on the periodic table</a:t>
            </a:r>
          </a:p>
          <a:p>
            <a:pPr marL="320040" indent="-320040" eaLnBrk="1" hangingPunct="1">
              <a:buClr>
                <a:schemeClr val="accent1"/>
              </a:buClr>
              <a:buSzTx/>
              <a:buFontTx/>
              <a:buChar char="•"/>
            </a:pPr>
            <a:r>
              <a:rPr lang="en-US" sz="2400"/>
              <a:t>increases from the bottom to the top of the periodic table</a:t>
            </a:r>
          </a:p>
          <a:p>
            <a:pPr marL="320040" indent="-320040" eaLnBrk="1" hangingPunct="1">
              <a:buClr>
                <a:schemeClr val="accent1"/>
              </a:buClr>
              <a:buSzTx/>
              <a:buFontTx/>
              <a:buChar char="•"/>
            </a:pPr>
            <a:r>
              <a:rPr lang="en-US" sz="2400"/>
              <a:t>is high for the nonmetals, with fluorine as the highest</a:t>
            </a:r>
          </a:p>
          <a:p>
            <a:pPr marL="320040" indent="-320040" eaLnBrk="1" hangingPunct="1">
              <a:buClr>
                <a:schemeClr val="accent1"/>
              </a:buClr>
              <a:buSzTx/>
              <a:buFontTx/>
              <a:buChar char="•"/>
            </a:pPr>
            <a:r>
              <a:rPr lang="en-US" sz="2400"/>
              <a:t>is low for the metals</a:t>
            </a:r>
          </a:p>
          <a:p>
            <a:pPr marL="0" indent="0" eaLnBrk="1" hangingPunct="1">
              <a:buClr>
                <a:schemeClr val="accent1"/>
              </a:buClr>
              <a:buFont typeface="Arial" charset="0"/>
              <a:buChar char="•"/>
            </a:pPr>
            <a:endParaRPr lang="en-US" sz="2400"/>
          </a:p>
          <a:p>
            <a:pPr marL="0" indent="0" eaLnBrk="1" hangingPunct="1">
              <a:buClr>
                <a:srgbClr val="7DA0D0"/>
              </a:buClr>
              <a:buFont typeface="Wingdings" charset="2"/>
              <a:buNone/>
            </a:pPr>
            <a:endParaRPr lang="en-US"/>
          </a:p>
        </p:txBody>
      </p:sp>
      <p:pic>
        <p:nvPicPr>
          <p:cNvPr id="1026" name="Picture 2" descr="G:\08VOL4\Graphics\Powerpoint\PEARSON\PE006-TIMBERLAKE-13e\Final Files\Core chemistry skill-wlwxreonega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1001" y="674256"/>
            <a:ext cx="2222924" cy="530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3989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161922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Electronegativity and the </a:t>
            </a:r>
            <a:br>
              <a:rPr lang="en-US" dirty="0"/>
            </a:br>
            <a:r>
              <a:rPr lang="en-US" dirty="0"/>
              <a:t>Periodic Table</a:t>
            </a:r>
          </a:p>
        </p:txBody>
      </p:sp>
      <p:pic>
        <p:nvPicPr>
          <p:cNvPr id="4" name="Picture 3" descr="06_07_Figure.jpg"/>
          <p:cNvPicPr>
            <a:picLocks noChangeAspect="1"/>
          </p:cNvPicPr>
          <p:nvPr/>
        </p:nvPicPr>
        <p:blipFill>
          <a:blip r:embed="rId2" cstate="print"/>
          <a:srcRect b="2414"/>
          <a:stretch>
            <a:fillRect/>
          </a:stretch>
        </p:blipFill>
        <p:spPr>
          <a:xfrm>
            <a:off x="1529800" y="1676400"/>
            <a:ext cx="6090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43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8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/>
              <a:t>Polarity of Bonds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9600" y="1571625"/>
            <a:ext cx="2590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In the nonpolar covalent bond of H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, electrons are shared equally.  In the polar covalent bond of HCl, electrons are shared unequally.</a:t>
            </a:r>
          </a:p>
        </p:txBody>
      </p:sp>
      <p:pic>
        <p:nvPicPr>
          <p:cNvPr id="5" name="Picture 4" descr="H2andH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051743"/>
            <a:ext cx="5302250" cy="344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697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Nonpolar Covalent Bonds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  <a:tabLst>
                <a:tab pos="1828800" algn="l"/>
                <a:tab pos="4630738" algn="l"/>
              </a:tabLst>
            </a:pPr>
            <a:r>
              <a:rPr lang="en-US" sz="2400" dirty="0"/>
              <a:t>A </a:t>
            </a:r>
            <a:r>
              <a:rPr lang="en-US" sz="2400" b="1" dirty="0"/>
              <a:t>nonpolar covalent bond</a:t>
            </a:r>
            <a:r>
              <a:rPr lang="en-US" sz="2400" dirty="0"/>
              <a:t> 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4630738" algn="l"/>
              </a:tabLst>
            </a:pPr>
            <a:r>
              <a:rPr lang="en-US" sz="2400" dirty="0"/>
              <a:t>occurs between nonmetals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4630738" algn="l"/>
              </a:tabLst>
            </a:pPr>
            <a:r>
              <a:rPr lang="en-US" sz="2400" dirty="0"/>
              <a:t>is an equal or almost equal sharing of electrons by two bonding atoms</a:t>
            </a:r>
          </a:p>
          <a:p>
            <a:pPr eaLnBrk="1" hangingPunct="1">
              <a:spcAft>
                <a:spcPct val="20000"/>
              </a:spcAft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4630738" algn="l"/>
              </a:tabLst>
            </a:pPr>
            <a:r>
              <a:rPr lang="en-US" sz="2400" dirty="0"/>
              <a:t>has a very small electronegativity difference</a:t>
            </a:r>
          </a:p>
          <a:p>
            <a:pPr eaLnBrk="1" hangingPunct="1">
              <a:buClr>
                <a:schemeClr val="bg2"/>
              </a:buClr>
              <a:buSzTx/>
              <a:buFontTx/>
              <a:buNone/>
              <a:tabLst>
                <a:tab pos="1828800" algn="l"/>
                <a:tab pos="4630738" algn="l"/>
              </a:tabLst>
            </a:pPr>
            <a:r>
              <a:rPr lang="en-US" sz="2400" b="1" dirty="0"/>
              <a:t>Examples:   </a:t>
            </a:r>
            <a:r>
              <a:rPr lang="en-US" sz="2400" dirty="0"/>
              <a:t> 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tabLst>
                <a:tab pos="1828800" algn="l"/>
                <a:tab pos="4630738" algn="l"/>
              </a:tabLst>
            </a:pPr>
            <a:r>
              <a:rPr lang="en-US" sz="2400" dirty="0"/>
              <a:t>	</a:t>
            </a:r>
            <a:r>
              <a:rPr lang="en-US" sz="2400" b="1" dirty="0"/>
              <a:t>     	Electronegativity	 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tabLst>
                <a:tab pos="1828800" algn="l"/>
                <a:tab pos="4630738" algn="l"/>
              </a:tabLst>
            </a:pPr>
            <a:r>
              <a:rPr lang="en-US" sz="2400" b="1" dirty="0"/>
              <a:t>	Atoms 	Difference	Type of Bond</a:t>
            </a:r>
          </a:p>
          <a:p>
            <a:pPr eaLnBrk="1" hangingPunct="1">
              <a:spcBef>
                <a:spcPts val="600"/>
              </a:spcBef>
              <a:buClr>
                <a:schemeClr val="bg2"/>
              </a:buClr>
              <a:buSzTx/>
              <a:buFontTx/>
              <a:buNone/>
              <a:tabLst>
                <a:tab pos="1828800" algn="l"/>
                <a:tab pos="4630738" algn="l"/>
              </a:tabLst>
            </a:pPr>
            <a:r>
              <a:rPr lang="en-US" sz="2400" dirty="0"/>
              <a:t>	N—N</a:t>
            </a:r>
            <a:r>
              <a:rPr lang="en-US" sz="2400" baseline="-25000" dirty="0"/>
              <a:t>   	</a:t>
            </a:r>
            <a:r>
              <a:rPr lang="en-US" sz="2400" dirty="0"/>
              <a:t>3.0 </a:t>
            </a:r>
            <a:r>
              <a:rPr lang="en-US" sz="2400" dirty="0">
                <a:sym typeface="Symbol" charset="2"/>
              </a:rPr>
              <a:t></a:t>
            </a:r>
            <a:r>
              <a:rPr lang="en-US" sz="2400" dirty="0"/>
              <a:t> 3.0  =  </a:t>
            </a:r>
            <a:r>
              <a:rPr lang="en-US" sz="2400" b="1" dirty="0"/>
              <a:t>0.0</a:t>
            </a:r>
            <a:r>
              <a:rPr lang="en-US" sz="2400" dirty="0"/>
              <a:t>	Nonpolar covalent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tabLst>
                <a:tab pos="1828800" algn="l"/>
                <a:tab pos="4630738" algn="l"/>
              </a:tabLst>
            </a:pPr>
            <a:r>
              <a:rPr lang="en-US" sz="2400" dirty="0"/>
              <a:t>	</a:t>
            </a:r>
            <a:r>
              <a:rPr lang="en-US" sz="2400" dirty="0" err="1"/>
              <a:t>Cl</a:t>
            </a:r>
            <a:r>
              <a:rPr lang="en-US" sz="2400" dirty="0"/>
              <a:t>—Br</a:t>
            </a:r>
            <a:r>
              <a:rPr lang="en-US" sz="2400" baseline="-25000" dirty="0"/>
              <a:t> 	</a:t>
            </a:r>
            <a:r>
              <a:rPr lang="en-US" sz="2400" dirty="0"/>
              <a:t>3.0 </a:t>
            </a:r>
            <a:r>
              <a:rPr lang="en-US" sz="2400" dirty="0">
                <a:sym typeface="Symbol" charset="2"/>
              </a:rPr>
              <a:t></a:t>
            </a:r>
            <a:r>
              <a:rPr lang="en-US" sz="2400" dirty="0"/>
              <a:t> 2.8  =  </a:t>
            </a:r>
            <a:r>
              <a:rPr lang="en-US" sz="2400" b="1" dirty="0"/>
              <a:t>0.2</a:t>
            </a:r>
            <a:r>
              <a:rPr lang="en-US" sz="2400" dirty="0"/>
              <a:t>	Nonpolar covalent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tabLst>
                <a:tab pos="1828800" algn="l"/>
                <a:tab pos="4630738" algn="l"/>
              </a:tabLst>
            </a:pPr>
            <a:r>
              <a:rPr lang="en-US" sz="2400" dirty="0"/>
              <a:t>	H—Si	2.1 </a:t>
            </a:r>
            <a:r>
              <a:rPr lang="en-US" sz="2400" dirty="0">
                <a:sym typeface="Symbol" charset="2"/>
              </a:rPr>
              <a:t></a:t>
            </a:r>
            <a:r>
              <a:rPr lang="en-US" sz="2400" dirty="0"/>
              <a:t> 1.8  =  </a:t>
            </a:r>
            <a:r>
              <a:rPr lang="en-US" sz="2400" b="1" dirty="0"/>
              <a:t>0.3</a:t>
            </a:r>
            <a:r>
              <a:rPr lang="en-US" sz="2400" dirty="0"/>
              <a:t>	Nonpolar covalent	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09650" y="5057775"/>
            <a:ext cx="612457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2651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Polar Covalent Bonds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001000" cy="4648200"/>
          </a:xfrm>
        </p:spPr>
        <p:txBody>
          <a:bodyPr/>
          <a:lstStyle/>
          <a:p>
            <a:pPr eaLnBrk="1" hangingPunct="1">
              <a:buClr>
                <a:srgbClr val="009999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0000"/>
                </a:solidFill>
              </a:rPr>
              <a:t>polar covalent bond 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4572000" algn="l"/>
              </a:tabLst>
            </a:pPr>
            <a:r>
              <a:rPr lang="en-US" sz="2400" dirty="0"/>
              <a:t>occurs between nonmetal atoms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4572000" algn="l"/>
              </a:tabLst>
            </a:pPr>
            <a:r>
              <a:rPr lang="en-US" sz="2400" dirty="0"/>
              <a:t>is an unequal sharing of electrons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4572000" algn="l"/>
              </a:tabLst>
            </a:pPr>
            <a:r>
              <a:rPr lang="en-US" sz="2400" dirty="0"/>
              <a:t>has a moderate electronegativity difference</a:t>
            </a:r>
          </a:p>
          <a:p>
            <a:pPr eaLnBrk="1" hangingPunct="1">
              <a:buClr>
                <a:srgbClr val="009999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b="1" dirty="0"/>
              <a:t>Examples:  </a:t>
            </a:r>
            <a:r>
              <a:rPr lang="en-US" sz="2400" dirty="0"/>
              <a:t>  </a:t>
            </a:r>
          </a:p>
          <a:p>
            <a:pPr eaLnBrk="1" hangingPunct="1">
              <a:spcBef>
                <a:spcPct val="100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dirty="0"/>
              <a:t>    		</a:t>
            </a:r>
            <a:r>
              <a:rPr lang="en-US" sz="2400" b="1" dirty="0">
                <a:solidFill>
                  <a:srgbClr val="000000"/>
                </a:solidFill>
              </a:rPr>
              <a:t>Electronegativity	 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	Atoms 	Difference	Type of Bond</a:t>
            </a:r>
          </a:p>
          <a:p>
            <a:pPr eaLnBrk="1" hangingPunct="1">
              <a:spcBef>
                <a:spcPts val="6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O—</a:t>
            </a:r>
            <a:r>
              <a:rPr lang="en-US" sz="2400" dirty="0" err="1">
                <a:solidFill>
                  <a:srgbClr val="000000"/>
                </a:solidFill>
              </a:rPr>
              <a:t>Cl</a:t>
            </a:r>
            <a:r>
              <a:rPr lang="en-US" sz="2400" baseline="-25000" dirty="0">
                <a:solidFill>
                  <a:srgbClr val="000000"/>
                </a:solidFill>
              </a:rPr>
              <a:t>   	</a:t>
            </a:r>
            <a:r>
              <a:rPr lang="en-US" sz="2400" dirty="0">
                <a:solidFill>
                  <a:srgbClr val="000000"/>
                </a:solidFill>
              </a:rPr>
              <a:t>3.5 </a:t>
            </a:r>
            <a:r>
              <a:rPr lang="en-US" sz="2400" dirty="0">
                <a:sym typeface="Symbol" charset="2"/>
              </a:rPr>
              <a:t></a:t>
            </a:r>
            <a:r>
              <a:rPr lang="en-US" sz="2400" dirty="0">
                <a:solidFill>
                  <a:srgbClr val="000000"/>
                </a:solidFill>
              </a:rPr>
              <a:t> 3.0 = </a:t>
            </a:r>
            <a:r>
              <a:rPr lang="en-US" sz="2400" b="1" dirty="0">
                <a:solidFill>
                  <a:srgbClr val="000000"/>
                </a:solidFill>
              </a:rPr>
              <a:t>0.5</a:t>
            </a:r>
            <a:r>
              <a:rPr lang="en-US" sz="2400" dirty="0">
                <a:solidFill>
                  <a:srgbClr val="000000"/>
                </a:solidFill>
              </a:rPr>
              <a:t>	Polar covalent</a:t>
            </a:r>
          </a:p>
          <a:p>
            <a:pPr eaLnBrk="1" hangingPunct="1">
              <a:spcBef>
                <a:spcPts val="6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Cl</a:t>
            </a:r>
            <a:r>
              <a:rPr lang="en-US" sz="2400" dirty="0">
                <a:solidFill>
                  <a:srgbClr val="000000"/>
                </a:solidFill>
              </a:rPr>
              <a:t>—C</a:t>
            </a:r>
            <a:r>
              <a:rPr lang="en-US" sz="2400" baseline="-25000" dirty="0">
                <a:solidFill>
                  <a:srgbClr val="000000"/>
                </a:solidFill>
              </a:rPr>
              <a:t> 	</a:t>
            </a:r>
            <a:r>
              <a:rPr lang="en-US" sz="2400" dirty="0">
                <a:solidFill>
                  <a:srgbClr val="000000"/>
                </a:solidFill>
              </a:rPr>
              <a:t>3.0 </a:t>
            </a:r>
            <a:r>
              <a:rPr lang="en-US" sz="2400" dirty="0">
                <a:sym typeface="Symbol" charset="2"/>
              </a:rPr>
              <a:t></a:t>
            </a:r>
            <a:r>
              <a:rPr lang="en-US" sz="2400" dirty="0">
                <a:solidFill>
                  <a:srgbClr val="000000"/>
                </a:solidFill>
              </a:rPr>
              <a:t> 2.5 = </a:t>
            </a:r>
            <a:r>
              <a:rPr lang="en-US" sz="2400" b="1" dirty="0">
                <a:solidFill>
                  <a:srgbClr val="000000"/>
                </a:solidFill>
              </a:rPr>
              <a:t>0.5</a:t>
            </a:r>
            <a:r>
              <a:rPr lang="en-US" sz="2400" dirty="0">
                <a:solidFill>
                  <a:srgbClr val="000000"/>
                </a:solidFill>
              </a:rPr>
              <a:t>	Polar covalent</a:t>
            </a:r>
          </a:p>
          <a:p>
            <a:pPr eaLnBrk="1" hangingPunct="1">
              <a:spcBef>
                <a:spcPts val="6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O—S   	3.5 </a:t>
            </a:r>
            <a:r>
              <a:rPr lang="en-US" sz="2400" dirty="0">
                <a:sym typeface="Symbol" charset="2"/>
              </a:rPr>
              <a:t></a:t>
            </a:r>
            <a:r>
              <a:rPr lang="en-US" sz="2400" dirty="0">
                <a:solidFill>
                  <a:srgbClr val="000000"/>
                </a:solidFill>
              </a:rPr>
              <a:t> 2.5 = </a:t>
            </a:r>
            <a:r>
              <a:rPr lang="en-US" sz="2400" b="1" dirty="0">
                <a:solidFill>
                  <a:srgbClr val="000000"/>
                </a:solidFill>
              </a:rPr>
              <a:t>1.0	</a:t>
            </a:r>
            <a:r>
              <a:rPr lang="en-US" sz="2400" dirty="0">
                <a:solidFill>
                  <a:srgbClr val="000000"/>
                </a:solidFill>
              </a:rPr>
              <a:t>Polar covalent</a:t>
            </a:r>
          </a:p>
          <a:p>
            <a:pPr eaLnBrk="1" hangingPunct="1">
              <a:buClr>
                <a:srgbClr val="99FF33"/>
              </a:buClr>
              <a:buFont typeface="Wingdings" charset="2"/>
              <a:buNone/>
              <a:tabLst>
                <a:tab pos="1828800" algn="l"/>
                <a:tab pos="4572000" algn="l"/>
              </a:tabLst>
            </a:pPr>
            <a:r>
              <a:rPr lang="en-US" sz="2400" dirty="0"/>
              <a:t>    </a:t>
            </a:r>
          </a:p>
          <a:p>
            <a:pPr eaLnBrk="1" hangingPunct="1">
              <a:lnSpc>
                <a:spcPct val="80000"/>
              </a:lnSpc>
              <a:buClr>
                <a:srgbClr val="99FF33"/>
              </a:buClr>
              <a:tabLst>
                <a:tab pos="1828800" algn="l"/>
                <a:tab pos="4572000" algn="l"/>
              </a:tabLst>
            </a:pP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09650" y="4619625"/>
            <a:ext cx="60674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767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Dipoles and Bond Polarity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229600" cy="46482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Tx/>
              <a:buNone/>
              <a:tabLst>
                <a:tab pos="1828800" algn="l"/>
                <a:tab pos="4572000" algn="l"/>
              </a:tabLst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0000"/>
                </a:solidFill>
              </a:rPr>
              <a:t>polar covalent bond </a:t>
            </a:r>
            <a:r>
              <a:rPr lang="en-US" sz="2400" dirty="0"/>
              <a:t>becomes more polar as the difference in electronegativity increases. The separation of charges in a polar bond is called a </a:t>
            </a:r>
            <a:r>
              <a:rPr lang="en-US" sz="2400" b="1" dirty="0"/>
              <a:t>dipole</a:t>
            </a:r>
            <a:r>
              <a:rPr lang="en-US" sz="2400" dirty="0"/>
              <a:t>.</a:t>
            </a:r>
          </a:p>
          <a:p>
            <a:pPr eaLnBrk="1" hangingPunct="1">
              <a:buClr>
                <a:srgbClr val="99FF33"/>
              </a:buClr>
              <a:buFont typeface="Wingdings" charset="2"/>
              <a:buNone/>
              <a:tabLst>
                <a:tab pos="1828800" algn="l"/>
                <a:tab pos="4572000" algn="l"/>
              </a:tabLst>
            </a:pPr>
            <a:r>
              <a:rPr lang="en-US" sz="2400" dirty="0"/>
              <a:t>The positive and negative ends of the dipole are located by </a:t>
            </a:r>
            <a:r>
              <a:rPr lang="en-US" sz="2400" dirty="0" smtClean="0"/>
              <a:t>using:</a:t>
            </a:r>
            <a:endParaRPr lang="en-US" sz="2400" dirty="0"/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1828800" algn="l"/>
                <a:tab pos="4572000" algn="l"/>
              </a:tabLst>
            </a:pPr>
            <a:r>
              <a:rPr lang="en-US" sz="2400" dirty="0"/>
              <a:t>the lowercase Greek letter delta with a positive or negative charge    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1828800" algn="l"/>
                <a:tab pos="4572000" algn="l"/>
              </a:tabLst>
            </a:pPr>
            <a:r>
              <a:rPr lang="en-US" sz="2400" dirty="0"/>
              <a:t>an arrow that points from the positive to the negative end of the dipole</a:t>
            </a:r>
          </a:p>
          <a:p>
            <a:pPr eaLnBrk="1" hangingPunct="1">
              <a:lnSpc>
                <a:spcPct val="80000"/>
              </a:lnSpc>
              <a:buClr>
                <a:srgbClr val="99FF33"/>
              </a:buClr>
              <a:tabLst>
                <a:tab pos="1828800" algn="l"/>
                <a:tab pos="4572000" algn="l"/>
              </a:tabLst>
            </a:pPr>
            <a:endParaRPr lang="en-US" sz="2400" dirty="0"/>
          </a:p>
        </p:txBody>
      </p:sp>
      <p:pic>
        <p:nvPicPr>
          <p:cNvPr id="5" name="Picture 4" descr="DipolesPolarCoval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6930" y="4800600"/>
            <a:ext cx="373014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8330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Chemistry Link to </a:t>
            </a:r>
            <a:r>
              <a:rPr lang="en-US" dirty="0" smtClean="0">
                <a:solidFill>
                  <a:schemeClr val="tx2"/>
                </a:solidFill>
              </a:rPr>
              <a:t>Health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600" b="0" dirty="0" smtClean="0">
                <a:solidFill>
                  <a:schemeClr val="tx2"/>
                </a:solidFill>
              </a:rPr>
              <a:t>Some Important Ions in the Body</a:t>
            </a:r>
            <a:endParaRPr lang="en-US" sz="2600" b="0" dirty="0">
              <a:solidFill>
                <a:schemeClr val="tx2"/>
              </a:solidFill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609600" y="16002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dirty="0">
                <a:latin typeface="Times New Roman" pitchFamily="18" charset="0"/>
              </a:rPr>
              <a:t>Ions are important in regulating body functions.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85493"/>
              </p:ext>
            </p:extLst>
          </p:nvPr>
        </p:nvGraphicFramePr>
        <p:xfrm>
          <a:off x="547688" y="2183544"/>
          <a:ext cx="8077200" cy="387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209800"/>
                <a:gridCol w="2895600"/>
                <a:gridCol w="2209800"/>
              </a:tblGrid>
              <a:tr h="45709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Occurrence</a:t>
                      </a:r>
                    </a:p>
                  </a:txBody>
                  <a:tcPr marT="45675" marB="456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Function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Source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700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Principal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cation outside the cell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Regulation and control of body fluids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Salt, cheese, pickles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</a:tr>
              <a:tr h="7009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en-US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Principal cation inside the cell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Regulation of body fluids and cellular functions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Bananas, potatoes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orange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juice, milk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</a:tr>
              <a:tr h="10057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endParaRPr lang="en-US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Cation outside the cell; found in bones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Major cation of bones, needed for muscle contractions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Milk, yogurt, cheese, greens, spinach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</a:tr>
              <a:tr h="10057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endParaRPr lang="en-US" sz="2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Cation outside the cell; found in bones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Essential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certain enzymes, muscles,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nerve control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Chlorophyll, nuts,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whole grains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75" marB="45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Ionic Bonds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724400"/>
          </a:xfrm>
        </p:spPr>
        <p:txBody>
          <a:bodyPr/>
          <a:lstStyle/>
          <a:p>
            <a:pPr eaLnBrk="1" hangingPunct="1">
              <a:buClr>
                <a:srgbClr val="009999"/>
              </a:buClr>
              <a:buSzTx/>
              <a:buFontTx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An </a:t>
            </a:r>
            <a:r>
              <a:rPr lang="en-US" sz="2400" b="1" dirty="0">
                <a:solidFill>
                  <a:srgbClr val="000000"/>
                </a:solidFill>
              </a:rPr>
              <a:t>ionic bond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occurs between metal and nonmetal ions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is a result of electron transfer</a:t>
            </a:r>
          </a:p>
          <a:p>
            <a:pPr eaLnBrk="1" hangingPunct="1">
              <a:buClr>
                <a:schemeClr val="accent1"/>
              </a:buClr>
              <a:buSzTx/>
              <a:buFontTx/>
              <a:buChar char="•"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has a large electronegativity difference (greater than 1.8)</a:t>
            </a:r>
          </a:p>
          <a:p>
            <a:pPr eaLnBrk="1" hangingPunct="1">
              <a:buClr>
                <a:srgbClr val="009999"/>
              </a:buClr>
              <a:buSzTx/>
              <a:buFontTx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Examples:    </a:t>
            </a:r>
          </a:p>
          <a:p>
            <a:pPr eaLnBrk="1" hangingPunct="1">
              <a:spcBef>
                <a:spcPct val="100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  		</a:t>
            </a:r>
            <a:r>
              <a:rPr lang="en-US" sz="2400" b="1" dirty="0">
                <a:solidFill>
                  <a:srgbClr val="000000"/>
                </a:solidFill>
              </a:rPr>
              <a:t>Electronegativity	 </a:t>
            </a:r>
          </a:p>
          <a:p>
            <a:pPr eaLnBrk="1" hangingPunct="1">
              <a:spcBef>
                <a:spcPct val="10000"/>
              </a:spcBef>
              <a:buClr>
                <a:schemeClr val="bg2"/>
              </a:buClr>
              <a:buSzTx/>
              <a:buFontTx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	Atoms 	Difference	Type of Bond</a:t>
            </a:r>
          </a:p>
          <a:p>
            <a:pPr eaLnBrk="1" hangingPunct="1">
              <a:spcBef>
                <a:spcPts val="6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>
                <a:solidFill>
                  <a:srgbClr val="000000"/>
                </a:solidFill>
              </a:rPr>
              <a:t>Cl</a:t>
            </a:r>
            <a:r>
              <a:rPr lang="en-US" sz="2400" dirty="0">
                <a:solidFill>
                  <a:srgbClr val="000000"/>
                </a:solidFill>
              </a:rPr>
              <a:t>—K</a:t>
            </a:r>
            <a:r>
              <a:rPr lang="en-US" sz="2400" baseline="-25000" dirty="0">
                <a:solidFill>
                  <a:srgbClr val="000000"/>
                </a:solidFill>
              </a:rPr>
              <a:t>   	</a:t>
            </a:r>
            <a:r>
              <a:rPr lang="en-US" sz="2400" dirty="0">
                <a:solidFill>
                  <a:srgbClr val="000000"/>
                </a:solidFill>
              </a:rPr>
              <a:t>3.0 – 0.8 	= </a:t>
            </a:r>
            <a:r>
              <a:rPr lang="en-US" sz="2400" b="1" dirty="0">
                <a:solidFill>
                  <a:srgbClr val="000000"/>
                </a:solidFill>
              </a:rPr>
              <a:t>2.2		</a:t>
            </a:r>
            <a:r>
              <a:rPr lang="en-US" sz="2400" dirty="0">
                <a:solidFill>
                  <a:srgbClr val="000000"/>
                </a:solidFill>
              </a:rPr>
              <a:t>Ionic</a:t>
            </a:r>
          </a:p>
          <a:p>
            <a:pPr eaLnBrk="1" hangingPunct="1">
              <a:spcBef>
                <a:spcPts val="6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N—Na</a:t>
            </a:r>
            <a:r>
              <a:rPr lang="en-US" sz="2400" baseline="-25000" dirty="0">
                <a:solidFill>
                  <a:srgbClr val="000000"/>
                </a:solidFill>
              </a:rPr>
              <a:t> 	</a:t>
            </a:r>
            <a:r>
              <a:rPr lang="en-US" sz="2400" dirty="0">
                <a:solidFill>
                  <a:srgbClr val="000000"/>
                </a:solidFill>
              </a:rPr>
              <a:t>3.0 – 0.9 = </a:t>
            </a:r>
            <a:r>
              <a:rPr lang="en-US" sz="2400" b="1" dirty="0">
                <a:solidFill>
                  <a:srgbClr val="000000"/>
                </a:solidFill>
              </a:rPr>
              <a:t>2.1</a:t>
            </a:r>
            <a:r>
              <a:rPr lang="en-US" sz="2400" dirty="0">
                <a:solidFill>
                  <a:srgbClr val="000000"/>
                </a:solidFill>
              </a:rPr>
              <a:t>		Ionic</a:t>
            </a:r>
          </a:p>
          <a:p>
            <a:pPr eaLnBrk="1" hangingPunct="1">
              <a:spcBef>
                <a:spcPts val="600"/>
              </a:spcBef>
              <a:buClr>
                <a:srgbClr val="009999"/>
              </a:buClr>
              <a:buSzTx/>
              <a:buFontTx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spcBef>
                <a:spcPts val="600"/>
              </a:spcBef>
              <a:buFont typeface="Wingdings" charset="2"/>
              <a:buNone/>
              <a:tabLst>
                <a:tab pos="1828800" algn="l"/>
                <a:tab pos="2286000" algn="l"/>
                <a:tab pos="2976563" algn="l"/>
                <a:tab pos="4970463" algn="l"/>
                <a:tab pos="54864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19175" y="4695825"/>
            <a:ext cx="64389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70707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571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Variations in Bonding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38862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FontTx/>
              <a:buNone/>
            </a:pPr>
            <a:r>
              <a:rPr lang="en-US" sz="2400" dirty="0"/>
              <a:t>The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en-US" sz="2400" dirty="0"/>
              <a:t>difference in </a:t>
            </a:r>
            <a:r>
              <a:rPr lang="en-US" sz="2400" b="1" dirty="0">
                <a:solidFill>
                  <a:srgbClr val="000000"/>
                </a:solidFill>
              </a:rPr>
              <a:t>electronegativity </a:t>
            </a:r>
            <a:r>
              <a:rPr lang="en-US" sz="2400" dirty="0">
                <a:solidFill>
                  <a:srgbClr val="000000"/>
                </a:solidFill>
              </a:rPr>
              <a:t>values for two atoms can be used to predict the type of chemical bond.</a:t>
            </a:r>
          </a:p>
          <a:p>
            <a:pPr marL="320040" indent="-329184" eaLnBrk="1" hangingPunct="1">
              <a:buClr>
                <a:schemeClr val="accent1"/>
              </a:buClr>
              <a:buSzTx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If the electronegativity difference is between 0 and 0.4, the bond is nonpolar covalent.</a:t>
            </a:r>
            <a:endParaRPr lang="en-US" sz="2400" dirty="0"/>
          </a:p>
          <a:p>
            <a:pPr marL="320040" indent="-329184" eaLnBrk="1" hangingPunct="1">
              <a:buClr>
                <a:schemeClr val="accent1"/>
              </a:buClr>
              <a:buSzTx/>
              <a:buFontTx/>
              <a:buChar char="•"/>
            </a:pPr>
            <a:r>
              <a:rPr lang="en-US" sz="2400" dirty="0"/>
              <a:t>If the electronegativity difference is between 0.5 and 1.8, the bond is polar covalent.</a:t>
            </a:r>
          </a:p>
          <a:p>
            <a:pPr marL="320040" indent="-329184" eaLnBrk="1" hangingPunct="1">
              <a:buClr>
                <a:schemeClr val="accent1"/>
              </a:buClr>
              <a:buSzTx/>
              <a:buFontTx/>
              <a:buChar char="•"/>
            </a:pPr>
            <a:r>
              <a:rPr lang="en-US" sz="2400" dirty="0"/>
              <a:t>If the electronegativity difference is between 1.9 </a:t>
            </a:r>
            <a:r>
              <a:rPr lang="en-US" sz="2400" dirty="0" smtClean="0"/>
              <a:t>and </a:t>
            </a:r>
            <a:r>
              <a:rPr lang="en-US" sz="2400" dirty="0"/>
              <a:t>3.3, the bond is ionic.</a:t>
            </a:r>
          </a:p>
        </p:txBody>
      </p:sp>
    </p:spTree>
    <p:extLst>
      <p:ext uri="{BB962C8B-B14F-4D97-AF65-F5344CB8AC3E}">
        <p14:creationId xmlns:p14="http://schemas.microsoft.com/office/powerpoint/2010/main" val="13450957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/>
              <a:t>Electronegativity and Bond Types</a:t>
            </a:r>
          </a:p>
        </p:txBody>
      </p:sp>
      <p:pic>
        <p:nvPicPr>
          <p:cNvPr id="4" name="Picture 3" descr="06_14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31072"/>
            <a:ext cx="8534400" cy="34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757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0002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Electronegativity and Predicting Bond Type</a:t>
            </a:r>
          </a:p>
        </p:txBody>
      </p:sp>
      <p:pic>
        <p:nvPicPr>
          <p:cNvPr id="4" name="Picture 3" descr="06_15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226" y="2246376"/>
            <a:ext cx="8103547" cy="21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7750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8006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Use the electronegativity difference to identify the type of bond—nonpolar covalent, polar covalent, or ionic—between the following: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dirty="0"/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A.  K—N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B.  N—O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C.  Cl—Cl	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D.  H—Cl</a:t>
            </a:r>
          </a:p>
        </p:txBody>
      </p:sp>
    </p:spTree>
    <p:extLst>
      <p:ext uri="{BB962C8B-B14F-4D97-AF65-F5344CB8AC3E}">
        <p14:creationId xmlns:p14="http://schemas.microsoft.com/office/powerpoint/2010/main" val="36584031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800600"/>
          </a:xfrm>
        </p:spPr>
        <p:txBody>
          <a:bodyPr/>
          <a:lstStyle/>
          <a:p>
            <a:pPr marL="0" indent="0" defTabSz="233363" eaLnBrk="1" hangingPunct="1">
              <a:buFont typeface="Wingdings" charset="2"/>
              <a:buNone/>
              <a:tabLst>
                <a:tab pos="973138" algn="l"/>
                <a:tab pos="1770063" algn="l"/>
                <a:tab pos="2344738" algn="l"/>
                <a:tab pos="2801938" algn="l"/>
                <a:tab pos="3259138" algn="l"/>
                <a:tab pos="4689475" algn="l"/>
              </a:tabLst>
            </a:pPr>
            <a:r>
              <a:rPr lang="en-US" sz="2400" dirty="0"/>
              <a:t>Use the electronegativity difference to identify the type of bond—nonpolar covalent, polar covalent, or ionic—between the following: </a:t>
            </a:r>
          </a:p>
          <a:p>
            <a:pPr marL="0" indent="0" defTabSz="233363" eaLnBrk="1" hangingPunct="1">
              <a:spcBef>
                <a:spcPct val="10000"/>
              </a:spcBef>
              <a:buFont typeface="Wingdings" charset="2"/>
              <a:buNone/>
              <a:tabLst>
                <a:tab pos="973138" algn="l"/>
                <a:tab pos="1770063" algn="l"/>
                <a:tab pos="2344738" algn="l"/>
                <a:tab pos="2801938" algn="l"/>
                <a:tab pos="3259138" algn="l"/>
                <a:tab pos="4689475" algn="l"/>
              </a:tabLst>
            </a:pPr>
            <a:r>
              <a:rPr lang="en-US" sz="2400" dirty="0"/>
              <a:t>	      		 	</a:t>
            </a:r>
            <a:r>
              <a:rPr lang="en-US" sz="2400" b="1" dirty="0">
                <a:solidFill>
                  <a:srgbClr val="000000"/>
                </a:solidFill>
              </a:rPr>
              <a:t>Difference       Type of bond</a:t>
            </a:r>
          </a:p>
          <a:p>
            <a:pPr marL="0" indent="0" defTabSz="233363" eaLnBrk="1" hangingPunct="1">
              <a:spcBef>
                <a:spcPts val="600"/>
              </a:spcBef>
              <a:buFont typeface="Wingdings" charset="2"/>
              <a:buNone/>
              <a:tabLst>
                <a:tab pos="973138" algn="l"/>
                <a:tab pos="1770063" algn="l"/>
                <a:tab pos="2344738" algn="l"/>
                <a:tab pos="2801938" algn="l"/>
                <a:tab pos="3259138" algn="l"/>
                <a:tab pos="4689475" algn="l"/>
              </a:tabLst>
            </a:pPr>
            <a:r>
              <a:rPr lang="en-US" sz="2400" dirty="0"/>
              <a:t>	A.  K—N			2.2	ionic    		</a:t>
            </a:r>
          </a:p>
          <a:p>
            <a:pPr marL="0" indent="0" defTabSz="233363" eaLnBrk="1" hangingPunct="1">
              <a:spcBef>
                <a:spcPct val="10000"/>
              </a:spcBef>
              <a:buFont typeface="Wingdings" charset="2"/>
              <a:buNone/>
              <a:tabLst>
                <a:tab pos="973138" algn="l"/>
                <a:tab pos="1770063" algn="l"/>
                <a:tab pos="2344738" algn="l"/>
                <a:tab pos="2801938" algn="l"/>
                <a:tab pos="3259138" algn="l"/>
                <a:tab pos="4689475" algn="l"/>
              </a:tabLst>
            </a:pPr>
            <a:r>
              <a:rPr lang="en-US" sz="2400" dirty="0"/>
              <a:t>    	B.  N—O			0.5 	polar covalent </a:t>
            </a:r>
          </a:p>
          <a:p>
            <a:pPr marL="0" indent="0" defTabSz="233363" eaLnBrk="1" hangingPunct="1">
              <a:spcBef>
                <a:spcPct val="10000"/>
              </a:spcBef>
              <a:buFont typeface="Wingdings" charset="2"/>
              <a:buNone/>
              <a:tabLst>
                <a:tab pos="973138" algn="l"/>
                <a:tab pos="1770063" algn="l"/>
                <a:tab pos="2344738" algn="l"/>
                <a:tab pos="2801938" algn="l"/>
                <a:tab pos="3259138" algn="l"/>
                <a:tab pos="4689475" algn="l"/>
              </a:tabLst>
            </a:pPr>
            <a:r>
              <a:rPr lang="en-US" sz="2400" dirty="0"/>
              <a:t>	C.  Cl—Cl			0.0	nonpolar covalent  </a:t>
            </a:r>
          </a:p>
          <a:p>
            <a:pPr marL="0" indent="0" defTabSz="233363" eaLnBrk="1" hangingPunct="1">
              <a:spcBef>
                <a:spcPct val="10000"/>
              </a:spcBef>
              <a:buFont typeface="Wingdings" charset="2"/>
              <a:buNone/>
              <a:tabLst>
                <a:tab pos="973138" algn="l"/>
                <a:tab pos="1770063" algn="l"/>
                <a:tab pos="2344738" algn="l"/>
                <a:tab pos="2801938" algn="l"/>
                <a:tab pos="3259138" algn="l"/>
                <a:tab pos="4689475" algn="l"/>
              </a:tabLst>
            </a:pPr>
            <a:r>
              <a:rPr lang="en-US" sz="2400" dirty="0"/>
              <a:t>	D.  H—Cl			0.9	polar covalent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695450" y="3190875"/>
            <a:ext cx="54197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76414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6"/>
            <a:ext cx="8210550" cy="1143000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6.8  </a:t>
            </a:r>
            <a:r>
              <a:rPr lang="en-US" dirty="0">
                <a:solidFill>
                  <a:srgbClr val="800000"/>
                </a:solidFill>
              </a:rPr>
              <a:t>Shapes of Molecules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315" name="TextBox 9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5345289"/>
            <a:ext cx="7429500" cy="830997"/>
          </a:xfrm>
          <a:noFill/>
        </p:spPr>
        <p:txBody>
          <a:bodyPr wrap="square">
            <a:spAutoFit/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3D9D1E"/>
                </a:solidFill>
                <a:latin typeface="Times New Roman" pitchFamily="18" charset="0"/>
              </a:rPr>
              <a:t>Learning Goal  </a:t>
            </a:r>
            <a:r>
              <a:rPr lang="en-US" sz="2400" dirty="0">
                <a:latin typeface="Times New Roman" pitchFamily="18" charset="0"/>
              </a:rPr>
              <a:t>Predict the three-dimensional structure of a molecule.</a:t>
            </a:r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09600" y="1676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18" charset="0"/>
              </a:rPr>
              <a:t>In a molecule of methane, CH</a:t>
            </a:r>
            <a:r>
              <a:rPr lang="en-US" baseline="-25000" dirty="0">
                <a:latin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</a:rPr>
              <a:t>, the central C atom is bonded to four H atoms. The best geometry for minimal repulsion is tetrahedral, with bond angles of 109</a:t>
            </a:r>
            <a:r>
              <a:rPr lang="en-US" dirty="0">
                <a:latin typeface="Times New Roman" pitchFamily="18" charset="0"/>
                <a:ea typeface="Calibri"/>
              </a:rPr>
              <a:t>°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  <p:pic>
        <p:nvPicPr>
          <p:cNvPr id="6" name="Picture 5" descr="06_Pg193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2297" y="2971800"/>
            <a:ext cx="6939406" cy="200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555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399" y="295274"/>
            <a:ext cx="6019800" cy="838200"/>
          </a:xfrm>
        </p:spPr>
        <p:txBody>
          <a:bodyPr/>
          <a:lstStyle/>
          <a:p>
            <a:pPr eaLnBrk="1" hangingPunct="1"/>
            <a:r>
              <a:rPr lang="en-US" dirty="0"/>
              <a:t>VSEPR Theory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3733800"/>
          </a:xfrm>
        </p:spPr>
        <p:txBody>
          <a:bodyPr/>
          <a:lstStyle/>
          <a:p>
            <a:pPr marL="0" indent="0" eaLnBrk="1" hangingPunct="1">
              <a:buClr>
                <a:srgbClr val="009999"/>
              </a:buClr>
              <a:buSzTx/>
              <a:buNone/>
              <a:tabLst>
                <a:tab pos="0" algn="l"/>
              </a:tabLst>
            </a:pPr>
            <a:r>
              <a:rPr lang="en-US" sz="2400" dirty="0"/>
              <a:t>The </a:t>
            </a:r>
            <a:r>
              <a:rPr lang="en-US" sz="2400" b="1" dirty="0"/>
              <a:t>valence shell electron-pair </a:t>
            </a:r>
            <a:r>
              <a:rPr lang="en-US" sz="2400" b="1" dirty="0" smtClean="0"/>
              <a:t>repulsion (VSEPR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r>
              <a:rPr lang="en-US" sz="2400" b="1" dirty="0" smtClean="0"/>
              <a:t> theory</a:t>
            </a:r>
            <a:endParaRPr lang="en-US" sz="2400" b="1" dirty="0"/>
          </a:p>
          <a:p>
            <a:pPr marL="320040" indent="-320040" eaLnBrk="1" hangingPunct="1">
              <a:buClr>
                <a:schemeClr val="accent1"/>
              </a:buClr>
              <a:buSzTx/>
              <a:buFontTx/>
              <a:buChar char="•"/>
              <a:tabLst>
                <a:tab pos="0" algn="l"/>
              </a:tabLst>
            </a:pPr>
            <a:r>
              <a:rPr lang="en-US" sz="2400" dirty="0"/>
              <a:t>describes the orientation of electron groups around the central atom</a:t>
            </a:r>
          </a:p>
          <a:p>
            <a:pPr marL="320040" indent="-320040" eaLnBrk="1" hangingPunct="1">
              <a:buClr>
                <a:schemeClr val="accent1"/>
              </a:buClr>
              <a:buSzTx/>
              <a:buFontTx/>
              <a:buChar char="•"/>
              <a:tabLst>
                <a:tab pos="0" algn="l"/>
              </a:tabLst>
            </a:pPr>
            <a:r>
              <a:rPr lang="en-US" sz="2400" dirty="0"/>
              <a:t>states that electron groups are arranged as far apart as possible around the central atom</a:t>
            </a:r>
          </a:p>
          <a:p>
            <a:pPr marL="320040" indent="-320040" eaLnBrk="1" hangingPunct="1">
              <a:buClr>
                <a:schemeClr val="accent1"/>
              </a:buClr>
              <a:buSzTx/>
              <a:buFontTx/>
              <a:buChar char="•"/>
              <a:tabLst>
                <a:tab pos="0" algn="l"/>
              </a:tabLst>
            </a:pPr>
            <a:r>
              <a:rPr lang="en-US" sz="2400" dirty="0"/>
              <a:t>states that the specific shape of a molecule is determined by the number of atoms attached to the central atom</a:t>
            </a:r>
          </a:p>
          <a:p>
            <a:pPr marL="0" indent="0" eaLnBrk="1" hangingPunct="1">
              <a:buClr>
                <a:schemeClr val="bg2"/>
              </a:buClr>
              <a:buSzTx/>
              <a:buFont typeface="Wingdings" charset="2"/>
              <a:buNone/>
              <a:tabLst>
                <a:tab pos="0" algn="l"/>
              </a:tabLst>
            </a:pPr>
            <a:r>
              <a:rPr lang="en-US" sz="2800" dirty="0"/>
              <a:t>	</a:t>
            </a:r>
          </a:p>
          <a:p>
            <a:pPr marL="0" indent="0" eaLnBrk="1" hangingPunct="1">
              <a:buClr>
                <a:srgbClr val="7DA0D0"/>
              </a:buClr>
              <a:buFont typeface="Arial" charset="0"/>
              <a:buChar char="•"/>
              <a:tabLst>
                <a:tab pos="0" algn="l"/>
              </a:tabLst>
            </a:pPr>
            <a:endParaRPr lang="en-US" sz="2800" dirty="0"/>
          </a:p>
          <a:p>
            <a:pPr marL="0" indent="0" eaLnBrk="1" hangingPunct="1">
              <a:buClr>
                <a:srgbClr val="7DA0D0"/>
              </a:buClr>
              <a:buFont typeface="Wingdings" charset="2"/>
              <a:buNone/>
              <a:tabLst>
                <a:tab pos="0" algn="l"/>
              </a:tabLst>
            </a:pPr>
            <a:endParaRPr lang="en-US" sz="2800" dirty="0"/>
          </a:p>
        </p:txBody>
      </p:sp>
      <p:pic>
        <p:nvPicPr>
          <p:cNvPr id="1026" name="Picture 2" descr="G:\08VOL4\Graphics\Powerpoint\PEARSON\PE006-TIMBERLAKE-13e\Final Files\Core chemistry skil-Shap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5044" y="646545"/>
            <a:ext cx="2193585" cy="540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311256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Central Atoms with Two Electron Groups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900"/>
              </a:spcBef>
              <a:buClr>
                <a:srgbClr val="7DA0D0"/>
              </a:buClr>
              <a:buFont typeface="Wingdings" charset="2"/>
              <a:buNone/>
            </a:pPr>
            <a:r>
              <a:rPr lang="en-US" sz="2400" dirty="0">
                <a:latin typeface="Times New Roman" pitchFamily="18" charset="0"/>
              </a:rPr>
              <a:t>In a molecule of CO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two electron groups are placed around the central atom, carbon</a:t>
            </a:r>
          </a:p>
          <a:p>
            <a:pPr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the repulsion is minimized by placing the two groups on opposite sides of the carbon atom, giving the molecule a </a:t>
            </a:r>
            <a:r>
              <a:rPr lang="en-US" sz="2400" b="1" dirty="0">
                <a:latin typeface="Times New Roman" pitchFamily="18" charset="0"/>
              </a:rPr>
              <a:t>linear</a:t>
            </a:r>
            <a:r>
              <a:rPr lang="en-US" sz="2400" dirty="0">
                <a:latin typeface="Times New Roman" pitchFamily="18" charset="0"/>
              </a:rPr>
              <a:t> arrangement with bond angles of 180</a:t>
            </a:r>
            <a:r>
              <a:rPr lang="en-US" sz="2400" dirty="0">
                <a:latin typeface="Times New Roman"/>
                <a:ea typeface="Calibri"/>
              </a:rPr>
              <a:t>°</a:t>
            </a:r>
            <a:endParaRPr lang="en-US" sz="2400" dirty="0">
              <a:latin typeface="Times New Roman" pitchFamily="18" charset="0"/>
            </a:endParaRPr>
          </a:p>
          <a:p>
            <a:pPr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the shape with two electron groups around the central atom is called </a:t>
            </a:r>
            <a:r>
              <a:rPr lang="en-US" sz="2400" b="1" dirty="0">
                <a:latin typeface="Times New Roman" pitchFamily="18" charset="0"/>
              </a:rPr>
              <a:t>linear</a:t>
            </a: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9"/>
          <a:stretch/>
        </p:blipFill>
        <p:spPr>
          <a:xfrm>
            <a:off x="4572000" y="4533900"/>
            <a:ext cx="1594807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1"/>
          <a:stretch/>
        </p:blipFill>
        <p:spPr>
          <a:xfrm>
            <a:off x="2895600" y="5105400"/>
            <a:ext cx="1260043" cy="9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8541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15184" y="3973260"/>
            <a:ext cx="3913632" cy="2356996"/>
            <a:chOff x="3733800" y="4043804"/>
            <a:chExt cx="3913632" cy="2356996"/>
          </a:xfrm>
        </p:grpSpPr>
        <p:pic>
          <p:nvPicPr>
            <p:cNvPr id="5" name="Picture 4" descr="06_Pg192_UnFigure_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4043804"/>
              <a:ext cx="3913632" cy="218292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733800" y="61722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04791"/>
            <a:ext cx="8153400" cy="914400"/>
          </a:xfrm>
        </p:spPr>
        <p:txBody>
          <a:bodyPr/>
          <a:lstStyle/>
          <a:p>
            <a:pPr eaLnBrk="1" hangingPunct="1"/>
            <a:r>
              <a:rPr lang="en-US" dirty="0"/>
              <a:t>Central Atoms with Three Electron Groups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382000" cy="4648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 dirty="0"/>
              <a:t>In a molecule of formaldehyde, H</a:t>
            </a:r>
            <a:r>
              <a:rPr lang="en-US" sz="2400" baseline="-25000" dirty="0"/>
              <a:t>2</a:t>
            </a:r>
            <a:r>
              <a:rPr lang="en-US" sz="2400" dirty="0"/>
              <a:t>CO,</a:t>
            </a:r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three electron groups are placed around the central atom, carbon</a:t>
            </a:r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repulsion is minimized by placing the three groups as far apart as possible, at bond angles of 120</a:t>
            </a:r>
            <a:r>
              <a:rPr lang="en-US" sz="2400" dirty="0">
                <a:latin typeface="Times New Roman"/>
                <a:ea typeface="Calibri"/>
              </a:rPr>
              <a:t>°</a:t>
            </a:r>
            <a:r>
              <a:rPr lang="en-US" sz="2400" dirty="0"/>
              <a:t> </a:t>
            </a:r>
            <a:endParaRPr lang="en-US" sz="2400" baseline="30000" dirty="0"/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shape with three electron groups around the central atom is called </a:t>
            </a:r>
            <a:r>
              <a:rPr lang="en-US" sz="2400" b="1" dirty="0"/>
              <a:t>trigonal planar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2094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38175" y="22778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Learning Check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38175" y="1600200"/>
            <a:ext cx="8277225" cy="4495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r>
              <a:rPr lang="en-US" sz="2400" dirty="0"/>
              <a:t>Write the formula and symbol of an ion with 16 protons and</a:t>
            </a:r>
            <a:br>
              <a:rPr lang="en-US" sz="2400" dirty="0"/>
            </a:br>
            <a:r>
              <a:rPr lang="en-US" sz="2400" dirty="0"/>
              <a:t>18 electrons.</a:t>
            </a: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sz="2400" dirty="0">
              <a:solidFill>
                <a:srgbClr val="F00C0C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dirty="0">
              <a:solidFill>
                <a:srgbClr val="F00C0C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dirty="0"/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04791"/>
            <a:ext cx="8153400" cy="914400"/>
          </a:xfrm>
        </p:spPr>
        <p:txBody>
          <a:bodyPr/>
          <a:lstStyle/>
          <a:p>
            <a:pPr eaLnBrk="1" hangingPunct="1"/>
            <a:r>
              <a:rPr lang="en-US"/>
              <a:t>Central Atoms with Three Electron Groups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3058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</a:pPr>
            <a:r>
              <a:rPr lang="en-US" sz="2400"/>
              <a:t>In a molecule of SO</a:t>
            </a:r>
            <a:r>
              <a:rPr lang="en-US" sz="2400" baseline="-25000"/>
              <a:t>2</a:t>
            </a:r>
            <a:r>
              <a:rPr lang="en-US" sz="2400"/>
              <a:t>,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three electron groups are placed around the central atom, S: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/>
              <a:t>	1.  a single-bonded O atom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/>
              <a:t>	2.  a double-bonded O atom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/>
              <a:t>	3.  a lone pair of electrons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the repulsion is minimized by placing the three groups as far apart as possible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the shape with two bonds and a lone pair on the central atom</a:t>
            </a:r>
            <a:br>
              <a:rPr lang="en-US" sz="2400"/>
            </a:br>
            <a:r>
              <a:rPr lang="en-US" sz="2400"/>
              <a:t>is called </a:t>
            </a:r>
            <a:r>
              <a:rPr lang="en-US" sz="2400" b="1"/>
              <a:t>bent</a:t>
            </a:r>
            <a:r>
              <a:rPr lang="en-US" sz="2400"/>
              <a:t> 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400"/>
          </a:p>
          <a:p>
            <a:pPr eaLnBrk="1" hangingPunct="1">
              <a:lnSpc>
                <a:spcPct val="80000"/>
              </a:lnSpc>
              <a:buClr>
                <a:srgbClr val="99FF33"/>
              </a:buClr>
              <a:buFont typeface="Wingdings" charset="2"/>
              <a:buNone/>
            </a:pPr>
            <a:endParaRPr lang="en-US" sz="2400"/>
          </a:p>
        </p:txBody>
      </p:sp>
      <p:pic>
        <p:nvPicPr>
          <p:cNvPr id="5" name="Picture 4" descr="06_Pg192_UnFigur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991099"/>
            <a:ext cx="2133600" cy="1066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3793" y="4648200"/>
            <a:ext cx="1299574" cy="1371600"/>
            <a:chOff x="4343400" y="4648200"/>
            <a:chExt cx="1371773" cy="1524000"/>
          </a:xfrm>
        </p:grpSpPr>
        <p:pic>
          <p:nvPicPr>
            <p:cNvPr id="6" name="Picture 5" descr="06_Pg192_UnFigure_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68830" y="4648200"/>
              <a:ext cx="1346343" cy="145389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343400" y="6019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355052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04791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Central Atoms with Four Electron Groups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543800" cy="46482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 dirty="0">
                <a:latin typeface="Times New Roman" pitchFamily="18" charset="0"/>
              </a:rPr>
              <a:t>In a molecule of CH</a:t>
            </a:r>
            <a:r>
              <a:rPr lang="en-US" sz="2400" baseline="-25000" dirty="0">
                <a:latin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</a:rPr>
              <a:t>,</a:t>
            </a:r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four electron groups are attached to H atoms around the central atom, carbon</a:t>
            </a:r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the repulsion is minimized by placing the four groups at corners of a tetrahedron with bond angles of 109</a:t>
            </a:r>
            <a:r>
              <a:rPr lang="en-US" sz="2400" dirty="0">
                <a:latin typeface="Times New Roman"/>
                <a:ea typeface="Calibri"/>
              </a:rPr>
              <a:t>°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 marL="320040" indent="-32004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</a:rPr>
              <a:t>the shape with four bonds on the central atom is called </a:t>
            </a:r>
            <a:r>
              <a:rPr lang="en-US" sz="2400" b="1" dirty="0">
                <a:latin typeface="Times New Roman" pitchFamily="18" charset="0"/>
              </a:rPr>
              <a:t>tetrahedral</a:t>
            </a:r>
            <a:endParaRPr lang="en-US" sz="24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sz="24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Clr>
                <a:srgbClr val="99FF33"/>
              </a:buClr>
            </a:pPr>
            <a:endParaRPr lang="en-US" sz="2400" dirty="0"/>
          </a:p>
        </p:txBody>
      </p:sp>
      <p:pic>
        <p:nvPicPr>
          <p:cNvPr id="5" name="Picture 4" descr="06_Pg193_UnFigur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016" y="4343400"/>
            <a:ext cx="6911967" cy="200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6506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04794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Central Atoms with Four Electron Groups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</a:pPr>
            <a:r>
              <a:rPr lang="en-US" sz="2400" dirty="0"/>
              <a:t>In a molecule of NH</a:t>
            </a:r>
            <a:r>
              <a:rPr lang="en-US" sz="2400" baseline="-25000" dirty="0"/>
              <a:t>3</a:t>
            </a:r>
            <a:r>
              <a:rPr lang="en-US" sz="2400" dirty="0"/>
              <a:t>,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three electron groups include three bonds to H atoms and one is a lone pair around the central atom, N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repulsion is minimized by placing the four groups at corners of a tetrahedron with bond angles of 109</a:t>
            </a:r>
            <a:r>
              <a:rPr lang="en-US" sz="2400" dirty="0">
                <a:latin typeface="Times New Roman"/>
                <a:ea typeface="Calibri"/>
              </a:rPr>
              <a:t>°</a:t>
            </a:r>
            <a:endParaRPr lang="en-US" sz="2400" dirty="0"/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shape with three bonds and a lone pair on the central atom is called </a:t>
            </a:r>
            <a:r>
              <a:rPr lang="en-US" sz="2400" b="1" dirty="0"/>
              <a:t>trigonal pyrimidal</a:t>
            </a:r>
            <a:endParaRPr lang="en-US" sz="2400" dirty="0"/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endParaRPr lang="en-US" sz="2400" dirty="0"/>
          </a:p>
        </p:txBody>
      </p:sp>
      <p:pic>
        <p:nvPicPr>
          <p:cNvPr id="5" name="Picture 4" descr="06_Pg193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2580" y="4324411"/>
            <a:ext cx="5178839" cy="16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452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04791"/>
            <a:ext cx="7600950" cy="914400"/>
          </a:xfrm>
        </p:spPr>
        <p:txBody>
          <a:bodyPr/>
          <a:lstStyle/>
          <a:p>
            <a:pPr eaLnBrk="1" hangingPunct="1"/>
            <a:r>
              <a:rPr lang="en-US"/>
              <a:t>Central Atoms with Four Electron Groups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52136"/>
            <a:ext cx="7543800" cy="27432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/>
              <a:t>In a molecule of H</a:t>
            </a:r>
            <a:r>
              <a:rPr lang="en-US" sz="2400" baseline="-25000"/>
              <a:t>2</a:t>
            </a:r>
            <a:r>
              <a:rPr lang="en-US" sz="2400"/>
              <a:t>O,</a:t>
            </a:r>
          </a:p>
          <a:p>
            <a:pPr marL="320040" indent="-320040"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two electron groups are attached to H atoms and two lone pairs are around the central atom, O</a:t>
            </a:r>
          </a:p>
          <a:p>
            <a:pPr marL="320040" indent="-320040"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the repulsion is minimized by placing the four groups at corners of a tetrahedron with bond angles of 109</a:t>
            </a:r>
            <a:r>
              <a:rPr lang="en-US" sz="2400">
                <a:latin typeface="Times New Roman"/>
                <a:ea typeface="Calibri"/>
              </a:rPr>
              <a:t>°</a:t>
            </a:r>
            <a:endParaRPr lang="en-US" sz="2400"/>
          </a:p>
          <a:p>
            <a:pPr marL="320040" indent="-320040" eaLnBrk="1" hangingPunct="1">
              <a:spcBef>
                <a:spcPts val="10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the shape with two bonds and two lone pairs on the central atom is called </a:t>
            </a:r>
            <a:r>
              <a:rPr lang="en-US" sz="2400" b="1"/>
              <a:t>bent</a:t>
            </a:r>
            <a:endParaRPr lang="en-US" sz="2400"/>
          </a:p>
        </p:txBody>
      </p:sp>
      <p:pic>
        <p:nvPicPr>
          <p:cNvPr id="5" name="Picture 4" descr="06_Pg193_UnFigur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255" y="4343400"/>
            <a:ext cx="4193489" cy="17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5598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57176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/>
              <a:t>Molecular Shapes: Electron Groups</a:t>
            </a:r>
          </a:p>
        </p:txBody>
      </p:sp>
      <p:pic>
        <p:nvPicPr>
          <p:cNvPr id="4" name="Picture 3" descr="06_16_Table.jpg"/>
          <p:cNvPicPr>
            <a:picLocks noChangeAspect="1"/>
          </p:cNvPicPr>
          <p:nvPr/>
        </p:nvPicPr>
        <p:blipFill>
          <a:blip r:embed="rId3" cstate="print"/>
          <a:srcRect b="2482"/>
          <a:stretch>
            <a:fillRect/>
          </a:stretch>
        </p:blipFill>
        <p:spPr>
          <a:xfrm>
            <a:off x="914400" y="1523999"/>
            <a:ext cx="7391400" cy="48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2537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Predict the Molecular Shape of H</a:t>
            </a:r>
            <a:r>
              <a:rPr lang="en-US" baseline="-25000"/>
              <a:t>2</a:t>
            </a:r>
            <a:r>
              <a:rPr lang="en-US"/>
              <a:t>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495800"/>
          </a:xfrm>
        </p:spPr>
        <p:txBody>
          <a:bodyPr/>
          <a:lstStyle/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r>
              <a:rPr lang="en-US" sz="2400" dirty="0"/>
              <a:t>Use VSEPR theory to predict the shape of H</a:t>
            </a:r>
            <a:r>
              <a:rPr lang="en-US" sz="2400" baseline="-25000" dirty="0"/>
              <a:t>2</a:t>
            </a:r>
            <a:r>
              <a:rPr lang="en-US" sz="2400" dirty="0"/>
              <a:t>S.</a:t>
            </a: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00CC66"/>
                </a:solidFill>
              </a:rPr>
              <a:t>	 </a:t>
            </a:r>
            <a:r>
              <a:rPr lang="en-US" sz="2400" b="1" dirty="0"/>
              <a:t>Draw the Lewis structure. 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22" y="4754500"/>
            <a:ext cx="10731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223D04F2-3564-4905-92CC-8AB2CBC9B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3196166"/>
            <a:ext cx="7870371" cy="1129709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 	Given           Need            Connect</a:t>
            </a:r>
            <a:endParaRPr lang="en-US" sz="2000" baseline="-25000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	</a:t>
            </a:r>
            <a:r>
              <a:rPr lang="en-US" sz="2000" dirty="0"/>
              <a:t> H</a:t>
            </a:r>
            <a:r>
              <a:rPr lang="en-US" sz="2000" baseline="-25000" dirty="0"/>
              <a:t>2</a:t>
            </a:r>
            <a:r>
              <a:rPr lang="en-US" sz="2000" dirty="0"/>
              <a:t>S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shape          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Lewis structure, electron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PROBLEM                                                  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groups, bonded atoms	</a:t>
            </a:r>
          </a:p>
        </p:txBody>
      </p:sp>
    </p:spTree>
    <p:extLst>
      <p:ext uri="{BB962C8B-B14F-4D97-AF65-F5344CB8AC3E}">
        <p14:creationId xmlns:p14="http://schemas.microsoft.com/office/powerpoint/2010/main" val="318206354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Predict the Molecular Shape of H</a:t>
            </a:r>
            <a:r>
              <a:rPr lang="en-US" baseline="-25000"/>
              <a:t>2</a:t>
            </a:r>
            <a:r>
              <a:rPr lang="en-US"/>
              <a:t>S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495800"/>
          </a:xfrm>
        </p:spPr>
        <p:txBody>
          <a:bodyPr/>
          <a:lstStyle/>
          <a:p>
            <a:pPr eaLnBrk="1" hangingPunct="1">
              <a:buNone/>
              <a:tabLst>
                <a:tab pos="971550" algn="l"/>
                <a:tab pos="1085850" algn="l"/>
              </a:tabLst>
            </a:pPr>
            <a:r>
              <a:rPr lang="en-US" sz="2400" dirty="0"/>
              <a:t>Use VSEPR theory to predict the shape of H</a:t>
            </a:r>
            <a:r>
              <a:rPr lang="en-US" sz="2400" baseline="-25000" dirty="0"/>
              <a:t>2</a:t>
            </a:r>
            <a:r>
              <a:rPr lang="en-US" sz="2400" dirty="0"/>
              <a:t>S.</a:t>
            </a: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r>
              <a:rPr lang="en-US" sz="2400" b="1" dirty="0">
                <a:solidFill>
                  <a:srgbClr val="FF0000"/>
                </a:solidFill>
              </a:rPr>
              <a:t>SOLUTION:                </a:t>
            </a:r>
          </a:p>
          <a:p>
            <a:pPr eaLnBrk="1" hangingPunct="1">
              <a:buFont typeface="Wingdings" charset="2"/>
              <a:buNone/>
              <a:tabLst>
                <a:tab pos="971550" algn="l"/>
                <a:tab pos="1085850" algn="l"/>
              </a:tabLst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71550" algn="l"/>
                <a:tab pos="108585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FF6600"/>
                </a:solidFill>
              </a:rPr>
              <a:t>	 </a:t>
            </a:r>
            <a:r>
              <a:rPr lang="en-US" sz="2400" b="1" dirty="0"/>
              <a:t>Arrange electron groups around the central atom to</a:t>
            </a:r>
            <a:br>
              <a:rPr lang="en-US" sz="2400" b="1" dirty="0"/>
            </a:br>
            <a:r>
              <a:rPr lang="en-US" sz="2400" b="1" dirty="0"/>
              <a:t>	   minimize repulsion. 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	To minimize repulsion, electron groups have a </a:t>
            </a:r>
            <a:br>
              <a:rPr lang="en-US" sz="2400" dirty="0"/>
            </a:br>
            <a:r>
              <a:rPr lang="en-US" sz="2400" dirty="0"/>
              <a:t>		tetrahedral arrangement.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71550" algn="l"/>
                <a:tab pos="1085850" algn="l"/>
              </a:tabLst>
            </a:pPr>
            <a:endParaRPr lang="en-US" sz="2400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71550" algn="l"/>
                <a:tab pos="108585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3366FF"/>
                </a:solidFill>
              </a:rPr>
              <a:t>	 </a:t>
            </a:r>
            <a:r>
              <a:rPr lang="en-US" sz="2400" b="1" dirty="0"/>
              <a:t>Use the atoms bonded to the central atom to</a:t>
            </a:r>
            <a:br>
              <a:rPr lang="en-US" sz="2400" b="1" dirty="0"/>
            </a:br>
            <a:r>
              <a:rPr lang="en-US" sz="2400" b="1" dirty="0"/>
              <a:t>	   determine the shape.  </a:t>
            </a:r>
            <a:br>
              <a:rPr lang="en-US" sz="2400" b="1" dirty="0"/>
            </a:br>
            <a:r>
              <a:rPr lang="en-US" sz="2400" dirty="0"/>
              <a:t>	  With two bonds and two lone pairs, the shape is bent.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0E6396A-37C7-4919-A1CD-180A66105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444" y="2135478"/>
            <a:ext cx="10731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42684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257178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891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305800" cy="4648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/>
              <a:t>State the number of electron groups and lone pairs and use the VSEPR theory to determine the shape of the following molecules or ions as tetrahedral, trigonal pyramidal, or bent:</a:t>
            </a:r>
            <a:endParaRPr lang="en-US" sz="2400">
              <a:ea typeface="Times New Roman" charset="0"/>
              <a:cs typeface="Times New Roman" charset="0"/>
            </a:endParaRP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>
                <a:ea typeface="Times New Roman" charset="0"/>
                <a:cs typeface="Times New Roman" charset="0"/>
              </a:rPr>
              <a:t>A.  PF</a:t>
            </a:r>
            <a:r>
              <a:rPr lang="en-US" sz="2400" baseline="-25000">
                <a:ea typeface="Times New Roman" charset="0"/>
                <a:cs typeface="Times New Roman" charset="0"/>
              </a:rPr>
              <a:t>3</a:t>
            </a:r>
            <a:endParaRPr lang="en-US" sz="2400">
              <a:ea typeface="Times New Roman" charset="0"/>
              <a:cs typeface="Times New Roman" charset="0"/>
            </a:endParaRP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>
                <a:ea typeface="Times New Roman" charset="0"/>
                <a:cs typeface="Times New Roman" charset="0"/>
              </a:rPr>
              <a:t>B.  H</a:t>
            </a:r>
            <a:r>
              <a:rPr lang="en-US" sz="2400" baseline="-25000">
                <a:ea typeface="Times New Roman" charset="0"/>
                <a:cs typeface="Times New Roman" charset="0"/>
              </a:rPr>
              <a:t>2</a:t>
            </a:r>
            <a:r>
              <a:rPr lang="en-US" sz="2400">
                <a:ea typeface="Times New Roman" charset="0"/>
                <a:cs typeface="Times New Roman" charset="0"/>
              </a:rPr>
              <a:t>S</a:t>
            </a: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>
                <a:ea typeface="Times New Roman" charset="0"/>
                <a:cs typeface="Times New Roman" charset="0"/>
              </a:rPr>
              <a:t>C.  CCl</a:t>
            </a:r>
            <a:r>
              <a:rPr lang="en-US" sz="2400" baseline="-25000">
                <a:ea typeface="Times New Roman" charset="0"/>
                <a:cs typeface="Times New Roman" charset="0"/>
              </a:rPr>
              <a:t>4</a:t>
            </a:r>
            <a:endParaRPr lang="en-US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6622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/>
              <a:t>Solution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495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charset="2"/>
              <a:buNone/>
              <a:tabLst>
                <a:tab pos="406400" algn="l"/>
              </a:tabLst>
            </a:pPr>
            <a:r>
              <a:rPr lang="en-US" sz="2400" dirty="0"/>
              <a:t>State the number of electron groups and lone pairs and use the  VSEPR theory to determine the shape of the following molecules or ions as tetrahedral, trigonal pyramidal, or bent:</a:t>
            </a: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  <a:tabLst>
                <a:tab pos="4064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Draw the Lewis structure.  </a:t>
            </a:r>
            <a:endParaRPr lang="en-US" sz="2400" b="1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r>
              <a:rPr lang="en-US" sz="2400" dirty="0">
                <a:ea typeface="Times New Roman" charset="0"/>
                <a:cs typeface="Times New Roman" charset="0"/>
              </a:rPr>
              <a:t>	  	   A.  PF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ea typeface="Times New Roman" charset="0"/>
                <a:cs typeface="Times New Roman" charset="0"/>
              </a:rPr>
              <a:t>	       B.  H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ea typeface="Times New Roman" charset="0"/>
                <a:cs typeface="Times New Roman" charset="0"/>
              </a:rPr>
              <a:t>S		   C.  CCl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4</a:t>
            </a: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endParaRPr lang="en-US" sz="2400" baseline="-250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endParaRPr lang="en-US" sz="2400" baseline="-250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endParaRPr lang="en-US" sz="2400" baseline="-250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endParaRPr lang="en-US" sz="2400" baseline="-250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endParaRPr lang="en-US" sz="2400" baseline="-250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r>
              <a:rPr lang="en-US" sz="2400" baseline="-25000" dirty="0">
                <a:ea typeface="Times New Roman" charset="0"/>
                <a:cs typeface="Times New Roman" charset="0"/>
              </a:rPr>
              <a:t>	</a:t>
            </a: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  <a:tabLst>
                <a:tab pos="406400" algn="l"/>
              </a:tabLst>
            </a:pPr>
            <a:endParaRPr lang="en-US" sz="2400" baseline="-250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  <a:tabLst>
                <a:tab pos="406400" algn="l"/>
              </a:tabLst>
            </a:pP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802626"/>
            <a:ext cx="6426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60995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57177"/>
            <a:ext cx="7600950" cy="914400"/>
          </a:xfrm>
        </p:spPr>
        <p:txBody>
          <a:bodyPr/>
          <a:lstStyle/>
          <a:p>
            <a:pPr eaLnBrk="1" hangingPunct="1"/>
            <a:r>
              <a:rPr lang="en-US"/>
              <a:t>Solution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charset="2"/>
              <a:buNone/>
              <a:tabLst>
                <a:tab pos="406400" algn="l"/>
                <a:tab pos="914400" algn="l"/>
                <a:tab pos="1428750" algn="l"/>
                <a:tab pos="2114550" algn="l"/>
                <a:tab pos="2343150" algn="l"/>
              </a:tabLst>
            </a:pPr>
            <a:r>
              <a:rPr lang="en-US" sz="2400" dirty="0"/>
              <a:t>State the number of electron groups and lone pairs and use the VSEPR theory to determine the shape of the following molecules or ions as tetrahedral, trigonal pyramidal, or bent:</a:t>
            </a:r>
          </a:p>
          <a:p>
            <a:pPr marL="1081088" indent="-1081088" eaLnBrk="1" hangingPunct="1">
              <a:spcBef>
                <a:spcPts val="100"/>
              </a:spcBef>
              <a:buFont typeface="Wingdings" charset="2"/>
              <a:buNone/>
              <a:tabLst>
                <a:tab pos="1081088" algn="l"/>
                <a:tab pos="1428750" algn="l"/>
                <a:tab pos="2114550" algn="l"/>
                <a:tab pos="234315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b="1" dirty="0">
                <a:solidFill>
                  <a:srgbClr val="FF6600"/>
                </a:solidFill>
              </a:rPr>
              <a:t>	</a:t>
            </a:r>
            <a:r>
              <a:rPr lang="en-US" sz="2400" b="1" dirty="0"/>
              <a:t>Arrange electron groups around the central atom to minimize repulsion.  </a:t>
            </a: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  <a:tabLst>
                <a:tab pos="1081088" algn="l"/>
                <a:tab pos="2290763" algn="l"/>
              </a:tabLst>
            </a:pPr>
            <a:r>
              <a:rPr lang="en-US" sz="2400" dirty="0">
                <a:ea typeface="Times New Roman" charset="0"/>
                <a:cs typeface="Times New Roman" charset="0"/>
              </a:rPr>
              <a:t>	A.  PF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ea typeface="Times New Roman" charset="0"/>
                <a:cs typeface="Times New Roman" charset="0"/>
              </a:rPr>
              <a:t>:	</a:t>
            </a:r>
            <a:r>
              <a:rPr lang="en-US" sz="2400" dirty="0"/>
              <a:t>To minimize repulsion, electron groups have </a:t>
            </a:r>
            <a:br>
              <a:rPr lang="en-US" sz="2400" dirty="0"/>
            </a:br>
            <a:r>
              <a:rPr lang="en-US" sz="2400" dirty="0"/>
              <a:t>		a tetrahedral arrangement.</a:t>
            </a:r>
            <a:endParaRPr lang="en-US" sz="24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  <a:tabLst>
                <a:tab pos="1081088" algn="l"/>
                <a:tab pos="2290763" algn="l"/>
              </a:tabLst>
            </a:pPr>
            <a:r>
              <a:rPr lang="en-US" sz="2400" dirty="0">
                <a:ea typeface="Times New Roman" charset="0"/>
                <a:cs typeface="Times New Roman" charset="0"/>
              </a:rPr>
              <a:t>	B.  H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ea typeface="Times New Roman" charset="0"/>
                <a:cs typeface="Times New Roman" charset="0"/>
              </a:rPr>
              <a:t>S:	</a:t>
            </a:r>
            <a:r>
              <a:rPr lang="en-US" sz="2400" dirty="0"/>
              <a:t>To minimize repulsion, electron groups have </a:t>
            </a:r>
            <a:br>
              <a:rPr lang="en-US" sz="2400" dirty="0"/>
            </a:br>
            <a:r>
              <a:rPr lang="en-US" sz="2400" dirty="0"/>
              <a:t>		a tetrahedral arrangement.</a:t>
            </a:r>
            <a:endParaRPr lang="en-US" sz="24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spcAft>
                <a:spcPct val="20000"/>
              </a:spcAft>
              <a:buFont typeface="Wingdings" charset="2"/>
              <a:buNone/>
              <a:tabLst>
                <a:tab pos="1081088" algn="l"/>
                <a:tab pos="2290763" algn="l"/>
              </a:tabLst>
            </a:pPr>
            <a:r>
              <a:rPr lang="en-US" sz="2400" dirty="0">
                <a:ea typeface="Times New Roman" charset="0"/>
                <a:cs typeface="Times New Roman" charset="0"/>
              </a:rPr>
              <a:t>	C.  CCl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4</a:t>
            </a:r>
            <a:r>
              <a:rPr lang="en-US" sz="2400" dirty="0">
                <a:ea typeface="Times New Roman" charset="0"/>
                <a:cs typeface="Times New Roman" charset="0"/>
              </a:rPr>
              <a:t>:	</a:t>
            </a:r>
            <a:r>
              <a:rPr lang="en-US" sz="2400" dirty="0"/>
              <a:t>To minimize repulsion, electron groups have </a:t>
            </a:r>
            <a:br>
              <a:rPr lang="en-US" sz="2400" dirty="0"/>
            </a:br>
            <a:r>
              <a:rPr lang="en-US" sz="2400" dirty="0"/>
              <a:t>		a tetrahedral arrangement.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98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38175" y="22778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38175" y="1600200"/>
            <a:ext cx="8277225" cy="4495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r>
              <a:rPr lang="en-US" sz="2400" dirty="0"/>
              <a:t>Write the formula and symbol of an ion with 16 protons and</a:t>
            </a:r>
            <a:br>
              <a:rPr lang="en-US" sz="2400" dirty="0"/>
            </a:br>
            <a:r>
              <a:rPr lang="en-US" sz="2400" dirty="0"/>
              <a:t>18 electrons.</a:t>
            </a: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sz="2400" dirty="0">
              <a:solidFill>
                <a:srgbClr val="F00C0C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The element with 16 protons is sulfur, with the symbol S. </a:t>
            </a: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An ion of sulfur with 18 electrons gives sulfur a charge of 2−.</a:t>
            </a: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The sulfide ion is S</a:t>
            </a:r>
            <a:r>
              <a:rPr lang="en-US" sz="2400" b="1" baseline="30000" dirty="0">
                <a:solidFill>
                  <a:srgbClr val="0D0D0D"/>
                </a:solidFill>
              </a:rPr>
              <a:t>2−</a:t>
            </a:r>
            <a:r>
              <a:rPr lang="en-US" sz="2400" b="1" dirty="0">
                <a:solidFill>
                  <a:srgbClr val="0D0D0D"/>
                </a:solidFill>
              </a:rPr>
              <a:t>.</a:t>
            </a: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dirty="0">
              <a:solidFill>
                <a:srgbClr val="F00C0C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dirty="0"/>
          </a:p>
          <a:p>
            <a:pPr marL="0" indent="0" eaLnBrk="1" hangingPunct="1">
              <a:buFont typeface="Wingdings" charset="2"/>
              <a:buNone/>
              <a:tabLst>
                <a:tab pos="3429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33400" y="219072"/>
            <a:ext cx="7600950" cy="990600"/>
          </a:xfrm>
        </p:spPr>
        <p:txBody>
          <a:bodyPr/>
          <a:lstStyle/>
          <a:p>
            <a:pPr eaLnBrk="1" hangingPunct="1"/>
            <a:r>
              <a:rPr lang="en-US"/>
              <a:t>Solution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495800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Wingdings" charset="2"/>
              <a:buNone/>
              <a:tabLst>
                <a:tab pos="406400" algn="l"/>
                <a:tab pos="1028700" algn="l"/>
                <a:tab pos="1485900" algn="l"/>
                <a:tab pos="2286000" algn="l"/>
              </a:tabLst>
            </a:pPr>
            <a:r>
              <a:rPr lang="en-US" sz="2400" dirty="0"/>
              <a:t>State the number of electron groups and lone pairs and use the VSEPR theory to determine the shape of the following  molecules or ions as tetrahedral, trigonal pyramidal, or bent:</a:t>
            </a:r>
          </a:p>
          <a:p>
            <a:pPr marL="1139825" indent="-1139825" eaLnBrk="1" hangingPunct="1">
              <a:spcBef>
                <a:spcPts val="1200"/>
              </a:spcBef>
              <a:buFont typeface="Wingdings" charset="2"/>
              <a:buNone/>
              <a:tabLst>
                <a:tab pos="406400" algn="l"/>
                <a:tab pos="1028700" algn="l"/>
                <a:tab pos="1485900" algn="l"/>
                <a:tab pos="22860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Use the atoms bonded to the central atom to</a:t>
            </a:r>
            <a:br>
              <a:rPr lang="en-US" sz="2400" b="1" dirty="0"/>
            </a:br>
            <a:r>
              <a:rPr lang="en-US" sz="2400" b="1" dirty="0"/>
              <a:t>determine the molecular shape.  </a:t>
            </a: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139825" algn="l"/>
                <a:tab pos="2457450" algn="l"/>
              </a:tabLst>
            </a:pPr>
            <a:r>
              <a:rPr lang="en-US" sz="2400" dirty="0">
                <a:ea typeface="Times New Roman" charset="0"/>
                <a:cs typeface="Times New Roman" charset="0"/>
              </a:rPr>
              <a:t>	A. PF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3</a:t>
            </a:r>
            <a:r>
              <a:rPr lang="en-US" sz="2400" dirty="0">
                <a:ea typeface="Times New Roman" charset="0"/>
                <a:cs typeface="Times New Roman" charset="0"/>
              </a:rPr>
              <a:t>:	</a:t>
            </a:r>
            <a:r>
              <a:rPr lang="en-US" sz="2400" dirty="0"/>
              <a:t>With three bonds and one lone pair, on the </a:t>
            </a:r>
            <a:br>
              <a:rPr lang="en-US" sz="2400" dirty="0"/>
            </a:br>
            <a:r>
              <a:rPr lang="en-US" sz="2400" dirty="0"/>
              <a:t>		central atom, the shape is </a:t>
            </a:r>
            <a:r>
              <a:rPr lang="en-US" sz="2400" b="1" dirty="0">
                <a:solidFill>
                  <a:srgbClr val="000000"/>
                </a:solidFill>
              </a:rPr>
              <a:t>trigonal pyrimidal</a:t>
            </a:r>
            <a:r>
              <a:rPr lang="en-US" sz="2400" dirty="0"/>
              <a:t>.</a:t>
            </a:r>
            <a:endParaRPr lang="en-US" sz="24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139825" algn="l"/>
                <a:tab pos="2457450" algn="l"/>
              </a:tabLst>
            </a:pPr>
            <a:r>
              <a:rPr lang="en-US" sz="2400" dirty="0">
                <a:ea typeface="Times New Roman" charset="0"/>
                <a:cs typeface="Times New Roman" charset="0"/>
              </a:rPr>
              <a:t>	B. H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ea typeface="Times New Roman" charset="0"/>
                <a:cs typeface="Times New Roman" charset="0"/>
              </a:rPr>
              <a:t>S:	</a:t>
            </a:r>
            <a:r>
              <a:rPr lang="en-US" sz="2400" dirty="0"/>
              <a:t>With two bonds and two lone pairs, on the </a:t>
            </a:r>
            <a:br>
              <a:rPr lang="en-US" sz="2400" dirty="0"/>
            </a:br>
            <a:r>
              <a:rPr lang="en-US" sz="2400" dirty="0"/>
              <a:t>		central atom, the shape is </a:t>
            </a:r>
            <a:r>
              <a:rPr lang="en-US" sz="2400" b="1" dirty="0"/>
              <a:t>bent</a:t>
            </a:r>
            <a:r>
              <a:rPr lang="en-US" sz="2400" dirty="0"/>
              <a:t>.</a:t>
            </a:r>
            <a:endParaRPr lang="en-US" sz="2400" dirty="0">
              <a:ea typeface="Times New Roman" charset="0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1139825" algn="l"/>
                <a:tab pos="2457450" algn="l"/>
              </a:tabLst>
            </a:pPr>
            <a:r>
              <a:rPr lang="en-US" sz="2400" dirty="0">
                <a:ea typeface="Times New Roman" charset="0"/>
                <a:cs typeface="Times New Roman" charset="0"/>
              </a:rPr>
              <a:t>	C. CCl</a:t>
            </a:r>
            <a:r>
              <a:rPr lang="en-US" sz="2400" baseline="-25000" dirty="0">
                <a:ea typeface="Times New Roman" charset="0"/>
                <a:cs typeface="Times New Roman" charset="0"/>
              </a:rPr>
              <a:t>4</a:t>
            </a:r>
            <a:r>
              <a:rPr lang="en-US" sz="2400" dirty="0">
                <a:ea typeface="Times New Roman" charset="0"/>
                <a:cs typeface="Times New Roman" charset="0"/>
              </a:rPr>
              <a:t>:	</a:t>
            </a:r>
            <a:r>
              <a:rPr lang="en-US" sz="2400" dirty="0"/>
              <a:t>With four bonds on the central atom, the </a:t>
            </a:r>
            <a:br>
              <a:rPr lang="en-US" sz="2400" dirty="0"/>
            </a:br>
            <a:r>
              <a:rPr lang="en-US" sz="2400" dirty="0"/>
              <a:t>		shape is </a:t>
            </a:r>
            <a:r>
              <a:rPr lang="en-US" sz="2400" b="1" dirty="0"/>
              <a:t>tetrahedral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66439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80"/>
            <a:ext cx="8210550" cy="1143000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6.9  </a:t>
            </a:r>
            <a:r>
              <a:rPr lang="en-US" dirty="0">
                <a:solidFill>
                  <a:srgbClr val="800000"/>
                </a:solidFill>
              </a:rPr>
              <a:t>Polarity of Molecules and Intermolecular Forces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733800" cy="3505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Covalent bonds in molecules can be polar or nonpolar. The bonds in a molecule and its shape determine whether that molecule is classified as polar or nonpolar.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95300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609600" y="4623349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b="1" dirty="0">
                <a:solidFill>
                  <a:srgbClr val="3D9D1E"/>
                </a:solidFill>
                <a:latin typeface="Times New Roman" pitchFamily="18" charset="0"/>
              </a:rPr>
              <a:t>Learning Goal  </a:t>
            </a:r>
            <a:r>
              <a:rPr lang="en-US" dirty="0">
                <a:latin typeface="Times New Roman" pitchFamily="18" charset="0"/>
              </a:rPr>
              <a:t>Use the three-dimensional structure of a molecule to classify it as polar or nonpolar. </a:t>
            </a:r>
            <a:r>
              <a:rPr lang="en-US" dirty="0">
                <a:latin typeface="Times New Roman" charset="0"/>
              </a:rPr>
              <a:t>Describe the intermolecular forces between ions, polar covalent molecules, and nonpolar covalent molecules.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9" name="Picture 8" descr="06_Pg195_UnFigure_3.jpg">
            <a:extLst>
              <a:ext uri="{FF2B5EF4-FFF2-40B4-BE49-F238E27FC236}">
                <a16:creationId xmlns="" xmlns:a16="http://schemas.microsoft.com/office/drawing/2014/main" id="{FB06FA02-6BDF-438E-8304-7DD2C5397F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56"/>
          <a:stretch>
            <a:fillRect/>
          </a:stretch>
        </p:blipFill>
        <p:spPr>
          <a:xfrm>
            <a:off x="4823472" y="2297289"/>
            <a:ext cx="323085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6372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Dipoles: </a:t>
            </a:r>
            <a:br>
              <a:rPr lang="en-US" dirty="0"/>
            </a:br>
            <a:r>
              <a:rPr lang="en-US" dirty="0"/>
              <a:t>Nonpolar Molecules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7244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000000"/>
                </a:solidFill>
              </a:rPr>
              <a:t>Nonpolar molecules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such as H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Cl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, and 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are nonpolar because they contain nonpolar covalent bonds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with polar bonds can be nonpolar if the dipoles in the polar bonds cancel each other in a symmetrical arrangement such as in CO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 and CCl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1600" y="4038600"/>
            <a:ext cx="6431256" cy="1981200"/>
            <a:chOff x="685800" y="4038600"/>
            <a:chExt cx="6431256" cy="1981200"/>
          </a:xfrm>
        </p:grpSpPr>
        <p:pic>
          <p:nvPicPr>
            <p:cNvPr id="7" name="Picture 6" descr="06_Pg195_UnFigure_2.jpg"/>
            <p:cNvPicPr>
              <a:picLocks noChangeAspect="1"/>
            </p:cNvPicPr>
            <p:nvPr/>
          </p:nvPicPr>
          <p:blipFill>
            <a:blip r:embed="rId3" cstate="print"/>
            <a:srcRect b="3811"/>
            <a:stretch>
              <a:fillRect/>
            </a:stretch>
          </p:blipFill>
          <p:spPr>
            <a:xfrm>
              <a:off x="685800" y="4267200"/>
              <a:ext cx="2560320" cy="1730959"/>
            </a:xfrm>
            <a:prstGeom prst="rect">
              <a:avLst/>
            </a:prstGeom>
          </p:spPr>
        </p:pic>
        <p:pic>
          <p:nvPicPr>
            <p:cNvPr id="8" name="Picture 7" descr="06_Pg195_UnFigure_3.jpg"/>
            <p:cNvPicPr>
              <a:picLocks noChangeAspect="1"/>
            </p:cNvPicPr>
            <p:nvPr/>
          </p:nvPicPr>
          <p:blipFill>
            <a:blip r:embed="rId4" cstate="print"/>
            <a:srcRect b="3756"/>
            <a:stretch>
              <a:fillRect/>
            </a:stretch>
          </p:blipFill>
          <p:spPr>
            <a:xfrm>
              <a:off x="3886200" y="4038600"/>
              <a:ext cx="3230856" cy="1981200"/>
            </a:xfrm>
            <a:prstGeom prst="rect">
              <a:avLst/>
            </a:prstGeom>
          </p:spPr>
        </p:pic>
      </p:grpSp>
      <p:pic>
        <p:nvPicPr>
          <p:cNvPr id="1026" name="Picture 2" descr="G:\08VOL4\Graphics\Powerpoint\PEARSON\PE006-TIMBERLAKE-13e\Final Files\Core-JPG\Core chemistry skil-for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0045" y="535709"/>
            <a:ext cx="2304171" cy="723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161134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Dipoles: Polar Molecules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7244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b="1">
                <a:solidFill>
                  <a:srgbClr val="000000"/>
                </a:solidFill>
              </a:rPr>
              <a:t>Polar molecules </a:t>
            </a:r>
            <a:r>
              <a:rPr lang="en-US" sz="2400">
                <a:solidFill>
                  <a:srgbClr val="000000"/>
                </a:solidFill>
              </a:rPr>
              <a:t>such as HCl are polar because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one end of the molecule is more negatively charged than 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the other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 polar bonds in the molecule do not cancel each other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 electrons are shared unequally in the polar covalent bond</a:t>
            </a:r>
          </a:p>
        </p:txBody>
      </p:sp>
      <p:pic>
        <p:nvPicPr>
          <p:cNvPr id="5" name="Picture 4" descr="06_Pg195_UnFigure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776286"/>
            <a:ext cx="3733800" cy="7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8335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95274"/>
            <a:ext cx="7600950" cy="838200"/>
          </a:xfrm>
        </p:spPr>
        <p:txBody>
          <a:bodyPr/>
          <a:lstStyle/>
          <a:p>
            <a:pPr eaLnBrk="1" hangingPunct="1"/>
            <a:r>
              <a:rPr lang="en-US"/>
              <a:t>Dipoles: Polar Molecules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458200" cy="47244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>
                <a:solidFill>
                  <a:srgbClr val="000000"/>
                </a:solidFill>
              </a:rPr>
              <a:t>In polar molecules such as H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O,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there are two lone pairs and two bonds around the central atom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there are dipoles that do not cancel, making the molecule positive at one end and negative at the other end 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there is a partial negative charge on the central atom</a:t>
            </a:r>
          </a:p>
        </p:txBody>
      </p:sp>
      <p:pic>
        <p:nvPicPr>
          <p:cNvPr id="5" name="Picture 4" descr="06_Pg195_UnFigure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0" y="4047425"/>
            <a:ext cx="6172200" cy="15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880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3400" y="239003"/>
            <a:ext cx="7600950" cy="838200"/>
          </a:xfrm>
        </p:spPr>
        <p:txBody>
          <a:bodyPr/>
          <a:lstStyle/>
          <a:p>
            <a:pPr eaLnBrk="1" hangingPunct="1"/>
            <a:r>
              <a:rPr lang="en-US"/>
              <a:t>Dipoles: Polar Molecules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7244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>
                <a:solidFill>
                  <a:srgbClr val="000000"/>
                </a:solidFill>
              </a:rPr>
              <a:t>In polar molecules such as NH</a:t>
            </a:r>
            <a:r>
              <a:rPr lang="en-US" sz="2400" baseline="-25000">
                <a:solidFill>
                  <a:srgbClr val="000000"/>
                </a:solidFill>
              </a:rPr>
              <a:t>3</a:t>
            </a:r>
            <a:r>
              <a:rPr lang="en-US" sz="240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there is one lone pair and three bonds around the central atom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there are dipoles that do not cancel, making the molecule positive at one end and negative at the other end 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there is a partial negative charge on the central atom</a:t>
            </a:r>
          </a:p>
        </p:txBody>
      </p:sp>
      <p:pic>
        <p:nvPicPr>
          <p:cNvPr id="5" name="Picture 4" descr="06_Pg195_UnFigure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114822"/>
            <a:ext cx="6583340" cy="16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839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1" y="257179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Determination of Polarity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8006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Determine whether a molecule OF</a:t>
            </a:r>
            <a:r>
              <a:rPr lang="en-US" sz="2400" baseline="-25000" dirty="0"/>
              <a:t>2</a:t>
            </a:r>
            <a:r>
              <a:rPr lang="en-US" sz="2400" dirty="0"/>
              <a:t> is polar or nonpolar.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20176F"/>
                </a:solidFill>
              </a:rPr>
              <a:t>	</a:t>
            </a: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Determine if the bonds are polar covalent or nonpolar covalent.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20176F"/>
                </a:solidFill>
              </a:rPr>
              <a:t>	</a:t>
            </a:r>
            <a:r>
              <a:rPr lang="en-US" sz="2400" dirty="0"/>
              <a:t>O—F: Oxygen is 3.5 and fluorine is 4.0, so the </a:t>
            </a:r>
            <a:r>
              <a:rPr lang="en-US" sz="2400" dirty="0">
                <a:ea typeface="Times New Roman" charset="0"/>
                <a:cs typeface="Times New Roman" charset="0"/>
              </a:rPr>
              <a:t>		difference in electronegativity is 0.5, and the 	bonds are polar covalent.		</a:t>
            </a:r>
            <a:endParaRPr lang="en-US" sz="2400" dirty="0">
              <a:solidFill>
                <a:srgbClr val="20176F"/>
              </a:solidFill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>
                <a:solidFill>
                  <a:srgbClr val="20176F"/>
                </a:solidFill>
              </a:rPr>
              <a:t>      	</a:t>
            </a:r>
            <a:endParaRPr lang="en-US" sz="2400" b="1" dirty="0">
              <a:solidFill>
                <a:srgbClr val="20176F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0846424C-4F3C-4528-BA87-A8D7FFDC9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318" y="2870791"/>
            <a:ext cx="7870371" cy="1129709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 	Given           Need            Connect</a:t>
            </a:r>
            <a:endParaRPr lang="en-US" sz="2000" baseline="-25000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THE	</a:t>
            </a:r>
            <a:r>
              <a:rPr lang="en-US" sz="2000" dirty="0"/>
              <a:t> OF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polarity           Lewis structure, bond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PROBLEM                                                           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polarity	</a:t>
            </a:r>
          </a:p>
        </p:txBody>
      </p:sp>
    </p:spTree>
    <p:extLst>
      <p:ext uri="{BB962C8B-B14F-4D97-AF65-F5344CB8AC3E}">
        <p14:creationId xmlns:p14="http://schemas.microsoft.com/office/powerpoint/2010/main" val="74473732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33401" y="257179"/>
            <a:ext cx="8015288" cy="914400"/>
          </a:xfrm>
        </p:spPr>
        <p:txBody>
          <a:bodyPr/>
          <a:lstStyle/>
          <a:p>
            <a:pPr eaLnBrk="1" hangingPunct="1"/>
            <a:r>
              <a:rPr lang="en-US"/>
              <a:t>Determination of Polarity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80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Determine whether a molecule OF</a:t>
            </a:r>
            <a:r>
              <a:rPr lang="en-US" sz="2400" baseline="-25000" dirty="0"/>
              <a:t>2</a:t>
            </a:r>
            <a:r>
              <a:rPr lang="en-US" sz="2400" dirty="0"/>
              <a:t> is polar or nonpolar.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FF0000"/>
                </a:solidFill>
              </a:rPr>
              <a:t>SOLUTION: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20176F"/>
                </a:solidFill>
              </a:rPr>
              <a:t>	</a:t>
            </a:r>
            <a:r>
              <a:rPr lang="en-US" sz="2400" dirty="0">
                <a:ea typeface="Times New Roman" charset="0"/>
                <a:cs typeface="Times New Roman" charset="0"/>
              </a:rPr>
              <a:t>	</a:t>
            </a:r>
            <a:endParaRPr lang="en-US" sz="2400" dirty="0">
              <a:solidFill>
                <a:srgbClr val="20176F"/>
              </a:solidFill>
              <a:ea typeface="Times New Roman" charset="0"/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>
                <a:solidFill>
                  <a:srgbClr val="20176F"/>
                </a:solidFill>
              </a:rPr>
              <a:t>      	</a:t>
            </a:r>
            <a:r>
              <a:rPr lang="en-US" sz="2400" b="1" dirty="0">
                <a:solidFill>
                  <a:srgbClr val="7030A0"/>
                </a:solidFill>
              </a:rPr>
              <a:t>STEP 2  </a:t>
            </a:r>
            <a:r>
              <a:rPr lang="en-US" sz="2400" b="1" dirty="0"/>
              <a:t>If the bonds are polar covalent, draw the 		   Lewis structure and determine if the 		               dipoles cancel.  </a:t>
            </a:r>
            <a:endParaRPr lang="en-US" sz="2400" b="1" dirty="0">
              <a:solidFill>
                <a:srgbClr val="20176F"/>
              </a:solidFill>
            </a:endParaRP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452" y="4690533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1828007" y="4690533"/>
            <a:ext cx="2713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OF</a:t>
            </a:r>
            <a:r>
              <a:rPr lang="en-US" sz="2000" baseline="-25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is a polar molecule.</a:t>
            </a:r>
          </a:p>
        </p:txBody>
      </p:sp>
    </p:spTree>
    <p:extLst>
      <p:ext uri="{BB962C8B-B14F-4D97-AF65-F5344CB8AC3E}">
        <p14:creationId xmlns:p14="http://schemas.microsoft.com/office/powerpoint/2010/main" val="265937024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8006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/>
              <a:t>Identify each of the following molecules as polar or nonpolar: 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/>
              <a:t>	A.  PBr</a:t>
            </a:r>
            <a:r>
              <a:rPr lang="en-US" sz="2400" baseline="-25000"/>
              <a:t>3</a:t>
            </a:r>
            <a:endParaRPr lang="en-US" sz="2400"/>
          </a:p>
          <a:p>
            <a:pPr marL="0" indent="0" eaLnBrk="1" hangingPunct="1">
              <a:spcAft>
                <a:spcPct val="10000"/>
              </a:spcAft>
              <a:buFont typeface="Wingdings" charset="2"/>
              <a:buNone/>
            </a:pPr>
            <a:r>
              <a:rPr lang="en-US" sz="2400"/>
              <a:t>	B.  HBr</a:t>
            </a:r>
          </a:p>
          <a:p>
            <a:pPr marL="0" indent="0" eaLnBrk="1" hangingPunct="1">
              <a:spcAft>
                <a:spcPct val="10000"/>
              </a:spcAft>
              <a:buFont typeface="Wingdings" charset="2"/>
              <a:buNone/>
            </a:pPr>
            <a:r>
              <a:rPr lang="en-US" sz="2400"/>
              <a:t>	C.  CF</a:t>
            </a:r>
            <a:r>
              <a:rPr lang="en-US" sz="2400" baseline="-25000"/>
              <a:t>4</a:t>
            </a:r>
            <a:endParaRPr lang="en-US" sz="2400"/>
          </a:p>
          <a:p>
            <a:pPr marL="0" indent="0" eaLnBrk="1" hangingPunct="1">
              <a:buFont typeface="Wingdings" charset="2"/>
              <a:buNone/>
            </a:pPr>
            <a:r>
              <a:rPr lang="en-US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084451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8006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Identify each of the following molecules as polar or nonpolar: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/>
              <a:t>		      </a:t>
            </a: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b="1" dirty="0">
                <a:solidFill>
                  <a:srgbClr val="20176F"/>
                </a:solidFill>
              </a:rPr>
              <a:t>		   	</a:t>
            </a:r>
            <a:r>
              <a:rPr lang="en-US" sz="2400" b="1" dirty="0">
                <a:solidFill>
                  <a:srgbClr val="7030A0"/>
                </a:solidFill>
              </a:rPr>
              <a:t>STEP 2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/>
              <a:t>		Bonds, polar or        	Draw molecule to see if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/>
              <a:t>		nonpolar covalent	any polar bonds cancel</a:t>
            </a:r>
            <a:endParaRPr lang="en-US" sz="2400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dirty="0"/>
              <a:t>	A.  PBr</a:t>
            </a:r>
            <a:r>
              <a:rPr lang="en-US" sz="2400" baseline="-25000" dirty="0"/>
              <a:t>3    </a:t>
            </a:r>
            <a:r>
              <a:rPr lang="en-US" sz="2400" dirty="0"/>
              <a:t>  P = 2.1			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dirty="0"/>
              <a:t>		      Br = 2.8,  polar			polar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/>
              <a:t>	                              covalent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/>
              <a:t>	B.  HBr     H = 2.1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/>
              <a:t>		      Br = 2.8, polar			polar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400" dirty="0"/>
              <a:t>                                          covalent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dirty="0"/>
              <a:t>	C.  CF</a:t>
            </a:r>
            <a:r>
              <a:rPr lang="en-US" sz="2400" baseline="-25000" dirty="0"/>
              <a:t>4        </a:t>
            </a:r>
            <a:r>
              <a:rPr lang="en-US" sz="2400" dirty="0"/>
              <a:t>C = 2.5            </a:t>
            </a:r>
          </a:p>
          <a:p>
            <a:pPr marL="0" indent="0" eaLnBrk="1" hangingPunct="1">
              <a:spcBef>
                <a:spcPts val="0"/>
              </a:spcBef>
              <a:buFont typeface="Wingdings" charset="2"/>
              <a:buNone/>
            </a:pPr>
            <a:r>
              <a:rPr lang="en-US" sz="2400" dirty="0"/>
              <a:t>		     H = 2.1, nonpolar			nonpolar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/>
              <a:t>	                              covalent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dirty="0"/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00400"/>
            <a:ext cx="1600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343400"/>
            <a:ext cx="838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105400"/>
            <a:ext cx="942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456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775" y="22778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Learning </a:t>
            </a:r>
            <a:r>
              <a:rPr lang="en-US" dirty="0">
                <a:solidFill>
                  <a:schemeClr val="tx2"/>
                </a:solidFill>
              </a:rPr>
              <a:t>Check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dirty="0"/>
              <a:t>Consider the elements calcium and chlorine.  </a:t>
            </a:r>
            <a:endParaRPr lang="en-US" sz="2400" dirty="0" smtClean="0"/>
          </a:p>
          <a:p>
            <a:pPr eaLnBrk="1" hangingPunct="1">
              <a:buFont typeface="Wingdings" charset="2"/>
              <a:buNone/>
            </a:pPr>
            <a:endParaRPr lang="en-US" sz="2400" dirty="0"/>
          </a:p>
          <a:p>
            <a:pPr marL="403225" indent="-403225" eaLnBrk="1" hangingPunct="1">
              <a:buFont typeface="Wingdings" charset="2"/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dirty="0"/>
              <a:t>Identify each as a metal or a nonmetal.</a:t>
            </a:r>
          </a:p>
          <a:p>
            <a:pPr marL="403225" indent="-403225" eaLnBrk="1" hangingPunct="1">
              <a:buFont typeface="Wingdings" charset="2"/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.  </a:t>
            </a:r>
            <a:r>
              <a:rPr lang="en-US" sz="2400" dirty="0"/>
              <a:t>State the number of valence electrons for each.</a:t>
            </a: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 smtClean="0"/>
              <a:t>C</a:t>
            </a:r>
            <a:r>
              <a:rPr lang="en-US" sz="2400" b="1" dirty="0"/>
              <a:t>.  </a:t>
            </a:r>
            <a:r>
              <a:rPr lang="en-US" sz="2400" dirty="0"/>
              <a:t>State the number of electrons that must be lost </a:t>
            </a:r>
            <a:r>
              <a:rPr lang="en-US" sz="2400" dirty="0" smtClean="0"/>
              <a:t>or gained </a:t>
            </a:r>
            <a:r>
              <a:rPr lang="en-US" sz="2400" dirty="0"/>
              <a:t>for each to acquire an octet.</a:t>
            </a: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 smtClean="0"/>
              <a:t>D.	</a:t>
            </a:r>
            <a:r>
              <a:rPr lang="en-US" sz="2400" dirty="0" smtClean="0"/>
              <a:t>Write </a:t>
            </a:r>
            <a:r>
              <a:rPr lang="en-US" sz="2400" dirty="0"/>
              <a:t>the symbol, including its ionic charge, </a:t>
            </a:r>
            <a:r>
              <a:rPr lang="en-US" sz="2400" dirty="0" smtClean="0"/>
              <a:t>and name </a:t>
            </a:r>
            <a:r>
              <a:rPr lang="en-US" sz="2400" dirty="0"/>
              <a:t>of each resulting 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0479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Ionic Bonds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426244" y="2032000"/>
            <a:ext cx="82296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sz="2400" dirty="0">
                <a:solidFill>
                  <a:srgbClr val="000000"/>
                </a:solidFill>
              </a:rPr>
              <a:t>Ionic bonds are the strongest of the attractive forces found in compounds. Thus, most ionic compounds are solids at room temperature. The ionic compound sodium chloride, NaCl, melts at </a:t>
            </a:r>
            <a:r>
              <a:rPr lang="en-US" sz="2400" dirty="0" smtClean="0">
                <a:solidFill>
                  <a:srgbClr val="000000"/>
                </a:solidFill>
              </a:rPr>
              <a:t>801°C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150912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0479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Dipole–Dipole Attractions 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2296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dirty="0">
                <a:solidFill>
                  <a:srgbClr val="000000"/>
                </a:solidFill>
              </a:rPr>
              <a:t>In covalent compounds, polar molecules </a:t>
            </a:r>
          </a:p>
          <a:p>
            <a:pPr marL="320040" indent="-320040" eaLnBrk="1" hangingPunct="1">
              <a:spcAft>
                <a:spcPts val="6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exert attractive forces called </a:t>
            </a:r>
            <a:r>
              <a:rPr lang="en-US" sz="2400" b="1" dirty="0">
                <a:solidFill>
                  <a:srgbClr val="000000"/>
                </a:solidFill>
              </a:rPr>
              <a:t>dipole–dipole attractions</a:t>
            </a:r>
          </a:p>
          <a:p>
            <a:pPr marL="320040" indent="-320040" eaLnBrk="1" hangingPunct="1">
              <a:spcAft>
                <a:spcPts val="6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have dipoles where the positively charged end of the dipole in one molecule is attracted to the negatively charged end of the dipole in another molecule</a:t>
            </a:r>
            <a:endParaRPr lang="en-US" sz="2400" dirty="0"/>
          </a:p>
        </p:txBody>
      </p:sp>
      <p:pic>
        <p:nvPicPr>
          <p:cNvPr id="6" name="Picture 5" descr="06_Pg197_UnFigure_1.jpg"/>
          <p:cNvPicPr>
            <a:picLocks noChangeAspect="1"/>
          </p:cNvPicPr>
          <p:nvPr/>
        </p:nvPicPr>
        <p:blipFill>
          <a:blip r:embed="rId3" cstate="print"/>
          <a:srcRect b="3125"/>
          <a:stretch>
            <a:fillRect/>
          </a:stretch>
        </p:blipFill>
        <p:spPr>
          <a:xfrm>
            <a:off x="5249333" y="4092222"/>
            <a:ext cx="2057400" cy="13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107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20479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Hydrogen Bonds 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267200" cy="4648200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dirty="0">
                <a:solidFill>
                  <a:srgbClr val="000000"/>
                </a:solidFill>
              </a:rPr>
              <a:t>In covalent compounds, polar molecules form strong dipole attractions called </a:t>
            </a:r>
            <a:r>
              <a:rPr lang="en-US" sz="2400" b="1" dirty="0">
                <a:solidFill>
                  <a:srgbClr val="000000"/>
                </a:solidFill>
              </a:rPr>
              <a:t>hydrogen bonds </a:t>
            </a:r>
            <a:r>
              <a:rPr lang="en-US" sz="2400" dirty="0">
                <a:solidFill>
                  <a:srgbClr val="000000"/>
                </a:solidFill>
              </a:rPr>
              <a:t>between hydrogen atoms bonded to F, O, or N and a lone pair on F, O, or N.</a:t>
            </a:r>
          </a:p>
          <a:p>
            <a:pPr marL="0" indent="0" eaLnBrk="1" hangingPunct="1">
              <a:spcAft>
                <a:spcPts val="600"/>
              </a:spcAft>
              <a:buClr>
                <a:srgbClr val="7DA0D0"/>
              </a:buClr>
              <a:buFont typeface="Wingdings" charset="2"/>
              <a:buNone/>
            </a:pPr>
            <a:r>
              <a:rPr lang="en-US" sz="2400" dirty="0">
                <a:solidFill>
                  <a:srgbClr val="000000"/>
                </a:solidFill>
              </a:rPr>
              <a:t>Hydrogen bonds are the strongest force between molecules and play a major role in the shape of DNA.</a:t>
            </a:r>
            <a:endParaRPr lang="en-US" sz="2400" dirty="0"/>
          </a:p>
          <a:p>
            <a:pPr marL="0" indent="0" eaLnBrk="1" hangingPunct="1">
              <a:lnSpc>
                <a:spcPct val="80000"/>
              </a:lnSpc>
              <a:buClr>
                <a:srgbClr val="99FF33"/>
              </a:buClr>
            </a:pPr>
            <a:endParaRPr lang="en-US" sz="2400" dirty="0"/>
          </a:p>
        </p:txBody>
      </p:sp>
      <p:pic>
        <p:nvPicPr>
          <p:cNvPr id="2050" name="Picture 2" descr="G:\08VOL4\Graphics\Powerpoint\PEARSON\PE006-TIMBERLAKE-13e\Final Files\Removed copyright JPGS\CH06\Unfig06-5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230" y="1588655"/>
            <a:ext cx="2323847" cy="1426939"/>
          </a:xfrm>
          <a:prstGeom prst="rect">
            <a:avLst/>
          </a:prstGeom>
          <a:noFill/>
        </p:spPr>
      </p:pic>
      <p:pic>
        <p:nvPicPr>
          <p:cNvPr id="2051" name="Picture 3" descr="G:\08VOL4\Graphics\Powerpoint\PEARSON\PE006-TIMBERLAKE-13e\Final Files\Removed copyright JPGS\CH06\Unfig06-57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699" y="3086587"/>
            <a:ext cx="2262909" cy="3303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54621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3400" y="295276"/>
            <a:ext cx="7600950" cy="838200"/>
          </a:xfrm>
        </p:spPr>
        <p:txBody>
          <a:bodyPr/>
          <a:lstStyle/>
          <a:p>
            <a:pPr eaLnBrk="1" hangingPunct="1"/>
            <a:r>
              <a:rPr lang="en-US" dirty="0"/>
              <a:t>Dispersion Forces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8486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Dispersion forces </a:t>
            </a:r>
            <a:r>
              <a:rPr lang="en-US" sz="2400"/>
              <a:t>are</a:t>
            </a:r>
            <a:endParaRPr lang="en-US" sz="2400">
              <a:solidFill>
                <a:srgbClr val="FF3300"/>
              </a:solidFill>
            </a:endParaRPr>
          </a:p>
          <a:p>
            <a:pPr eaLnBrk="1" hangingPunct="1">
              <a:spcBef>
                <a:spcPts val="130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en-US" sz="2400"/>
              <a:t>weak attractions between nonpolar molecules</a:t>
            </a:r>
          </a:p>
          <a:p>
            <a:pPr eaLnBrk="1" hangingPunct="1">
              <a:spcBef>
                <a:spcPts val="130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en-US" sz="2400"/>
              <a:t>caused by </a:t>
            </a:r>
            <a:r>
              <a:rPr lang="en-US" sz="2400" i="1"/>
              <a:t>temporary dipoles </a:t>
            </a:r>
            <a:r>
              <a:rPr lang="en-US" sz="2400"/>
              <a:t>that develop when molecules bump into each other</a:t>
            </a:r>
          </a:p>
          <a:p>
            <a:pPr eaLnBrk="1" hangingPunct="1">
              <a:spcBef>
                <a:spcPts val="1300"/>
              </a:spcBef>
              <a:buClr>
                <a:schemeClr val="accent1"/>
              </a:buClr>
              <a:buSzTx/>
              <a:buFontTx/>
              <a:buChar char="•"/>
            </a:pPr>
            <a:r>
              <a:rPr lang="en-US" sz="2400"/>
              <a:t>weak but make it possible for nonpolar molecules to form liquids and solids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charset="2"/>
              <a:buNone/>
            </a:pPr>
            <a:endParaRPr lang="en-US" sz="2400"/>
          </a:p>
          <a:p>
            <a:pPr eaLnBrk="1" hangingPunct="1">
              <a:lnSpc>
                <a:spcPct val="80000"/>
              </a:lnSpc>
              <a:buClr>
                <a:schemeClr val="accent1"/>
              </a:buClr>
            </a:pPr>
            <a:endParaRPr lang="en-US" sz="2400"/>
          </a:p>
          <a:p>
            <a:pPr eaLnBrk="1" hangingPunct="1">
              <a:lnSpc>
                <a:spcPct val="80000"/>
              </a:lnSpc>
              <a:buClr>
                <a:srgbClr val="99FF33"/>
              </a:buClr>
            </a:pPr>
            <a:endParaRPr lang="en-US" sz="2400"/>
          </a:p>
        </p:txBody>
      </p:sp>
      <p:pic>
        <p:nvPicPr>
          <p:cNvPr id="5" name="Picture 4" descr="06_Pg197_UnFigure_3.jpg"/>
          <p:cNvPicPr>
            <a:picLocks noChangeAspect="1"/>
          </p:cNvPicPr>
          <p:nvPr/>
        </p:nvPicPr>
        <p:blipFill>
          <a:blip r:embed="rId2" cstate="print"/>
          <a:srcRect b="7317"/>
          <a:stretch>
            <a:fillRect/>
          </a:stretch>
        </p:blipFill>
        <p:spPr>
          <a:xfrm>
            <a:off x="1066800" y="4495800"/>
            <a:ext cx="6753726" cy="183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081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257183"/>
            <a:ext cx="8477250" cy="914400"/>
          </a:xfrm>
        </p:spPr>
        <p:txBody>
          <a:bodyPr/>
          <a:lstStyle/>
          <a:p>
            <a:pPr eaLnBrk="1" hangingPunct="1"/>
            <a:r>
              <a:rPr lang="en-US" dirty="0"/>
              <a:t>Melting Points and Attractive Forces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924800" cy="4648200"/>
          </a:xfrm>
        </p:spPr>
        <p:txBody>
          <a:bodyPr/>
          <a:lstStyle/>
          <a:p>
            <a:pPr eaLnBrk="1" hangingPunct="1">
              <a:buClr>
                <a:srgbClr val="99FF33"/>
              </a:buClr>
              <a:buFont typeface="Wingdings" charset="2"/>
              <a:buNone/>
            </a:pPr>
            <a:r>
              <a:rPr lang="en-US" sz="2400"/>
              <a:t>Melting points of compounds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are related to the strength of attractive forces between molecules or compounds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are lower as a result of weak forces such as dispersion forces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are higher as a result of stronger attractive forces such as hydrogen bonding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/>
              <a:t>are highest in ionic compounds as a result of the strong attractive forces between ions in the compound</a:t>
            </a:r>
          </a:p>
          <a:p>
            <a:pPr eaLnBrk="1" hangingPunct="1">
              <a:buClr>
                <a:srgbClr val="99FF33"/>
              </a:buClr>
              <a:buFont typeface="Wingdings" charset="2"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0822344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204792"/>
            <a:ext cx="7600950" cy="914400"/>
          </a:xfrm>
        </p:spPr>
        <p:txBody>
          <a:bodyPr/>
          <a:lstStyle/>
          <a:p>
            <a:pPr eaLnBrk="1" hangingPunct="1"/>
            <a:r>
              <a:rPr lang="en-US"/>
              <a:t>Melting Points of Selected Substances</a:t>
            </a:r>
          </a:p>
        </p:txBody>
      </p:sp>
      <p:pic>
        <p:nvPicPr>
          <p:cNvPr id="4" name="Picture 3" descr="06_17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88907" y="1600200"/>
            <a:ext cx="28639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8217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242892"/>
            <a:ext cx="7600950" cy="838200"/>
          </a:xfrm>
        </p:spPr>
        <p:txBody>
          <a:bodyPr/>
          <a:lstStyle/>
          <a:p>
            <a:pPr eaLnBrk="1" hangingPunct="1"/>
            <a:r>
              <a:rPr lang="en-US"/>
              <a:t>Comparison of Bonding and Attractive Forces</a:t>
            </a:r>
          </a:p>
        </p:txBody>
      </p:sp>
      <p:pic>
        <p:nvPicPr>
          <p:cNvPr id="4" name="Picture 3" descr="06_18_Table.jpg"/>
          <p:cNvPicPr>
            <a:picLocks noChangeAspect="1"/>
          </p:cNvPicPr>
          <p:nvPr/>
        </p:nvPicPr>
        <p:blipFill>
          <a:blip r:embed="rId2" cstate="print"/>
          <a:srcRect b="2549"/>
          <a:stretch>
            <a:fillRect/>
          </a:stretch>
        </p:blipFill>
        <p:spPr>
          <a:xfrm>
            <a:off x="990600" y="1676400"/>
            <a:ext cx="71238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8395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257179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/>
              <a:t>Learning Check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342900" algn="l"/>
              </a:tabLst>
            </a:pPr>
            <a:r>
              <a:rPr lang="en-US" sz="2400"/>
              <a:t>Identify the main type of attractive forces that are present in liquids of the following compounds: ionic bonds, dipole–dipole, hydrogen bonds, or dispersion forces.</a:t>
            </a:r>
          </a:p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342900" algn="l"/>
              </a:tabLst>
            </a:pPr>
            <a:endParaRPr lang="en-US" sz="2400"/>
          </a:p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342900" algn="l"/>
              </a:tabLst>
            </a:pPr>
            <a:r>
              <a:rPr lang="en-US" sz="2400"/>
              <a:t>A.  NCl</a:t>
            </a:r>
            <a:r>
              <a:rPr lang="en-US" sz="2400" baseline="-25000"/>
              <a:t>3</a:t>
            </a:r>
            <a:endParaRPr lang="en-US" sz="2400"/>
          </a:p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342900" algn="l"/>
              </a:tabLst>
            </a:pPr>
            <a:r>
              <a:rPr lang="en-US" sz="2400"/>
              <a:t>B.  H</a:t>
            </a:r>
            <a:r>
              <a:rPr lang="en-US" sz="2400" baseline="-25000"/>
              <a:t>2</a:t>
            </a:r>
            <a:r>
              <a:rPr lang="en-US" sz="2400"/>
              <a:t>O</a:t>
            </a:r>
          </a:p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342900" algn="l"/>
              </a:tabLst>
            </a:pPr>
            <a:r>
              <a:rPr lang="en-US" sz="2400"/>
              <a:t>C.  Br—Br</a:t>
            </a:r>
          </a:p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342900" algn="l"/>
              </a:tabLst>
            </a:pPr>
            <a:r>
              <a:rPr lang="en-US" sz="2400"/>
              <a:t>D.  KCl</a:t>
            </a:r>
          </a:p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342900" algn="l"/>
              </a:tabLst>
            </a:pPr>
            <a:r>
              <a:rPr lang="en-US" sz="2400"/>
              <a:t>E.  NH</a:t>
            </a:r>
            <a:r>
              <a:rPr lang="en-US" sz="2400" baseline="-25000"/>
              <a:t>3</a:t>
            </a:r>
            <a:endParaRPr lang="en-US" sz="2400"/>
          </a:p>
          <a:p>
            <a:pPr marL="0" indent="0" eaLnBrk="1" hangingPunct="1">
              <a:lnSpc>
                <a:spcPct val="80000"/>
              </a:lnSpc>
              <a:buClr>
                <a:srgbClr val="99FF33"/>
              </a:buClr>
              <a:tabLst>
                <a:tab pos="342900" algn="l"/>
              </a:tabLst>
            </a:pPr>
            <a:endParaRPr lang="en-US" sz="2400"/>
          </a:p>
          <a:p>
            <a:pPr marL="0" indent="0" eaLnBrk="1" hangingPunct="1">
              <a:lnSpc>
                <a:spcPct val="80000"/>
              </a:lnSpc>
              <a:buClr>
                <a:srgbClr val="99FF33"/>
              </a:buClr>
              <a:tabLst>
                <a:tab pos="342900" algn="l"/>
              </a:tabLst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9528075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257175"/>
            <a:ext cx="7600950" cy="914400"/>
          </a:xfrm>
        </p:spPr>
        <p:txBody>
          <a:bodyPr/>
          <a:lstStyle/>
          <a:p>
            <a:pPr eaLnBrk="1" hangingPunct="1"/>
            <a:r>
              <a:rPr lang="en-US"/>
              <a:t>Solution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buFont typeface="Wingdings" charset="2"/>
              <a:buNone/>
              <a:tabLst>
                <a:tab pos="457200" algn="l"/>
                <a:tab pos="1828800" algn="l"/>
              </a:tabLst>
            </a:pPr>
            <a:r>
              <a:rPr lang="en-US" sz="2400" dirty="0"/>
              <a:t>Identify the main type of attractive forces that are present in liquids of the following compounds: ionic bonds, dipole–dipole, hydrogen bonds, or dispersion forces.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457200" algn="l"/>
                <a:tab pos="1828800" algn="l"/>
              </a:tabLst>
            </a:pPr>
            <a:endParaRPr lang="en-US" sz="2400" u="sng" dirty="0"/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None/>
              <a:tabLst>
                <a:tab pos="457200" algn="l"/>
                <a:tab pos="1828800" algn="l"/>
              </a:tabLst>
            </a:pPr>
            <a:r>
              <a:rPr lang="en-US" sz="2400" dirty="0"/>
              <a:t>A.  NCl</a:t>
            </a:r>
            <a:r>
              <a:rPr lang="en-US" sz="2400" baseline="-25000" dirty="0"/>
              <a:t>3</a:t>
            </a:r>
            <a:r>
              <a:rPr lang="en-US" sz="2400" dirty="0"/>
              <a:t>		</a:t>
            </a:r>
            <a:r>
              <a:rPr lang="en-US" sz="2400" dirty="0" smtClean="0"/>
              <a:t>dipole–dipole </a:t>
            </a:r>
            <a:r>
              <a:rPr lang="en-US" sz="2400" dirty="0"/>
              <a:t>forces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457200" algn="l"/>
                <a:tab pos="1828800" algn="l"/>
              </a:tabLst>
            </a:pPr>
            <a:r>
              <a:rPr lang="en-US" sz="2400" dirty="0"/>
              <a:t>B.  H</a:t>
            </a:r>
            <a:r>
              <a:rPr lang="en-US" sz="2400" baseline="-25000" dirty="0"/>
              <a:t>2</a:t>
            </a:r>
            <a:r>
              <a:rPr lang="en-US" sz="2400" dirty="0"/>
              <a:t>O		hydrogen bonds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457200" algn="l"/>
                <a:tab pos="1828800" algn="l"/>
              </a:tabLst>
            </a:pPr>
            <a:r>
              <a:rPr lang="en-US" sz="2400" dirty="0"/>
              <a:t>C.  Br—Br		dispersion forces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457200" algn="l"/>
                <a:tab pos="1828800" algn="l"/>
              </a:tabLst>
            </a:pPr>
            <a:r>
              <a:rPr lang="en-US" sz="2400" dirty="0"/>
              <a:t>D.  KCl		ionic bonds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buFont typeface="Wingdings" charset="2"/>
              <a:buNone/>
              <a:tabLst>
                <a:tab pos="457200" algn="l"/>
                <a:tab pos="1828800" algn="l"/>
              </a:tabLst>
            </a:pPr>
            <a:r>
              <a:rPr lang="en-US" sz="2400" dirty="0"/>
              <a:t>E.  NH</a:t>
            </a:r>
            <a:r>
              <a:rPr lang="en-US" sz="2400" baseline="-25000" dirty="0"/>
              <a:t>3		</a:t>
            </a:r>
            <a:r>
              <a:rPr lang="en-US" sz="2400" dirty="0"/>
              <a:t>hydrogen bonds</a:t>
            </a:r>
          </a:p>
          <a:p>
            <a:pPr marL="0" indent="0" eaLnBrk="1" hangingPunct="1">
              <a:lnSpc>
                <a:spcPct val="80000"/>
              </a:lnSpc>
              <a:buClr>
                <a:srgbClr val="99FF33"/>
              </a:buClr>
              <a:tabLst>
                <a:tab pos="457200" algn="l"/>
                <a:tab pos="1828800" algn="l"/>
              </a:tabLst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Clr>
                <a:srgbClr val="99FF33"/>
              </a:buClr>
              <a:tabLst>
                <a:tab pos="457200" algn="l"/>
                <a:tab pos="18288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858203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257176"/>
            <a:ext cx="7677150" cy="914400"/>
          </a:xfrm>
        </p:spPr>
        <p:txBody>
          <a:bodyPr/>
          <a:lstStyle/>
          <a:p>
            <a:pPr eaLnBrk="1" hangingPunct="1"/>
            <a:r>
              <a:rPr lang="en-US"/>
              <a:t>Concept Map</a:t>
            </a:r>
          </a:p>
        </p:txBody>
      </p:sp>
      <p:pic>
        <p:nvPicPr>
          <p:cNvPr id="5" name="Picture 4" descr="06_Pg200_UnFigure.jpg"/>
          <p:cNvPicPr>
            <a:picLocks noChangeAspect="1"/>
          </p:cNvPicPr>
          <p:nvPr/>
        </p:nvPicPr>
        <p:blipFill>
          <a:blip r:embed="rId2" cstate="print"/>
          <a:srcRect b="3763"/>
          <a:stretch>
            <a:fillRect/>
          </a:stretch>
        </p:blipFill>
        <p:spPr>
          <a:xfrm>
            <a:off x="952500" y="1752600"/>
            <a:ext cx="7239000" cy="390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5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7784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dirty="0">
                <a:solidFill>
                  <a:srgbClr val="0D0D0D"/>
                </a:solidFill>
              </a:rPr>
              <a:t>Consider the elements calcium and chlorine.</a:t>
            </a:r>
          </a:p>
          <a:p>
            <a:pPr eaLnBrk="1" hangingPunct="1">
              <a:buFont typeface="Wingdings" charset="2"/>
              <a:buNone/>
            </a:pP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spcBef>
                <a:spcPts val="600"/>
              </a:spcBef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A.	</a:t>
            </a:r>
            <a:r>
              <a:rPr lang="en-US" sz="2400" dirty="0" smtClean="0">
                <a:solidFill>
                  <a:srgbClr val="0D0D0D"/>
                </a:solidFill>
              </a:rPr>
              <a:t>Identify </a:t>
            </a:r>
            <a:r>
              <a:rPr lang="en-US" sz="2400" dirty="0">
                <a:solidFill>
                  <a:srgbClr val="0D0D0D"/>
                </a:solidFill>
              </a:rPr>
              <a:t>each as a metal or a nonmetal.</a:t>
            </a:r>
          </a:p>
          <a:p>
            <a:pPr marL="461963" indent="-461963" eaLnBrk="1" hangingPunct="1">
              <a:spcBef>
                <a:spcPts val="600"/>
              </a:spcBef>
              <a:buFont typeface="Wingdings" charset="2"/>
              <a:buNone/>
            </a:pPr>
            <a:r>
              <a:rPr lang="en-US" sz="2400" dirty="0" smtClean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calcium = </a:t>
            </a:r>
            <a:r>
              <a:rPr lang="en-US" sz="2400" b="1" dirty="0">
                <a:solidFill>
                  <a:srgbClr val="0D0D0D"/>
                </a:solidFill>
              </a:rPr>
              <a:t>metal	</a:t>
            </a:r>
            <a:r>
              <a:rPr lang="en-US" sz="2400" b="1" dirty="0" smtClean="0">
                <a:solidFill>
                  <a:srgbClr val="0D0D0D"/>
                </a:solidFill>
              </a:rPr>
              <a:t>  chlorine </a:t>
            </a:r>
            <a:r>
              <a:rPr lang="en-US" sz="2400" b="1" dirty="0">
                <a:solidFill>
                  <a:srgbClr val="0D0D0D"/>
                </a:solidFill>
              </a:rPr>
              <a:t>= nonmetal</a:t>
            </a:r>
          </a:p>
          <a:p>
            <a:pPr marL="461963" indent="-461963" eaLnBrk="1" hangingPunct="1">
              <a:spcBef>
                <a:spcPts val="600"/>
              </a:spcBef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B</a:t>
            </a:r>
            <a:r>
              <a:rPr lang="en-US" sz="2400" b="1" dirty="0">
                <a:solidFill>
                  <a:srgbClr val="0D0D0D"/>
                </a:solidFill>
              </a:rPr>
              <a:t>.  </a:t>
            </a:r>
            <a:r>
              <a:rPr lang="en-US" sz="2400" dirty="0">
                <a:solidFill>
                  <a:srgbClr val="0D0D0D"/>
                </a:solidFill>
              </a:rPr>
              <a:t>State the number of valence electrons for each.</a:t>
            </a:r>
          </a:p>
          <a:p>
            <a:pPr marL="461963" indent="-461963" eaLnBrk="1" hangingPunct="1">
              <a:spcBef>
                <a:spcPts val="600"/>
              </a:spcBef>
              <a:buFont typeface="Wingdings" charset="2"/>
              <a:buNone/>
            </a:pPr>
            <a:r>
              <a:rPr lang="en-US" sz="2400" dirty="0" smtClean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Calcium in Group 2A (2) has </a:t>
            </a:r>
            <a:r>
              <a:rPr lang="en-US" sz="2400" b="1" dirty="0">
                <a:solidFill>
                  <a:srgbClr val="0D0D0D"/>
                </a:solidFill>
              </a:rPr>
              <a:t>two valence electrons.</a:t>
            </a:r>
          </a:p>
          <a:p>
            <a:pPr marL="461963" indent="-461963" eaLnBrk="1" hangingPunct="1">
              <a:spcBef>
                <a:spcPts val="600"/>
              </a:spcBef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	Chlorine in Group </a:t>
            </a:r>
            <a:r>
              <a:rPr lang="en-US" sz="2400" b="1" dirty="0">
                <a:solidFill>
                  <a:srgbClr val="0D0D0D"/>
                </a:solidFill>
              </a:rPr>
              <a:t>7</a:t>
            </a:r>
            <a:r>
              <a:rPr lang="en-US" sz="2400" b="1" dirty="0" smtClean="0">
                <a:solidFill>
                  <a:srgbClr val="0D0D0D"/>
                </a:solidFill>
              </a:rPr>
              <a:t>A (17) has </a:t>
            </a:r>
            <a:r>
              <a:rPr lang="en-US" sz="2400" b="1" dirty="0">
                <a:solidFill>
                  <a:srgbClr val="0D0D0D"/>
                </a:solidFill>
              </a:rPr>
              <a:t>seven valence electrons.</a:t>
            </a:r>
          </a:p>
          <a:p>
            <a:pPr marL="461963" indent="-461963" eaLnBrk="1" hangingPunct="1">
              <a:spcBef>
                <a:spcPts val="600"/>
              </a:spcBef>
              <a:buFont typeface="Wingdings" charset="2"/>
              <a:buNone/>
            </a:pPr>
            <a:r>
              <a:rPr lang="en-US" sz="2400" dirty="0">
                <a:solidFill>
                  <a:srgbClr val="0D0D0D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7784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dirty="0">
                <a:solidFill>
                  <a:srgbClr val="0D0D0D"/>
                </a:solidFill>
              </a:rPr>
              <a:t>Consider the elements calcium and chlorine.</a:t>
            </a:r>
            <a:endParaRPr lang="en-US" sz="2400" dirty="0"/>
          </a:p>
          <a:p>
            <a:pPr eaLnBrk="1" hangingPunct="1">
              <a:buFont typeface="Wingdings" charset="2"/>
              <a:buNone/>
            </a:pPr>
            <a:endParaRPr lang="en-US" sz="2400" dirty="0"/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 smtClean="0"/>
              <a:t>C</a:t>
            </a:r>
            <a:r>
              <a:rPr lang="en-US" sz="2400" b="1" dirty="0" smtClean="0">
                <a:solidFill>
                  <a:srgbClr val="0D0D0D"/>
                </a:solidFill>
              </a:rPr>
              <a:t>.	</a:t>
            </a:r>
            <a:r>
              <a:rPr lang="en-US" sz="2400" dirty="0" smtClean="0">
                <a:solidFill>
                  <a:srgbClr val="0D0D0D"/>
                </a:solidFill>
              </a:rPr>
              <a:t>State </a:t>
            </a:r>
            <a:r>
              <a:rPr lang="en-US" sz="2400" dirty="0">
                <a:solidFill>
                  <a:srgbClr val="0D0D0D"/>
                </a:solidFill>
              </a:rPr>
              <a:t>the number of electrons that must be lost </a:t>
            </a:r>
            <a:r>
              <a:rPr lang="en-US" sz="2400" dirty="0" smtClean="0">
                <a:solidFill>
                  <a:srgbClr val="0D0D0D"/>
                </a:solidFill>
              </a:rPr>
              <a:t>or gained </a:t>
            </a:r>
            <a:r>
              <a:rPr lang="en-US" sz="2400" dirty="0">
                <a:solidFill>
                  <a:srgbClr val="0D0D0D"/>
                </a:solidFill>
              </a:rPr>
              <a:t>for each to acquire an octet.</a:t>
            </a: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Calcium </a:t>
            </a:r>
            <a:r>
              <a:rPr lang="en-US" sz="2400" b="1" dirty="0">
                <a:solidFill>
                  <a:srgbClr val="0D0D0D"/>
                </a:solidFill>
              </a:rPr>
              <a:t>will lose two electrons to acquire an octet.</a:t>
            </a: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Chlorine </a:t>
            </a:r>
            <a:r>
              <a:rPr lang="en-US" sz="2400" b="1" dirty="0">
                <a:solidFill>
                  <a:srgbClr val="0D0D0D"/>
                </a:solidFill>
              </a:rPr>
              <a:t>will gain one electron to acquire an octet.</a:t>
            </a: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endParaRPr lang="en-US" sz="2400" dirty="0">
              <a:solidFill>
                <a:srgbClr val="0D0D0D"/>
              </a:solidFill>
            </a:endParaRP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D.	</a:t>
            </a:r>
            <a:r>
              <a:rPr lang="en-US" sz="2400" dirty="0" smtClean="0">
                <a:solidFill>
                  <a:srgbClr val="0D0D0D"/>
                </a:solidFill>
              </a:rPr>
              <a:t>Write </a:t>
            </a:r>
            <a:r>
              <a:rPr lang="en-US" sz="2400" dirty="0">
                <a:solidFill>
                  <a:srgbClr val="0D0D0D"/>
                </a:solidFill>
              </a:rPr>
              <a:t>the symbol, including its ionic charge, </a:t>
            </a:r>
            <a:r>
              <a:rPr lang="en-US" sz="2400" dirty="0" smtClean="0">
                <a:solidFill>
                  <a:srgbClr val="0D0D0D"/>
                </a:solidFill>
              </a:rPr>
              <a:t>and name </a:t>
            </a:r>
            <a:r>
              <a:rPr lang="en-US" sz="2400" dirty="0">
                <a:solidFill>
                  <a:srgbClr val="0D0D0D"/>
                </a:solidFill>
              </a:rPr>
              <a:t>of each resulting ion.</a:t>
            </a: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	Ca</a:t>
            </a:r>
            <a:r>
              <a:rPr lang="en-US" sz="2400" b="1" baseline="30000" dirty="0" smtClean="0">
                <a:solidFill>
                  <a:srgbClr val="0D0D0D"/>
                </a:solidFill>
              </a:rPr>
              <a:t>2</a:t>
            </a:r>
            <a:r>
              <a:rPr lang="en-US" sz="2400" b="1" baseline="30000" dirty="0">
                <a:solidFill>
                  <a:srgbClr val="0D0D0D"/>
                </a:solidFill>
              </a:rPr>
              <a:t>+  </a:t>
            </a:r>
            <a:r>
              <a:rPr lang="en-US" sz="2400" b="1" dirty="0">
                <a:solidFill>
                  <a:srgbClr val="0D0D0D"/>
                </a:solidFill>
              </a:rPr>
              <a:t>calcium</a:t>
            </a:r>
          </a:p>
          <a:p>
            <a:pPr marL="403225" indent="-403225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Cl</a:t>
            </a:r>
            <a:r>
              <a:rPr lang="en-US" sz="2400" b="1" baseline="30000" dirty="0">
                <a:solidFill>
                  <a:srgbClr val="0D0D0D"/>
                </a:solidFill>
              </a:rPr>
              <a:t>−</a:t>
            </a:r>
            <a:r>
              <a:rPr lang="en-US" sz="2400" b="1" dirty="0">
                <a:solidFill>
                  <a:srgbClr val="0D0D0D"/>
                </a:solidFill>
              </a:rPr>
              <a:t>   chloride</a:t>
            </a:r>
          </a:p>
          <a:p>
            <a:pPr eaLnBrk="1" hangingPunct="1">
              <a:buFont typeface="Wingdings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489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/>
              <a:t>	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6.2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00000"/>
                </a:solidFill>
              </a:rPr>
              <a:t>Ionic Compounds 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4823" y="2629989"/>
            <a:ext cx="2838994" cy="170688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Times New Roman" charset="0"/>
              <a:buNone/>
            </a:pPr>
            <a:r>
              <a:rPr lang="en-US" sz="2000" dirty="0" smtClean="0"/>
              <a:t>The elements sodium and chlorine react to form the ionic compound sodium chloride, the compound that makes up table </a:t>
            </a:r>
            <a:r>
              <a:rPr lang="en-US" sz="2000" dirty="0"/>
              <a:t>s</a:t>
            </a:r>
            <a:r>
              <a:rPr lang="en-US" sz="2000" dirty="0" smtClean="0"/>
              <a:t>alt.</a:t>
            </a:r>
            <a:endParaRPr lang="en-US" sz="2000" dirty="0"/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609600" y="5410200"/>
            <a:ext cx="71612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 </a:t>
            </a:r>
            <a:r>
              <a:rPr lang="en-US" dirty="0">
                <a:latin typeface="Times New Roman" pitchFamily="18" charset="0"/>
              </a:rPr>
              <a:t>Using charge balance, write the correct</a:t>
            </a:r>
          </a:p>
          <a:p>
            <a:r>
              <a:rPr lang="en-US" dirty="0">
                <a:latin typeface="Times New Roman" pitchFamily="18" charset="0"/>
              </a:rPr>
              <a:t>formula for an ionic compound.</a:t>
            </a:r>
          </a:p>
        </p:txBody>
      </p:sp>
      <p:pic>
        <p:nvPicPr>
          <p:cNvPr id="6" name="Picture 5" descr="06_01_Figure.jpg"/>
          <p:cNvPicPr>
            <a:picLocks noChangeAspect="1"/>
          </p:cNvPicPr>
          <p:nvPr/>
        </p:nvPicPr>
        <p:blipFill>
          <a:blip r:embed="rId3" cstate="print"/>
          <a:srcRect l="35769" t="29167" r="29838" b="2546"/>
          <a:stretch>
            <a:fillRect/>
          </a:stretch>
        </p:blipFill>
        <p:spPr>
          <a:xfrm>
            <a:off x="5791200" y="1600200"/>
            <a:ext cx="1828800" cy="37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4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581025" y="261752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6.1</a:t>
            </a:r>
            <a:r>
              <a:rPr lang="en-US" dirty="0"/>
              <a:t>  </a:t>
            </a:r>
            <a:r>
              <a:rPr lang="en-US" dirty="0">
                <a:solidFill>
                  <a:srgbClr val="800000"/>
                </a:solidFill>
              </a:rPr>
              <a:t>Ions</a:t>
            </a:r>
            <a:r>
              <a:rPr lang="en-US" dirty="0" smtClean="0">
                <a:solidFill>
                  <a:srgbClr val="800000"/>
                </a:solidFill>
              </a:rPr>
              <a:t>: Transfer of Electrons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543800" cy="3886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"/>
              </a:spcBef>
              <a:buSzTx/>
              <a:buFontTx/>
              <a:buNone/>
            </a:pPr>
            <a:r>
              <a:rPr lang="en-US" sz="2400" dirty="0"/>
              <a:t>Atoms form positively charged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ions when </a:t>
            </a:r>
            <a:r>
              <a:rPr lang="en-US" sz="2400" dirty="0"/>
              <a:t>they lose electrons and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00"/>
              </a:spcBef>
              <a:buSzTx/>
              <a:buFontTx/>
              <a:buNone/>
            </a:pPr>
            <a:r>
              <a:rPr lang="en-US" sz="2400" dirty="0"/>
              <a:t>negatively charged ions when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00"/>
              </a:spcBef>
              <a:buSzTx/>
              <a:buFontTx/>
              <a:buNone/>
            </a:pPr>
            <a:r>
              <a:rPr lang="en-US" sz="2400" dirty="0"/>
              <a:t>they gain electrons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spcBef>
                <a:spcPts val="100"/>
              </a:spcBef>
              <a:buSzTx/>
              <a:buFontTx/>
              <a:buNone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spcBef>
                <a:spcPts val="100"/>
              </a:spcBef>
              <a:buSzTx/>
              <a:buFontTx/>
              <a:buNone/>
            </a:pPr>
            <a:r>
              <a:rPr lang="en-US" sz="2400" dirty="0"/>
              <a:t>Ionic bonds are formed by the strong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00"/>
              </a:spcBef>
              <a:buSzTx/>
              <a:buFontTx/>
              <a:buNone/>
            </a:pPr>
            <a:r>
              <a:rPr lang="en-US" sz="2400" dirty="0"/>
              <a:t>attractive forces between positive and 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00"/>
              </a:spcBef>
              <a:buSzTx/>
              <a:buFontTx/>
              <a:buNone/>
            </a:pPr>
            <a:r>
              <a:rPr lang="en-US" sz="2400" dirty="0"/>
              <a:t>negative ions</a:t>
            </a:r>
            <a:r>
              <a:rPr lang="en-US" sz="2400" dirty="0" smtClean="0"/>
              <a:t>.</a:t>
            </a:r>
            <a:endParaRPr lang="en-US" sz="24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DA0D0"/>
              </a:buClr>
              <a:buFont typeface="Wingdings" charset="2"/>
              <a:buNone/>
            </a:pPr>
            <a:endParaRPr lang="en-US" sz="24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DA0D0"/>
              </a:buClr>
              <a:buFont typeface="Wingdings" charset="2"/>
              <a:buNone/>
            </a:pPr>
            <a:endParaRPr lang="en-US" sz="24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DA0D0"/>
              </a:buClr>
              <a:buFont typeface="Wingdings" charset="2"/>
              <a:buNone/>
            </a:pPr>
            <a:endParaRPr lang="en-US" sz="24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7DA0D0"/>
              </a:buClr>
              <a:buFont typeface="Wingdings" charset="2"/>
              <a:buNone/>
            </a:pPr>
            <a:endParaRPr lang="en-US" sz="2400" b="1" dirty="0"/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641350" y="5061284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</a:t>
            </a:r>
            <a:r>
              <a:rPr lang="en-US" b="1" dirty="0" smtClean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Goal  </a:t>
            </a:r>
            <a:r>
              <a:rPr lang="en-US" dirty="0" smtClean="0">
                <a:latin typeface="Times New Roman" pitchFamily="18" charset="0"/>
              </a:rPr>
              <a:t>Write </a:t>
            </a:r>
            <a:r>
              <a:rPr lang="en-US" dirty="0">
                <a:latin typeface="Times New Roman" pitchFamily="18" charset="0"/>
              </a:rPr>
              <a:t>the symbols for the </a:t>
            </a:r>
            <a:r>
              <a:rPr lang="en-US" dirty="0" smtClean="0">
                <a:latin typeface="Times New Roman" pitchFamily="18" charset="0"/>
              </a:rPr>
              <a:t>simple </a:t>
            </a:r>
            <a:r>
              <a:rPr lang="en-US" dirty="0">
                <a:latin typeface="Times New Roman" pitchFamily="18" charset="0"/>
              </a:rPr>
              <a:t>ions of the representative elements.</a:t>
            </a:r>
          </a:p>
        </p:txBody>
      </p:sp>
      <p:pic>
        <p:nvPicPr>
          <p:cNvPr id="6" name="Picture 5" descr="06_NaC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3620" y="1762497"/>
            <a:ext cx="2242355" cy="2643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29201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Properties of Ionic Compounds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67600" cy="4419600"/>
          </a:xfrm>
        </p:spPr>
        <p:txBody>
          <a:bodyPr/>
          <a:lstStyle/>
          <a:p>
            <a:pPr eaLnBrk="1" hangingPunct="1">
              <a:buClr>
                <a:srgbClr val="7DA0D0"/>
              </a:buClr>
              <a:buFont typeface="Wingdings" charset="2"/>
              <a:buNone/>
            </a:pPr>
            <a:r>
              <a:rPr lang="en-US" sz="2400" b="1" dirty="0"/>
              <a:t>Ionic compounds</a:t>
            </a:r>
            <a:endParaRPr lang="en-US" sz="2400" dirty="0">
              <a:solidFill>
                <a:srgbClr val="FF3300"/>
              </a:solidFill>
            </a:endParaRP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consist of positive and negative ions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have attractions called </a:t>
            </a:r>
            <a:r>
              <a:rPr lang="en-US" sz="2400" b="1" dirty="0">
                <a:solidFill>
                  <a:srgbClr val="0D0D0D"/>
                </a:solidFill>
              </a:rPr>
              <a:t>ionic bonds</a:t>
            </a:r>
            <a:r>
              <a:rPr lang="en-US" sz="2400" dirty="0">
                <a:solidFill>
                  <a:srgbClr val="0D0D0D"/>
                </a:solidFill>
              </a:rPr>
              <a:t> </a:t>
            </a:r>
            <a:r>
              <a:rPr lang="en-US" sz="2400" dirty="0"/>
              <a:t>between positively and negatively charged ions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have high melting points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are solid at room temperature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dirty="0"/>
          </a:p>
          <a:p>
            <a:pPr eaLnBrk="1" hangingPunct="1">
              <a:buClr>
                <a:srgbClr val="7DA0D0"/>
              </a:buClr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27459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NaCl, an </a:t>
            </a:r>
            <a:r>
              <a:rPr lang="en-US" dirty="0">
                <a:solidFill>
                  <a:schemeClr val="tx2"/>
                </a:solidFill>
              </a:rPr>
              <a:t>Ionic Compound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609600" y="1752600"/>
            <a:ext cx="3657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itchFamily="18" charset="0"/>
              </a:rPr>
              <a:t>Sodium chloride is more commonly known as table salt. The magnification of </a:t>
            </a:r>
          </a:p>
          <a:p>
            <a:r>
              <a:rPr lang="en-US" dirty="0" smtClean="0">
                <a:latin typeface="Times New Roman" pitchFamily="18" charset="0"/>
              </a:rPr>
              <a:t>NaCl </a:t>
            </a:r>
            <a:r>
              <a:rPr lang="en-US" dirty="0">
                <a:latin typeface="Times New Roman" pitchFamily="18" charset="0"/>
              </a:rPr>
              <a:t>crystals shows the arrangement of Na</a:t>
            </a:r>
            <a:r>
              <a:rPr lang="en-US" baseline="30000" dirty="0">
                <a:latin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</a:rPr>
              <a:t> and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Cl</a:t>
            </a:r>
            <a:r>
              <a:rPr lang="en-US" baseline="30000" dirty="0">
                <a:latin typeface="Times New Roman" pitchFamily="18" charset="0"/>
              </a:rPr>
              <a:t>−</a:t>
            </a:r>
            <a:r>
              <a:rPr lang="en-US" dirty="0">
                <a:latin typeface="Times New Roman" pitchFamily="18" charset="0"/>
              </a:rPr>
              <a:t> ions in a </a:t>
            </a:r>
            <a:r>
              <a:rPr lang="en-US" dirty="0" smtClean="0">
                <a:latin typeface="Times New Roman" pitchFamily="18" charset="0"/>
              </a:rPr>
              <a:t>NaCl </a:t>
            </a:r>
            <a:r>
              <a:rPr lang="en-US" dirty="0">
                <a:latin typeface="Times New Roman" pitchFamily="18" charset="0"/>
              </a:rPr>
              <a:t>crystal.</a:t>
            </a:r>
          </a:p>
        </p:txBody>
      </p:sp>
      <p:pic>
        <p:nvPicPr>
          <p:cNvPr id="5" name="Picture 4" descr="06_01_Figure.jpg"/>
          <p:cNvPicPr>
            <a:picLocks noChangeAspect="1"/>
          </p:cNvPicPr>
          <p:nvPr/>
        </p:nvPicPr>
        <p:blipFill>
          <a:blip r:embed="rId2" cstate="print"/>
          <a:srcRect b="2546"/>
          <a:stretch>
            <a:fillRect/>
          </a:stretch>
        </p:blipFill>
        <p:spPr>
          <a:xfrm>
            <a:off x="4419600" y="1752600"/>
            <a:ext cx="4426116" cy="441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9428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Formulas of Ionic Compounds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599" y="1600200"/>
            <a:ext cx="7820297" cy="3886200"/>
          </a:xfrm>
        </p:spPr>
        <p:txBody>
          <a:bodyPr/>
          <a:lstStyle/>
          <a:p>
            <a:pPr marL="0" indent="0" eaLnBrk="1" hangingPunct="1">
              <a:buClr>
                <a:srgbClr val="00CC00"/>
              </a:buClr>
              <a:buSzTx/>
              <a:buFontTx/>
              <a:buNone/>
              <a:tabLst>
                <a:tab pos="228600" algn="l"/>
              </a:tabLst>
            </a:pPr>
            <a:r>
              <a:rPr lang="en-US" sz="2400" dirty="0" smtClean="0"/>
              <a:t>In a </a:t>
            </a:r>
            <a:r>
              <a:rPr lang="en-US" sz="2400" b="1" dirty="0" smtClean="0"/>
              <a:t>chemical</a:t>
            </a:r>
            <a:r>
              <a:rPr lang="en-US" sz="2400" dirty="0" smtClean="0"/>
              <a:t> </a:t>
            </a:r>
            <a:r>
              <a:rPr lang="en-US" sz="2400" b="1" dirty="0" smtClean="0"/>
              <a:t>formula</a:t>
            </a:r>
            <a:r>
              <a:rPr lang="en-US" sz="2400" dirty="0" smtClean="0"/>
              <a:t>,</a:t>
            </a:r>
            <a:endParaRPr lang="en-US" sz="2400" dirty="0"/>
          </a:p>
          <a:p>
            <a:pPr marL="320040" indent="-320040" eaLnBrk="1" hangingPunct="1">
              <a:buClr>
                <a:schemeClr val="accent1"/>
              </a:buClr>
              <a:buSzTx/>
              <a:buFont typeface="Arial" charset="0"/>
              <a:buChar char="•"/>
              <a:tabLst>
                <a:tab pos="228600" algn="l"/>
              </a:tabLst>
            </a:pPr>
            <a:r>
              <a:rPr lang="en-US" sz="2400" dirty="0" smtClean="0"/>
              <a:t>the symbols and subscripts are written in </a:t>
            </a:r>
            <a:r>
              <a:rPr lang="en-US" sz="2400" dirty="0"/>
              <a:t>the lowest whole-number ratio of the atoms or ions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228600" algn="l"/>
              </a:tabLst>
            </a:pPr>
            <a:r>
              <a:rPr lang="en-US" sz="2400" dirty="0"/>
              <a:t>of ionic </a:t>
            </a:r>
            <a:r>
              <a:rPr lang="en-US" sz="2400" dirty="0" smtClean="0"/>
              <a:t>compounds, the </a:t>
            </a:r>
            <a:r>
              <a:rPr lang="en-US" sz="2400" dirty="0"/>
              <a:t>sum of ion charges equals zero 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228600" algn="l"/>
              </a:tabLst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D0D0D"/>
                </a:solidFill>
              </a:rPr>
              <a:t>total </a:t>
            </a:r>
            <a:r>
              <a:rPr lang="en-US" sz="2400" b="1" dirty="0">
                <a:solidFill>
                  <a:srgbClr val="0D0D0D"/>
                </a:solidFill>
              </a:rPr>
              <a:t>positive </a:t>
            </a:r>
            <a:r>
              <a:rPr lang="en-US" sz="2400" b="1" dirty="0" smtClean="0">
                <a:solidFill>
                  <a:srgbClr val="0D0D0D"/>
                </a:solidFill>
              </a:rPr>
              <a:t>charge = total </a:t>
            </a:r>
            <a:r>
              <a:rPr lang="en-US" sz="2400" b="1" dirty="0">
                <a:solidFill>
                  <a:srgbClr val="0D0D0D"/>
                </a:solidFill>
              </a:rPr>
              <a:t>negative charge</a:t>
            </a:r>
          </a:p>
        </p:txBody>
      </p:sp>
      <p:pic>
        <p:nvPicPr>
          <p:cNvPr id="5" name="Picture 4" descr="06_Pg172_UnFigure_1.jpg"/>
          <p:cNvPicPr>
            <a:picLocks noChangeAspect="1"/>
          </p:cNvPicPr>
          <p:nvPr/>
        </p:nvPicPr>
        <p:blipFill>
          <a:blip r:embed="rId3" cstate="print"/>
          <a:srcRect b="5268"/>
          <a:stretch>
            <a:fillRect/>
          </a:stretch>
        </p:blipFill>
        <p:spPr>
          <a:xfrm>
            <a:off x="1635034" y="4345577"/>
            <a:ext cx="5334000" cy="18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18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Subscripts in Formulas</a:t>
            </a:r>
          </a:p>
        </p:txBody>
      </p:sp>
      <p:pic>
        <p:nvPicPr>
          <p:cNvPr id="5" name="Picture 4" descr="06_Pg172_UnFigure_2.jpg"/>
          <p:cNvPicPr>
            <a:picLocks noChangeAspect="1"/>
          </p:cNvPicPr>
          <p:nvPr/>
        </p:nvPicPr>
        <p:blipFill>
          <a:blip r:embed="rId3" cstate="print"/>
          <a:srcRect b="2719"/>
          <a:stretch>
            <a:fillRect/>
          </a:stretch>
        </p:blipFill>
        <p:spPr>
          <a:xfrm>
            <a:off x="1219200" y="1646219"/>
            <a:ext cx="6662131" cy="3916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35056" y="412446"/>
            <a:ext cx="2824216" cy="7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309293"/>
            <a:ext cx="8436429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Writing Ionic Formulas from Ion Charges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467600" cy="4572000"/>
          </a:xfrm>
        </p:spPr>
        <p:txBody>
          <a:bodyPr/>
          <a:lstStyle/>
          <a:p>
            <a:pPr marL="0" indent="0" defTabSz="457200" eaLnBrk="1" hangingPunct="1">
              <a:spcBef>
                <a:spcPct val="10000"/>
              </a:spcBef>
              <a:spcAft>
                <a:spcPct val="10000"/>
              </a:spcAft>
              <a:buClr>
                <a:srgbClr val="7DA0D0"/>
              </a:buClr>
              <a:buFont typeface="Wingdings" charset="2"/>
              <a:buNone/>
              <a:tabLst>
                <a:tab pos="114300" algn="l"/>
                <a:tab pos="28575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To balance ionic charge in an ionic compound,</a:t>
            </a:r>
          </a:p>
          <a:p>
            <a:pPr marL="0" indent="0" defTabSz="457200" eaLnBrk="1" hangingPunct="1">
              <a:spcBef>
                <a:spcPct val="10000"/>
              </a:spcBef>
              <a:spcAft>
                <a:spcPct val="10000"/>
              </a:spcAft>
              <a:buClr>
                <a:srgbClr val="7DA0D0"/>
              </a:buClr>
              <a:buFont typeface="Wingdings" charset="2"/>
              <a:buNone/>
              <a:tabLst>
                <a:tab pos="114300" algn="l"/>
                <a:tab pos="28575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			total positive charge = total negative charge</a:t>
            </a:r>
          </a:p>
          <a:p>
            <a:pPr marL="0" indent="0" defTabSz="457200" eaLnBrk="1" hangingPunct="1">
              <a:buClr>
                <a:srgbClr val="7DA0D0"/>
              </a:buClr>
              <a:buFont typeface="Wingdings" charset="2"/>
              <a:buNone/>
              <a:tabLst>
                <a:tab pos="114300" algn="l"/>
                <a:tab pos="285750" algn="l"/>
              </a:tabLst>
            </a:pPr>
            <a:r>
              <a:rPr lang="en-US" sz="2800" dirty="0"/>
              <a:t>	</a:t>
            </a:r>
          </a:p>
          <a:p>
            <a:pPr marL="0" indent="0" defTabSz="457200" eaLnBrk="1" hangingPunct="1">
              <a:buClr>
                <a:srgbClr val="7DA0D0"/>
              </a:buClr>
              <a:buFont typeface="Wingdings" charset="2"/>
              <a:buNone/>
              <a:tabLst>
                <a:tab pos="114300" algn="l"/>
                <a:tab pos="285750" algn="l"/>
              </a:tabLst>
            </a:pPr>
            <a:endParaRPr lang="en-US" sz="2800" dirty="0"/>
          </a:p>
        </p:txBody>
      </p:sp>
      <p:pic>
        <p:nvPicPr>
          <p:cNvPr id="5" name="Picture 4" descr="06_Pg172_UnFigure_3.jpg"/>
          <p:cNvPicPr>
            <a:picLocks noChangeAspect="1"/>
          </p:cNvPicPr>
          <p:nvPr/>
        </p:nvPicPr>
        <p:blipFill>
          <a:blip r:embed="rId2" cstate="print"/>
          <a:srcRect b="3648"/>
          <a:stretch>
            <a:fillRect/>
          </a:stretch>
        </p:blipFill>
        <p:spPr>
          <a:xfrm>
            <a:off x="1447800" y="2667000"/>
            <a:ext cx="6248400" cy="35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3649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Learning </a:t>
            </a:r>
            <a:r>
              <a:rPr lang="en-US" dirty="0">
                <a:solidFill>
                  <a:schemeClr val="tx2"/>
                </a:solidFill>
              </a:rPr>
              <a:t>Check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tabLst>
                <a:tab pos="404813" algn="l"/>
              </a:tabLst>
            </a:pPr>
            <a:r>
              <a:rPr lang="en-US" sz="2400" dirty="0"/>
              <a:t>Write the ionic formula </a:t>
            </a:r>
            <a:r>
              <a:rPr lang="en-US" sz="2400" dirty="0" smtClean="0"/>
              <a:t>for </a:t>
            </a:r>
            <a:r>
              <a:rPr lang="en-US" sz="2400" dirty="0"/>
              <a:t>the compound formed with Ba</a:t>
            </a:r>
            <a:r>
              <a:rPr lang="en-US" sz="2400" baseline="30000" dirty="0"/>
              <a:t>2+</a:t>
            </a:r>
            <a:r>
              <a:rPr lang="en-US" sz="2400" dirty="0"/>
              <a:t> and Cl</a:t>
            </a:r>
            <a:r>
              <a:rPr lang="en-US" sz="2400" baseline="30000" dirty="0">
                <a:sym typeface="Symbol" charset="2"/>
              </a:rPr>
              <a:t>−</a:t>
            </a:r>
            <a:r>
              <a:rPr lang="en-US" sz="2400" dirty="0">
                <a:sym typeface="Symbol" charset="2"/>
              </a:rPr>
              <a:t> ions</a:t>
            </a:r>
            <a:r>
              <a:rPr lang="en-US" sz="2400" dirty="0" smtClean="0">
                <a:sym typeface="Symbol" charset="2"/>
              </a:rPr>
              <a:t>.</a:t>
            </a:r>
            <a:endParaRPr lang="en-US" sz="240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07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45199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Solution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Clr>
                <a:srgbClr val="7DA0D0"/>
              </a:buClr>
              <a:buFont typeface="Wingdings" charset="2"/>
              <a:buNone/>
              <a:tabLst>
                <a:tab pos="279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Write the ionic formula </a:t>
            </a:r>
            <a:r>
              <a:rPr lang="en-US" sz="2400" dirty="0" smtClean="0">
                <a:solidFill>
                  <a:srgbClr val="0D0D0D"/>
                </a:solidFill>
              </a:rPr>
              <a:t>for </a:t>
            </a:r>
            <a:r>
              <a:rPr lang="en-US" sz="2400" dirty="0">
                <a:solidFill>
                  <a:srgbClr val="0D0D0D"/>
                </a:solidFill>
              </a:rPr>
              <a:t>the compound formed with Ba</a:t>
            </a:r>
            <a:r>
              <a:rPr lang="en-US" sz="2400" baseline="30000" dirty="0">
                <a:solidFill>
                  <a:srgbClr val="0D0D0D"/>
                </a:solidFill>
              </a:rPr>
              <a:t>2+</a:t>
            </a:r>
            <a:r>
              <a:rPr lang="en-US" sz="2400" dirty="0">
                <a:solidFill>
                  <a:srgbClr val="0D0D0D"/>
                </a:solidFill>
              </a:rPr>
              <a:t> and Cl</a:t>
            </a:r>
            <a:r>
              <a:rPr lang="en-US" sz="2400" baseline="30000" dirty="0">
                <a:solidFill>
                  <a:srgbClr val="0D0D0D"/>
                </a:solidFill>
                <a:sym typeface="Symbol" charset="2"/>
              </a:rPr>
              <a:t>−</a:t>
            </a:r>
            <a:r>
              <a:rPr lang="en-US" sz="2400" dirty="0">
                <a:solidFill>
                  <a:srgbClr val="0D0D0D"/>
                </a:solidFill>
                <a:sym typeface="Symbol" charset="2"/>
              </a:rPr>
              <a:t> ions.</a:t>
            </a:r>
            <a:endParaRPr lang="en-US" sz="2400" dirty="0">
              <a:solidFill>
                <a:srgbClr val="0D0D0D"/>
              </a:solidFill>
            </a:endParaRPr>
          </a:p>
          <a:p>
            <a:pPr marL="0" indent="0" eaLnBrk="1" hangingPunct="1">
              <a:spcAft>
                <a:spcPct val="10000"/>
              </a:spcAft>
              <a:buClr>
                <a:srgbClr val="7DA0D0"/>
              </a:buClr>
              <a:buFont typeface="Wingdings" charset="2"/>
              <a:buNone/>
              <a:tabLst>
                <a:tab pos="2794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Write the symbols of the ions:</a:t>
            </a:r>
          </a:p>
          <a:p>
            <a:pPr marL="673100" lvl="1" eaLnBrk="1" hangingPunct="1">
              <a:spcAft>
                <a:spcPct val="10000"/>
              </a:spcAft>
              <a:buClr>
                <a:srgbClr val="7DA0D0"/>
              </a:buClr>
              <a:buSzTx/>
              <a:buFont typeface="Wingdings 2" charset="2"/>
              <a:buNone/>
              <a:tabLst>
                <a:tab pos="2794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		</a:t>
            </a:r>
            <a:r>
              <a:rPr lang="en-US" sz="2400" b="1" dirty="0" smtClean="0">
                <a:solidFill>
                  <a:srgbClr val="0D0D0D"/>
                </a:solidFill>
              </a:rPr>
              <a:t>Ba</a:t>
            </a:r>
            <a:r>
              <a:rPr lang="en-US" sz="2400" b="1" baseline="30000" dirty="0" smtClean="0">
                <a:solidFill>
                  <a:srgbClr val="0D0D0D"/>
                </a:solidFill>
              </a:rPr>
              <a:t>2</a:t>
            </a:r>
            <a:r>
              <a:rPr lang="en-US" sz="2400" b="1" baseline="30000" dirty="0">
                <a:solidFill>
                  <a:srgbClr val="0D0D0D"/>
                </a:solidFill>
              </a:rPr>
              <a:t>+</a:t>
            </a:r>
            <a:r>
              <a:rPr lang="en-US" sz="2400" b="1" dirty="0">
                <a:solidFill>
                  <a:srgbClr val="0D0D0D"/>
                </a:solidFill>
              </a:rPr>
              <a:t>  	           Cl</a:t>
            </a:r>
            <a:r>
              <a:rPr lang="en-US" sz="2400" b="1" baseline="30000" dirty="0">
                <a:solidFill>
                  <a:srgbClr val="0D0D0D"/>
                </a:solidFill>
                <a:sym typeface="Symbol" charset="2"/>
              </a:rPr>
              <a:t>−</a:t>
            </a:r>
            <a:r>
              <a:rPr lang="en-US" sz="2400" b="1" baseline="30000" dirty="0">
                <a:solidFill>
                  <a:srgbClr val="0D0D0D"/>
                </a:solidFill>
              </a:rPr>
              <a:t>                            </a:t>
            </a:r>
            <a:r>
              <a:rPr lang="en-US" sz="2400" b="1" dirty="0">
                <a:solidFill>
                  <a:srgbClr val="0D0D0D"/>
                </a:solidFill>
              </a:rPr>
              <a:t> </a:t>
            </a:r>
          </a:p>
          <a:p>
            <a:pPr marL="0" indent="0" eaLnBrk="1" hangingPunct="1">
              <a:spcAft>
                <a:spcPct val="10000"/>
              </a:spcAft>
              <a:buClr>
                <a:srgbClr val="7DA0D0"/>
              </a:buClr>
              <a:buFont typeface="Wingdings" charset="2"/>
              <a:buNone/>
              <a:tabLst>
                <a:tab pos="2794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Balance the charges:</a:t>
            </a:r>
          </a:p>
          <a:p>
            <a:pPr marL="0" indent="0" eaLnBrk="1" hangingPunct="1">
              <a:spcAft>
                <a:spcPct val="10000"/>
              </a:spcAft>
              <a:buClr>
                <a:srgbClr val="7DA0D0"/>
              </a:buClr>
              <a:buSzTx/>
              <a:buFont typeface="Wingdings" charset="2"/>
              <a:buNone/>
              <a:tabLst>
                <a:tab pos="2794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	      	1(2+)   +    2(1</a:t>
            </a:r>
            <a:r>
              <a:rPr lang="en-US" sz="2400" b="1" dirty="0">
                <a:solidFill>
                  <a:srgbClr val="0D0D0D"/>
                </a:solidFill>
                <a:sym typeface="Symbol" charset="2"/>
              </a:rPr>
              <a:t>−</a:t>
            </a:r>
            <a:r>
              <a:rPr lang="en-US" sz="2400" b="1" dirty="0">
                <a:solidFill>
                  <a:srgbClr val="0D0D0D"/>
                </a:solidFill>
              </a:rPr>
              <a:t>)  =  0</a:t>
            </a:r>
          </a:p>
          <a:p>
            <a:pPr marL="0" indent="0" eaLnBrk="1" hangingPunct="1">
              <a:spcAft>
                <a:spcPct val="10000"/>
              </a:spcAft>
              <a:buClr>
                <a:srgbClr val="7DA0D0"/>
              </a:buClr>
              <a:buSzTx/>
              <a:buFont typeface="Wingdings" charset="2"/>
              <a:buNone/>
              <a:tabLst>
                <a:tab pos="279400" algn="l"/>
              </a:tabLst>
            </a:pPr>
            <a:r>
              <a:rPr lang="en-US" sz="2400" b="1" dirty="0">
                <a:solidFill>
                  <a:srgbClr val="0D0D0D"/>
                </a:solidFill>
              </a:rPr>
              <a:t>Writing the cation first and the anion second gives the</a:t>
            </a:r>
            <a:br>
              <a:rPr lang="en-US" sz="2400" b="1" dirty="0">
                <a:solidFill>
                  <a:srgbClr val="0D0D0D"/>
                </a:solidFill>
              </a:rPr>
            </a:br>
            <a:r>
              <a:rPr lang="en-US" sz="2400" b="1" dirty="0">
                <a:solidFill>
                  <a:srgbClr val="0D0D0D"/>
                </a:solidFill>
              </a:rPr>
              <a:t>formula BaCl</a:t>
            </a:r>
            <a:r>
              <a:rPr lang="en-US" sz="2400" b="1" baseline="-25000" dirty="0">
                <a:solidFill>
                  <a:srgbClr val="0D0D0D"/>
                </a:solidFill>
              </a:rPr>
              <a:t>2</a:t>
            </a:r>
            <a:r>
              <a:rPr lang="en-US" sz="2400" b="1" dirty="0">
                <a:solidFill>
                  <a:srgbClr val="0D0D0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08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223838" algn="l"/>
              </a:tabLst>
            </a:pPr>
            <a:r>
              <a:rPr lang="en-US" sz="2400" dirty="0"/>
              <a:t>Select the correct formula for each of the following ionic </a:t>
            </a:r>
            <a:r>
              <a:rPr lang="en-US" sz="2400" dirty="0" smtClean="0"/>
              <a:t>compounds</a:t>
            </a:r>
            <a:r>
              <a:rPr lang="en-US" sz="2400" dirty="0"/>
              <a:t>:</a:t>
            </a: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223838" algn="l"/>
              </a:tabLst>
            </a:pPr>
            <a:endParaRPr lang="en-US" sz="2400" dirty="0" smtClean="0"/>
          </a:p>
          <a:p>
            <a:pPr marL="403225" indent="-403225"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b="1" dirty="0" smtClean="0"/>
              <a:t>A.  </a:t>
            </a:r>
            <a:r>
              <a:rPr lang="en-US" sz="2400" dirty="0" smtClean="0"/>
              <a:t>Na</a:t>
            </a:r>
            <a:r>
              <a:rPr lang="en-US" sz="2400" baseline="30000" dirty="0"/>
              <a:t>+ </a:t>
            </a:r>
            <a:r>
              <a:rPr lang="en-US" sz="2400" dirty="0"/>
              <a:t>and </a:t>
            </a:r>
            <a:r>
              <a:rPr lang="en-US" sz="2400" baseline="30000" dirty="0"/>
              <a:t> </a:t>
            </a:r>
            <a:r>
              <a:rPr lang="en-US" sz="2400" dirty="0"/>
              <a:t>O</a:t>
            </a:r>
            <a:r>
              <a:rPr lang="en-US" sz="2400" baseline="30000" dirty="0"/>
              <a:t>2−</a:t>
            </a:r>
            <a:endParaRPr lang="en-US" sz="2400" dirty="0"/>
          </a:p>
          <a:p>
            <a:pPr marL="403225" indent="-403225"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dirty="0" smtClean="0"/>
              <a:t>	 (1)  </a:t>
            </a:r>
            <a:r>
              <a:rPr lang="en-US" sz="2400" dirty="0"/>
              <a:t>NaO	   </a:t>
            </a:r>
            <a:r>
              <a:rPr lang="en-US" sz="2400" dirty="0" smtClean="0"/>
              <a:t> (2</a:t>
            </a:r>
            <a:r>
              <a:rPr lang="en-US" sz="2400" dirty="0"/>
              <a:t>)  Na</a:t>
            </a:r>
            <a:r>
              <a:rPr lang="en-US" sz="2400" baseline="-25000" dirty="0"/>
              <a:t>2</a:t>
            </a:r>
            <a:r>
              <a:rPr lang="en-US" sz="2400" dirty="0"/>
              <a:t>O	   </a:t>
            </a:r>
            <a:r>
              <a:rPr lang="en-US" sz="2400" dirty="0" smtClean="0"/>
              <a:t>(3</a:t>
            </a:r>
            <a:r>
              <a:rPr lang="en-US" sz="2400" dirty="0"/>
              <a:t>)  NaO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403225" indent="-403225"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b="1" dirty="0" smtClean="0"/>
              <a:t>B.  </a:t>
            </a:r>
            <a:r>
              <a:rPr lang="en-US" sz="2400" dirty="0" smtClean="0"/>
              <a:t>Al</a:t>
            </a:r>
            <a:r>
              <a:rPr lang="en-US" sz="2400" baseline="30000" dirty="0" smtClean="0"/>
              <a:t>3</a:t>
            </a:r>
            <a:r>
              <a:rPr lang="en-US" sz="2400" baseline="30000" dirty="0"/>
              <a:t>+ </a:t>
            </a:r>
            <a:r>
              <a:rPr lang="en-US" sz="2400" dirty="0"/>
              <a:t>and Cl</a:t>
            </a:r>
            <a:r>
              <a:rPr lang="en-US" sz="2400" baseline="30000" dirty="0"/>
              <a:t>−</a:t>
            </a:r>
            <a:endParaRPr lang="en-US" sz="2400" dirty="0"/>
          </a:p>
          <a:p>
            <a:pPr marL="403225" indent="-403225"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  	</a:t>
            </a:r>
            <a:r>
              <a:rPr lang="en-US" sz="2400" dirty="0" smtClean="0"/>
              <a:t> (1</a:t>
            </a:r>
            <a:r>
              <a:rPr lang="en-US" sz="2400" dirty="0"/>
              <a:t>)  AlCl</a:t>
            </a:r>
            <a:r>
              <a:rPr lang="en-US" sz="2400" baseline="-25000" dirty="0"/>
              <a:t>3</a:t>
            </a:r>
            <a:r>
              <a:rPr lang="en-US" sz="2400" dirty="0"/>
              <a:t>	   </a:t>
            </a:r>
            <a:r>
              <a:rPr lang="en-US" sz="2400" dirty="0" smtClean="0"/>
              <a:t> (2</a:t>
            </a:r>
            <a:r>
              <a:rPr lang="en-US" sz="2400" dirty="0"/>
              <a:t>)  AlCl 	 </a:t>
            </a:r>
            <a:r>
              <a:rPr lang="en-US" sz="2400" dirty="0" smtClean="0"/>
              <a:t>  (3</a:t>
            </a:r>
            <a:r>
              <a:rPr lang="en-US" sz="2400" dirty="0"/>
              <a:t>)  Al</a:t>
            </a:r>
            <a:r>
              <a:rPr lang="en-US" sz="2400" baseline="-25000" dirty="0"/>
              <a:t>3</a:t>
            </a:r>
            <a:r>
              <a:rPr lang="en-US" sz="2400" dirty="0"/>
              <a:t>Cl</a:t>
            </a:r>
          </a:p>
          <a:p>
            <a:pPr marL="403225" indent="-403225"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b="1" dirty="0" smtClean="0"/>
              <a:t>C.  </a:t>
            </a:r>
            <a:r>
              <a:rPr lang="en-US" sz="2400" dirty="0" smtClean="0"/>
              <a:t>Mg</a:t>
            </a:r>
            <a:r>
              <a:rPr lang="en-US" sz="2400" baseline="30000" dirty="0" smtClean="0"/>
              <a:t>2</a:t>
            </a:r>
            <a:r>
              <a:rPr lang="en-US" sz="2400" baseline="30000" dirty="0"/>
              <a:t>+</a:t>
            </a:r>
            <a:r>
              <a:rPr lang="en-US" sz="2400" dirty="0"/>
              <a:t> and N</a:t>
            </a:r>
            <a:r>
              <a:rPr lang="en-US" sz="2400" baseline="30000" dirty="0"/>
              <a:t>3−</a:t>
            </a:r>
          </a:p>
          <a:p>
            <a:pPr marL="403225" indent="-403225"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  	</a:t>
            </a:r>
            <a:r>
              <a:rPr lang="en-US" sz="2400" dirty="0" smtClean="0"/>
              <a:t> (1)  </a:t>
            </a:r>
            <a:r>
              <a:rPr lang="en-US" sz="2400" dirty="0"/>
              <a:t>MgN	   </a:t>
            </a:r>
            <a:r>
              <a:rPr lang="en-US" sz="2400" dirty="0" smtClean="0"/>
              <a:t> (2</a:t>
            </a:r>
            <a:r>
              <a:rPr lang="en-US" sz="2400" dirty="0"/>
              <a:t>)  Mg</a:t>
            </a:r>
            <a:r>
              <a:rPr lang="en-US" sz="2400" baseline="-25000" dirty="0"/>
              <a:t>2</a:t>
            </a:r>
            <a:r>
              <a:rPr lang="en-US" sz="2400" dirty="0"/>
              <a:t>N</a:t>
            </a:r>
            <a:r>
              <a:rPr lang="en-US" sz="2400" baseline="-25000" dirty="0"/>
              <a:t>3</a:t>
            </a:r>
            <a:r>
              <a:rPr lang="en-US" sz="2400" dirty="0"/>
              <a:t>	   </a:t>
            </a:r>
            <a:r>
              <a:rPr lang="en-US" sz="2400" dirty="0" smtClean="0"/>
              <a:t>(3</a:t>
            </a:r>
            <a:r>
              <a:rPr lang="en-US" sz="2400" dirty="0"/>
              <a:t>)  </a:t>
            </a:r>
            <a:r>
              <a:rPr lang="en-US" sz="2400" dirty="0" smtClean="0"/>
              <a:t>Mg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775" y="21907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Learning </a:t>
            </a:r>
            <a:r>
              <a:rPr lang="en-US" dirty="0">
                <a:solidFill>
                  <a:schemeClr val="tx2"/>
                </a:solidFill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5963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7540625" cy="4495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279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Select the correct formula for each of the following ionic  </a:t>
            </a:r>
            <a:r>
              <a:rPr lang="en-US" sz="2400" dirty="0" smtClean="0">
                <a:solidFill>
                  <a:srgbClr val="0D0D0D"/>
                </a:solidFill>
              </a:rPr>
              <a:t>compounds:</a:t>
            </a:r>
            <a:endParaRPr lang="en-US" sz="2400" dirty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279400" algn="l"/>
              </a:tabLst>
            </a:pP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A.</a:t>
            </a:r>
            <a:r>
              <a:rPr lang="en-US" sz="2400" dirty="0">
                <a:solidFill>
                  <a:srgbClr val="0D0D0D"/>
                </a:solidFill>
              </a:rPr>
              <a:t> </a:t>
            </a:r>
            <a:r>
              <a:rPr lang="en-US" sz="2400" dirty="0" smtClean="0">
                <a:solidFill>
                  <a:srgbClr val="0D0D0D"/>
                </a:solidFill>
              </a:rPr>
              <a:t> Na</a:t>
            </a:r>
            <a:r>
              <a:rPr lang="en-US" sz="2400" baseline="30000" dirty="0">
                <a:solidFill>
                  <a:srgbClr val="0D0D0D"/>
                </a:solidFill>
              </a:rPr>
              <a:t>+ </a:t>
            </a:r>
            <a:r>
              <a:rPr lang="en-US" sz="2400" dirty="0">
                <a:solidFill>
                  <a:srgbClr val="0D0D0D"/>
                </a:solidFill>
              </a:rPr>
              <a:t>and 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O</a:t>
            </a:r>
            <a:r>
              <a:rPr lang="en-US" sz="2400" baseline="30000" dirty="0">
                <a:solidFill>
                  <a:srgbClr val="0D0D0D"/>
                </a:solidFill>
              </a:rPr>
              <a:t>2−</a:t>
            </a:r>
            <a:r>
              <a:rPr lang="en-US" sz="2400" dirty="0">
                <a:solidFill>
                  <a:srgbClr val="0D0D0D"/>
                </a:solidFill>
              </a:rPr>
              <a:t>         </a:t>
            </a:r>
            <a:r>
              <a:rPr lang="en-US" sz="2400" dirty="0" smtClean="0">
                <a:solidFill>
                  <a:srgbClr val="0D0D0D"/>
                </a:solidFill>
              </a:rPr>
              <a:t>		 (</a:t>
            </a:r>
            <a:r>
              <a:rPr lang="en-US" sz="2400" b="1" dirty="0" smtClean="0">
                <a:solidFill>
                  <a:srgbClr val="0D0D0D"/>
                </a:solidFill>
              </a:rPr>
              <a:t>2</a:t>
            </a:r>
            <a:r>
              <a:rPr lang="en-US" sz="2400" b="1" dirty="0">
                <a:solidFill>
                  <a:srgbClr val="0D0D0D"/>
                </a:solidFill>
              </a:rPr>
              <a:t>)  </a:t>
            </a:r>
            <a:r>
              <a:rPr lang="en-US" sz="2400" b="1" dirty="0" smtClean="0">
                <a:solidFill>
                  <a:srgbClr val="0D0D0D"/>
                </a:solidFill>
              </a:rPr>
              <a:t>Na</a:t>
            </a:r>
            <a:r>
              <a:rPr lang="en-US" sz="2400" b="1" baseline="-25000" dirty="0" smtClean="0">
                <a:solidFill>
                  <a:srgbClr val="0D0D0D"/>
                </a:solidFill>
              </a:rPr>
              <a:t>2</a:t>
            </a:r>
            <a:r>
              <a:rPr lang="en-US" sz="2400" b="1" dirty="0" smtClean="0">
                <a:solidFill>
                  <a:srgbClr val="0D0D0D"/>
                </a:solidFill>
              </a:rPr>
              <a:t>O</a:t>
            </a: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Check:   2Na</a:t>
            </a:r>
            <a:r>
              <a:rPr lang="en-US" sz="2400" b="1" baseline="30000" dirty="0">
                <a:solidFill>
                  <a:srgbClr val="0D0D0D"/>
                </a:solidFill>
              </a:rPr>
              <a:t>+</a:t>
            </a:r>
            <a:r>
              <a:rPr lang="en-US" sz="2400" b="1" dirty="0">
                <a:solidFill>
                  <a:srgbClr val="0D0D0D"/>
                </a:solidFill>
              </a:rPr>
              <a:t> + O</a:t>
            </a:r>
            <a:r>
              <a:rPr lang="en-US" sz="2400" b="1" baseline="30000" dirty="0">
                <a:solidFill>
                  <a:srgbClr val="0D0D0D"/>
                </a:solidFill>
              </a:rPr>
              <a:t>2</a:t>
            </a:r>
            <a:r>
              <a:rPr lang="en-US" sz="2400" b="1" baseline="30000" dirty="0" smtClean="0">
                <a:solidFill>
                  <a:srgbClr val="0D0D0D"/>
                </a:solidFill>
              </a:rPr>
              <a:t>−</a:t>
            </a:r>
            <a:r>
              <a:rPr lang="en-US" sz="2400" b="1" dirty="0">
                <a:solidFill>
                  <a:srgbClr val="0D0D0D"/>
                </a:solidFill>
              </a:rPr>
              <a:t> </a:t>
            </a:r>
            <a:r>
              <a:rPr lang="en-US" sz="2400" b="1" dirty="0" smtClean="0">
                <a:solidFill>
                  <a:srgbClr val="0D0D0D"/>
                </a:solidFill>
              </a:rPr>
              <a:t>= </a:t>
            </a:r>
            <a:r>
              <a:rPr lang="en-US" sz="2400" b="1" dirty="0">
                <a:solidFill>
                  <a:srgbClr val="0D0D0D"/>
                </a:solidFill>
              </a:rPr>
              <a:t>2(1+) + 1(2−) </a:t>
            </a:r>
            <a:r>
              <a:rPr lang="en-US" sz="2400" b="1" dirty="0" smtClean="0">
                <a:solidFill>
                  <a:srgbClr val="0D0D0D"/>
                </a:solidFill>
              </a:rPr>
              <a:t>= 0</a:t>
            </a: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buFont typeface="Wingdings" charset="2"/>
              <a:buNone/>
            </a:pP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B.  </a:t>
            </a:r>
            <a:r>
              <a:rPr lang="en-US" sz="2400" dirty="0" smtClean="0">
                <a:solidFill>
                  <a:srgbClr val="0D0D0D"/>
                </a:solidFill>
              </a:rPr>
              <a:t>Al</a:t>
            </a:r>
            <a:r>
              <a:rPr lang="en-US" sz="2400" baseline="30000" dirty="0" smtClean="0">
                <a:solidFill>
                  <a:srgbClr val="0D0D0D"/>
                </a:solidFill>
              </a:rPr>
              <a:t>3</a:t>
            </a:r>
            <a:r>
              <a:rPr lang="en-US" sz="2400" baseline="30000" dirty="0">
                <a:solidFill>
                  <a:srgbClr val="0D0D0D"/>
                </a:solidFill>
              </a:rPr>
              <a:t>+ </a:t>
            </a:r>
            <a:r>
              <a:rPr lang="en-US" sz="2400" dirty="0">
                <a:solidFill>
                  <a:srgbClr val="0D0D0D"/>
                </a:solidFill>
              </a:rPr>
              <a:t>and Cl</a:t>
            </a:r>
            <a:r>
              <a:rPr lang="en-US" sz="2400" baseline="30000" dirty="0">
                <a:solidFill>
                  <a:srgbClr val="0D0D0D"/>
                </a:solidFill>
              </a:rPr>
              <a:t>−</a:t>
            </a:r>
            <a:r>
              <a:rPr lang="en-US" sz="2400" dirty="0">
                <a:solidFill>
                  <a:srgbClr val="0D0D0D"/>
                </a:solidFill>
              </a:rPr>
              <a:t> 	</a:t>
            </a:r>
            <a:r>
              <a:rPr lang="en-US" sz="2400" dirty="0" smtClean="0">
                <a:solidFill>
                  <a:srgbClr val="0D0D0D"/>
                </a:solidFill>
              </a:rPr>
              <a:t>	(</a:t>
            </a:r>
            <a:r>
              <a:rPr lang="en-US" sz="2400" b="1" dirty="0" smtClean="0">
                <a:solidFill>
                  <a:srgbClr val="0D0D0D"/>
                </a:solidFill>
              </a:rPr>
              <a:t>1</a:t>
            </a:r>
            <a:r>
              <a:rPr lang="en-US" sz="2400" b="1" dirty="0">
                <a:solidFill>
                  <a:srgbClr val="0D0D0D"/>
                </a:solidFill>
              </a:rPr>
              <a:t>)  </a:t>
            </a:r>
            <a:r>
              <a:rPr lang="en-US" sz="2400" b="1" dirty="0" smtClean="0">
                <a:solidFill>
                  <a:srgbClr val="0D0D0D"/>
                </a:solidFill>
              </a:rPr>
              <a:t>AlCl</a:t>
            </a:r>
            <a:r>
              <a:rPr lang="en-US" sz="2400" b="1" baseline="-25000" dirty="0" smtClean="0">
                <a:solidFill>
                  <a:srgbClr val="0D0D0D"/>
                </a:solidFill>
              </a:rPr>
              <a:t>3</a:t>
            </a: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dirty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Check:   Al</a:t>
            </a:r>
            <a:r>
              <a:rPr lang="en-US" sz="2400" b="1" baseline="30000" dirty="0" smtClean="0">
                <a:solidFill>
                  <a:srgbClr val="0D0D0D"/>
                </a:solidFill>
              </a:rPr>
              <a:t>3</a:t>
            </a:r>
            <a:r>
              <a:rPr lang="en-US" sz="2400" b="1" baseline="30000" dirty="0">
                <a:solidFill>
                  <a:srgbClr val="0D0D0D"/>
                </a:solidFill>
              </a:rPr>
              <a:t>+</a:t>
            </a:r>
            <a:r>
              <a:rPr lang="en-US" sz="2400" b="1" dirty="0">
                <a:solidFill>
                  <a:srgbClr val="0D0D0D"/>
                </a:solidFill>
              </a:rPr>
              <a:t> + 3Cl</a:t>
            </a:r>
            <a:r>
              <a:rPr lang="en-US" sz="2400" b="1" baseline="30000" dirty="0" smtClean="0">
                <a:solidFill>
                  <a:srgbClr val="0D0D0D"/>
                </a:solidFill>
              </a:rPr>
              <a:t>−</a:t>
            </a:r>
            <a:r>
              <a:rPr lang="en-US" sz="2400" b="1" dirty="0">
                <a:solidFill>
                  <a:srgbClr val="0D0D0D"/>
                </a:solidFill>
              </a:rPr>
              <a:t> </a:t>
            </a:r>
            <a:r>
              <a:rPr lang="en-US" sz="2400" b="1" dirty="0" smtClean="0">
                <a:solidFill>
                  <a:srgbClr val="0D0D0D"/>
                </a:solidFill>
              </a:rPr>
              <a:t>= 1(3</a:t>
            </a:r>
            <a:r>
              <a:rPr lang="en-US" sz="2400" b="1" dirty="0">
                <a:solidFill>
                  <a:srgbClr val="0D0D0D"/>
                </a:solidFill>
              </a:rPr>
              <a:t>+) + 3(1−</a:t>
            </a:r>
            <a:r>
              <a:rPr lang="en-US" sz="2400" b="1" dirty="0" smtClean="0">
                <a:solidFill>
                  <a:srgbClr val="0D0D0D"/>
                </a:solidFill>
              </a:rPr>
              <a:t>) = </a:t>
            </a:r>
            <a:r>
              <a:rPr lang="en-US" sz="2400" b="1" dirty="0">
                <a:solidFill>
                  <a:srgbClr val="0D0D0D"/>
                </a:solidFill>
              </a:rPr>
              <a:t>0</a:t>
            </a:r>
            <a:r>
              <a:rPr lang="en-US" sz="2400" b="1" baseline="-25000" dirty="0">
                <a:solidFill>
                  <a:srgbClr val="0D0D0D"/>
                </a:solidFill>
              </a:rPr>
              <a:t> </a:t>
            </a:r>
            <a:r>
              <a:rPr lang="en-US" sz="2400" dirty="0" smtClean="0">
                <a:solidFill>
                  <a:srgbClr val="0D0D0D"/>
                </a:solidFill>
              </a:rPr>
              <a:t> </a:t>
            </a: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buFont typeface="Wingdings" charset="2"/>
              <a:buNone/>
            </a:pP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b="1" dirty="0" smtClean="0">
                <a:solidFill>
                  <a:srgbClr val="0D0D0D"/>
                </a:solidFill>
              </a:rPr>
              <a:t>C.  </a:t>
            </a:r>
            <a:r>
              <a:rPr lang="en-US" sz="2400" dirty="0" smtClean="0">
                <a:solidFill>
                  <a:srgbClr val="0D0D0D"/>
                </a:solidFill>
              </a:rPr>
              <a:t>Mg</a:t>
            </a:r>
            <a:r>
              <a:rPr lang="en-US" sz="2400" baseline="30000" dirty="0" smtClean="0">
                <a:solidFill>
                  <a:srgbClr val="0D0D0D"/>
                </a:solidFill>
              </a:rPr>
              <a:t>2</a:t>
            </a:r>
            <a:r>
              <a:rPr lang="en-US" sz="2400" baseline="30000" dirty="0">
                <a:solidFill>
                  <a:srgbClr val="0D0D0D"/>
                </a:solidFill>
              </a:rPr>
              <a:t>+</a:t>
            </a:r>
            <a:r>
              <a:rPr lang="en-US" sz="2400" dirty="0">
                <a:solidFill>
                  <a:srgbClr val="0D0D0D"/>
                </a:solidFill>
              </a:rPr>
              <a:t> and N</a:t>
            </a:r>
            <a:r>
              <a:rPr lang="en-US" sz="2400" baseline="30000" dirty="0">
                <a:solidFill>
                  <a:srgbClr val="0D0D0D"/>
                </a:solidFill>
              </a:rPr>
              <a:t>3−</a:t>
            </a:r>
            <a:r>
              <a:rPr lang="en-US" sz="2400" dirty="0">
                <a:solidFill>
                  <a:srgbClr val="0D0D0D"/>
                </a:solidFill>
              </a:rPr>
              <a:t>    	</a:t>
            </a:r>
            <a:r>
              <a:rPr lang="en-US" sz="2400" dirty="0" smtClean="0">
                <a:solidFill>
                  <a:srgbClr val="0D0D0D"/>
                </a:solidFill>
              </a:rPr>
              <a:t>	(</a:t>
            </a:r>
            <a:r>
              <a:rPr lang="en-US" sz="2400" b="1" dirty="0" smtClean="0">
                <a:solidFill>
                  <a:srgbClr val="0D0D0D"/>
                </a:solidFill>
              </a:rPr>
              <a:t>3</a:t>
            </a:r>
            <a:r>
              <a:rPr lang="en-US" sz="2400" b="1" dirty="0">
                <a:solidFill>
                  <a:srgbClr val="0D0D0D"/>
                </a:solidFill>
              </a:rPr>
              <a:t>)  </a:t>
            </a:r>
            <a:r>
              <a:rPr lang="en-US" sz="2400" b="1" dirty="0" smtClean="0">
                <a:solidFill>
                  <a:srgbClr val="0D0D0D"/>
                </a:solidFill>
              </a:rPr>
              <a:t>Mg</a:t>
            </a:r>
            <a:r>
              <a:rPr lang="en-US" sz="2400" b="1" baseline="-25000" dirty="0" smtClean="0">
                <a:solidFill>
                  <a:srgbClr val="0D0D0D"/>
                </a:solidFill>
              </a:rPr>
              <a:t>3</a:t>
            </a:r>
            <a:r>
              <a:rPr lang="en-US" sz="2400" b="1" dirty="0" smtClean="0">
                <a:solidFill>
                  <a:srgbClr val="0D0D0D"/>
                </a:solidFill>
              </a:rPr>
              <a:t>N</a:t>
            </a:r>
            <a:r>
              <a:rPr lang="en-US" sz="2400" b="1" baseline="-25000" dirty="0" smtClean="0">
                <a:solidFill>
                  <a:srgbClr val="0D0D0D"/>
                </a:solidFill>
              </a:rPr>
              <a:t>2</a:t>
            </a:r>
            <a:endParaRPr lang="en-US" sz="2400" dirty="0">
              <a:solidFill>
                <a:srgbClr val="0D0D0D"/>
              </a:solidFill>
            </a:endParaRPr>
          </a:p>
          <a:p>
            <a:pPr marL="461963" indent="-461963" eaLnBrk="1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dirty="0">
                <a:solidFill>
                  <a:srgbClr val="0D0D0D"/>
                </a:solidFill>
              </a:rPr>
              <a:t>	</a:t>
            </a:r>
            <a:r>
              <a:rPr lang="en-US" sz="2400" b="1" dirty="0" smtClean="0">
                <a:solidFill>
                  <a:srgbClr val="0D0D0D"/>
                </a:solidFill>
              </a:rPr>
              <a:t>Check:   3Mg</a:t>
            </a:r>
            <a:r>
              <a:rPr lang="en-US" sz="2400" b="1" baseline="30000" dirty="0" smtClean="0">
                <a:solidFill>
                  <a:srgbClr val="0D0D0D"/>
                </a:solidFill>
              </a:rPr>
              <a:t>2</a:t>
            </a:r>
            <a:r>
              <a:rPr lang="en-US" sz="2400" b="1" baseline="30000" dirty="0">
                <a:solidFill>
                  <a:srgbClr val="0D0D0D"/>
                </a:solidFill>
              </a:rPr>
              <a:t>+</a:t>
            </a:r>
            <a:r>
              <a:rPr lang="en-US" sz="2400" b="1" dirty="0">
                <a:solidFill>
                  <a:srgbClr val="0D0D0D"/>
                </a:solidFill>
              </a:rPr>
              <a:t> + 2N</a:t>
            </a:r>
            <a:r>
              <a:rPr lang="en-US" sz="2400" b="1" baseline="30000" dirty="0">
                <a:solidFill>
                  <a:srgbClr val="0D0D0D"/>
                </a:solidFill>
              </a:rPr>
              <a:t>3−</a:t>
            </a:r>
            <a:r>
              <a:rPr lang="en-US" sz="2400" b="1" dirty="0">
                <a:solidFill>
                  <a:srgbClr val="0D0D0D"/>
                </a:solidFill>
              </a:rPr>
              <a:t> = 2(3+) + 2(3−) = 0</a:t>
            </a:r>
          </a:p>
          <a:p>
            <a:pPr marL="0" indent="0" eaLnBrk="1" hangingPunct="1">
              <a:lnSpc>
                <a:spcPct val="90000"/>
              </a:lnSpc>
              <a:buFont typeface="Wingdings" charset="2"/>
              <a:buNone/>
              <a:tabLst>
                <a:tab pos="279400" algn="l"/>
              </a:tabLst>
            </a:pPr>
            <a:endParaRPr lang="en-US" sz="3200" dirty="0"/>
          </a:p>
          <a:p>
            <a:pPr marL="0" indent="0" eaLnBrk="1" hangingPunct="1">
              <a:buFont typeface="Wingdings" charset="2"/>
              <a:buNone/>
              <a:tabLst>
                <a:tab pos="279400" algn="l"/>
              </a:tabLst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775" y="245199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9946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2878"/>
            <a:ext cx="8210550" cy="1143000"/>
          </a:xfrm>
        </p:spPr>
        <p:txBody>
          <a:bodyPr/>
          <a:lstStyle/>
          <a:p>
            <a:pPr eaLnBrk="1" hangingPunct="1"/>
            <a:r>
              <a:rPr lang="en-US" dirty="0"/>
              <a:t>	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6.3  </a:t>
            </a:r>
            <a:r>
              <a:rPr lang="en-US" dirty="0">
                <a:solidFill>
                  <a:srgbClr val="800000"/>
                </a:solidFill>
              </a:rPr>
              <a:t>Naming </a:t>
            </a:r>
            <a:r>
              <a:rPr lang="en-US" dirty="0" smtClean="0">
                <a:solidFill>
                  <a:srgbClr val="800000"/>
                </a:solidFill>
              </a:rPr>
              <a:t>and Writing Ionic Formulas</a:t>
            </a:r>
            <a:r>
              <a:rPr lang="en-US" dirty="0">
                <a:solidFill>
                  <a:srgbClr val="800000"/>
                </a:solidFill>
              </a:rPr>
              <a:t/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06137" y="2241666"/>
            <a:ext cx="2964873" cy="1731818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000" dirty="0"/>
              <a:t>Iodized salt contains KI, potassium iodide, to prevent iodine </a:t>
            </a:r>
            <a:r>
              <a:rPr lang="en-US" sz="2000" dirty="0" smtClean="0"/>
              <a:t>deficiency.</a:t>
            </a:r>
            <a:endParaRPr lang="en-US" sz="2000" b="1" dirty="0"/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09600" y="5029200"/>
            <a:ext cx="783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D9D1E"/>
                </a:solidFill>
                <a:latin typeface="Times New Roman" pitchFamily="18" charset="0"/>
              </a:rPr>
              <a:t>Learning Goal  </a:t>
            </a:r>
            <a:r>
              <a:rPr lang="en-US" dirty="0">
                <a:latin typeface="Times New Roman" pitchFamily="18" charset="0"/>
              </a:rPr>
              <a:t>Given the formula of an ionic compound,</a:t>
            </a:r>
          </a:p>
          <a:p>
            <a:r>
              <a:rPr lang="en-US" dirty="0">
                <a:latin typeface="Times New Roman" pitchFamily="18" charset="0"/>
              </a:rPr>
              <a:t>write the correct name; given the name of an ionic compound,</a:t>
            </a:r>
          </a:p>
          <a:p>
            <a:r>
              <a:rPr lang="en-US" dirty="0">
                <a:latin typeface="Times New Roman" pitchFamily="18" charset="0"/>
              </a:rPr>
              <a:t>write the correct formula</a:t>
            </a:r>
            <a:r>
              <a:rPr lang="en-US" dirty="0" smtClean="0">
                <a:latin typeface="Times New Roman" pitchFamily="18" charset="0"/>
              </a:rPr>
              <a:t>.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6" name="Picture 5" descr="06_Pg173_Un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00200"/>
            <a:ext cx="2020663" cy="34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1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Particles and Bonds in Compounds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68" y="1933302"/>
            <a:ext cx="8818276" cy="3745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Naming Ionic Compounds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7489371" cy="3912326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When naming an ionic compound,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name of the metal is written first and is the same as the name of the element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name of the nonmetal is the </a:t>
            </a:r>
            <a:r>
              <a:rPr lang="en-US" sz="2400" b="1" dirty="0" smtClean="0"/>
              <a:t>first </a:t>
            </a:r>
            <a:r>
              <a:rPr lang="en-US" sz="2400" b="1" dirty="0"/>
              <a:t>syllable of the nonmetal name + </a:t>
            </a:r>
            <a:r>
              <a:rPr lang="en-US" sz="2400" b="1" i="1" dirty="0"/>
              <a:t>ide</a:t>
            </a:r>
            <a:r>
              <a:rPr lang="en-US" sz="2400" b="1" dirty="0"/>
              <a:t> </a:t>
            </a:r>
            <a:r>
              <a:rPr lang="en-US" sz="2400" b="1" dirty="0" smtClean="0"/>
              <a:t>ending</a:t>
            </a:r>
            <a:r>
              <a:rPr lang="en-US" sz="2400" dirty="0" smtClean="0"/>
              <a:t> </a:t>
            </a:r>
            <a:r>
              <a:rPr lang="en-US" sz="2400" dirty="0"/>
              <a:t>and is written second </a:t>
            </a:r>
            <a:endParaRPr lang="en-US" sz="2400" b="1" dirty="0"/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a space is placed between the names of the metal and nonmetal ion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b="1" dirty="0"/>
          </a:p>
          <a:p>
            <a:pPr marL="0" indent="0" eaLnBrk="1" hangingPunct="1">
              <a:buFont typeface="Wingdings" charset="2"/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3556" y="544945"/>
            <a:ext cx="2557244" cy="6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_04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117382"/>
            <a:ext cx="8534400" cy="2446452"/>
          </a:xfrm>
          <a:prstGeom prst="rect">
            <a:avLst/>
          </a:prstGeo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54844" y="27459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Names of Some Ionic Compounds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654844" y="27459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Naming Ionic </a:t>
            </a:r>
            <a:r>
              <a:rPr lang="en-US" dirty="0" smtClean="0">
                <a:solidFill>
                  <a:schemeClr val="tx2"/>
                </a:solidFill>
              </a:rPr>
              <a:t>Compounds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844" y="1558834"/>
            <a:ext cx="7772400" cy="4114800"/>
          </a:xfrm>
        </p:spPr>
        <p:txBody>
          <a:bodyPr/>
          <a:lstStyle/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:  </a:t>
            </a:r>
            <a:r>
              <a:rPr lang="en-US" sz="2400" dirty="0" smtClean="0">
                <a:solidFill>
                  <a:srgbClr val="0D0D0D"/>
                </a:solidFill>
              </a:rPr>
              <a:t>Name </a:t>
            </a:r>
            <a:r>
              <a:rPr lang="en-US" sz="2400" dirty="0">
                <a:solidFill>
                  <a:srgbClr val="0D0D0D"/>
                </a:solidFill>
              </a:rPr>
              <a:t>the ionic compound K</a:t>
            </a:r>
            <a:r>
              <a:rPr lang="en-US" sz="2400" baseline="-25000" dirty="0">
                <a:solidFill>
                  <a:srgbClr val="0D0D0D"/>
                </a:solidFill>
              </a:rPr>
              <a:t>2</a:t>
            </a:r>
            <a:r>
              <a:rPr lang="en-US" sz="2400" dirty="0">
                <a:solidFill>
                  <a:srgbClr val="0D0D0D"/>
                </a:solidFill>
              </a:rPr>
              <a:t>O.</a:t>
            </a: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spcBef>
                <a:spcPts val="100"/>
              </a:spcBef>
              <a:buNone/>
              <a:tabLst>
                <a:tab pos="1027113" algn="l"/>
              </a:tabLst>
            </a:pPr>
            <a:endParaRPr lang="en-US" sz="2400" b="1" dirty="0">
              <a:solidFill>
                <a:srgbClr val="BF8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54844" y="27459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844" y="1558834"/>
            <a:ext cx="7772400" cy="4114800"/>
          </a:xfrm>
        </p:spPr>
        <p:txBody>
          <a:bodyPr/>
          <a:lstStyle/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:  </a:t>
            </a:r>
            <a:r>
              <a:rPr lang="en-US" sz="2400" dirty="0" smtClean="0">
                <a:solidFill>
                  <a:srgbClr val="0D0D0D"/>
                </a:solidFill>
              </a:rPr>
              <a:t>Name </a:t>
            </a:r>
            <a:r>
              <a:rPr lang="en-US" sz="2400" dirty="0">
                <a:solidFill>
                  <a:srgbClr val="0D0D0D"/>
                </a:solidFill>
              </a:rPr>
              <a:t>the ionic compound K</a:t>
            </a:r>
            <a:r>
              <a:rPr lang="en-US" sz="2400" baseline="-25000" dirty="0">
                <a:solidFill>
                  <a:srgbClr val="0D0D0D"/>
                </a:solidFill>
              </a:rPr>
              <a:t>2</a:t>
            </a:r>
            <a:r>
              <a:rPr lang="en-US" sz="2400" dirty="0">
                <a:solidFill>
                  <a:srgbClr val="0D0D0D"/>
                </a:solidFill>
              </a:rPr>
              <a:t>O.</a:t>
            </a: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spcBef>
                <a:spcPts val="100"/>
              </a:spcBef>
              <a:buNone/>
              <a:tabLst>
                <a:tab pos="1027113" algn="l"/>
              </a:tabLst>
            </a:pPr>
            <a:endParaRPr lang="en-US" sz="2400" b="1" dirty="0">
              <a:solidFill>
                <a:srgbClr val="BF8700"/>
              </a:solidFill>
            </a:endParaRPr>
          </a:p>
          <a:p>
            <a:pPr eaLnBrk="1" hangingPunct="1">
              <a:spcBef>
                <a:spcPts val="100"/>
              </a:spcBef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1</a:t>
            </a:r>
            <a:r>
              <a:rPr lang="en-US" sz="2400" b="1" dirty="0">
                <a:solidFill>
                  <a:srgbClr val="7030A0"/>
                </a:solidFill>
              </a:rPr>
              <a:t>	 </a:t>
            </a:r>
            <a:r>
              <a:rPr lang="en-US" sz="2400" b="1" dirty="0">
                <a:solidFill>
                  <a:srgbClr val="0D0D0D"/>
                </a:solidFill>
              </a:rPr>
              <a:t>Identify the cation and anion. </a:t>
            </a:r>
            <a:r>
              <a:rPr lang="en-US" sz="2400" dirty="0">
                <a:solidFill>
                  <a:srgbClr val="0D0D0D"/>
                </a:solidFill>
              </a:rPr>
              <a:t/>
            </a:r>
            <a:br>
              <a:rPr lang="en-US" sz="2400" dirty="0">
                <a:solidFill>
                  <a:srgbClr val="0D0D0D"/>
                </a:solidFill>
              </a:rPr>
            </a:br>
            <a:r>
              <a:rPr lang="en-US" sz="2400" dirty="0">
                <a:solidFill>
                  <a:srgbClr val="0D0D0D"/>
                </a:solidFill>
              </a:rPr>
              <a:t>	 The cation, K</a:t>
            </a:r>
            <a:r>
              <a:rPr lang="en-US" sz="2400" baseline="30000" dirty="0">
                <a:solidFill>
                  <a:srgbClr val="0D0D0D"/>
                </a:solidFill>
              </a:rPr>
              <a:t>+</a:t>
            </a:r>
            <a:r>
              <a:rPr lang="en-US" sz="2400" dirty="0">
                <a:solidFill>
                  <a:srgbClr val="0D0D0D"/>
                </a:solidFill>
              </a:rPr>
              <a:t>, is from Group 1A (1), and the anion,</a:t>
            </a:r>
            <a:br>
              <a:rPr lang="en-US" sz="2400" dirty="0">
                <a:solidFill>
                  <a:srgbClr val="0D0D0D"/>
                </a:solidFill>
              </a:rPr>
            </a:br>
            <a:r>
              <a:rPr lang="en-US" sz="2400" dirty="0">
                <a:solidFill>
                  <a:srgbClr val="0D0D0D"/>
                </a:solidFill>
              </a:rPr>
              <a:t>	 O</a:t>
            </a:r>
            <a:r>
              <a:rPr lang="en-US" sz="2400" baseline="30000" dirty="0">
                <a:solidFill>
                  <a:srgbClr val="0D0D0D"/>
                </a:solidFill>
              </a:rPr>
              <a:t>2−</a:t>
            </a:r>
            <a:r>
              <a:rPr lang="en-US" sz="2400" dirty="0">
                <a:solidFill>
                  <a:srgbClr val="0D0D0D"/>
                </a:solidFill>
              </a:rPr>
              <a:t>,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is from Group 6A (16).</a:t>
            </a:r>
          </a:p>
          <a:p>
            <a:pPr eaLnBrk="1" hangingPunct="1">
              <a:buNone/>
              <a:tabLst>
                <a:tab pos="1027113" algn="l"/>
              </a:tabLst>
            </a:pPr>
            <a:endParaRPr lang="en-US" sz="2400" dirty="0">
              <a:solidFill>
                <a:srgbClr val="0D0D0D"/>
              </a:solidFill>
            </a:endParaRPr>
          </a:p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2	 </a:t>
            </a:r>
            <a:r>
              <a:rPr lang="en-US" sz="2400" b="1" dirty="0">
                <a:solidFill>
                  <a:srgbClr val="0D0D0D"/>
                </a:solidFill>
              </a:rPr>
              <a:t>Name the cation by its element name.</a:t>
            </a:r>
            <a:br>
              <a:rPr lang="en-US" sz="2400" b="1" dirty="0">
                <a:solidFill>
                  <a:srgbClr val="0D0D0D"/>
                </a:solidFill>
              </a:rPr>
            </a:br>
            <a:r>
              <a:rPr lang="en-US" sz="2400" dirty="0">
                <a:solidFill>
                  <a:srgbClr val="0D0D0D"/>
                </a:solidFill>
              </a:rPr>
              <a:t>	 The cation, K</a:t>
            </a:r>
            <a:r>
              <a:rPr lang="en-US" sz="2400" baseline="30000" dirty="0">
                <a:solidFill>
                  <a:srgbClr val="0D0D0D"/>
                </a:solidFill>
              </a:rPr>
              <a:t>+</a:t>
            </a:r>
            <a:r>
              <a:rPr lang="en-US" sz="2400" dirty="0">
                <a:solidFill>
                  <a:srgbClr val="0D0D0D"/>
                </a:solidFill>
              </a:rPr>
              <a:t>, is potassium.</a:t>
            </a:r>
          </a:p>
        </p:txBody>
      </p:sp>
    </p:spTree>
    <p:extLst>
      <p:ext uri="{BB962C8B-B14F-4D97-AF65-F5344CB8AC3E}">
        <p14:creationId xmlns:p14="http://schemas.microsoft.com/office/powerpoint/2010/main" val="4052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54844" y="27459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4844" y="1558834"/>
            <a:ext cx="7772400" cy="4114800"/>
          </a:xfrm>
        </p:spPr>
        <p:txBody>
          <a:bodyPr/>
          <a:lstStyle/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D0D0D"/>
                </a:solidFill>
              </a:rPr>
              <a:t>Name </a:t>
            </a:r>
            <a:r>
              <a:rPr lang="en-US" sz="2400" dirty="0">
                <a:solidFill>
                  <a:srgbClr val="0D0D0D"/>
                </a:solidFill>
              </a:rPr>
              <a:t>the ionic compound K</a:t>
            </a:r>
            <a:r>
              <a:rPr lang="en-US" sz="2400" baseline="-25000" dirty="0">
                <a:solidFill>
                  <a:srgbClr val="0D0D0D"/>
                </a:solidFill>
              </a:rPr>
              <a:t>2</a:t>
            </a:r>
            <a:r>
              <a:rPr lang="en-US" sz="2400" dirty="0">
                <a:solidFill>
                  <a:srgbClr val="0D0D0D"/>
                </a:solidFill>
              </a:rPr>
              <a:t>O.</a:t>
            </a: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1027113" algn="l"/>
              </a:tabLst>
            </a:pPr>
            <a:endParaRPr lang="en-US" sz="2400" b="1" dirty="0">
              <a:solidFill>
                <a:srgbClr val="BF8700"/>
              </a:solidFill>
            </a:endParaRP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>
                <a:solidFill>
                  <a:srgbClr val="0D0D0D"/>
                </a:solidFill>
              </a:rPr>
              <a:t>Name the anion</a:t>
            </a:r>
            <a:r>
              <a:rPr lang="en-US" sz="2400" b="1" dirty="0"/>
              <a:t> by using the first syllable of its 	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	 element </a:t>
            </a:r>
            <a:r>
              <a:rPr lang="en-US" sz="2400" b="1" dirty="0"/>
              <a:t>name followed by </a:t>
            </a:r>
            <a:r>
              <a:rPr lang="en-US" sz="2400" b="1" i="1" dirty="0"/>
              <a:t>ide.</a:t>
            </a:r>
          </a:p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i="1" dirty="0"/>
              <a:t>	</a:t>
            </a:r>
            <a:r>
              <a:rPr lang="en-US" sz="2400" b="1" i="1" dirty="0" smtClean="0"/>
              <a:t>	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D0D0D"/>
                </a:solidFill>
              </a:rPr>
              <a:t>anion, </a:t>
            </a:r>
            <a:r>
              <a:rPr lang="en-US" sz="2400" dirty="0">
                <a:solidFill>
                  <a:srgbClr val="0D0D0D"/>
                </a:solidFill>
              </a:rPr>
              <a:t>O</a:t>
            </a:r>
            <a:r>
              <a:rPr lang="en-US" sz="2400" baseline="30000" dirty="0">
                <a:solidFill>
                  <a:srgbClr val="0D0D0D"/>
                </a:solidFill>
              </a:rPr>
              <a:t>2−</a:t>
            </a:r>
            <a:r>
              <a:rPr lang="en-US" sz="2400" dirty="0">
                <a:solidFill>
                  <a:srgbClr val="0D0D0D"/>
                </a:solidFill>
              </a:rPr>
              <a:t>,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is </a:t>
            </a:r>
            <a:r>
              <a:rPr lang="en-US" sz="2400" dirty="0" smtClean="0"/>
              <a:t>oxide</a:t>
            </a:r>
            <a:r>
              <a:rPr lang="en-US" sz="2400" dirty="0"/>
              <a:t>.</a:t>
            </a:r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i="1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4	 </a:t>
            </a:r>
            <a:r>
              <a:rPr lang="en-US" sz="2400" b="1" dirty="0"/>
              <a:t>Write the name for the cation first and the 	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	 name </a:t>
            </a:r>
            <a:r>
              <a:rPr lang="en-US" sz="2400" b="1" dirty="0"/>
              <a:t>for the anion second.  </a:t>
            </a:r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r>
              <a:rPr lang="en-US" sz="2400" b="1" dirty="0"/>
              <a:t>	</a:t>
            </a:r>
            <a:r>
              <a:rPr lang="en-US" sz="2400" b="1" dirty="0" smtClean="0"/>
              <a:t>	 </a:t>
            </a:r>
            <a:r>
              <a:rPr lang="en-US" sz="2400" dirty="0" smtClean="0"/>
              <a:t>K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is potassium oxide.</a:t>
            </a:r>
            <a:endParaRPr lang="en-US" sz="24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Naming Ionic Compounds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8429"/>
            <a:ext cx="7315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names </a:t>
            </a:r>
            <a:r>
              <a:rPr lang="en-US" sz="2400" dirty="0" smtClean="0"/>
              <a:t>for </a:t>
            </a:r>
            <a:r>
              <a:rPr lang="en-US" sz="2400" dirty="0"/>
              <a:t>the following </a:t>
            </a:r>
            <a:r>
              <a:rPr lang="en-US" sz="2400" dirty="0" smtClean="0"/>
              <a:t>compounds:</a:t>
            </a:r>
            <a:endParaRPr lang="en-US" sz="2400" dirty="0"/>
          </a:p>
          <a:p>
            <a:pPr eaLnBrk="1" hangingPunct="1">
              <a:lnSpc>
                <a:spcPct val="80000"/>
              </a:lnSpc>
              <a:buSzPct val="115000"/>
              <a:buFont typeface="Wingdings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  <a:buSzPct val="115000"/>
              <a:buFont typeface="Wingdings" charset="2"/>
              <a:buNone/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dirty="0"/>
              <a:t>CaO	___________</a:t>
            </a:r>
          </a:p>
          <a:p>
            <a:pPr eaLnBrk="1" hangingPunct="1">
              <a:lnSpc>
                <a:spcPct val="170000"/>
              </a:lnSpc>
              <a:buFont typeface="Wingdings" charset="2"/>
              <a:buNone/>
            </a:pPr>
            <a:r>
              <a:rPr lang="en-US" sz="2400" b="1" dirty="0" smtClean="0"/>
              <a:t>B</a:t>
            </a:r>
            <a:r>
              <a:rPr lang="en-US" sz="2400" b="1" dirty="0"/>
              <a:t>.  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r>
              <a:rPr lang="en-US" sz="2400" dirty="0"/>
              <a:t>	</a:t>
            </a:r>
            <a:r>
              <a:rPr lang="en-US" sz="2400" dirty="0" smtClean="0"/>
              <a:t>___________</a:t>
            </a:r>
            <a:endParaRPr lang="en-US" sz="2400" dirty="0"/>
          </a:p>
          <a:p>
            <a:pPr eaLnBrk="1" hangingPunct="1">
              <a:lnSpc>
                <a:spcPct val="170000"/>
              </a:lnSpc>
              <a:buFont typeface="Wingdings" charset="2"/>
              <a:buNone/>
            </a:pPr>
            <a:r>
              <a:rPr lang="en-US" sz="2400" b="1" dirty="0" smtClean="0"/>
              <a:t>C</a:t>
            </a:r>
            <a:r>
              <a:rPr lang="en-US" sz="2400" b="1" dirty="0"/>
              <a:t>.  </a:t>
            </a:r>
            <a:r>
              <a:rPr lang="en-US" sz="2400" dirty="0"/>
              <a:t>MgCl</a:t>
            </a:r>
            <a:r>
              <a:rPr lang="en-US" sz="2400" baseline="-25000" dirty="0"/>
              <a:t>2</a:t>
            </a:r>
            <a:r>
              <a:rPr lang="en-US" sz="2400" dirty="0"/>
              <a:t>	___________</a:t>
            </a:r>
          </a:p>
          <a:p>
            <a:pPr eaLnBrk="1" hangingPunct="1">
              <a:lnSpc>
                <a:spcPct val="170000"/>
              </a:lnSpc>
              <a:buFont typeface="Wingdings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0605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names for the following compounds: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endParaRPr lang="en-US" sz="2400" b="1" dirty="0">
              <a:solidFill>
                <a:srgbClr val="00CC66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1  </a:t>
            </a:r>
            <a:r>
              <a:rPr lang="en-US" sz="2400" b="1" dirty="0" smtClean="0">
                <a:solidFill>
                  <a:srgbClr val="0D0D0D"/>
                </a:solidFill>
              </a:rPr>
              <a:t>Identify </a:t>
            </a:r>
            <a:r>
              <a:rPr lang="en-US" sz="2400" b="1" dirty="0">
                <a:solidFill>
                  <a:srgbClr val="0D0D0D"/>
                </a:solidFill>
              </a:rPr>
              <a:t>the cation and anion. </a:t>
            </a:r>
            <a:endParaRPr lang="en-US" sz="2400" b="1" dirty="0"/>
          </a:p>
          <a:p>
            <a:pPr eaLnBrk="1" hangingPunct="1">
              <a:buSzPct val="115000"/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r>
              <a:rPr lang="en-US" sz="2400" dirty="0"/>
              <a:t>		</a:t>
            </a:r>
            <a:r>
              <a:rPr lang="en-US" sz="2400" b="1" dirty="0"/>
              <a:t>A.	</a:t>
            </a:r>
            <a:r>
              <a:rPr lang="en-US" sz="2400" b="1" dirty="0" smtClean="0"/>
              <a:t> </a:t>
            </a:r>
            <a:r>
              <a:rPr lang="en-US" sz="2400" dirty="0" smtClean="0"/>
              <a:t>CaO:  </a:t>
            </a:r>
            <a:r>
              <a:rPr lang="en-US" sz="2400" dirty="0" smtClean="0">
                <a:solidFill>
                  <a:srgbClr val="0D0D0D"/>
                </a:solidFill>
              </a:rPr>
              <a:t>The </a:t>
            </a:r>
            <a:r>
              <a:rPr lang="en-US" sz="2400" dirty="0">
                <a:solidFill>
                  <a:srgbClr val="0D0D0D"/>
                </a:solidFill>
              </a:rPr>
              <a:t>cation, </a:t>
            </a:r>
            <a:r>
              <a:rPr lang="en-US" sz="2400" dirty="0"/>
              <a:t>Ca</a:t>
            </a:r>
            <a:r>
              <a:rPr lang="en-US" sz="2400" baseline="30000" dirty="0"/>
              <a:t>2+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D0D0D"/>
                </a:solidFill>
              </a:rPr>
              <a:t>is from Group 2A (2), </a:t>
            </a:r>
            <a:br>
              <a:rPr lang="en-US" sz="2400" dirty="0">
                <a:solidFill>
                  <a:srgbClr val="0D0D0D"/>
                </a:solidFill>
              </a:rPr>
            </a:br>
            <a:r>
              <a:rPr lang="en-US" sz="2400" dirty="0">
                <a:solidFill>
                  <a:srgbClr val="0D0D0D"/>
                </a:solidFill>
              </a:rPr>
              <a:t>		</a:t>
            </a:r>
            <a:r>
              <a:rPr lang="en-US" sz="2400" dirty="0" smtClean="0">
                <a:solidFill>
                  <a:srgbClr val="0D0D0D"/>
                </a:solidFill>
              </a:rPr>
              <a:t> and </a:t>
            </a:r>
            <a:r>
              <a:rPr lang="en-US" sz="2400" dirty="0">
                <a:solidFill>
                  <a:srgbClr val="0D0D0D"/>
                </a:solidFill>
              </a:rPr>
              <a:t>the anion, O</a:t>
            </a:r>
            <a:r>
              <a:rPr lang="en-US" sz="2400" baseline="30000" dirty="0">
                <a:solidFill>
                  <a:srgbClr val="0D0D0D"/>
                </a:solidFill>
              </a:rPr>
              <a:t>2−</a:t>
            </a:r>
            <a:r>
              <a:rPr lang="en-US" sz="2400" dirty="0">
                <a:solidFill>
                  <a:srgbClr val="0D0D0D"/>
                </a:solidFill>
              </a:rPr>
              <a:t>,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is from Group 6A (16</a:t>
            </a:r>
            <a:r>
              <a:rPr lang="en-US" sz="2400" dirty="0" smtClean="0">
                <a:solidFill>
                  <a:srgbClr val="0D0D0D"/>
                </a:solidFill>
              </a:rPr>
              <a:t>).</a:t>
            </a:r>
            <a:endParaRPr lang="en-US" sz="2400" dirty="0">
              <a:solidFill>
                <a:srgbClr val="0D0D0D"/>
              </a:solidFill>
            </a:endParaRPr>
          </a:p>
          <a:p>
            <a:pPr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r>
              <a:rPr lang="en-US" sz="2400" dirty="0" smtClean="0">
                <a:solidFill>
                  <a:srgbClr val="0D0D0D"/>
                </a:solidFill>
              </a:rPr>
              <a:t>    </a:t>
            </a:r>
            <a:endParaRPr lang="en-US" sz="2400" dirty="0" smtClean="0"/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r>
              <a:rPr lang="en-US" sz="2400" dirty="0" smtClean="0"/>
              <a:t>		</a:t>
            </a:r>
            <a:r>
              <a:rPr lang="en-US" sz="2400" b="1" dirty="0" smtClean="0"/>
              <a:t>B.	 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0D0D0D"/>
                </a:solidFill>
              </a:rPr>
              <a:t>The cation, Al</a:t>
            </a:r>
            <a:r>
              <a:rPr lang="en-US" sz="2400" baseline="30000" dirty="0" smtClean="0">
                <a:solidFill>
                  <a:srgbClr val="0D0D0D"/>
                </a:solidFill>
              </a:rPr>
              <a:t>3+</a:t>
            </a:r>
            <a:r>
              <a:rPr lang="en-US" sz="2400" dirty="0" smtClean="0">
                <a:solidFill>
                  <a:srgbClr val="0D0D0D"/>
                </a:solidFill>
              </a:rPr>
              <a:t>,</a:t>
            </a:r>
            <a:r>
              <a:rPr lang="en-US" sz="2400" baseline="30000" dirty="0" smtClean="0">
                <a:solidFill>
                  <a:srgbClr val="0D0D0D"/>
                </a:solidFill>
              </a:rPr>
              <a:t> </a:t>
            </a:r>
            <a:r>
              <a:rPr lang="en-US" sz="2400" dirty="0" smtClean="0">
                <a:solidFill>
                  <a:srgbClr val="0D0D0D"/>
                </a:solidFill>
              </a:rPr>
              <a:t>is from Group 3A (13), 		 and the anion, S</a:t>
            </a:r>
            <a:r>
              <a:rPr lang="en-US" sz="2400" baseline="30000" dirty="0" smtClean="0">
                <a:solidFill>
                  <a:srgbClr val="0D0D0D"/>
                </a:solidFill>
              </a:rPr>
              <a:t>2−</a:t>
            </a:r>
            <a:r>
              <a:rPr lang="en-US" sz="2400" dirty="0" smtClean="0">
                <a:solidFill>
                  <a:srgbClr val="0D0D0D"/>
                </a:solidFill>
              </a:rPr>
              <a:t>,</a:t>
            </a:r>
            <a:r>
              <a:rPr lang="en-US" sz="2400" baseline="30000" dirty="0" smtClean="0">
                <a:solidFill>
                  <a:srgbClr val="0D0D0D"/>
                </a:solidFill>
              </a:rPr>
              <a:t> </a:t>
            </a:r>
            <a:r>
              <a:rPr lang="en-US" sz="2400" dirty="0" smtClean="0">
                <a:solidFill>
                  <a:srgbClr val="0D0D0D"/>
                </a:solidFill>
              </a:rPr>
              <a:t>is from Group 6A (16).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r>
              <a:rPr lang="en-US" sz="2400" dirty="0" smtClean="0">
                <a:solidFill>
                  <a:srgbClr val="0D0D0D"/>
                </a:solidFill>
              </a:rPr>
              <a:t>  </a:t>
            </a:r>
            <a:r>
              <a:rPr lang="en-US" sz="2400" dirty="0"/>
              <a:t>	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r>
              <a:rPr lang="en-US" sz="2400" dirty="0"/>
              <a:t>		</a:t>
            </a:r>
            <a:r>
              <a:rPr lang="en-US" sz="2400" b="1" dirty="0"/>
              <a:t>C.	</a:t>
            </a:r>
            <a:r>
              <a:rPr lang="en-US" sz="2400" b="1" dirty="0" smtClean="0"/>
              <a:t> </a:t>
            </a:r>
            <a:r>
              <a:rPr lang="en-US" sz="2400" dirty="0" smtClean="0"/>
              <a:t>MgCl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</a:t>
            </a:r>
            <a:r>
              <a:rPr lang="en-US" sz="2400" dirty="0" smtClean="0">
                <a:solidFill>
                  <a:srgbClr val="0D0D0D"/>
                </a:solidFill>
              </a:rPr>
              <a:t>The </a:t>
            </a:r>
            <a:r>
              <a:rPr lang="en-US" sz="2400" dirty="0">
                <a:solidFill>
                  <a:srgbClr val="0D0D0D"/>
                </a:solidFill>
              </a:rPr>
              <a:t>cation, Mg</a:t>
            </a:r>
            <a:r>
              <a:rPr lang="en-US" sz="2400" baseline="30000" dirty="0">
                <a:solidFill>
                  <a:srgbClr val="0D0D0D"/>
                </a:solidFill>
              </a:rPr>
              <a:t>2+</a:t>
            </a:r>
            <a:r>
              <a:rPr lang="en-US" sz="2400" dirty="0">
                <a:solidFill>
                  <a:srgbClr val="0D0D0D"/>
                </a:solidFill>
              </a:rPr>
              <a:t>, is from Group 2A (2), </a:t>
            </a:r>
            <a:br>
              <a:rPr lang="en-US" sz="2400" dirty="0">
                <a:solidFill>
                  <a:srgbClr val="0D0D0D"/>
                </a:solidFill>
              </a:rPr>
            </a:br>
            <a:r>
              <a:rPr lang="en-US" sz="2400" dirty="0">
                <a:solidFill>
                  <a:srgbClr val="0D0D0D"/>
                </a:solidFill>
              </a:rPr>
              <a:t>		</a:t>
            </a:r>
            <a:r>
              <a:rPr lang="en-US" sz="2400" dirty="0" smtClean="0">
                <a:solidFill>
                  <a:srgbClr val="0D0D0D"/>
                </a:solidFill>
              </a:rPr>
              <a:t> and </a:t>
            </a:r>
            <a:r>
              <a:rPr lang="en-US" sz="2400" dirty="0">
                <a:solidFill>
                  <a:srgbClr val="0D0D0D"/>
                </a:solidFill>
              </a:rPr>
              <a:t>the anion, Cl</a:t>
            </a:r>
            <a:r>
              <a:rPr lang="en-US" sz="2400" baseline="30000" dirty="0">
                <a:solidFill>
                  <a:srgbClr val="0D0D0D"/>
                </a:solidFill>
              </a:rPr>
              <a:t>−</a:t>
            </a:r>
            <a:r>
              <a:rPr lang="en-US" sz="2400" dirty="0">
                <a:solidFill>
                  <a:srgbClr val="0D0D0D"/>
                </a:solidFill>
              </a:rPr>
              <a:t>,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is from Group 7A (17</a:t>
            </a:r>
            <a:r>
              <a:rPr lang="en-US" sz="2400" dirty="0" smtClean="0">
                <a:solidFill>
                  <a:srgbClr val="0D0D0D"/>
                </a:solidFill>
              </a:rPr>
              <a:t>).</a:t>
            </a:r>
            <a:endParaRPr lang="en-US" sz="2400" dirty="0"/>
          </a:p>
          <a:p>
            <a:pPr eaLnBrk="1" hangingPunct="1">
              <a:lnSpc>
                <a:spcPct val="170000"/>
              </a:lnSpc>
              <a:buFont typeface="Wingdings" charset="2"/>
              <a:buNone/>
              <a:tabLst>
                <a:tab pos="1084263" algn="l"/>
                <a:tab pos="1489075" algn="l"/>
                <a:tab pos="2573338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17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69720"/>
            <a:ext cx="7315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names for the following compounds:</a:t>
            </a:r>
          </a:p>
          <a:p>
            <a:pPr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1092200" algn="l"/>
              </a:tabLst>
            </a:pPr>
            <a:endParaRPr lang="en-US" sz="2400" dirty="0">
              <a:solidFill>
                <a:srgbClr val="0D0D0D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10922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2  </a:t>
            </a:r>
            <a:r>
              <a:rPr lang="en-US" sz="2400" b="1" dirty="0">
                <a:solidFill>
                  <a:srgbClr val="0D0D0D"/>
                </a:solidFill>
              </a:rPr>
              <a:t>Name the cation by its element name. </a:t>
            </a:r>
          </a:p>
          <a:p>
            <a:pPr eaLnBrk="1" hangingPunct="1">
              <a:buFont typeface="Wingdings" charset="2"/>
              <a:buNone/>
              <a:tabLst>
                <a:tab pos="10922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	</a:t>
            </a:r>
            <a:r>
              <a:rPr lang="en-US" sz="2400" dirty="0"/>
              <a:t>	</a:t>
            </a:r>
            <a:r>
              <a:rPr lang="en-US" sz="2400" b="1" dirty="0"/>
              <a:t>A.  </a:t>
            </a:r>
            <a:r>
              <a:rPr lang="en-US" sz="2400" dirty="0"/>
              <a:t>CaO	</a:t>
            </a:r>
            <a:r>
              <a:rPr lang="en-US" sz="2400" dirty="0">
                <a:solidFill>
                  <a:srgbClr val="0D0D0D"/>
                </a:solidFill>
              </a:rPr>
              <a:t>The cation, Ca</a:t>
            </a:r>
            <a:r>
              <a:rPr lang="en-US" sz="2400" baseline="30000" dirty="0">
                <a:solidFill>
                  <a:srgbClr val="0D0D0D"/>
                </a:solidFill>
              </a:rPr>
              <a:t>2+</a:t>
            </a:r>
            <a:r>
              <a:rPr lang="en-US" sz="2400" dirty="0">
                <a:solidFill>
                  <a:srgbClr val="0D0D0D"/>
                </a:solidFill>
              </a:rPr>
              <a:t>, is calcium.</a:t>
            </a:r>
            <a:endParaRPr lang="en-US" sz="2400" dirty="0"/>
          </a:p>
          <a:p>
            <a:pPr eaLnBrk="1" hangingPunct="1">
              <a:lnSpc>
                <a:spcPct val="170000"/>
              </a:lnSpc>
              <a:buFont typeface="Wingdings" charset="2"/>
              <a:buNone/>
              <a:tabLst>
                <a:tab pos="1092200" algn="l"/>
              </a:tabLst>
            </a:pPr>
            <a:r>
              <a:rPr lang="en-US" sz="2400" dirty="0"/>
              <a:t>		</a:t>
            </a:r>
            <a:r>
              <a:rPr lang="en-US" sz="2400" b="1" dirty="0"/>
              <a:t>B.  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D0D0D"/>
                </a:solidFill>
              </a:rPr>
              <a:t>The cation, Al</a:t>
            </a:r>
            <a:r>
              <a:rPr lang="en-US" sz="2400" baseline="30000" dirty="0">
                <a:solidFill>
                  <a:srgbClr val="0D0D0D"/>
                </a:solidFill>
              </a:rPr>
              <a:t>3+</a:t>
            </a:r>
            <a:r>
              <a:rPr lang="en-US" sz="2400" dirty="0">
                <a:solidFill>
                  <a:srgbClr val="0D0D0D"/>
                </a:solidFill>
              </a:rPr>
              <a:t>, is </a:t>
            </a:r>
            <a:r>
              <a:rPr lang="en-US" sz="2400" dirty="0"/>
              <a:t>aluminum.</a:t>
            </a:r>
          </a:p>
          <a:p>
            <a:pPr eaLnBrk="1" hangingPunct="1">
              <a:lnSpc>
                <a:spcPct val="170000"/>
              </a:lnSpc>
              <a:buFont typeface="Wingdings" charset="2"/>
              <a:buNone/>
              <a:tabLst>
                <a:tab pos="1092200" algn="l"/>
              </a:tabLst>
            </a:pPr>
            <a:r>
              <a:rPr lang="en-US" sz="2400" dirty="0"/>
              <a:t>		</a:t>
            </a:r>
            <a:r>
              <a:rPr lang="en-US" sz="2400" b="1" dirty="0"/>
              <a:t>C.  </a:t>
            </a:r>
            <a:r>
              <a:rPr lang="en-US" sz="2400" dirty="0"/>
              <a:t>MgCl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D0D0D"/>
                </a:solidFill>
              </a:rPr>
              <a:t>The cation, Mg</a:t>
            </a:r>
            <a:r>
              <a:rPr lang="en-US" sz="2400" baseline="30000" dirty="0">
                <a:solidFill>
                  <a:srgbClr val="0D0D0D"/>
                </a:solidFill>
              </a:rPr>
              <a:t>2+</a:t>
            </a:r>
            <a:r>
              <a:rPr lang="en-US" sz="2400" dirty="0">
                <a:solidFill>
                  <a:srgbClr val="0D0D0D"/>
                </a:solidFill>
              </a:rPr>
              <a:t>, is </a:t>
            </a:r>
            <a:r>
              <a:rPr lang="en-US" sz="2400" dirty="0"/>
              <a:t>magnesium.</a:t>
            </a:r>
          </a:p>
          <a:p>
            <a:pPr eaLnBrk="1" hangingPunct="1">
              <a:lnSpc>
                <a:spcPct val="170000"/>
              </a:lnSpc>
              <a:buFont typeface="Wingdings" charset="2"/>
              <a:buNone/>
              <a:tabLst>
                <a:tab pos="109220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2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69720"/>
            <a:ext cx="7315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names for the following compounds:</a:t>
            </a:r>
          </a:p>
          <a:p>
            <a:pPr marL="1092200" indent="-109220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1092200" algn="l"/>
              </a:tabLst>
            </a:pPr>
            <a:endParaRPr lang="en-US" sz="2400" dirty="0">
              <a:solidFill>
                <a:srgbClr val="0D0D0D"/>
              </a:solidFill>
            </a:endParaRPr>
          </a:p>
          <a:p>
            <a:pPr marL="1092200" indent="-1092200" eaLnBrk="1" hangingPunct="1">
              <a:spcBef>
                <a:spcPts val="100"/>
              </a:spcBef>
              <a:buFont typeface="Wingdings" charset="2"/>
              <a:buNone/>
              <a:tabLst>
                <a:tab pos="10922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3  </a:t>
            </a:r>
            <a:r>
              <a:rPr lang="en-US" sz="2400" b="1" dirty="0" smtClean="0">
                <a:solidFill>
                  <a:srgbClr val="0D0D0D"/>
                </a:solidFill>
              </a:rPr>
              <a:t>Name </a:t>
            </a:r>
            <a:r>
              <a:rPr lang="en-US" sz="2400" b="1" dirty="0">
                <a:solidFill>
                  <a:srgbClr val="0D0D0D"/>
                </a:solidFill>
              </a:rPr>
              <a:t>the anion by using the first syllable of   </a:t>
            </a:r>
            <a:r>
              <a:rPr lang="en-US" sz="2400" b="1" dirty="0" smtClean="0">
                <a:solidFill>
                  <a:srgbClr val="0D0D0D"/>
                </a:solidFill>
              </a:rPr>
              <a:t/>
            </a:r>
            <a:br>
              <a:rPr lang="en-US" sz="2400" b="1" dirty="0" smtClean="0">
                <a:solidFill>
                  <a:srgbClr val="0D0D0D"/>
                </a:solidFill>
              </a:rPr>
            </a:br>
            <a:r>
              <a:rPr lang="en-US" sz="2400" b="1" dirty="0" smtClean="0">
                <a:solidFill>
                  <a:srgbClr val="0D0D0D"/>
                </a:solidFill>
              </a:rPr>
              <a:t> its </a:t>
            </a:r>
            <a:r>
              <a:rPr lang="en-US" sz="2400" b="1" dirty="0">
                <a:solidFill>
                  <a:srgbClr val="0D0D0D"/>
                </a:solidFill>
              </a:rPr>
              <a:t>element name followed by</a:t>
            </a:r>
            <a:r>
              <a:rPr lang="en-US" sz="2400" b="1" i="1" dirty="0">
                <a:solidFill>
                  <a:srgbClr val="0D0D0D"/>
                </a:solidFill>
              </a:rPr>
              <a:t> ide</a:t>
            </a:r>
            <a:r>
              <a:rPr lang="en-US" sz="2400" b="1" dirty="0">
                <a:solidFill>
                  <a:srgbClr val="0D0D0D"/>
                </a:solidFill>
              </a:rPr>
              <a:t>. </a:t>
            </a:r>
          </a:p>
          <a:p>
            <a:pPr marL="1092200" indent="-1092200" eaLnBrk="1" hangingPunct="1">
              <a:spcBef>
                <a:spcPts val="100"/>
              </a:spcBef>
              <a:buFont typeface="Wingdings" charset="2"/>
              <a:buNone/>
              <a:tabLst>
                <a:tab pos="1092200" algn="l"/>
              </a:tabLst>
            </a:pPr>
            <a:r>
              <a:rPr lang="en-US" sz="2400" i="1" dirty="0">
                <a:solidFill>
                  <a:srgbClr val="0D0D0D"/>
                </a:solidFill>
              </a:rPr>
              <a:t>	</a:t>
            </a: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dirty="0"/>
              <a:t>CaO	</a:t>
            </a:r>
            <a:r>
              <a:rPr lang="en-US" sz="2400" dirty="0">
                <a:solidFill>
                  <a:srgbClr val="0D0D0D"/>
                </a:solidFill>
              </a:rPr>
              <a:t>The anion, O</a:t>
            </a:r>
            <a:r>
              <a:rPr lang="en-US" sz="2400" baseline="30000" dirty="0">
                <a:solidFill>
                  <a:srgbClr val="0D0D0D"/>
                </a:solidFill>
              </a:rPr>
              <a:t>2−</a:t>
            </a:r>
            <a:r>
              <a:rPr lang="en-US" sz="2400" dirty="0">
                <a:solidFill>
                  <a:srgbClr val="0D0D0D"/>
                </a:solidFill>
              </a:rPr>
              <a:t>,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is oxide.</a:t>
            </a:r>
            <a:endParaRPr lang="en-US" sz="2400" dirty="0"/>
          </a:p>
          <a:p>
            <a:pPr marL="1092200" indent="-1092200" eaLnBrk="1" hangingPunct="1">
              <a:lnSpc>
                <a:spcPct val="170000"/>
              </a:lnSpc>
              <a:buFont typeface="Wingdings" charset="2"/>
              <a:buNone/>
              <a:tabLst>
                <a:tab pos="1092200" algn="l"/>
              </a:tabLst>
            </a:pPr>
            <a:r>
              <a:rPr lang="en-US" sz="2400" dirty="0"/>
              <a:t>	</a:t>
            </a:r>
            <a:r>
              <a:rPr lang="en-US" sz="2400" b="1" dirty="0"/>
              <a:t>B.  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D0D0D"/>
                </a:solidFill>
              </a:rPr>
              <a:t>The anion, </a:t>
            </a:r>
            <a:r>
              <a:rPr lang="en-US" sz="2400" dirty="0" smtClean="0">
                <a:solidFill>
                  <a:srgbClr val="0D0D0D"/>
                </a:solidFill>
              </a:rPr>
              <a:t>S</a:t>
            </a:r>
            <a:r>
              <a:rPr lang="en-US" sz="2400" baseline="30000" dirty="0" smtClean="0">
                <a:solidFill>
                  <a:srgbClr val="0D0D0D"/>
                </a:solidFill>
              </a:rPr>
              <a:t>2</a:t>
            </a:r>
            <a:r>
              <a:rPr lang="en-US" sz="2400" baseline="30000" dirty="0">
                <a:solidFill>
                  <a:srgbClr val="0D0D0D"/>
                </a:solidFill>
              </a:rPr>
              <a:t>−</a:t>
            </a:r>
            <a:r>
              <a:rPr lang="en-US" sz="2400" dirty="0">
                <a:solidFill>
                  <a:srgbClr val="0D0D0D"/>
                </a:solidFill>
              </a:rPr>
              <a:t>,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is </a:t>
            </a:r>
            <a:r>
              <a:rPr lang="en-US" sz="2400" dirty="0" smtClean="0">
                <a:solidFill>
                  <a:srgbClr val="0D0D0D"/>
                </a:solidFill>
              </a:rPr>
              <a:t>sulfide</a:t>
            </a:r>
            <a:r>
              <a:rPr lang="en-US" sz="2400" dirty="0">
                <a:solidFill>
                  <a:srgbClr val="0D0D0D"/>
                </a:solidFill>
              </a:rPr>
              <a:t>.</a:t>
            </a:r>
            <a:endParaRPr lang="en-US" sz="2400" dirty="0"/>
          </a:p>
          <a:p>
            <a:pPr marL="1092200" indent="-1092200" eaLnBrk="1" hangingPunct="1">
              <a:lnSpc>
                <a:spcPct val="170000"/>
              </a:lnSpc>
              <a:buFont typeface="Wingdings" charset="2"/>
              <a:buNone/>
              <a:tabLst>
                <a:tab pos="1092200" algn="l"/>
              </a:tabLst>
            </a:pPr>
            <a:r>
              <a:rPr lang="en-US" sz="2400" dirty="0"/>
              <a:t>	</a:t>
            </a:r>
            <a:r>
              <a:rPr lang="en-US" sz="2400" b="1" dirty="0"/>
              <a:t>C.  </a:t>
            </a:r>
            <a:r>
              <a:rPr lang="en-US" sz="2400" dirty="0"/>
              <a:t>MgCl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D0D0D"/>
                </a:solidFill>
              </a:rPr>
              <a:t>The anion, Cl</a:t>
            </a:r>
            <a:r>
              <a:rPr lang="en-US" sz="2400" baseline="30000" dirty="0">
                <a:solidFill>
                  <a:srgbClr val="0D0D0D"/>
                </a:solidFill>
              </a:rPr>
              <a:t>−</a:t>
            </a:r>
            <a:r>
              <a:rPr lang="en-US" sz="2400" dirty="0">
                <a:solidFill>
                  <a:srgbClr val="0D0D0D"/>
                </a:solidFill>
              </a:rPr>
              <a:t>,</a:t>
            </a:r>
            <a:r>
              <a:rPr lang="en-US" sz="2400" baseline="30000" dirty="0">
                <a:solidFill>
                  <a:srgbClr val="0D0D0D"/>
                </a:solidFill>
              </a:rPr>
              <a:t> </a:t>
            </a:r>
            <a:r>
              <a:rPr lang="en-US" sz="2400" dirty="0">
                <a:solidFill>
                  <a:srgbClr val="0D0D0D"/>
                </a:solidFill>
              </a:rPr>
              <a:t>is chloride.</a:t>
            </a:r>
            <a:endParaRPr lang="en-US" sz="2400" dirty="0"/>
          </a:p>
          <a:p>
            <a:pPr marL="1092200" indent="-1092200" eaLnBrk="1" hangingPunct="1">
              <a:lnSpc>
                <a:spcPct val="170000"/>
              </a:lnSpc>
              <a:buFont typeface="Wingdings" charset="2"/>
              <a:buNone/>
              <a:tabLst>
                <a:tab pos="1092200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15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8429"/>
            <a:ext cx="80010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names for the following compounds:</a:t>
            </a:r>
          </a:p>
          <a:p>
            <a:pPr marL="1092200" indent="-1092200" defTabSz="13970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1546225" algn="l"/>
              </a:tabLst>
            </a:pPr>
            <a:endParaRPr lang="en-US" sz="2400" dirty="0">
              <a:solidFill>
                <a:srgbClr val="0D0D0D"/>
              </a:solidFill>
            </a:endParaRPr>
          </a:p>
          <a:p>
            <a:pPr marL="1092200" indent="-1092200" defTabSz="139700" eaLnBrk="1" hangingPunct="1">
              <a:spcBef>
                <a:spcPct val="0"/>
              </a:spcBef>
              <a:buFont typeface="Wingdings" charset="2"/>
              <a:buNone/>
              <a:tabLst>
                <a:tab pos="154622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4  </a:t>
            </a:r>
            <a:r>
              <a:rPr lang="en-US" sz="2400" b="1" dirty="0" smtClean="0">
                <a:solidFill>
                  <a:srgbClr val="0D0D0D"/>
                </a:solidFill>
              </a:rPr>
              <a:t>Write </a:t>
            </a:r>
            <a:r>
              <a:rPr lang="en-US" sz="2400" b="1" dirty="0">
                <a:solidFill>
                  <a:srgbClr val="0D0D0D"/>
                </a:solidFill>
              </a:rPr>
              <a:t>the name </a:t>
            </a:r>
            <a:r>
              <a:rPr lang="en-US" sz="2400" b="1" dirty="0" smtClean="0">
                <a:solidFill>
                  <a:srgbClr val="0D0D0D"/>
                </a:solidFill>
              </a:rPr>
              <a:t>for </a:t>
            </a:r>
            <a:r>
              <a:rPr lang="en-US" sz="2400" b="1" dirty="0">
                <a:solidFill>
                  <a:srgbClr val="0D0D0D"/>
                </a:solidFill>
              </a:rPr>
              <a:t>the cation first and the name </a:t>
            </a:r>
            <a:br>
              <a:rPr lang="en-US" sz="2400" b="1" dirty="0">
                <a:solidFill>
                  <a:srgbClr val="0D0D0D"/>
                </a:solidFill>
              </a:rPr>
            </a:br>
            <a:r>
              <a:rPr lang="en-US" sz="2400" b="1" dirty="0" smtClean="0">
                <a:solidFill>
                  <a:srgbClr val="0D0D0D"/>
                </a:solidFill>
              </a:rPr>
              <a:t>for </a:t>
            </a:r>
            <a:r>
              <a:rPr lang="en-US" sz="2400" b="1" dirty="0">
                <a:solidFill>
                  <a:srgbClr val="0D0D0D"/>
                </a:solidFill>
              </a:rPr>
              <a:t>the anion second. </a:t>
            </a:r>
          </a:p>
          <a:p>
            <a:pPr marL="1092200" indent="-1092200" defTabSz="139700" eaLnBrk="1" hangingPunct="1">
              <a:spcBef>
                <a:spcPts val="100"/>
              </a:spcBef>
              <a:buFont typeface="Wingdings" charset="2"/>
              <a:buNone/>
              <a:tabLst>
                <a:tab pos="1546225" algn="l"/>
              </a:tabLst>
            </a:pPr>
            <a:r>
              <a:rPr lang="en-US" sz="2400" i="1" dirty="0">
                <a:solidFill>
                  <a:srgbClr val="0D0D0D"/>
                </a:solidFill>
              </a:rPr>
              <a:t>	</a:t>
            </a:r>
            <a:r>
              <a:rPr lang="en-US" sz="2400" b="1" dirty="0" smtClean="0"/>
              <a:t>A</a:t>
            </a:r>
            <a:r>
              <a:rPr lang="en-US" sz="2400" b="1" dirty="0"/>
              <a:t>.	</a:t>
            </a:r>
            <a:r>
              <a:rPr lang="en-US" sz="2400" dirty="0"/>
              <a:t>The name of CaO is calcium </a:t>
            </a:r>
            <a:r>
              <a:rPr lang="en-US" sz="2400" dirty="0">
                <a:solidFill>
                  <a:srgbClr val="0D0D0D"/>
                </a:solidFill>
              </a:rPr>
              <a:t>oxide.</a:t>
            </a:r>
            <a:endParaRPr lang="en-US" sz="2400" dirty="0"/>
          </a:p>
          <a:p>
            <a:pPr marL="1092200" indent="-1092200" defTabSz="139700" eaLnBrk="1" hangingPunct="1">
              <a:lnSpc>
                <a:spcPct val="170000"/>
              </a:lnSpc>
              <a:buFont typeface="Wingdings" charset="2"/>
              <a:buNone/>
              <a:tabLst>
                <a:tab pos="1546225" algn="l"/>
              </a:tabLst>
            </a:pPr>
            <a:r>
              <a:rPr lang="en-US" sz="2400" dirty="0"/>
              <a:t>	</a:t>
            </a:r>
            <a:r>
              <a:rPr lang="en-US" sz="2400" b="1" dirty="0"/>
              <a:t>B.	</a:t>
            </a:r>
            <a:r>
              <a:rPr lang="en-US" sz="2400" dirty="0"/>
              <a:t>The name of </a:t>
            </a:r>
            <a:r>
              <a:rPr lang="en-US" sz="2400" dirty="0" smtClean="0"/>
              <a:t>Al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D0D0D"/>
                </a:solidFill>
              </a:rPr>
              <a:t>is </a:t>
            </a:r>
            <a:r>
              <a:rPr lang="en-US" sz="2400" dirty="0">
                <a:solidFill>
                  <a:srgbClr val="0D0D0D"/>
                </a:solidFill>
              </a:rPr>
              <a:t>aluminum </a:t>
            </a:r>
            <a:r>
              <a:rPr lang="en-US" sz="2400" dirty="0" smtClean="0">
                <a:solidFill>
                  <a:srgbClr val="0D0D0D"/>
                </a:solidFill>
              </a:rPr>
              <a:t>sulfide</a:t>
            </a:r>
            <a:r>
              <a:rPr lang="en-US" sz="2400" dirty="0">
                <a:solidFill>
                  <a:srgbClr val="0D0D0D"/>
                </a:solidFill>
              </a:rPr>
              <a:t>.</a:t>
            </a:r>
            <a:endParaRPr lang="en-US" sz="2400" dirty="0"/>
          </a:p>
          <a:p>
            <a:pPr marL="1092200" indent="-1092200" defTabSz="139700" eaLnBrk="1" hangingPunct="1">
              <a:lnSpc>
                <a:spcPct val="170000"/>
              </a:lnSpc>
              <a:buFont typeface="Wingdings" charset="2"/>
              <a:buNone/>
              <a:tabLst>
                <a:tab pos="1546225" algn="l"/>
              </a:tabLst>
            </a:pPr>
            <a:r>
              <a:rPr lang="en-US" sz="2400" dirty="0"/>
              <a:t>	</a:t>
            </a:r>
            <a:r>
              <a:rPr lang="en-US" sz="2400" b="1" dirty="0"/>
              <a:t>C.	</a:t>
            </a:r>
            <a:r>
              <a:rPr lang="en-US" sz="2400" dirty="0"/>
              <a:t>The name of MgCl</a:t>
            </a:r>
            <a:r>
              <a:rPr lang="en-US" sz="2400" baseline="-25000" dirty="0"/>
              <a:t>2</a:t>
            </a:r>
            <a:r>
              <a:rPr lang="en-US" sz="2400" dirty="0"/>
              <a:t> is magnesium </a:t>
            </a:r>
            <a:r>
              <a:rPr lang="en-US" sz="2400" dirty="0">
                <a:solidFill>
                  <a:srgbClr val="0D0D0D"/>
                </a:solidFill>
              </a:rPr>
              <a:t>chloride.</a:t>
            </a:r>
            <a:endParaRPr lang="en-US" sz="2400" dirty="0"/>
          </a:p>
          <a:p>
            <a:pPr marL="1092200" indent="-1092200" defTabSz="139700" eaLnBrk="1" hangingPunct="1">
              <a:lnSpc>
                <a:spcPct val="170000"/>
              </a:lnSpc>
              <a:buFont typeface="Wingdings" charset="2"/>
              <a:buNone/>
              <a:tabLst>
                <a:tab pos="1546225" algn="l"/>
              </a:tabLs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96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3068" y="30071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Ionic and Covalent Bonds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7137"/>
            <a:ext cx="8077200" cy="3886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Chemical bonds are formed when atoms lose, gain, or share valence electrons to acquire an </a:t>
            </a:r>
            <a:r>
              <a:rPr lang="en-US" sz="2400" b="1" dirty="0"/>
              <a:t>octet</a:t>
            </a:r>
            <a:r>
              <a:rPr lang="en-US" sz="2400" dirty="0"/>
              <a:t> of eight valence electrons (</a:t>
            </a:r>
            <a:r>
              <a:rPr lang="en-US" sz="2400" b="1" dirty="0"/>
              <a:t>octet rule</a:t>
            </a:r>
            <a:r>
              <a:rPr lang="en-US" sz="2400" dirty="0" smtClean="0"/>
              <a:t>).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b="1" dirty="0">
              <a:solidFill>
                <a:srgbClr val="000000"/>
              </a:solidFill>
            </a:endParaRPr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b="1" dirty="0"/>
              <a:t>Ionic bonds </a:t>
            </a:r>
            <a:r>
              <a:rPr lang="en-US" sz="2400" dirty="0"/>
              <a:t>occur when the </a:t>
            </a:r>
            <a:r>
              <a:rPr lang="en-US" sz="2400" dirty="0" smtClean="0"/>
              <a:t>valence electrons of atoms of a metal are transferred to atoms of a nonmetal.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00000"/>
              <a:buNone/>
            </a:pPr>
            <a:endParaRPr lang="en-US" sz="2400" dirty="0"/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b="1" dirty="0"/>
              <a:t>Covalent bonds </a:t>
            </a:r>
            <a:r>
              <a:rPr lang="en-US" sz="2400" dirty="0" smtClean="0"/>
              <a:t>form </a:t>
            </a:r>
            <a:r>
              <a:rPr lang="en-US" sz="2400" dirty="0"/>
              <a:t>when </a:t>
            </a:r>
            <a:r>
              <a:rPr lang="en-US" sz="2400" dirty="0" smtClean="0"/>
              <a:t>atoms of nonmetals </a:t>
            </a:r>
            <a:r>
              <a:rPr lang="en-US" sz="2400" dirty="0"/>
              <a:t>share </a:t>
            </a:r>
            <a:r>
              <a:rPr lang="en-US" sz="2400" dirty="0" smtClean="0"/>
              <a:t>valence electrons.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523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Learning Check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560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876800"/>
          </a:xfrm>
        </p:spPr>
        <p:txBody>
          <a:bodyPr/>
          <a:lstStyle/>
          <a:p>
            <a:pPr marL="0" indent="0" eaLnBrk="1" hangingPunct="1">
              <a:buSzPct val="115000"/>
              <a:buFont typeface="Wingdings" charset="2"/>
              <a:buNone/>
              <a:tabLst>
                <a:tab pos="406400" algn="l"/>
              </a:tabLst>
            </a:pPr>
            <a:r>
              <a:rPr lang="en-US" sz="2400" dirty="0"/>
              <a:t>Write the formulas and names for compounds of the</a:t>
            </a:r>
            <a:br>
              <a:rPr lang="en-US" sz="2400" dirty="0"/>
            </a:br>
            <a:r>
              <a:rPr lang="en-US" sz="2400" dirty="0"/>
              <a:t>following ions:</a:t>
            </a:r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406400" algn="l"/>
              </a:tabLst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r>
              <a:rPr lang="en-US" sz="2400" dirty="0"/>
              <a:t>			 Br</a:t>
            </a:r>
            <a:r>
              <a:rPr lang="en-US" sz="2400" baseline="30000" dirty="0"/>
              <a:t>−</a:t>
            </a:r>
            <a:r>
              <a:rPr lang="en-US" sz="2400" baseline="30000" dirty="0">
                <a:ea typeface="Arial" charset="0"/>
                <a:cs typeface="Arial" charset="0"/>
              </a:rPr>
              <a:t>                             </a:t>
            </a:r>
            <a:r>
              <a:rPr lang="en-US" sz="2400" dirty="0">
                <a:ea typeface="Arial" charset="0"/>
                <a:cs typeface="Arial" charset="0"/>
              </a:rPr>
              <a:t>S</a:t>
            </a:r>
            <a:r>
              <a:rPr lang="en-US" sz="2400" baseline="30000" dirty="0">
                <a:ea typeface="Arial" charset="0"/>
                <a:cs typeface="Arial" charset="0"/>
              </a:rPr>
              <a:t>2</a:t>
            </a:r>
            <a:r>
              <a:rPr lang="en-US" sz="2400" baseline="30000" dirty="0"/>
              <a:t>−</a:t>
            </a:r>
            <a:r>
              <a:rPr lang="en-US" sz="2400" baseline="30000" dirty="0">
                <a:ea typeface="Arial" charset="0"/>
                <a:cs typeface="Arial" charset="0"/>
              </a:rPr>
              <a:t>                             </a:t>
            </a:r>
            <a:r>
              <a:rPr lang="en-US" sz="2400" dirty="0">
                <a:ea typeface="Arial" charset="0"/>
                <a:cs typeface="Arial" charset="0"/>
              </a:rPr>
              <a:t>N</a:t>
            </a:r>
            <a:r>
              <a:rPr lang="en-US" sz="2400" baseline="30000" dirty="0">
                <a:ea typeface="Arial" charset="0"/>
                <a:cs typeface="Arial" charset="0"/>
              </a:rPr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endParaRPr lang="en-US" sz="2400" baseline="30000" dirty="0"/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r>
              <a:rPr lang="en-US" sz="2400" baseline="30000" dirty="0"/>
              <a:t>                 </a:t>
            </a:r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r>
              <a:rPr lang="en-US" sz="2400" baseline="30000" dirty="0"/>
              <a:t>    </a:t>
            </a:r>
            <a:r>
              <a:rPr lang="en-US" sz="2400" dirty="0"/>
              <a:t> Na</a:t>
            </a:r>
            <a:r>
              <a:rPr lang="en-US" sz="2400" baseline="30000" dirty="0"/>
              <a:t>+</a:t>
            </a:r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endParaRPr lang="en-US" sz="2400" baseline="30000" dirty="0">
              <a:ea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endParaRPr lang="en-US" sz="2400" baseline="30000" dirty="0">
              <a:ea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endParaRPr lang="en-US" sz="2400" baseline="30000" dirty="0">
              <a:ea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SzPct val="115000"/>
              <a:buFont typeface="Wingdings" charset="2"/>
              <a:buNone/>
              <a:tabLst>
                <a:tab pos="406400" algn="l"/>
              </a:tabLst>
            </a:pPr>
            <a:r>
              <a:rPr lang="en-US" sz="2400" baseline="30000" dirty="0">
                <a:ea typeface="Arial" charset="0"/>
                <a:cs typeface="Arial" charset="0"/>
              </a:rPr>
              <a:t>      </a:t>
            </a:r>
            <a:r>
              <a:rPr lang="en-US" sz="2400" dirty="0"/>
              <a:t>Al</a:t>
            </a:r>
            <a:r>
              <a:rPr lang="en-US" sz="2400" baseline="30000" dirty="0"/>
              <a:t>3+</a:t>
            </a:r>
            <a:r>
              <a:rPr lang="en-US" sz="2400" dirty="0"/>
              <a:t> 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25604" name="tabl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00400"/>
            <a:ext cx="61690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86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62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05800" cy="4876800"/>
          </a:xfrm>
        </p:spPr>
        <p:txBody>
          <a:bodyPr/>
          <a:lstStyle/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r>
              <a:rPr lang="en-US" sz="2400" dirty="0"/>
              <a:t>Write the formulas and names for compounds of the</a:t>
            </a:r>
            <a:br>
              <a:rPr lang="en-US" sz="2400" dirty="0"/>
            </a:br>
            <a:r>
              <a:rPr lang="en-US" sz="2400" dirty="0"/>
              <a:t>following ions:</a:t>
            </a:r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r>
              <a:rPr lang="en-US" sz="2400" dirty="0"/>
              <a:t>	          	Br</a:t>
            </a:r>
            <a:r>
              <a:rPr lang="en-US" sz="2400" baseline="30000" dirty="0"/>
              <a:t>−</a:t>
            </a:r>
            <a:r>
              <a:rPr lang="en-US" sz="2400" baseline="30000" dirty="0">
                <a:ea typeface="Arial" charset="0"/>
                <a:cs typeface="Arial" charset="0"/>
              </a:rPr>
              <a:t>                             </a:t>
            </a:r>
            <a:r>
              <a:rPr lang="en-US" sz="2400" dirty="0">
                <a:ea typeface="Arial" charset="0"/>
                <a:cs typeface="Arial" charset="0"/>
              </a:rPr>
              <a:t>S</a:t>
            </a:r>
            <a:r>
              <a:rPr lang="en-US" sz="2400" baseline="30000" dirty="0">
                <a:ea typeface="Arial" charset="0"/>
                <a:cs typeface="Arial" charset="0"/>
              </a:rPr>
              <a:t>2</a:t>
            </a:r>
            <a:r>
              <a:rPr lang="en-US" sz="2400" baseline="30000" dirty="0"/>
              <a:t>−</a:t>
            </a:r>
            <a:r>
              <a:rPr lang="en-US" sz="2400" baseline="30000" dirty="0">
                <a:ea typeface="Arial" charset="0"/>
                <a:cs typeface="Arial" charset="0"/>
              </a:rPr>
              <a:t>                               </a:t>
            </a:r>
            <a:r>
              <a:rPr lang="en-US" sz="2400" dirty="0">
                <a:ea typeface="Arial" charset="0"/>
                <a:cs typeface="Arial" charset="0"/>
              </a:rPr>
              <a:t>N</a:t>
            </a:r>
            <a:r>
              <a:rPr lang="en-US" sz="2400" baseline="30000" dirty="0">
                <a:ea typeface="Arial" charset="0"/>
                <a:cs typeface="Arial" charset="0"/>
              </a:rPr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endParaRPr lang="en-US" sz="2400" baseline="30000" dirty="0"/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r>
              <a:rPr lang="en-US" sz="2400" baseline="30000" dirty="0"/>
              <a:t>                        </a:t>
            </a:r>
            <a:r>
              <a:rPr lang="en-US" sz="2400" dirty="0"/>
              <a:t>NaBr                   Na</a:t>
            </a:r>
            <a:r>
              <a:rPr lang="en-US" sz="2400" baseline="-25000" dirty="0"/>
              <a:t>2</a:t>
            </a:r>
            <a:r>
              <a:rPr lang="en-US" sz="2400" dirty="0"/>
              <a:t>S                 Na</a:t>
            </a:r>
            <a:r>
              <a:rPr lang="en-US" sz="2400" baseline="-25000" dirty="0"/>
              <a:t>3</a:t>
            </a:r>
            <a:r>
              <a:rPr lang="en-US" sz="2400" dirty="0"/>
              <a:t>N</a:t>
            </a:r>
            <a:endParaRPr lang="en-US" sz="2400" baseline="30000" dirty="0"/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r>
              <a:rPr lang="en-US" sz="2400" baseline="30000" dirty="0"/>
              <a:t>          </a:t>
            </a:r>
            <a:r>
              <a:rPr lang="en-US" sz="2400" dirty="0"/>
              <a:t> Na</a:t>
            </a:r>
            <a:r>
              <a:rPr lang="en-US" sz="2400" baseline="30000" dirty="0"/>
              <a:t>+    </a:t>
            </a:r>
            <a:r>
              <a:rPr lang="en-US" sz="2000" dirty="0"/>
              <a:t>sodium bromide      sodium sulfide        sodium nitride</a:t>
            </a:r>
            <a:endParaRPr lang="en-US" sz="2000" baseline="30000" dirty="0"/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endParaRPr lang="en-US" sz="2400" baseline="30000" dirty="0">
              <a:ea typeface="Arial" charset="0"/>
              <a:cs typeface="Arial" charset="0"/>
            </a:endParaRPr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r>
              <a:rPr lang="en-US" sz="2400" baseline="30000" dirty="0">
                <a:ea typeface="Arial" charset="0"/>
                <a:cs typeface="Arial" charset="0"/>
              </a:rPr>
              <a:t>	</a:t>
            </a:r>
            <a:r>
              <a:rPr lang="en-US" sz="2400" dirty="0">
                <a:ea typeface="Arial" charset="0"/>
                <a:cs typeface="Arial" charset="0"/>
              </a:rPr>
              <a:t>     	     AlBr</a:t>
            </a:r>
            <a:r>
              <a:rPr lang="en-US" sz="2400" baseline="-25000" dirty="0">
                <a:ea typeface="Arial" charset="0"/>
                <a:cs typeface="Arial" charset="0"/>
              </a:rPr>
              <a:t>3</a:t>
            </a:r>
            <a:r>
              <a:rPr lang="en-US" sz="2400" dirty="0">
                <a:ea typeface="Arial" charset="0"/>
                <a:cs typeface="Arial" charset="0"/>
              </a:rPr>
              <a:t>                 Al</a:t>
            </a:r>
            <a:r>
              <a:rPr lang="en-US" sz="2400" baseline="-25000" dirty="0">
                <a:ea typeface="Arial" charset="0"/>
                <a:cs typeface="Arial" charset="0"/>
              </a:rPr>
              <a:t>2</a:t>
            </a:r>
            <a:r>
              <a:rPr lang="en-US" sz="2400" dirty="0">
                <a:ea typeface="Arial" charset="0"/>
                <a:cs typeface="Arial" charset="0"/>
              </a:rPr>
              <a:t>S</a:t>
            </a:r>
            <a:r>
              <a:rPr lang="en-US" sz="2400" baseline="-25000" dirty="0">
                <a:ea typeface="Arial" charset="0"/>
                <a:cs typeface="Arial" charset="0"/>
              </a:rPr>
              <a:t>3</a:t>
            </a:r>
            <a:r>
              <a:rPr lang="en-US" sz="2400" dirty="0">
                <a:ea typeface="Arial" charset="0"/>
                <a:cs typeface="Arial" charset="0"/>
              </a:rPr>
              <a:t>                 AlN</a:t>
            </a:r>
            <a:r>
              <a:rPr lang="en-US" sz="2400" baseline="30000" dirty="0">
                <a:ea typeface="Arial" charset="0"/>
                <a:cs typeface="Arial" charset="0"/>
              </a:rPr>
              <a:t>               </a:t>
            </a:r>
          </a:p>
          <a:p>
            <a:pPr marL="0" indent="0" eaLnBrk="1" hangingPunct="1">
              <a:buSzPct val="115000"/>
              <a:buFont typeface="Wingdings" charset="2"/>
              <a:buNone/>
              <a:tabLst>
                <a:tab pos="292100" algn="l"/>
                <a:tab pos="342900" algn="l"/>
              </a:tabLst>
            </a:pPr>
            <a:r>
              <a:rPr lang="en-US" sz="2400" baseline="30000" dirty="0">
                <a:ea typeface="Arial" charset="0"/>
                <a:cs typeface="Arial" charset="0"/>
              </a:rPr>
              <a:t>           </a:t>
            </a:r>
            <a:r>
              <a:rPr lang="en-US" sz="2400" dirty="0"/>
              <a:t>Al</a:t>
            </a:r>
            <a:r>
              <a:rPr lang="en-US" sz="2400" baseline="30000" dirty="0"/>
              <a:t>3+    </a:t>
            </a:r>
            <a:r>
              <a:rPr lang="en-US" sz="2000" dirty="0"/>
              <a:t>aluminum                aluminum               aluminum</a:t>
            </a:r>
            <a:br>
              <a:rPr lang="en-US" sz="2000" dirty="0"/>
            </a:br>
            <a:r>
              <a:rPr lang="en-US" sz="2000" dirty="0"/>
              <a:t>	      	      bromide                   sulfide                    nitride</a:t>
            </a:r>
            <a:r>
              <a:rPr lang="en-US" sz="2400" dirty="0"/>
              <a:t> 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26628" name="tabl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2819400"/>
            <a:ext cx="6029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22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4360" y="292009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Metals with Variable </a:t>
            </a:r>
            <a:r>
              <a:rPr lang="en-US" dirty="0" smtClean="0">
                <a:solidFill>
                  <a:schemeClr val="tx2"/>
                </a:solidFill>
              </a:rPr>
              <a:t>Charges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r>
              <a:rPr lang="en-US" sz="2400" dirty="0"/>
              <a:t>Transition </a:t>
            </a:r>
            <a:r>
              <a:rPr lang="en-US" sz="2400" dirty="0" smtClean="0"/>
              <a:t>elements </a:t>
            </a:r>
            <a:r>
              <a:rPr lang="en-US" sz="2400" dirty="0"/>
              <a:t>except for Zn</a:t>
            </a:r>
            <a:r>
              <a:rPr lang="en-US" sz="2400" baseline="30000" dirty="0"/>
              <a:t>2+</a:t>
            </a:r>
            <a:r>
              <a:rPr lang="en-US" sz="2400" dirty="0"/>
              <a:t>, Cd</a:t>
            </a:r>
            <a:r>
              <a:rPr lang="en-US" sz="2400" baseline="30000" dirty="0"/>
              <a:t>2+</a:t>
            </a:r>
            <a:r>
              <a:rPr lang="en-US" sz="2400" dirty="0"/>
              <a:t>, and Ag</a:t>
            </a:r>
            <a:r>
              <a:rPr lang="en-US" sz="2400" baseline="30000" dirty="0"/>
              <a:t>+</a:t>
            </a:r>
            <a:r>
              <a:rPr lang="en-US" sz="2400" dirty="0"/>
              <a:t> form two or more positive ions (cations</a:t>
            </a:r>
            <a:r>
              <a:rPr lang="en-US" sz="2400" dirty="0" smtClean="0"/>
              <a:t>). We say they have </a:t>
            </a:r>
            <a:r>
              <a:rPr lang="en-US" sz="2400" i="1" dirty="0" smtClean="0"/>
              <a:t>variable charge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endParaRPr lang="en-US" sz="2400" dirty="0"/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262626"/>
                </a:solidFill>
              </a:rPr>
              <a:t>Roman numeral equal to the ion charge is placed in </a:t>
            </a:r>
            <a:r>
              <a:rPr lang="en-US" sz="2400" dirty="0" smtClean="0">
                <a:solidFill>
                  <a:srgbClr val="262626"/>
                </a:solidFill>
              </a:rPr>
              <a:t>parentheses </a:t>
            </a:r>
            <a:r>
              <a:rPr lang="en-US" sz="2400" dirty="0">
                <a:solidFill>
                  <a:srgbClr val="262626"/>
                </a:solidFill>
              </a:rPr>
              <a:t>immediately after the metal name.</a:t>
            </a: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endParaRPr lang="en-US" sz="2400" dirty="0">
              <a:solidFill>
                <a:srgbClr val="262626"/>
              </a:solidFill>
            </a:endParaRP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r>
              <a:rPr lang="en-US" sz="2400" dirty="0">
                <a:solidFill>
                  <a:srgbClr val="262626"/>
                </a:solidFill>
              </a:rPr>
              <a:t>	Cu</a:t>
            </a:r>
            <a:r>
              <a:rPr lang="en-US" sz="2400" baseline="30000" dirty="0">
                <a:solidFill>
                  <a:srgbClr val="262626"/>
                </a:solidFill>
              </a:rPr>
              <a:t>2+ </a:t>
            </a:r>
            <a:r>
              <a:rPr lang="en-US" sz="2400" dirty="0">
                <a:solidFill>
                  <a:srgbClr val="262626"/>
                </a:solidFill>
              </a:rPr>
              <a:t>	copper(II) 	Pb</a:t>
            </a:r>
            <a:r>
              <a:rPr lang="en-US" sz="2400" baseline="30000" dirty="0">
                <a:solidFill>
                  <a:srgbClr val="262626"/>
                </a:solidFill>
              </a:rPr>
              <a:t>2+ </a:t>
            </a:r>
            <a:r>
              <a:rPr lang="en-US" sz="2400" dirty="0">
                <a:solidFill>
                  <a:srgbClr val="262626"/>
                </a:solidFill>
              </a:rPr>
              <a:t>	lead(II)</a:t>
            </a: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r>
              <a:rPr lang="en-US" sz="2400" dirty="0">
                <a:solidFill>
                  <a:srgbClr val="262626"/>
                </a:solidFill>
              </a:rPr>
              <a:t>	Cu</a:t>
            </a:r>
            <a:r>
              <a:rPr lang="en-US" sz="2400" baseline="30000" dirty="0">
                <a:solidFill>
                  <a:srgbClr val="262626"/>
                </a:solidFill>
              </a:rPr>
              <a:t>+ </a:t>
            </a:r>
            <a:r>
              <a:rPr lang="en-US" sz="2400" dirty="0">
                <a:solidFill>
                  <a:srgbClr val="262626"/>
                </a:solidFill>
              </a:rPr>
              <a:t>	copper(I)	Pb</a:t>
            </a:r>
            <a:r>
              <a:rPr lang="en-US" sz="2400" baseline="30000" dirty="0">
                <a:solidFill>
                  <a:srgbClr val="262626"/>
                </a:solidFill>
              </a:rPr>
              <a:t>4+ </a:t>
            </a:r>
            <a:r>
              <a:rPr lang="en-US" sz="2400" dirty="0">
                <a:solidFill>
                  <a:srgbClr val="262626"/>
                </a:solidFill>
              </a:rPr>
              <a:t>	lead(IV)</a:t>
            </a: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r>
              <a:rPr lang="en-US" sz="2400" dirty="0">
                <a:solidFill>
                  <a:srgbClr val="262626"/>
                </a:solidFill>
              </a:rPr>
              <a:t>	Fe</a:t>
            </a:r>
            <a:r>
              <a:rPr lang="en-US" sz="2400" baseline="30000" dirty="0">
                <a:solidFill>
                  <a:srgbClr val="262626"/>
                </a:solidFill>
              </a:rPr>
              <a:t>2+ 	</a:t>
            </a:r>
            <a:r>
              <a:rPr lang="en-US" sz="2400" dirty="0">
                <a:solidFill>
                  <a:srgbClr val="262626"/>
                </a:solidFill>
              </a:rPr>
              <a:t>iron(II)	</a:t>
            </a:r>
            <a:r>
              <a:rPr lang="en-US" sz="2400" dirty="0" smtClean="0">
                <a:solidFill>
                  <a:srgbClr val="262626"/>
                </a:solidFill>
              </a:rPr>
              <a:t>Cr</a:t>
            </a:r>
            <a:r>
              <a:rPr lang="en-US" sz="2400" baseline="30000" dirty="0" smtClean="0">
                <a:solidFill>
                  <a:srgbClr val="262626"/>
                </a:solidFill>
              </a:rPr>
              <a:t>2+</a:t>
            </a:r>
            <a:r>
              <a:rPr lang="en-US" sz="2400" dirty="0">
                <a:solidFill>
                  <a:srgbClr val="262626"/>
                </a:solidFill>
              </a:rPr>
              <a:t>	</a:t>
            </a:r>
            <a:r>
              <a:rPr lang="en-US" sz="2400" dirty="0" smtClean="0">
                <a:solidFill>
                  <a:srgbClr val="262626"/>
                </a:solidFill>
              </a:rPr>
              <a:t>chromium(II)</a:t>
            </a:r>
            <a:endParaRPr lang="en-US" sz="2400" dirty="0">
              <a:solidFill>
                <a:srgbClr val="262626"/>
              </a:solidFill>
            </a:endParaRP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r>
              <a:rPr lang="en-US" sz="2400" dirty="0">
                <a:solidFill>
                  <a:srgbClr val="262626"/>
                </a:solidFill>
              </a:rPr>
              <a:t>	Fe</a:t>
            </a:r>
            <a:r>
              <a:rPr lang="en-US" sz="2400" baseline="30000" dirty="0">
                <a:solidFill>
                  <a:srgbClr val="262626"/>
                </a:solidFill>
              </a:rPr>
              <a:t>3+</a:t>
            </a:r>
            <a:r>
              <a:rPr lang="en-US" sz="2400" dirty="0">
                <a:solidFill>
                  <a:srgbClr val="262626"/>
                </a:solidFill>
              </a:rPr>
              <a:t>	iron(III)	</a:t>
            </a:r>
            <a:r>
              <a:rPr lang="en-US" sz="2400" dirty="0" smtClean="0">
                <a:solidFill>
                  <a:srgbClr val="262626"/>
                </a:solidFill>
              </a:rPr>
              <a:t>Cr</a:t>
            </a:r>
            <a:r>
              <a:rPr lang="en-US" sz="2400" baseline="30000" dirty="0" smtClean="0">
                <a:solidFill>
                  <a:srgbClr val="262626"/>
                </a:solidFill>
              </a:rPr>
              <a:t>3+</a:t>
            </a:r>
            <a:r>
              <a:rPr lang="en-US" sz="2400" dirty="0">
                <a:solidFill>
                  <a:srgbClr val="262626"/>
                </a:solidFill>
              </a:rPr>
              <a:t>	</a:t>
            </a:r>
            <a:r>
              <a:rPr lang="en-US" sz="2400" dirty="0" smtClean="0">
                <a:solidFill>
                  <a:srgbClr val="262626"/>
                </a:solidFill>
              </a:rPr>
              <a:t>chromium(III</a:t>
            </a:r>
            <a:r>
              <a:rPr lang="en-US" sz="2400" dirty="0">
                <a:solidFill>
                  <a:srgbClr val="262626"/>
                </a:solidFill>
              </a:rPr>
              <a:t>)</a:t>
            </a: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r>
              <a:rPr lang="en-US" sz="2400" dirty="0">
                <a:solidFill>
                  <a:srgbClr val="262626"/>
                </a:solidFill>
              </a:rPr>
              <a:t> </a:t>
            </a: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endParaRPr lang="en-US" sz="2400" dirty="0">
              <a:solidFill>
                <a:srgbClr val="262626"/>
              </a:solidFill>
            </a:endParaRPr>
          </a:p>
          <a:p>
            <a:pPr marL="0" indent="0" defTabSz="57150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endParaRPr lang="en-US" sz="2400" dirty="0">
              <a:solidFill>
                <a:srgbClr val="262626"/>
              </a:solidFill>
            </a:endParaRPr>
          </a:p>
          <a:p>
            <a:pPr marL="0" indent="0" defTabSz="571500" eaLnBrk="1" hangingPunct="1">
              <a:buFont typeface="Wingdings" charset="2"/>
              <a:buNone/>
              <a:tabLst>
                <a:tab pos="406400" algn="l"/>
                <a:tab pos="1828800" algn="l"/>
                <a:tab pos="3997325" algn="l"/>
                <a:tab pos="5262563" algn="l"/>
              </a:tabLst>
            </a:pP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94360" y="292009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Metals with Variable </a:t>
            </a:r>
            <a:r>
              <a:rPr lang="en-US" dirty="0" smtClean="0">
                <a:solidFill>
                  <a:schemeClr val="tx2"/>
                </a:solidFill>
              </a:rPr>
              <a:t>Charges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06_05_Table.jpg"/>
          <p:cNvPicPr>
            <a:picLocks noChangeAspect="1"/>
          </p:cNvPicPr>
          <p:nvPr/>
        </p:nvPicPr>
        <p:blipFill>
          <a:blip r:embed="rId2" cstate="print"/>
          <a:srcRect b="35486"/>
          <a:stretch>
            <a:fillRect/>
          </a:stretch>
        </p:blipFill>
        <p:spPr>
          <a:xfrm>
            <a:off x="1127336" y="1685041"/>
            <a:ext cx="3134208" cy="4310406"/>
          </a:xfrm>
          <a:prstGeom prst="rect">
            <a:avLst/>
          </a:prstGeom>
        </p:spPr>
      </p:pic>
      <p:pic>
        <p:nvPicPr>
          <p:cNvPr id="8" name="Picture 7" descr="06_05_Table.jpg"/>
          <p:cNvPicPr>
            <a:picLocks noChangeAspect="1"/>
          </p:cNvPicPr>
          <p:nvPr/>
        </p:nvPicPr>
        <p:blipFill>
          <a:blip r:embed="rId2" cstate="print"/>
          <a:srcRect t="63863"/>
          <a:stretch>
            <a:fillRect/>
          </a:stretch>
        </p:blipFill>
        <p:spPr>
          <a:xfrm>
            <a:off x="5095188" y="2670790"/>
            <a:ext cx="3502058" cy="269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28330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Determination of Variable Charge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572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r>
              <a:rPr lang="en-US" sz="2400" dirty="0"/>
              <a:t>Use the charge on the anion and charge balance to calculate charge on the metal ion.</a:t>
            </a:r>
          </a:p>
          <a:p>
            <a:pPr marL="0" indent="0" algn="ctr" eaLnBrk="1" hangingPunct="1">
              <a:spcBef>
                <a:spcPct val="0"/>
              </a:spcBef>
              <a:buFont typeface="Wingdings" charset="2"/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r>
              <a:rPr lang="en-US" sz="2400" dirty="0"/>
              <a:t>	MnF</a:t>
            </a:r>
            <a:r>
              <a:rPr lang="en-US" sz="2400" baseline="-25000" dirty="0"/>
              <a:t>2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endParaRPr lang="en-US" sz="2400" baseline="-25000" dirty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r>
              <a:rPr lang="en-US" sz="2400" dirty="0"/>
              <a:t>	Mn charge	+ 2 F</a:t>
            </a:r>
            <a:r>
              <a:rPr lang="en-US" sz="2400" baseline="30000" dirty="0"/>
              <a:t>−</a:t>
            </a:r>
            <a:r>
              <a:rPr lang="en-US" sz="2400" dirty="0"/>
              <a:t> charge	= </a:t>
            </a:r>
            <a:r>
              <a:rPr lang="en-US" sz="2400" dirty="0" smtClean="0"/>
              <a:t> 0</a:t>
            </a:r>
            <a:endParaRPr lang="en-US" sz="2400" dirty="0"/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1(?)        +    2(1</a:t>
            </a:r>
            <a:r>
              <a:rPr lang="en-US" sz="2400" dirty="0"/>
              <a:t>−)	</a:t>
            </a:r>
            <a:r>
              <a:rPr lang="en-US" sz="2400" dirty="0" smtClean="0"/>
              <a:t>=  </a:t>
            </a:r>
            <a:r>
              <a:rPr lang="en-US" sz="2400" dirty="0"/>
              <a:t>0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  ?	</a:t>
            </a:r>
            <a:r>
              <a:rPr lang="en-US" sz="2400" dirty="0"/>
              <a:t>	</a:t>
            </a:r>
            <a:r>
              <a:rPr lang="en-US" sz="2400" dirty="0" smtClean="0"/>
              <a:t>=  </a:t>
            </a:r>
            <a:r>
              <a:rPr lang="en-US" sz="2400" dirty="0"/>
              <a:t>2+ </a:t>
            </a:r>
            <a:endParaRPr lang="en-US" sz="2400" dirty="0" smtClean="0"/>
          </a:p>
          <a:p>
            <a:pPr marL="0" indent="0" eaLnBrk="1" hangingPunct="1">
              <a:spcBef>
                <a:spcPct val="0"/>
              </a:spcBef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endParaRPr lang="en-US" sz="2400" dirty="0"/>
          </a:p>
          <a:p>
            <a:pPr marL="0" indent="0" eaLnBrk="1" hangingPunct="1">
              <a:spcBef>
                <a:spcPct val="0"/>
              </a:spcBef>
              <a:buNone/>
              <a:tabLst>
                <a:tab pos="342900" algn="l"/>
                <a:tab pos="685800" algn="l"/>
                <a:tab pos="1828800" algn="l"/>
                <a:tab pos="3716338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Therefore, the name </a:t>
            </a:r>
            <a:r>
              <a:rPr lang="en-US" sz="2400" dirty="0"/>
              <a:t>of </a:t>
            </a:r>
            <a:r>
              <a:rPr lang="en-US" sz="2400" dirty="0" smtClean="0"/>
              <a:t>MnF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manganese(II</a:t>
            </a:r>
            <a:r>
              <a:rPr lang="en-US" sz="2400" dirty="0"/>
              <a:t>) </a:t>
            </a:r>
            <a:r>
              <a:rPr lang="en-US" sz="2400" dirty="0" smtClean="0"/>
              <a:t>fluoride.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85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9194" y="309429"/>
            <a:ext cx="8015287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Ion Charges: Periodic Table</a:t>
            </a:r>
          </a:p>
        </p:txBody>
      </p:sp>
      <p:pic>
        <p:nvPicPr>
          <p:cNvPr id="4" name="Picture 3" descr="06_Figure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496" y="2307607"/>
            <a:ext cx="6781007" cy="349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572000"/>
          </a:xfrm>
        </p:spPr>
        <p:txBody>
          <a:bodyPr/>
          <a:lstStyle/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262626"/>
                </a:solidFill>
              </a:rPr>
              <a:t>Name </a:t>
            </a:r>
            <a:r>
              <a:rPr lang="en-US" sz="2400" dirty="0">
                <a:solidFill>
                  <a:srgbClr val="262626"/>
                </a:solidFill>
              </a:rPr>
              <a:t>the ionic compound FeCl</a:t>
            </a:r>
            <a:r>
              <a:rPr lang="en-US" sz="2400" baseline="-25000" dirty="0">
                <a:solidFill>
                  <a:srgbClr val="262626"/>
                </a:solidFill>
              </a:rPr>
              <a:t>2</a:t>
            </a:r>
            <a:r>
              <a:rPr lang="en-US" sz="2400" dirty="0" smtClean="0">
                <a:solidFill>
                  <a:srgbClr val="262626"/>
                </a:solidFill>
              </a:rPr>
              <a:t>.</a:t>
            </a:r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09600" y="238808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 kern="12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3600" dirty="0" smtClean="0"/>
              <a:t>Naming Ionic Compounds with Variable Charge Metals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4773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29600" cy="4572000"/>
          </a:xfrm>
        </p:spPr>
        <p:txBody>
          <a:bodyPr/>
          <a:lstStyle/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 </a:t>
            </a:r>
            <a:r>
              <a:rPr lang="en-US" sz="2400" dirty="0" smtClean="0">
                <a:solidFill>
                  <a:srgbClr val="262626"/>
                </a:solidFill>
              </a:rPr>
              <a:t>Name the ionic compound FeCl</a:t>
            </a:r>
            <a:r>
              <a:rPr lang="en-US" sz="2400" baseline="-25000" dirty="0" smtClean="0">
                <a:solidFill>
                  <a:srgbClr val="262626"/>
                </a:solidFill>
              </a:rPr>
              <a:t>2</a:t>
            </a:r>
            <a:r>
              <a:rPr lang="en-US" sz="2400" dirty="0" smtClean="0">
                <a:solidFill>
                  <a:srgbClr val="262626"/>
                </a:solidFill>
              </a:rPr>
              <a:t>.</a:t>
            </a:r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dirty="0">
              <a:solidFill>
                <a:srgbClr val="00CC66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r>
              <a:rPr lang="en-US" sz="2400" b="1" dirty="0" smtClean="0">
                <a:solidFill>
                  <a:srgbClr val="7030A0"/>
                </a:solidFill>
              </a:rPr>
              <a:t>STEP </a:t>
            </a:r>
            <a:r>
              <a:rPr lang="en-US" sz="2400" b="1" dirty="0">
                <a:solidFill>
                  <a:srgbClr val="7030A0"/>
                </a:solidFill>
              </a:rPr>
              <a:t>1</a:t>
            </a:r>
            <a:r>
              <a:rPr lang="en-US" sz="2400" dirty="0">
                <a:solidFill>
                  <a:srgbClr val="7030A0"/>
                </a:solidFill>
              </a:rPr>
              <a:t>	 </a:t>
            </a:r>
            <a:r>
              <a:rPr lang="en-US" sz="2400" b="1" dirty="0"/>
              <a:t>Determine the charge of the cation from the anion</a:t>
            </a:r>
            <a:r>
              <a:rPr lang="en-US" sz="2400" b="1" dirty="0" smtClean="0"/>
              <a:t>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r>
              <a:rPr lang="en-US" sz="2400" dirty="0"/>
              <a:t>	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866503" y="3235235"/>
            <a:ext cx="7543800" cy="25908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  		                       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Metal                      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Nonmetal</a:t>
            </a:r>
            <a:endParaRPr lang="en-US" sz="2000" baseline="-25000" dirty="0" smtClean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ANALYZE THE     Element   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iron (Fe)                	chlorine (Cl)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PROBLEM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      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Group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transition element 	Group 7A (17)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Ion 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Fe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?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Cl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              Charge Balance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1Fe</a:t>
            </a:r>
            <a:r>
              <a:rPr lang="en-US" sz="2000" baseline="30000" dirty="0">
                <a:latin typeface="Times New Roman" pitchFamily="18" charset="0"/>
                <a:ea typeface="Times" charset="0"/>
                <a:cs typeface="Times New Roman" pitchFamily="18" charset="0"/>
              </a:rPr>
              <a:t>?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        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+ 	2(1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−)  =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0</a:t>
            </a: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?                	           = 2+</a:t>
            </a: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Ion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	Fe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2</a:t>
            </a:r>
            <a:r>
              <a:rPr lang="en-US" sz="2000" baseline="30000" dirty="0">
                <a:latin typeface="Times New Roman" pitchFamily="18" charset="0"/>
                <a:ea typeface="Times" charset="0"/>
                <a:cs typeface="Times New Roman" pitchFamily="18" charset="0"/>
              </a:rPr>
              <a:t>+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Cl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−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eaLnBrk="1" hangingPunct="1"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:  </a:t>
            </a:r>
            <a:r>
              <a:rPr lang="en-US" sz="2400" dirty="0">
                <a:solidFill>
                  <a:srgbClr val="262626"/>
                </a:solidFill>
              </a:rPr>
              <a:t>Name the ionic compound FeCl</a:t>
            </a:r>
            <a:r>
              <a:rPr lang="en-US" sz="2400" baseline="-25000" dirty="0">
                <a:solidFill>
                  <a:srgbClr val="262626"/>
                </a:solidFill>
              </a:rPr>
              <a:t>2</a:t>
            </a:r>
            <a:r>
              <a:rPr lang="en-US" sz="2400" dirty="0">
                <a:solidFill>
                  <a:srgbClr val="262626"/>
                </a:solidFill>
              </a:rPr>
              <a:t>.</a:t>
            </a:r>
          </a:p>
          <a:p>
            <a:pPr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dirty="0">
              <a:solidFill>
                <a:srgbClr val="00CC66"/>
              </a:solidFill>
            </a:endParaRPr>
          </a:p>
          <a:p>
            <a:pPr marL="1146175" indent="-1146175" eaLnBrk="1" hangingPunct="1">
              <a:buFont typeface="Wingdings" charset="2"/>
              <a:buNone/>
              <a:tabLst>
                <a:tab pos="114617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2  </a:t>
            </a:r>
            <a:r>
              <a:rPr lang="en-US" sz="2400" b="1" dirty="0" smtClean="0">
                <a:solidFill>
                  <a:srgbClr val="000000"/>
                </a:solidFill>
              </a:rPr>
              <a:t>Name </a:t>
            </a: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/>
              <a:t>cation by its element name and use </a:t>
            </a:r>
            <a:r>
              <a:rPr lang="en-US" sz="2400" b="1" dirty="0" smtClean="0"/>
              <a:t>a Roman </a:t>
            </a:r>
            <a:r>
              <a:rPr lang="en-US" sz="2400" b="1" dirty="0"/>
              <a:t>numeral in parentheses for the charge. </a:t>
            </a:r>
            <a:br>
              <a:rPr lang="en-US" sz="2400" b="1" dirty="0"/>
            </a:br>
            <a:r>
              <a:rPr lang="en-US" sz="2400" dirty="0" smtClean="0"/>
              <a:t>iron(II</a:t>
            </a:r>
            <a:r>
              <a:rPr lang="en-US" sz="2400" dirty="0"/>
              <a:t>)</a:t>
            </a:r>
          </a:p>
          <a:p>
            <a:pPr marL="1146175" indent="-1146175" eaLnBrk="1" hangingPunct="1">
              <a:buFont typeface="Wingdings" charset="2"/>
              <a:buNone/>
              <a:tabLst>
                <a:tab pos="114617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3	</a:t>
            </a:r>
            <a:r>
              <a:rPr lang="en-US" sz="2400" b="1" dirty="0" smtClean="0"/>
              <a:t>Name </a:t>
            </a:r>
            <a:r>
              <a:rPr lang="en-US" sz="2400" b="1" dirty="0"/>
              <a:t>the anion by using the first syllable of its </a:t>
            </a:r>
            <a:r>
              <a:rPr lang="en-US" sz="2400" b="1" dirty="0" smtClean="0"/>
              <a:t>  element </a:t>
            </a:r>
            <a:r>
              <a:rPr lang="en-US" sz="2400" b="1" dirty="0"/>
              <a:t>name followed by </a:t>
            </a:r>
            <a:r>
              <a:rPr lang="en-US" sz="2400" b="1" i="1" dirty="0"/>
              <a:t>ide</a:t>
            </a:r>
            <a:r>
              <a:rPr lang="en-US" sz="2400" b="1" dirty="0"/>
              <a:t>. </a:t>
            </a:r>
            <a:r>
              <a:rPr lang="en-US" sz="2400" b="1" dirty="0" smtClean="0"/>
              <a:t>  </a:t>
            </a:r>
            <a:r>
              <a:rPr lang="en-US" sz="2400" dirty="0" smtClean="0"/>
              <a:t>chloride</a:t>
            </a:r>
            <a:endParaRPr lang="en-US" sz="2400" dirty="0"/>
          </a:p>
          <a:p>
            <a:pPr marL="1146175" indent="-1146175" eaLnBrk="1" hangingPunct="1">
              <a:buFont typeface="Wingdings" charset="2"/>
              <a:buNone/>
              <a:tabLst>
                <a:tab pos="114617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4  </a:t>
            </a:r>
            <a:r>
              <a:rPr lang="en-US" sz="2400" b="1" dirty="0"/>
              <a:t>Write the name for the cation first and the </a:t>
            </a:r>
            <a:r>
              <a:rPr lang="en-US" sz="2400" b="1" dirty="0" smtClean="0"/>
              <a:t>name for the anion second.   </a:t>
            </a:r>
            <a:r>
              <a:rPr lang="en-US" sz="2400" dirty="0" smtClean="0"/>
              <a:t>iron(II</a:t>
            </a:r>
            <a:r>
              <a:rPr lang="en-US" sz="2400" dirty="0"/>
              <a:t>) chloride</a:t>
            </a:r>
          </a:p>
        </p:txBody>
      </p:sp>
    </p:spTree>
    <p:extLst>
      <p:ext uri="{BB962C8B-B14F-4D97-AF65-F5344CB8AC3E}">
        <p14:creationId xmlns:p14="http://schemas.microsoft.com/office/powerpoint/2010/main" val="36009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Learning Check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315200" cy="45720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  <a:tabLst>
                <a:tab pos="457200" algn="l"/>
              </a:tabLst>
            </a:pPr>
            <a:r>
              <a:rPr lang="en-US" sz="2400" dirty="0"/>
              <a:t>Name the following ionic compound containing a variable charge metal: </a:t>
            </a:r>
            <a:r>
              <a:rPr lang="en-US" sz="2400" dirty="0" smtClean="0"/>
              <a:t>      MnO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  <a:p>
            <a:pPr marL="0" indent="0" eaLnBrk="1" hangingPunct="1">
              <a:buFont typeface="Wingdings" charset="2"/>
              <a:buNone/>
              <a:tabLst>
                <a:tab pos="457200" algn="l"/>
              </a:tabLst>
            </a:pP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6261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603068" y="30071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Ionic and Covalent Bonds</a:t>
            </a:r>
          </a:p>
        </p:txBody>
      </p:sp>
      <p:pic>
        <p:nvPicPr>
          <p:cNvPr id="5" name="Picture 4" descr="06_IonicCoval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9301" y="1700349"/>
            <a:ext cx="3898976" cy="456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08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marL="0" indent="0" eaLnBrk="1" hangingPunct="1">
              <a:buNone/>
              <a:tabLst>
                <a:tab pos="457200" algn="l"/>
              </a:tabLst>
            </a:pPr>
            <a:r>
              <a:rPr lang="en-US" sz="2400" dirty="0"/>
              <a:t>Name the following ionic compound containing a variable charge metal:       MnO</a:t>
            </a:r>
            <a:r>
              <a:rPr lang="en-US" sz="2400" baseline="-25000" dirty="0"/>
              <a:t>2</a:t>
            </a:r>
          </a:p>
          <a:p>
            <a:pPr marL="0" indent="0"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>
              <a:solidFill>
                <a:srgbClr val="360E84"/>
              </a:solidFill>
            </a:endParaRPr>
          </a:p>
          <a:p>
            <a:pPr marL="0" indent="0" eaLnBrk="1" hangingPunct="1">
              <a:buFont typeface="Wingdings" charset="2"/>
              <a:buNone/>
              <a:tabLst>
                <a:tab pos="102711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7030A0"/>
                </a:solidFill>
              </a:rPr>
              <a:t>	 </a:t>
            </a:r>
            <a:r>
              <a:rPr lang="en-US" sz="2400" b="1" dirty="0"/>
              <a:t>Determine the charge of the cation from the anion. </a:t>
            </a:r>
            <a:br>
              <a:rPr lang="en-US" sz="2400" b="1" dirty="0"/>
            </a:br>
            <a:endParaRPr lang="en-US" sz="2400" b="1" dirty="0"/>
          </a:p>
          <a:p>
            <a:pPr marL="0" indent="0"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marL="0" indent="0"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marL="0" indent="0"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marL="0" indent="0" eaLnBrk="1" hangingPunct="1">
              <a:buFont typeface="Wingdings" charset="2"/>
              <a:buNone/>
              <a:tabLst>
                <a:tab pos="1027113" algn="l"/>
              </a:tabLst>
            </a:pPr>
            <a:endParaRPr lang="en-US" sz="2400" b="1" dirty="0"/>
          </a:p>
          <a:p>
            <a:pPr marL="0" indent="0" eaLnBrk="1" hangingPunct="1">
              <a:buFont typeface="Wingdings" charset="2"/>
              <a:buNone/>
              <a:tabLst>
                <a:tab pos="1027113" algn="l"/>
              </a:tabLst>
            </a:pPr>
            <a:r>
              <a:rPr lang="en-US" sz="2400" dirty="0"/>
              <a:t>	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838200" y="3581400"/>
            <a:ext cx="7543800" cy="25908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  		                       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Metal                       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Nonmetal</a:t>
            </a:r>
            <a:endParaRPr lang="en-US" sz="2000" baseline="-25000" dirty="0" smtClean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ANALYZE THE     Element   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manganese (Mn)      	oxygen (O)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PROBLEM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      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Group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transition element 	Group 6A (16)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Ion 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Mn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?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O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2−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              Charge Balance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1Mn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?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         + 	2(2−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)  =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0</a:t>
            </a: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?                	           = 4+</a:t>
            </a:r>
          </a:p>
          <a:p>
            <a:pPr>
              <a:tabLst>
                <a:tab pos="2117725" algn="l"/>
                <a:tab pos="3368675" algn="l"/>
                <a:tab pos="5429250" algn="l"/>
              </a:tabLst>
            </a:pP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Ion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	Mn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4+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O</a:t>
            </a:r>
            <a:r>
              <a:rPr lang="en-US" sz="2000" baseline="30000" dirty="0">
                <a:latin typeface="Times New Roman" pitchFamily="18" charset="0"/>
                <a:ea typeface="Times" charset="0"/>
                <a:cs typeface="Times New Roman" pitchFamily="18" charset="0"/>
              </a:rPr>
              <a:t>2−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698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572000"/>
          </a:xfrm>
        </p:spPr>
        <p:txBody>
          <a:bodyPr/>
          <a:lstStyle/>
          <a:p>
            <a:pPr marL="0" indent="0" eaLnBrk="1" hangingPunct="1">
              <a:buNone/>
              <a:tabLst>
                <a:tab pos="457200" algn="l"/>
              </a:tabLst>
            </a:pPr>
            <a:r>
              <a:rPr lang="en-US" sz="2400" dirty="0"/>
              <a:t>Name the following ionic compound containing a variable charge metal:       MnO</a:t>
            </a:r>
            <a:r>
              <a:rPr lang="en-US" sz="2400" baseline="-25000" dirty="0"/>
              <a:t>2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dirty="0">
              <a:solidFill>
                <a:srgbClr val="00CC66"/>
              </a:solidFill>
            </a:endParaRPr>
          </a:p>
          <a:p>
            <a:pPr marL="1146175" indent="-1146175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srgbClr val="7030A0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Name </a:t>
            </a:r>
            <a:r>
              <a:rPr lang="en-US" sz="2400" b="1" dirty="0">
                <a:solidFill>
                  <a:srgbClr val="000000"/>
                </a:solidFill>
              </a:rPr>
              <a:t>the </a:t>
            </a:r>
            <a:r>
              <a:rPr lang="en-US" sz="2400" b="1" dirty="0"/>
              <a:t>cation by its element name and use a</a:t>
            </a:r>
            <a:br>
              <a:rPr lang="en-US" sz="2400" b="1" dirty="0"/>
            </a:br>
            <a:r>
              <a:rPr lang="en-US" sz="2400" b="1" dirty="0" smtClean="0"/>
              <a:t>Roman </a:t>
            </a:r>
            <a:r>
              <a:rPr lang="en-US" sz="2400" b="1" dirty="0"/>
              <a:t>numeral in parentheses for the charge. </a:t>
            </a:r>
            <a:br>
              <a:rPr lang="en-US" sz="2400" b="1" dirty="0"/>
            </a:br>
            <a:r>
              <a:rPr lang="en-US" sz="2400" dirty="0" smtClean="0"/>
              <a:t>manganese(IV</a:t>
            </a:r>
            <a:r>
              <a:rPr lang="en-US" sz="2400" dirty="0"/>
              <a:t>)</a:t>
            </a:r>
          </a:p>
          <a:p>
            <a:pPr marL="1146175" indent="-1146175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3	</a:t>
            </a:r>
            <a:r>
              <a:rPr lang="en-US" sz="2400" b="1" dirty="0" smtClean="0"/>
              <a:t>Name </a:t>
            </a:r>
            <a:r>
              <a:rPr lang="en-US" sz="2400" b="1" dirty="0"/>
              <a:t>the anion by using the first syllable of its </a:t>
            </a:r>
            <a:r>
              <a:rPr lang="en-US" sz="2400" b="1" dirty="0" smtClean="0"/>
              <a:t>  element </a:t>
            </a:r>
            <a:r>
              <a:rPr lang="en-US" sz="2400" b="1" dirty="0"/>
              <a:t>name followed by </a:t>
            </a:r>
            <a:r>
              <a:rPr lang="en-US" sz="2400" b="1" i="1" dirty="0"/>
              <a:t>ide</a:t>
            </a:r>
            <a:r>
              <a:rPr lang="en-US" sz="2400" b="1" dirty="0"/>
              <a:t>.  </a:t>
            </a:r>
            <a:r>
              <a:rPr lang="en-US" sz="2400" b="1" dirty="0" smtClean="0"/>
              <a:t> </a:t>
            </a:r>
            <a:r>
              <a:rPr lang="en-US" sz="2400" dirty="0" smtClean="0"/>
              <a:t>oxide</a:t>
            </a:r>
            <a:endParaRPr lang="en-US" sz="2400" dirty="0"/>
          </a:p>
          <a:p>
            <a:pPr marL="1146175" indent="-1146175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4	</a:t>
            </a:r>
            <a:r>
              <a:rPr lang="en-US" sz="2400" b="1" dirty="0" smtClean="0"/>
              <a:t>Write </a:t>
            </a:r>
            <a:r>
              <a:rPr lang="en-US" sz="2400" b="1" dirty="0"/>
              <a:t>the name for the cation first and the </a:t>
            </a:r>
            <a:r>
              <a:rPr lang="en-US" sz="2400" b="1" dirty="0" smtClean="0"/>
              <a:t>name for the anion second</a:t>
            </a:r>
            <a:r>
              <a:rPr lang="en-US" sz="2400" b="1" dirty="0"/>
              <a:t>. </a:t>
            </a:r>
            <a:r>
              <a:rPr lang="en-US" sz="2400" b="1" dirty="0" smtClean="0"/>
              <a:t>  </a:t>
            </a:r>
            <a:r>
              <a:rPr lang="en-US" sz="2400" dirty="0"/>
              <a:t>manganese(IV) oxide</a:t>
            </a:r>
          </a:p>
        </p:txBody>
      </p:sp>
    </p:spTree>
    <p:extLst>
      <p:ext uri="{BB962C8B-B14F-4D97-AF65-F5344CB8AC3E}">
        <p14:creationId xmlns:p14="http://schemas.microsoft.com/office/powerpoint/2010/main" val="6548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26575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Writing Formulas from the Name of an Ionic Compound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752600"/>
            <a:ext cx="3886200" cy="4154984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292100" algn="l"/>
              </a:tabLst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The formula for an ionic   </a:t>
            </a:r>
          </a:p>
          <a:p>
            <a:pPr>
              <a:tabLst>
                <a:tab pos="292100" algn="l"/>
              </a:tabLst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compound is written from</a:t>
            </a: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  <a:tabLst>
                <a:tab pos="292100" algn="l"/>
              </a:tabLst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the first part of the </a:t>
            </a:r>
            <a:b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name </a:t>
            </a: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that describes the metal </a:t>
            </a:r>
            <a:r>
              <a:rPr lang="en-US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ion</a:t>
            </a:r>
            <a:endParaRPr lang="en-US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 marL="320040" indent="-320040">
              <a:buClr>
                <a:schemeClr val="accent1"/>
              </a:buClr>
              <a:buFont typeface="Arial" charset="0"/>
              <a:buChar char="•"/>
              <a:tabLst>
                <a:tab pos="292100" algn="l"/>
              </a:tabLst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the second part of the </a:t>
            </a:r>
            <a:r>
              <a:rPr lang="en-US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Times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name </a:t>
            </a: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that specifies the nonmetal </a:t>
            </a:r>
            <a:r>
              <a:rPr lang="en-US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ion</a:t>
            </a:r>
            <a:endParaRPr lang="en-US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92100" algn="l"/>
              </a:tabLst>
            </a:pPr>
            <a:endParaRPr lang="en-US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92100" algn="l"/>
              </a:tabLst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Subscripts are added, to </a:t>
            </a:r>
          </a:p>
          <a:p>
            <a:pPr>
              <a:tabLst>
                <a:tab pos="292100" algn="l"/>
              </a:tabLst>
            </a:pPr>
            <a:r>
              <a:rPr lang="en-US" dirty="0">
                <a:latin typeface="Times New Roman" pitchFamily="18" charset="0"/>
                <a:ea typeface="Times" charset="0"/>
                <a:cs typeface="Times New Roman" pitchFamily="18" charset="0"/>
              </a:rPr>
              <a:t>balance the charge</a:t>
            </a:r>
            <a:r>
              <a:rPr lang="en-US" sz="2000" dirty="0"/>
              <a:t>.</a:t>
            </a:r>
            <a:endParaRPr lang="en-US" sz="2000" dirty="0"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pic>
        <p:nvPicPr>
          <p:cNvPr id="5" name="Picture 4" descr="06_06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8909" y="1890763"/>
            <a:ext cx="2475663" cy="258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609600" y="1621972"/>
            <a:ext cx="800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Example: </a:t>
            </a:r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Write </a:t>
            </a:r>
            <a:r>
              <a:rPr lang="en-US" dirty="0">
                <a:latin typeface="Times New Roman" pitchFamily="18" charset="0"/>
              </a:rPr>
              <a:t>the formula for tin(II) chloride.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75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Writing Formulas from the Name of an Ionic Compound</a:t>
            </a:r>
          </a:p>
        </p:txBody>
      </p:sp>
    </p:spTree>
    <p:extLst>
      <p:ext uri="{BB962C8B-B14F-4D97-AF65-F5344CB8AC3E}">
        <p14:creationId xmlns:p14="http://schemas.microsoft.com/office/powerpoint/2010/main" val="21536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609600" y="1621972"/>
            <a:ext cx="8001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Example: </a:t>
            </a:r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Write </a:t>
            </a:r>
            <a:r>
              <a:rPr lang="en-US" dirty="0">
                <a:latin typeface="Times New Roman" pitchFamily="18" charset="0"/>
              </a:rPr>
              <a:t>the formula for tin(II) chloride.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1  </a:t>
            </a:r>
            <a:r>
              <a:rPr lang="en-US" b="1" dirty="0">
                <a:latin typeface="Times New Roman" pitchFamily="18" charset="0"/>
              </a:rPr>
              <a:t>Identify the cation and anion.</a:t>
            </a: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  <a:p>
            <a:endParaRPr lang="en-US" b="1" dirty="0">
              <a:latin typeface="Times New Roman" pitchFamily="18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729343" y="3496491"/>
            <a:ext cx="7761514" cy="1571898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  		     Type of Ion      Cation		    Anion</a:t>
            </a:r>
          </a:p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 THE     Name              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tin(II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)                 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chloride</a:t>
            </a:r>
            <a:endParaRPr lang="en-US" sz="2000" baseline="-25000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PROBLEM 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Group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            transition </a:t>
            </a:r>
            <a:r>
              <a:rPr lang="en-US" sz="2000" dirty="0">
                <a:latin typeface="Times New Roman" pitchFamily="18" charset="0"/>
                <a:ea typeface="Times" charset="0"/>
                <a:cs typeface="Times New Roman" pitchFamily="18" charset="0"/>
              </a:rPr>
              <a:t>element 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Group 7A (17)</a:t>
            </a:r>
            <a:endParaRPr lang="en-US" sz="2000" b="1" dirty="0" smtClean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	     Symbol of Ion  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Sn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2+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	   Cl</a:t>
            </a:r>
            <a:r>
              <a:rPr lang="en-US" sz="2000" baseline="30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−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ea typeface="Times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5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609600" y="1613263"/>
            <a:ext cx="8001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Example: </a:t>
            </a:r>
            <a:r>
              <a:rPr lang="en-US" b="1" dirty="0" smtClean="0">
                <a:solidFill>
                  <a:srgbClr val="8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Write </a:t>
            </a:r>
            <a:r>
              <a:rPr lang="en-US" dirty="0">
                <a:latin typeface="Times New Roman" pitchFamily="18" charset="0"/>
              </a:rPr>
              <a:t>the formula for tin(II) chloride.</a:t>
            </a:r>
          </a:p>
          <a:p>
            <a:endParaRPr lang="en-US" dirty="0">
              <a:latin typeface="Times New Roman" pitchFamily="18" charset="0"/>
            </a:endParaRPr>
          </a:p>
          <a:p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STEP 2  </a:t>
            </a:r>
            <a:r>
              <a:rPr lang="en-US" b="1" dirty="0">
                <a:latin typeface="Times New Roman" pitchFamily="18" charset="0"/>
              </a:rPr>
              <a:t>Balance the charges.</a:t>
            </a:r>
          </a:p>
          <a:p>
            <a:r>
              <a:rPr lang="en-US" dirty="0">
                <a:latin typeface="Times New Roman" pitchFamily="18" charset="0"/>
              </a:rPr>
              <a:t>	   </a:t>
            </a:r>
            <a:r>
              <a:rPr lang="en-US" dirty="0" smtClean="0">
                <a:latin typeface="Times New Roman" pitchFamily="18" charset="0"/>
              </a:rPr>
              <a:t>Sn</a:t>
            </a:r>
            <a:r>
              <a:rPr lang="en-US" baseline="30000" dirty="0" smtClean="0">
                <a:latin typeface="Times New Roman" pitchFamily="18" charset="0"/>
              </a:rPr>
              <a:t>2+         </a:t>
            </a:r>
            <a:r>
              <a:rPr lang="en-US" baseline="30000" dirty="0">
                <a:latin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</a:rPr>
              <a:t>Cl</a:t>
            </a:r>
            <a:r>
              <a:rPr lang="en-US" baseline="30000" dirty="0">
                <a:latin typeface="Times New Roman" pitchFamily="18" charset="0"/>
              </a:rPr>
              <a:t>−</a:t>
            </a:r>
          </a:p>
          <a:p>
            <a:r>
              <a:rPr lang="en-US" baseline="30000" dirty="0">
                <a:latin typeface="Times New Roman" pitchFamily="18" charset="0"/>
              </a:rPr>
              <a:t>	    </a:t>
            </a:r>
            <a:r>
              <a:rPr lang="en-US" u="sng" baseline="30000" dirty="0">
                <a:latin typeface="Times New Roman" pitchFamily="18" charset="0"/>
              </a:rPr>
              <a:t>		</a:t>
            </a:r>
            <a:r>
              <a:rPr lang="en-US" u="sng" dirty="0">
                <a:latin typeface="Times New Roman" pitchFamily="18" charset="0"/>
              </a:rPr>
              <a:t>Cl</a:t>
            </a:r>
            <a:r>
              <a:rPr lang="en-US" u="sng" baseline="30000" dirty="0">
                <a:latin typeface="Times New Roman" pitchFamily="18" charset="0"/>
              </a:rPr>
              <a:t>−</a:t>
            </a:r>
          </a:p>
          <a:p>
            <a:r>
              <a:rPr lang="en-US" b="1" baseline="30000" dirty="0">
                <a:latin typeface="Times New Roman" pitchFamily="18" charset="0"/>
              </a:rPr>
              <a:t>	    </a:t>
            </a:r>
            <a:r>
              <a:rPr lang="en-US" dirty="0" smtClean="0">
                <a:latin typeface="Times New Roman" pitchFamily="18" charset="0"/>
              </a:rPr>
              <a:t>1(2+)   </a:t>
            </a:r>
            <a:r>
              <a:rPr lang="en-US" dirty="0">
                <a:latin typeface="Times New Roman" pitchFamily="18" charset="0"/>
              </a:rPr>
              <a:t>+    </a:t>
            </a:r>
            <a:r>
              <a:rPr lang="en-US" dirty="0" smtClean="0">
                <a:latin typeface="Times New Roman" pitchFamily="18" charset="0"/>
              </a:rPr>
              <a:t>2(1</a:t>
            </a:r>
            <a:r>
              <a:rPr lang="en-US" dirty="0">
                <a:latin typeface="Times New Roman" pitchFamily="18" charset="0"/>
              </a:rPr>
              <a:t>−) = 0</a:t>
            </a:r>
          </a:p>
          <a:p>
            <a:endParaRPr lang="en-US" dirty="0">
              <a:latin typeface="Times New Roman" pitchFamily="18" charset="0"/>
            </a:endParaRPr>
          </a:p>
          <a:p>
            <a:endParaRPr lang="en-US" baseline="30000" dirty="0">
              <a:latin typeface="Times New Roman" pitchFamily="18" charset="0"/>
            </a:endParaRPr>
          </a:p>
          <a:p>
            <a:pPr marL="1139825" indent="-1139825"/>
            <a:endParaRPr lang="en-US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1139825" indent="-1139825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</a:rPr>
              <a:t>STEP 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</a:rPr>
              <a:t>3  </a:t>
            </a:r>
            <a:r>
              <a:rPr lang="en-US" b="1" dirty="0">
                <a:latin typeface="Times New Roman" pitchFamily="18" charset="0"/>
              </a:rPr>
              <a:t>Write the formula, cation first, using subscripts from the charge balance.  </a:t>
            </a:r>
            <a:r>
              <a:rPr lang="en-US" b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SnCl</a:t>
            </a:r>
            <a:r>
              <a:rPr lang="en-US" baseline="-25000" dirty="0" smtClean="0">
                <a:latin typeface="Times New Roman" pitchFamily="18" charset="0"/>
              </a:rPr>
              <a:t>2</a:t>
            </a:r>
            <a:endParaRPr lang="en-US" b="1" dirty="0"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 flipV="1">
            <a:off x="3264626" y="3869057"/>
            <a:ext cx="842554" cy="228600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3311707" y="4099448"/>
            <a:ext cx="506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Times New Roman" pitchFamily="18" charset="0"/>
              </a:rPr>
              <a:t>Becomes the subscript in the chemical formula.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Learning Check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086600" cy="46482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Write chemical formulas for the following compounds: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/>
              <a:t>A.  </a:t>
            </a:r>
            <a:r>
              <a:rPr lang="en-US" sz="2400" dirty="0"/>
              <a:t>nickel(II) sulfide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/>
              <a:t>B.  </a:t>
            </a:r>
            <a:r>
              <a:rPr lang="en-US" sz="2400" dirty="0"/>
              <a:t>zinc chloride</a:t>
            </a:r>
          </a:p>
          <a:p>
            <a:pPr marL="0" indent="0" eaLnBrk="1" hangingPunct="1">
              <a:buFont typeface="Wingdings" charset="2"/>
              <a:buNone/>
            </a:pPr>
            <a:r>
              <a:rPr lang="en-US" sz="2400" b="1" dirty="0"/>
              <a:t>C.  </a:t>
            </a:r>
            <a:r>
              <a:rPr lang="en-US" sz="2400" dirty="0"/>
              <a:t>iron(III) oxide</a:t>
            </a:r>
          </a:p>
        </p:txBody>
      </p:sp>
    </p:spTree>
    <p:extLst>
      <p:ext uri="{BB962C8B-B14F-4D97-AF65-F5344CB8AC3E}">
        <p14:creationId xmlns:p14="http://schemas.microsoft.com/office/powerpoint/2010/main" val="13157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0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pPr eaLnBrk="1" hangingPunct="1">
              <a:buFont typeface="Wingdings" charset="2"/>
              <a:buNone/>
              <a:tabLst>
                <a:tab pos="973138" algn="l"/>
                <a:tab pos="1092200" algn="l"/>
                <a:tab pos="1371600" algn="l"/>
              </a:tabLst>
            </a:pPr>
            <a:r>
              <a:rPr lang="en-US" sz="2400" dirty="0"/>
              <a:t>Write chemical formulas for the following </a:t>
            </a:r>
            <a:r>
              <a:rPr lang="en-US" sz="2400" dirty="0" smtClean="0"/>
              <a:t>compounds:</a:t>
            </a:r>
            <a:endParaRPr lang="en-US" sz="2400" dirty="0">
              <a:solidFill>
                <a:srgbClr val="00CC66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973138" algn="l"/>
                <a:tab pos="1092200" algn="l"/>
                <a:tab pos="1371600" algn="l"/>
              </a:tabLst>
            </a:pPr>
            <a:endParaRPr lang="en-US" sz="2400" b="1" dirty="0">
              <a:solidFill>
                <a:srgbClr val="360E84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973138" algn="l"/>
                <a:tab pos="1092200" algn="l"/>
                <a:tab pos="1371600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7030A0"/>
                </a:solidFill>
              </a:rPr>
              <a:t>	</a:t>
            </a:r>
            <a:r>
              <a:rPr lang="en-US" sz="2400" b="1" dirty="0"/>
              <a:t>Identify the cation and anion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973138" algn="l"/>
                <a:tab pos="1543050" algn="l"/>
              </a:tabLst>
            </a:pPr>
            <a:r>
              <a:rPr lang="en-US" sz="2400" dirty="0"/>
              <a:t>		  </a:t>
            </a:r>
            <a:r>
              <a:rPr lang="en-US" sz="2400" b="1" dirty="0"/>
              <a:t>A.  </a:t>
            </a:r>
            <a:r>
              <a:rPr lang="en-US" sz="2400" dirty="0"/>
              <a:t>nickel(II) sulfide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dirty="0" smtClean="0"/>
              <a:t>The </a:t>
            </a:r>
            <a:r>
              <a:rPr lang="en-US" sz="2400" dirty="0"/>
              <a:t>Roman numeral (II) indicates that </a:t>
            </a:r>
            <a:r>
              <a:rPr lang="en-US" sz="2400" dirty="0" smtClean="0"/>
              <a:t>the charge </a:t>
            </a:r>
            <a:br>
              <a:rPr lang="en-US" sz="2400" dirty="0" smtClean="0"/>
            </a:br>
            <a:r>
              <a:rPr lang="en-US" sz="2400" dirty="0" smtClean="0"/>
              <a:t>		on </a:t>
            </a:r>
            <a:r>
              <a:rPr lang="en-US" sz="2400" dirty="0"/>
              <a:t>the nickel ion is 2+, Ni</a:t>
            </a:r>
            <a:r>
              <a:rPr lang="en-US" sz="2400" baseline="30000" dirty="0"/>
              <a:t>2+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973138" algn="l"/>
                <a:tab pos="1543050" algn="l"/>
              </a:tabLst>
            </a:pPr>
            <a:r>
              <a:rPr lang="en-US" sz="2400" dirty="0"/>
              <a:t>		 </a:t>
            </a:r>
            <a:r>
              <a:rPr lang="en-US" sz="2400" b="1" dirty="0"/>
              <a:t>B</a:t>
            </a:r>
            <a:r>
              <a:rPr lang="en-US" sz="2400" b="1" dirty="0" smtClean="0"/>
              <a:t>.	</a:t>
            </a:r>
            <a:r>
              <a:rPr lang="en-US" sz="2400" dirty="0" smtClean="0"/>
              <a:t>zinc chloride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dirty="0" smtClean="0"/>
              <a:t>Zinc </a:t>
            </a:r>
            <a:r>
              <a:rPr lang="en-US" sz="2400" dirty="0"/>
              <a:t>is one of the transition </a:t>
            </a:r>
            <a:r>
              <a:rPr lang="en-US" sz="2400" dirty="0" smtClean="0"/>
              <a:t>elements </a:t>
            </a:r>
            <a:r>
              <a:rPr lang="en-US" sz="2400" dirty="0"/>
              <a:t>with a </a:t>
            </a:r>
            <a:r>
              <a:rPr lang="en-US" sz="2400" dirty="0" smtClean="0"/>
              <a:t>fixed</a:t>
            </a:r>
            <a:br>
              <a:rPr lang="en-US" sz="2400" dirty="0" smtClean="0"/>
            </a:br>
            <a:r>
              <a:rPr lang="en-US" sz="2400" dirty="0" smtClean="0"/>
              <a:t>		charge </a:t>
            </a:r>
            <a:r>
              <a:rPr lang="en-US" sz="2400" dirty="0"/>
              <a:t>of 2+, Zn</a:t>
            </a:r>
            <a:r>
              <a:rPr lang="en-US" sz="2400" baseline="30000" dirty="0"/>
              <a:t>2+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973138" algn="l"/>
                <a:tab pos="1543050" algn="l"/>
              </a:tabLst>
            </a:pPr>
            <a:r>
              <a:rPr lang="en-US" sz="2400" dirty="0"/>
              <a:t>		 </a:t>
            </a:r>
            <a:r>
              <a:rPr lang="en-US" sz="2400" b="1" dirty="0"/>
              <a:t>C.	</a:t>
            </a:r>
            <a:r>
              <a:rPr lang="en-US" sz="2400" dirty="0"/>
              <a:t>iron(III) oxide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dirty="0" smtClean="0"/>
              <a:t>The </a:t>
            </a:r>
            <a:r>
              <a:rPr lang="en-US" sz="2400" dirty="0"/>
              <a:t>Roman numeral (III) indicates that </a:t>
            </a:r>
            <a:r>
              <a:rPr lang="en-US" sz="2400" dirty="0" smtClean="0"/>
              <a:t>the charge </a:t>
            </a:r>
            <a:br>
              <a:rPr lang="en-US" sz="2400" dirty="0" smtClean="0"/>
            </a:br>
            <a:r>
              <a:rPr lang="en-US" sz="2400" dirty="0" smtClean="0"/>
              <a:t>		on </a:t>
            </a:r>
            <a:r>
              <a:rPr lang="en-US" sz="2400" dirty="0"/>
              <a:t>the iron ion is 3+, Fe</a:t>
            </a:r>
            <a:r>
              <a:rPr lang="en-US" sz="2400" baseline="30000" dirty="0"/>
              <a:t>3+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973138" algn="l"/>
                <a:tab pos="1092200" algn="l"/>
                <a:tab pos="13716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42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0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93669"/>
            <a:ext cx="8001000" cy="4648200"/>
          </a:xfrm>
        </p:spPr>
        <p:txBody>
          <a:bodyPr/>
          <a:lstStyle/>
          <a:p>
            <a:pPr marL="0" indent="0" defTabSz="177800" eaLnBrk="1" hangingPunct="1">
              <a:buFont typeface="Wingdings" charset="2"/>
              <a:buNone/>
              <a:tabLst>
                <a:tab pos="973138" algn="l"/>
                <a:tab pos="1089025" algn="l"/>
                <a:tab pos="1546225" algn="l"/>
                <a:tab pos="2860675" algn="l"/>
              </a:tabLst>
            </a:pPr>
            <a:r>
              <a:rPr lang="en-US" sz="2400" dirty="0"/>
              <a:t>Write chemical formulas for the following </a:t>
            </a:r>
            <a:r>
              <a:rPr lang="en-US" sz="2400" dirty="0" smtClean="0"/>
              <a:t>compounds:</a:t>
            </a:r>
            <a:endParaRPr lang="en-US" sz="2400" dirty="0">
              <a:solidFill>
                <a:srgbClr val="00CC66"/>
              </a:solidFill>
            </a:endParaRPr>
          </a:p>
          <a:p>
            <a:pPr marL="0" indent="0" defTabSz="177800" eaLnBrk="1" hangingPunct="1">
              <a:buClr>
                <a:srgbClr val="7DA0D0"/>
              </a:buClr>
              <a:buFont typeface="Wingdings" charset="2"/>
              <a:buNone/>
              <a:tabLst>
                <a:tab pos="973138" algn="l"/>
                <a:tab pos="1089025" algn="l"/>
                <a:tab pos="1546225" algn="l"/>
                <a:tab pos="2860675" algn="l"/>
              </a:tabLst>
            </a:pPr>
            <a:endParaRPr lang="en-US" sz="2400" b="1" dirty="0">
              <a:solidFill>
                <a:srgbClr val="008000"/>
              </a:solidFill>
            </a:endParaRPr>
          </a:p>
          <a:p>
            <a:pPr marL="0" indent="0" defTabSz="177800" eaLnBrk="1" hangingPunct="1">
              <a:buClr>
                <a:srgbClr val="7DA0D0"/>
              </a:buClr>
              <a:buFont typeface="Wingdings" charset="2"/>
              <a:buNone/>
              <a:tabLst>
                <a:tab pos="973138" algn="l"/>
                <a:tab pos="1089025" algn="l"/>
                <a:tab pos="1546225" algn="l"/>
                <a:tab pos="286067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Balance the charges</a:t>
            </a:r>
            <a:r>
              <a:rPr lang="en-US" sz="2400" b="1" dirty="0" smtClean="0"/>
              <a:t>. </a:t>
            </a:r>
            <a:endParaRPr lang="en-US" sz="2400" b="1" dirty="0"/>
          </a:p>
          <a:p>
            <a:pPr marL="0" indent="0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089025" algn="l"/>
                <a:tab pos="1543050" algn="l"/>
                <a:tab pos="2860675" algn="l"/>
                <a:tab pos="4857750" algn="l"/>
                <a:tab pos="5319713" algn="l"/>
              </a:tabLst>
            </a:pPr>
            <a:r>
              <a:rPr lang="en-US" sz="2400" dirty="0"/>
              <a:t>	</a:t>
            </a: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dirty="0"/>
              <a:t>nickel(II) sulfide     </a:t>
            </a:r>
            <a:r>
              <a:rPr lang="en-US" sz="2400" dirty="0" smtClean="0"/>
              <a:t>            </a:t>
            </a:r>
            <a:r>
              <a:rPr lang="en-US" sz="2400" b="1" dirty="0"/>
              <a:t>C.  </a:t>
            </a:r>
            <a:r>
              <a:rPr lang="en-US" sz="2400" dirty="0"/>
              <a:t>iron(III) oxide</a:t>
            </a:r>
          </a:p>
          <a:p>
            <a:pPr marL="0" indent="0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089025" algn="l"/>
                <a:tab pos="1543050" algn="l"/>
                <a:tab pos="2860675" algn="l"/>
                <a:tab pos="4857750" algn="l"/>
                <a:tab pos="5319713" algn="l"/>
              </a:tabLst>
            </a:pPr>
            <a:r>
              <a:rPr lang="en-US" sz="2400" dirty="0"/>
              <a:t>	     	Ni</a:t>
            </a:r>
            <a:r>
              <a:rPr lang="en-US" sz="2400" baseline="30000" dirty="0"/>
              <a:t>2+</a:t>
            </a:r>
            <a:r>
              <a:rPr lang="en-US" sz="2400" dirty="0"/>
              <a:t>	S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−</a:t>
            </a:r>
            <a:r>
              <a:rPr lang="en-US" sz="2400" baseline="30000" dirty="0"/>
              <a:t>	</a:t>
            </a:r>
            <a:r>
              <a:rPr lang="en-US" sz="2400" baseline="30000" dirty="0" smtClean="0"/>
              <a:t>	</a:t>
            </a:r>
            <a:r>
              <a:rPr lang="en-US" sz="2400" dirty="0" smtClean="0"/>
              <a:t>Fe</a:t>
            </a:r>
            <a:r>
              <a:rPr lang="en-US" sz="2400" baseline="30000" dirty="0" smtClean="0"/>
              <a:t>3</a:t>
            </a:r>
            <a:r>
              <a:rPr lang="en-US" sz="2400" baseline="30000" dirty="0"/>
              <a:t>+ </a:t>
            </a:r>
            <a:r>
              <a:rPr lang="en-US" sz="2400" dirty="0"/>
              <a:t>          O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           	      1(2</a:t>
            </a:r>
            <a:r>
              <a:rPr lang="en-US" sz="2400" dirty="0"/>
              <a:t>+)  +  1(2−) = </a:t>
            </a:r>
            <a:r>
              <a:rPr lang="en-US" sz="2400" dirty="0" smtClean="0"/>
              <a:t>0</a:t>
            </a:r>
            <a:r>
              <a:rPr lang="en-US" sz="2400" dirty="0"/>
              <a:t>		Fe</a:t>
            </a:r>
            <a:r>
              <a:rPr lang="en-US" sz="2400" baseline="30000" dirty="0"/>
              <a:t>3+ </a:t>
            </a:r>
            <a:r>
              <a:rPr lang="en-US" sz="2400" dirty="0"/>
              <a:t>          O</a:t>
            </a:r>
            <a:r>
              <a:rPr lang="en-US" sz="2400" baseline="30000" dirty="0"/>
              <a:t>2−</a:t>
            </a:r>
          </a:p>
          <a:p>
            <a:pPr marL="0" indent="0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089025" algn="l"/>
                <a:tab pos="1543050" algn="l"/>
                <a:tab pos="2860675" algn="l"/>
                <a:tab pos="4857750" algn="l"/>
                <a:tab pos="5319713" algn="l"/>
              </a:tabLst>
            </a:pPr>
            <a:r>
              <a:rPr lang="en-US" sz="2400" dirty="0"/>
              <a:t>			</a:t>
            </a:r>
            <a:r>
              <a:rPr lang="en-US" sz="2400" dirty="0" smtClean="0"/>
              <a:t>       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                                          </a:t>
            </a:r>
            <a:r>
              <a:rPr lang="en-US" sz="2400" dirty="0"/>
              <a:t>O</a:t>
            </a:r>
            <a:r>
              <a:rPr lang="en-US" sz="2400" baseline="30000" dirty="0"/>
              <a:t>2−</a:t>
            </a:r>
            <a:endParaRPr lang="en-US" sz="2400" dirty="0"/>
          </a:p>
          <a:p>
            <a:pPr marL="0" indent="0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089025" algn="l"/>
                <a:tab pos="1543050" algn="l"/>
                <a:tab pos="2860675" algn="l"/>
                <a:tab pos="4857750" algn="l"/>
                <a:tab pos="5319713" algn="l"/>
              </a:tabLst>
            </a:pPr>
            <a:r>
              <a:rPr lang="en-US" sz="2400" dirty="0"/>
              <a:t>	</a:t>
            </a:r>
            <a:r>
              <a:rPr lang="en-US" sz="2400" b="1" dirty="0"/>
              <a:t>B.	</a:t>
            </a:r>
            <a:r>
              <a:rPr lang="en-US" sz="2400" dirty="0"/>
              <a:t>zinc chloride 		</a:t>
            </a:r>
            <a:r>
              <a:rPr lang="en-US" sz="2400" dirty="0" smtClean="0"/>
              <a:t>2(3</a:t>
            </a:r>
            <a:r>
              <a:rPr lang="en-US" sz="2400" dirty="0"/>
              <a:t>+)  +  3(2−) = 0</a:t>
            </a:r>
          </a:p>
          <a:p>
            <a:pPr marL="0" indent="0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089025" algn="l"/>
                <a:tab pos="1543050" algn="l"/>
                <a:tab pos="2860675" algn="l"/>
                <a:tab pos="4857750" algn="l"/>
                <a:tab pos="5319713" algn="l"/>
              </a:tabLst>
            </a:pPr>
            <a:r>
              <a:rPr lang="en-US" sz="2400" dirty="0"/>
              <a:t>		Zn</a:t>
            </a:r>
            <a:r>
              <a:rPr lang="en-US" sz="2400" baseline="30000" dirty="0"/>
              <a:t>2+</a:t>
            </a:r>
            <a:r>
              <a:rPr lang="en-US" sz="2400" dirty="0"/>
              <a:t>	Cl</a:t>
            </a:r>
            <a:r>
              <a:rPr lang="en-US" sz="2400" baseline="30000" dirty="0"/>
              <a:t>−	</a:t>
            </a:r>
            <a:endParaRPr lang="en-US" sz="2400" baseline="30000" dirty="0" smtClean="0"/>
          </a:p>
          <a:p>
            <a:pPr marL="0" indent="0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089025" algn="l"/>
                <a:tab pos="1543050" algn="l"/>
                <a:tab pos="2860675" algn="l"/>
                <a:tab pos="4857750" algn="l"/>
                <a:tab pos="5319713" algn="l"/>
              </a:tabLst>
            </a:pPr>
            <a:r>
              <a:rPr lang="en-US" sz="2400" dirty="0"/>
              <a:t>		                 Cl</a:t>
            </a:r>
            <a:r>
              <a:rPr lang="en-US" sz="2400" baseline="30000" dirty="0"/>
              <a:t>−</a:t>
            </a:r>
          </a:p>
          <a:p>
            <a:pPr marL="0" indent="0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089025" algn="l"/>
                <a:tab pos="1543050" algn="l"/>
                <a:tab pos="2860675" algn="l"/>
                <a:tab pos="4857750" algn="l"/>
                <a:tab pos="5319713" algn="l"/>
              </a:tabLst>
            </a:pPr>
            <a:r>
              <a:rPr lang="en-US" sz="2400" baseline="30000" dirty="0"/>
              <a:t>	</a:t>
            </a:r>
            <a:r>
              <a:rPr lang="en-US" sz="2400" dirty="0"/>
              <a:t>   	1(2+)  +  2(1−) = </a:t>
            </a:r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2254250" y="3642360"/>
            <a:ext cx="17399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254250" y="5462451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032862" y="4354285"/>
            <a:ext cx="170815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0720"/>
            <a:ext cx="760095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Solution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986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29006" cy="4648200"/>
          </a:xfrm>
        </p:spPr>
        <p:txBody>
          <a:bodyPr/>
          <a:lstStyle/>
          <a:p>
            <a:pPr marL="0" indent="0" defTabSz="177800" eaLnBrk="1" hangingPunct="1">
              <a:buFont typeface="Wingdings" charset="2"/>
              <a:buNone/>
              <a:tabLst>
                <a:tab pos="973138" algn="l"/>
                <a:tab pos="1089025" algn="l"/>
                <a:tab pos="1489075" algn="l"/>
              </a:tabLst>
            </a:pPr>
            <a:r>
              <a:rPr lang="en-US" sz="2400" dirty="0"/>
              <a:t>Write chemical formulas for the following </a:t>
            </a:r>
            <a:r>
              <a:rPr lang="en-US" sz="2400" dirty="0" smtClean="0"/>
              <a:t>compounds:</a:t>
            </a:r>
            <a:endParaRPr lang="en-US" sz="2400" dirty="0">
              <a:solidFill>
                <a:srgbClr val="00CC66"/>
              </a:solidFill>
            </a:endParaRPr>
          </a:p>
          <a:p>
            <a:pPr marL="0" indent="0" defTabSz="177800" eaLnBrk="1" hangingPunct="1">
              <a:buFont typeface="Wingdings" charset="2"/>
              <a:buNone/>
              <a:tabLst>
                <a:tab pos="973138" algn="l"/>
                <a:tab pos="1089025" algn="l"/>
                <a:tab pos="1489075" algn="l"/>
              </a:tabLst>
            </a:pPr>
            <a:endParaRPr lang="en-US" sz="2400" b="1" dirty="0">
              <a:solidFill>
                <a:srgbClr val="BF8700"/>
              </a:solidFill>
            </a:endParaRPr>
          </a:p>
          <a:p>
            <a:pPr marL="1146175" indent="-1146175" defTabSz="177800" eaLnBrk="1" hangingPunct="1">
              <a:buFont typeface="Wingdings" charset="2"/>
              <a:buNone/>
              <a:tabLst>
                <a:tab pos="148907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Write the formula, cation first, using </a:t>
            </a:r>
            <a:r>
              <a:rPr lang="en-US" sz="2400" b="1" dirty="0" smtClean="0"/>
              <a:t>subscripts </a:t>
            </a:r>
            <a:r>
              <a:rPr lang="en-US" sz="2400" b="1" dirty="0"/>
              <a:t>from the charge balance.</a:t>
            </a:r>
          </a:p>
          <a:p>
            <a:pPr marL="1146175" indent="-1146175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489075" algn="l"/>
              </a:tabLst>
            </a:pPr>
            <a:r>
              <a:rPr lang="en-US" sz="2400" dirty="0"/>
              <a:t>	</a:t>
            </a:r>
            <a:r>
              <a:rPr lang="en-US" sz="2400" b="1" dirty="0" smtClean="0"/>
              <a:t>A.	 </a:t>
            </a:r>
            <a:r>
              <a:rPr lang="en-US" sz="2400" dirty="0" smtClean="0"/>
              <a:t>nickel(II</a:t>
            </a:r>
            <a:r>
              <a:rPr lang="en-US" sz="2400" dirty="0"/>
              <a:t>) sulfide, NiS</a:t>
            </a:r>
          </a:p>
          <a:p>
            <a:pPr marL="1146175" indent="-1146175" defTabSz="177800" eaLnBrk="1" hangingPunct="1">
              <a:buClr>
                <a:srgbClr val="7DA0D0"/>
              </a:buClr>
              <a:buFont typeface="Wingdings" charset="2"/>
              <a:buNone/>
              <a:tabLst>
                <a:tab pos="1489075" algn="l"/>
              </a:tabLst>
            </a:pPr>
            <a:r>
              <a:rPr lang="en-US" sz="2400" dirty="0"/>
              <a:t>	     	</a:t>
            </a:r>
          </a:p>
          <a:p>
            <a:pPr marL="1146175" indent="-1146175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489075" algn="l"/>
              </a:tabLst>
            </a:pPr>
            <a:r>
              <a:rPr lang="en-US" sz="2400" dirty="0"/>
              <a:t>	</a:t>
            </a:r>
            <a:r>
              <a:rPr lang="en-US" sz="2400" b="1" dirty="0" smtClean="0"/>
              <a:t>B</a:t>
            </a:r>
            <a:r>
              <a:rPr lang="en-US" sz="2400" b="1" dirty="0"/>
              <a:t>.</a:t>
            </a:r>
            <a:r>
              <a:rPr lang="en-US" sz="2400" dirty="0"/>
              <a:t>	</a:t>
            </a:r>
            <a:r>
              <a:rPr lang="en-US" sz="2400" dirty="0" smtClean="0"/>
              <a:t> zinc </a:t>
            </a:r>
            <a:r>
              <a:rPr lang="en-US" sz="2400" dirty="0"/>
              <a:t>chloride, ZnCl</a:t>
            </a:r>
            <a:r>
              <a:rPr lang="en-US" sz="2400" baseline="-25000" dirty="0"/>
              <a:t>2</a:t>
            </a:r>
          </a:p>
          <a:p>
            <a:pPr marL="1146175" indent="-1146175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489075" algn="l"/>
              </a:tabLst>
            </a:pPr>
            <a:endParaRPr lang="en-US" sz="2400" dirty="0" smtClean="0"/>
          </a:p>
          <a:p>
            <a:pPr marL="1146175" indent="-1146175" defTabSz="177800" eaLnBrk="1" hangingPunct="1">
              <a:spcBef>
                <a:spcPct val="0"/>
              </a:spcBef>
              <a:buClr>
                <a:srgbClr val="7DA0D0"/>
              </a:buClr>
              <a:buFont typeface="Wingdings" charset="2"/>
              <a:buNone/>
              <a:tabLst>
                <a:tab pos="1489075" algn="l"/>
              </a:tabLst>
            </a:pPr>
            <a:r>
              <a:rPr lang="en-US" sz="2400" dirty="0"/>
              <a:t>	</a:t>
            </a:r>
            <a:r>
              <a:rPr lang="en-US" sz="2400" b="1" dirty="0"/>
              <a:t>C</a:t>
            </a:r>
            <a:r>
              <a:rPr lang="en-US" sz="2400" b="1" dirty="0" smtClean="0"/>
              <a:t>.	 </a:t>
            </a:r>
            <a:r>
              <a:rPr lang="en-US" sz="2400" dirty="0" smtClean="0"/>
              <a:t>iron(III</a:t>
            </a:r>
            <a:r>
              <a:rPr lang="en-US" sz="2400" dirty="0"/>
              <a:t>) oxide, </a:t>
            </a:r>
            <a:r>
              <a:rPr lang="en-US" sz="2400" dirty="0" smtClean="0"/>
              <a:t>Fe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75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29201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Positive </a:t>
            </a:r>
            <a:r>
              <a:rPr lang="en-US" dirty="0" smtClean="0">
                <a:solidFill>
                  <a:schemeClr val="tx2"/>
                </a:solidFill>
              </a:rPr>
              <a:t>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495800"/>
          </a:xfrm>
        </p:spPr>
        <p:txBody>
          <a:bodyPr/>
          <a:lstStyle/>
          <a:p>
            <a:pPr marL="0" eaLnBrk="1" hangingPunct="1">
              <a:lnSpc>
                <a:spcPct val="95000"/>
              </a:lnSpc>
              <a:spcBef>
                <a:spcPct val="10000"/>
              </a:spcBef>
              <a:buClr>
                <a:srgbClr val="7DA0D0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 smtClean="0">
                <a:solidFill>
                  <a:srgbClr val="0D0D0D"/>
                </a:solidFill>
              </a:rPr>
              <a:t>In ionic bonding, ions form when atoms gain or lose their valence electrons to form a stable electron arrangement.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7DA0D0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endParaRPr lang="en-US" sz="2400" dirty="0">
              <a:solidFill>
                <a:srgbClr val="0D0D0D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7DA0D0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 smtClean="0">
                <a:solidFill>
                  <a:srgbClr val="0D0D0D"/>
                </a:solidFill>
              </a:rPr>
              <a:t>Metals—Group </a:t>
            </a:r>
            <a:r>
              <a:rPr lang="en-US" sz="2400" dirty="0">
                <a:solidFill>
                  <a:srgbClr val="0D0D0D"/>
                </a:solidFill>
              </a:rPr>
              <a:t>1A (1), Group 2A (2), and Group 3A (13)—</a:t>
            </a:r>
            <a:endParaRPr lang="en-US" sz="24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have low ionization energies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readily lose one or more of their valence electrons to form ions with a positive charge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lose electrons until they have the same number of valence electrons as the nearest noble gas, usually eight valence electrons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416" y="257493"/>
            <a:ext cx="3082401" cy="76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7177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6.4  </a:t>
            </a:r>
            <a:r>
              <a:rPr lang="en-US" dirty="0">
                <a:solidFill>
                  <a:srgbClr val="800000"/>
                </a:solidFill>
              </a:rPr>
              <a:t>Polyatomic 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309" y="2905534"/>
            <a:ext cx="3457303" cy="109170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Times New Roman" charset="0"/>
              <a:buNone/>
            </a:pPr>
            <a:r>
              <a:rPr lang="en-US" sz="2000" dirty="0" smtClean="0"/>
              <a:t>Aluminum hydroxide, Al(OH)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/>
              <a:t>is </a:t>
            </a:r>
            <a:r>
              <a:rPr lang="en-US" sz="2000" dirty="0" smtClean="0"/>
              <a:t>an antacid used to treat acid </a:t>
            </a:r>
            <a:r>
              <a:rPr lang="en-US" sz="2000" smtClean="0"/>
              <a:t>indigestion.</a:t>
            </a:r>
            <a:endParaRPr lang="en-US" sz="2000" dirty="0"/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09600" y="54102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Write the name and formula for an ionic compound containing a polyatomic ion.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4116" y="1756059"/>
            <a:ext cx="2175813" cy="35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300718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Polyatomic 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eaLnBrk="1" hangingPunct="1">
              <a:buClr>
                <a:srgbClr val="7DA0D0"/>
              </a:buClr>
              <a:buFont typeface="Wingdings" charset="2"/>
              <a:buNone/>
            </a:pPr>
            <a:r>
              <a:rPr lang="en-US" sz="2400" b="1" dirty="0"/>
              <a:t>Polyatomic ions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are a group of atoms with an overall charge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often consist of a </a:t>
            </a:r>
            <a:r>
              <a:rPr lang="en-US" sz="2400" dirty="0" smtClean="0"/>
              <a:t>nonmetal such </a:t>
            </a:r>
            <a:r>
              <a:rPr lang="en-US" sz="2400" dirty="0"/>
              <a:t>as phosphorus, sulfur,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 dirty="0"/>
              <a:t>    carbon, or </a:t>
            </a:r>
            <a:r>
              <a:rPr lang="en-US" sz="2400" dirty="0" smtClean="0"/>
              <a:t>nitrogen covalently bonded to oxygen atoms</a:t>
            </a:r>
            <a:endParaRPr lang="en-US" sz="2400" dirty="0"/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usually have a 1−, 2−, or 3− charge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have a negative charge except for NH</a:t>
            </a:r>
            <a:r>
              <a:rPr lang="en-US" sz="2400" baseline="-25000" dirty="0"/>
              <a:t>4</a:t>
            </a:r>
            <a:r>
              <a:rPr lang="en-US" sz="2400" baseline="30000" dirty="0"/>
              <a:t>+</a:t>
            </a:r>
            <a:r>
              <a:rPr lang="en-US" sz="2400" dirty="0"/>
              <a:t>, ammonium, which has a positive charge</a:t>
            </a:r>
          </a:p>
          <a:p>
            <a:pPr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endParaRPr lang="en-US" dirty="0"/>
          </a:p>
          <a:p>
            <a:pPr eaLnBrk="1" hangingPunct="1">
              <a:buClr>
                <a:srgbClr val="7DA0D0"/>
              </a:buClr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30071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Polyatomic Ions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769541" y="5336342"/>
            <a:ext cx="5695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products contain polyatomic ions, which are groups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have an ionic charge.  </a:t>
            </a:r>
          </a:p>
        </p:txBody>
      </p:sp>
      <p:pic>
        <p:nvPicPr>
          <p:cNvPr id="6" name="Picture 5" descr="06_03_Figure.jpg"/>
          <p:cNvPicPr>
            <a:picLocks noChangeAspect="1"/>
          </p:cNvPicPr>
          <p:nvPr/>
        </p:nvPicPr>
        <p:blipFill>
          <a:blip r:embed="rId2" cstate="print"/>
          <a:srcRect b="2546"/>
          <a:stretch>
            <a:fillRect/>
          </a:stretch>
        </p:blipFill>
        <p:spPr>
          <a:xfrm>
            <a:off x="2299716" y="1600200"/>
            <a:ext cx="4544568" cy="37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95409" y="291874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Polyatomic Ions: Names and Formulas</a:t>
            </a:r>
          </a:p>
        </p:txBody>
      </p:sp>
      <p:pic>
        <p:nvPicPr>
          <p:cNvPr id="5" name="Picture 4" descr="06_07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836231"/>
            <a:ext cx="5702808" cy="43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942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Names of Polyatomic Ions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8001000" cy="4648200"/>
          </a:xfrm>
        </p:spPr>
        <p:txBody>
          <a:bodyPr/>
          <a:lstStyle/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1.	</a:t>
            </a:r>
            <a:r>
              <a:rPr lang="en-US" sz="2400" dirty="0" smtClean="0">
                <a:solidFill>
                  <a:srgbClr val="000000"/>
                </a:solidFill>
              </a:rPr>
              <a:t>The names </a:t>
            </a:r>
            <a:r>
              <a:rPr lang="en-US" sz="2400" dirty="0">
                <a:solidFill>
                  <a:srgbClr val="000000"/>
                </a:solidFill>
              </a:rPr>
              <a:t>of most common polyatomic ions end in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b="1" i="1" dirty="0" smtClean="0">
                <a:solidFill>
                  <a:srgbClr val="000000"/>
                </a:solidFill>
              </a:rPr>
              <a:t>ate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	sulf</a:t>
            </a:r>
            <a:r>
              <a:rPr lang="en-US" sz="2400" b="1" dirty="0">
                <a:solidFill>
                  <a:srgbClr val="000000"/>
                </a:solidFill>
              </a:rPr>
              <a:t>ate</a:t>
            </a:r>
            <a:r>
              <a:rPr lang="en-US" sz="2400" dirty="0">
                <a:solidFill>
                  <a:srgbClr val="000000"/>
                </a:solidFill>
              </a:rPr>
              <a:t>	    		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PO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	phosph</a:t>
            </a:r>
            <a:r>
              <a:rPr lang="en-US" sz="2400" b="1" dirty="0">
                <a:solidFill>
                  <a:srgbClr val="000000"/>
                </a:solidFill>
              </a:rPr>
              <a:t>ate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NO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	nitr</a:t>
            </a:r>
            <a:r>
              <a:rPr lang="en-US" sz="2400" b="1" dirty="0">
                <a:solidFill>
                  <a:srgbClr val="000000"/>
                </a:solidFill>
              </a:rPr>
              <a:t>ate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 	</a:t>
            </a:r>
            <a:endParaRPr lang="en-US" sz="2400" b="1" dirty="0">
              <a:solidFill>
                <a:srgbClr val="000000"/>
              </a:solidFill>
            </a:endParaRP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.	When </a:t>
            </a:r>
            <a:r>
              <a:rPr lang="en-US" sz="2400" dirty="0">
                <a:solidFill>
                  <a:srgbClr val="000000"/>
                </a:solidFill>
              </a:rPr>
              <a:t>a related ion has one </a:t>
            </a:r>
            <a:r>
              <a:rPr lang="en-US" sz="2400" dirty="0" smtClean="0">
                <a:solidFill>
                  <a:srgbClr val="000000"/>
                </a:solidFill>
              </a:rPr>
              <a:t>less O atom, </a:t>
            </a:r>
            <a:r>
              <a:rPr lang="en-US" sz="2400" dirty="0">
                <a:solidFill>
                  <a:srgbClr val="000000"/>
                </a:solidFill>
              </a:rPr>
              <a:t>its name </a:t>
            </a:r>
            <a:r>
              <a:rPr lang="en-US" sz="2400" dirty="0" smtClean="0">
                <a:solidFill>
                  <a:srgbClr val="000000"/>
                </a:solidFill>
              </a:rPr>
              <a:t>ends </a:t>
            </a:r>
            <a:r>
              <a:rPr lang="en-US" sz="2400" dirty="0">
                <a:solidFill>
                  <a:srgbClr val="000000"/>
                </a:solidFill>
              </a:rPr>
              <a:t>in </a:t>
            </a:r>
            <a:r>
              <a:rPr lang="en-US" sz="2400" b="1" i="1" dirty="0" err="1" smtClean="0">
                <a:solidFill>
                  <a:srgbClr val="000000"/>
                </a:solidFill>
              </a:rPr>
              <a:t>ite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	sulf</a:t>
            </a:r>
            <a:r>
              <a:rPr lang="en-US" sz="2400" b="1" dirty="0">
                <a:solidFill>
                  <a:srgbClr val="000000"/>
                </a:solidFill>
              </a:rPr>
              <a:t>ite</a:t>
            </a:r>
            <a:r>
              <a:rPr lang="en-US" sz="2400" dirty="0">
                <a:solidFill>
                  <a:srgbClr val="000000"/>
                </a:solidFill>
              </a:rPr>
              <a:t>	    		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PO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	phosph</a:t>
            </a:r>
            <a:r>
              <a:rPr lang="en-US" sz="2400" b="1" dirty="0">
                <a:solidFill>
                  <a:srgbClr val="000000"/>
                </a:solidFill>
              </a:rPr>
              <a:t>ite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90563" algn="l"/>
                <a:tab pos="1716088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NO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−	</a:t>
            </a:r>
            <a:r>
              <a:rPr lang="en-US" sz="2400" dirty="0">
                <a:solidFill>
                  <a:srgbClr val="000000"/>
                </a:solidFill>
              </a:rPr>
              <a:t>nitr</a:t>
            </a:r>
            <a:r>
              <a:rPr lang="en-US" sz="2400" b="1" dirty="0">
                <a:solidFill>
                  <a:srgbClr val="000000"/>
                </a:solidFill>
              </a:rPr>
              <a:t>ite</a:t>
            </a:r>
            <a:r>
              <a:rPr lang="en-US" sz="2400" dirty="0">
                <a:solidFill>
                  <a:srgbClr val="000000"/>
                </a:solidFill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9254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30942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Names of Polyatomic Ions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543800" cy="4648200"/>
          </a:xfrm>
        </p:spPr>
        <p:txBody>
          <a:bodyPr/>
          <a:lstStyle/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3.	</a:t>
            </a:r>
            <a:r>
              <a:rPr lang="en-US" sz="2400" dirty="0" smtClean="0">
                <a:solidFill>
                  <a:srgbClr val="000000"/>
                </a:solidFill>
              </a:rPr>
              <a:t>Exceptions </a:t>
            </a:r>
            <a:r>
              <a:rPr lang="en-US" sz="2400" dirty="0">
                <a:solidFill>
                  <a:srgbClr val="000000"/>
                </a:solidFill>
              </a:rPr>
              <a:t>to these rules are the following: 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CN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	cyanide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OH</a:t>
            </a:r>
            <a:r>
              <a:rPr lang="en-US" sz="2400" baseline="30000" dirty="0">
                <a:solidFill>
                  <a:srgbClr val="000000"/>
                </a:solidFill>
              </a:rPr>
              <a:t>−	</a:t>
            </a:r>
            <a:r>
              <a:rPr lang="en-US" sz="2400" dirty="0">
                <a:solidFill>
                  <a:srgbClr val="000000"/>
                </a:solidFill>
              </a:rPr>
              <a:t>hydroxide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		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4.	</a:t>
            </a:r>
            <a:r>
              <a:rPr lang="en-US" sz="2400" dirty="0" smtClean="0">
                <a:solidFill>
                  <a:srgbClr val="000000"/>
                </a:solidFill>
              </a:rPr>
              <a:t>Add </a:t>
            </a:r>
            <a:r>
              <a:rPr lang="en-US" sz="2400" dirty="0">
                <a:solidFill>
                  <a:srgbClr val="000000"/>
                </a:solidFill>
              </a:rPr>
              <a:t>an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to the polyatomic ion; add </a:t>
            </a:r>
            <a:r>
              <a:rPr lang="en-US" sz="2400" dirty="0" smtClean="0">
                <a:solidFill>
                  <a:srgbClr val="000000"/>
                </a:solidFill>
              </a:rPr>
              <a:t>1+ </a:t>
            </a:r>
            <a:r>
              <a:rPr lang="en-US" sz="2400" dirty="0">
                <a:solidFill>
                  <a:srgbClr val="000000"/>
                </a:solidFill>
              </a:rPr>
              <a:t>to its </a:t>
            </a:r>
            <a:r>
              <a:rPr lang="en-US" sz="2400" dirty="0" smtClean="0">
                <a:solidFill>
                  <a:srgbClr val="000000"/>
                </a:solidFill>
              </a:rPr>
              <a:t>charge:</a:t>
            </a:r>
            <a:endParaRPr lang="en-US" sz="2400" dirty="0">
              <a:solidFill>
                <a:srgbClr val="000000"/>
              </a:solidFill>
            </a:endParaRP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CO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 	+ 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 =	HCO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endParaRPr lang="en-US" sz="2400" dirty="0">
              <a:solidFill>
                <a:srgbClr val="000000"/>
              </a:solidFill>
            </a:endParaRP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carbonate</a:t>
            </a:r>
            <a:r>
              <a:rPr lang="en-US" sz="2400" dirty="0">
                <a:solidFill>
                  <a:srgbClr val="000000"/>
                </a:solidFill>
              </a:rPr>
              <a:t>	+ 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 =	bicarbonate </a:t>
            </a:r>
            <a:r>
              <a:rPr lang="en-US" sz="2400" dirty="0" smtClean="0">
                <a:solidFill>
                  <a:srgbClr val="000000"/>
                </a:solidFill>
              </a:rPr>
              <a:t>or hydrogen carbonate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SO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r>
              <a:rPr lang="en-US" sz="2400" dirty="0">
                <a:solidFill>
                  <a:srgbClr val="000000"/>
                </a:solidFill>
              </a:rPr>
              <a:t>	+ 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 =	HSO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</a:rPr>
              <a:t>−</a:t>
            </a:r>
            <a:endParaRPr lang="en-US" sz="2400" dirty="0">
              <a:solidFill>
                <a:srgbClr val="000000"/>
              </a:solidFill>
            </a:endParaRP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sulfate</a:t>
            </a:r>
            <a:r>
              <a:rPr lang="en-US" sz="2400" dirty="0">
                <a:solidFill>
                  <a:srgbClr val="000000"/>
                </a:solidFill>
              </a:rPr>
              <a:t>	+  H</a:t>
            </a:r>
            <a:r>
              <a:rPr lang="en-US" sz="2400" baseline="30000" dirty="0">
                <a:solidFill>
                  <a:srgbClr val="000000"/>
                </a:solidFill>
              </a:rPr>
              <a:t>+</a:t>
            </a:r>
            <a:r>
              <a:rPr lang="en-US" sz="2400" dirty="0">
                <a:solidFill>
                  <a:srgbClr val="000000"/>
                </a:solidFill>
              </a:rPr>
              <a:t>  =	bisulfate </a:t>
            </a:r>
            <a:r>
              <a:rPr lang="en-US" sz="2400" dirty="0" smtClean="0">
                <a:solidFill>
                  <a:srgbClr val="000000"/>
                </a:solidFill>
              </a:rPr>
              <a:t>or hydrogen </a:t>
            </a:r>
            <a:r>
              <a:rPr lang="en-US" sz="2400" dirty="0">
                <a:solidFill>
                  <a:srgbClr val="000000"/>
                </a:solidFill>
              </a:rPr>
              <a:t>sulfate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  <a:tabLst>
                <a:tab pos="625475" algn="l"/>
                <a:tab pos="1828800" algn="l"/>
                <a:tab pos="2911475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309427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Names of Polyatomic Ions</a:t>
            </a:r>
          </a:p>
        </p:txBody>
      </p:sp>
      <p:sp>
        <p:nvSpPr>
          <p:cNvPr id="23554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1584960"/>
            <a:ext cx="8177350" cy="4648200"/>
          </a:xfrm>
        </p:spPr>
        <p:txBody>
          <a:bodyPr/>
          <a:lstStyle/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 typeface="Wingdings" charset="2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</a:t>
            </a:r>
            <a:r>
              <a:rPr lang="en-US" sz="2400" dirty="0">
                <a:solidFill>
                  <a:srgbClr val="000000"/>
                </a:solidFill>
              </a:rPr>
              <a:t>.  Halogens form four polyatomic ions with oxygen, 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     each with a </a:t>
            </a:r>
            <a:r>
              <a:rPr lang="en-US" sz="24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sym typeface="Symbol" charset="2"/>
              </a:rPr>
              <a:t>−</a:t>
            </a:r>
            <a:r>
              <a:rPr lang="en-US" sz="2400" dirty="0" smtClean="0">
                <a:solidFill>
                  <a:srgbClr val="000000"/>
                </a:solidFill>
              </a:rPr>
              <a:t> charge:</a:t>
            </a:r>
            <a:endParaRPr lang="en-US" sz="2400" dirty="0">
              <a:solidFill>
                <a:srgbClr val="000000"/>
              </a:solidFill>
            </a:endParaRP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ClO</a:t>
            </a:r>
            <a:r>
              <a:rPr lang="en-US" sz="2400" baseline="-25000" dirty="0" smtClean="0">
                <a:solidFill>
                  <a:srgbClr val="000000"/>
                </a:solidFill>
              </a:rPr>
              <a:t>4</a:t>
            </a:r>
            <a:r>
              <a:rPr lang="en-US" sz="2400" baseline="30000" dirty="0">
                <a:solidFill>
                  <a:srgbClr val="000000"/>
                </a:solidFill>
              </a:rPr>
              <a:t>−	</a:t>
            </a:r>
            <a:r>
              <a:rPr lang="en-US" sz="2400" b="1" dirty="0">
                <a:solidFill>
                  <a:srgbClr val="000000"/>
                </a:solidFill>
              </a:rPr>
              <a:t>per</a:t>
            </a:r>
            <a:r>
              <a:rPr lang="en-US" sz="2400" dirty="0">
                <a:solidFill>
                  <a:srgbClr val="000000"/>
                </a:solidFill>
              </a:rPr>
              <a:t>chlor</a:t>
            </a:r>
            <a:r>
              <a:rPr lang="en-US" sz="2400" b="1" dirty="0">
                <a:solidFill>
                  <a:srgbClr val="000000"/>
                </a:solidFill>
              </a:rPr>
              <a:t>ate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ClO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baseline="30000" dirty="0">
                <a:solidFill>
                  <a:srgbClr val="000000"/>
                </a:solidFill>
              </a:rPr>
              <a:t>−	</a:t>
            </a:r>
            <a:r>
              <a:rPr lang="en-US" sz="2400" dirty="0">
                <a:solidFill>
                  <a:srgbClr val="000000"/>
                </a:solidFill>
              </a:rPr>
              <a:t>chlor</a:t>
            </a:r>
            <a:r>
              <a:rPr lang="en-US" sz="2400" b="1" dirty="0">
                <a:solidFill>
                  <a:srgbClr val="000000"/>
                </a:solidFill>
              </a:rPr>
              <a:t>ate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ClO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baseline="30000" dirty="0">
                <a:solidFill>
                  <a:srgbClr val="000000"/>
                </a:solidFill>
              </a:rPr>
              <a:t>−	</a:t>
            </a:r>
            <a:r>
              <a:rPr lang="en-US" sz="2400" dirty="0">
                <a:solidFill>
                  <a:srgbClr val="000000"/>
                </a:solidFill>
              </a:rPr>
              <a:t>chlor</a:t>
            </a:r>
            <a:r>
              <a:rPr lang="en-US" sz="2400" b="1" dirty="0">
                <a:solidFill>
                  <a:srgbClr val="000000"/>
                </a:solidFill>
              </a:rPr>
              <a:t>ite</a:t>
            </a:r>
          </a:p>
          <a:p>
            <a:pPr marL="403225" indent="-403225"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ClO</a:t>
            </a:r>
            <a:r>
              <a:rPr lang="en-US" sz="2400" baseline="30000" dirty="0">
                <a:solidFill>
                  <a:srgbClr val="000000"/>
                </a:solidFill>
              </a:rPr>
              <a:t>−	</a:t>
            </a:r>
            <a:r>
              <a:rPr lang="en-US" sz="2400" b="1" dirty="0">
                <a:solidFill>
                  <a:srgbClr val="000000"/>
                </a:solidFill>
              </a:rPr>
              <a:t>hypo</a:t>
            </a:r>
            <a:r>
              <a:rPr lang="en-US" sz="2400" dirty="0">
                <a:solidFill>
                  <a:srgbClr val="000000"/>
                </a:solidFill>
              </a:rPr>
              <a:t>chlor</a:t>
            </a:r>
            <a:r>
              <a:rPr lang="en-US" sz="2400" b="1" dirty="0">
                <a:solidFill>
                  <a:srgbClr val="000000"/>
                </a:solidFill>
              </a:rPr>
              <a:t>ite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None/>
            </a:pPr>
            <a:r>
              <a:rPr lang="en-US" sz="2400" baseline="300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995749" y="5486400"/>
            <a:ext cx="5919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Sodium chlorite is used in the processing and bleaching of pulp from wood fibers and recycled cardboard.</a:t>
            </a:r>
          </a:p>
        </p:txBody>
      </p:sp>
      <p:pic>
        <p:nvPicPr>
          <p:cNvPr id="6" name="Picture 5" descr="06_Pg178_Un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90800"/>
            <a:ext cx="3657600" cy="27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6670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Writing Formulas for Compounds Containing Polyatomic 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8428"/>
            <a:ext cx="7543800" cy="41148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dirty="0"/>
              <a:t>When writing formulas for ionic compounds containing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dirty="0"/>
              <a:t>polyatomic ions, we use the same rules of charge balance as those for simple ionic compounds.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dirty="0"/>
          </a:p>
          <a:p>
            <a:pPr marL="0" indent="0" eaLnBrk="1" hangingPunct="1">
              <a:buFont typeface="Wingdings" charset="2"/>
              <a:buNone/>
              <a:tabLst>
                <a:tab pos="290513" algn="l"/>
              </a:tabLst>
            </a:pPr>
            <a:r>
              <a:rPr lang="en-US" sz="2400" dirty="0"/>
              <a:t>Consider the formula for magnesium nitrate:</a:t>
            </a:r>
          </a:p>
          <a:p>
            <a:pPr marL="0" indent="0" eaLnBrk="1" hangingPunct="1">
              <a:buFont typeface="Wingdings" charset="2"/>
              <a:buNone/>
              <a:tabLst>
                <a:tab pos="290513" algn="l"/>
              </a:tabLst>
            </a:pPr>
            <a:r>
              <a:rPr lang="en-US" sz="2000" dirty="0">
                <a:solidFill>
                  <a:srgbClr val="800000"/>
                </a:solidFill>
              </a:rPr>
              <a:t>Magnesium ion     Nitrate ion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dirty="0"/>
              <a:t>	Mg</a:t>
            </a:r>
            <a:r>
              <a:rPr lang="en-US" sz="2400" baseline="30000" dirty="0"/>
              <a:t>2+</a:t>
            </a:r>
            <a:r>
              <a:rPr lang="en-US" sz="2400" dirty="0"/>
              <a:t>     +      </a:t>
            </a:r>
            <a:r>
              <a:rPr lang="en-US" sz="2400" dirty="0" smtClean="0"/>
              <a:t> NO</a:t>
            </a:r>
            <a:r>
              <a:rPr lang="en-US" sz="2400" baseline="-25000" dirty="0" smtClean="0"/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dirty="0"/>
              <a:t>		              </a:t>
            </a:r>
            <a:r>
              <a:rPr lang="en-US" sz="2400" dirty="0" smtClean="0"/>
              <a:t>NO</a:t>
            </a:r>
            <a:r>
              <a:rPr lang="en-US" sz="2400" baseline="-25000" dirty="0" smtClean="0"/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</a:t>
            </a:r>
            <a:r>
              <a:rPr lang="en-US" sz="2400" dirty="0" smtClean="0"/>
              <a:t>1(2</a:t>
            </a:r>
            <a:r>
              <a:rPr lang="en-US" sz="2400" dirty="0"/>
              <a:t>+)    </a:t>
            </a:r>
            <a:r>
              <a:rPr lang="en-US" sz="2400" dirty="0" smtClean="0"/>
              <a:t>+       2(1</a:t>
            </a:r>
            <a:r>
              <a:rPr lang="en-US" sz="2400" dirty="0"/>
              <a:t>−)      = 0		</a:t>
            </a:r>
            <a:endParaRPr lang="en-US" sz="2400" baseline="-25000" dirty="0"/>
          </a:p>
          <a:p>
            <a:pPr marL="0" indent="0" eaLnBrk="1" hangingPunct="1">
              <a:buFont typeface="Wingdings" charset="2"/>
              <a:buNone/>
              <a:tabLst>
                <a:tab pos="290513" algn="l"/>
              </a:tabLst>
            </a:pPr>
            <a:r>
              <a:rPr lang="en-US" sz="2400" baseline="-25000" dirty="0"/>
              <a:t>	</a:t>
            </a:r>
            <a:r>
              <a:rPr lang="en-US" sz="2400" dirty="0"/>
              <a:t>Mg</a:t>
            </a:r>
            <a:r>
              <a:rPr lang="en-US" sz="2400" baseline="30000" dirty="0"/>
              <a:t>2+</a:t>
            </a:r>
            <a:r>
              <a:rPr lang="en-US" sz="2400" dirty="0"/>
              <a:t>     +      </a:t>
            </a:r>
            <a:r>
              <a:rPr lang="en-US" sz="2400" dirty="0" smtClean="0"/>
              <a:t>2 </a:t>
            </a:r>
            <a:r>
              <a:rPr lang="en-US" sz="2400" dirty="0"/>
              <a:t>NO</a:t>
            </a:r>
            <a:r>
              <a:rPr lang="en-US" sz="2400" baseline="-25000" dirty="0"/>
              <a:t>3</a:t>
            </a:r>
            <a:r>
              <a:rPr lang="en-US" sz="2400" baseline="30000" dirty="0"/>
              <a:t>−   </a:t>
            </a:r>
            <a:r>
              <a:rPr lang="en-US" sz="2400" baseline="30000" dirty="0" smtClean="0"/>
              <a:t> </a:t>
            </a:r>
            <a:r>
              <a:rPr lang="en-US" sz="2400" dirty="0"/>
              <a:t>=  Mg(NO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838200" y="5128622"/>
            <a:ext cx="297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H="1">
            <a:off x="4795770" y="4747622"/>
            <a:ext cx="609600" cy="381000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5405370" y="4747622"/>
            <a:ext cx="0" cy="568234"/>
          </a:xfrm>
          <a:prstGeom prst="straightConnector1">
            <a:avLst/>
          </a:prstGeom>
          <a:noFill/>
          <a:ln w="19050">
            <a:solidFill>
              <a:srgbClr val="800000"/>
            </a:solidFill>
            <a:round/>
            <a:headEnd/>
            <a:tailEnd type="arrow" w="med" len="me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829175" y="3725815"/>
            <a:ext cx="37957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800000"/>
                </a:solidFill>
                <a:latin typeface="Times New Roman" pitchFamily="18" charset="0"/>
              </a:rPr>
              <a:t>Parentheses are placed around the</a:t>
            </a:r>
          </a:p>
          <a:p>
            <a:r>
              <a:rPr lang="en-US" sz="2000" dirty="0">
                <a:solidFill>
                  <a:srgbClr val="800000"/>
                </a:solidFill>
                <a:latin typeface="Times New Roman" pitchFamily="18" charset="0"/>
              </a:rPr>
              <a:t>polyatomic ion. The subscript is</a:t>
            </a:r>
          </a:p>
          <a:p>
            <a:r>
              <a:rPr lang="en-US" sz="2000" dirty="0">
                <a:solidFill>
                  <a:srgbClr val="800000"/>
                </a:solidFill>
                <a:latin typeface="Times New Roman" pitchFamily="18" charset="0"/>
              </a:rPr>
              <a:t>placed just outside the parentheses</a:t>
            </a:r>
            <a:r>
              <a:rPr lang="en-US" sz="1800" dirty="0">
                <a:solidFill>
                  <a:srgbClr val="8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3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Writing Formulas with Polyatomic </a:t>
            </a:r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4074"/>
            <a:ext cx="7848600" cy="41148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None/>
              <a:tabLst>
                <a:tab pos="2905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formula for aluminum bicarbonate.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="1" dirty="0"/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		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aseline="30000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		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aseline="30000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="1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86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2782"/>
            <a:ext cx="7848600" cy="4513217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None/>
              <a:tabLst>
                <a:tab pos="2905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formula for aluminum bicarbonate.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="1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>
                <a:solidFill>
                  <a:srgbClr val="3C188F"/>
                </a:solidFill>
              </a:rPr>
              <a:t>	</a:t>
            </a: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Identify the cation and polyatomic ion (anion).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/>
              <a:t>			Cation		Polyatomic ion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/>
              <a:t>			</a:t>
            </a:r>
            <a:r>
              <a:rPr lang="en-US" sz="2400" dirty="0"/>
              <a:t>Al</a:t>
            </a:r>
            <a:r>
              <a:rPr lang="en-US" sz="2400" baseline="30000" dirty="0"/>
              <a:t>3+</a:t>
            </a:r>
            <a:r>
              <a:rPr lang="en-US" sz="2400" dirty="0"/>
              <a:t>		HCO</a:t>
            </a:r>
            <a:r>
              <a:rPr lang="en-US" sz="2400" baseline="-25000" dirty="0"/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dirty="0"/>
              <a:t>	</a:t>
            </a:r>
            <a:endParaRPr lang="en-US" sz="2400" dirty="0" smtClean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</a:rPr>
              <a:t>STEP </a:t>
            </a:r>
            <a:r>
              <a:rPr lang="en-US" sz="2400" b="1" dirty="0">
                <a:solidFill>
                  <a:srgbClr val="7030A0"/>
                </a:solidFill>
              </a:rPr>
              <a:t>2  </a:t>
            </a:r>
            <a:r>
              <a:rPr lang="en-US" sz="2400" b="1" dirty="0"/>
              <a:t>Balance the charges.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/>
              <a:t>			</a:t>
            </a:r>
            <a:r>
              <a:rPr lang="en-US" sz="2400" dirty="0"/>
              <a:t>Al</a:t>
            </a:r>
            <a:r>
              <a:rPr lang="en-US" sz="2400" baseline="30000" dirty="0"/>
              <a:t>3+</a:t>
            </a:r>
            <a:r>
              <a:rPr lang="en-US" sz="2400" dirty="0"/>
              <a:t>		HCO</a:t>
            </a:r>
            <a:r>
              <a:rPr lang="en-US" sz="2400" baseline="-25000" dirty="0"/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				</a:t>
            </a:r>
            <a:r>
              <a:rPr lang="en-US" sz="2400" dirty="0"/>
              <a:t>HCO</a:t>
            </a:r>
            <a:r>
              <a:rPr lang="en-US" sz="2400" baseline="-25000" dirty="0"/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				</a:t>
            </a:r>
            <a:r>
              <a:rPr lang="en-US" sz="2400" dirty="0"/>
              <a:t>HCO</a:t>
            </a:r>
            <a:r>
              <a:rPr lang="en-US" sz="2400" baseline="-25000" dirty="0"/>
              <a:t>3</a:t>
            </a:r>
            <a:r>
              <a:rPr lang="en-US" sz="2400" baseline="30000" dirty="0"/>
              <a:t>−</a:t>
            </a:r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		</a:t>
            </a:r>
            <a:r>
              <a:rPr lang="en-US" sz="2400" dirty="0"/>
              <a:t>1(3+)     +        3(1−) = 0</a:t>
            </a:r>
            <a:endParaRPr lang="en-US" sz="2400" baseline="30000" dirty="0"/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		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aseline="30000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aseline="30000" dirty="0"/>
              <a:t>			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aseline="30000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="1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/>
              <a:t>			</a:t>
            </a:r>
            <a:endParaRPr lang="en-US" sz="2400" dirty="0"/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573384" y="5451566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761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5312" y="29201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Positive Ions: </a:t>
            </a:r>
            <a:r>
              <a:rPr lang="en-US" dirty="0" smtClean="0">
                <a:solidFill>
                  <a:schemeClr val="tx2"/>
                </a:solidFill>
              </a:rPr>
              <a:t>Metals Lose </a:t>
            </a:r>
            <a:r>
              <a:rPr lang="en-US" dirty="0">
                <a:solidFill>
                  <a:schemeClr val="tx2"/>
                </a:solidFill>
              </a:rPr>
              <a:t>Electrons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Wingdings" charset="2"/>
              <a:buNone/>
              <a:tabLst>
                <a:tab pos="292100" algn="l"/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Sodium atoms in Group 1A (1) are neutral, with 11 electrons and 11 protons. They 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Arial" charset="0"/>
              <a:buChar char="•"/>
              <a:tabLst>
                <a:tab pos="292100" algn="l"/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lose one electron to have the same number of valence electrons as neon and a filled energy level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Arial" charset="0"/>
              <a:buChar char="•"/>
              <a:tabLst>
                <a:tab pos="292100" algn="l"/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will </a:t>
            </a:r>
            <a:r>
              <a:rPr lang="en-US" sz="2400" dirty="0" smtClean="0">
                <a:solidFill>
                  <a:srgbClr val="0D0D0D"/>
                </a:solidFill>
              </a:rPr>
              <a:t>form an ion with 10 electrons and </a:t>
            </a:r>
            <a:r>
              <a:rPr lang="en-US" sz="2400" dirty="0">
                <a:solidFill>
                  <a:srgbClr val="0D0D0D"/>
                </a:solidFill>
              </a:rPr>
              <a:t>11 protons, and an ionic charge of 1+, </a:t>
            </a:r>
            <a:r>
              <a:rPr lang="en-US" sz="2400" dirty="0" smtClean="0">
                <a:solidFill>
                  <a:srgbClr val="0D0D0D"/>
                </a:solidFill>
              </a:rPr>
              <a:t>Na</a:t>
            </a:r>
            <a:r>
              <a:rPr lang="en-US" sz="2400" baseline="30000" dirty="0" smtClean="0">
                <a:solidFill>
                  <a:srgbClr val="0D0D0D"/>
                </a:solidFill>
              </a:rPr>
              <a:t>+</a:t>
            </a:r>
            <a:endParaRPr lang="en-US" sz="2400" baseline="30000" dirty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Arial" charset="0"/>
              <a:buChar char="•"/>
              <a:tabLst>
                <a:tab pos="292100" algn="l"/>
                <a:tab pos="400050" algn="l"/>
                <a:tab pos="971550" algn="l"/>
                <a:tab pos="3657600" algn="l"/>
                <a:tab pos="5486400" algn="l"/>
              </a:tabLst>
            </a:pPr>
            <a:endParaRPr lang="en-US" sz="2400" b="1" dirty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Wingdings" charset="2"/>
              <a:buNone/>
              <a:tabLst>
                <a:tab pos="292100" algn="l"/>
                <a:tab pos="400050" algn="l"/>
                <a:tab pos="971550" algn="l"/>
                <a:tab pos="3657600" algn="l"/>
                <a:tab pos="5486400" algn="l"/>
              </a:tabLst>
            </a:pPr>
            <a:endParaRPr lang="en-US" sz="2400" b="1" dirty="0">
              <a:solidFill>
                <a:srgbClr val="0D0D0D"/>
              </a:solidFill>
            </a:endParaRPr>
          </a:p>
        </p:txBody>
      </p:sp>
      <p:pic>
        <p:nvPicPr>
          <p:cNvPr id="5" name="Picture 4" descr="06_SodiumIonA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907387"/>
            <a:ext cx="4494205" cy="234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69720"/>
            <a:ext cx="7848600" cy="4114800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None/>
              <a:tabLst>
                <a:tab pos="290513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Write </a:t>
            </a:r>
            <a:r>
              <a:rPr lang="en-US" sz="2400" dirty="0"/>
              <a:t>the formula for aluminum bicarbonate.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="1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>
                <a:solidFill>
                  <a:srgbClr val="BF8700"/>
                </a:solidFill>
              </a:rPr>
              <a:t>	</a:t>
            </a: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Write the formula, cation first, using the 			       subscripts from charge balance.						</a:t>
            </a:r>
            <a:r>
              <a:rPr lang="en-US" sz="2400" dirty="0"/>
              <a:t>Al(HCO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dirty="0"/>
              <a:t>	</a:t>
            </a:r>
            <a:endParaRPr lang="en-US" sz="2400" baseline="30000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endParaRPr lang="en-US" sz="2400" b="1" dirty="0"/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  <a:tabLst>
                <a:tab pos="290513" algn="l"/>
              </a:tabLst>
            </a:pPr>
            <a:r>
              <a:rPr lang="en-US" sz="2400" b="1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49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6744" y="28329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</a:t>
            </a:r>
            <a:r>
              <a:rPr lang="en-US" dirty="0"/>
              <a:t>Check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16744" y="1587138"/>
            <a:ext cx="7848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Write the formula for sodium phosphate.</a:t>
            </a:r>
          </a:p>
        </p:txBody>
      </p:sp>
    </p:spTree>
    <p:extLst>
      <p:ext uri="{BB962C8B-B14F-4D97-AF65-F5344CB8AC3E}">
        <p14:creationId xmlns:p14="http://schemas.microsoft.com/office/powerpoint/2010/main" val="8016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8085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8428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Write the formula for sodium phosphate.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endParaRPr lang="en-US" sz="2400" b="1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>
                <a:solidFill>
                  <a:srgbClr val="3C188F"/>
                </a:solidFill>
              </a:rPr>
              <a:t>	</a:t>
            </a: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Identify the cation and polyatomic ion (anion).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/>
              <a:t>			Cation		Polyatomic ion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/>
              <a:t>			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		PO</a:t>
            </a:r>
            <a:r>
              <a:rPr lang="en-US" sz="2400" baseline="-25000" dirty="0"/>
              <a:t>4</a:t>
            </a:r>
            <a:r>
              <a:rPr lang="en-US" sz="2400" baseline="30000" dirty="0"/>
              <a:t>3−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7030A0"/>
                </a:solidFill>
              </a:rPr>
              <a:t>STEP 2  </a:t>
            </a:r>
            <a:r>
              <a:rPr lang="en-US" sz="2400" b="1" dirty="0"/>
              <a:t>Balance the charges.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/>
              <a:t>			</a:t>
            </a:r>
            <a:r>
              <a:rPr lang="en-US" sz="2400" dirty="0"/>
              <a:t>Na</a:t>
            </a:r>
            <a:r>
              <a:rPr lang="en-US" sz="2400" baseline="30000" dirty="0"/>
              <a:t>+</a:t>
            </a:r>
            <a:r>
              <a:rPr lang="en-US" sz="2400" dirty="0"/>
              <a:t>		PO</a:t>
            </a:r>
            <a:r>
              <a:rPr lang="en-US" sz="2400" baseline="-25000" dirty="0"/>
              <a:t>4</a:t>
            </a:r>
            <a:r>
              <a:rPr lang="en-US" sz="2400" baseline="30000" dirty="0"/>
              <a:t>3−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aseline="30000" dirty="0"/>
              <a:t>			</a:t>
            </a:r>
            <a:r>
              <a:rPr lang="en-US" sz="2400" dirty="0"/>
              <a:t>Na</a:t>
            </a:r>
            <a:r>
              <a:rPr lang="en-US" sz="2400" baseline="30000" dirty="0"/>
              <a:t>+		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aseline="30000" dirty="0"/>
              <a:t>			</a:t>
            </a:r>
            <a:r>
              <a:rPr lang="en-US" sz="2400" dirty="0"/>
              <a:t>Na</a:t>
            </a:r>
            <a:r>
              <a:rPr lang="en-US" sz="2400" baseline="30000" dirty="0"/>
              <a:t>+		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aseline="30000" dirty="0"/>
              <a:t>			</a:t>
            </a:r>
            <a:r>
              <a:rPr lang="en-US" sz="2400" dirty="0"/>
              <a:t>3(1+)     +        1(3−) = 0</a:t>
            </a:r>
            <a:endParaRPr lang="en-US" sz="2400" baseline="30000" dirty="0"/>
          </a:p>
          <a:p>
            <a:pPr eaLnBrk="1" hangingPunct="1">
              <a:spcBef>
                <a:spcPts val="1300"/>
              </a:spcBef>
              <a:buFont typeface="Wingdings" charset="2"/>
              <a:buNone/>
            </a:pPr>
            <a:r>
              <a:rPr lang="en-US" sz="2400" baseline="30000" dirty="0"/>
              <a:t>			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endParaRPr lang="en-US" sz="2400" baseline="30000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aseline="30000" dirty="0"/>
              <a:t>			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endParaRPr lang="en-US" sz="2400" baseline="30000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endParaRPr lang="en-US" sz="2400" b="1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/>
              <a:t>			</a:t>
            </a:r>
            <a:endParaRPr lang="en-US" sz="2400" dirty="0"/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523308" y="5024846"/>
            <a:ext cx="266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357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8085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78429"/>
            <a:ext cx="784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Write the formula for sodium phosphate.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endParaRPr lang="en-US" sz="2400" b="1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1425575" algn="l"/>
              </a:tabLst>
            </a:pPr>
            <a:r>
              <a:rPr lang="en-US" sz="2400" b="1" dirty="0">
                <a:solidFill>
                  <a:srgbClr val="BF8700"/>
                </a:solidFill>
              </a:rPr>
              <a:t>	</a:t>
            </a:r>
            <a:r>
              <a:rPr lang="en-US" sz="2400" b="1" dirty="0">
                <a:solidFill>
                  <a:srgbClr val="7030A0"/>
                </a:solidFill>
              </a:rPr>
              <a:t>STEP 3  </a:t>
            </a:r>
            <a:r>
              <a:rPr lang="en-US" sz="2400" b="1" dirty="0"/>
              <a:t>Write the formula, cation first, using the 		</a:t>
            </a:r>
            <a:r>
              <a:rPr lang="en-US" sz="2400" b="1" dirty="0" smtClean="0"/>
              <a:t>subscripts </a:t>
            </a:r>
            <a:r>
              <a:rPr lang="en-US" sz="2400" b="1" dirty="0"/>
              <a:t>from charge balance.					</a:t>
            </a:r>
            <a:r>
              <a:rPr lang="en-US" sz="2400" dirty="0" smtClean="0"/>
              <a:t>Na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PO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dirty="0"/>
              <a:t>	</a:t>
            </a:r>
            <a:endParaRPr lang="en-US" sz="2400" baseline="30000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endParaRPr lang="en-US" sz="2400" b="1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400" b="1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2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74459"/>
            <a:ext cx="8305800" cy="914400"/>
          </a:xfrm>
        </p:spPr>
        <p:txBody>
          <a:bodyPr/>
          <a:lstStyle/>
          <a:p>
            <a:pPr eaLnBrk="1" hangingPunct="1"/>
            <a:r>
              <a:rPr lang="en-US" dirty="0"/>
              <a:t>Naming Compounds with </a:t>
            </a:r>
            <a:br>
              <a:rPr lang="en-US" dirty="0"/>
            </a:br>
            <a:r>
              <a:rPr lang="en-US" dirty="0"/>
              <a:t>Polyatomic 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7848600" cy="4114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When naming ionic compounds containing polyatomic ions, 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/>
              <a:t>first, </a:t>
            </a:r>
            <a:r>
              <a:rPr lang="en-US" sz="2400" dirty="0"/>
              <a:t>write the positive ion, usually a metal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 smtClean="0"/>
              <a:t>second, write </a:t>
            </a:r>
            <a:r>
              <a:rPr lang="en-US" sz="2400" dirty="0"/>
              <a:t>the name of the polyatomic </a:t>
            </a:r>
            <a:r>
              <a:rPr lang="en-US" sz="2400" dirty="0" smtClean="0"/>
              <a:t>ion</a:t>
            </a:r>
            <a:endParaRPr lang="en-US" sz="2400" dirty="0"/>
          </a:p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Recognizing polyatomic ions in a chemical formula helps to name the compound correctly. As with other ionic compounds, no prefixes are used.</a:t>
            </a:r>
          </a:p>
          <a:p>
            <a:pPr marL="0" indent="0" eaLnBrk="1" hangingPunct="1">
              <a:buFont typeface="Wingdings" charset="2"/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958" y="4599327"/>
            <a:ext cx="5910958" cy="13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34025" y="28085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Compounds with Polyatomic Ions</a:t>
            </a:r>
          </a:p>
        </p:txBody>
      </p:sp>
      <p:pic>
        <p:nvPicPr>
          <p:cNvPr id="5" name="Picture 4" descr="06_08_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1906071"/>
            <a:ext cx="7391400" cy="402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6744" y="28329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</a:t>
            </a:r>
            <a:r>
              <a:rPr lang="en-US" dirty="0"/>
              <a:t>Check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82000" cy="48006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dirty="0"/>
              <a:t>Select the correct formula for each compound.</a:t>
            </a:r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b="1" dirty="0"/>
              <a:t>A</a:t>
            </a:r>
            <a:r>
              <a:rPr lang="en-US" sz="2400" b="1" dirty="0" smtClean="0"/>
              <a:t>.	 </a:t>
            </a:r>
            <a:r>
              <a:rPr lang="en-US" sz="2400" dirty="0" smtClean="0"/>
              <a:t>aluminum </a:t>
            </a:r>
            <a:r>
              <a:rPr lang="en-US" sz="2400" dirty="0"/>
              <a:t>nitrate </a:t>
            </a:r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(1</a:t>
            </a:r>
            <a:r>
              <a:rPr lang="en-US" sz="2400" dirty="0"/>
              <a:t>)  AlNO</a:t>
            </a:r>
            <a:r>
              <a:rPr lang="en-US" sz="2400" baseline="-25000" dirty="0"/>
              <a:t>3</a:t>
            </a:r>
            <a:r>
              <a:rPr lang="en-US" sz="2400" dirty="0"/>
              <a:t>	</a:t>
            </a:r>
            <a:r>
              <a:rPr lang="en-US" sz="2400" dirty="0" smtClean="0"/>
              <a:t>(2</a:t>
            </a:r>
            <a:r>
              <a:rPr lang="en-US" sz="2400" dirty="0"/>
              <a:t>)  Al(NO)</a:t>
            </a:r>
            <a:r>
              <a:rPr lang="en-US" sz="2400" baseline="-25000" dirty="0"/>
              <a:t>3</a:t>
            </a:r>
            <a:r>
              <a:rPr lang="en-US" sz="2400" dirty="0"/>
              <a:t>	</a:t>
            </a:r>
            <a:r>
              <a:rPr lang="en-US" sz="2400" dirty="0" smtClean="0"/>
              <a:t>(3</a:t>
            </a:r>
            <a:r>
              <a:rPr lang="en-US" sz="2400" dirty="0"/>
              <a:t>)  Al(NO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b="1" dirty="0"/>
              <a:t>B</a:t>
            </a:r>
            <a:r>
              <a:rPr lang="en-US" sz="2400" b="1" dirty="0" smtClean="0"/>
              <a:t>.	 </a:t>
            </a:r>
            <a:r>
              <a:rPr lang="en-US" sz="2400" dirty="0" smtClean="0"/>
              <a:t>copper(II</a:t>
            </a:r>
            <a:r>
              <a:rPr lang="en-US" sz="2400" dirty="0"/>
              <a:t>) nitrate</a:t>
            </a:r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(1</a:t>
            </a:r>
            <a:r>
              <a:rPr lang="en-US" sz="2400" dirty="0"/>
              <a:t>)  CuNO</a:t>
            </a:r>
            <a:r>
              <a:rPr lang="en-US" sz="2400" baseline="-25000" dirty="0"/>
              <a:t>3</a:t>
            </a:r>
            <a:r>
              <a:rPr lang="en-US" sz="2400" dirty="0"/>
              <a:t>	</a:t>
            </a:r>
            <a:r>
              <a:rPr lang="en-US" sz="2400" dirty="0" smtClean="0"/>
              <a:t>(2</a:t>
            </a:r>
            <a:r>
              <a:rPr lang="en-US" sz="2400" dirty="0"/>
              <a:t>)  Cu(NO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  <a:r>
              <a:rPr lang="en-US" sz="2400" dirty="0" smtClean="0"/>
              <a:t>(3</a:t>
            </a:r>
            <a:r>
              <a:rPr lang="en-US" sz="2400" dirty="0"/>
              <a:t>)  Cu</a:t>
            </a:r>
            <a:r>
              <a:rPr lang="en-US" sz="2400" baseline="-25000" dirty="0"/>
              <a:t>2</a:t>
            </a:r>
            <a:r>
              <a:rPr lang="en-US" sz="2400" dirty="0"/>
              <a:t>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b="1" dirty="0"/>
              <a:t>C</a:t>
            </a:r>
            <a:r>
              <a:rPr lang="en-US" sz="2400" b="1" dirty="0" smtClean="0"/>
              <a:t>.	 </a:t>
            </a:r>
            <a:r>
              <a:rPr lang="en-US" sz="2400" dirty="0" smtClean="0"/>
              <a:t>iron(III</a:t>
            </a:r>
            <a:r>
              <a:rPr lang="en-US" sz="2400" dirty="0"/>
              <a:t>) </a:t>
            </a:r>
            <a:r>
              <a:rPr lang="en-US" sz="2400" dirty="0" smtClean="0"/>
              <a:t>hydroxide</a:t>
            </a:r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dirty="0" smtClean="0"/>
              <a:t>	 (1)  </a:t>
            </a:r>
            <a:r>
              <a:rPr lang="en-US" sz="2400" dirty="0" err="1" smtClean="0"/>
              <a:t>FeOH</a:t>
            </a:r>
            <a:r>
              <a:rPr lang="en-US" sz="2400" dirty="0" smtClean="0"/>
              <a:t>	(2)  Fe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OH	(3)  Fe(OH)</a:t>
            </a:r>
            <a:r>
              <a:rPr lang="en-US" sz="2400" baseline="-25000" dirty="0" smtClean="0"/>
              <a:t>3</a:t>
            </a:r>
            <a:endParaRPr lang="en-US" sz="2400" dirty="0" smtClean="0"/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b="1" dirty="0" smtClean="0"/>
              <a:t>D.	 </a:t>
            </a:r>
            <a:r>
              <a:rPr lang="en-US" sz="2400" dirty="0" smtClean="0"/>
              <a:t>tin(IV</a:t>
            </a:r>
            <a:r>
              <a:rPr lang="en-US" sz="2400" dirty="0"/>
              <a:t>) hydroxide</a:t>
            </a:r>
          </a:p>
          <a:p>
            <a:pPr marL="403225" indent="-403225" eaLnBrk="1" hangingPunct="1">
              <a:spcBef>
                <a:spcPct val="0"/>
              </a:spcBef>
              <a:spcAft>
                <a:spcPct val="20000"/>
              </a:spcAft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(1</a:t>
            </a:r>
            <a:r>
              <a:rPr lang="en-US" sz="2400" dirty="0"/>
              <a:t>)  Sn(OH)</a:t>
            </a:r>
            <a:r>
              <a:rPr lang="en-US" sz="2400" baseline="-25000" dirty="0"/>
              <a:t>4</a:t>
            </a:r>
            <a:r>
              <a:rPr lang="en-US" sz="2400" dirty="0"/>
              <a:t>	</a:t>
            </a:r>
            <a:r>
              <a:rPr lang="en-US" sz="2400" dirty="0" smtClean="0"/>
              <a:t>(2</a:t>
            </a:r>
            <a:r>
              <a:rPr lang="en-US" sz="2400" dirty="0"/>
              <a:t>)  Sn(OH)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  <a:r>
              <a:rPr lang="en-US" sz="2400" dirty="0" smtClean="0"/>
              <a:t>(3</a:t>
            </a:r>
            <a:r>
              <a:rPr lang="en-US" sz="2400" dirty="0"/>
              <a:t>)  Sn</a:t>
            </a:r>
            <a:r>
              <a:rPr lang="en-US" sz="2400" baseline="-25000" dirty="0"/>
              <a:t>4</a:t>
            </a:r>
            <a:r>
              <a:rPr lang="en-US" sz="2400" dirty="0"/>
              <a:t>(OH)</a:t>
            </a:r>
          </a:p>
          <a:p>
            <a:pPr eaLnBrk="1" hangingPunct="1">
              <a:buFont typeface="Wingdings" charset="2"/>
              <a:buNone/>
              <a:tabLst>
                <a:tab pos="457200" algn="l"/>
                <a:tab pos="3255963" algn="l"/>
                <a:tab pos="5999163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93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8085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800600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buNone/>
              <a:tabLst>
                <a:tab pos="457200" algn="l"/>
                <a:tab pos="3255963" algn="l"/>
                <a:tab pos="5999163" algn="l"/>
              </a:tabLst>
            </a:pPr>
            <a:r>
              <a:rPr lang="en-US" sz="2400" dirty="0"/>
              <a:t>Select the correct formula for each compound.</a:t>
            </a:r>
          </a:p>
          <a:p>
            <a:pPr eaLnBrk="1" hangingPunct="1">
              <a:lnSpc>
                <a:spcPct val="80000"/>
              </a:lnSpc>
              <a:spcAft>
                <a:spcPct val="20000"/>
              </a:spcAft>
              <a:buFont typeface="Wingdings" charset="2"/>
              <a:buNone/>
            </a:pPr>
            <a:endParaRPr lang="en-US" sz="2400" dirty="0"/>
          </a:p>
          <a:p>
            <a:pPr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A.  </a:t>
            </a:r>
            <a:r>
              <a:rPr lang="en-US" sz="2400" dirty="0"/>
              <a:t>aluminum nitrate 		 	</a:t>
            </a:r>
            <a:r>
              <a:rPr lang="en-US" sz="2400" dirty="0" smtClean="0"/>
              <a:t>(</a:t>
            </a:r>
            <a:r>
              <a:rPr lang="en-US" sz="2400" b="1" dirty="0" smtClean="0"/>
              <a:t>3</a:t>
            </a:r>
            <a:r>
              <a:rPr lang="en-US" sz="2400" b="1" dirty="0"/>
              <a:t>)  Al(NO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3</a:t>
            </a:r>
          </a:p>
          <a:p>
            <a:pPr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B.  </a:t>
            </a:r>
            <a:r>
              <a:rPr lang="en-US" sz="2400" dirty="0"/>
              <a:t>copper(II) nitrate		     	</a:t>
            </a:r>
            <a:r>
              <a:rPr lang="en-US" sz="2400" dirty="0" smtClean="0"/>
              <a:t>(</a:t>
            </a:r>
            <a:r>
              <a:rPr lang="en-US" sz="2400" b="1" dirty="0" smtClean="0"/>
              <a:t>2</a:t>
            </a:r>
            <a:r>
              <a:rPr lang="en-US" sz="2400" b="1" dirty="0"/>
              <a:t>)  Cu(NO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2</a:t>
            </a:r>
            <a:r>
              <a:rPr lang="en-US" sz="2400" dirty="0"/>
              <a:t>		</a:t>
            </a:r>
          </a:p>
          <a:p>
            <a:pPr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C.  </a:t>
            </a:r>
            <a:r>
              <a:rPr lang="en-US" sz="2400" dirty="0"/>
              <a:t>iron(III) hydroxide	  	</a:t>
            </a:r>
            <a:r>
              <a:rPr lang="en-US" sz="2400" dirty="0" smtClean="0"/>
              <a:t>(</a:t>
            </a:r>
            <a:r>
              <a:rPr lang="en-US" sz="2400" b="1" dirty="0" smtClean="0"/>
              <a:t>3</a:t>
            </a:r>
            <a:r>
              <a:rPr lang="en-US" sz="2400" b="1" dirty="0"/>
              <a:t>)  Fe(OH)</a:t>
            </a:r>
            <a:r>
              <a:rPr lang="en-US" sz="2400" b="1" baseline="-25000" dirty="0"/>
              <a:t>3</a:t>
            </a:r>
            <a:r>
              <a:rPr lang="en-US" sz="2400" dirty="0"/>
              <a:t>	</a:t>
            </a:r>
          </a:p>
          <a:p>
            <a:pPr eaLnBrk="1" hangingPunct="1"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D.  </a:t>
            </a:r>
            <a:r>
              <a:rPr lang="en-US" sz="2400" dirty="0"/>
              <a:t>tin(IV) hydroxide		   	</a:t>
            </a:r>
            <a:r>
              <a:rPr lang="en-US" sz="2400" dirty="0" smtClean="0"/>
              <a:t>(</a:t>
            </a:r>
            <a:r>
              <a:rPr lang="en-US" sz="2400" b="1" dirty="0" smtClean="0"/>
              <a:t>1</a:t>
            </a:r>
            <a:r>
              <a:rPr lang="en-US" sz="2400" b="1" dirty="0"/>
              <a:t>)  Sn(OH)</a:t>
            </a:r>
            <a:r>
              <a:rPr lang="en-US" sz="2400" b="1" baseline="-25000" dirty="0"/>
              <a:t>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75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6744" y="28329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</a:t>
            </a:r>
            <a:r>
              <a:rPr lang="en-US" dirty="0"/>
              <a:t>Check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534400" cy="4724400"/>
          </a:xfrm>
        </p:spPr>
        <p:txBody>
          <a:bodyPr/>
          <a:lstStyle/>
          <a:p>
            <a:pPr eaLnBrk="1" hangingPunct="1"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dirty="0"/>
              <a:t>Name the following ionic compounds:</a:t>
            </a:r>
          </a:p>
          <a:p>
            <a:pPr eaLnBrk="1" hangingPunct="1">
              <a:spcAft>
                <a:spcPct val="10000"/>
              </a:spcAft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dirty="0" smtClean="0"/>
              <a:t>Ca(NO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		</a:t>
            </a:r>
          </a:p>
          <a:p>
            <a:pPr eaLnBrk="1" hangingPunct="1">
              <a:spcAft>
                <a:spcPct val="10000"/>
              </a:spcAft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 smtClean="0"/>
              <a:t>B.  </a:t>
            </a:r>
            <a:r>
              <a:rPr lang="en-US" sz="2400" dirty="0" smtClean="0"/>
              <a:t>SnSO</a:t>
            </a:r>
            <a:r>
              <a:rPr lang="en-US" sz="2400" baseline="-25000" dirty="0" smtClean="0"/>
              <a:t>4 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dirty="0"/>
              <a:t>									</a:t>
            </a:r>
          </a:p>
        </p:txBody>
      </p:sp>
    </p:spTree>
    <p:extLst>
      <p:ext uri="{BB962C8B-B14F-4D97-AF65-F5344CB8AC3E}">
        <p14:creationId xmlns:p14="http://schemas.microsoft.com/office/powerpoint/2010/main" val="2837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8085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153400" cy="4724400"/>
          </a:xfrm>
        </p:spPr>
        <p:txBody>
          <a:bodyPr/>
          <a:lstStyle/>
          <a:p>
            <a:pPr eaLnBrk="1" hangingPunct="1"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dirty="0"/>
              <a:t>Name the following ionic compounds: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dirty="0"/>
              <a:t>				</a:t>
            </a: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7030A0"/>
                </a:solidFill>
              </a:rPr>
              <a:t>STEP 3    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7030A0"/>
                </a:solidFill>
              </a:rPr>
              <a:t>STEP 4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dirty="0"/>
              <a:t>		   </a:t>
            </a:r>
            <a:r>
              <a:rPr lang="en-US" sz="2400" b="1" dirty="0"/>
              <a:t>Identify	</a:t>
            </a:r>
            <a:r>
              <a:rPr lang="en-US" sz="2400" b="1" dirty="0" smtClean="0"/>
              <a:t>Name of</a:t>
            </a:r>
            <a:r>
              <a:rPr lang="en-US" sz="2400" b="1" dirty="0"/>
              <a:t>	</a:t>
            </a:r>
            <a:r>
              <a:rPr lang="en-US" sz="2400" b="1" dirty="0" smtClean="0"/>
              <a:t>Name of</a:t>
            </a:r>
            <a:r>
              <a:rPr lang="en-US" sz="2400" b="1" dirty="0"/>
              <a:t>	</a:t>
            </a:r>
            <a:r>
              <a:rPr lang="en-US" sz="2400" b="1" dirty="0" smtClean="0"/>
              <a:t>Name of</a:t>
            </a:r>
            <a:endParaRPr lang="en-US" sz="2400" b="1" dirty="0"/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b="1" dirty="0"/>
              <a:t>		cation/anion	cation	anion      	compound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dirty="0"/>
              <a:t>		         			      	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b="1" dirty="0" smtClean="0"/>
              <a:t>A.  </a:t>
            </a:r>
            <a:r>
              <a:rPr lang="en-US" sz="2400" dirty="0" smtClean="0"/>
              <a:t>Ca(NO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 </a:t>
            </a:r>
            <a:r>
              <a:rPr lang="en-US" sz="2400" dirty="0"/>
              <a:t>Ca</a:t>
            </a:r>
            <a:r>
              <a:rPr lang="en-US" sz="2400" baseline="30000" dirty="0"/>
              <a:t>2+	  </a:t>
            </a:r>
            <a:r>
              <a:rPr lang="en-US" sz="2400" dirty="0"/>
              <a:t>NO</a:t>
            </a:r>
            <a:r>
              <a:rPr lang="en-US" sz="2400" baseline="-25000" dirty="0"/>
              <a:t>3</a:t>
            </a:r>
            <a:r>
              <a:rPr lang="en-US" sz="2400" baseline="30000" dirty="0"/>
              <a:t>−	</a:t>
            </a:r>
            <a:r>
              <a:rPr lang="en-US" sz="2400" dirty="0"/>
              <a:t>calcium	nitrate	calcium</a:t>
            </a:r>
            <a:br>
              <a:rPr lang="en-US" sz="2400" dirty="0"/>
            </a:br>
            <a:r>
              <a:rPr lang="en-US" sz="2400" dirty="0"/>
              <a:t>							nitrate</a:t>
            </a:r>
          </a:p>
          <a:p>
            <a:pPr eaLnBrk="1" hangingPunct="1"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r>
              <a:rPr lang="en-US" sz="2400" b="1" dirty="0" smtClean="0"/>
              <a:t>B.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dirty="0" smtClean="0"/>
              <a:t>SnSO</a:t>
            </a:r>
            <a:r>
              <a:rPr lang="en-US" sz="2400" baseline="-25000" dirty="0" smtClean="0"/>
              <a:t>4</a:t>
            </a:r>
            <a:r>
              <a:rPr lang="en-US" sz="2400" dirty="0"/>
              <a:t>		 </a:t>
            </a:r>
            <a:r>
              <a:rPr lang="en-US" sz="2400" dirty="0" smtClean="0"/>
              <a:t>Sn</a:t>
            </a:r>
            <a:r>
              <a:rPr lang="en-US" sz="2400" baseline="30000" dirty="0" smtClean="0"/>
              <a:t>2+</a:t>
            </a:r>
            <a:r>
              <a:rPr lang="en-US" sz="2400" baseline="30000" dirty="0"/>
              <a:t>	  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2−</a:t>
            </a:r>
            <a:r>
              <a:rPr lang="en-US" sz="2400" baseline="30000" dirty="0"/>
              <a:t>	</a:t>
            </a:r>
            <a:r>
              <a:rPr lang="en-US" sz="2400" dirty="0" smtClean="0"/>
              <a:t>tin(II</a:t>
            </a:r>
            <a:r>
              <a:rPr lang="en-US" sz="2400" dirty="0"/>
              <a:t>)	</a:t>
            </a:r>
            <a:r>
              <a:rPr lang="en-US" sz="2400" dirty="0" smtClean="0"/>
              <a:t>sulfate</a:t>
            </a:r>
            <a:r>
              <a:rPr lang="en-US" sz="2400" dirty="0"/>
              <a:t>	</a:t>
            </a:r>
            <a:r>
              <a:rPr lang="en-US" sz="2400" dirty="0" smtClean="0"/>
              <a:t>tin(II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							</a:t>
            </a:r>
            <a:r>
              <a:rPr lang="en-US" sz="2400" dirty="0" smtClean="0"/>
              <a:t>sulfate</a:t>
            </a:r>
            <a:endParaRPr lang="en-US" sz="2400" dirty="0"/>
          </a:p>
          <a:p>
            <a:pPr eaLnBrk="1" hangingPunct="1">
              <a:buFont typeface="Wingdings" charset="2"/>
              <a:buNone/>
              <a:tabLst>
                <a:tab pos="1604963" algn="l"/>
                <a:tab pos="1660525" algn="l"/>
                <a:tab pos="1884363" algn="l"/>
                <a:tab pos="2341563" algn="l"/>
                <a:tab pos="3433763" algn="l"/>
                <a:tab pos="4860925" algn="l"/>
                <a:tab pos="6400800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49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95312" y="292011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Positive Ions: </a:t>
            </a:r>
            <a:r>
              <a:rPr lang="en-US" dirty="0" smtClean="0">
                <a:solidFill>
                  <a:schemeClr val="tx2"/>
                </a:solidFill>
              </a:rPr>
              <a:t>Metals Lose </a:t>
            </a:r>
            <a:r>
              <a:rPr lang="en-US" dirty="0">
                <a:solidFill>
                  <a:schemeClr val="tx2"/>
                </a:solidFill>
              </a:rPr>
              <a:t>Electrons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255726" cy="44958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Magnesium atoms in Group 2A (2) are </a:t>
            </a:r>
            <a:r>
              <a:rPr lang="en-US" sz="2400" dirty="0" smtClean="0">
                <a:solidFill>
                  <a:srgbClr val="0D0D0D"/>
                </a:solidFill>
              </a:rPr>
              <a:t>neutral, with 12 </a:t>
            </a:r>
            <a:r>
              <a:rPr lang="en-US" sz="2400" dirty="0">
                <a:solidFill>
                  <a:srgbClr val="0D0D0D"/>
                </a:solidFill>
              </a:rPr>
              <a:t>electrons and 12 </a:t>
            </a:r>
            <a:r>
              <a:rPr lang="en-US" sz="2400" dirty="0" smtClean="0">
                <a:solidFill>
                  <a:srgbClr val="0D0D0D"/>
                </a:solidFill>
              </a:rPr>
              <a:t>protons. They  </a:t>
            </a:r>
            <a:endParaRPr lang="en-US" sz="2400" dirty="0">
              <a:solidFill>
                <a:srgbClr val="0D0D0D"/>
              </a:solidFill>
            </a:endParaRP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will lose two electrons to have the same number of valence electrons as neon and a filled energy level</a:t>
            </a:r>
          </a:p>
          <a:p>
            <a:pPr marL="320040" indent="-32004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form an ion with 10 electrons and 12 protons, and an ionic charge of 2+, Mg</a:t>
            </a:r>
            <a:r>
              <a:rPr lang="en-US" sz="2400" baseline="30000" dirty="0">
                <a:solidFill>
                  <a:srgbClr val="0D0D0D"/>
                </a:solidFill>
              </a:rPr>
              <a:t>2+</a:t>
            </a: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endParaRPr lang="en-US" sz="2400" b="1" dirty="0">
              <a:solidFill>
                <a:srgbClr val="0D0D0D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endParaRPr lang="en-US" sz="2400" b="1" dirty="0">
              <a:solidFill>
                <a:srgbClr val="0D0D0D"/>
              </a:solidFill>
            </a:endParaRPr>
          </a:p>
        </p:txBody>
      </p:sp>
      <p:pic>
        <p:nvPicPr>
          <p:cNvPr id="6" name="Picture 5" descr="06_Magnesi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3839" y="3886200"/>
            <a:ext cx="3533459" cy="193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6744" y="28329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</a:t>
            </a:r>
            <a:r>
              <a:rPr lang="en-US" dirty="0"/>
              <a:t>Check</a:t>
            </a:r>
          </a:p>
        </p:txBody>
      </p:sp>
      <p:sp>
        <p:nvSpPr>
          <p:cNvPr id="46082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dirty="0"/>
              <a:t>Name the following ionic compounds:</a:t>
            </a:r>
          </a:p>
          <a:p>
            <a:pPr eaLnBrk="1" hangingPunct="1">
              <a:spcAft>
                <a:spcPct val="10000"/>
              </a:spcAft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dirty="0"/>
              <a:t>MgSO</a:t>
            </a:r>
            <a:r>
              <a:rPr lang="en-US" sz="2400" baseline="-25000" dirty="0"/>
              <a:t>3</a:t>
            </a:r>
            <a:r>
              <a:rPr lang="en-US" sz="2400" dirty="0"/>
              <a:t>		</a:t>
            </a:r>
          </a:p>
          <a:p>
            <a:pPr eaLnBrk="1" hangingPunct="1">
              <a:spcAft>
                <a:spcPct val="10000"/>
              </a:spcAft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/>
              <a:t>B.  </a:t>
            </a:r>
            <a:r>
              <a:rPr lang="en-US" sz="2400" dirty="0"/>
              <a:t>MgSO</a:t>
            </a:r>
            <a:r>
              <a:rPr lang="en-US" sz="2400" baseline="-25000" dirty="0"/>
              <a:t>4</a:t>
            </a:r>
            <a:r>
              <a:rPr lang="en-US" sz="2400" dirty="0"/>
              <a:t>		</a:t>
            </a:r>
          </a:p>
          <a:p>
            <a:pPr eaLnBrk="1" hangingPunct="1">
              <a:spcAft>
                <a:spcPct val="10000"/>
              </a:spcAft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/>
              <a:t>C.  </a:t>
            </a:r>
            <a:r>
              <a:rPr lang="en-US" sz="2400" dirty="0"/>
              <a:t>Pb</a:t>
            </a:r>
            <a:r>
              <a:rPr lang="en-US" sz="2400" baseline="-25000" dirty="0"/>
              <a:t>3</a:t>
            </a:r>
            <a:r>
              <a:rPr lang="en-US" sz="2400" dirty="0"/>
              <a:t>(PO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			</a:t>
            </a:r>
          </a:p>
          <a:p>
            <a:pPr eaLnBrk="1" hangingPunct="1">
              <a:spcAft>
                <a:spcPct val="10000"/>
              </a:spcAft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aseline="-25000" dirty="0"/>
              <a:t>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9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8085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11086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dirty="0"/>
              <a:t>Name the following ionic compounds: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>
                <a:solidFill>
                  <a:srgbClr val="3C188F"/>
                </a:solidFill>
              </a:rPr>
              <a:t>		       </a:t>
            </a: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b="1" dirty="0">
                <a:solidFill>
                  <a:srgbClr val="BF8700"/>
                </a:solidFill>
              </a:rPr>
              <a:t>   </a:t>
            </a:r>
            <a:r>
              <a:rPr lang="en-US" sz="2400" b="1" dirty="0"/>
              <a:t>	</a:t>
            </a:r>
            <a:r>
              <a:rPr lang="en-US" sz="2400" b="1" dirty="0">
                <a:solidFill>
                  <a:srgbClr val="7030A0"/>
                </a:solidFill>
              </a:rPr>
              <a:t>STEP 4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dirty="0"/>
              <a:t>			   </a:t>
            </a:r>
            <a:r>
              <a:rPr lang="en-US" sz="2400" b="1" dirty="0"/>
              <a:t>Identify	</a:t>
            </a:r>
            <a:r>
              <a:rPr lang="en-US" sz="2400" b="1" dirty="0" smtClean="0"/>
              <a:t>Name of</a:t>
            </a:r>
            <a:r>
              <a:rPr lang="en-US" sz="2400" b="1" dirty="0"/>
              <a:t>	</a:t>
            </a:r>
            <a:r>
              <a:rPr lang="en-US" sz="2400" b="1" dirty="0" smtClean="0"/>
              <a:t>Name of</a:t>
            </a:r>
            <a:r>
              <a:rPr lang="en-US" sz="2400" b="1" dirty="0"/>
              <a:t>	</a:t>
            </a:r>
            <a:r>
              <a:rPr lang="en-US" sz="2400" b="1" dirty="0" smtClean="0"/>
              <a:t>Name of</a:t>
            </a:r>
            <a:endParaRPr lang="en-US" sz="2400" b="1" dirty="0"/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/>
              <a:t>		   cation/anion	cation	anion      	compound</a:t>
            </a:r>
            <a:endParaRPr lang="en-US" sz="2400" dirty="0"/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/>
              <a:t>A.  </a:t>
            </a:r>
            <a:r>
              <a:rPr lang="en-US" sz="2400" dirty="0"/>
              <a:t>MgSO</a:t>
            </a:r>
            <a:r>
              <a:rPr lang="en-US" sz="2400" baseline="-25000" dirty="0"/>
              <a:t>3		</a:t>
            </a:r>
            <a:r>
              <a:rPr lang="en-US" sz="2400" dirty="0"/>
              <a:t>Mg</a:t>
            </a:r>
            <a:r>
              <a:rPr lang="en-US" sz="2400" baseline="30000" dirty="0"/>
              <a:t>2+</a:t>
            </a:r>
            <a:r>
              <a:rPr lang="en-US" sz="2400" dirty="0"/>
              <a:t>  SO</a:t>
            </a:r>
            <a:r>
              <a:rPr lang="en-US" sz="2400" baseline="-25000" dirty="0"/>
              <a:t>3</a:t>
            </a:r>
            <a:r>
              <a:rPr lang="en-US" sz="2400" baseline="30000" dirty="0"/>
              <a:t>2−	</a:t>
            </a:r>
            <a:r>
              <a:rPr lang="en-US" sz="2400" dirty="0"/>
              <a:t>magnesium	sulfite	magnesium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dirty="0"/>
              <a:t>						          		sulfite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/>
              <a:t>B.  </a:t>
            </a:r>
            <a:r>
              <a:rPr lang="en-US" sz="2400" dirty="0"/>
              <a:t>MgSO</a:t>
            </a:r>
            <a:r>
              <a:rPr lang="en-US" sz="2400" baseline="-25000" dirty="0"/>
              <a:t>4		</a:t>
            </a:r>
            <a:r>
              <a:rPr lang="en-US" sz="2400" dirty="0"/>
              <a:t>Mg</a:t>
            </a:r>
            <a:r>
              <a:rPr lang="en-US" sz="2400" baseline="30000" dirty="0"/>
              <a:t>2+</a:t>
            </a:r>
            <a:r>
              <a:rPr lang="en-US" sz="2400" dirty="0"/>
              <a:t>  SO</a:t>
            </a:r>
            <a:r>
              <a:rPr lang="en-US" sz="2400" baseline="-25000" dirty="0"/>
              <a:t>4</a:t>
            </a:r>
            <a:r>
              <a:rPr lang="en-US" sz="2400" baseline="30000" dirty="0"/>
              <a:t>2−	</a:t>
            </a:r>
            <a:r>
              <a:rPr lang="en-US" sz="2400" dirty="0"/>
              <a:t>magnesium	sulfate	magnesium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dirty="0"/>
              <a:t>						          		sulfate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endParaRPr lang="en-US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b="1" dirty="0"/>
              <a:t>C.  </a:t>
            </a:r>
            <a:r>
              <a:rPr lang="en-US" sz="2400" dirty="0"/>
              <a:t>Pb</a:t>
            </a:r>
            <a:r>
              <a:rPr lang="en-US" sz="2400" baseline="-25000" dirty="0"/>
              <a:t>3</a:t>
            </a:r>
            <a:r>
              <a:rPr lang="en-US" sz="2400" dirty="0"/>
              <a:t>(PO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	Pb</a:t>
            </a:r>
            <a:r>
              <a:rPr lang="en-US" sz="2400" baseline="30000" dirty="0"/>
              <a:t>2+</a:t>
            </a:r>
            <a:r>
              <a:rPr lang="en-US" sz="2400" dirty="0"/>
              <a:t>   PO</a:t>
            </a:r>
            <a:r>
              <a:rPr lang="en-US" sz="2400" baseline="-25000" dirty="0"/>
              <a:t>3</a:t>
            </a:r>
            <a:r>
              <a:rPr lang="en-US" sz="2400" baseline="30000" dirty="0"/>
              <a:t>3−	</a:t>
            </a:r>
            <a:r>
              <a:rPr lang="en-US" sz="2400" dirty="0" smtClean="0"/>
              <a:t>lead(II)       phosphite</a:t>
            </a:r>
            <a:r>
              <a:rPr lang="en-US" sz="2400" dirty="0"/>
              <a:t>	lead(II)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484313" algn="l"/>
                <a:tab pos="1773238" algn="l"/>
                <a:tab pos="2230438" algn="l"/>
                <a:tab pos="2798763" algn="l"/>
                <a:tab pos="3770313" algn="l"/>
                <a:tab pos="5373688" algn="l"/>
                <a:tab pos="6634163" algn="l"/>
              </a:tabLst>
            </a:pPr>
            <a:r>
              <a:rPr lang="en-US" sz="2400" dirty="0"/>
              <a:t>						          		phosphite</a:t>
            </a:r>
          </a:p>
        </p:txBody>
      </p:sp>
    </p:spTree>
    <p:extLst>
      <p:ext uri="{BB962C8B-B14F-4D97-AF65-F5344CB8AC3E}">
        <p14:creationId xmlns:p14="http://schemas.microsoft.com/office/powerpoint/2010/main" val="353784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6744" y="28329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</a:t>
            </a:r>
            <a:r>
              <a:rPr lang="en-US" dirty="0"/>
              <a:t>Check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None/>
            </a:pPr>
            <a:r>
              <a:rPr lang="en-US" sz="2400" dirty="0"/>
              <a:t>Name each of the following compounds:</a:t>
            </a:r>
          </a:p>
          <a:p>
            <a:pPr marL="609600" indent="-609600" eaLnBrk="1" hangingPunct="1">
              <a:buFont typeface="Wingdings" charset="2"/>
              <a:buNone/>
            </a:pPr>
            <a:endParaRPr lang="en-US" sz="2400" dirty="0"/>
          </a:p>
          <a:p>
            <a:pPr marL="609600" indent="-609600" eaLnBrk="1" hangingPunct="1">
              <a:lnSpc>
                <a:spcPct val="95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A.  </a:t>
            </a:r>
            <a:r>
              <a:rPr lang="en-US" sz="2400" dirty="0"/>
              <a:t>Fe</a:t>
            </a:r>
            <a:r>
              <a:rPr lang="en-US" sz="2400" baseline="-25000" dirty="0"/>
              <a:t>2</a:t>
            </a:r>
            <a:r>
              <a:rPr lang="en-US" sz="2400" dirty="0"/>
              <a:t>(SO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609600" indent="-609600" eaLnBrk="1" hangingPunct="1">
              <a:lnSpc>
                <a:spcPct val="95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B.  </a:t>
            </a:r>
            <a:r>
              <a:rPr lang="en-US" sz="2400" dirty="0"/>
              <a:t>Ba</a:t>
            </a:r>
            <a:r>
              <a:rPr lang="en-US" sz="2400" baseline="-25000" dirty="0"/>
              <a:t>3</a:t>
            </a:r>
            <a:r>
              <a:rPr lang="en-US" sz="2400" dirty="0"/>
              <a:t>(PO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609600" indent="-609600" eaLnBrk="1" hangingPunct="1">
              <a:lnSpc>
                <a:spcPct val="95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b="1" dirty="0"/>
              <a:t>C.  </a:t>
            </a:r>
            <a:r>
              <a:rPr lang="en-US" sz="2400" dirty="0"/>
              <a:t>NiCO</a:t>
            </a:r>
            <a:r>
              <a:rPr lang="en-US" sz="2400" baseline="-25000" dirty="0"/>
              <a:t>3</a:t>
            </a:r>
            <a:endParaRPr lang="en-US" sz="2400" dirty="0"/>
          </a:p>
          <a:p>
            <a:pPr marL="609600" indent="-609600" eaLnBrk="1" hangingPunct="1">
              <a:lnSpc>
                <a:spcPct val="95000"/>
              </a:lnSpc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91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80852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2377"/>
            <a:ext cx="8229600" cy="4724400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None/>
            </a:pPr>
            <a:r>
              <a:rPr lang="en-US" sz="2400" dirty="0"/>
              <a:t>Name each of the following compounds</a:t>
            </a:r>
            <a:r>
              <a:rPr lang="en-US" sz="2400" dirty="0" smtClean="0"/>
              <a:t>: </a:t>
            </a:r>
            <a:endParaRPr lang="en-US" sz="2400" dirty="0"/>
          </a:p>
          <a:p>
            <a:pPr marL="609600" indent="-609600" eaLnBrk="1" hangingPunct="1">
              <a:buFont typeface="Wingdings" charset="2"/>
              <a:buNone/>
            </a:pPr>
            <a:endParaRPr lang="en-US" sz="2000" dirty="0"/>
          </a:p>
          <a:p>
            <a:pPr marL="320040" indent="-320040" eaLnBrk="1" hangingPunct="1"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r>
              <a:rPr lang="en-US" sz="2000" b="1" dirty="0" smtClean="0">
                <a:solidFill>
                  <a:srgbClr val="3C188F"/>
                </a:solidFill>
              </a:rPr>
              <a:t>		   </a:t>
            </a:r>
            <a:r>
              <a:rPr lang="en-US" sz="2000" b="1" dirty="0" smtClean="0">
                <a:solidFill>
                  <a:srgbClr val="7030A0"/>
                </a:solidFill>
              </a:rPr>
              <a:t>STEP </a:t>
            </a:r>
            <a:r>
              <a:rPr lang="en-US" sz="2000" b="1" dirty="0">
                <a:solidFill>
                  <a:srgbClr val="7030A0"/>
                </a:solidFill>
              </a:rPr>
              <a:t>1</a:t>
            </a:r>
            <a:r>
              <a:rPr lang="en-US" sz="2000" b="1" dirty="0"/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STEP 2</a:t>
            </a:r>
            <a:r>
              <a:rPr lang="en-US" sz="2000" b="1" dirty="0" smtClean="0"/>
              <a:t>	</a:t>
            </a:r>
            <a:r>
              <a:rPr lang="en-US" sz="2000" b="1" dirty="0" smtClean="0">
                <a:solidFill>
                  <a:srgbClr val="7030A0"/>
                </a:solidFill>
              </a:rPr>
              <a:t>STEP </a:t>
            </a:r>
            <a:r>
              <a:rPr lang="en-US" sz="2000" b="1" dirty="0">
                <a:solidFill>
                  <a:srgbClr val="7030A0"/>
                </a:solidFill>
              </a:rPr>
              <a:t>3    </a:t>
            </a:r>
            <a:r>
              <a:rPr lang="en-US" sz="2000" b="1" dirty="0"/>
              <a:t>	</a:t>
            </a:r>
            <a:r>
              <a:rPr lang="en-US" sz="2000" b="1" dirty="0">
                <a:solidFill>
                  <a:srgbClr val="7030A0"/>
                </a:solidFill>
              </a:rPr>
              <a:t>STEP 4</a:t>
            </a:r>
          </a:p>
          <a:p>
            <a:pPr marL="320040" indent="-320040" eaLnBrk="1" hangingPunct="1"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r>
              <a:rPr lang="en-US" sz="2000" b="1" dirty="0" smtClean="0"/>
              <a:t>		   Identify</a:t>
            </a:r>
            <a:r>
              <a:rPr lang="en-US" sz="2000" b="1" dirty="0"/>
              <a:t>	</a:t>
            </a:r>
            <a:r>
              <a:rPr lang="en-US" sz="2000" b="1" dirty="0" smtClean="0"/>
              <a:t>Name of</a:t>
            </a:r>
            <a:r>
              <a:rPr lang="en-US" sz="2000" b="1" dirty="0"/>
              <a:t>	</a:t>
            </a:r>
            <a:r>
              <a:rPr lang="en-US" sz="2000" b="1" dirty="0" smtClean="0"/>
              <a:t>Name of</a:t>
            </a:r>
            <a:r>
              <a:rPr lang="en-US" sz="2000" b="1" dirty="0"/>
              <a:t>	</a:t>
            </a:r>
            <a:r>
              <a:rPr lang="en-US" sz="2000" b="1" dirty="0" smtClean="0"/>
              <a:t>Name of</a:t>
            </a:r>
            <a:endParaRPr lang="en-US" sz="2000" b="1" dirty="0"/>
          </a:p>
          <a:p>
            <a:pPr marL="320040" indent="-320040" eaLnBrk="1" hangingPunct="1"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r>
              <a:rPr lang="en-US" sz="2000" b="1" dirty="0" smtClean="0"/>
              <a:t>		cation/anion</a:t>
            </a:r>
            <a:r>
              <a:rPr lang="en-US" sz="2000" b="1" dirty="0"/>
              <a:t>	</a:t>
            </a:r>
            <a:r>
              <a:rPr lang="en-US" sz="2000" b="1" dirty="0" smtClean="0"/>
              <a:t>cation</a:t>
            </a:r>
            <a:r>
              <a:rPr lang="en-US" sz="2000" b="1" dirty="0"/>
              <a:t>	</a:t>
            </a:r>
            <a:r>
              <a:rPr lang="en-US" sz="2000" b="1" dirty="0" smtClean="0"/>
              <a:t>anion      </a:t>
            </a:r>
            <a:r>
              <a:rPr lang="en-US" sz="2000" b="1" dirty="0"/>
              <a:t>	compound</a:t>
            </a:r>
            <a:endParaRPr lang="en-US" sz="2000" dirty="0"/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endParaRPr lang="en-US" sz="2000" dirty="0"/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r>
              <a:rPr lang="en-US" sz="2000" b="1" dirty="0"/>
              <a:t>A</a:t>
            </a:r>
            <a:r>
              <a:rPr lang="en-US" sz="2000" b="1" dirty="0" smtClean="0"/>
              <a:t>.	</a:t>
            </a:r>
            <a:r>
              <a:rPr lang="en-US" sz="2000" dirty="0" smtClean="0"/>
              <a:t>Fe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	</a:t>
            </a:r>
            <a:r>
              <a:rPr lang="en-US" sz="2000" dirty="0" smtClean="0"/>
              <a:t>Fe</a:t>
            </a:r>
            <a:r>
              <a:rPr lang="en-US" sz="2000" baseline="30000" dirty="0" smtClean="0"/>
              <a:t>3</a:t>
            </a:r>
            <a:r>
              <a:rPr lang="en-US" sz="2000" baseline="30000" dirty="0"/>
              <a:t>+     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baseline="30000" dirty="0"/>
              <a:t>2−	</a:t>
            </a:r>
            <a:r>
              <a:rPr lang="en-US" sz="2000" dirty="0"/>
              <a:t>iron(III)	sulfate	</a:t>
            </a:r>
            <a:r>
              <a:rPr lang="en-US" sz="2000" dirty="0" smtClean="0"/>
              <a:t>iron(III) </a:t>
            </a:r>
            <a:br>
              <a:rPr lang="en-US" sz="2000" dirty="0" smtClean="0"/>
            </a:br>
            <a:r>
              <a:rPr lang="en-US" sz="2000" dirty="0" smtClean="0"/>
              <a:t>					sulfate</a:t>
            </a:r>
            <a:endParaRPr lang="en-US" sz="2000" dirty="0"/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endParaRPr lang="en-US" sz="2000" dirty="0"/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r>
              <a:rPr lang="en-US" sz="2000" b="1" dirty="0"/>
              <a:t>B</a:t>
            </a:r>
            <a:r>
              <a:rPr lang="en-US" sz="2000" b="1" dirty="0" smtClean="0"/>
              <a:t>.	</a:t>
            </a:r>
            <a:r>
              <a:rPr lang="en-US" sz="2000" dirty="0" smtClean="0"/>
              <a:t>Ba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(PO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	</a:t>
            </a:r>
            <a:r>
              <a:rPr lang="en-US" sz="2000" dirty="0" smtClean="0"/>
              <a:t>Ba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>+     </a:t>
            </a:r>
            <a:r>
              <a:rPr lang="en-US" sz="2000" dirty="0"/>
              <a:t>PO</a:t>
            </a:r>
            <a:r>
              <a:rPr lang="en-US" sz="2000" baseline="-25000" dirty="0"/>
              <a:t>3</a:t>
            </a:r>
            <a:r>
              <a:rPr lang="en-US" sz="2000" baseline="30000" dirty="0"/>
              <a:t>3−	</a:t>
            </a:r>
            <a:r>
              <a:rPr lang="en-US" sz="2000" dirty="0"/>
              <a:t>barium	</a:t>
            </a:r>
            <a:r>
              <a:rPr lang="en-US" sz="2000" dirty="0" smtClean="0"/>
              <a:t>phosphite	barium 						phosphite</a:t>
            </a:r>
            <a:endParaRPr lang="en-US" sz="2000" dirty="0"/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endParaRPr lang="en-US" sz="2000" dirty="0"/>
          </a:p>
          <a:p>
            <a:pPr marL="320040" indent="-320040"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  <a:tabLst>
                <a:tab pos="1828800" algn="l"/>
                <a:tab pos="3490913" algn="l"/>
                <a:tab pos="4916488" algn="l"/>
              </a:tabLst>
            </a:pPr>
            <a:r>
              <a:rPr lang="en-US" sz="2000" b="1" dirty="0"/>
              <a:t>C</a:t>
            </a:r>
            <a:r>
              <a:rPr lang="en-US" sz="2000" b="1" dirty="0" smtClean="0"/>
              <a:t>.	</a:t>
            </a:r>
            <a:r>
              <a:rPr lang="en-US" sz="2000" dirty="0" smtClean="0"/>
              <a:t>NiCO</a:t>
            </a:r>
            <a:r>
              <a:rPr lang="en-US" sz="2000" baseline="-25000" dirty="0" smtClean="0"/>
              <a:t>3	</a:t>
            </a:r>
            <a:r>
              <a:rPr lang="en-US" sz="2000" dirty="0" smtClean="0"/>
              <a:t>Ni</a:t>
            </a:r>
            <a:r>
              <a:rPr lang="en-US" sz="2000" baseline="30000" dirty="0" smtClean="0"/>
              <a:t>2</a:t>
            </a:r>
            <a:r>
              <a:rPr lang="en-US" sz="2000" baseline="30000" dirty="0"/>
              <a:t>+     </a:t>
            </a:r>
            <a:r>
              <a:rPr lang="en-US" sz="2000" dirty="0"/>
              <a:t>CO</a:t>
            </a:r>
            <a:r>
              <a:rPr lang="en-US" sz="2000" baseline="-25000" dirty="0"/>
              <a:t>3</a:t>
            </a:r>
            <a:r>
              <a:rPr lang="en-US" sz="2000" baseline="30000" dirty="0"/>
              <a:t>2−	</a:t>
            </a:r>
            <a:r>
              <a:rPr lang="en-US" sz="2000" dirty="0" smtClean="0"/>
              <a:t>nickel(II)	carbonate 	nickel(II)  					carbonate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03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8404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/>
            </a:r>
            <a:br>
              <a:rPr lang="en-US" dirty="0"/>
            </a:br>
            <a:r>
              <a:rPr lang="en-US" dirty="0"/>
              <a:t>6.5  </a:t>
            </a:r>
            <a:r>
              <a:rPr lang="en-US" dirty="0">
                <a:solidFill>
                  <a:srgbClr val="800000"/>
                </a:solidFill>
              </a:rPr>
              <a:t>Molecular Compounds: Sharing Electrons</a:t>
            </a:r>
            <a:br>
              <a:rPr lang="en-US" dirty="0">
                <a:solidFill>
                  <a:srgbClr val="800000"/>
                </a:solidFill>
              </a:rPr>
            </a:b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977" y="2385127"/>
            <a:ext cx="3378927" cy="1739537"/>
          </a:xfrm>
        </p:spPr>
        <p:txBody>
          <a:bodyPr/>
          <a:lstStyle/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sz="2000" dirty="0"/>
              <a:t>The </a:t>
            </a:r>
            <a:r>
              <a:rPr lang="en-US" sz="2000" dirty="0" smtClean="0"/>
              <a:t>names of molecular compounds need prefixes because several different compounds can be formed from the same two nonmetals.</a:t>
            </a:r>
            <a:endParaRPr lang="en-US" sz="2000" b="1" dirty="0"/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096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b="1" dirty="0">
                <a:solidFill>
                  <a:srgbClr val="3D9D1E"/>
                </a:solidFill>
                <a:latin typeface="Times New Roman" charset="0"/>
                <a:ea typeface="Times New Roman" charset="0"/>
                <a:cs typeface="Times New Roman" charset="0"/>
              </a:rPr>
              <a:t>Learning Goal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Given the formula of a molecular compound, write its correct name; given the name of a molecular compound, write its formula.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147" y="2099990"/>
            <a:ext cx="3698882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95312" y="283300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/>
              <a:t>Covalent Bonds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2"/>
              </a:buClr>
              <a:buSzTx/>
              <a:buFontTx/>
              <a:buNone/>
            </a:pPr>
            <a:r>
              <a:rPr lang="en-US" sz="2400" b="1" dirty="0">
                <a:solidFill>
                  <a:srgbClr val="262626"/>
                </a:solidFill>
              </a:rPr>
              <a:t>Molecular compounds</a:t>
            </a:r>
            <a:r>
              <a:rPr lang="en-US" sz="2400" dirty="0">
                <a:solidFill>
                  <a:srgbClr val="262626"/>
                </a:solidFill>
              </a:rPr>
              <a:t> form when</a:t>
            </a: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atoms of two or more nonmetals share electrons and form </a:t>
            </a:r>
            <a:r>
              <a:rPr lang="en-US" sz="2400" dirty="0" smtClean="0">
                <a:solidFill>
                  <a:srgbClr val="262626"/>
                </a:solidFill>
              </a:rPr>
              <a:t/>
            </a:r>
            <a:br>
              <a:rPr lang="en-US" sz="2400" dirty="0" smtClean="0">
                <a:solidFill>
                  <a:srgbClr val="262626"/>
                </a:solidFill>
              </a:rPr>
            </a:br>
            <a:r>
              <a:rPr lang="en-US" sz="2400" dirty="0" smtClean="0">
                <a:solidFill>
                  <a:srgbClr val="262626"/>
                </a:solidFill>
              </a:rPr>
              <a:t>a </a:t>
            </a:r>
            <a:r>
              <a:rPr lang="en-US" sz="2400" b="1" dirty="0"/>
              <a:t>covalent bond</a:t>
            </a: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100000"/>
              <a:buFontTx/>
              <a:buChar char="•"/>
            </a:pPr>
            <a:r>
              <a:rPr lang="en-US" sz="2400" dirty="0">
                <a:solidFill>
                  <a:srgbClr val="262626"/>
                </a:solidFill>
              </a:rPr>
              <a:t>valence </a:t>
            </a:r>
            <a:r>
              <a:rPr lang="en-US" sz="2400" dirty="0"/>
              <a:t>electrons are shared by nonmetal atoms to </a:t>
            </a:r>
            <a:r>
              <a:rPr lang="en-US" sz="2400" dirty="0" smtClean="0"/>
              <a:t>achieve </a:t>
            </a:r>
            <a:r>
              <a:rPr lang="en-US" sz="2400" dirty="0"/>
              <a:t>stability</a:t>
            </a:r>
          </a:p>
          <a:p>
            <a:pPr eaLnBrk="1" hangingPunct="1">
              <a:lnSpc>
                <a:spcPct val="110000"/>
              </a:lnSpc>
              <a:buClr>
                <a:schemeClr val="accent1"/>
              </a:buClr>
              <a:buSzPct val="100000"/>
              <a:buFont typeface="Wingdings" charset="2"/>
              <a:buNone/>
            </a:pPr>
            <a:r>
              <a:rPr lang="en-US" sz="2400" dirty="0">
                <a:solidFill>
                  <a:srgbClr val="262626"/>
                </a:solidFill>
              </a:rPr>
              <a:t>A </a:t>
            </a:r>
            <a:r>
              <a:rPr lang="en-US" sz="2400" b="1" dirty="0">
                <a:solidFill>
                  <a:srgbClr val="262626"/>
                </a:solidFill>
              </a:rPr>
              <a:t>molecule</a:t>
            </a:r>
            <a:r>
              <a:rPr lang="en-US" sz="2400" dirty="0">
                <a:solidFill>
                  <a:srgbClr val="262626"/>
                </a:solidFill>
              </a:rPr>
              <a:t> forms when two or more atoms share electrons.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403" y="197387"/>
            <a:ext cx="3154929" cy="10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5825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/>
              <a:t>Names and Formulas of Molecular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5050971" cy="4099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15000"/>
              <a:buFont typeface="Wingdings" charset="2"/>
              <a:buNone/>
            </a:pPr>
            <a:r>
              <a:rPr lang="en-US" sz="2400" dirty="0"/>
              <a:t>When naming </a:t>
            </a:r>
            <a:r>
              <a:rPr lang="en-US" sz="2400" dirty="0" smtClean="0"/>
              <a:t>a molecular compound:</a:t>
            </a:r>
            <a:endParaRPr lang="en-US" sz="2400" dirty="0"/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first nonmetal in the formula is named by its element name</a:t>
            </a:r>
          </a:p>
          <a:p>
            <a:pPr eaLnBrk="1" hangingPunct="1">
              <a:spcAft>
                <a:spcPts val="6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2400" dirty="0"/>
              <a:t>the second nonmetal is named by using the first syllable of its name followed by </a:t>
            </a:r>
            <a:r>
              <a:rPr lang="en-US" sz="2400" i="1" dirty="0"/>
              <a:t>ide</a:t>
            </a:r>
          </a:p>
          <a:p>
            <a:pPr marL="0" indent="0" eaLnBrk="1" hangingPunct="1"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When a subscript indicates two or more atoms of an element, a </a:t>
            </a:r>
            <a:r>
              <a:rPr lang="en-US" sz="2400" dirty="0">
                <a:latin typeface="Times New Roman" pitchFamily="18" charset="0"/>
                <a:ea typeface="ＭＳ Ｐゴシック" pitchFamily="34" charset="-128"/>
              </a:rPr>
              <a:t>prefix is used in front of its </a:t>
            </a:r>
            <a:r>
              <a:rPr lang="en-US" sz="2400" dirty="0" smtClean="0">
                <a:latin typeface="Times New Roman" pitchFamily="18" charset="0"/>
                <a:ea typeface="ＭＳ Ｐゴシック" pitchFamily="34" charset="-128"/>
              </a:rPr>
              <a:t>name.</a:t>
            </a:r>
            <a:endParaRPr lang="en-US" sz="2400" dirty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4" name="Picture 3" descr="06_12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8560" y="1766603"/>
            <a:ext cx="3315068" cy="218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533"/>
            <a:ext cx="7677150" cy="914400"/>
          </a:xfrm>
        </p:spPr>
        <p:txBody>
          <a:bodyPr/>
          <a:lstStyle/>
          <a:p>
            <a:pPr eaLnBrk="1" hangingPunct="1"/>
            <a:r>
              <a:rPr lang="en-US" dirty="0"/>
              <a:t>Names and Formulas of Molecular Compounds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87137"/>
            <a:ext cx="8360229" cy="4099560"/>
          </a:xfrm>
        </p:spPr>
        <p:txBody>
          <a:bodyPr/>
          <a:lstStyle/>
          <a:p>
            <a:pPr marL="320040" indent="-320040" eaLnBrk="1" hangingPunct="1">
              <a:buClr>
                <a:schemeClr val="accent1"/>
              </a:buClr>
              <a:buSzPct val="100000"/>
              <a:buNone/>
              <a:defRPr/>
            </a:pPr>
            <a:r>
              <a:rPr lang="en-US" sz="2400" dirty="0">
                <a:cs typeface="ＭＳ Ｐゴシック" charset="0"/>
              </a:rPr>
              <a:t>Several compounds may be formed from the same two nonmetals: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None/>
              <a:defRPr/>
            </a:pPr>
            <a:r>
              <a:rPr lang="en-US" sz="2400" dirty="0">
                <a:cs typeface="ＭＳ Ｐゴシック" charset="0"/>
              </a:rPr>
              <a:t>	   </a:t>
            </a:r>
            <a:r>
              <a:rPr lang="en-US" sz="2400" dirty="0" smtClean="0">
                <a:cs typeface="ＭＳ Ｐゴシック" charset="0"/>
              </a:rPr>
              <a:t>NO</a:t>
            </a:r>
            <a:r>
              <a:rPr lang="en-US" sz="2400" baseline="-25000" dirty="0" smtClean="0">
                <a:cs typeface="ＭＳ Ｐゴシック" charset="0"/>
              </a:rPr>
              <a:t>2</a:t>
            </a:r>
            <a:r>
              <a:rPr lang="en-US" sz="2400" dirty="0">
                <a:cs typeface="ＭＳ Ｐゴシック" charset="0"/>
              </a:rPr>
              <a:t>	</a:t>
            </a:r>
            <a:r>
              <a:rPr lang="en-US" sz="2400" dirty="0" smtClean="0">
                <a:cs typeface="ＭＳ Ｐゴシック" charset="0"/>
              </a:rPr>
              <a:t>=  nitrogen </a:t>
            </a:r>
            <a:r>
              <a:rPr lang="en-US" sz="2400" dirty="0">
                <a:cs typeface="ＭＳ Ｐゴシック" charset="0"/>
              </a:rPr>
              <a:t>dioxide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None/>
              <a:defRPr/>
            </a:pPr>
            <a:r>
              <a:rPr lang="en-US" sz="2400" dirty="0">
                <a:cs typeface="ＭＳ Ｐゴシック" charset="0"/>
              </a:rPr>
              <a:t>	   </a:t>
            </a:r>
            <a:r>
              <a:rPr lang="en-US" sz="2400" dirty="0" smtClean="0">
                <a:cs typeface="ＭＳ Ｐゴシック" charset="0"/>
              </a:rPr>
              <a:t>NO</a:t>
            </a:r>
            <a:r>
              <a:rPr lang="en-US" sz="2400" baseline="-25000" dirty="0" smtClean="0">
                <a:cs typeface="ＭＳ Ｐゴシック" charset="0"/>
              </a:rPr>
              <a:t>3</a:t>
            </a:r>
            <a:r>
              <a:rPr lang="en-US" sz="2400" dirty="0">
                <a:cs typeface="ＭＳ Ｐゴシック" charset="0"/>
              </a:rPr>
              <a:t>	</a:t>
            </a:r>
            <a:r>
              <a:rPr lang="en-US" sz="2400" dirty="0" smtClean="0">
                <a:cs typeface="ＭＳ Ｐゴシック" charset="0"/>
              </a:rPr>
              <a:t>=  nitrogen trioxide</a:t>
            </a:r>
            <a:endParaRPr lang="en-US" sz="2400" dirty="0">
              <a:cs typeface="ＭＳ Ｐゴシック" charset="0"/>
            </a:endParaRP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cs typeface="ＭＳ Ｐゴシック" charset="0"/>
              </a:rPr>
              <a:t>The number of oxygen atoms present is indicated by the prefix.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cs typeface="ＭＳ Ｐゴシック" charset="0"/>
              </a:rPr>
              <a:t>When the vowels </a:t>
            </a:r>
            <a:r>
              <a:rPr lang="en-US" sz="2400" i="1" dirty="0">
                <a:cs typeface="ＭＳ Ｐゴシック" charset="0"/>
              </a:rPr>
              <a:t>o</a:t>
            </a:r>
            <a:r>
              <a:rPr lang="en-US" sz="2400" dirty="0">
                <a:cs typeface="ＭＳ Ｐゴシック" charset="0"/>
              </a:rPr>
              <a:t> and </a:t>
            </a:r>
            <a:r>
              <a:rPr lang="en-US" sz="2400" i="1" dirty="0">
                <a:cs typeface="ＭＳ Ｐゴシック" charset="0"/>
              </a:rPr>
              <a:t>o</a:t>
            </a:r>
            <a:r>
              <a:rPr lang="en-US" sz="2400" dirty="0">
                <a:cs typeface="ＭＳ Ｐゴシック" charset="0"/>
              </a:rPr>
              <a:t> or </a:t>
            </a:r>
            <a:r>
              <a:rPr lang="en-US" sz="2400" i="1" dirty="0">
                <a:cs typeface="ＭＳ Ｐゴシック" charset="0"/>
              </a:rPr>
              <a:t>a</a:t>
            </a:r>
            <a:r>
              <a:rPr lang="en-US" sz="2400" dirty="0">
                <a:cs typeface="ＭＳ Ｐゴシック" charset="0"/>
              </a:rPr>
              <a:t> and </a:t>
            </a:r>
            <a:r>
              <a:rPr lang="en-US" sz="2400" i="1" dirty="0">
                <a:cs typeface="ＭＳ Ｐゴシック" charset="0"/>
              </a:rPr>
              <a:t>o</a:t>
            </a:r>
            <a:r>
              <a:rPr lang="en-US" sz="2400" dirty="0">
                <a:cs typeface="ＭＳ Ｐゴシック" charset="0"/>
              </a:rPr>
              <a:t> appear together, the first vowel is omitted</a:t>
            </a:r>
            <a:r>
              <a:rPr lang="en-US" sz="2400" dirty="0" smtClean="0">
                <a:cs typeface="ＭＳ Ｐゴシック" charset="0"/>
              </a:rPr>
              <a:t>.</a:t>
            </a:r>
          </a:p>
          <a:p>
            <a:pPr marL="320040" indent="-320040" eaLnBrk="1" hangingPunct="1"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ＭＳ Ｐゴシック" charset="0"/>
              </a:rPr>
              <a:t>In the name of a molecular compound, the prefix </a:t>
            </a:r>
            <a:r>
              <a:rPr lang="en-US" sz="2400" i="1" dirty="0" smtClean="0">
                <a:cs typeface="ＭＳ Ｐゴシック" charset="0"/>
              </a:rPr>
              <a:t>mono</a:t>
            </a:r>
            <a:r>
              <a:rPr lang="en-US" sz="2400" dirty="0" smtClean="0">
                <a:cs typeface="ＭＳ Ｐゴシック" charset="0"/>
              </a:rPr>
              <a:t> is usually omitted, as in NO, nitrogen oxide. The exception is CO, carbon monoxide.</a:t>
            </a:r>
            <a:endParaRPr lang="en-US" sz="2400" dirty="0">
              <a:cs typeface="ＭＳ Ｐゴシック" charset="0"/>
            </a:endParaRPr>
          </a:p>
          <a:p>
            <a:pPr marL="320040" indent="-320040" eaLnBrk="1" hangingPunct="1">
              <a:buClr>
                <a:schemeClr val="accent1"/>
              </a:buClr>
              <a:buSzPct val="100000"/>
              <a:buNone/>
              <a:defRPr/>
            </a:pPr>
            <a:endParaRPr lang="en-US" sz="2400" dirty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5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598307" y="313240"/>
            <a:ext cx="8153400" cy="914400"/>
          </a:xfrm>
        </p:spPr>
        <p:txBody>
          <a:bodyPr/>
          <a:lstStyle/>
          <a:p>
            <a:pPr eaLnBrk="1" hangingPunct="1"/>
            <a:r>
              <a:rPr lang="en-US" dirty="0"/>
              <a:t>Some Common Molecular Compounds</a:t>
            </a:r>
          </a:p>
        </p:txBody>
      </p:sp>
      <p:pic>
        <p:nvPicPr>
          <p:cNvPr id="5" name="Picture 4" descr="06_13_Tab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53974"/>
            <a:ext cx="8534400" cy="34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373654"/>
            <a:ext cx="8001000" cy="838200"/>
          </a:xfrm>
        </p:spPr>
        <p:txBody>
          <a:bodyPr/>
          <a:lstStyle/>
          <a:p>
            <a:pPr eaLnBrk="1" hangingPunct="1"/>
            <a:r>
              <a:rPr lang="en-US" dirty="0"/>
              <a:t>Naming Molecular </a:t>
            </a:r>
            <a:r>
              <a:rPr lang="en-US" dirty="0" smtClean="0"/>
              <a:t>Compounds</a:t>
            </a:r>
            <a:endParaRPr lang="en-US" baseline="-25000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marL="1027113" indent="-1027113" eaLnBrk="1" hangingPunct="1"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/>
              <a:t>Name </a:t>
            </a:r>
            <a:r>
              <a:rPr lang="en-US" sz="2400" dirty="0"/>
              <a:t>the </a:t>
            </a:r>
            <a:r>
              <a:rPr lang="en-US" sz="2400" dirty="0" smtClean="0"/>
              <a:t>molecular </a:t>
            </a:r>
            <a:r>
              <a:rPr lang="en-US" sz="2400" dirty="0"/>
              <a:t>compound </a:t>
            </a:r>
            <a:r>
              <a:rPr lang="en-US" sz="2400" dirty="0" smtClean="0"/>
              <a:t>NBr</a:t>
            </a:r>
            <a:r>
              <a:rPr lang="en-US" sz="2400" baseline="-25000" dirty="0" smtClean="0"/>
              <a:t>3</a:t>
            </a:r>
            <a:r>
              <a:rPr lang="en-US" sz="2400" dirty="0"/>
              <a:t>.</a:t>
            </a:r>
          </a:p>
          <a:p>
            <a:pPr marL="1027113" indent="-1027113" eaLnBrk="1" hangingPunct="1">
              <a:buFont typeface="Wingdings" charset="2"/>
              <a:buNone/>
            </a:pP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8205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289560"/>
            <a:ext cx="85344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Negative Ions: Nonmetals Gain Electrons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382000" cy="4495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rgbClr val="7DA0D0"/>
              </a:buClr>
              <a:buSzTx/>
              <a:buFont typeface="Wingdings" charset="2"/>
              <a:buNone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Nonmetals—Group 5A (15), Group 6A (16), and Group 7A (17)—</a:t>
            </a:r>
            <a:endParaRPr lang="en-US" sz="2400" b="1" dirty="0">
              <a:solidFill>
                <a:srgbClr val="0D0D0D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have high ionization energies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>
                <a:solidFill>
                  <a:srgbClr val="0D0D0D"/>
                </a:solidFill>
              </a:rPr>
              <a:t>readily gain one or more valence electrons to form ions with a negative </a:t>
            </a:r>
            <a:r>
              <a:rPr lang="en-US" sz="2400" dirty="0" smtClean="0">
                <a:solidFill>
                  <a:srgbClr val="0D0D0D"/>
                </a:solidFill>
              </a:rPr>
              <a:t>charge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accent1"/>
              </a:buClr>
              <a:buSzPct val="100000"/>
              <a:buFont typeface="Arial" charset="0"/>
              <a:buChar char="•"/>
              <a:tabLst>
                <a:tab pos="400050" algn="l"/>
                <a:tab pos="971550" algn="l"/>
                <a:tab pos="3657600" algn="l"/>
                <a:tab pos="5486400" algn="l"/>
              </a:tabLst>
            </a:pPr>
            <a:r>
              <a:rPr lang="en-US" sz="2400" dirty="0" smtClean="0">
                <a:solidFill>
                  <a:srgbClr val="0D0D0D"/>
                </a:solidFill>
              </a:rPr>
              <a:t>gain </a:t>
            </a:r>
            <a:r>
              <a:rPr lang="en-US" sz="2400" dirty="0">
                <a:solidFill>
                  <a:srgbClr val="0D0D0D"/>
                </a:solidFill>
              </a:rPr>
              <a:t>electrons until they have the same number of valence electrons as the nearest noble gas, usually eight valence </a:t>
            </a:r>
            <a:r>
              <a:rPr lang="en-US" sz="2400" dirty="0" smtClean="0">
                <a:solidFill>
                  <a:srgbClr val="0D0D0D"/>
                </a:solidFill>
              </a:rPr>
              <a:t>electrons</a:t>
            </a:r>
            <a:endParaRPr lang="en-US" sz="2400" dirty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277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01000" cy="4495800"/>
          </a:xfrm>
        </p:spPr>
        <p:txBody>
          <a:bodyPr/>
          <a:lstStyle/>
          <a:p>
            <a:pPr marL="1027113" indent="-1027113" eaLnBrk="1" hangingPunct="1"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 </a:t>
            </a:r>
            <a:r>
              <a:rPr lang="en-US" sz="2400" dirty="0"/>
              <a:t>Name the molecular compound </a:t>
            </a:r>
            <a:r>
              <a:rPr lang="en-US" sz="2400" dirty="0" smtClean="0"/>
              <a:t>NBr</a:t>
            </a:r>
            <a:r>
              <a:rPr lang="en-US" sz="2400" baseline="-25000" dirty="0" smtClean="0"/>
              <a:t>3</a:t>
            </a:r>
            <a:r>
              <a:rPr lang="en-US" sz="2400" dirty="0"/>
              <a:t>.</a:t>
            </a:r>
          </a:p>
          <a:p>
            <a:pPr marL="1027113" indent="-1027113" eaLnBrk="1" hangingPunct="1">
              <a:buFont typeface="Wingdings" charset="2"/>
              <a:buNone/>
            </a:pPr>
            <a:endParaRPr lang="en-US" sz="2400" baseline="-25000" dirty="0"/>
          </a:p>
          <a:p>
            <a:pPr marL="1027113" indent="-1027113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1027113" indent="-1027113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1027113" indent="-1027113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1027113" indent="-1027113" eaLnBrk="1" hangingPunct="1">
              <a:buFont typeface="Wingdings" charset="2"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1027113" indent="-1027113"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  </a:t>
            </a:r>
            <a:r>
              <a:rPr lang="en-US" sz="2400" b="1" dirty="0"/>
              <a:t>Name the first nonmetal by its element name.</a:t>
            </a:r>
          </a:p>
          <a:p>
            <a:pPr marL="1027113" indent="-1027113" eaLnBrk="1" hangingPunct="1">
              <a:buNone/>
            </a:pPr>
            <a:r>
              <a:rPr lang="en-US" sz="2400" dirty="0"/>
              <a:t>               In NBr</a:t>
            </a:r>
            <a:r>
              <a:rPr lang="en-US" sz="2400" baseline="-25000" dirty="0"/>
              <a:t>3</a:t>
            </a:r>
            <a:r>
              <a:rPr lang="en-US" sz="2400" dirty="0" smtClean="0"/>
              <a:t>, the </a:t>
            </a:r>
            <a:r>
              <a:rPr lang="en-US" sz="2400" dirty="0"/>
              <a:t>first nonmetal (N) is nitrogen.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609600" y="2250077"/>
            <a:ext cx="7870371" cy="1600200"/>
          </a:xfrm>
          <a:prstGeom prst="roundRect">
            <a:avLst>
              <a:gd name="adj" fmla="val 16667"/>
            </a:avLst>
          </a:prstGeom>
          <a:solidFill>
            <a:srgbClr val="A992FF">
              <a:alpha val="25098"/>
            </a:srgbClr>
          </a:solidFill>
          <a:ln w="100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Symbol of the Element         N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	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Br</a:t>
            </a:r>
            <a:endParaRPr lang="en-US" sz="2000" baseline="-25000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ANALYZE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THE	Name	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nitrogen</a:t>
            </a:r>
            <a:r>
              <a:rPr lang="en-US" sz="2000" b="1" dirty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bromide 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PROBLEM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Subscript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 		1		3</a:t>
            </a:r>
            <a:endParaRPr lang="en-US" sz="2000" dirty="0">
              <a:latin typeface="Times New Roman" pitchFamily="18" charset="0"/>
              <a:ea typeface="Times" charset="0"/>
              <a:cs typeface="Times New Roman" pitchFamily="18" charset="0"/>
            </a:endParaRPr>
          </a:p>
          <a:p>
            <a:pPr>
              <a:tabLst>
                <a:tab pos="2117725" algn="l"/>
                <a:tab pos="3484563" algn="l"/>
                <a:tab pos="5140325" algn="l"/>
              </a:tabLst>
            </a:pPr>
            <a:r>
              <a:rPr lang="en-US" sz="20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	Prefix        		</a:t>
            </a:r>
            <a:r>
              <a:rPr lang="en-US" sz="2000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none	tri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686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421189" cy="4391297"/>
          </a:xfrm>
        </p:spPr>
        <p:txBody>
          <a:bodyPr/>
          <a:lstStyle/>
          <a:p>
            <a:pPr marL="1027113" indent="-1027113" eaLnBrk="1" hangingPunct="1">
              <a:buNone/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 </a:t>
            </a:r>
            <a:r>
              <a:rPr lang="en-US" sz="2400" dirty="0"/>
              <a:t>Name the molecular compound </a:t>
            </a:r>
            <a:r>
              <a:rPr lang="en-US" sz="2400" dirty="0" smtClean="0"/>
              <a:t>NBr</a:t>
            </a:r>
            <a:r>
              <a:rPr lang="en-US" sz="2400" baseline="-25000" dirty="0" smtClean="0"/>
              <a:t>3</a:t>
            </a:r>
            <a:r>
              <a:rPr lang="en-US" sz="2400" dirty="0"/>
              <a:t>.</a:t>
            </a:r>
          </a:p>
          <a:p>
            <a:pPr eaLnBrk="1" hangingPunct="1">
              <a:buFont typeface="Wingdings" charset="2"/>
              <a:buNone/>
              <a:tabLst>
                <a:tab pos="914400" algn="l"/>
                <a:tab pos="1147763" algn="l"/>
              </a:tabLst>
            </a:pPr>
            <a:endParaRPr lang="en-US" sz="2400" dirty="0"/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914400" algn="l"/>
                <a:tab pos="114776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2  </a:t>
            </a:r>
            <a:r>
              <a:rPr lang="en-US" sz="2400" b="1" dirty="0"/>
              <a:t>Name the second element by using the first 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  <a:tabLst>
                <a:tab pos="914400" algn="l"/>
                <a:tab pos="1147763" algn="l"/>
              </a:tabLst>
            </a:pPr>
            <a:r>
              <a:rPr lang="en-US" sz="2400" b="1" dirty="0"/>
              <a:t>	</a:t>
            </a:r>
            <a:r>
              <a:rPr lang="en-US" sz="2400" b="1" dirty="0" smtClean="0"/>
              <a:t>	   syllable </a:t>
            </a:r>
            <a:r>
              <a:rPr lang="en-US" sz="2400" b="1" dirty="0"/>
              <a:t>of its name followed by </a:t>
            </a:r>
            <a:r>
              <a:rPr lang="en-US" sz="2400" b="1" i="1" dirty="0"/>
              <a:t>ide</a:t>
            </a:r>
            <a:r>
              <a:rPr lang="en-US" sz="2400" b="1" dirty="0"/>
              <a:t>.  </a:t>
            </a:r>
          </a:p>
          <a:p>
            <a:pPr eaLnBrk="1" hangingPunct="1">
              <a:buFont typeface="Wingdings" charset="2"/>
              <a:buNone/>
              <a:tabLst>
                <a:tab pos="914400" algn="l"/>
                <a:tab pos="1147763" algn="l"/>
              </a:tabLst>
            </a:pPr>
            <a:r>
              <a:rPr lang="en-US" sz="2400" dirty="0"/>
              <a:t>            	</a:t>
            </a:r>
            <a:r>
              <a:rPr lang="en-US" sz="2400" dirty="0" smtClean="0"/>
              <a:t>The </a:t>
            </a:r>
            <a:r>
              <a:rPr lang="en-US" sz="2400" dirty="0"/>
              <a:t>second nonmetal </a:t>
            </a:r>
            <a:r>
              <a:rPr lang="en-US" sz="2400" dirty="0" smtClean="0"/>
              <a:t>(Br) </a:t>
            </a:r>
            <a:r>
              <a:rPr lang="en-US" sz="2400" dirty="0"/>
              <a:t>is </a:t>
            </a:r>
            <a:r>
              <a:rPr lang="en-US" sz="2400" dirty="0" smtClean="0"/>
              <a:t>bromide</a:t>
            </a:r>
            <a:r>
              <a:rPr lang="en-US" sz="2400" dirty="0"/>
              <a:t>.</a:t>
            </a:r>
            <a:endParaRPr lang="en-US" sz="2400" b="1" dirty="0">
              <a:solidFill>
                <a:srgbClr val="3366FF"/>
              </a:solidFill>
            </a:endParaRPr>
          </a:p>
          <a:p>
            <a:pPr eaLnBrk="1" hangingPunct="1">
              <a:buFont typeface="Wingdings" charset="2"/>
              <a:buNone/>
              <a:tabLst>
                <a:tab pos="914400" algn="l"/>
                <a:tab pos="114776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7030A0"/>
                </a:solidFill>
              </a:rPr>
              <a:t>	</a:t>
            </a:r>
            <a:r>
              <a:rPr lang="en-US" sz="2400" b="1" dirty="0"/>
              <a:t>Add prefixes to indicate number of </a:t>
            </a:r>
            <a:r>
              <a:rPr lang="en-US" sz="2400" b="1" dirty="0" smtClean="0"/>
              <a:t>atoms (subscripts).</a:t>
            </a:r>
            <a:endParaRPr lang="en-US" sz="2400" b="1" dirty="0"/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14400" algn="l"/>
                <a:tab pos="1147763" algn="l"/>
              </a:tabLst>
            </a:pPr>
            <a:r>
              <a:rPr lang="en-US" sz="2400" dirty="0"/>
              <a:t>			Because there is one nitrogen atom, no prefix </a:t>
            </a:r>
            <a:r>
              <a:rPr lang="en-US" sz="2400" dirty="0" smtClean="0"/>
              <a:t>is </a:t>
            </a:r>
            <a:r>
              <a:rPr lang="en-US" sz="2400" dirty="0"/>
              <a:t>needed. </a:t>
            </a:r>
            <a:r>
              <a:rPr lang="en-US" sz="2400" dirty="0" smtClean="0"/>
              <a:t>		   The </a:t>
            </a:r>
            <a:r>
              <a:rPr lang="en-US" sz="2400" dirty="0"/>
              <a:t>subscript 3 for the </a:t>
            </a:r>
            <a:r>
              <a:rPr lang="en-US" sz="2400" dirty="0" smtClean="0"/>
              <a:t>Br </a:t>
            </a:r>
            <a:r>
              <a:rPr lang="en-US" sz="2400" dirty="0"/>
              <a:t>atoms </a:t>
            </a:r>
            <a:r>
              <a:rPr lang="en-US" sz="2400" dirty="0" smtClean="0"/>
              <a:t>is shown </a:t>
            </a:r>
            <a:r>
              <a:rPr lang="en-US" sz="2400" dirty="0"/>
              <a:t>as the prefix </a:t>
            </a:r>
            <a:r>
              <a:rPr lang="en-US" sz="2400" dirty="0" smtClean="0"/>
              <a:t>			</a:t>
            </a:r>
            <a:r>
              <a:rPr lang="en-US" sz="2400" i="1" dirty="0" smtClean="0"/>
              <a:t>tri</a:t>
            </a:r>
            <a:r>
              <a:rPr lang="en-US" sz="2400" dirty="0"/>
              <a:t>.  </a:t>
            </a:r>
          </a:p>
          <a:p>
            <a:pPr eaLnBrk="1" hangingPunct="1">
              <a:buFont typeface="Wingdings" charset="2"/>
              <a:buNone/>
              <a:tabLst>
                <a:tab pos="914400" algn="l"/>
                <a:tab pos="1147763" algn="l"/>
              </a:tabLst>
            </a:pPr>
            <a:r>
              <a:rPr lang="en-US" sz="2400" dirty="0"/>
              <a:t>		   </a:t>
            </a:r>
            <a:r>
              <a:rPr lang="en-US" sz="2400" b="1" dirty="0" smtClean="0"/>
              <a:t>NBr</a:t>
            </a:r>
            <a:r>
              <a:rPr lang="en-US" sz="2400" b="1" baseline="-25000" dirty="0" smtClean="0"/>
              <a:t>3</a:t>
            </a:r>
            <a:r>
              <a:rPr lang="en-US" sz="2400" b="1" dirty="0"/>
              <a:t>,  nitrogen </a:t>
            </a:r>
            <a:r>
              <a:rPr lang="en-US" sz="2400" b="1" dirty="0" err="1" smtClean="0"/>
              <a:t>tribromide</a:t>
            </a:r>
            <a:endParaRPr lang="en-US" sz="2400" b="1" dirty="0"/>
          </a:p>
          <a:p>
            <a:pPr eaLnBrk="1" hangingPunct="1">
              <a:buFont typeface="Wingdings" charset="2"/>
              <a:buNone/>
              <a:tabLst>
                <a:tab pos="914400" algn="l"/>
                <a:tab pos="1147763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92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772400" cy="4724400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dirty="0"/>
              <a:t>Select the correct name for each </a:t>
            </a:r>
            <a:r>
              <a:rPr lang="en-US" sz="2400" dirty="0" smtClean="0"/>
              <a:t>molecular compound</a:t>
            </a:r>
            <a:r>
              <a:rPr lang="en-US" sz="2400" dirty="0"/>
              <a:t>.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b="1" dirty="0"/>
              <a:t>A.  </a:t>
            </a:r>
            <a:r>
              <a:rPr lang="en-US" sz="2400" dirty="0"/>
              <a:t>SiCl</a:t>
            </a:r>
            <a:r>
              <a:rPr lang="en-US" sz="2400" baseline="-25000" dirty="0"/>
              <a:t>4</a:t>
            </a:r>
            <a:r>
              <a:rPr lang="en-US" sz="2400" dirty="0"/>
              <a:t>	</a:t>
            </a:r>
            <a:r>
              <a:rPr lang="en-US" sz="2400" dirty="0" smtClean="0"/>
              <a:t>(1)</a:t>
            </a:r>
            <a:r>
              <a:rPr lang="en-US" sz="2400" dirty="0"/>
              <a:t> </a:t>
            </a:r>
            <a:r>
              <a:rPr lang="en-US" sz="2400" dirty="0" smtClean="0"/>
              <a:t> tetrasilicon </a:t>
            </a:r>
            <a:r>
              <a:rPr lang="en-US" sz="2400" dirty="0"/>
              <a:t>chloride</a:t>
            </a:r>
          </a:p>
          <a:p>
            <a:pPr marL="990600" lvl="1" indent="-533400" eaLnBrk="1" hangingPunct="1">
              <a:lnSpc>
                <a:spcPct val="95000"/>
              </a:lnSpc>
              <a:spcBef>
                <a:spcPct val="15000"/>
              </a:spcBef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dirty="0" smtClean="0"/>
              <a:t>		(2)  silicon tetrachloride</a:t>
            </a:r>
          </a:p>
          <a:p>
            <a:pPr marL="990600" lvl="1" indent="-5334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(3)  silicon chloride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b="1" dirty="0" smtClean="0"/>
              <a:t>B. 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	(1)  phosphorus oxide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(2)  phosphorus </a:t>
            </a:r>
            <a:r>
              <a:rPr lang="en-US" sz="2400" dirty="0"/>
              <a:t>pentoxide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(3)  diphosphorus </a:t>
            </a:r>
            <a:r>
              <a:rPr lang="en-US" sz="2400" dirty="0"/>
              <a:t>pentoxide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b="1" dirty="0"/>
              <a:t>C.  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7</a:t>
            </a:r>
            <a:r>
              <a:rPr lang="en-US" sz="2400" dirty="0"/>
              <a:t>	</a:t>
            </a:r>
            <a:r>
              <a:rPr lang="en-US" sz="2400" dirty="0" smtClean="0"/>
              <a:t>(1)  dichlorine </a:t>
            </a:r>
            <a:r>
              <a:rPr lang="en-US" sz="2400" dirty="0"/>
              <a:t>heptoxide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(2)  dichlorine </a:t>
            </a:r>
            <a:r>
              <a:rPr lang="en-US" sz="2400" dirty="0"/>
              <a:t>oxide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buFont typeface="Wingdings" charset="2"/>
              <a:buNone/>
              <a:tabLst>
                <a:tab pos="1828800" algn="l"/>
                <a:tab pos="2168525" algn="l"/>
              </a:tabLst>
            </a:pPr>
            <a:r>
              <a:rPr lang="en-US" sz="2400" dirty="0"/>
              <a:t>		</a:t>
            </a:r>
            <a:r>
              <a:rPr lang="en-US" sz="2400" dirty="0" smtClean="0"/>
              <a:t>(3)  chlorine </a:t>
            </a:r>
            <a:r>
              <a:rPr lang="en-US" sz="2400" dirty="0"/>
              <a:t>heptoxide </a:t>
            </a:r>
          </a:p>
        </p:txBody>
      </p:sp>
    </p:spTree>
    <p:extLst>
      <p:ext uri="{BB962C8B-B14F-4D97-AF65-F5344CB8AC3E}">
        <p14:creationId xmlns:p14="http://schemas.microsoft.com/office/powerpoint/2010/main" val="3553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696200" cy="4648200"/>
          </a:xfrm>
        </p:spPr>
        <p:txBody>
          <a:bodyPr/>
          <a:lstStyle/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20000"/>
              </a:spcAft>
              <a:buFont typeface="Wingdings" charset="2"/>
              <a:buNone/>
            </a:pPr>
            <a:r>
              <a:rPr lang="en-US" sz="2400" dirty="0"/>
              <a:t>Select the correct name for each </a:t>
            </a:r>
            <a:r>
              <a:rPr lang="en-US" sz="2400" dirty="0" smtClean="0"/>
              <a:t>molecular compound</a:t>
            </a:r>
            <a:r>
              <a:rPr lang="en-US" sz="2400" dirty="0"/>
              <a:t>.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b="1" dirty="0" smtClean="0"/>
              <a:t>A.  </a:t>
            </a:r>
            <a:r>
              <a:rPr lang="en-US" sz="2400" dirty="0" smtClean="0"/>
              <a:t>SiCl</a:t>
            </a:r>
            <a:r>
              <a:rPr lang="en-US" sz="2400" baseline="-25000" dirty="0" smtClean="0"/>
              <a:t>4</a:t>
            </a:r>
            <a:r>
              <a:rPr lang="en-US" sz="2400" dirty="0"/>
              <a:t>	</a:t>
            </a:r>
            <a:r>
              <a:rPr lang="en-US" sz="2400" b="1" dirty="0" smtClean="0"/>
              <a:t>(2)  </a:t>
            </a:r>
            <a:r>
              <a:rPr lang="en-US" sz="2400" b="1" dirty="0"/>
              <a:t>silicon </a:t>
            </a:r>
            <a:r>
              <a:rPr lang="en-US" sz="2400" b="1" dirty="0" smtClean="0"/>
              <a:t>tetrachloride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Font typeface="Wingdings" charset="2"/>
              <a:buNone/>
            </a:pPr>
            <a:endParaRPr lang="en-US" sz="2400" b="1" dirty="0"/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None/>
            </a:pPr>
            <a:r>
              <a:rPr lang="en-US" sz="2400" b="1" dirty="0" smtClean="0"/>
              <a:t>B. 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/>
              <a:t>	</a:t>
            </a:r>
            <a:r>
              <a:rPr lang="en-US" sz="2400" b="1" dirty="0" smtClean="0"/>
              <a:t>(3</a:t>
            </a:r>
            <a:r>
              <a:rPr lang="en-US" sz="2400" b="1" dirty="0"/>
              <a:t>)  diphosphorus </a:t>
            </a:r>
            <a:r>
              <a:rPr lang="en-US" sz="2400" b="1" dirty="0" smtClean="0"/>
              <a:t>pentoxide</a:t>
            </a:r>
          </a:p>
          <a:p>
            <a:pPr marL="0" indent="0" eaLnBrk="1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None/>
            </a:pPr>
            <a:endParaRPr lang="en-US" sz="2400" b="1" dirty="0"/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b="1" dirty="0"/>
              <a:t>C.  </a:t>
            </a:r>
            <a:r>
              <a:rPr lang="en-US" sz="2400" dirty="0"/>
              <a:t>Cl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7</a:t>
            </a:r>
            <a:r>
              <a:rPr lang="en-US" sz="2400" dirty="0"/>
              <a:t>	</a:t>
            </a:r>
            <a:r>
              <a:rPr lang="en-US" sz="2400" b="1" dirty="0" smtClean="0"/>
              <a:t>(1</a:t>
            </a:r>
            <a:r>
              <a:rPr lang="en-US" sz="2400" b="1" dirty="0"/>
              <a:t>)  dichlorine heptoxide</a:t>
            </a:r>
          </a:p>
          <a:p>
            <a:pPr marL="609600" indent="-609600" eaLnBrk="1" hangingPunct="1">
              <a:lnSpc>
                <a:spcPct val="95000"/>
              </a:lnSpc>
              <a:spcBef>
                <a:spcPct val="15000"/>
              </a:spcBef>
              <a:spcAft>
                <a:spcPct val="10000"/>
              </a:spcAft>
              <a:buFont typeface="Wingdings" charset="2"/>
              <a:buNone/>
            </a:pPr>
            <a:r>
              <a:rPr lang="en-US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7783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41987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848600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dirty="0"/>
              <a:t>Write the name </a:t>
            </a:r>
            <a:r>
              <a:rPr lang="en-US" sz="2400" dirty="0" smtClean="0"/>
              <a:t>for </a:t>
            </a:r>
            <a:r>
              <a:rPr lang="en-US" sz="2400" dirty="0"/>
              <a:t>each </a:t>
            </a:r>
            <a:r>
              <a:rPr lang="en-US" sz="2400" dirty="0" smtClean="0"/>
              <a:t>molecular </a:t>
            </a:r>
            <a:r>
              <a:rPr lang="en-US" sz="2400" dirty="0"/>
              <a:t>compound.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b="1" dirty="0"/>
              <a:t>A.  </a:t>
            </a:r>
            <a:r>
              <a:rPr lang="en-US" sz="2400" dirty="0"/>
              <a:t>CO		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sz="2400" b="1" dirty="0"/>
              <a:t>B. 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/>
              <a:t>	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b="1" dirty="0"/>
              <a:t>C.  </a:t>
            </a:r>
            <a:r>
              <a:rPr lang="en-US" sz="2400" dirty="0"/>
              <a:t>PF</a:t>
            </a:r>
            <a:r>
              <a:rPr lang="en-US" sz="2400" baseline="-25000" dirty="0"/>
              <a:t>3	</a:t>
            </a:r>
            <a:endParaRPr lang="en-US" sz="2400" dirty="0"/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b="1" dirty="0"/>
              <a:t>D.  </a:t>
            </a:r>
            <a:r>
              <a:rPr lang="en-US" sz="2400" dirty="0"/>
              <a:t>CCl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67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7924800" cy="43434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</a:pPr>
            <a:r>
              <a:rPr lang="en-US" sz="2400" dirty="0"/>
              <a:t>Write the name for each molecular compound.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endParaRPr lang="en-US" sz="2400" dirty="0">
              <a:solidFill>
                <a:srgbClr val="00CC66"/>
              </a:solidFill>
            </a:endParaRPr>
          </a:p>
          <a:p>
            <a:pPr eaLnBrk="1" hangingPunct="1"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1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Name the first nonmetal by its element name.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dirty="0"/>
              <a:t>		 </a:t>
            </a:r>
            <a:r>
              <a:rPr lang="en-US" sz="2400" dirty="0" smtClean="0"/>
              <a:t>  </a:t>
            </a:r>
            <a:r>
              <a:rPr lang="en-US" sz="2400" b="1" dirty="0" smtClean="0"/>
              <a:t>A</a:t>
            </a:r>
            <a:r>
              <a:rPr lang="en-US" sz="2400" b="1" dirty="0"/>
              <a:t>.  </a:t>
            </a:r>
            <a:r>
              <a:rPr lang="en-US" sz="2400" dirty="0"/>
              <a:t>CO      	The first nonmetal (C) is carbon.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sz="2400" dirty="0"/>
              <a:t>		 </a:t>
            </a:r>
            <a:r>
              <a:rPr lang="en-US" sz="2400" dirty="0" smtClean="0"/>
              <a:t>  </a:t>
            </a:r>
            <a:r>
              <a:rPr lang="en-US" sz="2400" b="1" dirty="0" smtClean="0"/>
              <a:t>B</a:t>
            </a:r>
            <a:r>
              <a:rPr lang="en-US" sz="2400" b="1" dirty="0"/>
              <a:t>.  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/>
              <a:t>	The first nonmetal (N) is nitrogen.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b="1" dirty="0"/>
              <a:t>C.  </a:t>
            </a:r>
            <a:r>
              <a:rPr lang="en-US" sz="2400" dirty="0"/>
              <a:t>PF</a:t>
            </a:r>
            <a:r>
              <a:rPr lang="en-US" sz="2400" baseline="-25000" dirty="0"/>
              <a:t>3	</a:t>
            </a:r>
            <a:r>
              <a:rPr lang="en-US" sz="2400" dirty="0"/>
              <a:t>The first nonmetal (P) is phosphorus.</a:t>
            </a:r>
            <a:r>
              <a:rPr lang="en-US" sz="2400" baseline="-25000" dirty="0"/>
              <a:t>	</a:t>
            </a:r>
            <a:endParaRPr lang="en-US" sz="2400" dirty="0"/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b="1" dirty="0"/>
              <a:t>D.  </a:t>
            </a:r>
            <a:r>
              <a:rPr lang="en-US" sz="2400" dirty="0"/>
              <a:t>CCl</a:t>
            </a:r>
            <a:r>
              <a:rPr lang="en-US" sz="2400" baseline="-25000" dirty="0"/>
              <a:t>4	</a:t>
            </a:r>
            <a:r>
              <a:rPr lang="en-US" sz="2400" dirty="0"/>
              <a:t>The first nonmetal (C) is carbon.</a:t>
            </a:r>
          </a:p>
          <a:p>
            <a:pPr eaLnBrk="1" hangingPunct="1">
              <a:buFont typeface="Wingdings" charset="2"/>
              <a:buNone/>
            </a:pPr>
            <a:endParaRPr lang="en-US" sz="2400" dirty="0"/>
          </a:p>
          <a:p>
            <a:pPr eaLnBrk="1" hangingPunct="1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</a:pPr>
            <a:r>
              <a:rPr lang="en-US" sz="2400" dirty="0"/>
              <a:t>Write the name for each molecular compound.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endParaRPr lang="en-US" sz="24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>
                <a:solidFill>
                  <a:srgbClr val="7030A0"/>
                </a:solidFill>
              </a:rPr>
              <a:t>STEP 2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Name the second element by using the first  		</a:t>
            </a:r>
            <a:r>
              <a:rPr lang="en-US" sz="2400" b="1" dirty="0" smtClean="0"/>
              <a:t>   syllable </a:t>
            </a:r>
            <a:r>
              <a:rPr lang="en-US" sz="2400" b="1" dirty="0"/>
              <a:t>of its name followed by </a:t>
            </a:r>
            <a:r>
              <a:rPr lang="en-US" sz="2400" b="1" i="1" dirty="0"/>
              <a:t>ide</a:t>
            </a:r>
            <a:r>
              <a:rPr lang="en-US" sz="2400" b="1" dirty="0"/>
              <a:t>.  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b="1" dirty="0"/>
              <a:t>A.  </a:t>
            </a:r>
            <a:r>
              <a:rPr lang="en-US" sz="2400" dirty="0"/>
              <a:t>CO      	The second nonmetal (O) is oxide.</a:t>
            </a:r>
          </a:p>
          <a:p>
            <a:pPr eaLnBrk="1" hangingPunct="1">
              <a:lnSpc>
                <a:spcPct val="120000"/>
              </a:lnSpc>
              <a:buNone/>
            </a:pPr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b="1" dirty="0"/>
              <a:t>B.  </a:t>
            </a:r>
            <a:r>
              <a:rPr lang="en-US" sz="2400" dirty="0" smtClean="0"/>
              <a:t>N</a:t>
            </a:r>
            <a:r>
              <a:rPr lang="en-US" sz="2400" baseline="-25000" dirty="0"/>
              <a:t>2</a:t>
            </a:r>
            <a:r>
              <a:rPr lang="en-US" sz="2400" dirty="0" smtClean="0"/>
              <a:t>O</a:t>
            </a:r>
            <a:r>
              <a:rPr lang="en-US" sz="2400" dirty="0"/>
              <a:t>	The second nonmetal (O) is oxide.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b="1" dirty="0"/>
              <a:t>C.  </a:t>
            </a:r>
            <a:r>
              <a:rPr lang="en-US" sz="2400" dirty="0"/>
              <a:t>PF</a:t>
            </a:r>
            <a:r>
              <a:rPr lang="en-US" sz="2400" baseline="-25000" dirty="0"/>
              <a:t>3	</a:t>
            </a:r>
            <a:r>
              <a:rPr lang="en-US" sz="2400" dirty="0"/>
              <a:t>The second nonmetal (F) is fluoride.</a:t>
            </a:r>
          </a:p>
          <a:p>
            <a:pPr eaLnBrk="1" hangingPunct="1">
              <a:lnSpc>
                <a:spcPct val="120000"/>
              </a:lnSpc>
              <a:buFont typeface="Wingdings" charset="2"/>
              <a:buNone/>
            </a:pPr>
            <a:r>
              <a:rPr lang="en-US" sz="2400" dirty="0"/>
              <a:t>		</a:t>
            </a:r>
            <a:r>
              <a:rPr lang="en-US" sz="2400" dirty="0" smtClean="0"/>
              <a:t>   </a:t>
            </a:r>
            <a:r>
              <a:rPr lang="en-US" sz="2400" b="1" dirty="0"/>
              <a:t>D.  </a:t>
            </a:r>
            <a:r>
              <a:rPr lang="en-US" sz="2400" dirty="0"/>
              <a:t>CCl</a:t>
            </a:r>
            <a:r>
              <a:rPr lang="en-US" sz="2400" baseline="-25000" dirty="0"/>
              <a:t>4	</a:t>
            </a:r>
            <a:r>
              <a:rPr lang="en-US" sz="2400" dirty="0"/>
              <a:t>The second nonmetal (</a:t>
            </a:r>
            <a:r>
              <a:rPr lang="en-US" sz="2400" dirty="0" err="1"/>
              <a:t>Cl</a:t>
            </a:r>
            <a:r>
              <a:rPr lang="en-US" sz="2400" dirty="0"/>
              <a:t>) is chloride.</a:t>
            </a:r>
          </a:p>
          <a:p>
            <a:pPr eaLnBrk="1" hangingPunct="1">
              <a:buFont typeface="Wingdings" charset="2"/>
              <a:buNone/>
            </a:pPr>
            <a:endParaRPr lang="en-US" sz="2400" dirty="0"/>
          </a:p>
          <a:p>
            <a:pPr eaLnBrk="1" hangingPunct="1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5059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841248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</a:pPr>
            <a:r>
              <a:rPr lang="en-US" sz="2400" dirty="0"/>
              <a:t>Write the name for each molecular compound.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73138" algn="l"/>
                <a:tab pos="1489075" algn="l"/>
                <a:tab pos="2111375" algn="l"/>
              </a:tabLst>
            </a:pPr>
            <a:endParaRPr lang="en-US" sz="2400" b="1" dirty="0">
              <a:solidFill>
                <a:srgbClr val="3366FF"/>
              </a:solidFill>
            </a:endParaRP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73138" algn="l"/>
                <a:tab pos="1489075" algn="l"/>
                <a:tab pos="2111375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3</a:t>
            </a:r>
            <a:r>
              <a:rPr lang="en-US" sz="2400" dirty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Add prefixes to indicate number of </a:t>
            </a:r>
            <a:r>
              <a:rPr lang="en-US" sz="2400" b="1" dirty="0" smtClean="0"/>
              <a:t>atoms (subscripts).</a:t>
            </a:r>
            <a:endParaRPr lang="en-US" sz="2400" b="1" dirty="0"/>
          </a:p>
          <a:p>
            <a:pPr marL="1543050" indent="-403225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dirty="0" smtClean="0"/>
              <a:t>A.	</a:t>
            </a:r>
            <a:r>
              <a:rPr lang="en-US" sz="2400" dirty="0" smtClean="0"/>
              <a:t>CO</a:t>
            </a:r>
            <a:r>
              <a:rPr lang="en-US" sz="2400" dirty="0"/>
              <a:t>: Because there is one carbon atom, no prefix is</a:t>
            </a:r>
            <a:br>
              <a:rPr lang="en-US" sz="2400" dirty="0"/>
            </a:br>
            <a:r>
              <a:rPr lang="en-US" sz="2400" dirty="0" smtClean="0"/>
              <a:t>needed</a:t>
            </a:r>
            <a:r>
              <a:rPr lang="en-US" sz="2400" dirty="0"/>
              <a:t>. The subscript 1 for the O atom is </a:t>
            </a:r>
            <a:r>
              <a:rPr lang="en-US" sz="2400" dirty="0" smtClean="0"/>
              <a:t>shown using </a:t>
            </a:r>
            <a:r>
              <a:rPr lang="en-US" sz="2400" dirty="0"/>
              <a:t>the prefix </a:t>
            </a:r>
            <a:r>
              <a:rPr lang="en-US" sz="2400" i="1" dirty="0"/>
              <a:t>mono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 smtClean="0"/>
              <a:t>CO </a:t>
            </a:r>
            <a:r>
              <a:rPr lang="en-US" sz="2400" b="1" dirty="0"/>
              <a:t>is carbon monoxide.</a:t>
            </a:r>
          </a:p>
          <a:p>
            <a:pPr marL="1543050" indent="-403225" eaLnBrk="1" hangingPunct="1">
              <a:spcBef>
                <a:spcPct val="0"/>
              </a:spcBef>
              <a:buNone/>
            </a:pPr>
            <a:r>
              <a:rPr lang="en-US" sz="2400" b="1" dirty="0" smtClean="0"/>
              <a:t>B.	</a:t>
            </a:r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O: The subscript 2 for the nitrogen atoms is shown using the prefix </a:t>
            </a:r>
            <a:r>
              <a:rPr lang="en-US" sz="2400" i="1" dirty="0" smtClean="0"/>
              <a:t>di</a:t>
            </a:r>
            <a:r>
              <a:rPr lang="en-US" sz="2400" dirty="0" smtClean="0"/>
              <a:t>. Because there is only one O atom, no prefix is needed.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dirty="0" smtClean="0"/>
              <a:t>N</a:t>
            </a:r>
            <a:r>
              <a:rPr lang="en-US" sz="2400" b="1" baseline="-25000" dirty="0"/>
              <a:t>2</a:t>
            </a:r>
            <a:r>
              <a:rPr lang="en-US" sz="2400" b="1" dirty="0" smtClean="0"/>
              <a:t>O </a:t>
            </a:r>
            <a:r>
              <a:rPr lang="en-US" sz="2400" b="1" dirty="0"/>
              <a:t>is </a:t>
            </a:r>
            <a:r>
              <a:rPr lang="en-US" sz="2400" b="1" dirty="0" smtClean="0"/>
              <a:t>dinitrogen oxide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5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91876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608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99" y="1600200"/>
            <a:ext cx="8464732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None/>
            </a:pPr>
            <a:r>
              <a:rPr lang="en-US" sz="2400" dirty="0"/>
              <a:t>Write the name for each molecular compound.</a:t>
            </a: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73138" algn="l"/>
                <a:tab pos="1371600" algn="l"/>
                <a:tab pos="2062163" algn="l"/>
              </a:tabLst>
            </a:pPr>
            <a:endParaRPr lang="en-US" sz="2400" b="1" dirty="0">
              <a:solidFill>
                <a:srgbClr val="BF8700"/>
              </a:solidFill>
            </a:endParaRPr>
          </a:p>
          <a:p>
            <a:pPr eaLnBrk="1" hangingPunct="1">
              <a:spcBef>
                <a:spcPts val="100"/>
              </a:spcBef>
              <a:buFont typeface="Wingdings" charset="2"/>
              <a:buNone/>
              <a:tabLst>
                <a:tab pos="973138" algn="l"/>
                <a:tab pos="1371600" algn="l"/>
                <a:tab pos="2062163" algn="l"/>
              </a:tabLst>
            </a:pPr>
            <a:r>
              <a:rPr lang="en-US" sz="2400" b="1" dirty="0">
                <a:solidFill>
                  <a:srgbClr val="7030A0"/>
                </a:solidFill>
              </a:rPr>
              <a:t>STEP </a:t>
            </a:r>
            <a:r>
              <a:rPr lang="en-US" sz="2400" b="1" dirty="0" smtClean="0">
                <a:solidFill>
                  <a:srgbClr val="7030A0"/>
                </a:solidFill>
              </a:rPr>
              <a:t>3</a:t>
            </a:r>
            <a:r>
              <a:rPr lang="en-US" sz="2400" dirty="0" smtClean="0">
                <a:solidFill>
                  <a:srgbClr val="7030A0"/>
                </a:solidFill>
              </a:rPr>
              <a:t>  </a:t>
            </a:r>
            <a:r>
              <a:rPr lang="en-US" sz="2400" b="1" dirty="0"/>
              <a:t>Add prefixes to indicate number of </a:t>
            </a:r>
            <a:r>
              <a:rPr lang="en-US" sz="2400" b="1" dirty="0" smtClean="0"/>
              <a:t>atoms (subscripts).</a:t>
            </a:r>
            <a:endParaRPr lang="en-US" sz="2400" b="1" dirty="0"/>
          </a:p>
          <a:p>
            <a:pPr marL="1545336" indent="-402336" eaLnBrk="1" hangingPunct="1">
              <a:spcBef>
                <a:spcPct val="0"/>
              </a:spcBef>
              <a:buFont typeface="Wingdings" charset="2"/>
              <a:buNone/>
              <a:tabLst>
                <a:tab pos="973138" algn="l"/>
                <a:tab pos="1371600" algn="l"/>
                <a:tab pos="2062163" algn="l"/>
              </a:tabLst>
            </a:pPr>
            <a:r>
              <a:rPr lang="en-US" sz="2400" b="1" dirty="0" smtClean="0"/>
              <a:t>C.	</a:t>
            </a:r>
            <a:r>
              <a:rPr lang="en-US" sz="2400" dirty="0" smtClean="0"/>
              <a:t>PF</a:t>
            </a:r>
            <a:r>
              <a:rPr lang="en-US" sz="2400" baseline="-25000" dirty="0" smtClean="0"/>
              <a:t>3</a:t>
            </a:r>
            <a:r>
              <a:rPr lang="en-US" sz="2400" dirty="0"/>
              <a:t>: Because there is one phosphorus atom, no </a:t>
            </a:r>
            <a:br>
              <a:rPr lang="en-US" sz="2400" dirty="0"/>
            </a:br>
            <a:r>
              <a:rPr lang="en-US" sz="2400" dirty="0" smtClean="0"/>
              <a:t>prefix </a:t>
            </a:r>
            <a:r>
              <a:rPr lang="en-US" sz="2400" dirty="0"/>
              <a:t>is needed. The subscript 3 for F </a:t>
            </a:r>
            <a:r>
              <a:rPr lang="en-US" sz="2400" dirty="0" smtClean="0"/>
              <a:t>atoms is </a:t>
            </a:r>
            <a:r>
              <a:rPr lang="en-US" sz="2400" dirty="0"/>
              <a:t>shown using the prefix </a:t>
            </a:r>
            <a:r>
              <a:rPr lang="en-US" sz="2400" i="1" dirty="0"/>
              <a:t>tri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 smtClean="0"/>
              <a:t>PF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is phosphorus trifluoride.  </a:t>
            </a:r>
          </a:p>
          <a:p>
            <a:pPr marL="1545336" indent="-402336" eaLnBrk="1" hangingPunct="1">
              <a:spcBef>
                <a:spcPct val="0"/>
              </a:spcBef>
              <a:buFont typeface="Wingdings" charset="2"/>
              <a:buNone/>
              <a:tabLst>
                <a:tab pos="973138" algn="l"/>
                <a:tab pos="1371600" algn="l"/>
                <a:tab pos="2062163" algn="l"/>
              </a:tabLst>
            </a:pPr>
            <a:r>
              <a:rPr lang="en-US" sz="2400" b="1" dirty="0" smtClean="0"/>
              <a:t>D.	</a:t>
            </a:r>
            <a:r>
              <a:rPr lang="en-US" sz="2400" dirty="0" smtClean="0"/>
              <a:t>CCl</a:t>
            </a:r>
            <a:r>
              <a:rPr lang="en-US" sz="2400" baseline="-25000" dirty="0" smtClean="0"/>
              <a:t>4</a:t>
            </a:r>
            <a:r>
              <a:rPr lang="en-US" sz="2400" dirty="0"/>
              <a:t>: Because there is one carbon atom, no prefix</a:t>
            </a:r>
            <a:br>
              <a:rPr lang="en-US" sz="2400" dirty="0"/>
            </a:br>
            <a:r>
              <a:rPr lang="en-US" sz="2400" dirty="0" smtClean="0"/>
              <a:t>is </a:t>
            </a:r>
            <a:r>
              <a:rPr lang="en-US" sz="2400" dirty="0"/>
              <a:t>needed. The subscript 4 for the Cl atoms is</a:t>
            </a:r>
            <a:br>
              <a:rPr lang="en-US" sz="2400" dirty="0"/>
            </a:br>
            <a:r>
              <a:rPr lang="en-US" sz="2400" dirty="0" smtClean="0"/>
              <a:t>shown </a:t>
            </a:r>
            <a:r>
              <a:rPr lang="en-US" sz="2400" dirty="0"/>
              <a:t>using the prefix </a:t>
            </a:r>
            <a:r>
              <a:rPr lang="en-US" sz="2400" i="1" dirty="0"/>
              <a:t>tetra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b="1" dirty="0" smtClean="0"/>
              <a:t>CCl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</a:t>
            </a:r>
            <a:r>
              <a:rPr lang="en-US" sz="2400" b="1" dirty="0"/>
              <a:t>is carbon tetrachloride.</a:t>
            </a:r>
          </a:p>
          <a:p>
            <a:pPr marL="1545336" indent="-402336" eaLnBrk="1" hangingPunct="1">
              <a:spcBef>
                <a:spcPct val="0"/>
              </a:spcBef>
              <a:buFont typeface="Wingdings" charset="2"/>
              <a:buNone/>
              <a:tabLst>
                <a:tab pos="973138" algn="l"/>
                <a:tab pos="1371600" algn="l"/>
                <a:tab pos="2062163" algn="l"/>
              </a:tabLst>
            </a:pPr>
            <a:r>
              <a:rPr lang="en-US" sz="2400" dirty="0"/>
              <a:t>		    </a:t>
            </a:r>
          </a:p>
        </p:txBody>
      </p:sp>
    </p:spTree>
    <p:extLst>
      <p:ext uri="{BB962C8B-B14F-4D97-AF65-F5344CB8AC3E}">
        <p14:creationId xmlns:p14="http://schemas.microsoft.com/office/powerpoint/2010/main" val="4592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07015" y="295827"/>
            <a:ext cx="8031888" cy="914400"/>
          </a:xfrm>
        </p:spPr>
        <p:txBody>
          <a:bodyPr/>
          <a:lstStyle/>
          <a:p>
            <a:pPr eaLnBrk="1" hangingPunct="1"/>
            <a:r>
              <a:rPr lang="en-US" dirty="0"/>
              <a:t>Writing Formulas for Molecular </a:t>
            </a:r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43011" name="Text Placeholder 2"/>
          <p:cNvSpPr>
            <a:spLocks noGrp="1"/>
          </p:cNvSpPr>
          <p:nvPr>
            <p:ph type="body" sz="half" idx="1"/>
          </p:nvPr>
        </p:nvSpPr>
        <p:spPr>
          <a:xfrm>
            <a:off x="607015" y="1608908"/>
            <a:ext cx="8031888" cy="4343400"/>
          </a:xfrm>
        </p:spPr>
        <p:txBody>
          <a:bodyPr/>
          <a:lstStyle/>
          <a:p>
            <a:pPr marL="0" indent="0" defTabSz="117475" eaLnBrk="1" hangingPunct="1">
              <a:spcBef>
                <a:spcPct val="10000"/>
              </a:spcBef>
              <a:buNone/>
              <a:tabLst>
                <a:tab pos="914400" algn="l"/>
              </a:tabLst>
            </a:pPr>
            <a:r>
              <a:rPr lang="en-US" sz="24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Example: </a:t>
            </a:r>
            <a:r>
              <a:rPr lang="en-US" sz="2400" b="1" dirty="0" smtClean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Write </a:t>
            </a:r>
            <a:r>
              <a:rPr lang="en-US" sz="2400" dirty="0">
                <a:solidFill>
                  <a:srgbClr val="000000"/>
                </a:solidFill>
              </a:rPr>
              <a:t>the formula for the </a:t>
            </a:r>
            <a:r>
              <a:rPr lang="en-US" sz="2400" dirty="0" smtClean="0">
                <a:solidFill>
                  <a:srgbClr val="000000"/>
                </a:solidFill>
              </a:rPr>
              <a:t>molecular </a:t>
            </a:r>
            <a:r>
              <a:rPr lang="en-US" sz="2400" dirty="0">
                <a:solidFill>
                  <a:srgbClr val="000000"/>
                </a:solidFill>
              </a:rPr>
              <a:t>compound </a:t>
            </a:r>
            <a:r>
              <a:rPr lang="en-US" sz="2400" dirty="0" smtClean="0">
                <a:solidFill>
                  <a:srgbClr val="000000"/>
                </a:solidFill>
              </a:rPr>
              <a:t>diphosphorus pentoxide.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6&amp;#x0D;&amp;#x0A;Ionic and Molecular Compounds&amp;quot;&quot;/&gt;&lt;property id=&quot;20307&quot; value=&quot;338&quot;/&gt;&lt;/object&gt;&lt;object type=&quot;3&quot; unique_id=&quot;10005&quot;&gt;&lt;property id=&quot;20148&quot; value=&quot;5&quot;/&gt;&lt;property id=&quot;20300&quot; value=&quot;Slide 2 - &amp;quot;6.1  Ions: Transfer of Electrons&amp;quot;&quot;/&gt;&lt;property id=&quot;20307&quot; value=&quot;393&quot;/&gt;&lt;/object&gt;&lt;object type=&quot;3&quot; unique_id=&quot;10006&quot;&gt;&lt;property id=&quot;20148&quot; value=&quot;5&quot;/&gt;&lt;property id=&quot;20300&quot; value=&quot;Slide 3 - &amp;quot;Particles and Bonds in Compounds&amp;quot;&quot;/&gt;&lt;property id=&quot;20307&quot; value=&quot;394&quot;/&gt;&lt;/object&gt;&lt;object type=&quot;3&quot; unique_id=&quot;10007&quot;&gt;&lt;property id=&quot;20148&quot; value=&quot;5&quot;/&gt;&lt;property id=&quot;20300&quot; value=&quot;Slide 4 - &amp;quot;Ionic and Covalent Bonds&amp;quot;&quot;/&gt;&lt;property id=&quot;20307&quot; value=&quot;402&quot;/&gt;&lt;/object&gt;&lt;object type=&quot;3&quot; unique_id=&quot;10008&quot;&gt;&lt;property id=&quot;20148&quot; value=&quot;5&quot;/&gt;&lt;property id=&quot;20300&quot; value=&quot;Slide 5 - &amp;quot;Ionic and Covalent Bonds&amp;quot;&quot;/&gt;&lt;property id=&quot;20307&quot; value=&quot;395&quot;/&gt;&lt;/object&gt;&lt;object type=&quot;3&quot; unique_id=&quot;10009&quot;&gt;&lt;property id=&quot;20148&quot; value=&quot;5&quot;/&gt;&lt;property id=&quot;20300&quot; value=&quot;Slide 6 - &amp;quot;Positive Ions&amp;quot;&quot;/&gt;&lt;property id=&quot;20307&quot; value=&quot;382&quot;/&gt;&lt;/object&gt;&lt;object type=&quot;3&quot; unique_id=&quot;10010&quot;&gt;&lt;property id=&quot;20148&quot; value=&quot;5&quot;/&gt;&lt;property id=&quot;20300&quot; value=&quot;Slide 7 - &amp;quot;Positive Ions: Metals Lose Electrons&amp;quot;&quot;/&gt;&lt;property id=&quot;20307&quot; value=&quot;397&quot;/&gt;&lt;/object&gt;&lt;object type=&quot;3&quot; unique_id=&quot;10011&quot;&gt;&lt;property id=&quot;20148&quot; value=&quot;5&quot;/&gt;&lt;property id=&quot;20300&quot; value=&quot;Slide 8 - &amp;quot;Positive Ions: Metals Lose Electrons&amp;quot;&quot;/&gt;&lt;property id=&quot;20307&quot; value=&quot;398&quot;/&gt;&lt;/object&gt;&lt;object type=&quot;3&quot; unique_id=&quot;10012&quot;&gt;&lt;property id=&quot;20148&quot; value=&quot;5&quot;/&gt;&lt;property id=&quot;20300&quot; value=&quot;Slide 9 - &amp;quot;Negative Ions: Nonmetals Gain Electrons&amp;quot;&quot;/&gt;&lt;property id=&quot;20307&quot; value=&quot;399&quot;/&gt;&lt;/object&gt;&lt;object type=&quot;3&quot; unique_id=&quot;10013&quot;&gt;&lt;property id=&quot;20148&quot; value=&quot;5&quot;/&gt;&lt;property id=&quot;20300&quot; value=&quot;Slide 10 - &amp;quot;Negative Ions: Gain of Electrons&amp;quot;&quot;/&gt;&lt;property id=&quot;20307&quot; value=&quot;400&quot;/&gt;&lt;/object&gt;&lt;object type=&quot;3&quot; unique_id=&quot;10014&quot;&gt;&lt;property id=&quot;20148&quot; value=&quot;5&quot;/&gt;&lt;property id=&quot;20300&quot; value=&quot;Slide 11 - &amp;quot;Formulas and Names of Common Ions&amp;quot;&quot;/&gt;&lt;property id=&quot;20307&quot; value=&quot;396&quot;/&gt;&lt;/object&gt;&lt;object type=&quot;3&quot; unique_id=&quot;10015&quot;&gt;&lt;property id=&quot;20148&quot; value=&quot;5&quot;/&gt;&lt;property id=&quot;20300&quot; value=&quot;Slide 12 - &amp;quot;Ionic Charges from Group Numbers&amp;quot;&quot;/&gt;&lt;property id=&quot;20307&quot; value=&quot;401&quot;/&gt;&lt;/object&gt;&lt;object type=&quot;3&quot; unique_id=&quot;10016&quot;&gt;&lt;property id=&quot;20148&quot; value=&quot;5&quot;/&gt;&lt;property id=&quot;20300&quot; value=&quot;Slide 13 - &amp;quot;Chemistry Link to Health&amp;#x0D;&amp;#x0A;Some Important Ions in the Body&amp;quot;&quot;/&gt;&lt;property id=&quot;20307&quot; value=&quot;383&quot;/&gt;&lt;/object&gt;&lt;object type=&quot;3&quot; unique_id=&quot;10017&quot;&gt;&lt;property id=&quot;20148&quot; value=&quot;5&quot;/&gt;&lt;property id=&quot;20300&quot; value=&quot;Slide 14 - &amp;quot;Learning Check&amp;quot;&quot;/&gt;&lt;property id=&quot;20307&quot; value=&quot;387&quot;/&gt;&lt;/object&gt;&lt;object type=&quot;3&quot; unique_id=&quot;10018&quot;&gt;&lt;property id=&quot;20148&quot; value=&quot;5&quot;/&gt;&lt;property id=&quot;20300&quot; value=&quot;Slide 15 - &amp;quot;Solution&amp;quot;&quot;/&gt;&lt;property id=&quot;20307&quot; value=&quot;403&quot;/&gt;&lt;/object&gt;&lt;object type=&quot;3&quot; unique_id=&quot;10019&quot;&gt;&lt;property id=&quot;20148&quot; value=&quot;5&quot;/&gt;&lt;property id=&quot;20300&quot; value=&quot;Slide 16 - &amp;quot;Learning Check&amp;quot;&quot;/&gt;&lt;property id=&quot;20307&quot; value=&quot;390&quot;/&gt;&lt;/object&gt;&lt;object type=&quot;3&quot; unique_id=&quot;10020&quot;&gt;&lt;property id=&quot;20148&quot; value=&quot;5&quot;/&gt;&lt;property id=&quot;20300&quot; value=&quot;Slide 17 - &amp;quot;Solution&amp;quot;&quot;/&gt;&lt;property id=&quot;20307&quot; value=&quot;391&quot;/&gt;&lt;/object&gt;&lt;object type=&quot;3&quot; unique_id=&quot;10021&quot;&gt;&lt;property id=&quot;20148&quot; value=&quot;5&quot;/&gt;&lt;property id=&quot;20300&quot; value=&quot;Slide 18 - &amp;quot;Solution&amp;quot;&quot;/&gt;&lt;property id=&quot;20307&quot; value=&quot;392&quot;/&gt;&lt;/object&gt;&lt;/object&gt;&lt;/object&gt;&lt;/database&gt;"/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arson Timberlake 12ed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4794</Words>
  <Application>Microsoft Office PowerPoint</Application>
  <PresentationFormat>On-screen Show (4:3)</PresentationFormat>
  <Paragraphs>1119</Paragraphs>
  <Slides>169</Slides>
  <Notes>65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169</vt:i4>
      </vt:variant>
    </vt:vector>
  </HeadingPairs>
  <TitlesOfParts>
    <vt:vector size="170" baseType="lpstr">
      <vt:lpstr>Pearson Timberlake 12ed</vt:lpstr>
      <vt:lpstr>Chapter 6 Ionic and Molecular Compounds</vt:lpstr>
      <vt:lpstr>6.1  Ions: Transfer of Electrons</vt:lpstr>
      <vt:lpstr>Particles and Bonds in Compounds</vt:lpstr>
      <vt:lpstr>Ionic and Covalent Bonds</vt:lpstr>
      <vt:lpstr>Ionic and Covalent Bonds</vt:lpstr>
      <vt:lpstr>Positive Ions</vt:lpstr>
      <vt:lpstr>Positive Ions: Metals Lose Electrons</vt:lpstr>
      <vt:lpstr>Positive Ions: Metals Lose Electrons</vt:lpstr>
      <vt:lpstr>Negative Ions: Nonmetals Gain Electrons</vt:lpstr>
      <vt:lpstr>Negative Ions: Gain of Electrons</vt:lpstr>
      <vt:lpstr>Formulas and Names of Common Ions</vt:lpstr>
      <vt:lpstr>Ionic Charges from Group Numbers</vt:lpstr>
      <vt:lpstr>Chemistry Link to Health Some Important Ions in the Body</vt:lpstr>
      <vt:lpstr>Learning Check</vt:lpstr>
      <vt:lpstr>Solution</vt:lpstr>
      <vt:lpstr>Learning Check</vt:lpstr>
      <vt:lpstr>Solution</vt:lpstr>
      <vt:lpstr>Solution</vt:lpstr>
      <vt:lpstr>  6.2  Ionic Compounds  </vt:lpstr>
      <vt:lpstr>Properties of Ionic Compounds</vt:lpstr>
      <vt:lpstr>NaCl, an Ionic Compound</vt:lpstr>
      <vt:lpstr>Formulas of Ionic Compounds</vt:lpstr>
      <vt:lpstr>Subscripts in Formulas</vt:lpstr>
      <vt:lpstr>Writing Ionic Formulas from Ion Charges</vt:lpstr>
      <vt:lpstr>Learning Check</vt:lpstr>
      <vt:lpstr>Solution</vt:lpstr>
      <vt:lpstr>Learning Check</vt:lpstr>
      <vt:lpstr>Solution</vt:lpstr>
      <vt:lpstr>  6.3  Naming and Writing Ionic Formulas </vt:lpstr>
      <vt:lpstr>Naming Ionic Compounds</vt:lpstr>
      <vt:lpstr>Names of Some Ionic Compounds</vt:lpstr>
      <vt:lpstr>Naming Ionic Compounds</vt:lpstr>
      <vt:lpstr>Solution</vt:lpstr>
      <vt:lpstr>Solution</vt:lpstr>
      <vt:lpstr>Naming Ionic Compounds</vt:lpstr>
      <vt:lpstr>Solution</vt:lpstr>
      <vt:lpstr>Solution</vt:lpstr>
      <vt:lpstr>Solution</vt:lpstr>
      <vt:lpstr>Solution</vt:lpstr>
      <vt:lpstr>Learning Check</vt:lpstr>
      <vt:lpstr>Solution</vt:lpstr>
      <vt:lpstr>Metals with Variable Charges</vt:lpstr>
      <vt:lpstr>Metals with Variable Charges</vt:lpstr>
      <vt:lpstr>Determination of Variable Charge</vt:lpstr>
      <vt:lpstr>Ion Charges: Periodic Table</vt:lpstr>
      <vt:lpstr>PowerPoint Presentation</vt:lpstr>
      <vt:lpstr>Solution</vt:lpstr>
      <vt:lpstr>Solution</vt:lpstr>
      <vt:lpstr>Learning Check</vt:lpstr>
      <vt:lpstr>Solution</vt:lpstr>
      <vt:lpstr>Solution</vt:lpstr>
      <vt:lpstr>Writing Formulas from the Name of an Ionic Compound</vt:lpstr>
      <vt:lpstr>Writing Formulas from the Name of an Ionic Compound</vt:lpstr>
      <vt:lpstr>Solution</vt:lpstr>
      <vt:lpstr>Solution</vt:lpstr>
      <vt:lpstr>Learning Check</vt:lpstr>
      <vt:lpstr>Solution</vt:lpstr>
      <vt:lpstr>Solution</vt:lpstr>
      <vt:lpstr>Solution</vt:lpstr>
      <vt:lpstr> 6.4  Polyatomic Ions </vt:lpstr>
      <vt:lpstr>Polyatomic Ions</vt:lpstr>
      <vt:lpstr>Polyatomic Ions</vt:lpstr>
      <vt:lpstr>Polyatomic Ions: Names and Formulas</vt:lpstr>
      <vt:lpstr>Names of Polyatomic Ions</vt:lpstr>
      <vt:lpstr>Names of Polyatomic Ions</vt:lpstr>
      <vt:lpstr>Names of Polyatomic Ions</vt:lpstr>
      <vt:lpstr>Writing Formulas for Compounds Containing Polyatomic Ions</vt:lpstr>
      <vt:lpstr>Writing Formulas with Polyatomic Ions</vt:lpstr>
      <vt:lpstr>Solution</vt:lpstr>
      <vt:lpstr>Solution</vt:lpstr>
      <vt:lpstr>Learning Check</vt:lpstr>
      <vt:lpstr>Solution</vt:lpstr>
      <vt:lpstr>Solution</vt:lpstr>
      <vt:lpstr>Naming Compounds with  Polyatomic Ions</vt:lpstr>
      <vt:lpstr>Compounds with Polyatomic Ions</vt:lpstr>
      <vt:lpstr>Learning Check</vt:lpstr>
      <vt:lpstr>Solution</vt:lpstr>
      <vt:lpstr>Learning Check</vt:lpstr>
      <vt:lpstr>Solution</vt:lpstr>
      <vt:lpstr>Learning Check</vt:lpstr>
      <vt:lpstr>Solution</vt:lpstr>
      <vt:lpstr>Learning Check</vt:lpstr>
      <vt:lpstr>Solution</vt:lpstr>
      <vt:lpstr> 6.5  Molecular Compounds: Sharing Electrons </vt:lpstr>
      <vt:lpstr>Covalent Bonds</vt:lpstr>
      <vt:lpstr>Names and Formulas of Molecular Compounds</vt:lpstr>
      <vt:lpstr>Names and Formulas of Molecular Compounds</vt:lpstr>
      <vt:lpstr>Some Common Molecular Compounds</vt:lpstr>
      <vt:lpstr>Naming Molecular Compounds</vt:lpstr>
      <vt:lpstr>Solution</vt:lpstr>
      <vt:lpstr>Solution</vt:lpstr>
      <vt:lpstr>Learning Check</vt:lpstr>
      <vt:lpstr>Solution</vt:lpstr>
      <vt:lpstr>Learning Check</vt:lpstr>
      <vt:lpstr>Solution</vt:lpstr>
      <vt:lpstr>Solution</vt:lpstr>
      <vt:lpstr>Solution</vt:lpstr>
      <vt:lpstr>Solution</vt:lpstr>
      <vt:lpstr>Writing Formulas for Molecular Compounds</vt:lpstr>
      <vt:lpstr>Solution</vt:lpstr>
      <vt:lpstr>Learning Check</vt:lpstr>
      <vt:lpstr>Solution</vt:lpstr>
      <vt:lpstr>Solution</vt:lpstr>
      <vt:lpstr>Solution</vt:lpstr>
      <vt:lpstr>Compounds: Ionic or Molecular? </vt:lpstr>
      <vt:lpstr>Naming Ionic/Molecular Compounds</vt:lpstr>
      <vt:lpstr>Learning Check</vt:lpstr>
      <vt:lpstr>Solution</vt:lpstr>
      <vt:lpstr> 6.6  Lewis Structures for Molecules </vt:lpstr>
      <vt:lpstr>Covalent Bonds</vt:lpstr>
      <vt:lpstr>Formation of a Hydrogen Molecule</vt:lpstr>
      <vt:lpstr>Lewis Structure for the Hydrogen Molecule, H2</vt:lpstr>
      <vt:lpstr>Lewis structures</vt:lpstr>
      <vt:lpstr>Lewis Structures for Molecular Compounds</vt:lpstr>
      <vt:lpstr>Diatomic Molecules</vt:lpstr>
      <vt:lpstr>Drawing Lewis structures</vt:lpstr>
      <vt:lpstr>Molecules: Lewis structures</vt:lpstr>
      <vt:lpstr>Double and Triple Covalent Bonds</vt:lpstr>
      <vt:lpstr>Lewis structures with Multiple Bonds: CO2</vt:lpstr>
      <vt:lpstr>Lewis structures with Multiple Bonds: CO2</vt:lpstr>
      <vt:lpstr>Lewis structures with Multiple Bonds: CO2</vt:lpstr>
      <vt:lpstr>Exceptions to the Octet Rule</vt:lpstr>
      <vt:lpstr> 6.7  Electronegativity and Bond Polarity </vt:lpstr>
      <vt:lpstr>Electronegativity</vt:lpstr>
      <vt:lpstr>Electronegativity and the  Periodic Table</vt:lpstr>
      <vt:lpstr>Polarity of Bonds</vt:lpstr>
      <vt:lpstr>Nonpolar Covalent Bonds</vt:lpstr>
      <vt:lpstr>Polar Covalent Bonds</vt:lpstr>
      <vt:lpstr>Dipoles and Bond Polarity</vt:lpstr>
      <vt:lpstr>Ionic Bonds</vt:lpstr>
      <vt:lpstr>Variations in Bonding</vt:lpstr>
      <vt:lpstr>Electronegativity and Bond Types</vt:lpstr>
      <vt:lpstr>Electronegativity and Predicting Bond Type</vt:lpstr>
      <vt:lpstr>Learning Check</vt:lpstr>
      <vt:lpstr>Solution</vt:lpstr>
      <vt:lpstr> 6.8  Shapes of Molecules </vt:lpstr>
      <vt:lpstr>VSEPR Theory</vt:lpstr>
      <vt:lpstr>Central Atoms with Two Electron Groups</vt:lpstr>
      <vt:lpstr>Central Atoms with Three Electron Groups</vt:lpstr>
      <vt:lpstr>Central Atoms with Three Electron Groups</vt:lpstr>
      <vt:lpstr>Central Atoms with Four Electron Groups</vt:lpstr>
      <vt:lpstr>Central Atoms with Four Electron Groups</vt:lpstr>
      <vt:lpstr>Central Atoms with Four Electron Groups</vt:lpstr>
      <vt:lpstr>Molecular Shapes: Electron Groups</vt:lpstr>
      <vt:lpstr>Predict the Molecular Shape of H2S</vt:lpstr>
      <vt:lpstr>Predict the Molecular Shape of H2S</vt:lpstr>
      <vt:lpstr>Learning Check</vt:lpstr>
      <vt:lpstr>Solution</vt:lpstr>
      <vt:lpstr>Solution</vt:lpstr>
      <vt:lpstr>Solution</vt:lpstr>
      <vt:lpstr> 6.9  Polarity of Molecules and Intermolecular Forces </vt:lpstr>
      <vt:lpstr>Dipoles:  Nonpolar Molecules</vt:lpstr>
      <vt:lpstr>Dipoles: Polar Molecules</vt:lpstr>
      <vt:lpstr>Dipoles: Polar Molecules</vt:lpstr>
      <vt:lpstr>Dipoles: Polar Molecules</vt:lpstr>
      <vt:lpstr>Determination of Polarity</vt:lpstr>
      <vt:lpstr>Determination of Polarity</vt:lpstr>
      <vt:lpstr>Learning Check</vt:lpstr>
      <vt:lpstr>Solution</vt:lpstr>
      <vt:lpstr>Ionic Bonds</vt:lpstr>
      <vt:lpstr>Dipole–Dipole Attractions </vt:lpstr>
      <vt:lpstr>Hydrogen Bonds </vt:lpstr>
      <vt:lpstr>Dispersion Forces</vt:lpstr>
      <vt:lpstr>Melting Points and Attractive Forces</vt:lpstr>
      <vt:lpstr>Melting Points of Selected Substances</vt:lpstr>
      <vt:lpstr>Comparison of Bonding and Attractive Forces</vt:lpstr>
      <vt:lpstr>Learning Check</vt:lpstr>
      <vt:lpstr>Solution</vt:lpstr>
      <vt:lpstr>Concept 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Bill Timberlake</dc:creator>
  <cp:lastModifiedBy>SR</cp:lastModifiedBy>
  <cp:revision>243</cp:revision>
  <cp:lastPrinted>1999-05-17T18:15:10Z</cp:lastPrinted>
  <dcterms:created xsi:type="dcterms:W3CDTF">2014-03-16T14:01:03Z</dcterms:created>
  <dcterms:modified xsi:type="dcterms:W3CDTF">2019-03-08T18:24:08Z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khemist@aol.com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 Documents\CHMSTRY\ChemModules\HTMLPPZ\CH2</vt:lpwstr>
  </property>
</Properties>
</file>