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59" r:id="rId1"/>
  </p:sldMasterIdLst>
  <p:notesMasterIdLst>
    <p:notesMasterId r:id="rId149"/>
  </p:notesMasterIdLst>
  <p:handoutMasterIdLst>
    <p:handoutMasterId r:id="rId150"/>
  </p:handoutMasterIdLst>
  <p:sldIdLst>
    <p:sldId id="338" r:id="rId2"/>
    <p:sldId id="428" r:id="rId3"/>
    <p:sldId id="382" r:id="rId4"/>
    <p:sldId id="409" r:id="rId5"/>
    <p:sldId id="314" r:id="rId6"/>
    <p:sldId id="410" r:id="rId7"/>
    <p:sldId id="413" r:id="rId8"/>
    <p:sldId id="414" r:id="rId9"/>
    <p:sldId id="415" r:id="rId10"/>
    <p:sldId id="416" r:id="rId11"/>
    <p:sldId id="398" r:id="rId12"/>
    <p:sldId id="422" r:id="rId13"/>
    <p:sldId id="423" r:id="rId14"/>
    <p:sldId id="400" r:id="rId15"/>
    <p:sldId id="425" r:id="rId16"/>
    <p:sldId id="426" r:id="rId17"/>
    <p:sldId id="427" r:id="rId18"/>
    <p:sldId id="383" r:id="rId19"/>
    <p:sldId id="417" r:id="rId20"/>
    <p:sldId id="418" r:id="rId21"/>
    <p:sldId id="424" r:id="rId22"/>
    <p:sldId id="431" r:id="rId23"/>
    <p:sldId id="420" r:id="rId24"/>
    <p:sldId id="421" r:id="rId25"/>
    <p:sldId id="432" r:id="rId26"/>
    <p:sldId id="433" r:id="rId27"/>
    <p:sldId id="434" r:id="rId28"/>
    <p:sldId id="435" r:id="rId29"/>
    <p:sldId id="436" r:id="rId30"/>
    <p:sldId id="437" r:id="rId31"/>
    <p:sldId id="438" r:id="rId32"/>
    <p:sldId id="439" r:id="rId33"/>
    <p:sldId id="440" r:id="rId34"/>
    <p:sldId id="441" r:id="rId35"/>
    <p:sldId id="442" r:id="rId36"/>
    <p:sldId id="443" r:id="rId37"/>
    <p:sldId id="444" r:id="rId38"/>
    <p:sldId id="445" r:id="rId39"/>
    <p:sldId id="446" r:id="rId40"/>
    <p:sldId id="447" r:id="rId41"/>
    <p:sldId id="448" r:id="rId42"/>
    <p:sldId id="449" r:id="rId43"/>
    <p:sldId id="450" r:id="rId44"/>
    <p:sldId id="451" r:id="rId45"/>
    <p:sldId id="452" r:id="rId46"/>
    <p:sldId id="453" r:id="rId47"/>
    <p:sldId id="454" r:id="rId48"/>
    <p:sldId id="455" r:id="rId49"/>
    <p:sldId id="456" r:id="rId50"/>
    <p:sldId id="457" r:id="rId51"/>
    <p:sldId id="458" r:id="rId52"/>
    <p:sldId id="459" r:id="rId53"/>
    <p:sldId id="460" r:id="rId54"/>
    <p:sldId id="461" r:id="rId55"/>
    <p:sldId id="462" r:id="rId56"/>
    <p:sldId id="463" r:id="rId57"/>
    <p:sldId id="464" r:id="rId58"/>
    <p:sldId id="465" r:id="rId59"/>
    <p:sldId id="466" r:id="rId60"/>
    <p:sldId id="467" r:id="rId61"/>
    <p:sldId id="468" r:id="rId62"/>
    <p:sldId id="469" r:id="rId63"/>
    <p:sldId id="470" r:id="rId64"/>
    <p:sldId id="471" r:id="rId65"/>
    <p:sldId id="472" r:id="rId66"/>
    <p:sldId id="473" r:id="rId67"/>
    <p:sldId id="474" r:id="rId68"/>
    <p:sldId id="475" r:id="rId69"/>
    <p:sldId id="476" r:id="rId70"/>
    <p:sldId id="477" r:id="rId71"/>
    <p:sldId id="478" r:id="rId72"/>
    <p:sldId id="479" r:id="rId73"/>
    <p:sldId id="480" r:id="rId74"/>
    <p:sldId id="481" r:id="rId75"/>
    <p:sldId id="482" r:id="rId76"/>
    <p:sldId id="483" r:id="rId77"/>
    <p:sldId id="484" r:id="rId78"/>
    <p:sldId id="485" r:id="rId79"/>
    <p:sldId id="486" r:id="rId80"/>
    <p:sldId id="487" r:id="rId81"/>
    <p:sldId id="488" r:id="rId82"/>
    <p:sldId id="489" r:id="rId83"/>
    <p:sldId id="490" r:id="rId84"/>
    <p:sldId id="491" r:id="rId85"/>
    <p:sldId id="492" r:id="rId86"/>
    <p:sldId id="493" r:id="rId87"/>
    <p:sldId id="494" r:id="rId88"/>
    <p:sldId id="495" r:id="rId89"/>
    <p:sldId id="496" r:id="rId90"/>
    <p:sldId id="497" r:id="rId91"/>
    <p:sldId id="498" r:id="rId92"/>
    <p:sldId id="499" r:id="rId93"/>
    <p:sldId id="500" r:id="rId94"/>
    <p:sldId id="501" r:id="rId95"/>
    <p:sldId id="502" r:id="rId96"/>
    <p:sldId id="503" r:id="rId97"/>
    <p:sldId id="504" r:id="rId98"/>
    <p:sldId id="505" r:id="rId99"/>
    <p:sldId id="506" r:id="rId100"/>
    <p:sldId id="507" r:id="rId101"/>
    <p:sldId id="508" r:id="rId102"/>
    <p:sldId id="509" r:id="rId103"/>
    <p:sldId id="510" r:id="rId104"/>
    <p:sldId id="511" r:id="rId105"/>
    <p:sldId id="512" r:id="rId106"/>
    <p:sldId id="513" r:id="rId107"/>
    <p:sldId id="514" r:id="rId108"/>
    <p:sldId id="515" r:id="rId109"/>
    <p:sldId id="516" r:id="rId110"/>
    <p:sldId id="517" r:id="rId111"/>
    <p:sldId id="518" r:id="rId112"/>
    <p:sldId id="519" r:id="rId113"/>
    <p:sldId id="520" r:id="rId114"/>
    <p:sldId id="521" r:id="rId115"/>
    <p:sldId id="522" r:id="rId116"/>
    <p:sldId id="523" r:id="rId117"/>
    <p:sldId id="524" r:id="rId118"/>
    <p:sldId id="525" r:id="rId119"/>
    <p:sldId id="526" r:id="rId120"/>
    <p:sldId id="527" r:id="rId121"/>
    <p:sldId id="528" r:id="rId122"/>
    <p:sldId id="529" r:id="rId123"/>
    <p:sldId id="530" r:id="rId124"/>
    <p:sldId id="531" r:id="rId125"/>
    <p:sldId id="532" r:id="rId126"/>
    <p:sldId id="533" r:id="rId127"/>
    <p:sldId id="534" r:id="rId128"/>
    <p:sldId id="535" r:id="rId129"/>
    <p:sldId id="536" r:id="rId130"/>
    <p:sldId id="537" r:id="rId131"/>
    <p:sldId id="538" r:id="rId132"/>
    <p:sldId id="539" r:id="rId133"/>
    <p:sldId id="540" r:id="rId134"/>
    <p:sldId id="541" r:id="rId135"/>
    <p:sldId id="542" r:id="rId136"/>
    <p:sldId id="543" r:id="rId137"/>
    <p:sldId id="544" r:id="rId138"/>
    <p:sldId id="545" r:id="rId139"/>
    <p:sldId id="546" r:id="rId140"/>
    <p:sldId id="547" r:id="rId141"/>
    <p:sldId id="548" r:id="rId142"/>
    <p:sldId id="549" r:id="rId143"/>
    <p:sldId id="550" r:id="rId144"/>
    <p:sldId id="551" r:id="rId145"/>
    <p:sldId id="552" r:id="rId146"/>
    <p:sldId id="553" r:id="rId147"/>
    <p:sldId id="554" r:id="rId148"/>
  </p:sldIdLst>
  <p:sldSz cx="9144000" cy="6858000" type="screen4x3"/>
  <p:notesSz cx="6858000" cy="9144000"/>
  <p:custDataLst>
    <p:tags r:id="rId15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64">
          <p15:clr>
            <a:srgbClr val="A4A3A4"/>
          </p15:clr>
        </p15:guide>
        <p15:guide id="2" orient="horz" pos="348">
          <p15:clr>
            <a:srgbClr val="A4A3A4"/>
          </p15:clr>
        </p15:guide>
        <p15:guide id="3" pos="33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Roberts-Kirchhoff" initials="ER" lastIdx="1" clrIdx="0">
    <p:extLst/>
  </p:cmAuthor>
  <p:cmAuthor id="2" name="Laser" initials="0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F90"/>
    <a:srgbClr val="00CC66"/>
    <a:srgbClr val="FF6600"/>
    <a:srgbClr val="FFFFFF"/>
    <a:srgbClr val="FF66CC"/>
    <a:srgbClr val="66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-1590" y="-78"/>
      </p:cViewPr>
      <p:guideLst>
        <p:guide orient="horz" pos="564"/>
        <p:guide orient="horz" pos="348"/>
        <p:guide pos="3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0" d="100"/>
          <a:sy n="110" d="100"/>
        </p:scale>
        <p:origin x="-178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handoutMaster" Target="handoutMasters/handoutMaster1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tags" Target="tags/tag1.xml"/><Relationship Id="rId15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35.xml"/><Relationship Id="rId18" Type="http://schemas.openxmlformats.org/officeDocument/2006/relationships/slide" Target="slides/slide41.xml"/><Relationship Id="rId26" Type="http://schemas.openxmlformats.org/officeDocument/2006/relationships/slide" Target="slides/slide54.xml"/><Relationship Id="rId39" Type="http://schemas.openxmlformats.org/officeDocument/2006/relationships/slide" Target="slides/slide97.xml"/><Relationship Id="rId3" Type="http://schemas.openxmlformats.org/officeDocument/2006/relationships/slide" Target="slides/slide9.xml"/><Relationship Id="rId21" Type="http://schemas.openxmlformats.org/officeDocument/2006/relationships/slide" Target="slides/slide44.xml"/><Relationship Id="rId34" Type="http://schemas.openxmlformats.org/officeDocument/2006/relationships/slide" Target="slides/slide87.xml"/><Relationship Id="rId42" Type="http://schemas.openxmlformats.org/officeDocument/2006/relationships/slide" Target="slides/slide100.xml"/><Relationship Id="rId47" Type="http://schemas.openxmlformats.org/officeDocument/2006/relationships/slide" Target="slides/slide114.xml"/><Relationship Id="rId50" Type="http://schemas.openxmlformats.org/officeDocument/2006/relationships/slide" Target="slides/slide117.xml"/><Relationship Id="rId7" Type="http://schemas.openxmlformats.org/officeDocument/2006/relationships/slide" Target="slides/slide13.xml"/><Relationship Id="rId12" Type="http://schemas.openxmlformats.org/officeDocument/2006/relationships/slide" Target="slides/slide34.xml"/><Relationship Id="rId17" Type="http://schemas.openxmlformats.org/officeDocument/2006/relationships/slide" Target="slides/slide40.xml"/><Relationship Id="rId25" Type="http://schemas.openxmlformats.org/officeDocument/2006/relationships/slide" Target="slides/slide53.xml"/><Relationship Id="rId33" Type="http://schemas.openxmlformats.org/officeDocument/2006/relationships/slide" Target="slides/slide86.xml"/><Relationship Id="rId38" Type="http://schemas.openxmlformats.org/officeDocument/2006/relationships/slide" Target="slides/slide91.xml"/><Relationship Id="rId46" Type="http://schemas.openxmlformats.org/officeDocument/2006/relationships/slide" Target="slides/slide113.xml"/><Relationship Id="rId2" Type="http://schemas.openxmlformats.org/officeDocument/2006/relationships/slide" Target="slides/slide8.xml"/><Relationship Id="rId16" Type="http://schemas.openxmlformats.org/officeDocument/2006/relationships/slide" Target="slides/slide39.xml"/><Relationship Id="rId20" Type="http://schemas.openxmlformats.org/officeDocument/2006/relationships/slide" Target="slides/slide43.xml"/><Relationship Id="rId29" Type="http://schemas.openxmlformats.org/officeDocument/2006/relationships/slide" Target="slides/slide57.xml"/><Relationship Id="rId41" Type="http://schemas.openxmlformats.org/officeDocument/2006/relationships/slide" Target="slides/slide99.xml"/><Relationship Id="rId1" Type="http://schemas.openxmlformats.org/officeDocument/2006/relationships/slide" Target="slides/slide7.xml"/><Relationship Id="rId6" Type="http://schemas.openxmlformats.org/officeDocument/2006/relationships/slide" Target="slides/slide12.xml"/><Relationship Id="rId11" Type="http://schemas.openxmlformats.org/officeDocument/2006/relationships/slide" Target="slides/slide33.xml"/><Relationship Id="rId24" Type="http://schemas.openxmlformats.org/officeDocument/2006/relationships/slide" Target="slides/slide52.xml"/><Relationship Id="rId32" Type="http://schemas.openxmlformats.org/officeDocument/2006/relationships/slide" Target="slides/slide79.xml"/><Relationship Id="rId37" Type="http://schemas.openxmlformats.org/officeDocument/2006/relationships/slide" Target="slides/slide90.xml"/><Relationship Id="rId40" Type="http://schemas.openxmlformats.org/officeDocument/2006/relationships/slide" Target="slides/slide98.xml"/><Relationship Id="rId45" Type="http://schemas.openxmlformats.org/officeDocument/2006/relationships/slide" Target="slides/slide112.xml"/><Relationship Id="rId5" Type="http://schemas.openxmlformats.org/officeDocument/2006/relationships/slide" Target="slides/slide11.xml"/><Relationship Id="rId15" Type="http://schemas.openxmlformats.org/officeDocument/2006/relationships/slide" Target="slides/slide38.xml"/><Relationship Id="rId23" Type="http://schemas.openxmlformats.org/officeDocument/2006/relationships/slide" Target="slides/slide50.xml"/><Relationship Id="rId28" Type="http://schemas.openxmlformats.org/officeDocument/2006/relationships/slide" Target="slides/slide56.xml"/><Relationship Id="rId36" Type="http://schemas.openxmlformats.org/officeDocument/2006/relationships/slide" Target="slides/slide89.xml"/><Relationship Id="rId49" Type="http://schemas.openxmlformats.org/officeDocument/2006/relationships/slide" Target="slides/slide116.xml"/><Relationship Id="rId10" Type="http://schemas.openxmlformats.org/officeDocument/2006/relationships/slide" Target="slides/slide32.xml"/><Relationship Id="rId19" Type="http://schemas.openxmlformats.org/officeDocument/2006/relationships/slide" Target="slides/slide42.xml"/><Relationship Id="rId31" Type="http://schemas.openxmlformats.org/officeDocument/2006/relationships/slide" Target="slides/slide77.xml"/><Relationship Id="rId44" Type="http://schemas.openxmlformats.org/officeDocument/2006/relationships/slide" Target="slides/slide102.xml"/><Relationship Id="rId4" Type="http://schemas.openxmlformats.org/officeDocument/2006/relationships/slide" Target="slides/slide10.xml"/><Relationship Id="rId9" Type="http://schemas.openxmlformats.org/officeDocument/2006/relationships/slide" Target="slides/slide20.xml"/><Relationship Id="rId14" Type="http://schemas.openxmlformats.org/officeDocument/2006/relationships/slide" Target="slides/slide37.xml"/><Relationship Id="rId22" Type="http://schemas.openxmlformats.org/officeDocument/2006/relationships/slide" Target="slides/slide45.xml"/><Relationship Id="rId27" Type="http://schemas.openxmlformats.org/officeDocument/2006/relationships/slide" Target="slides/slide55.xml"/><Relationship Id="rId30" Type="http://schemas.openxmlformats.org/officeDocument/2006/relationships/slide" Target="slides/slide58.xml"/><Relationship Id="rId35" Type="http://schemas.openxmlformats.org/officeDocument/2006/relationships/slide" Target="slides/slide88.xml"/><Relationship Id="rId43" Type="http://schemas.openxmlformats.org/officeDocument/2006/relationships/slide" Target="slides/slide101.xml"/><Relationship Id="rId48" Type="http://schemas.openxmlformats.org/officeDocument/2006/relationships/slide" Target="slides/slide115.xml"/><Relationship Id="rId8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044982-CC21-E143-987D-C9201BBB0FB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5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5C8D48-54B8-D145-B9BE-B7B2CB2566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29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BECB4-C07C-1D4C-AEE5-D21D1CF6858B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26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B3C705-FADA-A54F-B2C7-7F92C0E1E648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08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0A26C-6904-DC46-AF81-8C42355AE9B9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66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A761D-7C19-094D-A15D-998803730C73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36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D6412-7B5C-BB40-8A85-A5F92C87F5C5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08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23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53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89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47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10070-5FAE-D246-A339-69B7485F6F48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91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86440-FBDA-AA48-9F92-8C32A1663C31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5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B856F-B816-F646-83E7-6546E2AC3FE7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18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CF9CC1-0351-A649-AD06-A1A4D5241997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33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41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6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469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894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C4E9F-F388-C846-9E74-0F1A1362A56D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805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A7F6A-34D0-2A4D-82C5-73912BF6360D}" type="slidenum">
              <a:rPr lang="en-US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713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A5B15-4365-7040-8CE0-E9166BF5128F}" type="slidenum">
              <a:rPr lang="en-US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68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FC3DD-EC06-E24C-AE83-42E73D479A7F}" type="slidenum">
              <a:rPr lang="en-US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78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747EDA-CB85-DA40-8AB5-5C72167BA41F}" type="slidenum">
              <a:rPr lang="en-US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17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24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4D1C3-BCC7-7449-9977-0428C13A8F56}" type="slidenum">
              <a:rPr lang="en-US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00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C4E9F-F388-C846-9E74-0F1A1362A56D}" type="slidenum">
              <a:rPr lang="en-US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73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2FB7F-2F01-974B-98FF-9FD5738E9383}" type="slidenum">
              <a:rPr lang="en-US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807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1C48A-3B59-3A4B-8AAA-EC11469129FC}" type="slidenum">
              <a:rPr lang="en-US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009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E3E60-C767-3C4B-912F-F46D43DA3EB3}" type="slidenum">
              <a:rPr lang="en-US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662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1E8558-96AF-A94E-8E4C-52DFC8C8292F}" type="slidenum">
              <a:rPr lang="en-US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1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174C3-1824-A048-85FF-F5D5C78C10BD}" type="slidenum">
              <a:rPr lang="en-US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165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9C79D-573F-2641-8550-5207AD6C50DF}" type="slidenum">
              <a:rPr lang="en-US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81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A3E4A-24E9-2341-8596-889174DCF86A}" type="slidenum">
              <a:rPr lang="en-US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659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47399C-D4C3-E446-B7A2-D37F0807AC62}" type="slidenum">
              <a:rPr lang="en-US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8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780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50C36-DD03-994B-90EB-98F406473C7A}" type="slidenum">
              <a:rPr lang="en-US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68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E8D3E-8339-664C-9566-A32DF5C8E59B}" type="slidenum">
              <a:rPr lang="en-US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161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F0EEC-C1BE-CA47-8E4F-A99A50E8A1B7}" type="slidenum">
              <a:rPr lang="en-US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44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0144C-BCF6-2944-AFE6-DB785C2A8B45}" type="slidenum">
              <a:rPr lang="en-US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406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34FA8-DCDC-C24E-A423-42C72A70FDE3}" type="slidenum">
              <a:rPr lang="en-US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569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6105F-D5CA-BA44-8CA0-3F77304D3D45}" type="slidenum">
              <a:rPr lang="en-US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741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12881-BA10-1C46-A44B-97BC6EDE980C}" type="slidenum">
              <a:rPr lang="en-US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445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12881-BA10-1C46-A44B-97BC6EDE980C}" type="slidenum">
              <a:rPr lang="en-US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211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2C112-B57A-4B4E-8214-C64E433C0EF4}" type="slidenum">
              <a:rPr lang="en-US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336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2FD93C-0551-5547-A72C-1B95B37C42EE}" type="slidenum">
              <a:rPr lang="en-US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40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8A359-7393-BC4C-9B1C-6819FCC585BC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705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70DF62-457D-C145-B65F-A8888F14EF2D}" type="slidenum">
              <a:rPr lang="en-US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002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E026E-3D83-B246-991D-D60D2614DC30}" type="slidenum">
              <a:rPr lang="en-US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294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58B1BA-361E-2142-8BD3-133B1F145403}" type="slidenum">
              <a:rPr lang="en-US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26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C2AB7E-4B71-3C43-8582-538A73E96100}" type="slidenum">
              <a:rPr lang="en-US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629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B90B3-91E4-A84E-B090-9AF85BC4F5A8}" type="slidenum">
              <a:rPr lang="en-US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175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9C2E2-F4A9-4446-A1A2-7F1032967CC3}" type="slidenum">
              <a:rPr lang="en-US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335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7C8D9-15BA-354C-BFB3-14B77EF8AC10}" type="slidenum">
              <a:rPr lang="en-US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306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955E2-68B2-E24A-8B47-29D6DC711DB8}" type="slidenum">
              <a:rPr lang="en-US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064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76525-BDCB-B943-826C-631F5D27C30E}" type="slidenum">
              <a:rPr lang="en-US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943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02131-360E-E948-933E-1485540B071D}" type="slidenum">
              <a:rPr lang="en-US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7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3628F-A1A3-A54E-BA58-909D2A573F34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369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0901D-2F16-AE43-B849-587DD6DA416D}" type="slidenum">
              <a:rPr lang="en-US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916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9B09D2-8B7C-E44B-AEE4-C1B0457D91B1}" type="slidenum">
              <a:rPr lang="en-US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694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1AC09-216A-D046-8CDC-C5C824955E41}" type="slidenum">
              <a:rPr lang="en-US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927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B2DE9-5E95-5346-8AF9-20B95492B5E5}" type="slidenum">
              <a:rPr lang="en-US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9798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C50CC-A331-1542-9D31-5E695DA33E32}" type="slidenum">
              <a:rPr lang="en-US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460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6F756-DFA8-C746-ADE8-477458B0C3D8}" type="slidenum">
              <a:rPr lang="en-US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889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A94DD-945F-0444-BACD-B7FE2CB184C9}" type="slidenum">
              <a:rPr lang="en-US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5696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3A83E-F0F3-E14B-BD8B-E134DD14F8DC}" type="slidenum">
              <a:rPr lang="en-US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2994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6C75B-76A7-4448-93A7-3C74C8ABB27E}" type="slidenum">
              <a:rPr lang="en-US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910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2385E-CA18-F24C-A852-77CD5E07D00B}" type="slidenum">
              <a:rPr lang="en-US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64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EEE92-C992-6E41-9B5C-CB151E1031B6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8339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AEF8E-863F-A942-8BF4-0044D29DE037}" type="slidenum">
              <a:rPr lang="en-US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1352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D4320-BA58-E548-B6DB-BEE76A5FF4B3}" type="slidenum">
              <a:rPr lang="en-US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2065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5E9D4-3A94-3943-A0BD-1F7DB1CF65D8}" type="slidenum">
              <a:rPr lang="en-US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743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3E87F-3CB8-9B44-8CEE-BC7FD166B482}" type="slidenum">
              <a:rPr lang="en-US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264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8BECC-85F5-4E24-9FDD-2F8E460DA084}" type="slidenum">
              <a:rPr lang="en-US" smtClean="0">
                <a:ea typeface="ＭＳ Ｐゴシック" pitchFamily="34" charset="-128"/>
              </a:rPr>
              <a:pPr/>
              <a:t>104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87347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FB599-F24D-476A-89F9-B82E10DDCD7B}" type="slidenum">
              <a:rPr lang="en-US" smtClean="0">
                <a:ea typeface="ＭＳ Ｐゴシック" pitchFamily="34" charset="-128"/>
              </a:rPr>
              <a:pPr/>
              <a:t>112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11957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B6A15-1C3A-4512-8084-70F350DF0B5F}" type="slidenum">
              <a:rPr lang="en-US" smtClean="0">
                <a:ea typeface="ＭＳ Ｐゴシック" pitchFamily="34" charset="-128"/>
              </a:rPr>
              <a:pPr/>
              <a:t>113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01124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B15DE-9717-4C5F-AAD0-F159DCBFBAA6}" type="slidenum">
              <a:rPr lang="en-US" smtClean="0">
                <a:ea typeface="ＭＳ Ｐゴシック" pitchFamily="34" charset="-128"/>
              </a:rPr>
              <a:pPr/>
              <a:t>114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991011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AF355-04CD-463C-AB0B-26823DA3DABC}" type="slidenum">
              <a:rPr lang="en-US" smtClean="0">
                <a:ea typeface="ＭＳ Ｐゴシック" pitchFamily="34" charset="-128"/>
              </a:rPr>
              <a:pPr/>
              <a:t>115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966852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9FDBD-00D3-4F83-A7EE-EF7CA2E654C4}" type="slidenum">
              <a:rPr lang="en-US" smtClean="0">
                <a:ea typeface="ＭＳ Ｐゴシック" pitchFamily="34" charset="-128"/>
              </a:rPr>
              <a:pPr/>
              <a:t>116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46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FF592F-57A2-F14A-B015-A2CAAF2B194E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7293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42A9D-BD3D-4DE5-867D-125C959ED112}" type="slidenum">
              <a:rPr lang="en-US" smtClean="0">
                <a:ea typeface="ＭＳ Ｐゴシック" pitchFamily="34" charset="-128"/>
              </a:rPr>
              <a:pPr/>
              <a:t>117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91121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9C593-BBF8-4647-B240-8AFB10F4C5F0}" type="slidenum">
              <a:rPr lang="en-US"/>
              <a:pPr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4859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1224CE-07F8-AE45-ADB1-F3F65C9E9BE1}" type="slidenum">
              <a:rPr lang="en-US"/>
              <a:pPr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9121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BEF8B-F173-F048-B2AD-ABB74A0616DF}" type="slidenum">
              <a:rPr lang="en-US"/>
              <a:pPr/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7903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C8D48-54B8-D145-B9BE-B7B2CB2566A2}" type="slidenum">
              <a:rPr lang="en-US" smtClean="0"/>
              <a:pPr/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77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8F0A9A-75A9-D245-AFB2-4CF1CB18280D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9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B00E3B-8BBD-A041-89DE-53FB7CC787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8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777A446-F961-4048-A083-7E89DD38D9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457200" y="6400800"/>
            <a:ext cx="571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Chemistry: An Introduction to General, Organic, and Biological Chemistry, Thirteenth Edition,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Global Edition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© 2019 Pearson Education Ltd.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7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EE5275-DB37-1E48-91F4-1974366F24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7F1A70E-00B8-2644-A4A7-45D268C465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457200" y="6400800"/>
            <a:ext cx="571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Chemistry: An Introduction to General, Organic, and Biological Chemistry, Thirteenth Edition,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Global Edition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© 2019 Pearson Education Ltd.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0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19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fld id="{584338C1-EA98-9A49-B06A-BE7AB3AA34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23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3E1A5AC-6195-2040-869E-6C7D1BA2B1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6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81C0E69-FE06-F24D-83CD-8EDFE1CE2E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7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2BA27D-93E7-E044-B025-A2AFC08EE70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457200" y="6400800"/>
            <a:ext cx="571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Chemistry: An Introduction to General, Organic, and Biological Chemistry, Thirteenth Edition,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Global Edition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© 2019 Pearson Education Ltd.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5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77A5DE-7642-144D-AC87-34118F74AD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0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F963F7F-2706-B946-8174-676AB3F716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457200" y="6400800"/>
            <a:ext cx="571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Chemistry: An Introduction to General, Organic, and Biological Chemistry, Thirteenth Edition,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Global Edition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© 2019 Pearson Education Ltd.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3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E42D5DFE-61C9-2C47-ABF0-DAFB9AD651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93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457200" y="6400800"/>
            <a:ext cx="571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Chemistry: An Introduction to General, Organic, and Biological Chemistry, Thirteenth Edition,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Global Edition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© 2019 Pearson Education Ltd.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8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  <p:sldLayoutId id="214748437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7.jpe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5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9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3.pn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90487"/>
            <a:ext cx="8210550" cy="1143000"/>
          </a:xfrm>
        </p:spPr>
        <p:txBody>
          <a:bodyPr/>
          <a:lstStyle/>
          <a:p>
            <a:pPr eaLnBrk="1" hangingPunct="1"/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/>
              <a:t>Chapter 7	</a:t>
            </a:r>
            <a:br>
              <a:rPr lang="en-US" sz="3800" b="1" dirty="0"/>
            </a:br>
            <a:r>
              <a:rPr lang="en-US" sz="3800" b="1" dirty="0"/>
              <a:t>Chemical Quantities and Reactions</a:t>
            </a:r>
            <a:br>
              <a:rPr lang="en-US" sz="3800" b="1" dirty="0"/>
            </a:br>
            <a:endParaRPr lang="en-US" sz="3800" b="1" dirty="0"/>
          </a:p>
        </p:txBody>
      </p:sp>
      <p:sp>
        <p:nvSpPr>
          <p:cNvPr id="13316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0" y="1584325"/>
            <a:ext cx="5334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fld id="{A6D1D44C-A28E-594B-96BB-7FF089E1CD12}" type="slidenum">
              <a:rPr 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609600" y="2057400"/>
            <a:ext cx="3581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Exercise physiologists work with athletes as well as patients who have been diagnosed with diabetes, heart disease, pulmonary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disease, or other chronic disabilities or diseases.</a:t>
            </a:r>
          </a:p>
        </p:txBody>
      </p:sp>
      <p:pic>
        <p:nvPicPr>
          <p:cNvPr id="7" name="Picture 6" descr="07_00_ChOpe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984891"/>
            <a:ext cx="3901440" cy="3894057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8610600" y="1270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ar-SA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5"/>
            <a:ext cx="8015288" cy="914400"/>
          </a:xfrm>
        </p:spPr>
        <p:txBody>
          <a:bodyPr/>
          <a:lstStyle/>
          <a:p>
            <a:pPr eaLnBrk="1" hangingPunct="1"/>
            <a:r>
              <a:rPr lang="en-US" sz="3800" b="1" dirty="0"/>
              <a:t>Learning Check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7315200" cy="4419600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What is the number of atoms in 2.0 moles of Al?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A.  2.0 atoms of Al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B.  3.0 </a:t>
            </a:r>
            <a:r>
              <a:rPr lang="en-US" sz="2400" dirty="0">
                <a:ea typeface="Times New Roman" charset="0"/>
                <a:cs typeface="Times New Roman" charset="0"/>
              </a:rPr>
              <a:t>×</a:t>
            </a:r>
            <a:r>
              <a:rPr lang="en-US" sz="2400" dirty="0"/>
              <a:t> 10</a:t>
            </a:r>
            <a:r>
              <a:rPr lang="en-US" sz="2400" baseline="30000" dirty="0"/>
              <a:t>23 </a:t>
            </a:r>
            <a:r>
              <a:rPr lang="en-US" sz="2400" dirty="0"/>
              <a:t>atoms of Al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C.  1.2 </a:t>
            </a:r>
            <a:r>
              <a:rPr lang="en-US" sz="2400" dirty="0">
                <a:ea typeface="Times New Roman" charset="0"/>
                <a:cs typeface="Times New Roman" charset="0"/>
              </a:rPr>
              <a:t>×</a:t>
            </a:r>
            <a:r>
              <a:rPr lang="en-US" sz="2400" dirty="0"/>
              <a:t> 10</a:t>
            </a:r>
            <a:r>
              <a:rPr lang="en-US" sz="2400" baseline="30000" dirty="0"/>
              <a:t>24</a:t>
            </a:r>
            <a:r>
              <a:rPr lang="en-US" sz="2400" dirty="0"/>
              <a:t> atoms of 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528638" y="261937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  <a:endParaRPr lang="en-US" baseline="-25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391400" cy="4114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Arial" charset="0"/>
              <a:buNone/>
            </a:pPr>
            <a:r>
              <a:rPr lang="en-US" sz="2400" dirty="0"/>
              <a:t>In light-sensitive sunglasses, UV light initiates an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Arial" charset="0"/>
              <a:buNone/>
            </a:pPr>
            <a:r>
              <a:rPr lang="en-US" sz="2400" dirty="0"/>
              <a:t>oxidation-reduction reaction.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Arial" charset="0"/>
              <a:buNone/>
            </a:pPr>
            <a:r>
              <a:rPr lang="en-US" sz="2400" dirty="0"/>
              <a:t>		2Ag</a:t>
            </a:r>
            <a:r>
              <a:rPr lang="en-US" sz="2400" baseline="30000" dirty="0"/>
              <a:t>+</a:t>
            </a:r>
            <a:r>
              <a:rPr lang="en-US" sz="2400" dirty="0"/>
              <a:t> + 2Cl</a:t>
            </a:r>
            <a:r>
              <a:rPr lang="en-US" sz="2400" baseline="30000" dirty="0"/>
              <a:t>−</a:t>
            </a:r>
            <a:r>
              <a:rPr lang="en-US" sz="2400" dirty="0"/>
              <a:t>              </a:t>
            </a:r>
            <a:r>
              <a:rPr lang="en-US" sz="2400" dirty="0">
                <a:sym typeface="Arial" charset="0"/>
              </a:rPr>
              <a:t>2</a:t>
            </a:r>
            <a:r>
              <a:rPr lang="en-US" sz="2400" dirty="0"/>
              <a:t>Ag + Cl</a:t>
            </a:r>
            <a:r>
              <a:rPr lang="en-US" sz="2400" baseline="-25000" dirty="0"/>
              <a:t>2</a:t>
            </a: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Arial" charset="0"/>
              <a:buNone/>
            </a:pPr>
            <a:r>
              <a:rPr lang="en-US" sz="2400" dirty="0"/>
              <a:t>A.  Which reactant is oxidized? 2Cl</a:t>
            </a:r>
            <a:r>
              <a:rPr lang="en-US" sz="2400" baseline="30000" dirty="0"/>
              <a:t>−</a:t>
            </a:r>
            <a:r>
              <a:rPr lang="en-US" sz="2400" dirty="0"/>
              <a:t>             Cl</a:t>
            </a:r>
            <a:r>
              <a:rPr lang="en-US" sz="2400" baseline="-25000" dirty="0"/>
              <a:t>2</a:t>
            </a:r>
            <a:r>
              <a:rPr lang="en-US" sz="2400" dirty="0"/>
              <a:t> + 2</a:t>
            </a:r>
            <a:r>
              <a:rPr lang="en-US" sz="2400" i="1" dirty="0"/>
              <a:t>e</a:t>
            </a:r>
            <a:r>
              <a:rPr lang="en-US" sz="2400" baseline="30000" dirty="0"/>
              <a:t>−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Arial" charset="0"/>
              <a:buNone/>
            </a:pPr>
            <a:r>
              <a:rPr lang="en-US" sz="2400" dirty="0"/>
              <a:t>B.  Which reactant is reduced? 2Ag</a:t>
            </a:r>
            <a:r>
              <a:rPr lang="en-US" sz="2400" baseline="30000" dirty="0"/>
              <a:t>+</a:t>
            </a:r>
            <a:r>
              <a:rPr lang="en-US" sz="2400" dirty="0"/>
              <a:t> + 2</a:t>
            </a:r>
            <a:r>
              <a:rPr lang="en-US" sz="2400" i="1" dirty="0"/>
              <a:t>e</a:t>
            </a:r>
            <a:r>
              <a:rPr lang="en-US" sz="2400" baseline="30000" dirty="0"/>
              <a:t>−  </a:t>
            </a:r>
            <a:r>
              <a:rPr lang="en-US" sz="2400" dirty="0">
                <a:ea typeface="Arial" charset="0"/>
                <a:cs typeface="Arial" charset="0"/>
              </a:rPr>
              <a:t>          </a:t>
            </a:r>
            <a:r>
              <a:rPr lang="en-US" sz="2400" dirty="0"/>
              <a:t>2Ag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3219450" y="29718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5276850" y="37338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86" name="Line 4"/>
          <p:cNvSpPr>
            <a:spLocks noChangeShapeType="1"/>
          </p:cNvSpPr>
          <p:nvPr/>
        </p:nvSpPr>
        <p:spPr bwMode="auto">
          <a:xfrm>
            <a:off x="6003925" y="4505325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87" name="TextBox 1"/>
          <p:cNvSpPr txBox="1">
            <a:spLocks noChangeArrowheads="1"/>
          </p:cNvSpPr>
          <p:nvPr/>
        </p:nvSpPr>
        <p:spPr bwMode="auto">
          <a:xfrm>
            <a:off x="3219450" y="25908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uv light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06512" y="0"/>
            <a:ext cx="837488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528638" y="200027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Oxidation</a:t>
            </a:r>
            <a:r>
              <a:rPr lang="en-US" dirty="0">
                <a:ea typeface="Times New Roman" charset="0"/>
                <a:cs typeface="Times New Roman" charset="0"/>
              </a:rPr>
              <a:t>–</a:t>
            </a:r>
            <a:r>
              <a:rPr lang="en-US" dirty="0"/>
              <a:t>Reduction in Biological Systems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"/>
              </a:spcBef>
              <a:spcAft>
                <a:spcPct val="20000"/>
              </a:spcAft>
              <a:buFont typeface="Arial" charset="0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spcBef>
                <a:spcPts val="100"/>
              </a:spcBef>
              <a:spcAft>
                <a:spcPct val="20000"/>
              </a:spcAft>
              <a:buFont typeface="Arial" charset="0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spcBef>
                <a:spcPts val="100"/>
              </a:spcBef>
              <a:spcAft>
                <a:spcPct val="20000"/>
              </a:spcAft>
              <a:buFont typeface="Arial" charset="0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spcBef>
                <a:spcPts val="100"/>
              </a:spcBef>
              <a:spcAft>
                <a:spcPct val="20000"/>
              </a:spcAft>
              <a:buFont typeface="Arial" charset="0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The biochemical molecule coenzyme FAD (flavin adenine dinucleotide) can be reduced to the coenzyme FADH</a:t>
            </a:r>
            <a:r>
              <a:rPr lang="en-US" sz="2400" baseline="-25000" dirty="0"/>
              <a:t>2</a:t>
            </a:r>
            <a:r>
              <a:rPr lang="en-US" sz="2400" dirty="0"/>
              <a:t> by the transfer of two hydrogen atoms (2H</a:t>
            </a:r>
            <a:r>
              <a:rPr lang="en-US" sz="2400" baseline="30000" dirty="0"/>
              <a:t>+</a:t>
            </a:r>
            <a:r>
              <a:rPr lang="en-US" sz="2400" dirty="0"/>
              <a:t> and 2</a:t>
            </a:r>
            <a:r>
              <a:rPr lang="en-US" sz="2400" i="1" dirty="0"/>
              <a:t>e</a:t>
            </a:r>
            <a:r>
              <a:rPr lang="en-US" sz="2400" baseline="30000" dirty="0"/>
              <a:t>−</a:t>
            </a:r>
            <a:r>
              <a:rPr lang="en-US" sz="2400" dirty="0"/>
              <a:t>).</a:t>
            </a:r>
          </a:p>
        </p:txBody>
      </p:sp>
      <p:pic>
        <p:nvPicPr>
          <p:cNvPr id="5" name="Picture 4" descr="07_Pg234_UnFigure.jpg"/>
          <p:cNvPicPr>
            <a:picLocks noChangeAspect="1"/>
          </p:cNvPicPr>
          <p:nvPr/>
        </p:nvPicPr>
        <p:blipFill>
          <a:blip r:embed="rId3" cstate="print"/>
          <a:srcRect b="4477"/>
          <a:stretch>
            <a:fillRect/>
          </a:stretch>
        </p:blipFill>
        <p:spPr>
          <a:xfrm>
            <a:off x="1070961" y="1608660"/>
            <a:ext cx="7002077" cy="27566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17607" y="0"/>
            <a:ext cx="726393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528638" y="261938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Oxidation</a:t>
            </a:r>
            <a:r>
              <a:rPr lang="en-US" dirty="0">
                <a:ea typeface="Times New Roman" charset="0"/>
                <a:cs typeface="Times New Roman" charset="0"/>
              </a:rPr>
              <a:t>–</a:t>
            </a:r>
            <a:r>
              <a:rPr lang="en-US" dirty="0"/>
              <a:t>Reduction of CH</a:t>
            </a:r>
            <a:r>
              <a:rPr lang="en-US" baseline="-25000" dirty="0"/>
              <a:t>3</a:t>
            </a:r>
            <a:r>
              <a:rPr lang="en-US" dirty="0"/>
              <a:t>OH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8377084" cy="4724400"/>
          </a:xfrm>
        </p:spPr>
        <p:txBody>
          <a:bodyPr/>
          <a:lstStyle/>
          <a:p>
            <a:pPr marL="0" indent="0" eaLnBrk="1" hangingPunct="1">
              <a:spcBef>
                <a:spcPts val="100"/>
              </a:spcBef>
              <a:buFont typeface="Arial" charset="0"/>
              <a:buNone/>
            </a:pPr>
            <a:r>
              <a:rPr lang="en-US" sz="2400" dirty="0"/>
              <a:t>In many biochemical oxidation–reduction reactions, the transfer of hydrogen atoms is necessary for the production of energy.   </a:t>
            </a:r>
          </a:p>
          <a:p>
            <a:pPr marL="292608" indent="-292608" eaLnBrk="1" hangingPunct="1">
              <a:spcBef>
                <a:spcPts val="100"/>
              </a:spcBef>
            </a:pPr>
            <a:r>
              <a:rPr lang="en-US" sz="2400" dirty="0" smtClean="0"/>
              <a:t>The </a:t>
            </a:r>
            <a:r>
              <a:rPr lang="en-US" sz="2400" dirty="0"/>
              <a:t>body metabolizes methyl alcohol, a poisonous substance, by the following reactions: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     CH</a:t>
            </a:r>
            <a:r>
              <a:rPr lang="en-US" sz="2400" baseline="-25000" dirty="0"/>
              <a:t>3</a:t>
            </a:r>
            <a:r>
              <a:rPr lang="en-US" sz="2400" dirty="0"/>
              <a:t>OH             H</a:t>
            </a:r>
            <a:r>
              <a:rPr lang="en-US" sz="2400" baseline="-25000" dirty="0"/>
              <a:t>2</a:t>
            </a:r>
            <a:r>
              <a:rPr lang="en-US" sz="2400" dirty="0"/>
              <a:t>CO + 2H  </a:t>
            </a:r>
            <a:r>
              <a:rPr lang="en-US" sz="2400" dirty="0">
                <a:solidFill>
                  <a:srgbClr val="FF0000"/>
                </a:solidFill>
              </a:rPr>
              <a:t>Oxidation: loss of H atoms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chemeClr val="accent1"/>
                </a:solidFill>
              </a:rPr>
              <a:t>methyl alcohol           formaldehyde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      </a:t>
            </a:r>
            <a:r>
              <a:rPr lang="en-US" sz="2400" dirty="0"/>
              <a:t>2H</a:t>
            </a:r>
            <a:r>
              <a:rPr lang="en-US" sz="2400" baseline="-25000" dirty="0"/>
              <a:t>2</a:t>
            </a:r>
            <a:r>
              <a:rPr lang="en-US" sz="2400" dirty="0"/>
              <a:t>CO + O</a:t>
            </a:r>
            <a:r>
              <a:rPr lang="en-US" sz="2400" baseline="-25000" dirty="0"/>
              <a:t>2</a:t>
            </a:r>
            <a:r>
              <a:rPr lang="en-US" sz="2400" dirty="0"/>
              <a:t>            2H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FF0000"/>
                </a:solidFill>
              </a:rPr>
              <a:t>Oxidation: addition of O atoms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      </a:t>
            </a:r>
            <a:r>
              <a:rPr lang="en-US" sz="2400" dirty="0">
                <a:solidFill>
                  <a:srgbClr val="2C7C9F"/>
                </a:solidFill>
              </a:rPr>
              <a:t>formaldehyde                        formic acid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      2H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2 </a:t>
            </a:r>
            <a:r>
              <a:rPr lang="en-US" sz="2400" dirty="0"/>
              <a:t>+ O</a:t>
            </a:r>
            <a:r>
              <a:rPr lang="en-US" sz="2400" baseline="-25000" dirty="0"/>
              <a:t>2</a:t>
            </a:r>
            <a:r>
              <a:rPr lang="en-US" sz="2400" dirty="0"/>
              <a:t>            2CO</a:t>
            </a:r>
            <a:r>
              <a:rPr lang="en-US" sz="2400" baseline="-25000" dirty="0"/>
              <a:t>2</a:t>
            </a:r>
            <a:r>
              <a:rPr lang="en-US" sz="2400" dirty="0"/>
              <a:t> + 2 H</a:t>
            </a:r>
            <a:r>
              <a:rPr lang="en-US" sz="2400" baseline="-25000" dirty="0"/>
              <a:t>2</a:t>
            </a:r>
            <a:r>
              <a:rPr lang="en-US" sz="2400" dirty="0"/>
              <a:t>O  </a:t>
            </a:r>
            <a:r>
              <a:rPr lang="en-US" sz="2400" dirty="0">
                <a:solidFill>
                  <a:srgbClr val="FF0000"/>
                </a:solidFill>
              </a:rPr>
              <a:t>Oxidation: addition of O atoms</a:t>
            </a:r>
            <a:endParaRPr lang="en-US" sz="2400" dirty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>
                <a:solidFill>
                  <a:srgbClr val="2C7C9F"/>
                </a:solidFill>
              </a:rPr>
              <a:t>     formic acid</a:t>
            </a:r>
          </a:p>
          <a:p>
            <a:pPr marL="292608" indent="-292608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</a:rPr>
              <a:t>The intermediate products are toxic, causing headaches and possible death because they interfere with key reactions in cells.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2277861" y="3253619"/>
            <a:ext cx="609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2854228" y="4018660"/>
            <a:ext cx="609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2887461" y="4735335"/>
            <a:ext cx="609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00516" y="0"/>
            <a:ext cx="743484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>
          <a:xfrm>
            <a:off x="528638" y="200028"/>
            <a:ext cx="8305800" cy="914400"/>
          </a:xfrm>
        </p:spPr>
        <p:txBody>
          <a:bodyPr/>
          <a:lstStyle/>
          <a:p>
            <a:pPr eaLnBrk="1" hangingPunct="1"/>
            <a:r>
              <a:rPr lang="en-US" dirty="0"/>
              <a:t>Characteristics of Oxidation−Reduction</a:t>
            </a:r>
            <a:endParaRPr lang="en-US" baseline="-25000" dirty="0"/>
          </a:p>
        </p:txBody>
      </p:sp>
      <p:sp>
        <p:nvSpPr>
          <p:cNvPr id="2" name="Rectangle 1"/>
          <p:cNvSpPr/>
          <p:nvPr/>
        </p:nvSpPr>
        <p:spPr>
          <a:xfrm>
            <a:off x="609600" y="1600200"/>
            <a:ext cx="8153400" cy="37846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en-US" sz="1800" dirty="0"/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particular definition of oxidation and reduction depends on the process that occurs in the reaction. Oxidation</a:t>
            </a:r>
          </a:p>
          <a:p>
            <a:pPr marL="292608" indent="-292608"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always involves a loss of electrons, </a:t>
            </a:r>
          </a:p>
          <a:p>
            <a:pPr marL="292608" indent="-292608"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may also be seen as an addition of oxygen </a:t>
            </a:r>
          </a:p>
          <a:p>
            <a:pPr marL="292608" indent="-292608"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may also be seen as the loss of hydrogen atoms 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definition of reduction </a:t>
            </a:r>
          </a:p>
          <a:p>
            <a:pPr marL="292608" indent="-292608"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always involves a gain of electrons</a:t>
            </a:r>
          </a:p>
          <a:p>
            <a:pPr marL="292608" indent="-292608"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may also be seen as the loss of oxygen </a:t>
            </a:r>
          </a:p>
          <a:p>
            <a:pPr marL="292608" indent="-292608"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may also be seen as the gain of hydrogen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91258" y="0"/>
            <a:ext cx="743484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9933"/>
            <a:ext cx="8610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	</a:t>
            </a:r>
            <a:br>
              <a:rPr lang="en-US" dirty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7.7  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>Mole Relationships in Chemical 	Equations</a:t>
            </a:r>
            <a:br>
              <a:rPr lang="en-US" dirty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</a:br>
            <a:endParaRPr lang="en-US" dirty="0">
              <a:solidFill>
                <a:srgbClr val="8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533400" y="4801296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solidFill>
                  <a:srgbClr val="3D9D1E"/>
                </a:solidFill>
                <a:latin typeface="Times New Roman" pitchFamily="18" charset="0"/>
              </a:rPr>
              <a:t>Learning Goal </a:t>
            </a:r>
            <a:r>
              <a:rPr lang="en-US" dirty="0">
                <a:latin typeface="Times New Roman" pitchFamily="18" charset="0"/>
              </a:rPr>
              <a:t> Use a </a:t>
            </a:r>
            <a:r>
              <a:rPr lang="en-US" dirty="0" smtClean="0">
                <a:latin typeface="Times New Roman" pitchFamily="18" charset="0"/>
              </a:rPr>
              <a:t>mole–mole </a:t>
            </a:r>
            <a:r>
              <a:rPr lang="en-US" dirty="0">
                <a:latin typeface="Times New Roman" pitchFamily="18" charset="0"/>
              </a:rPr>
              <a:t>factor from a balanced chemical equation to calculate the number of moles of another substance in the reaction.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609600" y="16764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</a:rPr>
              <a:t>In the chemical reaction of Fe and S, the mass of the reactants is the same as the mass of the product, Fe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S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  <p:pic>
        <p:nvPicPr>
          <p:cNvPr id="6" name="Picture 5" descr="07_Pg236_UnFigure.jpg"/>
          <p:cNvPicPr>
            <a:picLocks noChangeAspect="1"/>
          </p:cNvPicPr>
          <p:nvPr/>
        </p:nvPicPr>
        <p:blipFill>
          <a:blip r:embed="rId3" cstate="print"/>
          <a:srcRect b="5655"/>
          <a:stretch>
            <a:fillRect/>
          </a:stretch>
        </p:blipFill>
        <p:spPr>
          <a:xfrm>
            <a:off x="1704577" y="2591289"/>
            <a:ext cx="6020520" cy="21097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43245" y="0"/>
            <a:ext cx="700755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33400" y="261939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Law of Conservation of Mass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153400" cy="4419600"/>
          </a:xfrm>
        </p:spPr>
        <p:txBody>
          <a:bodyPr/>
          <a:lstStyle/>
          <a:p>
            <a:pPr marL="0" indent="0" eaLnBrk="1" hangingPunct="1">
              <a:buClr>
                <a:schemeClr val="bg2"/>
              </a:buClr>
              <a:buSzTx/>
              <a:buFontTx/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law of conservation of mass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indicates that in an ordinary chemical reaction, </a:t>
            </a:r>
          </a:p>
          <a:p>
            <a:pPr eaLnBrk="1" hangingPunct="1">
              <a:spcBef>
                <a:spcPct val="15000"/>
              </a:spcBef>
              <a:spcAft>
                <a:spcPct val="10000"/>
              </a:spcAft>
              <a:buSzTx/>
              <a:buFontTx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matter cannot be created or destroyed</a:t>
            </a:r>
          </a:p>
          <a:p>
            <a:pPr eaLnBrk="1" hangingPunct="1">
              <a:spcBef>
                <a:spcPct val="15000"/>
              </a:spcBef>
              <a:spcAft>
                <a:spcPct val="10000"/>
              </a:spcAft>
              <a:buSzTx/>
              <a:buFontTx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no change in total mass occurs </a:t>
            </a:r>
          </a:p>
          <a:p>
            <a:pPr eaLnBrk="1" hangingPunct="1">
              <a:buSzTx/>
              <a:buFontTx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 mass of products is equal to the mass of reactants</a:t>
            </a:r>
          </a:p>
          <a:p>
            <a:pPr eaLnBrk="1" hangingPunct="1">
              <a:buSzTx/>
              <a:buFontTx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64748" y="17464"/>
            <a:ext cx="776377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32925" y="261940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Conservation of Mass</a:t>
            </a:r>
          </a:p>
        </p:txBody>
      </p:sp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609600" y="1752600"/>
            <a:ext cx="76061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</a:rPr>
              <a:t>Tarnish (Ag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S) forms when silver reacts with sulfur to form </a:t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silver sulfide.    </a:t>
            </a:r>
          </a:p>
          <a:p>
            <a:pPr eaLnBrk="0" hangingPunct="0"/>
            <a:r>
              <a:rPr lang="en-US" dirty="0">
                <a:latin typeface="Times New Roman" pitchFamily="18" charset="0"/>
              </a:rPr>
              <a:t>		</a:t>
            </a:r>
            <a:r>
              <a:rPr lang="hu-HU" dirty="0">
                <a:latin typeface="Times New Roman" pitchFamily="18" charset="0"/>
              </a:rPr>
              <a:t>2Ag(</a:t>
            </a:r>
            <a:r>
              <a:rPr lang="hu-HU" i="1" dirty="0">
                <a:latin typeface="Times New Roman" pitchFamily="18" charset="0"/>
              </a:rPr>
              <a:t>s</a:t>
            </a:r>
            <a:r>
              <a:rPr lang="hu-HU" dirty="0">
                <a:latin typeface="Times New Roman" pitchFamily="18" charset="0"/>
              </a:rPr>
              <a:t>) + S(</a:t>
            </a:r>
            <a:r>
              <a:rPr lang="hu-HU" i="1" dirty="0">
                <a:latin typeface="Times New Roman" pitchFamily="18" charset="0"/>
              </a:rPr>
              <a:t>s</a:t>
            </a:r>
            <a:r>
              <a:rPr lang="hu-HU" dirty="0">
                <a:latin typeface="Times New Roman" pitchFamily="18" charset="0"/>
              </a:rPr>
              <a:t>)         </a:t>
            </a:r>
            <a:r>
              <a:rPr lang="en-US" dirty="0">
                <a:latin typeface="Times New Roman" pitchFamily="18" charset="0"/>
              </a:rPr>
              <a:t>Ag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S(</a:t>
            </a:r>
            <a:r>
              <a:rPr lang="en-US" i="1" dirty="0">
                <a:latin typeface="Times New Roman" pitchFamily="18" charset="0"/>
              </a:rPr>
              <a:t>s</a:t>
            </a:r>
            <a:r>
              <a:rPr lang="en-US" dirty="0">
                <a:latin typeface="Times New Roman" pitchFamily="18" charset="0"/>
              </a:rPr>
              <a:t>)</a:t>
            </a:r>
          </a:p>
          <a:p>
            <a:pPr eaLnBrk="0" hangingPunct="0"/>
            <a:r>
              <a:rPr lang="en-US" dirty="0">
                <a:latin typeface="Times New Roman" pitchFamily="18" charset="0"/>
              </a:rPr>
              <a:t>Twice the number of silver atoms react as sulfur atoms.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97680" y="2734056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07_Pg235_UnFigure.jpg"/>
          <p:cNvPicPr>
            <a:picLocks noChangeAspect="1"/>
          </p:cNvPicPr>
          <p:nvPr/>
        </p:nvPicPr>
        <p:blipFill>
          <a:blip r:embed="rId2" cstate="print"/>
          <a:srcRect b="5273"/>
          <a:stretch>
            <a:fillRect/>
          </a:stretch>
        </p:blipFill>
        <p:spPr>
          <a:xfrm>
            <a:off x="898484" y="3429000"/>
            <a:ext cx="7347031" cy="26645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74879" y="0"/>
            <a:ext cx="769121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33400" y="200027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Information from a Balanced Equation</a:t>
            </a:r>
          </a:p>
        </p:txBody>
      </p:sp>
      <p:pic>
        <p:nvPicPr>
          <p:cNvPr id="4" name="Picture 3" descr="07_05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441" y="2166197"/>
            <a:ext cx="7595118" cy="30020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43245" y="0"/>
            <a:ext cx="700755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3400" y="223836"/>
            <a:ext cx="7600950" cy="990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Reading Equations in Moles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8153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9999"/>
              </a:buClr>
              <a:buSzTx/>
              <a:buFont typeface="Arial" charset="0"/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Consider the following equation: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Tx/>
              <a:buFont typeface="Arial" charset="0"/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	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Fe(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    +   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S(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 		Fe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</a:t>
            </a:r>
            <a:endParaRPr lang="en-US" sz="2400" baseline="-25000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rgbClr val="009999"/>
              </a:buClr>
              <a:buSzTx/>
              <a:buFont typeface="Arial" charset="0"/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rgbClr val="009999"/>
              </a:buClr>
              <a:buSzTx/>
              <a:buFont typeface="Arial" charset="0"/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We can read this as: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20000"/>
              </a:spcAft>
              <a:buSzTx/>
              <a:buFont typeface="Arial" charset="0"/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2 moles of</a:t>
            </a:r>
            <a:r>
              <a:rPr lang="en-US" sz="2400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Fe +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3 moles of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          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1 mole of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Fe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  <a:defRPr/>
            </a:pPr>
            <a:endParaRPr lang="en-US" sz="2400" b="1" dirty="0">
              <a:solidFill>
                <a:schemeClr val="bg2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2" name="Straight Arrow Connector 5"/>
          <p:cNvCxnSpPr>
            <a:cxnSpLocks noChangeShapeType="1"/>
          </p:cNvCxnSpPr>
          <p:nvPr/>
        </p:nvCxnSpPr>
        <p:spPr bwMode="auto">
          <a:xfrm>
            <a:off x="4267200" y="21336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21509" name="Straight Arrow Connector 5"/>
          <p:cNvCxnSpPr>
            <a:cxnSpLocks noChangeShapeType="1"/>
          </p:cNvCxnSpPr>
          <p:nvPr/>
        </p:nvCxnSpPr>
        <p:spPr bwMode="auto">
          <a:xfrm>
            <a:off x="4648200" y="32004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7" name="Picture 6" descr="07_Pg236_UnFigure.jpg"/>
          <p:cNvPicPr>
            <a:picLocks noChangeAspect="1"/>
          </p:cNvPicPr>
          <p:nvPr/>
        </p:nvPicPr>
        <p:blipFill>
          <a:blip r:embed="rId2" cstate="print"/>
          <a:srcRect b="5655"/>
          <a:stretch>
            <a:fillRect/>
          </a:stretch>
        </p:blipFill>
        <p:spPr>
          <a:xfrm>
            <a:off x="1561740" y="3872377"/>
            <a:ext cx="6020520" cy="21097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17607" y="0"/>
            <a:ext cx="726393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33400" y="238128"/>
            <a:ext cx="83058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Writing Conversion Factors from Equations</a:t>
            </a:r>
          </a:p>
        </p:txBody>
      </p:sp>
      <p:sp>
        <p:nvSpPr>
          <p:cNvPr id="10242" name="Text Placeholder 2"/>
          <p:cNvSpPr>
            <a:spLocks noGrp="1"/>
          </p:cNvSpPr>
          <p:nvPr>
            <p:ph type="body" sz="half" idx="1"/>
          </p:nvPr>
        </p:nvSpPr>
        <p:spPr>
          <a:xfrm>
            <a:off x="737075" y="1575275"/>
            <a:ext cx="7924800" cy="4876800"/>
          </a:xfrm>
        </p:spPr>
        <p:txBody>
          <a:bodyPr/>
          <a:lstStyle/>
          <a:p>
            <a:pPr marL="0" indent="0" eaLnBrk="1" hangingPunct="1">
              <a:spcBef>
                <a:spcPts val="100"/>
              </a:spcBef>
              <a:buClr>
                <a:srgbClr val="009999"/>
              </a:buClr>
              <a:buSzTx/>
              <a:buFontTx/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24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mole</a:t>
            </a:r>
            <a:r>
              <a:rPr lang="en-US" sz="2400" b="1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–</a:t>
            </a:r>
            <a:r>
              <a:rPr lang="en-US" sz="24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mole factor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is a ratio of the moles for any two substances in an equation. 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009999"/>
              </a:buClr>
              <a:buSzTx/>
              <a:buFontTx/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	2Fe(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 + 3S(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            Fe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</a:t>
            </a:r>
            <a:endParaRPr lang="en-US" sz="2400" baseline="-25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>
                <a:srgbClr val="009999"/>
              </a:buClr>
              <a:buSzTx/>
              <a:buFontTx/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30000"/>
              </a:lnSpc>
              <a:buFont typeface="Arial" charset="0"/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				</a:t>
            </a:r>
          </a:p>
        </p:txBody>
      </p:sp>
      <p:cxnSp>
        <p:nvCxnSpPr>
          <p:cNvPr id="22531" name="Straight Arrow Connector 5"/>
          <p:cNvCxnSpPr>
            <a:cxnSpLocks noChangeShapeType="1"/>
          </p:cNvCxnSpPr>
          <p:nvPr/>
        </p:nvCxnSpPr>
        <p:spPr bwMode="auto">
          <a:xfrm>
            <a:off x="3582194" y="2561279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7" name="Picture 6" descr="07_Fe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1329" y="3281577"/>
            <a:ext cx="5941342" cy="228164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66332" y="0"/>
            <a:ext cx="777668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8"/>
            <a:ext cx="7600950" cy="914400"/>
          </a:xfrm>
        </p:spPr>
        <p:txBody>
          <a:bodyPr/>
          <a:lstStyle/>
          <a:p>
            <a:pPr eaLnBrk="1" hangingPunct="1"/>
            <a:r>
              <a:rPr lang="en-US" sz="3800" b="1" dirty="0"/>
              <a:t>Solution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8229600" cy="4419600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What is the number of atoms in 2.0 moles of Al?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1</a:t>
            </a:r>
            <a:r>
              <a:rPr lang="en-US" sz="2400" dirty="0">
                <a:solidFill>
                  <a:srgbClr val="3B2F90"/>
                </a:solidFill>
              </a:rPr>
              <a:t>  </a:t>
            </a:r>
            <a:r>
              <a:rPr lang="en-US" sz="2400" b="1" dirty="0"/>
              <a:t>State the given and needed quantities.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baseline="-250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2</a:t>
            </a:r>
            <a:r>
              <a:rPr lang="en-US" sz="2400" dirty="0">
                <a:solidFill>
                  <a:srgbClr val="008000"/>
                </a:solidFill>
              </a:rPr>
              <a:t>  </a:t>
            </a:r>
            <a:r>
              <a:rPr lang="en-US" sz="2400" b="1" dirty="0"/>
              <a:t>Write a plan to convert moles to atoms or molecules.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dirty="0">
                <a:sym typeface="Arial" charset="0"/>
              </a:rPr>
              <a:t>		    m</a:t>
            </a:r>
            <a:r>
              <a:rPr lang="en-US" sz="2400" dirty="0"/>
              <a:t>oles of Al                                 </a:t>
            </a:r>
            <a:r>
              <a:rPr lang="en-US" sz="2400" dirty="0">
                <a:sym typeface="Arial" charset="0"/>
              </a:rPr>
              <a:t>atoms of Al</a:t>
            </a:r>
            <a:endParaRPr lang="en-US" sz="2400" dirty="0"/>
          </a:p>
          <a:p>
            <a:pPr eaLnBrk="1" hangingPunct="1">
              <a:lnSpc>
                <a:spcPct val="170000"/>
              </a:lnSpc>
              <a:buFont typeface="Arial" charset="0"/>
              <a:buNone/>
            </a:pPr>
            <a:endParaRPr lang="en-US" sz="2400" dirty="0"/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33400" y="2971800"/>
            <a:ext cx="8226778" cy="990600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ANALYZE	        GIVEN	             NEED		CONNECT</a:t>
            </a:r>
          </a:p>
          <a:p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THE PROBLEM       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2.0 mole of Al          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atoms of Al	Avogadro’s 							number</a:t>
            </a:r>
            <a:endParaRPr lang="en-US" sz="20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Pentagon 8"/>
          <p:cNvSpPr>
            <a:spLocks noChangeArrowheads="1"/>
          </p:cNvSpPr>
          <p:nvPr/>
        </p:nvSpPr>
        <p:spPr bwMode="auto">
          <a:xfrm>
            <a:off x="3581400" y="4800600"/>
            <a:ext cx="1981200" cy="609600"/>
          </a:xfrm>
          <a:prstGeom prst="homePlate">
            <a:avLst>
              <a:gd name="adj" fmla="val 49999"/>
            </a:avLst>
          </a:prstGeom>
          <a:solidFill>
            <a:srgbClr val="91C1D2"/>
          </a:solidFill>
          <a:ln w="10000">
            <a:solidFill>
              <a:srgbClr val="6FB7D7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Times New Roman" pitchFamily="18" charset="0"/>
                <a:sym typeface="Arial" charset="0"/>
              </a:rPr>
              <a:t>Avogadro’</a:t>
            </a:r>
            <a:r>
              <a:rPr lang="en-US" altLang="ja-JP" sz="2000" b="1" dirty="0">
                <a:latin typeface="Times New Roman" pitchFamily="18" charset="0"/>
                <a:sym typeface="Arial" charset="0"/>
              </a:rPr>
              <a:t>s number 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2703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7" name="Title 1"/>
          <p:cNvSpPr>
            <a:spLocks noGrp="1"/>
          </p:cNvSpPr>
          <p:nvPr>
            <p:ph type="title"/>
          </p:nvPr>
        </p:nvSpPr>
        <p:spPr>
          <a:xfrm>
            <a:off x="533400" y="261941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Learning Check</a:t>
            </a:r>
            <a:endParaRPr lang="en-US" baseline="30000" dirty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848600" cy="48006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Consider the following equation:</a:t>
            </a:r>
          </a:p>
          <a:p>
            <a:pPr eaLnBrk="1" hangingPunct="1">
              <a:spcAft>
                <a:spcPct val="20000"/>
              </a:spcAft>
              <a:buFont typeface="Arial" charset="0"/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	 3H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 + N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            2NH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0"/>
              </a:lnSpc>
              <a:buFont typeface="Arial" charset="0"/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ClrTx/>
              <a:buFont typeface="+mj-lt"/>
              <a:buAutoNum type="alphaUcPeriod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 mole</a:t>
            </a:r>
            <a:r>
              <a:rPr lang="en-US" sz="2400" dirty="0">
                <a:ea typeface="ＭＳ Ｐゴシック" charset="0"/>
                <a:cs typeface="Times New Roman" charset="0"/>
              </a:rPr>
              <a:t>–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mole factor for H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and N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is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ClrTx/>
              <a:buFont typeface="+mj-lt"/>
              <a:buAutoNum type="alphaUcPeriod"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ClrTx/>
              <a:buFont typeface="+mj-lt"/>
              <a:buAutoNum type="alphaUcPeriod"/>
              <a:defRPr/>
            </a:pPr>
            <a:endParaRPr lang="en-US" sz="2400" dirty="0" smtClean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ClrTx/>
              <a:buFont typeface="+mj-lt"/>
              <a:buAutoNum type="alphaUcPeriod"/>
              <a:defRPr/>
            </a:pPr>
            <a:endParaRPr lang="en-US" sz="2400" dirty="0" smtClean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ClrTx/>
              <a:buFont typeface="+mj-lt"/>
              <a:buAutoNum type="alphaUcPeriod"/>
              <a:defRPr/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A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mole</a:t>
            </a:r>
            <a:r>
              <a:rPr lang="en-US" sz="2400" dirty="0">
                <a:ea typeface="ＭＳ Ｐゴシック" charset="0"/>
                <a:cs typeface="Times New Roman" charset="0"/>
              </a:rPr>
              <a:t>–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mole factor for NH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and H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is</a:t>
            </a:r>
          </a:p>
          <a:p>
            <a:pPr marL="0" indent="0" eaLnBrk="1" hangingPunct="1">
              <a:spcBef>
                <a:spcPct val="10000"/>
              </a:spcBef>
              <a:buClrTx/>
              <a:buFont typeface="Arial"/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   </a:t>
            </a:r>
            <a:endParaRPr lang="en-US" sz="2400" baseline="-25000" dirty="0"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299" name="Straight Arrow Connector 5"/>
          <p:cNvCxnSpPr>
            <a:cxnSpLocks noChangeShapeType="1"/>
          </p:cNvCxnSpPr>
          <p:nvPr/>
        </p:nvCxnSpPr>
        <p:spPr bwMode="auto">
          <a:xfrm>
            <a:off x="3147445" y="2236244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7" name="Picture 6" descr="76_slide15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97" y="3356681"/>
            <a:ext cx="6524724" cy="785113"/>
          </a:xfrm>
          <a:prstGeom prst="rect">
            <a:avLst/>
          </a:prstGeom>
        </p:spPr>
      </p:pic>
      <p:pic>
        <p:nvPicPr>
          <p:cNvPr id="8" name="Picture 7" descr="76_slide15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93" y="5159348"/>
            <a:ext cx="7080642" cy="7851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23604" y="0"/>
            <a:ext cx="820396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1" name="Title 1"/>
          <p:cNvSpPr>
            <a:spLocks noGrp="1"/>
          </p:cNvSpPr>
          <p:nvPr>
            <p:ph type="title"/>
          </p:nvPr>
        </p:nvSpPr>
        <p:spPr>
          <a:xfrm>
            <a:off x="533400" y="26194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Solution</a:t>
            </a:r>
            <a:endParaRPr lang="en-US" baseline="30000" dirty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848600" cy="48006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Consider the following equation:</a:t>
            </a:r>
          </a:p>
          <a:p>
            <a:pPr eaLnBrk="1" hangingPunct="1">
              <a:spcAft>
                <a:spcPct val="20000"/>
              </a:spcAft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	 3H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 + N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            2NH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0"/>
              </a:lnSpc>
              <a:buFont typeface="Arial" charset="0"/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ClrTx/>
              <a:buFont typeface="+mj-lt"/>
              <a:buAutoNum type="alphaUcPeriod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 mole</a:t>
            </a:r>
            <a:r>
              <a:rPr lang="en-US" sz="2400" dirty="0">
                <a:ea typeface="ＭＳ Ｐゴシック" charset="0"/>
                <a:cs typeface="Times New Roman" charset="0"/>
              </a:rPr>
              <a:t>–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mole factor for H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and N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is </a:t>
            </a: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ClrTx/>
              <a:buFont typeface="+mj-lt"/>
              <a:buAutoNum type="alphaUcPeriod"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ClrTx/>
              <a:buFont typeface="+mj-lt"/>
              <a:buAutoNum type="alphaUcPeriod"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Bef>
                <a:spcPct val="10000"/>
              </a:spcBef>
              <a:spcAft>
                <a:spcPct val="10000"/>
              </a:spcAft>
              <a:buClrTx/>
              <a:buFont typeface="Arial"/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spcBef>
                <a:spcPct val="10000"/>
              </a:spcBef>
              <a:spcAft>
                <a:spcPct val="10000"/>
              </a:spcAft>
              <a:buClrTx/>
              <a:buFont typeface="+mj-lt"/>
              <a:buAutoNum type="alphaUcPeriod" startAt="2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 mole</a:t>
            </a:r>
            <a:r>
              <a:rPr lang="en-US" sz="2400" dirty="0">
                <a:ea typeface="ＭＳ Ｐゴシック" charset="0"/>
                <a:cs typeface="Times New Roman" charset="0"/>
              </a:rPr>
              <a:t>–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mole factor for NH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and H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is</a:t>
            </a:r>
          </a:p>
          <a:p>
            <a:pPr marL="0" indent="0" eaLnBrk="1" hangingPunct="1">
              <a:spcBef>
                <a:spcPct val="10000"/>
              </a:spcBef>
              <a:buClrTx/>
              <a:buFont typeface="Arial"/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   </a:t>
            </a:r>
            <a:endParaRPr lang="en-US" sz="2400" baseline="-25000" dirty="0">
              <a:ea typeface="ＭＳ Ｐゴシック" charset="0"/>
              <a:cs typeface="ＭＳ Ｐゴシック" charset="0"/>
            </a:endParaRPr>
          </a:p>
        </p:txBody>
      </p:sp>
      <p:cxnSp>
        <p:nvCxnSpPr>
          <p:cNvPr id="8" name="Straight Arrow Connector 5"/>
          <p:cNvCxnSpPr>
            <a:cxnSpLocks noChangeShapeType="1"/>
          </p:cNvCxnSpPr>
          <p:nvPr/>
        </p:nvCxnSpPr>
        <p:spPr bwMode="auto">
          <a:xfrm>
            <a:off x="3164537" y="2219152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7" name="Picture 6" descr="76_slide16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95" y="3197640"/>
            <a:ext cx="1848184" cy="785113"/>
          </a:xfrm>
          <a:prstGeom prst="rect">
            <a:avLst/>
          </a:prstGeom>
        </p:spPr>
      </p:pic>
      <p:pic>
        <p:nvPicPr>
          <p:cNvPr id="9" name="Picture 8" descr="76_slide16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95" y="5433739"/>
            <a:ext cx="2155402" cy="7851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85974" y="0"/>
            <a:ext cx="658026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61939"/>
            <a:ext cx="40703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Calculations with Mole Factors</a:t>
            </a:r>
          </a:p>
        </p:txBody>
      </p:sp>
      <p:sp>
        <p:nvSpPr>
          <p:cNvPr id="133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76962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How many moles of Fe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O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 can form from 6.0 moles of O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?</a:t>
            </a:r>
          </a:p>
          <a:p>
            <a:pPr algn="ctr" eaLnBrk="1" hangingPunct="1">
              <a:lnSpc>
                <a:spcPct val="130000"/>
              </a:lnSpc>
              <a:buFont typeface="Arial" charset="0"/>
              <a:buNone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4Fe(</a:t>
            </a:r>
            <a:r>
              <a:rPr lang="en-US" sz="2400" i="1" dirty="0">
                <a:latin typeface="Times New Roman" pitchFamily="18" charset="0"/>
                <a:ea typeface="ＭＳ Ｐゴシック" pitchFamily="34" charset="-128"/>
              </a:rPr>
              <a:t>s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) + 3O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(</a:t>
            </a:r>
            <a:r>
              <a:rPr lang="en-US" sz="2400" i="1" dirty="0">
                <a:latin typeface="Times New Roman" pitchFamily="18" charset="0"/>
                <a:ea typeface="ＭＳ Ｐゴシック" pitchFamily="34" charset="-128"/>
              </a:rPr>
              <a:t>g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)           2Fe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O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(</a:t>
            </a:r>
            <a:r>
              <a:rPr lang="en-US" sz="2400" i="1" dirty="0">
                <a:latin typeface="Times New Roman" pitchFamily="18" charset="0"/>
                <a:ea typeface="ＭＳ Ｐゴシック" pitchFamily="34" charset="-128"/>
              </a:rPr>
              <a:t>s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)</a:t>
            </a:r>
            <a:endParaRPr lang="en-US" sz="2400" baseline="-25000" dirty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en-US" sz="2400" dirty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Relationship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3 moles of O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= 2 moles of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Fe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O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3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endParaRPr lang="en-US" sz="2400" baseline="-25000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endParaRPr lang="en-US" sz="2400" baseline="-250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Use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 mole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–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mole factor to determine the moles of Fe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 </a:t>
            </a:r>
          </a:p>
        </p:txBody>
      </p:sp>
      <p:cxnSp>
        <p:nvCxnSpPr>
          <p:cNvPr id="13340" name="Straight Arrow Connector 5"/>
          <p:cNvCxnSpPr>
            <a:cxnSpLocks noChangeShapeType="1"/>
          </p:cNvCxnSpPr>
          <p:nvPr/>
        </p:nvCxnSpPr>
        <p:spPr bwMode="auto">
          <a:xfrm>
            <a:off x="4489963" y="25146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grpSp>
        <p:nvGrpSpPr>
          <p:cNvPr id="5" name="Group 4"/>
          <p:cNvGrpSpPr/>
          <p:nvPr/>
        </p:nvGrpSpPr>
        <p:grpSpPr>
          <a:xfrm>
            <a:off x="1503212" y="3662713"/>
            <a:ext cx="5866399" cy="785113"/>
            <a:chOff x="1624271" y="4500522"/>
            <a:chExt cx="5866399" cy="785113"/>
          </a:xfrm>
        </p:grpSpPr>
        <p:pic>
          <p:nvPicPr>
            <p:cNvPr id="10" name="Picture 9" descr="76_slide9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71" y="4500522"/>
              <a:ext cx="5866399" cy="785113"/>
            </a:xfrm>
            <a:prstGeom prst="rect">
              <a:avLst/>
            </a:prstGeom>
          </p:spPr>
        </p:pic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1846634" y="4893078"/>
              <a:ext cx="1081392" cy="1143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 flipV="1">
              <a:off x="3804163" y="5007378"/>
              <a:ext cx="990600" cy="17145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</p:grpSp>
      <p:pic>
        <p:nvPicPr>
          <p:cNvPr id="1026" name="Picture 2" descr="G:\08VOL4\Graphics\Powerpoint\PEARSON\PE006-TIMBERLAKE-13e\Final Files\Core chemistry skill-fact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1624" y="544512"/>
            <a:ext cx="2480379" cy="59195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09062" y="0"/>
            <a:ext cx="734938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61939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Learning Check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72390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How many moles of Fe are needed for the reaction of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12.0 moles of O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?</a:t>
            </a:r>
          </a:p>
          <a:p>
            <a:pPr algn="ctr" eaLnBrk="1" hangingPunct="1">
              <a:lnSpc>
                <a:spcPct val="130000"/>
              </a:lnSpc>
              <a:buFont typeface="Arial" charset="0"/>
              <a:buNone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4Fe(</a:t>
            </a:r>
            <a:r>
              <a:rPr lang="en-US" sz="2400" i="1" dirty="0">
                <a:latin typeface="Times New Roman" pitchFamily="18" charset="0"/>
                <a:ea typeface="ＭＳ Ｐゴシック" pitchFamily="34" charset="-128"/>
              </a:rPr>
              <a:t>s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) + 3O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(</a:t>
            </a:r>
            <a:r>
              <a:rPr lang="en-US" sz="2400" i="1" dirty="0">
                <a:latin typeface="Times New Roman" pitchFamily="18" charset="0"/>
                <a:ea typeface="ＭＳ Ｐゴシック" pitchFamily="34" charset="-128"/>
              </a:rPr>
              <a:t>g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)          2Fe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O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(</a:t>
            </a:r>
            <a:r>
              <a:rPr lang="en-US" sz="2400" i="1" dirty="0">
                <a:latin typeface="Times New Roman" pitchFamily="18" charset="0"/>
                <a:ea typeface="ＭＳ Ｐゴシック" pitchFamily="34" charset="-128"/>
              </a:rPr>
              <a:t>s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)</a:t>
            </a:r>
            <a:endParaRPr lang="en-US" sz="2400" baseline="-25000" dirty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		</a:t>
            </a:r>
          </a:p>
          <a:p>
            <a:pPr eaLnBrk="1" hangingPunct="1">
              <a:spcBef>
                <a:spcPct val="10000"/>
              </a:spcBef>
              <a:buFont typeface="Arial" charset="0"/>
              <a:buNone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A.  3.00 moles of Fe 		</a:t>
            </a:r>
          </a:p>
          <a:p>
            <a:pPr eaLnBrk="1" hangingPunct="1">
              <a:spcBef>
                <a:spcPct val="10000"/>
              </a:spcBef>
              <a:buFont typeface="Arial" charset="0"/>
              <a:buNone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B.  9.00 moles of Fe	</a:t>
            </a:r>
          </a:p>
          <a:p>
            <a:pPr eaLnBrk="1" hangingPunct="1">
              <a:spcBef>
                <a:spcPct val="10000"/>
              </a:spcBef>
              <a:buFont typeface="Arial" charset="0"/>
              <a:buNone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C.  16.0 moles of Fe</a:t>
            </a:r>
          </a:p>
          <a:p>
            <a:pPr eaLnBrk="1" hangingPunct="1">
              <a:spcBef>
                <a:spcPct val="10000"/>
              </a:spcBef>
              <a:buFont typeface="Arial" charset="0"/>
              <a:buNone/>
            </a:pPr>
            <a:endParaRPr lang="en-US" sz="2400" dirty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dirty="0">
                <a:latin typeface="Times New Roman" pitchFamily="18" charset="0"/>
                <a:ea typeface="ＭＳ Ｐゴシック" pitchFamily="34" charset="-128"/>
              </a:rPr>
              <a:t>	 </a:t>
            </a:r>
            <a:endParaRPr lang="en-US" sz="2400" dirty="0">
              <a:latin typeface="Times New Roman" pitchFamily="18" charset="0"/>
              <a:ea typeface="ＭＳ Ｐゴシック" pitchFamily="34" charset="-128"/>
            </a:endParaRPr>
          </a:p>
        </p:txBody>
      </p:sp>
      <p:cxnSp>
        <p:nvCxnSpPr>
          <p:cNvPr id="32771" name="Straight Arrow Connector 5"/>
          <p:cNvCxnSpPr>
            <a:cxnSpLocks noChangeShapeType="1"/>
          </p:cNvCxnSpPr>
          <p:nvPr/>
        </p:nvCxnSpPr>
        <p:spPr bwMode="auto">
          <a:xfrm>
            <a:off x="4343400" y="2895600"/>
            <a:ext cx="45720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43245" y="0"/>
            <a:ext cx="700755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61937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6962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How many moles of Fe are needed for the reaction of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12.0 moles of O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?</a:t>
            </a:r>
          </a:p>
          <a:p>
            <a:pPr algn="ctr" eaLnBrk="1" hangingPunct="1">
              <a:lnSpc>
                <a:spcPct val="130000"/>
              </a:lnSpc>
              <a:buFont typeface="Arial" charset="0"/>
              <a:buNone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4Fe(</a:t>
            </a:r>
            <a:r>
              <a:rPr lang="en-US" sz="2400" i="1" dirty="0">
                <a:latin typeface="Times New Roman" pitchFamily="18" charset="0"/>
                <a:ea typeface="ＭＳ Ｐゴシック" pitchFamily="34" charset="-128"/>
              </a:rPr>
              <a:t>s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) + 3O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(</a:t>
            </a:r>
            <a:r>
              <a:rPr lang="en-US" sz="2400" i="1" dirty="0">
                <a:latin typeface="Times New Roman" pitchFamily="18" charset="0"/>
                <a:ea typeface="ＭＳ Ｐゴシック" pitchFamily="34" charset="-128"/>
              </a:rPr>
              <a:t>g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)          2Fe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O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(</a:t>
            </a:r>
            <a:r>
              <a:rPr lang="en-US" sz="2400" i="1" dirty="0">
                <a:latin typeface="Times New Roman" pitchFamily="18" charset="0"/>
                <a:ea typeface="ＭＳ Ｐゴシック" pitchFamily="34" charset="-128"/>
              </a:rPr>
              <a:t>s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)</a:t>
            </a:r>
            <a:endParaRPr lang="en-US" sz="2400" baseline="-25000" dirty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ea typeface="ＭＳ Ｐゴシック" pitchFamily="34" charset="-128"/>
              </a:rPr>
              <a:t>STEP 1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ea typeface="ＭＳ Ｐゴシック" pitchFamily="34" charset="-128"/>
              </a:rPr>
              <a:t>  </a:t>
            </a:r>
            <a:r>
              <a:rPr lang="en-US" sz="2400" b="1" dirty="0">
                <a:latin typeface="Times New Roman" pitchFamily="18" charset="0"/>
                <a:ea typeface="ＭＳ Ｐゴシック" pitchFamily="34" charset="-128"/>
              </a:rPr>
              <a:t>State the given and needed quantities. </a:t>
            </a: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		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  </a:t>
            </a: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endParaRPr lang="en-US" sz="2400" b="1" dirty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endParaRPr lang="en-US" sz="2400" b="1" dirty="0">
              <a:latin typeface="Times New Roman" pitchFamily="18" charset="0"/>
              <a:ea typeface="ＭＳ Ｐゴシック" pitchFamily="34" charset="-128"/>
            </a:endParaRPr>
          </a:p>
        </p:txBody>
      </p:sp>
      <p:cxnSp>
        <p:nvCxnSpPr>
          <p:cNvPr id="34819" name="Straight Arrow Connector 5"/>
          <p:cNvCxnSpPr>
            <a:cxnSpLocks noChangeShapeType="1"/>
          </p:cNvCxnSpPr>
          <p:nvPr/>
        </p:nvCxnSpPr>
        <p:spPr bwMode="auto">
          <a:xfrm>
            <a:off x="4572000" y="2819400"/>
            <a:ext cx="45720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6" name="Rounded Rectangle 5"/>
          <p:cNvSpPr/>
          <p:nvPr/>
        </p:nvSpPr>
        <p:spPr>
          <a:xfrm>
            <a:off x="609600" y="3886200"/>
            <a:ext cx="7740650" cy="1524000"/>
          </a:xfrm>
          <a:prstGeom prst="roundRect">
            <a:avLst/>
          </a:prstGeom>
          <a:solidFill>
            <a:srgbClr val="A992FF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ANALYZE	        GIVEN	          NEED          CONNECT</a:t>
            </a:r>
          </a:p>
          <a:p>
            <a:pPr eaLnBrk="0" hangingPunct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THE PROBLEM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       12.0 moles O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        moles Fe       mole-mole factor</a:t>
            </a:r>
          </a:p>
          <a:p>
            <a:pPr eaLnBrk="0" hangingPunct="0"/>
            <a:endParaRPr lang="en-US" sz="20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0" hangingPunct="0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                             4Fe(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) + 3O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(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) 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    2 Fe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O</a:t>
            </a:r>
            <a:r>
              <a:rPr lang="en-US" sz="2000" baseline="-25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(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) </a:t>
            </a:r>
          </a:p>
        </p:txBody>
      </p:sp>
      <p:cxnSp>
        <p:nvCxnSpPr>
          <p:cNvPr id="34821" name="Straight Arrow Connector 5"/>
          <p:cNvCxnSpPr>
            <a:cxnSpLocks noChangeShapeType="1"/>
          </p:cNvCxnSpPr>
          <p:nvPr/>
        </p:nvCxnSpPr>
        <p:spPr bwMode="auto">
          <a:xfrm>
            <a:off x="4370324" y="5161026"/>
            <a:ext cx="38100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50250" y="0"/>
            <a:ext cx="79375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61939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76962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How many moles of Fe are needed for the reaction of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12.0 moles of O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?</a:t>
            </a:r>
          </a:p>
          <a:p>
            <a:pPr algn="ctr" eaLnBrk="1" hangingPunct="1">
              <a:lnSpc>
                <a:spcPct val="130000"/>
              </a:lnSpc>
              <a:buFont typeface="Arial" charset="0"/>
              <a:buNone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4Fe(</a:t>
            </a:r>
            <a:r>
              <a:rPr lang="en-US" sz="2400" i="1" dirty="0">
                <a:latin typeface="Times New Roman" pitchFamily="18" charset="0"/>
                <a:ea typeface="ＭＳ Ｐゴシック" pitchFamily="34" charset="-128"/>
              </a:rPr>
              <a:t>s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) + 3O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(</a:t>
            </a:r>
            <a:r>
              <a:rPr lang="en-US" sz="2400" i="1" dirty="0">
                <a:latin typeface="Times New Roman" pitchFamily="18" charset="0"/>
                <a:ea typeface="ＭＳ Ｐゴシック" pitchFamily="34" charset="-128"/>
              </a:rPr>
              <a:t>g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)           2Fe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O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(</a:t>
            </a:r>
            <a:r>
              <a:rPr lang="en-US" sz="2400" i="1" dirty="0">
                <a:latin typeface="Times New Roman" pitchFamily="18" charset="0"/>
                <a:ea typeface="ＭＳ Ｐゴシック" pitchFamily="34" charset="-128"/>
              </a:rPr>
              <a:t>s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)</a:t>
            </a: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endParaRPr lang="en-US" sz="2400" baseline="-25000" dirty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ea typeface="ＭＳ Ｐゴシック" pitchFamily="34" charset="-128"/>
              </a:rPr>
              <a:t>STEP 2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ea typeface="ＭＳ Ｐゴシック" pitchFamily="34" charset="-128"/>
              </a:rPr>
              <a:t>  </a:t>
            </a:r>
            <a:r>
              <a:rPr lang="en-US" sz="2400" b="1" dirty="0">
                <a:latin typeface="Times New Roman" pitchFamily="18" charset="0"/>
                <a:ea typeface="ＭＳ Ｐゴシック" pitchFamily="34" charset="-128"/>
              </a:rPr>
              <a:t>Write a plan to convert the given to the needed 	  	   quantity (moles).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		</a:t>
            </a: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endParaRPr lang="en-US" sz="2400" baseline="-25000" dirty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		   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 moles of O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                            moles of Fe </a:t>
            </a: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endParaRPr lang="en-US" sz="2400" b="1" dirty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endParaRPr lang="en-US" sz="2400" b="1" dirty="0">
              <a:latin typeface="Times New Roman" pitchFamily="18" charset="0"/>
              <a:ea typeface="ＭＳ Ｐゴシック" pitchFamily="34" charset="-128"/>
            </a:endParaRPr>
          </a:p>
        </p:txBody>
      </p:sp>
      <p:cxnSp>
        <p:nvCxnSpPr>
          <p:cNvPr id="36867" name="Straight Arrow Connector 5"/>
          <p:cNvCxnSpPr>
            <a:cxnSpLocks noChangeShapeType="1"/>
          </p:cNvCxnSpPr>
          <p:nvPr/>
        </p:nvCxnSpPr>
        <p:spPr bwMode="auto">
          <a:xfrm>
            <a:off x="4572000" y="2881043"/>
            <a:ext cx="45720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Pentagon 1"/>
          <p:cNvSpPr/>
          <p:nvPr/>
        </p:nvSpPr>
        <p:spPr>
          <a:xfrm>
            <a:off x="3505200" y="4419600"/>
            <a:ext cx="1752600" cy="6858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Mole–mole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240" y="66631"/>
            <a:ext cx="734939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61938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76962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/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How many moles of Fe are needed for the reaction of</a:t>
            </a:r>
          </a:p>
          <a:p>
            <a:pPr eaLnBrk="1" hangingPunct="1">
              <a:spcBef>
                <a:spcPct val="0"/>
              </a:spcBef>
              <a:buFont typeface="Arial"/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12.0 moles of O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?</a:t>
            </a:r>
          </a:p>
          <a:p>
            <a:pPr algn="ctr" eaLnBrk="1" hangingPunct="1">
              <a:lnSpc>
                <a:spcPct val="130000"/>
              </a:lnSpc>
              <a:buFont typeface="Arial"/>
              <a:buNone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4Fe(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 + 3O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           2Fe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O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130000"/>
              </a:lnSpc>
              <a:buFont typeface="Arial"/>
              <a:buNone/>
              <a:defRPr/>
            </a:pPr>
            <a:endParaRPr lang="en-US" sz="2400" baseline="-25000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100"/>
              </a:spcBef>
              <a:buFont typeface="Arial"/>
              <a:buNone/>
              <a:defRPr/>
            </a:pPr>
            <a:r>
              <a:rPr lang="en-US" sz="2400" b="1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STEP 3</a:t>
            </a:r>
            <a:r>
              <a:rPr lang="en-US" sz="2400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sz="2400" b="1" dirty="0">
                <a:ea typeface="ＭＳ Ｐゴシック" charset="0"/>
                <a:cs typeface="ＭＳ Ｐゴシック" charset="0"/>
              </a:rPr>
              <a:t>Use coefficients to write mole</a:t>
            </a:r>
            <a:r>
              <a:rPr lang="en-US" sz="2400" b="1" dirty="0">
                <a:ea typeface="ＭＳ Ｐゴシック" charset="0"/>
                <a:cs typeface="Times New Roman" charset="0"/>
              </a:rPr>
              <a:t>–</a:t>
            </a:r>
            <a:r>
              <a:rPr lang="en-US" sz="2400" b="1" dirty="0">
                <a:ea typeface="ＭＳ Ｐゴシック" charset="0"/>
                <a:cs typeface="ＭＳ Ｐゴシック" charset="0"/>
              </a:rPr>
              <a:t>mole factors.</a:t>
            </a:r>
          </a:p>
          <a:p>
            <a:pPr eaLnBrk="1" hangingPunct="1">
              <a:spcBef>
                <a:spcPts val="100"/>
              </a:spcBef>
              <a:buFont typeface="Arial"/>
              <a:buNone/>
              <a:defRPr/>
            </a:pP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100"/>
              </a:spcBef>
              <a:buFont typeface="Arial" charset="0"/>
              <a:buNone/>
              <a:defRPr/>
            </a:pPr>
            <a:r>
              <a:rPr lang="en-US" sz="2400" baseline="-25000" dirty="0">
                <a:ea typeface="ＭＳ Ｐゴシック" charset="0"/>
                <a:cs typeface="ＭＳ Ｐゴシック" charset="0"/>
              </a:rPr>
              <a:t>			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3 moles of O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= 4 moles of Fe 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30000"/>
              </a:lnSpc>
              <a:buFont typeface="Arial" charset="0"/>
              <a:buNone/>
              <a:defRPr/>
            </a:pPr>
            <a:endParaRPr lang="en-US" sz="2400" b="1" dirty="0">
              <a:ea typeface="ＭＳ Ｐゴシック" charset="0"/>
              <a:cs typeface="ＭＳ Ｐゴシック" charset="0"/>
            </a:endParaRPr>
          </a:p>
        </p:txBody>
      </p:sp>
      <p:cxnSp>
        <p:nvCxnSpPr>
          <p:cNvPr id="7" name="Straight Arrow Connector 5"/>
          <p:cNvCxnSpPr>
            <a:cxnSpLocks noChangeShapeType="1"/>
          </p:cNvCxnSpPr>
          <p:nvPr/>
        </p:nvCxnSpPr>
        <p:spPr bwMode="auto">
          <a:xfrm>
            <a:off x="4572000" y="2895600"/>
            <a:ext cx="45720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6" name="Picture 5" descr="76_slide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23" y="4903607"/>
            <a:ext cx="3175754" cy="6826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68882" y="0"/>
            <a:ext cx="675118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61938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256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0737" y="1396544"/>
            <a:ext cx="77089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How many moles of Fe are needed for the reaction of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12.0 moles of O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?</a:t>
            </a:r>
          </a:p>
          <a:p>
            <a:pPr algn="ctr" eaLnBrk="1" hangingPunct="1">
              <a:lnSpc>
                <a:spcPct val="130000"/>
              </a:lnSpc>
              <a:buFont typeface="Arial" charset="0"/>
              <a:buNone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4Fe(</a:t>
            </a:r>
            <a:r>
              <a:rPr lang="en-US" sz="2400" i="1" dirty="0">
                <a:latin typeface="Times New Roman" pitchFamily="18" charset="0"/>
                <a:ea typeface="ＭＳ Ｐゴシック" pitchFamily="34" charset="-128"/>
              </a:rPr>
              <a:t>s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) + 3O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(</a:t>
            </a:r>
            <a:r>
              <a:rPr lang="en-US" sz="2400" i="1" dirty="0">
                <a:latin typeface="Times New Roman" pitchFamily="18" charset="0"/>
                <a:ea typeface="ＭＳ Ｐゴシック" pitchFamily="34" charset="-128"/>
              </a:rPr>
              <a:t>g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)           2Fe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O</a:t>
            </a:r>
            <a:r>
              <a:rPr lang="en-US" sz="2400" baseline="-25000" dirty="0"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(</a:t>
            </a:r>
            <a:r>
              <a:rPr lang="en-US" sz="2400" i="1" dirty="0">
                <a:latin typeface="Times New Roman" pitchFamily="18" charset="0"/>
                <a:ea typeface="ＭＳ Ｐゴシック" pitchFamily="34" charset="-128"/>
              </a:rPr>
              <a:t>s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)</a:t>
            </a: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ea typeface="ＭＳ Ｐゴシック" pitchFamily="34" charset="-128"/>
              </a:rPr>
              <a:t>STEP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ea typeface="ＭＳ Ｐゴシック" pitchFamily="34" charset="-128"/>
              </a:rPr>
              <a:t>4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ea typeface="ＭＳ Ｐゴシック" pitchFamily="34" charset="-128"/>
              </a:rPr>
              <a:t>  </a:t>
            </a:r>
            <a:r>
              <a:rPr lang="en-US" sz="2400" b="1" dirty="0">
                <a:latin typeface="Times New Roman" pitchFamily="18" charset="0"/>
                <a:ea typeface="ＭＳ Ｐゴシック" pitchFamily="34" charset="-128"/>
              </a:rPr>
              <a:t>Set up the problem to give the needed	  	 quantity (moles).</a:t>
            </a: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endParaRPr lang="en-US" sz="2400" b="1" dirty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endParaRPr lang="en-US" sz="2400" b="1" dirty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endParaRPr lang="en-US" sz="2400" dirty="0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The 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answer is C.</a:t>
            </a:r>
            <a:endParaRPr lang="en-US" sz="2400" b="1" dirty="0">
              <a:latin typeface="Times New Roman" pitchFamily="18" charset="0"/>
              <a:ea typeface="ＭＳ Ｐゴシック" pitchFamily="34" charset="-128"/>
            </a:endParaRPr>
          </a:p>
        </p:txBody>
      </p:sp>
      <p:cxnSp>
        <p:nvCxnSpPr>
          <p:cNvPr id="13" name="Straight Arrow Connector 5"/>
          <p:cNvCxnSpPr>
            <a:cxnSpLocks noChangeShapeType="1"/>
          </p:cNvCxnSpPr>
          <p:nvPr/>
        </p:nvCxnSpPr>
        <p:spPr bwMode="auto">
          <a:xfrm>
            <a:off x="4425738" y="2526543"/>
            <a:ext cx="45720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grpSp>
        <p:nvGrpSpPr>
          <p:cNvPr id="5" name="Group 4"/>
          <p:cNvGrpSpPr/>
          <p:nvPr/>
        </p:nvGrpSpPr>
        <p:grpSpPr>
          <a:xfrm>
            <a:off x="1917564" y="4354750"/>
            <a:ext cx="5286099" cy="1380924"/>
            <a:chOff x="1372796" y="4325566"/>
            <a:chExt cx="5286099" cy="1380924"/>
          </a:xfrm>
        </p:grpSpPr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3813242" y="4325566"/>
              <a:ext cx="725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exact</a:t>
              </a:r>
            </a:p>
          </p:txBody>
        </p:sp>
        <p:sp>
          <p:nvSpPr>
            <p:cNvPr id="15" name="TextBox 8"/>
            <p:cNvSpPr txBox="1">
              <a:spLocks noChangeArrowheads="1"/>
            </p:cNvSpPr>
            <p:nvPr/>
          </p:nvSpPr>
          <p:spPr bwMode="auto">
            <a:xfrm>
              <a:off x="3817329" y="5297657"/>
              <a:ext cx="7254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exact</a:t>
              </a:r>
            </a:p>
          </p:txBody>
        </p:sp>
        <p:sp>
          <p:nvSpPr>
            <p:cNvPr id="16" name="TextBox 9"/>
            <p:cNvSpPr txBox="1">
              <a:spLocks noChangeArrowheads="1"/>
            </p:cNvSpPr>
            <p:nvPr/>
          </p:nvSpPr>
          <p:spPr bwMode="auto">
            <a:xfrm>
              <a:off x="1629383" y="5306440"/>
              <a:ext cx="12319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Three SFs</a:t>
              </a:r>
            </a:p>
          </p:txBody>
        </p:sp>
        <p:sp>
          <p:nvSpPr>
            <p:cNvPr id="17" name="TextBox 10"/>
            <p:cNvSpPr txBox="1">
              <a:spLocks noChangeArrowheads="1"/>
            </p:cNvSpPr>
            <p:nvPr/>
          </p:nvSpPr>
          <p:spPr bwMode="auto">
            <a:xfrm>
              <a:off x="5374533" y="5282135"/>
              <a:ext cx="12319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Three SFs</a:t>
              </a:r>
            </a:p>
          </p:txBody>
        </p:sp>
        <p:pic>
          <p:nvPicPr>
            <p:cNvPr id="18" name="Picture 17" descr="76_slide15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2796" y="4687811"/>
              <a:ext cx="5286099" cy="721718"/>
            </a:xfrm>
            <a:prstGeom prst="rect">
              <a:avLst/>
            </a:prstGeom>
          </p:spPr>
        </p:pic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flipV="1">
              <a:off x="1916349" y="4896270"/>
              <a:ext cx="1214201" cy="2286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 flipV="1">
              <a:off x="3746500" y="5124870"/>
              <a:ext cx="1054100" cy="1524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34161" y="0"/>
            <a:ext cx="69702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4068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3352"/>
            <a:ext cx="8210550" cy="1143000"/>
          </a:xfrm>
        </p:spPr>
        <p:txBody>
          <a:bodyPr/>
          <a:lstStyle/>
          <a:p>
            <a:pPr eaLnBrk="1" hangingPunct="1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7.8  </a:t>
            </a:r>
            <a:r>
              <a:rPr lang="en-US" dirty="0">
                <a:solidFill>
                  <a:srgbClr val="800000"/>
                </a:solidFill>
              </a:rPr>
              <a:t>Mass Calculations for Chemical 	Reactions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45152"/>
            <a:ext cx="3962400" cy="3222661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dirty="0"/>
              <a:t>A mixture of acetylene and oxygen undergoes combustion during the welding of metals. We can calculate the mass of acetylene used to weld a specific mass of metal.</a:t>
            </a:r>
            <a:endParaRPr lang="en-US" sz="2400" b="1" dirty="0"/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685800" y="510540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Learning Goal 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Given the mass in grams of a substance in a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reaction, calculate the mass in grams of another substance in the reaction.</a:t>
            </a:r>
          </a:p>
        </p:txBody>
      </p:sp>
      <p:pic>
        <p:nvPicPr>
          <p:cNvPr id="6" name="Picture 5" descr="07_Pg238_UnFigur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7621" y="1642067"/>
            <a:ext cx="2556806" cy="33881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64427" y="66631"/>
            <a:ext cx="68302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2678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200027"/>
            <a:ext cx="4997450" cy="914400"/>
          </a:xfrm>
        </p:spPr>
        <p:txBody>
          <a:bodyPr/>
          <a:lstStyle/>
          <a:p>
            <a:pPr eaLnBrk="1" hangingPunct="1"/>
            <a:r>
              <a:rPr lang="en-US" sz="3200" dirty="0"/>
              <a:t>Mass Calculations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9" y="1600200"/>
            <a:ext cx="8334375" cy="3046988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Given a balanced chemical equation, we can convert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mass of one substance A to another substance B by</a:t>
            </a:r>
          </a:p>
          <a:p>
            <a:pPr marL="320040" indent="-320040"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first, converting the mass of substance A to moles using the molar mass of A</a:t>
            </a:r>
          </a:p>
          <a:p>
            <a:pPr marL="320040" indent="-320040"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second, converting moles of substance A to moles of substance B using the mole ratio of B to A in the balanced equation</a:t>
            </a:r>
          </a:p>
          <a:p>
            <a:pPr marL="320040" indent="-320040"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third, converting moles of substance B to grams using the </a:t>
            </a:r>
            <a:br>
              <a:rPr lang="en-US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molar mass of B</a:t>
            </a:r>
          </a:p>
        </p:txBody>
      </p:sp>
      <p:pic>
        <p:nvPicPr>
          <p:cNvPr id="5" name="Picture 4" descr="07_Pg238_UnFigure_1.jpg"/>
          <p:cNvPicPr>
            <a:picLocks noChangeAspect="1"/>
          </p:cNvPicPr>
          <p:nvPr/>
        </p:nvPicPr>
        <p:blipFill>
          <a:blip r:embed="rId2" cstate="print"/>
          <a:srcRect b="14949"/>
          <a:stretch>
            <a:fillRect/>
          </a:stretch>
        </p:blipFill>
        <p:spPr>
          <a:xfrm>
            <a:off x="461644" y="4943308"/>
            <a:ext cx="8534400" cy="1073238"/>
          </a:xfrm>
          <a:prstGeom prst="rect">
            <a:avLst/>
          </a:prstGeom>
        </p:spPr>
      </p:pic>
      <p:pic>
        <p:nvPicPr>
          <p:cNvPr id="1026" name="Picture 2" descr="G:\08VOL4\Graphics\Powerpoint\PEARSON\PE006-TIMBERLAKE-13e\Final Files\Core chemistry skil-grams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1713" y="522514"/>
            <a:ext cx="2577444" cy="61667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1791" y="0"/>
            <a:ext cx="692209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58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sz="3800" b="1" dirty="0"/>
              <a:t>Solution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7315200" cy="4419600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What is the number of atoms in 2.0 moles of Al?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3</a:t>
            </a:r>
            <a:r>
              <a:rPr lang="en-US" sz="2400" dirty="0">
                <a:solidFill>
                  <a:srgbClr val="BF8700"/>
                </a:solidFill>
              </a:rPr>
              <a:t>  </a:t>
            </a:r>
            <a:r>
              <a:rPr lang="en-US" sz="2400" b="1" dirty="0"/>
              <a:t>Use Avogadro’</a:t>
            </a:r>
            <a:r>
              <a:rPr lang="en-US" altLang="ja-JP" sz="2400" b="1" dirty="0"/>
              <a:t>s number to write conversion</a:t>
            </a:r>
            <a:br>
              <a:rPr lang="en-US" altLang="ja-JP" sz="2400" b="1" dirty="0"/>
            </a:br>
            <a:r>
              <a:rPr lang="en-US" altLang="ja-JP" sz="2400" b="1" dirty="0"/>
              <a:t>           factors.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		   1 mole of Al = 6.02 </a:t>
            </a:r>
            <a:r>
              <a:rPr lang="en-US" sz="2400" dirty="0">
                <a:ea typeface="Times New Roman" charset="0"/>
                <a:cs typeface="Times New Roman" charset="0"/>
              </a:rPr>
              <a:t>×</a:t>
            </a:r>
            <a:r>
              <a:rPr lang="en-US" sz="2400" dirty="0"/>
              <a:t> 10</a:t>
            </a:r>
            <a:r>
              <a:rPr lang="en-US" sz="2400" baseline="30000" dirty="0"/>
              <a:t>23</a:t>
            </a:r>
            <a:r>
              <a:rPr lang="en-US" sz="2400" dirty="0"/>
              <a:t> atoms of Al</a:t>
            </a:r>
            <a:endParaRPr lang="en-US" sz="2400" baseline="-25000" dirty="0"/>
          </a:p>
        </p:txBody>
      </p:sp>
      <p:pic>
        <p:nvPicPr>
          <p:cNvPr id="5" name="Picture 1" descr="71_slide1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18" y="4267200"/>
            <a:ext cx="59737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2701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257178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Mass N</a:t>
            </a:r>
            <a:r>
              <a:rPr lang="en-US" baseline="-25000" dirty="0"/>
              <a:t>2</a:t>
            </a:r>
            <a:r>
              <a:rPr lang="en-US" dirty="0"/>
              <a:t> − Mass NH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1534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Suppose we want to determine the mass (grams) of NH</a:t>
            </a:r>
            <a:r>
              <a:rPr lang="en-US" sz="2400" baseline="-25000" dirty="0"/>
              <a:t>3</a:t>
            </a:r>
            <a:r>
              <a:rPr lang="en-US" sz="2400" dirty="0"/>
              <a:t> that can be produced from 32 grams of N</a:t>
            </a:r>
            <a:r>
              <a:rPr lang="en-US" sz="2400" baseline="-25000" dirty="0"/>
              <a:t>2</a:t>
            </a:r>
            <a:r>
              <a:rPr lang="en-US" sz="2400" dirty="0"/>
              <a:t> in the following equation: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+ 3H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 2NH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</a:rPr>
              <a:t>SOLUTION: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1</a:t>
            </a:r>
            <a:r>
              <a:rPr lang="en-US" sz="2400" b="1" dirty="0">
                <a:solidFill>
                  <a:srgbClr val="000090"/>
                </a:solidFill>
              </a:rPr>
              <a:t> 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b="1" dirty="0"/>
              <a:t>State the given and needed quantities (grams).</a:t>
            </a:r>
            <a:endParaRPr lang="en-US" sz="2400" dirty="0"/>
          </a:p>
        </p:txBody>
      </p:sp>
      <p:cxnSp>
        <p:nvCxnSpPr>
          <p:cNvPr id="17412" name="Straight Arrow Connector 5"/>
          <p:cNvCxnSpPr>
            <a:cxnSpLocks noChangeShapeType="1"/>
          </p:cNvCxnSpPr>
          <p:nvPr/>
        </p:nvCxnSpPr>
        <p:spPr bwMode="auto">
          <a:xfrm>
            <a:off x="4760964" y="2550908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469900" y="4200525"/>
            <a:ext cx="8439150" cy="1524000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000" b="1" dirty="0">
                <a:latin typeface="Times New Roman" pitchFamily="18" charset="0"/>
              </a:rPr>
              <a:t>ANALYZE	        GIVEN	  NEED                     CONNECT</a:t>
            </a:r>
          </a:p>
          <a:p>
            <a:r>
              <a:rPr lang="en-US" sz="2000" b="1" dirty="0">
                <a:latin typeface="Times New Roman" pitchFamily="18" charset="0"/>
              </a:rPr>
              <a:t>THE PROBLEM</a:t>
            </a:r>
            <a:r>
              <a:rPr lang="en-US" sz="2000" dirty="0">
                <a:latin typeface="Times New Roman" pitchFamily="18" charset="0"/>
              </a:rPr>
              <a:t>       32 g of N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       grams of NH</a:t>
            </a:r>
            <a:r>
              <a:rPr lang="en-US" sz="2000" baseline="-25000" dirty="0">
                <a:latin typeface="Times New Roman" pitchFamily="18" charset="0"/>
              </a:rPr>
              <a:t>3              </a:t>
            </a:r>
            <a:r>
              <a:rPr lang="en-US" sz="2000" dirty="0">
                <a:latin typeface="Times New Roman" pitchFamily="18" charset="0"/>
              </a:rPr>
              <a:t>molar masses,</a:t>
            </a:r>
          </a:p>
          <a:p>
            <a:r>
              <a:rPr lang="en-US" sz="2000" dirty="0">
                <a:latin typeface="Times New Roman" pitchFamily="18" charset="0"/>
              </a:rPr>
              <a:t>                                                                                               mole-mole factor</a:t>
            </a:r>
          </a:p>
          <a:p>
            <a:r>
              <a:rPr lang="en-US" sz="2000" dirty="0">
                <a:latin typeface="Times New Roman" pitchFamily="18" charset="0"/>
              </a:rPr>
              <a:t>		        	</a:t>
            </a:r>
          </a:p>
          <a:p>
            <a:r>
              <a:rPr lang="en-US" sz="2000" dirty="0">
                <a:latin typeface="Times New Roman" pitchFamily="18" charset="0"/>
              </a:rPr>
              <a:t>		     N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g</a:t>
            </a:r>
            <a:r>
              <a:rPr lang="en-US" sz="2000" dirty="0">
                <a:latin typeface="Times New Roman" pitchFamily="18" charset="0"/>
              </a:rPr>
              <a:t>) + 3H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g</a:t>
            </a:r>
            <a:r>
              <a:rPr lang="en-US" sz="2000" dirty="0">
                <a:latin typeface="Times New Roman" pitchFamily="18" charset="0"/>
              </a:rPr>
              <a:t>)           2NH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g</a:t>
            </a:r>
            <a:r>
              <a:rPr lang="en-US" sz="2000" dirty="0">
                <a:latin typeface="Times New Roman" pitchFamily="18" charset="0"/>
              </a:rPr>
              <a:t>)</a:t>
            </a:r>
          </a:p>
        </p:txBody>
      </p:sp>
      <p:cxnSp>
        <p:nvCxnSpPr>
          <p:cNvPr id="17414" name="Straight Arrow Connector 5"/>
          <p:cNvCxnSpPr>
            <a:cxnSpLocks noChangeShapeType="1"/>
          </p:cNvCxnSpPr>
          <p:nvPr/>
        </p:nvCxnSpPr>
        <p:spPr bwMode="auto">
          <a:xfrm>
            <a:off x="4456164" y="5574070"/>
            <a:ext cx="38100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34699" y="0"/>
            <a:ext cx="709301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5341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Mass N</a:t>
            </a:r>
            <a:r>
              <a:rPr lang="en-US" baseline="-25000" dirty="0"/>
              <a:t>2</a:t>
            </a:r>
            <a:r>
              <a:rPr lang="en-US" dirty="0"/>
              <a:t> − Mass NH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2423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Suppose we want to determine the mass (grams) of NH</a:t>
            </a:r>
            <a:r>
              <a:rPr lang="en-US" sz="2400" baseline="-25000" dirty="0"/>
              <a:t>3</a:t>
            </a:r>
            <a:r>
              <a:rPr lang="en-US" sz="2400" dirty="0"/>
              <a:t> that can be produced from 32 grams of N</a:t>
            </a:r>
            <a:r>
              <a:rPr lang="en-US" sz="2400" baseline="-25000" dirty="0"/>
              <a:t>2</a:t>
            </a:r>
            <a:r>
              <a:rPr lang="en-US" sz="2400" dirty="0"/>
              <a:t> in the following equation: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+ 3H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 2NH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2 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/>
              <a:t>Write a plan to convert the given to the needed 	    quantity (grams).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200" dirty="0"/>
              <a:t>grams                      moles                         moles                       grams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en-US" sz="2200" dirty="0"/>
              <a:t>   N</a:t>
            </a:r>
            <a:r>
              <a:rPr lang="en-US" sz="2200" baseline="-25000" dirty="0"/>
              <a:t>2		</a:t>
            </a:r>
            <a:r>
              <a:rPr lang="en-US" sz="2200" dirty="0"/>
              <a:t>        N</a:t>
            </a:r>
            <a:r>
              <a:rPr lang="en-US" sz="2200" baseline="-25000" dirty="0"/>
              <a:t>2                                            </a:t>
            </a:r>
            <a:r>
              <a:rPr lang="en-US" sz="2200" dirty="0"/>
              <a:t>NH</a:t>
            </a:r>
            <a:r>
              <a:rPr lang="en-US" sz="2200" baseline="-25000" dirty="0"/>
              <a:t>3                                       </a:t>
            </a:r>
            <a:r>
              <a:rPr lang="en-US" sz="2200" dirty="0"/>
              <a:t>NH</a:t>
            </a:r>
            <a:r>
              <a:rPr lang="en-US" sz="2200" baseline="-25000" dirty="0"/>
              <a:t>3</a:t>
            </a:r>
            <a:endParaRPr lang="en-US" sz="2400" baseline="-25000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baseline="-25000" dirty="0"/>
              <a:t>			</a:t>
            </a:r>
            <a:endParaRPr lang="en-US" sz="2400" dirty="0"/>
          </a:p>
        </p:txBody>
      </p:sp>
      <p:sp>
        <p:nvSpPr>
          <p:cNvPr id="2" name="Pentagon 1"/>
          <p:cNvSpPr>
            <a:spLocks noChangeArrowheads="1"/>
          </p:cNvSpPr>
          <p:nvPr/>
        </p:nvSpPr>
        <p:spPr bwMode="auto">
          <a:xfrm>
            <a:off x="1447800" y="4191000"/>
            <a:ext cx="1371600" cy="685800"/>
          </a:xfrm>
          <a:prstGeom prst="homePlate">
            <a:avLst>
              <a:gd name="adj" fmla="val 50000"/>
            </a:avLst>
          </a:prstGeom>
          <a:solidFill>
            <a:srgbClr val="EAFDC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Times" charset="0"/>
                <a:cs typeface="Times New Roman" pitchFamily="18" charset="0"/>
              </a:rPr>
              <a:t>Molar mass </a:t>
            </a:r>
            <a:endParaRPr lang="en-US" sz="2000" baseline="-25000" dirty="0">
              <a:solidFill>
                <a:srgbClr val="000000"/>
              </a:solidFill>
              <a:latin typeface="Times New Roman" pitchFamily="18" charset="0"/>
              <a:ea typeface="Times" charset="0"/>
              <a:cs typeface="Times New Roman" pitchFamily="18" charset="0"/>
            </a:endParaRPr>
          </a:p>
        </p:txBody>
      </p:sp>
      <p:sp>
        <p:nvSpPr>
          <p:cNvPr id="10" name="Pentagon 9"/>
          <p:cNvSpPr>
            <a:spLocks noChangeArrowheads="1"/>
          </p:cNvSpPr>
          <p:nvPr/>
        </p:nvSpPr>
        <p:spPr bwMode="auto">
          <a:xfrm>
            <a:off x="3657600" y="4191000"/>
            <a:ext cx="1600200" cy="685800"/>
          </a:xfrm>
          <a:prstGeom prst="homePlate">
            <a:avLst>
              <a:gd name="adj" fmla="val 50005"/>
            </a:avLst>
          </a:prstGeom>
          <a:solidFill>
            <a:srgbClr val="EAFDC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Mole–mole factor</a:t>
            </a:r>
          </a:p>
        </p:txBody>
      </p:sp>
      <p:sp>
        <p:nvSpPr>
          <p:cNvPr id="11" name="Pentagon 10"/>
          <p:cNvSpPr>
            <a:spLocks noChangeArrowheads="1"/>
          </p:cNvSpPr>
          <p:nvPr/>
        </p:nvSpPr>
        <p:spPr bwMode="auto">
          <a:xfrm>
            <a:off x="6096000" y="4191000"/>
            <a:ext cx="1371600" cy="685800"/>
          </a:xfrm>
          <a:prstGeom prst="homePlate">
            <a:avLst>
              <a:gd name="adj" fmla="val 50000"/>
            </a:avLst>
          </a:prstGeom>
          <a:solidFill>
            <a:srgbClr val="EAFDC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Times" charset="0"/>
                <a:cs typeface="Times New Roman" pitchFamily="18" charset="0"/>
              </a:rPr>
              <a:t>Molar mass </a:t>
            </a:r>
            <a:endParaRPr lang="en-US" sz="2000" baseline="-25000" dirty="0">
              <a:solidFill>
                <a:srgbClr val="000000"/>
              </a:solidFill>
              <a:latin typeface="Times New Roman" pitchFamily="18" charset="0"/>
              <a:ea typeface="Times" charset="0"/>
              <a:cs typeface="Times New Roman" pitchFamily="18" charset="0"/>
            </a:endParaRPr>
          </a:p>
        </p:txBody>
      </p:sp>
      <p:cxnSp>
        <p:nvCxnSpPr>
          <p:cNvPr id="18439" name="Straight Arrow Connector 5"/>
          <p:cNvCxnSpPr>
            <a:cxnSpLocks noChangeShapeType="1"/>
          </p:cNvCxnSpPr>
          <p:nvPr/>
        </p:nvCxnSpPr>
        <p:spPr bwMode="auto">
          <a:xfrm>
            <a:off x="4810125" y="2549525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34699" y="0"/>
            <a:ext cx="709301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411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Mass N</a:t>
            </a:r>
            <a:r>
              <a:rPr lang="en-US" baseline="-25000" dirty="0"/>
              <a:t>2</a:t>
            </a:r>
            <a:r>
              <a:rPr lang="en-US" dirty="0"/>
              <a:t> − Mass NH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104188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Suppose we want to determine the mass (grams) of NH</a:t>
            </a:r>
            <a:r>
              <a:rPr lang="en-US" sz="2400" baseline="-25000" dirty="0"/>
              <a:t>3</a:t>
            </a:r>
            <a:r>
              <a:rPr lang="en-US" sz="2400" dirty="0"/>
              <a:t> that can be produced from 32 grams of N</a:t>
            </a:r>
            <a:r>
              <a:rPr lang="en-US" sz="2400" baseline="-25000" dirty="0"/>
              <a:t>2</a:t>
            </a:r>
            <a:r>
              <a:rPr lang="en-US" sz="2400" dirty="0"/>
              <a:t> in the following equation.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+ 3H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 2NH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3 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/>
              <a:t>Use coefficients to write mole–mole factors; write 	   molar mass factors if needed.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			</a:t>
            </a:r>
          </a:p>
        </p:txBody>
      </p:sp>
      <p:cxnSp>
        <p:nvCxnSpPr>
          <p:cNvPr id="19464" name="Straight Arrow Connector 5"/>
          <p:cNvCxnSpPr>
            <a:cxnSpLocks noChangeShapeType="1"/>
          </p:cNvCxnSpPr>
          <p:nvPr/>
        </p:nvCxnSpPr>
        <p:spPr bwMode="auto">
          <a:xfrm>
            <a:off x="4780628" y="2547938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8" name="Picture 1" descr="776_slide6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61" y="4060825"/>
            <a:ext cx="24526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776_slide6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628" y="4059237"/>
            <a:ext cx="270668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776_slide6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168" y="5284788"/>
            <a:ext cx="27940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09062" y="0"/>
            <a:ext cx="734938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1" y="257175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Mass N</a:t>
            </a:r>
            <a:r>
              <a:rPr lang="en-US" baseline="-25000" dirty="0"/>
              <a:t>2</a:t>
            </a:r>
            <a:r>
              <a:rPr lang="en-US" dirty="0"/>
              <a:t> − Mass NH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177213" cy="247035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Suppose we want to determine the mass (grams) of NH</a:t>
            </a:r>
            <a:r>
              <a:rPr lang="en-US" sz="2400" baseline="-25000" dirty="0"/>
              <a:t>3</a:t>
            </a:r>
            <a:r>
              <a:rPr lang="en-US" sz="2400" dirty="0"/>
              <a:t> that can be produced from 32 grams of N</a:t>
            </a:r>
            <a:r>
              <a:rPr lang="en-US" sz="2400" baseline="-25000" dirty="0"/>
              <a:t>2</a:t>
            </a:r>
            <a:r>
              <a:rPr lang="en-US" sz="2400" dirty="0"/>
              <a:t> in the following equation.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+ 3H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 2NH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4</a:t>
            </a:r>
            <a:r>
              <a:rPr lang="en-US" sz="2400" dirty="0">
                <a:solidFill>
                  <a:srgbClr val="800000"/>
                </a:solidFill>
              </a:rPr>
              <a:t>  </a:t>
            </a:r>
            <a:r>
              <a:rPr lang="en-US" sz="2400" b="1" dirty="0"/>
              <a:t>Set up the problem to give the needed quantity</a:t>
            </a:r>
            <a:br>
              <a:rPr lang="en-US" sz="2400" b="1" dirty="0"/>
            </a:br>
            <a:r>
              <a:rPr lang="en-US" sz="2400" b="1" dirty="0"/>
              <a:t>	   (grams).</a:t>
            </a:r>
            <a:endParaRPr lang="en-US" sz="2400" dirty="0"/>
          </a:p>
        </p:txBody>
      </p:sp>
      <p:cxnSp>
        <p:nvCxnSpPr>
          <p:cNvPr id="20500" name="Straight Arrow Connector 5"/>
          <p:cNvCxnSpPr>
            <a:cxnSpLocks noChangeShapeType="1"/>
          </p:cNvCxnSpPr>
          <p:nvPr/>
        </p:nvCxnSpPr>
        <p:spPr bwMode="auto">
          <a:xfrm>
            <a:off x="4711802" y="2570573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grpSp>
        <p:nvGrpSpPr>
          <p:cNvPr id="7" name="Group 6"/>
          <p:cNvGrpSpPr/>
          <p:nvPr/>
        </p:nvGrpSpPr>
        <p:grpSpPr>
          <a:xfrm>
            <a:off x="1054504" y="4149208"/>
            <a:ext cx="7005496" cy="1385072"/>
            <a:chOff x="720216" y="3962400"/>
            <a:chExt cx="7005496" cy="1385072"/>
          </a:xfrm>
        </p:grpSpPr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2197512" y="3962400"/>
              <a:ext cx="6715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Times" charset="0"/>
                </a:rPr>
                <a:t>exact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3898496" y="3962400"/>
              <a:ext cx="6715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Times" charset="0"/>
                </a:rPr>
                <a:t>exact</a:t>
              </a:r>
            </a:p>
          </p:txBody>
        </p:sp>
        <p:sp>
          <p:nvSpPr>
            <p:cNvPr id="10" name="TextBox 16"/>
            <p:cNvSpPr txBox="1">
              <a:spLocks noChangeArrowheads="1"/>
            </p:cNvSpPr>
            <p:nvPr/>
          </p:nvSpPr>
          <p:spPr bwMode="auto">
            <a:xfrm>
              <a:off x="5249107" y="3962400"/>
              <a:ext cx="10255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Times" charset="0"/>
                </a:rPr>
                <a:t>Four SFs</a:t>
              </a:r>
            </a:p>
          </p:txBody>
        </p:sp>
        <p:sp>
          <p:nvSpPr>
            <p:cNvPr id="11" name="TextBox 17"/>
            <p:cNvSpPr txBox="1">
              <a:spLocks noChangeArrowheads="1"/>
            </p:cNvSpPr>
            <p:nvPr/>
          </p:nvSpPr>
          <p:spPr bwMode="auto">
            <a:xfrm>
              <a:off x="2045112" y="4977584"/>
              <a:ext cx="10255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Times" charset="0"/>
                </a:rPr>
                <a:t>Four SFs</a:t>
              </a:r>
            </a:p>
          </p:txBody>
        </p:sp>
        <p:sp>
          <p:nvSpPr>
            <p:cNvPr id="12" name="TextBox 18"/>
            <p:cNvSpPr txBox="1">
              <a:spLocks noChangeArrowheads="1"/>
            </p:cNvSpPr>
            <p:nvPr/>
          </p:nvSpPr>
          <p:spPr bwMode="auto">
            <a:xfrm>
              <a:off x="3869000" y="4977584"/>
              <a:ext cx="6715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Times" charset="0"/>
                </a:rPr>
                <a:t>exact</a:t>
              </a:r>
            </a:p>
          </p:txBody>
        </p:sp>
        <p:sp>
          <p:nvSpPr>
            <p:cNvPr id="13" name="TextBox 19"/>
            <p:cNvSpPr txBox="1">
              <a:spLocks noChangeArrowheads="1"/>
            </p:cNvSpPr>
            <p:nvPr/>
          </p:nvSpPr>
          <p:spPr bwMode="auto">
            <a:xfrm>
              <a:off x="5513808" y="4977584"/>
              <a:ext cx="6715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Times" charset="0"/>
                </a:rPr>
                <a:t>exact </a:t>
              </a:r>
            </a:p>
          </p:txBody>
        </p:sp>
        <p:sp>
          <p:nvSpPr>
            <p:cNvPr id="14" name="TextBox 20"/>
            <p:cNvSpPr txBox="1">
              <a:spLocks noChangeArrowheads="1"/>
            </p:cNvSpPr>
            <p:nvPr/>
          </p:nvSpPr>
          <p:spPr bwMode="auto">
            <a:xfrm>
              <a:off x="6730350" y="4977584"/>
              <a:ext cx="9953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Times" charset="0"/>
                </a:rPr>
                <a:t>Two SFs</a:t>
              </a:r>
            </a:p>
          </p:txBody>
        </p:sp>
        <p:sp>
          <p:nvSpPr>
            <p:cNvPr id="15" name="TextBox 21"/>
            <p:cNvSpPr txBox="1">
              <a:spLocks noChangeArrowheads="1"/>
            </p:cNvSpPr>
            <p:nvPr/>
          </p:nvSpPr>
          <p:spPr bwMode="auto">
            <a:xfrm>
              <a:off x="720216" y="4977584"/>
              <a:ext cx="995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Times" charset="0"/>
                </a:rPr>
                <a:t>Two SFs</a:t>
              </a:r>
            </a:p>
          </p:txBody>
        </p:sp>
        <p:pic>
          <p:nvPicPr>
            <p:cNvPr id="16" name="Picture 1" descr="776_slide7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879044" y="4341813"/>
              <a:ext cx="6717574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 flipV="1">
              <a:off x="992981" y="4589463"/>
              <a:ext cx="540851" cy="1524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flipV="1">
              <a:off x="2473325" y="4741863"/>
              <a:ext cx="564843" cy="134937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flipV="1">
              <a:off x="2153265" y="4446895"/>
              <a:ext cx="804248" cy="1524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 flipV="1">
              <a:off x="3848100" y="4741863"/>
              <a:ext cx="723900" cy="11271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 flipV="1">
              <a:off x="3660058" y="4446895"/>
              <a:ext cx="1126255" cy="1425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 flipV="1">
              <a:off x="5371024" y="4741863"/>
              <a:ext cx="960950" cy="11271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57787" y="0"/>
            <a:ext cx="786213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257177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6962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How many grams of O</a:t>
            </a:r>
            <a:r>
              <a:rPr lang="en-US" sz="2400" baseline="-25000" dirty="0"/>
              <a:t>2</a:t>
            </a:r>
            <a:r>
              <a:rPr lang="en-US" sz="2400" dirty="0"/>
              <a:t> are needed to produce 45.8 grams of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 </a:t>
            </a:r>
            <a:r>
              <a:rPr lang="en-US" sz="2400" dirty="0"/>
              <a:t>in the following reaction?</a:t>
            </a: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r>
              <a:rPr lang="en-US" sz="2400" dirty="0"/>
              <a:t>		  4Fe(</a:t>
            </a:r>
            <a:r>
              <a:rPr lang="en-US" sz="2400" i="1" dirty="0"/>
              <a:t>s</a:t>
            </a:r>
            <a:r>
              <a:rPr lang="en-US" sz="2400" dirty="0"/>
              <a:t>) + 3O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2Fe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  <a:endParaRPr lang="en-US" sz="2400" baseline="-25000" dirty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A.  38.4 g of O</a:t>
            </a:r>
            <a:r>
              <a:rPr lang="en-US" sz="2400" baseline="-25000" dirty="0"/>
              <a:t>2</a:t>
            </a:r>
            <a:endParaRPr lang="en-US" sz="2400" dirty="0"/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n-US" sz="2400" dirty="0"/>
              <a:t>B.  13.8 g of O</a:t>
            </a:r>
            <a:r>
              <a:rPr lang="en-US" sz="2400" baseline="-25000" dirty="0"/>
              <a:t>2</a:t>
            </a:r>
            <a:r>
              <a:rPr lang="en-US" sz="2400" dirty="0"/>
              <a:t>  </a:t>
            </a: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n-US" sz="2400" dirty="0"/>
              <a:t>C.  1.38 g of O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cxnSp>
        <p:nvCxnSpPr>
          <p:cNvPr id="21508" name="Straight Arrow Connector 5"/>
          <p:cNvCxnSpPr>
            <a:cxnSpLocks noChangeShapeType="1"/>
          </p:cNvCxnSpPr>
          <p:nvPr/>
        </p:nvCxnSpPr>
        <p:spPr bwMode="auto">
          <a:xfrm>
            <a:off x="3810000" y="2665413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43245" y="0"/>
            <a:ext cx="700755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257177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How many grams of O</a:t>
            </a:r>
            <a:r>
              <a:rPr lang="en-US" sz="2400" baseline="-25000" dirty="0"/>
              <a:t>2</a:t>
            </a:r>
            <a:r>
              <a:rPr lang="en-US" sz="2400" dirty="0"/>
              <a:t> are needed to produce 45.8 grams of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 </a:t>
            </a:r>
            <a:r>
              <a:rPr lang="en-US" sz="2400" dirty="0"/>
              <a:t>in the following reaction?</a:t>
            </a: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r>
              <a:rPr lang="en-US" sz="2400" dirty="0"/>
              <a:t>		  4Fe(</a:t>
            </a:r>
            <a:r>
              <a:rPr lang="en-US" sz="2400" i="1" dirty="0"/>
              <a:t>s</a:t>
            </a:r>
            <a:r>
              <a:rPr lang="en-US" sz="2400" dirty="0"/>
              <a:t>) + 3O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2Fe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  <a:endParaRPr lang="en-US" sz="2400" baseline="-25000" dirty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1 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/>
              <a:t>State the given and needed quantities.</a:t>
            </a:r>
            <a:endParaRPr lang="en-US" sz="2400" dirty="0"/>
          </a:p>
        </p:txBody>
      </p:sp>
      <p:cxnSp>
        <p:nvCxnSpPr>
          <p:cNvPr id="22532" name="Straight Arrow Connector 5"/>
          <p:cNvCxnSpPr>
            <a:cxnSpLocks noChangeShapeType="1"/>
          </p:cNvCxnSpPr>
          <p:nvPr/>
        </p:nvCxnSpPr>
        <p:spPr bwMode="auto">
          <a:xfrm>
            <a:off x="3810000" y="27432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09600" y="3962400"/>
            <a:ext cx="8280400" cy="1524000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000" b="1" dirty="0">
                <a:latin typeface="Times New Roman" pitchFamily="18" charset="0"/>
              </a:rPr>
              <a:t>ANALYZE	        GIVEN	        NEED                CONNECT</a:t>
            </a:r>
          </a:p>
          <a:p>
            <a:r>
              <a:rPr lang="en-US" sz="2000" b="1" dirty="0">
                <a:latin typeface="Times New Roman" pitchFamily="18" charset="0"/>
              </a:rPr>
              <a:t>THE PROBLEM</a:t>
            </a:r>
            <a:r>
              <a:rPr lang="en-US" sz="2000" dirty="0">
                <a:latin typeface="Times New Roman" pitchFamily="18" charset="0"/>
              </a:rPr>
              <a:t>       45.8 g of Fe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O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</a:rPr>
              <a:t>     grams of O</a:t>
            </a:r>
            <a:r>
              <a:rPr lang="en-US" sz="2000" baseline="-25000" dirty="0">
                <a:latin typeface="Times New Roman" pitchFamily="18" charset="0"/>
              </a:rPr>
              <a:t>2           </a:t>
            </a:r>
            <a:r>
              <a:rPr lang="en-US" sz="2000" dirty="0">
                <a:latin typeface="Times New Roman" pitchFamily="18" charset="0"/>
              </a:rPr>
              <a:t>molar masses,</a:t>
            </a:r>
          </a:p>
          <a:p>
            <a:r>
              <a:rPr lang="en-US" sz="2000" dirty="0">
                <a:latin typeface="Times New Roman" pitchFamily="18" charset="0"/>
              </a:rPr>
              <a:t>                                                                                                mole-mole factor</a:t>
            </a:r>
          </a:p>
          <a:p>
            <a:r>
              <a:rPr lang="en-US" sz="2000" dirty="0">
                <a:latin typeface="Times New Roman" pitchFamily="18" charset="0"/>
              </a:rPr>
              <a:t>		        	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Times New Roman" pitchFamily="18" charset="0"/>
              </a:rPr>
              <a:t>		        4Fe(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</a:rPr>
              <a:t>) + 3O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g</a:t>
            </a:r>
            <a:r>
              <a:rPr lang="en-US" sz="2000" dirty="0">
                <a:latin typeface="Times New Roman" pitchFamily="18" charset="0"/>
              </a:rPr>
              <a:t>)          2Fe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O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</a:rPr>
              <a:t>)</a:t>
            </a:r>
          </a:p>
        </p:txBody>
      </p:sp>
      <p:cxnSp>
        <p:nvCxnSpPr>
          <p:cNvPr id="22534" name="Straight Arrow Connector 5"/>
          <p:cNvCxnSpPr>
            <a:cxnSpLocks noChangeShapeType="1"/>
          </p:cNvCxnSpPr>
          <p:nvPr/>
        </p:nvCxnSpPr>
        <p:spPr bwMode="auto">
          <a:xfrm>
            <a:off x="4862513" y="5333847"/>
            <a:ext cx="38100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11910" y="0"/>
            <a:ext cx="743484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257174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How many grams of O</a:t>
            </a:r>
            <a:r>
              <a:rPr lang="en-US" sz="2400" baseline="-25000" dirty="0"/>
              <a:t>2</a:t>
            </a:r>
            <a:r>
              <a:rPr lang="en-US" sz="2400" dirty="0"/>
              <a:t> are needed to produce 45.8 grams of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 </a:t>
            </a:r>
            <a:r>
              <a:rPr lang="en-US" sz="2400" dirty="0"/>
              <a:t>in the following reaction?</a:t>
            </a: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r>
              <a:rPr lang="en-US" sz="2400" dirty="0"/>
              <a:t>		  4Fe(</a:t>
            </a:r>
            <a:r>
              <a:rPr lang="en-US" sz="2400" i="1" dirty="0"/>
              <a:t>s</a:t>
            </a:r>
            <a:r>
              <a:rPr lang="en-US" sz="2400" dirty="0"/>
              <a:t>) + 3O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2Fe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  <a:endParaRPr lang="en-US" sz="2400" baseline="-250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2 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/>
              <a:t>Write a plan to convert the given to the needed</a:t>
            </a:r>
            <a:br>
              <a:rPr lang="en-US" sz="2400" b="1" dirty="0"/>
            </a:br>
            <a:r>
              <a:rPr lang="en-US" sz="2400" b="1" dirty="0"/>
              <a:t> 	   quantity (grams).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b="1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200" dirty="0"/>
              <a:t>grams                      moles                         moles                       grams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en-US" sz="2200" dirty="0"/>
              <a:t> Fe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  <a:r>
              <a:rPr lang="en-US" sz="2200" baseline="-25000" dirty="0"/>
              <a:t>3		       </a:t>
            </a:r>
            <a:r>
              <a:rPr lang="en-US" sz="2200" dirty="0"/>
              <a:t>Fe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  <a:r>
              <a:rPr lang="en-US" sz="2200" baseline="-25000" dirty="0"/>
              <a:t>3                                         </a:t>
            </a:r>
            <a:r>
              <a:rPr lang="en-US" sz="2200" dirty="0"/>
              <a:t>O</a:t>
            </a:r>
            <a:r>
              <a:rPr lang="en-US" sz="2200" baseline="-25000" dirty="0"/>
              <a:t>2                                       </a:t>
            </a:r>
            <a:r>
              <a:rPr lang="en-US" sz="2200" dirty="0"/>
              <a:t>   O</a:t>
            </a:r>
            <a:r>
              <a:rPr lang="en-US" sz="2200" baseline="-25000" dirty="0"/>
              <a:t>2</a:t>
            </a:r>
            <a:endParaRPr lang="en-US" sz="2400" dirty="0"/>
          </a:p>
        </p:txBody>
      </p:sp>
      <p:cxnSp>
        <p:nvCxnSpPr>
          <p:cNvPr id="23556" name="Straight Arrow Connector 5"/>
          <p:cNvCxnSpPr>
            <a:cxnSpLocks noChangeShapeType="1"/>
          </p:cNvCxnSpPr>
          <p:nvPr/>
        </p:nvCxnSpPr>
        <p:spPr bwMode="auto">
          <a:xfrm>
            <a:off x="3810000" y="27432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Pentagon 1"/>
          <p:cNvSpPr>
            <a:spLocks noChangeArrowheads="1"/>
          </p:cNvSpPr>
          <p:nvPr/>
        </p:nvSpPr>
        <p:spPr bwMode="auto">
          <a:xfrm>
            <a:off x="1447800" y="4303713"/>
            <a:ext cx="1371600" cy="685800"/>
          </a:xfrm>
          <a:prstGeom prst="homePlate">
            <a:avLst>
              <a:gd name="adj" fmla="val 50000"/>
            </a:avLst>
          </a:prstGeom>
          <a:solidFill>
            <a:srgbClr val="EAFDC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Times" charset="0"/>
                <a:cs typeface="Times New Roman" pitchFamily="18" charset="0"/>
              </a:rPr>
              <a:t>Molar mass </a:t>
            </a:r>
            <a:endParaRPr lang="en-US" sz="2000" baseline="-25000" dirty="0">
              <a:solidFill>
                <a:srgbClr val="000000"/>
              </a:solidFill>
              <a:latin typeface="Times New Roman" pitchFamily="18" charset="0"/>
              <a:ea typeface="Times" charset="0"/>
              <a:cs typeface="Times New Roman" pitchFamily="18" charset="0"/>
            </a:endParaRPr>
          </a:p>
        </p:txBody>
      </p:sp>
      <p:sp>
        <p:nvSpPr>
          <p:cNvPr id="10" name="Pentagon 9"/>
          <p:cNvSpPr>
            <a:spLocks noChangeArrowheads="1"/>
          </p:cNvSpPr>
          <p:nvPr/>
        </p:nvSpPr>
        <p:spPr bwMode="auto">
          <a:xfrm>
            <a:off x="3657600" y="4303713"/>
            <a:ext cx="1600200" cy="685800"/>
          </a:xfrm>
          <a:prstGeom prst="homePlate">
            <a:avLst>
              <a:gd name="adj" fmla="val 50005"/>
            </a:avLst>
          </a:prstGeom>
          <a:solidFill>
            <a:srgbClr val="EAFDC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Mole–mole factor</a:t>
            </a:r>
          </a:p>
        </p:txBody>
      </p:sp>
      <p:sp>
        <p:nvSpPr>
          <p:cNvPr id="11" name="Pentagon 10"/>
          <p:cNvSpPr>
            <a:spLocks noChangeArrowheads="1"/>
          </p:cNvSpPr>
          <p:nvPr/>
        </p:nvSpPr>
        <p:spPr bwMode="auto">
          <a:xfrm>
            <a:off x="6096000" y="4303713"/>
            <a:ext cx="1371600" cy="685800"/>
          </a:xfrm>
          <a:prstGeom prst="homePlate">
            <a:avLst>
              <a:gd name="adj" fmla="val 50000"/>
            </a:avLst>
          </a:prstGeom>
          <a:solidFill>
            <a:srgbClr val="EAFDC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Times" charset="0"/>
                <a:cs typeface="Times New Roman" pitchFamily="18" charset="0"/>
              </a:rPr>
              <a:t>Molar mass </a:t>
            </a:r>
            <a:endParaRPr lang="en-US" sz="2000" baseline="-25000" dirty="0">
              <a:solidFill>
                <a:srgbClr val="000000"/>
              </a:solidFill>
              <a:latin typeface="Times New Roman" pitchFamily="18" charset="0"/>
              <a:ea typeface="Times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3245" y="0"/>
            <a:ext cx="700755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How many grams of O</a:t>
            </a:r>
            <a:r>
              <a:rPr lang="en-US" sz="2400" baseline="-25000" dirty="0"/>
              <a:t>2</a:t>
            </a:r>
            <a:r>
              <a:rPr lang="en-US" sz="2400" dirty="0"/>
              <a:t> are needed to produce 45.8 grams of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 </a:t>
            </a:r>
            <a:r>
              <a:rPr lang="en-US" sz="2400" dirty="0"/>
              <a:t>in the following reaction?</a:t>
            </a: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r>
              <a:rPr lang="en-US" sz="2400" dirty="0"/>
              <a:t>		  4Fe(</a:t>
            </a:r>
            <a:r>
              <a:rPr lang="en-US" sz="2400" i="1" dirty="0"/>
              <a:t>s</a:t>
            </a:r>
            <a:r>
              <a:rPr lang="en-US" sz="2400" dirty="0"/>
              <a:t>) + 3O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2Fe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  <a:endParaRPr lang="en-US" sz="2400" baseline="-250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 eaLnBrk="1" hangingPunct="1"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3 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/>
              <a:t>Use coefficients to write mole–mole factors; write 	   molar mass factors if needed.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b="1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			</a:t>
            </a:r>
          </a:p>
        </p:txBody>
      </p:sp>
      <p:cxnSp>
        <p:nvCxnSpPr>
          <p:cNvPr id="24580" name="Straight Arrow Connector 5"/>
          <p:cNvCxnSpPr>
            <a:cxnSpLocks noChangeShapeType="1"/>
          </p:cNvCxnSpPr>
          <p:nvPr/>
        </p:nvCxnSpPr>
        <p:spPr bwMode="auto">
          <a:xfrm>
            <a:off x="3886200" y="26670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9" name="Picture 1" descr="776_slide11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94" y="5399650"/>
            <a:ext cx="248761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776_slide11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4365625"/>
            <a:ext cx="31559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776_slide11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12" y="4364037"/>
            <a:ext cx="27940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72329" y="0"/>
            <a:ext cx="871671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How many grams of O</a:t>
            </a:r>
            <a:r>
              <a:rPr lang="en-US" sz="2400" baseline="-25000" dirty="0"/>
              <a:t>2</a:t>
            </a:r>
            <a:r>
              <a:rPr lang="en-US" sz="2400" dirty="0"/>
              <a:t> are needed to produce 45.8 grams of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 </a:t>
            </a:r>
            <a:r>
              <a:rPr lang="en-US" sz="2400" dirty="0"/>
              <a:t>in the following reaction?</a:t>
            </a: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r>
              <a:rPr lang="en-US" sz="2400" dirty="0"/>
              <a:t>		  4Fe(</a:t>
            </a:r>
            <a:r>
              <a:rPr lang="en-US" sz="2400" i="1" dirty="0"/>
              <a:t>s</a:t>
            </a:r>
            <a:r>
              <a:rPr lang="en-US" sz="2400" dirty="0"/>
              <a:t>) + 3O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2Fe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  <a:endParaRPr lang="en-US" sz="2400" baseline="-250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 eaLnBrk="1" hangingPunct="1">
              <a:spcAft>
                <a:spcPts val="6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4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  <a:r>
              <a:rPr lang="en-US" sz="2400" b="1" dirty="0"/>
              <a:t>Set up the problem to give the needed quantity</a:t>
            </a:r>
            <a:br>
              <a:rPr lang="en-US" sz="2400" b="1" dirty="0"/>
            </a:br>
            <a:r>
              <a:rPr lang="en-US" sz="2400" b="1" dirty="0"/>
              <a:t>	   (grams).</a:t>
            </a:r>
          </a:p>
          <a:p>
            <a:pPr eaLnBrk="1" hangingPunct="1">
              <a:spcAft>
                <a:spcPts val="600"/>
              </a:spcAft>
              <a:buFont typeface="Arial" charset="0"/>
              <a:buNone/>
            </a:pPr>
            <a:endParaRPr lang="en-US" sz="2400" b="1" dirty="0"/>
          </a:p>
          <a:p>
            <a:pPr eaLnBrk="1" hangingPunct="1">
              <a:spcAft>
                <a:spcPts val="600"/>
              </a:spcAft>
              <a:buFont typeface="Arial" charset="0"/>
              <a:buNone/>
            </a:pPr>
            <a:endParaRPr lang="en-US" sz="2400" b="1" dirty="0"/>
          </a:p>
          <a:p>
            <a:pPr eaLnBrk="1" hangingPunct="1">
              <a:spcBef>
                <a:spcPts val="2400"/>
              </a:spcBef>
              <a:spcAft>
                <a:spcPts val="600"/>
              </a:spcAft>
              <a:buFont typeface="Arial" charset="0"/>
              <a:buNone/>
            </a:pPr>
            <a:r>
              <a:rPr lang="en-US" sz="2400" b="1" dirty="0"/>
              <a:t>						</a:t>
            </a:r>
            <a:r>
              <a:rPr lang="en-US" sz="2400" dirty="0"/>
              <a:t>Answer is B.</a:t>
            </a:r>
          </a:p>
        </p:txBody>
      </p:sp>
      <p:cxnSp>
        <p:nvCxnSpPr>
          <p:cNvPr id="25604" name="Straight Arrow Connector 5"/>
          <p:cNvCxnSpPr>
            <a:cxnSpLocks noChangeShapeType="1"/>
          </p:cNvCxnSpPr>
          <p:nvPr/>
        </p:nvCxnSpPr>
        <p:spPr bwMode="auto">
          <a:xfrm>
            <a:off x="3810000" y="2741613"/>
            <a:ext cx="5334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grpSp>
        <p:nvGrpSpPr>
          <p:cNvPr id="12" name="Group 11"/>
          <p:cNvGrpSpPr/>
          <p:nvPr/>
        </p:nvGrpSpPr>
        <p:grpSpPr>
          <a:xfrm>
            <a:off x="621940" y="4138201"/>
            <a:ext cx="8135017" cy="1425575"/>
            <a:chOff x="621940" y="4138201"/>
            <a:chExt cx="8135017" cy="1425575"/>
          </a:xfrm>
        </p:grpSpPr>
        <p:grpSp>
          <p:nvGrpSpPr>
            <p:cNvPr id="2" name="Group 1"/>
            <p:cNvGrpSpPr/>
            <p:nvPr/>
          </p:nvGrpSpPr>
          <p:grpSpPr>
            <a:xfrm>
              <a:off x="621940" y="4138201"/>
              <a:ext cx="8135017" cy="1425575"/>
              <a:chOff x="582612" y="4049713"/>
              <a:chExt cx="8135017" cy="1425575"/>
            </a:xfrm>
          </p:grpSpPr>
          <p:sp>
            <p:nvSpPr>
              <p:cNvPr id="25612" name="TextBox 3"/>
              <p:cNvSpPr txBox="1">
                <a:spLocks noChangeArrowheads="1"/>
              </p:cNvSpPr>
              <p:nvPr/>
            </p:nvSpPr>
            <p:spPr bwMode="auto">
              <a:xfrm>
                <a:off x="2655093" y="4049713"/>
                <a:ext cx="671513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</a:rPr>
                  <a:t>exact</a:t>
                </a:r>
              </a:p>
            </p:txBody>
          </p:sp>
          <p:sp>
            <p:nvSpPr>
              <p:cNvPr id="25613" name="TextBox 15"/>
              <p:cNvSpPr txBox="1">
                <a:spLocks noChangeArrowheads="1"/>
              </p:cNvSpPr>
              <p:nvPr/>
            </p:nvSpPr>
            <p:spPr bwMode="auto">
              <a:xfrm>
                <a:off x="4682152" y="4052169"/>
                <a:ext cx="671512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</a:rPr>
                  <a:t>exact</a:t>
                </a:r>
              </a:p>
            </p:txBody>
          </p:sp>
          <p:sp>
            <p:nvSpPr>
              <p:cNvPr id="25614" name="TextBox 16"/>
              <p:cNvSpPr txBox="1">
                <a:spLocks noChangeArrowheads="1"/>
              </p:cNvSpPr>
              <p:nvPr/>
            </p:nvSpPr>
            <p:spPr bwMode="auto">
              <a:xfrm>
                <a:off x="6213475" y="4052169"/>
                <a:ext cx="1025525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</a:rPr>
                  <a:t>Four SFs</a:t>
                </a:r>
              </a:p>
            </p:txBody>
          </p:sp>
          <p:sp>
            <p:nvSpPr>
              <p:cNvPr id="25615" name="TextBox 17"/>
              <p:cNvSpPr txBox="1">
                <a:spLocks noChangeArrowheads="1"/>
              </p:cNvSpPr>
              <p:nvPr/>
            </p:nvSpPr>
            <p:spPr bwMode="auto">
              <a:xfrm>
                <a:off x="2581267" y="5105400"/>
                <a:ext cx="10001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</a:rPr>
                  <a:t>Five SFs</a:t>
                </a:r>
              </a:p>
            </p:txBody>
          </p:sp>
          <p:sp>
            <p:nvSpPr>
              <p:cNvPr id="25616" name="TextBox 18"/>
              <p:cNvSpPr txBox="1">
                <a:spLocks noChangeArrowheads="1"/>
              </p:cNvSpPr>
              <p:nvPr/>
            </p:nvSpPr>
            <p:spPr bwMode="auto">
              <a:xfrm>
                <a:off x="4724400" y="5105400"/>
                <a:ext cx="67151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</a:rPr>
                  <a:t>exact</a:t>
                </a:r>
              </a:p>
            </p:txBody>
          </p:sp>
          <p:sp>
            <p:nvSpPr>
              <p:cNvPr id="25617" name="TextBox 19"/>
              <p:cNvSpPr txBox="1">
                <a:spLocks noChangeArrowheads="1"/>
              </p:cNvSpPr>
              <p:nvPr/>
            </p:nvSpPr>
            <p:spPr bwMode="auto">
              <a:xfrm>
                <a:off x="6386048" y="5105400"/>
                <a:ext cx="7296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</a:rPr>
                  <a:t>exact </a:t>
                </a:r>
              </a:p>
            </p:txBody>
          </p:sp>
          <p:sp>
            <p:nvSpPr>
              <p:cNvPr id="25618" name="TextBox 20"/>
              <p:cNvSpPr txBox="1">
                <a:spLocks noChangeArrowheads="1"/>
              </p:cNvSpPr>
              <p:nvPr/>
            </p:nvSpPr>
            <p:spPr bwMode="auto">
              <a:xfrm>
                <a:off x="7590504" y="5105400"/>
                <a:ext cx="11271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</a:rPr>
                  <a:t>Three SFs</a:t>
                </a:r>
              </a:p>
            </p:txBody>
          </p:sp>
          <p:sp>
            <p:nvSpPr>
              <p:cNvPr id="25619" name="TextBox 21"/>
              <p:cNvSpPr txBox="1">
                <a:spLocks noChangeArrowheads="1"/>
              </p:cNvSpPr>
              <p:nvPr/>
            </p:nvSpPr>
            <p:spPr bwMode="auto">
              <a:xfrm>
                <a:off x="732496" y="5105400"/>
                <a:ext cx="11271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</a:rPr>
                  <a:t>Three SFs</a:t>
                </a:r>
              </a:p>
            </p:txBody>
          </p:sp>
          <p:pic>
            <p:nvPicPr>
              <p:cNvPr id="21" name="Picture 1" descr="77_slide12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612" y="4400549"/>
                <a:ext cx="7978775" cy="676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 flipV="1">
              <a:off x="1098755" y="4750974"/>
              <a:ext cx="800194" cy="1524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/>
            <p:cNvCxnSpPr>
              <a:cxnSpLocks noChangeShapeType="1"/>
            </p:cNvCxnSpPr>
            <p:nvPr/>
          </p:nvCxnSpPr>
          <p:spPr bwMode="auto">
            <a:xfrm flipV="1">
              <a:off x="3030794" y="4903374"/>
              <a:ext cx="882445" cy="14794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flipV="1">
              <a:off x="2620595" y="4594123"/>
              <a:ext cx="1095999" cy="13227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5"/>
            <p:cNvCxnSpPr>
              <a:cxnSpLocks noChangeShapeType="1"/>
            </p:cNvCxnSpPr>
            <p:nvPr/>
          </p:nvCxnSpPr>
          <p:spPr bwMode="auto">
            <a:xfrm flipV="1">
              <a:off x="4568079" y="4918123"/>
              <a:ext cx="1134631" cy="762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 flipV="1">
              <a:off x="4721480" y="4594123"/>
              <a:ext cx="892739" cy="13227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 flipV="1">
              <a:off x="6467163" y="4918123"/>
              <a:ext cx="811165" cy="7696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71045" y="0"/>
            <a:ext cx="771824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257177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848600" cy="4800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The reaction between H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and 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produces 13.1 g of water.  How many grams of 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reacted?</a:t>
            </a:r>
          </a:p>
          <a:p>
            <a:pPr marL="0" indent="0" algn="ctr" eaLnBrk="1" hangingPunct="1"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2H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i="1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) + 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i="1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)            2H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O(</a:t>
            </a:r>
            <a:r>
              <a:rPr lang="en-US" sz="2400" i="1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endParaRPr lang="en-US" sz="2400" dirty="0"/>
          </a:p>
        </p:txBody>
      </p:sp>
      <p:cxnSp>
        <p:nvCxnSpPr>
          <p:cNvPr id="26628" name="Straight Arrow Connector 5"/>
          <p:cNvCxnSpPr>
            <a:cxnSpLocks noChangeShapeType="1"/>
          </p:cNvCxnSpPr>
          <p:nvPr/>
        </p:nvCxnSpPr>
        <p:spPr bwMode="auto">
          <a:xfrm>
            <a:off x="4664075" y="2536927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17607" y="0"/>
            <a:ext cx="726393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sz="3800" b="1" dirty="0"/>
              <a:t>Solution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7696200" cy="4419600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What is the number of atoms in 2.0 moles of Al?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 b="1" dirty="0">
              <a:solidFill>
                <a:srgbClr val="800000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4</a:t>
            </a:r>
            <a:r>
              <a:rPr lang="en-US" sz="2400" dirty="0">
                <a:solidFill>
                  <a:srgbClr val="800000"/>
                </a:solidFill>
              </a:rPr>
              <a:t>  </a:t>
            </a:r>
            <a:r>
              <a:rPr lang="en-US" sz="2400" b="1" dirty="0"/>
              <a:t>Set up the problem to calculate the number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b="1" dirty="0"/>
              <a:t>		   of particles.</a:t>
            </a:r>
          </a:p>
          <a:p>
            <a:pPr eaLnBrk="1" hangingPunct="1"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				Answer is C.  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2401887" y="3581400"/>
            <a:ext cx="4340225" cy="941388"/>
            <a:chOff x="2401887" y="3581400"/>
            <a:chExt cx="4340225" cy="941388"/>
          </a:xfrm>
        </p:grpSpPr>
        <p:pic>
          <p:nvPicPr>
            <p:cNvPr id="9" name="Picture 1" descr="71_slide1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887" y="3581400"/>
              <a:ext cx="4340225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flipV="1">
              <a:off x="2743200" y="3810000"/>
              <a:ext cx="914400" cy="2286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5029200" y="4038600"/>
              <a:ext cx="838200" cy="12895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2701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419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The reaction between H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and 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produces 13.1 g of water.  How many grams of 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reacted?</a:t>
            </a:r>
          </a:p>
          <a:p>
            <a:pPr marL="0" indent="0" eaLnBrk="1" hangingPunct="1"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		      2H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i="1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) + 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i="1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)            2H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O(</a:t>
            </a:r>
            <a:r>
              <a:rPr lang="en-US" sz="2400" i="1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	    		  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1 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/>
              <a:t>State the given and needed quantities.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			</a:t>
            </a:r>
          </a:p>
        </p:txBody>
      </p:sp>
      <p:cxnSp>
        <p:nvCxnSpPr>
          <p:cNvPr id="27652" name="Straight Arrow Connector 5"/>
          <p:cNvCxnSpPr>
            <a:cxnSpLocks noChangeShapeType="1"/>
          </p:cNvCxnSpPr>
          <p:nvPr/>
        </p:nvCxnSpPr>
        <p:spPr bwMode="auto">
          <a:xfrm>
            <a:off x="4976789" y="2592388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33400" y="3962400"/>
            <a:ext cx="8375650" cy="1524000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000" b="1" dirty="0">
                <a:latin typeface="Times New Roman" pitchFamily="18" charset="0"/>
              </a:rPr>
              <a:t>ANALYZE	        GIVEN	     NEED                   CONNECT</a:t>
            </a:r>
          </a:p>
          <a:p>
            <a:r>
              <a:rPr lang="en-US" sz="2000" b="1" dirty="0">
                <a:latin typeface="Times New Roman" pitchFamily="18" charset="0"/>
              </a:rPr>
              <a:t>THE PROBLEM</a:t>
            </a:r>
            <a:r>
              <a:rPr lang="en-US" sz="2000" dirty="0">
                <a:latin typeface="Times New Roman" pitchFamily="18" charset="0"/>
              </a:rPr>
              <a:t>       13.1 g of H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O        grams of O</a:t>
            </a:r>
            <a:r>
              <a:rPr lang="en-US" sz="2000" baseline="-25000" dirty="0">
                <a:latin typeface="Times New Roman" pitchFamily="18" charset="0"/>
              </a:rPr>
              <a:t>2           </a:t>
            </a:r>
            <a:r>
              <a:rPr lang="en-US" sz="2000" dirty="0">
                <a:latin typeface="Times New Roman" pitchFamily="18" charset="0"/>
              </a:rPr>
              <a:t>molar masses,</a:t>
            </a:r>
          </a:p>
          <a:p>
            <a:r>
              <a:rPr lang="en-US" sz="2000" dirty="0">
                <a:latin typeface="Times New Roman" pitchFamily="18" charset="0"/>
              </a:rPr>
              <a:t>                                                                                                mole-mole factor</a:t>
            </a:r>
          </a:p>
          <a:p>
            <a:r>
              <a:rPr lang="en-US" sz="2000" dirty="0">
                <a:latin typeface="Times New Roman" pitchFamily="18" charset="0"/>
              </a:rPr>
              <a:t>		        	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000" dirty="0">
                <a:latin typeface="Times New Roman" pitchFamily="18" charset="0"/>
              </a:rPr>
              <a:t>		        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2H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) + O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)          2H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O(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) </a:t>
            </a:r>
          </a:p>
        </p:txBody>
      </p:sp>
      <p:cxnSp>
        <p:nvCxnSpPr>
          <p:cNvPr id="27654" name="Straight Arrow Connector 5"/>
          <p:cNvCxnSpPr>
            <a:cxnSpLocks noChangeShapeType="1"/>
          </p:cNvCxnSpPr>
          <p:nvPr/>
        </p:nvCxnSpPr>
        <p:spPr bwMode="auto">
          <a:xfrm>
            <a:off x="4724400" y="5357813"/>
            <a:ext cx="38100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00516" y="0"/>
            <a:ext cx="743484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9659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305800" cy="4419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The reaction between H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and 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produces 13.1 g of water.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How many grams of 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reacted?</a:t>
            </a:r>
          </a:p>
          <a:p>
            <a:pPr marL="0" indent="0" algn="ctr" eaLnBrk="1" hangingPunct="1"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2H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i="1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) + 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i="1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)            2H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O(</a:t>
            </a:r>
            <a:r>
              <a:rPr lang="en-US" sz="2400" i="1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	    		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2 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/>
              <a:t>Write a plan to convert the given to the needed</a:t>
            </a:r>
            <a:br>
              <a:rPr lang="en-US" sz="2400" b="1" dirty="0"/>
            </a:br>
            <a:r>
              <a:rPr lang="en-US" sz="2400" b="1" dirty="0"/>
              <a:t> 	   quantity (grams).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200" dirty="0"/>
              <a:t>grams                        moles                          moles                         grams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en-US" sz="2200" dirty="0"/>
              <a:t>  </a:t>
            </a:r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O</a:t>
            </a:r>
            <a:r>
              <a:rPr lang="en-US" sz="2200" baseline="-25000" dirty="0"/>
              <a:t>		              </a:t>
            </a:r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O</a:t>
            </a:r>
            <a:r>
              <a:rPr lang="en-US" sz="2200" baseline="-25000" dirty="0"/>
              <a:t>                                              </a:t>
            </a:r>
            <a:r>
              <a:rPr lang="en-US" sz="2200" dirty="0"/>
              <a:t>O</a:t>
            </a:r>
            <a:r>
              <a:rPr lang="en-US" sz="2200" baseline="-25000" dirty="0"/>
              <a:t>2                                       </a:t>
            </a:r>
            <a:r>
              <a:rPr lang="en-US" sz="2200" dirty="0"/>
              <a:t>     O</a:t>
            </a:r>
            <a:r>
              <a:rPr lang="en-US" sz="2200" baseline="-25000" dirty="0"/>
              <a:t>2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200" b="1" baseline="-25000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		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baseline="-25000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baseline="-25000" dirty="0"/>
              <a:t>			</a:t>
            </a:r>
            <a:endParaRPr lang="en-US" sz="2400" dirty="0"/>
          </a:p>
        </p:txBody>
      </p:sp>
      <p:sp>
        <p:nvSpPr>
          <p:cNvPr id="2" name="Pentagon 1"/>
          <p:cNvSpPr>
            <a:spLocks noChangeArrowheads="1"/>
          </p:cNvSpPr>
          <p:nvPr/>
        </p:nvSpPr>
        <p:spPr bwMode="auto">
          <a:xfrm>
            <a:off x="1600200" y="4370388"/>
            <a:ext cx="1371600" cy="685800"/>
          </a:xfrm>
          <a:prstGeom prst="homePlate">
            <a:avLst>
              <a:gd name="adj" fmla="val 50000"/>
            </a:avLst>
          </a:prstGeom>
          <a:solidFill>
            <a:srgbClr val="EAFDC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Times" charset="0"/>
                <a:cs typeface="Times New Roman" pitchFamily="18" charset="0"/>
              </a:rPr>
              <a:t>Molar mass </a:t>
            </a:r>
            <a:endParaRPr lang="en-US" sz="2000" baseline="-25000" dirty="0">
              <a:solidFill>
                <a:srgbClr val="000000"/>
              </a:solidFill>
              <a:latin typeface="Times New Roman" pitchFamily="18" charset="0"/>
              <a:ea typeface="Times" charset="0"/>
              <a:cs typeface="Times New Roman" pitchFamily="18" charset="0"/>
            </a:endParaRPr>
          </a:p>
        </p:txBody>
      </p:sp>
      <p:sp>
        <p:nvSpPr>
          <p:cNvPr id="10" name="Pentagon 9"/>
          <p:cNvSpPr>
            <a:spLocks noChangeArrowheads="1"/>
          </p:cNvSpPr>
          <p:nvPr/>
        </p:nvSpPr>
        <p:spPr bwMode="auto">
          <a:xfrm>
            <a:off x="3886200" y="4370388"/>
            <a:ext cx="1600200" cy="685800"/>
          </a:xfrm>
          <a:prstGeom prst="homePlate">
            <a:avLst>
              <a:gd name="adj" fmla="val 50005"/>
            </a:avLst>
          </a:prstGeom>
          <a:solidFill>
            <a:srgbClr val="EAFDC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Mole–mole factor</a:t>
            </a:r>
          </a:p>
        </p:txBody>
      </p:sp>
      <p:sp>
        <p:nvSpPr>
          <p:cNvPr id="11" name="Pentagon 10"/>
          <p:cNvSpPr>
            <a:spLocks noChangeArrowheads="1"/>
          </p:cNvSpPr>
          <p:nvPr/>
        </p:nvSpPr>
        <p:spPr bwMode="auto">
          <a:xfrm>
            <a:off x="6477000" y="4370388"/>
            <a:ext cx="1371600" cy="685800"/>
          </a:xfrm>
          <a:prstGeom prst="homePlate">
            <a:avLst>
              <a:gd name="adj" fmla="val 50000"/>
            </a:avLst>
          </a:prstGeom>
          <a:solidFill>
            <a:srgbClr val="EAFDC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Times" charset="0"/>
                <a:cs typeface="Times New Roman" pitchFamily="18" charset="0"/>
              </a:rPr>
              <a:t>Molar mass </a:t>
            </a:r>
            <a:endParaRPr lang="en-US" sz="2000" baseline="-25000" dirty="0">
              <a:solidFill>
                <a:srgbClr val="000000"/>
              </a:solidFill>
              <a:latin typeface="Times New Roman" pitchFamily="18" charset="0"/>
              <a:ea typeface="Times" charset="0"/>
              <a:cs typeface="Times New Roman" pitchFamily="18" charset="0"/>
            </a:endParaRPr>
          </a:p>
        </p:txBody>
      </p:sp>
      <p:cxnSp>
        <p:nvCxnSpPr>
          <p:cNvPr id="28679" name="Straight Arrow Connector 5"/>
          <p:cNvCxnSpPr>
            <a:cxnSpLocks noChangeShapeType="1"/>
          </p:cNvCxnSpPr>
          <p:nvPr/>
        </p:nvCxnSpPr>
        <p:spPr bwMode="auto">
          <a:xfrm>
            <a:off x="4876800" y="2593975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240" y="0"/>
            <a:ext cx="79476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7396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419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The reaction between H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and 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produces 13.1 g of water.  How many grams of 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reacted?</a:t>
            </a:r>
          </a:p>
          <a:p>
            <a:pPr marL="0" indent="0" algn="ctr" eaLnBrk="1" hangingPunct="1"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2H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i="1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) + 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i="1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)            2H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O(</a:t>
            </a:r>
            <a:r>
              <a:rPr lang="en-US" sz="2400" i="1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	    		           	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3 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/>
              <a:t>Use coefficients to write mole–mole factors; write 	   molar mass factors if needed.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			</a:t>
            </a:r>
          </a:p>
        </p:txBody>
      </p:sp>
      <p:cxnSp>
        <p:nvCxnSpPr>
          <p:cNvPr id="29704" name="Straight Arrow Connector 5"/>
          <p:cNvCxnSpPr>
            <a:cxnSpLocks noChangeShapeType="1"/>
          </p:cNvCxnSpPr>
          <p:nvPr/>
        </p:nvCxnSpPr>
        <p:spPr bwMode="auto">
          <a:xfrm>
            <a:off x="4672013" y="2593975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9" name="Picture 1" descr="776_slide16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56" y="5375275"/>
            <a:ext cx="283368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776_slide16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04" y="4324350"/>
            <a:ext cx="24320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776_slide16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58" y="4273550"/>
            <a:ext cx="26685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09062" y="0"/>
            <a:ext cx="734938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1914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571500" y="1610032"/>
            <a:ext cx="8001000" cy="4419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The reaction between H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and 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produces 13.1 g of water.  How many grams of 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reacted?</a:t>
            </a:r>
          </a:p>
          <a:p>
            <a:pPr marL="0" indent="0" algn="ctr" eaLnBrk="1" hangingPunct="1"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2H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i="1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) + 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i="1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)            2H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O(</a:t>
            </a:r>
            <a:r>
              <a:rPr lang="en-US" sz="2400" i="1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	    		           	</a:t>
            </a:r>
            <a:endParaRPr lang="en-US" sz="2400" dirty="0"/>
          </a:p>
          <a:p>
            <a:pPr marL="0" indent="0" eaLnBrk="1" hangingPunct="1">
              <a:spcAft>
                <a:spcPts val="6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4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  <a:r>
              <a:rPr lang="en-US" sz="2400" b="1" dirty="0"/>
              <a:t>Set up the problem to give the needed quantity</a:t>
            </a:r>
            <a:br>
              <a:rPr lang="en-US" sz="2400" b="1" dirty="0"/>
            </a:br>
            <a:r>
              <a:rPr lang="en-US" sz="2400" b="1" dirty="0"/>
              <a:t> 	   (grams).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</a:pPr>
            <a:r>
              <a:rPr lang="en-US" sz="2400" dirty="0"/>
              <a:t>			</a:t>
            </a:r>
          </a:p>
        </p:txBody>
      </p:sp>
      <p:cxnSp>
        <p:nvCxnSpPr>
          <p:cNvPr id="30740" name="Straight Arrow Connector 5"/>
          <p:cNvCxnSpPr>
            <a:cxnSpLocks noChangeShapeType="1"/>
          </p:cNvCxnSpPr>
          <p:nvPr/>
        </p:nvCxnSpPr>
        <p:spPr bwMode="auto">
          <a:xfrm>
            <a:off x="4670812" y="2593975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grpSp>
        <p:nvGrpSpPr>
          <p:cNvPr id="7" name="Group 6"/>
          <p:cNvGrpSpPr/>
          <p:nvPr/>
        </p:nvGrpSpPr>
        <p:grpSpPr>
          <a:xfrm>
            <a:off x="1049725" y="4049713"/>
            <a:ext cx="7439304" cy="1444725"/>
            <a:chOff x="1049725" y="4049713"/>
            <a:chExt cx="7439304" cy="1444725"/>
          </a:xfrm>
        </p:grpSpPr>
        <p:sp>
          <p:nvSpPr>
            <p:cNvPr id="30731" name="TextBox 3"/>
            <p:cNvSpPr txBox="1">
              <a:spLocks noChangeArrowheads="1"/>
            </p:cNvSpPr>
            <p:nvPr/>
          </p:nvSpPr>
          <p:spPr bwMode="auto">
            <a:xfrm>
              <a:off x="2788444" y="4049713"/>
              <a:ext cx="67151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Times New Roman" pitchFamily="18" charset="0"/>
                </a:rPr>
                <a:t>exact</a:t>
              </a:r>
            </a:p>
          </p:txBody>
        </p:sp>
        <p:sp>
          <p:nvSpPr>
            <p:cNvPr id="30732" name="TextBox 15"/>
            <p:cNvSpPr txBox="1">
              <a:spLocks noChangeArrowheads="1"/>
            </p:cNvSpPr>
            <p:nvPr/>
          </p:nvSpPr>
          <p:spPr bwMode="auto">
            <a:xfrm>
              <a:off x="4495800" y="4062001"/>
              <a:ext cx="67151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Times New Roman" pitchFamily="18" charset="0"/>
                </a:rPr>
                <a:t>exact</a:t>
              </a:r>
            </a:p>
          </p:txBody>
        </p:sp>
        <p:sp>
          <p:nvSpPr>
            <p:cNvPr id="30733" name="TextBox 16"/>
            <p:cNvSpPr txBox="1">
              <a:spLocks noChangeArrowheads="1"/>
            </p:cNvSpPr>
            <p:nvPr/>
          </p:nvSpPr>
          <p:spPr bwMode="auto">
            <a:xfrm>
              <a:off x="6009968" y="4052169"/>
              <a:ext cx="10255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Times New Roman" pitchFamily="18" charset="0"/>
                </a:rPr>
                <a:t>Four SFs</a:t>
              </a:r>
            </a:p>
          </p:txBody>
        </p:sp>
        <p:sp>
          <p:nvSpPr>
            <p:cNvPr id="30734" name="TextBox 17"/>
            <p:cNvSpPr txBox="1">
              <a:spLocks noChangeArrowheads="1"/>
            </p:cNvSpPr>
            <p:nvPr/>
          </p:nvSpPr>
          <p:spPr bwMode="auto">
            <a:xfrm>
              <a:off x="2659599" y="5124550"/>
              <a:ext cx="10255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Times New Roman" pitchFamily="18" charset="0"/>
                </a:rPr>
                <a:t>Four SFs</a:t>
              </a:r>
            </a:p>
          </p:txBody>
        </p:sp>
        <p:sp>
          <p:nvSpPr>
            <p:cNvPr id="30735" name="TextBox 18"/>
            <p:cNvSpPr txBox="1">
              <a:spLocks noChangeArrowheads="1"/>
            </p:cNvSpPr>
            <p:nvPr/>
          </p:nvSpPr>
          <p:spPr bwMode="auto">
            <a:xfrm>
              <a:off x="4507106" y="5124550"/>
              <a:ext cx="6715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Times New Roman" pitchFamily="18" charset="0"/>
                </a:rPr>
                <a:t>exact</a:t>
              </a:r>
            </a:p>
          </p:txBody>
        </p:sp>
        <p:sp>
          <p:nvSpPr>
            <p:cNvPr id="30736" name="TextBox 19"/>
            <p:cNvSpPr txBox="1">
              <a:spLocks noChangeArrowheads="1"/>
            </p:cNvSpPr>
            <p:nvPr/>
          </p:nvSpPr>
          <p:spPr bwMode="auto">
            <a:xfrm>
              <a:off x="6227746" y="5105400"/>
              <a:ext cx="7296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Times New Roman" pitchFamily="18" charset="0"/>
                </a:rPr>
                <a:t>exact </a:t>
              </a:r>
            </a:p>
          </p:txBody>
        </p:sp>
        <p:sp>
          <p:nvSpPr>
            <p:cNvPr id="30737" name="TextBox 20"/>
            <p:cNvSpPr txBox="1">
              <a:spLocks noChangeArrowheads="1"/>
            </p:cNvSpPr>
            <p:nvPr/>
          </p:nvSpPr>
          <p:spPr bwMode="auto">
            <a:xfrm>
              <a:off x="7361904" y="5105400"/>
              <a:ext cx="11271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Times New Roman" pitchFamily="18" charset="0"/>
                </a:rPr>
                <a:t>Three SFs</a:t>
              </a:r>
            </a:p>
          </p:txBody>
        </p:sp>
        <p:sp>
          <p:nvSpPr>
            <p:cNvPr id="30738" name="TextBox 21"/>
            <p:cNvSpPr txBox="1">
              <a:spLocks noChangeArrowheads="1"/>
            </p:cNvSpPr>
            <p:nvPr/>
          </p:nvSpPr>
          <p:spPr bwMode="auto">
            <a:xfrm>
              <a:off x="1061031" y="5124550"/>
              <a:ext cx="11271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Times New Roman" pitchFamily="18" charset="0"/>
                </a:rPr>
                <a:t>Three SFs</a:t>
              </a:r>
            </a:p>
          </p:txBody>
        </p:sp>
        <p:pic>
          <p:nvPicPr>
            <p:cNvPr id="21" name="Picture 1" descr="77_slide17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725" y="4438750"/>
              <a:ext cx="7289800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 flipV="1">
              <a:off x="1502356" y="4700687"/>
              <a:ext cx="685800" cy="1524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 flipV="1">
              <a:off x="3110909" y="4819750"/>
              <a:ext cx="685800" cy="1524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/>
            <p:cNvCxnSpPr>
              <a:cxnSpLocks noChangeShapeType="1"/>
            </p:cNvCxnSpPr>
            <p:nvPr/>
          </p:nvCxnSpPr>
          <p:spPr bwMode="auto">
            <a:xfrm flipV="1">
              <a:off x="2796768" y="4591150"/>
              <a:ext cx="999941" cy="762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flipV="1">
              <a:off x="4447128" y="4895950"/>
              <a:ext cx="1140542" cy="762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5"/>
            <p:cNvCxnSpPr>
              <a:cxnSpLocks noChangeShapeType="1"/>
            </p:cNvCxnSpPr>
            <p:nvPr/>
          </p:nvCxnSpPr>
          <p:spPr bwMode="auto">
            <a:xfrm flipV="1">
              <a:off x="4518412" y="4591150"/>
              <a:ext cx="914400" cy="105697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 flipV="1">
              <a:off x="6224765" y="4895950"/>
              <a:ext cx="833340" cy="762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00516" y="0"/>
            <a:ext cx="743484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5782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1925" y="157164"/>
            <a:ext cx="8210550" cy="1143000"/>
          </a:xfrm>
        </p:spPr>
        <p:txBody>
          <a:bodyPr/>
          <a:lstStyle/>
          <a:p>
            <a:pPr eaLnBrk="1" hangingPunct="1"/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>7.9  </a:t>
            </a:r>
            <a:r>
              <a:rPr lang="en-US" dirty="0">
                <a:solidFill>
                  <a:srgbClr val="800000"/>
                </a:solidFill>
              </a:rPr>
              <a:t>Energy in Chemical Reactions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0100" y="1524000"/>
            <a:ext cx="7543800" cy="4419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Times New Roman" charset="0"/>
              <a:buNone/>
            </a:pPr>
            <a:r>
              <a:rPr lang="en-US" sz="3600" b="1" dirty="0"/>
              <a:t>	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609600" y="54864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Learning Goal  </a:t>
            </a:r>
            <a:r>
              <a:rPr lang="en-US" dirty="0">
                <a:latin typeface="Times New Roman" pitchFamily="18" charset="0"/>
              </a:rPr>
              <a:t>Describe exothermic and endothermic</a:t>
            </a:r>
          </a:p>
          <a:p>
            <a:r>
              <a:rPr lang="en-US" dirty="0">
                <a:latin typeface="Times New Roman" pitchFamily="18" charset="0"/>
              </a:rPr>
              <a:t>reactions and factors that affect the rate of a reaction.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609600" y="1981200"/>
            <a:ext cx="34838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high temperature of the thermite reaction has been used to cut or weld railroad tracks.</a:t>
            </a:r>
          </a:p>
        </p:txBody>
      </p:sp>
      <p:pic>
        <p:nvPicPr>
          <p:cNvPr id="7" name="Picture 6" descr="07_Pg240_UnFigur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5530" y="1690612"/>
            <a:ext cx="3602183" cy="3758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91970" y="0"/>
            <a:ext cx="75203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6936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399" y="204789"/>
            <a:ext cx="8012289" cy="914400"/>
          </a:xfrm>
        </p:spPr>
        <p:txBody>
          <a:bodyPr/>
          <a:lstStyle/>
          <a:p>
            <a:pPr eaLnBrk="1" hangingPunct="1"/>
            <a:r>
              <a:rPr lang="en-US" dirty="0"/>
              <a:t>Molecules Must Collide for Reaction  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4800600"/>
          </a:xfrm>
        </p:spPr>
        <p:txBody>
          <a:bodyPr/>
          <a:lstStyle/>
          <a:p>
            <a:pPr eaLnBrk="1" hangingPunct="1">
              <a:buClr>
                <a:srgbClr val="00CC00"/>
              </a:buClr>
              <a:buSzTx/>
              <a:buFontTx/>
              <a:buNone/>
            </a:pPr>
            <a:r>
              <a:rPr lang="en-US" sz="2400" dirty="0"/>
              <a:t>Three conditions for a reaction to occur are the following: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/>
              <a:t>1. </a:t>
            </a:r>
            <a:r>
              <a:rPr lang="en-US" sz="2400" b="1" dirty="0"/>
              <a:t>collision</a:t>
            </a:r>
            <a:r>
              <a:rPr lang="en-US" sz="2400" dirty="0"/>
              <a:t> 	    The reactants must collide.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/>
              <a:t>2. </a:t>
            </a:r>
            <a:r>
              <a:rPr lang="en-US" sz="2400" b="1" dirty="0"/>
              <a:t>orientation     </a:t>
            </a:r>
            <a:r>
              <a:rPr lang="en-US" sz="2400" dirty="0"/>
              <a:t>The reactants must align properly to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/>
              <a:t>			    break and form bonds.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/>
              <a:t>3. </a:t>
            </a:r>
            <a:r>
              <a:rPr lang="en-US" sz="2400" b="1" dirty="0"/>
              <a:t>energy 	    </a:t>
            </a:r>
            <a:r>
              <a:rPr lang="en-US" sz="2400" dirty="0"/>
              <a:t>The collision must provide the </a:t>
            </a:r>
            <a:r>
              <a:rPr lang="en-US" sz="2400" b="1" dirty="0"/>
              <a:t>energy of</a:t>
            </a:r>
          </a:p>
          <a:p>
            <a:pPr eaLnBrk="1" hangingPunct="1">
              <a:buFont typeface="Arial" charset="0"/>
              <a:buNone/>
            </a:pPr>
            <a:r>
              <a:rPr lang="en-US" sz="2400" b="1" dirty="0"/>
              <a:t>                            activation</a:t>
            </a:r>
            <a:r>
              <a:rPr lang="en-US" sz="2400" dirty="0"/>
              <a:t>.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32150" y="0"/>
            <a:ext cx="81185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4876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257178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Exothermic Reaction, Heat Released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64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In </a:t>
            </a:r>
            <a:r>
              <a:rPr lang="en-US" sz="2400" dirty="0">
                <a:solidFill>
                  <a:srgbClr val="000000"/>
                </a:solidFill>
              </a:rPr>
              <a:t>an </a:t>
            </a:r>
            <a:r>
              <a:rPr lang="en-US" sz="2400" b="1" dirty="0">
                <a:solidFill>
                  <a:srgbClr val="000000"/>
                </a:solidFill>
              </a:rPr>
              <a:t>exothermic reaction</a:t>
            </a:r>
            <a:r>
              <a:rPr lang="en-US" sz="2400" dirty="0"/>
              <a:t>,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Char char="•"/>
            </a:pPr>
            <a:r>
              <a:rPr lang="en-US" sz="2400" dirty="0"/>
              <a:t>heat is released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Char char="•"/>
            </a:pPr>
            <a:r>
              <a:rPr lang="en-US" sz="2400" dirty="0"/>
              <a:t>the energy of the products is less than the energy of the reactants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en-US" sz="2400" dirty="0"/>
              <a:t>heat is a product</a:t>
            </a: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C(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  <a:r>
              <a:rPr lang="en-US" sz="2400" i="1" dirty="0"/>
              <a:t> + </a:t>
            </a:r>
            <a:r>
              <a:rPr lang="en-US" sz="2400" dirty="0"/>
              <a:t>2H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CH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</a:t>
            </a:r>
            <a:r>
              <a:rPr lang="en-US" sz="2400" dirty="0">
                <a:solidFill>
                  <a:srgbClr val="FF0000"/>
                </a:solidFill>
              </a:rPr>
              <a:t>18 kcal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</p:txBody>
      </p:sp>
      <p:cxnSp>
        <p:nvCxnSpPr>
          <p:cNvPr id="15364" name="Straight Arrow Connector 5"/>
          <p:cNvCxnSpPr>
            <a:cxnSpLocks noChangeShapeType="1"/>
          </p:cNvCxnSpPr>
          <p:nvPr/>
        </p:nvCxnSpPr>
        <p:spPr bwMode="auto">
          <a:xfrm>
            <a:off x="2514600" y="4570413"/>
            <a:ext cx="3810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6" name="Picture 5" descr="07_Pg240_UnFigure_1.jpg"/>
          <p:cNvPicPr>
            <a:picLocks noChangeAspect="1"/>
          </p:cNvPicPr>
          <p:nvPr/>
        </p:nvPicPr>
        <p:blipFill>
          <a:blip r:embed="rId2" cstate="print"/>
          <a:srcRect r="48608" b="4708"/>
          <a:stretch>
            <a:fillRect/>
          </a:stretch>
        </p:blipFill>
        <p:spPr>
          <a:xfrm>
            <a:off x="5240594" y="1783915"/>
            <a:ext cx="3606177" cy="304716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00516" y="0"/>
            <a:ext cx="743484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3990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4476" y="257177"/>
            <a:ext cx="8305800" cy="914400"/>
          </a:xfrm>
        </p:spPr>
        <p:txBody>
          <a:bodyPr/>
          <a:lstStyle/>
          <a:p>
            <a:pPr eaLnBrk="1" hangingPunct="1"/>
            <a:r>
              <a:rPr lang="en-US" dirty="0"/>
              <a:t>Endothermic Reaction, Heat Absorbed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038600" cy="35052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In an </a:t>
            </a:r>
            <a:r>
              <a:rPr lang="en-US" sz="2400" b="1" dirty="0"/>
              <a:t>endothermic reaction</a:t>
            </a:r>
            <a:r>
              <a:rPr lang="en-US" sz="2400" dirty="0"/>
              <a:t>, </a:t>
            </a:r>
          </a:p>
          <a:p>
            <a:pPr eaLnBrk="1" hangingPunct="1">
              <a:buSzTx/>
              <a:buFontTx/>
              <a:buChar char="•"/>
            </a:pPr>
            <a:r>
              <a:rPr lang="en-US" sz="2400" dirty="0"/>
              <a:t>heat is absorbed</a:t>
            </a:r>
          </a:p>
          <a:p>
            <a:pPr eaLnBrk="1" hangingPunct="1">
              <a:buSzTx/>
              <a:buFontTx/>
              <a:buChar char="•"/>
            </a:pPr>
            <a:r>
              <a:rPr lang="en-US" sz="2400" dirty="0"/>
              <a:t>the energy of the products is greater than the energy of the reactants</a:t>
            </a:r>
          </a:p>
          <a:p>
            <a:pPr eaLnBrk="1" hangingPunct="1">
              <a:buSzTx/>
              <a:buFontTx/>
              <a:buChar char="•"/>
            </a:pPr>
            <a:r>
              <a:rPr lang="en-US" sz="2400" dirty="0"/>
              <a:t>heat is a reactant (added)</a:t>
            </a: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endParaRPr lang="en-US" sz="2400" dirty="0"/>
          </a:p>
          <a:p>
            <a:pPr eaLnBrk="1" hangingPunct="1">
              <a:buClr>
                <a:schemeClr val="bg2"/>
              </a:buClr>
              <a:buSzTx/>
              <a:buFontTx/>
              <a:buNone/>
            </a:pPr>
            <a:endParaRPr lang="en-US" sz="2400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990600" y="5638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</a:pPr>
            <a:r>
              <a:rPr lang="en-US" dirty="0">
                <a:latin typeface="Times New Roman" charset="0"/>
              </a:rPr>
              <a:t>N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dirty="0">
                <a:latin typeface="Times New Roman" charset="0"/>
              </a:rPr>
              <a:t>)</a:t>
            </a:r>
            <a:r>
              <a:rPr lang="en-US" i="1" dirty="0">
                <a:latin typeface="Times New Roman" charset="0"/>
              </a:rPr>
              <a:t> + </a:t>
            </a:r>
            <a:r>
              <a:rPr lang="en-US" dirty="0">
                <a:latin typeface="Times New Roman" charset="0"/>
              </a:rPr>
              <a:t>O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dirty="0">
                <a:latin typeface="Times New Roman" charset="0"/>
              </a:rPr>
              <a:t>)</a:t>
            </a:r>
            <a:r>
              <a:rPr lang="en-US" i="1" dirty="0">
                <a:latin typeface="Times New Roman" charset="0"/>
              </a:rPr>
              <a:t> + 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43.3 kcal</a:t>
            </a:r>
            <a:r>
              <a:rPr lang="en-US" dirty="0">
                <a:latin typeface="Times New Roman" charset="0"/>
              </a:rPr>
              <a:t>            2NO(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dirty="0">
                <a:latin typeface="Times New Roman" charset="0"/>
              </a:rPr>
              <a:t>)</a:t>
            </a:r>
          </a:p>
        </p:txBody>
      </p:sp>
      <p:cxnSp>
        <p:nvCxnSpPr>
          <p:cNvPr id="16389" name="Straight Arrow Connector 5"/>
          <p:cNvCxnSpPr>
            <a:cxnSpLocks noChangeShapeType="1"/>
          </p:cNvCxnSpPr>
          <p:nvPr/>
        </p:nvCxnSpPr>
        <p:spPr bwMode="auto">
          <a:xfrm>
            <a:off x="4419600" y="5867400"/>
            <a:ext cx="60960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7" name="Picture 6" descr="07_Pg240_UnFigure_1.jpg"/>
          <p:cNvPicPr>
            <a:picLocks noChangeAspect="1"/>
          </p:cNvPicPr>
          <p:nvPr/>
        </p:nvPicPr>
        <p:blipFill>
          <a:blip r:embed="rId2" cstate="print"/>
          <a:srcRect l="50545" r="-370" b="4708"/>
          <a:stretch>
            <a:fillRect/>
          </a:stretch>
        </p:blipFill>
        <p:spPr>
          <a:xfrm>
            <a:off x="4945626" y="1632756"/>
            <a:ext cx="3889887" cy="339023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49241" y="0"/>
            <a:ext cx="794759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0317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257178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696200" cy="4724400"/>
          </a:xfrm>
        </p:spPr>
        <p:txBody>
          <a:bodyPr/>
          <a:lstStyle/>
          <a:p>
            <a:pPr marL="457200" indent="-457200" eaLnBrk="1" hangingPunct="1"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Identify each reaction as exothermic or endothermic.</a:t>
            </a:r>
          </a:p>
          <a:p>
            <a:pPr marL="457200" indent="-457200" eaLnBrk="1" hangingPunct="1"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marL="457200" indent="-457200" eaLnBrk="1" hangingPunct="1"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A.  N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+ 3H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2NH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+ 22 kcal</a:t>
            </a:r>
          </a:p>
          <a:p>
            <a:pPr marL="457200" indent="-457200" eaLnBrk="1" hangingPunct="1"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B.  CaCO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+ 133 kcal           CaO(</a:t>
            </a:r>
            <a:r>
              <a:rPr lang="en-US" sz="2400" i="1" dirty="0"/>
              <a:t>s</a:t>
            </a:r>
            <a:r>
              <a:rPr lang="en-US" sz="2400" dirty="0"/>
              <a:t>) + CO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</a:t>
            </a:r>
            <a:endParaRPr lang="en-US" sz="2400" baseline="-25000" dirty="0"/>
          </a:p>
          <a:p>
            <a:pPr marL="457200" indent="-457200" eaLnBrk="1" hangingPunct="1"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C.  2SO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2SO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heat</a:t>
            </a:r>
          </a:p>
          <a:p>
            <a:pPr marL="457200" indent="-457200" eaLnBrk="1" hangingPunct="1">
              <a:buClr>
                <a:schemeClr val="bg2"/>
              </a:buClr>
              <a:buSzTx/>
              <a:buFontTx/>
              <a:buNone/>
            </a:pPr>
            <a:endParaRPr lang="en-US" sz="2400" dirty="0"/>
          </a:p>
        </p:txBody>
      </p:sp>
      <p:cxnSp>
        <p:nvCxnSpPr>
          <p:cNvPr id="17412" name="Straight Arrow Connector 5"/>
          <p:cNvCxnSpPr>
            <a:cxnSpLocks noChangeShapeType="1"/>
          </p:cNvCxnSpPr>
          <p:nvPr/>
        </p:nvCxnSpPr>
        <p:spPr bwMode="auto">
          <a:xfrm>
            <a:off x="3097213" y="28956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17413" name="Straight Arrow Connector 5"/>
          <p:cNvCxnSpPr>
            <a:cxnSpLocks noChangeShapeType="1"/>
          </p:cNvCxnSpPr>
          <p:nvPr/>
        </p:nvCxnSpPr>
        <p:spPr bwMode="auto">
          <a:xfrm>
            <a:off x="3816350" y="3427413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17414" name="Straight Arrow Connector 5"/>
          <p:cNvCxnSpPr>
            <a:cxnSpLocks noChangeShapeType="1"/>
          </p:cNvCxnSpPr>
          <p:nvPr/>
        </p:nvCxnSpPr>
        <p:spPr bwMode="auto">
          <a:xfrm>
            <a:off x="3257550" y="3960813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74879" y="0"/>
            <a:ext cx="769121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0323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696200" cy="4724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Identify each reaction as exothermic or endothermic.</a:t>
            </a:r>
          </a:p>
          <a:p>
            <a:pPr marL="457200" indent="-457200"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marL="457200" indent="-457200"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A.  N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  <a:r>
              <a:rPr lang="en-US" sz="2400" i="1" dirty="0"/>
              <a:t> </a:t>
            </a:r>
            <a:r>
              <a:rPr lang="en-US" sz="2400" dirty="0"/>
              <a:t>+ 3H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</a:t>
            </a:r>
            <a:r>
              <a:rPr lang="en-US" sz="2400" i="1" dirty="0"/>
              <a:t>          </a:t>
            </a:r>
            <a:r>
              <a:rPr lang="en-US" sz="2400" dirty="0"/>
              <a:t>2NH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  <a:r>
              <a:rPr lang="en-US" sz="2400" i="1" dirty="0"/>
              <a:t> </a:t>
            </a:r>
            <a:r>
              <a:rPr lang="en-US" sz="2400" dirty="0"/>
              <a:t>+ 22 kcal</a:t>
            </a:r>
          </a:p>
          <a:p>
            <a:pPr marL="457200" indent="-457200"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						</a:t>
            </a:r>
            <a:r>
              <a:rPr lang="en-US" sz="2400" dirty="0">
                <a:solidFill>
                  <a:srgbClr val="FF0000"/>
                </a:solidFill>
              </a:rPr>
              <a:t>Exothermic</a:t>
            </a:r>
          </a:p>
          <a:p>
            <a:pPr marL="457200" indent="-457200"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B.  CaCO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+ 133 kcal  </a:t>
            </a:r>
            <a:r>
              <a:rPr lang="en-US" sz="2400" dirty="0">
                <a:sym typeface="Arial" charset="0"/>
              </a:rPr>
              <a:t>         </a:t>
            </a:r>
            <a:r>
              <a:rPr lang="en-US" sz="2400" dirty="0"/>
              <a:t>CaO(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  <a:r>
              <a:rPr lang="en-US" sz="2400" i="1" dirty="0"/>
              <a:t> </a:t>
            </a:r>
            <a:r>
              <a:rPr lang="en-US" sz="2400" dirty="0"/>
              <a:t>+ CO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  <a:r>
              <a:rPr lang="en-US" sz="2400" i="1" dirty="0"/>
              <a:t> </a:t>
            </a:r>
          </a:p>
          <a:p>
            <a:pPr marL="457200" indent="-457200"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r>
              <a:rPr lang="en-US" sz="2400" i="1" baseline="-25000" dirty="0"/>
              <a:t>						</a:t>
            </a:r>
            <a:r>
              <a:rPr lang="en-US" sz="2400" dirty="0">
                <a:solidFill>
                  <a:srgbClr val="FF0000"/>
                </a:solidFill>
              </a:rPr>
              <a:t>Endothermic</a:t>
            </a:r>
            <a:endParaRPr lang="en-US" sz="2400" baseline="-25000" dirty="0">
              <a:solidFill>
                <a:srgbClr val="FF000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C.  2SO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  <a:r>
              <a:rPr lang="en-US" sz="2400" i="1" dirty="0"/>
              <a:t> </a:t>
            </a:r>
            <a:r>
              <a:rPr lang="en-US" sz="2400" dirty="0"/>
              <a:t>+ 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2SO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  <a:r>
              <a:rPr lang="en-US" sz="2400" i="1" dirty="0"/>
              <a:t> </a:t>
            </a:r>
            <a:r>
              <a:rPr lang="en-US" sz="2400" dirty="0"/>
              <a:t>+ heat</a:t>
            </a:r>
          </a:p>
          <a:p>
            <a:pPr marL="457200" indent="-457200"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						</a:t>
            </a:r>
            <a:r>
              <a:rPr lang="en-US" sz="2400" dirty="0">
                <a:solidFill>
                  <a:srgbClr val="FF0000"/>
                </a:solidFill>
              </a:rPr>
              <a:t>Exothermic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endParaRPr lang="en-US" sz="2400" dirty="0"/>
          </a:p>
          <a:p>
            <a:pPr marL="457200" indent="-457200"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endParaRPr lang="en-US" sz="2400" dirty="0"/>
          </a:p>
        </p:txBody>
      </p:sp>
      <p:cxnSp>
        <p:nvCxnSpPr>
          <p:cNvPr id="18436" name="Straight Arrow Connector 5"/>
          <p:cNvCxnSpPr>
            <a:cxnSpLocks noChangeShapeType="1"/>
          </p:cNvCxnSpPr>
          <p:nvPr/>
        </p:nvCxnSpPr>
        <p:spPr bwMode="auto">
          <a:xfrm>
            <a:off x="3111500" y="2789238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18437" name="Straight Arrow Connector 5"/>
          <p:cNvCxnSpPr>
            <a:cxnSpLocks noChangeShapeType="1"/>
          </p:cNvCxnSpPr>
          <p:nvPr/>
        </p:nvCxnSpPr>
        <p:spPr bwMode="auto">
          <a:xfrm>
            <a:off x="3794125" y="3779838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18438" name="Straight Arrow Connector 5"/>
          <p:cNvCxnSpPr>
            <a:cxnSpLocks noChangeShapeType="1"/>
          </p:cNvCxnSpPr>
          <p:nvPr/>
        </p:nvCxnSpPr>
        <p:spPr bwMode="auto">
          <a:xfrm>
            <a:off x="3257550" y="4770438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32150" y="0"/>
            <a:ext cx="81185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85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3400" y="257177"/>
            <a:ext cx="7600950" cy="914400"/>
          </a:xfrm>
        </p:spPr>
        <p:txBody>
          <a:bodyPr/>
          <a:lstStyle/>
          <a:p>
            <a:pPr eaLnBrk="1" hangingPunct="1"/>
            <a:r>
              <a:rPr lang="en-US" sz="3800" b="1" dirty="0"/>
              <a:t>Learning Check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876800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What is the number of moles of S in 1.8 </a:t>
            </a:r>
            <a:r>
              <a:rPr lang="en-US" sz="2400" dirty="0">
                <a:ea typeface="Times New Roman" charset="0"/>
                <a:cs typeface="Times New Roman" charset="0"/>
              </a:rPr>
              <a:t>×</a:t>
            </a:r>
            <a:r>
              <a:rPr lang="en-US" sz="2400" dirty="0"/>
              <a:t> 10</a:t>
            </a:r>
            <a:r>
              <a:rPr lang="en-US" sz="2400" baseline="30000" dirty="0"/>
              <a:t>24 </a:t>
            </a:r>
            <a:r>
              <a:rPr lang="en-US" sz="2400" dirty="0"/>
              <a:t>atoms of S?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A.  1.0 mole of S atoms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B.  3.0 moles of S atoms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C.  1.1 </a:t>
            </a:r>
            <a:r>
              <a:rPr lang="en-US" sz="2400" dirty="0">
                <a:ea typeface="Times New Roman" charset="0"/>
                <a:cs typeface="Times New Roman" charset="0"/>
              </a:rPr>
              <a:t>×</a:t>
            </a:r>
            <a:r>
              <a:rPr lang="en-US" sz="2400" dirty="0"/>
              <a:t> 10</a:t>
            </a:r>
            <a:r>
              <a:rPr lang="en-US" sz="2400" baseline="30000" dirty="0"/>
              <a:t>48</a:t>
            </a:r>
            <a:r>
              <a:rPr lang="en-US" sz="2400" dirty="0"/>
              <a:t> moles of S atoms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2702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Reaction Rate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696200" cy="47244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The</a:t>
            </a:r>
            <a:r>
              <a:rPr lang="en-US" sz="2400" b="1" dirty="0"/>
              <a:t> reaction rate</a:t>
            </a:r>
            <a:r>
              <a:rPr lang="en-US" sz="2400" dirty="0"/>
              <a:t>  </a:t>
            </a:r>
          </a:p>
          <a:p>
            <a:pPr eaLnBrk="1" hangingPunct="1"/>
            <a:r>
              <a:rPr lang="en-US" sz="2400" dirty="0"/>
              <a:t>is the speed at which reactant is used up</a:t>
            </a:r>
          </a:p>
          <a:p>
            <a:pPr eaLnBrk="1" hangingPunct="1"/>
            <a:r>
              <a:rPr lang="en-US" sz="2400" dirty="0"/>
              <a:t>is the speed at which product forms</a:t>
            </a:r>
          </a:p>
          <a:p>
            <a:pPr eaLnBrk="1" hangingPunct="1"/>
            <a:r>
              <a:rPr lang="en-US" sz="2400" dirty="0"/>
              <a:t>increases when temperature rises because the reacting molecules move faster, providing more collisions between molecules with energy of activation</a:t>
            </a:r>
          </a:p>
          <a:p>
            <a:pPr eaLnBrk="1" hangingPunct="1"/>
            <a:r>
              <a:rPr lang="en-US" sz="2400" dirty="0"/>
              <a:t>increases with increase in concentration of reactants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06512" y="0"/>
            <a:ext cx="837488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1196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57177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Catalyst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267200" cy="4495800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000000"/>
                </a:solidFill>
              </a:rPr>
              <a:t>catalyst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endParaRPr lang="en-US" sz="2400" dirty="0"/>
          </a:p>
          <a:p>
            <a:pPr eaLnBrk="1" hangingPunct="1">
              <a:buSzTx/>
              <a:buFontTx/>
              <a:buChar char="•"/>
            </a:pPr>
            <a:r>
              <a:rPr lang="en-US" sz="2400" dirty="0"/>
              <a:t>increases the rate of a reaction</a:t>
            </a:r>
          </a:p>
          <a:p>
            <a:pPr eaLnBrk="1" hangingPunct="1">
              <a:buSzTx/>
              <a:buFontTx/>
              <a:buChar char="•"/>
            </a:pPr>
            <a:r>
              <a:rPr lang="en-US" sz="2400" dirty="0"/>
              <a:t>lowers the energy of activation</a:t>
            </a:r>
          </a:p>
          <a:p>
            <a:pPr eaLnBrk="1" hangingPunct="1">
              <a:buSzTx/>
              <a:buFontTx/>
              <a:buChar char="•"/>
            </a:pPr>
            <a:r>
              <a:rPr lang="en-US" sz="2400" dirty="0"/>
              <a:t>is not used up during the reaction</a:t>
            </a:r>
          </a:p>
        </p:txBody>
      </p:sp>
      <p:pic>
        <p:nvPicPr>
          <p:cNvPr id="5" name="Picture 4" descr="07_Pg242_UnFigure_2.jpg"/>
          <p:cNvPicPr>
            <a:picLocks noChangeAspect="1"/>
          </p:cNvPicPr>
          <p:nvPr/>
        </p:nvPicPr>
        <p:blipFill>
          <a:blip r:embed="rId2" cstate="print"/>
          <a:srcRect b="3661"/>
          <a:stretch>
            <a:fillRect/>
          </a:stretch>
        </p:blipFill>
        <p:spPr>
          <a:xfrm>
            <a:off x="4572000" y="3242524"/>
            <a:ext cx="4417222" cy="26384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66333" y="0"/>
            <a:ext cx="777667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581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8153400" cy="914400"/>
          </a:xfrm>
        </p:spPr>
        <p:txBody>
          <a:bodyPr/>
          <a:lstStyle/>
          <a:p>
            <a:pPr eaLnBrk="1" hangingPunct="1"/>
            <a:r>
              <a:rPr lang="en-US" dirty="0"/>
              <a:t>Factors That Increase Reaction Rate</a:t>
            </a:r>
          </a:p>
        </p:txBody>
      </p:sp>
      <p:pic>
        <p:nvPicPr>
          <p:cNvPr id="4" name="Picture 3" descr="07_08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3127" y="2158743"/>
            <a:ext cx="3897746" cy="36066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06512" y="0"/>
            <a:ext cx="769122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1531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391400" cy="4800600"/>
          </a:xfrm>
        </p:spPr>
        <p:txBody>
          <a:bodyPr/>
          <a:lstStyle/>
          <a:p>
            <a:pPr marL="0" indent="0" eaLnBrk="1" hangingPunct="1"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State the effect of each on the rate of reaction as </a:t>
            </a:r>
            <a:r>
              <a:rPr lang="en-US" sz="2400" i="1" dirty="0"/>
              <a:t>increases</a:t>
            </a:r>
            <a:r>
              <a:rPr lang="en-US" sz="2400" dirty="0"/>
              <a:t>, </a:t>
            </a:r>
            <a:r>
              <a:rPr lang="en-US" sz="2400" i="1" dirty="0"/>
              <a:t>decreases</a:t>
            </a:r>
            <a:r>
              <a:rPr lang="en-US" sz="2400" dirty="0"/>
              <a:t>, or </a:t>
            </a:r>
            <a:r>
              <a:rPr lang="en-US" sz="2400" i="1" dirty="0"/>
              <a:t>has no effect</a:t>
            </a:r>
            <a:r>
              <a:rPr lang="en-US" sz="2400" dirty="0"/>
              <a:t>.</a:t>
            </a:r>
          </a:p>
          <a:p>
            <a:pPr marL="0" indent="0" eaLnBrk="1" hangingPunct="1"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A.  increasing the temperature</a:t>
            </a:r>
          </a:p>
          <a:p>
            <a:pPr marL="0" indent="0" eaLnBrk="1" hangingPunct="1"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B.  removing some of the reactants</a:t>
            </a:r>
          </a:p>
          <a:p>
            <a:pPr marL="0" indent="0" eaLnBrk="1" hangingPunct="1"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C.  adding a catalyst</a:t>
            </a:r>
          </a:p>
          <a:p>
            <a:pPr marL="0" indent="0" eaLnBrk="1" hangingPunct="1"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D.  placing the reaction flask in ice</a:t>
            </a:r>
          </a:p>
          <a:p>
            <a:pPr marL="0" indent="0" eaLnBrk="1" hangingPunct="1"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E.  increasing the concentration of one of the reactants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40695" y="0"/>
            <a:ext cx="803305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1706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257177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8001000" cy="4800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Font typeface="Arial" charset="0"/>
              <a:buNone/>
            </a:pPr>
            <a:r>
              <a:rPr lang="en-US" sz="2000" dirty="0"/>
              <a:t>State the effect of each on the rate of reaction as </a:t>
            </a:r>
            <a:r>
              <a:rPr lang="en-US" sz="2000" i="1" dirty="0"/>
              <a:t>increases</a:t>
            </a:r>
            <a:r>
              <a:rPr lang="en-US" sz="2000" dirty="0"/>
              <a:t>, </a:t>
            </a:r>
            <a:r>
              <a:rPr lang="en-US" sz="2000" i="1" dirty="0"/>
              <a:t>decreases</a:t>
            </a:r>
            <a:r>
              <a:rPr lang="en-US" sz="2000" dirty="0"/>
              <a:t>, or </a:t>
            </a:r>
            <a:r>
              <a:rPr lang="en-US" sz="2000" i="1" dirty="0"/>
              <a:t>has no effect</a:t>
            </a:r>
            <a:r>
              <a:rPr lang="en-US" sz="2000" dirty="0"/>
              <a:t>.</a:t>
            </a:r>
          </a:p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Font typeface="Arial" charset="0"/>
              <a:buNone/>
            </a:pPr>
            <a:r>
              <a:rPr lang="en-US" sz="2000" dirty="0"/>
              <a:t>A.  increasing the temperature			</a:t>
            </a:r>
            <a:r>
              <a:rPr lang="en-US" sz="2000" dirty="0" smtClean="0"/>
              <a:t>              </a:t>
            </a:r>
            <a:r>
              <a:rPr lang="en-US" sz="2000" dirty="0" smtClean="0">
                <a:solidFill>
                  <a:srgbClr val="FF0000"/>
                </a:solidFill>
              </a:rPr>
              <a:t>increases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Font typeface="Arial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B.  removing some of the reactants 			</a:t>
            </a:r>
            <a:r>
              <a:rPr lang="en-US" sz="2000" dirty="0" smtClean="0">
                <a:solidFill>
                  <a:srgbClr val="000000"/>
                </a:solidFill>
              </a:rPr>
              <a:t>              </a:t>
            </a:r>
            <a:r>
              <a:rPr lang="en-US" sz="2000" dirty="0" smtClean="0">
                <a:solidFill>
                  <a:srgbClr val="FF0000"/>
                </a:solidFill>
              </a:rPr>
              <a:t>decreases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Font typeface="Arial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C.  adding a catalyst 				</a:t>
            </a:r>
            <a:r>
              <a:rPr lang="en-US" sz="2000" dirty="0" smtClean="0">
                <a:solidFill>
                  <a:srgbClr val="000000"/>
                </a:solidFill>
              </a:rPr>
              <a:t>               </a:t>
            </a:r>
            <a:r>
              <a:rPr lang="en-US" sz="2000" dirty="0" smtClean="0">
                <a:solidFill>
                  <a:srgbClr val="FF0000"/>
                </a:solidFill>
              </a:rPr>
              <a:t>increases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Font typeface="Arial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D.  placing the reaction flask in ice 			</a:t>
            </a:r>
            <a:r>
              <a:rPr lang="en-US" sz="2000" dirty="0" smtClean="0">
                <a:solidFill>
                  <a:srgbClr val="000000"/>
                </a:solidFill>
              </a:rPr>
              <a:t>              </a:t>
            </a:r>
            <a:r>
              <a:rPr lang="en-US" sz="2000" dirty="0" smtClean="0">
                <a:solidFill>
                  <a:srgbClr val="FF0000"/>
                </a:solidFill>
              </a:rPr>
              <a:t>decreases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Font typeface="Arial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E.  increasing the concentration of one of the </a:t>
            </a:r>
            <a:r>
              <a:rPr lang="en-US" sz="2000" dirty="0" smtClean="0">
                <a:solidFill>
                  <a:srgbClr val="000000"/>
                </a:solidFill>
              </a:rPr>
              <a:t>reactants              </a:t>
            </a:r>
            <a:r>
              <a:rPr lang="en-US" sz="2000" dirty="0" smtClean="0">
                <a:solidFill>
                  <a:srgbClr val="FF0000"/>
                </a:solidFill>
              </a:rPr>
              <a:t>increases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Font typeface="Arial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						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40696" y="0"/>
            <a:ext cx="803304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6524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391400" cy="4800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Indicate the effect of each factor listed on the rate of the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following reaction as </a:t>
            </a:r>
            <a:r>
              <a:rPr lang="en-US" sz="2400" i="1" dirty="0"/>
              <a:t>increases</a:t>
            </a:r>
            <a:r>
              <a:rPr lang="en-US" sz="2400" dirty="0"/>
              <a:t>, </a:t>
            </a:r>
            <a:r>
              <a:rPr lang="en-US" sz="2400" i="1" dirty="0"/>
              <a:t>decreases</a:t>
            </a:r>
            <a:r>
              <a:rPr lang="en-US" sz="2400" dirty="0"/>
              <a:t>, or </a:t>
            </a:r>
            <a:r>
              <a:rPr lang="en-US" sz="2400" i="1" dirty="0"/>
              <a:t>no change</a:t>
            </a:r>
            <a:r>
              <a:rPr lang="en-US" sz="2400" dirty="0"/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/>
              <a:t>		  2CO(</a:t>
            </a:r>
            <a:r>
              <a:rPr lang="en-US" sz="2400" i="1" dirty="0"/>
              <a:t>g</a:t>
            </a:r>
            <a:r>
              <a:rPr lang="en-US" sz="2400" dirty="0"/>
              <a:t>) + 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2CO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</a:p>
          <a:p>
            <a:pPr eaLnBrk="1" hangingPunct="1">
              <a:buFont typeface="Arial" charset="0"/>
              <a:buNone/>
            </a:pPr>
            <a:endParaRPr lang="en-US" sz="2400" dirty="0"/>
          </a:p>
          <a:p>
            <a:pPr eaLnBrk="1" hangingPunct="1">
              <a:buFont typeface="Arial" charset="0"/>
              <a:buNone/>
            </a:pPr>
            <a:r>
              <a:rPr lang="en-US" sz="2400" dirty="0"/>
              <a:t>A.  raising the temperature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/>
              <a:t>B.  adding O</a:t>
            </a:r>
            <a:r>
              <a:rPr lang="en-US" sz="2400" baseline="-25000" dirty="0"/>
              <a:t>2</a:t>
            </a:r>
            <a:endParaRPr lang="en-US" sz="2400" dirty="0"/>
          </a:p>
          <a:p>
            <a:pPr eaLnBrk="1" hangingPunct="1">
              <a:buFont typeface="Arial" charset="0"/>
              <a:buNone/>
            </a:pPr>
            <a:r>
              <a:rPr lang="en-US" sz="2400" dirty="0"/>
              <a:t>C.  adding a catalyst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/>
              <a:t>D.  lowering the temperature</a:t>
            </a:r>
          </a:p>
        </p:txBody>
      </p:sp>
      <p:cxnSp>
        <p:nvCxnSpPr>
          <p:cNvPr id="24580" name="Straight Arrow Connector 5"/>
          <p:cNvCxnSpPr>
            <a:cxnSpLocks noChangeShapeType="1"/>
          </p:cNvCxnSpPr>
          <p:nvPr/>
        </p:nvCxnSpPr>
        <p:spPr bwMode="auto">
          <a:xfrm>
            <a:off x="3810000" y="25908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23604" y="0"/>
            <a:ext cx="820396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658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391400" cy="4800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Indicate the effect of each factor listed on the rate of the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following reaction as </a:t>
            </a:r>
            <a:r>
              <a:rPr lang="en-US" sz="2400" i="1" dirty="0"/>
              <a:t>increases</a:t>
            </a:r>
            <a:r>
              <a:rPr lang="en-US" sz="2400" dirty="0"/>
              <a:t>, </a:t>
            </a:r>
            <a:r>
              <a:rPr lang="en-US" sz="2400" i="1" dirty="0"/>
              <a:t>decreases</a:t>
            </a:r>
            <a:r>
              <a:rPr lang="en-US" sz="2400" dirty="0"/>
              <a:t>, or </a:t>
            </a:r>
            <a:r>
              <a:rPr lang="en-US" sz="2400" i="1" dirty="0"/>
              <a:t>no change</a:t>
            </a:r>
            <a:r>
              <a:rPr lang="en-US" sz="2400" dirty="0"/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/>
              <a:t>		  2CO(</a:t>
            </a:r>
            <a:r>
              <a:rPr lang="en-US" sz="2400" i="1" dirty="0"/>
              <a:t>g</a:t>
            </a:r>
            <a:r>
              <a:rPr lang="en-US" sz="2400" dirty="0"/>
              <a:t>) + 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2CO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</a:p>
          <a:p>
            <a:pPr eaLnBrk="1" hangingPunct="1">
              <a:buFont typeface="Arial" charset="0"/>
              <a:buNone/>
            </a:pPr>
            <a:endParaRPr lang="en-US" sz="2400" dirty="0"/>
          </a:p>
          <a:p>
            <a:pPr eaLnBrk="1" hangingPunct="1">
              <a:buFont typeface="Arial" charset="0"/>
              <a:buNone/>
            </a:pPr>
            <a:r>
              <a:rPr lang="en-US" sz="2400" dirty="0"/>
              <a:t>A.  raising the temperature 		</a:t>
            </a:r>
            <a:r>
              <a:rPr lang="en-US" sz="2400" dirty="0">
                <a:solidFill>
                  <a:srgbClr val="FF0000"/>
                </a:solidFill>
              </a:rPr>
              <a:t>increases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B.  adding O</a:t>
            </a:r>
            <a:r>
              <a:rPr lang="en-US" sz="2400" baseline="-25000" dirty="0">
                <a:solidFill>
                  <a:srgbClr val="000000"/>
                </a:solidFill>
              </a:rPr>
              <a:t>2 				</a:t>
            </a:r>
            <a:r>
              <a:rPr lang="en-US" sz="2400" dirty="0">
                <a:solidFill>
                  <a:srgbClr val="FF0000"/>
                </a:solidFill>
              </a:rPr>
              <a:t>increases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C.  adding a catalyst 			</a:t>
            </a:r>
            <a:r>
              <a:rPr lang="en-US" sz="2400" dirty="0">
                <a:solidFill>
                  <a:srgbClr val="FF0000"/>
                </a:solidFill>
              </a:rPr>
              <a:t>increases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D.  lowering the temperature 		</a:t>
            </a:r>
            <a:r>
              <a:rPr lang="en-US" sz="2400" dirty="0">
                <a:solidFill>
                  <a:srgbClr val="FF0000"/>
                </a:solidFill>
              </a:rPr>
              <a:t>decreases</a:t>
            </a:r>
          </a:p>
        </p:txBody>
      </p:sp>
      <p:cxnSp>
        <p:nvCxnSpPr>
          <p:cNvPr id="25604" name="Straight Arrow Connector 5"/>
          <p:cNvCxnSpPr>
            <a:cxnSpLocks noChangeShapeType="1"/>
          </p:cNvCxnSpPr>
          <p:nvPr/>
        </p:nvCxnSpPr>
        <p:spPr bwMode="auto">
          <a:xfrm>
            <a:off x="3810000" y="25908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17607" y="0"/>
            <a:ext cx="726393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9849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257177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Concept Map</a:t>
            </a:r>
          </a:p>
        </p:txBody>
      </p:sp>
      <p:pic>
        <p:nvPicPr>
          <p:cNvPr id="5" name="Picture 4" descr="07_Pg243_UnFigure.jpg"/>
          <p:cNvPicPr>
            <a:picLocks noChangeAspect="1"/>
          </p:cNvPicPr>
          <p:nvPr/>
        </p:nvPicPr>
        <p:blipFill>
          <a:blip r:embed="rId3" cstate="print"/>
          <a:srcRect b="3132"/>
          <a:stretch>
            <a:fillRect/>
          </a:stretch>
        </p:blipFill>
        <p:spPr>
          <a:xfrm>
            <a:off x="304800" y="1845615"/>
            <a:ext cx="8534400" cy="44051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28008" y="12702"/>
            <a:ext cx="715992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2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sz="3800" b="1" dirty="0"/>
              <a:t>Solution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305800" cy="4876800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What is the number of moles of S in 1.8 </a:t>
            </a:r>
            <a:r>
              <a:rPr lang="en-US" sz="2400" dirty="0">
                <a:ea typeface="Times New Roman" charset="0"/>
                <a:cs typeface="Times New Roman" charset="0"/>
              </a:rPr>
              <a:t>×</a:t>
            </a:r>
            <a:r>
              <a:rPr lang="en-US" sz="2400" dirty="0"/>
              <a:t> 10</a:t>
            </a:r>
            <a:r>
              <a:rPr lang="en-US" sz="2400" baseline="30000" dirty="0"/>
              <a:t>24 </a:t>
            </a:r>
            <a:r>
              <a:rPr lang="en-US" sz="2400" dirty="0"/>
              <a:t>atoms of S?</a:t>
            </a:r>
          </a:p>
          <a:p>
            <a:pPr eaLnBrk="1" hangingPunct="1">
              <a:spcAft>
                <a:spcPct val="1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spcAft>
                <a:spcPct val="100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1</a:t>
            </a:r>
            <a:r>
              <a:rPr lang="en-US" sz="2400" dirty="0">
                <a:solidFill>
                  <a:srgbClr val="000090"/>
                </a:solidFill>
              </a:rPr>
              <a:t>  </a:t>
            </a:r>
            <a:r>
              <a:rPr lang="en-US" sz="2400" b="1" dirty="0"/>
              <a:t>State the given and needed quantities.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baseline="-250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2</a:t>
            </a:r>
            <a:r>
              <a:rPr lang="en-US" sz="2400" dirty="0">
                <a:solidFill>
                  <a:srgbClr val="008000"/>
                </a:solidFill>
              </a:rPr>
              <a:t>  </a:t>
            </a:r>
            <a:r>
              <a:rPr lang="en-US" sz="2400" b="1" dirty="0"/>
              <a:t>Write a plan to convert moles to atoms or molecules.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dirty="0">
                <a:sym typeface="Arial" charset="0"/>
              </a:rPr>
              <a:t>		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dirty="0">
                <a:sym typeface="Arial" charset="0"/>
              </a:rPr>
              <a:t>		   atoms of S			         moles of S	    </a:t>
            </a:r>
            <a:r>
              <a:rPr lang="en-US" sz="2400" dirty="0"/>
              <a:t>	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33400" y="3276600"/>
            <a:ext cx="8046156" cy="990600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ANALYZE	        GIVEN	                NEED		Connect</a:t>
            </a:r>
          </a:p>
          <a:p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THE PROBLEM       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l.8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 10</a:t>
            </a:r>
            <a:r>
              <a:rPr lang="en-US" sz="2000" baseline="30000" dirty="0">
                <a:latin typeface="Times New Roman" pitchFamily="18" charset="0"/>
                <a:ea typeface="Times" charset="0"/>
                <a:cs typeface="Times New Roman" pitchFamily="18" charset="0"/>
              </a:rPr>
              <a:t>24 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atoms of S   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moles of S	Avogadro’s</a:t>
            </a:r>
          </a:p>
          <a:p>
            <a:r>
              <a:rPr lang="en-US" sz="2000" baseline="-25000" dirty="0">
                <a:latin typeface="Times New Roman" charset="0"/>
                <a:ea typeface="Times New Roman" charset="0"/>
                <a:cs typeface="Times New Roman" charset="0"/>
              </a:rPr>
              <a:t>							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number</a:t>
            </a:r>
          </a:p>
        </p:txBody>
      </p:sp>
      <p:sp>
        <p:nvSpPr>
          <p:cNvPr id="9" name="Pentagon 8"/>
          <p:cNvSpPr>
            <a:spLocks noChangeArrowheads="1"/>
          </p:cNvSpPr>
          <p:nvPr/>
        </p:nvSpPr>
        <p:spPr bwMode="auto">
          <a:xfrm>
            <a:off x="3581400" y="5562600"/>
            <a:ext cx="1981200" cy="609600"/>
          </a:xfrm>
          <a:prstGeom prst="homePlate">
            <a:avLst>
              <a:gd name="adj" fmla="val 49999"/>
            </a:avLst>
          </a:prstGeom>
          <a:solidFill>
            <a:srgbClr val="91C1D2"/>
          </a:solidFill>
          <a:ln w="10000">
            <a:solidFill>
              <a:srgbClr val="6FB7D7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Times New Roman" pitchFamily="18" charset="0"/>
                <a:sym typeface="Arial" charset="0"/>
              </a:rPr>
              <a:t>Avogadro’</a:t>
            </a:r>
            <a:r>
              <a:rPr lang="en-US" altLang="ja-JP" sz="2000" b="1" dirty="0">
                <a:latin typeface="Times New Roman" pitchFamily="18" charset="0"/>
                <a:sym typeface="Arial" charset="0"/>
              </a:rPr>
              <a:t>s number 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79556" y="12701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3400" y="295273"/>
            <a:ext cx="7600950" cy="838200"/>
          </a:xfrm>
        </p:spPr>
        <p:txBody>
          <a:bodyPr/>
          <a:lstStyle/>
          <a:p>
            <a:pPr eaLnBrk="1" hangingPunct="1"/>
            <a:r>
              <a:rPr lang="en-US" sz="3800" b="1" dirty="0"/>
              <a:t>Solution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229600" cy="4876800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What is the number of moles of S in 1.8 </a:t>
            </a:r>
            <a:r>
              <a:rPr lang="en-US" sz="2400" dirty="0">
                <a:ea typeface="Times New Roman" charset="0"/>
                <a:cs typeface="Times New Roman" charset="0"/>
              </a:rPr>
              <a:t>×</a:t>
            </a:r>
            <a:r>
              <a:rPr lang="en-US" sz="2400" dirty="0"/>
              <a:t> 10</a:t>
            </a:r>
            <a:r>
              <a:rPr lang="en-US" sz="2400" baseline="30000" dirty="0"/>
              <a:t>24 </a:t>
            </a:r>
            <a:r>
              <a:rPr lang="en-US" sz="2400" dirty="0"/>
              <a:t>atoms of S?</a:t>
            </a:r>
          </a:p>
          <a:p>
            <a:pPr eaLnBrk="1" hangingPunct="1">
              <a:spcAft>
                <a:spcPct val="1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3</a:t>
            </a:r>
            <a:r>
              <a:rPr lang="en-US" sz="2400" dirty="0">
                <a:solidFill>
                  <a:srgbClr val="BF8700"/>
                </a:solidFill>
              </a:rPr>
              <a:t>  </a:t>
            </a:r>
            <a:r>
              <a:rPr lang="en-US" sz="2400" b="1" dirty="0"/>
              <a:t>Use Avogadro’</a:t>
            </a:r>
            <a:r>
              <a:rPr lang="en-US" altLang="ja-JP" sz="2400" b="1" dirty="0"/>
              <a:t>s number to write conversion factors.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		   1 mole of S = 6.02 </a:t>
            </a:r>
            <a:r>
              <a:rPr lang="en-US" sz="2400" dirty="0">
                <a:ea typeface="Times New Roman" charset="0"/>
                <a:cs typeface="Times New Roman" charset="0"/>
              </a:rPr>
              <a:t>×</a:t>
            </a:r>
            <a:r>
              <a:rPr lang="en-US" sz="2400" dirty="0"/>
              <a:t> 10</a:t>
            </a:r>
            <a:r>
              <a:rPr lang="en-US" sz="2400" baseline="30000" dirty="0"/>
              <a:t>23</a:t>
            </a:r>
            <a:r>
              <a:rPr lang="en-US" sz="2400" dirty="0"/>
              <a:t> atoms of S</a:t>
            </a:r>
            <a:endParaRPr lang="en-US" sz="2400" baseline="-250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baseline="-25000" dirty="0"/>
          </a:p>
          <a:p>
            <a:pPr eaLnBrk="1" hangingPunct="1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		</a:t>
            </a:r>
          </a:p>
        </p:txBody>
      </p:sp>
      <p:pic>
        <p:nvPicPr>
          <p:cNvPr id="5" name="Picture 1" descr="71_slide1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18" y="3886200"/>
            <a:ext cx="57451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725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257179"/>
            <a:ext cx="7600950" cy="914400"/>
          </a:xfrm>
        </p:spPr>
        <p:txBody>
          <a:bodyPr/>
          <a:lstStyle/>
          <a:p>
            <a:pPr eaLnBrk="1" hangingPunct="1"/>
            <a:r>
              <a:rPr lang="en-US" sz="3800" b="1" dirty="0"/>
              <a:t>Solution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876800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Font typeface="Arial" charset="0"/>
              <a:buNone/>
            </a:pPr>
            <a:r>
              <a:rPr lang="en-US" sz="2400" dirty="0"/>
              <a:t>What is the number of moles of S in 1.8 </a:t>
            </a:r>
            <a:r>
              <a:rPr lang="en-US" sz="2400" dirty="0">
                <a:ea typeface="Times New Roman" charset="0"/>
                <a:cs typeface="Times New Roman" charset="0"/>
              </a:rPr>
              <a:t>×</a:t>
            </a:r>
            <a:r>
              <a:rPr lang="en-US" sz="2400" dirty="0"/>
              <a:t> 10</a:t>
            </a:r>
            <a:r>
              <a:rPr lang="en-US" sz="2400" baseline="30000" dirty="0"/>
              <a:t>24 </a:t>
            </a:r>
            <a:r>
              <a:rPr lang="en-US" sz="2400" dirty="0"/>
              <a:t>atoms of S?</a:t>
            </a:r>
          </a:p>
          <a:p>
            <a:pPr eaLnBrk="1" hangingPunct="1">
              <a:spcAft>
                <a:spcPct val="1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spcAft>
                <a:spcPct val="200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4</a:t>
            </a:r>
            <a:r>
              <a:rPr lang="en-US" sz="2400" dirty="0">
                <a:solidFill>
                  <a:srgbClr val="800000"/>
                </a:solidFill>
              </a:rPr>
              <a:t>   </a:t>
            </a:r>
            <a:r>
              <a:rPr lang="en-US" sz="2400" b="1" dirty="0"/>
              <a:t>Set up the problem to calculate the number of 	 	    particles.</a:t>
            </a:r>
          </a:p>
          <a:p>
            <a:pPr eaLnBrk="1" hangingPunct="1">
              <a:spcAft>
                <a:spcPct val="20000"/>
              </a:spcAft>
              <a:buFont typeface="Arial" charset="0"/>
              <a:buNone/>
            </a:pPr>
            <a:endParaRPr lang="en-US" sz="2400" b="1" dirty="0"/>
          </a:p>
          <a:p>
            <a:pPr eaLnBrk="1" hangingPunct="1">
              <a:spcAft>
                <a:spcPct val="20000"/>
              </a:spcAft>
              <a:buFont typeface="Arial" charset="0"/>
              <a:buNone/>
            </a:pPr>
            <a:endParaRPr lang="en-US" sz="2400" b="1" dirty="0"/>
          </a:p>
          <a:p>
            <a:pPr eaLnBrk="1" hangingPunct="1">
              <a:spcAft>
                <a:spcPct val="20000"/>
              </a:spcAft>
              <a:buFont typeface="Arial" charset="0"/>
              <a:buNone/>
            </a:pPr>
            <a:endParaRPr lang="en-US" sz="2400" b="1" dirty="0"/>
          </a:p>
          <a:p>
            <a:pPr eaLnBrk="1" hangingPunct="1">
              <a:spcAft>
                <a:spcPct val="20000"/>
              </a:spcAft>
              <a:buFont typeface="Arial" charset="0"/>
              <a:buNone/>
            </a:pPr>
            <a:r>
              <a:rPr lang="en-US" sz="2400" b="1" dirty="0"/>
              <a:t>					          </a:t>
            </a:r>
            <a:r>
              <a:rPr lang="en-US" sz="2400" dirty="0"/>
              <a:t>Answer is B.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04987" y="3733800"/>
            <a:ext cx="5534025" cy="995363"/>
            <a:chOff x="1804987" y="3733800"/>
            <a:chExt cx="5534025" cy="995363"/>
          </a:xfrm>
        </p:grpSpPr>
        <p:pic>
          <p:nvPicPr>
            <p:cNvPr id="8" name="Picture 1" descr="71_slide20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987" y="3733800"/>
              <a:ext cx="5534025" cy="99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flipV="1">
              <a:off x="3124200" y="4038600"/>
              <a:ext cx="1066800" cy="1524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flipV="1">
              <a:off x="6096000" y="4183464"/>
              <a:ext cx="1066800" cy="1524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28343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7600950" cy="990600"/>
          </a:xfrm>
        </p:spPr>
        <p:txBody>
          <a:bodyPr/>
          <a:lstStyle/>
          <a:p>
            <a:pPr eaLnBrk="1" hangingPunct="1"/>
            <a:r>
              <a:rPr lang="en-US" sz="3800" b="1" dirty="0"/>
              <a:t>Moles of Elements in a Formula</a:t>
            </a:r>
          </a:p>
        </p:txBody>
      </p:sp>
      <p:pic>
        <p:nvPicPr>
          <p:cNvPr id="5" name="Picture 4" descr="07_Pg215_UnFigur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472" y="2084832"/>
            <a:ext cx="8263055" cy="24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95277"/>
            <a:ext cx="7600950" cy="838200"/>
          </a:xfrm>
        </p:spPr>
        <p:txBody>
          <a:bodyPr/>
          <a:lstStyle/>
          <a:p>
            <a:pPr eaLnBrk="1" hangingPunct="1"/>
            <a:r>
              <a:rPr lang="en-US" sz="3800" b="1" dirty="0"/>
              <a:t>Moles of Elements in a Formula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8153400" cy="4419600"/>
          </a:xfrm>
        </p:spPr>
        <p:txBody>
          <a:bodyPr/>
          <a:lstStyle/>
          <a:p>
            <a:pPr eaLnBrk="1" hangingPunct="1">
              <a:spcBef>
                <a:spcPts val="100"/>
              </a:spcBef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subscripts in a chemical formula</a:t>
            </a:r>
            <a:r>
              <a:rPr lang="en-US" sz="2400" dirty="0">
                <a:solidFill>
                  <a:srgbClr val="000000"/>
                </a:solidFill>
              </a:rPr>
              <a:t> show</a:t>
            </a:r>
          </a:p>
          <a:p>
            <a:pPr eaLnBrk="1" hangingPunct="1">
              <a:spcBef>
                <a:spcPts val="100"/>
              </a:spcBef>
              <a:buClr>
                <a:schemeClr val="accent1"/>
              </a:buClr>
              <a:buSzTx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 relationship of atoms in the formula</a:t>
            </a:r>
          </a:p>
          <a:p>
            <a:pPr eaLnBrk="1" hangingPunct="1">
              <a:spcBef>
                <a:spcPts val="100"/>
              </a:spcBef>
              <a:buClr>
                <a:schemeClr val="accent1"/>
              </a:buClr>
              <a:buSzTx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 moles of each element in 1 mole of compound</a:t>
            </a:r>
          </a:p>
          <a:p>
            <a:pPr eaLnBrk="1" hangingPunct="1">
              <a:spcBef>
                <a:spcPts val="1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			           </a:t>
            </a:r>
            <a:r>
              <a:rPr lang="en-US" sz="2400" b="1" dirty="0">
                <a:solidFill>
                  <a:srgbClr val="000000"/>
                </a:solidFill>
              </a:rPr>
              <a:t>          Aspirin</a:t>
            </a: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			                    </a:t>
            </a:r>
            <a:r>
              <a:rPr lang="en-US" sz="2400" b="1" dirty="0">
                <a:solidFill>
                  <a:srgbClr val="000000"/>
                </a:solidFill>
              </a:rPr>
              <a:t> C</a:t>
            </a:r>
            <a:r>
              <a:rPr lang="en-US" sz="2400" b="1" baseline="-25000" dirty="0">
                <a:solidFill>
                  <a:srgbClr val="000000"/>
                </a:solidFill>
              </a:rPr>
              <a:t>9</a:t>
            </a:r>
            <a:r>
              <a:rPr lang="en-US" sz="2400" b="1" dirty="0">
                <a:solidFill>
                  <a:srgbClr val="000000"/>
                </a:solidFill>
              </a:rPr>
              <a:t>H</a:t>
            </a:r>
            <a:r>
              <a:rPr lang="en-US" sz="2400" b="1" baseline="-25000" dirty="0">
                <a:solidFill>
                  <a:srgbClr val="000000"/>
                </a:solidFill>
              </a:rPr>
              <a:t>8</a:t>
            </a:r>
            <a:r>
              <a:rPr lang="en-US" sz="2400" b="1" dirty="0">
                <a:solidFill>
                  <a:srgbClr val="000000"/>
                </a:solidFill>
              </a:rPr>
              <a:t>O</a:t>
            </a:r>
            <a:r>
              <a:rPr lang="en-US" sz="2400" b="1" baseline="-25000" dirty="0">
                <a:solidFill>
                  <a:srgbClr val="000000"/>
                </a:solidFill>
              </a:rPr>
              <a:t>4</a:t>
            </a: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endParaRPr lang="en-US" sz="2400" dirty="0"/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endParaRPr lang="en-US" sz="2400" dirty="0"/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r>
              <a:rPr lang="en-US" sz="2400" dirty="0"/>
              <a:t>1 molecule: 	9 atoms of C    8 atoms of H      4 atoms of O</a:t>
            </a: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r>
              <a:rPr lang="en-US" sz="2400" b="1" dirty="0">
                <a:solidFill>
                  <a:srgbClr val="000000"/>
                </a:solidFill>
              </a:rPr>
              <a:t>1 mole:       	9 moles of C    8 moles of H     4 moles of O</a:t>
            </a:r>
          </a:p>
          <a:p>
            <a:pPr eaLnBrk="1" hangingPunct="1">
              <a:spcBef>
                <a:spcPts val="100"/>
              </a:spcBef>
              <a:buFont typeface="Arial" charset="0"/>
              <a:buNone/>
            </a:pPr>
            <a:endParaRPr lang="en-US" sz="2400" b="1" dirty="0">
              <a:solidFill>
                <a:schemeClr val="bg2"/>
              </a:solidFill>
            </a:endParaRPr>
          </a:p>
          <a:p>
            <a:pPr eaLnBrk="1" hangingPunct="1">
              <a:lnSpc>
                <a:spcPct val="170000"/>
              </a:lnSpc>
              <a:spcBef>
                <a:spcPts val="100"/>
              </a:spcBef>
              <a:buFont typeface="Arial" charset="0"/>
              <a:buNone/>
            </a:pPr>
            <a:endParaRPr lang="en-US" sz="2400" dirty="0"/>
          </a:p>
        </p:txBody>
      </p:sp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 flipH="1">
            <a:off x="2819400" y="3657600"/>
            <a:ext cx="1524000" cy="83820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4495800" y="3733800"/>
            <a:ext cx="228600" cy="76200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5105400" y="3733800"/>
            <a:ext cx="1447800" cy="76200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50802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142875"/>
            <a:ext cx="8210550" cy="1143000"/>
          </a:xfrm>
        </p:spPr>
        <p:txBody>
          <a:bodyPr/>
          <a:lstStyle/>
          <a:p>
            <a:pPr eaLnBrk="1" hangingPunct="1"/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/>
              <a:t>7.1  </a:t>
            </a:r>
            <a:r>
              <a:rPr lang="en-US" sz="3800" b="1" dirty="0">
                <a:solidFill>
                  <a:srgbClr val="800000"/>
                </a:solidFill>
              </a:rPr>
              <a:t>The Mole</a:t>
            </a:r>
            <a:r>
              <a:rPr lang="en-US" sz="3800" b="1" dirty="0"/>
              <a:t/>
            </a:r>
            <a:br>
              <a:rPr lang="en-US" sz="3800" b="1" dirty="0"/>
            </a:br>
            <a:endParaRPr lang="en-US" sz="38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276600" cy="33528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A counting term</a:t>
            </a:r>
            <a:r>
              <a:rPr lang="en-US" sz="2400" b="1" dirty="0"/>
              <a:t> </a:t>
            </a:r>
            <a:r>
              <a:rPr lang="en-US" sz="2400" dirty="0"/>
              <a:t>states a specific number of items. The terms </a:t>
            </a:r>
            <a:r>
              <a:rPr lang="en-US" sz="2400" i="1" dirty="0"/>
              <a:t>dozen</a:t>
            </a:r>
            <a:r>
              <a:rPr lang="en-US" sz="2400" dirty="0"/>
              <a:t>, </a:t>
            </a:r>
            <a:r>
              <a:rPr lang="en-US" sz="2400" i="1" dirty="0"/>
              <a:t>case</a:t>
            </a:r>
            <a:r>
              <a:rPr lang="en-US" sz="2400" dirty="0"/>
              <a:t>, </a:t>
            </a:r>
            <a:r>
              <a:rPr lang="en-US" sz="2400" i="1" dirty="0"/>
              <a:t>gross</a:t>
            </a:r>
            <a:r>
              <a:rPr lang="en-US" sz="2400" dirty="0"/>
              <a:t>, and </a:t>
            </a:r>
            <a:r>
              <a:rPr lang="en-US" sz="2400" i="1" dirty="0"/>
              <a:t>ream</a:t>
            </a:r>
            <a:r>
              <a:rPr lang="en-US" sz="2400" dirty="0"/>
              <a:t> are used to count the number of items present.</a:t>
            </a:r>
          </a:p>
          <a:p>
            <a:pPr marL="0" indent="0" eaLnBrk="1" hangingPunct="1">
              <a:buFont typeface="Wingdings" charset="2"/>
              <a:buNone/>
            </a:pPr>
            <a:endParaRPr lang="en-US" sz="2400" dirty="0"/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0" y="1584325"/>
            <a:ext cx="5334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fld id="{0AF8E28C-048C-E94B-9419-3A4665EFB380}" type="slidenum">
              <a:rPr 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609600" y="52578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3D9D1E"/>
                </a:solidFill>
                <a:latin typeface="Times New Roman" charset="0"/>
                <a:ea typeface="Times New Roman" charset="0"/>
                <a:cs typeface="Times New Roman" charset="0"/>
              </a:rPr>
              <a:t>Learning Goal 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Use Avogadro’s number to determine the number of particles in a given number of moles.</a:t>
            </a:r>
          </a:p>
        </p:txBody>
      </p:sp>
      <p:pic>
        <p:nvPicPr>
          <p:cNvPr id="7" name="Picture 6" descr="07_Pg213_UnFigur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26" y="1752600"/>
            <a:ext cx="4975038" cy="2895600"/>
          </a:xfrm>
          <a:prstGeom prst="rect">
            <a:avLst/>
          </a:prstGeom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8610600" y="1270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ar-SA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8"/>
            <a:ext cx="8015288" cy="914400"/>
          </a:xfrm>
        </p:spPr>
        <p:txBody>
          <a:bodyPr/>
          <a:lstStyle/>
          <a:p>
            <a:pPr eaLnBrk="1" hangingPunct="1"/>
            <a:r>
              <a:rPr lang="en-US" sz="3800" b="1" dirty="0"/>
              <a:t>Moles of Elements in a Formula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7924800" cy="4419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Subscripts are used to write conversion factors for moles of each element in 1 mole of a compound. 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For 1 mole of aspirin, C</a:t>
            </a:r>
            <a:r>
              <a:rPr lang="en-US" sz="2400" baseline="-25000" dirty="0"/>
              <a:t>9</a:t>
            </a:r>
            <a:r>
              <a:rPr lang="en-US" sz="2400" dirty="0"/>
              <a:t>H</a:t>
            </a:r>
            <a:r>
              <a:rPr lang="en-US" sz="2400" baseline="-25000" dirty="0"/>
              <a:t>8</a:t>
            </a:r>
            <a:r>
              <a:rPr lang="en-US" sz="2400" dirty="0"/>
              <a:t>O</a:t>
            </a:r>
            <a:r>
              <a:rPr lang="en-US" sz="2400" baseline="-25000" dirty="0"/>
              <a:t>4</a:t>
            </a:r>
            <a:r>
              <a:rPr lang="en-US" sz="2400" dirty="0"/>
              <a:t>,</a:t>
            </a:r>
            <a:r>
              <a:rPr lang="en-US" sz="2400" baseline="-25000" dirty="0"/>
              <a:t> </a:t>
            </a:r>
            <a:r>
              <a:rPr lang="en-US" sz="2400" dirty="0"/>
              <a:t>the possible conversion factors are as follows: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b="1" dirty="0">
                <a:solidFill>
                  <a:srgbClr val="000000"/>
                </a:solidFill>
              </a:rPr>
              <a:t>  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pic>
        <p:nvPicPr>
          <p:cNvPr id="5" name="Picture 1" descr="71_slide2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43" y="3886200"/>
            <a:ext cx="57007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48688" y="12703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33400" y="219078"/>
            <a:ext cx="7600950" cy="990600"/>
          </a:xfrm>
        </p:spPr>
        <p:txBody>
          <a:bodyPr/>
          <a:lstStyle/>
          <a:p>
            <a:pPr eaLnBrk="1" hangingPunct="1"/>
            <a:r>
              <a:rPr lang="en-US" sz="3800" b="1" dirty="0"/>
              <a:t>Learning Check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229600" cy="4876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/>
              <a:t>How many atoms of O are in 0.150 mole of aspirin, C</a:t>
            </a:r>
            <a:r>
              <a:rPr lang="en-US" sz="2400" baseline="-25000" dirty="0"/>
              <a:t>9</a:t>
            </a:r>
            <a:r>
              <a:rPr lang="en-US" sz="2400" dirty="0"/>
              <a:t>H</a:t>
            </a:r>
            <a:r>
              <a:rPr lang="en-US" sz="2400" baseline="-25000" dirty="0"/>
              <a:t>8</a:t>
            </a:r>
            <a:r>
              <a:rPr lang="en-US" sz="2400" dirty="0"/>
              <a:t>O</a:t>
            </a:r>
            <a:r>
              <a:rPr lang="en-US" sz="2400" baseline="-25000" dirty="0"/>
              <a:t>4</a:t>
            </a:r>
            <a:r>
              <a:rPr lang="en-US" sz="2400" dirty="0"/>
              <a:t>?</a:t>
            </a:r>
          </a:p>
          <a:p>
            <a:pPr eaLnBrk="1" hangingPunct="1">
              <a:buSzPct val="115000"/>
              <a:buFont typeface="Arial" charset="0"/>
              <a:buNone/>
            </a:pPr>
            <a:endParaRPr lang="en-US" sz="2400" dirty="0"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sz="3800" b="1" dirty="0"/>
              <a:t>Solution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305800" cy="4876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dirty="0"/>
              <a:t>How many atoms of O are in 0.150 mole of aspirin, C</a:t>
            </a:r>
            <a:r>
              <a:rPr lang="en-US" sz="2400" baseline="-25000" dirty="0"/>
              <a:t>9</a:t>
            </a:r>
            <a:r>
              <a:rPr lang="en-US" sz="2400" dirty="0"/>
              <a:t>H</a:t>
            </a:r>
            <a:r>
              <a:rPr lang="en-US" sz="2400" baseline="-25000" dirty="0"/>
              <a:t>8</a:t>
            </a:r>
            <a:r>
              <a:rPr lang="en-US" sz="2400" dirty="0"/>
              <a:t>O</a:t>
            </a:r>
            <a:r>
              <a:rPr lang="en-US" sz="2400" baseline="-25000" dirty="0"/>
              <a:t>4</a:t>
            </a:r>
            <a:r>
              <a:rPr lang="en-US" sz="2400" dirty="0"/>
              <a:t>?</a:t>
            </a:r>
          </a:p>
          <a:p>
            <a:pPr eaLnBrk="1" hangingPunct="1">
              <a:buSzPct val="115000"/>
              <a:buFont typeface="Wingdings" charset="2"/>
              <a:buNone/>
            </a:pPr>
            <a:endParaRPr lang="en-US" sz="2400" dirty="0">
              <a:ea typeface="Arial" charset="0"/>
              <a:cs typeface="Arial" charset="0"/>
            </a:endParaRPr>
          </a:p>
          <a:p>
            <a:pPr eaLnBrk="1" hangingPunct="1">
              <a:spcAft>
                <a:spcPct val="100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1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  <a:r>
              <a:rPr lang="en-US" sz="2400" b="1" dirty="0"/>
              <a:t>State the given and needed quantities.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baseline="-250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2</a:t>
            </a:r>
            <a:r>
              <a:rPr lang="en-US" sz="2400" dirty="0">
                <a:solidFill>
                  <a:srgbClr val="008000"/>
                </a:solidFill>
              </a:rPr>
              <a:t>  </a:t>
            </a:r>
            <a:r>
              <a:rPr lang="en-US" sz="2400" b="1" dirty="0"/>
              <a:t>Write a plan to convert moles to atoms.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dirty="0">
                <a:sym typeface="Arial" charset="0"/>
              </a:rPr>
              <a:t>		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dirty="0">
                <a:sym typeface="Arial" charset="0"/>
              </a:rPr>
              <a:t>	moles of </a:t>
            </a:r>
            <a:r>
              <a:rPr lang="en-US" sz="2400" baseline="-25000" dirty="0"/>
              <a:t>	</a:t>
            </a:r>
            <a:r>
              <a:rPr lang="en-US" sz="2400" dirty="0"/>
              <a:t>    	     moles 		          atoms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dirty="0">
                <a:sym typeface="Arial" charset="0"/>
              </a:rPr>
              <a:t>	 </a:t>
            </a:r>
            <a:r>
              <a:rPr lang="en-US" sz="2400" dirty="0"/>
              <a:t>C</a:t>
            </a:r>
            <a:r>
              <a:rPr lang="en-US" sz="2400" baseline="-25000" dirty="0"/>
              <a:t>9</a:t>
            </a:r>
            <a:r>
              <a:rPr lang="en-US" sz="2400" dirty="0"/>
              <a:t>H</a:t>
            </a:r>
            <a:r>
              <a:rPr lang="en-US" sz="2400" baseline="-25000" dirty="0"/>
              <a:t>8</a:t>
            </a:r>
            <a:r>
              <a:rPr lang="en-US" sz="2400" dirty="0"/>
              <a:t>O</a:t>
            </a:r>
            <a:r>
              <a:rPr lang="en-US" sz="2400" baseline="-25000" dirty="0"/>
              <a:t>4</a:t>
            </a:r>
            <a:r>
              <a:rPr lang="en-US" sz="2400" dirty="0">
                <a:sym typeface="Arial" charset="0"/>
              </a:rPr>
              <a:t>		      of O		           of O </a:t>
            </a:r>
            <a:r>
              <a:rPr lang="en-US" sz="2400" dirty="0"/>
              <a:t>	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59644" y="3273778"/>
            <a:ext cx="8655756" cy="990600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ANALYZE	        GIVEN	     NEED	CONNECT</a:t>
            </a:r>
          </a:p>
          <a:p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THE PROBLEM       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l.50 mole 	   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atoms of O       subscripts in formula 			        of C</a:t>
            </a:r>
            <a:r>
              <a:rPr lang="en-US" sz="2000" baseline="-25000" dirty="0">
                <a:latin typeface="Times New Roman" charset="0"/>
                <a:ea typeface="Times New Roman" charset="0"/>
                <a:cs typeface="Times New Roman" charset="0"/>
              </a:rPr>
              <a:t>9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2000" baseline="-25000" dirty="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2000" baseline="-25000" dirty="0">
                <a:latin typeface="Times New Roman" charset="0"/>
                <a:ea typeface="Times New Roman" charset="0"/>
                <a:cs typeface="Times New Roman" charset="0"/>
              </a:rPr>
              <a:t>4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		               &amp; Avogadro’s number</a:t>
            </a:r>
            <a:endParaRPr lang="en-US" sz="20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Pentagon 8"/>
          <p:cNvSpPr>
            <a:spLocks noChangeArrowheads="1"/>
          </p:cNvSpPr>
          <p:nvPr/>
        </p:nvSpPr>
        <p:spPr bwMode="auto">
          <a:xfrm>
            <a:off x="4807656" y="5565422"/>
            <a:ext cx="1981200" cy="609600"/>
          </a:xfrm>
          <a:prstGeom prst="homePlate">
            <a:avLst>
              <a:gd name="adj" fmla="val 49999"/>
            </a:avLst>
          </a:prstGeom>
          <a:solidFill>
            <a:srgbClr val="91C1D2"/>
          </a:solidFill>
          <a:ln w="10000">
            <a:solidFill>
              <a:srgbClr val="6FB7D7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Times New Roman" pitchFamily="18" charset="0"/>
                <a:sym typeface="Arial" charset="0"/>
              </a:rPr>
              <a:t>Avogadro’</a:t>
            </a:r>
            <a:r>
              <a:rPr lang="en-US" altLang="ja-JP" sz="2000" b="1" dirty="0">
                <a:latin typeface="Times New Roman" pitchFamily="18" charset="0"/>
                <a:sym typeface="Arial" charset="0"/>
              </a:rPr>
              <a:t>s number 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" name="Pentagon 5"/>
          <p:cNvSpPr>
            <a:spLocks noChangeArrowheads="1"/>
          </p:cNvSpPr>
          <p:nvPr/>
        </p:nvSpPr>
        <p:spPr bwMode="auto">
          <a:xfrm>
            <a:off x="2257778" y="5565422"/>
            <a:ext cx="1524000" cy="609600"/>
          </a:xfrm>
          <a:prstGeom prst="homePlate">
            <a:avLst>
              <a:gd name="adj" fmla="val 50000"/>
            </a:avLst>
          </a:prstGeom>
          <a:solidFill>
            <a:srgbClr val="91C1D2"/>
          </a:solidFill>
          <a:ln w="10000">
            <a:solidFill>
              <a:srgbClr val="6FB7D7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  <a:sym typeface="Arial" charset="0"/>
              </a:rPr>
              <a:t>Subscript</a:t>
            </a:r>
            <a:endParaRPr lang="en-US" sz="2000" b="1" dirty="0">
              <a:latin typeface="Times New Roman" pitchFamily="18" charset="0"/>
              <a:ea typeface="Times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77150" cy="914400"/>
          </a:xfrm>
        </p:spPr>
        <p:txBody>
          <a:bodyPr/>
          <a:lstStyle/>
          <a:p>
            <a:pPr eaLnBrk="1" hangingPunct="1"/>
            <a:r>
              <a:rPr lang="en-US" sz="3800" b="1" dirty="0"/>
              <a:t>Solution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458200" cy="4876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Wingdings" charset="2"/>
              <a:buNone/>
            </a:pPr>
            <a:r>
              <a:rPr lang="en-US" sz="2400" dirty="0"/>
              <a:t>How many atoms of O are in 0.150 mole of aspirin, C</a:t>
            </a:r>
            <a:r>
              <a:rPr lang="en-US" sz="2400" baseline="-25000" dirty="0"/>
              <a:t>9</a:t>
            </a:r>
            <a:r>
              <a:rPr lang="en-US" sz="2400" dirty="0"/>
              <a:t>H</a:t>
            </a:r>
            <a:r>
              <a:rPr lang="en-US" sz="2400" baseline="-25000" dirty="0"/>
              <a:t>8</a:t>
            </a:r>
            <a:r>
              <a:rPr lang="en-US" sz="2400" dirty="0"/>
              <a:t>O</a:t>
            </a:r>
            <a:r>
              <a:rPr lang="en-US" sz="2400" baseline="-25000" dirty="0"/>
              <a:t>4</a:t>
            </a:r>
            <a:r>
              <a:rPr lang="en-US" sz="2400" dirty="0"/>
              <a:t>?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b="1" dirty="0">
              <a:solidFill>
                <a:srgbClr val="BF8700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3</a:t>
            </a:r>
            <a:r>
              <a:rPr lang="en-US" sz="2400" b="1" dirty="0">
                <a:solidFill>
                  <a:srgbClr val="BF8700"/>
                </a:solidFill>
              </a:rPr>
              <a:t>  </a:t>
            </a:r>
            <a:r>
              <a:rPr lang="en-US" sz="2400" b="1" dirty="0"/>
              <a:t>Use subscripts in formulas and Avogadro’</a:t>
            </a:r>
            <a:r>
              <a:rPr lang="en-US" altLang="ja-JP" sz="2400" b="1" dirty="0"/>
              <a:t>s number to write conversion factors.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           Subscript factor: 1 mole of C</a:t>
            </a:r>
            <a:r>
              <a:rPr lang="en-US" sz="2400" baseline="-25000" dirty="0"/>
              <a:t>9</a:t>
            </a:r>
            <a:r>
              <a:rPr lang="en-US" sz="2400" dirty="0"/>
              <a:t>H</a:t>
            </a:r>
            <a:r>
              <a:rPr lang="en-US" sz="2400" baseline="-25000" dirty="0"/>
              <a:t>8</a:t>
            </a:r>
            <a:r>
              <a:rPr lang="en-US" sz="2400" dirty="0"/>
              <a:t>O</a:t>
            </a:r>
            <a:r>
              <a:rPr lang="en-US" sz="2400" baseline="-25000" dirty="0"/>
              <a:t>4</a:t>
            </a:r>
            <a:r>
              <a:rPr lang="en-US" sz="2400" dirty="0"/>
              <a:t> = 4 moles of O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  	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           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2400" dirty="0"/>
              <a:t>		Avogadro’</a:t>
            </a:r>
            <a:r>
              <a:rPr lang="en-US" altLang="ja-JP" sz="2400" dirty="0"/>
              <a:t>s number: 1 mole of O = 6.02 </a:t>
            </a:r>
            <a:r>
              <a:rPr lang="en-US" sz="2400" dirty="0">
                <a:ea typeface="Times New Roman" charset="0"/>
                <a:cs typeface="Times New Roman" charset="0"/>
              </a:rPr>
              <a:t>×</a:t>
            </a:r>
            <a:r>
              <a:rPr lang="en-US" altLang="ja-JP" sz="2400" dirty="0"/>
              <a:t> 10</a:t>
            </a:r>
            <a:r>
              <a:rPr lang="en-US" altLang="ja-JP" sz="2400" baseline="30000" dirty="0"/>
              <a:t>23</a:t>
            </a:r>
            <a:r>
              <a:rPr lang="en-US" altLang="ja-JP" sz="2400" dirty="0"/>
              <a:t> atoms of O</a:t>
            </a:r>
            <a:endParaRPr lang="en-US" sz="2400" dirty="0">
              <a:ea typeface="Arial" charset="0"/>
              <a:cs typeface="Arial" charset="0"/>
            </a:endParaRPr>
          </a:p>
        </p:txBody>
      </p:sp>
      <p:pic>
        <p:nvPicPr>
          <p:cNvPr id="6" name="Picture 1" descr="71_slide27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58" y="3962400"/>
            <a:ext cx="43164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71_slide27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5518499"/>
            <a:ext cx="55435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2701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33400" y="295277"/>
            <a:ext cx="7600950" cy="838200"/>
          </a:xfrm>
        </p:spPr>
        <p:txBody>
          <a:bodyPr/>
          <a:lstStyle/>
          <a:p>
            <a:pPr eaLnBrk="1" hangingPunct="1"/>
            <a:r>
              <a:rPr lang="en-US" sz="3800" b="1" dirty="0"/>
              <a:t>Solution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Wingdings" charset="2"/>
              <a:buNone/>
            </a:pPr>
            <a:r>
              <a:rPr lang="en-US" sz="2400" dirty="0"/>
              <a:t>How many atoms of O are in 0.150 mole of aspirin, C</a:t>
            </a:r>
            <a:r>
              <a:rPr lang="en-US" sz="2400" baseline="-25000" dirty="0"/>
              <a:t>9</a:t>
            </a:r>
            <a:r>
              <a:rPr lang="en-US" sz="2400" dirty="0"/>
              <a:t>H</a:t>
            </a:r>
            <a:r>
              <a:rPr lang="en-US" sz="2400" baseline="-25000" dirty="0"/>
              <a:t>8</a:t>
            </a:r>
            <a:r>
              <a:rPr lang="en-US" sz="2400" dirty="0"/>
              <a:t>O</a:t>
            </a:r>
            <a:r>
              <a:rPr lang="en-US" sz="2400" baseline="-25000" dirty="0"/>
              <a:t>4</a:t>
            </a:r>
            <a:r>
              <a:rPr lang="en-US" sz="2400" dirty="0"/>
              <a:t>?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b="1" dirty="0">
              <a:solidFill>
                <a:srgbClr val="F00C0C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4</a:t>
            </a:r>
            <a:r>
              <a:rPr lang="en-US" sz="2400" dirty="0">
                <a:solidFill>
                  <a:srgbClr val="800000"/>
                </a:solidFill>
              </a:rPr>
              <a:t>  </a:t>
            </a:r>
            <a:r>
              <a:rPr lang="en-US" sz="2400" b="1" dirty="0"/>
              <a:t>Set up the problem to calculate the number of 	 	   particles.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    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  <a:p>
            <a:pPr eaLnBrk="1" hangingPunct="1">
              <a:buFont typeface="Arial" charset="0"/>
              <a:buNone/>
            </a:pPr>
            <a:r>
              <a:rPr lang="en-US" sz="2000" dirty="0"/>
              <a:t>			                                             </a:t>
            </a:r>
            <a:r>
              <a:rPr lang="en-US" sz="2400" dirty="0"/>
              <a:t>=  3.61 </a:t>
            </a:r>
            <a:r>
              <a:rPr lang="en-US" sz="2400" dirty="0">
                <a:ea typeface="Times New Roman" charset="0"/>
                <a:cs typeface="Times New Roman" charset="0"/>
              </a:rPr>
              <a:t>×</a:t>
            </a:r>
            <a:r>
              <a:rPr lang="en-US" sz="2400" dirty="0"/>
              <a:t> 10</a:t>
            </a:r>
            <a:r>
              <a:rPr lang="en-US" sz="2400" baseline="30000" dirty="0"/>
              <a:t>23 </a:t>
            </a:r>
            <a:r>
              <a:rPr lang="en-US" sz="2400" dirty="0"/>
              <a:t>atoms of O</a:t>
            </a:r>
            <a:endParaRPr lang="en-US" sz="2400" dirty="0">
              <a:ea typeface="Arial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58850" y="3505200"/>
            <a:ext cx="7270750" cy="760413"/>
            <a:chOff x="958850" y="3505200"/>
            <a:chExt cx="7270750" cy="760413"/>
          </a:xfrm>
        </p:grpSpPr>
        <p:pic>
          <p:nvPicPr>
            <p:cNvPr id="11" name="Picture 1" descr="71_slide28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850" y="3505200"/>
              <a:ext cx="7270750" cy="760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 flipV="1">
              <a:off x="1600200" y="3809206"/>
              <a:ext cx="1524000" cy="1524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flipV="1">
              <a:off x="4114800" y="3657600"/>
              <a:ext cx="914400" cy="762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 flipV="1">
              <a:off x="3886200" y="4007618"/>
              <a:ext cx="1295400" cy="1524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 flipV="1">
              <a:off x="6705600" y="4007618"/>
              <a:ext cx="838200" cy="12225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50802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80"/>
            <a:ext cx="8210550" cy="1143000"/>
          </a:xfrm>
        </p:spPr>
        <p:txBody>
          <a:bodyPr/>
          <a:lstStyle/>
          <a:p>
            <a:pPr eaLnBrk="1" hangingPunct="1"/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7.2  </a:t>
            </a:r>
            <a:r>
              <a:rPr lang="en-US" dirty="0">
                <a:solidFill>
                  <a:srgbClr val="800000"/>
                </a:solidFill>
              </a:rPr>
              <a:t>Molar Mass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543800" cy="4419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dirty="0"/>
              <a:t>The molar mass of an element is the quantity in grams that equals the atomic mass of that element. </a:t>
            </a:r>
          </a:p>
          <a:p>
            <a:pPr marL="0" indent="0" eaLnBrk="1" hangingPunct="1"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For example, 1 mole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of sodium has a mass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of 22.99 grams.</a:t>
            </a:r>
            <a:endParaRPr lang="en-US" sz="2400" b="1" dirty="0"/>
          </a:p>
        </p:txBody>
      </p:sp>
      <p:sp>
        <p:nvSpPr>
          <p:cNvPr id="13316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0" y="1584325"/>
            <a:ext cx="5334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fld id="{7507DD81-2D4F-114F-969D-687360EB74DF}" type="slidenum">
              <a:rPr 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25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609600" y="51816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3D9D1E"/>
                </a:solidFill>
                <a:latin typeface="Times New Roman" charset="0"/>
                <a:ea typeface="Times New Roman" charset="0"/>
                <a:cs typeface="Times New Roman" charset="0"/>
              </a:rPr>
              <a:t>Learning Goal 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Given the chemical formula of a substance, calculate its molar mass.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2667000"/>
            <a:ext cx="1981200" cy="2438400"/>
          </a:xfrm>
          <a:prstGeom prst="rect">
            <a:avLst/>
          </a:prstGeom>
          <a:solidFill>
            <a:srgbClr val="9FC6F0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8600" dirty="0">
                <a:latin typeface="Tw Cen MT" pitchFamily="34" charset="0"/>
              </a:rPr>
              <a:t>Na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5867400" y="2743200"/>
            <a:ext cx="99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11</a:t>
            </a:r>
          </a:p>
        </p:txBody>
      </p:sp>
      <p:sp>
        <p:nvSpPr>
          <p:cNvPr id="13320" name="TextBox 12"/>
          <p:cNvSpPr txBox="1">
            <a:spLocks noChangeArrowheads="1"/>
          </p:cNvSpPr>
          <p:nvPr/>
        </p:nvSpPr>
        <p:spPr bwMode="auto">
          <a:xfrm>
            <a:off x="5638800" y="44196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22.99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8610600" y="1270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ar-SA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98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257173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Molar Mass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8305800" cy="4419600"/>
          </a:xfrm>
        </p:spPr>
        <p:txBody>
          <a:bodyPr/>
          <a:lstStyle/>
          <a:p>
            <a:pPr eaLnBrk="1" hangingPunct="1">
              <a:buClr>
                <a:srgbClr val="00CC00"/>
              </a:buClr>
              <a:buSzTx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The </a:t>
            </a:r>
            <a:r>
              <a:rPr lang="en-US" sz="2800" b="1" dirty="0">
                <a:solidFill>
                  <a:srgbClr val="000000"/>
                </a:solidFill>
              </a:rPr>
              <a:t>molar mass</a:t>
            </a:r>
            <a:r>
              <a:rPr lang="en-US" sz="2800" dirty="0">
                <a:solidFill>
                  <a:srgbClr val="000000"/>
                </a:solidFill>
              </a:rPr>
              <a:t> is</a:t>
            </a:r>
            <a:endParaRPr lang="en-US" sz="2800" dirty="0">
              <a:solidFill>
                <a:srgbClr val="FF3300"/>
              </a:solidFill>
            </a:endParaRPr>
          </a:p>
          <a:p>
            <a:pPr eaLnBrk="1" hangingPunct="1">
              <a:buSzTx/>
              <a:buFontTx/>
              <a:buChar char="•"/>
            </a:pPr>
            <a:r>
              <a:rPr lang="en-US" sz="2800" dirty="0"/>
              <a:t>the mass of 1 mole of an element</a:t>
            </a:r>
          </a:p>
          <a:p>
            <a:pPr eaLnBrk="1" hangingPunct="1">
              <a:buSzTx/>
              <a:buFontTx/>
              <a:buChar char="•"/>
            </a:pPr>
            <a:r>
              <a:rPr lang="en-US" sz="2800" dirty="0"/>
              <a:t>the atomic mass expressed in grams</a:t>
            </a:r>
          </a:p>
          <a:p>
            <a:pPr eaLnBrk="1" hangingPunct="1">
              <a:spcAft>
                <a:spcPts val="400"/>
              </a:spcAft>
              <a:buSzTx/>
              <a:buFont typeface="Arial" charset="0"/>
              <a:buNone/>
            </a:pPr>
            <a:endParaRPr lang="en-US" sz="2400" dirty="0"/>
          </a:p>
          <a:p>
            <a:pPr eaLnBrk="1" hangingPunct="1">
              <a:spcAft>
                <a:spcPts val="400"/>
              </a:spcAft>
              <a:buSzTx/>
              <a:buFont typeface="Arial" charset="0"/>
              <a:buNone/>
            </a:pPr>
            <a:r>
              <a:rPr lang="en-US" sz="2200" dirty="0"/>
              <a:t>	1 mole of C atoms = 12.01 g of C atoms				</a:t>
            </a:r>
            <a:endParaRPr lang="en-US" sz="2400" dirty="0"/>
          </a:p>
          <a:p>
            <a:pPr eaLnBrk="1" hangingPunct="1">
              <a:spcAft>
                <a:spcPts val="400"/>
              </a:spcAft>
              <a:buSzTx/>
              <a:buFont typeface="Arial" charset="0"/>
              <a:buNone/>
            </a:pPr>
            <a:endParaRPr lang="en-US" sz="2400" dirty="0"/>
          </a:p>
          <a:p>
            <a:pPr eaLnBrk="1" hangingPunct="1">
              <a:buClr>
                <a:schemeClr val="bg2"/>
              </a:buClr>
              <a:buSzTx/>
              <a:buFont typeface="Arial" charset="0"/>
              <a:buNone/>
            </a:pPr>
            <a:endParaRPr lang="en-US" sz="2400" dirty="0"/>
          </a:p>
          <a:p>
            <a:pPr eaLnBrk="1" hangingPunct="1">
              <a:buClr>
                <a:schemeClr val="bg2"/>
              </a:buClr>
              <a:buSzTx/>
              <a:buFont typeface="Arial" charset="0"/>
              <a:buNone/>
            </a:pPr>
            <a:endParaRPr lang="en-US" sz="2400" dirty="0"/>
          </a:p>
          <a:p>
            <a:pPr eaLnBrk="1" hangingPunct="1">
              <a:buClr>
                <a:schemeClr val="bg2"/>
              </a:buClr>
              <a:buSzTx/>
              <a:buFont typeface="Arial" charset="0"/>
              <a:buNone/>
            </a:pPr>
            <a:r>
              <a:rPr lang="en-US" sz="2400" dirty="0"/>
              <a:t>   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62133" y="3561645"/>
            <a:ext cx="1371600" cy="1676400"/>
          </a:xfrm>
          <a:prstGeom prst="rect">
            <a:avLst/>
          </a:prstGeom>
          <a:solidFill>
            <a:srgbClr val="FFD266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8000" dirty="0">
                <a:latin typeface="Tw Cen MT" pitchFamily="34" charset="0"/>
              </a:rPr>
              <a:t>C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6366933" y="3409245"/>
            <a:ext cx="99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 </a:t>
            </a:r>
            <a:r>
              <a:rPr lang="en-US" sz="3400" dirty="0"/>
              <a:t> </a:t>
            </a:r>
            <a:r>
              <a:rPr lang="en-US" sz="3000" dirty="0"/>
              <a:t>6</a:t>
            </a:r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5985933" y="4704645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  </a:t>
            </a:r>
            <a:r>
              <a:rPr lang="en-US" sz="2800" dirty="0"/>
              <a:t>12.01</a:t>
            </a:r>
          </a:p>
        </p:txBody>
      </p:sp>
      <p:pic>
        <p:nvPicPr>
          <p:cNvPr id="13" name="Picture 1" descr="71_slide2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48" y="4169393"/>
            <a:ext cx="11890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:\08VOL4\Graphics\Powerpoint\PEARSON\PE006-TIMBERLAKE-13e\Final Files\Core chemistry Skill - mo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5582" y="547732"/>
            <a:ext cx="2597788" cy="614861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51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Molar Mass from Periodic Table</a:t>
            </a: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304800" y="55626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pitchFamily="18" charset="0"/>
              </a:rPr>
              <a:t>In this text, we round molar mass to the hundredths place (0.01) or use at least four significant figures for calculations.</a:t>
            </a:r>
          </a:p>
        </p:txBody>
      </p:sp>
      <p:pic>
        <p:nvPicPr>
          <p:cNvPr id="7" name="Picture 6" descr="07_Pg217_UnFigure_1.jpg"/>
          <p:cNvPicPr>
            <a:picLocks noChangeAspect="1"/>
          </p:cNvPicPr>
          <p:nvPr/>
        </p:nvPicPr>
        <p:blipFill>
          <a:blip r:embed="rId2" cstate="print"/>
          <a:srcRect b="3750"/>
          <a:stretch>
            <a:fillRect/>
          </a:stretch>
        </p:blipFill>
        <p:spPr>
          <a:xfrm>
            <a:off x="914400" y="1600200"/>
            <a:ext cx="7350614" cy="3886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72500" y="12701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81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4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1-Mole Quantities</a:t>
            </a:r>
          </a:p>
        </p:txBody>
      </p:sp>
      <p:pic>
        <p:nvPicPr>
          <p:cNvPr id="4" name="Picture 3" descr="07_01_Figure.jpg"/>
          <p:cNvPicPr>
            <a:picLocks noChangeAspect="1"/>
          </p:cNvPicPr>
          <p:nvPr/>
        </p:nvPicPr>
        <p:blipFill>
          <a:blip r:embed="rId3" cstate="print"/>
          <a:srcRect b="6140"/>
          <a:stretch>
            <a:fillRect/>
          </a:stretch>
        </p:blipFill>
        <p:spPr>
          <a:xfrm>
            <a:off x="304800" y="1865376"/>
            <a:ext cx="8534400" cy="29352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72500" y="12699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25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8567737" cy="914400"/>
          </a:xfrm>
        </p:spPr>
        <p:txBody>
          <a:bodyPr/>
          <a:lstStyle/>
          <a:p>
            <a:pPr eaLnBrk="1" hangingPunct="1"/>
            <a:r>
              <a:rPr lang="en-US" dirty="0"/>
              <a:t>Calculating Molar Mass: Li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924800" cy="4800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Calculate the molar mass for lithium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carbonate, Li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en-US" sz="2400" dirty="0"/>
              <a:t>, used to treat bipolar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disorder.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</a:rPr>
              <a:t>SOLUTION: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2400" b="1" dirty="0">
              <a:solidFill>
                <a:srgbClr val="00009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2400" b="1" dirty="0">
              <a:solidFill>
                <a:srgbClr val="00009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2400" b="1" dirty="0">
              <a:solidFill>
                <a:srgbClr val="00009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2400" b="1" dirty="0">
              <a:solidFill>
                <a:srgbClr val="00009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2400" b="1" dirty="0">
              <a:solidFill>
                <a:srgbClr val="00009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1  </a:t>
            </a:r>
            <a:r>
              <a:rPr lang="en-US" sz="2400" b="1" dirty="0"/>
              <a:t>Obtain the molar mass of each element.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	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09600" y="3818063"/>
            <a:ext cx="7924800" cy="1143000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000" b="1" dirty="0">
                <a:latin typeface="Times New Roman" pitchFamily="18" charset="0"/>
              </a:rPr>
              <a:t>ANALYZE	        GIVEN	         NEED	      CONNECT</a:t>
            </a:r>
          </a:p>
          <a:p>
            <a:r>
              <a:rPr lang="en-US" sz="2000" b="1" dirty="0">
                <a:latin typeface="Times New Roman" pitchFamily="18" charset="0"/>
              </a:rPr>
              <a:t>THE PROBLEM</a:t>
            </a:r>
            <a:r>
              <a:rPr lang="en-US" sz="2000" dirty="0">
                <a:latin typeface="Times New Roman" pitchFamily="18" charset="0"/>
              </a:rPr>
              <a:t>       formula,                molar mass,	      periodic</a:t>
            </a:r>
          </a:p>
          <a:p>
            <a:r>
              <a:rPr lang="en-US" sz="2000" dirty="0">
                <a:latin typeface="Times New Roman" pitchFamily="18" charset="0"/>
              </a:rPr>
              <a:t>		        Li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CO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</a:rPr>
              <a:t>	         Li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CO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</a:rPr>
              <a:t>              table</a:t>
            </a:r>
          </a:p>
        </p:txBody>
      </p:sp>
      <p:pic>
        <p:nvPicPr>
          <p:cNvPr id="8" name="Picture 7" descr="07_firewor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040" y="1555868"/>
            <a:ext cx="1466321" cy="2230327"/>
          </a:xfrm>
          <a:prstGeom prst="rect">
            <a:avLst/>
          </a:prstGeom>
        </p:spPr>
      </p:pic>
      <p:pic>
        <p:nvPicPr>
          <p:cNvPr id="7" name="Picture 1" descr="72_slide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2" y="5715000"/>
            <a:ext cx="3775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270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1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257177"/>
            <a:ext cx="8015288" cy="914400"/>
          </a:xfrm>
        </p:spPr>
        <p:txBody>
          <a:bodyPr/>
          <a:lstStyle/>
          <a:p>
            <a:pPr eaLnBrk="1" hangingPunct="1"/>
            <a:r>
              <a:rPr lang="en-US" sz="3800" b="1" dirty="0"/>
              <a:t>Avogadro’s Number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8153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sz="2400" dirty="0"/>
              <a:t>Small particles such as atoms, molecules, and ions are</a:t>
            </a: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sz="2400" dirty="0"/>
              <a:t>counted using the </a:t>
            </a:r>
            <a:r>
              <a:rPr lang="en-US" sz="2400" b="1" dirty="0"/>
              <a:t>mole</a:t>
            </a:r>
            <a:r>
              <a:rPr lang="en-US" sz="2400" dirty="0"/>
              <a:t>, a unit called Avogadro’s number which</a:t>
            </a: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sz="2400" dirty="0"/>
              <a:t>contains 6.02 </a:t>
            </a:r>
            <a:r>
              <a:rPr lang="en-US" sz="2400" dirty="0">
                <a:ea typeface="Times New Roman" charset="0"/>
                <a:cs typeface="Times New Roman" charset="0"/>
              </a:rPr>
              <a:t>×</a:t>
            </a:r>
            <a:r>
              <a:rPr lang="en-US" sz="2400" dirty="0"/>
              <a:t> 10</a:t>
            </a:r>
            <a:r>
              <a:rPr lang="en-US" sz="2400" baseline="30000" dirty="0"/>
              <a:t>23</a:t>
            </a:r>
            <a:r>
              <a:rPr lang="en-US" sz="2400" dirty="0"/>
              <a:t>  items.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endParaRPr lang="en-US" sz="2400" b="1" dirty="0"/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r>
              <a:rPr lang="en-US" sz="2400" b="1" dirty="0"/>
              <a:t>		1 mole </a:t>
            </a:r>
            <a:r>
              <a:rPr lang="en-US" sz="2400" dirty="0"/>
              <a:t>= 6.02 </a:t>
            </a:r>
            <a:r>
              <a:rPr lang="en-US" sz="2400" dirty="0">
                <a:ea typeface="Times New Roman" charset="0"/>
                <a:cs typeface="Times New Roman" charset="0"/>
              </a:rPr>
              <a:t>×</a:t>
            </a:r>
            <a:r>
              <a:rPr lang="en-US" sz="2400" dirty="0"/>
              <a:t> 10</a:t>
            </a:r>
            <a:r>
              <a:rPr lang="en-US" sz="2400" baseline="30000" dirty="0"/>
              <a:t>23</a:t>
            </a:r>
            <a:r>
              <a:rPr lang="en-US" sz="2400" dirty="0"/>
              <a:t> items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r>
              <a:rPr lang="en-US" sz="2400" b="1" dirty="0"/>
              <a:t>		Avogadro’</a:t>
            </a:r>
            <a:r>
              <a:rPr lang="en-US" altLang="ja-JP" sz="2400" b="1" dirty="0"/>
              <a:t>s number 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		 6.02 </a:t>
            </a:r>
            <a:r>
              <a:rPr lang="en-US" sz="2400" dirty="0">
                <a:ea typeface="Times New Roman" charset="0"/>
                <a:cs typeface="Times New Roman" charset="0"/>
              </a:rPr>
              <a:t>×</a:t>
            </a:r>
            <a:r>
              <a:rPr lang="en-US" sz="2400" dirty="0"/>
              <a:t> 10</a:t>
            </a:r>
            <a:r>
              <a:rPr lang="en-US" sz="2400" baseline="30000" dirty="0"/>
              <a:t>23</a:t>
            </a:r>
            <a:r>
              <a:rPr lang="en-US" sz="2400" dirty="0"/>
              <a:t>  =  602 000 000 000 000 000 000 000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charset="2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sz="2400" dirty="0"/>
              <a:t>Avogadro’s number is named for Amedeo Avogadro </a:t>
            </a: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sz="2400" dirty="0"/>
              <a:t>(1776–1856</a:t>
            </a:r>
            <a:r>
              <a:rPr lang="en-US" sz="2400" b="1" dirty="0"/>
              <a:t>)</a:t>
            </a:r>
            <a:r>
              <a:rPr lang="en-US" sz="2400" dirty="0"/>
              <a:t>, an Italian physicist.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</a:pP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2702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8567737" cy="914400"/>
          </a:xfrm>
        </p:spPr>
        <p:txBody>
          <a:bodyPr/>
          <a:lstStyle/>
          <a:p>
            <a:pPr eaLnBrk="1" hangingPunct="1"/>
            <a:r>
              <a:rPr lang="en-US" dirty="0"/>
              <a:t>Calculating Molar Mass: Li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924800" cy="4800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2  </a:t>
            </a:r>
            <a:r>
              <a:rPr lang="en-US" sz="2400" b="1" dirty="0"/>
              <a:t>Multiply each molar mass by the number of moles 	   (subscript) in the formula.</a:t>
            </a: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dirty="0">
                <a:sym typeface="Arial" charset="0"/>
              </a:rPr>
              <a:t>                               </a:t>
            </a:r>
            <a:endParaRPr lang="en-US" sz="2200" baseline="-25000" dirty="0"/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endParaRPr lang="en-US" sz="2400" dirty="0"/>
          </a:p>
        </p:txBody>
      </p:sp>
      <p:grpSp>
        <p:nvGrpSpPr>
          <p:cNvPr id="18432" name="Group 18431"/>
          <p:cNvGrpSpPr/>
          <p:nvPr/>
        </p:nvGrpSpPr>
        <p:grpSpPr>
          <a:xfrm>
            <a:off x="2300640" y="3252201"/>
            <a:ext cx="4384675" cy="692150"/>
            <a:chOff x="2379662" y="3669890"/>
            <a:chExt cx="4384675" cy="692150"/>
          </a:xfrm>
        </p:grpSpPr>
        <p:pic>
          <p:nvPicPr>
            <p:cNvPr id="17" name="Picture 1" descr="72_slide6a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662" y="3669890"/>
              <a:ext cx="4384675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 flipV="1">
              <a:off x="2667000" y="4015965"/>
              <a:ext cx="838200" cy="17503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/>
            <p:cNvCxnSpPr>
              <a:cxnSpLocks noChangeShapeType="1"/>
            </p:cNvCxnSpPr>
            <p:nvPr/>
          </p:nvCxnSpPr>
          <p:spPr bwMode="auto">
            <a:xfrm flipV="1">
              <a:off x="4191000" y="4191000"/>
              <a:ext cx="914400" cy="1524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433" name="Group 18432"/>
          <p:cNvGrpSpPr/>
          <p:nvPr/>
        </p:nvGrpSpPr>
        <p:grpSpPr>
          <a:xfrm>
            <a:off x="2461770" y="4154311"/>
            <a:ext cx="4062413" cy="692150"/>
            <a:chOff x="2540792" y="4572000"/>
            <a:chExt cx="4062413" cy="692150"/>
          </a:xfrm>
        </p:grpSpPr>
        <p:pic>
          <p:nvPicPr>
            <p:cNvPr id="21" name="Picture 2" descr="72_slide6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792" y="4572000"/>
              <a:ext cx="4062413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flipV="1">
              <a:off x="2743200" y="4918076"/>
              <a:ext cx="762000" cy="11112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5"/>
            <p:cNvCxnSpPr>
              <a:cxnSpLocks noChangeShapeType="1"/>
            </p:cNvCxnSpPr>
            <p:nvPr/>
          </p:nvCxnSpPr>
          <p:spPr bwMode="auto">
            <a:xfrm flipV="1">
              <a:off x="4191000" y="5029200"/>
              <a:ext cx="762000" cy="1524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435" name="Group 18434"/>
          <p:cNvGrpSpPr/>
          <p:nvPr/>
        </p:nvGrpSpPr>
        <p:grpSpPr>
          <a:xfrm>
            <a:off x="2393507" y="5047998"/>
            <a:ext cx="4198937" cy="687388"/>
            <a:chOff x="2472529" y="5465687"/>
            <a:chExt cx="4198937" cy="687388"/>
          </a:xfrm>
        </p:grpSpPr>
        <p:pic>
          <p:nvPicPr>
            <p:cNvPr id="22" name="Picture 3" descr="72_slide6c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529" y="5465687"/>
              <a:ext cx="4198937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 flipV="1">
              <a:off x="2743200" y="5715000"/>
              <a:ext cx="914400" cy="1905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 flipV="1">
              <a:off x="4191000" y="5905500"/>
              <a:ext cx="762000" cy="1143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270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15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257178"/>
            <a:ext cx="8567737" cy="914400"/>
          </a:xfrm>
        </p:spPr>
        <p:txBody>
          <a:bodyPr/>
          <a:lstStyle/>
          <a:p>
            <a:pPr eaLnBrk="1" hangingPunct="1"/>
            <a:r>
              <a:rPr lang="en-US" dirty="0"/>
              <a:t>Calculating Molar Mass: Li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924800" cy="4800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3  </a:t>
            </a:r>
            <a:r>
              <a:rPr lang="en-US" sz="2400" b="1" dirty="0"/>
              <a:t>Calculate the molar mass by adding the masses of 	   the elements.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2400" b="1" dirty="0"/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>
                <a:tab pos="1139825" algn="l"/>
                <a:tab pos="3087688" algn="l"/>
              </a:tabLst>
            </a:pPr>
            <a:r>
              <a:rPr lang="en-US" sz="2400" b="1" dirty="0"/>
              <a:t>	</a:t>
            </a:r>
            <a:r>
              <a:rPr lang="en-US" sz="2400" dirty="0"/>
              <a:t>2 moles Li	=    13.88 g Li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>
                <a:tab pos="1139825" algn="l"/>
                <a:tab pos="3087688" algn="l"/>
              </a:tabLst>
            </a:pPr>
            <a:r>
              <a:rPr lang="en-US" sz="2400" dirty="0"/>
              <a:t>	1 mole C	=    12.01 g C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>
                <a:tab pos="1139825" algn="l"/>
                <a:tab pos="3087688" algn="l"/>
              </a:tabLst>
            </a:pPr>
            <a:r>
              <a:rPr lang="en-US" sz="2400" dirty="0"/>
              <a:t>	3 moles O	=    48.00 g O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>
                <a:tab pos="1139825" algn="l"/>
                <a:tab pos="3087688" algn="l"/>
              </a:tabLst>
            </a:pPr>
            <a:r>
              <a:rPr lang="en-US" sz="2400" dirty="0"/>
              <a:t>	1 mole Li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	</a:t>
            </a:r>
            <a:r>
              <a:rPr lang="en-US" sz="2400" dirty="0"/>
              <a:t>=    73.89 g</a:t>
            </a:r>
            <a:endParaRPr lang="en-US" sz="2400" baseline="-25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676650" y="4616802"/>
            <a:ext cx="1790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2703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20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54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Calculate the molar mass of 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6</a:t>
            </a:r>
            <a:r>
              <a:rPr lang="en-US" sz="2400" dirty="0"/>
              <a:t>O.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endParaRPr lang="en-US" sz="2400" b="1" dirty="0">
              <a:solidFill>
                <a:srgbClr val="00CC66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endParaRPr lang="en-US" sz="2400" b="1" dirty="0">
              <a:solidFill>
                <a:srgbClr val="00CC66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endParaRPr lang="en-US" sz="2400" b="1" dirty="0">
              <a:solidFill>
                <a:srgbClr val="00CC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270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52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54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Calculate the molar mass of 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6</a:t>
            </a:r>
            <a:r>
              <a:rPr lang="en-US" sz="2400" dirty="0"/>
              <a:t>O.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endParaRPr lang="en-US" sz="2400" b="1" dirty="0">
              <a:solidFill>
                <a:srgbClr val="00CC66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endParaRPr lang="en-US" sz="2400" b="1" dirty="0">
              <a:solidFill>
                <a:srgbClr val="00CC66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endParaRPr lang="en-US" sz="2400" b="1" dirty="0">
              <a:solidFill>
                <a:srgbClr val="00CC66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1  </a:t>
            </a:r>
            <a:r>
              <a:rPr lang="en-US" sz="2400" b="1" dirty="0"/>
              <a:t>Obtain the molar mass of each element.</a:t>
            </a:r>
            <a:endParaRPr lang="en-US" sz="2400" dirty="0"/>
          </a:p>
        </p:txBody>
      </p:sp>
      <p:pic>
        <p:nvPicPr>
          <p:cNvPr id="6" name="Picture 1" descr="72_slide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56" y="4343400"/>
            <a:ext cx="38242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="" xmlns:a16="http://schemas.microsoft.com/office/drawing/2014/main" id="{D019FDBC-223C-4313-B590-5755780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312679"/>
            <a:ext cx="7924800" cy="1143000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000" b="1" dirty="0">
                <a:latin typeface="Times New Roman" pitchFamily="18" charset="0"/>
              </a:rPr>
              <a:t>ANALYZE	        GIVEN	         NEED	      CONNECT</a:t>
            </a:r>
          </a:p>
          <a:p>
            <a:r>
              <a:rPr lang="en-US" sz="2000" b="1" dirty="0">
                <a:latin typeface="Times New Roman" pitchFamily="18" charset="0"/>
              </a:rPr>
              <a:t>THE PROBLEM</a:t>
            </a:r>
            <a:r>
              <a:rPr lang="en-US" sz="2000" dirty="0">
                <a:latin typeface="Times New Roman" pitchFamily="18" charset="0"/>
              </a:rPr>
              <a:t>       formula,                molar mass,	      periodic</a:t>
            </a:r>
          </a:p>
          <a:p>
            <a:r>
              <a:rPr lang="en-US" sz="2000" dirty="0">
                <a:latin typeface="Times New Roman" pitchFamily="18" charset="0"/>
              </a:rPr>
              <a:t>		        C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</a:rPr>
              <a:t>6</a:t>
            </a:r>
            <a:r>
              <a:rPr lang="en-US" sz="2000" dirty="0">
                <a:latin typeface="Times New Roman" pitchFamily="18" charset="0"/>
              </a:rPr>
              <a:t>O	         C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</a:rPr>
              <a:t>6</a:t>
            </a:r>
            <a:r>
              <a:rPr lang="en-US" sz="2000" dirty="0">
                <a:latin typeface="Times New Roman" pitchFamily="18" charset="0"/>
              </a:rPr>
              <a:t>O               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270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08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239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Calculate the molar mass of 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6</a:t>
            </a:r>
            <a:r>
              <a:rPr lang="en-US" sz="2400" dirty="0"/>
              <a:t>O.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endParaRPr lang="en-US" sz="2400" b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2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  <a:r>
              <a:rPr lang="en-US" sz="2400" b="1" dirty="0"/>
              <a:t>Multiply each molar mass by the number of 	   moles (subscripts) in the formula.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endParaRPr lang="en-US" sz="24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2543175" y="4547419"/>
            <a:ext cx="4057650" cy="708640"/>
            <a:chOff x="2543175" y="4547419"/>
            <a:chExt cx="4057650" cy="708640"/>
          </a:xfrm>
        </p:grpSpPr>
        <p:pic>
          <p:nvPicPr>
            <p:cNvPr id="17" name="Picture 3" descr="72_slide10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175" y="4547419"/>
              <a:ext cx="405765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flipV="1">
              <a:off x="2819400" y="4839417"/>
              <a:ext cx="838200" cy="2286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 flipV="1">
              <a:off x="4343400" y="5027459"/>
              <a:ext cx="755650" cy="2286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Group 28"/>
          <p:cNvGrpSpPr/>
          <p:nvPr/>
        </p:nvGrpSpPr>
        <p:grpSpPr>
          <a:xfrm>
            <a:off x="2501900" y="3656012"/>
            <a:ext cx="4203700" cy="687388"/>
            <a:chOff x="2501900" y="3656012"/>
            <a:chExt cx="4203700" cy="687388"/>
          </a:xfrm>
        </p:grpSpPr>
        <p:pic>
          <p:nvPicPr>
            <p:cNvPr id="16" name="Picture 1" descr="72_slide10a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900" y="3656012"/>
              <a:ext cx="4203700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 flipV="1">
              <a:off x="2689123" y="3962400"/>
              <a:ext cx="968477" cy="2286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 flipV="1">
              <a:off x="4229100" y="4114800"/>
              <a:ext cx="869950" cy="2286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2574925" y="5486400"/>
            <a:ext cx="4057650" cy="692150"/>
            <a:chOff x="2574925" y="5486400"/>
            <a:chExt cx="4057650" cy="692150"/>
          </a:xfrm>
        </p:grpSpPr>
        <p:pic>
          <p:nvPicPr>
            <p:cNvPr id="18" name="Picture 4" descr="72_slide10c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5" y="5486400"/>
              <a:ext cx="405765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 flipV="1">
              <a:off x="2743200" y="5718175"/>
              <a:ext cx="838200" cy="2286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/>
            <p:cNvCxnSpPr>
              <a:cxnSpLocks noChangeShapeType="1"/>
            </p:cNvCxnSpPr>
            <p:nvPr/>
          </p:nvCxnSpPr>
          <p:spPr bwMode="auto">
            <a:xfrm flipV="1">
              <a:off x="4114800" y="5949950"/>
              <a:ext cx="838200" cy="1143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48688" y="12701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51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239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Calculate the molar mass of 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6</a:t>
            </a:r>
            <a:r>
              <a:rPr lang="en-US" sz="2400" dirty="0"/>
              <a:t>O.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endParaRPr lang="en-US" sz="2400" b="1" dirty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3  </a:t>
            </a:r>
            <a:r>
              <a:rPr lang="en-US" sz="2400" b="1" dirty="0"/>
              <a:t>Calculate the molar mass by adding the 	    	   masses of the elements.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>
                <a:tab pos="1139825" algn="l"/>
                <a:tab pos="3146425" algn="l"/>
              </a:tabLst>
            </a:pPr>
            <a:r>
              <a:rPr lang="en-US" sz="2400" b="1" dirty="0"/>
              <a:t>		</a:t>
            </a:r>
            <a:r>
              <a:rPr lang="en-US" sz="2400" dirty="0"/>
              <a:t>2 moles C	=    24.02 g C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>
                <a:tab pos="1139825" algn="l"/>
                <a:tab pos="3146425" algn="l"/>
              </a:tabLst>
            </a:pPr>
            <a:r>
              <a:rPr lang="en-US" sz="2400" dirty="0"/>
              <a:t>		6 moles H	=      6.06 g H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>
                <a:tab pos="1139825" algn="l"/>
                <a:tab pos="3146425" algn="l"/>
              </a:tabLst>
            </a:pPr>
            <a:r>
              <a:rPr lang="en-US" sz="2400" dirty="0"/>
              <a:t>		1 mole O	=    16.00 g O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>
                <a:tab pos="1139825" algn="l"/>
                <a:tab pos="3146425" algn="l"/>
              </a:tabLst>
            </a:pPr>
            <a:r>
              <a:rPr lang="en-US" sz="2400" dirty="0"/>
              <a:t>		1 mole 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6</a:t>
            </a:r>
            <a:r>
              <a:rPr lang="en-US" sz="2400" dirty="0"/>
              <a:t>O</a:t>
            </a:r>
            <a:r>
              <a:rPr lang="en-US" sz="2400" baseline="-25000" dirty="0"/>
              <a:t>	</a:t>
            </a:r>
            <a:r>
              <a:rPr lang="en-US" sz="2400" dirty="0"/>
              <a:t>=    46.08 g</a:t>
            </a:r>
            <a:endParaRPr lang="en-US" sz="2400" baseline="-25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48100" y="4876800"/>
            <a:ext cx="17811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2701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97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80"/>
            <a:ext cx="8210550" cy="1143000"/>
          </a:xfrm>
        </p:spPr>
        <p:txBody>
          <a:bodyPr/>
          <a:lstStyle/>
          <a:p>
            <a:pPr eaLnBrk="1" hangingPunct="1"/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7.3 </a:t>
            </a:r>
            <a:r>
              <a:rPr lang="en-US" dirty="0">
                <a:solidFill>
                  <a:srgbClr val="800000"/>
                </a:solidFill>
              </a:rPr>
              <a:t>Calculations </a:t>
            </a:r>
            <a:r>
              <a:rPr lang="en-US" dirty="0" smtClean="0">
                <a:solidFill>
                  <a:srgbClr val="800000"/>
                </a:solidFill>
              </a:rPr>
              <a:t>Using </a:t>
            </a:r>
            <a:r>
              <a:rPr lang="en-US" dirty="0">
                <a:solidFill>
                  <a:srgbClr val="800000"/>
                </a:solidFill>
              </a:rPr>
              <a:t>Molar Mass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88403"/>
            <a:ext cx="3759200" cy="4419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dirty="0"/>
              <a:t>The molar mass of an element is useful to convert moles of an element to grams, or grams of an element to moles. For example, 1 mole of silver has a mass of 107.9 g.</a:t>
            </a:r>
          </a:p>
          <a:p>
            <a:pPr marL="0" indent="0" eaLnBrk="1" hangingPunct="1"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   </a:t>
            </a:r>
          </a:p>
        </p:txBody>
      </p:sp>
      <p:sp>
        <p:nvSpPr>
          <p:cNvPr id="13316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0" y="1584325"/>
            <a:ext cx="5334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fld id="{7507DD81-2D4F-114F-969D-687360EB74DF}" type="slidenum">
              <a:rPr 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36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609600" y="5296384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3D9D1E"/>
                </a:solidFill>
                <a:latin typeface="Times New Roman" charset="0"/>
                <a:ea typeface="Times New Roman" charset="0"/>
                <a:cs typeface="Times New Roman" charset="0"/>
              </a:rPr>
              <a:t>Learning Goal 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Use molar mass to convert between grams and moles.</a:t>
            </a:r>
          </a:p>
        </p:txBody>
      </p:sp>
      <p:pic>
        <p:nvPicPr>
          <p:cNvPr id="1026" name="Picture 2" descr="G:\08VOL4\Graphics\Powerpoint\PEARSON\PE006-TIMBERLAKE-13e\Final Files\Lecture PPT\JPGS\ch07\figure 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8099" y="2069238"/>
            <a:ext cx="3059895" cy="2372133"/>
          </a:xfrm>
          <a:prstGeom prst="rect">
            <a:avLst/>
          </a:prstGeom>
          <a:noFill/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8610600" y="12701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 smtClean="0"/>
              <a:t>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41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7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Conversion Factors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84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None/>
            </a:pPr>
            <a:r>
              <a:rPr lang="en-US" sz="2400" b="1" dirty="0">
                <a:solidFill>
                  <a:srgbClr val="000000"/>
                </a:solidFill>
              </a:rPr>
              <a:t>Molar mass conversion factors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are fractions (ratios) written from the molar mass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relate grams and moles of an element or compound</a:t>
            </a:r>
          </a:p>
          <a:p>
            <a:pPr eaLnBrk="1" hangingPunct="1">
              <a:lnSpc>
                <a:spcPct val="90000"/>
              </a:lnSpc>
              <a:buClr>
                <a:srgbClr val="5BA2BC"/>
              </a:buClr>
              <a:buSzTx/>
            </a:pP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5BA2BC"/>
              </a:buClr>
              <a:buSzTx/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For methane, CH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</a:t>
            </a:r>
            <a:r>
              <a:rPr lang="en-US" sz="2400" baseline="-250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used in gas stoves and gas heaters, </a:t>
            </a:r>
            <a:r>
              <a:rPr lang="en-US" sz="2400" b="1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lnSpc>
                <a:spcPct val="150000"/>
              </a:lnSpc>
              <a:spcAft>
                <a:spcPct val="10000"/>
              </a:spcAft>
              <a:buClr>
                <a:srgbClr val="5BA2BC"/>
              </a:buClr>
              <a:buFont typeface="Arial" charset="0"/>
              <a:buNone/>
            </a:pPr>
            <a:r>
              <a:rPr lang="en-US" sz="2400" b="1" dirty="0">
                <a:solidFill>
                  <a:srgbClr val="000000"/>
                </a:solidFill>
              </a:rPr>
              <a:t>1 mole of CH</a:t>
            </a:r>
            <a:r>
              <a:rPr lang="en-US" sz="2400" b="1" baseline="-25000" dirty="0">
                <a:solidFill>
                  <a:srgbClr val="000000"/>
                </a:solidFill>
              </a:rPr>
              <a:t>4</a:t>
            </a:r>
            <a:r>
              <a:rPr lang="en-US" sz="2400" b="1" dirty="0">
                <a:solidFill>
                  <a:srgbClr val="000000"/>
                </a:solidFill>
              </a:rPr>
              <a:t> = 16.05 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of CH</a:t>
            </a:r>
            <a:r>
              <a:rPr lang="en-US" sz="2400" b="1" baseline="-25000" dirty="0">
                <a:solidFill>
                  <a:srgbClr val="000000"/>
                </a:solidFill>
              </a:rPr>
              <a:t>4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(molar mass equality)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Conversion factors:</a:t>
            </a:r>
          </a:p>
        </p:txBody>
      </p:sp>
      <p:pic>
        <p:nvPicPr>
          <p:cNvPr id="5" name="Picture 1" descr="72_slide1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029200"/>
            <a:ext cx="35877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:\08VOL4\Graphics\Powerpoint\PEARSON\PE006-TIMBERLAKE-13e\Final Files\Core chemistry Skill - m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8250" y="423409"/>
            <a:ext cx="2392229" cy="75224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2702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44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4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Converting Mass to Moles of NaCl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8001000" cy="4419600"/>
          </a:xfrm>
        </p:spPr>
        <p:txBody>
          <a:bodyPr wrap="none"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A box of table salt contains 737 g of NaCl. How many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moles of NaCl are present in the box?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</p:txBody>
      </p:sp>
      <p:pic>
        <p:nvPicPr>
          <p:cNvPr id="5" name="Picture 4" descr="07_NaC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12" y="2710847"/>
            <a:ext cx="3000375" cy="35031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48688" y="16949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56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7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Converting Mass to Moles of NaCl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01000" cy="4191000"/>
          </a:xfrm>
        </p:spPr>
        <p:txBody>
          <a:bodyPr wrap="none"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A box of table salt contains 737 g of NaCl. How many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moles of NaCl are in the box?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1  </a:t>
            </a:r>
            <a:r>
              <a:rPr lang="en-US" sz="2400" b="1" dirty="0"/>
              <a:t>State the given and needed quantities. 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 b="1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 b="1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 b="1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		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2 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/>
              <a:t>Write a plan to convert grams to moles.	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>
                <a:sym typeface="Arial" charset="0"/>
              </a:rPr>
              <a:t>                              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>
                <a:sym typeface="Arial" charset="0"/>
              </a:rPr>
              <a:t>               grams of NaCl                          moles of NaCl</a:t>
            </a:r>
            <a:endParaRPr lang="en-US" sz="2400" dirty="0"/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33399" y="3276600"/>
            <a:ext cx="7786511" cy="1143000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000" b="1" dirty="0">
                <a:latin typeface="Times New Roman" pitchFamily="18" charset="0"/>
              </a:rPr>
              <a:t>ANALYZE	       GIVEN	          NEED               CONNECT</a:t>
            </a:r>
          </a:p>
          <a:p>
            <a:r>
              <a:rPr lang="en-US" sz="2000" b="1" dirty="0">
                <a:latin typeface="Times New Roman" pitchFamily="18" charset="0"/>
              </a:rPr>
              <a:t>THE PROBLEM</a:t>
            </a:r>
            <a:r>
              <a:rPr lang="en-US" sz="2000" dirty="0">
                <a:latin typeface="Times New Roman" pitchFamily="18" charset="0"/>
              </a:rPr>
              <a:t>      737 g NaCl             moles NaCl        molar mass</a:t>
            </a:r>
          </a:p>
        </p:txBody>
      </p:sp>
      <p:sp>
        <p:nvSpPr>
          <p:cNvPr id="3" name="Pentagon 2"/>
          <p:cNvSpPr>
            <a:spLocks noChangeArrowheads="1"/>
          </p:cNvSpPr>
          <p:nvPr/>
        </p:nvSpPr>
        <p:spPr bwMode="auto">
          <a:xfrm>
            <a:off x="3886200" y="5257800"/>
            <a:ext cx="1524000" cy="533400"/>
          </a:xfrm>
          <a:prstGeom prst="homePlate">
            <a:avLst>
              <a:gd name="adj" fmla="val 50000"/>
            </a:avLst>
          </a:prstGeom>
          <a:solidFill>
            <a:srgbClr val="91C1D2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Molar Mass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48688" y="12702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0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8015288" cy="914400"/>
          </a:xfrm>
        </p:spPr>
        <p:txBody>
          <a:bodyPr/>
          <a:lstStyle/>
          <a:p>
            <a:pPr eaLnBrk="1" hangingPunct="1"/>
            <a:r>
              <a:rPr lang="en-US" sz="3800" b="1" dirty="0"/>
              <a:t>Mole of Atoms 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>
          <a:xfrm>
            <a:off x="654844" y="1848556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1 mole of an element 	= 6.02 </a:t>
            </a:r>
            <a:r>
              <a:rPr lang="en-US" sz="2400" dirty="0">
                <a:ea typeface="Times New Roman" charset="0"/>
                <a:cs typeface="Times New Roman" charset="0"/>
              </a:rPr>
              <a:t>×</a:t>
            </a:r>
            <a:r>
              <a:rPr lang="en-US" sz="2400" dirty="0"/>
              <a:t> 10</a:t>
            </a:r>
            <a:r>
              <a:rPr lang="en-US" sz="2400" baseline="30000" dirty="0"/>
              <a:t>23</a:t>
            </a:r>
            <a:r>
              <a:rPr lang="en-US" sz="2400" dirty="0"/>
              <a:t> atoms of that element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1 mole of carbon	= 6.02 </a:t>
            </a:r>
            <a:r>
              <a:rPr lang="en-US" sz="2400" dirty="0">
                <a:ea typeface="Times New Roman" charset="0"/>
                <a:cs typeface="Times New Roman" charset="0"/>
              </a:rPr>
              <a:t>×</a:t>
            </a:r>
            <a:r>
              <a:rPr lang="en-US" sz="2400" dirty="0"/>
              <a:t> 10</a:t>
            </a:r>
            <a:r>
              <a:rPr lang="en-US" sz="2400" baseline="30000" dirty="0"/>
              <a:t>23</a:t>
            </a:r>
            <a:r>
              <a:rPr lang="en-US" sz="2400" dirty="0"/>
              <a:t> atoms of carbon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1 mole of sodium	= 6.02 </a:t>
            </a:r>
            <a:r>
              <a:rPr lang="en-US" sz="2400" dirty="0">
                <a:ea typeface="Times New Roman" charset="0"/>
                <a:cs typeface="Times New Roman" charset="0"/>
              </a:rPr>
              <a:t>×</a:t>
            </a:r>
            <a:r>
              <a:rPr lang="en-US" sz="2400" dirty="0"/>
              <a:t> 10</a:t>
            </a:r>
            <a:r>
              <a:rPr lang="en-US" sz="2400" baseline="30000" dirty="0"/>
              <a:t>23</a:t>
            </a:r>
            <a:r>
              <a:rPr lang="en-US" sz="2400" dirty="0"/>
              <a:t> atoms of sodium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</a:pPr>
            <a:endParaRPr lang="en-US" sz="2400" b="1" dirty="0">
              <a:solidFill>
                <a:schemeClr val="bg2"/>
              </a:solidFill>
            </a:endParaRPr>
          </a:p>
        </p:txBody>
      </p:sp>
      <p:pic>
        <p:nvPicPr>
          <p:cNvPr id="6" name="Picture 5" descr="07_Sulf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7922" y="3445932"/>
            <a:ext cx="3169444" cy="2599893"/>
          </a:xfrm>
          <a:prstGeom prst="rect">
            <a:avLst/>
          </a:prstGeom>
        </p:spPr>
      </p:pic>
      <p:pic>
        <p:nvPicPr>
          <p:cNvPr id="1026" name="Picture 2" descr="G:\08VOL4\Graphics\Powerpoint\PEARSON\PE006-TIMBERLAKE-13e\Final Files\Core chemistry Skill -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261" y="524782"/>
            <a:ext cx="2799235" cy="65087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27244" y="130855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5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Converting Mass to Moles of NaCl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01000" cy="4191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A box of table salt contains 737 g of NaCl. How many moles of NaCl are in the box?</a:t>
            </a:r>
            <a:endParaRPr lang="en-US" sz="2400" b="1" dirty="0">
              <a:solidFill>
                <a:srgbClr val="3366FF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en-US" sz="2400" b="1" dirty="0">
              <a:solidFill>
                <a:srgbClr val="3366FF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3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  <a:r>
              <a:rPr lang="en-US" sz="2400" b="1" dirty="0"/>
              <a:t>Determine the molar mass and write conversion 	   factors. 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              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en-US" sz="2400" dirty="0"/>
          </a:p>
        </p:txBody>
      </p:sp>
      <p:pic>
        <p:nvPicPr>
          <p:cNvPr id="5" name="Picture 1" descr="72_slide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27195" y="3887859"/>
            <a:ext cx="5133824" cy="176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270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22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3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Converting Mass to Moles of NaCl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01000" cy="4191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A box of table salt contains 737 g of NaCl. How many moles of NaCl are in the box?</a:t>
            </a:r>
            <a:endParaRPr lang="en-US" sz="2400" b="1" dirty="0">
              <a:solidFill>
                <a:srgbClr val="3366FF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2400" b="1" dirty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4</a:t>
            </a:r>
            <a:r>
              <a:rPr lang="en-US" sz="2400" dirty="0">
                <a:solidFill>
                  <a:srgbClr val="800000"/>
                </a:solidFill>
              </a:rPr>
              <a:t>  </a:t>
            </a:r>
            <a:r>
              <a:rPr lang="en-US" sz="2400" b="1" dirty="0"/>
              <a:t>Set up the problem to convert grams to moles.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013155" y="3500284"/>
            <a:ext cx="5041900" cy="668337"/>
            <a:chOff x="2013155" y="3500284"/>
            <a:chExt cx="5041900" cy="668337"/>
          </a:xfrm>
        </p:grpSpPr>
        <p:pic>
          <p:nvPicPr>
            <p:cNvPr id="9" name="Picture 1" descr="72_slide18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155" y="3500284"/>
              <a:ext cx="5041900" cy="66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flipV="1">
              <a:off x="4267200" y="3934132"/>
              <a:ext cx="685800" cy="12892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2438400" y="3705532"/>
              <a:ext cx="838200" cy="2286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2698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518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5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8001000" cy="4419600"/>
          </a:xfrm>
        </p:spPr>
        <p:txBody>
          <a:bodyPr wrap="none"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A sample of water has a mass of 59.8 grams. How many moles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of water are in the sample?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48688" y="1270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037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4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8001000" cy="4191000"/>
          </a:xfrm>
        </p:spPr>
        <p:txBody>
          <a:bodyPr wrap="none"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A sample of water has a mass of 59.8 grams. How many moles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of water are in the sample?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1  </a:t>
            </a:r>
            <a:r>
              <a:rPr lang="en-US" sz="2400" b="1" dirty="0"/>
              <a:t>State the given and needed quantities. 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 b="1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 b="1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 b="1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		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2 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/>
              <a:t>Write a plan to convert grams to moles.	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>
                <a:sym typeface="Arial" charset="0"/>
              </a:rPr>
              <a:t>                              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>
                <a:sym typeface="Arial" charset="0"/>
              </a:rPr>
              <a:t>               grams of </a:t>
            </a:r>
            <a:r>
              <a:rPr lang="en-US" sz="2400" dirty="0">
                <a:latin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</a:rPr>
              <a:t>O</a:t>
            </a:r>
            <a:r>
              <a:rPr lang="en-US" sz="2400" dirty="0">
                <a:sym typeface="Arial" charset="0"/>
              </a:rPr>
              <a:t>                          moles of </a:t>
            </a:r>
            <a:r>
              <a:rPr lang="en-US" sz="2400" dirty="0">
                <a:latin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</a:rPr>
              <a:t>O</a:t>
            </a:r>
            <a:endParaRPr lang="en-US" sz="2400" dirty="0"/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09599" y="3429000"/>
            <a:ext cx="8094133" cy="1143000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ANALYZE	       GIVEN	          NEED 	          CONNECT</a:t>
            </a:r>
          </a:p>
          <a:p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THE PROBLEM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      59.8 g H</a:t>
            </a:r>
            <a:r>
              <a:rPr lang="en-US" sz="2000" baseline="-25000" dirty="0">
                <a:latin typeface="Times New Roman" pitchFamily="18" charset="0"/>
                <a:ea typeface="Times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O              moles H</a:t>
            </a:r>
            <a:r>
              <a:rPr lang="en-US" sz="2000" baseline="-25000" dirty="0">
                <a:latin typeface="Times New Roman" pitchFamily="18" charset="0"/>
                <a:ea typeface="Times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O           molar mass</a:t>
            </a:r>
          </a:p>
        </p:txBody>
      </p:sp>
      <p:sp>
        <p:nvSpPr>
          <p:cNvPr id="3" name="Pentagon 2"/>
          <p:cNvSpPr>
            <a:spLocks noChangeArrowheads="1"/>
          </p:cNvSpPr>
          <p:nvPr/>
        </p:nvSpPr>
        <p:spPr bwMode="auto">
          <a:xfrm>
            <a:off x="3733800" y="5410200"/>
            <a:ext cx="1524000" cy="533400"/>
          </a:xfrm>
          <a:prstGeom prst="homePlate">
            <a:avLst>
              <a:gd name="adj" fmla="val 50000"/>
            </a:avLst>
          </a:prstGeom>
          <a:solidFill>
            <a:srgbClr val="91C1D2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Molar Mass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48688" y="12699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8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4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8001000" cy="4191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A sample of water has a mass of 59.8 grams. How many moles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of water are in the sample?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en-US" sz="2400" b="1" dirty="0">
              <a:solidFill>
                <a:srgbClr val="3366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3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  <a:r>
              <a:rPr lang="en-US" sz="2400" b="1" dirty="0"/>
              <a:t>Determine the molar mass and write conversion 	   factors.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           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en-US" sz="2400" dirty="0"/>
          </a:p>
        </p:txBody>
      </p:sp>
      <p:pic>
        <p:nvPicPr>
          <p:cNvPr id="5" name="Picture 1" descr="72_slide2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18" y="3731342"/>
            <a:ext cx="5110163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2699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459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5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8001000" cy="4191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A sample of water has a mass of 59.8 grams. How many moles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of water are in the sample?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 b="1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4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  <a:r>
              <a:rPr lang="en-US" sz="2400" b="1" dirty="0"/>
              <a:t>Set up the problem to convert grams to moles.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131218" y="3692064"/>
            <a:ext cx="4881563" cy="693737"/>
            <a:chOff x="2131218" y="3692064"/>
            <a:chExt cx="4881563" cy="693737"/>
          </a:xfrm>
        </p:grpSpPr>
        <p:pic>
          <p:nvPicPr>
            <p:cNvPr id="9" name="Picture 1" descr="72_slide2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218" y="3692064"/>
              <a:ext cx="4881563" cy="693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flipV="1">
              <a:off x="4419600" y="4106529"/>
              <a:ext cx="571500" cy="1143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2590800" y="3924632"/>
              <a:ext cx="838200" cy="2286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48688" y="134937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05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Map: Mass, Moles, and Particles</a:t>
            </a:r>
          </a:p>
        </p:txBody>
      </p:sp>
      <p:pic>
        <p:nvPicPr>
          <p:cNvPr id="5" name="Picture 4" descr="07_Pg220_UnFigure_4.jpg"/>
          <p:cNvPicPr>
            <a:picLocks noChangeAspect="1"/>
          </p:cNvPicPr>
          <p:nvPr/>
        </p:nvPicPr>
        <p:blipFill>
          <a:blip r:embed="rId3" cstate="print"/>
          <a:srcRect b="5357"/>
          <a:stretch>
            <a:fillRect/>
          </a:stretch>
        </p:blipFill>
        <p:spPr>
          <a:xfrm>
            <a:off x="304800" y="2057400"/>
            <a:ext cx="8534400" cy="35539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48688" y="134938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247657"/>
            <a:ext cx="8305800" cy="990600"/>
          </a:xfrm>
        </p:spPr>
        <p:txBody>
          <a:bodyPr/>
          <a:lstStyle/>
          <a:p>
            <a:pPr eaLnBrk="1" hangingPunct="1"/>
            <a:r>
              <a:rPr lang="en-US" sz="3600" dirty="0"/>
              <a:t>	</a:t>
            </a:r>
            <a:br>
              <a:rPr lang="en-US" sz="3600" dirty="0"/>
            </a:br>
            <a:r>
              <a:rPr lang="en-US" dirty="0"/>
              <a:t>7.4  </a:t>
            </a:r>
            <a:r>
              <a:rPr lang="en-US" dirty="0">
                <a:solidFill>
                  <a:srgbClr val="800000"/>
                </a:solidFill>
              </a:rPr>
              <a:t>Equations for Chemical Reactions </a:t>
            </a:r>
            <a:r>
              <a:rPr lang="en-US" sz="4000" dirty="0">
                <a:solidFill>
                  <a:srgbClr val="800000"/>
                </a:solidFill>
              </a:rPr>
              <a:t/>
            </a:r>
            <a:br>
              <a:rPr lang="en-US" sz="4000" dirty="0">
                <a:solidFill>
                  <a:srgbClr val="800000"/>
                </a:solidFill>
              </a:rPr>
            </a:b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0589" y="1821392"/>
            <a:ext cx="3716338" cy="27765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dirty="0"/>
              <a:t>A chemical change occurs when a substance is converted into one or more new substances that have different formulas and different properties.</a:t>
            </a:r>
            <a:endParaRPr lang="en-US" sz="2400" b="1" dirty="0"/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0" y="1584325"/>
            <a:ext cx="5334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fld id="{28BD818A-53B0-3C4C-8833-E9CADC1B72EA}" type="slidenum">
              <a:rPr 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47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584200" y="4919663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3D9D1E"/>
                </a:solidFill>
                <a:latin typeface="Times New Roman" pitchFamily="18" charset="0"/>
              </a:rPr>
              <a:t>Learning Goal </a:t>
            </a:r>
            <a:r>
              <a:rPr lang="en-US" dirty="0">
                <a:latin typeface="Times New Roman" pitchFamily="18" charset="0"/>
              </a:rPr>
              <a:t> Write a balanced chemical equation from the formulas of the reactants and products for a reaction; determine the number of atoms in the reactants and products.</a:t>
            </a:r>
          </a:p>
        </p:txBody>
      </p:sp>
      <p:pic>
        <p:nvPicPr>
          <p:cNvPr id="16390" name="Picture 6" descr="07_Fig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19700" y="1769398"/>
            <a:ext cx="2430463" cy="30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8610600" y="12701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 smtClean="0"/>
              <a:t>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18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0225" y="257179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/>
              <a:t>Evidence of a Chemical Reaction</a:t>
            </a:r>
          </a:p>
        </p:txBody>
      </p:sp>
      <p:pic>
        <p:nvPicPr>
          <p:cNvPr id="18436" name="Picture 4" descr="07_Fig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9750" y="2376419"/>
            <a:ext cx="2625342" cy="328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12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0225" y="257178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Writing a Chemical Equation</a:t>
            </a:r>
          </a:p>
        </p:txBody>
      </p:sp>
      <p:pic>
        <p:nvPicPr>
          <p:cNvPr id="19459" name="Picture 3" descr="07_Pg222_UnFigure_2.jpg"/>
          <p:cNvPicPr>
            <a:picLocks noChangeAspect="1"/>
          </p:cNvPicPr>
          <p:nvPr/>
        </p:nvPicPr>
        <p:blipFill>
          <a:blip r:embed="rId2" cstate="print"/>
          <a:srcRect b="2765"/>
          <a:stretch>
            <a:fillRect/>
          </a:stretch>
        </p:blipFill>
        <p:spPr bwMode="auto">
          <a:xfrm>
            <a:off x="1204913" y="1638300"/>
            <a:ext cx="67341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7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3"/>
            <a:ext cx="8015287" cy="914400"/>
          </a:xfrm>
        </p:spPr>
        <p:txBody>
          <a:bodyPr/>
          <a:lstStyle/>
          <a:p>
            <a:pPr eaLnBrk="1" hangingPunct="1"/>
            <a:r>
              <a:rPr lang="en-US" sz="3800" b="1" dirty="0"/>
              <a:t>Particles in 1-Mole Quantities</a:t>
            </a:r>
          </a:p>
        </p:txBody>
      </p:sp>
      <p:pic>
        <p:nvPicPr>
          <p:cNvPr id="4" name="Picture 3" descr="07_01_T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426" y="2416629"/>
            <a:ext cx="8048142" cy="229340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2698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530225" y="219079"/>
            <a:ext cx="8305800" cy="990600"/>
          </a:xfrm>
        </p:spPr>
        <p:txBody>
          <a:bodyPr/>
          <a:lstStyle/>
          <a:p>
            <a:pPr eaLnBrk="1" hangingPunct="1"/>
            <a:r>
              <a:rPr lang="en-US" dirty="0"/>
              <a:t>Symbols Used in Chemical Equations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153400" cy="4191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/>
              <a:t>To write a </a:t>
            </a:r>
            <a:r>
              <a:rPr lang="en-US" sz="2400" b="1" dirty="0"/>
              <a:t>chemical equation</a:t>
            </a:r>
            <a:r>
              <a:rPr lang="en-US" sz="2400" dirty="0"/>
              <a:t>,</a:t>
            </a:r>
          </a:p>
          <a:p>
            <a:pPr eaLnBrk="1" hangingPunct="1"/>
            <a:r>
              <a:rPr lang="en-US" sz="2400" dirty="0"/>
              <a:t>an arrow separates reactants from the products</a:t>
            </a:r>
          </a:p>
          <a:p>
            <a:pPr eaLnBrk="1" hangingPunct="1"/>
            <a:r>
              <a:rPr lang="en-US" sz="2400" dirty="0"/>
              <a:t>reactants are written on the left side of the arrow, products on the right side of the arrow</a:t>
            </a:r>
          </a:p>
          <a:p>
            <a:pPr eaLnBrk="1" hangingPunct="1"/>
            <a:r>
              <a:rPr lang="en-US" sz="2400" dirty="0"/>
              <a:t>multiple reactants or products are separated by a plus (+) sign</a:t>
            </a:r>
          </a:p>
          <a:p>
            <a:pPr eaLnBrk="1" hangingPunct="1"/>
            <a:r>
              <a:rPr lang="en-US" sz="2400" dirty="0"/>
              <a:t>the delta (Δ) sign indicates heat is used to start the reaction</a:t>
            </a:r>
          </a:p>
          <a:p>
            <a:pPr eaLnBrk="1" hangingPunct="1">
              <a:buFont typeface="Arial" charset="0"/>
              <a:buNone/>
            </a:pPr>
            <a:r>
              <a:rPr lang="en-US" sz="2400" b="1" dirty="0"/>
              <a:t>    	reactant + reactant           </a:t>
            </a:r>
            <a:r>
              <a:rPr lang="en-US" sz="2400" b="1" dirty="0">
                <a:sym typeface="Wingdings" charset="2"/>
              </a:rPr>
              <a:t>product + product</a:t>
            </a:r>
          </a:p>
          <a:p>
            <a:pPr eaLnBrk="1" hangingPunct="1"/>
            <a:r>
              <a:rPr lang="en-US" sz="2400" dirty="0">
                <a:sym typeface="Wingdings" charset="2"/>
              </a:rPr>
              <a:t>physical states of compounds are denoted in parentheses following the compound: solid (</a:t>
            </a:r>
            <a:r>
              <a:rPr lang="en-US" sz="2400" i="1" dirty="0">
                <a:sym typeface="Wingdings" charset="2"/>
              </a:rPr>
              <a:t>s</a:t>
            </a:r>
            <a:r>
              <a:rPr lang="en-US" sz="2400" dirty="0">
                <a:sym typeface="Wingdings" charset="2"/>
              </a:rPr>
              <a:t>), liquid (</a:t>
            </a:r>
            <a:r>
              <a:rPr lang="en-US" sz="2400" i="1" dirty="0">
                <a:sym typeface="Wingdings" charset="2"/>
              </a:rPr>
              <a:t>l</a:t>
            </a:r>
            <a:r>
              <a:rPr lang="en-US" sz="2400" dirty="0">
                <a:sym typeface="Wingdings" charset="2"/>
              </a:rPr>
              <a:t>), gas (</a:t>
            </a:r>
            <a:r>
              <a:rPr lang="en-US" sz="2400" i="1" dirty="0">
                <a:sym typeface="Wingdings" charset="2"/>
              </a:rPr>
              <a:t>g</a:t>
            </a:r>
            <a:r>
              <a:rPr lang="en-US" sz="2400" dirty="0">
                <a:sym typeface="Wingdings" charset="2"/>
              </a:rPr>
              <a:t>), and aqueous (</a:t>
            </a:r>
            <a:r>
              <a:rPr lang="en-US" sz="2400" i="1" dirty="0">
                <a:sym typeface="Wingdings" charset="2"/>
              </a:rPr>
              <a:t>aq</a:t>
            </a:r>
            <a:r>
              <a:rPr lang="en-US" sz="2400" dirty="0">
                <a:sym typeface="Wingdings" charset="2"/>
              </a:rPr>
              <a:t>) or dissolved in water</a:t>
            </a: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3717925" y="412908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Δ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3641725" y="4495800"/>
            <a:ext cx="533400" cy="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669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530225" y="257175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Symbols Used in Chemical Equations</a:t>
            </a:r>
          </a:p>
        </p:txBody>
      </p:sp>
      <p:pic>
        <p:nvPicPr>
          <p:cNvPr id="22531" name="Picture 3" descr="07_04_T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68336" y="2141652"/>
            <a:ext cx="3220028" cy="354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889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530225" y="257180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Identifying a </a:t>
            </a:r>
            <a:br>
              <a:rPr lang="en-US" dirty="0"/>
            </a:br>
            <a:r>
              <a:rPr lang="en-US" dirty="0"/>
              <a:t>Balanced Equation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0225" y="1936044"/>
            <a:ext cx="3276600" cy="36576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In a </a:t>
            </a:r>
            <a:r>
              <a:rPr lang="en-US" sz="2400" b="1" dirty="0"/>
              <a:t>balanced chemical equation</a:t>
            </a:r>
            <a:r>
              <a:rPr lang="en-US" sz="2400" dirty="0"/>
              <a:t>,</a:t>
            </a:r>
          </a:p>
          <a:p>
            <a:pPr marL="320040" indent="-32004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dirty="0"/>
              <a:t>no atoms are lost </a:t>
            </a:r>
            <a:br>
              <a:rPr lang="en-US" sz="2400" dirty="0"/>
            </a:br>
            <a:r>
              <a:rPr lang="en-US" sz="2400" dirty="0"/>
              <a:t>or gained</a:t>
            </a:r>
          </a:p>
          <a:p>
            <a:pPr marL="320040" indent="-32004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dirty="0"/>
              <a:t>the number of atoms on the reactant side is equal to the number of atoms on the product side for each element</a:t>
            </a:r>
          </a:p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SzTx/>
              <a:buFontTx/>
              <a:buChar char="•"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	</a:t>
            </a:r>
          </a:p>
        </p:txBody>
      </p:sp>
      <p:pic>
        <p:nvPicPr>
          <p:cNvPr id="24581" name="Picture 5" descr="07_Pg223_UnFigur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88486" y="1627526"/>
            <a:ext cx="4363628" cy="201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07_Pg223_UnFigur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97384" y="3768784"/>
            <a:ext cx="3679964" cy="24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08VOL4\Graphics\Powerpoint\PEARSON\PE006-TIMBERLAKE-13e\Final Files\Core chemistry Skill - eq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7933" y="535577"/>
            <a:ext cx="2624650" cy="610281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566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530225" y="204790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Balancing a Chemical Equation: Formation of Al</a:t>
            </a:r>
            <a:r>
              <a:rPr lang="en-US" baseline="-25000" dirty="0"/>
              <a:t>2</a:t>
            </a:r>
            <a:r>
              <a:rPr lang="en-US" dirty="0"/>
              <a:t>S</a:t>
            </a:r>
            <a:r>
              <a:rPr lang="en-US" baseline="-25000" dirty="0"/>
              <a:t>3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8077200" cy="4114800"/>
          </a:xfrm>
        </p:spPr>
        <p:txBody>
          <a:bodyPr wrap="none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1 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/>
              <a:t>Write an equation using the correct formulas for the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b="1" dirty="0"/>
              <a:t>		   reactants and products.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	        	    Al</a:t>
            </a:r>
            <a:r>
              <a:rPr lang="en-US" sz="2400" dirty="0">
                <a:sym typeface="Arial" charset="0"/>
              </a:rPr>
              <a:t>(</a:t>
            </a:r>
            <a:r>
              <a:rPr lang="en-US" sz="2400" i="1" dirty="0">
                <a:sym typeface="Arial" charset="0"/>
              </a:rPr>
              <a:t>s</a:t>
            </a:r>
            <a:r>
              <a:rPr lang="en-US" sz="2400" dirty="0">
                <a:sym typeface="Arial" charset="0"/>
              </a:rPr>
              <a:t>)</a:t>
            </a:r>
            <a:r>
              <a:rPr lang="en-US" sz="2400" dirty="0"/>
              <a:t> + S</a:t>
            </a:r>
            <a:r>
              <a:rPr lang="en-US" sz="2400" dirty="0">
                <a:sym typeface="Arial" charset="0"/>
              </a:rPr>
              <a:t>(</a:t>
            </a:r>
            <a:r>
              <a:rPr lang="en-US" sz="2400" i="1" dirty="0">
                <a:sym typeface="Arial" charset="0"/>
              </a:rPr>
              <a:t>s</a:t>
            </a:r>
            <a:r>
              <a:rPr lang="en-US" sz="2400" dirty="0">
                <a:sym typeface="Arial" charset="0"/>
              </a:rPr>
              <a:t>)   </a:t>
            </a:r>
            <a:r>
              <a:rPr lang="en-US" sz="2400" dirty="0"/>
              <a:t>        </a:t>
            </a:r>
            <a:r>
              <a:rPr lang="en-US" sz="2400" dirty="0">
                <a:sym typeface="Arial" charset="0"/>
              </a:rPr>
              <a:t>Al</a:t>
            </a:r>
            <a:r>
              <a:rPr lang="en-US" sz="2400" baseline="-25000" dirty="0">
                <a:sym typeface="Arial" charset="0"/>
              </a:rPr>
              <a:t>2</a:t>
            </a:r>
            <a:r>
              <a:rPr lang="en-US" sz="2400" dirty="0">
                <a:sym typeface="Arial" charset="0"/>
              </a:rPr>
              <a:t>S</a:t>
            </a:r>
            <a:r>
              <a:rPr lang="en-US" sz="2400" baseline="-25000" dirty="0">
                <a:sym typeface="Arial" charset="0"/>
              </a:rPr>
              <a:t>3</a:t>
            </a:r>
            <a:r>
              <a:rPr lang="en-US" sz="2400" dirty="0">
                <a:sym typeface="Arial" charset="0"/>
              </a:rPr>
              <a:t>(</a:t>
            </a:r>
            <a:r>
              <a:rPr lang="en-US" sz="2400" i="1" dirty="0">
                <a:sym typeface="Arial" charset="0"/>
              </a:rPr>
              <a:t>s</a:t>
            </a:r>
            <a:r>
              <a:rPr lang="en-US" sz="2400" dirty="0">
                <a:sym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	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</p:txBody>
      </p:sp>
      <p:cxnSp>
        <p:nvCxnSpPr>
          <p:cNvPr id="28690" name="Straight Arrow Connector 5"/>
          <p:cNvCxnSpPr>
            <a:cxnSpLocks noChangeShapeType="1"/>
          </p:cNvCxnSpPr>
          <p:nvPr/>
        </p:nvCxnSpPr>
        <p:spPr bwMode="auto">
          <a:xfrm>
            <a:off x="4373563" y="2714625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D73850FB-EF14-4144-9CF4-037BD8155DE0}"/>
              </a:ext>
            </a:extLst>
          </p:cNvPr>
          <p:cNvSpPr/>
          <p:nvPr/>
        </p:nvSpPr>
        <p:spPr>
          <a:xfrm>
            <a:off x="375356" y="3349623"/>
            <a:ext cx="8545688" cy="1255423"/>
          </a:xfrm>
          <a:prstGeom prst="roundRect">
            <a:avLst/>
          </a:prstGeom>
          <a:solidFill>
            <a:srgbClr val="A992FF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ANALYZE	        GIVEN	    NEED            CONNECT</a:t>
            </a:r>
          </a:p>
          <a:p>
            <a:pPr eaLnBrk="0" hangingPunct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THE PROBLEM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       reactants,          balanced         equal numbers of atoms in                 		         products            equation           reactants and products</a:t>
            </a:r>
          </a:p>
          <a:p>
            <a:pPr eaLnBrk="0" hangingPunct="0"/>
            <a:endParaRPr lang="en-US" sz="20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845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530225" y="204790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Balancing a Chemical Equation: Formation of Al</a:t>
            </a:r>
            <a:r>
              <a:rPr lang="en-US" baseline="-25000" dirty="0"/>
              <a:t>2</a:t>
            </a:r>
            <a:r>
              <a:rPr lang="en-US" dirty="0"/>
              <a:t>S</a:t>
            </a:r>
            <a:r>
              <a:rPr lang="en-US" baseline="-25000" dirty="0"/>
              <a:t>3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8077200" cy="4114800"/>
          </a:xfrm>
        </p:spPr>
        <p:txBody>
          <a:bodyPr wrap="none"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2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  <a:r>
              <a:rPr lang="en-US" sz="2400" b="1" dirty="0"/>
              <a:t>Count the atoms of each element in the reactants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b="1" dirty="0"/>
              <a:t>		   and products.</a:t>
            </a: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					</a:t>
            </a: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	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64" y="3349623"/>
            <a:ext cx="61944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751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530225" y="204793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Balancing a Chemical Equation: Formation of Al</a:t>
            </a:r>
            <a:r>
              <a:rPr lang="en-US" baseline="-25000" dirty="0"/>
              <a:t>2</a:t>
            </a:r>
            <a:r>
              <a:rPr lang="en-US" dirty="0"/>
              <a:t>S</a:t>
            </a:r>
            <a:r>
              <a:rPr lang="en-US" baseline="-25000" dirty="0"/>
              <a:t>3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8001000" cy="4114800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3  </a:t>
            </a:r>
            <a:r>
              <a:rPr lang="en-US" sz="2400" b="1" dirty="0"/>
              <a:t>Use coefficients to balance each element. </a:t>
            </a:r>
            <a:r>
              <a:rPr lang="en-US" sz="2400" dirty="0"/>
              <a:t>Starting 	   with the most complex formula, change coefficients to 	   balance the equation.</a:t>
            </a:r>
          </a:p>
          <a:p>
            <a:pPr eaLnBrk="1" hangingPunct="1"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	           </a:t>
            </a:r>
            <a:r>
              <a:rPr lang="en-US" sz="2400" dirty="0">
                <a:solidFill>
                  <a:srgbClr val="800000"/>
                </a:solidFill>
              </a:rPr>
              <a:t>2</a:t>
            </a:r>
            <a:r>
              <a:rPr lang="en-US" sz="2400" dirty="0"/>
              <a:t>Al(</a:t>
            </a:r>
            <a:r>
              <a:rPr lang="en-US" sz="2400" i="1" dirty="0"/>
              <a:t>s</a:t>
            </a:r>
            <a:r>
              <a:rPr lang="en-US" sz="2400" dirty="0"/>
              <a:t>) + </a:t>
            </a:r>
            <a:r>
              <a:rPr lang="en-US" sz="2400" dirty="0">
                <a:solidFill>
                  <a:srgbClr val="800000"/>
                </a:solidFill>
              </a:rPr>
              <a:t>3</a:t>
            </a:r>
            <a:r>
              <a:rPr lang="en-US" sz="2400" dirty="0"/>
              <a:t>S(</a:t>
            </a:r>
            <a:r>
              <a:rPr lang="en-US" sz="2400" i="1" dirty="0"/>
              <a:t>s</a:t>
            </a:r>
            <a:r>
              <a:rPr lang="en-US" sz="2400" dirty="0"/>
              <a:t>)            </a:t>
            </a:r>
            <a:r>
              <a:rPr lang="en-US" sz="2400" dirty="0">
                <a:sym typeface="Arial" charset="0"/>
              </a:rPr>
              <a:t>Al</a:t>
            </a:r>
            <a:r>
              <a:rPr lang="en-US" sz="2400" baseline="-25000" dirty="0">
                <a:solidFill>
                  <a:srgbClr val="800000"/>
                </a:solidFill>
                <a:sym typeface="Arial" charset="0"/>
              </a:rPr>
              <a:t>2</a:t>
            </a:r>
            <a:r>
              <a:rPr lang="en-US" sz="2400" dirty="0">
                <a:sym typeface="Arial" charset="0"/>
              </a:rPr>
              <a:t>S</a:t>
            </a:r>
            <a:r>
              <a:rPr lang="en-US" sz="2400" baseline="-25000" dirty="0">
                <a:solidFill>
                  <a:srgbClr val="800000"/>
                </a:solidFill>
                <a:sym typeface="Arial" charset="0"/>
              </a:rPr>
              <a:t>3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</a:t>
            </a:r>
          </a:p>
          <a:p>
            <a:pPr eaLnBrk="1" hangingPunct="1">
              <a:spcAft>
                <a:spcPct val="200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4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  <a:r>
              <a:rPr lang="en-US" sz="2400" b="1" dirty="0"/>
              <a:t>Check the final equation to confirm it is 	balanced.	   </a:t>
            </a:r>
            <a:r>
              <a:rPr lang="en-US" sz="2400" dirty="0"/>
              <a:t>Make sure coefficients are the lowest ratio. 		</a:t>
            </a:r>
          </a:p>
          <a:p>
            <a:pPr eaLnBrk="1" hangingPunct="1">
              <a:buFont typeface="Arial" charset="0"/>
              <a:buNone/>
            </a:pPr>
            <a:endParaRPr lang="en-US" sz="2400" dirty="0"/>
          </a:p>
        </p:txBody>
      </p:sp>
      <p:cxnSp>
        <p:nvCxnSpPr>
          <p:cNvPr id="30738" name="Straight Arrow Connector 5"/>
          <p:cNvCxnSpPr>
            <a:cxnSpLocks noChangeShapeType="1"/>
          </p:cNvCxnSpPr>
          <p:nvPr/>
        </p:nvCxnSpPr>
        <p:spPr bwMode="auto">
          <a:xfrm>
            <a:off x="3751263" y="32766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42" y="4371771"/>
            <a:ext cx="626745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688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xfrm>
            <a:off x="530225" y="257177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8077200" cy="4114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State the number of atoms of each element on the reactant </a:t>
            </a: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side and the product side for each of the following balanced equations.</a:t>
            </a: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sz="2400" dirty="0"/>
          </a:p>
          <a:p>
            <a:pPr marL="0" indent="0" eaLnBrk="1" hangingPunct="1"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A.  P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+ 6Br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l</a:t>
            </a:r>
            <a:r>
              <a:rPr lang="en-US" sz="2400" dirty="0"/>
              <a:t>)            </a:t>
            </a:r>
            <a:r>
              <a:rPr lang="en-US" sz="2400" dirty="0">
                <a:ea typeface="Arial" charset="0"/>
                <a:cs typeface="Arial" charset="0"/>
              </a:rPr>
              <a:t>4PBr</a:t>
            </a:r>
            <a:r>
              <a:rPr lang="en-US" sz="2400" baseline="-25000" dirty="0">
                <a:ea typeface="Arial" charset="0"/>
                <a:cs typeface="Arial" charset="0"/>
              </a:rPr>
              <a:t>3</a:t>
            </a:r>
            <a:r>
              <a:rPr lang="en-US" sz="2400" dirty="0">
                <a:ea typeface="Arial" charset="0"/>
                <a:cs typeface="Arial" charset="0"/>
              </a:rPr>
              <a:t>(</a:t>
            </a:r>
            <a:r>
              <a:rPr lang="en-US" sz="2400" i="1" dirty="0">
                <a:ea typeface="Arial" charset="0"/>
                <a:cs typeface="Arial" charset="0"/>
              </a:rPr>
              <a:t>g</a:t>
            </a:r>
            <a:r>
              <a:rPr lang="en-US" sz="2400" dirty="0">
                <a:ea typeface="Arial" charset="0"/>
                <a:cs typeface="Arial" charset="0"/>
              </a:rPr>
              <a:t>)</a:t>
            </a:r>
            <a:endParaRPr lang="en-US" sz="2400" dirty="0"/>
          </a:p>
          <a:p>
            <a:pPr marL="0" indent="0" eaLnBrk="1" hangingPunct="1"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B.  2Al(</a:t>
            </a:r>
            <a:r>
              <a:rPr lang="en-US" sz="2400" i="1" dirty="0"/>
              <a:t>s</a:t>
            </a:r>
            <a:r>
              <a:rPr lang="en-US" sz="2400" dirty="0"/>
              <a:t>) + 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           </a:t>
            </a:r>
            <a:r>
              <a:rPr lang="en-US" sz="2400" dirty="0">
                <a:ea typeface="Arial" charset="0"/>
                <a:cs typeface="Arial" charset="0"/>
              </a:rPr>
              <a:t>2Fe(</a:t>
            </a:r>
            <a:r>
              <a:rPr lang="en-US" sz="2400" i="1" dirty="0">
                <a:ea typeface="Arial" charset="0"/>
                <a:cs typeface="Arial" charset="0"/>
              </a:rPr>
              <a:t>s</a:t>
            </a:r>
            <a:r>
              <a:rPr lang="en-US" sz="2400" dirty="0">
                <a:ea typeface="Arial" charset="0"/>
                <a:cs typeface="Arial" charset="0"/>
              </a:rPr>
              <a:t>) + Al</a:t>
            </a:r>
            <a:r>
              <a:rPr lang="en-US" sz="2400" baseline="-25000" dirty="0">
                <a:ea typeface="Arial" charset="0"/>
                <a:cs typeface="Arial" charset="0"/>
              </a:rPr>
              <a:t>2</a:t>
            </a:r>
            <a:r>
              <a:rPr lang="en-US" sz="2400" dirty="0">
                <a:ea typeface="Arial" charset="0"/>
                <a:cs typeface="Arial" charset="0"/>
              </a:rPr>
              <a:t>O</a:t>
            </a:r>
            <a:r>
              <a:rPr lang="en-US" sz="2400" baseline="-25000" dirty="0">
                <a:ea typeface="Arial" charset="0"/>
                <a:cs typeface="Arial" charset="0"/>
              </a:rPr>
              <a:t>3</a:t>
            </a:r>
            <a:r>
              <a:rPr lang="en-US" sz="2400" dirty="0">
                <a:ea typeface="Arial" charset="0"/>
                <a:cs typeface="Arial" charset="0"/>
              </a:rPr>
              <a:t>(</a:t>
            </a:r>
            <a:r>
              <a:rPr lang="en-US" sz="2400" i="1" dirty="0">
                <a:ea typeface="Arial" charset="0"/>
                <a:cs typeface="Arial" charset="0"/>
              </a:rPr>
              <a:t>s</a:t>
            </a:r>
            <a:r>
              <a:rPr lang="en-US" sz="2400" dirty="0">
                <a:ea typeface="Arial" charset="0"/>
                <a:cs typeface="Arial" charset="0"/>
              </a:rPr>
              <a:t>)</a:t>
            </a:r>
            <a:endParaRPr lang="en-US" sz="2400" dirty="0"/>
          </a:p>
          <a:p>
            <a:pPr marL="0" indent="0" eaLnBrk="1" hangingPunct="1"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endParaRPr lang="en-US" sz="2400" dirty="0"/>
          </a:p>
        </p:txBody>
      </p:sp>
      <p:cxnSp>
        <p:nvCxnSpPr>
          <p:cNvPr id="32772" name="Straight Arrow Connector 5"/>
          <p:cNvCxnSpPr>
            <a:cxnSpLocks noChangeShapeType="1"/>
          </p:cNvCxnSpPr>
          <p:nvPr/>
        </p:nvCxnSpPr>
        <p:spPr bwMode="auto">
          <a:xfrm>
            <a:off x="3048000" y="3565525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32773" name="Straight Arrow Connector 5"/>
          <p:cNvCxnSpPr>
            <a:cxnSpLocks noChangeShapeType="1"/>
          </p:cNvCxnSpPr>
          <p:nvPr/>
        </p:nvCxnSpPr>
        <p:spPr bwMode="auto">
          <a:xfrm>
            <a:off x="3429000" y="4090988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928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530225" y="257177"/>
            <a:ext cx="7677150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76200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State the number of atoms of each element on the reactant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side and the product side for each of the following balanced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equations.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A.	 P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+ 6Br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l</a:t>
            </a:r>
            <a:r>
              <a:rPr lang="en-US" sz="2400" dirty="0"/>
              <a:t>)  </a:t>
            </a:r>
            <a:r>
              <a:rPr lang="en-US" sz="2400" dirty="0">
                <a:sym typeface="Arial" charset="0"/>
              </a:rPr>
              <a:t>       </a:t>
            </a:r>
            <a:r>
              <a:rPr lang="en-US" sz="2400" dirty="0">
                <a:ea typeface="Arial" charset="0"/>
                <a:cs typeface="Arial" charset="0"/>
              </a:rPr>
              <a:t>   4PBr</a:t>
            </a:r>
            <a:r>
              <a:rPr lang="en-US" sz="2400" baseline="-25000" dirty="0">
                <a:ea typeface="Arial" charset="0"/>
                <a:cs typeface="Arial" charset="0"/>
              </a:rPr>
              <a:t>3</a:t>
            </a:r>
            <a:r>
              <a:rPr lang="en-US" sz="2400" dirty="0">
                <a:ea typeface="Arial" charset="0"/>
                <a:cs typeface="Arial" charset="0"/>
              </a:rPr>
              <a:t>(</a:t>
            </a:r>
            <a:r>
              <a:rPr lang="en-US" sz="2400" i="1" dirty="0">
                <a:ea typeface="Arial" charset="0"/>
                <a:cs typeface="Arial" charset="0"/>
              </a:rPr>
              <a:t>g</a:t>
            </a:r>
            <a:r>
              <a:rPr lang="en-US" sz="2400" dirty="0">
                <a:ea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endParaRPr lang="en-US" sz="2400" dirty="0"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endParaRPr lang="en-US" sz="2400" dirty="0"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endParaRPr lang="en-US" sz="2400" dirty="0"/>
          </a:p>
        </p:txBody>
      </p:sp>
      <p:cxnSp>
        <p:nvCxnSpPr>
          <p:cNvPr id="34838" name="Straight Arrow Connector 5"/>
          <p:cNvCxnSpPr>
            <a:cxnSpLocks noChangeShapeType="1"/>
          </p:cNvCxnSpPr>
          <p:nvPr/>
        </p:nvCxnSpPr>
        <p:spPr bwMode="auto">
          <a:xfrm>
            <a:off x="3008313" y="3481388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4142453"/>
            <a:ext cx="618807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525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530225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76200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State the number of atoms of each element on the reactant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side and the product side for each of the following balanced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equations.</a:t>
            </a:r>
          </a:p>
          <a:p>
            <a:pPr eaLnBrk="1" hangingPunct="1">
              <a:buClr>
                <a:schemeClr val="bg2"/>
              </a:buClr>
              <a:buSzTx/>
              <a:buFontTx/>
              <a:buNone/>
            </a:pPr>
            <a:endParaRPr lang="en-US" sz="2400" dirty="0">
              <a:ea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B.  2Al(</a:t>
            </a:r>
            <a:r>
              <a:rPr lang="en-US" sz="2400" i="1" dirty="0"/>
              <a:t>s</a:t>
            </a:r>
            <a:r>
              <a:rPr lang="en-US" sz="2400" dirty="0"/>
              <a:t>) + 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           </a:t>
            </a:r>
            <a:r>
              <a:rPr lang="en-US" sz="2400" dirty="0">
                <a:ea typeface="Arial" charset="0"/>
                <a:cs typeface="Arial" charset="0"/>
              </a:rPr>
              <a:t>2Fe(</a:t>
            </a:r>
            <a:r>
              <a:rPr lang="en-US" sz="2400" i="1" dirty="0">
                <a:ea typeface="Arial" charset="0"/>
                <a:cs typeface="Arial" charset="0"/>
              </a:rPr>
              <a:t>s</a:t>
            </a:r>
            <a:r>
              <a:rPr lang="en-US" sz="2400" dirty="0">
                <a:ea typeface="Arial" charset="0"/>
                <a:cs typeface="Arial" charset="0"/>
              </a:rPr>
              <a:t>) + Al</a:t>
            </a:r>
            <a:r>
              <a:rPr lang="en-US" sz="2400" baseline="-25000" dirty="0">
                <a:ea typeface="Arial" charset="0"/>
                <a:cs typeface="Arial" charset="0"/>
              </a:rPr>
              <a:t>2</a:t>
            </a:r>
            <a:r>
              <a:rPr lang="en-US" sz="2400" dirty="0">
                <a:ea typeface="Arial" charset="0"/>
                <a:cs typeface="Arial" charset="0"/>
              </a:rPr>
              <a:t>O</a:t>
            </a:r>
            <a:r>
              <a:rPr lang="en-US" sz="2400" baseline="-25000" dirty="0">
                <a:ea typeface="Arial" charset="0"/>
                <a:cs typeface="Arial" charset="0"/>
              </a:rPr>
              <a:t>3</a:t>
            </a:r>
            <a:r>
              <a:rPr lang="en-US" sz="2400" dirty="0">
                <a:ea typeface="Arial" charset="0"/>
                <a:cs typeface="Arial" charset="0"/>
              </a:rPr>
              <a:t>(</a:t>
            </a:r>
            <a:r>
              <a:rPr lang="en-US" sz="2400" i="1" dirty="0">
                <a:ea typeface="Arial" charset="0"/>
                <a:cs typeface="Arial" charset="0"/>
              </a:rPr>
              <a:t>s</a:t>
            </a:r>
            <a:r>
              <a:rPr lang="en-US" sz="2400" dirty="0">
                <a:ea typeface="Arial" charset="0"/>
                <a:cs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	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endParaRPr lang="en-US" sz="2400" b="1" dirty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Clr>
                <a:schemeClr val="bg2"/>
              </a:buClr>
              <a:buSzTx/>
              <a:buFontTx/>
              <a:buNone/>
            </a:pPr>
            <a:endParaRPr lang="en-US" sz="2400" dirty="0"/>
          </a:p>
        </p:txBody>
      </p:sp>
      <p:cxnSp>
        <p:nvCxnSpPr>
          <p:cNvPr id="36890" name="Straight Arrow Connector 5"/>
          <p:cNvCxnSpPr>
            <a:cxnSpLocks noChangeShapeType="1"/>
          </p:cNvCxnSpPr>
          <p:nvPr/>
        </p:nvCxnSpPr>
        <p:spPr bwMode="auto">
          <a:xfrm>
            <a:off x="3435350" y="3570288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1" y="3985854"/>
            <a:ext cx="61880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575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30225" y="295277"/>
            <a:ext cx="7600950" cy="8382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572000"/>
          </a:xfrm>
        </p:spPr>
        <p:txBody>
          <a:bodyPr/>
          <a:lstStyle/>
          <a:p>
            <a:pPr marL="0" indent="0" eaLnBrk="1" hangingPunct="1">
              <a:buClr>
                <a:srgbClr val="009999"/>
              </a:buClr>
              <a:buSzTx/>
              <a:buFont typeface="Arial" charset="0"/>
              <a:buNone/>
            </a:pPr>
            <a:r>
              <a:rPr lang="en-US" sz="2400" dirty="0"/>
              <a:t>Balance the chemical equation when solid Fe</a:t>
            </a:r>
            <a:r>
              <a:rPr lang="en-US" sz="2400" baseline="-25000" dirty="0"/>
              <a:t>3</a:t>
            </a:r>
            <a:r>
              <a:rPr lang="en-US" sz="2400" dirty="0"/>
              <a:t>O</a:t>
            </a:r>
            <a:r>
              <a:rPr lang="en-US" sz="2400" baseline="-25000" dirty="0"/>
              <a:t>4 </a:t>
            </a:r>
            <a:r>
              <a:rPr lang="en-US" sz="2400" dirty="0"/>
              <a:t>reacts with hydrogen gas to produce solid iron and water.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4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9"/>
            <a:ext cx="8015288" cy="914400"/>
          </a:xfrm>
        </p:spPr>
        <p:txBody>
          <a:bodyPr/>
          <a:lstStyle/>
          <a:p>
            <a:pPr eaLnBrk="1" hangingPunct="1"/>
            <a:r>
              <a:rPr lang="en-US" sz="3800" b="1" dirty="0"/>
              <a:t>Avogadro’s Number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Font typeface="Arial" charset="0"/>
              <a:buNone/>
            </a:pPr>
            <a:r>
              <a:rPr lang="en-US" sz="2400" dirty="0"/>
              <a:t>Avogadro’</a:t>
            </a:r>
            <a:r>
              <a:rPr lang="en-US" altLang="ja-JP" sz="2400" dirty="0"/>
              <a:t>s number, </a:t>
            </a:r>
            <a:r>
              <a:rPr lang="en-US" altLang="ja-JP" sz="2400" b="1" dirty="0"/>
              <a:t>6.02 </a:t>
            </a:r>
            <a:r>
              <a:rPr lang="en-US" sz="2400" b="1" dirty="0">
                <a:ea typeface="Times New Roman" charset="0"/>
                <a:cs typeface="Times New Roman" charset="0"/>
              </a:rPr>
              <a:t>×</a:t>
            </a:r>
            <a:r>
              <a:rPr lang="en-US" altLang="ja-JP" sz="2400" b="1" dirty="0"/>
              <a:t> 10</a:t>
            </a:r>
            <a:r>
              <a:rPr lang="en-US" altLang="ja-JP" sz="2400" b="1" baseline="30000" dirty="0"/>
              <a:t>23</a:t>
            </a:r>
            <a:r>
              <a:rPr lang="en-US" altLang="ja-JP" sz="2400" dirty="0"/>
              <a:t>, can be written as an equality and as two conversion factors.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/>
              <a:t>Equality: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		1 mole  =  6.02 </a:t>
            </a:r>
            <a:r>
              <a:rPr lang="en-US" sz="2400" dirty="0">
                <a:ea typeface="Times New Roman" charset="0"/>
                <a:cs typeface="Times New Roman" charset="0"/>
              </a:rPr>
              <a:t>×</a:t>
            </a:r>
            <a:r>
              <a:rPr lang="en-US" sz="2400" dirty="0"/>
              <a:t> 10</a:t>
            </a:r>
            <a:r>
              <a:rPr lang="en-US" sz="2400" baseline="30000" dirty="0"/>
              <a:t>23</a:t>
            </a:r>
            <a:r>
              <a:rPr lang="en-US" sz="2400" dirty="0"/>
              <a:t> particles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/>
              <a:t>Conversion Factors: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b="1" u="sng" dirty="0"/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</p:txBody>
      </p:sp>
      <p:pic>
        <p:nvPicPr>
          <p:cNvPr id="5" name="Picture 1" descr="71_slide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2085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2704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30225" y="295278"/>
            <a:ext cx="7600950" cy="8382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572000"/>
          </a:xfrm>
        </p:spPr>
        <p:txBody>
          <a:bodyPr/>
          <a:lstStyle/>
          <a:p>
            <a:pPr marL="0" indent="0" eaLnBrk="1" hangingPunct="1">
              <a:buClr>
                <a:srgbClr val="009999"/>
              </a:buClr>
              <a:buSzTx/>
              <a:buFont typeface="Arial" charset="0"/>
              <a:buNone/>
            </a:pPr>
            <a:r>
              <a:rPr lang="en-US" sz="2400" dirty="0"/>
              <a:t>Balance the chemical equation when solid Fe</a:t>
            </a:r>
            <a:r>
              <a:rPr lang="en-US" sz="2400" baseline="-25000" dirty="0"/>
              <a:t>3</a:t>
            </a:r>
            <a:r>
              <a:rPr lang="en-US" sz="2400" dirty="0"/>
              <a:t>O</a:t>
            </a:r>
            <a:r>
              <a:rPr lang="en-US" sz="2400" baseline="-25000" dirty="0"/>
              <a:t>4 </a:t>
            </a:r>
            <a:r>
              <a:rPr lang="en-US" sz="2400" dirty="0"/>
              <a:t>reacts with hydrogen gas to produce solid iron and water.</a:t>
            </a:r>
          </a:p>
          <a:p>
            <a:pPr marL="0" indent="0" eaLnBrk="1" hangingPunct="1">
              <a:buClr>
                <a:srgbClr val="009999"/>
              </a:buClr>
              <a:buSzTx/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buClr>
                <a:srgbClr val="009999"/>
              </a:buClr>
              <a:buSzTx/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buClr>
                <a:srgbClr val="009999"/>
              </a:buClr>
              <a:buSzTx/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buFont typeface="Arial" charset="0"/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1  </a:t>
            </a:r>
            <a:r>
              <a:rPr lang="en-US" sz="2400" b="1" dirty="0"/>
              <a:t>Write an equation using the correct formulas of the 	   reactants and</a:t>
            </a:r>
            <a:r>
              <a:rPr lang="en-US" sz="2400" dirty="0"/>
              <a:t> </a:t>
            </a:r>
            <a:r>
              <a:rPr lang="en-US" sz="2400" b="1" dirty="0"/>
              <a:t>products.</a:t>
            </a:r>
          </a:p>
          <a:p>
            <a:pPr marL="0" indent="0" algn="ctr" eaLnBrk="1" hangingPunct="1">
              <a:buClr>
                <a:srgbClr val="00CC00"/>
              </a:buClr>
              <a:buSzTx/>
              <a:buFontTx/>
              <a:buNone/>
            </a:pPr>
            <a:r>
              <a:rPr lang="en-US" sz="2400" dirty="0"/>
              <a:t>Fe</a:t>
            </a:r>
            <a:r>
              <a:rPr lang="en-US" sz="2400" baseline="-25000" dirty="0"/>
              <a:t>3</a:t>
            </a:r>
            <a:r>
              <a:rPr lang="en-US" sz="2400" dirty="0"/>
              <a:t>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   Fe(</a:t>
            </a:r>
            <a:r>
              <a:rPr lang="en-US" sz="2400" i="1" dirty="0"/>
              <a:t>s</a:t>
            </a:r>
            <a:r>
              <a:rPr lang="en-US" sz="2400" dirty="0"/>
              <a:t>) +</a:t>
            </a:r>
            <a:r>
              <a:rPr lang="en-US" sz="2400" baseline="30000" dirty="0"/>
              <a:t> 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O(</a:t>
            </a:r>
            <a:r>
              <a:rPr lang="en-US" sz="2400" i="1" dirty="0"/>
              <a:t>l</a:t>
            </a:r>
            <a:r>
              <a:rPr lang="en-US" sz="2400" dirty="0"/>
              <a:t>)</a:t>
            </a:r>
          </a:p>
        </p:txBody>
      </p:sp>
      <p:cxnSp>
        <p:nvCxnSpPr>
          <p:cNvPr id="39940" name="Straight Arrow Connector 5"/>
          <p:cNvCxnSpPr>
            <a:cxnSpLocks noChangeShapeType="1"/>
          </p:cNvCxnSpPr>
          <p:nvPr/>
        </p:nvCxnSpPr>
        <p:spPr bwMode="auto">
          <a:xfrm>
            <a:off x="4511488" y="5308692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17DA25DA-C87A-47AC-80A4-9953FB4F0BD2}"/>
              </a:ext>
            </a:extLst>
          </p:cNvPr>
          <p:cNvSpPr/>
          <p:nvPr/>
        </p:nvSpPr>
        <p:spPr>
          <a:xfrm>
            <a:off x="375356" y="2853733"/>
            <a:ext cx="8545688" cy="1255423"/>
          </a:xfrm>
          <a:prstGeom prst="roundRect">
            <a:avLst/>
          </a:prstGeom>
          <a:solidFill>
            <a:srgbClr val="A992FF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ANALYZE	        GIVEN	    NEED            CONNECT</a:t>
            </a:r>
          </a:p>
          <a:p>
            <a:pPr eaLnBrk="0" hangingPunct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THE PROBLEM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       reactants,          balanced         equal numbers of atoms in                 		         products            equation           reactants and products</a:t>
            </a:r>
          </a:p>
          <a:p>
            <a:pPr eaLnBrk="0" hangingPunct="0"/>
            <a:endParaRPr lang="en-US" sz="20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711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30225" y="295275"/>
            <a:ext cx="7600950" cy="8382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572000"/>
          </a:xfrm>
        </p:spPr>
        <p:txBody>
          <a:bodyPr/>
          <a:lstStyle/>
          <a:p>
            <a:pPr marL="0" indent="0" eaLnBrk="1" hangingPunct="1">
              <a:buClr>
                <a:srgbClr val="009999"/>
              </a:buClr>
              <a:buSzTx/>
              <a:buFont typeface="Arial" charset="0"/>
              <a:buNone/>
            </a:pPr>
            <a:r>
              <a:rPr lang="en-US" sz="2400" dirty="0"/>
              <a:t>Balance the chemical equation when solid Fe</a:t>
            </a:r>
            <a:r>
              <a:rPr lang="en-US" sz="2400" baseline="-25000" dirty="0"/>
              <a:t>3</a:t>
            </a:r>
            <a:r>
              <a:rPr lang="en-US" sz="2400" dirty="0"/>
              <a:t>O</a:t>
            </a:r>
            <a:r>
              <a:rPr lang="en-US" sz="2400" baseline="-25000" dirty="0"/>
              <a:t>4 </a:t>
            </a:r>
            <a:r>
              <a:rPr lang="en-US" sz="2400" dirty="0"/>
              <a:t>reacts with hydrogen gas to produce solid iron and water.</a:t>
            </a:r>
          </a:p>
          <a:p>
            <a:pPr marL="0" indent="0" algn="ctr" eaLnBrk="1" hangingPunct="1">
              <a:spcBef>
                <a:spcPts val="100"/>
              </a:spcBef>
              <a:buClr>
                <a:srgbClr val="00CC00"/>
              </a:buClr>
              <a:buSzTx/>
              <a:buFontTx/>
              <a:buNone/>
            </a:pPr>
            <a:r>
              <a:rPr lang="en-US" sz="2400" dirty="0"/>
              <a:t>Fe</a:t>
            </a:r>
            <a:r>
              <a:rPr lang="en-US" sz="2400" baseline="-25000" dirty="0"/>
              <a:t>3</a:t>
            </a:r>
            <a:r>
              <a:rPr lang="en-US" sz="2400" dirty="0"/>
              <a:t>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   Fe(</a:t>
            </a:r>
            <a:r>
              <a:rPr lang="en-US" sz="2400" i="1" dirty="0"/>
              <a:t>s</a:t>
            </a:r>
            <a:r>
              <a:rPr lang="en-US" sz="2400" dirty="0"/>
              <a:t>) +</a:t>
            </a:r>
            <a:r>
              <a:rPr lang="en-US" sz="2400" baseline="30000" dirty="0"/>
              <a:t> 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O(</a:t>
            </a:r>
            <a:r>
              <a:rPr lang="en-US" sz="2400" i="1" dirty="0"/>
              <a:t>l</a:t>
            </a:r>
            <a:r>
              <a:rPr lang="en-US" sz="2400" dirty="0"/>
              <a:t>)</a:t>
            </a:r>
          </a:p>
          <a:p>
            <a:pPr marL="0" indent="0" eaLnBrk="1" hangingPunct="1">
              <a:spcBef>
                <a:spcPts val="100"/>
              </a:spcBef>
              <a:buFont typeface="Arial" charset="0"/>
              <a:buNone/>
            </a:pPr>
            <a:endParaRPr lang="en-US" sz="2400" b="1" dirty="0">
              <a:solidFill>
                <a:srgbClr val="008000"/>
              </a:solidFill>
            </a:endParaRPr>
          </a:p>
          <a:p>
            <a:pPr marL="0" indent="0" eaLnBrk="1" hangingPunct="1">
              <a:spcBef>
                <a:spcPts val="100"/>
              </a:spcBef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2  </a:t>
            </a:r>
            <a:r>
              <a:rPr lang="en-US" sz="2400" b="1" dirty="0"/>
              <a:t>Count the number of atoms of each element in the 	   reactants and products.</a:t>
            </a:r>
          </a:p>
        </p:txBody>
      </p:sp>
      <p:cxnSp>
        <p:nvCxnSpPr>
          <p:cNvPr id="40986" name="Straight Arrow Connector 5"/>
          <p:cNvCxnSpPr>
            <a:cxnSpLocks noChangeShapeType="1"/>
          </p:cNvCxnSpPr>
          <p:nvPr/>
        </p:nvCxnSpPr>
        <p:spPr bwMode="auto">
          <a:xfrm>
            <a:off x="4485251" y="2600324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" y="4031634"/>
            <a:ext cx="626745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642B47A-DFC7-4335-A269-B12FCDD09AAE}"/>
              </a:ext>
            </a:extLst>
          </p:cNvPr>
          <p:cNvSpPr/>
          <p:nvPr/>
        </p:nvSpPr>
        <p:spPr>
          <a:xfrm>
            <a:off x="6970042" y="4511990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Unbalanced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464905C-D404-4DE6-B36F-C6C34E44A69F}"/>
              </a:ext>
            </a:extLst>
          </p:cNvPr>
          <p:cNvSpPr/>
          <p:nvPr/>
        </p:nvSpPr>
        <p:spPr>
          <a:xfrm>
            <a:off x="6970042" y="4973655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Unbalanced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205C57-E26C-40CC-89E6-B7CCFB90804A}"/>
              </a:ext>
            </a:extLst>
          </p:cNvPr>
          <p:cNvSpPr/>
          <p:nvPr/>
        </p:nvSpPr>
        <p:spPr>
          <a:xfrm>
            <a:off x="6970042" y="5415101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Balanced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084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30225" y="295273"/>
            <a:ext cx="7600950" cy="8382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572000"/>
          </a:xfrm>
        </p:spPr>
        <p:txBody>
          <a:bodyPr/>
          <a:lstStyle/>
          <a:p>
            <a:pPr marL="0" indent="0" eaLnBrk="1" hangingPunct="1">
              <a:buClr>
                <a:srgbClr val="009999"/>
              </a:buClr>
              <a:buSzTx/>
              <a:buFont typeface="Arial" charset="0"/>
              <a:buNone/>
            </a:pPr>
            <a:r>
              <a:rPr lang="en-US" sz="2400" dirty="0"/>
              <a:t>Balance the chemical equation when solid Fe</a:t>
            </a:r>
            <a:r>
              <a:rPr lang="en-US" sz="2400" baseline="-25000" dirty="0"/>
              <a:t>3</a:t>
            </a:r>
            <a:r>
              <a:rPr lang="en-US" sz="2400" dirty="0"/>
              <a:t>O</a:t>
            </a:r>
            <a:r>
              <a:rPr lang="en-US" sz="2400" baseline="-25000" dirty="0"/>
              <a:t>4 </a:t>
            </a:r>
            <a:r>
              <a:rPr lang="en-US" sz="2400" dirty="0"/>
              <a:t>reacts with hydrogen gas to produce solid iron and water.</a:t>
            </a:r>
          </a:p>
          <a:p>
            <a:pPr marL="0" indent="0" algn="ctr" eaLnBrk="1" hangingPunct="1">
              <a:buClr>
                <a:srgbClr val="00CC00"/>
              </a:buClr>
              <a:buSzTx/>
              <a:buFont typeface="Arial" charset="0"/>
              <a:buNone/>
            </a:pPr>
            <a:r>
              <a:rPr lang="en-US" sz="2400" dirty="0"/>
              <a:t>Fe</a:t>
            </a:r>
            <a:r>
              <a:rPr lang="en-US" sz="2400" baseline="-25000" dirty="0"/>
              <a:t>3</a:t>
            </a:r>
            <a:r>
              <a:rPr lang="en-US" sz="2400" dirty="0"/>
              <a:t>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+ 4H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 3Fe(</a:t>
            </a:r>
            <a:r>
              <a:rPr lang="en-US" sz="2400" i="1" dirty="0"/>
              <a:t>s</a:t>
            </a:r>
            <a:r>
              <a:rPr lang="en-US" sz="2400" dirty="0"/>
              <a:t>) + 4H</a:t>
            </a:r>
            <a:r>
              <a:rPr lang="en-US" sz="2400" baseline="-25000" dirty="0"/>
              <a:t>2</a:t>
            </a:r>
            <a:r>
              <a:rPr lang="en-US" sz="2400" dirty="0"/>
              <a:t>O(</a:t>
            </a:r>
            <a:r>
              <a:rPr lang="en-US" sz="2400" i="1" dirty="0"/>
              <a:t>l</a:t>
            </a:r>
            <a:r>
              <a:rPr lang="en-US" sz="2400" dirty="0"/>
              <a:t>) </a:t>
            </a:r>
          </a:p>
          <a:p>
            <a:pPr marL="0" indent="0" eaLnBrk="1" hangingPunct="1">
              <a:buClr>
                <a:srgbClr val="00CC00"/>
              </a:buClr>
              <a:buSzTx/>
              <a:buFont typeface="Arial" charset="0"/>
              <a:buNone/>
            </a:pPr>
            <a:endParaRPr lang="en-US" sz="2400" b="1" dirty="0"/>
          </a:p>
          <a:p>
            <a:pPr marL="0" indent="0" eaLnBrk="1" hangingPunct="1">
              <a:buClr>
                <a:srgbClr val="00CC00"/>
              </a:buClr>
              <a:buSzTx/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3  </a:t>
            </a:r>
            <a:r>
              <a:rPr lang="en-US" sz="2400" b="1" dirty="0"/>
              <a:t>Use coefficients to balance each element. </a:t>
            </a:r>
            <a:endParaRPr lang="en-US" sz="2400" dirty="0"/>
          </a:p>
        </p:txBody>
      </p:sp>
      <p:cxnSp>
        <p:nvCxnSpPr>
          <p:cNvPr id="42010" name="Straight Arrow Connector 5"/>
          <p:cNvCxnSpPr>
            <a:cxnSpLocks noChangeShapeType="1"/>
          </p:cNvCxnSpPr>
          <p:nvPr/>
        </p:nvCxnSpPr>
        <p:spPr bwMode="auto">
          <a:xfrm>
            <a:off x="4384573" y="2668588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427" y="4035014"/>
            <a:ext cx="61880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574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30225" y="295277"/>
            <a:ext cx="7600950" cy="8382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572000"/>
          </a:xfrm>
        </p:spPr>
        <p:txBody>
          <a:bodyPr/>
          <a:lstStyle/>
          <a:p>
            <a:pPr marL="0" indent="0" eaLnBrk="1" hangingPunct="1">
              <a:buClr>
                <a:srgbClr val="009999"/>
              </a:buClr>
              <a:buSzTx/>
              <a:buFont typeface="Arial" charset="0"/>
              <a:buNone/>
            </a:pPr>
            <a:r>
              <a:rPr lang="en-US" sz="2400" dirty="0"/>
              <a:t>Balance the chemical equation when solid Fe</a:t>
            </a:r>
            <a:r>
              <a:rPr lang="en-US" sz="2400" baseline="-25000" dirty="0"/>
              <a:t>3</a:t>
            </a:r>
            <a:r>
              <a:rPr lang="en-US" sz="2400" dirty="0"/>
              <a:t>O</a:t>
            </a:r>
            <a:r>
              <a:rPr lang="en-US" sz="2400" baseline="-25000" dirty="0"/>
              <a:t>4 </a:t>
            </a:r>
            <a:r>
              <a:rPr lang="en-US" sz="2400" dirty="0"/>
              <a:t>reacts with hydrogen gas to produce solid iron and water.</a:t>
            </a:r>
          </a:p>
          <a:p>
            <a:pPr marL="0" indent="0" algn="ctr" eaLnBrk="1" hangingPunct="1">
              <a:buClr>
                <a:srgbClr val="00CC00"/>
              </a:buClr>
              <a:buSzTx/>
              <a:buFont typeface="Arial" charset="0"/>
              <a:buNone/>
            </a:pPr>
            <a:r>
              <a:rPr lang="en-US" sz="2400" dirty="0"/>
              <a:t>Fe</a:t>
            </a:r>
            <a:r>
              <a:rPr lang="en-US" sz="2400" baseline="-25000" dirty="0"/>
              <a:t>3</a:t>
            </a:r>
            <a:r>
              <a:rPr lang="en-US" sz="2400" dirty="0"/>
              <a:t>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+ 4H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 3Fe(</a:t>
            </a:r>
            <a:r>
              <a:rPr lang="en-US" sz="2400" i="1" dirty="0"/>
              <a:t>s</a:t>
            </a:r>
            <a:r>
              <a:rPr lang="en-US" sz="2400" dirty="0"/>
              <a:t>) + 4H</a:t>
            </a:r>
            <a:r>
              <a:rPr lang="en-US" sz="2400" baseline="-25000" dirty="0"/>
              <a:t>2</a:t>
            </a:r>
            <a:r>
              <a:rPr lang="en-US" sz="2400" dirty="0"/>
              <a:t>O(</a:t>
            </a:r>
            <a:r>
              <a:rPr lang="en-US" sz="2400" i="1" dirty="0"/>
              <a:t>l</a:t>
            </a:r>
            <a:r>
              <a:rPr lang="en-US" sz="2400" dirty="0"/>
              <a:t>) </a:t>
            </a:r>
          </a:p>
          <a:p>
            <a:pPr marL="0" indent="0" eaLnBrk="1" hangingPunct="1">
              <a:buClr>
                <a:srgbClr val="00CC00"/>
              </a:buClr>
              <a:buSzTx/>
              <a:buFont typeface="Arial" charset="0"/>
              <a:buNone/>
            </a:pPr>
            <a:endParaRPr lang="en-US" sz="2400" b="1" dirty="0"/>
          </a:p>
          <a:p>
            <a:pPr marL="0" indent="0" eaLnBrk="1" hangingPunct="1">
              <a:buClr>
                <a:srgbClr val="00CC00"/>
              </a:buClr>
              <a:buSzTx/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4  </a:t>
            </a:r>
            <a:r>
              <a:rPr lang="en-US" sz="2400" b="1" dirty="0"/>
              <a:t>Check the final equation to confirm it is balanced.</a:t>
            </a:r>
          </a:p>
        </p:txBody>
      </p:sp>
      <p:cxnSp>
        <p:nvCxnSpPr>
          <p:cNvPr id="43039" name="Straight Arrow Connector 5"/>
          <p:cNvCxnSpPr>
            <a:cxnSpLocks noChangeShapeType="1"/>
          </p:cNvCxnSpPr>
          <p:nvPr/>
        </p:nvCxnSpPr>
        <p:spPr bwMode="auto">
          <a:xfrm>
            <a:off x="4413762" y="2665412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15" y="3910371"/>
            <a:ext cx="657225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793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30225" y="257176"/>
            <a:ext cx="8305800" cy="914400"/>
          </a:xfrm>
        </p:spPr>
        <p:txBody>
          <a:bodyPr/>
          <a:lstStyle/>
          <a:p>
            <a:pPr eaLnBrk="1" hangingPunct="1"/>
            <a:r>
              <a:rPr lang="en-US" dirty="0"/>
              <a:t>Balancing with Polyatomic Ions</a:t>
            </a:r>
          </a:p>
        </p:txBody>
      </p:sp>
      <p:pic>
        <p:nvPicPr>
          <p:cNvPr id="44035" name="Picture 3" descr="07_Pg226_UnFigure.jpg"/>
          <p:cNvPicPr>
            <a:picLocks noChangeAspect="1"/>
          </p:cNvPicPr>
          <p:nvPr/>
        </p:nvPicPr>
        <p:blipFill>
          <a:blip r:embed="rId2" cstate="print"/>
          <a:srcRect b="2271"/>
          <a:stretch>
            <a:fillRect/>
          </a:stretch>
        </p:blipFill>
        <p:spPr bwMode="auto">
          <a:xfrm>
            <a:off x="1766888" y="1649413"/>
            <a:ext cx="56102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254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30225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Balancing with Polyatomic Ions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Tx/>
              <a:buNone/>
            </a:pPr>
            <a:r>
              <a:rPr lang="en-US" sz="2400" dirty="0"/>
              <a:t>Balance the following chemical equation: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Tx/>
              <a:buNone/>
            </a:pPr>
            <a:r>
              <a:rPr lang="en-US" sz="2400" dirty="0"/>
              <a:t>Na</a:t>
            </a:r>
            <a:r>
              <a:rPr lang="en-US" sz="2400" baseline="-25000" dirty="0"/>
              <a:t>3</a:t>
            </a:r>
            <a:r>
              <a:rPr lang="en-US" sz="2400" dirty="0"/>
              <a:t>PO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MgCl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          Mg</a:t>
            </a:r>
            <a:r>
              <a:rPr lang="en-US" sz="2400" baseline="-25000" dirty="0"/>
              <a:t>3</a:t>
            </a:r>
            <a:r>
              <a:rPr lang="en-US" sz="2400" dirty="0"/>
              <a:t>(PO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NaCl(</a:t>
            </a:r>
            <a:r>
              <a:rPr lang="en-US" sz="2400" i="1" dirty="0"/>
              <a:t>aq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Tx/>
              <a:buNone/>
            </a:pPr>
            <a:endParaRPr lang="en-US" sz="2400" dirty="0">
              <a:solidFill>
                <a:srgbClr val="00009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1  </a:t>
            </a:r>
            <a:r>
              <a:rPr lang="en-US" sz="2400" b="1" dirty="0"/>
              <a:t>Write an equation using the correct formulas of the 	   reactants and products. 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 typeface="Arial" charset="0"/>
              <a:buNone/>
            </a:pPr>
            <a:endParaRPr lang="en-US" sz="2400" baseline="-25000" dirty="0"/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 typeface="Arial" charset="0"/>
              <a:buNone/>
            </a:pPr>
            <a:r>
              <a:rPr lang="en-US" sz="2400" dirty="0"/>
              <a:t>Na</a:t>
            </a:r>
            <a:r>
              <a:rPr lang="en-US" sz="2400" baseline="-25000" dirty="0"/>
              <a:t>3</a:t>
            </a:r>
            <a:r>
              <a:rPr lang="en-US" sz="2400" dirty="0">
                <a:solidFill>
                  <a:srgbClr val="FF6600"/>
                </a:solidFill>
              </a:rPr>
              <a:t>PO</a:t>
            </a:r>
            <a:r>
              <a:rPr lang="en-US" sz="2400" baseline="-25000" dirty="0">
                <a:solidFill>
                  <a:srgbClr val="FF6600"/>
                </a:solidFill>
              </a:rPr>
              <a:t>4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MgCl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          Mg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6600"/>
                </a:solidFill>
              </a:rPr>
              <a:t>PO</a:t>
            </a:r>
            <a:r>
              <a:rPr lang="en-US" sz="2400" baseline="-25000" dirty="0">
                <a:solidFill>
                  <a:srgbClr val="FF6600"/>
                </a:solidFill>
              </a:rPr>
              <a:t>4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NaCl(</a:t>
            </a:r>
            <a:r>
              <a:rPr lang="en-US" sz="2400" i="1" dirty="0"/>
              <a:t>aq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 typeface="Arial" charset="0"/>
              <a:buNone/>
            </a:pPr>
            <a:r>
              <a:rPr lang="en-US" sz="2400" dirty="0">
                <a:solidFill>
                  <a:srgbClr val="000090"/>
                </a:solidFill>
              </a:rPr>
              <a:t>							          </a:t>
            </a:r>
            <a:r>
              <a:rPr lang="en-US" sz="2400" dirty="0">
                <a:solidFill>
                  <a:srgbClr val="800000"/>
                </a:solidFill>
              </a:rPr>
              <a:t>Unbalanced </a:t>
            </a:r>
          </a:p>
          <a:p>
            <a:pPr eaLnBrk="1" hangingPunct="1">
              <a:buFont typeface="Arial" charset="0"/>
              <a:buNone/>
            </a:pPr>
            <a:endParaRPr lang="en-US" sz="2400" baseline="-25000" dirty="0"/>
          </a:p>
        </p:txBody>
      </p:sp>
      <p:cxnSp>
        <p:nvCxnSpPr>
          <p:cNvPr id="45060" name="Straight Arrow Connector 5"/>
          <p:cNvCxnSpPr>
            <a:cxnSpLocks noChangeShapeType="1"/>
          </p:cNvCxnSpPr>
          <p:nvPr/>
        </p:nvCxnSpPr>
        <p:spPr bwMode="auto">
          <a:xfrm>
            <a:off x="3913188" y="22860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45061" name="Straight Arrow Connector 5"/>
          <p:cNvCxnSpPr>
            <a:cxnSpLocks noChangeShapeType="1"/>
          </p:cNvCxnSpPr>
          <p:nvPr/>
        </p:nvCxnSpPr>
        <p:spPr bwMode="auto">
          <a:xfrm>
            <a:off x="3913188" y="5698067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92BC632D-A0A1-4410-BE62-82AFC1598C36}"/>
              </a:ext>
            </a:extLst>
          </p:cNvPr>
          <p:cNvSpPr/>
          <p:nvPr/>
        </p:nvSpPr>
        <p:spPr>
          <a:xfrm>
            <a:off x="293512" y="2627955"/>
            <a:ext cx="8545688" cy="1255423"/>
          </a:xfrm>
          <a:prstGeom prst="roundRect">
            <a:avLst/>
          </a:prstGeom>
          <a:solidFill>
            <a:srgbClr val="A992FF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ANALYZE	        GIVEN	    NEED            CONNECT</a:t>
            </a:r>
          </a:p>
          <a:p>
            <a:pPr eaLnBrk="0" hangingPunct="0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THE PROBLEM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       reactants,          balanced         equal numbers of atoms in                 		         products            equation           reactants and products</a:t>
            </a:r>
          </a:p>
          <a:p>
            <a:pPr eaLnBrk="0" hangingPunct="0"/>
            <a:endParaRPr lang="en-US" sz="20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55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30225" y="257177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Balancing with Polyatomic Ions</a:t>
            </a:r>
          </a:p>
        </p:txBody>
      </p:sp>
      <p:sp>
        <p:nvSpPr>
          <p:cNvPr id="4608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Tx/>
              <a:buNone/>
            </a:pPr>
            <a:endParaRPr lang="en-US" sz="2400" dirty="0">
              <a:solidFill>
                <a:srgbClr val="00009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2  </a:t>
            </a:r>
            <a:r>
              <a:rPr lang="en-US" sz="2400" b="1" dirty="0"/>
              <a:t>Count the atoms of each element in the reactants and 	   products. </a:t>
            </a:r>
            <a:r>
              <a:rPr lang="en-US" sz="2400" dirty="0"/>
              <a:t>Balance the phosphate ion as a unit.</a:t>
            </a:r>
            <a:endParaRPr lang="en-US" sz="2400" baseline="-25000" dirty="0"/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 typeface="Arial" charset="0"/>
              <a:buNone/>
            </a:pPr>
            <a:r>
              <a:rPr lang="en-US" sz="2400" dirty="0"/>
              <a:t>Na</a:t>
            </a:r>
            <a:r>
              <a:rPr lang="en-US" sz="2400" baseline="-25000" dirty="0"/>
              <a:t>3</a:t>
            </a:r>
            <a:r>
              <a:rPr lang="en-US" sz="2400" dirty="0">
                <a:solidFill>
                  <a:srgbClr val="FF6600"/>
                </a:solidFill>
              </a:rPr>
              <a:t>PO</a:t>
            </a:r>
            <a:r>
              <a:rPr lang="en-US" sz="2400" baseline="-25000" dirty="0">
                <a:solidFill>
                  <a:srgbClr val="FF6600"/>
                </a:solidFill>
              </a:rPr>
              <a:t>4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MgCl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          Mg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6600"/>
                </a:solidFill>
              </a:rPr>
              <a:t>PO</a:t>
            </a:r>
            <a:r>
              <a:rPr lang="en-US" sz="2400" baseline="-25000" dirty="0">
                <a:solidFill>
                  <a:srgbClr val="FF6600"/>
                </a:solidFill>
              </a:rPr>
              <a:t>4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NaCl(</a:t>
            </a:r>
            <a:r>
              <a:rPr lang="en-US" sz="2400" i="1" dirty="0"/>
              <a:t>aq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 typeface="Arial" charset="0"/>
              <a:buNone/>
            </a:pPr>
            <a:r>
              <a:rPr lang="en-US" sz="2400" dirty="0">
                <a:solidFill>
                  <a:srgbClr val="000090"/>
                </a:solidFill>
              </a:rPr>
              <a:t>							</a:t>
            </a:r>
            <a:endParaRPr lang="en-US" sz="2400" baseline="-25000" dirty="0"/>
          </a:p>
        </p:txBody>
      </p:sp>
      <p:cxnSp>
        <p:nvCxnSpPr>
          <p:cNvPr id="46084" name="Straight Arrow Connector 5"/>
          <p:cNvCxnSpPr>
            <a:cxnSpLocks noChangeShapeType="1"/>
          </p:cNvCxnSpPr>
          <p:nvPr/>
        </p:nvCxnSpPr>
        <p:spPr bwMode="auto">
          <a:xfrm>
            <a:off x="3927475" y="3059113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46117" name="TextBox 3"/>
          <p:cNvSpPr txBox="1">
            <a:spLocks noChangeArrowheads="1"/>
          </p:cNvSpPr>
          <p:nvPr/>
        </p:nvSpPr>
        <p:spPr bwMode="auto">
          <a:xfrm>
            <a:off x="-749300" y="22987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210" y="3528750"/>
            <a:ext cx="618807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864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30225" y="257173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Balancing with Polyatomic Ions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3  </a:t>
            </a:r>
            <a:r>
              <a:rPr lang="en-US" sz="2400" b="1" dirty="0"/>
              <a:t>Use coefficients to balance each element. 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 typeface="Arial" charset="0"/>
              <a:buNone/>
            </a:pPr>
            <a:r>
              <a:rPr lang="en-US" sz="2400" dirty="0"/>
              <a:t>  2Na</a:t>
            </a:r>
            <a:r>
              <a:rPr lang="en-US" sz="2400" baseline="-25000" dirty="0"/>
              <a:t>3</a:t>
            </a:r>
            <a:r>
              <a:rPr lang="en-US" sz="2400" dirty="0">
                <a:solidFill>
                  <a:srgbClr val="FF6600"/>
                </a:solidFill>
              </a:rPr>
              <a:t>PO</a:t>
            </a:r>
            <a:r>
              <a:rPr lang="en-US" sz="2400" baseline="-25000" dirty="0">
                <a:solidFill>
                  <a:srgbClr val="FF6600"/>
                </a:solidFill>
              </a:rPr>
              <a:t>4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+ 3MgCl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          Mg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6600"/>
                </a:solidFill>
              </a:rPr>
              <a:t>PO</a:t>
            </a:r>
            <a:r>
              <a:rPr lang="en-US" sz="2400" baseline="-25000" dirty="0">
                <a:solidFill>
                  <a:srgbClr val="FF6600"/>
                </a:solidFill>
              </a:rPr>
              <a:t>4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+ 6NaCl(</a:t>
            </a:r>
            <a:r>
              <a:rPr lang="en-US" sz="2400" i="1" dirty="0"/>
              <a:t>aq</a:t>
            </a:r>
            <a:r>
              <a:rPr lang="en-US" sz="2400" dirty="0"/>
              <a:t>) 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Tx/>
              <a:buNone/>
            </a:pPr>
            <a:endParaRPr lang="en-US" sz="2400" baseline="-25000" dirty="0"/>
          </a:p>
        </p:txBody>
      </p:sp>
      <p:cxnSp>
        <p:nvCxnSpPr>
          <p:cNvPr id="48158" name="Straight Arrow Connector 5"/>
          <p:cNvCxnSpPr>
            <a:cxnSpLocks noChangeShapeType="1"/>
          </p:cNvCxnSpPr>
          <p:nvPr/>
        </p:nvCxnSpPr>
        <p:spPr bwMode="auto">
          <a:xfrm>
            <a:off x="4386263" y="2732088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22" y="3258984"/>
            <a:ext cx="529748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500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30225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Balancing with Polyatomic Ions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4  </a:t>
            </a:r>
            <a:r>
              <a:rPr lang="en-US" sz="2400" b="1" dirty="0"/>
              <a:t>Check the final equation to confirm it is balanced.  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 typeface="Arial" charset="0"/>
              <a:buNone/>
            </a:pPr>
            <a:r>
              <a:rPr lang="en-US" sz="2400" b="1" dirty="0"/>
              <a:t> </a:t>
            </a:r>
            <a:r>
              <a:rPr lang="en-US" sz="2400" dirty="0"/>
              <a:t>2Na</a:t>
            </a:r>
            <a:r>
              <a:rPr lang="en-US" sz="2400" baseline="-25000" dirty="0"/>
              <a:t>3</a:t>
            </a:r>
            <a:r>
              <a:rPr lang="en-US" sz="2400" dirty="0">
                <a:solidFill>
                  <a:srgbClr val="FF6600"/>
                </a:solidFill>
              </a:rPr>
              <a:t>PO</a:t>
            </a:r>
            <a:r>
              <a:rPr lang="en-US" sz="2400" baseline="-25000" dirty="0">
                <a:solidFill>
                  <a:srgbClr val="FF6600"/>
                </a:solidFill>
              </a:rPr>
              <a:t>4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+ 3MgCl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          Mg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6600"/>
                </a:solidFill>
              </a:rPr>
              <a:t>PO</a:t>
            </a:r>
            <a:r>
              <a:rPr lang="en-US" sz="2400" baseline="-25000" dirty="0">
                <a:solidFill>
                  <a:srgbClr val="FF6600"/>
                </a:solidFill>
              </a:rPr>
              <a:t>4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+ 6NaCl(</a:t>
            </a:r>
            <a:r>
              <a:rPr lang="en-US" sz="2400" i="1" dirty="0"/>
              <a:t>aq</a:t>
            </a:r>
            <a:r>
              <a:rPr lang="en-US" sz="2400" dirty="0"/>
              <a:t>) 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00CC00"/>
              </a:buClr>
              <a:buSzTx/>
              <a:buFontTx/>
              <a:buNone/>
            </a:pPr>
            <a:endParaRPr lang="en-US" sz="2400" baseline="-25000" dirty="0"/>
          </a:p>
        </p:txBody>
      </p:sp>
      <p:cxnSp>
        <p:nvCxnSpPr>
          <p:cNvPr id="49188" name="Straight Arrow Connector 5"/>
          <p:cNvCxnSpPr>
            <a:cxnSpLocks noChangeShapeType="1"/>
          </p:cNvCxnSpPr>
          <p:nvPr/>
        </p:nvCxnSpPr>
        <p:spPr bwMode="auto">
          <a:xfrm>
            <a:off x="4322763" y="2741613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83" y="3229487"/>
            <a:ext cx="702945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299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530225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800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Arial" charset="0"/>
              <a:buNone/>
            </a:pPr>
            <a:r>
              <a:rPr lang="en-US" sz="2400" dirty="0"/>
              <a:t>Balance and list the coefficients from reactants to products.</a:t>
            </a:r>
          </a:p>
          <a:p>
            <a:pPr eaLnBrk="1" hangingPunct="1">
              <a:lnSpc>
                <a:spcPct val="50000"/>
              </a:lnSpc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400" dirty="0"/>
              <a:t>A. __Fe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  <a:r>
              <a:rPr lang="en-US" sz="2400" baseline="-25000" dirty="0"/>
              <a:t>  </a:t>
            </a:r>
            <a:r>
              <a:rPr lang="en-US" sz="2400" dirty="0"/>
              <a:t>+  __C(</a:t>
            </a:r>
            <a:r>
              <a:rPr lang="en-US" sz="2400" i="1" dirty="0"/>
              <a:t>s</a:t>
            </a:r>
            <a:r>
              <a:rPr lang="en-US" sz="2400" dirty="0"/>
              <a:t>)           __Fe(</a:t>
            </a:r>
            <a:r>
              <a:rPr lang="en-US" sz="2400" i="1" dirty="0"/>
              <a:t>s</a:t>
            </a:r>
            <a:r>
              <a:rPr lang="en-US" sz="2400" dirty="0"/>
              <a:t>) + __CO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  <a:endParaRPr lang="en-US" sz="2400" baseline="-25000" dirty="0"/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400" dirty="0"/>
              <a:t>      1)  2, 3, 2, 3          2)  2, 3, 4, 3        3)  1, 1, 2, 3  </a:t>
            </a:r>
            <a:endParaRPr lang="en-US" sz="2400" baseline="-25000" dirty="0"/>
          </a:p>
          <a:p>
            <a:pPr eaLnBrk="1" hangingPunct="1">
              <a:lnSpc>
                <a:spcPct val="60000"/>
              </a:lnSpc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400" dirty="0"/>
              <a:t>B. __Al(</a:t>
            </a:r>
            <a:r>
              <a:rPr lang="en-US" sz="2400" i="1" dirty="0"/>
              <a:t>s</a:t>
            </a:r>
            <a:r>
              <a:rPr lang="en-US" sz="2400" dirty="0"/>
              <a:t>) + __FeO(</a:t>
            </a:r>
            <a:r>
              <a:rPr lang="en-US" sz="2400" i="1" dirty="0"/>
              <a:t>s</a:t>
            </a:r>
            <a:r>
              <a:rPr lang="en-US" sz="2400" dirty="0"/>
              <a:t>)           __Fe(</a:t>
            </a:r>
            <a:r>
              <a:rPr lang="en-US" sz="2400" i="1" dirty="0"/>
              <a:t>s</a:t>
            </a:r>
            <a:r>
              <a:rPr lang="en-US" sz="2400" dirty="0"/>
              <a:t>) + __Al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  <a:endParaRPr lang="en-US" sz="2400" baseline="-25000" dirty="0"/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400" dirty="0"/>
              <a:t>      1)  2, 3, 3, 1          2)  2,  1, 1, 1        3)  3, 3, 3, 1  	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400" dirty="0"/>
              <a:t>C. __Al(</a:t>
            </a:r>
            <a:r>
              <a:rPr lang="en-US" sz="2400" i="1" dirty="0"/>
              <a:t>s</a:t>
            </a:r>
            <a:r>
              <a:rPr lang="en-US" sz="2400" dirty="0"/>
              <a:t>) + __H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          __Al</a:t>
            </a:r>
            <a:r>
              <a:rPr lang="en-US" sz="2400" baseline="-25000" dirty="0"/>
              <a:t>2</a:t>
            </a:r>
            <a:r>
              <a:rPr lang="en-US" sz="2400" dirty="0"/>
              <a:t>(SO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__H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  <a:endParaRPr lang="en-US" sz="2400" baseline="-25000" dirty="0"/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400" dirty="0"/>
              <a:t>      1)  3, 2, 1, 2	2)  2, 3, 1, 3          3)  2, 3, 2, 3</a:t>
            </a:r>
            <a:r>
              <a:rPr lang="en-US" sz="2400" baseline="-25000" dirty="0"/>
              <a:t>	</a:t>
            </a:r>
          </a:p>
        </p:txBody>
      </p:sp>
      <p:cxnSp>
        <p:nvCxnSpPr>
          <p:cNvPr id="50180" name="Straight Arrow Connector 5"/>
          <p:cNvCxnSpPr>
            <a:cxnSpLocks noChangeShapeType="1"/>
          </p:cNvCxnSpPr>
          <p:nvPr/>
        </p:nvCxnSpPr>
        <p:spPr bwMode="auto">
          <a:xfrm>
            <a:off x="3797300" y="25908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50181" name="Straight Arrow Connector 5"/>
          <p:cNvCxnSpPr>
            <a:cxnSpLocks noChangeShapeType="1"/>
          </p:cNvCxnSpPr>
          <p:nvPr/>
        </p:nvCxnSpPr>
        <p:spPr bwMode="auto">
          <a:xfrm>
            <a:off x="3562350" y="39624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50182" name="Straight Arrow Connector 5"/>
          <p:cNvCxnSpPr>
            <a:cxnSpLocks noChangeShapeType="1"/>
          </p:cNvCxnSpPr>
          <p:nvPr/>
        </p:nvCxnSpPr>
        <p:spPr bwMode="auto">
          <a:xfrm>
            <a:off x="4038600" y="5373688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0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9"/>
            <a:ext cx="8015288" cy="914400"/>
          </a:xfrm>
        </p:spPr>
        <p:txBody>
          <a:bodyPr/>
          <a:lstStyle/>
          <a:p>
            <a:pPr eaLnBrk="1" hangingPunct="1"/>
            <a:r>
              <a:rPr lang="en-US" sz="3800" b="1" dirty="0"/>
              <a:t>Converting Moles to Molecules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marL="0" indent="0" eaLnBrk="1" hangingPunct="1">
              <a:spcBef>
                <a:spcPts val="100"/>
              </a:spcBef>
              <a:buFont typeface="Arial" charset="0"/>
              <a:buNone/>
            </a:pPr>
            <a:r>
              <a:rPr lang="en-US" sz="2400" dirty="0">
                <a:ea typeface="Times New Roman" charset="0"/>
                <a:cs typeface="Times New Roman" charset="0"/>
              </a:rPr>
              <a:t>Avogadro’</a:t>
            </a:r>
            <a:r>
              <a:rPr lang="en-US" altLang="ja-JP" sz="2400" dirty="0">
                <a:ea typeface="Times New Roman" charset="0"/>
                <a:cs typeface="Times New Roman" charset="0"/>
              </a:rPr>
              <a:t>s number is used to</a:t>
            </a:r>
            <a:r>
              <a:rPr lang="en-US" altLang="ja-JP" sz="2400" dirty="0">
                <a:solidFill>
                  <a:srgbClr val="FF3300"/>
                </a:solidFill>
                <a:ea typeface="Times New Roman" charset="0"/>
                <a:cs typeface="Times New Roman" charset="0"/>
              </a:rPr>
              <a:t> </a:t>
            </a:r>
          </a:p>
          <a:p>
            <a:pPr marL="0" indent="0" eaLnBrk="1" hangingPunct="1">
              <a:spcBef>
                <a:spcPts val="100"/>
              </a:spcBef>
              <a:buFont typeface="Arial" charset="0"/>
              <a:buNone/>
            </a:pPr>
            <a:r>
              <a:rPr lang="en-US" sz="2400" dirty="0">
                <a:ea typeface="Times New Roman" charset="0"/>
                <a:cs typeface="Times New Roman" charset="0"/>
              </a:rPr>
              <a:t>convert </a:t>
            </a:r>
            <a:r>
              <a:rPr lang="en-US" sz="2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moles of a substance </a:t>
            </a:r>
          </a:p>
          <a:p>
            <a:pPr marL="0" indent="0" eaLnBrk="1" hangingPunct="1">
              <a:spcBef>
                <a:spcPts val="100"/>
              </a:spcBef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to particles. </a:t>
            </a:r>
            <a:r>
              <a:rPr lang="en-US" sz="2400" dirty="0"/>
              <a:t>How many CO</a:t>
            </a:r>
            <a:r>
              <a:rPr lang="en-US" sz="2400" baseline="-25000" dirty="0"/>
              <a:t>2</a:t>
            </a:r>
            <a:r>
              <a:rPr lang="en-US" sz="2400" dirty="0"/>
              <a:t>  </a:t>
            </a:r>
          </a:p>
          <a:p>
            <a:pPr marL="0" indent="0" eaLnBrk="1" hangingPunct="1">
              <a:spcBef>
                <a:spcPts val="100"/>
              </a:spcBef>
              <a:buFont typeface="Arial" charset="0"/>
              <a:buNone/>
            </a:pPr>
            <a:r>
              <a:rPr lang="en-US" sz="2400" dirty="0"/>
              <a:t>molecules are in 0.50 mole </a:t>
            </a:r>
            <a:br>
              <a:rPr lang="en-US" sz="2400" dirty="0"/>
            </a:br>
            <a:r>
              <a:rPr lang="en-US" sz="2400" dirty="0"/>
              <a:t>of CO</a:t>
            </a:r>
            <a:r>
              <a:rPr lang="en-US" sz="2400" baseline="-25000" dirty="0"/>
              <a:t>2</a:t>
            </a:r>
            <a:r>
              <a:rPr lang="en-US" sz="2400" dirty="0"/>
              <a:t>?</a:t>
            </a:r>
          </a:p>
          <a:p>
            <a:pPr marL="0" indent="0" eaLnBrk="1" hangingPunct="1">
              <a:spcBef>
                <a:spcPts val="100"/>
              </a:spcBef>
              <a:buFont typeface="Arial" charset="0"/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Wingdings" charset="2"/>
              <a:buNone/>
            </a:pPr>
            <a:r>
              <a:rPr lang="en-US" sz="2400" b="1" dirty="0">
                <a:solidFill>
                  <a:srgbClr val="FF0000"/>
                </a:solidFill>
              </a:rPr>
              <a:t>SOLUTION:</a:t>
            </a: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1</a:t>
            </a:r>
            <a:r>
              <a:rPr lang="en-US" sz="2400" b="1" dirty="0">
                <a:solidFill>
                  <a:srgbClr val="000090"/>
                </a:solidFill>
              </a:rPr>
              <a:t> 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b="1" dirty="0"/>
              <a:t>State the given and needed quantities.</a:t>
            </a: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b="1" dirty="0"/>
              <a:t>	         </a:t>
            </a: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b="1" dirty="0"/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b="1" dirty="0"/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b="1" dirty="0"/>
              <a:t> </a:t>
            </a:r>
            <a:endParaRPr lang="en-US" sz="2400" dirty="0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33400" y="4941711"/>
            <a:ext cx="8243888" cy="1219200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ANALYZE	        GIVEN	              NEED		CONNECT</a:t>
            </a:r>
          </a:p>
          <a:p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THE PROBLEM       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0.50 mole                  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molecules 	Avogadro’s		        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of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CO</a:t>
            </a:r>
            <a:r>
              <a:rPr lang="en-US" sz="2000" baseline="-25000" dirty="0">
                <a:latin typeface="Times New Roman" charset="0"/>
                <a:ea typeface="Times New Roman" charset="0"/>
                <a:cs typeface="Times New Roman" charset="0"/>
              </a:rPr>
              <a:t>2 		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of CO</a:t>
            </a:r>
            <a:r>
              <a:rPr lang="en-US" sz="2000" baseline="-25000" dirty="0">
                <a:latin typeface="Times New Roman" charset="0"/>
                <a:ea typeface="Times New Roman" charset="0"/>
                <a:cs typeface="Times New Roman" charset="0"/>
              </a:rPr>
              <a:t>2                          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number  </a:t>
            </a:r>
            <a:r>
              <a:rPr lang="en-US" sz="2000" baseline="-25000" dirty="0">
                <a:latin typeface="Times New Roman" charset="0"/>
                <a:ea typeface="Times New Roman" charset="0"/>
                <a:cs typeface="Times New Roman" charset="0"/>
              </a:rPr>
              <a:t>                             </a:t>
            </a:r>
          </a:p>
        </p:txBody>
      </p:sp>
      <p:pic>
        <p:nvPicPr>
          <p:cNvPr id="6" name="Picture 5" descr="07_Dry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52600"/>
            <a:ext cx="4161400" cy="225120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2704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30225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A. 2)  2, 3, 4, 3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400" dirty="0"/>
              <a:t> 	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  <a:r>
              <a:rPr lang="en-US" sz="2400" baseline="-25000" dirty="0"/>
              <a:t> </a:t>
            </a:r>
            <a:r>
              <a:rPr lang="en-US" sz="2400" dirty="0"/>
              <a:t>+ 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C(</a:t>
            </a:r>
            <a:r>
              <a:rPr lang="en-US" sz="2400" i="1" dirty="0"/>
              <a:t>s</a:t>
            </a:r>
            <a:r>
              <a:rPr lang="en-US" sz="2400" dirty="0"/>
              <a:t>)           </a:t>
            </a:r>
            <a:r>
              <a:rPr lang="en-US" sz="2400" dirty="0">
                <a:solidFill>
                  <a:srgbClr val="FF0000"/>
                </a:solidFill>
              </a:rPr>
              <a:t>4</a:t>
            </a:r>
            <a:r>
              <a:rPr lang="en-US" sz="2400" dirty="0"/>
              <a:t>Fe(</a:t>
            </a:r>
            <a:r>
              <a:rPr lang="en-US" sz="2400" i="1" dirty="0"/>
              <a:t>s</a:t>
            </a:r>
            <a:r>
              <a:rPr lang="en-US" sz="2400" dirty="0"/>
              <a:t>) + 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  <a:endParaRPr lang="en-US" sz="2400" baseline="-250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baseline="-250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B. 1)  2, 3, 3, 1 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Al(</a:t>
            </a:r>
            <a:r>
              <a:rPr lang="en-US" sz="2400" i="1" dirty="0"/>
              <a:t>s</a:t>
            </a:r>
            <a:r>
              <a:rPr lang="en-US" sz="2400" dirty="0"/>
              <a:t>) + 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FeO(</a:t>
            </a:r>
            <a:r>
              <a:rPr lang="en-US" sz="2400" i="1" dirty="0"/>
              <a:t>s</a:t>
            </a:r>
            <a:r>
              <a:rPr lang="en-US" sz="2400" dirty="0"/>
              <a:t>)           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Fe(</a:t>
            </a:r>
            <a:r>
              <a:rPr lang="en-US" sz="2400" i="1" dirty="0"/>
              <a:t>s</a:t>
            </a:r>
            <a:r>
              <a:rPr lang="en-US" sz="2400" dirty="0"/>
              <a:t>) + 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Al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  <a:endParaRPr lang="en-US" sz="2400" baseline="-25000" dirty="0"/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C. 2)  2, 3, 1, 3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Al(</a:t>
            </a:r>
            <a:r>
              <a:rPr lang="en-US" sz="2400" i="1" dirty="0"/>
              <a:t>s</a:t>
            </a:r>
            <a:r>
              <a:rPr lang="en-US" sz="2400" dirty="0"/>
              <a:t>) + 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</a:t>
            </a:r>
            <a:r>
              <a:rPr lang="en-US" sz="2400" dirty="0">
                <a:ea typeface="Arial" charset="0"/>
                <a:cs typeface="Arial" charset="0"/>
                <a:sym typeface="Arial" charset="0"/>
              </a:rPr>
              <a:t>           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Al</a:t>
            </a:r>
            <a:r>
              <a:rPr lang="en-US" sz="2400" baseline="-25000" dirty="0"/>
              <a:t>2</a:t>
            </a:r>
            <a:r>
              <a:rPr lang="en-US" sz="2400" dirty="0"/>
              <a:t>(SO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  <a:endParaRPr lang="en-US" sz="2400" baseline="-250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	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</p:txBody>
      </p:sp>
      <p:cxnSp>
        <p:nvCxnSpPr>
          <p:cNvPr id="51204" name="Straight Arrow Connector 5"/>
          <p:cNvCxnSpPr>
            <a:cxnSpLocks noChangeShapeType="1"/>
          </p:cNvCxnSpPr>
          <p:nvPr/>
        </p:nvCxnSpPr>
        <p:spPr bwMode="auto">
          <a:xfrm>
            <a:off x="3382963" y="2322513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51205" name="Straight Arrow Connector 5"/>
          <p:cNvCxnSpPr>
            <a:cxnSpLocks noChangeShapeType="1"/>
          </p:cNvCxnSpPr>
          <p:nvPr/>
        </p:nvCxnSpPr>
        <p:spPr bwMode="auto">
          <a:xfrm>
            <a:off x="3308350" y="3579813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51206" name="Straight Arrow Connector 5"/>
          <p:cNvCxnSpPr>
            <a:cxnSpLocks noChangeShapeType="1"/>
          </p:cNvCxnSpPr>
          <p:nvPr/>
        </p:nvCxnSpPr>
        <p:spPr bwMode="auto">
          <a:xfrm>
            <a:off x="3714750" y="4951413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62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1455"/>
            <a:ext cx="8210550" cy="1143000"/>
          </a:xfrm>
        </p:spPr>
        <p:txBody>
          <a:bodyPr/>
          <a:lstStyle/>
          <a:p>
            <a:pPr eaLnBrk="1" hangingPunct="1"/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>7.5  </a:t>
            </a:r>
            <a:r>
              <a:rPr lang="en-US" dirty="0">
                <a:solidFill>
                  <a:srgbClr val="800000"/>
                </a:solidFill>
              </a:rPr>
              <a:t>Types of Chemical Reactions</a:t>
            </a:r>
            <a:r>
              <a:rPr lang="en-US" sz="4000" dirty="0">
                <a:solidFill>
                  <a:srgbClr val="800000"/>
                </a:solidFill>
              </a:rPr>
              <a:t/>
            </a:r>
            <a:br>
              <a:rPr lang="en-US" sz="4000" dirty="0">
                <a:solidFill>
                  <a:srgbClr val="800000"/>
                </a:solidFill>
              </a:rPr>
            </a:b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038168" cy="152309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dirty="0"/>
              <a:t>In a combustion reaction, a candle burns using the oxygen in the air.</a:t>
            </a:r>
            <a:endParaRPr lang="en-US" sz="2400" b="1" dirty="0"/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09600" y="4800600"/>
            <a:ext cx="7115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Learning Goal 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Identify a reaction as a combination,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decomposition, single replacement, double replacement,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or combustion.</a:t>
            </a:r>
          </a:p>
        </p:txBody>
      </p:sp>
      <p:pic>
        <p:nvPicPr>
          <p:cNvPr id="6" name="Picture 5" descr="07_Pg230_UnFigur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3983" y="1591981"/>
            <a:ext cx="2161218" cy="32150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266702"/>
            <a:ext cx="8015288" cy="914400"/>
          </a:xfrm>
        </p:spPr>
        <p:txBody>
          <a:bodyPr/>
          <a:lstStyle/>
          <a:p>
            <a:pPr eaLnBrk="1" hangingPunct="1"/>
            <a:r>
              <a:rPr lang="en-US" sz="3600" dirty="0"/>
              <a:t>Types of Reactions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467600" cy="44196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</a:pPr>
            <a:r>
              <a:rPr lang="en-US" sz="2800" dirty="0"/>
              <a:t>Chemical reactions can be classified as </a:t>
            </a:r>
          </a:p>
          <a:p>
            <a:pPr eaLnBrk="1" hangingPunct="1">
              <a:buSzTx/>
              <a:buFontTx/>
              <a:buChar char="•"/>
            </a:pPr>
            <a:r>
              <a:rPr lang="en-US" sz="2800" dirty="0"/>
              <a:t>combination reactions</a:t>
            </a:r>
          </a:p>
          <a:p>
            <a:pPr eaLnBrk="1" hangingPunct="1">
              <a:lnSpc>
                <a:spcPct val="120000"/>
              </a:lnSpc>
              <a:buSzTx/>
              <a:buFontTx/>
              <a:buChar char="•"/>
            </a:pPr>
            <a:r>
              <a:rPr lang="en-US" sz="2800" dirty="0"/>
              <a:t>decomposition reactions</a:t>
            </a:r>
          </a:p>
          <a:p>
            <a:pPr eaLnBrk="1" hangingPunct="1">
              <a:lnSpc>
                <a:spcPct val="120000"/>
              </a:lnSpc>
              <a:buSzTx/>
              <a:buFontTx/>
              <a:buChar char="•"/>
            </a:pPr>
            <a:r>
              <a:rPr lang="en-US" sz="2800" dirty="0"/>
              <a:t>single replacement reactions</a:t>
            </a:r>
          </a:p>
          <a:p>
            <a:pPr eaLnBrk="1" hangingPunct="1">
              <a:lnSpc>
                <a:spcPct val="120000"/>
              </a:lnSpc>
              <a:buSzTx/>
              <a:buFontTx/>
              <a:buChar char="•"/>
            </a:pPr>
            <a:r>
              <a:rPr lang="en-US" sz="2800" dirty="0"/>
              <a:t>double replacement reactions</a:t>
            </a:r>
          </a:p>
          <a:p>
            <a:pPr eaLnBrk="1" hangingPunct="1">
              <a:lnSpc>
                <a:spcPct val="120000"/>
              </a:lnSpc>
              <a:buSzTx/>
              <a:buFontTx/>
              <a:buChar char="•"/>
            </a:pPr>
            <a:r>
              <a:rPr lang="en-US" sz="2800" dirty="0"/>
              <a:t>combustion reactions</a:t>
            </a:r>
          </a:p>
        </p:txBody>
      </p:sp>
      <p:pic>
        <p:nvPicPr>
          <p:cNvPr id="1026" name="Picture 2" descr="G:\08VOL4\Graphics\Powerpoint\PEARSON\PE006-TIMBERLAKE-13e\Final Files\Core chemistry Skill - chem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489" y="418011"/>
            <a:ext cx="2206667" cy="685982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Combination Reactions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467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CC00"/>
              </a:buClr>
              <a:buSzTx/>
              <a:buFontTx/>
              <a:buNone/>
            </a:pPr>
            <a:r>
              <a:rPr lang="en-US" sz="2400" dirty="0"/>
              <a:t>In </a:t>
            </a:r>
            <a:r>
              <a:rPr lang="en-US" sz="2400" dirty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000000"/>
                </a:solidFill>
              </a:rPr>
              <a:t>combination reaction</a:t>
            </a:r>
            <a:r>
              <a:rPr lang="en-US" sz="2400" dirty="0">
                <a:solidFill>
                  <a:srgbClr val="000000"/>
                </a:solidFill>
              </a:rPr>
              <a:t>,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en-US" sz="2400" dirty="0"/>
              <a:t>two or more elements form one product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en-US" sz="2400" dirty="0"/>
              <a:t>simple compounds combine to form one product</a:t>
            </a:r>
          </a:p>
          <a:p>
            <a:pPr eaLnBrk="1" hangingPunct="1">
              <a:lnSpc>
                <a:spcPct val="90000"/>
              </a:lnSpc>
              <a:buClr>
                <a:srgbClr val="00CC00"/>
              </a:buClr>
              <a:buSzTx/>
              <a:buFontTx/>
              <a:buNone/>
            </a:pPr>
            <a:r>
              <a:rPr lang="en-US" sz="2400" dirty="0"/>
              <a:t>                       </a:t>
            </a:r>
          </a:p>
          <a:p>
            <a:pPr eaLnBrk="1" hangingPunct="1">
              <a:lnSpc>
                <a:spcPct val="90000"/>
              </a:lnSpc>
              <a:buClr>
                <a:srgbClr val="00CC00"/>
              </a:buClr>
              <a:buSzTx/>
              <a:buFontTx/>
              <a:buNone/>
            </a:pPr>
            <a:r>
              <a:rPr lang="en-US" sz="2400" dirty="0"/>
              <a:t> 			</a:t>
            </a:r>
          </a:p>
          <a:p>
            <a:pPr eaLnBrk="1" hangingPunct="1">
              <a:lnSpc>
                <a:spcPct val="90000"/>
              </a:lnSpc>
              <a:buClr>
                <a:srgbClr val="00CC00"/>
              </a:buClr>
              <a:buSzTx/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		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			2Mg(</a:t>
            </a:r>
            <a:r>
              <a:rPr lang="en-US" sz="2400" i="1" dirty="0"/>
              <a:t>s</a:t>
            </a:r>
            <a:r>
              <a:rPr lang="en-US" sz="2400" dirty="0"/>
              <a:t>) + 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  2MgO(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50000"/>
              </a:lnSpc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			2Na(</a:t>
            </a:r>
            <a:r>
              <a:rPr lang="en-US" sz="2400" i="1" dirty="0"/>
              <a:t>s</a:t>
            </a:r>
            <a:r>
              <a:rPr lang="en-US" sz="2400" dirty="0"/>
              <a:t>) + 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  2NaCl(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50000"/>
              </a:lnSpc>
              <a:buFont typeface="Arial" charset="0"/>
              <a:buNone/>
            </a:pPr>
            <a:r>
              <a:rPr lang="en-US" sz="2400" dirty="0"/>
              <a:t>	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			SO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H</a:t>
            </a:r>
            <a:r>
              <a:rPr lang="en-US" sz="2400" baseline="-25000" dirty="0"/>
              <a:t>2</a:t>
            </a:r>
            <a:r>
              <a:rPr lang="en-US" sz="2400" dirty="0"/>
              <a:t>O(</a:t>
            </a:r>
            <a:r>
              <a:rPr lang="en-US" sz="2400" i="1" dirty="0"/>
              <a:t>l</a:t>
            </a:r>
            <a:r>
              <a:rPr lang="en-US" sz="2400" dirty="0"/>
              <a:t>)            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</a:t>
            </a:r>
            <a:endParaRPr lang="en-US" sz="2400" b="1" dirty="0">
              <a:solidFill>
                <a:schemeClr val="bg2"/>
              </a:solidFill>
            </a:endParaRPr>
          </a:p>
        </p:txBody>
      </p:sp>
      <p:cxnSp>
        <p:nvCxnSpPr>
          <p:cNvPr id="14340" name="Straight Arrow Connector 5"/>
          <p:cNvCxnSpPr>
            <a:cxnSpLocks noChangeShapeType="1"/>
          </p:cNvCxnSpPr>
          <p:nvPr/>
        </p:nvCxnSpPr>
        <p:spPr bwMode="auto">
          <a:xfrm>
            <a:off x="4571999" y="4666124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14341" name="Straight Arrow Connector 5"/>
          <p:cNvCxnSpPr>
            <a:cxnSpLocks noChangeShapeType="1"/>
          </p:cNvCxnSpPr>
          <p:nvPr/>
        </p:nvCxnSpPr>
        <p:spPr bwMode="auto">
          <a:xfrm>
            <a:off x="4558378" y="5385107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14342" name="Straight Arrow Connector 5"/>
          <p:cNvCxnSpPr>
            <a:cxnSpLocks noChangeShapeType="1"/>
          </p:cNvCxnSpPr>
          <p:nvPr/>
        </p:nvCxnSpPr>
        <p:spPr bwMode="auto">
          <a:xfrm>
            <a:off x="4631403" y="6062969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9" name="Picture 8" descr="07_Pg227_UnFigure_2.jpg"/>
          <p:cNvPicPr>
            <a:picLocks noChangeAspect="1"/>
          </p:cNvPicPr>
          <p:nvPr/>
        </p:nvPicPr>
        <p:blipFill>
          <a:blip r:embed="rId2" cstate="print"/>
          <a:srcRect b="5136"/>
          <a:stretch>
            <a:fillRect/>
          </a:stretch>
        </p:blipFill>
        <p:spPr>
          <a:xfrm>
            <a:off x="2779832" y="2872655"/>
            <a:ext cx="3584335" cy="14548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1874" y="257177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Combination Reaction: MgO</a:t>
            </a:r>
          </a:p>
        </p:txBody>
      </p:sp>
      <p:pic>
        <p:nvPicPr>
          <p:cNvPr id="4" name="Picture 3" descr="07_04_Figure.jpg"/>
          <p:cNvPicPr>
            <a:picLocks noChangeAspect="1"/>
          </p:cNvPicPr>
          <p:nvPr/>
        </p:nvPicPr>
        <p:blipFill>
          <a:blip r:embed="rId2" cstate="print"/>
          <a:srcRect b="3339"/>
          <a:stretch>
            <a:fillRect/>
          </a:stretch>
        </p:blipFill>
        <p:spPr>
          <a:xfrm>
            <a:off x="612837" y="1714408"/>
            <a:ext cx="7918325" cy="44994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1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Decomposition Reaction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391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In </a:t>
            </a:r>
            <a:r>
              <a:rPr lang="en-US" sz="2400" dirty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000000"/>
                </a:solidFill>
              </a:rPr>
              <a:t>decomposition reaction</a:t>
            </a:r>
            <a:r>
              <a:rPr lang="en-US" sz="2400" dirty="0">
                <a:solidFill>
                  <a:srgbClr val="000000"/>
                </a:solidFill>
              </a:rPr>
              <a:t>, one substance splits into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two or more simpler substances.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			2HgO(</a:t>
            </a:r>
            <a:r>
              <a:rPr lang="en-US" sz="2400" i="1" dirty="0">
                <a:solidFill>
                  <a:srgbClr val="000000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)  	    2Hg(</a:t>
            </a:r>
            <a:r>
              <a:rPr lang="en-US" sz="2400" i="1" dirty="0">
                <a:solidFill>
                  <a:srgbClr val="000000"/>
                </a:solidFill>
              </a:rPr>
              <a:t>l</a:t>
            </a:r>
            <a:r>
              <a:rPr lang="en-US" sz="2400" dirty="0">
                <a:solidFill>
                  <a:srgbClr val="000000"/>
                </a:solidFill>
              </a:rPr>
              <a:t>) + 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i="1" dirty="0">
                <a:solidFill>
                  <a:srgbClr val="000000"/>
                </a:solidFill>
              </a:rPr>
              <a:t>g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			2KClO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i="1" dirty="0">
                <a:solidFill>
                  <a:srgbClr val="000000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  <a:r>
              <a:rPr lang="en-US" sz="2400" dirty="0"/>
              <a:t>	    2KCl(</a:t>
            </a:r>
            <a:r>
              <a:rPr lang="en-US" sz="2400" i="1" dirty="0"/>
              <a:t>s</a:t>
            </a:r>
            <a:r>
              <a:rPr lang="en-US" sz="2400" dirty="0"/>
              <a:t>) + 3O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</a:p>
        </p:txBody>
      </p:sp>
      <p:cxnSp>
        <p:nvCxnSpPr>
          <p:cNvPr id="16388" name="Straight Arrow Connector 5"/>
          <p:cNvCxnSpPr>
            <a:cxnSpLocks noChangeShapeType="1"/>
          </p:cNvCxnSpPr>
          <p:nvPr/>
        </p:nvCxnSpPr>
        <p:spPr bwMode="auto">
          <a:xfrm>
            <a:off x="3923071" y="5481638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16389" name="Straight Arrow Connector 5"/>
          <p:cNvCxnSpPr>
            <a:cxnSpLocks noChangeShapeType="1"/>
          </p:cNvCxnSpPr>
          <p:nvPr/>
        </p:nvCxnSpPr>
        <p:spPr bwMode="auto">
          <a:xfrm>
            <a:off x="3770671" y="5089526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7" name="Picture 6" descr="07_Pg228_UnFigure_1.jpg"/>
          <p:cNvPicPr>
            <a:picLocks noChangeAspect="1"/>
          </p:cNvPicPr>
          <p:nvPr/>
        </p:nvPicPr>
        <p:blipFill>
          <a:blip r:embed="rId2" cstate="print"/>
          <a:srcRect b="4660"/>
          <a:stretch>
            <a:fillRect/>
          </a:stretch>
        </p:blipFill>
        <p:spPr>
          <a:xfrm>
            <a:off x="2339278" y="2484122"/>
            <a:ext cx="4444979" cy="20371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Decomposition Reaction: HgO</a:t>
            </a:r>
          </a:p>
        </p:txBody>
      </p:sp>
      <p:pic>
        <p:nvPicPr>
          <p:cNvPr id="4" name="Picture 3" descr="07_Fig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2218" y="1751668"/>
            <a:ext cx="6899564" cy="45816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Single Replacement Reaction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84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In a </a:t>
            </a:r>
            <a:r>
              <a:rPr lang="en-US" sz="2400" b="1" dirty="0">
                <a:solidFill>
                  <a:srgbClr val="000000"/>
                </a:solidFill>
              </a:rPr>
              <a:t>single replacement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reaction, one element takes the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place of a different element in another reacting compound.</a:t>
            </a:r>
            <a:endParaRPr lang="en-US" sz="2400" dirty="0">
              <a:solidFill>
                <a:srgbClr val="66FF33"/>
              </a:solidFill>
            </a:endParaRP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r>
              <a:rPr lang="en-US" dirty="0"/>
              <a:t>	      </a:t>
            </a:r>
            <a:r>
              <a:rPr lang="en-US" sz="2400" dirty="0">
                <a:solidFill>
                  <a:srgbClr val="800000"/>
                </a:solidFill>
              </a:rPr>
              <a:t>Zn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+ 2HCl(</a:t>
            </a:r>
            <a:r>
              <a:rPr lang="en-US" sz="2400" i="1" dirty="0"/>
              <a:t>aq</a:t>
            </a:r>
            <a:r>
              <a:rPr lang="en-US" sz="2400" dirty="0"/>
              <a:t>)	   	</a:t>
            </a:r>
            <a:r>
              <a:rPr lang="en-US" sz="2400" dirty="0">
                <a:solidFill>
                  <a:srgbClr val="800000"/>
                </a:solidFill>
              </a:rPr>
              <a:t>Zn</a:t>
            </a:r>
            <a:r>
              <a:rPr lang="en-US" sz="2400" dirty="0"/>
              <a:t>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</a:t>
            </a:r>
          </a:p>
          <a:p>
            <a:pPr eaLnBrk="1" hangingPunct="1">
              <a:lnSpc>
                <a:spcPct val="130000"/>
              </a:lnSpc>
              <a:buFont typeface="Arial" charset="0"/>
              <a:buNone/>
            </a:pPr>
            <a:r>
              <a:rPr lang="en-US" sz="2400" dirty="0">
                <a:solidFill>
                  <a:srgbClr val="800000"/>
                </a:solidFill>
              </a:rPr>
              <a:t>	       Fe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i="1" dirty="0">
                <a:solidFill>
                  <a:srgbClr val="000000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) + CuSO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i="1" dirty="0">
                <a:solidFill>
                  <a:srgbClr val="000000"/>
                </a:solidFill>
              </a:rPr>
              <a:t>aq</a:t>
            </a:r>
            <a:r>
              <a:rPr lang="en-US" sz="2400" dirty="0">
                <a:solidFill>
                  <a:srgbClr val="000000"/>
                </a:solidFill>
              </a:rPr>
              <a:t>)		</a:t>
            </a:r>
            <a:r>
              <a:rPr lang="en-US" sz="2400" dirty="0">
                <a:solidFill>
                  <a:srgbClr val="800000"/>
                </a:solidFill>
              </a:rPr>
              <a:t>Fe</a:t>
            </a:r>
            <a:r>
              <a:rPr lang="en-US" sz="2400" dirty="0">
                <a:solidFill>
                  <a:srgbClr val="000000"/>
                </a:solidFill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i="1" dirty="0">
                <a:solidFill>
                  <a:srgbClr val="000000"/>
                </a:solidFill>
              </a:rPr>
              <a:t>aq</a:t>
            </a:r>
            <a:r>
              <a:rPr lang="en-US" sz="2400" dirty="0">
                <a:solidFill>
                  <a:srgbClr val="000000"/>
                </a:solidFill>
              </a:rPr>
              <a:t>) + Cu(</a:t>
            </a:r>
            <a:r>
              <a:rPr lang="en-US" sz="2400" i="1" dirty="0">
                <a:solidFill>
                  <a:srgbClr val="000000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</p:txBody>
      </p:sp>
      <p:cxnSp>
        <p:nvCxnSpPr>
          <p:cNvPr id="18436" name="Straight Arrow Connector 5"/>
          <p:cNvCxnSpPr>
            <a:cxnSpLocks noChangeShapeType="1"/>
          </p:cNvCxnSpPr>
          <p:nvPr/>
        </p:nvCxnSpPr>
        <p:spPr bwMode="auto">
          <a:xfrm>
            <a:off x="4213737" y="5135204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18437" name="Straight Arrow Connector 5"/>
          <p:cNvCxnSpPr>
            <a:cxnSpLocks noChangeShapeType="1"/>
          </p:cNvCxnSpPr>
          <p:nvPr/>
        </p:nvCxnSpPr>
        <p:spPr bwMode="auto">
          <a:xfrm>
            <a:off x="4242312" y="5692417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7" name="Picture 6" descr="07_Pg228_UnFigure_2.jpg"/>
          <p:cNvPicPr>
            <a:picLocks noChangeAspect="1"/>
          </p:cNvPicPr>
          <p:nvPr/>
        </p:nvPicPr>
        <p:blipFill>
          <a:blip r:embed="rId3" cstate="print"/>
          <a:srcRect b="6653"/>
          <a:stretch>
            <a:fillRect/>
          </a:stretch>
        </p:blipFill>
        <p:spPr>
          <a:xfrm>
            <a:off x="1344703" y="2728607"/>
            <a:ext cx="6434912" cy="175914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/>
              <a:t>Single Replacement Reaction: ZnCl</a:t>
            </a:r>
            <a:r>
              <a:rPr lang="en-US" baseline="-25000" dirty="0"/>
              <a:t>2</a:t>
            </a:r>
          </a:p>
        </p:txBody>
      </p:sp>
      <p:pic>
        <p:nvPicPr>
          <p:cNvPr id="4" name="Picture 3" descr="07_Fig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5296" y="1830540"/>
            <a:ext cx="6670359" cy="42248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7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Double Replacement Reaction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75438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</a:pPr>
            <a:r>
              <a:rPr lang="en-US" sz="2400" dirty="0"/>
              <a:t>In a </a:t>
            </a:r>
            <a:r>
              <a:rPr lang="en-US" sz="2400" b="1" dirty="0">
                <a:solidFill>
                  <a:srgbClr val="000000"/>
                </a:solidFill>
              </a:rPr>
              <a:t>double replacement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/>
              <a:t>the positive ions in the reactant compounds switch places.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	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   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  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tabLst>
                <a:tab pos="225425" algn="l"/>
              </a:tabLst>
            </a:pPr>
            <a:r>
              <a:rPr lang="en-US" sz="2400" dirty="0">
                <a:solidFill>
                  <a:srgbClr val="0000FF"/>
                </a:solidFill>
              </a:rPr>
              <a:t>	Ag</a:t>
            </a:r>
            <a:r>
              <a:rPr lang="en-US" sz="2400" dirty="0"/>
              <a:t>NO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</a:t>
            </a:r>
            <a:r>
              <a:rPr lang="en-US" sz="2400" dirty="0">
                <a:solidFill>
                  <a:srgbClr val="FF0000"/>
                </a:solidFill>
              </a:rPr>
              <a:t>Na</a:t>
            </a:r>
            <a:r>
              <a:rPr lang="en-US" sz="2400" dirty="0"/>
              <a:t>Cl(</a:t>
            </a:r>
            <a:r>
              <a:rPr lang="en-US" sz="2400" i="1" dirty="0"/>
              <a:t>aq</a:t>
            </a:r>
            <a:r>
              <a:rPr lang="en-US" sz="2400" dirty="0"/>
              <a:t>)           </a:t>
            </a:r>
            <a:r>
              <a:rPr lang="en-US" sz="2400" dirty="0">
                <a:solidFill>
                  <a:srgbClr val="0000FF"/>
                </a:solidFill>
              </a:rPr>
              <a:t>Ag</a:t>
            </a:r>
            <a:r>
              <a:rPr lang="en-US" sz="2400" dirty="0"/>
              <a:t>Cl(</a:t>
            </a:r>
            <a:r>
              <a:rPr lang="en-US" sz="2400" i="1" dirty="0"/>
              <a:t>s</a:t>
            </a:r>
            <a:r>
              <a:rPr lang="en-US" sz="2400" dirty="0"/>
              <a:t>) + </a:t>
            </a:r>
            <a:r>
              <a:rPr lang="en-US" sz="2400" dirty="0">
                <a:solidFill>
                  <a:srgbClr val="FF0000"/>
                </a:solidFill>
              </a:rPr>
              <a:t>Na</a:t>
            </a:r>
            <a:r>
              <a:rPr lang="en-US" sz="2400" dirty="0"/>
              <a:t>NO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 </a:t>
            </a:r>
          </a:p>
          <a:p>
            <a:pPr marL="0" indent="0" eaLnBrk="1" hangingPunct="1">
              <a:lnSpc>
                <a:spcPct val="140000"/>
              </a:lnSpc>
              <a:buFont typeface="Arial" charset="0"/>
              <a:buNone/>
              <a:tabLst>
                <a:tab pos="225425" algn="l"/>
              </a:tabLst>
            </a:pPr>
            <a:r>
              <a:rPr lang="en-US" sz="2400" dirty="0">
                <a:solidFill>
                  <a:srgbClr val="0000FF"/>
                </a:solidFill>
              </a:rPr>
              <a:t>	Zn</a:t>
            </a:r>
            <a:r>
              <a:rPr lang="en-US" sz="2400" dirty="0"/>
              <a:t>S(</a:t>
            </a:r>
            <a:r>
              <a:rPr lang="en-US" sz="2400" i="1" dirty="0"/>
              <a:t>s</a:t>
            </a:r>
            <a:r>
              <a:rPr lang="en-US" sz="2400" dirty="0"/>
              <a:t>)         + 2</a:t>
            </a:r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dirty="0"/>
              <a:t>Cl(</a:t>
            </a:r>
            <a:r>
              <a:rPr lang="en-US" sz="2400" i="1" dirty="0"/>
              <a:t>aq</a:t>
            </a:r>
            <a:r>
              <a:rPr lang="en-US" sz="2400" dirty="0"/>
              <a:t>)          </a:t>
            </a:r>
            <a:r>
              <a:rPr lang="en-US" sz="2400" dirty="0">
                <a:solidFill>
                  <a:srgbClr val="0000FF"/>
                </a:solidFill>
              </a:rPr>
              <a:t>Zn</a:t>
            </a:r>
            <a:r>
              <a:rPr lang="en-US" sz="2400" dirty="0"/>
              <a:t>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</a:t>
            </a:r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baseline="-25000" dirty="0"/>
              <a:t>2</a:t>
            </a:r>
            <a:r>
              <a:rPr lang="en-US" sz="2400" dirty="0"/>
              <a:t>S(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ts val="100"/>
              </a:spcBef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</p:txBody>
      </p:sp>
      <p:cxnSp>
        <p:nvCxnSpPr>
          <p:cNvPr id="20484" name="Straight Arrow Connector 5"/>
          <p:cNvCxnSpPr>
            <a:cxnSpLocks noChangeShapeType="1"/>
          </p:cNvCxnSpPr>
          <p:nvPr/>
        </p:nvCxnSpPr>
        <p:spPr bwMode="auto">
          <a:xfrm>
            <a:off x="3939612" y="4894262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20485" name="Straight Arrow Connector 5"/>
          <p:cNvCxnSpPr>
            <a:cxnSpLocks noChangeShapeType="1"/>
          </p:cNvCxnSpPr>
          <p:nvPr/>
        </p:nvCxnSpPr>
        <p:spPr bwMode="auto">
          <a:xfrm>
            <a:off x="3962400" y="5440363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pic>
        <p:nvPicPr>
          <p:cNvPr id="7" name="Picture 6" descr="07_Pg230_UnFigure_1.jpg"/>
          <p:cNvPicPr>
            <a:picLocks noChangeAspect="1"/>
          </p:cNvPicPr>
          <p:nvPr/>
        </p:nvPicPr>
        <p:blipFill>
          <a:blip r:embed="rId3" cstate="print"/>
          <a:srcRect b="7935"/>
          <a:stretch>
            <a:fillRect/>
          </a:stretch>
        </p:blipFill>
        <p:spPr>
          <a:xfrm>
            <a:off x="1151104" y="2619145"/>
            <a:ext cx="6841792" cy="16197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5"/>
            <a:ext cx="8015288" cy="914400"/>
          </a:xfrm>
        </p:spPr>
        <p:txBody>
          <a:bodyPr/>
          <a:lstStyle/>
          <a:p>
            <a:pPr eaLnBrk="1" hangingPunct="1"/>
            <a:r>
              <a:rPr lang="en-US" sz="3800" b="1" dirty="0"/>
              <a:t>Converting Moles to Molecules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7924800" cy="4114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2</a:t>
            </a:r>
            <a:r>
              <a:rPr lang="en-US" sz="2400" b="1" dirty="0">
                <a:solidFill>
                  <a:srgbClr val="3B2F90"/>
                </a:solidFill>
              </a:rPr>
              <a:t>  </a:t>
            </a:r>
            <a:r>
              <a:rPr lang="en-US" sz="2400" b="1" dirty="0"/>
              <a:t>Write a plan to convert moles to atoms or 	  	   molecules.</a:t>
            </a: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dirty="0">
                <a:sym typeface="Arial" charset="0"/>
              </a:rPr>
              <a:t>                               </a:t>
            </a:r>
            <a:endParaRPr lang="en-US" sz="2200" baseline="-250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dirty="0">
                <a:solidFill>
                  <a:srgbClr val="0000FF"/>
                </a:solidFill>
              </a:rPr>
              <a:t>	       </a:t>
            </a:r>
            <a:r>
              <a:rPr lang="en-US" sz="2400" dirty="0"/>
              <a:t>    moles of CO</a:t>
            </a:r>
            <a:r>
              <a:rPr lang="en-US" sz="2400" baseline="-25000" dirty="0"/>
              <a:t>2</a:t>
            </a:r>
            <a:r>
              <a:rPr lang="en-US" sz="2400" dirty="0"/>
              <a:t>                               </a:t>
            </a:r>
            <a:r>
              <a:rPr lang="en-US" sz="2400" dirty="0">
                <a:sym typeface="Arial" charset="0"/>
              </a:rPr>
              <a:t>molecules of CO</a:t>
            </a:r>
            <a:r>
              <a:rPr lang="en-US" sz="2400" baseline="-25000" dirty="0">
                <a:sym typeface="Arial" charset="0"/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3</a:t>
            </a:r>
            <a:r>
              <a:rPr lang="en-US" sz="2400" dirty="0">
                <a:solidFill>
                  <a:srgbClr val="3B2F90"/>
                </a:solidFill>
              </a:rPr>
              <a:t>  </a:t>
            </a:r>
            <a:r>
              <a:rPr lang="en-US" sz="2400" b="1" dirty="0"/>
              <a:t>Use Avogadro’</a:t>
            </a:r>
            <a:r>
              <a:rPr lang="en-US" altLang="ja-JP" sz="2400" b="1" dirty="0"/>
              <a:t>s number to write conversion 	  	   factors.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		 1 mole of CO</a:t>
            </a:r>
            <a:r>
              <a:rPr lang="en-US" sz="2400" baseline="-25000" dirty="0"/>
              <a:t>2</a:t>
            </a:r>
            <a:r>
              <a:rPr lang="en-US" sz="2400" dirty="0"/>
              <a:t> = 6.02 </a:t>
            </a:r>
            <a:r>
              <a:rPr lang="en-US" sz="2400" dirty="0">
                <a:ea typeface="Times New Roman" charset="0"/>
                <a:cs typeface="Times New Roman" charset="0"/>
              </a:rPr>
              <a:t>×</a:t>
            </a:r>
            <a:r>
              <a:rPr lang="en-US" sz="2400" dirty="0"/>
              <a:t> 10</a:t>
            </a:r>
            <a:r>
              <a:rPr lang="en-US" sz="2400" baseline="30000" dirty="0"/>
              <a:t>23</a:t>
            </a:r>
            <a:r>
              <a:rPr lang="en-US" sz="2400" dirty="0"/>
              <a:t> molecules of CO</a:t>
            </a:r>
            <a:r>
              <a:rPr lang="en-US" sz="2400" baseline="-25000" dirty="0"/>
              <a:t>2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5" name="Pentagon 4"/>
          <p:cNvSpPr>
            <a:spLocks noChangeArrowheads="1"/>
          </p:cNvSpPr>
          <p:nvPr/>
        </p:nvSpPr>
        <p:spPr bwMode="auto">
          <a:xfrm>
            <a:off x="3657600" y="2895600"/>
            <a:ext cx="1981200" cy="609600"/>
          </a:xfrm>
          <a:prstGeom prst="homePlate">
            <a:avLst>
              <a:gd name="adj" fmla="val 49999"/>
            </a:avLst>
          </a:prstGeom>
          <a:solidFill>
            <a:srgbClr val="91C1D2"/>
          </a:solidFill>
          <a:ln w="10000">
            <a:solidFill>
              <a:srgbClr val="6FB7D7"/>
            </a:solidFill>
            <a:miter lim="800000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Times New Roman" pitchFamily="18" charset="0"/>
                <a:sym typeface="Arial" charset="0"/>
              </a:rPr>
              <a:t>Avogadro’</a:t>
            </a:r>
            <a:r>
              <a:rPr lang="en-US" altLang="ja-JP" sz="2000" b="1" dirty="0">
                <a:latin typeface="Times New Roman" pitchFamily="18" charset="0"/>
                <a:sym typeface="Arial" charset="0"/>
              </a:rPr>
              <a:t>s number </a:t>
            </a:r>
            <a:endParaRPr lang="en-US" sz="2000" b="1" dirty="0">
              <a:latin typeface="Times New Roman" pitchFamily="18" charset="0"/>
            </a:endParaRPr>
          </a:p>
        </p:txBody>
      </p:sp>
      <p:pic>
        <p:nvPicPr>
          <p:cNvPr id="6" name="Picture 1" descr="71_slide1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10200"/>
            <a:ext cx="719772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1270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6"/>
            <a:ext cx="8153400" cy="914400"/>
          </a:xfrm>
        </p:spPr>
        <p:txBody>
          <a:bodyPr/>
          <a:lstStyle/>
          <a:p>
            <a:pPr eaLnBrk="1" hangingPunct="1"/>
            <a:r>
              <a:rPr lang="en-US" dirty="0"/>
              <a:t>Double Replacement Reaction: BaSO</a:t>
            </a:r>
            <a:r>
              <a:rPr lang="en-US" baseline="-25000" dirty="0"/>
              <a:t>4</a:t>
            </a:r>
          </a:p>
        </p:txBody>
      </p:sp>
      <p:pic>
        <p:nvPicPr>
          <p:cNvPr id="4" name="Picture 3" descr="07_Fig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6265" y="1851729"/>
            <a:ext cx="6371470" cy="40310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Combustion Reaction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086600" cy="3835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/>
              <a:t>In a </a:t>
            </a:r>
            <a:r>
              <a:rPr lang="en-US" sz="2400" b="1" dirty="0"/>
              <a:t>combustion reaction</a:t>
            </a:r>
            <a:r>
              <a:rPr lang="en-US" sz="2400" dirty="0"/>
              <a:t>,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/>
              <a:t>a carbon-containing compound burns in oxygen gas to form carbon dioxide (CO</a:t>
            </a:r>
            <a:r>
              <a:rPr lang="en-US" sz="2400" baseline="-25000" dirty="0"/>
              <a:t>2</a:t>
            </a:r>
            <a:r>
              <a:rPr lang="en-US" sz="2400" dirty="0"/>
              <a:t>) and water (H</a:t>
            </a:r>
            <a:r>
              <a:rPr lang="en-US" sz="2400" baseline="-25000" dirty="0"/>
              <a:t>2</a:t>
            </a:r>
            <a:r>
              <a:rPr lang="en-US" sz="2400" dirty="0"/>
              <a:t>O)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/>
              <a:t>energy is released as a product in the form of heat</a:t>
            </a:r>
          </a:p>
          <a:p>
            <a:pPr marL="0" indent="0" eaLnBrk="1" hangingPunct="1">
              <a:buClr>
                <a:srgbClr val="7DA0D0"/>
              </a:buClr>
              <a:buNone/>
            </a:pPr>
            <a:r>
              <a:rPr lang="en-US" sz="2400" dirty="0"/>
              <a:t>        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/>
              <a:t>   	CH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+ 2O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CO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+ 2H</a:t>
            </a:r>
            <a:r>
              <a:rPr lang="en-US" sz="2400" baseline="-25000" dirty="0"/>
              <a:t>2</a:t>
            </a:r>
            <a:r>
              <a:rPr lang="en-US" sz="2400" dirty="0"/>
              <a:t>O(</a:t>
            </a:r>
            <a:r>
              <a:rPr lang="en-US" sz="2400" i="1" dirty="0"/>
              <a:t>g</a:t>
            </a:r>
            <a:r>
              <a:rPr lang="en-US" sz="2400" dirty="0"/>
              <a:t>) + energy</a:t>
            </a:r>
          </a:p>
          <a:p>
            <a:pPr eaLnBrk="1" hangingPunct="1">
              <a:buFont typeface="Arial" charset="0"/>
              <a:buNone/>
            </a:pPr>
            <a:endParaRPr lang="en-US" sz="2400" dirty="0"/>
          </a:p>
          <a:p>
            <a:pPr eaLnBrk="1" hangingPunct="1">
              <a:buFont typeface="Arial" charset="0"/>
              <a:buNone/>
            </a:pPr>
            <a:r>
              <a:rPr lang="en-US" sz="2400" dirty="0"/>
              <a:t>    C</a:t>
            </a:r>
            <a:r>
              <a:rPr lang="en-US" sz="2400" baseline="-25000" dirty="0"/>
              <a:t>3</a:t>
            </a:r>
            <a:r>
              <a:rPr lang="en-US" sz="2400" dirty="0"/>
              <a:t>H</a:t>
            </a:r>
            <a:r>
              <a:rPr lang="en-US" sz="2400" baseline="-25000" dirty="0"/>
              <a:t>8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+ 5O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3CO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+ 4H</a:t>
            </a:r>
            <a:r>
              <a:rPr lang="en-US" sz="2400" baseline="-25000" dirty="0"/>
              <a:t>2</a:t>
            </a:r>
            <a:r>
              <a:rPr lang="en-US" sz="2400" dirty="0"/>
              <a:t>O(</a:t>
            </a:r>
            <a:r>
              <a:rPr lang="en-US" sz="2400" i="1" dirty="0"/>
              <a:t>g</a:t>
            </a:r>
            <a:r>
              <a:rPr lang="en-US" sz="2400" dirty="0"/>
              <a:t>) + energy</a:t>
            </a:r>
          </a:p>
          <a:p>
            <a:pPr eaLnBrk="1" hangingPunct="1">
              <a:buFont typeface="Arial" charset="0"/>
              <a:buNone/>
            </a:pPr>
            <a:endParaRPr lang="en-US" sz="2400" dirty="0"/>
          </a:p>
        </p:txBody>
      </p:sp>
      <p:cxnSp>
        <p:nvCxnSpPr>
          <p:cNvPr id="22532" name="Straight Arrow Connector 5"/>
          <p:cNvCxnSpPr>
            <a:cxnSpLocks noChangeShapeType="1"/>
          </p:cNvCxnSpPr>
          <p:nvPr/>
        </p:nvCxnSpPr>
        <p:spPr bwMode="auto">
          <a:xfrm>
            <a:off x="3200400" y="40386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22533" name="Straight Arrow Connector 5"/>
          <p:cNvCxnSpPr>
            <a:cxnSpLocks noChangeShapeType="1"/>
          </p:cNvCxnSpPr>
          <p:nvPr/>
        </p:nvCxnSpPr>
        <p:spPr bwMode="auto">
          <a:xfrm>
            <a:off x="3276600" y="49530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78ACB7-BB6D-4415-9E65-98A3CE461382}"/>
              </a:ext>
            </a:extLst>
          </p:cNvPr>
          <p:cNvSpPr txBox="1"/>
          <p:nvPr/>
        </p:nvSpPr>
        <p:spPr>
          <a:xfrm>
            <a:off x="3319091" y="4507061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∆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8FF17E-0928-401A-BACF-9C10CF02E716}"/>
              </a:ext>
            </a:extLst>
          </p:cNvPr>
          <p:cNvSpPr txBox="1"/>
          <p:nvPr/>
        </p:nvSpPr>
        <p:spPr>
          <a:xfrm>
            <a:off x="3319091" y="360025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∆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20479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Chemistry Link to Health: Incomplete Combustion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599" y="1825625"/>
            <a:ext cx="8259098" cy="3786188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When a propane heater, fireplace, or woodstove is used to burn fuel, adequate ventilation is needed.  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When the oxygen supply is limited, incomplete combustion occurs</a:t>
            </a:r>
          </a:p>
          <a:p>
            <a:pPr marL="292608" indent="-292608"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from burning gas, oil, or wood and produces CO, carbon monoxide</a:t>
            </a:r>
          </a:p>
          <a:p>
            <a:pPr marL="292608" indent="-292608"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according to the following reaction:</a:t>
            </a: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	2CH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 + 3O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            2CO(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 + 4H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O(g) + heat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3943350" y="5373688"/>
            <a:ext cx="609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A10DAD-3876-47EB-BBCA-B14930E91527}"/>
              </a:ext>
            </a:extLst>
          </p:cNvPr>
          <p:cNvSpPr txBox="1"/>
          <p:nvPr/>
        </p:nvSpPr>
        <p:spPr>
          <a:xfrm>
            <a:off x="4062041" y="491202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1997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204788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Chemistry Link to Health: Incomplete Combustion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685800" y="1676400"/>
            <a:ext cx="8212394" cy="27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700"/>
              </a:spcBef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Carbon monoxide (CO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  <a:p>
            <a:pPr marL="292608" indent="-292608">
              <a:spcBef>
                <a:spcPts val="7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is a colorless, odorless, poisonous gas</a:t>
            </a:r>
          </a:p>
          <a:p>
            <a:pPr marL="292608" indent="-292608">
              <a:spcBef>
                <a:spcPts val="7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attaches to hemoglobin molecules when inhaled</a:t>
            </a:r>
          </a:p>
          <a:p>
            <a:pPr marL="292608" indent="-292608">
              <a:spcBef>
                <a:spcPts val="7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reduces the amount of oxygen gas (O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 that can reach cells</a:t>
            </a:r>
          </a:p>
          <a:p>
            <a:pPr marL="292608" indent="-292608">
              <a:spcBef>
                <a:spcPts val="7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causes a person to experience a reduction in exercise capability, visual perception, and manual dexterity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04789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Chemistry Link to Health: Incomplete Combustion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676400"/>
            <a:ext cx="7772400" cy="4603750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700"/>
              </a:spcBef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Hemoglobin is the protein in the blood that transports O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b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to cells. </a:t>
            </a:r>
          </a:p>
          <a:p>
            <a:pPr>
              <a:spcBef>
                <a:spcPts val="700"/>
              </a:spcBef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ts val="700"/>
              </a:spcBef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When </a:t>
            </a:r>
            <a:r>
              <a:rPr lang="en-US" dirty="0">
                <a:latin typeface="Times New Roman" pitchFamily="18" charset="0"/>
                <a:ea typeface="Times" charset="0"/>
                <a:cs typeface="Times New Roman" pitchFamily="18" charset="0"/>
              </a:rPr>
              <a:t>hemoglobin bound to CO (COHb)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reaches</a:t>
            </a:r>
          </a:p>
          <a:p>
            <a:pPr marL="292608" indent="-292608">
              <a:spcBef>
                <a:spcPts val="7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pitchFamily="18" charset="0"/>
                <a:ea typeface="Times" charset="0"/>
                <a:cs typeface="Times New Roman" pitchFamily="18" charset="0"/>
              </a:rPr>
              <a:t>10%, a person may experience shortness of breath, mild headache, and drowsiness</a:t>
            </a:r>
          </a:p>
          <a:p>
            <a:pPr marL="292608" indent="-292608">
              <a:spcBef>
                <a:spcPts val="7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pitchFamily="18" charset="0"/>
                <a:ea typeface="Times" charset="0"/>
                <a:cs typeface="Times New Roman" pitchFamily="18" charset="0"/>
              </a:rPr>
              <a:t>30%, a person may experience more severe symptoms, including dizziness, mental confusion, severe headache, and nausea</a:t>
            </a:r>
          </a:p>
          <a:p>
            <a:pPr marL="292608" indent="-292608">
              <a:spcBef>
                <a:spcPts val="7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pitchFamily="18" charset="0"/>
                <a:ea typeface="Times" charset="0"/>
                <a:cs typeface="Times New Roman" pitchFamily="18" charset="0"/>
              </a:rPr>
              <a:t>50%, a person could become unconscious and die if not treated immediately with oxygen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25718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Summary of Reaction Types</a:t>
            </a:r>
          </a:p>
        </p:txBody>
      </p:sp>
      <p:pic>
        <p:nvPicPr>
          <p:cNvPr id="4" name="Picture 3" descr="07_05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29" y="1845893"/>
            <a:ext cx="8976898" cy="37003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83820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Identify each reaction as combination, decomposition,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combustion, single replacement, or double replacement.</a:t>
            </a:r>
          </a:p>
          <a:p>
            <a:pPr eaLnBrk="1" hangingPunct="1">
              <a:lnSpc>
                <a:spcPct val="170000"/>
              </a:lnSpc>
              <a:buFont typeface="Arial" charset="0"/>
              <a:buNone/>
            </a:pPr>
            <a:r>
              <a:rPr lang="en-US" sz="2400" dirty="0"/>
              <a:t>A.  2Al(</a:t>
            </a:r>
            <a:r>
              <a:rPr lang="en-US" sz="2400" i="1" dirty="0"/>
              <a:t>s</a:t>
            </a:r>
            <a:r>
              <a:rPr lang="en-US" sz="2400" dirty="0"/>
              <a:t>) + 3H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           Al</a:t>
            </a:r>
            <a:r>
              <a:rPr lang="en-US" sz="2400" baseline="-25000" dirty="0"/>
              <a:t>2</a:t>
            </a:r>
            <a:r>
              <a:rPr lang="en-US" sz="2400" dirty="0"/>
              <a:t>(SO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+ 3H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170000"/>
              </a:lnSpc>
              <a:buFont typeface="Arial" charset="0"/>
              <a:buNone/>
            </a:pPr>
            <a:r>
              <a:rPr lang="en-US" sz="2400" dirty="0"/>
              <a:t>B.  Na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+ 2AgNO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           Ag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+ 2NaNO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170000"/>
              </a:lnSpc>
              <a:buFont typeface="Arial" charset="0"/>
              <a:buNone/>
            </a:pPr>
            <a:r>
              <a:rPr lang="en-US" sz="2400" dirty="0"/>
              <a:t>C.  3C(</a:t>
            </a:r>
            <a:r>
              <a:rPr lang="en-US" sz="2400" i="1" dirty="0"/>
              <a:t>s</a:t>
            </a:r>
            <a:r>
              <a:rPr lang="en-US" sz="2400" dirty="0"/>
              <a:t>) + 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           2Fe(</a:t>
            </a:r>
            <a:r>
              <a:rPr lang="en-US" sz="2400" i="1" dirty="0"/>
              <a:t>s</a:t>
            </a:r>
            <a:r>
              <a:rPr lang="en-US" sz="2400" dirty="0"/>
              <a:t>) + 3CO(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170000"/>
              </a:lnSpc>
              <a:buFont typeface="Arial" charset="0"/>
              <a:buNone/>
            </a:pPr>
            <a:r>
              <a:rPr lang="en-US" sz="2400" dirty="0"/>
              <a:t>D.  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+ 3O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  </a:t>
            </a:r>
            <a:r>
              <a:rPr lang="en-US" sz="2400" dirty="0">
                <a:sym typeface="Arial" charset="0"/>
              </a:rPr>
              <a:t>2CO</a:t>
            </a:r>
            <a:r>
              <a:rPr lang="en-US" sz="2400" baseline="-25000" dirty="0">
                <a:sym typeface="Arial" charset="0"/>
              </a:rPr>
              <a:t>2</a:t>
            </a:r>
            <a:r>
              <a:rPr lang="en-US" sz="2400" dirty="0">
                <a:sym typeface="Arial" charset="0"/>
              </a:rPr>
              <a:t>(</a:t>
            </a:r>
            <a:r>
              <a:rPr lang="en-US" sz="2400" i="1" dirty="0">
                <a:sym typeface="Arial" charset="0"/>
              </a:rPr>
              <a:t>g</a:t>
            </a:r>
            <a:r>
              <a:rPr lang="en-US" sz="2400" dirty="0">
                <a:sym typeface="Arial" charset="0"/>
              </a:rPr>
              <a:t>) + 2H</a:t>
            </a:r>
            <a:r>
              <a:rPr lang="en-US" sz="2400" baseline="-25000" dirty="0">
                <a:sym typeface="Arial" charset="0"/>
              </a:rPr>
              <a:t>2</a:t>
            </a:r>
            <a:r>
              <a:rPr lang="en-US" sz="2400" dirty="0">
                <a:sym typeface="Arial" charset="0"/>
              </a:rPr>
              <a:t>O(</a:t>
            </a:r>
            <a:r>
              <a:rPr lang="en-US" sz="2400" i="1" dirty="0">
                <a:sym typeface="Arial" charset="0"/>
              </a:rPr>
              <a:t>g</a:t>
            </a:r>
            <a:r>
              <a:rPr lang="en-US" sz="2400" dirty="0">
                <a:sym typeface="Arial" charset="0"/>
              </a:rPr>
              <a:t>)</a:t>
            </a:r>
            <a:endParaRPr lang="en-US" sz="2400" dirty="0"/>
          </a:p>
        </p:txBody>
      </p:sp>
      <p:cxnSp>
        <p:nvCxnSpPr>
          <p:cNvPr id="27652" name="Straight Arrow Connector 5"/>
          <p:cNvCxnSpPr>
            <a:cxnSpLocks noChangeShapeType="1"/>
          </p:cNvCxnSpPr>
          <p:nvPr/>
        </p:nvCxnSpPr>
        <p:spPr bwMode="auto">
          <a:xfrm>
            <a:off x="3886200" y="29718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27653" name="Straight Arrow Connector 5"/>
          <p:cNvCxnSpPr>
            <a:cxnSpLocks noChangeShapeType="1"/>
          </p:cNvCxnSpPr>
          <p:nvPr/>
        </p:nvCxnSpPr>
        <p:spPr bwMode="auto">
          <a:xfrm>
            <a:off x="4611328" y="3637936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27654" name="Straight Arrow Connector 5"/>
          <p:cNvCxnSpPr>
            <a:cxnSpLocks noChangeShapeType="1"/>
          </p:cNvCxnSpPr>
          <p:nvPr/>
        </p:nvCxnSpPr>
        <p:spPr bwMode="auto">
          <a:xfrm>
            <a:off x="3352800" y="4331112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27655" name="Straight Arrow Connector 5"/>
          <p:cNvCxnSpPr>
            <a:cxnSpLocks noChangeShapeType="1"/>
          </p:cNvCxnSpPr>
          <p:nvPr/>
        </p:nvCxnSpPr>
        <p:spPr bwMode="auto">
          <a:xfrm>
            <a:off x="3505200" y="505624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19074"/>
            <a:ext cx="7600950" cy="9906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Identify each reaction as combination, decomposition,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combustion, single replacement, or double replacement.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en-US" sz="2400" dirty="0"/>
              <a:t>A.  2Al(</a:t>
            </a:r>
            <a:r>
              <a:rPr lang="en-US" sz="2400" i="1" dirty="0"/>
              <a:t>s</a:t>
            </a:r>
            <a:r>
              <a:rPr lang="en-US" sz="2400" dirty="0"/>
              <a:t>) + 3H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           Al</a:t>
            </a:r>
            <a:r>
              <a:rPr lang="en-US" sz="2400" baseline="-25000" dirty="0"/>
              <a:t>2</a:t>
            </a:r>
            <a:r>
              <a:rPr lang="en-US" sz="2400" dirty="0"/>
              <a:t>(SO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+ 3H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en-US" sz="2400" dirty="0"/>
              <a:t>					</a:t>
            </a:r>
            <a:r>
              <a:rPr lang="en-US" sz="2400" dirty="0">
                <a:solidFill>
                  <a:srgbClr val="FF0000"/>
                </a:solidFill>
              </a:rPr>
              <a:t>        Single Replacement</a:t>
            </a: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en-US" sz="2400" dirty="0"/>
              <a:t>B.  Na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+ 2AgNO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           Ag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+ 2NaNO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en-US" sz="2400" dirty="0"/>
              <a:t>					        </a:t>
            </a:r>
            <a:r>
              <a:rPr lang="en-US" sz="2400" dirty="0">
                <a:solidFill>
                  <a:srgbClr val="FF0000"/>
                </a:solidFill>
              </a:rPr>
              <a:t>Double Replacement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</p:txBody>
      </p:sp>
      <p:cxnSp>
        <p:nvCxnSpPr>
          <p:cNvPr id="28676" name="Straight Arrow Connector 5"/>
          <p:cNvCxnSpPr>
            <a:cxnSpLocks noChangeShapeType="1"/>
          </p:cNvCxnSpPr>
          <p:nvPr/>
        </p:nvCxnSpPr>
        <p:spPr bwMode="auto">
          <a:xfrm>
            <a:off x="3886200" y="3485536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28677" name="Straight Arrow Connector 5"/>
          <p:cNvCxnSpPr>
            <a:cxnSpLocks noChangeShapeType="1"/>
          </p:cNvCxnSpPr>
          <p:nvPr/>
        </p:nvCxnSpPr>
        <p:spPr bwMode="auto">
          <a:xfrm>
            <a:off x="4624388" y="4498975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600950" cy="9906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Identify each reaction as combination, decomposition,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combustion, single replacement, or double replacement.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C.  3C(s) + Fe2O3(s)            2Fe(s) + 3CO(g)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smtClean="0"/>
              <a:t>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Single replacement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"/>
              </a:spcBef>
              <a:buFont typeface="Arial" charset="0"/>
              <a:buNone/>
            </a:pPr>
            <a:r>
              <a:rPr lang="en-US" sz="2400" dirty="0"/>
              <a:t>C.  N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 2NO(</a:t>
            </a:r>
            <a:r>
              <a:rPr lang="en-US" sz="2400" i="1" dirty="0"/>
              <a:t>g</a:t>
            </a:r>
            <a:r>
              <a:rPr lang="en-US" sz="2400" dirty="0"/>
              <a:t>)  </a:t>
            </a:r>
            <a:r>
              <a:rPr lang="en-US" sz="2400" dirty="0">
                <a:solidFill>
                  <a:srgbClr val="FF0000"/>
                </a:solidFill>
              </a:rPr>
              <a:t>Combination</a:t>
            </a:r>
          </a:p>
          <a:p>
            <a:pPr eaLnBrk="1" hangingPunct="1">
              <a:lnSpc>
                <a:spcPct val="150000"/>
              </a:lnSpc>
              <a:spcBef>
                <a:spcPts val="100"/>
              </a:spcBef>
              <a:buFont typeface="Arial" charset="0"/>
              <a:buNone/>
            </a:pPr>
            <a:r>
              <a:rPr lang="en-US" sz="2400" dirty="0"/>
              <a:t>D.  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+ 3O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 </a:t>
            </a:r>
            <a:r>
              <a:rPr lang="en-US" sz="2400" dirty="0">
                <a:sym typeface="Arial" charset="0"/>
              </a:rPr>
              <a:t>2CO</a:t>
            </a:r>
            <a:r>
              <a:rPr lang="en-US" sz="2400" baseline="-25000" dirty="0">
                <a:sym typeface="Arial" charset="0"/>
              </a:rPr>
              <a:t>2</a:t>
            </a:r>
            <a:r>
              <a:rPr lang="en-US" sz="2400" dirty="0">
                <a:sym typeface="Arial" charset="0"/>
              </a:rPr>
              <a:t>(</a:t>
            </a:r>
            <a:r>
              <a:rPr lang="en-US" sz="2400" i="1" dirty="0">
                <a:sym typeface="Arial" charset="0"/>
              </a:rPr>
              <a:t>g</a:t>
            </a:r>
            <a:r>
              <a:rPr lang="en-US" sz="2400" dirty="0">
                <a:sym typeface="Arial" charset="0"/>
              </a:rPr>
              <a:t>) + 2H</a:t>
            </a:r>
            <a:r>
              <a:rPr lang="en-US" sz="2400" baseline="-25000" dirty="0">
                <a:sym typeface="Arial" charset="0"/>
              </a:rPr>
              <a:t>2</a:t>
            </a:r>
            <a:r>
              <a:rPr lang="en-US" sz="2400" dirty="0">
                <a:sym typeface="Arial" charset="0"/>
              </a:rPr>
              <a:t>O(</a:t>
            </a:r>
            <a:r>
              <a:rPr lang="en-US" sz="2400" i="1" dirty="0">
                <a:sym typeface="Arial" charset="0"/>
              </a:rPr>
              <a:t>g</a:t>
            </a:r>
            <a:r>
              <a:rPr lang="en-US" sz="2400" dirty="0">
                <a:sym typeface="Arial" charset="0"/>
              </a:rPr>
              <a:t>)  </a:t>
            </a:r>
          </a:p>
          <a:p>
            <a:pPr eaLnBrk="1" hangingPunct="1">
              <a:lnSpc>
                <a:spcPct val="150000"/>
              </a:lnSpc>
              <a:spcBef>
                <a:spcPts val="100"/>
              </a:spcBef>
              <a:buFont typeface="Arial" charset="0"/>
              <a:buNone/>
            </a:pPr>
            <a:r>
              <a:rPr lang="en-US" sz="2400" dirty="0">
                <a:solidFill>
                  <a:srgbClr val="FF0000"/>
                </a:solidFill>
                <a:sym typeface="Arial" charset="0"/>
              </a:rPr>
              <a:t>					      Combustion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endParaRPr lang="en-US" sz="2400" dirty="0"/>
          </a:p>
        </p:txBody>
      </p:sp>
      <p:cxnSp>
        <p:nvCxnSpPr>
          <p:cNvPr id="29700" name="Straight Arrow Connector 5"/>
          <p:cNvCxnSpPr>
            <a:cxnSpLocks noChangeShapeType="1"/>
          </p:cNvCxnSpPr>
          <p:nvPr/>
        </p:nvCxnSpPr>
        <p:spPr bwMode="auto">
          <a:xfrm>
            <a:off x="3493938" y="3093498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>
            <a:off x="2992185" y="4045721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88</a:t>
            </a:fld>
            <a:endParaRPr lang="en-US" dirty="0"/>
          </a:p>
        </p:txBody>
      </p:sp>
      <p:cxnSp>
        <p:nvCxnSpPr>
          <p:cNvPr id="7" name="Straight Arrow Connector 5"/>
          <p:cNvCxnSpPr>
            <a:cxnSpLocks noChangeShapeType="1"/>
          </p:cNvCxnSpPr>
          <p:nvPr/>
        </p:nvCxnSpPr>
        <p:spPr bwMode="auto">
          <a:xfrm>
            <a:off x="3449385" y="4616865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5502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7600950" cy="9906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76200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Identify each reaction as combination, decomposition,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combustion, single replacement, or double replacement.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400" dirty="0"/>
              <a:t>A.  3Ba(</a:t>
            </a:r>
            <a:r>
              <a:rPr lang="en-US" sz="2400" i="1" dirty="0"/>
              <a:t>s</a:t>
            </a:r>
            <a:r>
              <a:rPr lang="en-US" sz="2400" dirty="0"/>
              <a:t>) + N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Ba</a:t>
            </a:r>
            <a:r>
              <a:rPr lang="en-US" sz="2400" baseline="-25000" dirty="0"/>
              <a:t>3</a:t>
            </a:r>
            <a:r>
              <a:rPr lang="en-US" sz="2400" dirty="0"/>
              <a:t>N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	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400" dirty="0"/>
              <a:t>B.  2Ag(</a:t>
            </a:r>
            <a:r>
              <a:rPr lang="en-US" sz="2400" i="1" dirty="0"/>
              <a:t>s</a:t>
            </a:r>
            <a:r>
              <a:rPr lang="en-US" sz="2400" dirty="0"/>
              <a:t>) + H</a:t>
            </a:r>
            <a:r>
              <a:rPr lang="en-US" sz="2400" baseline="-25000" dirty="0"/>
              <a:t>2</a:t>
            </a:r>
            <a:r>
              <a:rPr lang="en-US" sz="2400" dirty="0"/>
              <a:t>S(</a:t>
            </a:r>
            <a:r>
              <a:rPr lang="en-US" sz="2400" i="1" dirty="0"/>
              <a:t>aq</a:t>
            </a:r>
            <a:r>
              <a:rPr lang="en-US" sz="2400" dirty="0"/>
              <a:t>)           Ag</a:t>
            </a:r>
            <a:r>
              <a:rPr lang="en-US" sz="2400" baseline="-25000" dirty="0"/>
              <a:t>2</a:t>
            </a:r>
            <a:r>
              <a:rPr lang="en-US" sz="2400" dirty="0"/>
              <a:t>S(</a:t>
            </a:r>
            <a:r>
              <a:rPr lang="en-US" sz="2400" i="1" dirty="0"/>
              <a:t>s</a:t>
            </a:r>
            <a:r>
              <a:rPr lang="en-US" sz="2400" dirty="0"/>
              <a:t>) + 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	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400" dirty="0"/>
              <a:t>C.  2C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6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+ 7O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4CO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+ 6H</a:t>
            </a:r>
            <a:r>
              <a:rPr lang="en-US" sz="2400" baseline="-25000" dirty="0"/>
              <a:t>2</a:t>
            </a:r>
            <a:r>
              <a:rPr lang="en-US" sz="2400" dirty="0"/>
              <a:t>O(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400" dirty="0"/>
              <a:t>D.  PbCl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K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         2KCl(</a:t>
            </a:r>
            <a:r>
              <a:rPr lang="en-US" sz="2400" i="1" dirty="0"/>
              <a:t>aq</a:t>
            </a:r>
            <a:r>
              <a:rPr lang="en-US" sz="2400" dirty="0"/>
              <a:t>) + PbSO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400" dirty="0"/>
              <a:t>E.</a:t>
            </a:r>
            <a:r>
              <a:rPr lang="en-US" sz="2400" dirty="0">
                <a:solidFill>
                  <a:schemeClr val="accent1"/>
                </a:solidFill>
              </a:rPr>
              <a:t>  </a:t>
            </a:r>
            <a:r>
              <a:rPr lang="en-US" sz="2400" dirty="0"/>
              <a:t>K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          K</a:t>
            </a:r>
            <a:r>
              <a:rPr lang="en-US" sz="2400" baseline="-25000" dirty="0"/>
              <a:t>2</a:t>
            </a:r>
            <a:r>
              <a:rPr lang="en-US" sz="2400" dirty="0"/>
              <a:t>O(</a:t>
            </a:r>
            <a:r>
              <a:rPr lang="en-US" sz="2400" i="1" dirty="0"/>
              <a:t>aq</a:t>
            </a:r>
            <a:r>
              <a:rPr lang="en-US" sz="2400" dirty="0"/>
              <a:t>) + CO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  <a:endParaRPr lang="en-US" sz="2400" baseline="-25000" dirty="0"/>
          </a:p>
        </p:txBody>
      </p:sp>
      <p:cxnSp>
        <p:nvCxnSpPr>
          <p:cNvPr id="30724" name="Straight Arrow Connector 5"/>
          <p:cNvCxnSpPr>
            <a:cxnSpLocks noChangeShapeType="1"/>
          </p:cNvCxnSpPr>
          <p:nvPr/>
        </p:nvCxnSpPr>
        <p:spPr bwMode="auto">
          <a:xfrm>
            <a:off x="3071813" y="295275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30725" name="Straight Arrow Connector 5"/>
          <p:cNvCxnSpPr>
            <a:cxnSpLocks noChangeShapeType="1"/>
          </p:cNvCxnSpPr>
          <p:nvPr/>
        </p:nvCxnSpPr>
        <p:spPr bwMode="auto">
          <a:xfrm>
            <a:off x="3395663" y="35941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30726" name="Straight Arrow Connector 5"/>
          <p:cNvCxnSpPr>
            <a:cxnSpLocks noChangeShapeType="1"/>
          </p:cNvCxnSpPr>
          <p:nvPr/>
        </p:nvCxnSpPr>
        <p:spPr bwMode="auto">
          <a:xfrm>
            <a:off x="3535363" y="4230688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30727" name="Straight Arrow Connector 5"/>
          <p:cNvCxnSpPr>
            <a:cxnSpLocks noChangeShapeType="1"/>
          </p:cNvCxnSpPr>
          <p:nvPr/>
        </p:nvCxnSpPr>
        <p:spPr bwMode="auto">
          <a:xfrm>
            <a:off x="4081463" y="485775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30728" name="Straight Arrow Connector 5"/>
          <p:cNvCxnSpPr>
            <a:cxnSpLocks noChangeShapeType="1"/>
          </p:cNvCxnSpPr>
          <p:nvPr/>
        </p:nvCxnSpPr>
        <p:spPr bwMode="auto">
          <a:xfrm>
            <a:off x="2386013" y="5514975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6"/>
            <a:ext cx="8015288" cy="914400"/>
          </a:xfrm>
        </p:spPr>
        <p:txBody>
          <a:bodyPr/>
          <a:lstStyle/>
          <a:p>
            <a:pPr eaLnBrk="1" hangingPunct="1"/>
            <a:r>
              <a:rPr lang="en-US" sz="3800" b="1" dirty="0"/>
              <a:t>Converting Moles to Molecules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8229600" cy="4114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dirty="0">
              <a:solidFill>
                <a:srgbClr val="F00C0C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4</a:t>
            </a:r>
            <a:r>
              <a:rPr lang="en-US" sz="2400" b="1" dirty="0">
                <a:solidFill>
                  <a:srgbClr val="3B2F90"/>
                </a:solidFill>
              </a:rPr>
              <a:t> </a:t>
            </a:r>
            <a:r>
              <a:rPr lang="en-US" sz="2400" dirty="0">
                <a:solidFill>
                  <a:srgbClr val="3B2F90"/>
                </a:solidFill>
              </a:rPr>
              <a:t> </a:t>
            </a:r>
            <a:r>
              <a:rPr lang="en-US" sz="2400" b="1" dirty="0"/>
              <a:t>Set up the problem to calculate the number of 		   particles.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           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endParaRPr lang="en-US" sz="2400" baseline="-250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Font typeface="Arial" charset="0"/>
              <a:buNone/>
            </a:pPr>
            <a:r>
              <a:rPr lang="en-US" sz="2400" dirty="0"/>
              <a:t>	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19300" y="3238081"/>
            <a:ext cx="5105400" cy="1077913"/>
            <a:chOff x="2019300" y="3238081"/>
            <a:chExt cx="5105400" cy="1077913"/>
          </a:xfrm>
        </p:grpSpPr>
        <p:pic>
          <p:nvPicPr>
            <p:cNvPr id="9" name="Picture 1" descr="71_slide1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3238081"/>
              <a:ext cx="510540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flipV="1">
              <a:off x="2514600" y="3541207"/>
              <a:ext cx="1066800" cy="1524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4953000" y="3675185"/>
              <a:ext cx="1143000" cy="1524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72500" y="12701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7600950" cy="9906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76200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Identify each reaction as combination, decomposition,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combustion, single replacement, or double replacement.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400" dirty="0"/>
              <a:t>A.  3Ba(</a:t>
            </a:r>
            <a:r>
              <a:rPr lang="en-US" sz="2400" i="1" dirty="0"/>
              <a:t>s</a:t>
            </a:r>
            <a:r>
              <a:rPr lang="en-US" sz="2400" dirty="0"/>
              <a:t>) + N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  Ba</a:t>
            </a:r>
            <a:r>
              <a:rPr lang="en-US" sz="2400" baseline="-25000" dirty="0"/>
              <a:t>3</a:t>
            </a:r>
            <a:r>
              <a:rPr lang="en-US" sz="2400" dirty="0"/>
              <a:t>N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	</a:t>
            </a:r>
            <a:r>
              <a:rPr lang="en-US" sz="2400" dirty="0">
                <a:solidFill>
                  <a:srgbClr val="F75959"/>
                </a:solidFill>
              </a:rPr>
              <a:t>    </a:t>
            </a:r>
            <a:r>
              <a:rPr lang="en-US" sz="2400" dirty="0">
                <a:solidFill>
                  <a:srgbClr val="FF0000"/>
                </a:solidFill>
              </a:rPr>
              <a:t>Combination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/>
              <a:t>B.  2Ag(</a:t>
            </a:r>
            <a:r>
              <a:rPr lang="en-US" sz="2400" i="1" dirty="0"/>
              <a:t>s</a:t>
            </a:r>
            <a:r>
              <a:rPr lang="en-US" sz="2400" dirty="0"/>
              <a:t>) + H</a:t>
            </a:r>
            <a:r>
              <a:rPr lang="en-US" sz="2400" baseline="-25000" dirty="0"/>
              <a:t>2</a:t>
            </a:r>
            <a:r>
              <a:rPr lang="en-US" sz="2400" dirty="0"/>
              <a:t>S(</a:t>
            </a:r>
            <a:r>
              <a:rPr lang="en-US" sz="2400" i="1" dirty="0"/>
              <a:t>aq</a:t>
            </a:r>
            <a:r>
              <a:rPr lang="en-US" sz="2400" dirty="0"/>
              <a:t>)           Ag</a:t>
            </a:r>
            <a:r>
              <a:rPr lang="en-US" sz="2400" baseline="-25000" dirty="0"/>
              <a:t>2</a:t>
            </a:r>
            <a:r>
              <a:rPr lang="en-US" sz="2400" dirty="0"/>
              <a:t>S(</a:t>
            </a:r>
            <a:r>
              <a:rPr lang="en-US" sz="2400" i="1" dirty="0"/>
              <a:t>s</a:t>
            </a:r>
            <a:r>
              <a:rPr lang="en-US" sz="2400" dirty="0"/>
              <a:t>) + H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	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/>
              <a:t>						    </a:t>
            </a:r>
            <a:r>
              <a:rPr lang="en-US" sz="2400" dirty="0">
                <a:solidFill>
                  <a:srgbClr val="FF0000"/>
                </a:solidFill>
              </a:rPr>
              <a:t>Single Replacement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/>
              <a:t>C.  2C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6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+ 7O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4CO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+ 6H</a:t>
            </a:r>
            <a:r>
              <a:rPr lang="en-US" sz="2400" baseline="-25000" dirty="0"/>
              <a:t>2</a:t>
            </a:r>
            <a:r>
              <a:rPr lang="en-US" sz="2400" dirty="0"/>
              <a:t>O(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/>
              <a:t>						</a:t>
            </a:r>
            <a:r>
              <a:rPr lang="en-US" sz="2400" dirty="0">
                <a:solidFill>
                  <a:srgbClr val="FF0000"/>
                </a:solidFill>
              </a:rPr>
              <a:t>    Combustion</a:t>
            </a:r>
          </a:p>
        </p:txBody>
      </p:sp>
      <p:cxnSp>
        <p:nvCxnSpPr>
          <p:cNvPr id="31748" name="Straight Arrow Connector 5"/>
          <p:cNvCxnSpPr>
            <a:cxnSpLocks noChangeShapeType="1"/>
          </p:cNvCxnSpPr>
          <p:nvPr/>
        </p:nvCxnSpPr>
        <p:spPr bwMode="auto">
          <a:xfrm>
            <a:off x="3111500" y="3325813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31749" name="Straight Arrow Connector 5"/>
          <p:cNvCxnSpPr>
            <a:cxnSpLocks noChangeShapeType="1"/>
          </p:cNvCxnSpPr>
          <p:nvPr/>
        </p:nvCxnSpPr>
        <p:spPr bwMode="auto">
          <a:xfrm>
            <a:off x="3429000" y="38100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31750" name="Straight Arrow Connector 5"/>
          <p:cNvCxnSpPr>
            <a:cxnSpLocks noChangeShapeType="1"/>
          </p:cNvCxnSpPr>
          <p:nvPr/>
        </p:nvCxnSpPr>
        <p:spPr bwMode="auto">
          <a:xfrm>
            <a:off x="3521075" y="4745038"/>
            <a:ext cx="609600" cy="1587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4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Identify each reaction as combination, decomposition,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combustion, single replacement, or double replacement.</a:t>
            </a:r>
          </a:p>
          <a:p>
            <a:pPr eaLnBrk="1" hangingPunct="1">
              <a:buFont typeface="Arial" charset="0"/>
              <a:buNone/>
            </a:pPr>
            <a:endParaRPr lang="en-US" sz="2400" dirty="0"/>
          </a:p>
          <a:p>
            <a:pPr eaLnBrk="1" hangingPunct="1">
              <a:buFont typeface="Arial" charset="0"/>
              <a:buNone/>
            </a:pPr>
            <a:r>
              <a:rPr lang="en-US" sz="2400" dirty="0"/>
              <a:t>D.  PbCl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K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           2KCl(</a:t>
            </a:r>
            <a:r>
              <a:rPr lang="en-US" sz="2400" i="1" dirty="0"/>
              <a:t>aq</a:t>
            </a:r>
            <a:r>
              <a:rPr lang="en-US" sz="2400" dirty="0"/>
              <a:t>) + PbSO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/>
              <a:t>					</a:t>
            </a:r>
            <a:r>
              <a:rPr lang="en-US" sz="2400" dirty="0">
                <a:solidFill>
                  <a:srgbClr val="F75959"/>
                </a:solidFill>
              </a:rPr>
              <a:t>             </a:t>
            </a:r>
            <a:r>
              <a:rPr lang="en-US" sz="2400" dirty="0">
                <a:solidFill>
                  <a:srgbClr val="FF0000"/>
                </a:solidFill>
              </a:rPr>
              <a:t>Double Replacement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/>
              <a:t>E.</a:t>
            </a:r>
            <a:r>
              <a:rPr lang="en-US" sz="2400" dirty="0">
                <a:solidFill>
                  <a:schemeClr val="accent1"/>
                </a:solidFill>
              </a:rPr>
              <a:t>  </a:t>
            </a:r>
            <a:r>
              <a:rPr lang="en-US" sz="2400" dirty="0"/>
              <a:t>K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          K</a:t>
            </a:r>
            <a:r>
              <a:rPr lang="en-US" sz="2400" baseline="-25000" dirty="0"/>
              <a:t>2</a:t>
            </a:r>
            <a:r>
              <a:rPr lang="en-US" sz="2400" dirty="0"/>
              <a:t>O(</a:t>
            </a:r>
            <a:r>
              <a:rPr lang="en-US" sz="2400" i="1" dirty="0"/>
              <a:t>aq</a:t>
            </a:r>
            <a:r>
              <a:rPr lang="en-US" sz="2400" dirty="0"/>
              <a:t>) + CO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solidFill>
                  <a:srgbClr val="F75959"/>
                </a:solidFill>
              </a:rPr>
              <a:t>						</a:t>
            </a:r>
            <a:r>
              <a:rPr lang="en-US" sz="2400" dirty="0">
                <a:solidFill>
                  <a:srgbClr val="FF0000"/>
                </a:solidFill>
              </a:rPr>
              <a:t>Decomposition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400" baseline="-25000" dirty="0"/>
              <a:t>						  </a:t>
            </a:r>
          </a:p>
        </p:txBody>
      </p:sp>
      <p:cxnSp>
        <p:nvCxnSpPr>
          <p:cNvPr id="32772" name="Straight Arrow Connector 5"/>
          <p:cNvCxnSpPr>
            <a:cxnSpLocks noChangeShapeType="1"/>
          </p:cNvCxnSpPr>
          <p:nvPr/>
        </p:nvCxnSpPr>
        <p:spPr bwMode="auto">
          <a:xfrm>
            <a:off x="4144963" y="32766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32773" name="Straight Arrow Connector 5"/>
          <p:cNvCxnSpPr>
            <a:cxnSpLocks noChangeShapeType="1"/>
          </p:cNvCxnSpPr>
          <p:nvPr/>
        </p:nvCxnSpPr>
        <p:spPr bwMode="auto">
          <a:xfrm>
            <a:off x="2411413" y="4191000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09559"/>
            <a:ext cx="821055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	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>7.6  </a:t>
            </a:r>
            <a:r>
              <a:rPr lang="en-US" dirty="0">
                <a:solidFill>
                  <a:srgbClr val="800000"/>
                </a:solidFill>
              </a:rPr>
              <a:t>Oxidation−Reduction Reactions</a:t>
            </a:r>
            <a:br>
              <a:rPr lang="en-US" dirty="0">
                <a:solidFill>
                  <a:srgbClr val="800000"/>
                </a:solidFill>
              </a:rPr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0100" y="1524000"/>
            <a:ext cx="7543800" cy="4419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Times New Roman" charset="0"/>
              <a:buNone/>
            </a:pPr>
            <a:r>
              <a:rPr lang="en-US" sz="3600" b="1" dirty="0"/>
              <a:t>	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609600" y="52578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3D9D1E"/>
                </a:solidFill>
                <a:latin typeface="Times New Roman" pitchFamily="18" charset="0"/>
              </a:rPr>
              <a:t>Learning Goal 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Define the terms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oxidation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reduction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; identify the reactants oxidized and reduced.</a:t>
            </a: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609600" y="1676400"/>
            <a:ext cx="3276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pitchFamily="18" charset="0"/>
              </a:rPr>
              <a:t>Rust forms when the oxygen in the air reacts with iron. In this process, electrons are transferred from one substance to another.</a:t>
            </a:r>
          </a:p>
        </p:txBody>
      </p:sp>
      <p:pic>
        <p:nvPicPr>
          <p:cNvPr id="7" name="Picture 6" descr="07_Pg232_UnFigur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83080"/>
            <a:ext cx="4187952" cy="3291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0" y="1445567"/>
            <a:ext cx="3749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© 2018 Pearson Education Ltd.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28638" y="261940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Oxidation−Reduction Reactions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467600" cy="4419600"/>
          </a:xfrm>
        </p:spPr>
        <p:txBody>
          <a:bodyPr/>
          <a:lstStyle/>
          <a:p>
            <a:pPr marL="0" indent="0" eaLnBrk="1" hangingPunct="1">
              <a:buSzTx/>
              <a:buFont typeface="Arial" charset="0"/>
              <a:buNone/>
            </a:pPr>
            <a:r>
              <a:rPr lang="en-US" sz="2400" dirty="0"/>
              <a:t>An oxidation</a:t>
            </a:r>
            <a:r>
              <a:rPr lang="en-US" sz="2400" dirty="0">
                <a:ea typeface="Times New Roman" charset="0"/>
                <a:cs typeface="Times New Roman" charset="0"/>
              </a:rPr>
              <a:t>–</a:t>
            </a:r>
            <a:r>
              <a:rPr lang="en-US" sz="2400" dirty="0"/>
              <a:t>reduction reaction </a:t>
            </a:r>
          </a:p>
          <a:p>
            <a:pPr marL="292608" indent="-292608" eaLnBrk="1" hangingPunct="1">
              <a:buSzTx/>
            </a:pPr>
            <a:r>
              <a:rPr lang="en-US" sz="2400" dirty="0"/>
              <a:t>provides us with energy from food</a:t>
            </a:r>
          </a:p>
          <a:p>
            <a:pPr marL="292608" indent="-292608" eaLnBrk="1" hangingPunct="1">
              <a:buSzTx/>
            </a:pPr>
            <a:r>
              <a:rPr lang="en-US" sz="2400" dirty="0"/>
              <a:t>provides electrical energy in batteries</a:t>
            </a:r>
          </a:p>
          <a:p>
            <a:pPr marL="292608" indent="-292608" eaLnBrk="1" hangingPunct="1">
              <a:buSzTx/>
            </a:pPr>
            <a:r>
              <a:rPr lang="en-US" sz="2400" dirty="0"/>
              <a:t>occurs when iron rusts:</a:t>
            </a:r>
          </a:p>
          <a:p>
            <a:pPr marL="292608" indent="-292608" eaLnBrk="1" hangingPunct="1">
              <a:buSzTx/>
            </a:pPr>
            <a:endParaRPr lang="en-US" sz="2400" dirty="0"/>
          </a:p>
          <a:p>
            <a:pPr marL="0" indent="0" algn="ctr" eaLnBrk="1" hangingPunct="1">
              <a:buSzTx/>
              <a:buFont typeface="Arial" charset="0"/>
              <a:buNone/>
            </a:pPr>
            <a:r>
              <a:rPr lang="en-US" sz="2400" dirty="0"/>
              <a:t>4Fe(</a:t>
            </a:r>
            <a:r>
              <a:rPr lang="en-US" sz="2400" i="1" dirty="0"/>
              <a:t>s</a:t>
            </a:r>
            <a:r>
              <a:rPr lang="en-US" sz="2400" dirty="0"/>
              <a:t>) + 3O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2Fe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</a:p>
        </p:txBody>
      </p:sp>
      <p:cxnSp>
        <p:nvCxnSpPr>
          <p:cNvPr id="13316" name="Straight Arrow Connector 5"/>
          <p:cNvCxnSpPr>
            <a:cxnSpLocks noChangeShapeType="1"/>
          </p:cNvCxnSpPr>
          <p:nvPr/>
        </p:nvCxnSpPr>
        <p:spPr bwMode="auto">
          <a:xfrm>
            <a:off x="4409827" y="4102326"/>
            <a:ext cx="609600" cy="1588"/>
          </a:xfrm>
          <a:prstGeom prst="straightConnector1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66631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7_Pg232_UnFigure_2.jpg"/>
          <p:cNvPicPr>
            <a:picLocks noChangeAspect="1"/>
          </p:cNvPicPr>
          <p:nvPr/>
        </p:nvPicPr>
        <p:blipFill>
          <a:blip r:embed="rId2" cstate="print"/>
          <a:srcRect b="3338"/>
          <a:stretch>
            <a:fillRect/>
          </a:stretch>
        </p:blipFill>
        <p:spPr>
          <a:xfrm>
            <a:off x="3603665" y="2418503"/>
            <a:ext cx="4939621" cy="3117214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28638" y="223839"/>
            <a:ext cx="7600950" cy="990600"/>
          </a:xfrm>
        </p:spPr>
        <p:txBody>
          <a:bodyPr/>
          <a:lstStyle/>
          <a:p>
            <a:pPr eaLnBrk="1" hangingPunct="1"/>
            <a:r>
              <a:rPr lang="en-US" dirty="0"/>
              <a:t>Oxidation−</a:t>
            </a:r>
            <a:r>
              <a:rPr lang="en-US" dirty="0" smtClean="0"/>
              <a:t>Reduction Reactions</a:t>
            </a:r>
            <a:endParaRPr lang="en-US" dirty="0"/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924800" cy="4800600"/>
          </a:xfrm>
        </p:spPr>
        <p:txBody>
          <a:bodyPr/>
          <a:lstStyle/>
          <a:p>
            <a:pPr marL="0" indent="0" eaLnBrk="1" hangingPunct="1">
              <a:spcBef>
                <a:spcPts val="100"/>
              </a:spcBef>
              <a:buClr>
                <a:srgbClr val="00CC00"/>
              </a:buClr>
              <a:buSzTx/>
              <a:buFontTx/>
              <a:buNone/>
            </a:pPr>
            <a:r>
              <a:rPr lang="en-US" sz="2400" dirty="0"/>
              <a:t>In </a:t>
            </a:r>
            <a:r>
              <a:rPr lang="en-US" sz="2400" dirty="0">
                <a:solidFill>
                  <a:srgbClr val="000000"/>
                </a:solidFill>
              </a:rPr>
              <a:t>an </a:t>
            </a:r>
            <a:r>
              <a:rPr lang="en-US" sz="2400" b="1" dirty="0">
                <a:solidFill>
                  <a:srgbClr val="000000"/>
                </a:solidFill>
              </a:rPr>
              <a:t>oxidation</a:t>
            </a:r>
            <a:r>
              <a:rPr lang="en-US" sz="2400" b="1" dirty="0">
                <a:ea typeface="Times New Roman" charset="0"/>
                <a:cs typeface="Times New Roman" charset="0"/>
              </a:rPr>
              <a:t>–</a:t>
            </a:r>
            <a:r>
              <a:rPr lang="en-US" sz="2400" b="1" dirty="0"/>
              <a:t>reduction</a:t>
            </a:r>
            <a:r>
              <a:rPr lang="en-US" sz="2400" b="1" dirty="0">
                <a:solidFill>
                  <a:srgbClr val="000000"/>
                </a:solidFill>
              </a:rPr>
              <a:t> reaction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/>
              <a:t>electrons are transferred from one substance to another.</a:t>
            </a:r>
          </a:p>
          <a:p>
            <a:pPr marL="0" indent="0" eaLnBrk="1" hangingPunct="1">
              <a:buClr>
                <a:schemeClr val="bg2"/>
              </a:buClr>
              <a:buSzTx/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buClr>
                <a:srgbClr val="00CC00"/>
              </a:buClr>
              <a:buSzTx/>
              <a:buFontTx/>
              <a:buNone/>
            </a:pPr>
            <a:r>
              <a:rPr lang="en-US" sz="2400" dirty="0"/>
              <a:t>                       </a:t>
            </a:r>
          </a:p>
          <a:p>
            <a:pPr marL="0" indent="0" eaLnBrk="1" hangingPunct="1">
              <a:buClr>
                <a:srgbClr val="00CC00"/>
              </a:buClr>
              <a:buSzTx/>
              <a:buFontTx/>
              <a:buNone/>
            </a:pPr>
            <a:r>
              <a:rPr lang="en-US" sz="2400" dirty="0"/>
              <a:t> 	</a:t>
            </a:r>
          </a:p>
          <a:p>
            <a:pPr marL="0" indent="0" eaLnBrk="1" hangingPunct="1">
              <a:lnSpc>
                <a:spcPct val="50000"/>
              </a:lnSpc>
              <a:buFont typeface="Arial" charset="0"/>
              <a:buNone/>
            </a:pPr>
            <a:endParaRPr lang="en-US" sz="2400" dirty="0"/>
          </a:p>
          <a:p>
            <a:pPr marL="0" indent="0" eaLnBrk="1" hangingPunct="1">
              <a:buFont typeface="Arial" charset="0"/>
              <a:buNone/>
            </a:pPr>
            <a:r>
              <a:rPr lang="en-US" sz="2400" dirty="0"/>
              <a:t>		</a:t>
            </a:r>
          </a:p>
          <a:p>
            <a:pPr marL="0" indent="0"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None/>
            </a:pPr>
            <a:endParaRPr lang="en-US" sz="2400" b="1" dirty="0"/>
          </a:p>
          <a:p>
            <a:pPr marL="0" indent="0" eaLnBrk="1" hangingPunct="1"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</a:rPr>
              <a:t>OIL RIG</a:t>
            </a:r>
          </a:p>
          <a:p>
            <a:pPr marL="292608" indent="-292608" eaLnBrk="1" hangingPunct="1"/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/>
              <a:t>xidation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s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oss of electrons</a:t>
            </a:r>
          </a:p>
          <a:p>
            <a:pPr marL="292608" indent="-292608" eaLnBrk="1" hangingPunct="1"/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/>
              <a:t>eduction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s </a:t>
            </a:r>
            <a:r>
              <a:rPr lang="en-US" sz="2400" dirty="0">
                <a:solidFill>
                  <a:srgbClr val="FF0000"/>
                </a:solidFill>
              </a:rPr>
              <a:t>G</a:t>
            </a:r>
            <a:r>
              <a:rPr lang="en-US" sz="2400" dirty="0"/>
              <a:t>ain of electrons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5319" y="164507"/>
            <a:ext cx="3258725" cy="990600"/>
          </a:xfrm>
        </p:spPr>
        <p:txBody>
          <a:bodyPr/>
          <a:lstStyle/>
          <a:p>
            <a:pPr eaLnBrk="1" hangingPunct="1"/>
            <a:r>
              <a:rPr lang="en-US" dirty="0"/>
              <a:t>Oxidation and Reduction 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800600" cy="4800600"/>
          </a:xfrm>
        </p:spPr>
        <p:txBody>
          <a:bodyPr/>
          <a:lstStyle/>
          <a:p>
            <a:pPr marL="0" indent="0" eaLnBrk="1" hangingPunct="1">
              <a:buClr>
                <a:srgbClr val="00CC00"/>
              </a:buClr>
              <a:buSzTx/>
              <a:buFontTx/>
              <a:buNone/>
            </a:pPr>
            <a:r>
              <a:rPr lang="en-US" sz="2400" dirty="0"/>
              <a:t>The green patina on the Statue of Liberty is due to the oxidation of copper metal as it forms a green solid, CuO.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en-US" sz="2400" dirty="0"/>
              <a:t>2Cu(</a:t>
            </a:r>
            <a:r>
              <a:rPr lang="en-US" sz="2400" i="1" dirty="0"/>
              <a:t>s</a:t>
            </a:r>
            <a:r>
              <a:rPr lang="en-US" sz="2400" dirty="0"/>
              <a:t>)               </a:t>
            </a:r>
            <a:r>
              <a:rPr lang="en-US" sz="2400" dirty="0">
                <a:sym typeface="Arial" charset="0"/>
              </a:rPr>
              <a:t>2Cu</a:t>
            </a:r>
            <a:r>
              <a:rPr lang="en-US" sz="2400" baseline="30000" dirty="0">
                <a:sym typeface="Arial" charset="0"/>
              </a:rPr>
              <a:t>2+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  <a:r>
              <a:rPr lang="en-US" sz="2400" baseline="30000" dirty="0">
                <a:sym typeface="Arial" charset="0"/>
              </a:rPr>
              <a:t> </a:t>
            </a:r>
            <a:r>
              <a:rPr lang="en-US" sz="2400" dirty="0">
                <a:sym typeface="Arial" charset="0"/>
              </a:rPr>
              <a:t>+ 4</a:t>
            </a:r>
            <a:r>
              <a:rPr lang="en-US" sz="2400" i="1" dirty="0">
                <a:sym typeface="Arial" charset="0"/>
              </a:rPr>
              <a:t>e</a:t>
            </a:r>
            <a:r>
              <a:rPr lang="en-US" sz="2400" baseline="30000" dirty="0">
                <a:sym typeface="Symbol" charset="2"/>
              </a:rPr>
              <a:t>−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imes" charset="0"/>
                <a:cs typeface="Times New Roman" pitchFamily="18" charset="0"/>
                <a:sym typeface="Symbol" charset="2"/>
              </a:rPr>
              <a:t>oxidation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Times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+ 4</a:t>
            </a:r>
            <a:r>
              <a:rPr lang="en-US" sz="2400" i="1" dirty="0">
                <a:sym typeface="Arial" charset="0"/>
              </a:rPr>
              <a:t>e</a:t>
            </a:r>
            <a:r>
              <a:rPr lang="en-US" sz="2400" baseline="30000" dirty="0">
                <a:sym typeface="Symbol" charset="2"/>
              </a:rPr>
              <a:t>−                       </a:t>
            </a:r>
            <a:r>
              <a:rPr lang="en-US" sz="2400" dirty="0">
                <a:sym typeface="Arial" charset="0"/>
              </a:rPr>
              <a:t>2O</a:t>
            </a:r>
            <a:r>
              <a:rPr lang="en-US" sz="2400" baseline="30000" dirty="0">
                <a:sym typeface="Arial" charset="0"/>
              </a:rPr>
              <a:t>2</a:t>
            </a:r>
            <a:r>
              <a:rPr lang="en-US" sz="2400" i="1" baseline="30000" dirty="0">
                <a:sym typeface="Symbol" charset="2"/>
              </a:rPr>
              <a:t>− </a:t>
            </a:r>
            <a:r>
              <a:rPr lang="en-US" sz="2400" dirty="0">
                <a:sym typeface="Arial" charset="0"/>
              </a:rPr>
              <a:t>(</a:t>
            </a:r>
            <a:r>
              <a:rPr lang="en-US" sz="2400" i="1" dirty="0">
                <a:sym typeface="Arial" charset="0"/>
              </a:rPr>
              <a:t>s</a:t>
            </a:r>
            <a:r>
              <a:rPr lang="en-US" sz="2400" dirty="0">
                <a:sym typeface="Arial" charset="0"/>
              </a:rPr>
              <a:t>)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imes" charset="0"/>
                <a:cs typeface="Times New Roman" pitchFamily="18" charset="0"/>
                <a:sym typeface="Symbol" charset="2"/>
              </a:rPr>
              <a:t>reduction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Times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00CC00"/>
              </a:buClr>
              <a:buSzTx/>
              <a:buFont typeface="Arial" charset="0"/>
              <a:buNone/>
            </a:pPr>
            <a:r>
              <a:rPr lang="en-US" sz="2400" dirty="0"/>
              <a:t>2Cu(</a:t>
            </a:r>
            <a:r>
              <a:rPr lang="en-US" sz="2400" i="1" dirty="0"/>
              <a:t>s</a:t>
            </a:r>
            <a:r>
              <a:rPr lang="en-US" sz="2400" dirty="0"/>
              <a:t>) + 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              </a:t>
            </a:r>
            <a:r>
              <a:rPr lang="en-US" sz="2400" dirty="0">
                <a:sym typeface="Arial" charset="0"/>
              </a:rPr>
              <a:t>2CuO(</a:t>
            </a:r>
            <a:r>
              <a:rPr lang="en-US" sz="2400" i="1" dirty="0">
                <a:sym typeface="Arial" charset="0"/>
              </a:rPr>
              <a:t>s</a:t>
            </a:r>
            <a:r>
              <a:rPr lang="en-US" sz="2400" dirty="0">
                <a:sym typeface="Arial" charset="0"/>
              </a:rPr>
              <a:t>)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697038" y="3402013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2309798" y="4432418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6" name="Line 4"/>
          <p:cNvSpPr>
            <a:spLocks noChangeShapeType="1"/>
          </p:cNvSpPr>
          <p:nvPr/>
        </p:nvSpPr>
        <p:spPr bwMode="auto">
          <a:xfrm>
            <a:off x="2728898" y="545695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685800" y="4191000"/>
            <a:ext cx="441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pic>
        <p:nvPicPr>
          <p:cNvPr id="10" name="Picture 9" descr="07_Pg233_UnFigur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5257" y="1549600"/>
            <a:ext cx="2523269" cy="3758800"/>
          </a:xfrm>
          <a:prstGeom prst="rect">
            <a:avLst/>
          </a:prstGeom>
        </p:spPr>
      </p:pic>
      <p:pic>
        <p:nvPicPr>
          <p:cNvPr id="1026" name="Picture 2" descr="G:\08VOL4\Graphics\Powerpoint\PEARSON\PE006-TIMBERLAKE-13e\Final Files\Core chemistry skill-oxid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7829" y="373789"/>
            <a:ext cx="2579454" cy="80186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4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28638" y="223838"/>
            <a:ext cx="7600950" cy="990600"/>
          </a:xfrm>
        </p:spPr>
        <p:txBody>
          <a:bodyPr/>
          <a:lstStyle/>
          <a:p>
            <a:pPr eaLnBrk="1" hangingPunct="1"/>
            <a:r>
              <a:rPr lang="en-US" dirty="0"/>
              <a:t>Zn Transfers Electrons to Cu</a:t>
            </a:r>
            <a:r>
              <a:rPr lang="en-US" baseline="30000" dirty="0"/>
              <a:t>2+</a:t>
            </a:r>
          </a:p>
        </p:txBody>
      </p:sp>
      <p:pic>
        <p:nvPicPr>
          <p:cNvPr id="5" name="Picture 4" descr="07_Fig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916" y="2135827"/>
            <a:ext cx="8005717" cy="37801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528638" y="261934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ea typeface="Times New Roman" charset="0"/>
                <a:cs typeface="Times New Roman" charset="0"/>
              </a:rPr>
              <a:t>Learning Check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239000" cy="41148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en-US" sz="2400" dirty="0"/>
              <a:t>Identify each of the following as oxidation or reduction:</a:t>
            </a:r>
          </a:p>
          <a:p>
            <a:pPr marL="609600" indent="-609600" eaLnBrk="1" hangingPunct="1"/>
            <a:endParaRPr lang="en-US" sz="2400" dirty="0"/>
          </a:p>
          <a:p>
            <a:pPr marL="609600" indent="-609600"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400" dirty="0"/>
              <a:t>____  A.  Sn(</a:t>
            </a:r>
            <a:r>
              <a:rPr lang="en-US" sz="2400" i="1" dirty="0"/>
              <a:t>s</a:t>
            </a:r>
            <a:r>
              <a:rPr lang="en-US" sz="2400" dirty="0"/>
              <a:t>)           Sn</a:t>
            </a:r>
            <a:r>
              <a:rPr lang="en-US" sz="2400" baseline="30000" dirty="0"/>
              <a:t>4+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+ 4</a:t>
            </a:r>
            <a:r>
              <a:rPr lang="en-US" sz="2400" i="1" dirty="0"/>
              <a:t>e</a:t>
            </a:r>
            <a:r>
              <a:rPr lang="en-US" sz="2400" baseline="30000" dirty="0"/>
              <a:t>−</a:t>
            </a:r>
            <a:endParaRPr lang="en-US" sz="2400" baseline="30000" dirty="0">
              <a:ea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400" dirty="0"/>
              <a:t>____  B.  Fe</a:t>
            </a:r>
            <a:r>
              <a:rPr lang="en-US" sz="2400" baseline="30000" dirty="0"/>
              <a:t>3+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+ 1</a:t>
            </a:r>
            <a:r>
              <a:rPr lang="en-US" sz="2400" i="1" dirty="0"/>
              <a:t>e</a:t>
            </a:r>
            <a:r>
              <a:rPr lang="en-US" sz="2400" baseline="30000" dirty="0"/>
              <a:t>−</a:t>
            </a:r>
            <a:r>
              <a:rPr lang="en-US" sz="2400" dirty="0">
                <a:ea typeface="Arial" charset="0"/>
                <a:cs typeface="Arial" charset="0"/>
              </a:rPr>
              <a:t>           </a:t>
            </a:r>
            <a:r>
              <a:rPr lang="en-US" sz="2400" dirty="0"/>
              <a:t>Fe</a:t>
            </a:r>
            <a:r>
              <a:rPr lang="en-US" sz="2400" baseline="30000" dirty="0"/>
              <a:t>2+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	</a:t>
            </a:r>
          </a:p>
          <a:p>
            <a:pPr marL="609600" indent="-609600"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400" dirty="0"/>
              <a:t>____  C.  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+ 2</a:t>
            </a:r>
            <a:r>
              <a:rPr lang="en-US" sz="2400" i="1" dirty="0"/>
              <a:t>e</a:t>
            </a:r>
            <a:r>
              <a:rPr lang="en-US" sz="2400" baseline="30000" dirty="0"/>
              <a:t>−</a:t>
            </a:r>
            <a:r>
              <a:rPr lang="en-US" sz="2400" b="1" dirty="0"/>
              <a:t>            </a:t>
            </a:r>
            <a:r>
              <a:rPr lang="en-US" sz="2400" dirty="0"/>
              <a:t>2Cl</a:t>
            </a:r>
            <a:r>
              <a:rPr lang="en-US" sz="2400" baseline="30000" dirty="0"/>
              <a:t>−</a:t>
            </a:r>
            <a:r>
              <a:rPr lang="en-US" sz="2400" i="1" dirty="0">
                <a:latin typeface="Symbol" charset="2"/>
                <a:sym typeface="Arial" charset="0"/>
              </a:rPr>
              <a:t> 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</a:t>
            </a:r>
          </a:p>
          <a:p>
            <a:pPr marL="609600" indent="-609600" eaLnBrk="1" hangingPunct="1">
              <a:buFont typeface="Arial" charset="0"/>
              <a:buNone/>
            </a:pPr>
            <a:endParaRPr lang="en-US" sz="2400" dirty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639609" y="286861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3761252" y="3392488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414" name="Line 4"/>
          <p:cNvSpPr>
            <a:spLocks noChangeShapeType="1"/>
          </p:cNvSpPr>
          <p:nvPr/>
        </p:nvSpPr>
        <p:spPr bwMode="auto">
          <a:xfrm>
            <a:off x="3447646" y="3925888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528637" y="223840"/>
            <a:ext cx="7600950" cy="9906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239000" cy="41148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en-US" sz="2400" dirty="0"/>
              <a:t>Identify each of the following as oxidation or reduction:</a:t>
            </a:r>
          </a:p>
          <a:p>
            <a:pPr marL="609600" indent="-609600" eaLnBrk="1" hangingPunct="1"/>
            <a:endParaRPr lang="en-US" sz="2400" dirty="0"/>
          </a:p>
          <a:p>
            <a:pPr marL="609600" indent="-609600"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Oxidation</a:t>
            </a:r>
            <a:r>
              <a:rPr lang="en-US" sz="2400" dirty="0"/>
              <a:t>	A.  Sn(</a:t>
            </a:r>
            <a:r>
              <a:rPr lang="en-US" sz="2400" i="1" dirty="0"/>
              <a:t>s</a:t>
            </a:r>
            <a:r>
              <a:rPr lang="en-US" sz="2400" dirty="0"/>
              <a:t>)           Sn</a:t>
            </a:r>
            <a:r>
              <a:rPr lang="en-US" sz="2400" baseline="30000" dirty="0"/>
              <a:t>4+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+ 4</a:t>
            </a:r>
            <a:r>
              <a:rPr lang="en-US" sz="2400" i="1" dirty="0"/>
              <a:t>e</a:t>
            </a:r>
            <a:r>
              <a:rPr lang="en-US" sz="2400" baseline="30000" dirty="0"/>
              <a:t>−</a:t>
            </a:r>
            <a:endParaRPr lang="en-US" sz="2400" baseline="30000" dirty="0">
              <a:ea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Reduction</a:t>
            </a:r>
            <a:r>
              <a:rPr lang="en-US" sz="2400" dirty="0"/>
              <a:t>	B.  Fe</a:t>
            </a:r>
            <a:r>
              <a:rPr lang="en-US" sz="2400" baseline="30000" dirty="0"/>
              <a:t>3+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 + 1</a:t>
            </a:r>
            <a:r>
              <a:rPr lang="en-US" sz="2400" i="1" dirty="0"/>
              <a:t>e</a:t>
            </a:r>
            <a:r>
              <a:rPr lang="en-US" sz="2400" baseline="30000" dirty="0"/>
              <a:t>−</a:t>
            </a:r>
            <a:r>
              <a:rPr lang="en-US" sz="2400" dirty="0">
                <a:ea typeface="Arial" charset="0"/>
                <a:cs typeface="Arial" charset="0"/>
              </a:rPr>
              <a:t>          </a:t>
            </a:r>
            <a:r>
              <a:rPr lang="en-US" sz="2400" dirty="0"/>
              <a:t>Fe</a:t>
            </a:r>
            <a:r>
              <a:rPr lang="en-US" sz="2400" baseline="30000" dirty="0"/>
              <a:t>2+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</a:t>
            </a:r>
          </a:p>
          <a:p>
            <a:pPr marL="609600" indent="-609600"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Reduction</a:t>
            </a:r>
            <a:r>
              <a:rPr lang="en-US" sz="2400" dirty="0"/>
              <a:t>	C.  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+ 2</a:t>
            </a:r>
            <a:r>
              <a:rPr lang="en-US" sz="2400" i="1" dirty="0"/>
              <a:t>e</a:t>
            </a:r>
            <a:r>
              <a:rPr lang="en-US" sz="2400" baseline="30000" dirty="0"/>
              <a:t>−</a:t>
            </a:r>
            <a:r>
              <a:rPr lang="en-US" sz="2400" b="1" dirty="0"/>
              <a:t>         </a:t>
            </a:r>
            <a:r>
              <a:rPr lang="en-US" sz="2400" dirty="0">
                <a:sym typeface="Arial" charset="0"/>
              </a:rPr>
              <a:t>  </a:t>
            </a:r>
            <a:r>
              <a:rPr lang="en-US" sz="2400" dirty="0"/>
              <a:t>2Cl</a:t>
            </a:r>
            <a:r>
              <a:rPr lang="en-US" sz="2400" baseline="30000" dirty="0"/>
              <a:t>− </a:t>
            </a:r>
            <a:r>
              <a:rPr lang="en-US" sz="2400" dirty="0"/>
              <a:t>(</a:t>
            </a:r>
            <a:r>
              <a:rPr lang="en-US" sz="2400" i="1" dirty="0"/>
              <a:t>aq</a:t>
            </a:r>
            <a:r>
              <a:rPr lang="en-US" sz="2400" dirty="0"/>
              <a:t>)</a:t>
            </a:r>
          </a:p>
          <a:p>
            <a:pPr marL="609600" indent="-609600" eaLnBrk="1" hangingPunct="1">
              <a:buFont typeface="Arial" charset="0"/>
              <a:buNone/>
            </a:pPr>
            <a:endParaRPr lang="en-US" sz="2400" dirty="0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724275" y="2792413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4837113" y="332581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438" name="Line 4"/>
          <p:cNvSpPr>
            <a:spLocks noChangeShapeType="1"/>
          </p:cNvSpPr>
          <p:nvPr/>
        </p:nvSpPr>
        <p:spPr bwMode="auto">
          <a:xfrm flipV="1">
            <a:off x="4570413" y="3830638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528638" y="26193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676400"/>
            <a:ext cx="7954297" cy="4114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Arial" charset="0"/>
              <a:buNone/>
            </a:pPr>
            <a:r>
              <a:rPr lang="en-US" sz="2400" dirty="0"/>
              <a:t>In light-sensitive sunglasses, UV light initiates an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Arial" charset="0"/>
              <a:buNone/>
            </a:pPr>
            <a:r>
              <a:rPr lang="en-US" sz="2400" dirty="0"/>
              <a:t>oxidation</a:t>
            </a:r>
            <a:r>
              <a:rPr lang="en-US" sz="2400" dirty="0">
                <a:ea typeface="Times New Roman" charset="0"/>
                <a:cs typeface="Times New Roman" charset="0"/>
              </a:rPr>
              <a:t>–</a:t>
            </a:r>
            <a:r>
              <a:rPr lang="en-US" sz="2400" dirty="0"/>
              <a:t>reduction reaction.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Arial" charset="0"/>
              <a:buNone/>
            </a:pPr>
            <a:r>
              <a:rPr lang="en-US" sz="2400" dirty="0"/>
              <a:t>		2Ag</a:t>
            </a:r>
            <a:r>
              <a:rPr lang="en-US" sz="2400" baseline="30000" dirty="0"/>
              <a:t>+ </a:t>
            </a:r>
            <a:r>
              <a:rPr lang="en-US" sz="2400" dirty="0"/>
              <a:t>+ 2Cl</a:t>
            </a:r>
            <a:r>
              <a:rPr lang="en-US" sz="2400" baseline="30000" dirty="0"/>
              <a:t>−</a:t>
            </a:r>
            <a:r>
              <a:rPr lang="en-US" sz="2400" dirty="0"/>
              <a:t>                </a:t>
            </a:r>
            <a:r>
              <a:rPr lang="en-US" sz="2400" dirty="0">
                <a:sym typeface="Arial" charset="0"/>
              </a:rPr>
              <a:t>2</a:t>
            </a:r>
            <a:r>
              <a:rPr lang="en-US" sz="2400" dirty="0"/>
              <a:t>Ag + Cl</a:t>
            </a:r>
            <a:r>
              <a:rPr lang="en-US" sz="2400" baseline="-25000" dirty="0"/>
              <a:t>2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Arial" charset="0"/>
              <a:buNone/>
            </a:pPr>
            <a:r>
              <a:rPr lang="en-US" sz="2400" dirty="0"/>
              <a:t>A.  Which reactant is oxidized?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Arial" charset="0"/>
              <a:buNone/>
            </a:pPr>
            <a:r>
              <a:rPr lang="en-US" sz="2400" dirty="0"/>
              <a:t>B.  Which reactant is reduced?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309938" y="30480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3233738" y="25908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uv light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244475"/>
          </a:xfrm>
        </p:spPr>
        <p:txBody>
          <a:bodyPr/>
          <a:lstStyle/>
          <a:p>
            <a:fld id="{47F1A70E-00B8-2644-A4A7-45D268C46510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6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&amp;#x0D;&amp;#x0A;Chapter 7&amp;amp;#x09;&amp;#x0D;&amp;#x0A;Chemical Quantities and Reactions&amp;#x0D;&amp;#x0A;&amp;quot;&quot;/&gt;&lt;property id=&quot;20307&quot; value=&quot;338&quot;/&gt;&lt;/object&gt;&lt;object type=&quot;3&quot; unique_id=&quot;10006&quot;&gt;&lt;property id=&quot;20148&quot; value=&quot;5&quot;/&gt;&lt;property id=&quot;20300&quot; value=&quot;Slide 2 - &amp;quot;&amp;#x0D;&amp;#x0A;7.1  The Mole&amp;#x0D;&amp;#x0A;&amp;quot;&quot;/&gt;&lt;property id=&quot;20307&quot; value=&quot;428&quot;/&gt;&lt;/object&gt;&lt;object type=&quot;3&quot; unique_id=&quot;10007&quot;&gt;&lt;property id=&quot;20148&quot; value=&quot;5&quot;/&gt;&lt;property id=&quot;20300&quot; value=&quot;Slide 3 - &amp;quot;Avogadro’s Number&amp;quot;&quot;/&gt;&lt;property id=&quot;20307&quot; value=&quot;382&quot;/&gt;&lt;/object&gt;&lt;object type=&quot;3&quot; unique_id=&quot;10008&quot;&gt;&lt;property id=&quot;20148&quot; value=&quot;5&quot;/&gt;&lt;property id=&quot;20300&quot; value=&quot;Slide 4 - &amp;quot;Mole of Atoms &amp;quot;&quot;/&gt;&lt;property id=&quot;20307&quot; value=&quot;409&quot;/&gt;&lt;/object&gt;&lt;object type=&quot;3&quot; unique_id=&quot;10009&quot;&gt;&lt;property id=&quot;20148&quot; value=&quot;5&quot;/&gt;&lt;property id=&quot;20300&quot; value=&quot;Slide 5 - &amp;quot;Particles in 1-Mole Quantities&amp;quot;&quot;/&gt;&lt;property id=&quot;20307&quot; value=&quot;314&quot;/&gt;&lt;/object&gt;&lt;object type=&quot;3&quot; unique_id=&quot;10010&quot;&gt;&lt;property id=&quot;20148&quot; value=&quot;5&quot;/&gt;&lt;property id=&quot;20300&quot; value=&quot;Slide 6 - &amp;quot;Avogadro’s Number&amp;quot;&quot;/&gt;&lt;property id=&quot;20307&quot; value=&quot;410&quot;/&gt;&lt;/object&gt;&lt;object type=&quot;3&quot; unique_id=&quot;10012&quot;&gt;&lt;property id=&quot;20148&quot; value=&quot;5&quot;/&gt;&lt;property id=&quot;20300&quot; value=&quot;Slide 7 - &amp;quot;Converting Moles to Molecules&amp;quot;&quot;/&gt;&lt;property id=&quot;20307&quot; value=&quot;413&quot;/&gt;&lt;/object&gt;&lt;object type=&quot;3&quot; unique_id=&quot;10013&quot;&gt;&lt;property id=&quot;20148&quot; value=&quot;5&quot;/&gt;&lt;property id=&quot;20300&quot; value=&quot;Slide 8 - &amp;quot;Converting Moles to Molecules&amp;quot;&quot;/&gt;&lt;property id=&quot;20307&quot; value=&quot;414&quot;/&gt;&lt;/object&gt;&lt;object type=&quot;3&quot; unique_id=&quot;10014&quot;&gt;&lt;property id=&quot;20148&quot; value=&quot;5&quot;/&gt;&lt;property id=&quot;20300&quot; value=&quot;Slide 9 - &amp;quot;Converting Moles to Molecules&amp;quot;&quot;/&gt;&lt;property id=&quot;20307&quot; value=&quot;415&quot;/&gt;&lt;/object&gt;&lt;object type=&quot;3&quot; unique_id=&quot;10015&quot;&gt;&lt;property id=&quot;20148&quot; value=&quot;5&quot;/&gt;&lt;property id=&quot;20300&quot; value=&quot;Slide 10 - &amp;quot;Learning Check&amp;quot;&quot;/&gt;&lt;property id=&quot;20307&quot; value=&quot;416&quot;/&gt;&lt;/object&gt;&lt;object type=&quot;3&quot; unique_id=&quot;10016&quot;&gt;&lt;property id=&quot;20148&quot; value=&quot;5&quot;/&gt;&lt;property id=&quot;20300&quot; value=&quot;Slide 11 - &amp;quot;Solution&amp;quot;&quot;/&gt;&lt;property id=&quot;20307&quot; value=&quot;398&quot;/&gt;&lt;/object&gt;&lt;object type=&quot;3&quot; unique_id=&quot;10017&quot;&gt;&lt;property id=&quot;20148&quot; value=&quot;5&quot;/&gt;&lt;property id=&quot;20300&quot; value=&quot;Slide 12 - &amp;quot;Solution&amp;quot;&quot;/&gt;&lt;property id=&quot;20307&quot; value=&quot;422&quot;/&gt;&lt;/object&gt;&lt;object type=&quot;3&quot; unique_id=&quot;10018&quot;&gt;&lt;property id=&quot;20148&quot; value=&quot;5&quot;/&gt;&lt;property id=&quot;20300&quot; value=&quot;Slide 13 - &amp;quot;Solution&amp;quot;&quot;/&gt;&lt;property id=&quot;20307&quot; value=&quot;423&quot;/&gt;&lt;/object&gt;&lt;object type=&quot;3&quot; unique_id=&quot;10019&quot;&gt;&lt;property id=&quot;20148&quot; value=&quot;5&quot;/&gt;&lt;property id=&quot;20300&quot; value=&quot;Slide 14 - &amp;quot;Learning Check&amp;quot;&quot;/&gt;&lt;property id=&quot;20307&quot; value=&quot;400&quot;/&gt;&lt;/object&gt;&lt;object type=&quot;3&quot; unique_id=&quot;10020&quot;&gt;&lt;property id=&quot;20148&quot; value=&quot;5&quot;/&gt;&lt;property id=&quot;20300&quot; value=&quot;Slide 15 - &amp;quot;Solution&amp;quot;&quot;/&gt;&lt;property id=&quot;20307&quot; value=&quot;425&quot;/&gt;&lt;/object&gt;&lt;object type=&quot;3&quot; unique_id=&quot;10021&quot;&gt;&lt;property id=&quot;20148&quot; value=&quot;5&quot;/&gt;&lt;property id=&quot;20300&quot; value=&quot;Slide 16 - &amp;quot;Solution&amp;quot;&quot;/&gt;&lt;property id=&quot;20307&quot; value=&quot;426&quot;/&gt;&lt;/object&gt;&lt;object type=&quot;3&quot; unique_id=&quot;10022&quot;&gt;&lt;property id=&quot;20148&quot; value=&quot;5&quot;/&gt;&lt;property id=&quot;20300&quot; value=&quot;Slide 17 - &amp;quot;Solution&amp;quot;&quot;/&gt;&lt;property id=&quot;20307&quot; value=&quot;427&quot;/&gt;&lt;/object&gt;&lt;object type=&quot;3&quot; unique_id=&quot;10023&quot;&gt;&lt;property id=&quot;20148&quot; value=&quot;5&quot;/&gt;&lt;property id=&quot;20300&quot; value=&quot;Slide 18 - &amp;quot;Moles of Elements in a Formula&amp;quot;&quot;/&gt;&lt;property id=&quot;20307&quot; value=&quot;383&quot;/&gt;&lt;/object&gt;&lt;object type=&quot;3&quot; unique_id=&quot;10024&quot;&gt;&lt;property id=&quot;20148&quot; value=&quot;5&quot;/&gt;&lt;property id=&quot;20300&quot; value=&quot;Slide 19 - &amp;quot;Moles of Elements in a Formula&amp;quot;&quot;/&gt;&lt;property id=&quot;20307&quot; value=&quot;417&quot;/&gt;&lt;/object&gt;&lt;object type=&quot;3&quot; unique_id=&quot;10025&quot;&gt;&lt;property id=&quot;20148&quot; value=&quot;5&quot;/&gt;&lt;property id=&quot;20300&quot; value=&quot;Slide 20 - &amp;quot;Moles of Elements in a Formula&amp;quot;&quot;/&gt;&lt;property id=&quot;20307&quot; value=&quot;418&quot;/&gt;&lt;/object&gt;&lt;object type=&quot;3&quot; unique_id=&quot;10027&quot;&gt;&lt;property id=&quot;20148&quot; value=&quot;5&quot;/&gt;&lt;property id=&quot;20300&quot; value=&quot;Slide 21 - &amp;quot;Learning Check&amp;quot;&quot;/&gt;&lt;property id=&quot;20307&quot; value=&quot;424&quot;/&gt;&lt;/object&gt;&lt;object type=&quot;3&quot; unique_id=&quot;10028&quot;&gt;&lt;property id=&quot;20148&quot; value=&quot;5&quot;/&gt;&lt;property id=&quot;20300&quot; value=&quot;Slide 22 - &amp;quot;Solution&amp;quot;&quot;/&gt;&lt;property id=&quot;20307&quot; value=&quot;431&quot;/&gt;&lt;/object&gt;&lt;object type=&quot;3&quot; unique_id=&quot;10029&quot;&gt;&lt;property id=&quot;20148&quot; value=&quot;5&quot;/&gt;&lt;property id=&quot;20300&quot; value=&quot;Slide 23 - &amp;quot;Solution&amp;quot;&quot;/&gt;&lt;property id=&quot;20307&quot; value=&quot;420&quot;/&gt;&lt;/object&gt;&lt;object type=&quot;3&quot; unique_id=&quot;10030&quot;&gt;&lt;property id=&quot;20148&quot; value=&quot;5&quot;/&gt;&lt;property id=&quot;20300&quot; value=&quot;Slide 24 - &amp;quot;Solution&amp;quot;&quot;/&gt;&lt;property id=&quot;20307&quot; value=&quot;421&quot;/&gt;&lt;/object&gt;&lt;/object&gt;&lt;object type=&quot;8&quot; unique_id=&quot;10060&quot;&gt;&lt;/object&gt;&lt;/object&gt;&lt;/database&gt;"/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imberlake 12th ed Rev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11400</TotalTime>
  <Words>4587</Words>
  <Application>Microsoft Office PowerPoint</Application>
  <PresentationFormat>On-screen Show (4:3)</PresentationFormat>
  <Paragraphs>1302</Paragraphs>
  <Slides>147</Slides>
  <Notes>84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147</vt:i4>
      </vt:variant>
    </vt:vector>
  </HeadingPairs>
  <TitlesOfParts>
    <vt:vector size="148" baseType="lpstr">
      <vt:lpstr>1_Timberlake 12th ed Rev</vt:lpstr>
      <vt:lpstr> Chapter 7  Chemical Quantities and Reactions </vt:lpstr>
      <vt:lpstr> 7.1  The Mole </vt:lpstr>
      <vt:lpstr>Avogadro’s Number</vt:lpstr>
      <vt:lpstr>Mole of Atoms </vt:lpstr>
      <vt:lpstr>Particles in 1-Mole Quantities</vt:lpstr>
      <vt:lpstr>Avogadro’s Number</vt:lpstr>
      <vt:lpstr>Converting Moles to Molecules</vt:lpstr>
      <vt:lpstr>Converting Moles to Molecules</vt:lpstr>
      <vt:lpstr>Converting Moles to Molecules</vt:lpstr>
      <vt:lpstr>Learning Check</vt:lpstr>
      <vt:lpstr>Solution</vt:lpstr>
      <vt:lpstr>Solution</vt:lpstr>
      <vt:lpstr>Solution</vt:lpstr>
      <vt:lpstr>Learning Check</vt:lpstr>
      <vt:lpstr>Solution</vt:lpstr>
      <vt:lpstr>Solution</vt:lpstr>
      <vt:lpstr>Solution</vt:lpstr>
      <vt:lpstr>Moles of Elements in a Formula</vt:lpstr>
      <vt:lpstr>Moles of Elements in a Formula</vt:lpstr>
      <vt:lpstr>Moles of Elements in a Formula</vt:lpstr>
      <vt:lpstr>Learning Check</vt:lpstr>
      <vt:lpstr>Solution</vt:lpstr>
      <vt:lpstr>Solution</vt:lpstr>
      <vt:lpstr>Solution</vt:lpstr>
      <vt:lpstr>  7.2  Molar Mass </vt:lpstr>
      <vt:lpstr>Molar Mass</vt:lpstr>
      <vt:lpstr>Molar Mass from Periodic Table</vt:lpstr>
      <vt:lpstr>1-Mole Quantities</vt:lpstr>
      <vt:lpstr>Calculating Molar Mass: Li2CO3</vt:lpstr>
      <vt:lpstr>Calculating Molar Mass: Li2CO3</vt:lpstr>
      <vt:lpstr>Calculating Molar Mass: Li2CO3</vt:lpstr>
      <vt:lpstr>Learning Check</vt:lpstr>
      <vt:lpstr>Solution</vt:lpstr>
      <vt:lpstr>Solution</vt:lpstr>
      <vt:lpstr>Solution</vt:lpstr>
      <vt:lpstr>  7.3 Calculations Using Molar Mass </vt:lpstr>
      <vt:lpstr>Conversion Factors</vt:lpstr>
      <vt:lpstr>Converting Mass to Moles of NaCl</vt:lpstr>
      <vt:lpstr>Converting Mass to Moles of NaCl</vt:lpstr>
      <vt:lpstr>Converting Mass to Moles of NaCl</vt:lpstr>
      <vt:lpstr>Converting Mass to Moles of NaCl</vt:lpstr>
      <vt:lpstr>Learning Check</vt:lpstr>
      <vt:lpstr>Solution</vt:lpstr>
      <vt:lpstr>Solution</vt:lpstr>
      <vt:lpstr>Solution</vt:lpstr>
      <vt:lpstr>Map: Mass, Moles, and Particles</vt:lpstr>
      <vt:lpstr>  7.4  Equations for Chemical Reactions  </vt:lpstr>
      <vt:lpstr>Evidence of a Chemical Reaction</vt:lpstr>
      <vt:lpstr>Writing a Chemical Equation</vt:lpstr>
      <vt:lpstr>Symbols Used in Chemical Equations</vt:lpstr>
      <vt:lpstr>Symbols Used in Chemical Equations</vt:lpstr>
      <vt:lpstr>Identifying a  Balanced Equation</vt:lpstr>
      <vt:lpstr>Balancing a Chemical Equation: Formation of Al2S3</vt:lpstr>
      <vt:lpstr>Balancing a Chemical Equation: Formation of Al2S3</vt:lpstr>
      <vt:lpstr>Balancing a Chemical Equation: Formation of Al2S3</vt:lpstr>
      <vt:lpstr>Learning Check</vt:lpstr>
      <vt:lpstr>Solution</vt:lpstr>
      <vt:lpstr>Solution</vt:lpstr>
      <vt:lpstr>Learning Check</vt:lpstr>
      <vt:lpstr>Solution</vt:lpstr>
      <vt:lpstr>Solution</vt:lpstr>
      <vt:lpstr>Solution</vt:lpstr>
      <vt:lpstr>Solution</vt:lpstr>
      <vt:lpstr>Balancing with Polyatomic Ions</vt:lpstr>
      <vt:lpstr>Balancing with Polyatomic Ions</vt:lpstr>
      <vt:lpstr>Balancing with Polyatomic Ions</vt:lpstr>
      <vt:lpstr>Balancing with Polyatomic Ions</vt:lpstr>
      <vt:lpstr>Balancing with Polyatomic Ions</vt:lpstr>
      <vt:lpstr>Learning Check</vt:lpstr>
      <vt:lpstr>Solution</vt:lpstr>
      <vt:lpstr> 7.5  Types of Chemical Reactions </vt:lpstr>
      <vt:lpstr>Types of Reactions</vt:lpstr>
      <vt:lpstr>Combination Reactions</vt:lpstr>
      <vt:lpstr>Combination Reaction: MgO</vt:lpstr>
      <vt:lpstr>Decomposition Reaction</vt:lpstr>
      <vt:lpstr>Decomposition Reaction: HgO</vt:lpstr>
      <vt:lpstr>Single Replacement Reaction</vt:lpstr>
      <vt:lpstr>Single Replacement Reaction: ZnCl2</vt:lpstr>
      <vt:lpstr>Double Replacement Reaction</vt:lpstr>
      <vt:lpstr>Double Replacement Reaction: BaSO4</vt:lpstr>
      <vt:lpstr>Combustion Reaction</vt:lpstr>
      <vt:lpstr>Chemistry Link to Health: Incomplete Combustion</vt:lpstr>
      <vt:lpstr>Chemistry Link to Health: Incomplete Combustion</vt:lpstr>
      <vt:lpstr>Chemistry Link to Health: Incomplete Combustion</vt:lpstr>
      <vt:lpstr>Summary of Reaction Types</vt:lpstr>
      <vt:lpstr>Learning Check</vt:lpstr>
      <vt:lpstr>Solution</vt:lpstr>
      <vt:lpstr>Solution</vt:lpstr>
      <vt:lpstr>Learning Check</vt:lpstr>
      <vt:lpstr>Solution</vt:lpstr>
      <vt:lpstr>Solution</vt:lpstr>
      <vt:lpstr>   7.6  Oxidation−Reduction Reactions  </vt:lpstr>
      <vt:lpstr>Oxidation−Reduction Reactions</vt:lpstr>
      <vt:lpstr>Oxidation−Reduction Reactions</vt:lpstr>
      <vt:lpstr>Oxidation and Reduction </vt:lpstr>
      <vt:lpstr>Zn Transfers Electrons to Cu2+</vt:lpstr>
      <vt:lpstr>Learning Check</vt:lpstr>
      <vt:lpstr>Solution</vt:lpstr>
      <vt:lpstr>Learning Check</vt:lpstr>
      <vt:lpstr>Solution</vt:lpstr>
      <vt:lpstr>Oxidation–Reduction in Biological Systems</vt:lpstr>
      <vt:lpstr>Oxidation–Reduction of CH3OH</vt:lpstr>
      <vt:lpstr>Characteristics of Oxidation−Reduction</vt:lpstr>
      <vt:lpstr>  7.7  Mole Relationships in Chemical  Equations </vt:lpstr>
      <vt:lpstr>Law of Conservation of Mass</vt:lpstr>
      <vt:lpstr>Conservation of Mass</vt:lpstr>
      <vt:lpstr>Information from a Balanced Equation</vt:lpstr>
      <vt:lpstr>Reading Equations in Moles</vt:lpstr>
      <vt:lpstr>Writing Conversion Factors from Equations</vt:lpstr>
      <vt:lpstr>Learning Check</vt:lpstr>
      <vt:lpstr>Solution</vt:lpstr>
      <vt:lpstr>Calculations with Mole Factors</vt:lpstr>
      <vt:lpstr>Learning Check</vt:lpstr>
      <vt:lpstr>Solution</vt:lpstr>
      <vt:lpstr>Solution</vt:lpstr>
      <vt:lpstr>Solution</vt:lpstr>
      <vt:lpstr>Solution</vt:lpstr>
      <vt:lpstr> 7.8  Mass Calculations for Chemical  Reactions </vt:lpstr>
      <vt:lpstr>Mass Calculations</vt:lpstr>
      <vt:lpstr>Mass N2 − Mass NH3 </vt:lpstr>
      <vt:lpstr>Mass N2 − Mass NH3 </vt:lpstr>
      <vt:lpstr>Mass N2 − Mass NH3 </vt:lpstr>
      <vt:lpstr>Mass N2 − Mass NH3 </vt:lpstr>
      <vt:lpstr>Learning Check</vt:lpstr>
      <vt:lpstr>Solution</vt:lpstr>
      <vt:lpstr>Solution</vt:lpstr>
      <vt:lpstr>Solution</vt:lpstr>
      <vt:lpstr>Solution</vt:lpstr>
      <vt:lpstr>Learning Check</vt:lpstr>
      <vt:lpstr>Solution</vt:lpstr>
      <vt:lpstr>Solution</vt:lpstr>
      <vt:lpstr>Solution</vt:lpstr>
      <vt:lpstr>Solution</vt:lpstr>
      <vt:lpstr> 7.9  Energy in Chemical Reactions </vt:lpstr>
      <vt:lpstr>Molecules Must Collide for Reaction  </vt:lpstr>
      <vt:lpstr>Exothermic Reaction, Heat Released</vt:lpstr>
      <vt:lpstr>Endothermic Reaction, Heat Absorbed</vt:lpstr>
      <vt:lpstr>Learning Check</vt:lpstr>
      <vt:lpstr>Solution</vt:lpstr>
      <vt:lpstr>Reaction Rate</vt:lpstr>
      <vt:lpstr>Catalyst</vt:lpstr>
      <vt:lpstr>Factors That Increase Reaction Rate</vt:lpstr>
      <vt:lpstr>Learning Check</vt:lpstr>
      <vt:lpstr>Solution</vt:lpstr>
      <vt:lpstr>Learning Check</vt:lpstr>
      <vt:lpstr>Solution</vt:lpstr>
      <vt:lpstr>Concept Map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Bill Timberlake</dc:creator>
  <cp:lastModifiedBy>SR</cp:lastModifiedBy>
  <cp:revision>349</cp:revision>
  <cp:lastPrinted>2011-02-03T20:23:17Z</cp:lastPrinted>
  <dcterms:created xsi:type="dcterms:W3CDTF">2014-03-17T00:08:32Z</dcterms:created>
  <dcterms:modified xsi:type="dcterms:W3CDTF">2019-03-24T19:14:19Z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khemist@aol.com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 Documents\CHMSTRY\ChemModules\HTMLPPZ\CH2</vt:lpwstr>
  </property>
</Properties>
</file>