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29" r:id="rId1"/>
  </p:sldMasterIdLst>
  <p:notesMasterIdLst>
    <p:notesMasterId r:id="rId120"/>
  </p:notesMasterIdLst>
  <p:handoutMasterIdLst>
    <p:handoutMasterId r:id="rId121"/>
  </p:handoutMasterIdLst>
  <p:sldIdLst>
    <p:sldId id="338" r:id="rId2"/>
    <p:sldId id="382" r:id="rId3"/>
    <p:sldId id="381" r:id="rId4"/>
    <p:sldId id="459" r:id="rId5"/>
    <p:sldId id="446" r:id="rId6"/>
    <p:sldId id="437" r:id="rId7"/>
    <p:sldId id="458" r:id="rId8"/>
    <p:sldId id="460" r:id="rId9"/>
    <p:sldId id="447" r:id="rId10"/>
    <p:sldId id="461" r:id="rId11"/>
    <p:sldId id="450" r:id="rId12"/>
    <p:sldId id="451" r:id="rId13"/>
    <p:sldId id="452" r:id="rId14"/>
    <p:sldId id="462" r:id="rId15"/>
    <p:sldId id="454" r:id="rId16"/>
    <p:sldId id="455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515" r:id="rId70"/>
    <p:sldId id="516" r:id="rId71"/>
    <p:sldId id="517" r:id="rId72"/>
    <p:sldId id="518" r:id="rId73"/>
    <p:sldId id="519" r:id="rId74"/>
    <p:sldId id="520" r:id="rId75"/>
    <p:sldId id="521" r:id="rId76"/>
    <p:sldId id="522" r:id="rId77"/>
    <p:sldId id="523" r:id="rId78"/>
    <p:sldId id="524" r:id="rId79"/>
    <p:sldId id="525" r:id="rId80"/>
    <p:sldId id="526" r:id="rId81"/>
    <p:sldId id="527" r:id="rId82"/>
    <p:sldId id="528" r:id="rId83"/>
    <p:sldId id="529" r:id="rId84"/>
    <p:sldId id="530" r:id="rId85"/>
    <p:sldId id="531" r:id="rId86"/>
    <p:sldId id="532" r:id="rId87"/>
    <p:sldId id="533" r:id="rId88"/>
    <p:sldId id="534" r:id="rId89"/>
    <p:sldId id="535" r:id="rId90"/>
    <p:sldId id="536" r:id="rId91"/>
    <p:sldId id="537" r:id="rId92"/>
    <p:sldId id="538" r:id="rId93"/>
    <p:sldId id="539" r:id="rId94"/>
    <p:sldId id="540" r:id="rId95"/>
    <p:sldId id="541" r:id="rId96"/>
    <p:sldId id="542" r:id="rId97"/>
    <p:sldId id="543" r:id="rId98"/>
    <p:sldId id="544" r:id="rId99"/>
    <p:sldId id="545" r:id="rId100"/>
    <p:sldId id="546" r:id="rId101"/>
    <p:sldId id="547" r:id="rId102"/>
    <p:sldId id="548" r:id="rId103"/>
    <p:sldId id="549" r:id="rId104"/>
    <p:sldId id="550" r:id="rId105"/>
    <p:sldId id="551" r:id="rId106"/>
    <p:sldId id="552" r:id="rId107"/>
    <p:sldId id="553" r:id="rId108"/>
    <p:sldId id="554" r:id="rId109"/>
    <p:sldId id="555" r:id="rId110"/>
    <p:sldId id="556" r:id="rId111"/>
    <p:sldId id="557" r:id="rId112"/>
    <p:sldId id="558" r:id="rId113"/>
    <p:sldId id="559" r:id="rId114"/>
    <p:sldId id="560" r:id="rId115"/>
    <p:sldId id="561" r:id="rId116"/>
    <p:sldId id="562" r:id="rId117"/>
    <p:sldId id="563" r:id="rId118"/>
    <p:sldId id="564" r:id="rId119"/>
  </p:sldIdLst>
  <p:sldSz cx="9144000" cy="6858000" type="screen4x3"/>
  <p:notesSz cx="6858000" cy="9144000"/>
  <p:custDataLst>
    <p:tags r:id="rId1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ser" initials="0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6600"/>
    <a:srgbClr val="FFFFFF"/>
    <a:srgbClr val="FF66CC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1590" y="-78"/>
      </p:cViewPr>
      <p:guideLst>
        <p:guide orient="horz" pos="56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notesViewPr>
    <p:cSldViewPr snapToGrid="0" showGuides="1">
      <p:cViewPr varScale="1">
        <p:scale>
          <a:sx n="110" d="100"/>
          <a:sy n="110" d="100"/>
        </p:scale>
        <p:origin x="-178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ommentAuthors" Target="commentAuthors.xml"/><Relationship Id="rId128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fld id="{6ABE9F51-5E95-4C4A-A88A-E1589B356E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78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fld id="{DD891AD6-79D4-4CC2-82F1-97BC71038A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43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A64B1B-826C-417A-B5AC-F8EE7B745BE9}" type="slidenum">
              <a:rPr lang="en-US" sz="1200">
                <a:latin typeface="Wingdings" charset="2"/>
              </a:rPr>
              <a:pPr/>
              <a:t>1</a:t>
            </a:fld>
            <a:endParaRPr lang="en-US" sz="1200" dirty="0">
              <a:latin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20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EAEA03-267D-4A27-BA2A-FE877775EAA3}" type="slidenum">
              <a:rPr lang="en-US" sz="1200">
                <a:latin typeface="Wingdings" charset="2"/>
              </a:rPr>
              <a:pPr/>
              <a:t>17</a:t>
            </a:fld>
            <a:endParaRPr lang="en-US" sz="1200" dirty="0">
              <a:latin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350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A673B88E-C49B-49B3-8DE7-E49D29FD8805}" type="slidenum">
              <a:rPr lang="en-US" sz="1200">
                <a:latin typeface="Wingdings" pitchFamily="2" charset="2"/>
              </a:rPr>
              <a:pPr/>
              <a:t>37</a:t>
            </a:fld>
            <a:endParaRPr lang="en-US" sz="1200" dirty="0"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696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FA1E11C7-1627-48A0-BCD5-D558B6C924E7}" type="slidenum">
              <a:rPr lang="en-US" sz="1200">
                <a:latin typeface="Wingdings" pitchFamily="2" charset="2"/>
              </a:rPr>
              <a:pPr/>
              <a:t>54</a:t>
            </a:fld>
            <a:endParaRPr lang="en-US" sz="1200" dirty="0"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501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0EF77D89-7B25-49AB-A195-D2FFF0D1B14D}" type="slidenum">
              <a:rPr lang="en-US" sz="1200">
                <a:latin typeface="Wingdings" pitchFamily="2" charset="2"/>
              </a:rPr>
              <a:pPr/>
              <a:t>84</a:t>
            </a:fld>
            <a:endParaRPr lang="en-US" sz="1200" dirty="0"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52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0927B20-34F7-4072-A690-A92534B9C084}" type="slidenum">
              <a:rPr lang="en-US" altLang="en-US" sz="1200">
                <a:latin typeface="Wingdings" charset="2"/>
              </a:rPr>
              <a:pPr/>
              <a:t>98</a:t>
            </a:fld>
            <a:endParaRPr lang="en-US" altLang="en-US" sz="1200" dirty="0">
              <a:latin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990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6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C105AF69-20A3-4170-A6BA-FF2CF3DA52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2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3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80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5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50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CDE381C3-BB37-4F1D-8394-2313C25A4E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9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3AA1FF7E-F2C8-433D-966D-A2FDD59D22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910F9594-DE12-4D2A-A9EF-B45E2F9C980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43B549B0-0804-40CC-A13B-392E17B9A3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6" r:id="rId2"/>
    <p:sldLayoutId id="2147484487" r:id="rId3"/>
    <p:sldLayoutId id="2147484488" r:id="rId4"/>
    <p:sldLayoutId id="2147484484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0976"/>
            <a:ext cx="7981950" cy="1066800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Chapter 9  Solutions</a:t>
            </a:r>
            <a:br>
              <a:rPr lang="en-US" dirty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"/>
          </p:nvPr>
        </p:nvSpPr>
        <p:spPr>
          <a:xfrm>
            <a:off x="800100" y="1524000"/>
            <a:ext cx="754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lang="en-US" sz="3600" dirty="0"/>
              <a:t>7.1	</a:t>
            </a: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lang="en-US" sz="3600" dirty="0"/>
              <a:t>Solutions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quarter" idx="3"/>
          </p:nvPr>
        </p:nvSpPr>
        <p:spPr>
          <a:xfrm>
            <a:off x="609600" y="1600200"/>
            <a:ext cx="4038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400" b="0" dirty="0">
                <a:solidFill>
                  <a:srgbClr val="000000"/>
                </a:solidFill>
              </a:rPr>
              <a:t>A dialysis nurse informs Michelle that </a:t>
            </a:r>
          </a:p>
          <a:p>
            <a:pPr marL="320040" indent="-320040" eaLnBrk="1" hangingPunct="1"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her side effects are due to her body’s inability to regulate the amount of water in her cells</a:t>
            </a:r>
          </a:p>
          <a:p>
            <a:pPr marL="320040" indent="-320040" eaLnBrk="1" hangingPunct="1"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the amount of water in her body fluids is regulated by the concentration of electrolytes and the rate at which waste products are removed from her body</a:t>
            </a:r>
          </a:p>
        </p:txBody>
      </p:sp>
      <p:pic>
        <p:nvPicPr>
          <p:cNvPr id="15365" name="Picture 5" descr="09_00_ChOpe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655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305800" cy="914400"/>
          </a:xfrm>
        </p:spPr>
        <p:txBody>
          <a:bodyPr/>
          <a:lstStyle/>
          <a:p>
            <a:pPr eaLnBrk="1" hangingPunct="1"/>
            <a:r>
              <a:rPr lang="en-US" dirty="0"/>
              <a:t>Solutions with Polar Solutes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81534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/>
            <a:r>
              <a:rPr lang="en-US" sz="2400" b="0" dirty="0">
                <a:solidFill>
                  <a:srgbClr val="000000"/>
                </a:solidFill>
              </a:rPr>
              <a:t>A polar molecular compound such as methanol, CH</a:t>
            </a:r>
            <a:r>
              <a:rPr lang="en-US" sz="2400" b="0" baseline="-25000" dirty="0">
                <a:solidFill>
                  <a:srgbClr val="000000"/>
                </a:solidFill>
              </a:rPr>
              <a:t>3</a:t>
            </a:r>
            <a:r>
              <a:rPr lang="en-US" sz="2400" b="0" dirty="0">
                <a:solidFill>
                  <a:srgbClr val="000000"/>
                </a:solidFill>
              </a:rPr>
              <a:t>—OH, is soluble in water because methanol has a polar —OH group to form hydrogen bonds with water. </a:t>
            </a:r>
          </a:p>
          <a:p>
            <a:pPr eaLnBrk="1" hangingPunct="1"/>
            <a:endParaRPr lang="en-US" sz="24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400" b="0" dirty="0">
                <a:solidFill>
                  <a:srgbClr val="000000"/>
                </a:solidFill>
              </a:rPr>
              <a:t>Polar solutes require polar solvents for a solution to form.</a:t>
            </a:r>
          </a:p>
        </p:txBody>
      </p:sp>
      <p:pic>
        <p:nvPicPr>
          <p:cNvPr id="27652" name="Picture 4" descr="09_04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4125383"/>
            <a:ext cx="6105525" cy="182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Colloids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charset="2"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Colloids</a:t>
            </a:r>
          </a:p>
          <a:p>
            <a:pPr eaLnBrk="1" hangingPunct="1">
              <a:lnSpc>
                <a:spcPct val="130000"/>
              </a:lnSpc>
              <a:buSzTx/>
              <a:buFontTx/>
              <a:buChar char="•"/>
            </a:pPr>
            <a:r>
              <a:rPr lang="en-US" altLang="en-US" dirty="0"/>
              <a:t>have medium-size particles </a:t>
            </a:r>
          </a:p>
          <a:p>
            <a:pPr eaLnBrk="1" hangingPunct="1">
              <a:lnSpc>
                <a:spcPct val="130000"/>
              </a:lnSpc>
              <a:buSzTx/>
              <a:buFontTx/>
              <a:buChar char="•"/>
            </a:pPr>
            <a:r>
              <a:rPr lang="en-US" altLang="en-US" dirty="0"/>
              <a:t>cannot be filtered</a:t>
            </a:r>
          </a:p>
          <a:p>
            <a:pPr eaLnBrk="1" hangingPunct="1">
              <a:lnSpc>
                <a:spcPct val="130000"/>
              </a:lnSpc>
              <a:buSzTx/>
              <a:buFontTx/>
              <a:buChar char="•"/>
            </a:pPr>
            <a:r>
              <a:rPr lang="en-US" altLang="en-US" dirty="0"/>
              <a:t>can be separated by semipermeable membranes</a:t>
            </a:r>
          </a:p>
        </p:txBody>
      </p:sp>
    </p:spTree>
    <p:extLst>
      <p:ext uri="{BB962C8B-B14F-4D97-AF65-F5344CB8AC3E}">
        <p14:creationId xmlns:p14="http://schemas.microsoft.com/office/powerpoint/2010/main" val="10640495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34288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Examples of Colloids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838" y="2259954"/>
            <a:ext cx="8132324" cy="29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65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95274"/>
            <a:ext cx="7634288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Suspensions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724400"/>
          </a:xfrm>
        </p:spPr>
        <p:txBody>
          <a:bodyPr/>
          <a:lstStyle/>
          <a:p>
            <a:pPr marL="231775" indent="-231775" eaLnBrk="1" hangingPunct="1">
              <a:lnSpc>
                <a:spcPct val="120000"/>
              </a:lnSpc>
              <a:buClr>
                <a:schemeClr val="tx2"/>
              </a:buClr>
              <a:buFont typeface="Wingding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Suspensions</a:t>
            </a:r>
          </a:p>
          <a:p>
            <a:pPr marL="320040" indent="-320040" eaLnBrk="1" hangingPunct="1">
              <a:lnSpc>
                <a:spcPct val="120000"/>
              </a:lnSpc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heterogeneous, nonuniform mixtures</a:t>
            </a:r>
          </a:p>
          <a:p>
            <a:pPr marL="320040" indent="-320040" eaLnBrk="1" hangingPunct="1">
              <a:lnSpc>
                <a:spcPct val="120000"/>
              </a:lnSpc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have very large particles that settle out of solution</a:t>
            </a:r>
          </a:p>
          <a:p>
            <a:pPr marL="320040" indent="-320040" eaLnBrk="1" hangingPunct="1">
              <a:lnSpc>
                <a:spcPct val="120000"/>
              </a:lnSpc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can be filtered </a:t>
            </a:r>
          </a:p>
          <a:p>
            <a:pPr marL="320040" indent="-320040" eaLnBrk="1" hangingPunct="1">
              <a:lnSpc>
                <a:spcPct val="120000"/>
              </a:lnSpc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must be stirred to stay suspended</a:t>
            </a:r>
          </a:p>
          <a:p>
            <a:pPr marL="231775" indent="-231775" eaLnBrk="1" hangingPunct="1">
              <a:lnSpc>
                <a:spcPct val="120000"/>
              </a:lnSpc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231775" indent="-231775" eaLnBrk="1" hangingPunct="1">
              <a:spcBef>
                <a:spcPts val="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Examples include blood platelets, muddy water, and </a:t>
            </a:r>
          </a:p>
          <a:p>
            <a:pPr marL="231775" indent="-231775" eaLnBrk="1" hangingPunct="1">
              <a:spcBef>
                <a:spcPts val="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calamine lotion.</a:t>
            </a:r>
          </a:p>
        </p:txBody>
      </p:sp>
    </p:spTree>
    <p:extLst>
      <p:ext uri="{BB962C8B-B14F-4D97-AF65-F5344CB8AC3E}">
        <p14:creationId xmlns:p14="http://schemas.microsoft.com/office/powerpoint/2010/main" val="33647912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Solutions, Colloids, and Suspensions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111" y="2197838"/>
            <a:ext cx="8151778" cy="27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19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Solutions, Colloids, and Suspensions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1251" y="1683513"/>
            <a:ext cx="5341549" cy="45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9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95277"/>
            <a:ext cx="760095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Check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dirty="0"/>
              <a:t>A mixture that has solute particles that do not settle out but are too large to pass through a semipermeable membrane is called a _______.</a:t>
            </a:r>
          </a:p>
          <a:p>
            <a:pPr marL="457200" indent="-457200" eaLnBrk="1" hangingPunct="1">
              <a:buFont typeface="Wingdings" charset="2"/>
              <a:buNone/>
            </a:pPr>
            <a:r>
              <a:rPr lang="en-US" altLang="en-US" dirty="0"/>
              <a:t>A.	solution</a:t>
            </a:r>
          </a:p>
          <a:p>
            <a:pPr marL="457200" indent="-457200" eaLnBrk="1" hangingPunct="1">
              <a:buFont typeface="Wingdings" charset="2"/>
              <a:buNone/>
            </a:pPr>
            <a:r>
              <a:rPr lang="en-US" altLang="en-US" dirty="0"/>
              <a:t>B.	colloid</a:t>
            </a:r>
          </a:p>
          <a:p>
            <a:pPr marL="457200" indent="-457200" eaLnBrk="1" hangingPunct="1">
              <a:buFont typeface="Wingdings" charset="2"/>
              <a:buNone/>
            </a:pPr>
            <a:r>
              <a:rPr lang="en-US" altLang="en-US" dirty="0"/>
              <a:t>C.	suspension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5536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95277"/>
            <a:ext cx="7710488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Solution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mixture that has solute particles that do not settle out but are too large to pass through a semipermeable membrane is called a ______.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B.	colloid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74561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1" y="295280"/>
            <a:ext cx="760095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Osmosis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733800" cy="4648200"/>
          </a:xfrm>
        </p:spPr>
        <p:txBody>
          <a:bodyPr/>
          <a:lstStyle/>
          <a:p>
            <a:pPr eaLnBrk="1" hangingPunct="1">
              <a:buSzTx/>
              <a:buFontTx/>
              <a:buNone/>
            </a:pPr>
            <a:r>
              <a:rPr lang="en-US" altLang="en-US" dirty="0"/>
              <a:t>In </a:t>
            </a:r>
            <a:r>
              <a:rPr lang="en-US" altLang="en-US" b="1" dirty="0"/>
              <a:t>osmosis</a:t>
            </a:r>
            <a:r>
              <a:rPr lang="en-US" altLang="en-US" dirty="0"/>
              <a:t>,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altLang="en-US" dirty="0"/>
              <a:t>water (solvent) flows from a lower to a higher solute concentration 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altLang="en-US" dirty="0"/>
              <a:t>the level of the solution </a:t>
            </a:r>
            <a:br>
              <a:rPr lang="en-US" altLang="en-US" dirty="0"/>
            </a:br>
            <a:r>
              <a:rPr lang="en-US" altLang="en-US" dirty="0"/>
              <a:t>with the higher solute concentration rises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altLang="en-US" dirty="0"/>
              <a:t>the concentrations of the </a:t>
            </a:r>
            <a:br>
              <a:rPr lang="en-US" altLang="en-US" dirty="0"/>
            </a:br>
            <a:r>
              <a:rPr lang="en-US" altLang="en-US" dirty="0"/>
              <a:t>two solutions become equal with time</a:t>
            </a:r>
          </a:p>
        </p:txBody>
      </p:sp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4419600" y="5232737"/>
            <a:ext cx="472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Water flows into the solution with a higher solute concentration until the flow of water becomes equal in both directions.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156" y="1867834"/>
            <a:ext cx="2357844" cy="30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87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95279"/>
            <a:ext cx="760095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Osmotic Pressure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620000" cy="43434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Osmotic pressure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equal to the pressure that would prevent the flow of additional water into the more concentrated solution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greater as the number of dissolved particles in the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solution increases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003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8015287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Reverse Osmosis</a:t>
            </a:r>
          </a:p>
        </p:txBody>
      </p:sp>
      <p:sp>
        <p:nvSpPr>
          <p:cNvPr id="2048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267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In a process called reverse osmosis, </a:t>
            </a:r>
          </a:p>
          <a:p>
            <a:pPr eaLnBrk="1" hangingPunct="1">
              <a:defRPr/>
            </a:pPr>
            <a:r>
              <a:rPr lang="en-US" dirty="0"/>
              <a:t>a pressure greater than the osmotic pressure is applied to a solution forcing it through a purification membrane </a:t>
            </a:r>
          </a:p>
          <a:p>
            <a:pPr eaLnBrk="1" hangingPunct="1">
              <a:defRPr/>
            </a:pPr>
            <a:r>
              <a:rPr lang="en-US" dirty="0"/>
              <a:t>the flow of water is reversed because water flows from </a:t>
            </a:r>
            <a:br>
              <a:rPr lang="en-US" dirty="0"/>
            </a:br>
            <a:r>
              <a:rPr lang="en-US" dirty="0"/>
              <a:t>an area of lower water concentration to an area of higher</a:t>
            </a:r>
            <a:br>
              <a:rPr lang="en-US" dirty="0"/>
            </a:br>
            <a:r>
              <a:rPr lang="en-US" dirty="0"/>
              <a:t>water concentration, leaving behind the molecules and ions </a:t>
            </a:r>
            <a:br>
              <a:rPr lang="en-US" dirty="0"/>
            </a:br>
            <a:r>
              <a:rPr lang="en-US" dirty="0"/>
              <a:t>in solution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Reverse osmosis, used in a few desalination plants to obtain pure water from sea (salt)</a:t>
            </a:r>
            <a:r>
              <a:rPr lang="en-US" b="1" dirty="0"/>
              <a:t> </a:t>
            </a:r>
            <a:r>
              <a:rPr lang="en-US" dirty="0"/>
              <a:t>water, requires a large amount of energy. 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8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924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Identify the solute in each of the following solutions:</a:t>
            </a:r>
          </a:p>
          <a:p>
            <a:pPr marL="457200" indent="-457200" eaLnBrk="1" hangingPunct="1">
              <a:spcBef>
                <a:spcPct val="3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A.	2 g of sugar and 100 mL of water</a:t>
            </a:r>
          </a:p>
          <a:p>
            <a:pPr marL="457200" indent="-457200" eaLnBrk="1" hangingPunct="1">
              <a:spcBef>
                <a:spcPct val="3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B.	60.0 mL of ethyl alcohol and 30.0 mL of methyl alcohol</a:t>
            </a:r>
          </a:p>
          <a:p>
            <a:pPr marL="457200" indent="-457200" eaLnBrk="1" hangingPunct="1">
              <a:spcBef>
                <a:spcPct val="3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C.	55.0 mL of water and 1.50 g of NaCl 	</a:t>
            </a:r>
          </a:p>
          <a:p>
            <a:pPr marL="457200" indent="-457200" eaLnBrk="1" hangingPunct="1">
              <a:spcBef>
                <a:spcPct val="3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D.	air: 200 mL of O</a:t>
            </a:r>
            <a:r>
              <a:rPr lang="en-US" sz="2400" b="0" baseline="-25000" dirty="0">
                <a:solidFill>
                  <a:srgbClr val="000000"/>
                </a:solidFill>
              </a:rPr>
              <a:t>2</a:t>
            </a:r>
            <a:r>
              <a:rPr lang="en-US" sz="2400" b="0" dirty="0">
                <a:solidFill>
                  <a:srgbClr val="000000"/>
                </a:solidFill>
              </a:rPr>
              <a:t> and 800 mL of N</a:t>
            </a:r>
            <a:r>
              <a:rPr lang="en-US" sz="2400" b="0" baseline="-25000" dirty="0">
                <a:solidFill>
                  <a:srgbClr val="000000"/>
                </a:solidFill>
              </a:rPr>
              <a:t>2 </a:t>
            </a:r>
            <a:endParaRPr lang="en-US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Isotonic Solutions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100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An </a:t>
            </a:r>
            <a:r>
              <a:rPr lang="en-US" altLang="en-US" b="1" dirty="0">
                <a:solidFill>
                  <a:srgbClr val="000000"/>
                </a:solidFill>
              </a:rPr>
              <a:t>isotonic solution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/>
              <a:t>exerts the same osmotic pressure as body fluids such as red blood cells (RBCs)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/>
              <a:t>of 5.0% (m/v) glucose or 0.90% (m/v) NaCl is a typical isotonic solution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endParaRPr lang="en-US" altLang="en-US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876800" y="5181600"/>
            <a:ext cx="3657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4488" indent="-344488">
              <a:defRPr/>
            </a:pP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(a)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	In an isotonic solution, a red blood cell retains its normal volume.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>
          <a:xfrm>
            <a:off x="5562600" y="1588476"/>
            <a:ext cx="1933801" cy="35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54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Hypotonic Solution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419600" cy="42672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A </a:t>
            </a:r>
            <a:r>
              <a:rPr lang="en-US" altLang="en-US" b="1" dirty="0">
                <a:solidFill>
                  <a:srgbClr val="000000"/>
                </a:solidFill>
              </a:rPr>
              <a:t>hypotonic solution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1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dirty="0"/>
              <a:t>has a lower solute concentration than RBCs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/>
              <a:t>means water flows into </a:t>
            </a:r>
            <a:br>
              <a:rPr lang="en-US" altLang="en-US" dirty="0"/>
            </a:br>
            <a:r>
              <a:rPr lang="en-US" altLang="en-US" dirty="0"/>
              <a:t>cells by osmosis</a:t>
            </a:r>
          </a:p>
          <a:p>
            <a:pPr eaLnBrk="1" hangingPunct="1">
              <a:buSzTx/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15000"/>
              </a:spcBef>
              <a:buSzTx/>
              <a:buFont typeface="Wingdings" charset="2"/>
              <a:buNone/>
            </a:pPr>
            <a:r>
              <a:rPr lang="en-US" altLang="en-US" dirty="0"/>
              <a:t>The increase in fluid causes the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altLang="en-US" dirty="0"/>
              <a:t>cells to swell and burst, a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altLang="en-US" dirty="0"/>
              <a:t>condition called </a:t>
            </a:r>
            <a:r>
              <a:rPr lang="en-US" altLang="en-US" b="1" dirty="0"/>
              <a:t>hemolysis</a:t>
            </a:r>
            <a:r>
              <a:rPr lang="en-US" altLang="en-US" dirty="0"/>
              <a:t>.  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endParaRPr lang="en-US" altLang="en-US" sz="2000" dirty="0">
              <a:solidFill>
                <a:srgbClr val="00FFFF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48200" y="5308937"/>
            <a:ext cx="434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03225" indent="-403225">
              <a:defRPr/>
            </a:pP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(b)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	Hemolysis: In a hypotonic solution, water flows into a red blood cell, causing it to swell and burst.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>
          <a:xfrm>
            <a:off x="5638800" y="1676400"/>
            <a:ext cx="1984241" cy="36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459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Hypertonic Solution</a:t>
            </a:r>
          </a:p>
        </p:txBody>
      </p:sp>
      <p:sp>
        <p:nvSpPr>
          <p:cNvPr id="3072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hypertonic solution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has a higher solute concentration than RBCs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causes </a:t>
            </a:r>
            <a:r>
              <a:rPr lang="en-US" altLang="en-US" b="1" dirty="0">
                <a:latin typeface="Times New Roman" pitchFamily="18" charset="0"/>
                <a:ea typeface="ＭＳ Ｐゴシック" pitchFamily="34" charset="-128"/>
              </a:rPr>
              <a:t>crenation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: RBCs shrink in size</a:t>
            </a:r>
          </a:p>
          <a:p>
            <a:pPr marL="0" indent="0" eaLnBrk="1" hangingPunct="1">
              <a:lnSpc>
                <a:spcPct val="90000"/>
              </a:lnSpc>
              <a:buSzTx/>
              <a:buFont typeface="Arial" pitchFamily="34" charset="0"/>
              <a:buNone/>
              <a:defRPr/>
            </a:pP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SzTx/>
              <a:buFont typeface="Arial" pitchFamily="34" charset="0"/>
              <a:buNone/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In a hypertonic solution, water goes out of the cells </a:t>
            </a:r>
            <a:br>
              <a:rPr lang="en-US" altLang="en-US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by osmosis.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  <a:defRPr/>
            </a:pP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181600" y="4953000"/>
            <a:ext cx="381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4488" indent="-344488">
              <a:defRPr/>
            </a:pP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(c)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	Crenation: In a hypertonic solution, water leaves the red blood cell, causing it to shrink.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>
          <a:xfrm>
            <a:off x="5791200" y="1609541"/>
            <a:ext cx="1820234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558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Dialysis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343400" cy="42672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In </a:t>
            </a:r>
            <a:r>
              <a:rPr lang="en-US" altLang="en-US" b="1" dirty="0">
                <a:solidFill>
                  <a:srgbClr val="000000"/>
                </a:solidFill>
              </a:rPr>
              <a:t>dialysis</a:t>
            </a:r>
            <a:r>
              <a:rPr lang="en-US" altLang="en-US" dirty="0">
                <a:solidFill>
                  <a:srgbClr val="000000"/>
                </a:solidFill>
              </a:rPr>
              <a:t>,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altLang="en-US" dirty="0"/>
              <a:t>solvent and small solute particles pass through an artificial membrane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altLang="en-US" dirty="0"/>
              <a:t>large particles are retained inside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altLang="en-US" dirty="0"/>
              <a:t>waste particles such as urea from blood are removed using hemodialysis (artificial kidney) 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40669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73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Check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Indicate whether each of the following solutions is 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	isotonic 		B.  hypotonic  		C.  hypertonic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1.	____ 2% NaCl solution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2.	____ 1% glucose solution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3.	____ 0.5% NaCl solution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4.	____ 5% glucose solution </a:t>
            </a:r>
          </a:p>
        </p:txBody>
      </p:sp>
    </p:spTree>
    <p:extLst>
      <p:ext uri="{BB962C8B-B14F-4D97-AF65-F5344CB8AC3E}">
        <p14:creationId xmlns:p14="http://schemas.microsoft.com/office/powerpoint/2010/main" val="2590249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Solution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Indicate whether each of the following solutions is 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  isotonic	 	B.  hypotonic	  	C.  hypertonic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1.	_C__ 2% NaCl solution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2.	_B__ 1% glucose solution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3.	_B__ 0.5% NaCl solution </a:t>
            </a:r>
          </a:p>
          <a:p>
            <a:pPr marL="457200" indent="-45720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4.	_A__ 5% glucose solution </a:t>
            </a:r>
          </a:p>
        </p:txBody>
      </p:sp>
    </p:spTree>
    <p:extLst>
      <p:ext uri="{BB962C8B-B14F-4D97-AF65-F5344CB8AC3E}">
        <p14:creationId xmlns:p14="http://schemas.microsoft.com/office/powerpoint/2010/main" val="39904362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Check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When placed in each of the following, indicate whether a red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blood cell will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	not change      B.  undergo hemolysis	C.  undergo crenation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	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1.	____ 5% glucose solution 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2.	____ 1% glucose solution 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3.	____ 0.5% NaCl solution 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4.	____ 2% NaCl solution 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8316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1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Solution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82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When placed in each of the following, indicate whether a red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blood cell will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Wingdings" charset="0"/>
              <a:buAutoNum type="alphaUcPeriod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not change      B.  undergo hemolysis	C.  undergo crenation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	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1.	_A__ 5% glucose solution 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2.	_B__ 1% glucose solution 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3.	_B__ 0.5% NaCl solution 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4.	_C__ 2% NaCl solution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571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Concept Map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981200" y="3429000"/>
            <a:ext cx="3193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Insert concept map page 310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125" y="1807464"/>
            <a:ext cx="8443749" cy="30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0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924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Identify the solute in each of the following solutions: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A.	2 g of sugar and 100 mL of water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	The solute is sugar.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B.	60.0 mL of ethyl alcohol and 30.0 mL of methyl alcohol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	The solute is methyl alcohol.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C.	55.0 mL of water and 1.50 g of NaCl 	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	The solute is NaCl.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D.	air: 200 mL of O</a:t>
            </a:r>
            <a:r>
              <a:rPr lang="en-US" sz="2400" b="0" baseline="-25000" dirty="0">
                <a:solidFill>
                  <a:srgbClr val="000000"/>
                </a:solidFill>
              </a:rPr>
              <a:t>2</a:t>
            </a:r>
            <a:r>
              <a:rPr lang="en-US" sz="2400" b="0" dirty="0">
                <a:solidFill>
                  <a:srgbClr val="000000"/>
                </a:solidFill>
              </a:rPr>
              <a:t> and 800 mL of N</a:t>
            </a:r>
            <a:r>
              <a:rPr lang="en-US" sz="2400" b="0" baseline="-25000" dirty="0">
                <a:solidFill>
                  <a:srgbClr val="000000"/>
                </a:solidFill>
              </a:rPr>
              <a:t>2 </a:t>
            </a:r>
          </a:p>
          <a:p>
            <a:pPr marL="457200" indent="-457200" eaLnBrk="1" hangingPunct="1">
              <a:spcBef>
                <a:spcPts val="300"/>
              </a:spcBef>
              <a:buFont typeface="Wingdings" charset="2"/>
              <a:buNone/>
              <a:tabLst>
                <a:tab pos="741363" algn="l"/>
              </a:tabLst>
            </a:pPr>
            <a:r>
              <a:rPr lang="en-US" sz="2400" b="0" baseline="-25000" dirty="0">
                <a:solidFill>
                  <a:srgbClr val="000000"/>
                </a:solidFill>
              </a:rPr>
              <a:t>	</a:t>
            </a:r>
            <a:r>
              <a:rPr lang="en-US" sz="2400" b="0" dirty="0">
                <a:solidFill>
                  <a:srgbClr val="000000"/>
                </a:solidFill>
              </a:rPr>
              <a:t>The solute is O</a:t>
            </a:r>
            <a:r>
              <a:rPr lang="en-US" sz="2400" b="0" baseline="-25000" dirty="0">
                <a:solidFill>
                  <a:srgbClr val="000000"/>
                </a:solidFill>
              </a:rPr>
              <a:t>2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924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When solid LiCl is added to water, it dissolves because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A.	the Li</a:t>
            </a:r>
            <a:r>
              <a:rPr lang="en-US" sz="2400" b="0" baseline="30000" dirty="0">
                <a:solidFill>
                  <a:srgbClr val="000000"/>
                </a:solidFill>
              </a:rPr>
              <a:t>+</a:t>
            </a:r>
            <a:r>
              <a:rPr lang="en-US" sz="2400" b="0" dirty="0">
                <a:solidFill>
                  <a:srgbClr val="000000"/>
                </a:solidFill>
              </a:rPr>
              <a:t> ions are attracted to the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	1)  oxygen atom (</a:t>
            </a:r>
            <a:r>
              <a:rPr lang="en-US" sz="2400" b="0" i="1" dirty="0">
                <a:solidFill>
                  <a:srgbClr val="000000"/>
                </a:solidFill>
                <a:sym typeface="Symbol" charset="2"/>
              </a:rPr>
              <a:t> </a:t>
            </a:r>
            <a:r>
              <a:rPr lang="en-US" sz="2400" b="0" baseline="30000" dirty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sz="2400" b="0" dirty="0">
                <a:solidFill>
                  <a:srgbClr val="000000"/>
                </a:solidFill>
                <a:sym typeface="Symbol" charset="2"/>
              </a:rPr>
              <a:t>)</a:t>
            </a:r>
            <a:r>
              <a:rPr lang="en-US" sz="2400" b="0" dirty="0">
                <a:solidFill>
                  <a:srgbClr val="000000"/>
                </a:solidFill>
              </a:rPr>
              <a:t> of water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	2)  hydrogen atom (</a:t>
            </a:r>
            <a:r>
              <a:rPr lang="en-US" sz="2400" b="0" i="1" dirty="0">
                <a:solidFill>
                  <a:srgbClr val="000000"/>
                </a:solidFill>
                <a:sym typeface="Symbol" charset="2"/>
              </a:rPr>
              <a:t> </a:t>
            </a:r>
            <a:r>
              <a:rPr lang="en-US" sz="2400" b="0" baseline="30000" dirty="0">
                <a:solidFill>
                  <a:srgbClr val="000000"/>
                </a:solidFill>
                <a:sym typeface="Symbol" charset="2"/>
              </a:rPr>
              <a:t>+</a:t>
            </a:r>
            <a:r>
              <a:rPr lang="en-US" sz="2400" b="0" dirty="0">
                <a:solidFill>
                  <a:srgbClr val="000000"/>
                </a:solidFill>
                <a:sym typeface="Symbol" charset="2"/>
              </a:rPr>
              <a:t>)</a:t>
            </a:r>
            <a:r>
              <a:rPr lang="en-US" sz="2400" b="0" dirty="0">
                <a:solidFill>
                  <a:srgbClr val="000000"/>
                </a:solidFill>
              </a:rPr>
              <a:t> of water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B.	the Cl</a:t>
            </a:r>
            <a:r>
              <a:rPr lang="en-US" sz="2400" b="0" baseline="30000" dirty="0">
                <a:solidFill>
                  <a:srgbClr val="000000"/>
                </a:solidFill>
              </a:rPr>
              <a:t>− </a:t>
            </a:r>
            <a:r>
              <a:rPr lang="en-US" sz="2400" b="0" dirty="0">
                <a:solidFill>
                  <a:srgbClr val="000000"/>
                </a:solidFill>
              </a:rPr>
              <a:t>ions are attracted to the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	1)  oxygen atom (</a:t>
            </a:r>
            <a:r>
              <a:rPr lang="en-US" sz="2400" b="0" i="1" dirty="0">
                <a:solidFill>
                  <a:srgbClr val="000000"/>
                </a:solidFill>
                <a:sym typeface="Symbol" charset="2"/>
              </a:rPr>
              <a:t> </a:t>
            </a:r>
            <a:r>
              <a:rPr lang="en-US" sz="2400" b="0" baseline="30000" dirty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sz="2400" b="0" dirty="0">
                <a:solidFill>
                  <a:srgbClr val="000000"/>
                </a:solidFill>
                <a:sym typeface="Symbol" charset="2"/>
              </a:rPr>
              <a:t>)</a:t>
            </a:r>
            <a:r>
              <a:rPr lang="en-US" sz="2400" b="0" dirty="0">
                <a:solidFill>
                  <a:srgbClr val="000000"/>
                </a:solidFill>
              </a:rPr>
              <a:t> of water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	2)  hydrogen atom (</a:t>
            </a:r>
            <a:r>
              <a:rPr lang="en-US" sz="2400" b="0" i="1" dirty="0">
                <a:solidFill>
                  <a:srgbClr val="000000"/>
                </a:solidFill>
                <a:sym typeface="Symbol" charset="2"/>
              </a:rPr>
              <a:t> </a:t>
            </a:r>
            <a:r>
              <a:rPr lang="en-US" sz="2400" b="0" baseline="30000" dirty="0">
                <a:solidFill>
                  <a:srgbClr val="000000"/>
                </a:solidFill>
                <a:sym typeface="Symbol" charset="2"/>
              </a:rPr>
              <a:t>+</a:t>
            </a:r>
            <a:r>
              <a:rPr lang="en-US" sz="2400" b="0" dirty="0">
                <a:solidFill>
                  <a:srgbClr val="000000"/>
                </a:solidFill>
                <a:sym typeface="Symbol" charset="2"/>
              </a:rPr>
              <a:t>)</a:t>
            </a:r>
            <a:r>
              <a:rPr lang="en-US" sz="2400" b="0" dirty="0">
                <a:solidFill>
                  <a:srgbClr val="000000"/>
                </a:solidFill>
              </a:rPr>
              <a:t> of water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924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When solid LiCl is added to water, it dissolves because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A.	the Li</a:t>
            </a:r>
            <a:r>
              <a:rPr lang="en-US" sz="2400" b="0" baseline="30000" dirty="0">
                <a:solidFill>
                  <a:srgbClr val="000000"/>
                </a:solidFill>
              </a:rPr>
              <a:t>+</a:t>
            </a:r>
            <a:r>
              <a:rPr lang="en-US" sz="2400" b="0" dirty="0">
                <a:solidFill>
                  <a:srgbClr val="000000"/>
                </a:solidFill>
              </a:rPr>
              <a:t> ions are attracted to the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 	1)  oxygen atom (</a:t>
            </a:r>
            <a:r>
              <a:rPr lang="en-US" sz="2400" b="0" i="1" dirty="0">
                <a:solidFill>
                  <a:srgbClr val="000000"/>
                </a:solidFill>
                <a:sym typeface="Symbol" charset="2"/>
              </a:rPr>
              <a:t> </a:t>
            </a:r>
            <a:r>
              <a:rPr lang="en-US" sz="2400" b="0" baseline="30000" dirty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sz="2400" b="0" dirty="0">
                <a:solidFill>
                  <a:srgbClr val="000000"/>
                </a:solidFill>
                <a:sym typeface="Symbol" charset="2"/>
              </a:rPr>
              <a:t>)</a:t>
            </a:r>
            <a:r>
              <a:rPr lang="en-US" sz="2400" b="0" dirty="0">
                <a:solidFill>
                  <a:srgbClr val="000000"/>
                </a:solidFill>
              </a:rPr>
              <a:t> of water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endParaRPr lang="en-US" sz="2400" b="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B.	the Cl</a:t>
            </a:r>
            <a:r>
              <a:rPr lang="en-US" sz="2400" b="0" baseline="30000" dirty="0">
                <a:solidFill>
                  <a:srgbClr val="000000"/>
                </a:solidFill>
              </a:rPr>
              <a:t>− </a:t>
            </a:r>
            <a:r>
              <a:rPr lang="en-US" sz="2400" b="0" dirty="0">
                <a:solidFill>
                  <a:srgbClr val="000000"/>
                </a:solidFill>
              </a:rPr>
              <a:t>ions are attracted to the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	2)  hydrogen atom (</a:t>
            </a:r>
            <a:r>
              <a:rPr lang="en-US" sz="2400" b="0" i="1" dirty="0">
                <a:solidFill>
                  <a:srgbClr val="000000"/>
                </a:solidFill>
                <a:sym typeface="Symbol" charset="2"/>
              </a:rPr>
              <a:t> </a:t>
            </a:r>
            <a:r>
              <a:rPr lang="en-US" sz="2400" b="0" baseline="30000" dirty="0">
                <a:solidFill>
                  <a:srgbClr val="000000"/>
                </a:solidFill>
                <a:sym typeface="Symbol" charset="2"/>
              </a:rPr>
              <a:t>+</a:t>
            </a:r>
            <a:r>
              <a:rPr lang="en-US" sz="2400" b="0" dirty="0">
                <a:solidFill>
                  <a:srgbClr val="000000"/>
                </a:solidFill>
                <a:sym typeface="Symbol" charset="2"/>
              </a:rPr>
              <a:t>)</a:t>
            </a:r>
            <a:r>
              <a:rPr lang="en-US" sz="2400" b="0" dirty="0">
                <a:solidFill>
                  <a:srgbClr val="000000"/>
                </a:solidFill>
              </a:rPr>
              <a:t> of water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924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Which of the following solutes will dissolve in water? Why?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A.  Na</a:t>
            </a:r>
            <a:r>
              <a:rPr lang="en-US" sz="2400" b="0" baseline="-25000" dirty="0">
                <a:solidFill>
                  <a:srgbClr val="000000"/>
                </a:solidFill>
              </a:rPr>
              <a:t>2</a:t>
            </a:r>
            <a:r>
              <a:rPr lang="en-US" sz="2400" b="0" dirty="0">
                <a:solidFill>
                  <a:srgbClr val="000000"/>
                </a:solidFill>
              </a:rPr>
              <a:t>SO</a:t>
            </a:r>
            <a:r>
              <a:rPr lang="en-US" sz="2400" b="0" baseline="-25000" dirty="0">
                <a:solidFill>
                  <a:srgbClr val="000000"/>
                </a:solidFill>
              </a:rPr>
              <a:t>4</a:t>
            </a:r>
            <a:endParaRPr lang="en-US" sz="24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B.  gasoline (nonpolar)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C.  I</a:t>
            </a:r>
            <a:r>
              <a:rPr lang="en-US" sz="2400" b="0" baseline="-25000" dirty="0">
                <a:solidFill>
                  <a:srgbClr val="000000"/>
                </a:solidFill>
              </a:rPr>
              <a:t>2</a:t>
            </a:r>
            <a:endParaRPr lang="en-US" sz="24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b="0" dirty="0">
                <a:solidFill>
                  <a:srgbClr val="000000"/>
                </a:solidFill>
              </a:rPr>
              <a:t>D.  HCl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924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buFont typeface="Wingdings" charset="2"/>
              <a:buNone/>
              <a:tabLst>
                <a:tab pos="682625" algn="l"/>
                <a:tab pos="4005263" algn="l"/>
                <a:tab pos="4121150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Which of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000000"/>
                </a:solidFill>
              </a:rPr>
              <a:t>the following solutes will dissolve in water? Why?</a:t>
            </a:r>
          </a:p>
          <a:p>
            <a:pPr eaLnBrk="1" hangingPunct="1">
              <a:buFont typeface="Wingdings" charset="2"/>
              <a:buNone/>
              <a:tabLst>
                <a:tab pos="682625" algn="l"/>
                <a:tab pos="4005263" algn="l"/>
                <a:tab pos="4121150" algn="l"/>
              </a:tabLst>
            </a:pPr>
            <a:endParaRPr lang="en-US" sz="2400" b="0" dirty="0">
              <a:solidFill>
                <a:srgbClr val="000000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682625" algn="l"/>
                <a:tab pos="4005263" algn="l"/>
                <a:tab pos="4121150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Water is a polar solvent that can dissolve ionic and polar substances but not nonpolar solutes.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  <a:tabLst>
                <a:tab pos="682625" algn="l"/>
                <a:tab pos="4005263" algn="l"/>
                <a:tab pos="4121150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A.  Na</a:t>
            </a:r>
            <a:r>
              <a:rPr lang="en-US" sz="2400" b="0" baseline="-25000" dirty="0">
                <a:solidFill>
                  <a:srgbClr val="000000"/>
                </a:solidFill>
              </a:rPr>
              <a:t>2</a:t>
            </a:r>
            <a:r>
              <a:rPr lang="en-US" sz="2400" b="0" dirty="0">
                <a:solidFill>
                  <a:srgbClr val="000000"/>
                </a:solidFill>
              </a:rPr>
              <a:t>SO</a:t>
            </a:r>
            <a:r>
              <a:rPr lang="en-US" sz="2400" b="0" baseline="-25000" dirty="0">
                <a:solidFill>
                  <a:srgbClr val="000000"/>
                </a:solidFill>
              </a:rPr>
              <a:t>4	</a:t>
            </a:r>
            <a:r>
              <a:rPr lang="en-US" sz="2400" b="0" dirty="0">
                <a:solidFill>
                  <a:srgbClr val="000000"/>
                </a:solidFill>
              </a:rPr>
              <a:t>will dissolve, ionic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  <a:tabLst>
                <a:tab pos="682625" algn="l"/>
                <a:tab pos="4005263" algn="l"/>
                <a:tab pos="4121150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B.  gasoline (nonpolar)	will not dissolve, nonpolar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  <a:tabLst>
                <a:tab pos="682625" algn="l"/>
                <a:tab pos="4005263" algn="l"/>
                <a:tab pos="4121150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C.  I</a:t>
            </a:r>
            <a:r>
              <a:rPr lang="en-US" sz="2400" b="0" baseline="-25000" dirty="0">
                <a:solidFill>
                  <a:srgbClr val="000000"/>
                </a:solidFill>
              </a:rPr>
              <a:t>2		</a:t>
            </a:r>
            <a:r>
              <a:rPr lang="en-US" sz="2400" b="0" dirty="0">
                <a:solidFill>
                  <a:srgbClr val="000000"/>
                </a:solidFill>
              </a:rPr>
              <a:t>will not dissolve, nonpolar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  <a:tabLst>
                <a:tab pos="682625" algn="l"/>
                <a:tab pos="4005263" algn="l"/>
                <a:tab pos="4121150" algn="l"/>
              </a:tabLst>
            </a:pPr>
            <a:r>
              <a:rPr lang="en-US" sz="2400" b="0" dirty="0">
                <a:solidFill>
                  <a:srgbClr val="000000"/>
                </a:solidFill>
              </a:rPr>
              <a:t>D.  HCl	will dissolve, polar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176215"/>
            <a:ext cx="7981950" cy="1143000"/>
          </a:xfrm>
        </p:spPr>
        <p:txBody>
          <a:bodyPr/>
          <a:lstStyle/>
          <a:p>
            <a:pPr eaLnBrk="1" hangingPunct="1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9.2  </a:t>
            </a:r>
            <a:r>
              <a:rPr lang="en-US" dirty="0">
                <a:solidFill>
                  <a:srgbClr val="800000"/>
                </a:solidFill>
              </a:rPr>
              <a:t>Electrolytes and Nonelectrolytes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76400"/>
            <a:ext cx="4111625" cy="4038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Electrolytes in the body play an important role in maintaining the proper function of the cells and organs.   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Electrolytes such as sodium, potassium, chloride, and bicarbonate can be measured in a blood test.</a:t>
            </a:r>
            <a:endParaRPr lang="en-US" b="1" dirty="0"/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685800" y="5867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  <a:latin typeface="Times" charset="0"/>
              </a:rPr>
              <a:t>Learning Goal:  </a:t>
            </a:r>
            <a:r>
              <a:rPr lang="en-US" dirty="0">
                <a:latin typeface="Times" charset="0"/>
              </a:rPr>
              <a:t>Identify solutes as electrolytes or nonelectrolytes.</a:t>
            </a:r>
          </a:p>
        </p:txBody>
      </p:sp>
      <p:pic>
        <p:nvPicPr>
          <p:cNvPr id="16389" name="Picture 5" descr="09_Pg289_Un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8015" y="2069019"/>
            <a:ext cx="3965159" cy="266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1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27050" y="257174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Strong Electrolytes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1600200"/>
            <a:ext cx="4178712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tabLst>
                <a:tab pos="2233613" algn="l"/>
              </a:tabLst>
            </a:pPr>
            <a:r>
              <a:rPr lang="en-US" b="1" dirty="0"/>
              <a:t>Strong electrolytes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  <a:tabLst>
                <a:tab pos="2233613" algn="l"/>
              </a:tabLst>
            </a:pPr>
            <a:r>
              <a:rPr lang="en-US" dirty="0"/>
              <a:t>dissociate 100% in water, producing positive and negative 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  <a:tabLst>
                <a:tab pos="2233613" algn="l"/>
              </a:tabLst>
            </a:pPr>
            <a:r>
              <a:rPr lang="en-US" dirty="0"/>
              <a:t>form solutions that conduct an electric current strong enough to light a bulb	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473961" y="4765619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dissociation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011863" y="6167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774905" y="5280872"/>
            <a:ext cx="3848100" cy="395206"/>
            <a:chOff x="762000" y="3733803"/>
            <a:chExt cx="3847539" cy="394994"/>
          </a:xfrm>
        </p:grpSpPr>
        <p:pic>
          <p:nvPicPr>
            <p:cNvPr id="18440" name="Picture 10" descr="91_Slide1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733803"/>
              <a:ext cx="3847539" cy="39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1752456" y="3962195"/>
              <a:ext cx="685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2153" y="2156924"/>
            <a:ext cx="3192010" cy="36524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F9A749-8C5B-4238-B8E9-D7E198F8DF24}"/>
              </a:ext>
            </a:extLst>
          </p:cNvPr>
          <p:cNvSpPr txBox="1"/>
          <p:nvPr/>
        </p:nvSpPr>
        <p:spPr>
          <a:xfrm>
            <a:off x="1799893" y="520161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42110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5313" y="2145290"/>
            <a:ext cx="3142061" cy="3595308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27050" y="2571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Weak Electrolytes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400675" cy="2263877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000000"/>
                </a:solidFill>
              </a:rPr>
              <a:t>weak electrolyte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/>
              <a:t>dissociates only slightly in water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/>
              <a:t>forms a solution with a few ions and mostly ions from undissociated molecules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676400" y="4021392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dissociation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600200" y="48006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recombination</a:t>
            </a:r>
          </a:p>
        </p:txBody>
      </p:sp>
      <p:pic>
        <p:nvPicPr>
          <p:cNvPr id="19464" name="Picture 1" descr="92_Slid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2" y="4551568"/>
            <a:ext cx="36179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B9E38D-E423-43FF-A6EE-F2261B38A635}"/>
              </a:ext>
            </a:extLst>
          </p:cNvPr>
          <p:cNvSpPr/>
          <p:nvPr/>
        </p:nvSpPr>
        <p:spPr>
          <a:xfrm>
            <a:off x="2026040" y="4396804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7BDBF29-4894-48BE-92FE-CDD944F5B9AF}"/>
              </a:ext>
            </a:extLst>
          </p:cNvPr>
          <p:cNvCxnSpPr/>
          <p:nvPr/>
        </p:nvCxnSpPr>
        <p:spPr>
          <a:xfrm flipH="1">
            <a:off x="2070439" y="4783604"/>
            <a:ext cx="414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2C907F3-12A8-4D9E-998F-4EE658B61ED0}"/>
              </a:ext>
            </a:extLst>
          </p:cNvPr>
          <p:cNvCxnSpPr/>
          <p:nvPr/>
        </p:nvCxnSpPr>
        <p:spPr>
          <a:xfrm>
            <a:off x="2070439" y="4704581"/>
            <a:ext cx="4148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1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/>
              <a:t>9.1  </a:t>
            </a:r>
            <a:r>
              <a:rPr lang="en-US" dirty="0">
                <a:solidFill>
                  <a:srgbClr val="800000"/>
                </a:solidFill>
              </a:rPr>
              <a:t>Solutions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524000"/>
            <a:ext cx="457200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/>
            <a:r>
              <a:rPr lang="en-US" sz="2400" b="0" dirty="0">
                <a:solidFill>
                  <a:srgbClr val="000000"/>
                </a:solidFill>
              </a:rPr>
              <a:t>Solutions</a:t>
            </a:r>
          </a:p>
          <a:p>
            <a:pPr marL="320040" indent="-320040" eaLnBrk="1" hangingPunct="1">
              <a:buSzTx/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are homogeneous mixtures of two or more substances</a:t>
            </a:r>
          </a:p>
          <a:p>
            <a:pPr marL="320040" indent="-320040" eaLnBrk="1" hangingPunct="1">
              <a:buSzTx/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form when there is sufficient attraction between the solute and solvent molecules</a:t>
            </a:r>
          </a:p>
          <a:p>
            <a:pPr marL="320040" indent="-320040" eaLnBrk="1" hangingPunct="1">
              <a:buSzTx/>
              <a:buFont typeface="Arial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have two components: the solvent, present in a much larger amount, and the solute, present in a smaller amount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685800" y="5638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  <a:latin typeface="Times" charset="0"/>
              </a:rPr>
              <a:t>Learning Goal:  </a:t>
            </a:r>
            <a:r>
              <a:rPr lang="en-US" dirty="0">
                <a:latin typeface="Times" charset="0"/>
              </a:rPr>
              <a:t>Identify the solute and solvent in a solution; describe the formation of a solution.</a:t>
            </a:r>
          </a:p>
        </p:txBody>
      </p:sp>
      <p:pic>
        <p:nvPicPr>
          <p:cNvPr id="19461" name="Picture 5" descr="09_Pg283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38800" y="1712542"/>
            <a:ext cx="2941638" cy="385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2705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Nonelectrolytes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648200" cy="22860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Nonelectrolytes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dirty="0"/>
              <a:t>dissolve as molecules in water</a:t>
            </a:r>
          </a:p>
          <a:p>
            <a:pPr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dirty="0"/>
              <a:t>do not produce ions in water</a:t>
            </a:r>
          </a:p>
          <a:p>
            <a:pPr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dirty="0"/>
              <a:t>do not conduct an electric current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527050" y="4495800"/>
            <a:ext cx="51879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>
                <a:latin typeface="Times" charset="0"/>
              </a:rPr>
              <a:t>CH</a:t>
            </a:r>
            <a:r>
              <a:rPr lang="en-US" baseline="-25000" dirty="0">
                <a:latin typeface="Times" charset="0"/>
              </a:rPr>
              <a:t>4</a:t>
            </a:r>
            <a:r>
              <a:rPr lang="en-US" dirty="0">
                <a:latin typeface="Times" charset="0"/>
              </a:rPr>
              <a:t>O(</a:t>
            </a:r>
            <a:r>
              <a:rPr lang="en-US" i="1" dirty="0">
                <a:latin typeface="Times" charset="0"/>
              </a:rPr>
              <a:t>l</a:t>
            </a:r>
            <a:r>
              <a:rPr lang="en-US" dirty="0">
                <a:latin typeface="Times" charset="0"/>
              </a:rPr>
              <a:t>)	      CH</a:t>
            </a:r>
            <a:r>
              <a:rPr lang="en-US" baseline="-25000" dirty="0">
                <a:latin typeface="Times" charset="0"/>
              </a:rPr>
              <a:t>4</a:t>
            </a:r>
            <a:r>
              <a:rPr lang="en-US" dirty="0">
                <a:latin typeface="Times" charset="0"/>
              </a:rPr>
              <a:t>O(</a:t>
            </a:r>
            <a:r>
              <a:rPr lang="en-US" i="1" dirty="0">
                <a:latin typeface="Times" charset="0"/>
              </a:rPr>
              <a:t>aq</a:t>
            </a:r>
            <a:r>
              <a:rPr lang="en-US" dirty="0">
                <a:latin typeface="Times" charset="0"/>
              </a:rPr>
              <a:t>)   </a:t>
            </a:r>
            <a:r>
              <a:rPr lang="en-US" sz="2000" dirty="0">
                <a:latin typeface="Times" charset="0"/>
              </a:rPr>
              <a:t>           methanol                    solution of methanol</a:t>
            </a:r>
            <a:endParaRPr lang="en-US" sz="2000" dirty="0"/>
          </a:p>
          <a:p>
            <a:r>
              <a:rPr lang="en-US" dirty="0">
                <a:latin typeface="Times" charset="0"/>
              </a:rPr>
              <a:t>	</a:t>
            </a:r>
            <a:endParaRPr lang="en-US" dirty="0"/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1821226" y="4944533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1889852" y="4528002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5313" y="1959243"/>
            <a:ext cx="3301898" cy="3798803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03405" y="5441103"/>
            <a:ext cx="51879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 smtClean="0">
                <a:latin typeface="Times" charset="0"/>
              </a:rPr>
              <a:t>CH</a:t>
            </a:r>
            <a:r>
              <a:rPr lang="en-US" baseline="-25000" dirty="0" smtClean="0">
                <a:latin typeface="Times" charset="0"/>
              </a:rPr>
              <a:t>3</a:t>
            </a:r>
            <a:r>
              <a:rPr lang="en-US" dirty="0" smtClean="0">
                <a:latin typeface="Times" charset="0"/>
              </a:rPr>
              <a:t>OH(</a:t>
            </a:r>
            <a:r>
              <a:rPr lang="en-US" i="1" dirty="0" smtClean="0">
                <a:latin typeface="Times" charset="0"/>
              </a:rPr>
              <a:t>l</a:t>
            </a:r>
            <a:r>
              <a:rPr lang="en-US" dirty="0">
                <a:latin typeface="Times" charset="0"/>
              </a:rPr>
              <a:t>)	      </a:t>
            </a:r>
            <a:r>
              <a:rPr lang="en-US" dirty="0" smtClean="0">
                <a:latin typeface="Times" charset="0"/>
              </a:rPr>
              <a:t>CH</a:t>
            </a:r>
            <a:r>
              <a:rPr lang="en-US" baseline="-25000" dirty="0" smtClean="0">
                <a:latin typeface="Times" charset="0"/>
              </a:rPr>
              <a:t>3</a:t>
            </a:r>
            <a:r>
              <a:rPr lang="en-US" dirty="0" smtClean="0">
                <a:latin typeface="Times" charset="0"/>
              </a:rPr>
              <a:t>OH(</a:t>
            </a:r>
            <a:r>
              <a:rPr lang="en-US" i="1" dirty="0" err="1" smtClean="0">
                <a:latin typeface="Times" charset="0"/>
              </a:rPr>
              <a:t>aq</a:t>
            </a:r>
            <a:r>
              <a:rPr lang="en-US" dirty="0">
                <a:latin typeface="Times" charset="0"/>
              </a:rPr>
              <a:t>)   </a:t>
            </a:r>
            <a:r>
              <a:rPr lang="en-US" sz="2000" dirty="0">
                <a:latin typeface="Times" charset="0"/>
              </a:rPr>
              <a:t>           methanol                    solution of methanol</a:t>
            </a:r>
            <a:endParaRPr lang="en-US" sz="2000" dirty="0"/>
          </a:p>
          <a:p>
            <a:r>
              <a:rPr lang="en-US" dirty="0">
                <a:latin typeface="Times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1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27050" y="295271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/>
              <a:t>Solutes in Aqueous Solutions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19455"/>
            <a:ext cx="8534400" cy="1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2705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696200" cy="49530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Complete each reaction for strong electrolytes in water.  	       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1.	CaCl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		___________</a:t>
            </a:r>
          </a:p>
          <a:p>
            <a:pPr marL="457200" lvl="2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dirty="0"/>
              <a:t>	A.  CaCl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      </a:t>
            </a:r>
          </a:p>
          <a:p>
            <a:pPr marL="457200" lvl="2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dirty="0"/>
              <a:t>	B.  Ca</a:t>
            </a:r>
            <a:r>
              <a:rPr lang="en-US" sz="2400" baseline="30000" dirty="0"/>
              <a:t>2+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Cl</a:t>
            </a:r>
            <a:r>
              <a:rPr lang="en-US" sz="2400" baseline="-25000" dirty="0"/>
              <a:t>2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marL="457200" lvl="2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dirty="0"/>
              <a:t>	C.  Ca</a:t>
            </a:r>
            <a:r>
              <a:rPr lang="en-US" sz="2400" baseline="30000" dirty="0"/>
              <a:t>2+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+ 2Cl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marL="457200" lvl="1" indent="-45720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/>
              <a:t>	        	     </a:t>
            </a:r>
          </a:p>
          <a:p>
            <a:pPr marL="457200" lvl="1" indent="-45720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/>
              <a:t>2.	K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		 ___________</a:t>
            </a:r>
          </a:p>
          <a:p>
            <a:pPr marL="457200" lvl="2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dirty="0"/>
              <a:t>	A.  3K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PO</a:t>
            </a:r>
            <a:r>
              <a:rPr lang="en-US" sz="2400" baseline="-25000" dirty="0"/>
              <a:t>4</a:t>
            </a:r>
            <a:r>
              <a:rPr lang="en-US" sz="2400" baseline="30000" dirty="0"/>
              <a:t>3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  <a:r>
              <a:rPr lang="en-US" sz="2400" baseline="30000" dirty="0"/>
              <a:t>     </a:t>
            </a:r>
          </a:p>
          <a:p>
            <a:pPr marL="457200" lvl="2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dirty="0"/>
              <a:t>	B.  K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</a:p>
          <a:p>
            <a:pPr marL="457200" lvl="2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dirty="0"/>
              <a:t>	C.  K</a:t>
            </a:r>
            <a:r>
              <a:rPr lang="en-US" sz="2400" baseline="-25000" dirty="0"/>
              <a:t>3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P</a:t>
            </a:r>
            <a:r>
              <a:rPr lang="en-US" sz="2400" baseline="30000" dirty="0"/>
              <a:t>3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  <a:r>
              <a:rPr lang="en-US" sz="2400" baseline="30000" dirty="0"/>
              <a:t> </a:t>
            </a:r>
            <a:r>
              <a:rPr lang="en-US" sz="2400" dirty="0"/>
              <a:t>+ O</a:t>
            </a:r>
            <a:r>
              <a:rPr lang="en-US" sz="2400" baseline="-25000" dirty="0"/>
              <a:t>4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298288" y="22367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2395485" y="43195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2407826" y="1892300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541535" y="3965575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6749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2705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9530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  <a:tabLst>
                <a:tab pos="914400" algn="l"/>
              </a:tabLst>
            </a:pPr>
            <a:r>
              <a:rPr lang="en-US" dirty="0"/>
              <a:t>Complete each reaction for strong electrolytes in water.  	        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  <a:tabLst>
                <a:tab pos="914400" algn="l"/>
              </a:tabLst>
            </a:pPr>
            <a:r>
              <a:rPr lang="en-US" dirty="0"/>
              <a:t>1.	CaCl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		</a:t>
            </a:r>
          </a:p>
          <a:p>
            <a:pPr marL="457200" lvl="2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  <a:tabLst>
                <a:tab pos="914400" algn="l"/>
              </a:tabLst>
            </a:pPr>
            <a:r>
              <a:rPr lang="en-US" sz="2400" dirty="0"/>
              <a:t>	C.  Ca</a:t>
            </a:r>
            <a:r>
              <a:rPr lang="en-US" sz="2400" baseline="30000" dirty="0"/>
              <a:t>2+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+ 2Cl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marL="457200" lvl="1" indent="-457200" eaLnBrk="1" hangingPunct="1">
              <a:spcBef>
                <a:spcPct val="0"/>
              </a:spcBef>
              <a:buFont typeface="Wingdings" charset="2"/>
              <a:buNone/>
              <a:tabLst>
                <a:tab pos="914400" algn="l"/>
              </a:tabLst>
            </a:pPr>
            <a:r>
              <a:rPr lang="en-US" sz="2400" dirty="0"/>
              <a:t>	        	         </a:t>
            </a:r>
          </a:p>
          <a:p>
            <a:pPr marL="457200" lvl="1" indent="-457200" eaLnBrk="1" hangingPunct="1">
              <a:spcBef>
                <a:spcPct val="0"/>
              </a:spcBef>
              <a:buFont typeface="Wingdings" charset="2"/>
              <a:buNone/>
              <a:tabLst>
                <a:tab pos="914400" algn="l"/>
              </a:tabLst>
            </a:pPr>
            <a:r>
              <a:rPr lang="en-US" sz="2400" dirty="0"/>
              <a:t>2.	K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</a:p>
          <a:p>
            <a:pPr marL="457200" lvl="1" indent="-457200" eaLnBrk="1" hangingPunct="1">
              <a:spcBef>
                <a:spcPct val="0"/>
              </a:spcBef>
              <a:buFont typeface="Wingdings" charset="2"/>
              <a:buNone/>
              <a:tabLst>
                <a:tab pos="914400" algn="l"/>
              </a:tabLst>
            </a:pPr>
            <a:r>
              <a:rPr lang="en-US" sz="2400" dirty="0"/>
              <a:t>	A.  3K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PO</a:t>
            </a:r>
            <a:r>
              <a:rPr lang="en-US" sz="2400" baseline="-25000" dirty="0"/>
              <a:t>4</a:t>
            </a:r>
            <a:r>
              <a:rPr lang="en-US" sz="2400" baseline="30000" dirty="0"/>
              <a:t>3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  <a:r>
              <a:rPr lang="en-US" sz="2400" baseline="30000" dirty="0"/>
              <a:t>    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324250" y="231616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2403984" y="353536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435375" y="1978025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2540509" y="3200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91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705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696200" cy="49530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Which of the following reactions represent the dissociation of a </a:t>
            </a:r>
            <a:r>
              <a:rPr lang="en-US" b="1" dirty="0">
                <a:solidFill>
                  <a:srgbClr val="000000"/>
                </a:solidFill>
              </a:rPr>
              <a:t>strong</a:t>
            </a:r>
            <a:r>
              <a:rPr lang="en-US" dirty="0"/>
              <a:t> electrolyte in water? 	       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A.  NH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 + 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i="1" dirty="0"/>
              <a:t>l</a:t>
            </a:r>
            <a:r>
              <a:rPr lang="en-US" dirty="0"/>
              <a:t>)		NH</a:t>
            </a:r>
            <a:r>
              <a:rPr lang="en-US" baseline="-25000" dirty="0"/>
              <a:t>4</a:t>
            </a:r>
            <a:r>
              <a:rPr lang="en-US" dirty="0"/>
              <a:t>OH(</a:t>
            </a:r>
            <a:r>
              <a:rPr lang="en-US" i="1" dirty="0"/>
              <a:t>aq</a:t>
            </a:r>
            <a:r>
              <a:rPr lang="en-US" dirty="0"/>
              <a:t>)   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B.  CH</a:t>
            </a:r>
            <a:r>
              <a:rPr lang="en-US" baseline="-25000" dirty="0"/>
              <a:t>3</a:t>
            </a:r>
            <a:r>
              <a:rPr lang="en-US" dirty="0"/>
              <a:t>OH(</a:t>
            </a:r>
            <a:r>
              <a:rPr lang="en-US" i="1" dirty="0"/>
              <a:t>l</a:t>
            </a:r>
            <a:r>
              <a:rPr lang="en-US" dirty="0"/>
              <a:t>) 		CH</a:t>
            </a:r>
            <a:r>
              <a:rPr lang="en-US" baseline="-25000" dirty="0"/>
              <a:t>3</a:t>
            </a:r>
            <a:r>
              <a:rPr lang="en-US" dirty="0"/>
              <a:t>OH(</a:t>
            </a:r>
            <a:r>
              <a:rPr lang="en-US" i="1" dirty="0"/>
              <a:t>aq</a:t>
            </a:r>
            <a:r>
              <a:rPr lang="en-US" dirty="0"/>
              <a:t>) 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Wingdings" charset="2"/>
              <a:buAutoNum type="alphaUcPeriod" startAt="3"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            2Na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aq</a:t>
            </a:r>
            <a:r>
              <a:rPr lang="en-US" dirty="0"/>
              <a:t>) + SO</a:t>
            </a:r>
            <a:r>
              <a:rPr lang="en-US" baseline="-25000" dirty="0"/>
              <a:t>4</a:t>
            </a:r>
            <a:r>
              <a:rPr lang="en-US" baseline="30000" dirty="0"/>
              <a:t>2</a:t>
            </a:r>
            <a:r>
              <a:rPr lang="en-US" baseline="30000" dirty="0">
                <a:sym typeface="Symbol" charset="2"/>
              </a:rPr>
              <a:t>−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</a:t>
            </a:r>
            <a:r>
              <a:rPr lang="en-US" baseline="30000" dirty="0"/>
              <a:t> </a:t>
            </a:r>
            <a:endParaRPr lang="en-US" dirty="0"/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dirty="0"/>
              <a:t>D. 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OH(</a:t>
            </a:r>
            <a:r>
              <a:rPr lang="en-US" i="1" dirty="0"/>
              <a:t>l</a:t>
            </a:r>
            <a:r>
              <a:rPr lang="en-US" dirty="0"/>
              <a:t>) 	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OH (</a:t>
            </a:r>
            <a:r>
              <a:rPr lang="en-US" i="1" dirty="0"/>
              <a:t>aq</a:t>
            </a:r>
            <a:r>
              <a:rPr lang="en-US" dirty="0"/>
              <a:t>) 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baseline="30000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429000" y="2590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2590800" y="392271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2514600" y="2743200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2514600" y="3068638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4" name="Line 4"/>
          <p:cNvSpPr>
            <a:spLocks noChangeShapeType="1"/>
          </p:cNvSpPr>
          <p:nvPr/>
        </p:nvSpPr>
        <p:spPr bwMode="auto">
          <a:xfrm>
            <a:off x="2514600" y="348615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2514600" y="3151188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2514600" y="3597275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265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2705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696200" cy="49530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Which of the following reactions represent the dissociation of a </a:t>
            </a:r>
            <a:r>
              <a:rPr lang="en-US" b="1" dirty="0">
                <a:solidFill>
                  <a:srgbClr val="000000"/>
                </a:solidFill>
              </a:rPr>
              <a:t>strong</a:t>
            </a:r>
            <a:r>
              <a:rPr lang="en-US" dirty="0"/>
              <a:t> electrolyte in water? 	       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Wingdings" charset="2"/>
              <a:buNone/>
            </a:pPr>
            <a:endParaRPr lang="en-US" dirty="0"/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Wingdings" charset="2"/>
              <a:buAutoNum type="alphaUcPeriod" startAt="3"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            2Na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aq</a:t>
            </a:r>
            <a:r>
              <a:rPr lang="en-US" dirty="0"/>
              <a:t>) + SO</a:t>
            </a:r>
            <a:r>
              <a:rPr lang="en-US" baseline="-25000" dirty="0"/>
              <a:t>4</a:t>
            </a:r>
            <a:r>
              <a:rPr lang="en-US" baseline="30000" dirty="0"/>
              <a:t>2</a:t>
            </a:r>
            <a:r>
              <a:rPr lang="en-US" baseline="30000" dirty="0">
                <a:sym typeface="Symbol" charset="2"/>
              </a:rPr>
              <a:t>−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</a:t>
            </a:r>
            <a:r>
              <a:rPr lang="en-US" baseline="30000" dirty="0"/>
              <a:t> </a:t>
            </a:r>
            <a:endParaRPr lang="en-US" dirty="0"/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baseline="30000" dirty="0"/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2535238" y="2706688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2535238" y="3087688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54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2705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835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Write the equation for the formation of a solution for each of the following:</a:t>
            </a:r>
          </a:p>
          <a:p>
            <a:pPr marL="457200" indent="-457200" eaLnBrk="1" hangingPunct="1">
              <a:buClrTx/>
              <a:buFont typeface="Arial" charset="0"/>
              <a:buAutoNum type="alphaUcPeriod"/>
            </a:pPr>
            <a:r>
              <a:rPr lang="en-US" dirty="0">
                <a:solidFill>
                  <a:srgbClr val="000000"/>
                </a:solidFill>
              </a:rPr>
              <a:t>dissociation of 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CrO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), a strong electrolyte, in water</a:t>
            </a:r>
          </a:p>
          <a:p>
            <a:pPr marL="457200" indent="-457200" eaLnBrk="1" hangingPunct="1">
              <a:buClrTx/>
              <a:buFont typeface="Arial" charset="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buClrTx/>
              <a:buFont typeface="Tw Cen MT" pitchFamily="34" charset="0"/>
              <a:buAutoNum type="alphaUcPeriod" startAt="2"/>
            </a:pPr>
            <a:r>
              <a:rPr lang="en-US" dirty="0">
                <a:solidFill>
                  <a:srgbClr val="000000"/>
                </a:solidFill>
              </a:rPr>
              <a:t>the partial dissociation of the weak electrolyte 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PO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 in water</a:t>
            </a:r>
          </a:p>
          <a:p>
            <a:pPr marL="457200" indent="-457200" eaLnBrk="1" hangingPunct="1">
              <a:buClrTx/>
              <a:buFont typeface="Arial" charset="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buClrTx/>
              <a:buFont typeface="Tw Cen MT" pitchFamily="34" charset="0"/>
              <a:buAutoNum type="alphaUcPeriod" startAt="3"/>
            </a:pPr>
            <a:r>
              <a:rPr lang="en-US" dirty="0">
                <a:solidFill>
                  <a:srgbClr val="000000"/>
                </a:solidFill>
              </a:rPr>
              <a:t>solid sugar, C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22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aseline="-25000" dirty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), dissolves in water</a:t>
            </a:r>
          </a:p>
        </p:txBody>
      </p:sp>
    </p:spTree>
    <p:extLst>
      <p:ext uri="{BB962C8B-B14F-4D97-AF65-F5344CB8AC3E}">
        <p14:creationId xmlns:p14="http://schemas.microsoft.com/office/powerpoint/2010/main" val="478921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2705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Write the equation for the formation of a solution for each of the following:</a:t>
            </a:r>
          </a:p>
          <a:p>
            <a:pPr marL="457200" indent="-457200" eaLnBrk="1" hangingPunct="1">
              <a:buClrTx/>
              <a:buFont typeface="Arial" charset="0"/>
              <a:buAutoNum type="alphaUcPeriod"/>
            </a:pPr>
            <a:r>
              <a:rPr lang="en-US" dirty="0">
                <a:solidFill>
                  <a:srgbClr val="000000"/>
                </a:solidFill>
              </a:rPr>
              <a:t>dissociation of 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CrO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), a strong electrolyte, in water</a:t>
            </a:r>
          </a:p>
          <a:p>
            <a:pPr marL="457200" indent="-457200" eaLnBrk="1" hangingPunct="1">
              <a:buClrTx/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</a:rPr>
              <a:t>	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CrO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 	            </a:t>
            </a:r>
            <a:r>
              <a:rPr lang="en-US" dirty="0"/>
              <a:t>2K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aq</a:t>
            </a:r>
            <a:r>
              <a:rPr lang="en-US" dirty="0"/>
              <a:t>) + CrO</a:t>
            </a:r>
            <a:r>
              <a:rPr lang="en-US" baseline="-25000" dirty="0"/>
              <a:t>4</a:t>
            </a:r>
            <a:r>
              <a:rPr lang="en-US" baseline="30000" dirty="0"/>
              <a:t>2</a:t>
            </a:r>
            <a:r>
              <a:rPr lang="en-US" baseline="30000" dirty="0">
                <a:sym typeface="Symbol" charset="2"/>
              </a:rPr>
              <a:t>−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</a:t>
            </a:r>
            <a:r>
              <a:rPr lang="en-US" baseline="30000" dirty="0"/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buClrTx/>
              <a:buFont typeface="Arial" charset="0"/>
              <a:buAutoNum type="alphaUcPeriod" startAt="2"/>
            </a:pPr>
            <a:r>
              <a:rPr lang="en-US" dirty="0">
                <a:solidFill>
                  <a:srgbClr val="000000"/>
                </a:solidFill>
              </a:rPr>
              <a:t>the partial dissociation of the weak electrolyte 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PO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 in water</a:t>
            </a:r>
          </a:p>
          <a:p>
            <a:pPr marL="457200" indent="-457200" eaLnBrk="1" hangingPunct="1">
              <a:buClrTx/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</a:rPr>
              <a:t>	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PO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 	          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aq</a:t>
            </a:r>
            <a:r>
              <a:rPr lang="en-US" dirty="0"/>
              <a:t>) + 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>
                <a:sym typeface="Symbol" charset="2"/>
              </a:rPr>
              <a:t>−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</a:t>
            </a:r>
            <a:r>
              <a:rPr lang="en-US" baseline="30000" dirty="0"/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buClrTx/>
              <a:buFont typeface="Arial" charset="0"/>
              <a:buAutoNum type="alphaUcPeriod" startAt="3"/>
            </a:pPr>
            <a:r>
              <a:rPr lang="en-US" dirty="0">
                <a:solidFill>
                  <a:srgbClr val="000000"/>
                </a:solidFill>
              </a:rPr>
              <a:t>solid sugar, C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22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aseline="-25000" dirty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), dissolves in water</a:t>
            </a:r>
          </a:p>
          <a:p>
            <a:pPr marL="457200" indent="-457200" eaLnBrk="1" hangingPunct="1">
              <a:buClrTx/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</a:rPr>
              <a:t>	C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22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aseline="-25000" dirty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                 C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22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aseline="-25000" dirty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aq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39192" y="2780072"/>
            <a:ext cx="762000" cy="381000"/>
            <a:chOff x="2971800" y="2819400"/>
            <a:chExt cx="762000" cy="381000"/>
          </a:xfrm>
        </p:grpSpPr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2971800" y="32004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3" name="TextBox 4"/>
            <p:cNvSpPr txBox="1">
              <a:spLocks noChangeArrowheads="1"/>
            </p:cNvSpPr>
            <p:nvPr/>
          </p:nvSpPr>
          <p:spPr bwMode="auto">
            <a:xfrm>
              <a:off x="2971800" y="2819400"/>
              <a:ext cx="548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sz="1600" dirty="0">
                  <a:latin typeface="Times" charset="0"/>
                </a:rPr>
                <a:t>H</a:t>
              </a:r>
              <a:r>
                <a:rPr lang="en-US" sz="1600" baseline="-25000" dirty="0">
                  <a:latin typeface="Times" charset="0"/>
                </a:rPr>
                <a:t>2</a:t>
              </a:r>
              <a:r>
                <a:rPr lang="en-US" sz="1600" dirty="0">
                  <a:latin typeface="Times" charset="0"/>
                </a:rPr>
                <a:t>O</a:t>
              </a:r>
            </a:p>
          </p:txBody>
        </p:sp>
      </p:grp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971800" y="5105400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Times" charset="0"/>
              </a:rPr>
              <a:t>H</a:t>
            </a:r>
            <a:r>
              <a:rPr lang="en-US" sz="1600" baseline="-25000" dirty="0">
                <a:latin typeface="Times" charset="0"/>
              </a:rPr>
              <a:t>2</a:t>
            </a:r>
            <a:r>
              <a:rPr lang="en-US" sz="1600" dirty="0">
                <a:latin typeface="Times" charset="0"/>
              </a:rPr>
              <a:t>O</a:t>
            </a:r>
          </a:p>
        </p:txBody>
      </p:sp>
      <p:sp>
        <p:nvSpPr>
          <p:cNvPr id="27656" name="Line 4"/>
          <p:cNvSpPr>
            <a:spLocks noChangeShapeType="1"/>
          </p:cNvSpPr>
          <p:nvPr/>
        </p:nvSpPr>
        <p:spPr bwMode="auto">
          <a:xfrm>
            <a:off x="3048000" y="5410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8DFFA16-6A0C-4BDC-BE3A-1FF29F43E142}"/>
              </a:ext>
            </a:extLst>
          </p:cNvPr>
          <p:cNvSpPr/>
          <p:nvPr/>
        </p:nvSpPr>
        <p:spPr>
          <a:xfrm>
            <a:off x="2584076" y="4086324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1EE6013-C890-4D2B-8F62-0DB8D2FCEFD2}"/>
              </a:ext>
            </a:extLst>
          </p:cNvPr>
          <p:cNvCxnSpPr>
            <a:cxnSpLocks/>
          </p:cNvCxnSpPr>
          <p:nvPr/>
        </p:nvCxnSpPr>
        <p:spPr>
          <a:xfrm flipH="1">
            <a:off x="2628475" y="4473124"/>
            <a:ext cx="414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E26A54E-A470-43DC-95C6-FB5F3A4CB766}"/>
              </a:ext>
            </a:extLst>
          </p:cNvPr>
          <p:cNvCxnSpPr>
            <a:cxnSpLocks/>
          </p:cNvCxnSpPr>
          <p:nvPr/>
        </p:nvCxnSpPr>
        <p:spPr>
          <a:xfrm>
            <a:off x="2628475" y="4394101"/>
            <a:ext cx="4148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70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2705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Equivalents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dirty="0"/>
              <a:t>An </a:t>
            </a:r>
            <a:r>
              <a:rPr lang="en-US" b="1" dirty="0"/>
              <a:t>equivalent (Eq) </a:t>
            </a:r>
            <a:r>
              <a:rPr lang="en-US" dirty="0"/>
              <a:t>is the amount of an electrolyte or an ion that provides 1 mole of electrical charge (+ or </a:t>
            </a:r>
            <a:r>
              <a:rPr lang="en-US" dirty="0">
                <a:sym typeface="Symbol" charset="2"/>
              </a:rPr>
              <a:t>−</a:t>
            </a:r>
            <a:r>
              <a:rPr lang="en-US" dirty="0"/>
              <a:t>).  In solution,</a:t>
            </a:r>
          </a:p>
          <a:p>
            <a:pPr marL="320040" indent="-320040" eaLnBrk="1" hangingPunct="1"/>
            <a:r>
              <a:rPr lang="en-US" dirty="0"/>
              <a:t>the charge of the positive ions is always balanced by the charge of the negative ions</a:t>
            </a:r>
          </a:p>
          <a:p>
            <a:pPr marL="320040" indent="-320040" eaLnBrk="1" hangingPunct="1"/>
            <a:r>
              <a:rPr lang="en-US" dirty="0"/>
              <a:t>the concentrations of electrolytes in intravenous fluids are expressed in milliequivalents per liter </a:t>
            </a:r>
            <a:r>
              <a:rPr lang="en-US" b="1" dirty="0"/>
              <a:t>(</a:t>
            </a:r>
            <a:r>
              <a:rPr lang="en-US" dirty="0"/>
              <a:t>mEq</a:t>
            </a:r>
            <a:r>
              <a:rPr lang="en-US" b="1" dirty="0"/>
              <a:t>/</a:t>
            </a:r>
            <a:r>
              <a:rPr lang="en-US" dirty="0"/>
              <a:t>L</a:t>
            </a:r>
            <a:r>
              <a:rPr lang="en-US" b="1" dirty="0"/>
              <a:t>):</a:t>
            </a:r>
            <a:r>
              <a:rPr lang="en-US" dirty="0"/>
              <a:t> </a:t>
            </a:r>
          </a:p>
          <a:p>
            <a:pPr marL="320040" indent="-320040" eaLnBrk="1" hangingPunct="1"/>
            <a:endParaRPr lang="en-US" dirty="0"/>
          </a:p>
          <a:p>
            <a:pPr marL="0" indent="0" algn="ctr" eaLnBrk="1" hangingPunct="1">
              <a:buFont typeface="Arial" charset="0"/>
              <a:buNone/>
            </a:pPr>
            <a:r>
              <a:rPr lang="en-US" dirty="0"/>
              <a:t>1 Eq = 1000 mEq</a:t>
            </a:r>
          </a:p>
        </p:txBody>
      </p:sp>
    </p:spTree>
    <p:extLst>
      <p:ext uri="{BB962C8B-B14F-4D97-AF65-F5344CB8AC3E}">
        <p14:creationId xmlns:p14="http://schemas.microsoft.com/office/powerpoint/2010/main" val="3201442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2705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Equivalents, Milliequivalenets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1466" y="1667934"/>
            <a:ext cx="6660445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For example, a solution containing </a:t>
            </a:r>
          </a:p>
          <a:p>
            <a:pPr marL="320040" indent="-320040" eaLnBrk="1" hangingPunct="1"/>
            <a:r>
              <a:rPr lang="en-US" dirty="0"/>
              <a:t>25 mEq</a:t>
            </a:r>
            <a:r>
              <a:rPr lang="en-US" b="1" dirty="0"/>
              <a:t>/</a:t>
            </a:r>
            <a:r>
              <a:rPr lang="en-US" dirty="0"/>
              <a:t>L of Na</a:t>
            </a:r>
            <a:r>
              <a:rPr lang="en-US" baseline="30000" dirty="0"/>
              <a:t>+</a:t>
            </a:r>
            <a:r>
              <a:rPr lang="en-US" dirty="0"/>
              <a:t> and 4 mEq</a:t>
            </a:r>
            <a:r>
              <a:rPr lang="en-US" b="1" dirty="0"/>
              <a:t>/</a:t>
            </a:r>
            <a:r>
              <a:rPr lang="en-US" dirty="0"/>
              <a:t>L of K</a:t>
            </a:r>
            <a:r>
              <a:rPr lang="en-US" baseline="30000" dirty="0"/>
              <a:t>+</a:t>
            </a:r>
            <a:r>
              <a:rPr lang="en-US" dirty="0"/>
              <a:t> has a total positive charge of 29 mEq/L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320040" indent="-320040" eaLnBrk="1" hangingPunct="1">
              <a:spcBef>
                <a:spcPct val="0"/>
              </a:spcBef>
            </a:pPr>
            <a:r>
              <a:rPr lang="en-US" dirty="0"/>
              <a:t>Cl</a:t>
            </a:r>
            <a:r>
              <a:rPr lang="en-US" baseline="30000" dirty="0"/>
              <a:t>−</a:t>
            </a:r>
            <a:r>
              <a:rPr lang="en-US" dirty="0"/>
              <a:t> as the only anion must also have a concentration of  29 mEq</a:t>
            </a:r>
            <a:r>
              <a:rPr lang="en-US" b="1" dirty="0"/>
              <a:t>/</a:t>
            </a:r>
            <a:r>
              <a:rPr lang="en-US" dirty="0"/>
              <a:t>L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8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57179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Solutes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80010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marL="401638" indent="-349250" eaLnBrk="1" hangingPunct="1">
              <a:spcBef>
                <a:spcPct val="10000"/>
              </a:spcBef>
              <a:buClr>
                <a:schemeClr val="bg2"/>
              </a:buClr>
              <a:buSzPct val="90000"/>
            </a:pPr>
            <a:r>
              <a:rPr lang="en-US" sz="2400" b="0" dirty="0">
                <a:solidFill>
                  <a:schemeClr val="tx1"/>
                </a:solidFill>
              </a:rPr>
              <a:t>Solutes</a:t>
            </a:r>
          </a:p>
          <a:p>
            <a:pPr marL="320040" indent="-320040"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may be liquids, gases, or solids</a:t>
            </a:r>
          </a:p>
          <a:p>
            <a:pPr marL="320040" indent="-320040"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are spread evenly throughout the solution</a:t>
            </a:r>
          </a:p>
          <a:p>
            <a:pPr marL="320040" indent="-320040"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mix with solvents, so the solute and solvent have the same physical state </a:t>
            </a:r>
          </a:p>
          <a:p>
            <a:pPr marL="320040" indent="-320040"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cannot be separated by filtration but can be separated by evaporation</a:t>
            </a:r>
          </a:p>
          <a:p>
            <a:pPr marL="320040" indent="-320040" eaLnBrk="1" hangingPunct="1">
              <a:spcBef>
                <a:spcPct val="10000"/>
              </a:spcBef>
              <a:buSzTx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are not visible but can give a color to the solution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2705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Equivalents, Milliequivalenets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380" b="-2277"/>
          <a:stretch/>
        </p:blipFill>
        <p:spPr>
          <a:xfrm>
            <a:off x="-1" y="1590113"/>
            <a:ext cx="9068271" cy="3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3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Documents and Settings\GEX\Desktop\IRDVD\51788\9.2 slide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79" y="4824611"/>
            <a:ext cx="5526088" cy="6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2705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Calculating Equivalents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The laboratory tests for a patient indicate a blood calcium level of 8.8 mEq</a:t>
            </a:r>
            <a:r>
              <a:rPr lang="en-US" b="1" dirty="0"/>
              <a:t>/</a:t>
            </a:r>
            <a:r>
              <a:rPr lang="en-US" dirty="0"/>
              <a:t>L.</a:t>
            </a:r>
          </a:p>
          <a:p>
            <a:pPr marL="457200" indent="-457200" eaLnBrk="1" hangingPunct="1">
              <a:buClrTx/>
              <a:buFont typeface="Arial" charset="0"/>
              <a:buAutoNum type="alphaUcPeriod"/>
            </a:pPr>
            <a:r>
              <a:rPr lang="en-US" dirty="0"/>
              <a:t>How many moles of calcium ion are in 0.50 L of blood?</a:t>
            </a:r>
          </a:p>
          <a:p>
            <a:pPr marL="457200" indent="-457200" eaLnBrk="1" hangingPunct="1">
              <a:buFont typeface="Arial" charset="0"/>
              <a:buAutoNum type="alphaUcPeriod"/>
            </a:pPr>
            <a:endParaRPr lang="en-US" dirty="0"/>
          </a:p>
          <a:p>
            <a:pPr marL="457200" indent="-457200" eaLnBrk="1" hangingPunct="1">
              <a:buFont typeface="Arial" charset="0"/>
              <a:buNone/>
            </a:pPr>
            <a:endParaRPr lang="en-US" dirty="0"/>
          </a:p>
          <a:p>
            <a:pPr marL="457200" indent="-457200" eaLnBrk="1" hangingPunct="1">
              <a:spcBef>
                <a:spcPts val="1200"/>
              </a:spcBef>
              <a:buFont typeface="Arial" charset="0"/>
              <a:buNone/>
            </a:pPr>
            <a:r>
              <a:rPr lang="en-US" dirty="0"/>
              <a:t>      We can then convert equivalents to moles (for Ca</a:t>
            </a:r>
            <a:r>
              <a:rPr lang="en-US" baseline="30000" dirty="0"/>
              <a:t>2+</a:t>
            </a:r>
            <a:r>
              <a:rPr lang="en-US" dirty="0"/>
              <a:t>). There             are 2 Eq per mole</a:t>
            </a:r>
            <a:r>
              <a:rPr lang="en-US" b="1" dirty="0"/>
              <a:t>)</a:t>
            </a:r>
            <a:r>
              <a:rPr lang="en-US" dirty="0"/>
              <a:t>.</a:t>
            </a:r>
            <a:endParaRPr lang="en-US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61268" y="3067844"/>
            <a:ext cx="6621463" cy="722312"/>
            <a:chOff x="1261268" y="3067844"/>
            <a:chExt cx="6621463" cy="722312"/>
          </a:xfrm>
        </p:grpSpPr>
        <p:pic>
          <p:nvPicPr>
            <p:cNvPr id="30730" name="Picture 1" descr="92_Slide14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268" y="3067844"/>
              <a:ext cx="6621463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 flipV="1">
              <a:off x="1805940" y="3276600"/>
              <a:ext cx="19050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3048000" y="3467100"/>
              <a:ext cx="190500" cy="1905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2705100" y="3177540"/>
              <a:ext cx="533400" cy="16764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4724400" y="3505200"/>
              <a:ext cx="492125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2508735" y="4981575"/>
            <a:ext cx="1795415" cy="512763"/>
            <a:chOff x="1514960" y="5146675"/>
            <a:chExt cx="1795415" cy="512763"/>
          </a:xfrm>
        </p:grpSpPr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V="1">
              <a:off x="1514960" y="5146675"/>
              <a:ext cx="285750" cy="3048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V="1">
              <a:off x="2929375" y="5354638"/>
              <a:ext cx="381000" cy="3048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6515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2705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Calculating Equivalents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The laboratory tests for a patient indicate a blood calcium level of 8.8 mEq</a:t>
            </a:r>
            <a:r>
              <a:rPr lang="en-US" b="1" dirty="0"/>
              <a:t>/</a:t>
            </a:r>
            <a:r>
              <a:rPr lang="en-US" dirty="0"/>
              <a:t>L.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dirty="0"/>
              <a:t>B. 	If chloride ion is the only other ion present, what is its   concentration in mEq</a:t>
            </a:r>
            <a:r>
              <a:rPr lang="en-US" b="1" dirty="0"/>
              <a:t>/</a:t>
            </a:r>
            <a:r>
              <a:rPr lang="en-US" dirty="0"/>
              <a:t>L?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dirty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If the concentration of Ca</a:t>
            </a:r>
            <a:r>
              <a:rPr lang="en-US" baseline="30000" dirty="0"/>
              <a:t>2+  </a:t>
            </a:r>
            <a:r>
              <a:rPr lang="en-US" dirty="0"/>
              <a:t>is 8.8 mEq/L, then the concentration of Cl</a:t>
            </a:r>
            <a:r>
              <a:rPr lang="en-US" baseline="30000" dirty="0"/>
              <a:t>− </a:t>
            </a:r>
            <a:r>
              <a:rPr lang="en-US" dirty="0"/>
              <a:t> must be 8.8 mEq</a:t>
            </a:r>
            <a:r>
              <a:rPr lang="en-US" b="1" dirty="0"/>
              <a:t>/</a:t>
            </a:r>
            <a:r>
              <a:rPr lang="en-US" dirty="0"/>
              <a:t>L to balance the charge.</a:t>
            </a:r>
          </a:p>
        </p:txBody>
      </p:sp>
    </p:spTree>
    <p:extLst>
      <p:ext uri="{BB962C8B-B14F-4D97-AF65-F5344CB8AC3E}">
        <p14:creationId xmlns:p14="http://schemas.microsoft.com/office/powerpoint/2010/main" val="1243114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27050" y="166690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Chemistry Link to Health:</a:t>
            </a:r>
            <a:br>
              <a:rPr lang="en-US" dirty="0"/>
            </a:br>
            <a:r>
              <a:rPr lang="en-US" dirty="0"/>
              <a:t>Electrolytes in Body Fluids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31289" cy="4495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dirty="0"/>
              <a:t>Typical concentrations of electrolytes in </a:t>
            </a:r>
            <a:r>
              <a:rPr lang="en-US" b="1" dirty="0"/>
              <a:t>blood plasma </a:t>
            </a:r>
          </a:p>
          <a:p>
            <a:pPr marL="320040" indent="-320040" eaLnBrk="1" hangingPunct="1"/>
            <a:r>
              <a:rPr lang="en-US" dirty="0"/>
              <a:t>have a charge balance; the total number of positive charges is equal to the total number of negative charges</a:t>
            </a:r>
          </a:p>
          <a:p>
            <a:pPr marL="320040" indent="-320040" eaLnBrk="1" hangingPunct="1"/>
            <a:r>
              <a:rPr lang="en-US" dirty="0"/>
              <a:t>varies as a result of the nutritional, electrolyte, and fluid needs of the patient</a:t>
            </a:r>
          </a:p>
        </p:txBody>
      </p:sp>
    </p:spTree>
    <p:extLst>
      <p:ext uri="{BB962C8B-B14F-4D97-AF65-F5344CB8AC3E}">
        <p14:creationId xmlns:p14="http://schemas.microsoft.com/office/powerpoint/2010/main" val="980999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2705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Electrolytes </a:t>
            </a:r>
            <a:r>
              <a:rPr lang="en-US" dirty="0" smtClean="0"/>
              <a:t>in IV </a:t>
            </a:r>
            <a:r>
              <a:rPr lang="en-US" dirty="0"/>
              <a:t>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10875"/>
          <a:stretch/>
        </p:blipFill>
        <p:spPr>
          <a:xfrm>
            <a:off x="179320" y="1706014"/>
            <a:ext cx="8836643" cy="27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89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2705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1600200"/>
            <a:ext cx="8209935" cy="4267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 typeface="Wingdings" charset="2"/>
              <a:buNone/>
            </a:pPr>
            <a:r>
              <a:rPr lang="en-US" dirty="0"/>
              <a:t>1.	In 1 mole of Fe</a:t>
            </a:r>
            <a:r>
              <a:rPr lang="en-US" baseline="30000" dirty="0"/>
              <a:t>3+</a:t>
            </a:r>
            <a:r>
              <a:rPr lang="en-US" dirty="0"/>
              <a:t>, there are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2"/>
              <a:buNone/>
            </a:pPr>
            <a:r>
              <a:rPr lang="en-US" dirty="0"/>
              <a:t>	A.  1 Eq		B.  2 Eq	        C.  3 Eq</a:t>
            </a:r>
          </a:p>
          <a:p>
            <a:pPr marL="457200" indent="-457200" eaLnBrk="1" hangingPunct="1">
              <a:lnSpc>
                <a:spcPct val="60000"/>
              </a:lnSpc>
              <a:buFont typeface="Wingdings" charset="2"/>
              <a:buNone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2.	In 2.5 moles of SO</a:t>
            </a:r>
            <a:r>
              <a:rPr lang="en-US" baseline="-25000" dirty="0"/>
              <a:t>4</a:t>
            </a:r>
            <a:r>
              <a:rPr lang="en-US" baseline="30000" dirty="0"/>
              <a:t>2</a:t>
            </a:r>
            <a:r>
              <a:rPr lang="en-US" baseline="30000" dirty="0">
                <a:sym typeface="Symbol" charset="2"/>
              </a:rPr>
              <a:t>−</a:t>
            </a:r>
            <a:r>
              <a:rPr lang="en-US" dirty="0"/>
              <a:t>, there are 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2"/>
              <a:buNone/>
            </a:pPr>
            <a:r>
              <a:rPr lang="en-US" dirty="0"/>
              <a:t>	A.  2.5 Eq		B.  5.0 Eq	        C. 1.0 Eq</a:t>
            </a:r>
          </a:p>
          <a:p>
            <a:pPr marL="457200" indent="-457200" eaLnBrk="1" hangingPunct="1">
              <a:lnSpc>
                <a:spcPct val="70000"/>
              </a:lnSpc>
              <a:buFont typeface="Wingdings" charset="2"/>
              <a:buNone/>
            </a:pPr>
            <a:endParaRPr lang="en-US" dirty="0"/>
          </a:p>
          <a:p>
            <a:pPr marL="457200" indent="-457200" eaLnBrk="1" hangingPunct="1">
              <a:lnSpc>
                <a:spcPct val="110000"/>
              </a:lnSpc>
              <a:buFont typeface="Wingdings" charset="2"/>
              <a:buNone/>
            </a:pPr>
            <a:r>
              <a:rPr lang="en-US" dirty="0"/>
              <a:t>3.	An IV bottle contains NaCl. If the Na</a:t>
            </a:r>
            <a:r>
              <a:rPr lang="en-US" baseline="30000" dirty="0"/>
              <a:t>+</a:t>
            </a:r>
            <a:r>
              <a:rPr lang="en-US" dirty="0"/>
              <a:t> is 34 mEq/L, the Cl</a:t>
            </a:r>
            <a:r>
              <a:rPr lang="en-US" baseline="30000" dirty="0">
                <a:sym typeface="Symbol" charset="2"/>
              </a:rPr>
              <a:t>−</a:t>
            </a:r>
            <a:r>
              <a:rPr lang="en-US" dirty="0"/>
              <a:t> is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2"/>
              <a:buNone/>
            </a:pPr>
            <a:r>
              <a:rPr lang="en-US" dirty="0"/>
              <a:t>	A.  34 mEq/L	B.  0 mEq/L	        C.  68 mEq/L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66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2705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267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 typeface="Wingdings" charset="2"/>
              <a:buNone/>
            </a:pPr>
            <a:r>
              <a:rPr lang="en-US" dirty="0"/>
              <a:t>1.	In 1 mole of Fe</a:t>
            </a:r>
            <a:r>
              <a:rPr lang="en-US" baseline="30000" dirty="0"/>
              <a:t>3+</a:t>
            </a:r>
            <a:r>
              <a:rPr lang="en-US" dirty="0"/>
              <a:t>, there are</a:t>
            </a:r>
            <a:r>
              <a:rPr lang="en-US" dirty="0">
                <a:solidFill>
                  <a:srgbClr val="000000"/>
                </a:solidFill>
              </a:rPr>
              <a:t> 		C.  3 Eq</a:t>
            </a:r>
          </a:p>
          <a:p>
            <a:pPr marL="457200" indent="-457200" eaLnBrk="1" hangingPunct="1">
              <a:lnSpc>
                <a:spcPct val="60000"/>
              </a:lnSpc>
              <a:buFont typeface="Wingdings" charset="2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buFont typeface="Wingdings" charset="2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2.	In 2.5 moles of 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baseline="30000" dirty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, there are 		B.  5.0 Eq	</a:t>
            </a:r>
          </a:p>
          <a:p>
            <a:pPr marL="457200" indent="-457200" eaLnBrk="1" hangingPunct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	2.5 mole 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baseline="30000" dirty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Symbol" charset="2"/>
              </a:rPr>
              <a:t>×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u="sng" dirty="0">
                <a:solidFill>
                  <a:srgbClr val="000000"/>
                </a:solidFill>
              </a:rPr>
              <a:t>     2 Eq       </a:t>
            </a:r>
            <a:r>
              <a:rPr lang="en-US" dirty="0">
                <a:solidFill>
                  <a:srgbClr val="000000"/>
                </a:solidFill>
              </a:rPr>
              <a:t>  =  5.0 Eq</a:t>
            </a:r>
          </a:p>
          <a:p>
            <a:pPr marL="457200" indent="-457200" eaLnBrk="1" hangingPunct="1"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			            1 mole 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baseline="30000" dirty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       </a:t>
            </a:r>
          </a:p>
          <a:p>
            <a:pPr marL="457200" indent="-457200" eaLnBrk="1" hangingPunct="1">
              <a:lnSpc>
                <a:spcPct val="110000"/>
              </a:lnSpc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</a:rPr>
              <a:t>3.	An IV bottle contains NaCl. If the 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is 34 mEq/L, the Cl</a:t>
            </a:r>
            <a:r>
              <a:rPr lang="en-US" baseline="30000" dirty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dirty="0">
                <a:solidFill>
                  <a:srgbClr val="000000"/>
                </a:solidFill>
              </a:rPr>
              <a:t> is						A.  34 mEq/L	</a:t>
            </a:r>
            <a:r>
              <a:rPr lang="en-US" dirty="0"/>
              <a:t>	</a:t>
            </a:r>
          </a:p>
        </p:txBody>
      </p:sp>
      <p:sp>
        <p:nvSpPr>
          <p:cNvPr id="35844" name="Line 34"/>
          <p:cNvSpPr>
            <a:spLocks noChangeShapeType="1"/>
          </p:cNvSpPr>
          <p:nvPr/>
        </p:nvSpPr>
        <p:spPr bwMode="auto">
          <a:xfrm flipH="1">
            <a:off x="1632154" y="3276600"/>
            <a:ext cx="1386347" cy="1524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5845" name="Line 34"/>
          <p:cNvSpPr>
            <a:spLocks noChangeShapeType="1"/>
          </p:cNvSpPr>
          <p:nvPr/>
        </p:nvSpPr>
        <p:spPr bwMode="auto">
          <a:xfrm flipH="1">
            <a:off x="3696929" y="3703639"/>
            <a:ext cx="1192571" cy="137318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21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8"/>
            <a:ext cx="798195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9.3 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</a:rPr>
              <a:t>Solubility</a:t>
            </a:r>
            <a:br>
              <a:rPr lang="en-US" dirty="0">
                <a:solidFill>
                  <a:srgbClr val="800000"/>
                </a:solidFill>
                <a:latin typeface="Times New Roman" pitchFamily="18" charset="0"/>
              </a:rPr>
            </a:b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191000" cy="32956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</a:rPr>
              <a:t>Gout affects primarily adult men over the age of 40.  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Times New Roman" pitchFamily="18" charset="0"/>
              </a:rPr>
              <a:t>Attacks of gout may occur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when the concentration of uric acid in blood plasma exceeds its solubility of  7 mg</a:t>
            </a:r>
            <a:r>
              <a:rPr lang="en-US" b="1" dirty="0">
                <a:latin typeface="Times New Roman" pitchFamily="18" charset="0"/>
              </a:rPr>
              <a:t>/</a:t>
            </a:r>
            <a:r>
              <a:rPr lang="en-US" dirty="0">
                <a:latin typeface="Times New Roman" pitchFamily="18" charset="0"/>
              </a:rPr>
              <a:t>100 mL of plasma at 37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C</a:t>
            </a:r>
            <a:r>
              <a:rPr lang="en-US" dirty="0">
                <a:latin typeface="Times New Roman" pitchFamily="18" charset="0"/>
              </a:rPr>
              <a:t>.   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09600" y="497205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  <a:latin typeface="Times" pitchFamily="18" charset="0"/>
              </a:rPr>
              <a:t>Learning Goal  </a:t>
            </a:r>
            <a:r>
              <a:rPr lang="en-US" dirty="0">
                <a:latin typeface="Times" pitchFamily="18" charset="0"/>
              </a:rPr>
              <a:t>Define solubility; distinguish between an unsaturated and a saturated solution. Identify an ionic compound as soluble or insoluble.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5775" y="1735492"/>
            <a:ext cx="383907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Solubility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467600" cy="4419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Solubility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maximum amount of solute that dissolves in a specific amount of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solvent at specific temperature.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temperature sensitive for solutes 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expressed as grams of solute in 100 grams of solvent, usually water</a:t>
            </a:r>
          </a:p>
          <a:p>
            <a:pPr marL="0" indent="0" eaLnBrk="1" hangingPunct="1">
              <a:spcBef>
                <a:spcPct val="0"/>
              </a:spcBef>
              <a:buSzTx/>
              <a:buFont typeface="Arial" charset="0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1" descr="93_Slid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95" y="4038600"/>
            <a:ext cx="1761598" cy="8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33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7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Unsaturated Solution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38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SzTx/>
              <a:buFontTx/>
              <a:buNone/>
            </a:pPr>
            <a:r>
              <a:rPr lang="en-US" b="1" dirty="0">
                <a:latin typeface="Times New Roman" pitchFamily="18" charset="0"/>
              </a:rPr>
              <a:t>Unsaturated solutions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contain less than the maximum amount of solute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can dissolve more solute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58216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Solutes</a:t>
            </a:r>
          </a:p>
        </p:txBody>
      </p:sp>
      <p:sp>
        <p:nvSpPr>
          <p:cNvPr id="21507" name="Text Box 1032"/>
          <p:cNvSpPr txBox="1">
            <a:spLocks noChangeArrowheads="1"/>
          </p:cNvSpPr>
          <p:nvPr/>
        </p:nvSpPr>
        <p:spPr bwMode="auto">
          <a:xfrm>
            <a:off x="609600" y="5105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>
                <a:latin typeface="Times New Roman" charset="0"/>
              </a:rPr>
              <a:t>A solution of copper(II) sulfate (CuSO</a:t>
            </a:r>
            <a:r>
              <a:rPr lang="en-US" baseline="-25000" dirty="0">
                <a:latin typeface="Times New Roman" charset="0"/>
              </a:rPr>
              <a:t>4</a:t>
            </a:r>
            <a:r>
              <a:rPr lang="en-US" dirty="0">
                <a:latin typeface="Times New Roman" charset="0"/>
              </a:rPr>
              <a:t>) forms as particles of solute dissolve and become evenly dispersed among the solvent (water) molecules.</a:t>
            </a:r>
          </a:p>
        </p:txBody>
      </p:sp>
      <p:pic>
        <p:nvPicPr>
          <p:cNvPr id="21508" name="Picture 5" descr="09_01_Fig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"/>
          <a:stretch>
            <a:fillRect/>
          </a:stretch>
        </p:blipFill>
        <p:spPr bwMode="auto">
          <a:xfrm>
            <a:off x="2484438" y="1676400"/>
            <a:ext cx="41449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95274"/>
            <a:ext cx="7710487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Saturated Solution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029200" cy="3352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Saturated solutions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contain the maximum amount of solute that can dissolve 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have undissolved solute at the bottom of the container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contain solute that dissolves as well as solute that recrystallizes in an equilibrium process</a:t>
            </a:r>
          </a:p>
        </p:txBody>
      </p:sp>
      <p:pic>
        <p:nvPicPr>
          <p:cNvPr id="1945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0469"/>
            <a:ext cx="52737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259958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6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267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tabLst>
                <a:tab pos="79851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Label each of the following solutions as saturated or unsaturated:</a:t>
            </a:r>
          </a:p>
          <a:p>
            <a:pPr marL="457200" indent="-457200" eaLnBrk="1" hangingPunct="1">
              <a:buFont typeface="Wingdings" charset="0"/>
              <a:buNone/>
              <a:tabLst>
                <a:tab pos="79851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	Salt disappears when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placed </a:t>
            </a:r>
            <a:r>
              <a:rPr lang="en-US" dirty="0">
                <a:ea typeface="ＭＳ Ｐゴシック" charset="0"/>
                <a:cs typeface="ＭＳ Ｐゴシック" charset="0"/>
              </a:rPr>
              <a:t>in water.</a:t>
            </a:r>
          </a:p>
          <a:p>
            <a:pPr marL="457200" indent="-457200" eaLnBrk="1" hangingPunct="1">
              <a:buFont typeface="Wingdings" charset="0"/>
              <a:buNone/>
              <a:tabLst>
                <a:tab pos="79851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B.	Sugar added to a cup of water does not disappear but sits at the bottom of the cup.</a:t>
            </a:r>
          </a:p>
        </p:txBody>
      </p:sp>
    </p:spTree>
    <p:extLst>
      <p:ext uri="{BB962C8B-B14F-4D97-AF65-F5344CB8AC3E}">
        <p14:creationId xmlns:p14="http://schemas.microsoft.com/office/powerpoint/2010/main" val="3130017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1024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267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tabLst>
                <a:tab pos="74136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Label each of the following solutions as saturated or unsaturated.</a:t>
            </a:r>
          </a:p>
          <a:p>
            <a:pPr marL="457200" indent="-457200" eaLnBrk="1" hangingPunct="1">
              <a:buFont typeface="Wingdings" charset="0"/>
              <a:buNone/>
              <a:tabLst>
                <a:tab pos="74136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	</a:t>
            </a:r>
            <a:r>
              <a:rPr lang="en-US" b="1" dirty="0">
                <a:solidFill>
                  <a:srgbClr val="2C7C9F"/>
                </a:solidFill>
                <a:ea typeface="ＭＳ Ｐゴシック" charset="0"/>
                <a:cs typeface="ＭＳ Ｐゴシック" charset="0"/>
              </a:rPr>
              <a:t>Unsaturated: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 disappears when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placed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water.</a:t>
            </a:r>
          </a:p>
          <a:p>
            <a:pPr marL="457200" indent="-457200" eaLnBrk="1" hangingPunct="1">
              <a:buFont typeface="Wingdings" charset="0"/>
              <a:buNone/>
              <a:tabLst>
                <a:tab pos="741363" algn="l"/>
              </a:tabLst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B.	</a:t>
            </a:r>
            <a:r>
              <a:rPr lang="en-US" b="1" dirty="0">
                <a:solidFill>
                  <a:srgbClr val="2C7C9F"/>
                </a:solidFill>
                <a:ea typeface="ＭＳ Ｐゴシック" charset="0"/>
                <a:cs typeface="ＭＳ Ｐゴシック" charset="0"/>
              </a:rPr>
              <a:t>Saturated: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Sugar added to a cup of water does not disappear but sits at the bottom of the cup.</a:t>
            </a:r>
          </a:p>
          <a:p>
            <a:pPr eaLnBrk="1" hangingPunct="1">
              <a:buFont typeface="Wingdings" charset="0"/>
              <a:buNone/>
              <a:tabLst>
                <a:tab pos="741363" algn="l"/>
              </a:tabLst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90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2253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724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C, the solubility of KBr is 80 g/100 g of H</a:t>
            </a:r>
            <a:r>
              <a:rPr lang="en-US" baseline="-25000" dirty="0">
                <a:latin typeface="Times New Roman" pitchFamily="18" charset="0"/>
                <a:sym typeface="Symbol" pitchFamily="82" charset="2"/>
              </a:rPr>
              <a:t>2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O. Identify the following solutions as either saturated or unsaturated. Explain.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sym typeface="Symbol" pitchFamily="82" charset="2"/>
              </a:rPr>
              <a:t>A.	60 g KBr added to 100 g of water 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C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  <a:sym typeface="Symbol" pitchFamily="82" charset="2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sym typeface="Symbol" pitchFamily="82" charset="2"/>
              </a:rPr>
              <a:t>B.	200 g KBr added to 200 g of water 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C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  <a:sym typeface="Symbol" pitchFamily="82" charset="2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sym typeface="Symbol" pitchFamily="82" charset="2"/>
              </a:rPr>
              <a:t>C.	25 g KBr added to 50 g of water 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C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9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914400" algn="l"/>
              </a:tabLst>
            </a:pPr>
            <a:r>
              <a:rPr lang="en-US" dirty="0">
                <a:latin typeface="Times New Roman" pitchFamily="18" charset="0"/>
              </a:rPr>
              <a:t>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C, the solubility of KBr is 80 g/100 g of H</a:t>
            </a:r>
            <a:r>
              <a:rPr lang="en-US" baseline="-25000" dirty="0">
                <a:latin typeface="Times New Roman" pitchFamily="18" charset="0"/>
                <a:sym typeface="Symbol" pitchFamily="82" charset="2"/>
              </a:rPr>
              <a:t>2</a:t>
            </a:r>
            <a:r>
              <a:rPr lang="en-US" dirty="0">
                <a:latin typeface="Times New Roman" pitchFamily="18" charset="0"/>
                <a:sym typeface="Symbol" pitchFamily="82" charset="2"/>
              </a:rPr>
              <a:t>O. Identify the following solutions as either saturated or unsaturated. Explain.</a:t>
            </a:r>
          </a:p>
          <a:p>
            <a:pPr marL="457200" indent="-457200" eaLnBrk="1" hangingPunct="1">
              <a:spcBef>
                <a:spcPts val="888"/>
              </a:spcBef>
              <a:spcAft>
                <a:spcPct val="10000"/>
              </a:spcAft>
              <a:buFont typeface="Wingdings" pitchFamily="2" charset="2"/>
              <a:buNone/>
              <a:tabLst>
                <a:tab pos="914400" algn="l"/>
              </a:tabLst>
            </a:pPr>
            <a:r>
              <a:rPr lang="en-US" dirty="0">
                <a:latin typeface="Times New Roman" pitchFamily="18" charset="0"/>
                <a:sym typeface="Symbol" pitchFamily="82" charset="2"/>
              </a:rPr>
              <a:t>A.	</a:t>
            </a:r>
            <a:r>
              <a:rPr lang="en-US" b="1" dirty="0">
                <a:solidFill>
                  <a:srgbClr val="2C7C9F"/>
                </a:solidFill>
                <a:latin typeface="Times New Roman" pitchFamily="18" charset="0"/>
                <a:sym typeface="Symbol" pitchFamily="82" charset="2"/>
              </a:rPr>
              <a:t>Unsaturated:</a:t>
            </a:r>
            <a:r>
              <a:rPr lang="en-US" dirty="0">
                <a:solidFill>
                  <a:srgbClr val="2C7C9F"/>
                </a:solidFill>
                <a:latin typeface="Times New Roman" pitchFamily="18" charset="0"/>
                <a:sym typeface="Symbol" pitchFamily="82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60 g KBr/100 g of water 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C is less than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the solubility of KBr in water (80 g KBr/100 g water)</a:t>
            </a:r>
          </a:p>
          <a:p>
            <a:pPr marL="457200" indent="-457200" eaLnBrk="1" hangingPunct="1">
              <a:spcBef>
                <a:spcPts val="888"/>
              </a:spcBef>
              <a:spcAft>
                <a:spcPct val="10000"/>
              </a:spcAft>
              <a:buFont typeface="Wingdings" pitchFamily="2" charset="2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B.	</a:t>
            </a:r>
            <a:r>
              <a:rPr lang="en-US" b="1" dirty="0">
                <a:solidFill>
                  <a:srgbClr val="2C7C9F"/>
                </a:solidFill>
                <a:latin typeface="Times New Roman" pitchFamily="18" charset="0"/>
                <a:sym typeface="Symbol" pitchFamily="82" charset="2"/>
              </a:rPr>
              <a:t>Saturated: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200 g KBr/200 g of water 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C is greater than the solubility of KBr in water (80 g KBr/100 g water)</a:t>
            </a:r>
          </a:p>
          <a:p>
            <a:pPr marL="457200" indent="-457200" eaLnBrk="1" hangingPunct="1">
              <a:spcBef>
                <a:spcPts val="888"/>
              </a:spcBef>
              <a:spcAft>
                <a:spcPct val="10000"/>
              </a:spcAft>
              <a:buFont typeface="Wingdings" pitchFamily="2" charset="2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C.	</a:t>
            </a:r>
            <a:r>
              <a:rPr lang="en-US" b="1" dirty="0">
                <a:solidFill>
                  <a:srgbClr val="2C7C9F"/>
                </a:solidFill>
                <a:latin typeface="Times New Roman" pitchFamily="18" charset="0"/>
                <a:sym typeface="Symbol" pitchFamily="82" charset="2"/>
              </a:rPr>
              <a:t>Unsaturated:</a:t>
            </a:r>
            <a:r>
              <a:rPr lang="en-US" dirty="0">
                <a:solidFill>
                  <a:srgbClr val="2C7C9F"/>
                </a:solidFill>
                <a:latin typeface="Times New Roman" pitchFamily="18" charset="0"/>
                <a:sym typeface="Symbol" pitchFamily="82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25 g KBr/50 g of water at 40 </a:t>
            </a:r>
            <a:r>
              <a:rPr lang="en-US" dirty="0">
                <a:latin typeface="Times New Roman"/>
                <a:ea typeface="Calibri"/>
              </a:rPr>
              <a:t>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C is less than the solubility of KBr in water (80 g KBr/100 g water)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60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Effect of Temperature on Solubility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</a:rPr>
              <a:t>Solubility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depends on temperature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of most solids increases as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temperature increases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of gases decreases as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temperature increases</a:t>
            </a:r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5399890" y="4953000"/>
            <a:ext cx="3056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In water, most common solids are more soluble as the temperature increases.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"/>
          <a:stretch/>
        </p:blipFill>
        <p:spPr>
          <a:xfrm>
            <a:off x="5399890" y="1752600"/>
            <a:ext cx="30566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257170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82000" cy="4267200"/>
          </a:xfrm>
        </p:spPr>
        <p:txBody>
          <a:bodyPr/>
          <a:lstStyle/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>
                <a:srgbClr val="66FF33"/>
              </a:buClr>
              <a:buSzPct val="110000"/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1.	Why could a bottle of carbonated drink possibly burst (explode) when it is left out in the hot sun?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>
                <a:srgbClr val="66FF33"/>
              </a:buClr>
              <a:buSzPct val="110000"/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>
                <a:srgbClr val="66FF33"/>
              </a:buClr>
              <a:buSzPct val="110000"/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2.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</a:rPr>
              <a:t>Why do fish die in water that is too warm?</a:t>
            </a:r>
          </a:p>
        </p:txBody>
      </p:sp>
    </p:spTree>
    <p:extLst>
      <p:ext uri="{BB962C8B-B14F-4D97-AF65-F5344CB8AC3E}">
        <p14:creationId xmlns:p14="http://schemas.microsoft.com/office/powerpoint/2010/main" val="1681771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33400" y="295275"/>
            <a:ext cx="7786688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457200" indent="-457200" eaLnBrk="1" hangingPunct="1">
              <a:spcAft>
                <a:spcPct val="10000"/>
              </a:spcAft>
              <a:buClr>
                <a:srgbClr val="66FF33"/>
              </a:buClr>
              <a:buSzPct val="110000"/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1.	The pressure in a bottle increases as the gas leaves solution when it becomes less soluble at higher temperatures. As pressure increases, the bottle could burst.</a:t>
            </a:r>
          </a:p>
          <a:p>
            <a:pPr marL="457200" indent="-457200" eaLnBrk="1" hangingPunct="1">
              <a:spcAft>
                <a:spcPct val="10000"/>
              </a:spcAft>
              <a:buClr>
                <a:srgbClr val="66FF33"/>
              </a:buClr>
              <a:buSzPct val="110000"/>
              <a:defRPr/>
            </a:pP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  <a:p>
            <a:pPr marL="457200" indent="-457200" eaLnBrk="1" hangingPunct="1">
              <a:spcAft>
                <a:spcPct val="10000"/>
              </a:spcAft>
              <a:buClr>
                <a:srgbClr val="66FF33"/>
              </a:buClr>
              <a:buSzPct val="110000"/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2.	Because O</a:t>
            </a:r>
            <a:r>
              <a:rPr lang="en-US" altLang="en-US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 gas is less soluble in warm water, fish cannot obtain the amount of O</a:t>
            </a:r>
            <a:r>
              <a:rPr lang="en-US" altLang="en-US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 required for their survival.   </a:t>
            </a:r>
          </a:p>
        </p:txBody>
      </p:sp>
    </p:spTree>
    <p:extLst>
      <p:ext uri="{BB962C8B-B14F-4D97-AF65-F5344CB8AC3E}">
        <p14:creationId xmlns:p14="http://schemas.microsoft.com/office/powerpoint/2010/main" val="428319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Solubility and Pressure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38600" cy="3276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Henry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en-US" altLang="ja-JP" b="1" dirty="0">
                <a:solidFill>
                  <a:srgbClr val="000000"/>
                </a:solidFill>
                <a:latin typeface="Times New Roman" pitchFamily="18" charset="0"/>
              </a:rPr>
              <a:t>s law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</a:rPr>
              <a:t>states that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the solubility of a gas in a liquid is directly related to the pressure of that gas above the liquid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at higher pressures, more gas molecules dissolve in the liquid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>
          <a:xfrm>
            <a:off x="4608871" y="1716958"/>
            <a:ext cx="4102284" cy="34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73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3400" y="219077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Soluble and Insoluble Ionic Compounds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762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Not all ionic compounds are soluble in water.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10788"/>
          <a:stretch/>
        </p:blipFill>
        <p:spPr>
          <a:xfrm>
            <a:off x="-1" y="2362200"/>
            <a:ext cx="9056515" cy="27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Types of Solutes and Solvents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6962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Solutes and solvents may be solids, liquids, or gases.</a:t>
            </a:r>
          </a:p>
        </p:txBody>
      </p:sp>
      <p:pic>
        <p:nvPicPr>
          <p:cNvPr id="22532" name="Picture 4" descr="09_01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4749" y="1873780"/>
            <a:ext cx="8054502" cy="41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07623" y="299642"/>
            <a:ext cx="7600950" cy="838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imes New Roman" pitchFamily="18" charset="0"/>
              </a:rPr>
              <a:t>Soluble and Insoluble</a:t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dirty="0">
                <a:latin typeface="Times New Roman" pitchFamily="18" charset="0"/>
              </a:rPr>
              <a:t>Ionic Compounds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773378" y="1856492"/>
            <a:ext cx="4075289" cy="4286956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Mixing certain aqueous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solutions produces insoluble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ionic compounds.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Barium sulfate (BaSO</a:t>
            </a:r>
            <a:r>
              <a:rPr lang="en-US" baseline="-25000" dirty="0">
                <a:latin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</a:rPr>
              <a:t>),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an insoluble ionic compound, is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used to enhance X-rays.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9667" y="1860872"/>
            <a:ext cx="2565654" cy="3745854"/>
          </a:xfrm>
          <a:prstGeom prst="rect">
            <a:avLst/>
          </a:prstGeom>
        </p:spPr>
      </p:pic>
      <p:pic>
        <p:nvPicPr>
          <p:cNvPr id="1026" name="Picture 2" descr="G:\08VOL4\Graphics\Powerpoint\PEARSON\PE006-TIMBERLAKE-13e\Final Files\Core chemistry Skill - r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109" y="543066"/>
            <a:ext cx="2816352" cy="676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019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33400" y="295274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Using Solubility Rules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10249"/>
          <a:stretch/>
        </p:blipFill>
        <p:spPr>
          <a:xfrm>
            <a:off x="85830" y="2009104"/>
            <a:ext cx="8975805" cy="29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2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1600200"/>
            <a:ext cx="8251723" cy="990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Why are each of these ionic compounds insoluble in water?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3"/>
          <a:stretch/>
        </p:blipFill>
        <p:spPr>
          <a:xfrm>
            <a:off x="326923" y="3124200"/>
            <a:ext cx="8534400" cy="20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63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33400" y="295274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Why are each of these ionic compounds insoluble in water?</a:t>
            </a: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A.	CdS(</a:t>
            </a:r>
            <a:r>
              <a:rPr lang="en-US" altLang="en-US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)	contains no soluble ions.</a:t>
            </a: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B.	FeS(</a:t>
            </a:r>
            <a:r>
              <a:rPr lang="en-US" altLang="en-US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)	contains no soluble ions. </a:t>
            </a: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C.	PbI</a:t>
            </a:r>
            <a:r>
              <a:rPr lang="en-US" altLang="en-US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altLang="en-US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)	I</a:t>
            </a:r>
            <a:r>
              <a:rPr lang="en-US" altLang="en-US" baseline="30000" dirty="0">
                <a:latin typeface="Times New Roman" pitchFamily="18" charset="0"/>
                <a:ea typeface="ＭＳ Ｐゴシック" pitchFamily="34" charset="-128"/>
                <a:sym typeface="Symbol" pitchFamily="18" charset="2"/>
              </a:rPr>
              <a:t>−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 is soluble unless combined with Pb</a:t>
            </a:r>
            <a:r>
              <a:rPr lang="en-US" altLang="en-US" baseline="30000" dirty="0">
                <a:latin typeface="Times New Roman" pitchFamily="18" charset="0"/>
                <a:ea typeface="ＭＳ Ｐゴシック" pitchFamily="34" charset="-128"/>
              </a:rPr>
              <a:t>2+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. </a:t>
            </a:r>
            <a:endParaRPr lang="en-US" altLang="en-US" baseline="30000" dirty="0">
              <a:latin typeface="Times New Roman" pitchFamily="18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D.	Ni(OH)</a:t>
            </a:r>
            <a:r>
              <a:rPr lang="en-US" altLang="en-US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altLang="en-US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)	 contains no soluble ions.</a:t>
            </a:r>
            <a:endParaRPr lang="en-US" altLang="en-US" baseline="300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en-US" baseline="30000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588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0975"/>
            <a:ext cx="798195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9.4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</a:rPr>
              <a:t>Solution Concentrations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388" y="1686985"/>
            <a:ext cx="3352800" cy="2514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dirty="0">
                <a:latin typeface="Times New Roman" pitchFamily="18" charset="0"/>
              </a:rPr>
              <a:t>5.0 g of KI is added to a 1-L volumetric flask. Enough water is added to the volumetric flask to make exactly 1 L of the KI solution.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09600" y="489585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Learning Goal  </a:t>
            </a:r>
            <a:r>
              <a:rPr lang="en-US" dirty="0">
                <a:latin typeface="Times New Roman" pitchFamily="18" charset="0"/>
              </a:rPr>
              <a:t>Calculate the concentration of a solute in a solution; use concentration as a conversion factor to calculate the amount of solute or solution.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>
          <a:xfrm>
            <a:off x="5333999" y="1686985"/>
            <a:ext cx="2700143" cy="3201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456" y="3066133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31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3400" y="257173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Concentration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696200" cy="4876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The concentration of a solution is expressed as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Units of concentration include the following: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</a:pPr>
            <a:r>
              <a:rPr lang="en-US" dirty="0">
                <a:latin typeface="Times New Roman" pitchFamily="18" charset="0"/>
              </a:rPr>
              <a:t>Mass percent (m/m)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</a:pPr>
            <a:r>
              <a:rPr lang="en-US" dirty="0">
                <a:latin typeface="Times New Roman" pitchFamily="18" charset="0"/>
              </a:rPr>
              <a:t>Volume percent (v/v)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</a:pPr>
            <a:r>
              <a:rPr lang="en-US" dirty="0">
                <a:latin typeface="Times New Roman" pitchFamily="18" charset="0"/>
              </a:rPr>
              <a:t>Mass/volume percent (m/v)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</a:pPr>
            <a:r>
              <a:rPr lang="en-US" dirty="0">
                <a:latin typeface="Times New Roman" pitchFamily="18" charset="0"/>
              </a:rPr>
              <a:t>Molarity (moles solute/liters solution)</a:t>
            </a:r>
          </a:p>
        </p:txBody>
      </p:sp>
      <p:pic>
        <p:nvPicPr>
          <p:cNvPr id="17411" name="Picture 1" descr="94_Slid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95560"/>
            <a:ext cx="2368405" cy="7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08VOL4\Graphics\Powerpoint\PEARSON\PE006-TIMBERLAKE-13e\Final Files\Core chemistry conversion fa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438436"/>
            <a:ext cx="2411414" cy="764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477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257179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Mass Percent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543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Mass percent (m/m)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is the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concentration by mass of solute in a solution</a:t>
            </a:r>
          </a:p>
          <a:p>
            <a:pPr lvl="1" eaLnBrk="1" hangingPunct="1">
              <a:buSzTx/>
              <a:buFontTx/>
              <a:buNone/>
            </a:pPr>
            <a:r>
              <a:rPr lang="en-US" sz="2400" dirty="0">
                <a:latin typeface="Times New Roman" pitchFamily="18" charset="0"/>
              </a:rPr>
              <a:t>	</a:t>
            </a:r>
          </a:p>
          <a:p>
            <a:pPr lvl="1" eaLnBrk="1" hangingPunct="1">
              <a:buSzTx/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grams of solute in 100 g of solution (conversion factor for mass percent)</a:t>
            </a:r>
          </a:p>
        </p:txBody>
      </p:sp>
      <p:pic>
        <p:nvPicPr>
          <p:cNvPr id="18435" name="Picture 1" descr="94_Slide3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43" y="2590799"/>
            <a:ext cx="60563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94_Slide3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99" y="4306886"/>
            <a:ext cx="37846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22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19076"/>
            <a:ext cx="7634288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Mass Percent</a:t>
            </a:r>
          </a:p>
        </p:txBody>
      </p:sp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09600" y="1752600"/>
            <a:ext cx="396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When water is added to 8.00 g of KCl to form 50.00 g of a KCl solution, the mass percent concentration is 16.0% (m/m).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>
          <a:xfrm>
            <a:off x="6096000" y="1533727"/>
            <a:ext cx="2356553" cy="48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6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Calculating Mass Percent</a:t>
            </a:r>
          </a:p>
        </p:txBody>
      </p:sp>
      <p:sp>
        <p:nvSpPr>
          <p:cNvPr id="2048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648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calculation of mass percent (m/m) of KCl in a solution requires the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grams of solute (KCl) and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grams of solution (KCl + water) or </a:t>
            </a:r>
            <a:endParaRPr lang="en-US" dirty="0">
              <a:ea typeface="ＭＳ Ｐゴシック" charset="0"/>
            </a:endParaRP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  <a:cs typeface="+mn-cs"/>
              </a:rPr>
              <a:t>	g of KCl 			 	</a:t>
            </a:r>
            <a:r>
              <a:rPr lang="en-US" sz="24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 8.00 g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sz="24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	</a:t>
            </a:r>
            <a:r>
              <a:rPr lang="en-US" sz="2400" u="sng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g of solvent (water) 		42.00 g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sz="24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	g of KCl solution 	= 	50.00 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228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 descr="94_Slide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4945626"/>
            <a:ext cx="51149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77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2253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2819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 solution is prepared by mixing 15.0 g of Na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</a:rPr>
              <a:t>3 </a:t>
            </a:r>
            <a:r>
              <a:rPr lang="en-US" dirty="0">
                <a:latin typeface="Times New Roman" pitchFamily="18" charset="0"/>
              </a:rPr>
              <a:t> and 235 g of H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O. Calculate the mass percent (m/m) of the solution. </a:t>
            </a:r>
          </a:p>
          <a:p>
            <a:pPr marL="457200" indent="-457200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A.	15.0% (m/m) Na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</a:rPr>
              <a:t>3</a:t>
            </a:r>
            <a:endParaRPr lang="en-US" dirty="0">
              <a:latin typeface="Times New Roman" pitchFamily="18" charset="0"/>
            </a:endParaRPr>
          </a:p>
          <a:p>
            <a:pPr marL="457200" indent="-457200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B.	6.38% (m/m) Na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</a:rPr>
              <a:t>3</a:t>
            </a:r>
            <a:endParaRPr lang="en-US" dirty="0">
              <a:latin typeface="Times New Roman" pitchFamily="18" charset="0"/>
            </a:endParaRPr>
          </a:p>
          <a:p>
            <a:pPr marL="457200" indent="-457200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C.	6.00% (m/m) Na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46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19075"/>
            <a:ext cx="7634288" cy="990600"/>
          </a:xfrm>
        </p:spPr>
        <p:txBody>
          <a:bodyPr/>
          <a:lstStyle/>
          <a:p>
            <a:pPr eaLnBrk="1" hangingPunct="1"/>
            <a:r>
              <a:rPr lang="en-US" dirty="0"/>
              <a:t>Water as a Solvent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8229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</a:pPr>
            <a:r>
              <a:rPr lang="en-US" sz="2400" b="0" dirty="0">
                <a:solidFill>
                  <a:schemeClr val="tx1"/>
                </a:solidFill>
              </a:rPr>
              <a:t>Water </a:t>
            </a:r>
          </a:p>
          <a:p>
            <a:pPr marL="320040" indent="-320040" eaLnBrk="1" hangingPunct="1">
              <a:lnSpc>
                <a:spcPct val="90000"/>
              </a:lnSpc>
              <a:buSzTx/>
              <a:buFont typeface="Arial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is one of the most common solvents in nature</a:t>
            </a:r>
          </a:p>
          <a:p>
            <a:pPr marL="320040" indent="-320040" eaLnBrk="1" hangingPunct="1">
              <a:lnSpc>
                <a:spcPct val="90000"/>
              </a:lnSpc>
              <a:buSzTx/>
              <a:buFont typeface="Arial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is a polar molecule because of polar O</a:t>
            </a:r>
            <a:r>
              <a:rPr lang="en-US" sz="2400" b="0" dirty="0">
                <a:solidFill>
                  <a:schemeClr val="tx1"/>
                </a:solidFill>
                <a:cs typeface="Times New Roman" charset="0"/>
              </a:rPr>
              <a:t>—</a:t>
            </a:r>
            <a:r>
              <a:rPr lang="en-US" sz="2400" b="0" dirty="0">
                <a:solidFill>
                  <a:schemeClr val="tx1"/>
                </a:solidFill>
              </a:rPr>
              <a:t>H bonds</a:t>
            </a:r>
          </a:p>
          <a:p>
            <a:pPr marL="320040" indent="-320040" eaLnBrk="1" hangingPunct="1">
              <a:lnSpc>
                <a:spcPct val="90000"/>
              </a:lnSpc>
              <a:buSzTx/>
              <a:buFont typeface="Arial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molecules form hydrogen bonds important in many biological compounds</a:t>
            </a:r>
          </a:p>
        </p:txBody>
      </p:sp>
      <p:pic>
        <p:nvPicPr>
          <p:cNvPr id="23556" name="Picture 5" descr="09_Pg284_UnFigure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"/>
          <a:stretch>
            <a:fillRect/>
          </a:stretch>
        </p:blipFill>
        <p:spPr bwMode="auto">
          <a:xfrm>
            <a:off x="1524000" y="3657600"/>
            <a:ext cx="6172200" cy="26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219076"/>
            <a:ext cx="7634288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1229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Font typeface="Wingdings" charset="0"/>
              <a:buNone/>
              <a:tabLst>
                <a:tab pos="125571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solution is prepared by mixing 15.0 g of Na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CO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 </a:t>
            </a:r>
            <a:r>
              <a:rPr lang="en-US" dirty="0">
                <a:ea typeface="ＭＳ Ｐゴシック" charset="0"/>
                <a:cs typeface="ＭＳ Ｐゴシック" charset="0"/>
              </a:rPr>
              <a:t> and 235 g of H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O. Calculate the mass percent (m/m) of the solution.</a:t>
            </a:r>
          </a:p>
          <a:p>
            <a:pPr marL="292608" eaLnBrk="1" hangingPunct="1">
              <a:lnSpc>
                <a:spcPct val="120000"/>
              </a:lnSpc>
              <a:buFont typeface="Wingdings" charset="0"/>
              <a:buNone/>
              <a:tabLst>
                <a:tab pos="1255713" algn="l"/>
              </a:tabLst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1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State the given and needed quantities. </a:t>
            </a:r>
          </a:p>
          <a:p>
            <a:pPr eaLnBrk="1" hangingPunct="1">
              <a:lnSpc>
                <a:spcPct val="120000"/>
              </a:lnSpc>
              <a:buFont typeface="Wingdings" charset="0"/>
              <a:buNone/>
              <a:tabLst>
                <a:tab pos="1255713" algn="l"/>
              </a:tabLst>
              <a:defRPr/>
            </a:pP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		</a:t>
            </a:r>
          </a:p>
          <a:p>
            <a:pPr eaLnBrk="1" hangingPunct="1">
              <a:lnSpc>
                <a:spcPct val="120000"/>
              </a:lnSpc>
              <a:buFont typeface="Wingdings" charset="0"/>
              <a:buNone/>
              <a:tabLst>
                <a:tab pos="1255713" algn="l"/>
              </a:tabLst>
              <a:defRPr/>
            </a:pP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120000"/>
              </a:lnSpc>
              <a:buFont typeface="Wingdings" charset="0"/>
              <a:buNone/>
              <a:tabLst>
                <a:tab pos="1255713" algn="l"/>
              </a:tabLst>
              <a:defRPr/>
            </a:pPr>
            <a:endParaRPr lang="en-US" dirty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  <a:p>
            <a:pPr marL="288925" indent="-288925" eaLnBrk="1" hangingPunct="1">
              <a:lnSpc>
                <a:spcPct val="50000"/>
              </a:lnSpc>
              <a:buFont typeface="Wingdings" charset="0"/>
              <a:buNone/>
              <a:tabLst>
                <a:tab pos="1255713" algn="l"/>
              </a:tabLst>
              <a:defRPr/>
            </a:pP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2 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Write the concentration expression.  </a:t>
            </a:r>
          </a:p>
        </p:txBody>
      </p:sp>
      <p:pic>
        <p:nvPicPr>
          <p:cNvPr id="23556" name="Picture 1" descr="94_Slide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36035"/>
            <a:ext cx="53149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7700" y="2954287"/>
            <a:ext cx="8077200" cy="979311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GIVEN	              NEED                   CONNECT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   </a:t>
            </a:r>
            <a:r>
              <a:rPr lang="en-US" altLang="en-US" sz="1800" dirty="0">
                <a:latin typeface="Times New Roman" pitchFamily="18" charset="0"/>
              </a:rPr>
              <a:t>15.0 g of Na</a:t>
            </a:r>
            <a:r>
              <a:rPr lang="en-US" altLang="en-US" sz="1800" baseline="-25000" dirty="0">
                <a:latin typeface="Times New Roman" pitchFamily="18" charset="0"/>
              </a:rPr>
              <a:t>2</a:t>
            </a:r>
            <a:r>
              <a:rPr lang="en-US" altLang="en-US" sz="1800" dirty="0">
                <a:latin typeface="Times New Roman" pitchFamily="18" charset="0"/>
              </a:rPr>
              <a:t>CO</a:t>
            </a:r>
            <a:r>
              <a:rPr lang="en-US" altLang="en-US" sz="1800" baseline="-25000" dirty="0">
                <a:latin typeface="Times New Roman" pitchFamily="18" charset="0"/>
              </a:rPr>
              <a:t>3                </a:t>
            </a:r>
            <a:r>
              <a:rPr lang="en-US" altLang="en-US" sz="1800" dirty="0">
                <a:latin typeface="Times New Roman" pitchFamily="18" charset="0"/>
              </a:rPr>
              <a:t>mass percent      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</a:t>
            </a:r>
            <a:r>
              <a:rPr lang="en-US" altLang="en-US" sz="1800" dirty="0">
                <a:latin typeface="Times New Roman" pitchFamily="18" charset="0"/>
              </a:rPr>
              <a:t> 235 g of H</a:t>
            </a:r>
            <a:r>
              <a:rPr lang="en-US" altLang="en-US" sz="1800" baseline="-25000" dirty="0">
                <a:latin typeface="Times New Roman" pitchFamily="18" charset="0"/>
              </a:rPr>
              <a:t>2</a:t>
            </a:r>
            <a:r>
              <a:rPr lang="en-US" altLang="en-US" sz="1800" dirty="0">
                <a:latin typeface="Times New Roman" pitchFamily="18" charset="0"/>
              </a:rPr>
              <a:t>O                      (m/m)             </a:t>
            </a: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	       	        </a:t>
            </a: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741024-1A24-4797-B6B0-2FC557EFBE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7602" y="3341039"/>
            <a:ext cx="2292295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6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710487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 solution is prepared by mixing 15.0 g of Na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</a:rPr>
              <a:t>3 </a:t>
            </a:r>
            <a:r>
              <a:rPr lang="en-US" dirty="0">
                <a:latin typeface="Times New Roman" pitchFamily="18" charset="0"/>
              </a:rPr>
              <a:t> and 235 g of H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O. Calculate the mass percent (m/m) of the solution.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lnSpc>
                <a:spcPct val="9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None/>
              <a:tabLst>
                <a:tab pos="1425575" algn="l"/>
              </a:tabLst>
            </a:pPr>
            <a:r>
              <a:rPr lang="en-US" b="1" dirty="0">
                <a:solidFill>
                  <a:srgbClr val="BF8700"/>
                </a:solidFill>
                <a:latin typeface="Times New Roman" pitchFamily="18" charset="0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3</a:t>
            </a:r>
            <a:r>
              <a:rPr lang="en-US" dirty="0">
                <a:solidFill>
                  <a:srgbClr val="BF8700"/>
                </a:solidFill>
                <a:latin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</a:rPr>
              <a:t>Substitute solute and solution quantities into the 	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expression and calculate.</a:t>
            </a:r>
          </a:p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  <a:latin typeface="Times New Roman" pitchFamily="18" charset="0"/>
              </a:rPr>
              <a:t>        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  <a:tabLst>
                <a:tab pos="28575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The answer is C, </a:t>
            </a:r>
            <a:r>
              <a:rPr lang="en-US" dirty="0">
                <a:latin typeface="Times New Roman" pitchFamily="18" charset="0"/>
              </a:rPr>
              <a:t>6.00% Na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24579" name="Picture 1" descr="94_Slide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70421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31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Volume Percent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9530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</a:rPr>
              <a:t>volume percent (v/v) </a:t>
            </a:r>
            <a:r>
              <a:rPr lang="en-US" dirty="0">
                <a:latin typeface="Times New Roman" pitchFamily="18" charset="0"/>
              </a:rPr>
              <a:t>is the</a:t>
            </a:r>
            <a:endParaRPr lang="en-US" b="1" dirty="0">
              <a:latin typeface="Times New Roman" pitchFamily="18" charset="0"/>
            </a:endParaRP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percent volume (mL) of solute (liquid) to volume (mL)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of solution</a:t>
            </a:r>
          </a:p>
          <a:p>
            <a:pPr eaLnBrk="1" hangingPunct="1">
              <a:spcAft>
                <a:spcPct val="10000"/>
              </a:spcAft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		</a:t>
            </a:r>
          </a:p>
          <a:p>
            <a:pPr eaLnBrk="1" hangingPunct="1">
              <a:spcAft>
                <a:spcPct val="10000"/>
              </a:spcAft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			       </a:t>
            </a:r>
          </a:p>
          <a:p>
            <a:pPr eaLnBrk="1" hangingPunct="1">
              <a:spcAft>
                <a:spcPct val="10000"/>
              </a:spcAft>
              <a:buSzTx/>
            </a:pPr>
            <a:r>
              <a:rPr lang="en-US" dirty="0">
                <a:latin typeface="Times New Roman" pitchFamily="18" charset="0"/>
              </a:rPr>
              <a:t>volume of solute (mL) in 100 mL of solution (conversion factor for volume percent)</a:t>
            </a:r>
          </a:p>
        </p:txBody>
      </p:sp>
      <p:pic>
        <p:nvPicPr>
          <p:cNvPr id="25603" name="Picture 1" descr="94_Slide10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62513"/>
            <a:ext cx="48720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94_Slide10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3689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64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Mass/Volume Percent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20000" cy="44196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mass/volume percent (m/v)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is the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dirty="0">
                <a:latin typeface="Times New Roman" pitchFamily="18" charset="0"/>
              </a:rPr>
              <a:t>percent mass (g) of solute to volume (mL) of solution</a:t>
            </a:r>
          </a:p>
          <a:p>
            <a:pPr eaLnBrk="1" hangingPunct="1">
              <a:spcAft>
                <a:spcPct val="10000"/>
              </a:spcAft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	</a:t>
            </a:r>
          </a:p>
          <a:p>
            <a:pPr eaLnBrk="1" hangingPunct="1">
              <a:spcAft>
                <a:spcPct val="10000"/>
              </a:spcAft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spcAft>
                <a:spcPct val="10000"/>
              </a:spcAft>
              <a:buSzTx/>
            </a:pPr>
            <a:r>
              <a:rPr lang="en-US" dirty="0">
                <a:latin typeface="Times New Roman" pitchFamily="18" charset="0"/>
              </a:rPr>
              <a:t>mass of solute (g) in 100 mL of solution (conversion factor for mass/volume percent)</a:t>
            </a:r>
          </a:p>
        </p:txBody>
      </p:sp>
      <p:pic>
        <p:nvPicPr>
          <p:cNvPr id="26628" name="Picture 1" descr="94_Slide11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608262"/>
            <a:ext cx="60610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94_Slide11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6" y="4495800"/>
            <a:ext cx="55641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35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Write two conversion factors for each solution.</a:t>
            </a:r>
          </a:p>
          <a:p>
            <a:pPr marL="457200" indent="-45720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	8.50% (m/m) NaOH</a:t>
            </a:r>
          </a:p>
          <a:p>
            <a:pPr marL="457200" indent="-45720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B.	5.75% (v/v) ethanol</a:t>
            </a:r>
          </a:p>
          <a:p>
            <a:pPr marL="457200" indent="-45720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C.	4.8% (m/v) HCl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	                        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4371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</a:rPr>
              <a:t>A.	8.50% (m/m) NaOH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200" dirty="0"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</a:rPr>
              <a:t>B.	5.75% (v/v) ethanol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200" dirty="0"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10000"/>
              </a:spcAft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</a:rPr>
              <a:t>C.	4.8% (m/v) HCl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u="sng" dirty="0">
                <a:latin typeface="Times New Roman" pitchFamily="18" charset="0"/>
              </a:rPr>
              <a:t>    </a:t>
            </a:r>
          </a:p>
        </p:txBody>
      </p:sp>
      <p:pic>
        <p:nvPicPr>
          <p:cNvPr id="28675" name="Picture 1" descr="94_Slide13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56" y="2175848"/>
            <a:ext cx="37449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94_Slide13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81400"/>
            <a:ext cx="42322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94_Slide13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868887"/>
            <a:ext cx="41846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00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33400" y="257180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Molarity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Molarity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(moles of solute/liter of solution)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lang="en-US" dirty="0">
                <a:latin typeface="Times New Roman" pitchFamily="18" charset="0"/>
              </a:rPr>
              <a:t> defined as the moles of solute per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volume (L) of solution.  </a:t>
            </a:r>
          </a:p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A 1.0 M solution of NaCl is defined as</a:t>
            </a:r>
          </a:p>
        </p:txBody>
      </p:sp>
      <p:pic>
        <p:nvPicPr>
          <p:cNvPr id="29700" name="Picture 1" descr="94_Slide14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3237"/>
            <a:ext cx="225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94_Slide14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47419"/>
            <a:ext cx="39544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"/>
          <a:stretch/>
        </p:blipFill>
        <p:spPr>
          <a:xfrm>
            <a:off x="6524016" y="1562912"/>
            <a:ext cx="2170291" cy="48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87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Molarity Calculations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848600" cy="379095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molarity of 0.500 L of NaOH solution if it contains 6.00 g of NaOH?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b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SOLUTION: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1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State the given and needed quantities.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sz="22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	   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1 mole NaOH = 40.00 g NaOH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74743" y="3841612"/>
            <a:ext cx="8568267" cy="1268169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   GIVEN		         NEED                      CONNECT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      </a:t>
            </a:r>
            <a:r>
              <a:rPr lang="en-US" altLang="en-US" sz="1800" dirty="0">
                <a:latin typeface="Times New Roman" pitchFamily="18" charset="0"/>
              </a:rPr>
              <a:t>6.00 g of NaOH                     molarity (mole/L)    molar mass of NaOH,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</a:t>
            </a:r>
            <a:r>
              <a:rPr lang="en-US" altLang="en-US" sz="1800" dirty="0">
                <a:latin typeface="Times New Roman" pitchFamily="18" charset="0"/>
              </a:rPr>
              <a:t>    0.500 L of NaOH solution</a:t>
            </a: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	       	        </a:t>
            </a: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 lvl="1">
              <a:defRPr/>
            </a:pPr>
            <a:r>
              <a:rPr lang="en-US" altLang="en-US" sz="1800" b="1" dirty="0">
                <a:latin typeface="Times New Roman" pitchFamily="18" charset="0"/>
              </a:rPr>
              <a:t>  </a:t>
            </a:r>
          </a:p>
        </p:txBody>
      </p:sp>
      <p:pic>
        <p:nvPicPr>
          <p:cNvPr id="30726" name="Picture 1" descr="94_Slide15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09" y="5225559"/>
            <a:ext cx="3251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10581" y="5816109"/>
            <a:ext cx="4846638" cy="590550"/>
            <a:chOff x="2160639" y="5526447"/>
            <a:chExt cx="4846638" cy="590550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 flipV="1">
              <a:off x="2667000" y="5738455"/>
              <a:ext cx="6858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4366035" y="5915436"/>
              <a:ext cx="6858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0727" name="Picture 2" descr="94_Slide15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639" y="5526447"/>
              <a:ext cx="4846638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C50F31F-5107-44DB-AC33-4CF4FA256054}"/>
                  </a:ext>
                </a:extLst>
              </p:cNvPr>
              <p:cNvSpPr txBox="1"/>
              <p:nvPr/>
            </p:nvSpPr>
            <p:spPr>
              <a:xfrm>
                <a:off x="6973819" y="4494141"/>
                <a:ext cx="1484381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moles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liters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C50F31F-5107-44DB-AC33-4CF4FA25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819" y="4494141"/>
                <a:ext cx="1484381" cy="46814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67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Molarity Calculations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7244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molarity of 0.500 L of NaOH solution if it contains 6.00 g of NaOH?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b="1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2</a:t>
            </a: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Write the concentration expression.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3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/>
              <a:t>Substitute solute and solution quantities into</a:t>
            </a:r>
            <a:br>
              <a:rPr lang="en-US" b="1" dirty="0"/>
            </a:br>
            <a:r>
              <a:rPr lang="en-US" b="1" dirty="0"/>
              <a:t>	       the expression and calculate.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1747" name="Picture 1" descr="94_Slide16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46" y="3384677"/>
            <a:ext cx="2553708" cy="7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94_Slide16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08" y="5166852"/>
            <a:ext cx="5310092" cy="7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420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3277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724400"/>
          </a:xfrm>
        </p:spPr>
        <p:txBody>
          <a:bodyPr/>
          <a:lstStyle/>
          <a:p>
            <a:pPr marL="0" indent="0" eaLnBrk="1" hangingPunct="1">
              <a:spcBef>
                <a:spcPct val="15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What is the molarity of 0.225 L of a KNO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solution containing 34.8 g of KNO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?</a:t>
            </a:r>
          </a:p>
          <a:p>
            <a:pPr marL="457200" indent="-457200" eaLnBrk="1" hangingPunct="1">
              <a:spcBef>
                <a:spcPct val="15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A.	0.344 M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B.	1.53 M	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C.	15.5 M</a:t>
            </a:r>
          </a:p>
        </p:txBody>
      </p:sp>
    </p:spTree>
    <p:extLst>
      <p:ext uri="{BB962C8B-B14F-4D97-AF65-F5344CB8AC3E}">
        <p14:creationId xmlns:p14="http://schemas.microsoft.com/office/powerpoint/2010/main" val="231234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19077"/>
            <a:ext cx="7634288" cy="990600"/>
          </a:xfrm>
        </p:spPr>
        <p:txBody>
          <a:bodyPr/>
          <a:lstStyle/>
          <a:p>
            <a:pPr eaLnBrk="1" hangingPunct="1"/>
            <a:r>
              <a:rPr lang="en-US" dirty="0"/>
              <a:t>Formation of Solutions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5052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buClr>
                <a:schemeClr val="bg2"/>
              </a:buClr>
              <a:buSzTx/>
            </a:pPr>
            <a:r>
              <a:rPr lang="en-US" sz="2400" b="0" dirty="0">
                <a:solidFill>
                  <a:schemeClr val="tx1"/>
                </a:solidFill>
              </a:rPr>
              <a:t>Solutions form when the solute–solvent interactions are large enough to overcome the solute–solute interactions and the solvent–solvent interactions.</a:t>
            </a:r>
          </a:p>
        </p:txBody>
      </p:sp>
      <p:pic>
        <p:nvPicPr>
          <p:cNvPr id="24580" name="Picture 5" descr="09_02_Fig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91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33400" y="257173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3481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3581400"/>
          </a:xfrm>
        </p:spPr>
        <p:txBody>
          <a:bodyPr/>
          <a:lstStyle/>
          <a:p>
            <a:pPr marL="0" indent="0" eaLnBrk="1" hangingPunct="1">
              <a:spcBef>
                <a:spcPct val="15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molarity of 0.225 L of a KNO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 solution containing 34.8 g of KNO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b="1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	STEP 1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State the given and needed quantities.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1 mole of KNO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= 101.11 g KNO</a:t>
            </a:r>
            <a:r>
              <a:rPr lang="en-US" sz="2000" baseline="-25000" dirty="0">
                <a:ea typeface="ＭＳ Ｐゴシック" charset="0"/>
                <a:cs typeface="ＭＳ Ｐゴシック" charset="0"/>
              </a:rPr>
              <a:t>3</a:t>
            </a:r>
            <a:endParaRPr lang="en-US" baseline="-25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3798" name="Picture 4" descr="94_Slide18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31" y="4922839"/>
            <a:ext cx="38750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78831" y="5610227"/>
            <a:ext cx="4910138" cy="614363"/>
            <a:chOff x="2057400" y="5439772"/>
            <a:chExt cx="4910138" cy="614363"/>
          </a:xfrm>
        </p:grpSpPr>
        <p:cxnSp>
          <p:nvCxnSpPr>
            <p:cNvPr id="3" name="Straight Connector 2"/>
            <p:cNvCxnSpPr>
              <a:cxnSpLocks noChangeShapeType="1"/>
            </p:cNvCxnSpPr>
            <p:nvPr/>
          </p:nvCxnSpPr>
          <p:spPr bwMode="auto">
            <a:xfrm flipV="1">
              <a:off x="2438400" y="5655392"/>
              <a:ext cx="838200" cy="1905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4267200" y="5829300"/>
              <a:ext cx="762000" cy="1143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799" name="Picture 5" descr="94_Slide18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439772"/>
              <a:ext cx="4910138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le 3">
            <a:extLst>
              <a:ext uri="{FF2B5EF4-FFF2-40B4-BE49-F238E27FC236}">
                <a16:creationId xmlns="" xmlns:a16="http://schemas.microsoft.com/office/drawing/2014/main" id="{6A5BF5BE-1B50-41DE-82BC-704326EC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97" y="3546860"/>
            <a:ext cx="8568267" cy="1268169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   GIVEN		         NEED                      CONNECT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      </a:t>
            </a:r>
            <a:r>
              <a:rPr lang="en-US" altLang="en-US" sz="1800" dirty="0">
                <a:latin typeface="Times New Roman" pitchFamily="18" charset="0"/>
              </a:rPr>
              <a:t>34.8 g of KNO</a:t>
            </a:r>
            <a:r>
              <a:rPr lang="en-US" altLang="en-US" sz="1800" baseline="-25000" dirty="0">
                <a:latin typeface="Times New Roman" pitchFamily="18" charset="0"/>
              </a:rPr>
              <a:t>3</a:t>
            </a:r>
            <a:r>
              <a:rPr lang="en-US" altLang="en-US" sz="1800" dirty="0">
                <a:latin typeface="Times New Roman" pitchFamily="18" charset="0"/>
              </a:rPr>
              <a:t>                     molarity (mole/L)    molar mass of KNO</a:t>
            </a:r>
            <a:r>
              <a:rPr lang="en-US" altLang="en-US" sz="1800" baseline="-25000" dirty="0">
                <a:latin typeface="Times New Roman" pitchFamily="18" charset="0"/>
              </a:rPr>
              <a:t>3</a:t>
            </a:r>
            <a:r>
              <a:rPr lang="en-US" altLang="en-US" sz="1800" dirty="0">
                <a:latin typeface="Times New Roman" pitchFamily="18" charset="0"/>
              </a:rPr>
              <a:t>,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    </a:t>
            </a:r>
            <a:r>
              <a:rPr lang="en-US" altLang="en-US" sz="1800" dirty="0">
                <a:latin typeface="Times New Roman" pitchFamily="18" charset="0"/>
              </a:rPr>
              <a:t>0.225 L of KNO</a:t>
            </a:r>
            <a:r>
              <a:rPr lang="en-US" altLang="en-US" sz="1800" baseline="-25000" dirty="0">
                <a:latin typeface="Times New Roman" pitchFamily="18" charset="0"/>
              </a:rPr>
              <a:t>3</a:t>
            </a:r>
            <a:r>
              <a:rPr lang="en-US" altLang="en-US" sz="1800" dirty="0">
                <a:latin typeface="Times New Roman" pitchFamily="18" charset="0"/>
              </a:rPr>
              <a:t> solution</a:t>
            </a: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	       	        </a:t>
            </a: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 lvl="1">
              <a:defRPr/>
            </a:pPr>
            <a:r>
              <a:rPr lang="en-US" altLang="en-US" sz="1800" b="1" dirty="0">
                <a:latin typeface="Times New Roman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1AD26D7-C653-42A6-8CE1-28D18D477FF4}"/>
                  </a:ext>
                </a:extLst>
              </p:cNvPr>
              <p:cNvSpPr txBox="1"/>
              <p:nvPr/>
            </p:nvSpPr>
            <p:spPr>
              <a:xfrm>
                <a:off x="6988969" y="4260141"/>
                <a:ext cx="1484381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moles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solute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liters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1AD26D7-C653-42A6-8CE1-28D18D47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969" y="4260141"/>
                <a:ext cx="1484381" cy="46814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53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32693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3481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848600" cy="47244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What is the molarity of 0.225 L of a KNO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solution containing 34.8 g of KNO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?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	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	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	STEP 2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</a:rPr>
              <a:t>Write the concentration expression. 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1425575" algn="l"/>
              </a:tabLst>
            </a:pPr>
            <a:r>
              <a:rPr lang="en-US" b="1" dirty="0">
                <a:solidFill>
                  <a:srgbClr val="3366FF"/>
                </a:solidFill>
                <a:latin typeface="Times New Roman" pitchFamily="18" charset="0"/>
              </a:rPr>
              <a:t>	</a:t>
            </a:r>
            <a:r>
              <a:rPr lang="en-US" b="1" dirty="0">
                <a:solidFill>
                  <a:srgbClr val="BF8700"/>
                </a:solidFill>
                <a:latin typeface="Times New Roman" pitchFamily="18" charset="0"/>
              </a:rPr>
              <a:t>STEP 3</a:t>
            </a:r>
            <a:r>
              <a:rPr lang="en-US" dirty="0">
                <a:solidFill>
                  <a:srgbClr val="BF8700"/>
                </a:solidFill>
                <a:latin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</a:rPr>
              <a:t>Substitute solute and solution quantities into 	 	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the expression and calculate.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		The answer is B, 1.53 M KNO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.	</a:t>
            </a:r>
          </a:p>
        </p:txBody>
      </p:sp>
      <p:pic>
        <p:nvPicPr>
          <p:cNvPr id="34820" name="Picture 3" descr="94_Slide19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38760"/>
            <a:ext cx="7157332" cy="7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94_Slide16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85" y="3200400"/>
            <a:ext cx="2553708" cy="7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614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Molarity as a Conversion Factor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572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units of molarity are used as conversion factors in calculations with solutions.</a:t>
            </a:r>
          </a:p>
          <a:p>
            <a:pPr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Molarity			Equality		</a:t>
            </a:r>
          </a:p>
          <a:p>
            <a:pPr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3.5 M HCl			1 L = 3.5 moles of HCl		</a:t>
            </a:r>
            <a:endParaRPr lang="en-US" u="sng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Written as conversion factors,</a:t>
            </a:r>
          </a:p>
          <a:p>
            <a:pPr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990600" y="2819400"/>
            <a:ext cx="6629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44" name="Picture 1" descr="94_Slide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097"/>
            <a:ext cx="4416188" cy="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3363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533400" y="219077"/>
            <a:ext cx="80010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Conversion Factors,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Concentrations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90" y="2313432"/>
            <a:ext cx="6863020" cy="3145929"/>
          </a:xfrm>
          <a:prstGeom prst="rect">
            <a:avLst/>
          </a:prstGeom>
        </p:spPr>
      </p:pic>
      <p:pic>
        <p:nvPicPr>
          <p:cNvPr id="2052" name="Picture 4" descr="G:\08VOL4\Graphics\Powerpoint\PEARSON\PE006-TIMBERLAKE-13e\Final Files\Core chemistry conversion facto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121" y="501650"/>
            <a:ext cx="2279767" cy="72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406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33400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3891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How many grams of NaOH are needed to prepare 75.0 g of 14.0% (m/m) NaOH solution?</a:t>
            </a:r>
          </a:p>
          <a:p>
            <a:pPr marL="0" indent="0" eaLnBrk="1" hangingPunct="1">
              <a:buFont typeface="Wingdings" charset="0"/>
              <a:buNone/>
              <a:tabLst>
                <a:tab pos="46196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	10.5 g of NaOH</a:t>
            </a:r>
          </a:p>
          <a:p>
            <a:pPr marL="0" indent="0" eaLnBrk="1" hangingPunct="1">
              <a:buFont typeface="Wingdings" charset="0"/>
              <a:buNone/>
              <a:tabLst>
                <a:tab pos="46196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B.	75.0 g of NaOH</a:t>
            </a:r>
          </a:p>
          <a:p>
            <a:pPr marL="0" indent="0" eaLnBrk="1" hangingPunct="1">
              <a:buFont typeface="Wingdings" charset="0"/>
              <a:buNone/>
              <a:tabLst>
                <a:tab pos="461963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C.	536 g of NaOH</a:t>
            </a:r>
          </a:p>
          <a:p>
            <a:pPr marL="0" indent="0" eaLnBrk="1" hangingPunct="1">
              <a:lnSpc>
                <a:spcPct val="20000"/>
              </a:lnSpc>
              <a:buFont typeface="Wingdings" charset="0"/>
              <a:buNone/>
              <a:tabLst>
                <a:tab pos="461963" algn="l"/>
              </a:tabLst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2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60000"/>
              </a:lnSpc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513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3993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How many grams of NaOH are needed to prepare 75.0 g of 14.0% (m/m) NaOH solution?  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1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State the given and needed quantities.</a:t>
            </a: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2  </a:t>
            </a:r>
            <a:r>
              <a:rPr lang="en-US" b="1" dirty="0">
                <a:ea typeface="ＭＳ Ｐゴシック" charset="0"/>
                <a:cs typeface="ＭＳ Ｐゴシック" charset="0"/>
              </a:rPr>
              <a:t>Write a plan to calculate mass.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grams of 		       grams of</a:t>
            </a: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solution 		       solute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61244" y="3048000"/>
            <a:ext cx="7715956" cy="1066800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ANALYZE     GIVEN		        NEED                     CONNECT</a:t>
            </a:r>
          </a:p>
          <a:p>
            <a:pPr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THE 	       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</a:rPr>
              <a:t>75.0 grams </a:t>
            </a:r>
            <a:r>
              <a:rPr lang="en-US" sz="1800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of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</a:rPr>
              <a:t> 14.0%               grams of NaOH       % (m/m) factor </a:t>
            </a:r>
          </a:p>
          <a:p>
            <a:pPr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PROBLEM  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</a:rPr>
              <a:t> (m/m) NaOH solution</a:t>
            </a: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	       	        </a:t>
            </a:r>
          </a:p>
          <a:p>
            <a:pPr lvl="1"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" name="Pentagon 1"/>
          <p:cNvSpPr>
            <a:spLocks noChangeArrowheads="1"/>
          </p:cNvSpPr>
          <p:nvPr/>
        </p:nvSpPr>
        <p:spPr bwMode="auto">
          <a:xfrm>
            <a:off x="3048000" y="5181600"/>
            <a:ext cx="1524000" cy="762000"/>
          </a:xfrm>
          <a:prstGeom prst="homePlate">
            <a:avLst>
              <a:gd name="adj" fmla="val 50000"/>
            </a:avLst>
          </a:prstGeom>
          <a:solidFill>
            <a:srgbClr val="B1DDEB"/>
          </a:solidFill>
          <a:ln w="10000">
            <a:solidFill>
              <a:srgbClr val="9FC6F0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 dirty="0">
                <a:latin typeface="Times New Roman" pitchFamily="18" charset="0"/>
                <a:ea typeface="+mn-ea"/>
                <a:cs typeface="Times New Roman" pitchFamily="18" charset="0"/>
              </a:rPr>
              <a:t>Percent (m/m)</a:t>
            </a:r>
          </a:p>
        </p:txBody>
      </p:sp>
    </p:spTree>
    <p:extLst>
      <p:ext uri="{BB962C8B-B14F-4D97-AF65-F5344CB8AC3E}">
        <p14:creationId xmlns:p14="http://schemas.microsoft.com/office/powerpoint/2010/main" val="32177566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4096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How many grams of NaOH are needed to prepare 75.0 g of 14.0% (m/m) NaOH solution?  </a:t>
            </a:r>
          </a:p>
          <a:p>
            <a:pPr marL="0" indent="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solidFill>
                <a:srgbClr val="BF8700"/>
              </a:solidFill>
              <a:latin typeface="Times New Roman" pitchFamily="18" charset="0"/>
            </a:endParaRP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BF8700"/>
                </a:solidFill>
                <a:latin typeface="Times New Roman" pitchFamily="18" charset="0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3  </a:t>
            </a:r>
            <a:r>
              <a:rPr lang="en-US" b="1" dirty="0">
                <a:latin typeface="Times New Roman" pitchFamily="18" charset="0"/>
              </a:rPr>
              <a:t>Write equalities and conversion factors.</a:t>
            </a:r>
            <a:r>
              <a:rPr lang="en-US" dirty="0">
                <a:latin typeface="Times New Roman" pitchFamily="18" charset="0"/>
              </a:rPr>
              <a:t>	</a:t>
            </a: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</a:t>
            </a:r>
          </a:p>
          <a:p>
            <a:pPr marL="320040" indent="-320040"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14.0 g NaOH = 100 g of solution  </a:t>
            </a: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  <a:latin typeface="Times New Roman" pitchFamily="18" charset="0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4  </a:t>
            </a:r>
            <a:r>
              <a:rPr lang="en-US" b="1" dirty="0">
                <a:latin typeface="Times New Roman" pitchFamily="18" charset="0"/>
              </a:rPr>
              <a:t>Set up the problem to calculate the mass.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Answer is A, 10.5 g NaOH.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4343400" y="5507855"/>
            <a:ext cx="1219200" cy="15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2199968" y="5325958"/>
            <a:ext cx="1229032" cy="15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5" name="Picture 1" descr="94_Slide25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290925" cy="7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 descr="94_Slide25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35" y="4953000"/>
            <a:ext cx="6103420" cy="8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866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4096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How many milliliters of a 5.75% (v/v) ethanol solution can be prepared from 2.25 mL of ethanol?</a:t>
            </a:r>
          </a:p>
          <a:p>
            <a:pPr marL="457200" indent="-45720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	2.56 mL</a:t>
            </a:r>
          </a:p>
          <a:p>
            <a:pPr marL="457200" indent="-45720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B.	12.9 mL</a:t>
            </a:r>
          </a:p>
          <a:p>
            <a:pPr marL="457200" indent="-45720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C.	39.1 mL</a:t>
            </a:r>
          </a:p>
        </p:txBody>
      </p:sp>
    </p:spTree>
    <p:extLst>
      <p:ext uri="{BB962C8B-B14F-4D97-AF65-F5344CB8AC3E}">
        <p14:creationId xmlns:p14="http://schemas.microsoft.com/office/powerpoint/2010/main" val="37666942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How many milliliters of a 5.75% (v/v) ethanol solution can be prepared from 2.25 mL of ethanol?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1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State the given and needed quantities.</a:t>
            </a: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2  </a:t>
            </a:r>
            <a:r>
              <a:rPr lang="en-US" b="1" dirty="0">
                <a:ea typeface="ＭＳ Ｐゴシック" charset="0"/>
                <a:cs typeface="ＭＳ Ｐゴシック" charset="0"/>
              </a:rPr>
              <a:t>Write a plan to calculate volume.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mL of 	                	       mL of </a:t>
            </a: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solute	 		       solution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04800" y="3048000"/>
            <a:ext cx="8077200" cy="1066800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 GIVEN		             NEED                        CONNECT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    </a:t>
            </a:r>
            <a:r>
              <a:rPr lang="en-US" altLang="en-US" sz="1800" dirty="0">
                <a:latin typeface="Times New Roman" pitchFamily="18" charset="0"/>
              </a:rPr>
              <a:t>2.25 mL of ethanol	             milliliters               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% (v/v) factor </a:t>
            </a:r>
            <a:endParaRPr lang="en-US" altLang="en-US" sz="1800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</a:t>
            </a:r>
            <a:r>
              <a:rPr lang="en-US" altLang="en-US" sz="1800" dirty="0">
                <a:latin typeface="Times New Roman" pitchFamily="18" charset="0"/>
              </a:rPr>
              <a:t>  5.75% (v/v) ethanol solution</a:t>
            </a:r>
            <a:r>
              <a:rPr lang="en-US" altLang="en-US" sz="1800" b="1" dirty="0">
                <a:latin typeface="Times New Roman" pitchFamily="18" charset="0"/>
              </a:rPr>
              <a:t>	 </a:t>
            </a:r>
            <a:r>
              <a:rPr lang="en-US" altLang="en-US" sz="1800" dirty="0">
                <a:latin typeface="Times New Roman" pitchFamily="18" charset="0"/>
              </a:rPr>
              <a:t>ethanol solution</a:t>
            </a:r>
            <a:r>
              <a:rPr lang="en-US" altLang="en-US" sz="1800" b="1" dirty="0">
                <a:latin typeface="Times New Roman" pitchFamily="18" charset="0"/>
              </a:rPr>
              <a:t>      	        </a:t>
            </a:r>
          </a:p>
          <a:p>
            <a:pPr lvl="1">
              <a:defRPr/>
            </a:pPr>
            <a:r>
              <a:rPr lang="en-US" altLang="en-US" sz="1800" b="1" dirty="0">
                <a:latin typeface="Times New Roman" pitchFamily="18" charset="0"/>
              </a:rPr>
              <a:t>  </a:t>
            </a:r>
          </a:p>
        </p:txBody>
      </p:sp>
      <p:sp>
        <p:nvSpPr>
          <p:cNvPr id="2" name="Pentagon 1"/>
          <p:cNvSpPr>
            <a:spLocks noChangeArrowheads="1"/>
          </p:cNvSpPr>
          <p:nvPr/>
        </p:nvSpPr>
        <p:spPr bwMode="auto">
          <a:xfrm>
            <a:off x="2895600" y="5181600"/>
            <a:ext cx="1524000" cy="762000"/>
          </a:xfrm>
          <a:prstGeom prst="homePlate">
            <a:avLst>
              <a:gd name="adj" fmla="val 50000"/>
            </a:avLst>
          </a:prstGeom>
          <a:solidFill>
            <a:srgbClr val="B1DDEB"/>
          </a:solidFill>
          <a:ln w="10000">
            <a:solidFill>
              <a:srgbClr val="9FC6F0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 dirty="0">
                <a:latin typeface="Times New Roman" pitchFamily="18" charset="0"/>
                <a:ea typeface="+mn-ea"/>
                <a:cs typeface="Times New Roman" pitchFamily="18" charset="0"/>
              </a:rPr>
              <a:t>Percent (v/v)</a:t>
            </a:r>
          </a:p>
        </p:txBody>
      </p:sp>
    </p:spTree>
    <p:extLst>
      <p:ext uri="{BB962C8B-B14F-4D97-AF65-F5344CB8AC3E}">
        <p14:creationId xmlns:p14="http://schemas.microsoft.com/office/powerpoint/2010/main" val="25770158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4403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How many milliliters of a 5.75% (v/v) ethanol solution can be prepared from 2.25 mL of ethanol?</a:t>
            </a:r>
          </a:p>
          <a:p>
            <a:pPr marL="0" indent="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solidFill>
                <a:srgbClr val="BF8700"/>
              </a:solidFill>
              <a:latin typeface="Times New Roman" pitchFamily="18" charset="0"/>
            </a:endParaRP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BF8700"/>
                </a:solidFill>
                <a:latin typeface="Times New Roman" pitchFamily="18" charset="0"/>
              </a:rPr>
              <a:t> 	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3  </a:t>
            </a:r>
            <a:r>
              <a:rPr lang="en-US" b="1" dirty="0">
                <a:latin typeface="Times New Roman" pitchFamily="18" charset="0"/>
              </a:rPr>
              <a:t>Write equalities and conversion factors.</a:t>
            </a:r>
            <a:r>
              <a:rPr lang="en-US" dirty="0">
                <a:latin typeface="Times New Roman" pitchFamily="18" charset="0"/>
              </a:rPr>
              <a:t>	</a:t>
            </a: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</a:t>
            </a: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       5.75  mL ethanol = 100 mL of solution  </a:t>
            </a: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  <a:latin typeface="Times New Roman" pitchFamily="18" charset="0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4  </a:t>
            </a:r>
            <a:r>
              <a:rPr lang="en-US" b="1" dirty="0">
                <a:latin typeface="Times New Roman" pitchFamily="18" charset="0"/>
              </a:rPr>
              <a:t>Set up the problem to calculate mass or volume.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</a:rPr>
              <a:t>				</a:t>
            </a:r>
            <a:r>
              <a:rPr lang="en-US" dirty="0">
                <a:latin typeface="Times New Roman" pitchFamily="18" charset="0"/>
              </a:rPr>
              <a:t>Answer is C, 39.1 mL of solution.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1676400" y="5326501"/>
            <a:ext cx="1447800" cy="15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4114800" y="5501023"/>
            <a:ext cx="1447800" cy="15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037" name="Picture 1" descr="94_Slide28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74845"/>
            <a:ext cx="4841043" cy="7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94_Slide28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34" y="4953000"/>
            <a:ext cx="7006773" cy="7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1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19075"/>
            <a:ext cx="7634288" cy="990600"/>
          </a:xfrm>
        </p:spPr>
        <p:txBody>
          <a:bodyPr/>
          <a:lstStyle/>
          <a:p>
            <a:pPr eaLnBrk="1" hangingPunct="1"/>
            <a:r>
              <a:rPr lang="en-US" dirty="0"/>
              <a:t>Solutions: Like Dissolves Like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79248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lnSpc>
                <a:spcPct val="90000"/>
              </a:lnSpc>
              <a:buSzTx/>
            </a:pPr>
            <a:r>
              <a:rPr lang="en-US" sz="2400" b="0" dirty="0">
                <a:solidFill>
                  <a:schemeClr val="tx1"/>
                </a:solidFill>
              </a:rPr>
              <a:t>Solutions will form when the solute and solvent have similar polarities: “like dissolves like.”</a:t>
            </a:r>
          </a:p>
        </p:txBody>
      </p:sp>
      <p:pic>
        <p:nvPicPr>
          <p:cNvPr id="25604" name="Picture 4" descr="09_03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82494" y="3021384"/>
            <a:ext cx="7179012" cy="191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How many grams of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are needed to prepare 125 mL of a 0.150 M solution?</a:t>
            </a:r>
          </a:p>
          <a:p>
            <a:pPr marL="457200" indent="-457200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A.  20.0 g of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	</a:t>
            </a:r>
          </a:p>
          <a:p>
            <a:pPr marL="457200" indent="-457200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B.  16.7 g of AlCl</a:t>
            </a:r>
            <a:r>
              <a:rPr lang="en-US" baseline="-25000" dirty="0">
                <a:latin typeface="Times New Roman" pitchFamily="18" charset="0"/>
              </a:rPr>
              <a:t>3</a:t>
            </a:r>
          </a:p>
          <a:p>
            <a:pPr marL="457200" indent="-457200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C.  2.50 g of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2854793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3993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How many grams of AlCl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 are needed to prepare 125 mL of a 0.150 M solution?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1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State the given and needed quantities.</a:t>
            </a: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2  </a:t>
            </a:r>
            <a:r>
              <a:rPr lang="en-US" b="1" dirty="0">
                <a:ea typeface="ＭＳ Ｐゴシック" charset="0"/>
                <a:cs typeface="ＭＳ Ｐゴシック" charset="0"/>
              </a:rPr>
              <a:t>Write a plan to calculate mass or volume.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liters of 	                    moles of                            grams of</a:t>
            </a:r>
          </a:p>
          <a:p>
            <a:pPr eaLnBrk="1" hangingPunct="1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solution	 	        solute                                  solute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06400" y="3070578"/>
            <a:ext cx="8139289" cy="1066800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ANALYZE     GIVEN		             NEED                CONNECT</a:t>
            </a:r>
          </a:p>
          <a:p>
            <a:pPr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THE 	       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</a:rPr>
              <a:t>125 mL (0.125 L) solution           grams AlCl</a:t>
            </a:r>
            <a:r>
              <a:rPr lang="en-US" sz="18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3          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</a:rPr>
              <a:t>molar mass of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PROBLEM  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</a:rPr>
              <a:t> 0.150 M solution</a:t>
            </a: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	       	                     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molarity</a:t>
            </a:r>
            <a:endParaRPr lang="en-US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" name="Pentagon 1"/>
          <p:cNvSpPr>
            <a:spLocks noChangeArrowheads="1"/>
          </p:cNvSpPr>
          <p:nvPr/>
        </p:nvSpPr>
        <p:spPr bwMode="auto">
          <a:xfrm>
            <a:off x="2393244" y="5147734"/>
            <a:ext cx="1524000" cy="762000"/>
          </a:xfrm>
          <a:prstGeom prst="homePlate">
            <a:avLst>
              <a:gd name="adj" fmla="val 50000"/>
            </a:avLst>
          </a:prstGeom>
          <a:solidFill>
            <a:srgbClr val="B1DDEB"/>
          </a:solidFill>
          <a:ln w="10000">
            <a:solidFill>
              <a:srgbClr val="9FC6F0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 dirty="0">
                <a:latin typeface="Times New Roman" pitchFamily="18" charset="0"/>
                <a:ea typeface="+mn-ea"/>
                <a:cs typeface="Times New Roman" pitchFamily="18" charset="0"/>
              </a:rPr>
              <a:t>molarity</a:t>
            </a:r>
          </a:p>
        </p:txBody>
      </p:sp>
      <p:sp>
        <p:nvSpPr>
          <p:cNvPr id="7" name="Pentagon 1">
            <a:extLst>
              <a:ext uri="{FF2B5EF4-FFF2-40B4-BE49-F238E27FC236}">
                <a16:creationId xmlns="" xmlns:a16="http://schemas.microsoft.com/office/drawing/2014/main" id="{840DED1B-3D50-46FE-B4F5-3D2963B2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722" y="5147734"/>
            <a:ext cx="1524000" cy="762000"/>
          </a:xfrm>
          <a:prstGeom prst="homePlate">
            <a:avLst>
              <a:gd name="adj" fmla="val 50000"/>
            </a:avLst>
          </a:prstGeom>
          <a:solidFill>
            <a:srgbClr val="B1DDEB"/>
          </a:solidFill>
          <a:ln w="10000">
            <a:solidFill>
              <a:srgbClr val="9FC6F0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200" dirty="0">
                <a:latin typeface="Times New Roman" pitchFamily="18" charset="0"/>
                <a:ea typeface="+mn-ea"/>
                <a:cs typeface="Times New Roman" pitchFamily="18" charset="0"/>
              </a:rPr>
              <a:t>molar mass</a:t>
            </a:r>
          </a:p>
        </p:txBody>
      </p:sp>
    </p:spTree>
    <p:extLst>
      <p:ext uri="{BB962C8B-B14F-4D97-AF65-F5344CB8AC3E}">
        <p14:creationId xmlns:p14="http://schemas.microsoft.com/office/powerpoint/2010/main" val="26648755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How many grams of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are needed to prepare 125 mL of a 0.150 M solution?</a:t>
            </a:r>
          </a:p>
          <a:p>
            <a:pPr marL="0" indent="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solidFill>
                <a:srgbClr val="BF8700"/>
              </a:solidFill>
              <a:latin typeface="Times New Roman" pitchFamily="18" charset="0"/>
            </a:endParaRP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	STEP 3  </a:t>
            </a:r>
            <a:r>
              <a:rPr lang="en-US" b="1" dirty="0">
                <a:latin typeface="Times New Roman" pitchFamily="18" charset="0"/>
              </a:rPr>
              <a:t>Write equalities and conversion factors.</a:t>
            </a:r>
            <a:r>
              <a:rPr lang="en-US" dirty="0">
                <a:latin typeface="Times New Roman" pitchFamily="18" charset="0"/>
              </a:rPr>
              <a:t>	</a:t>
            </a:r>
          </a:p>
          <a:p>
            <a:pPr marL="320040" indent="-32004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320040" indent="-320040" algn="ctr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0.150  moles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= 1 L of solution  </a:t>
            </a:r>
          </a:p>
          <a:p>
            <a:pPr marL="0" indent="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240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1 mole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 =  133.33 g AlCl</a:t>
            </a:r>
            <a:r>
              <a:rPr lang="en-US" baseline="-25000" dirty="0">
                <a:latin typeface="Times New Roman" pitchFamily="18" charset="0"/>
              </a:rPr>
              <a:t>3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solidFill>
                <a:srgbClr val="800000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		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47107" name="Picture 1" descr="94_Slide31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27" y="3657599"/>
            <a:ext cx="5026346" cy="7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94_Slide31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4510972" cy="8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580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533400" y="25717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4813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How many grams of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 are needed to prepare 125 mL of a 0.150 M solution?</a:t>
            </a:r>
          </a:p>
          <a:p>
            <a:pPr marL="0" indent="0"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BF8700"/>
                </a:solidFill>
                <a:latin typeface="Times New Roman" pitchFamily="18" charset="0"/>
              </a:rPr>
              <a:t>	</a:t>
            </a:r>
            <a:endParaRPr lang="en-US" b="1" dirty="0">
              <a:solidFill>
                <a:srgbClr val="800000"/>
              </a:solidFill>
              <a:latin typeface="Times New Roman" pitchFamily="18" charset="0"/>
            </a:endParaRPr>
          </a:p>
          <a:p>
            <a:pPr marL="320040" indent="-320040"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4  </a:t>
            </a:r>
            <a:r>
              <a:rPr lang="en-US" b="1" dirty="0">
                <a:latin typeface="Times New Roman" pitchFamily="18" charset="0"/>
              </a:rPr>
              <a:t>Set up the problem to calculate mass or volume.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</a:rPr>
              <a:t>					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Answer is C, 2.50 g AlCl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3499643"/>
            <a:ext cx="5992283" cy="696913"/>
            <a:chOff x="654050" y="5117689"/>
            <a:chExt cx="5992283" cy="696913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 flipV="1">
              <a:off x="1295400" y="5257800"/>
              <a:ext cx="1066800" cy="20834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3200400" y="5497167"/>
              <a:ext cx="11430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V="1">
              <a:off x="3429000" y="5206181"/>
              <a:ext cx="11430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5334000" y="5514373"/>
              <a:ext cx="9906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8136" name="Picture 1" descr="94_Slide32b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89"/>
            <a:stretch/>
          </p:blipFill>
          <p:spPr bwMode="auto">
            <a:xfrm>
              <a:off x="654050" y="5117689"/>
              <a:ext cx="5992283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" descr="94_Slide32b.png">
            <a:extLst>
              <a:ext uri="{FF2B5EF4-FFF2-40B4-BE49-F238E27FC236}">
                <a16:creationId xmlns="" xmlns:a16="http://schemas.microsoft.com/office/drawing/2014/main" id="{628E8157-12F2-4D75-9F78-8A17EC3B1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2"/>
          <a:stretch/>
        </p:blipFill>
        <p:spPr bwMode="auto">
          <a:xfrm>
            <a:off x="7046381" y="3483009"/>
            <a:ext cx="1373011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AED917-26BF-491C-B7A4-2BC42527C503}"/>
              </a:ext>
            </a:extLst>
          </p:cNvPr>
          <p:cNvSpPr txBox="1"/>
          <p:nvPr/>
        </p:nvSpPr>
        <p:spPr>
          <a:xfrm>
            <a:off x="6657259" y="363141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349030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21055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9.5 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</a:rPr>
              <a:t>Dilution of Solutions</a:t>
            </a:r>
            <a:r>
              <a:rPr lang="en-US" dirty="0">
                <a:latin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</a:rPr>
              <a:t>In a dilution, a solvent, usually water, is added to a solution, which increases its volume and decreases the concentration of the solution. Making orange juice from concentrate is an example of a dilution. 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09600" y="551815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Learning Goal  </a:t>
            </a:r>
            <a:r>
              <a:rPr lang="en-US" dirty="0">
                <a:latin typeface="Times New Roman" pitchFamily="18" charset="0"/>
              </a:rPr>
              <a:t>Describe the dilution of a solution; calculate the unknown concentration or volume when a solution is diluted.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>
          <a:xfrm>
            <a:off x="2057400" y="3150213"/>
            <a:ext cx="4838700" cy="22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326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Dilution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2672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 a </a:t>
            </a:r>
            <a:r>
              <a:rPr lang="en-US" b="1" dirty="0">
                <a:ea typeface="ＭＳ Ｐゴシック" charset="0"/>
                <a:cs typeface="ＭＳ Ｐゴシック" charset="0"/>
              </a:rPr>
              <a:t>dilution</a:t>
            </a:r>
            <a:r>
              <a:rPr lang="en-US" dirty="0">
                <a:ea typeface="ＭＳ Ｐゴシック" charset="0"/>
                <a:cs typeface="ＭＳ Ｐゴシック" charset="0"/>
              </a:rPr>
              <a:t>,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water is added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volume of the solution increases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concentration decreases</a:t>
            </a:r>
          </a:p>
          <a:p>
            <a:pPr eaLnBrk="1" hangingPunct="1"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mass of solute in the solution remains the same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>
          <a:xfrm>
            <a:off x="884296" y="4114800"/>
            <a:ext cx="737540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85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Solute Concentrations</a:t>
            </a:r>
          </a:p>
        </p:txBody>
      </p:sp>
      <p:sp>
        <p:nvSpPr>
          <p:cNvPr id="2048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67600" cy="39624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 the initial and diluted solutions,</a:t>
            </a:r>
          </a:p>
          <a:p>
            <a:pPr eaLnBrk="1" hangingPunct="1">
              <a:spcAft>
                <a:spcPct val="10000"/>
              </a:spcAft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moles of solute are the same</a:t>
            </a:r>
          </a:p>
          <a:p>
            <a:pPr eaLnBrk="1" hangingPunct="1">
              <a:spcAft>
                <a:spcPct val="10000"/>
              </a:spcAft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concentrations and volumes are related by the following equation:</a:t>
            </a:r>
          </a:p>
          <a:p>
            <a:pPr eaLnBrk="1" hangingPunct="1">
              <a:spcAft>
                <a:spcPct val="10000"/>
              </a:spcAft>
              <a:buSzTx/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                    	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= 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                           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Concentrated      Diluted</a:t>
            </a:r>
          </a:p>
          <a:p>
            <a:pPr marL="0" indent="0" eaLnBrk="1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                                      solution          solution</a:t>
            </a: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  <a:defRPr/>
            </a:pPr>
            <a:endParaRPr lang="en-US" sz="1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                                                 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56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Dilution: Molarity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67600" cy="43434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What is the final concentration when 0.50 L of 6.0 M HCl solution is diluted to a final volume of 1.0 L?</a:t>
            </a:r>
          </a:p>
          <a:p>
            <a:pPr marL="0" indent="0" eaLnBrk="1" hangingPunct="1">
              <a:spcAft>
                <a:spcPct val="10000"/>
              </a:spcAft>
              <a:buFont typeface="Wingdings" pitchFamily="2" charset="2"/>
              <a:buNone/>
            </a:pPr>
            <a:endParaRPr lang="en-US" b="1" dirty="0">
              <a:latin typeface="Times New Roman" pitchFamily="18" charset="0"/>
            </a:endParaRPr>
          </a:p>
          <a:p>
            <a:pPr marL="320040" indent="-320040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SOLUTION:</a:t>
            </a:r>
          </a:p>
          <a:p>
            <a:pPr marL="320040" indent="-320040" eaLnBrk="1" hangingPunct="1">
              <a:spcAft>
                <a:spcPct val="10000"/>
              </a:spcAft>
              <a:buFont typeface="Wingdings" pitchFamily="2" charset="2"/>
              <a:buNone/>
              <a:tabLst>
                <a:tab pos="1425575" algn="l"/>
              </a:tabLst>
            </a:pPr>
            <a:r>
              <a:rPr lang="en-US" b="1" dirty="0">
                <a:latin typeface="Times New Roman" pitchFamily="18" charset="0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1  </a:t>
            </a:r>
            <a:r>
              <a:rPr lang="en-US" b="1" dirty="0">
                <a:latin typeface="Times New Roman" pitchFamily="18" charset="0"/>
              </a:rPr>
              <a:t>Prepare a table of the concentrations and 	volumes of the solutions.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		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61244" y="4577645"/>
            <a:ext cx="8184444" cy="1213202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      GIVEN	               NEED                      CONNECT          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</a:t>
            </a:r>
            <a:r>
              <a:rPr lang="en-US" altLang="en-US" sz="2000" b="1" dirty="0">
                <a:latin typeface="Times New Roman" pitchFamily="18" charset="0"/>
              </a:rPr>
              <a:t>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   </a:t>
            </a:r>
            <a:r>
              <a:rPr lang="en-US" altLang="en-US" sz="2000" dirty="0">
                <a:latin typeface="Times New Roman" pitchFamily="18" charset="0"/>
              </a:rPr>
              <a:t>=   6.0 M         </a:t>
            </a:r>
            <a:r>
              <a:rPr lang="en-US" altLang="en-US" sz="1800" i="1" dirty="0">
                <a:latin typeface="Times New Roman" pitchFamily="18" charset="0"/>
              </a:rPr>
              <a:t>C</a:t>
            </a:r>
            <a:r>
              <a:rPr lang="en-US" altLang="en-US" sz="1800" baseline="-25000" dirty="0">
                <a:latin typeface="Times New Roman" pitchFamily="18" charset="0"/>
              </a:rPr>
              <a:t>2 </a:t>
            </a:r>
            <a:r>
              <a:rPr lang="en-US" altLang="en-US" sz="1800" dirty="0">
                <a:latin typeface="Times New Roman" pitchFamily="18" charset="0"/>
              </a:rPr>
              <a:t>                    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dirty="0">
                <a:latin typeface="Times New Roman" pitchFamily="18" charset="0"/>
              </a:rPr>
              <a:t> =</a:t>
            </a:r>
            <a:r>
              <a:rPr lang="en-US" altLang="en-US" sz="2000" i="1" dirty="0">
                <a:latin typeface="Times New Roman" pitchFamily="18" charset="0"/>
              </a:rPr>
              <a:t> C</a:t>
            </a:r>
            <a:r>
              <a:rPr lang="en-US" altLang="en-US" sz="2000" baseline="-25000" dirty="0">
                <a:latin typeface="Times New Roman" pitchFamily="18" charset="0"/>
              </a:rPr>
              <a:t>2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endParaRPr lang="en-US" alt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</a:t>
            </a:r>
            <a:r>
              <a:rPr lang="en-US" altLang="en-US" sz="1800" dirty="0">
                <a:latin typeface="Times New Roman" pitchFamily="18" charset="0"/>
              </a:rPr>
              <a:t>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1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 0.50 L		                 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</a:rPr>
              <a:t> increases,</a:t>
            </a:r>
            <a:endParaRPr lang="en-US" alt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	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 1.0 L                                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sz="2000" i="1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 decreases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	       	        </a:t>
            </a: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558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219075"/>
            <a:ext cx="7634288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Dilution: Molarity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09600" y="1600200"/>
                <a:ext cx="7467600" cy="49530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10000"/>
                  </a:spcAft>
                  <a:buFont typeface="Wingdings" pitchFamily="2" charset="2"/>
                  <a:buNone/>
                </a:pPr>
                <a:r>
                  <a:rPr lang="en-US" dirty="0">
                    <a:latin typeface="Times New Roman" pitchFamily="18" charset="0"/>
                  </a:rPr>
                  <a:t>What is the final concentration when 0.50 L of 6.0 M HCl solution is diluted to a final volume of 1.0 L?</a:t>
                </a:r>
              </a:p>
              <a:p>
                <a:pPr marL="320040" indent="-320040" eaLnBrk="1" hangingPunct="1">
                  <a:spcBef>
                    <a:spcPts val="1800"/>
                  </a:spcBef>
                  <a:spcAft>
                    <a:spcPct val="10000"/>
                  </a:spcAft>
                  <a:buFont typeface="Wingdings" pitchFamily="2" charset="2"/>
                  <a:buNone/>
                  <a:tabLst>
                    <a:tab pos="1425575" algn="l"/>
                  </a:tabLst>
                </a:pPr>
                <a:r>
                  <a:rPr lang="en-US" b="1" dirty="0">
                    <a:solidFill>
                      <a:srgbClr val="FF6600"/>
                    </a:solidFill>
                    <a:latin typeface="Times New Roman" pitchFamily="18" charset="0"/>
                  </a:rPr>
                  <a:t>	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</a:rPr>
                  <a:t>STEP 2  </a:t>
                </a:r>
                <a:r>
                  <a:rPr lang="en-US" b="1" dirty="0">
                    <a:latin typeface="Times New Roman" pitchFamily="18" charset="0"/>
                  </a:rPr>
                  <a:t>Rearrange the dilution expression to solve 	for the unknown quantity.</a:t>
                </a:r>
              </a:p>
              <a:p>
                <a:pPr marL="320040" indent="-320040" eaLnBrk="1" hangingPunct="1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i="1" dirty="0">
                    <a:latin typeface="Times New Roman" pitchFamily="18" charset="0"/>
                  </a:rPr>
                  <a:t>			</a:t>
                </a:r>
                <a:r>
                  <a:rPr lang="en-US" b="1" baseline="-25000" dirty="0">
                    <a:solidFill>
                      <a:schemeClr val="bg2"/>
                    </a:solidFill>
                    <a:latin typeface="Times New Roman" pitchFamily="18" charset="0"/>
                  </a:rPr>
                  <a:t>			</a:t>
                </a:r>
                <a:r>
                  <a:rPr lang="en-US" b="1" dirty="0">
                    <a:solidFill>
                      <a:schemeClr val="bg2"/>
                    </a:solidFill>
                    <a:latin typeface="Times New Roman" pitchFamily="18" charset="0"/>
                  </a:rPr>
                  <a:t>           </a:t>
                </a:r>
              </a:p>
              <a:p>
                <a:pPr marL="320040" indent="-320040" eaLnBrk="1" hangingPunct="1"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BF8700"/>
                    </a:solidFill>
                    <a:latin typeface="Times New Roman" pitchFamily="18" charset="0"/>
                  </a:rPr>
                  <a:t>         </a:t>
                </a:r>
                <a:r>
                  <a:rPr lang="en-US" i="1" dirty="0">
                    <a:latin typeface="Times New Roman" pitchFamily="18" charset="0"/>
                  </a:rPr>
                  <a:t>C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</a:rPr>
                  <a:t>C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rgbClr val="BF87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20040" indent="-320040" eaLnBrk="1" hangingPunct="1">
                  <a:spcBef>
                    <a:spcPts val="2400"/>
                  </a:spcBef>
                  <a:buFont typeface="Wingdings" pitchFamily="2" charset="2"/>
                  <a:buNone/>
                </a:pPr>
                <a:r>
                  <a:rPr lang="en-US" b="1" dirty="0">
                    <a:solidFill>
                      <a:srgbClr val="BF8700"/>
                    </a:solidFill>
                    <a:latin typeface="Times New Roman" pitchFamily="18" charset="0"/>
                  </a:rPr>
                  <a:t>	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</a:rPr>
                  <a:t>STEP 3</a:t>
                </a: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</a:rPr>
                  <a:t>  </a:t>
                </a:r>
                <a:r>
                  <a:rPr lang="en-US" b="1" dirty="0">
                    <a:latin typeface="Times New Roman" pitchFamily="18" charset="0"/>
                  </a:rPr>
                  <a:t>Substitute the known quantities into the 	       dilution expression and solve.</a:t>
                </a:r>
                <a:endParaRPr lang="en-US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482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09600" y="1600200"/>
                <a:ext cx="7467600" cy="4953000"/>
              </a:xfrm>
              <a:blipFill>
                <a:blip r:embed="rId2" cstate="print"/>
                <a:stretch>
                  <a:fillRect l="-1224" t="-98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V="1">
            <a:off x="4927920" y="5615617"/>
            <a:ext cx="304800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4832445" y="6017608"/>
            <a:ext cx="304800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5" name="Picture 2" descr="95_Slide6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/>
          <a:stretch/>
        </p:blipFill>
        <p:spPr bwMode="auto">
          <a:xfrm>
            <a:off x="2935111" y="5587995"/>
            <a:ext cx="3784661" cy="67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57755C-4495-494D-A41B-919243E9CE22}"/>
              </a:ext>
            </a:extLst>
          </p:cNvPr>
          <p:cNvSpPr/>
          <p:nvPr/>
        </p:nvSpPr>
        <p:spPr>
          <a:xfrm>
            <a:off x="2365724" y="569592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6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724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What volume of a 2.00% (m/v) HCl solution can be prepared by diluting 25.0 mL of 14.0% (m/v) HCl solution?</a:t>
            </a:r>
          </a:p>
        </p:txBody>
      </p:sp>
    </p:spTree>
    <p:extLst>
      <p:ext uri="{BB962C8B-B14F-4D97-AF65-F5344CB8AC3E}">
        <p14:creationId xmlns:p14="http://schemas.microsoft.com/office/powerpoint/2010/main" val="83144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305800" cy="914400"/>
          </a:xfrm>
        </p:spPr>
        <p:txBody>
          <a:bodyPr/>
          <a:lstStyle/>
          <a:p>
            <a:pPr eaLnBrk="1" hangingPunct="1"/>
            <a:r>
              <a:rPr lang="en-US" dirty="0"/>
              <a:t>Solutions with Ionic Solutes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45720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/>
          <a:p>
            <a:pPr eaLnBrk="1" hangingPunct="1">
              <a:buClr>
                <a:schemeClr val="bg2"/>
              </a:buClr>
              <a:buSzTx/>
            </a:pPr>
            <a:r>
              <a:rPr lang="en-US" sz="2400" b="0" dirty="0">
                <a:solidFill>
                  <a:schemeClr val="tx1"/>
                </a:solidFill>
              </a:rPr>
              <a:t>NaCl crystals undergo hydration as water molecules surround each ion and pull it into solution.</a:t>
            </a:r>
          </a:p>
          <a:p>
            <a:pPr eaLnBrk="1" hangingPunct="1">
              <a:buClr>
                <a:schemeClr val="bg2"/>
              </a:buClr>
              <a:buSzTx/>
            </a:pPr>
            <a:endParaRPr lang="en-US" sz="2400" b="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bg2"/>
              </a:buClr>
              <a:buSzTx/>
            </a:pPr>
            <a:endParaRPr lang="en-US" sz="2400" b="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bg2"/>
              </a:buClr>
              <a:buSzTx/>
            </a:pPr>
            <a:endParaRPr lang="en-US" sz="2400" b="0" dirty="0">
              <a:solidFill>
                <a:schemeClr val="tx1"/>
              </a:solidFill>
            </a:endParaRPr>
          </a:p>
          <a:p>
            <a:pPr eaLnBrk="1" hangingPunct="1">
              <a:buClr>
                <a:schemeClr val="bg2"/>
              </a:buClr>
              <a:buSzTx/>
            </a:pPr>
            <a:r>
              <a:rPr lang="en-US" sz="2400" b="0" dirty="0">
                <a:solidFill>
                  <a:schemeClr val="tx1"/>
                </a:solidFill>
              </a:rPr>
              <a:t>  solid                  separate ions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762000" y="3581400"/>
            <a:ext cx="3848100" cy="547688"/>
            <a:chOff x="762000" y="3581400"/>
            <a:chExt cx="3847539" cy="547394"/>
          </a:xfrm>
        </p:grpSpPr>
        <p:pic>
          <p:nvPicPr>
            <p:cNvPr id="26630" name="Picture 1" descr="91_Slide1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733800"/>
              <a:ext cx="3847539" cy="39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54"/>
            <a:stretch>
              <a:fillRect/>
            </a:stretch>
          </p:blipFill>
          <p:spPr bwMode="auto">
            <a:xfrm>
              <a:off x="1676400" y="3581400"/>
              <a:ext cx="914400" cy="2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752456" y="3962195"/>
              <a:ext cx="685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629" name="Picture 8" descr="09_03_Figu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>
            <a:fillRect/>
          </a:stretch>
        </p:blipFill>
        <p:spPr bwMode="auto">
          <a:xfrm>
            <a:off x="5597525" y="1676400"/>
            <a:ext cx="3090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volume of a 2.00% (m/v) HCl solution can be prepared by diluting 25.0 mL of 14.0% (m/v) HCl solution?</a:t>
            </a:r>
            <a:endParaRPr lang="en-US" b="1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Wingdings" charset="0"/>
              <a:buNone/>
              <a:defRPr/>
            </a:pPr>
            <a:endParaRPr lang="en-US" b="1" dirty="0">
              <a:solidFill>
                <a:srgbClr val="00CC66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STEP 1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Prepare a table of the concentrations and 	  	   volumes of the solutions.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Wingdings" charset="0"/>
              <a:buNone/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Wingdings" charset="0"/>
              <a:buNone/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b="1" dirty="0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D47F874E-D2F1-4EF2-9DED-CB52A144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24300"/>
            <a:ext cx="8184444" cy="1213202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      GIVEN	                       NEED                      CONNECT          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</a:t>
            </a:r>
            <a:r>
              <a:rPr lang="en-US" altLang="en-US" sz="2000" b="1" dirty="0">
                <a:latin typeface="Times New Roman" pitchFamily="18" charset="0"/>
              </a:rPr>
              <a:t>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   </a:t>
            </a:r>
            <a:r>
              <a:rPr lang="en-US" altLang="en-US" sz="2000" dirty="0">
                <a:latin typeface="Times New Roman" pitchFamily="18" charset="0"/>
              </a:rPr>
              <a:t>= 14.0% (m/v)         </a:t>
            </a:r>
            <a:r>
              <a:rPr lang="en-US" altLang="en-US" sz="1800" i="1" dirty="0">
                <a:latin typeface="Times New Roman" pitchFamily="18" charset="0"/>
              </a:rPr>
              <a:t>V</a:t>
            </a:r>
            <a:r>
              <a:rPr lang="en-US" altLang="en-US" sz="1800" baseline="-25000" dirty="0">
                <a:latin typeface="Times New Roman" pitchFamily="18" charset="0"/>
              </a:rPr>
              <a:t>2 </a:t>
            </a:r>
            <a:r>
              <a:rPr lang="en-US" altLang="en-US" sz="1800" dirty="0">
                <a:latin typeface="Times New Roman" pitchFamily="18" charset="0"/>
              </a:rPr>
              <a:t>                    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dirty="0">
                <a:latin typeface="Times New Roman" pitchFamily="18" charset="0"/>
              </a:rPr>
              <a:t> =</a:t>
            </a:r>
            <a:r>
              <a:rPr lang="en-US" altLang="en-US" sz="2000" i="1" dirty="0">
                <a:latin typeface="Times New Roman" pitchFamily="18" charset="0"/>
              </a:rPr>
              <a:t> C</a:t>
            </a:r>
            <a:r>
              <a:rPr lang="en-US" altLang="en-US" sz="2000" baseline="-25000" dirty="0">
                <a:latin typeface="Times New Roman" pitchFamily="18" charset="0"/>
              </a:rPr>
              <a:t>2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endParaRPr lang="en-US" alt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</a:t>
            </a:r>
            <a:r>
              <a:rPr lang="en-US" altLang="en-US" sz="1800" dirty="0">
                <a:latin typeface="Times New Roman" pitchFamily="18" charset="0"/>
              </a:rPr>
              <a:t>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1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25.0 mL		                     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</a:rPr>
              <a:t> decreases,</a:t>
            </a:r>
            <a:endParaRPr lang="en-US" alt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	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2.00% (m/v)                                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 increases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	       	        </a:t>
            </a: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7323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volume of a 2.00% (m/v) HCl solution can be prepared by diluting 25.0 mL of 14.0% (m/v) HCl solution?</a:t>
            </a:r>
            <a:endParaRPr lang="en-US" b="1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b="1" dirty="0">
              <a:solidFill>
                <a:schemeClr val="accent4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2</a:t>
            </a:r>
            <a:r>
              <a:rPr lang="en-US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Rearrange the dilution expression to solve for 	       the unknown quantity.</a:t>
            </a:r>
            <a:endParaRPr lang="en-US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      	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3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Substitute the known quantities into the 	 	       dilution expression and solve.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4088636" y="5418803"/>
            <a:ext cx="1245364" cy="1143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190999" y="5736915"/>
            <a:ext cx="1143001" cy="1143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7" name="Picture 1" descr="95_Slide9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81" y="3620729"/>
            <a:ext cx="3347037" cy="75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95_Slide9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6196072" cy="7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71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>
                <a:latin typeface="Times New Roman" pitchFamily="18" charset="0"/>
              </a:rPr>
              <a:t>What is the percent (m/v) of a solution prepared by diluting 10.0 mL of 9.00% NaOH to 60.0 mL?</a:t>
            </a:r>
          </a:p>
        </p:txBody>
      </p:sp>
    </p:spTree>
    <p:extLst>
      <p:ext uri="{BB962C8B-B14F-4D97-AF65-F5344CB8AC3E}">
        <p14:creationId xmlns:p14="http://schemas.microsoft.com/office/powerpoint/2010/main" val="21565795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7104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924800" cy="42672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percent (m/v) of a solution prepared by diluting 10.0 mL of 9.00% NaOH to 60.0 mL?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b="1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charset="0"/>
              <a:buNone/>
              <a:tabLst>
                <a:tab pos="1425575" algn="l"/>
              </a:tabLst>
              <a:defRPr/>
            </a:pPr>
            <a:r>
              <a:rPr lang="en-US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	STEP 1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Prepare a table of the concentrations and 	volumes of the solutions.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b="1" dirty="0">
              <a:solidFill>
                <a:srgbClr val="FF66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b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	</a:t>
            </a:r>
            <a:endParaRPr lang="en-US" u="sng" baseline="-25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EB8EA248-7930-406B-BBFA-1A8DC0D1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78" y="4114800"/>
            <a:ext cx="8184444" cy="1213202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      GIVEN	                       NEED                      CONNECT          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</a:t>
            </a:r>
            <a:r>
              <a:rPr lang="en-US" altLang="en-US" sz="2000" b="1" dirty="0">
                <a:latin typeface="Times New Roman" pitchFamily="18" charset="0"/>
              </a:rPr>
              <a:t>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   </a:t>
            </a:r>
            <a:r>
              <a:rPr lang="en-US" altLang="en-US" sz="2000" dirty="0">
                <a:latin typeface="Times New Roman" pitchFamily="18" charset="0"/>
              </a:rPr>
              <a:t>=   9.00% (m/v)      </a:t>
            </a:r>
            <a:r>
              <a:rPr lang="en-US" altLang="en-US" sz="1800" i="1" dirty="0">
                <a:latin typeface="Times New Roman" pitchFamily="18" charset="0"/>
              </a:rPr>
              <a:t>C</a:t>
            </a:r>
            <a:r>
              <a:rPr lang="en-US" altLang="en-US" sz="1800" baseline="-25000" dirty="0">
                <a:latin typeface="Times New Roman" pitchFamily="18" charset="0"/>
              </a:rPr>
              <a:t>2 </a:t>
            </a:r>
            <a:r>
              <a:rPr lang="en-US" altLang="en-US" sz="1800" dirty="0">
                <a:latin typeface="Times New Roman" pitchFamily="18" charset="0"/>
              </a:rPr>
              <a:t>                    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dirty="0">
                <a:latin typeface="Times New Roman" pitchFamily="18" charset="0"/>
              </a:rPr>
              <a:t> =</a:t>
            </a:r>
            <a:r>
              <a:rPr lang="en-US" altLang="en-US" sz="2000" i="1" dirty="0">
                <a:latin typeface="Times New Roman" pitchFamily="18" charset="0"/>
              </a:rPr>
              <a:t> C</a:t>
            </a:r>
            <a:r>
              <a:rPr lang="en-US" altLang="en-US" sz="2000" baseline="-25000" dirty="0">
                <a:latin typeface="Times New Roman" pitchFamily="18" charset="0"/>
              </a:rPr>
              <a:t>2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endParaRPr lang="en-US" alt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</a:t>
            </a:r>
            <a:r>
              <a:rPr lang="en-US" altLang="en-US" sz="1800" dirty="0">
                <a:latin typeface="Times New Roman" pitchFamily="18" charset="0"/>
              </a:rPr>
              <a:t>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1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 10.0 mL		                        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</a:rPr>
              <a:t> increases,</a:t>
            </a:r>
            <a:endParaRPr lang="en-US" alt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	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 60.0 mL                                 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sz="2000" i="1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 decreases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	       	        </a:t>
            </a: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9326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percent (m/v) of a solution prepared by diluting 10.0 mL of 9.00% NaOH to 60.0 mL?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>
                <a:tab pos="1425575" algn="l"/>
              </a:tabLst>
              <a:defRPr/>
            </a:pPr>
            <a:r>
              <a:rPr lang="en-US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	STEP 2</a:t>
            </a:r>
            <a:r>
              <a:rPr lang="en-US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Rearrange the dilution expression to solve for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r>
              <a:rPr lang="en-US" b="1" dirty="0">
                <a:ea typeface="ＭＳ Ｐゴシック" charset="0"/>
                <a:cs typeface="ＭＳ Ｐゴシック" charset="0"/>
              </a:rPr>
              <a:t>	the unknown quantity.</a:t>
            </a:r>
            <a:endParaRPr lang="en-US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Font typeface="Wingdings" charset="0"/>
              <a:buNone/>
              <a:tabLst>
                <a:tab pos="1425575" algn="l"/>
              </a:tabLs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	STEP 3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Substitute the known quantities into the dilution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r>
              <a:rPr lang="en-US" b="1" dirty="0">
                <a:ea typeface="ＭＳ Ｐゴシック" charset="0"/>
                <a:cs typeface="ＭＳ Ｐゴシック" charset="0"/>
              </a:rPr>
              <a:t>	expression and solve.</a:t>
            </a: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4267200" y="5802068"/>
            <a:ext cx="304800" cy="1143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4191000" y="5396943"/>
            <a:ext cx="457200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29" name="Picture 1" descr="95_Slide1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1" y="5288015"/>
            <a:ext cx="5518558" cy="67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95_Slide12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00" y="3505200"/>
            <a:ext cx="3370200" cy="75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0796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Learning Check</a:t>
            </a:r>
          </a:p>
        </p:txBody>
      </p:sp>
      <p:sp>
        <p:nvSpPr>
          <p:cNvPr id="3072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molarity (M) of a solution prepared by diluting 0.180 L of 0.600 M HNO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 to 0.540 L?</a:t>
            </a:r>
          </a:p>
          <a:p>
            <a:pPr eaLnBrk="1" hangingPunct="1"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858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2672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molarity (M) of a solution prepared by diluting 0.180 L of 0.600 M HNO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 to 0.540 L?</a:t>
            </a:r>
          </a:p>
          <a:p>
            <a:pPr marL="0" indent="0"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r>
              <a:rPr lang="en-US" b="1" dirty="0">
                <a:solidFill>
                  <a:srgbClr val="00CC66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1  </a:t>
            </a:r>
            <a:r>
              <a:rPr lang="en-US" b="1" dirty="0">
                <a:ea typeface="ＭＳ Ｐゴシック" charset="0"/>
                <a:cs typeface="ＭＳ Ｐゴシック" charset="0"/>
              </a:rPr>
              <a:t>Prepare a table of the concentrations and 		       volumes of the solutions.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b="1" dirty="0">
              <a:solidFill>
                <a:srgbClr val="FF0066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b="1" dirty="0">
              <a:solidFill>
                <a:srgbClr val="FF0066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			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		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endParaRPr lang="en-US" u="sng" baseline="-25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8246CE3-0A57-4D61-A17B-2C0F13DA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72844"/>
            <a:ext cx="8184444" cy="1213202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ANALYZE           GIVEN	                       NEED                      CONNECT           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THE 	     </a:t>
            </a:r>
            <a:r>
              <a:rPr lang="en-US" altLang="en-US" sz="2000" b="1" dirty="0">
                <a:latin typeface="Times New Roman" pitchFamily="18" charset="0"/>
              </a:rPr>
              <a:t>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   </a:t>
            </a:r>
            <a:r>
              <a:rPr lang="en-US" altLang="en-US" sz="2000" dirty="0">
                <a:latin typeface="Times New Roman" pitchFamily="18" charset="0"/>
              </a:rPr>
              <a:t>=  0.600 M            </a:t>
            </a:r>
            <a:r>
              <a:rPr lang="en-US" altLang="en-US" sz="1800" i="1" dirty="0">
                <a:latin typeface="Times New Roman" pitchFamily="18" charset="0"/>
              </a:rPr>
              <a:t>C</a:t>
            </a:r>
            <a:r>
              <a:rPr lang="en-US" altLang="en-US" sz="1800" baseline="-25000" dirty="0">
                <a:latin typeface="Times New Roman" pitchFamily="18" charset="0"/>
              </a:rPr>
              <a:t>2 </a:t>
            </a:r>
            <a:r>
              <a:rPr lang="en-US" altLang="en-US" sz="1800" dirty="0">
                <a:latin typeface="Times New Roman" pitchFamily="18" charset="0"/>
              </a:rPr>
              <a:t>                            </a:t>
            </a:r>
            <a:r>
              <a:rPr lang="en-US" altLang="en-US" sz="2000" i="1" dirty="0">
                <a:latin typeface="Times New Roman" pitchFamily="18" charset="0"/>
              </a:rPr>
              <a:t>C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latin typeface="Times New Roman" pitchFamily="18" charset="0"/>
              </a:rPr>
              <a:t>1</a:t>
            </a:r>
            <a:r>
              <a:rPr lang="en-US" altLang="en-US" sz="2000" dirty="0">
                <a:latin typeface="Times New Roman" pitchFamily="18" charset="0"/>
              </a:rPr>
              <a:t> =</a:t>
            </a:r>
            <a:r>
              <a:rPr lang="en-US" altLang="en-US" sz="2000" i="1" dirty="0">
                <a:latin typeface="Times New Roman" pitchFamily="18" charset="0"/>
              </a:rPr>
              <a:t> C</a:t>
            </a:r>
            <a:r>
              <a:rPr lang="en-US" altLang="en-US" sz="2000" baseline="-25000" dirty="0">
                <a:latin typeface="Times New Roman" pitchFamily="18" charset="0"/>
              </a:rPr>
              <a:t>2</a:t>
            </a:r>
            <a:r>
              <a:rPr lang="en-US" altLang="en-US" sz="2000" i="1" dirty="0"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endParaRPr lang="en-US" alt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1800" b="1" dirty="0">
                <a:latin typeface="Times New Roman" pitchFamily="18" charset="0"/>
              </a:rPr>
              <a:t>PROBLEM   </a:t>
            </a:r>
            <a:r>
              <a:rPr lang="en-US" altLang="en-US" sz="1800" dirty="0">
                <a:latin typeface="Times New Roman" pitchFamily="18" charset="0"/>
              </a:rPr>
              <a:t>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1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 0.180 L		            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i="1" baseline="-25000" dirty="0">
                <a:latin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</a:rPr>
              <a:t> increases,</a:t>
            </a:r>
            <a:endParaRPr lang="en-US" altLang="en-US" sz="20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	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  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=   0.540 L                                           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sz="2000" i="1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 decreases</a:t>
            </a: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	       	        </a:t>
            </a: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endParaRPr lang="en-US" altLang="en-US" sz="1800" b="1" dirty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18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3294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33400" y="25718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Solution</a:t>
            </a:r>
          </a:p>
        </p:txBody>
      </p:sp>
      <p:sp>
        <p:nvSpPr>
          <p:cNvPr id="3277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the molarity (M) of a solution prepared by diluting 0.180 L of 0.600 M HNO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ea typeface="ＭＳ Ｐゴシック" charset="0"/>
                <a:cs typeface="ＭＳ Ｐゴシック" charset="0"/>
              </a:rPr>
              <a:t> to 0.540 L?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>
                <a:tab pos="1425575" algn="l"/>
              </a:tabLst>
              <a:defRPr/>
            </a:pPr>
            <a:r>
              <a:rPr lang="en-US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2</a:t>
            </a:r>
            <a:r>
              <a:rPr lang="en-US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Rearrange the dilution expression to solve for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r>
              <a:rPr lang="en-US" b="1" dirty="0">
                <a:ea typeface="ＭＳ Ｐゴシック" charset="0"/>
                <a:cs typeface="ＭＳ Ｐゴシック" charset="0"/>
              </a:rPr>
              <a:t>	the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unknown quantity.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  <a:buFont typeface="Wingdings" charset="0"/>
              <a:buNone/>
              <a:tabLst>
                <a:tab pos="1425575" algn="l"/>
              </a:tabLs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3</a:t>
            </a:r>
            <a:r>
              <a:rPr lang="en-US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b="1" dirty="0">
                <a:ea typeface="ＭＳ Ｐゴシック" charset="0"/>
                <a:cs typeface="ＭＳ Ｐゴシック" charset="0"/>
              </a:rPr>
              <a:t>Substitute the known quantities into the dilution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r>
              <a:rPr lang="en-US" b="1" dirty="0">
                <a:ea typeface="ＭＳ Ｐゴシック" charset="0"/>
                <a:cs typeface="ＭＳ Ｐゴシック" charset="0"/>
              </a:rPr>
              <a:t>	expression and solve.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4924384" y="5692762"/>
            <a:ext cx="228600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4949419" y="5389916"/>
            <a:ext cx="226142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1" name="Picture 1" descr="95_Slide15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/>
          <a:stretch/>
        </p:blipFill>
        <p:spPr bwMode="auto">
          <a:xfrm>
            <a:off x="2517422" y="5297810"/>
            <a:ext cx="4960679" cy="67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95_Slide12a.png">
            <a:extLst>
              <a:ext uri="{FF2B5EF4-FFF2-40B4-BE49-F238E27FC236}">
                <a16:creationId xmlns:a16="http://schemas.microsoft.com/office/drawing/2014/main" xmlns="" id="{57D852DD-6259-416D-B5A0-2FB76CE86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00" y="3505200"/>
            <a:ext cx="3370200" cy="75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A725941-BCA1-4F47-8543-74EF80B554DC}"/>
              </a:ext>
            </a:extLst>
          </p:cNvPr>
          <p:cNvSpPr/>
          <p:nvPr/>
        </p:nvSpPr>
        <p:spPr>
          <a:xfrm>
            <a:off x="1970613" y="5405735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462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0"/>
            <a:ext cx="798195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9.6  </a:t>
            </a:r>
            <a:r>
              <a:rPr lang="en-US" altLang="en-US" dirty="0">
                <a:solidFill>
                  <a:srgbClr val="800000"/>
                </a:solidFill>
              </a:rPr>
              <a:t>Properties of Solutions</a:t>
            </a:r>
            <a:br>
              <a:rPr lang="en-US" altLang="en-US" dirty="0">
                <a:solidFill>
                  <a:srgbClr val="800000"/>
                </a:solidFill>
              </a:rPr>
            </a:br>
            <a:endParaRPr lang="en-US" altLang="en-US" dirty="0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4290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A 0.9% NaCl solution is isotonic with the solute concentration of the blood cells of the body.</a:t>
            </a:r>
            <a:endParaRPr lang="en-US" altLang="en-US" b="1" dirty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09600" y="4876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</a:rPr>
              <a:t>Learning Goal  </a:t>
            </a:r>
            <a:r>
              <a:rPr lang="en-US" altLang="en-US" dirty="0">
                <a:latin typeface="Times New Roman" pitchFamily="18" charset="0"/>
              </a:rPr>
              <a:t>Identify a mixture as a solution, a colloid, or a suspension. Describe how the number of particles in a solution affects the osmotic pressure.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30680"/>
            <a:ext cx="3667432" cy="28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337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Solutions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4676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2"/>
              </a:buClr>
              <a:buSzTx/>
              <a:buFontTx/>
              <a:buNone/>
            </a:pPr>
            <a:r>
              <a:rPr lang="en-US" altLang="en-US" b="1" dirty="0"/>
              <a:t>Solutions 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altLang="en-US" dirty="0"/>
              <a:t>are transparent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altLang="en-US" dirty="0"/>
              <a:t>do not separate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altLang="en-US" dirty="0"/>
              <a:t>contain small particles, ions, or molecules that cannot be filtered and pass through semipermeable membranes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endParaRPr lang="en-US" altLang="en-US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endParaRPr lang="en-US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58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#x0D;&amp;#x0A;Chapter 9  Solutions&amp;#x0D;&amp;#x0A;&amp;quot;&quot;/&gt;&lt;property id=&quot;20307&quot; value=&quot;338&quot;/&gt;&lt;/object&gt;&lt;object type=&quot;3&quot; unique_id=&quot;10005&quot;&gt;&lt;property id=&quot;20148&quot; value=&quot;5&quot;/&gt;&lt;property id=&quot;20300&quot; value=&quot;Slide 2 - &amp;quot;9.1  Solutions&amp;quot;&quot;/&gt;&lt;property id=&quot;20307&quot; value=&quot;382&quot;/&gt;&lt;/object&gt;&lt;object type=&quot;3&quot; unique_id=&quot;10006&quot;&gt;&lt;property id=&quot;20148&quot; value=&quot;5&quot;/&gt;&lt;property id=&quot;20300&quot; value=&quot;Slide 3 - &amp;quot;Solutes&amp;quot;&quot;/&gt;&lt;property id=&quot;20307&quot; value=&quot;381&quot;/&gt;&lt;/object&gt;&lt;object type=&quot;3&quot; unique_id=&quot;10007&quot;&gt;&lt;property id=&quot;20148&quot; value=&quot;5&quot;/&gt;&lt;property id=&quot;20300&quot; value=&quot;Slide 4 - &amp;quot;Solutes&amp;quot;&quot;/&gt;&lt;property id=&quot;20307&quot; value=&quot;459&quot;/&gt;&lt;/object&gt;&lt;object type=&quot;3&quot; unique_id=&quot;10008&quot;&gt;&lt;property id=&quot;20148&quot; value=&quot;5&quot;/&gt;&lt;property id=&quot;20300&quot; value=&quot;Slide 5 - &amp;quot;Types of Solutes and Solvents&amp;quot;&quot;/&gt;&lt;property id=&quot;20307&quot; value=&quot;446&quot;/&gt;&lt;/object&gt;&lt;object type=&quot;3&quot; unique_id=&quot;10009&quot;&gt;&lt;property id=&quot;20148&quot; value=&quot;5&quot;/&gt;&lt;property id=&quot;20300&quot; value=&quot;Slide 6 - &amp;quot;Water as a Solvent&amp;quot;&quot;/&gt;&lt;property id=&quot;20307&quot; value=&quot;437&quot;/&gt;&lt;/object&gt;&lt;object type=&quot;3&quot; unique_id=&quot;10010&quot;&gt;&lt;property id=&quot;20148&quot; value=&quot;5&quot;/&gt;&lt;property id=&quot;20300&quot; value=&quot;Slide 7 - &amp;quot;Formation of Solutions&amp;quot;&quot;/&gt;&lt;property id=&quot;20307&quot; value=&quot;458&quot;/&gt;&lt;/object&gt;&lt;object type=&quot;3&quot; unique_id=&quot;10011&quot;&gt;&lt;property id=&quot;20148&quot; value=&quot;5&quot;/&gt;&lt;property id=&quot;20300&quot; value=&quot;Slide 8 - &amp;quot;Solutions: Like Dissolves Like&amp;quot;&quot;/&gt;&lt;property id=&quot;20307&quot; value=&quot;460&quot;/&gt;&lt;/object&gt;&lt;object type=&quot;3&quot; unique_id=&quot;10012&quot;&gt;&lt;property id=&quot;20148&quot; value=&quot;5&quot;/&gt;&lt;property id=&quot;20300&quot; value=&quot;Slide 9 - &amp;quot;Solutions with Ionic Solutes&amp;quot;&quot;/&gt;&lt;property id=&quot;20307&quot; value=&quot;447&quot;/&gt;&lt;/object&gt;&lt;object type=&quot;3&quot; unique_id=&quot;10013&quot;&gt;&lt;property id=&quot;20148&quot; value=&quot;5&quot;/&gt;&lt;property id=&quot;20300&quot; value=&quot;Slide 10 - &amp;quot;Solutions with Polar Solutes&amp;quot;&quot;/&gt;&lt;property id=&quot;20307&quot; value=&quot;461&quot;/&gt;&lt;/object&gt;&lt;object type=&quot;3&quot; unique_id=&quot;10014&quot;&gt;&lt;property id=&quot;20148&quot; value=&quot;5&quot;/&gt;&lt;property id=&quot;20300&quot; value=&quot;Slide 11 - &amp;quot;Learning Check&amp;quot;&quot;/&gt;&lt;property id=&quot;20307&quot; value=&quot;450&quot;/&gt;&lt;/object&gt;&lt;object type=&quot;3&quot; unique_id=&quot;10015&quot;&gt;&lt;property id=&quot;20148&quot; value=&quot;5&quot;/&gt;&lt;property id=&quot;20300&quot; value=&quot;Slide 12 - &amp;quot;Solution&amp;quot;&quot;/&gt;&lt;property id=&quot;20307&quot; value=&quot;451&quot;/&gt;&lt;/object&gt;&lt;object type=&quot;3&quot; unique_id=&quot;10016&quot;&gt;&lt;property id=&quot;20148&quot; value=&quot;5&quot;/&gt;&lt;property id=&quot;20300&quot; value=&quot;Slide 13 - &amp;quot;Learning Check&amp;quot;&quot;/&gt;&lt;property id=&quot;20307&quot; value=&quot;452&quot;/&gt;&lt;/object&gt;&lt;object type=&quot;3&quot; unique_id=&quot;10017&quot;&gt;&lt;property id=&quot;20148&quot; value=&quot;5&quot;/&gt;&lt;property id=&quot;20300&quot; value=&quot;Slide 14 - &amp;quot;Solution&amp;quot;&quot;/&gt;&lt;property id=&quot;20307&quot; value=&quot;462&quot;/&gt;&lt;/object&gt;&lt;object type=&quot;3&quot; unique_id=&quot;10018&quot;&gt;&lt;property id=&quot;20148&quot; value=&quot;5&quot;/&gt;&lt;property id=&quot;20300&quot; value=&quot;Slide 15 - &amp;quot;Learning Check&amp;quot;&quot;/&gt;&lt;property id=&quot;20307&quot; value=&quot;454&quot;/&gt;&lt;/object&gt;&lt;object type=&quot;3&quot; unique_id=&quot;10019&quot;&gt;&lt;property id=&quot;20148&quot; value=&quot;5&quot;/&gt;&lt;property id=&quot;20300&quot; value=&quot;Slide 16 - &amp;quot;Solution&amp;quot;&quot;/&gt;&lt;property id=&quot;20307&quot; value=&quot;455&quot;/&gt;&lt;/object&gt;&lt;/object&gt;&lt;object type=&quot;8&quot; unique_id=&quot;10038&quot;&gt;&lt;/object&gt;&lt;/object&gt;&lt;/database&gt;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10714</TotalTime>
  <Words>2981</Words>
  <Application>Microsoft Office PowerPoint</Application>
  <PresentationFormat>On-screen Show (4:3)</PresentationFormat>
  <Paragraphs>839</Paragraphs>
  <Slides>118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12th ed GOB Timberlake</vt:lpstr>
      <vt:lpstr> Chapter 9  Solutions </vt:lpstr>
      <vt:lpstr>9.1  Solutions</vt:lpstr>
      <vt:lpstr>Solutes</vt:lpstr>
      <vt:lpstr>Solutes</vt:lpstr>
      <vt:lpstr>Types of Solutes and Solvents</vt:lpstr>
      <vt:lpstr>Water as a Solvent</vt:lpstr>
      <vt:lpstr>Formation of Solutions</vt:lpstr>
      <vt:lpstr>Solutions: Like Dissolves Like</vt:lpstr>
      <vt:lpstr>Solutions with Ionic Solutes</vt:lpstr>
      <vt:lpstr>Solutions with Polar Solutes</vt:lpstr>
      <vt:lpstr>Learning Check</vt:lpstr>
      <vt:lpstr>Solution</vt:lpstr>
      <vt:lpstr>Learning Check</vt:lpstr>
      <vt:lpstr>Solution</vt:lpstr>
      <vt:lpstr>Learning Check</vt:lpstr>
      <vt:lpstr>Solution</vt:lpstr>
      <vt:lpstr>  9.2  Electrolytes and Nonelectrolytes  </vt:lpstr>
      <vt:lpstr>Strong Electrolytes</vt:lpstr>
      <vt:lpstr>Weak Electrolytes</vt:lpstr>
      <vt:lpstr>Nonelectrolytes</vt:lpstr>
      <vt:lpstr>Solutes in Aqueous Solutions</vt:lpstr>
      <vt:lpstr>Learning Check</vt:lpstr>
      <vt:lpstr>Solution</vt:lpstr>
      <vt:lpstr>Learning Check</vt:lpstr>
      <vt:lpstr>Solution</vt:lpstr>
      <vt:lpstr>Learning Check</vt:lpstr>
      <vt:lpstr>Solution</vt:lpstr>
      <vt:lpstr>Equivalents</vt:lpstr>
      <vt:lpstr>Equivalents, Milliequivalenets</vt:lpstr>
      <vt:lpstr>Equivalents, Milliequivalenets</vt:lpstr>
      <vt:lpstr>Calculating Equivalents</vt:lpstr>
      <vt:lpstr>Calculating Equivalents</vt:lpstr>
      <vt:lpstr>Chemistry Link to Health: Electrolytes in Body Fluids</vt:lpstr>
      <vt:lpstr>Electrolytes in IV Solutions</vt:lpstr>
      <vt:lpstr>Learning Check</vt:lpstr>
      <vt:lpstr>Solution</vt:lpstr>
      <vt:lpstr> 9.3  Solubility </vt:lpstr>
      <vt:lpstr>Solubility</vt:lpstr>
      <vt:lpstr>Unsaturated Solution</vt:lpstr>
      <vt:lpstr>Saturated Solution</vt:lpstr>
      <vt:lpstr>Learning Check</vt:lpstr>
      <vt:lpstr>Solution</vt:lpstr>
      <vt:lpstr>Learning Check</vt:lpstr>
      <vt:lpstr>Solution</vt:lpstr>
      <vt:lpstr>Effect of Temperature on Solubility</vt:lpstr>
      <vt:lpstr>Learning Check</vt:lpstr>
      <vt:lpstr>Solution</vt:lpstr>
      <vt:lpstr>Solubility and Pressure</vt:lpstr>
      <vt:lpstr>Soluble and Insoluble Ionic Compounds</vt:lpstr>
      <vt:lpstr>Soluble and Insoluble Ionic Compounds</vt:lpstr>
      <vt:lpstr>Using Solubility Rules</vt:lpstr>
      <vt:lpstr>Learning Check</vt:lpstr>
      <vt:lpstr>Solution</vt:lpstr>
      <vt:lpstr>9.4 Solution Concentrations</vt:lpstr>
      <vt:lpstr>Solution  Concentration</vt:lpstr>
      <vt:lpstr>Mass Percent</vt:lpstr>
      <vt:lpstr>Mass Percent</vt:lpstr>
      <vt:lpstr>Calculating Mass Percent</vt:lpstr>
      <vt:lpstr>Learning Check</vt:lpstr>
      <vt:lpstr>Solution</vt:lpstr>
      <vt:lpstr>Solution</vt:lpstr>
      <vt:lpstr>Volume Percent</vt:lpstr>
      <vt:lpstr>Mass/Volume Percent</vt:lpstr>
      <vt:lpstr>Learning Check</vt:lpstr>
      <vt:lpstr>Solution</vt:lpstr>
      <vt:lpstr>Molarity</vt:lpstr>
      <vt:lpstr>Molarity Calculations</vt:lpstr>
      <vt:lpstr>Molarity Calculations</vt:lpstr>
      <vt:lpstr>Learning Check</vt:lpstr>
      <vt:lpstr>Solution</vt:lpstr>
      <vt:lpstr>Solution</vt:lpstr>
      <vt:lpstr>Molarity as a Conversion Factor</vt:lpstr>
      <vt:lpstr>Conversion Factors,  Concentrations</vt:lpstr>
      <vt:lpstr>Learning Check</vt:lpstr>
      <vt:lpstr>Solution</vt:lpstr>
      <vt:lpstr>Solution</vt:lpstr>
      <vt:lpstr>Learning Check</vt:lpstr>
      <vt:lpstr>Solution</vt:lpstr>
      <vt:lpstr>Solution</vt:lpstr>
      <vt:lpstr>Learning Check</vt:lpstr>
      <vt:lpstr>Solution</vt:lpstr>
      <vt:lpstr>Solution</vt:lpstr>
      <vt:lpstr>Solution</vt:lpstr>
      <vt:lpstr> 9.5  Dilution of Solutions </vt:lpstr>
      <vt:lpstr>Dilution</vt:lpstr>
      <vt:lpstr>Solute Concentrations</vt:lpstr>
      <vt:lpstr>Dilution: Molarity</vt:lpstr>
      <vt:lpstr>Dilution: Molarity</vt:lpstr>
      <vt:lpstr>Learning Check</vt:lpstr>
      <vt:lpstr>Solution</vt:lpstr>
      <vt:lpstr>Solution</vt:lpstr>
      <vt:lpstr>Learning Check</vt:lpstr>
      <vt:lpstr>Solution</vt:lpstr>
      <vt:lpstr>Solution</vt:lpstr>
      <vt:lpstr>Learning Check</vt:lpstr>
      <vt:lpstr>Solution</vt:lpstr>
      <vt:lpstr>Solution</vt:lpstr>
      <vt:lpstr> 9.6  Properties of Solutions </vt:lpstr>
      <vt:lpstr>Solutions</vt:lpstr>
      <vt:lpstr>Colloids</vt:lpstr>
      <vt:lpstr>Examples of Colloids</vt:lpstr>
      <vt:lpstr>Suspensions</vt:lpstr>
      <vt:lpstr>Solutions, Colloids, and Suspensions</vt:lpstr>
      <vt:lpstr>Solutions, Colloids, and Suspensions</vt:lpstr>
      <vt:lpstr>Learning Check</vt:lpstr>
      <vt:lpstr>Solution</vt:lpstr>
      <vt:lpstr>Osmosis</vt:lpstr>
      <vt:lpstr>Osmotic Pressure</vt:lpstr>
      <vt:lpstr>Reverse Osmosis</vt:lpstr>
      <vt:lpstr>Isotonic Solutions</vt:lpstr>
      <vt:lpstr>Hypotonic Solution</vt:lpstr>
      <vt:lpstr>Hypertonic Solution</vt:lpstr>
      <vt:lpstr>Dialysis</vt:lpstr>
      <vt:lpstr>Learning Check</vt:lpstr>
      <vt:lpstr>Solution</vt:lpstr>
      <vt:lpstr>Learning Check</vt:lpstr>
      <vt:lpstr>Solution</vt:lpstr>
      <vt:lpstr>Concept 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 Timberlake</dc:creator>
  <cp:lastModifiedBy>SR</cp:lastModifiedBy>
  <cp:revision>312</cp:revision>
  <cp:lastPrinted>1999-05-17T18:15:10Z</cp:lastPrinted>
  <dcterms:created xsi:type="dcterms:W3CDTF">2010-11-26T22:40:53Z</dcterms:created>
  <dcterms:modified xsi:type="dcterms:W3CDTF">2019-05-24T05:17:47Z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khemist@aol.com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Documents\CHMSTRY\ChemModules\HTMLPPZ\CH2</vt:lpwstr>
  </property>
</Properties>
</file>