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2" r:id="rId3"/>
    <p:sldId id="267" r:id="rId4"/>
    <p:sldId id="266" r:id="rId5"/>
    <p:sldId id="258" r:id="rId6"/>
    <p:sldId id="265" r:id="rId7"/>
    <p:sldId id="259" r:id="rId8"/>
    <p:sldId id="260" r:id="rId9"/>
    <p:sldId id="261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8" d="100"/>
          <a:sy n="118" d="100"/>
        </p:scale>
        <p:origin x="-72" y="19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DF15D-9C4E-46C3-B4F5-5E8043A41952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63C28-097E-4C85-B62F-89282FFF86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65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D45B1-E158-4E35-838C-503971C34FB5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6E62-0753-4935-B992-59683E971882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41E05-3D6F-41D2-BD68-EB7506E1C17D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6545-8933-40F2-916E-7AEACCC01960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5A26-2409-44E2-BEBE-93A9EE2A9408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2EEF-B432-4249-AED5-DF12C5F9039A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F99B-EAC7-4083-98FD-0A93E9BE6AC6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934B1-D316-4F7F-811C-C167611AC6C5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F1640-BDF2-4AC5-95AD-BFE2AFF716F8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F30D-F3C7-46E1-82D2-8CABA417F4D1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3A64-189F-4A8E-9E8E-99BE83083BCE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DB8DE-CEEF-47D7-AE39-92E71FFC2330}" type="datetime1">
              <a:rPr lang="en-US" smtClean="0"/>
              <a:pPr/>
              <a:t>4/30/2018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729A6-377F-452D-8238-7AA116CD6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294027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Experiment 11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C00000"/>
                </a:solidFill>
                <a:latin typeface="+mj-lt"/>
                <a:ea typeface="Calibri" pitchFamily="34" charset="0"/>
                <a:cs typeface="Arial" pitchFamily="34" charset="0"/>
              </a:rPr>
              <a:t>Biodiesel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</a:b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8820888" cy="342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685800" y="4953000"/>
            <a:ext cx="898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Pure oil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15714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pure biodiesel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638800" y="1752600"/>
            <a:ext cx="457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15000" y="1371600"/>
            <a:ext cx="1930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Methyl ester peak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460712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amount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usable fossil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fuels is steadily decreasing as the world population increases.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This has driven scientists to find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alternative resources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fossil fuels.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One alternative is converting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vegetable oil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biodiesel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by means of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trans-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esterification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This reaction is commonly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catalyzed by a base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however, with used vegetable oil, the product has a lower yield due to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soap production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Used oil contains certain amounts of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free fatty acids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that would quickly react with the base to form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soap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Acid catalysis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while slower, shows the promise of a much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higher yield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biodiesel from used vegetable oil.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Acid catalysts such as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sulfuric acid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aluminum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trichloride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produced biodiesel in good yield, in a reasonable time.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33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" y="63246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86200" y="76200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Biodiesel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539889"/>
            <a:ext cx="7620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Advantages of biodiesel fuel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• Biodiesel fuel is a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renewable energy source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unlike petroleum-based diesel.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• An excessive production of soybeans in the world makes it an economic way to utilize this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surplus for manufacturing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Biodiesel fuel.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• One of the main biodiesel fuel advantages is that it is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polluting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than petroleum diesel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Biodiesel provides significantly reduced emissions of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carbon monoxide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particulate matter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unburned hydrocarbons, and sulfates compared to petroleum diesel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fuel). 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• The lack of sulfur in 100% biodiesel extends the life of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catalytic converters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• Another advantages of biodiesel fuel is that it can also be blended with other energy resources and oil. 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33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" y="63246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86200" y="76200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Biodiesel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69925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838200"/>
            <a:ext cx="7010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Disadvantages of biodiesel fuel 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• At present, biodiesel fuel 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is about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one and a half times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expensive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than petroleum diesel fuel. 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• It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requires energy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to produce biodiesel fuel from sources (energy of sowing, fertilizing and harvesting.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• it can harm rubber hoses in some engines. 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• As Biodiesel cleans the dirt from the engine, this dirt can then get collected in the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fuel filter, thus clogging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it. So, filters have to be changed after the first several hours of biodiesel use.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33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" y="63246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86200" y="76200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Biodiesel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0" y="89430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Although vegetable oil is a good source of energy, yet, it is too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viscous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work effectively as a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Once the oil is broken down through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transesterfication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it produces an effective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biodiesel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A series of simple tests can be employed to analyze the biodiesel such as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density, pH, combustion, TLC and IR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6200" y="533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6200" y="63246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82" name="Object 38"/>
          <p:cNvGraphicFramePr>
            <a:graphicFrameLocks noChangeAspect="1"/>
          </p:cNvGraphicFramePr>
          <p:nvPr/>
        </p:nvGraphicFramePr>
        <p:xfrm>
          <a:off x="630238" y="3336925"/>
          <a:ext cx="7593012" cy="1938338"/>
        </p:xfrm>
        <a:graphic>
          <a:graphicData uri="http://schemas.openxmlformats.org/presentationml/2006/ole">
            <p:oleObj spid="_x0000_s6188" name="CS ChemDraw Drawing" r:id="rId3" imgW="12453642" imgH="3177162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3886200" y="76200"/>
            <a:ext cx="1417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Biodiesel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9357388"/>
              </p:ext>
            </p:extLst>
          </p:nvPr>
        </p:nvGraphicFramePr>
        <p:xfrm>
          <a:off x="1676400" y="1039813"/>
          <a:ext cx="5784850" cy="4249737"/>
        </p:xfrm>
        <a:graphic>
          <a:graphicData uri="http://schemas.openxmlformats.org/presentationml/2006/ole">
            <p:oleObj spid="_x0000_s22537" name="CS ChemDraw Drawing" r:id="rId3" imgW="5784897" imgH="4250070" progId="">
              <p:embed/>
            </p:oleObj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76200" y="533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" y="63246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133600" y="76200"/>
            <a:ext cx="5178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ea typeface="Calibri" pitchFamily="34" charset="0"/>
                <a:cs typeface="Arial" pitchFamily="34" charset="0"/>
              </a:rPr>
              <a:t>Biodiesel: Mechanism (Base catalyzed)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538401"/>
            <a:ext cx="9144000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1. Measure 15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of pure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methanol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into a 250ml Erlenmeyer flask. (This is your reaction flask)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2. Measure 0.5 g of finely ground anhydrous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NaOH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and transfer it into the 250ml flask.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3. Cover the flask containing methanol and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NaOH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with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aluminum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foil.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4. Use a magnetic stirring bar to stir the solution until all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NaOH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dissolves.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 Alternatively, you may shake the flask carefully-this may take 10-15 minutes)</a:t>
            </a:r>
            <a:endParaRPr kumimoji="0" lang="en-US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5. Measure 50 ml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vegetable oil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determine its mass and add it to the reaction flask.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6.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Heat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the reaction flask and its contents in a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water bath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 a temperature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45-50</a:t>
            </a:r>
            <a:r>
              <a:rPr kumimoji="0" lang="en-US" sz="20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for 30 minutes.  The mixture should be stirred (or shaken)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continuously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7- The mixture becomes cloudy at first, but it soon separates into two layers.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33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" y="63246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801812" y="-19110"/>
            <a:ext cx="53609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Procedure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458688"/>
            <a:ext cx="91440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8- While still warm, pour the mixture into a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separatory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funnel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 allow to cool until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two layers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are distinctly observed.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9-Drain the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lower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layer into a 100 ml beaker and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discard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it in. This layer contains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glycerin, un-reacted methanol, un-reacted sodium hydroxide, a trace of water and salts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10-Add 10 ml. of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water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to the remaining layer ( the biodiesel). Swirl the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separatory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funnel gently for a couple of minutes. This wash should remove methanol, glycerin, sodium hydroxide, and any soap.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11-Drain the lower layer and discard it. Transfer the biodiesel into a small beaker and place it on a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hot plate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 in the hood) to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evaporate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any methanol left.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12- Add 0.5 g of anhydrous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sodium sulfate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 remove any traces of water.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13- Pour the dried biodiesel into a clean, dry, weighed 50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flask.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Determine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the mass and the volume of the biodiesel.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33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" y="63246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801812" y="-19110"/>
            <a:ext cx="53609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Procedure:Continued</a:t>
            </a:r>
            <a:endParaRPr lang="en-US" sz="2000" b="1" dirty="0" smtClean="0">
              <a:solidFill>
                <a:srgbClr val="C0000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619065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Determination of pH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Add 5 drops of your biodiesel to 1 ml of distilled water and mix thoroughly. Using pH paper, estimate the aqueous pH of your biodiesel.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Density: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Determine the density of the biodiesel, compare it to the density of the oil.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Combustion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 combustion test can be conducted using porcelain crucibles containing cotton wool soaked with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oil, biodiesel, methanol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 glycerin. Carry out the combustion in the hood. Light the soaked cotton wool and record your notes on the combustion of each compound.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IR (optional)</a:t>
            </a: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determine the IR spectrum of diesel and vegetable oil. Compare.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TLC ( optional)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:Dissolve the biodiesel and the starting material in petroleum ether and apply to TLC plate. The mobile phase is a mixture of petroleum ether: ethyl ether: acetic acid (80:19:1). After elution, the TLC plate can be developed with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iodine vapor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Spot oleic acid and methyl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oleate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next to the biodiesel 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29A6-377F-452D-8238-7AA116CD69B5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76200" y="5334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76200" y="6324600"/>
            <a:ext cx="899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49155" y="0"/>
            <a:ext cx="25156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Tests on Biodiesel: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941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itech</cp:lastModifiedBy>
  <cp:revision>27</cp:revision>
  <dcterms:created xsi:type="dcterms:W3CDTF">2014-06-24T13:25:49Z</dcterms:created>
  <dcterms:modified xsi:type="dcterms:W3CDTF">2018-04-30T14:20:27Z</dcterms:modified>
</cp:coreProperties>
</file>