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F1CA5-A34C-49BA-8047-01C19ED60CCF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2B8A-8FA1-4264-B4AE-31D2ABC0C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Slide #1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Simple Distillation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Content Placeholder 8" descr="Distillat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30750" y="885031"/>
            <a:ext cx="2800350" cy="4629150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This is a step by step  representation of the simple distillation set-up:</a:t>
            </a:r>
          </a:p>
          <a:p>
            <a:endParaRPr lang="en-US" sz="2200" dirty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Hold your round bottomed flask by the clamp.</a:t>
            </a:r>
          </a:p>
          <a:p>
            <a:endParaRPr lang="en-US" sz="2200" dirty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Let the flask sit on the wire gauze ( on the ring).</a:t>
            </a:r>
          </a:p>
          <a:p>
            <a:endParaRPr lang="en-US" sz="2200" dirty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bunsen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burner  should be placed in a proper position, just below the flask.</a:t>
            </a:r>
          </a:p>
          <a:p>
            <a:endParaRPr lang="en-US" sz="2200" dirty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not light the Bunsen burner yet.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429000" y="2438400"/>
            <a:ext cx="1828800" cy="152400"/>
          </a:xfrm>
          <a:prstGeom prst="straightConnector1">
            <a:avLst/>
          </a:prstGeom>
          <a:ln w="15875">
            <a:solidFill>
              <a:schemeClr val="accent2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76600" y="3200400"/>
            <a:ext cx="2514600" cy="152400"/>
          </a:xfrm>
          <a:prstGeom prst="straightConnector1">
            <a:avLst/>
          </a:prstGeom>
          <a:ln w="15875">
            <a:solidFill>
              <a:schemeClr val="accent2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904999" cy="793750"/>
          </a:xfrm>
        </p:spPr>
        <p:txBody>
          <a:bodyPr/>
          <a:lstStyle/>
          <a:p>
            <a:r>
              <a:rPr lang="en-US" dirty="0" smtClean="0"/>
              <a:t>Slide #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1904999" cy="46910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Make sure that the boiling is smooth-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No bumping. </a:t>
            </a:r>
          </a:p>
          <a:p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r>
              <a:rPr lang="en-US" sz="2000" smtClean="0">
                <a:latin typeface="Arial" pitchFamily="34" charset="0"/>
                <a:cs typeface="Arial" pitchFamily="34" charset="0"/>
              </a:rPr>
              <a:t>Adjust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flame if necessary.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Record the temperature and volume of distillate.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667000" y="990600"/>
          <a:ext cx="6477000" cy="4770438"/>
        </p:xfrm>
        <a:graphic>
          <a:graphicData uri="http://schemas.openxmlformats.org/presentationml/2006/ole">
            <p:oleObj spid="_x0000_s7170" name="ChemSketch" r:id="rId3" imgW="7696080" imgH="5882760" progId="">
              <p:embed/>
            </p:oleObj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7086600" y="4114800"/>
            <a:ext cx="457200" cy="1188719"/>
            <a:chOff x="6858000" y="4343400"/>
            <a:chExt cx="457200" cy="1188719"/>
          </a:xfrm>
        </p:grpSpPr>
        <p:sp>
          <p:nvSpPr>
            <p:cNvPr id="7" name="Can 6"/>
            <p:cNvSpPr/>
            <p:nvPr/>
          </p:nvSpPr>
          <p:spPr>
            <a:xfrm>
              <a:off x="6934200" y="4343400"/>
              <a:ext cx="304800" cy="1143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6858000" y="5486400"/>
              <a:ext cx="457200" cy="4571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Slide#2</a:t>
            </a:r>
            <a:endParaRPr lang="en-US" dirty="0"/>
          </a:p>
        </p:txBody>
      </p:sp>
      <p:pic>
        <p:nvPicPr>
          <p:cNvPr id="5" name="Content Placeholder 4" descr="Distillat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54562" y="885031"/>
            <a:ext cx="2752725" cy="46291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Use a glass funnel to transfer the impure liquid into the round bottomed flask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581400" y="1828800"/>
            <a:ext cx="2514600" cy="152400"/>
          </a:xfrm>
          <a:prstGeom prst="straightConnector1">
            <a:avLst/>
          </a:prstGeom>
          <a:ln w="15875">
            <a:solidFill>
              <a:schemeClr val="accent2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Slide #3</a:t>
            </a:r>
            <a:endParaRPr lang="en-US" dirty="0"/>
          </a:p>
        </p:txBody>
      </p:sp>
      <p:pic>
        <p:nvPicPr>
          <p:cNvPr id="7" name="Content Placeholder 6" descr="Distillat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54562" y="885031"/>
            <a:ext cx="2752725" cy="46291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After delivering the liquid,    remove the funnel.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Add few boiling chips to prevent bumping.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Apply a thin layer of grease on  ground glass parts the still head.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Attach the still head by inserting within the neck of the round bottomed flask.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29000" y="2743200"/>
            <a:ext cx="3124200" cy="1588"/>
          </a:xfrm>
          <a:prstGeom prst="straightConnector1">
            <a:avLst/>
          </a:prstGeom>
          <a:ln w="15875">
            <a:solidFill>
              <a:schemeClr val="accent2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391400" y="129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Still Head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7086600" y="1600200"/>
            <a:ext cx="914400" cy="1588"/>
          </a:xfrm>
          <a:prstGeom prst="straightConnector1">
            <a:avLst/>
          </a:prstGeom>
          <a:ln w="15875">
            <a:solidFill>
              <a:schemeClr val="accent2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Attach the thermometer  adapter.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Fix it on the top of the still head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0" y="838200"/>
          <a:ext cx="2759075" cy="4632325"/>
        </p:xfrm>
        <a:graphic>
          <a:graphicData uri="http://schemas.openxmlformats.org/presentationml/2006/ole">
            <p:oleObj spid="_x0000_s1026" name="ChemSketch" r:id="rId3" imgW="2758320" imgH="4632840" progId="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4876800" y="990600"/>
            <a:ext cx="1295400" cy="1588"/>
          </a:xfrm>
          <a:prstGeom prst="straightConnector1">
            <a:avLst/>
          </a:prstGeom>
          <a:ln w="15875">
            <a:solidFill>
              <a:schemeClr val="accent2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52800" y="838200"/>
            <a:ext cx="1505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Thermometer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Adapter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Insert the thermometer through the adapter.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Make sure that the thermometer bulb is just below the lower end of the still head side arm.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343400" y="228600"/>
          <a:ext cx="2759075" cy="5867400"/>
        </p:xfrm>
        <a:graphic>
          <a:graphicData uri="http://schemas.openxmlformats.org/presentationml/2006/ole">
            <p:oleObj spid="_x0000_s3075" name="ChemSketch" r:id="rId3" imgW="2758320" imgH="5867280" progId="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2209800" y="1828800"/>
            <a:ext cx="3886200" cy="1588"/>
          </a:xfrm>
          <a:prstGeom prst="straightConnector1">
            <a:avLst/>
          </a:prstGeom>
          <a:ln w="15875">
            <a:solidFill>
              <a:schemeClr val="accent2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514600" cy="64135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Slide#6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514600" cy="46910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Bring a stand and a clamp near your set-up.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Hold the condenser by the clamp  and adjust the height of the condenser.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Carefully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move the stand (and the condenser) so that the side arm of the still head slips into the condenser.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048000" y="304800"/>
          <a:ext cx="5745163" cy="5883275"/>
        </p:xfrm>
        <a:graphic>
          <a:graphicData uri="http://schemas.openxmlformats.org/presentationml/2006/ole">
            <p:oleObj spid="_x0000_s22531" name="ChemSketch" r:id="rId3" imgW="5745600" imgH="5882760" progId="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6200000" flipH="1">
            <a:off x="5905500" y="2400300"/>
            <a:ext cx="533400" cy="304800"/>
          </a:xfrm>
          <a:prstGeom prst="straightConnector1">
            <a:avLst/>
          </a:prstGeom>
          <a:ln w="15875">
            <a:solidFill>
              <a:schemeClr val="accent2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10200" y="1981200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Condenser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286000" cy="717550"/>
          </a:xfrm>
        </p:spPr>
        <p:txBody>
          <a:bodyPr/>
          <a:lstStyle/>
          <a:p>
            <a:r>
              <a:rPr lang="en-US" dirty="0" smtClean="0"/>
              <a:t>Slide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73050"/>
            <a:ext cx="6019800" cy="585311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-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286000" cy="46910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Apply  a thin layer of grease to the male joint of the condenser.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Attach a receiver adapter to that end of the condenser. Use a plastic clamp.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Attach the lower rubber tube to the water tap.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590800" y="838200"/>
          <a:ext cx="5853601" cy="5426075"/>
        </p:xfrm>
        <a:graphic>
          <a:graphicData uri="http://schemas.openxmlformats.org/presentationml/2006/ole">
            <p:oleObj spid="_x0000_s4098" name="ChemSketch" r:id="rId3" imgW="6346080" imgH="5882760" progId="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10400" y="4724400"/>
            <a:ext cx="998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Receiver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Adapter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7620000" y="4267200"/>
            <a:ext cx="534194" cy="381794"/>
          </a:xfrm>
          <a:prstGeom prst="straightConnector1">
            <a:avLst/>
          </a:prstGeom>
          <a:ln w="15875">
            <a:solidFill>
              <a:schemeClr val="accent2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285999" cy="565150"/>
          </a:xfrm>
        </p:spPr>
        <p:txBody>
          <a:bodyPr/>
          <a:lstStyle/>
          <a:p>
            <a:r>
              <a:rPr lang="en-US" dirty="0" smtClean="0"/>
              <a:t>Slide 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285999" cy="46910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Bring a third stand near your set-up.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Place a conical flask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(or a graduated Cylinder)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under the tip of the receiving adapter.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flask may be placed within a cooling bath if needed.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514600" y="914400"/>
          <a:ext cx="6400800" cy="5121275"/>
        </p:xfrm>
        <a:graphic>
          <a:graphicData uri="http://schemas.openxmlformats.org/presentationml/2006/ole">
            <p:oleObj spid="_x0000_s5122" name="ChemSketch" r:id="rId3" imgW="7696080" imgH="5882760" progId="">
              <p:embed/>
            </p:oleObj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858000" y="4343400"/>
            <a:ext cx="457200" cy="1188719"/>
            <a:chOff x="6858000" y="4343400"/>
            <a:chExt cx="457200" cy="1188719"/>
          </a:xfrm>
        </p:grpSpPr>
        <p:sp>
          <p:nvSpPr>
            <p:cNvPr id="6" name="Can 5"/>
            <p:cNvSpPr/>
            <p:nvPr/>
          </p:nvSpPr>
          <p:spPr>
            <a:xfrm>
              <a:off x="6934200" y="4343400"/>
              <a:ext cx="304800" cy="1143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an 6"/>
            <p:cNvSpPr/>
            <p:nvPr/>
          </p:nvSpPr>
          <p:spPr>
            <a:xfrm>
              <a:off x="6858000" y="5486400"/>
              <a:ext cx="457200" cy="4571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828799" cy="869950"/>
          </a:xfrm>
        </p:spPr>
        <p:txBody>
          <a:bodyPr/>
          <a:lstStyle/>
          <a:p>
            <a:r>
              <a:rPr lang="en-US" dirty="0" smtClean="0"/>
              <a:t>Slide#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057399" cy="46910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Open the water tap allowing the water to run through the condenser from below.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Check your set-up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Instructor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Light the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bunsen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burner to start your distillation.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514600" y="1295400"/>
          <a:ext cx="6324600" cy="4883118"/>
        </p:xfrm>
        <a:graphic>
          <a:graphicData uri="http://schemas.openxmlformats.org/presentationml/2006/ole">
            <p:oleObj spid="_x0000_s6148" name="ChemSketch" r:id="rId3" imgW="7620120" imgH="5882760" progId="">
              <p:embed/>
            </p:oleObj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781800" y="4648200"/>
            <a:ext cx="457200" cy="1188719"/>
            <a:chOff x="6858000" y="4343400"/>
            <a:chExt cx="457200" cy="1188719"/>
          </a:xfrm>
        </p:grpSpPr>
        <p:sp>
          <p:nvSpPr>
            <p:cNvPr id="7" name="Can 6"/>
            <p:cNvSpPr/>
            <p:nvPr/>
          </p:nvSpPr>
          <p:spPr>
            <a:xfrm>
              <a:off x="6934200" y="4343400"/>
              <a:ext cx="304800" cy="1143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6858000" y="5486400"/>
              <a:ext cx="457200" cy="4571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379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ChemSketch</vt:lpstr>
      <vt:lpstr>Slide #1 Simple Distillation</vt:lpstr>
      <vt:lpstr>Slide#2</vt:lpstr>
      <vt:lpstr> Slide #3</vt:lpstr>
      <vt:lpstr>Slide#4</vt:lpstr>
      <vt:lpstr>Slide #5</vt:lpstr>
      <vt:lpstr>Slide#6</vt:lpstr>
      <vt:lpstr>Slide #7</vt:lpstr>
      <vt:lpstr>Slide #8</vt:lpstr>
      <vt:lpstr>Slide# 9</vt:lpstr>
      <vt:lpstr>Slide #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Distillation</dc:title>
  <dc:creator>User</dc:creator>
  <cp:lastModifiedBy>Dell</cp:lastModifiedBy>
  <cp:revision>20</cp:revision>
  <dcterms:created xsi:type="dcterms:W3CDTF">2011-09-12T16:15:55Z</dcterms:created>
  <dcterms:modified xsi:type="dcterms:W3CDTF">2018-02-18T21:46:30Z</dcterms:modified>
</cp:coreProperties>
</file>