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slide" Target="slides/slide4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60" name="Google Shape;16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Google Shape;161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68" name="Google Shape;16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77" name="Google Shape;17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8" name="Google Shape;178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93" name="Google Shape;19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Google Shape;194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01" name="Google Shape;20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2" name="Google Shape;202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09" name="Google Shape;20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0" name="Google Shape;210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31" name="Google Shape;23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2" name="Google Shape;232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54" name="Google Shape;254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5" name="Google Shape;255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74" name="Google Shape;274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5" name="Google Shape;275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84" name="Google Shape;284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5" name="Google Shape;285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93" name="Google Shape;293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4" name="Google Shape;294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01" name="Google Shape;301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02" name="Google Shape;302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10" name="Google Shape;310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1" name="Google Shape;311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1" name="Google Shape;331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40" name="Google Shape;340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1" name="Google Shape;341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99" name="Google Shape;399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0" name="Google Shape;400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10" name="Google Shape;410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1" name="Google Shape;411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28" name="Google Shape;428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9" name="Google Shape;429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51" name="Google Shape;451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52" name="Google Shape;452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65" name="Google Shape;465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66" name="Google Shape;466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74" name="Google Shape;474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75" name="Google Shape;475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88" name="Google Shape;488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89" name="Google Shape;489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28" name="Google Shape;12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74" name="Google Shape;74;p11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53" name="Google Shape;53;p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65" name="Google Shape;65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66" name="Google Shape;66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67" name="Google Shape;67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Relationship Id="rId4" Type="http://schemas.openxmlformats.org/officeDocument/2006/relationships/image" Target="../media/image27.png"/><Relationship Id="rId5" Type="http://schemas.openxmlformats.org/officeDocument/2006/relationships/image" Target="../media/image3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6.png"/><Relationship Id="rId4" Type="http://schemas.openxmlformats.org/officeDocument/2006/relationships/image" Target="../media/image41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2.png"/><Relationship Id="rId4" Type="http://schemas.openxmlformats.org/officeDocument/2006/relationships/image" Target="../media/image46.png"/><Relationship Id="rId5" Type="http://schemas.openxmlformats.org/officeDocument/2006/relationships/image" Target="../media/image4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5.png"/><Relationship Id="rId4" Type="http://schemas.openxmlformats.org/officeDocument/2006/relationships/image" Target="../media/image4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0.png"/><Relationship Id="rId4" Type="http://schemas.openxmlformats.org/officeDocument/2006/relationships/image" Target="../media/image47.png"/><Relationship Id="rId5" Type="http://schemas.openxmlformats.org/officeDocument/2006/relationships/image" Target="../media/image49.png"/><Relationship Id="rId6" Type="http://schemas.openxmlformats.org/officeDocument/2006/relationships/image" Target="../media/image5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 232 </a:t>
            </a:r>
            <a:endParaRPr/>
          </a:p>
        </p:txBody>
      </p:sp>
      <p:sp>
        <p:nvSpPr>
          <p:cNvPr id="90" name="Google Shape;90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MtWTF 8-8:50pm</a:t>
            </a:r>
            <a:endParaRPr/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7112" y="144780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>
            <p:ph idx="1" type="body"/>
          </p:nvPr>
        </p:nvSpPr>
        <p:spPr>
          <a:xfrm>
            <a:off x="4762" y="0"/>
            <a:ext cx="9139237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Alkyl Halides and the M+2 peak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elements have one major isotope.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However some halogens have more than one.  </a:t>
            </a:r>
            <a:r>
              <a:rPr b="0" i="0" lang="en-US" sz="24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Iodine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0" i="0" lang="en-US" sz="24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Fluorine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are isotopically pure but….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Chlorine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has two common isotopes, </a:t>
            </a:r>
            <a:r>
              <a:rPr b="1" baseline="30000" i="0" lang="en-US" sz="24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</a:t>
            </a:r>
            <a:r>
              <a:rPr b="1" i="0" lang="en-US" sz="24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1" baseline="30000" i="0" lang="en-US" sz="2400" u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37</a:t>
            </a:r>
            <a:r>
              <a:rPr b="1" i="0" lang="en-US" sz="2400" u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 which occur naturally in a </a:t>
            </a:r>
            <a:r>
              <a:rPr b="1" i="0" lang="en-US" sz="24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b="1" i="0" lang="en-US" sz="2400" u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ratio.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Bromine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also has 2 isotopes, </a:t>
            </a:r>
            <a:r>
              <a:rPr b="1" baseline="30000" i="0" lang="en-US" sz="24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79</a:t>
            </a:r>
            <a:r>
              <a:rPr b="1" i="0" lang="en-US" sz="24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1" baseline="30000" i="0" lang="en-US" sz="2400" u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81</a:t>
            </a:r>
            <a:r>
              <a:rPr b="1" i="0" lang="en-US" sz="2400" u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a </a:t>
            </a:r>
            <a:r>
              <a:rPr b="1" i="0" lang="en-US" sz="24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b="1" i="0" lang="en-US" sz="2400" u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ratio.  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165" name="Google Shape;165;p22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musah\My Documents\Smith Organic Chemistry\Chapter 14\New Folder\14_03.jpg" id="171" name="Google Shape;171;p23"/>
          <p:cNvPicPr preferRelativeResize="0"/>
          <p:nvPr/>
        </p:nvPicPr>
        <p:blipFill rotWithShape="1">
          <a:blip r:embed="rId3">
            <a:alphaModFix/>
          </a:blip>
          <a:srcRect b="0" l="37837" r="13512" t="8378"/>
          <a:stretch/>
        </p:blipFill>
        <p:spPr>
          <a:xfrm>
            <a:off x="685800" y="1600200"/>
            <a:ext cx="8153400" cy="450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3200" y="76200"/>
            <a:ext cx="38862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3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174" name="Google Shape;174;p23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musah\My Documents\Smith Organic Chemistry\Chapter 14\New Folder\14_04.jpg" id="180" name="Google Shape;180;p24"/>
          <p:cNvPicPr preferRelativeResize="0"/>
          <p:nvPr/>
        </p:nvPicPr>
        <p:blipFill rotWithShape="1">
          <a:blip r:embed="rId3">
            <a:alphaModFix/>
          </a:blip>
          <a:srcRect b="2343" l="37719" r="13156" t="7181"/>
          <a:stretch/>
        </p:blipFill>
        <p:spPr>
          <a:xfrm>
            <a:off x="1143000" y="1289050"/>
            <a:ext cx="7086600" cy="468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9400" y="533400"/>
            <a:ext cx="3276600" cy="73501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4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183" name="Google Shape;183;p24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189" name="Google Shape;189;p25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90" name="Google Shape;190;p25"/>
          <p:cNvSpPr txBox="1"/>
          <p:nvPr/>
        </p:nvSpPr>
        <p:spPr>
          <a:xfrm>
            <a:off x="0" y="0"/>
            <a:ext cx="91440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t/>
            </a:r>
            <a:endParaRPr b="1" i="0" sz="6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Mass spectrometry spectra interpretation</a:t>
            </a:r>
            <a:r>
              <a:rPr b="0" i="0" lang="en-US" sz="6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b="1" i="0" sz="60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t/>
            </a:r>
            <a:endParaRPr b="1" i="0" sz="60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Times New Roman"/>
              <a:buNone/>
            </a:pPr>
            <a:r>
              <a:rPr b="1" i="0" lang="en-US" sz="6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(Practice examples)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197" name="Google Shape;197;p26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descr="Mass spectrum of n-decane" id="198" name="Google Shape;19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205" name="Google Shape;205;p27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descr="Mass spectrum of benzyl alcohol" id="206" name="Google Shape;20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0"/>
            <a:ext cx="88392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213" name="Google Shape;213;p28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descr="MS of 2-chloropropane" id="214" name="Google Shape;21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220" name="Google Shape;220;p29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descr="Mass spectrum of 1-bromopropane" id="221" name="Google Shape;22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899160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227" name="Google Shape;227;p30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id="228" name="Google Shape;22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937"/>
            <a:ext cx="9169400" cy="5173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1"/>
          <p:cNvSpPr txBox="1"/>
          <p:nvPr/>
        </p:nvSpPr>
        <p:spPr>
          <a:xfrm>
            <a:off x="0" y="30162"/>
            <a:ext cx="898842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Suggest a structure for a molecular ion C</a:t>
            </a:r>
            <a:r>
              <a:rPr b="1" baseline="-25000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1" baseline="-25000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1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O?</a:t>
            </a:r>
            <a:endParaRPr/>
          </a:p>
        </p:txBody>
      </p:sp>
      <p:sp>
        <p:nvSpPr>
          <p:cNvPr id="235" name="Google Shape;235;p31"/>
          <p:cNvSpPr txBox="1"/>
          <p:nvPr/>
        </p:nvSpPr>
        <p:spPr>
          <a:xfrm>
            <a:off x="457200" y="990600"/>
            <a:ext cx="6172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C’s     3 x 12 = 36</a:t>
            </a:r>
            <a:endParaRPr/>
          </a:p>
        </p:txBody>
      </p:sp>
      <p:sp>
        <p:nvSpPr>
          <p:cNvPr id="236" name="Google Shape;236;p31"/>
          <p:cNvSpPr txBox="1"/>
          <p:nvPr/>
        </p:nvSpPr>
        <p:spPr>
          <a:xfrm>
            <a:off x="457200" y="1600200"/>
            <a:ext cx="4191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H’s    6 x 1 = 6</a:t>
            </a:r>
            <a:endParaRPr/>
          </a:p>
        </p:txBody>
      </p:sp>
      <p:sp>
        <p:nvSpPr>
          <p:cNvPr id="237" name="Google Shape;237;p31"/>
          <p:cNvSpPr txBox="1"/>
          <p:nvPr/>
        </p:nvSpPr>
        <p:spPr>
          <a:xfrm>
            <a:off x="533400" y="2286000"/>
            <a:ext cx="2667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O      1 x 16 = 16</a:t>
            </a:r>
            <a:endParaRPr/>
          </a:p>
        </p:txBody>
      </p:sp>
      <p:sp>
        <p:nvSpPr>
          <p:cNvPr id="238" name="Google Shape;238;p31"/>
          <p:cNvSpPr txBox="1"/>
          <p:nvPr/>
        </p:nvSpPr>
        <p:spPr>
          <a:xfrm>
            <a:off x="609600" y="3124200"/>
            <a:ext cx="259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 + 6 + 16 = 58 </a:t>
            </a:r>
            <a:endParaRPr/>
          </a:p>
        </p:txBody>
      </p:sp>
      <p:sp>
        <p:nvSpPr>
          <p:cNvPr id="239" name="Google Shape;239;p31"/>
          <p:cNvSpPr txBox="1"/>
          <p:nvPr/>
        </p:nvSpPr>
        <p:spPr>
          <a:xfrm>
            <a:off x="457200" y="4038600"/>
            <a:ext cx="3124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 = M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+•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(m/z) = 58</a:t>
            </a:r>
            <a:endParaRPr/>
          </a:p>
        </p:txBody>
      </p:sp>
      <p:sp>
        <p:nvSpPr>
          <p:cNvPr id="240" name="Google Shape;240;p31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241" name="Google Shape;241;p31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42" name="Google Shape;242;p31"/>
          <p:cNvSpPr txBox="1"/>
          <p:nvPr/>
        </p:nvSpPr>
        <p:spPr>
          <a:xfrm>
            <a:off x="381000" y="4902200"/>
            <a:ext cx="7315200" cy="1568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Degree of Unsaturation                 expected structures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(2(3) + 2 – 6)/2 = 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3" name="Google Shape;24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0" y="609600"/>
            <a:ext cx="5530850" cy="42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0" y="5486400"/>
            <a:ext cx="4657725" cy="608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>
            <p:ph idx="1" type="body"/>
          </p:nvPr>
        </p:nvSpPr>
        <p:spPr>
          <a:xfrm>
            <a:off x="0" y="-4762"/>
            <a:ext cx="9144000" cy="6862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Char char="•"/>
            </a:pPr>
            <a:r>
              <a:rPr b="1" i="0" lang="en-US" sz="5400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Mass Spectrometry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0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Used in determining the </a:t>
            </a:r>
            <a:r>
              <a:rPr b="0" i="0" lang="en-US" sz="36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molecular weight </a:t>
            </a:r>
            <a:r>
              <a:rPr b="0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b="0" i="0" lang="en-US" sz="36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formula</a:t>
            </a:r>
            <a:r>
              <a:rPr b="0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a compound.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compound is </a:t>
            </a:r>
            <a:r>
              <a:rPr b="1" i="0" lang="en-US" sz="24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vaporized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1" i="0" lang="en-US" sz="24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ionized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by bombardment with a   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beam of high-energy electrons. 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the electron bean ionizes the molecule, the species formed   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is called a radical cation, and symbolized as </a:t>
            </a:r>
            <a:r>
              <a:rPr b="1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="1" baseline="3000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+•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radical cation </a:t>
            </a:r>
            <a:r>
              <a:rPr b="1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="1" baseline="3000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+•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called the </a:t>
            </a: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molecular ion 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</a:t>
            </a: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parent ion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mass of </a:t>
            </a:r>
            <a:r>
              <a:rPr b="1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="1" baseline="3000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+• 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represents the </a:t>
            </a: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molecular weight 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</a:t>
            </a:r>
            <a:r>
              <a:rPr b="1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250" name="Google Shape;250;p32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id="251" name="Google Shape;25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30175"/>
            <a:ext cx="7848600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/>
          <p:nvPr/>
        </p:nvSpPr>
        <p:spPr>
          <a:xfrm>
            <a:off x="14287" y="76200"/>
            <a:ext cx="89916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Suggest a structure for a molecular ion peak that has 2 peaks 144    and 146 in a 1:1 ratio.</a:t>
            </a:r>
            <a:endParaRPr/>
          </a:p>
        </p:txBody>
      </p:sp>
      <p:sp>
        <p:nvSpPr>
          <p:cNvPr id="258" name="Google Shape;258;p33"/>
          <p:cNvSpPr txBox="1"/>
          <p:nvPr/>
        </p:nvSpPr>
        <p:spPr>
          <a:xfrm>
            <a:off x="304800" y="1219200"/>
            <a:ext cx="64008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1 – Since we have an M and M + 2 peak as the molecular ion, we know that there is a halogen.  </a:t>
            </a:r>
            <a:endParaRPr/>
          </a:p>
        </p:txBody>
      </p:sp>
      <p:sp>
        <p:nvSpPr>
          <p:cNvPr id="259" name="Google Shape;259;p33"/>
          <p:cNvSpPr txBox="1"/>
          <p:nvPr/>
        </p:nvSpPr>
        <p:spPr>
          <a:xfrm>
            <a:off x="381000" y="2057400"/>
            <a:ext cx="61722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Also since they occur in a 1: 1 ration we know it’s Br.</a:t>
            </a:r>
            <a:endParaRPr/>
          </a:p>
        </p:txBody>
      </p:sp>
      <p:sp>
        <p:nvSpPr>
          <p:cNvPr id="260" name="Google Shape;260;p33"/>
          <p:cNvSpPr txBox="1"/>
          <p:nvPr/>
        </p:nvSpPr>
        <p:spPr>
          <a:xfrm>
            <a:off x="457200" y="3048000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144 – 79 = 65</a:t>
            </a:r>
            <a:endParaRPr/>
          </a:p>
        </p:txBody>
      </p:sp>
      <p:sp>
        <p:nvSpPr>
          <p:cNvPr id="261" name="Google Shape;261;p33"/>
          <p:cNvSpPr txBox="1"/>
          <p:nvPr/>
        </p:nvSpPr>
        <p:spPr>
          <a:xfrm>
            <a:off x="3733800" y="3048000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146 – 81 = 65</a:t>
            </a:r>
            <a:endParaRPr/>
          </a:p>
        </p:txBody>
      </p:sp>
      <p:sp>
        <p:nvSpPr>
          <p:cNvPr id="262" name="Google Shape;262;p33"/>
          <p:cNvSpPr txBox="1"/>
          <p:nvPr/>
        </p:nvSpPr>
        <p:spPr>
          <a:xfrm>
            <a:off x="533400" y="3505200"/>
            <a:ext cx="45720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2 – Determine max # C’s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33"/>
          <p:cNvSpPr txBox="1"/>
          <p:nvPr/>
        </p:nvSpPr>
        <p:spPr>
          <a:xfrm>
            <a:off x="609600" y="4038600"/>
            <a:ext cx="27432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65/12 = 5 Carbons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33"/>
          <p:cNvSpPr txBox="1"/>
          <p:nvPr/>
        </p:nvSpPr>
        <p:spPr>
          <a:xfrm>
            <a:off x="381000" y="4495800"/>
            <a:ext cx="76200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3 – Add enough H’s to make up the rest of the mass.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p33"/>
          <p:cNvSpPr txBox="1"/>
          <p:nvPr/>
        </p:nvSpPr>
        <p:spPr>
          <a:xfrm>
            <a:off x="381000" y="5029200"/>
            <a:ext cx="17526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x 12 = 60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p33"/>
          <p:cNvSpPr txBox="1"/>
          <p:nvPr/>
        </p:nvSpPr>
        <p:spPr>
          <a:xfrm>
            <a:off x="381000" y="5638800"/>
            <a:ext cx="335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144 – (60 + 79) = 5 H’s</a:t>
            </a:r>
            <a:endParaRPr/>
          </a:p>
        </p:txBody>
      </p:sp>
      <p:sp>
        <p:nvSpPr>
          <p:cNvPr id="267" name="Google Shape;267;p33"/>
          <p:cNvSpPr txBox="1"/>
          <p:nvPr/>
        </p:nvSpPr>
        <p:spPr>
          <a:xfrm>
            <a:off x="4038600" y="5105400"/>
            <a:ext cx="1219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0" baseline="-2500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BrH</a:t>
            </a:r>
            <a:r>
              <a:rPr b="0" baseline="-2500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268" name="Google Shape;268;p33"/>
          <p:cNvSpPr txBox="1"/>
          <p:nvPr/>
        </p:nvSpPr>
        <p:spPr>
          <a:xfrm>
            <a:off x="3810000" y="5638800"/>
            <a:ext cx="3352800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(2(5) + 2 – 6)/2 = 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baseline="-2500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-2500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9" name="Google Shape;26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5600" y="5410200"/>
            <a:ext cx="1149350" cy="6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3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271" name="Google Shape;271;p33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musah\My Documents\Smith Organic Chemistry\Chapter 14\New Folder\14_05.jpg" id="277" name="Google Shape;277;p34"/>
          <p:cNvPicPr preferRelativeResize="0"/>
          <p:nvPr/>
        </p:nvPicPr>
        <p:blipFill rotWithShape="1">
          <a:blip r:embed="rId3">
            <a:alphaModFix/>
          </a:blip>
          <a:srcRect b="1048" l="0" r="0" t="3227"/>
          <a:stretch/>
        </p:blipFill>
        <p:spPr>
          <a:xfrm>
            <a:off x="838200" y="1066800"/>
            <a:ext cx="693420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4"/>
          <p:cNvSpPr txBox="1"/>
          <p:nvPr/>
        </p:nvSpPr>
        <p:spPr>
          <a:xfrm>
            <a:off x="5867400" y="4419600"/>
            <a:ext cx="3048000" cy="1930400"/>
          </a:xfrm>
          <a:prstGeom prst="rect">
            <a:avLst/>
          </a:prstGeom>
          <a:solidFill>
            <a:srgbClr val="ECE2BA"/>
          </a:solidFill>
          <a:ln cap="flat" cmpd="sng" w="9525">
            <a:solidFill>
              <a:srgbClr val="FD8D0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introduced into GC inlet vaporized at 250 °C , swept onto the column by He carrier gas &amp;  separated on column. Sample components emerge from column, flowing into the capillary column interface connecting the GC col-umn and the MS (He removed). </a:t>
            </a:r>
            <a:endParaRPr/>
          </a:p>
        </p:txBody>
      </p:sp>
      <p:sp>
        <p:nvSpPr>
          <p:cNvPr id="279" name="Google Shape;279;p34"/>
          <p:cNvSpPr txBox="1"/>
          <p:nvPr/>
        </p:nvSpPr>
        <p:spPr>
          <a:xfrm>
            <a:off x="304800" y="277812"/>
            <a:ext cx="8610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Gas Chromatography/Mass Spectrometry  (GC/MS)</a:t>
            </a:r>
            <a:endParaRPr/>
          </a:p>
        </p:txBody>
      </p:sp>
      <p:sp>
        <p:nvSpPr>
          <p:cNvPr id="280" name="Google Shape;280;p34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281" name="Google Shape;281;p34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5"/>
          <p:cNvSpPr txBox="1"/>
          <p:nvPr/>
        </p:nvSpPr>
        <p:spPr>
          <a:xfrm>
            <a:off x="0" y="19050"/>
            <a:ext cx="9144000" cy="3570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Gas Chromatography-Mass Spectrometry (GC-MS)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t/>
            </a:r>
            <a:endParaRPr b="1" i="0" sz="2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b="1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analyze a urine sample for </a:t>
            </a:r>
            <a:r>
              <a:rPr b="1" i="0" lang="en-US" sz="22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tetrahydrocannabinol</a:t>
            </a:r>
            <a:r>
              <a:rPr b="1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(THC) the principle psychoactive component of marijuana, the organic compounds are extracted from urine, purified, concentrated and injected into the GC-MS.</a:t>
            </a:r>
            <a:endParaRPr/>
          </a:p>
          <a:p>
            <a:pPr indent="-13970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THC appears as a GC peak, and gives a molecular ion at 314, its molecular weight.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t/>
            </a:r>
            <a:endParaRPr b="1" i="0" sz="2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Google Shape;288;p35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289" name="Google Shape;289;p35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id="290" name="Google Shape;29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0" y="2743200"/>
            <a:ext cx="6400800" cy="32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6"/>
          <p:cNvSpPr txBox="1"/>
          <p:nvPr/>
        </p:nvSpPr>
        <p:spPr>
          <a:xfrm>
            <a:off x="533400" y="1981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Times New Roman"/>
              <a:buNone/>
            </a:pPr>
            <a:r>
              <a:rPr b="1" i="0" lang="en-US" sz="7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Electromagnetic spectrum</a:t>
            </a:r>
            <a:endParaRPr/>
          </a:p>
        </p:txBody>
      </p:sp>
      <p:sp>
        <p:nvSpPr>
          <p:cNvPr id="297" name="Google Shape;297;p36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298" name="Google Shape;298;p36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830262"/>
            <a:ext cx="9067800" cy="51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7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306" name="Google Shape;306;p37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07" name="Google Shape;307;p37"/>
          <p:cNvSpPr txBox="1"/>
          <p:nvPr/>
        </p:nvSpPr>
        <p:spPr>
          <a:xfrm>
            <a:off x="-15875" y="0"/>
            <a:ext cx="9159875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Electromagnetic spectrum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8"/>
          <p:cNvSpPr txBox="1"/>
          <p:nvPr/>
        </p:nvSpPr>
        <p:spPr>
          <a:xfrm>
            <a:off x="457200" y="762000"/>
            <a:ext cx="53340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4" name="Google Shape;314;p38"/>
          <p:cNvSpPr txBox="1"/>
          <p:nvPr/>
        </p:nvSpPr>
        <p:spPr>
          <a:xfrm>
            <a:off x="1066800" y="3200400"/>
            <a:ext cx="1231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315" name="Google Shape;315;p38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316" name="Google Shape;316;p38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17" name="Google Shape;317;p38"/>
          <p:cNvSpPr txBox="1"/>
          <p:nvPr/>
        </p:nvSpPr>
        <p:spPr>
          <a:xfrm>
            <a:off x="0" y="0"/>
            <a:ext cx="9144000" cy="11172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4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Infrared Spectroscopy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Absorption of infrared light (heat) by a </a:t>
            </a: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compound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IR spectroscopy </a:t>
            </a: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distinguishes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between the </a:t>
            </a:r>
            <a:r>
              <a:rPr b="1" i="0" lang="en-US" sz="2400" u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 types of bonds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thus allowing the </a:t>
            </a: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identification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the </a:t>
            </a:r>
            <a:r>
              <a:rPr b="1" i="0" lang="en-US" sz="2400" u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functional groups present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Different kinds of bonds </a:t>
            </a: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vibrate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 different </a:t>
            </a: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frequencies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therefore they absorb </a:t>
            </a: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 wavelengths 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radiation.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Absorptions are recorded in </a:t>
            </a: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wave number  =  1/λ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Using this scale,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the IR region is </a:t>
            </a: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4000-400 cm</a:t>
            </a:r>
            <a:r>
              <a:rPr b="1" baseline="30000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The </a:t>
            </a:r>
            <a:r>
              <a:rPr b="1" i="0" lang="en-US" sz="2400" u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stronger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bond the </a:t>
            </a:r>
            <a:r>
              <a:rPr b="1" i="0" lang="en-US" sz="2400" u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higher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</a:t>
            </a: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wavenumber of absorption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baseline="-2500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-2500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8" name="Google Shape;31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6675" y="1098550"/>
            <a:ext cx="1685925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9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324" name="Google Shape;324;p39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25" name="Google Shape;325;p39"/>
          <p:cNvSpPr txBox="1"/>
          <p:nvPr/>
        </p:nvSpPr>
        <p:spPr>
          <a:xfrm>
            <a:off x="0" y="-152400"/>
            <a:ext cx="9296400" cy="7110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Chemical bonds are </a:t>
            </a: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static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they have different </a:t>
            </a:r>
            <a:r>
              <a:rPr b="1" i="0" lang="en-US" sz="2400" u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vibrational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modes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such as </a:t>
            </a:r>
            <a:r>
              <a:rPr b="1" i="0" lang="en-US" sz="24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bending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1" i="0" lang="en-US" sz="24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stretching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6" name="Google Shape;32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2887" y="4044950"/>
            <a:ext cx="5868987" cy="106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312" y="5105400"/>
            <a:ext cx="7904162" cy="108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0437" y="1539875"/>
            <a:ext cx="6973887" cy="197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0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335" name="Google Shape;335;p40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36" name="Google Shape;336;p40"/>
          <p:cNvSpPr txBox="1"/>
          <p:nvPr/>
        </p:nvSpPr>
        <p:spPr>
          <a:xfrm>
            <a:off x="0" y="30162"/>
            <a:ext cx="9144000" cy="230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are two sections of the IR spectra: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1. The fingerprint region (</a:t>
            </a: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 than 1500 cm</a:t>
            </a:r>
            <a:r>
              <a:rPr b="1" baseline="30000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The functional group region (</a:t>
            </a: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greater than 1500 cm</a:t>
            </a:r>
            <a:r>
              <a:rPr b="1" baseline="30000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</p:txBody>
      </p:sp>
      <p:pic>
        <p:nvPicPr>
          <p:cNvPr id="337" name="Google Shape;33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" y="2124075"/>
            <a:ext cx="8458200" cy="412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1"/>
          <p:cNvSpPr txBox="1"/>
          <p:nvPr/>
        </p:nvSpPr>
        <p:spPr>
          <a:xfrm>
            <a:off x="457200" y="1524000"/>
            <a:ext cx="2590800" cy="4340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4000-2500 cm</a:t>
            </a:r>
            <a:r>
              <a:rPr b="0" baseline="3000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− 1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2500-2000 cm</a:t>
            </a:r>
            <a:r>
              <a:rPr b="0" baseline="3000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− 1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2000-1500 cm</a:t>
            </a:r>
            <a:r>
              <a:rPr b="0" baseline="3000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− 1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1500-400 cm</a:t>
            </a:r>
            <a:r>
              <a:rPr b="0" baseline="3000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− 1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3000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4" name="Google Shape;344;p41"/>
          <p:cNvSpPr txBox="1"/>
          <p:nvPr/>
        </p:nvSpPr>
        <p:spPr>
          <a:xfrm>
            <a:off x="3048000" y="1517650"/>
            <a:ext cx="19812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Bonds to H</a:t>
            </a:r>
            <a:endParaRPr/>
          </a:p>
        </p:txBody>
      </p:sp>
      <p:sp>
        <p:nvSpPr>
          <p:cNvPr id="345" name="Google Shape;345;p41"/>
          <p:cNvSpPr txBox="1"/>
          <p:nvPr/>
        </p:nvSpPr>
        <p:spPr>
          <a:xfrm>
            <a:off x="5562600" y="1517650"/>
            <a:ext cx="2438400" cy="1004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C-H, N-H, O-H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6" name="Google Shape;346;p41"/>
          <p:cNvSpPr txBox="1"/>
          <p:nvPr/>
        </p:nvSpPr>
        <p:spPr>
          <a:xfrm>
            <a:off x="3048000" y="2590800"/>
            <a:ext cx="2362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Triple Bonds</a:t>
            </a:r>
            <a:endParaRPr/>
          </a:p>
        </p:txBody>
      </p:sp>
      <p:sp>
        <p:nvSpPr>
          <p:cNvPr id="347" name="Google Shape;347;p41"/>
          <p:cNvSpPr txBox="1"/>
          <p:nvPr/>
        </p:nvSpPr>
        <p:spPr>
          <a:xfrm>
            <a:off x="3124200" y="37211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Double Bonds</a:t>
            </a:r>
            <a:endParaRPr/>
          </a:p>
        </p:txBody>
      </p:sp>
      <p:sp>
        <p:nvSpPr>
          <p:cNvPr id="348" name="Google Shape;348;p41"/>
          <p:cNvSpPr txBox="1"/>
          <p:nvPr/>
        </p:nvSpPr>
        <p:spPr>
          <a:xfrm>
            <a:off x="3124200" y="4800600"/>
            <a:ext cx="22098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 Bonds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9" name="Google Shape;349;p41"/>
          <p:cNvSpPr txBox="1"/>
          <p:nvPr/>
        </p:nvSpPr>
        <p:spPr>
          <a:xfrm>
            <a:off x="5638800" y="2514600"/>
            <a:ext cx="2362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C≡C, C≡N</a:t>
            </a:r>
            <a:endParaRPr/>
          </a:p>
        </p:txBody>
      </p:sp>
      <p:sp>
        <p:nvSpPr>
          <p:cNvPr id="350" name="Google Shape;350;p41"/>
          <p:cNvSpPr txBox="1"/>
          <p:nvPr/>
        </p:nvSpPr>
        <p:spPr>
          <a:xfrm>
            <a:off x="5791200" y="381000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C=C, C=O, C=N</a:t>
            </a:r>
            <a:endParaRPr/>
          </a:p>
        </p:txBody>
      </p:sp>
      <p:sp>
        <p:nvSpPr>
          <p:cNvPr id="351" name="Google Shape;351;p41"/>
          <p:cNvSpPr txBox="1"/>
          <p:nvPr/>
        </p:nvSpPr>
        <p:spPr>
          <a:xfrm>
            <a:off x="5791200" y="4800600"/>
            <a:ext cx="3276600" cy="210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C−C, C−O, C−N, C−X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2" name="Google Shape;352;p41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353" name="Google Shape;353;p41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54" name="Google Shape;354;p41"/>
          <p:cNvSpPr txBox="1"/>
          <p:nvPr/>
        </p:nvSpPr>
        <p:spPr>
          <a:xfrm>
            <a:off x="0" y="0"/>
            <a:ext cx="9144000" cy="1262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Frequency (wave number) scale and chemical bonds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idx="1" type="body"/>
          </p:nvPr>
        </p:nvSpPr>
        <p:spPr>
          <a:xfrm>
            <a:off x="11112" y="0"/>
            <a:ext cx="9132887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Because </a:t>
            </a:r>
            <a:r>
              <a:rPr b="1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="1" baseline="30000" i="0" lang="en-US" sz="28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baseline="3000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b="1" i="0" lang="en-US" sz="32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</a:t>
            </a:r>
            <a:r>
              <a:rPr b="1" i="0" lang="en-US" sz="24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unstable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it decomposes to form </a:t>
            </a:r>
            <a:r>
              <a:rPr b="1" i="0" lang="en-US" sz="24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fragments of radicals and cations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that have a lower molecular weight than</a:t>
            </a:r>
            <a:r>
              <a:rPr b="1" i="0" lang="en-US" sz="32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1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="1" baseline="3000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baseline="30000" i="0" lang="en-US" sz="21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b="1" i="0" lang="en-US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mass spectrometer measures the </a:t>
            </a:r>
            <a:r>
              <a:rPr b="1" i="0" lang="en-US" sz="24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mass 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these </a:t>
            </a:r>
            <a:r>
              <a:rPr b="1" i="0" lang="en-US" sz="24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cations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mass spectrum is a plot of the amount of each cation (</a:t>
            </a:r>
            <a:r>
              <a:rPr b="1" i="0" lang="en-US" sz="24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relative abundance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versus its mass to charge ratio (</a:t>
            </a:r>
            <a:r>
              <a:rPr b="1" i="0" lang="en-US" sz="24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m/z, where m is mass and z is charge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Since </a:t>
            </a:r>
            <a:r>
              <a:rPr b="1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almost always </a:t>
            </a:r>
            <a:r>
              <a:rPr b="1" i="0" lang="en-US" sz="24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+1</a:t>
            </a: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m/z actually measures the mass (m) of the individual ions</a:t>
            </a:r>
            <a:endParaRPr/>
          </a:p>
        </p:txBody>
      </p:sp>
      <p:pic>
        <p:nvPicPr>
          <p:cNvPr descr="C:\Documents and Settings\musah\My Documents\Smith Organic Chemistry\Chapter 14\0001b.jpg" id="108" name="Google Shape;10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4724400"/>
            <a:ext cx="8001000" cy="137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2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360" name="Google Shape;360;p42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descr="نتيجة بحث الصور عن ‪IR spectra interpretation‬‏" id="361" name="Google Shape;36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65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3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367" name="Google Shape;367;p43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id="368" name="Google Shape;36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0"/>
            <a:ext cx="800100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4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374" name="Google Shape;374;p44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75" name="Google Shape;375;p44"/>
          <p:cNvSpPr txBox="1"/>
          <p:nvPr/>
        </p:nvSpPr>
        <p:spPr>
          <a:xfrm>
            <a:off x="0" y="228600"/>
            <a:ext cx="91440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t/>
            </a:r>
            <a:endParaRPr b="1" i="0" sz="6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b="0" i="0" lang="en-US" sz="6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b="1" i="0" lang="en-US" sz="6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Interpretation</a:t>
            </a:r>
            <a:r>
              <a:rPr b="0" i="0" lang="en-US" sz="6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b="1" i="0" lang="en-US" sz="6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</a:t>
            </a:r>
            <a:r>
              <a:rPr b="0" i="0" lang="en-US" sz="6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b="1" i="0" lang="en-US" sz="6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Infrared Spectra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t/>
            </a:r>
            <a:endParaRPr b="1" i="0" sz="600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Times New Roman"/>
              <a:buNone/>
            </a:pPr>
            <a:r>
              <a:rPr b="1" i="0" lang="en-US" sz="6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(Practice examples)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5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381" name="Google Shape;381;p45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id="382" name="Google Shape;38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6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388" name="Google Shape;388;p46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descr="نتيجة بحث الصور عن ‪primary and secondary and tertiary alcohols  IR spectra, Wavenumber (Scale) and chemical bonds‬‏" id="389" name="Google Shape;38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52400"/>
            <a:ext cx="8153400" cy="62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7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395" name="Google Shape;395;p47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id="396" name="Google Shape;39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219200"/>
            <a:ext cx="6810375" cy="5267325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8"/>
          <p:cNvSpPr txBox="1"/>
          <p:nvPr/>
        </p:nvSpPr>
        <p:spPr>
          <a:xfrm>
            <a:off x="1371600" y="381000"/>
            <a:ext cx="73914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N-H stretch appears at 3200-3500, C-H at 3000.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4" name="Google Shape;404;p48"/>
          <p:cNvSpPr txBox="1"/>
          <p:nvPr/>
        </p:nvSpPr>
        <p:spPr>
          <a:xfrm>
            <a:off x="1371600" y="3200400"/>
            <a:ext cx="1447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-NH⇒</a:t>
            </a:r>
            <a:endParaRPr/>
          </a:p>
        </p:txBody>
      </p:sp>
      <p:sp>
        <p:nvSpPr>
          <p:cNvPr id="405" name="Google Shape;405;p48"/>
          <p:cNvSpPr txBox="1"/>
          <p:nvPr/>
        </p:nvSpPr>
        <p:spPr>
          <a:xfrm>
            <a:off x="2667000" y="4648200"/>
            <a:ext cx="10858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⇐ -CH</a:t>
            </a:r>
            <a:endParaRPr/>
          </a:p>
        </p:txBody>
      </p:sp>
      <p:sp>
        <p:nvSpPr>
          <p:cNvPr id="406" name="Google Shape;406;p48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407" name="Google Shape;407;p48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1295400"/>
            <a:ext cx="6810375" cy="5267325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49"/>
          <p:cNvSpPr txBox="1"/>
          <p:nvPr/>
        </p:nvSpPr>
        <p:spPr>
          <a:xfrm>
            <a:off x="762000" y="381000"/>
            <a:ext cx="7924800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C≡N stretch appears at 2250, C-H at 3000.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baseline="-2500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-2500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5" name="Google Shape;415;p49"/>
          <p:cNvSpPr txBox="1"/>
          <p:nvPr/>
        </p:nvSpPr>
        <p:spPr>
          <a:xfrm>
            <a:off x="2438400" y="44196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C≡N ⇒</a:t>
            </a:r>
            <a:endParaRPr/>
          </a:p>
        </p:txBody>
      </p:sp>
      <p:sp>
        <p:nvSpPr>
          <p:cNvPr id="416" name="Google Shape;416;p49"/>
          <p:cNvSpPr txBox="1"/>
          <p:nvPr/>
        </p:nvSpPr>
        <p:spPr>
          <a:xfrm>
            <a:off x="2743200" y="3124200"/>
            <a:ext cx="14478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⇐ -CH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7" name="Google Shape;417;p49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418" name="Google Shape;418;p49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0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424" name="Google Shape;424;p50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id="425" name="Google Shape;42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295400"/>
            <a:ext cx="6810375" cy="5267325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51"/>
          <p:cNvSpPr txBox="1"/>
          <p:nvPr/>
        </p:nvSpPr>
        <p:spPr>
          <a:xfrm>
            <a:off x="1600200" y="457200"/>
            <a:ext cx="6629400" cy="1557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C=O stretch appears at 1650-1800, C-H at 3000.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baseline="-2500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baseline="-2500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-2500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3" name="Google Shape;433;p51"/>
          <p:cNvSpPr txBox="1"/>
          <p:nvPr/>
        </p:nvSpPr>
        <p:spPr>
          <a:xfrm>
            <a:off x="3200400" y="4648200"/>
            <a:ext cx="15240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C=O ⇒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4" name="Google Shape;434;p51"/>
          <p:cNvSpPr txBox="1"/>
          <p:nvPr/>
        </p:nvSpPr>
        <p:spPr>
          <a:xfrm>
            <a:off x="2819400" y="2819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⇐ -CH</a:t>
            </a:r>
            <a:endParaRPr/>
          </a:p>
        </p:txBody>
      </p:sp>
      <p:sp>
        <p:nvSpPr>
          <p:cNvPr id="435" name="Google Shape;435;p51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436" name="Google Shape;436;p51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87" y="0"/>
            <a:ext cx="9117012" cy="611981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2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442" name="Google Shape;442;p52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id="443" name="Google Shape;44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52400"/>
            <a:ext cx="7181850" cy="87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5837" y="3140075"/>
            <a:ext cx="1695450" cy="65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21075" y="4114800"/>
            <a:ext cx="1274762" cy="877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3737" y="795337"/>
            <a:ext cx="8069262" cy="526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4275" y="3101975"/>
            <a:ext cx="1695450" cy="65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11437" y="3794125"/>
            <a:ext cx="1274762" cy="877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3"/>
          <p:cNvSpPr txBox="1"/>
          <p:nvPr/>
        </p:nvSpPr>
        <p:spPr>
          <a:xfrm>
            <a:off x="304800" y="304800"/>
            <a:ext cx="82296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of these two isomers, cyclopentane or 1-pentene, is this the IR spectra of?</a:t>
            </a:r>
            <a:endParaRPr/>
          </a:p>
        </p:txBody>
      </p:sp>
      <p:pic>
        <p:nvPicPr>
          <p:cNvPr id="455" name="Google Shape;455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209800"/>
            <a:ext cx="650875" cy="68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4419600"/>
            <a:ext cx="1377950" cy="293687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53"/>
          <p:cNvSpPr txBox="1"/>
          <p:nvPr/>
        </p:nvSpPr>
        <p:spPr>
          <a:xfrm>
            <a:off x="990600" y="4572000"/>
            <a:ext cx="1447800" cy="779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8" name="Google Shape;458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28800" y="1371600"/>
            <a:ext cx="6811962" cy="5267325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53"/>
          <p:cNvSpPr txBox="1"/>
          <p:nvPr/>
        </p:nvSpPr>
        <p:spPr>
          <a:xfrm>
            <a:off x="5029200" y="4800600"/>
            <a:ext cx="1600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1650 cm</a:t>
            </a:r>
            <a:r>
              <a:rPr b="0" baseline="3000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</a:t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0" name="Google Shape;460;p53"/>
          <p:cNvSpPr txBox="1"/>
          <p:nvPr/>
        </p:nvSpPr>
        <p:spPr>
          <a:xfrm>
            <a:off x="3581400" y="4953000"/>
            <a:ext cx="1143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3000 cm</a:t>
            </a:r>
            <a:r>
              <a:rPr b="0" baseline="3000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</a:t>
            </a:r>
            <a:endParaRPr/>
          </a:p>
        </p:txBody>
      </p:sp>
      <p:sp>
        <p:nvSpPr>
          <p:cNvPr id="461" name="Google Shape;461;p53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462" name="Google Shape;462;p53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838200"/>
            <a:ext cx="6810375" cy="526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33800" y="2743200"/>
            <a:ext cx="1017587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54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471" name="Google Shape;471;p54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5"/>
          <p:cNvSpPr txBox="1"/>
          <p:nvPr/>
        </p:nvSpPr>
        <p:spPr>
          <a:xfrm>
            <a:off x="304800" y="228600"/>
            <a:ext cx="86106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IR peaks would you expect for the two molecules with the formula C</a:t>
            </a:r>
            <a:r>
              <a:rPr b="0" baseline="-2500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0" baseline="-2500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O?</a:t>
            </a:r>
            <a:endParaRPr/>
          </a:p>
        </p:txBody>
      </p:sp>
      <p:pic>
        <p:nvPicPr>
          <p:cNvPr id="478" name="Google Shape;478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1905000"/>
            <a:ext cx="1341437" cy="4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7200" y="1981200"/>
            <a:ext cx="1098550" cy="454025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55"/>
          <p:cNvSpPr txBox="1"/>
          <p:nvPr/>
        </p:nvSpPr>
        <p:spPr>
          <a:xfrm>
            <a:off x="1828800" y="2667000"/>
            <a:ext cx="1219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Ethanol</a:t>
            </a:r>
            <a:endParaRPr/>
          </a:p>
        </p:txBody>
      </p:sp>
      <p:sp>
        <p:nvSpPr>
          <p:cNvPr id="481" name="Google Shape;481;p55"/>
          <p:cNvSpPr txBox="1"/>
          <p:nvPr/>
        </p:nvSpPr>
        <p:spPr>
          <a:xfrm>
            <a:off x="3962400" y="26670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Dimethyl ether</a:t>
            </a:r>
            <a:endParaRPr/>
          </a:p>
        </p:txBody>
      </p:sp>
      <p:sp>
        <p:nvSpPr>
          <p:cNvPr id="482" name="Google Shape;482;p55"/>
          <p:cNvSpPr txBox="1"/>
          <p:nvPr/>
        </p:nvSpPr>
        <p:spPr>
          <a:xfrm>
            <a:off x="1219200" y="3429000"/>
            <a:ext cx="2819400" cy="1004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-OH   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3200 - 3600 cm</a:t>
            </a:r>
            <a:r>
              <a:rPr b="0" baseline="3000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-CH   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3000 cm</a:t>
            </a:r>
            <a:r>
              <a:rPr b="0" baseline="3000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</a:t>
            </a:r>
            <a:endParaRPr/>
          </a:p>
        </p:txBody>
      </p:sp>
      <p:sp>
        <p:nvSpPr>
          <p:cNvPr id="483" name="Google Shape;483;p55"/>
          <p:cNvSpPr txBox="1"/>
          <p:nvPr/>
        </p:nvSpPr>
        <p:spPr>
          <a:xfrm>
            <a:off x="4114800" y="3505200"/>
            <a:ext cx="2895600" cy="1004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-CH   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3000 cm</a:t>
            </a:r>
            <a:r>
              <a:rPr b="0" baseline="3000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3000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4" name="Google Shape;484;p55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485" name="Google Shape;485;p55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3581400"/>
            <a:ext cx="1212850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56"/>
          <p:cNvSpPr txBox="1"/>
          <p:nvPr/>
        </p:nvSpPr>
        <p:spPr>
          <a:xfrm>
            <a:off x="1600200" y="304800"/>
            <a:ext cx="70866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of the three compounds below matches the IR spectra?</a:t>
            </a:r>
            <a:endParaRPr/>
          </a:p>
        </p:txBody>
      </p:sp>
      <p:pic>
        <p:nvPicPr>
          <p:cNvPr id="493" name="Google Shape;493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600" y="2590800"/>
            <a:ext cx="671512" cy="76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200" y="4495800"/>
            <a:ext cx="909637" cy="454025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56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496" name="Google Shape;496;p56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id="497" name="Google Shape;497;p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46262" y="1676400"/>
            <a:ext cx="6840537" cy="3992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7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503" name="Google Shape;503;p57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id="504" name="Google Shape;50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143000"/>
            <a:ext cx="8370887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57"/>
          <p:cNvSpPr txBox="1"/>
          <p:nvPr/>
        </p:nvSpPr>
        <p:spPr>
          <a:xfrm>
            <a:off x="1066800" y="681037"/>
            <a:ext cx="11430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124" name="Google Shape;124;p17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id="125" name="Google Shape;12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musah\My Documents\Smith Organic Chemistry\Chapter 14\0001c.jpg" id="131" name="Google Shape;13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381000"/>
            <a:ext cx="90678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musah\My Documents\Smith Organic Chemistry\Chapter 14\0001d.jpg" id="132" name="Google Shape;13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3538537"/>
            <a:ext cx="8382000" cy="149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/>
        </p:nvSpPr>
        <p:spPr>
          <a:xfrm>
            <a:off x="0" y="0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Methane CH</a:t>
            </a:r>
            <a:r>
              <a:rPr b="0" baseline="-2500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134" name="Google Shape;134;p18"/>
          <p:cNvSpPr txBox="1"/>
          <p:nvPr/>
        </p:nvSpPr>
        <p:spPr>
          <a:xfrm>
            <a:off x="228600" y="5181600"/>
            <a:ext cx="8686800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Though most C atoms have an atomic mass of 12, 1.1% have a mass of 13.  Thus, 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responsible for the peak at m/z = 17.  This is called the M + 1 peak.</a:t>
            </a:r>
            <a:endParaRPr/>
          </a:p>
        </p:txBody>
      </p:sp>
      <p:sp>
        <p:nvSpPr>
          <p:cNvPr id="135" name="Google Shape;135;p18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136" name="Google Shape;136;p18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142" name="Google Shape;142;p19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43" name="Google Shape;143;p19"/>
          <p:cNvSpPr txBox="1"/>
          <p:nvPr/>
        </p:nvSpPr>
        <p:spPr>
          <a:xfrm>
            <a:off x="0" y="30162"/>
            <a:ext cx="9144000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an M+1 peak?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you had a complete (rather than a simplified) mass spectrum, you will find a small line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m/z 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 to the right of the main molecular ion peak. This small peak is called the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M+1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peak.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 cap="none" strike="noStrike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carbon-13 isotope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M+1 peak is caused by the presence of the </a:t>
            </a:r>
            <a:r>
              <a:rPr b="1" baseline="30000" i="0" lang="en-US" sz="24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r>
            <a:r>
              <a:rPr b="1" i="0" lang="en-US" sz="24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isotope in the molecule. </a:t>
            </a:r>
            <a:r>
              <a:rPr b="1" baseline="30000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r>
            <a:r>
              <a:rPr b="1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a stable isotope of carbon. Carbon-13 makes up </a:t>
            </a:r>
            <a:r>
              <a:rPr b="1" i="0" lang="en-US" sz="24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1.11%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all carbon atoms.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149" name="Google Shape;149;p20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id="150" name="Google Shape;15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93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156" name="Google Shape;156;p21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id="157" name="Google Shape;15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87" y="0"/>
            <a:ext cx="9117012" cy="6021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