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</p:sldIdLst>
  <p:sldSz cy="6858000" cx="9144000"/>
  <p:notesSz cx="7010400" cy="9296400"/>
  <p:embeddedFontLst>
    <p:embeddedFont>
      <p:font typeface="Tahoma"/>
      <p:regular r:id="rId64"/>
      <p:bold r:id="rId6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font" Target="fonts/Tahoma-regular.fntdata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65" Type="http://schemas.openxmlformats.org/officeDocument/2006/relationships/font" Target="fonts/Tahoma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62400" y="0"/>
            <a:ext cx="3048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39200"/>
            <a:ext cx="3048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0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1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2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3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4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5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6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7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8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9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0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1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1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2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2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3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3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4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4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5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5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6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6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7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7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8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8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9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9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0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0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1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1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2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2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3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3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4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4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5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5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6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6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7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8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8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9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9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0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40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1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41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2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42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3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43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4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44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5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45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6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46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7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47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8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48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9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49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0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50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1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51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2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52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53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53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4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54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55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55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56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56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57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57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58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58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8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9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53" name="Google Shape;53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54" name="Google Shape;54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55" name="Google Shape;55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56" name="Google Shape;56;p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Relationship Id="rId4" Type="http://schemas.openxmlformats.org/officeDocument/2006/relationships/image" Target="../media/image2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jpg"/><Relationship Id="rId4" Type="http://schemas.openxmlformats.org/officeDocument/2006/relationships/image" Target="../media/image3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jpg"/><Relationship Id="rId4" Type="http://schemas.openxmlformats.org/officeDocument/2006/relationships/image" Target="../media/image34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7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9.jpg"/><Relationship Id="rId4" Type="http://schemas.openxmlformats.org/officeDocument/2006/relationships/image" Target="../media/image42.jpg"/><Relationship Id="rId5" Type="http://schemas.openxmlformats.org/officeDocument/2006/relationships/image" Target="../media/image40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1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3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4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6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7.jpg"/><Relationship Id="rId4" Type="http://schemas.openxmlformats.org/officeDocument/2006/relationships/image" Target="../media/image24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8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1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9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0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2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3.jpg"/><Relationship Id="rId4" Type="http://schemas.openxmlformats.org/officeDocument/2006/relationships/image" Target="../media/image5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4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6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7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61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8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9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62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60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6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1206500" y="1020762"/>
            <a:ext cx="6735762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Organic Chemistry,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Fourth Edition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3109912" y="2682875"/>
            <a:ext cx="3297237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Janice Gorzynski Smith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Hawai’i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2719387" y="3810000"/>
            <a:ext cx="3910012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Lecture Outline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2938462" y="5257800"/>
            <a:ext cx="3690937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Prepared by Layne A. Morsch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University of Illinois - Springfield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1981200" y="6172200"/>
            <a:ext cx="5943600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2014 The McGraw-Hill Companies, Inc. Permission required for reproduction or display.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67" name="Google Shape;167;p22"/>
          <p:cNvSpPr txBox="1"/>
          <p:nvPr/>
        </p:nvSpPr>
        <p:spPr>
          <a:xfrm>
            <a:off x="152400" y="838200"/>
            <a:ext cx="8839200" cy="2259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mechanism explains two facts about hydrogenation:</a:t>
            </a:r>
            <a:endParaRPr/>
          </a:p>
          <a:p>
            <a:pPr indent="-223837" lvl="1" marL="681037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Rapid, sequential addition of H</a:t>
            </a:r>
            <a:r>
              <a:rPr b="1" baseline="-2500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occurs from the side of the alkene complexed to the metal surface, resulting in syn addition.</a:t>
            </a:r>
            <a:endParaRPr/>
          </a:p>
          <a:p>
            <a:pPr indent="-223837" lvl="1" marL="681037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 crowded double bonds complex more readily to the catalyst surface, resulting in faster reaction.</a:t>
            </a:r>
            <a:endParaRPr/>
          </a:p>
        </p:txBody>
      </p:sp>
      <p:sp>
        <p:nvSpPr>
          <p:cNvPr id="168" name="Google Shape;168;p22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Rate of Catalytic Hydrogenation</a:t>
            </a:r>
            <a:endParaRPr/>
          </a:p>
        </p:txBody>
      </p:sp>
      <p:pic>
        <p:nvPicPr>
          <p:cNvPr descr="smi75625_12_p06" id="169" name="Google Shape;16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2175" y="3332162"/>
            <a:ext cx="6804025" cy="28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75" name="Google Shape;175;p23"/>
          <p:cNvSpPr txBox="1"/>
          <p:nvPr/>
        </p:nvSpPr>
        <p:spPr>
          <a:xfrm>
            <a:off x="228600" y="838200"/>
            <a:ext cx="8763000" cy="2160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unsaturated vegetable oil is treated with hydrogen, some or all of the π bonds add H</a:t>
            </a:r>
            <a:r>
              <a:rPr b="1" baseline="-25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indent="-285750" lvl="1" marL="742950" marR="0" rtl="0" algn="just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increases the melting point of the oil.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Margarine is prepared by partially hydrogenating vegetable oils to give a product with a consistency that more closely resembles butter.</a:t>
            </a:r>
            <a:endParaRPr/>
          </a:p>
        </p:txBody>
      </p:sp>
      <p:sp>
        <p:nvSpPr>
          <p:cNvPr id="176" name="Google Shape;176;p23"/>
          <p:cNvSpPr txBox="1"/>
          <p:nvPr/>
        </p:nvSpPr>
        <p:spPr>
          <a:xfrm>
            <a:off x="152400" y="2971800"/>
            <a:ext cx="120015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rgbClr val="3366CC"/>
                </a:solidFill>
                <a:latin typeface="Tahoma"/>
                <a:ea typeface="Tahoma"/>
                <a:cs typeface="Tahoma"/>
                <a:sym typeface="Tahoma"/>
              </a:rPr>
              <a:t>Figure 12.4</a:t>
            </a:r>
            <a:endParaRPr/>
          </a:p>
        </p:txBody>
      </p:sp>
      <p:sp>
        <p:nvSpPr>
          <p:cNvPr id="177" name="Google Shape;177;p23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Hydrogenation of Vegetable Oil</a:t>
            </a:r>
            <a:endParaRPr/>
          </a:p>
        </p:txBody>
      </p:sp>
      <p:pic>
        <p:nvPicPr>
          <p:cNvPr descr="smi75625_12_p08" id="178" name="Google Shape;17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3124200"/>
            <a:ext cx="70866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84" name="Google Shape;184;p24"/>
          <p:cNvSpPr txBox="1"/>
          <p:nvPr/>
        </p:nvSpPr>
        <p:spPr>
          <a:xfrm>
            <a:off x="228600" y="838200"/>
            <a:ext cx="8763000" cy="2613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steps in hydrogenation of fatty acids are reversible.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 atoms are added sequentially rather than in a concerted step.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Therefore, </a:t>
            </a:r>
            <a:r>
              <a:rPr b="1" i="1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cis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alkenes can isomerize to the more stable </a:t>
            </a:r>
            <a:r>
              <a:rPr b="1" i="1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alkene.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how “trans fats” are formed.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“Trans fats” stimulate cholesterol synthesis in the liver, increasing blood cholesterol levels.</a:t>
            </a:r>
            <a:endParaRPr/>
          </a:p>
        </p:txBody>
      </p:sp>
      <p:sp>
        <p:nvSpPr>
          <p:cNvPr id="185" name="Google Shape;185;p24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 Fatty Acids</a:t>
            </a:r>
            <a:endParaRPr/>
          </a:p>
        </p:txBody>
      </p:sp>
      <p:pic>
        <p:nvPicPr>
          <p:cNvPr id="186" name="Google Shape;18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3733800"/>
            <a:ext cx="611505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92" name="Google Shape;192;p25"/>
          <p:cNvSpPr txBox="1"/>
          <p:nvPr/>
        </p:nvSpPr>
        <p:spPr>
          <a:xfrm>
            <a:off x="228600" y="914400"/>
            <a:ext cx="8686800" cy="7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three different ways in which H</a:t>
            </a:r>
            <a:r>
              <a:rPr b="1" baseline="-25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can add to the triple bond:</a:t>
            </a:r>
            <a:endParaRPr/>
          </a:p>
        </p:txBody>
      </p:sp>
      <p:sp>
        <p:nvSpPr>
          <p:cNvPr id="193" name="Google Shape;193;p25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Reduction of Alkynes</a:t>
            </a:r>
            <a:endParaRPr/>
          </a:p>
        </p:txBody>
      </p:sp>
      <p:pic>
        <p:nvPicPr>
          <p:cNvPr descr="smi75625_12_p9" id="194" name="Google Shape;19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1600200"/>
            <a:ext cx="6667500" cy="467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00" name="Google Shape;200;p26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Catalytic Hydrogenation of Alkynes</a:t>
            </a:r>
            <a:endParaRPr/>
          </a:p>
        </p:txBody>
      </p:sp>
      <p:pic>
        <p:nvPicPr>
          <p:cNvPr descr="smi75625_12_p10" id="201" name="Google Shape;20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175" y="1365250"/>
            <a:ext cx="8099425" cy="387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07" name="Google Shape;207;p27"/>
          <p:cNvSpPr txBox="1"/>
          <p:nvPr/>
        </p:nvSpPr>
        <p:spPr>
          <a:xfrm>
            <a:off x="228600" y="1066800"/>
            <a:ext cx="8763000" cy="3879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1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Palladium metal is too reactive to allow hydrogenation of an alkyne to stop after one equivalent of H</a:t>
            </a:r>
            <a:r>
              <a:rPr b="1" baseline="-25000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adds.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1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stop at a cis alkene, a less active Pd catalyst (</a:t>
            </a:r>
            <a:r>
              <a:rPr b="1" i="0" lang="en-US" sz="23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Lindlar’s catalyst)</a:t>
            </a:r>
            <a:r>
              <a:rPr b="1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used—Pd adsorbed onto CaCO</a:t>
            </a:r>
            <a:r>
              <a:rPr b="1" baseline="-25000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with added lead(II) acetate and quinoline. 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1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Compared to Pd metal, Lindlar’s catalyst is deactivated or “poisoned.”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1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the Lindlar catalyst, one equivalent of H</a:t>
            </a:r>
            <a:r>
              <a:rPr b="1" baseline="-25000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adds to an alkyne to form the cis product. 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1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cis alkene product is unreactive to further reduction.</a:t>
            </a:r>
            <a:endParaRPr/>
          </a:p>
        </p:txBody>
      </p:sp>
      <p:sp>
        <p:nvSpPr>
          <p:cNvPr id="208" name="Google Shape;208;p27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Reduction of Alkynes to Cis Alkenes</a:t>
            </a:r>
            <a:endParaRPr/>
          </a:p>
        </p:txBody>
      </p:sp>
      <p:pic>
        <p:nvPicPr>
          <p:cNvPr descr="smi75625_12_p10-01" id="209" name="Google Shape;20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1525" y="4938712"/>
            <a:ext cx="4130675" cy="16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15" name="Google Shape;215;p28"/>
          <p:cNvSpPr txBox="1"/>
          <p:nvPr/>
        </p:nvSpPr>
        <p:spPr>
          <a:xfrm>
            <a:off x="228600" y="1143000"/>
            <a:ext cx="8686800" cy="79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1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Reduction of an alkyne to a cis alkene is a stereoselective reaction, because only one stereoisomer is formed.</a:t>
            </a:r>
            <a:endParaRPr/>
          </a:p>
        </p:txBody>
      </p:sp>
      <p:sp>
        <p:nvSpPr>
          <p:cNvPr id="216" name="Google Shape;216;p28"/>
          <p:cNvSpPr txBox="1"/>
          <p:nvPr/>
        </p:nvSpPr>
        <p:spPr>
          <a:xfrm>
            <a:off x="0" y="152400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Reduction of Alkynes Using Lindlar’s Catalyst</a:t>
            </a:r>
            <a:endParaRPr/>
          </a:p>
        </p:txBody>
      </p:sp>
      <p:pic>
        <p:nvPicPr>
          <p:cNvPr descr="smi75625_12_p10-02" id="217" name="Google Shape;21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175" y="2332037"/>
            <a:ext cx="7794625" cy="29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23" name="Google Shape;223;p29"/>
          <p:cNvSpPr txBox="1"/>
          <p:nvPr/>
        </p:nvSpPr>
        <p:spPr>
          <a:xfrm>
            <a:off x="228600" y="1219200"/>
            <a:ext cx="8686800" cy="1144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1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 </a:t>
            </a:r>
            <a:r>
              <a:rPr b="1" i="0" lang="en-US" sz="23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dissolving metal reduction</a:t>
            </a:r>
            <a:r>
              <a:rPr b="1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(such as Na in NH</a:t>
            </a:r>
            <a:r>
              <a:rPr b="1" baseline="-25000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the elements of H</a:t>
            </a:r>
            <a:r>
              <a:rPr b="1" baseline="-25000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added in an anti fashion to form a </a:t>
            </a:r>
            <a:br>
              <a:rPr b="1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 alkene.</a:t>
            </a:r>
            <a:endParaRPr/>
          </a:p>
        </p:txBody>
      </p:sp>
      <p:sp>
        <p:nvSpPr>
          <p:cNvPr id="224" name="Google Shape;224;p29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Dissolving Metal Reduction of Alkynes</a:t>
            </a:r>
            <a:endParaRPr/>
          </a:p>
        </p:txBody>
      </p:sp>
      <p:pic>
        <p:nvPicPr>
          <p:cNvPr descr="smi75625_12_p11" id="225" name="Google Shape;22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3200" y="3276600"/>
            <a:ext cx="3321050" cy="14557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i75625_12_p11" id="226" name="Google Shape;22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2667000"/>
            <a:ext cx="7042150" cy="308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32" name="Google Shape;232;p30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Mechanism of Dissolving Metal Reduction</a:t>
            </a:r>
            <a:endParaRPr/>
          </a:p>
        </p:txBody>
      </p:sp>
      <p:pic>
        <p:nvPicPr>
          <p:cNvPr descr="smi75625_12_mc02" id="233" name="Google Shape;23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950" y="730250"/>
            <a:ext cx="8477250" cy="506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39" name="Google Shape;239;p31"/>
          <p:cNvSpPr txBox="1"/>
          <p:nvPr/>
        </p:nvSpPr>
        <p:spPr>
          <a:xfrm>
            <a:off x="228600" y="914400"/>
            <a:ext cx="8763000" cy="3489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Dissolving metal reduction of a triple bond with Na in NH</a:t>
            </a:r>
            <a:r>
              <a:rPr b="1" baseline="-25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stereoselective reaction because it forms a trans product exclusively.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Dissolving metal reductions always form the more stable trans product preferentially.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trans alkene is formed because the vinyl carbanion intermediate that is formed is more stable when the larger R groups are further away from each other to avoid steric interactions. 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Protonation of this anion leads to the more stable trans adduct.</a:t>
            </a:r>
            <a:endParaRPr/>
          </a:p>
        </p:txBody>
      </p:sp>
      <p:sp>
        <p:nvSpPr>
          <p:cNvPr id="240" name="Google Shape;240;p31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Summary of Dissolving Metal Reductions</a:t>
            </a:r>
            <a:endParaRPr/>
          </a:p>
        </p:txBody>
      </p:sp>
      <p:pic>
        <p:nvPicPr>
          <p:cNvPr descr="smi75625_12_p11-01" id="241" name="Google Shape;24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025" y="4527550"/>
            <a:ext cx="7191375" cy="19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304800" y="1143000"/>
            <a:ext cx="8458200" cy="219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Oxidation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results in an increase in the number of </a:t>
            </a:r>
            <a:b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C−Z bonds (usually C−O bonds) or a decrease in </a:t>
            </a:r>
            <a:b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number of C−H bonds.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Reduction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results in a decrease in the number of </a:t>
            </a:r>
            <a:b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C−Z bonds (usually C−O bonds) or an increase in </a:t>
            </a:r>
            <a:b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number of C−H bonds.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304800" y="3505200"/>
            <a:ext cx="120015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rgbClr val="3366CC"/>
                </a:solidFill>
                <a:latin typeface="Tahoma"/>
                <a:ea typeface="Tahoma"/>
                <a:cs typeface="Tahoma"/>
                <a:sym typeface="Tahoma"/>
              </a:rPr>
              <a:t>Figure 12.1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0" y="0"/>
            <a:ext cx="9067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Oxidation and Reduction of                   Organic Molecules</a:t>
            </a:r>
            <a:endParaRPr/>
          </a:p>
        </p:txBody>
      </p:sp>
      <p:pic>
        <p:nvPicPr>
          <p:cNvPr descr="smi75625_12_01" id="102" name="Google Shape;10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1450" y="3556000"/>
            <a:ext cx="6711950" cy="261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47" name="Google Shape;247;p32"/>
          <p:cNvSpPr txBox="1"/>
          <p:nvPr/>
        </p:nvSpPr>
        <p:spPr>
          <a:xfrm>
            <a:off x="466725" y="1371600"/>
            <a:ext cx="120015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rgbClr val="3366CC"/>
                </a:solidFill>
                <a:latin typeface="Tahoma"/>
                <a:ea typeface="Tahoma"/>
                <a:cs typeface="Tahoma"/>
                <a:sym typeface="Tahoma"/>
              </a:rPr>
              <a:t>Figure 12.5</a:t>
            </a:r>
            <a:endParaRPr/>
          </a:p>
        </p:txBody>
      </p:sp>
      <p:sp>
        <p:nvSpPr>
          <p:cNvPr id="248" name="Google Shape;248;p32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Summary of Alkyne Reductions</a:t>
            </a:r>
            <a:endParaRPr/>
          </a:p>
        </p:txBody>
      </p:sp>
      <p:pic>
        <p:nvPicPr>
          <p:cNvPr descr="smi75625_12_05" id="249" name="Google Shape;2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1676400"/>
            <a:ext cx="5514975" cy="367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55" name="Google Shape;255;p33"/>
          <p:cNvSpPr txBox="1"/>
          <p:nvPr/>
        </p:nvSpPr>
        <p:spPr>
          <a:xfrm>
            <a:off x="228600" y="914400"/>
            <a:ext cx="8686800" cy="796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Alkyl halides can be reduced to alkanes with LiAlH</a:t>
            </a:r>
            <a:r>
              <a:rPr b="1" baseline="-25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Epoxide rings can be opened with LiAlH</a:t>
            </a:r>
            <a:r>
              <a:rPr b="1" baseline="-25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form alcohols.</a:t>
            </a:r>
            <a:endParaRPr/>
          </a:p>
        </p:txBody>
      </p:sp>
      <p:cxnSp>
        <p:nvCxnSpPr>
          <p:cNvPr id="256" name="Google Shape;256;p33"/>
          <p:cNvCxnSpPr/>
          <p:nvPr/>
        </p:nvCxnSpPr>
        <p:spPr>
          <a:xfrm>
            <a:off x="304800" y="4191000"/>
            <a:ext cx="8458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57" name="Google Shape;257;p33"/>
          <p:cNvSpPr txBox="1"/>
          <p:nvPr/>
        </p:nvSpPr>
        <p:spPr>
          <a:xfrm>
            <a:off x="466725" y="4419600"/>
            <a:ext cx="120015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rgbClr val="3366CC"/>
                </a:solidFill>
                <a:latin typeface="Tahoma"/>
                <a:ea typeface="Tahoma"/>
                <a:cs typeface="Tahoma"/>
                <a:sym typeface="Tahoma"/>
              </a:rPr>
              <a:t>Figure 12.6</a:t>
            </a:r>
            <a:endParaRPr/>
          </a:p>
        </p:txBody>
      </p:sp>
      <p:sp>
        <p:nvSpPr>
          <p:cNvPr id="258" name="Google Shape;258;p33"/>
          <p:cNvSpPr txBox="1"/>
          <p:nvPr/>
        </p:nvSpPr>
        <p:spPr>
          <a:xfrm>
            <a:off x="0" y="152400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Reduction of Polar C-X σ Bonds with LiAlH</a:t>
            </a:r>
            <a:r>
              <a:rPr b="1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descr="smi75625_12_p12" id="259" name="Google Shape;25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2725" y="1749425"/>
            <a:ext cx="5299075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i75625_12_06" id="260" name="Google Shape;26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6400" y="4343400"/>
            <a:ext cx="601980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66" name="Google Shape;266;p34"/>
          <p:cNvSpPr txBox="1"/>
          <p:nvPr/>
        </p:nvSpPr>
        <p:spPr>
          <a:xfrm>
            <a:off x="152400" y="3733800"/>
            <a:ext cx="8839200" cy="192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reaction follows an S</a:t>
            </a:r>
            <a:r>
              <a:rPr b="1" baseline="-25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mechanism.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Unhindered CH</a:t>
            </a:r>
            <a:r>
              <a:rPr b="1" baseline="-25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and 1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°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alkyl halides are more easily reduced than more substituted 2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°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3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°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halides.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unsymmetrical epoxides, nucleophilic attack of H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¯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(from LiAlH</a:t>
            </a:r>
            <a:r>
              <a:rPr b="1" baseline="-25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occurs at the less substituted carbon atom.</a:t>
            </a:r>
            <a:endParaRPr/>
          </a:p>
        </p:txBody>
      </p:sp>
      <p:sp>
        <p:nvSpPr>
          <p:cNvPr id="267" name="Google Shape;267;p34"/>
          <p:cNvSpPr txBox="1"/>
          <p:nvPr/>
        </p:nvSpPr>
        <p:spPr>
          <a:xfrm>
            <a:off x="152400" y="152400"/>
            <a:ext cx="87630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Mechanism of LiAlH</a:t>
            </a:r>
            <a:r>
              <a:rPr b="1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Reduction </a:t>
            </a:r>
            <a:endParaRPr/>
          </a:p>
        </p:txBody>
      </p:sp>
      <p:pic>
        <p:nvPicPr>
          <p:cNvPr descr="smi75625_12_mc03" id="268" name="Google Shape;26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150" y="1047750"/>
            <a:ext cx="8477250" cy="20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5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74" name="Google Shape;274;p35"/>
          <p:cNvSpPr txBox="1"/>
          <p:nvPr/>
        </p:nvSpPr>
        <p:spPr>
          <a:xfrm>
            <a:off x="228600" y="990600"/>
            <a:ext cx="8686800" cy="2733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31775" lvl="0" marL="2317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two main categories of oxidizing agents:</a:t>
            </a:r>
            <a:endParaRPr/>
          </a:p>
          <a:p>
            <a:pPr indent="-342900" lvl="1" marL="914400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rabicPeriod"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Reagents that contain an oxygen-oxygen bond; and</a:t>
            </a:r>
            <a:endParaRPr/>
          </a:p>
          <a:p>
            <a:pPr indent="-342900" lvl="1" marL="914400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rabicPeriod"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Reagents that contain metal-oxygen bonds.</a:t>
            </a:r>
            <a:endParaRPr/>
          </a:p>
          <a:p>
            <a:pPr indent="-231775" lvl="0" marL="231775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Oxidizing agents containing an O-O bond include O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b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(ozone), H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(hydrogen peroxide), (CH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)COOH (</a:t>
            </a: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tert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-butyl hydroperoxide), and peroxyacids.</a:t>
            </a:r>
            <a:endParaRPr/>
          </a:p>
          <a:p>
            <a:pPr indent="-231775" lvl="0" marL="231775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Peroxyacids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(or peracids)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have the general formula RCO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H.</a:t>
            </a:r>
            <a:endParaRPr/>
          </a:p>
        </p:txBody>
      </p:sp>
      <p:sp>
        <p:nvSpPr>
          <p:cNvPr id="275" name="Google Shape;275;p35"/>
          <p:cNvSpPr txBox="1"/>
          <p:nvPr/>
        </p:nvSpPr>
        <p:spPr>
          <a:xfrm>
            <a:off x="76200" y="4191000"/>
            <a:ext cx="1898650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rgbClr val="3366CC"/>
                </a:solidFill>
                <a:latin typeface="Tahoma"/>
                <a:ea typeface="Tahoma"/>
                <a:cs typeface="Tahoma"/>
                <a:sym typeface="Tahoma"/>
              </a:rPr>
              <a:t>Figure 12.7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 peroxyacids</a:t>
            </a:r>
            <a:endParaRPr/>
          </a:p>
        </p:txBody>
      </p:sp>
      <p:sp>
        <p:nvSpPr>
          <p:cNvPr id="276" name="Google Shape;276;p35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Peroxide Oxidizing Agents</a:t>
            </a:r>
            <a:endParaRPr/>
          </a:p>
        </p:txBody>
      </p:sp>
      <p:pic>
        <p:nvPicPr>
          <p:cNvPr descr="smi75625_12_07" id="277" name="Google Shape;27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4191000"/>
            <a:ext cx="62484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6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83" name="Google Shape;283;p36"/>
          <p:cNvSpPr txBox="1"/>
          <p:nvPr/>
        </p:nvSpPr>
        <p:spPr>
          <a:xfrm>
            <a:off x="228600" y="838200"/>
            <a:ext cx="8763000" cy="2143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31775" lvl="0" marL="2317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most common oxidizing agents with metal-oxygen bonds contain either chromium +6 or manganese +7.</a:t>
            </a:r>
            <a:endParaRPr/>
          </a:p>
          <a:p>
            <a:pPr indent="-231775" lvl="0" marL="231775" marR="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 Cr</a:t>
            </a:r>
            <a:r>
              <a:rPr b="1" baseline="30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1" baseline="30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reagents include CrO</a:t>
            </a:r>
            <a:r>
              <a:rPr b="1" baseline="-25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sodium or potassium dichromate (Na</a:t>
            </a:r>
            <a:r>
              <a:rPr b="1" baseline="-25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</a:t>
            </a:r>
            <a:r>
              <a:rPr b="1" baseline="-25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K</a:t>
            </a:r>
            <a:r>
              <a:rPr b="1" baseline="-25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</a:t>
            </a:r>
            <a:r>
              <a:rPr b="1" baseline="-25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endParaRPr/>
          </a:p>
          <a:p>
            <a:pPr indent="-231775" lvl="0" marL="231775" marR="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Pyridinium chlorochromate (PCC) is a more selective Cr</a:t>
            </a:r>
            <a:r>
              <a:rPr b="1" baseline="30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1" baseline="30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oxidant.</a:t>
            </a:r>
            <a:endParaRPr/>
          </a:p>
        </p:txBody>
      </p:sp>
      <p:sp>
        <p:nvSpPr>
          <p:cNvPr id="284" name="Google Shape;284;p36"/>
          <p:cNvSpPr txBox="1"/>
          <p:nvPr/>
        </p:nvSpPr>
        <p:spPr>
          <a:xfrm>
            <a:off x="228600" y="5191125"/>
            <a:ext cx="8686800" cy="148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31775" lvl="0" marL="2317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most common Mn</a:t>
            </a:r>
            <a:r>
              <a:rPr b="1" baseline="30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b="1" baseline="30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reagent is KMnO</a:t>
            </a:r>
            <a:r>
              <a:rPr b="1" baseline="-25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(potassium permanganate).</a:t>
            </a:r>
            <a:endParaRPr/>
          </a:p>
          <a:p>
            <a:pPr indent="-231775" lvl="0" marL="231775" marR="0" rtl="0" algn="just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oxidizing agents that contain metals include OsO</a:t>
            </a:r>
            <a:r>
              <a:rPr b="1" baseline="-25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(osmium tetroxide) and Ag</a:t>
            </a:r>
            <a:r>
              <a:rPr b="1" baseline="-25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[silver(I) oxide].</a:t>
            </a:r>
            <a:endParaRPr/>
          </a:p>
        </p:txBody>
      </p:sp>
      <p:sp>
        <p:nvSpPr>
          <p:cNvPr id="285" name="Google Shape;285;p36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Oxidizing Agents with Metal Oxygen Bonds</a:t>
            </a:r>
            <a:endParaRPr/>
          </a:p>
        </p:txBody>
      </p:sp>
      <p:pic>
        <p:nvPicPr>
          <p:cNvPr descr="smi75625_12_p14" id="286" name="Google Shape;28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8000" y="3060700"/>
            <a:ext cx="5308600" cy="189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7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92" name="Google Shape;292;p37"/>
          <p:cNvSpPr txBox="1"/>
          <p:nvPr/>
        </p:nvSpPr>
        <p:spPr>
          <a:xfrm>
            <a:off x="304800" y="1219200"/>
            <a:ext cx="1209675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rgbClr val="3366CC"/>
                </a:solidFill>
                <a:latin typeface="Tahoma"/>
                <a:ea typeface="Tahoma"/>
                <a:cs typeface="Tahoma"/>
                <a:sym typeface="Tahoma"/>
              </a:rPr>
              <a:t>Figure 12.8</a:t>
            </a:r>
            <a:endParaRPr/>
          </a:p>
        </p:txBody>
      </p:sp>
      <p:sp>
        <p:nvSpPr>
          <p:cNvPr id="293" name="Google Shape;293;p37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Oxidation Reactions</a:t>
            </a:r>
            <a:endParaRPr/>
          </a:p>
        </p:txBody>
      </p:sp>
      <p:pic>
        <p:nvPicPr>
          <p:cNvPr descr="smi75625_12_08" id="294" name="Google Shape;29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927225"/>
            <a:ext cx="7292975" cy="37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8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00" name="Google Shape;300;p38"/>
          <p:cNvSpPr txBox="1"/>
          <p:nvPr/>
        </p:nvSpPr>
        <p:spPr>
          <a:xfrm>
            <a:off x="228600" y="762000"/>
            <a:ext cx="8686800" cy="1176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7" lvl="0" marL="179387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Epoxidation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addition of a single oxygen atom to an alkene to form an epoxide.</a:t>
            </a:r>
            <a:endParaRPr/>
          </a:p>
          <a:p>
            <a:pPr indent="-179387" lvl="0" marL="179387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Epoxidation is typically carried out with a peroxyacid.</a:t>
            </a:r>
            <a:endParaRPr/>
          </a:p>
        </p:txBody>
      </p:sp>
      <p:cxnSp>
        <p:nvCxnSpPr>
          <p:cNvPr id="301" name="Google Shape;301;p38"/>
          <p:cNvCxnSpPr/>
          <p:nvPr/>
        </p:nvCxnSpPr>
        <p:spPr>
          <a:xfrm>
            <a:off x="381000" y="4114800"/>
            <a:ext cx="838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02" name="Google Shape;302;p38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Epoxidation</a:t>
            </a:r>
            <a:endParaRPr/>
          </a:p>
        </p:txBody>
      </p:sp>
      <p:pic>
        <p:nvPicPr>
          <p:cNvPr descr="smi75625_12_p14-01" id="303" name="Google Shape;30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0975" y="2082800"/>
            <a:ext cx="6092825" cy="1860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i75625_12_p14-02" id="304" name="Google Shape;30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" y="4221162"/>
            <a:ext cx="7391400" cy="213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9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10" name="Google Shape;310;p39"/>
          <p:cNvSpPr txBox="1"/>
          <p:nvPr/>
        </p:nvSpPr>
        <p:spPr>
          <a:xfrm>
            <a:off x="152400" y="914400"/>
            <a:ext cx="8839200" cy="2327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7" lvl="0" marL="179387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Epoxidation occurs via syn addition of an O atom to either side of a planar double bond. </a:t>
            </a:r>
            <a:endParaRPr/>
          </a:p>
          <a:p>
            <a:pPr indent="-179387" lvl="0" marL="179387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Epoxidation is stereospecific because cis and trans alkenes yield different stereoisomers as products.</a:t>
            </a:r>
            <a:endParaRPr/>
          </a:p>
          <a:p>
            <a:pPr indent="-179387" lvl="0" marL="179387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cis alkene gives an epoxide with cis substituents. </a:t>
            </a:r>
            <a:endParaRPr/>
          </a:p>
          <a:p>
            <a:pPr indent="-179387" lvl="0" marL="179387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trans alkene gives an epoxide with trans substituents.</a:t>
            </a:r>
            <a:endParaRPr/>
          </a:p>
        </p:txBody>
      </p:sp>
      <p:sp>
        <p:nvSpPr>
          <p:cNvPr id="311" name="Google Shape;311;p39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Epoxidation Mechanism</a:t>
            </a:r>
            <a:endParaRPr/>
          </a:p>
        </p:txBody>
      </p:sp>
      <p:pic>
        <p:nvPicPr>
          <p:cNvPr descr="smi75625_12_mc04" id="312" name="Google Shape;31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950" y="3298825"/>
            <a:ext cx="8324850" cy="27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0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18" name="Google Shape;318;p40"/>
          <p:cNvSpPr txBox="1"/>
          <p:nvPr/>
        </p:nvSpPr>
        <p:spPr>
          <a:xfrm>
            <a:off x="228600" y="990600"/>
            <a:ext cx="8686800" cy="1758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7" lvl="0" marL="1793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Disparlure, the sex pheromone of the gypsy moth, is synthesized by a stepwise sequence that uses an epoxidation reaction as the final step.</a:t>
            </a:r>
            <a:endParaRPr/>
          </a:p>
          <a:p>
            <a:pPr indent="-179387" lvl="0" marL="179387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Retrosynthetic analysis of disparlure illustrates three key operations:</a:t>
            </a:r>
            <a:endParaRPr/>
          </a:p>
        </p:txBody>
      </p:sp>
      <p:sp>
        <p:nvSpPr>
          <p:cNvPr id="319" name="Google Shape;319;p40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Retrosynthetic Analysis of Disparlure</a:t>
            </a:r>
            <a:endParaRPr/>
          </a:p>
        </p:txBody>
      </p:sp>
      <p:pic>
        <p:nvPicPr>
          <p:cNvPr descr="smi75625_12_p16" id="320" name="Google Shape;32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5250" y="2844800"/>
            <a:ext cx="5568950" cy="346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1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26" name="Google Shape;326;p41"/>
          <p:cNvSpPr txBox="1"/>
          <p:nvPr/>
        </p:nvSpPr>
        <p:spPr>
          <a:xfrm>
            <a:off x="228600" y="838200"/>
            <a:ext cx="1209675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rgbClr val="3366CC"/>
                </a:solidFill>
                <a:latin typeface="Tahoma"/>
                <a:ea typeface="Tahoma"/>
                <a:cs typeface="Tahoma"/>
                <a:sym typeface="Tahoma"/>
              </a:rPr>
              <a:t>Figure 12.9</a:t>
            </a:r>
            <a:endParaRPr/>
          </a:p>
        </p:txBody>
      </p:sp>
      <p:sp>
        <p:nvSpPr>
          <p:cNvPr id="327" name="Google Shape;327;p41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Synthesis of Disparlure</a:t>
            </a:r>
            <a:endParaRPr/>
          </a:p>
        </p:txBody>
      </p:sp>
      <p:pic>
        <p:nvPicPr>
          <p:cNvPr descr="smi75625_12_09" id="328" name="Google Shape;32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2900" y="762000"/>
            <a:ext cx="6007100" cy="584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228600" y="941387"/>
            <a:ext cx="8763000" cy="253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Sometimes, two carbon atoms are involved in a single oxidation or reduction reaction, and the net change in the number of C−H or C−Z bonds at both atoms must be taken into account.</a:t>
            </a:r>
            <a:endParaRPr/>
          </a:p>
          <a:p>
            <a:pPr indent="-223836" lvl="1" marL="223836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conversion of an alkyne to an alkene, or an alkene to an alkane, are examples of reduction because each process adds two new C−H bonds to the starting material.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238125" y="3810000"/>
            <a:ext cx="120015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rgbClr val="3366CC"/>
                </a:solidFill>
                <a:latin typeface="Tahoma"/>
                <a:ea typeface="Tahoma"/>
                <a:cs typeface="Tahoma"/>
                <a:sym typeface="Tahoma"/>
              </a:rPr>
              <a:t>Figure 12.2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Oxidation and Reduction of Hydrocarbons</a:t>
            </a:r>
            <a:endParaRPr/>
          </a:p>
        </p:txBody>
      </p:sp>
      <p:pic>
        <p:nvPicPr>
          <p:cNvPr descr="smi75625_12_02" id="111" name="Google Shape;11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3500437"/>
            <a:ext cx="5867400" cy="30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2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34" name="Google Shape;334;p42"/>
          <p:cNvSpPr txBox="1"/>
          <p:nvPr/>
        </p:nvSpPr>
        <p:spPr>
          <a:xfrm>
            <a:off x="228600" y="990600"/>
            <a:ext cx="8686800" cy="1852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7" lvl="0" marL="179387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Dihydroxylation 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addition of two hydroxy groups to a double bond, forming a 1,2-diol or glycol. </a:t>
            </a:r>
            <a:endParaRPr/>
          </a:p>
          <a:p>
            <a:pPr indent="-179387" lvl="0" marL="179387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Depending on the reagent, the two new OH groups can be added to the opposite sides (anti addition) or the same side (syn addition) of the double bond.</a:t>
            </a:r>
            <a:endParaRPr/>
          </a:p>
        </p:txBody>
      </p:sp>
      <p:sp>
        <p:nvSpPr>
          <p:cNvPr id="335" name="Google Shape;335;p42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Dihydroxylation</a:t>
            </a:r>
            <a:endParaRPr/>
          </a:p>
        </p:txBody>
      </p:sp>
      <p:pic>
        <p:nvPicPr>
          <p:cNvPr descr="smi75625_12_p17" id="336" name="Google Shape;33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050" y="2990850"/>
            <a:ext cx="8058150" cy="238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3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42" name="Google Shape;342;p43"/>
          <p:cNvSpPr txBox="1"/>
          <p:nvPr/>
        </p:nvSpPr>
        <p:spPr>
          <a:xfrm>
            <a:off x="228600" y="914400"/>
            <a:ext cx="8763000" cy="7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7" lvl="0" marL="179387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Anti dihydroxylation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achieved in two steps—epoxidation, followed by ring opening with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¯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OH or H</a:t>
            </a:r>
            <a:r>
              <a:rPr b="1" baseline="-25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30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cxnSp>
        <p:nvCxnSpPr>
          <p:cNvPr id="343" name="Google Shape;343;p43"/>
          <p:cNvCxnSpPr/>
          <p:nvPr/>
        </p:nvCxnSpPr>
        <p:spPr>
          <a:xfrm>
            <a:off x="381000" y="3962400"/>
            <a:ext cx="83058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44" name="Google Shape;344;p43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 Dihydroxylation via Epoxide</a:t>
            </a:r>
            <a:endParaRPr/>
          </a:p>
        </p:txBody>
      </p:sp>
      <p:pic>
        <p:nvPicPr>
          <p:cNvPr descr="smi75625_12_p18-01" id="345" name="Google Shape;34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7950" y="4116387"/>
            <a:ext cx="5861050" cy="2444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i75625_12_p18" id="346" name="Google Shape;346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0" y="1905000"/>
            <a:ext cx="5029200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4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52" name="Google Shape;352;p44"/>
          <p:cNvSpPr txBox="1"/>
          <p:nvPr/>
        </p:nvSpPr>
        <p:spPr>
          <a:xfrm>
            <a:off x="228600" y="1219200"/>
            <a:ext cx="86868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7" lvl="0" marL="179387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Syn hydroxylation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results when an alkene is treated with either KMnO</a:t>
            </a:r>
            <a:r>
              <a:rPr b="1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OsO</a:t>
            </a:r>
            <a:r>
              <a:rPr b="1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353" name="Google Shape;353;p44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 Dihydroxylation</a:t>
            </a:r>
            <a:endParaRPr/>
          </a:p>
        </p:txBody>
      </p:sp>
      <p:pic>
        <p:nvPicPr>
          <p:cNvPr descr="smi75625_12_p18-02" id="354" name="Google Shape;35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2050" y="2514600"/>
            <a:ext cx="729615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5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60" name="Google Shape;360;p45"/>
          <p:cNvSpPr txBox="1"/>
          <p:nvPr/>
        </p:nvSpPr>
        <p:spPr>
          <a:xfrm>
            <a:off x="228600" y="914400"/>
            <a:ext cx="8763000" cy="11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7" lvl="0" marL="179387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reagent adds two oxygen atoms in a syn fashion.</a:t>
            </a:r>
            <a:endParaRPr/>
          </a:p>
          <a:p>
            <a:pPr indent="-179387" lvl="0" marL="179387" marR="0" rtl="0" algn="just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Hydrolysis of the cyclic intermediate cleaves the metal oxygen bonds, forming a </a:t>
            </a:r>
            <a:r>
              <a:rPr b="1" i="1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cis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-1,2-diol.</a:t>
            </a:r>
            <a:endParaRPr/>
          </a:p>
        </p:txBody>
      </p:sp>
      <p:sp>
        <p:nvSpPr>
          <p:cNvPr id="361" name="Google Shape;361;p45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Mechanism of Syn Dihydroxylation</a:t>
            </a:r>
            <a:endParaRPr/>
          </a:p>
        </p:txBody>
      </p:sp>
      <p:pic>
        <p:nvPicPr>
          <p:cNvPr descr="smi75625_12_p19" id="362" name="Google Shape;36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5200" y="2217737"/>
            <a:ext cx="4622800" cy="3673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i75625_12_p19" id="363" name="Google Shape;36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2149475"/>
            <a:ext cx="5994400" cy="394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6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69" name="Google Shape;369;p46"/>
          <p:cNvSpPr txBox="1"/>
          <p:nvPr/>
        </p:nvSpPr>
        <p:spPr>
          <a:xfrm>
            <a:off x="228600" y="914400"/>
            <a:ext cx="8763000" cy="2079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7" lvl="0" marL="179387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Dihydroxylation can also be carried out by using a catalytic amount of OsO</a:t>
            </a:r>
            <a:r>
              <a:rPr b="1" baseline="-25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if the oxidant </a:t>
            </a:r>
            <a:r>
              <a:rPr b="1" i="1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-methylmorpholine </a:t>
            </a:r>
            <a:r>
              <a:rPr b="1" i="1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-oxide (NMO) is added.</a:t>
            </a:r>
            <a:endParaRPr/>
          </a:p>
          <a:p>
            <a:pPr indent="-179387" lvl="0" marL="179387" marR="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catalytic process, dihydroxylation of the double bond converts the Os</a:t>
            </a:r>
            <a:r>
              <a:rPr b="1" baseline="30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b="1" baseline="30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oxidant into an Os</a:t>
            </a:r>
            <a:r>
              <a:rPr b="1" baseline="30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1" baseline="30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product, which is then </a:t>
            </a:r>
            <a:b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re-oxidized by NMO to Os</a:t>
            </a:r>
            <a:r>
              <a:rPr b="1" baseline="30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b="1" baseline="30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sp>
        <p:nvSpPr>
          <p:cNvPr id="370" name="Google Shape;370;p46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Catalytic Syn Dihydroxylation</a:t>
            </a:r>
            <a:endParaRPr/>
          </a:p>
        </p:txBody>
      </p:sp>
      <p:pic>
        <p:nvPicPr>
          <p:cNvPr descr="smi75625_12_p19-01" id="371" name="Google Shape;37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3178175"/>
            <a:ext cx="5181600" cy="322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7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77" name="Google Shape;377;p47"/>
          <p:cNvSpPr txBox="1"/>
          <p:nvPr/>
        </p:nvSpPr>
        <p:spPr>
          <a:xfrm>
            <a:off x="228600" y="914400"/>
            <a:ext cx="8686800" cy="11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7" lvl="0" marL="179387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Oxidative cleavage of an alkene breaks both the σ and π bonds of the double bond to form two carbonyl compounds. </a:t>
            </a:r>
            <a:endParaRPr/>
          </a:p>
          <a:p>
            <a:pPr indent="-179387" lvl="0" marL="179387" marR="0" rtl="0" algn="just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Cleavage with ozone (O</a:t>
            </a:r>
            <a:r>
              <a:rPr b="1" baseline="-25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is called </a:t>
            </a:r>
            <a:r>
              <a:rPr b="1" i="0" lang="en-US" sz="21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ozonolysis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cxnSp>
        <p:nvCxnSpPr>
          <p:cNvPr id="378" name="Google Shape;378;p47"/>
          <p:cNvCxnSpPr/>
          <p:nvPr/>
        </p:nvCxnSpPr>
        <p:spPr>
          <a:xfrm>
            <a:off x="304800" y="4343400"/>
            <a:ext cx="85344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79" name="Google Shape;379;p47"/>
          <p:cNvSpPr txBox="1"/>
          <p:nvPr/>
        </p:nvSpPr>
        <p:spPr>
          <a:xfrm>
            <a:off x="152400" y="152400"/>
            <a:ext cx="87630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Ozonolysis: Oxidative Cleavage of Alkenes</a:t>
            </a:r>
            <a:endParaRPr/>
          </a:p>
        </p:txBody>
      </p:sp>
      <p:pic>
        <p:nvPicPr>
          <p:cNvPr descr="smi75625_12_p20" id="380" name="Google Shape;38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2438400"/>
            <a:ext cx="3525837" cy="844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i75625_12_p20" id="381" name="Google Shape;381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3000" y="2438400"/>
            <a:ext cx="6076950" cy="1454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i75625_12_p20-01" id="382" name="Google Shape;382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38350" y="4591050"/>
            <a:ext cx="5048250" cy="20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8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88" name="Google Shape;388;p48"/>
          <p:cNvSpPr txBox="1"/>
          <p:nvPr/>
        </p:nvSpPr>
        <p:spPr>
          <a:xfrm>
            <a:off x="228600" y="1066800"/>
            <a:ext cx="8839200" cy="2079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7" lvl="0" marL="179387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Addition of O</a:t>
            </a:r>
            <a:r>
              <a:rPr b="1" baseline="-25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the π bond of an alkene forms an unstable intermediate called a </a:t>
            </a:r>
            <a:r>
              <a:rPr b="1" i="0" lang="en-US" sz="21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molozonide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which rearranges to an </a:t>
            </a:r>
            <a:r>
              <a:rPr b="1" i="0" lang="en-US" sz="21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ozonide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a stepwise process.</a:t>
            </a:r>
            <a:endParaRPr/>
          </a:p>
          <a:p>
            <a:pPr indent="-179387" lvl="0" marL="179387" marR="0" rtl="0" algn="just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unstable ozonide is reduced to afford carbonyl compounds. Zn (in H</a:t>
            </a:r>
            <a:r>
              <a:rPr b="1" baseline="-25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O) or dimethylsulfide (CH</a:t>
            </a:r>
            <a:r>
              <a:rPr b="1" baseline="-25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</a:t>
            </a:r>
            <a:r>
              <a:rPr b="1" baseline="-25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are two common reagents used to convert the ozonide into carbonyl compounds.</a:t>
            </a:r>
            <a:endParaRPr/>
          </a:p>
        </p:txBody>
      </p:sp>
      <p:sp>
        <p:nvSpPr>
          <p:cNvPr id="389" name="Google Shape;389;p48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Mechanism of Ozonolysis</a:t>
            </a:r>
            <a:endParaRPr/>
          </a:p>
        </p:txBody>
      </p:sp>
      <p:pic>
        <p:nvPicPr>
          <p:cNvPr descr="smi75625_12_p20-02" id="390" name="Google Shape;39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575" y="3735387"/>
            <a:ext cx="7896225" cy="190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9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96" name="Google Shape;396;p49"/>
          <p:cNvSpPr txBox="1"/>
          <p:nvPr/>
        </p:nvSpPr>
        <p:spPr>
          <a:xfrm>
            <a:off x="228600" y="1066800"/>
            <a:ext cx="8763000" cy="278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7" lvl="0" marL="179387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Ozonolysis of dienes or other polyenes results in oxidative cleavage of all C=C bonds.</a:t>
            </a:r>
            <a:endParaRPr/>
          </a:p>
          <a:p>
            <a:pPr indent="-179387" lvl="0" marL="179387" marR="0" rtl="0" algn="just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oxidative cleavage involves a double bond that is part of a ring, the ring opens up affording a single chain with two carbonyls at the carbons where the double bonds were originally.</a:t>
            </a:r>
            <a:endParaRPr/>
          </a:p>
          <a:p>
            <a:pPr indent="-179387" lvl="0" marL="179387" marR="0" rtl="0" algn="just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Oxidative cleavage is a valuable tool in structure determination, helping to pinpoint the location of double bonds in complex alkene structures.</a:t>
            </a:r>
            <a:endParaRPr/>
          </a:p>
        </p:txBody>
      </p:sp>
      <p:sp>
        <p:nvSpPr>
          <p:cNvPr id="397" name="Google Shape;397;p49"/>
          <p:cNvSpPr txBox="1"/>
          <p:nvPr/>
        </p:nvSpPr>
        <p:spPr>
          <a:xfrm>
            <a:off x="152400" y="152400"/>
            <a:ext cx="87630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Oxidative Cleavage of Rings</a:t>
            </a:r>
            <a:r>
              <a:rPr b="1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descr="smi75625_12_p21" id="398" name="Google Shape;398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025" y="3987800"/>
            <a:ext cx="7419975" cy="205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0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04" name="Google Shape;404;p50"/>
          <p:cNvSpPr txBox="1"/>
          <p:nvPr/>
        </p:nvSpPr>
        <p:spPr>
          <a:xfrm>
            <a:off x="228600" y="1066800"/>
            <a:ext cx="8839200" cy="192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7" lvl="0" marL="179387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Alkynes undergo oxidative cleavage of the σ and both π bonds of the triple bond. </a:t>
            </a:r>
            <a:endParaRPr/>
          </a:p>
          <a:p>
            <a:pPr indent="-179387" lvl="0" marL="179387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Internal alkynes are oxidized to carboxylic acids (RCOOH).</a:t>
            </a:r>
            <a:endParaRPr/>
          </a:p>
          <a:p>
            <a:pPr indent="-179387" lvl="0" marL="179387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Terminal alkynes afford a carboxylic acid and CO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the </a:t>
            </a:r>
            <a:b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hybridized C-H bond.</a:t>
            </a:r>
            <a:endParaRPr/>
          </a:p>
        </p:txBody>
      </p:sp>
      <p:sp>
        <p:nvSpPr>
          <p:cNvPr id="405" name="Google Shape;405;p50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Oxidative Cleavage of Alkynes</a:t>
            </a:r>
            <a:endParaRPr/>
          </a:p>
        </p:txBody>
      </p:sp>
      <p:pic>
        <p:nvPicPr>
          <p:cNvPr descr="smi75625_12_p22" id="406" name="Google Shape;40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276600"/>
            <a:ext cx="7753350" cy="250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1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12" name="Google Shape;412;p51"/>
          <p:cNvSpPr txBox="1"/>
          <p:nvPr/>
        </p:nvSpPr>
        <p:spPr>
          <a:xfrm>
            <a:off x="228600" y="1066800"/>
            <a:ext cx="8839200" cy="192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7" lvl="0" marL="179387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Alkynes undergo oxidative cleavage of the σ and both π bonds of the triple bond. </a:t>
            </a:r>
            <a:endParaRPr/>
          </a:p>
          <a:p>
            <a:pPr indent="-179387" lvl="0" marL="179387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Internal alkynes are oxidized to carboxylic acids (RCOOH).</a:t>
            </a:r>
            <a:endParaRPr/>
          </a:p>
          <a:p>
            <a:pPr indent="-179387" lvl="0" marL="179387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Terminal alkynes afford a carboxylic acid and CO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the </a:t>
            </a:r>
            <a:b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hybridized C-H bond.</a:t>
            </a:r>
            <a:endParaRPr/>
          </a:p>
        </p:txBody>
      </p:sp>
      <p:sp>
        <p:nvSpPr>
          <p:cNvPr id="413" name="Google Shape;413;p51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Oxidative Cleavage of Alkynes</a:t>
            </a:r>
            <a:endParaRPr/>
          </a:p>
        </p:txBody>
      </p:sp>
      <p:pic>
        <p:nvPicPr>
          <p:cNvPr id="414" name="Google Shape;41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2512" y="3276600"/>
            <a:ext cx="675005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17" name="Google Shape;117;p16"/>
          <p:cNvSpPr txBox="1"/>
          <p:nvPr/>
        </p:nvSpPr>
        <p:spPr>
          <a:xfrm>
            <a:off x="228600" y="914400"/>
            <a:ext cx="8686800" cy="4081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three types of reductions differing in how H</a:t>
            </a:r>
            <a:r>
              <a:rPr b="1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added.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simplest reducing agent is H</a:t>
            </a:r>
            <a:r>
              <a:rPr b="1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Reductions using H</a:t>
            </a:r>
            <a:r>
              <a:rPr b="1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carried out with a metal catalyst.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second way is to add two protons and two electrons to a substrate—that is, H</a:t>
            </a:r>
            <a:r>
              <a:rPr b="1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2H</a:t>
            </a:r>
            <a:r>
              <a:rPr b="1" baseline="30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+ 2e</a:t>
            </a:r>
            <a:r>
              <a:rPr b="1" baseline="30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223837" lvl="2" marL="681037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Reductions of this sort use alkali metals as a source of electrons, and liquid ammonia as a source of protons.</a:t>
            </a:r>
            <a:endParaRPr/>
          </a:p>
          <a:p>
            <a:pPr indent="-223837" lvl="2" marL="681037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are called </a:t>
            </a:r>
            <a:r>
              <a:rPr b="1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dissolving metal reductions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Reductions of Organic Molecules</a:t>
            </a:r>
            <a:endParaRPr/>
          </a:p>
        </p:txBody>
      </p:sp>
      <p:pic>
        <p:nvPicPr>
          <p:cNvPr descr="smi75625_12_p03" id="119" name="Google Shape;11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2875" y="5033962"/>
            <a:ext cx="5521325" cy="147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2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20" name="Google Shape;420;p52"/>
          <p:cNvSpPr txBox="1"/>
          <p:nvPr/>
        </p:nvSpPr>
        <p:spPr>
          <a:xfrm>
            <a:off x="228600" y="685800"/>
            <a:ext cx="8686800" cy="412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7" lvl="0" marL="1793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Alcohols are oxidized to a variety of carbonyl compounds.</a:t>
            </a:r>
            <a:endParaRPr/>
          </a:p>
        </p:txBody>
      </p:sp>
      <p:sp>
        <p:nvSpPr>
          <p:cNvPr id="421" name="Google Shape;421;p52"/>
          <p:cNvSpPr txBox="1"/>
          <p:nvPr/>
        </p:nvSpPr>
        <p:spPr>
          <a:xfrm>
            <a:off x="152400" y="0"/>
            <a:ext cx="87630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Oxidation of Alcohols</a:t>
            </a:r>
            <a:endParaRPr/>
          </a:p>
        </p:txBody>
      </p:sp>
      <p:pic>
        <p:nvPicPr>
          <p:cNvPr id="422" name="Google Shape;42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050" y="1219200"/>
            <a:ext cx="6848475" cy="515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3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28" name="Google Shape;428;p53"/>
          <p:cNvSpPr txBox="1"/>
          <p:nvPr/>
        </p:nvSpPr>
        <p:spPr>
          <a:xfrm>
            <a:off x="228600" y="990600"/>
            <a:ext cx="8839200" cy="293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7" lvl="0" marL="179387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Oxidation of alcohols to carbonyl compounds is typically carried out with Cr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6+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oxidants, which are reduced to Cr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3+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products.</a:t>
            </a:r>
            <a:endParaRPr/>
          </a:p>
          <a:p>
            <a:pPr indent="-179387" lvl="0" marL="179387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Na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K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strong, nonselective oxidants used in aqueous acid (H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H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O).</a:t>
            </a:r>
            <a:endParaRPr/>
          </a:p>
          <a:p>
            <a:pPr indent="-179387" lvl="0" marL="179387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PCC is soluble in CH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(dichloromethane) and can be used without strong acid present, making it a more selective, milder oxidant.</a:t>
            </a:r>
            <a:endParaRPr/>
          </a:p>
        </p:txBody>
      </p:sp>
      <p:sp>
        <p:nvSpPr>
          <p:cNvPr id="429" name="Google Shape;429;p53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Chromium Oxidizing Reagents</a:t>
            </a:r>
            <a:endParaRPr/>
          </a:p>
        </p:txBody>
      </p:sp>
      <p:pic>
        <p:nvPicPr>
          <p:cNvPr descr="smi75625_12_p14" id="430" name="Google Shape;43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3200" y="4267200"/>
            <a:ext cx="3225800" cy="1149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i75625_12_p14" id="431" name="Google Shape;431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4114800"/>
            <a:ext cx="5613400" cy="2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4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37" name="Google Shape;437;p54"/>
          <p:cNvSpPr txBox="1"/>
          <p:nvPr/>
        </p:nvSpPr>
        <p:spPr>
          <a:xfrm>
            <a:off x="228600" y="1082675"/>
            <a:ext cx="86868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7" lvl="0" marL="1793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of the Cr</a:t>
            </a:r>
            <a:r>
              <a:rPr b="1" baseline="30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6+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oxidants effectively oxidize 2° alcohols to ketones.</a:t>
            </a:r>
            <a:endParaRPr/>
          </a:p>
        </p:txBody>
      </p:sp>
      <p:sp>
        <p:nvSpPr>
          <p:cNvPr id="438" name="Google Shape;438;p54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Oxidation of 2° Alcohols</a:t>
            </a:r>
            <a:endParaRPr/>
          </a:p>
        </p:txBody>
      </p:sp>
      <p:pic>
        <p:nvPicPr>
          <p:cNvPr descr="smi75625_12_p23" id="439" name="Google Shape;43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289175"/>
            <a:ext cx="7432675" cy="205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5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45" name="Google Shape;445;p55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Mechanism of CrO</a:t>
            </a:r>
            <a:r>
              <a:rPr b="1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Oxidation of Alcohols</a:t>
            </a:r>
            <a:endParaRPr/>
          </a:p>
        </p:txBody>
      </p:sp>
      <p:pic>
        <p:nvPicPr>
          <p:cNvPr descr="smi75625_12_mc05" id="446" name="Google Shape;446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136650"/>
            <a:ext cx="7867650" cy="434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6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52" name="Google Shape;452;p56"/>
          <p:cNvSpPr txBox="1"/>
          <p:nvPr/>
        </p:nvSpPr>
        <p:spPr>
          <a:xfrm>
            <a:off x="228600" y="1066800"/>
            <a:ext cx="8763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7" lvl="0" marL="1793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alcohols are oxidized to either aldehydes or carboxylic acids, depending on the reagent.</a:t>
            </a:r>
            <a:endParaRPr/>
          </a:p>
        </p:txBody>
      </p:sp>
      <p:sp>
        <p:nvSpPr>
          <p:cNvPr id="453" name="Google Shape;453;p56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Oxidation of 1° Alcohols</a:t>
            </a:r>
            <a:endParaRPr/>
          </a:p>
        </p:txBody>
      </p:sp>
      <p:pic>
        <p:nvPicPr>
          <p:cNvPr descr="smi75625_12_p23-01" id="454" name="Google Shape;454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075" y="1990725"/>
            <a:ext cx="7959725" cy="39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7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60" name="Google Shape;460;p57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Mechanism of Oxidation of 1° Alcohols </a:t>
            </a:r>
            <a:endParaRPr/>
          </a:p>
        </p:txBody>
      </p:sp>
      <p:pic>
        <p:nvPicPr>
          <p:cNvPr descr="smi75625_12_mc06" id="461" name="Google Shape;461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676400"/>
            <a:ext cx="6610350" cy="3635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i75625_12_mc06" id="462" name="Google Shape;462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50" y="1066800"/>
            <a:ext cx="7562850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8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68" name="Google Shape;468;p58"/>
          <p:cNvSpPr txBox="1"/>
          <p:nvPr/>
        </p:nvSpPr>
        <p:spPr>
          <a:xfrm>
            <a:off x="228600" y="914400"/>
            <a:ext cx="8763000" cy="6111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7" lvl="0" marL="179387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</a:t>
            </a:r>
            <a:r>
              <a:rPr b="1" baseline="30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6+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oxidations are characterized by a color change, as the red-orange Cr</a:t>
            </a:r>
            <a:r>
              <a:rPr b="1" baseline="30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6+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reagent is reduced to green Cr</a:t>
            </a:r>
            <a:r>
              <a:rPr b="1" baseline="30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3+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179387" lvl="0" marL="179387" marR="0" rtl="0" algn="just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devices used to measure blood alcohol content make use of this color change.</a:t>
            </a:r>
            <a:endParaRPr/>
          </a:p>
          <a:p>
            <a:pPr indent="-179387" lvl="0" marL="179387" marR="0" rtl="0" algn="just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Blood alcohol level can be determined by having an individual blow into a tube containing K</a:t>
            </a:r>
            <a:r>
              <a:rPr b="1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</a:t>
            </a:r>
            <a:r>
              <a:rPr b="1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H</a:t>
            </a:r>
            <a:r>
              <a:rPr b="1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an inert solid.</a:t>
            </a:r>
            <a:endParaRPr/>
          </a:p>
          <a:p>
            <a:pPr indent="-179387" lvl="0" marL="179387" marR="0" rtl="0" algn="just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higher the concentration of CH</a:t>
            </a:r>
            <a:r>
              <a:rPr b="1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1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OH in the breath, the more Cr</a:t>
            </a:r>
            <a:r>
              <a:rPr b="1" baseline="30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6+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reduced, and the farther the green Cr</a:t>
            </a:r>
            <a:r>
              <a:rPr b="1" baseline="30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3+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color extends down the length of the sample tube.</a:t>
            </a:r>
            <a:endParaRPr/>
          </a:p>
          <a:p>
            <a:pPr indent="-179387" lvl="0" marL="179387" marR="0" rtl="0" algn="just">
              <a:lnSpc>
                <a:spcPct val="90000"/>
              </a:lnSpc>
              <a:spcBef>
                <a:spcPts val="16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higher the concentration of the extent of the green color is then correlated with blood alcohol levels.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58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Blood Alcohol Screening for 1° Alcohols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9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75" name="Google Shape;475;p59"/>
          <p:cNvSpPr txBox="1"/>
          <p:nvPr/>
        </p:nvSpPr>
        <p:spPr>
          <a:xfrm>
            <a:off x="152400" y="2514600"/>
            <a:ext cx="1311275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rgbClr val="3366CC"/>
                </a:solidFill>
                <a:latin typeface="Tahoma"/>
                <a:ea typeface="Tahoma"/>
                <a:cs typeface="Tahoma"/>
                <a:sym typeface="Tahoma"/>
              </a:rPr>
              <a:t>Figure 12.10</a:t>
            </a:r>
            <a:endParaRPr/>
          </a:p>
        </p:txBody>
      </p:sp>
      <p:sp>
        <p:nvSpPr>
          <p:cNvPr id="476" name="Google Shape;476;p59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Blood Alcohol Screening for 1° Alcohols</a:t>
            </a:r>
            <a:endParaRPr/>
          </a:p>
        </p:txBody>
      </p:sp>
      <p:sp>
        <p:nvSpPr>
          <p:cNvPr id="477" name="Google Shape;477;p59"/>
          <p:cNvSpPr txBox="1"/>
          <p:nvPr/>
        </p:nvSpPr>
        <p:spPr>
          <a:xfrm>
            <a:off x="76200" y="1066800"/>
            <a:ext cx="8915400" cy="1108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7" lvl="0" marL="179387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oxidation of CH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OH with K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form CH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COOH and Cr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3+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was the first available method for the routine testing of alcohol concentration in exhaled air. </a:t>
            </a:r>
            <a:endParaRPr/>
          </a:p>
        </p:txBody>
      </p:sp>
      <p:pic>
        <p:nvPicPr>
          <p:cNvPr descr="smi75625_12_10" id="478" name="Google Shape;47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2514600"/>
            <a:ext cx="6416675" cy="31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0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84" name="Google Shape;484;p60"/>
          <p:cNvSpPr txBox="1"/>
          <p:nvPr/>
        </p:nvSpPr>
        <p:spPr>
          <a:xfrm>
            <a:off x="228600" y="914400"/>
            <a:ext cx="8763000" cy="500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7" lvl="0" marL="179387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Green chemistry is the use of environmentally benign methods to synthesize compounds.</a:t>
            </a:r>
            <a:endParaRPr/>
          </a:p>
          <a:p>
            <a:pPr indent="-179387" lvl="0" marL="179387" marR="0" rtl="0" algn="just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Its purpose is to use safer reagents and less solvent, and develop reactions that form fewer by-products and generate less waste.</a:t>
            </a:r>
            <a:endParaRPr/>
          </a:p>
          <a:p>
            <a:pPr indent="-179387" lvl="0" marL="179387" marR="0" rtl="0" algn="just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many oxidation methods use toxic reagents (such as OsO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O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and corrosive acids such as H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or generate carcinogenic by-products (such as Cr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3+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alternative less problematic regents have been developed.</a:t>
            </a:r>
            <a:endParaRPr/>
          </a:p>
          <a:p>
            <a:pPr indent="-179387" lvl="2" marL="636587" marR="0" rtl="0" algn="just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method uses a polymer supported Cr</a:t>
            </a:r>
            <a:r>
              <a:rPr b="1" baseline="3000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3+ </a:t>
            </a: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reagent—Amberlyte A-26 resin-HCrO</a:t>
            </a:r>
            <a:r>
              <a:rPr b="1" baseline="-2500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—that avoids the use of strong acid, and forms a Cr</a:t>
            </a:r>
            <a:r>
              <a:rPr b="1" baseline="3000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3+ </a:t>
            </a: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by-product that can easily be removed from the product by filtration.</a:t>
            </a:r>
            <a:endParaRPr/>
          </a:p>
        </p:txBody>
      </p:sp>
      <p:sp>
        <p:nvSpPr>
          <p:cNvPr id="485" name="Google Shape;485;p60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Green Chemistry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1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91" name="Google Shape;491;p61"/>
          <p:cNvSpPr txBox="1"/>
          <p:nvPr/>
        </p:nvSpPr>
        <p:spPr>
          <a:xfrm>
            <a:off x="228600" y="838200"/>
            <a:ext cx="8915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7" lvl="0" marL="179387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Heating the insoluble polymeric reagent with an alcohol results in oxidation to a carbonyl compound.</a:t>
            </a:r>
            <a:endParaRPr/>
          </a:p>
        </p:txBody>
      </p:sp>
      <p:sp>
        <p:nvSpPr>
          <p:cNvPr id="492" name="Google Shape;492;p61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Green Oxidizing Reagent</a:t>
            </a:r>
            <a:endParaRPr/>
          </a:p>
        </p:txBody>
      </p:sp>
      <p:sp>
        <p:nvSpPr>
          <p:cNvPr id="493" name="Google Shape;493;p61"/>
          <p:cNvSpPr txBox="1"/>
          <p:nvPr/>
        </p:nvSpPr>
        <p:spPr>
          <a:xfrm>
            <a:off x="304800" y="3657600"/>
            <a:ext cx="8686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7" lvl="0" marL="179387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Amberlyst A-26 resin-HCrO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¯, 1° alcohols are oxidized to aldehydes and 2° alcohols are oxidized to ketones.</a:t>
            </a:r>
            <a:endParaRPr/>
          </a:p>
        </p:txBody>
      </p:sp>
      <p:pic>
        <p:nvPicPr>
          <p:cNvPr descr="smi75625_12_p25" id="494" name="Google Shape;494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4475" y="1854200"/>
            <a:ext cx="5572125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i75625_12_p25-01" id="495" name="Google Shape;495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1575" y="4572000"/>
            <a:ext cx="5915025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25" name="Google Shape;125;p17"/>
          <p:cNvSpPr txBox="1"/>
          <p:nvPr/>
        </p:nvSpPr>
        <p:spPr>
          <a:xfrm>
            <a:off x="228600" y="914400"/>
            <a:ext cx="8686800" cy="3232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third way to add H</a:t>
            </a:r>
            <a:r>
              <a:rPr b="1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to add </a:t>
            </a:r>
            <a:r>
              <a:rPr b="1" i="0" lang="en-US" sz="2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hydride (H</a:t>
            </a:r>
            <a:r>
              <a:rPr b="1" i="0" lang="en-US" sz="19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¯</a:t>
            </a:r>
            <a:r>
              <a:rPr b="1" i="0" lang="en-US" sz="2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a proton (H</a:t>
            </a:r>
            <a:r>
              <a:rPr b="1" baseline="30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most common hydride reducing agents contain a hydrogen atom bonded to boron or aluminum. 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Simple examples include sodium borohydride (NaBH</a:t>
            </a:r>
            <a:r>
              <a:rPr b="1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and lithium aluminum hydride (LiAlH</a:t>
            </a:r>
            <a:r>
              <a:rPr b="1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NaBH</a:t>
            </a:r>
            <a:r>
              <a:rPr b="1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LiAlH</a:t>
            </a:r>
            <a:r>
              <a:rPr b="1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deliver H</a:t>
            </a:r>
            <a:r>
              <a:rPr b="1" i="0" lang="en-US" sz="1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¯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the substrate, and then a proton is added from H</a:t>
            </a:r>
            <a:r>
              <a:rPr b="1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or an alcohol.</a:t>
            </a:r>
            <a:endParaRPr/>
          </a:p>
        </p:txBody>
      </p:sp>
      <p:sp>
        <p:nvSpPr>
          <p:cNvPr id="126" name="Google Shape;126;p17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Hydride Reduction</a:t>
            </a:r>
            <a:endParaRPr/>
          </a:p>
        </p:txBody>
      </p:sp>
      <p:pic>
        <p:nvPicPr>
          <p:cNvPr descr="smi75625_12_p03-01" id="127" name="Google Shape;12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4343400"/>
            <a:ext cx="4495800" cy="205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2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01" name="Google Shape;501;p62"/>
          <p:cNvSpPr txBox="1"/>
          <p:nvPr/>
        </p:nvSpPr>
        <p:spPr>
          <a:xfrm>
            <a:off x="228600" y="838200"/>
            <a:ext cx="89154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7" lvl="0" marL="179387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Potassium peroxymonosulfate, KHSO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sulfur derivative of hydrogen peroxide.</a:t>
            </a:r>
            <a:endParaRPr/>
          </a:p>
          <a:p>
            <a:pPr indent="-179387" lvl="0" marL="179387" marR="0" rtl="0" algn="just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Sold as a triple salt (2 KHSO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.KHSO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.K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called Oxone.</a:t>
            </a:r>
            <a:endParaRPr/>
          </a:p>
          <a:p>
            <a:pPr indent="-179387" lvl="0" marL="179387" marR="0" rtl="0" algn="just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Oxone oxidizes a variety of functional groups without the presence of a heavy metal like chromium or magnesium.</a:t>
            </a:r>
            <a:endParaRPr/>
          </a:p>
          <a:p>
            <a:pPr indent="-179387" lvl="0" marL="179387" marR="0" rtl="0" algn="just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weak oxygen-oxygen bond of the reagent is cleaved during oxidation.</a:t>
            </a:r>
            <a:endParaRPr/>
          </a:p>
        </p:txBody>
      </p:sp>
      <p:sp>
        <p:nvSpPr>
          <p:cNvPr id="502" name="Google Shape;502;p62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Green Oxidizing Reagent - Oxone</a:t>
            </a:r>
            <a:endParaRPr/>
          </a:p>
        </p:txBody>
      </p:sp>
      <p:pic>
        <p:nvPicPr>
          <p:cNvPr id="503" name="Google Shape;503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4675" y="3992562"/>
            <a:ext cx="5229225" cy="228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3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09" name="Google Shape;509;p63"/>
          <p:cNvSpPr txBox="1"/>
          <p:nvPr/>
        </p:nvSpPr>
        <p:spPr>
          <a:xfrm>
            <a:off x="152400" y="990600"/>
            <a:ext cx="8839200" cy="2597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7" lvl="0" marL="179387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body, ingested ethanol is oxidized in the liver first to CH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 (acetaldehyde), and then to CH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(the acetate anion) catalyzed by alcohol dehydrogenase.</a:t>
            </a:r>
            <a:endParaRPr/>
          </a:p>
          <a:p>
            <a:pPr indent="-179387" lvl="0" marL="179387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more ethanol is ingested than can be metabolized, the concentration of acetaldehyde increases. </a:t>
            </a:r>
            <a:endParaRPr/>
          </a:p>
          <a:p>
            <a:pPr indent="-179387" lvl="0" marL="179387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Acetaldehyde, which is toxic, is responsible for the feelings associated with a hangover.</a:t>
            </a:r>
            <a:endParaRPr/>
          </a:p>
        </p:txBody>
      </p:sp>
      <p:sp>
        <p:nvSpPr>
          <p:cNvPr id="510" name="Google Shape;510;p63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Metabolism of Ethanol</a:t>
            </a:r>
            <a:endParaRPr/>
          </a:p>
        </p:txBody>
      </p:sp>
      <p:pic>
        <p:nvPicPr>
          <p:cNvPr descr="smi75625_12_p26" id="511" name="Google Shape;511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4038600"/>
            <a:ext cx="6565900" cy="127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4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17" name="Google Shape;517;p64"/>
          <p:cNvSpPr txBox="1"/>
          <p:nvPr/>
        </p:nvSpPr>
        <p:spPr>
          <a:xfrm>
            <a:off x="304800" y="1066800"/>
            <a:ext cx="8686800" cy="2259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7" lvl="0" marL="179387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methanol is ingested, it is metabolized by the same enzyme to give an aldehyde and an acid: formaldehyde and formic acid. </a:t>
            </a:r>
            <a:endParaRPr/>
          </a:p>
          <a:p>
            <a:pPr indent="-179387" lvl="0" marL="179387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compounds are extremely toxic since they cannot be used by the body. </a:t>
            </a:r>
            <a:endParaRPr/>
          </a:p>
          <a:p>
            <a:pPr indent="-179387" lvl="0" marL="179387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Blood pH decreases, and blindness and death can follow. </a:t>
            </a:r>
            <a:endParaRPr/>
          </a:p>
        </p:txBody>
      </p:sp>
      <p:sp>
        <p:nvSpPr>
          <p:cNvPr id="518" name="Google Shape;518;p64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Metabolism of Methanol</a:t>
            </a:r>
            <a:endParaRPr/>
          </a:p>
        </p:txBody>
      </p:sp>
      <p:pic>
        <p:nvPicPr>
          <p:cNvPr descr="smi75625_12_p26-01" id="519" name="Google Shape;519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3962" y="3962400"/>
            <a:ext cx="6696075" cy="149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5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25" name="Google Shape;525;p65"/>
          <p:cNvSpPr txBox="1"/>
          <p:nvPr/>
        </p:nvSpPr>
        <p:spPr>
          <a:xfrm>
            <a:off x="228600" y="1143000"/>
            <a:ext cx="8686800" cy="1108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7" lvl="0" marL="179387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Achiral starting materials react with achiral reagents to give either achiral products, or a racemic mixture of two enantiomers.</a:t>
            </a:r>
            <a:endParaRPr/>
          </a:p>
        </p:txBody>
      </p:sp>
      <p:sp>
        <p:nvSpPr>
          <p:cNvPr id="526" name="Google Shape;526;p65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Achiral Reactions</a:t>
            </a:r>
            <a:endParaRPr/>
          </a:p>
        </p:txBody>
      </p:sp>
      <p:pic>
        <p:nvPicPr>
          <p:cNvPr descr="smi75625_12_p27" id="527" name="Google Shape;527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2505075"/>
            <a:ext cx="7661275" cy="22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6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33" name="Google Shape;533;p66"/>
          <p:cNvSpPr txBox="1"/>
          <p:nvPr/>
        </p:nvSpPr>
        <p:spPr>
          <a:xfrm>
            <a:off x="228600" y="1066800"/>
            <a:ext cx="8763000" cy="275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7" lvl="0" marL="179387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b="1" i="0" lang="en-US" sz="21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Sharpless epoxidation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double bonds of allylic alcohols are oxidized to epoxides.</a:t>
            </a:r>
            <a:endParaRPr/>
          </a:p>
          <a:p>
            <a:pPr indent="-179387" lvl="0" marL="179387" marR="0" rtl="0" algn="just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the formation of only one enantiomer is favored, the reaction is said to be </a:t>
            </a:r>
            <a:r>
              <a:rPr b="1" i="0" lang="en-US" sz="21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enantioselective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179387" lvl="0" marL="179387" marR="0" rtl="0" algn="just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enantioselective reaction affords predominantly or exclusively one enantiomer.</a:t>
            </a:r>
            <a:endParaRPr/>
          </a:p>
          <a:p>
            <a:pPr indent="-179387" lvl="0" marL="179387" marR="0" rtl="0" algn="just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reaction that converts an achiral starting material into predominantly one enantiomer is called an </a:t>
            </a:r>
            <a:r>
              <a:rPr b="1" i="0" lang="en-US" sz="21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asymmetric reaction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534" name="Google Shape;534;p66"/>
          <p:cNvSpPr txBox="1"/>
          <p:nvPr/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Sharpless Epoxidation–</a:t>
            </a:r>
            <a:b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Enantioselective Reaction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descr="smi75625_12_p27-01" id="535" name="Google Shape;53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3962400"/>
            <a:ext cx="7527925" cy="213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7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41" name="Google Shape;541;p67"/>
          <p:cNvSpPr txBox="1"/>
          <p:nvPr/>
        </p:nvSpPr>
        <p:spPr>
          <a:xfrm>
            <a:off x="228600" y="990600"/>
            <a:ext cx="8686800" cy="330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7" lvl="0" marL="179387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Sharpless reagent consists of three different components: </a:t>
            </a: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tert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-butylhydroperoxide (CH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COOH; a titanium catalyst—usually titanium(IV) isopropoxide, Ti[OCH(CH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and diethyl tartrate (DET).</a:t>
            </a:r>
            <a:endParaRPr/>
          </a:p>
          <a:p>
            <a:pPr indent="-179387" lvl="0" marL="179387" marR="0" rtl="0" algn="just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two different chiral diethyl tartrate isomers, labeled as (+)-DET or (−)-DET to indicate the direction in which they rotate plane polarized light.</a:t>
            </a:r>
            <a:endParaRPr/>
          </a:p>
          <a:p>
            <a:pPr indent="-179387" lvl="0" marL="179387" marR="0" rtl="0" algn="just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identity of the DET isomer determines which enantiomer is the major product obtained in the epoxidation.</a:t>
            </a:r>
            <a:endParaRPr/>
          </a:p>
        </p:txBody>
      </p:sp>
      <p:sp>
        <p:nvSpPr>
          <p:cNvPr id="542" name="Google Shape;542;p67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Sharpless Epoxidation Reagents</a:t>
            </a:r>
            <a:endParaRPr/>
          </a:p>
        </p:txBody>
      </p:sp>
      <p:pic>
        <p:nvPicPr>
          <p:cNvPr descr="smi75625_12_p27-02" id="543" name="Google Shape;543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4419600"/>
            <a:ext cx="5978525" cy="173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68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49" name="Google Shape;549;p68"/>
          <p:cNvSpPr txBox="1"/>
          <p:nvPr/>
        </p:nvSpPr>
        <p:spPr>
          <a:xfrm>
            <a:off x="228600" y="5257800"/>
            <a:ext cx="8763000" cy="1108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7" lvl="0" marL="179387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Reactions [1] and [2] are highly enantioselective as each has an enantiomeric excess of 95% (i.e., 97.5% of the major enantiomer and 2.5% of the minor enantiomer).</a:t>
            </a:r>
            <a:endParaRPr/>
          </a:p>
        </p:txBody>
      </p:sp>
      <p:sp>
        <p:nvSpPr>
          <p:cNvPr id="550" name="Google Shape;550;p68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Sharpless Epoxidation</a:t>
            </a:r>
            <a:endParaRPr/>
          </a:p>
        </p:txBody>
      </p:sp>
      <p:pic>
        <p:nvPicPr>
          <p:cNvPr descr="smi75625_12_p27-03" id="551" name="Google Shape;551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914400"/>
            <a:ext cx="7750175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9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57" name="Google Shape;557;p69"/>
          <p:cNvSpPr txBox="1"/>
          <p:nvPr/>
        </p:nvSpPr>
        <p:spPr>
          <a:xfrm>
            <a:off x="228600" y="1219200"/>
            <a:ext cx="8686800" cy="263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7" lvl="0" marL="179387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determine which enantiomer is formed from a given isomer of DET, draw the allylic alcohol in a plane, with the OH group in the bottom right hand corner.</a:t>
            </a:r>
            <a:endParaRPr/>
          </a:p>
          <a:p>
            <a:pPr indent="-179387" lvl="1" marL="636587" marR="0" rtl="0" algn="just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Epoxidation with (−)-DET adds an oxygen atom from above the plane.</a:t>
            </a:r>
            <a:endParaRPr/>
          </a:p>
          <a:p>
            <a:pPr indent="-179387" lvl="1" marL="636587" marR="0" rtl="0" algn="just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Epoxidation with (+)-DET adds an oxygen atom from below the plane.</a:t>
            </a:r>
            <a:endParaRPr/>
          </a:p>
        </p:txBody>
      </p:sp>
      <p:sp>
        <p:nvSpPr>
          <p:cNvPr id="558" name="Google Shape;558;p69"/>
          <p:cNvSpPr txBox="1"/>
          <p:nvPr/>
        </p:nvSpPr>
        <p:spPr>
          <a:xfrm>
            <a:off x="152400" y="141287"/>
            <a:ext cx="8763000" cy="107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Determining the Product of Sharpless Epoxidation</a:t>
            </a:r>
            <a:endParaRPr/>
          </a:p>
        </p:txBody>
      </p:sp>
      <p:pic>
        <p:nvPicPr>
          <p:cNvPr descr="smi75625_12_p28" id="559" name="Google Shape;559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3886200"/>
            <a:ext cx="6251575" cy="26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0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65" name="Google Shape;565;p70"/>
          <p:cNvSpPr txBox="1"/>
          <p:nvPr/>
        </p:nvSpPr>
        <p:spPr>
          <a:xfrm>
            <a:off x="228600" y="1219200"/>
            <a:ext cx="8686800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7" lvl="0" marL="179387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Synthesis of chiral insect pheromones using Sharpless Asymmetric Epoxidation as a key step.</a:t>
            </a:r>
            <a:endParaRPr/>
          </a:p>
        </p:txBody>
      </p:sp>
      <p:sp>
        <p:nvSpPr>
          <p:cNvPr id="566" name="Google Shape;566;p70"/>
          <p:cNvSpPr txBox="1"/>
          <p:nvPr/>
        </p:nvSpPr>
        <p:spPr>
          <a:xfrm>
            <a:off x="152400" y="141287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Synthesis using Asymmetric Epoxidation</a:t>
            </a:r>
            <a:endParaRPr/>
          </a:p>
        </p:txBody>
      </p:sp>
      <p:pic>
        <p:nvPicPr>
          <p:cNvPr id="567" name="Google Shape;567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075" y="2587625"/>
            <a:ext cx="7502525" cy="3201987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70"/>
          <p:cNvSpPr txBox="1"/>
          <p:nvPr/>
        </p:nvSpPr>
        <p:spPr>
          <a:xfrm>
            <a:off x="141287" y="2209800"/>
            <a:ext cx="1322387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rgbClr val="3366CC"/>
                </a:solidFill>
                <a:latin typeface="Tahoma"/>
                <a:ea typeface="Tahoma"/>
                <a:cs typeface="Tahoma"/>
                <a:sym typeface="Tahoma"/>
              </a:rPr>
              <a:t>Figure 12.11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33" name="Google Shape;133;p18"/>
          <p:cNvSpPr txBox="1"/>
          <p:nvPr/>
        </p:nvSpPr>
        <p:spPr>
          <a:xfrm>
            <a:off x="228600" y="2667000"/>
            <a:ext cx="8763000" cy="1822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addition of H</a:t>
            </a:r>
            <a:r>
              <a:rPr b="1" baseline="-25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occurs only in the presence of a metal catalyst, and thus it is called </a:t>
            </a:r>
            <a:r>
              <a:rPr b="1" i="0" lang="en-US" sz="21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catalytic hydrogenation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catalyst consists of a metal—usually Pd, Pt, or Ni, adsorbed onto a finely divided inert solid, such as charcoal.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adds in a syn fashion.</a:t>
            </a:r>
            <a:endParaRPr/>
          </a:p>
        </p:txBody>
      </p:sp>
      <p:sp>
        <p:nvSpPr>
          <p:cNvPr id="134" name="Google Shape;134;p18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Catalytic Hydrogenation</a:t>
            </a:r>
            <a:endParaRPr/>
          </a:p>
        </p:txBody>
      </p:sp>
      <p:pic>
        <p:nvPicPr>
          <p:cNvPr descr="smi75625_12_p04-01" id="135" name="Google Shape;13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4519612"/>
            <a:ext cx="6553200" cy="210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i75625_12_p04" id="136" name="Google Shape;13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5450" y="885825"/>
            <a:ext cx="7880350" cy="14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42" name="Google Shape;142;p19"/>
          <p:cNvSpPr txBox="1"/>
          <p:nvPr/>
        </p:nvSpPr>
        <p:spPr>
          <a:xfrm>
            <a:off x="228600" y="990600"/>
            <a:ext cx="8763000" cy="192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cis and trans 2-butene are hydrogenated to butane.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heat of hydrogenation of the trans isomer is less than that of the cis isomer.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Because less energy is released in converting the trans alkene to butane, it must be lower in energy to begin with.</a:t>
            </a:r>
            <a:endParaRPr/>
          </a:p>
        </p:txBody>
      </p:sp>
      <p:sp>
        <p:nvSpPr>
          <p:cNvPr id="143" name="Google Shape;143;p19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Relative Energies of Alkenes</a:t>
            </a:r>
            <a:endParaRPr/>
          </a:p>
        </p:txBody>
      </p:sp>
      <p:pic>
        <p:nvPicPr>
          <p:cNvPr id="144" name="Google Shape;14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3481387"/>
            <a:ext cx="7839075" cy="197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 txBox="1"/>
          <p:nvPr/>
        </p:nvSpPr>
        <p:spPr>
          <a:xfrm>
            <a:off x="206375" y="3279775"/>
            <a:ext cx="1209675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rgbClr val="3366CC"/>
                </a:solidFill>
                <a:latin typeface="Tahoma"/>
                <a:ea typeface="Tahoma"/>
                <a:cs typeface="Tahoma"/>
                <a:sym typeface="Tahoma"/>
              </a:rPr>
              <a:t>Figure 12.3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51" name="Google Shape;151;p20"/>
          <p:cNvSpPr txBox="1"/>
          <p:nvPr/>
        </p:nvSpPr>
        <p:spPr>
          <a:xfrm>
            <a:off x="228600" y="990600"/>
            <a:ext cx="8763000" cy="137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Δ</a:t>
            </a:r>
            <a:r>
              <a:rPr b="1" i="1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30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hydrogenation, also known as the </a:t>
            </a:r>
            <a:r>
              <a:rPr b="1" i="0" lang="en-US" sz="21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heat of hydrogenation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can be used as a measure of the relative stability of two different alkenes that are hydrogenated to form the same alkane.</a:t>
            </a:r>
            <a:endParaRPr/>
          </a:p>
        </p:txBody>
      </p:sp>
      <p:sp>
        <p:nvSpPr>
          <p:cNvPr id="152" name="Google Shape;152;p20"/>
          <p:cNvSpPr txBox="1"/>
          <p:nvPr/>
        </p:nvSpPr>
        <p:spPr>
          <a:xfrm>
            <a:off x="228600" y="5562600"/>
            <a:ext cx="8686800" cy="7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hydrogenation of two alkenes gives the same alkane, the more stable alkene has the smaller heat of hydrogenation.</a:t>
            </a:r>
            <a:endParaRPr/>
          </a:p>
        </p:txBody>
      </p:sp>
      <p:sp>
        <p:nvSpPr>
          <p:cNvPr id="153" name="Google Shape;153;p20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Heats of Hydrogenation and Stability</a:t>
            </a:r>
            <a:endParaRPr/>
          </a:p>
        </p:txBody>
      </p:sp>
      <p:pic>
        <p:nvPicPr>
          <p:cNvPr descr="smi75625_12_p04-02" id="154" name="Google Shape;15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2362200"/>
            <a:ext cx="7391400" cy="28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60" name="Google Shape;160;p21"/>
          <p:cNvSpPr txBox="1"/>
          <p:nvPr/>
        </p:nvSpPr>
        <p:spPr>
          <a:xfrm>
            <a:off x="152400" y="152400"/>
            <a:ext cx="87630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Catalytic Hydrogenation Mechanism</a:t>
            </a:r>
            <a:endParaRPr/>
          </a:p>
        </p:txBody>
      </p:sp>
      <p:pic>
        <p:nvPicPr>
          <p:cNvPr descr="smi75625_12_mc01" id="161" name="Google Shape;16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150" y="920750"/>
            <a:ext cx="8172450" cy="502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