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60"/>
  </p:notesMasterIdLst>
  <p:sldIdLst>
    <p:sldId id="256" r:id="rId2"/>
    <p:sldId id="367" r:id="rId3"/>
    <p:sldId id="412" r:id="rId4"/>
    <p:sldId id="368" r:id="rId5"/>
    <p:sldId id="369" r:id="rId6"/>
    <p:sldId id="370" r:id="rId7"/>
    <p:sldId id="371" r:id="rId8"/>
    <p:sldId id="437" r:id="rId9"/>
    <p:sldId id="372" r:id="rId10"/>
    <p:sldId id="373" r:id="rId11"/>
    <p:sldId id="436" r:id="rId12"/>
    <p:sldId id="438" r:id="rId13"/>
    <p:sldId id="374" r:id="rId14"/>
    <p:sldId id="416" r:id="rId15"/>
    <p:sldId id="375" r:id="rId16"/>
    <p:sldId id="417" r:id="rId17"/>
    <p:sldId id="377" r:id="rId18"/>
    <p:sldId id="439" r:id="rId19"/>
    <p:sldId id="378" r:id="rId20"/>
    <p:sldId id="419" r:id="rId21"/>
    <p:sldId id="379" r:id="rId22"/>
    <p:sldId id="380" r:id="rId23"/>
    <p:sldId id="383" r:id="rId24"/>
    <p:sldId id="420" r:id="rId25"/>
    <p:sldId id="384" r:id="rId26"/>
    <p:sldId id="440" r:id="rId27"/>
    <p:sldId id="385" r:id="rId28"/>
    <p:sldId id="445" r:id="rId29"/>
    <p:sldId id="387" r:id="rId30"/>
    <p:sldId id="423" r:id="rId31"/>
    <p:sldId id="446" r:id="rId32"/>
    <p:sldId id="388" r:id="rId33"/>
    <p:sldId id="389" r:id="rId34"/>
    <p:sldId id="424" r:id="rId35"/>
    <p:sldId id="390" r:id="rId36"/>
    <p:sldId id="425" r:id="rId37"/>
    <p:sldId id="392" r:id="rId38"/>
    <p:sldId id="393" r:id="rId39"/>
    <p:sldId id="426" r:id="rId40"/>
    <p:sldId id="427" r:id="rId41"/>
    <p:sldId id="395" r:id="rId42"/>
    <p:sldId id="396" r:id="rId43"/>
    <p:sldId id="397" r:id="rId44"/>
    <p:sldId id="429" r:id="rId45"/>
    <p:sldId id="394" r:id="rId46"/>
    <p:sldId id="398" r:id="rId47"/>
    <p:sldId id="399" r:id="rId48"/>
    <p:sldId id="430" r:id="rId49"/>
    <p:sldId id="400" r:id="rId50"/>
    <p:sldId id="431" r:id="rId51"/>
    <p:sldId id="401" r:id="rId52"/>
    <p:sldId id="403" r:id="rId53"/>
    <p:sldId id="404" r:id="rId54"/>
    <p:sldId id="405" r:id="rId55"/>
    <p:sldId id="433" r:id="rId56"/>
    <p:sldId id="406" r:id="rId57"/>
    <p:sldId id="407" r:id="rId58"/>
    <p:sldId id="434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45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AC33FE-99A6-46E0-B973-0DE8D81B4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81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C33FE-99A6-46E0-B973-0DE8D81B40F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1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A65A-5B94-4CA6-B0C8-3A1F94B20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8B8D-C2F2-4313-9A7C-FB63EF78B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DCB96-A438-4D1F-B6E3-68E12FD9E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47A5F-BFCC-4A9B-9B08-6EB7F4709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78B31-5912-447E-9392-70C51A64B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B399E-CA46-4056-9008-C1A267D77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44C54-5CCD-4FE4-957F-E4D4E5214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8A105-3167-41F3-832B-ABB2EB207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0C26E-0B4E-4841-986D-3952C3ED6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82315-AA69-4AA1-B2DC-5F637994E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4DD5-CAF0-4EED-8E02-64016ABDA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1FF90-DDB2-478A-8F6F-0E9398669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EDC0283E-CBB0-455A-97E7-93831AA6F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801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02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  <a:cs typeface="+mn-cs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  <a:cs typeface="+mn-cs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ps/url?sa=i&amp;rct=j&amp;q=&amp;esrc=s&amp;source=images&amp;cd=&amp;cad=rja&amp;uact=8&amp;ved=0ahUKEwjGw8SM6bTQAhWF7xQKHXEeDs0QjRwIBw&amp;url=http://seraj.org.kw/Seraj/unit.aspx?tp%3D32%26UnitID%3D852%26SubID%3D32%26GradeID%3D14%26typ%3Dtdy_32_2%26try%3Dtry_32_2&amp;psig=AFQjCNH0SrxeNDHvIPMPnJxzQS_4MLiyhw&amp;ust=147964326693982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ps/url?sa=i&amp;rct=j&amp;q=&amp;esrc=s&amp;source=images&amp;cd=&amp;cad=rja&amp;uact=8&amp;ved=0ahUKEwjyvvWw6bTQAhVCOxQKHazHDc8QjRwIBw&amp;url=http://www.123esaaf.com/n_atlas_main_page.html&amp;bvm=bv.139250283,d.d24&amp;psig=AFQjCNGNAwxmNAnCSJNmhiCUpXHQ9GW7VA&amp;ust=1479645020136117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ps/url?sa=i&amp;rct=j&amp;q=&amp;esrc=s&amp;source=images&amp;cd=&amp;cad=rja&amp;uact=8&amp;ved=0ahUKEwjLhq_b6bTQAhUDwBQKHbL3CssQjRwIBw&amp;url=http://www.thaqafnafsak.com/2013/09/blood-types-and-blood-transfusion.html&amp;bvm=bv.139250283,d.d24&amp;psig=AFQjCNHDXhWdRSWZRGpp1EVMOsf7r_XeIw&amp;ust=147964510874638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www.google.ps/url?sa=i&amp;rct=j&amp;q=&amp;esrc=s&amp;source=images&amp;cd=&amp;cad=rja&amp;uact=8&amp;ved=0ahUKEwiT0J6o6rTQAhWDWBQKHUu8CM4QjRwIBw&amp;url=http://www.aviva.co.uk/health-insurance/home-of-health/medical-centre/medical-encyclopedia/entry/function-the-blood-circulation/&amp;bvm=bv.139250283,d.d24&amp;psig=AFQjCNE046xoRPoUdf_g2Dy11VMauFQTaA&amp;ust=1479645267785126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ar.wikipedia.org/wiki/%D9%86%D9%88%D8%A8%D8%A9_%D9%82%D9%84%D8%A8%D9%8A%D8%A9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ps/url?sa=i&amp;rct=j&amp;q=&amp;esrc=s&amp;source=images&amp;cd=&amp;cad=rja&amp;uact=8&amp;ved=0ahUKEwjZxpjU6rTQAhWDuRQKHV82B8oQjRwIBw&amp;url=http://biology-igcse.weebly.com/blood-cells---structure-and-functions.html&amp;bvm=bv.139250283,d.d24&amp;psig=AFQjCNEaJbn2qDYMhGOM4pLtfkNCyp5W_Q&amp;ust=147964535336937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ps/url?sa=i&amp;rct=j&amp;q=&amp;esrc=s&amp;source=images&amp;cd=&amp;cad=rja&amp;uact=8&amp;ved=0ahUKEwjaoPfn6rTQAhVHOhQKHQtWCc8QjRwIBw&amp;url=http://www.merckmanuals.com/home/blood-disorders/blood-clotting-process/how-blood-clots&amp;bvm=bv.139250283,d.d24&amp;psig=AFQjCNEKoqEevKSXvfKPA6wwvRDYw9dXAQ&amp;ust=147964540093696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ps/url?sa=i&amp;rct=j&amp;q=&amp;esrc=s&amp;source=images&amp;cd=&amp;cad=rja&amp;uact=8&amp;ved=0ahUKEwiEir_56rTQAhVJvhQKHWQyCsgQjRwIBw&amp;url=http://abunawaf.com/071015-%D8%AD%D9%82%D8%A7%D8%A6%D9%82-%D8%B1%D8%A8%D9%85%D8%A7-%D9%84%D8%A7-%D8%AA%D8%B9%D8%B1%D9%81%D9%87%D8%A7-%D8%B9%D9%86-%D8%A7%D9%84%D8%AF%D9%85/&amp;bvm=bv.139250283,d.d24&amp;psig=AFQjCNH4xjQDdKPcB1Qr9Jph_7bB39zp4A&amp;ust=14796454390287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ps/url?sa=i&amp;rct=j&amp;q=&amp;esrc=s&amp;source=images&amp;cd=&amp;cad=rja&amp;uact=8&amp;ved=0ahUKEwj7rbKS67TQAhXCbhQKHfnWDNIQjRwIBw&amp;url=http://kenanaonline.com/users/medicalanalysis/posts/112215&amp;bvm=bv.139250283,d.d24&amp;psig=AFQjCNFgQM54kcmnk6LOxw5w84TVSQkuuw&amp;ust=147964549298226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ps/url?sa=i&amp;rct=j&amp;q=&amp;esrc=s&amp;source=images&amp;cd=&amp;cad=rja&amp;uact=8&amp;ved=0ahUKEwiDr8e_67TQAhUDnRQKHXlaA8wQjRwIBw&amp;url=http://www.geneticdisorders.info/article/4208105145/blood-types/&amp;bvm=bv.139250283,d.d24&amp;psig=AFQjCNEj4f0IfQ6Grb7XegNPKczaYuE5bA&amp;ust=14796455488406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ps/url?sa=i&amp;rct=j&amp;q=&amp;esrc=s&amp;source=images&amp;cd=&amp;cad=rja&amp;uact=8&amp;ved=0ahUKEwiwvYLy67TQAhUIrRQKHaNXB80QjRwIBw&amp;url=http://www.feedo.net/MedicalEncyclopedia/MedicalGlossary/Fibrinogen.htm&amp;bvm=bv.139250283,d.d24&amp;psig=AFQjCNHOqExEcIcZrifrwLxmIj3h4fLcFA&amp;ust=14796456919927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0"/>
            <a:ext cx="8610600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ar-JO" sz="13800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الجهاز الدوري</a:t>
            </a:r>
            <a:endParaRPr lang="en-US" sz="13800" b="1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400" y="304800"/>
            <a:ext cx="5162275" cy="6248400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ar-JO" sz="4800" b="1" dirty="0" smtClean="0"/>
              <a:t>3. </a:t>
            </a:r>
            <a:r>
              <a:rPr lang="ar-SA" sz="4800" b="1" dirty="0" smtClean="0"/>
              <a:t>الغذاء المهضوم</a:t>
            </a:r>
            <a:endParaRPr lang="ar-JO" sz="4800" b="1" dirty="0" smtClean="0"/>
          </a:p>
          <a:p>
            <a:pPr marL="0" lvl="0" indent="0" algn="r" rtl="1">
              <a:buNone/>
            </a:pPr>
            <a:r>
              <a:rPr lang="ar-JO" sz="2800" b="1" dirty="0"/>
              <a:t>	</a:t>
            </a:r>
            <a:r>
              <a:rPr lang="ar-SA" sz="2800" b="1" dirty="0" smtClean="0"/>
              <a:t>الجلوكوز</a:t>
            </a:r>
            <a:endParaRPr lang="ar-JO" sz="2800" b="1" dirty="0" smtClean="0"/>
          </a:p>
          <a:p>
            <a:pPr marL="0" lvl="0" indent="0" algn="r" rtl="1">
              <a:buNone/>
            </a:pPr>
            <a:r>
              <a:rPr lang="ar-JO" sz="2800" b="1" dirty="0" smtClean="0"/>
              <a:t>	</a:t>
            </a:r>
            <a:r>
              <a:rPr lang="ar-SA" sz="2800" b="1" dirty="0" smtClean="0"/>
              <a:t>الأحماض الدهنية</a:t>
            </a:r>
            <a:endParaRPr lang="ar-JO" sz="2800" b="1" dirty="0" smtClean="0"/>
          </a:p>
          <a:p>
            <a:pPr marL="0" lvl="0" indent="0" algn="r" rtl="1">
              <a:buNone/>
            </a:pPr>
            <a:r>
              <a:rPr lang="ar-JO" sz="2800" b="1" dirty="0" smtClean="0"/>
              <a:t>	</a:t>
            </a:r>
            <a:r>
              <a:rPr lang="ar-SA" sz="2800" b="1" dirty="0" smtClean="0"/>
              <a:t>الأحماض الأمينية</a:t>
            </a:r>
            <a:endParaRPr lang="ar-JO" sz="2800" b="1" dirty="0" smtClean="0"/>
          </a:p>
          <a:p>
            <a:pPr marL="0" lvl="0" indent="0" algn="r" rtl="1">
              <a:buNone/>
            </a:pPr>
            <a:r>
              <a:rPr lang="ar-JO" sz="2800" b="1" dirty="0" smtClean="0"/>
              <a:t>	ا</a:t>
            </a:r>
            <a:r>
              <a:rPr lang="ar-SA" sz="2800" b="1" dirty="0" err="1" smtClean="0"/>
              <a:t>لجليسرول</a:t>
            </a:r>
            <a:endParaRPr lang="ar-JO" sz="2800" b="1" dirty="0" smtClean="0"/>
          </a:p>
          <a:p>
            <a:pPr marL="0" lvl="0" indent="0" algn="r" rtl="1">
              <a:buNone/>
            </a:pPr>
            <a:endParaRPr lang="ar-JO" sz="2800" b="1" dirty="0"/>
          </a:p>
          <a:p>
            <a:pPr marL="0" lvl="0" indent="0" algn="r" rtl="1">
              <a:buNone/>
            </a:pPr>
            <a:endParaRPr lang="en-US" sz="2800" b="1" dirty="0" smtClean="0"/>
          </a:p>
          <a:p>
            <a:pPr marL="0" lvl="0" indent="0" algn="r" rtl="1">
              <a:buNone/>
            </a:pPr>
            <a:r>
              <a:rPr lang="ar-JO" sz="4800" b="1" dirty="0" smtClean="0"/>
              <a:t>4. </a:t>
            </a:r>
            <a:r>
              <a:rPr lang="ar-SA" sz="4800" b="1" dirty="0" smtClean="0"/>
              <a:t>الأملاح المعدنية</a:t>
            </a:r>
            <a:endParaRPr lang="ar-JO" sz="4800" b="1" dirty="0" smtClean="0"/>
          </a:p>
          <a:p>
            <a:pPr marL="0" lvl="0" indent="0" algn="r" rtl="1">
              <a:buNone/>
            </a:pPr>
            <a:r>
              <a:rPr lang="ar-JO" sz="2800" b="1" dirty="0" smtClean="0"/>
              <a:t>	</a:t>
            </a:r>
            <a:r>
              <a:rPr lang="ar-SA" sz="2800" b="1" dirty="0" smtClean="0"/>
              <a:t>الكالسيوم</a:t>
            </a:r>
            <a:endParaRPr lang="ar-JO" sz="2800" b="1" dirty="0" smtClean="0"/>
          </a:p>
          <a:p>
            <a:pPr marL="0" lvl="0" indent="0" algn="r" rtl="1">
              <a:buNone/>
            </a:pPr>
            <a:r>
              <a:rPr lang="ar-JO" sz="2800" b="1" dirty="0" smtClean="0"/>
              <a:t>	</a:t>
            </a:r>
            <a:r>
              <a:rPr lang="ar-SA" sz="2800" b="1" dirty="0" smtClean="0"/>
              <a:t>الصوديوم</a:t>
            </a:r>
            <a:endParaRPr lang="ar-JO" sz="2800" b="1" dirty="0" smtClean="0"/>
          </a:p>
          <a:p>
            <a:pPr marL="0" lvl="0" indent="0" algn="r" rtl="1">
              <a:buNone/>
            </a:pPr>
            <a:r>
              <a:rPr lang="ar-JO" sz="2800" b="1" dirty="0" smtClean="0"/>
              <a:t>	</a:t>
            </a:r>
            <a:r>
              <a:rPr lang="ar-SA" sz="2800" b="1" dirty="0" smtClean="0"/>
              <a:t>المغنيسيوم</a:t>
            </a:r>
            <a:endParaRPr lang="en-US" sz="2800" b="1" dirty="0" smtClean="0"/>
          </a:p>
          <a:p>
            <a:pPr marL="514350" lvl="0" indent="-514350" algn="r" rtl="1">
              <a:buNone/>
            </a:pPr>
            <a:endParaRPr lang="en-US" sz="2800" b="1" dirty="0" smtClean="0"/>
          </a:p>
          <a:p>
            <a:pPr marL="514350" indent="-514350" algn="r" rtl="1">
              <a:buFont typeface="+mj-lt"/>
              <a:buAutoNum type="arabicPeriod" startAt="3"/>
            </a:pPr>
            <a:endParaRPr lang="en-US" sz="2700" b="1" dirty="0" smtClean="0"/>
          </a:p>
        </p:txBody>
      </p:sp>
      <p:pic>
        <p:nvPicPr>
          <p:cNvPr id="1028" name="Picture 4" descr="Image result for digested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66600"/>
            <a:ext cx="2880000" cy="37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381000"/>
            <a:ext cx="6019800" cy="6127440"/>
          </a:xfrm>
        </p:spPr>
        <p:txBody>
          <a:bodyPr/>
          <a:lstStyle/>
          <a:p>
            <a:pPr marL="0" lvl="0" indent="0" algn="r" rtl="1">
              <a:buClr>
                <a:srgbClr val="CC9900"/>
              </a:buClr>
              <a:buNone/>
            </a:pPr>
            <a:r>
              <a:rPr lang="ar-JO" sz="4800" b="1" dirty="0" smtClean="0">
                <a:solidFill>
                  <a:srgbClr val="292929"/>
                </a:solidFill>
              </a:rPr>
              <a:t>5. </a:t>
            </a:r>
            <a:r>
              <a:rPr lang="ar-SA" sz="4800" b="1" dirty="0" smtClean="0">
                <a:solidFill>
                  <a:srgbClr val="292929"/>
                </a:solidFill>
              </a:rPr>
              <a:t>منظمات النمو</a:t>
            </a:r>
            <a:endParaRPr lang="ar-JO" sz="4800" b="1" dirty="0" smtClean="0">
              <a:solidFill>
                <a:srgbClr val="292929"/>
              </a:solidFill>
            </a:endParaRPr>
          </a:p>
          <a:p>
            <a:pPr marL="0" lvl="0" indent="0" algn="r" rtl="1">
              <a:buClr>
                <a:srgbClr val="CC9900"/>
              </a:buClr>
              <a:buNone/>
            </a:pPr>
            <a:r>
              <a:rPr lang="ar-JO" sz="2800" b="1" dirty="0">
                <a:solidFill>
                  <a:srgbClr val="292929"/>
                </a:solidFill>
              </a:rPr>
              <a:t>	</a:t>
            </a:r>
            <a:r>
              <a:rPr lang="ar-SA" sz="2800" b="1" dirty="0" smtClean="0">
                <a:solidFill>
                  <a:srgbClr val="292929"/>
                </a:solidFill>
              </a:rPr>
              <a:t>الإنزيمات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marL="0" lvl="0" indent="0" algn="r" rtl="1">
              <a:buClr>
                <a:srgbClr val="CC9900"/>
              </a:buClr>
              <a:buNone/>
            </a:pPr>
            <a:r>
              <a:rPr lang="ar-JO" sz="2800" b="1" dirty="0" smtClean="0">
                <a:solidFill>
                  <a:srgbClr val="292929"/>
                </a:solidFill>
              </a:rPr>
              <a:t>	</a:t>
            </a:r>
            <a:r>
              <a:rPr lang="ar-SA" sz="2800" b="1" dirty="0" smtClean="0">
                <a:solidFill>
                  <a:srgbClr val="292929"/>
                </a:solidFill>
              </a:rPr>
              <a:t>الهرمونات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marL="0" lvl="0" indent="0" algn="r" rtl="1">
              <a:buClr>
                <a:srgbClr val="CC9900"/>
              </a:buClr>
              <a:buNone/>
            </a:pPr>
            <a:r>
              <a:rPr lang="ar-JO" sz="2800" b="1" dirty="0" smtClean="0">
                <a:solidFill>
                  <a:srgbClr val="292929"/>
                </a:solidFill>
              </a:rPr>
              <a:t>	</a:t>
            </a:r>
            <a:r>
              <a:rPr lang="ar-SA" sz="2800" b="1" dirty="0" smtClean="0">
                <a:solidFill>
                  <a:srgbClr val="292929"/>
                </a:solidFill>
              </a:rPr>
              <a:t>الفيتامينات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marL="0" lvl="0" indent="0" algn="r" rtl="1">
              <a:buClr>
                <a:srgbClr val="CC9900"/>
              </a:buClr>
              <a:buNone/>
            </a:pPr>
            <a:endParaRPr lang="en-US" sz="2800" b="1" dirty="0">
              <a:solidFill>
                <a:srgbClr val="292929"/>
              </a:solidFill>
            </a:endParaRPr>
          </a:p>
          <a:p>
            <a:pPr marL="0" lvl="0" indent="0" algn="r" rtl="1">
              <a:buClr>
                <a:srgbClr val="CC9900"/>
              </a:buClr>
              <a:buNone/>
            </a:pPr>
            <a:r>
              <a:rPr lang="ar-JO" sz="4800" b="1" dirty="0" smtClean="0">
                <a:solidFill>
                  <a:srgbClr val="292929"/>
                </a:solidFill>
              </a:rPr>
              <a:t>6. </a:t>
            </a:r>
            <a:r>
              <a:rPr lang="ar-SA" sz="4800" b="1" dirty="0" smtClean="0">
                <a:solidFill>
                  <a:srgbClr val="292929"/>
                </a:solidFill>
              </a:rPr>
              <a:t>غازات مذابة</a:t>
            </a:r>
            <a:endParaRPr lang="ar-JO" sz="4800" b="1" dirty="0" smtClean="0">
              <a:solidFill>
                <a:srgbClr val="292929"/>
              </a:solidFill>
            </a:endParaRPr>
          </a:p>
          <a:p>
            <a:pPr marL="0" lvl="0" indent="0" algn="r" rtl="1">
              <a:buClr>
                <a:srgbClr val="CC9900"/>
              </a:buClr>
              <a:buNone/>
            </a:pPr>
            <a:r>
              <a:rPr lang="ar-JO" sz="2800" b="1" dirty="0" smtClean="0">
                <a:solidFill>
                  <a:srgbClr val="292929"/>
                </a:solidFill>
              </a:rPr>
              <a:t>	</a:t>
            </a:r>
            <a:r>
              <a:rPr lang="ar-SA" sz="2800" b="1" dirty="0" smtClean="0">
                <a:solidFill>
                  <a:srgbClr val="292929"/>
                </a:solidFill>
              </a:rPr>
              <a:t>أكسجين </a:t>
            </a:r>
            <a:r>
              <a:rPr lang="ar-SA" sz="2800" b="1" dirty="0">
                <a:solidFill>
                  <a:srgbClr val="292929"/>
                </a:solidFill>
              </a:rPr>
              <a:t>وثاني أكسيد </a:t>
            </a:r>
            <a:r>
              <a:rPr lang="ar-SA" sz="2800" b="1" dirty="0" smtClean="0">
                <a:solidFill>
                  <a:srgbClr val="292929"/>
                </a:solidFill>
              </a:rPr>
              <a:t>الكربون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marL="0" lvl="0" indent="0" algn="r" rtl="1">
              <a:buClr>
                <a:srgbClr val="CC9900"/>
              </a:buClr>
              <a:buNone/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marL="0" lvl="0" indent="0" algn="r" rtl="1">
              <a:buClr>
                <a:srgbClr val="CC9900"/>
              </a:buClr>
              <a:buNone/>
            </a:pPr>
            <a:r>
              <a:rPr lang="ar-JO" sz="4800" b="1" dirty="0" smtClean="0">
                <a:solidFill>
                  <a:srgbClr val="292929"/>
                </a:solidFill>
              </a:rPr>
              <a:t>7. </a:t>
            </a:r>
            <a:r>
              <a:rPr lang="ar-SA" sz="4800" b="1" dirty="0" smtClean="0">
                <a:solidFill>
                  <a:srgbClr val="292929"/>
                </a:solidFill>
              </a:rPr>
              <a:t>مواد نيتروجينية وفضلات</a:t>
            </a:r>
            <a:endParaRPr lang="ar-JO" sz="4800" b="1" dirty="0" smtClean="0">
              <a:solidFill>
                <a:srgbClr val="292929"/>
              </a:solidFill>
            </a:endParaRPr>
          </a:p>
          <a:p>
            <a:pPr marL="0" lvl="0" indent="0" algn="r" rtl="1">
              <a:buClr>
                <a:srgbClr val="CC9900"/>
              </a:buClr>
              <a:buNone/>
            </a:pPr>
            <a:r>
              <a:rPr lang="ar-JO" sz="2800" b="1" dirty="0" smtClean="0">
                <a:solidFill>
                  <a:srgbClr val="292929"/>
                </a:solidFill>
              </a:rPr>
              <a:t>	مثال اليوريا</a:t>
            </a:r>
            <a:endParaRPr lang="en-US" sz="2800" b="1" dirty="0">
              <a:solidFill>
                <a:srgbClr val="292929"/>
              </a:solidFill>
            </a:endParaRPr>
          </a:p>
          <a:p>
            <a:endParaRPr lang="de-DE" b="1" dirty="0"/>
          </a:p>
        </p:txBody>
      </p:sp>
      <p:pic>
        <p:nvPicPr>
          <p:cNvPr id="2050" name="Picture 2" descr="Image result for body was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1778"/>
            <a:ext cx="2304000" cy="129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uman gl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4514"/>
            <a:ext cx="2880000" cy="232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9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28600"/>
            <a:ext cx="7620000" cy="12811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SA" sz="7200" b="1" dirty="0">
                <a:solidFill>
                  <a:srgbClr val="292929"/>
                </a:solidFill>
                <a:ea typeface="+mn-ea"/>
              </a:rPr>
              <a:t>الجزء </a:t>
            </a:r>
            <a:r>
              <a:rPr lang="ar-JO" sz="7200" b="1" dirty="0" smtClean="0">
                <a:solidFill>
                  <a:srgbClr val="292929"/>
                </a:solidFill>
                <a:ea typeface="+mn-ea"/>
              </a:rPr>
              <a:t>الصلب</a:t>
            </a:r>
            <a:endParaRPr lang="de-D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981200"/>
            <a:ext cx="6248400" cy="4724400"/>
          </a:xfrm>
        </p:spPr>
        <p:txBody>
          <a:bodyPr/>
          <a:lstStyle/>
          <a:p>
            <a:pPr marL="514350" lvl="0" indent="-514350" algn="r" rtl="1">
              <a:buClr>
                <a:srgbClr val="CC9900"/>
              </a:buClr>
              <a:buFont typeface="Wingdings" pitchFamily="2" charset="2"/>
              <a:buChar char="v"/>
            </a:pPr>
            <a:r>
              <a:rPr lang="ar-SA" sz="2800" b="1" dirty="0" smtClean="0">
                <a:solidFill>
                  <a:srgbClr val="292929"/>
                </a:solidFill>
              </a:rPr>
              <a:t>نسبته </a:t>
            </a:r>
            <a:r>
              <a:rPr lang="ar-SA" sz="2800" b="1" dirty="0">
                <a:solidFill>
                  <a:srgbClr val="292929"/>
                </a:solidFill>
              </a:rPr>
              <a:t>45</a:t>
            </a:r>
            <a:r>
              <a:rPr lang="ar-SA" sz="2800" b="1" dirty="0" smtClean="0">
                <a:solidFill>
                  <a:srgbClr val="292929"/>
                </a:solidFill>
              </a:rPr>
              <a:t>%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marL="514350" lvl="0" indent="-514350" algn="r" rtl="1">
              <a:buClr>
                <a:srgbClr val="CC9900"/>
              </a:buClr>
              <a:buFont typeface="Wingdings" pitchFamily="2" charset="2"/>
              <a:buChar char="v"/>
            </a:pPr>
            <a:endParaRPr lang="ar-JO" sz="2800" b="1" dirty="0">
              <a:solidFill>
                <a:srgbClr val="292929"/>
              </a:solidFill>
            </a:endParaRPr>
          </a:p>
          <a:p>
            <a:pPr marL="514350" lvl="0" indent="-514350" algn="r" rtl="1">
              <a:buClr>
                <a:srgbClr val="CC9900"/>
              </a:buClr>
              <a:buFont typeface="Wingdings" pitchFamily="2" charset="2"/>
              <a:buChar char="v"/>
            </a:pPr>
            <a:r>
              <a:rPr lang="ar-SA" sz="2800" b="1" dirty="0" smtClean="0">
                <a:solidFill>
                  <a:srgbClr val="292929"/>
                </a:solidFill>
              </a:rPr>
              <a:t>يتكون</a:t>
            </a:r>
            <a:r>
              <a:rPr lang="ar-JO" sz="2800" b="1" dirty="0" smtClean="0">
                <a:solidFill>
                  <a:srgbClr val="292929"/>
                </a:solidFill>
              </a:rPr>
              <a:t> من </a:t>
            </a:r>
            <a:endParaRPr lang="ar-JO" sz="4000" b="1" dirty="0" smtClean="0">
              <a:solidFill>
                <a:srgbClr val="292929"/>
              </a:solidFill>
            </a:endParaRPr>
          </a:p>
          <a:p>
            <a:pPr marL="955675" lvl="1" indent="-514350" algn="r" rtl="1">
              <a:buClr>
                <a:srgbClr val="CC9900"/>
              </a:buClr>
              <a:buFont typeface="Wingdings" pitchFamily="2" charset="2"/>
              <a:buChar char="v"/>
            </a:pPr>
            <a:r>
              <a:rPr lang="ar-SA" sz="4000" b="1" dirty="0" smtClean="0">
                <a:solidFill>
                  <a:srgbClr val="292929"/>
                </a:solidFill>
              </a:rPr>
              <a:t>كريات </a:t>
            </a:r>
            <a:r>
              <a:rPr lang="ar-SA" sz="4000" b="1" dirty="0">
                <a:solidFill>
                  <a:srgbClr val="292929"/>
                </a:solidFill>
              </a:rPr>
              <a:t>(خلايا) الدم </a:t>
            </a:r>
            <a:r>
              <a:rPr lang="ar-SA" sz="4000" b="1" dirty="0" smtClean="0">
                <a:solidFill>
                  <a:srgbClr val="292929"/>
                </a:solidFill>
              </a:rPr>
              <a:t>الحمراء</a:t>
            </a:r>
            <a:endParaRPr lang="ar-JO" sz="4000" b="1" dirty="0" smtClean="0">
              <a:solidFill>
                <a:srgbClr val="292929"/>
              </a:solidFill>
            </a:endParaRPr>
          </a:p>
          <a:p>
            <a:pPr marL="955675" lvl="1" indent="-514350" algn="r" rtl="1">
              <a:buClr>
                <a:srgbClr val="CC9900"/>
              </a:buClr>
              <a:buFont typeface="Wingdings" pitchFamily="2" charset="2"/>
              <a:buChar char="v"/>
            </a:pPr>
            <a:r>
              <a:rPr lang="ar-SA" sz="4000" b="1" dirty="0" smtClean="0">
                <a:solidFill>
                  <a:srgbClr val="292929"/>
                </a:solidFill>
              </a:rPr>
              <a:t>كريات </a:t>
            </a:r>
            <a:r>
              <a:rPr lang="ar-SA" sz="4000" b="1" dirty="0">
                <a:solidFill>
                  <a:srgbClr val="292929"/>
                </a:solidFill>
              </a:rPr>
              <a:t>( خلايا) الدم </a:t>
            </a:r>
            <a:r>
              <a:rPr lang="ar-SA" sz="4000" b="1" dirty="0" smtClean="0">
                <a:solidFill>
                  <a:srgbClr val="292929"/>
                </a:solidFill>
              </a:rPr>
              <a:t>البيضاء</a:t>
            </a:r>
            <a:endParaRPr lang="ar-JO" sz="4000" b="1" dirty="0" smtClean="0">
              <a:solidFill>
                <a:srgbClr val="292929"/>
              </a:solidFill>
            </a:endParaRPr>
          </a:p>
          <a:p>
            <a:pPr marL="955675" lvl="1" indent="-514350" algn="r" rtl="1">
              <a:buClr>
                <a:srgbClr val="CC9900"/>
              </a:buClr>
              <a:buFont typeface="Wingdings" pitchFamily="2" charset="2"/>
              <a:buChar char="v"/>
            </a:pPr>
            <a:r>
              <a:rPr lang="ar-SA" sz="4000" b="1" dirty="0" smtClean="0">
                <a:solidFill>
                  <a:srgbClr val="292929"/>
                </a:solidFill>
              </a:rPr>
              <a:t>الصفائح الدموية</a:t>
            </a:r>
            <a:endParaRPr lang="en-US" sz="4000" b="1" dirty="0">
              <a:solidFill>
                <a:srgbClr val="292929"/>
              </a:solidFill>
            </a:endParaRPr>
          </a:p>
          <a:p>
            <a:endParaRPr lang="de-DE" dirty="0"/>
          </a:p>
        </p:txBody>
      </p:sp>
      <p:pic>
        <p:nvPicPr>
          <p:cNvPr id="3074" name="Picture 2" descr="Image result for blood compon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713"/>
            <a:ext cx="2857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20000" cy="8937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SA" b="1" dirty="0" smtClean="0"/>
              <a:t>كريات(خلايا) الدم الحمراء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752600"/>
            <a:ext cx="4841875" cy="4876800"/>
          </a:xfrm>
        </p:spPr>
        <p:txBody>
          <a:bodyPr/>
          <a:lstStyle/>
          <a:p>
            <a:pPr algn="r" rtl="1"/>
            <a:r>
              <a:rPr lang="ar-SA" sz="2800" b="1" dirty="0" smtClean="0"/>
              <a:t> خلايا صغيرة مستديرة مقعرة السطحين </a:t>
            </a:r>
            <a:r>
              <a:rPr lang="ar-S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عديمة</a:t>
            </a:r>
            <a:r>
              <a:rPr lang="ar-SA" sz="2800" b="1" dirty="0" smtClean="0"/>
              <a:t> النواة</a:t>
            </a:r>
            <a:endParaRPr lang="ar-JO" sz="2800" b="1" dirty="0"/>
          </a:p>
          <a:p>
            <a:pPr algn="r" rtl="1"/>
            <a:endParaRPr lang="ar-JO" sz="2800" b="1" dirty="0" smtClean="0"/>
          </a:p>
          <a:p>
            <a:pPr algn="r" rtl="1"/>
            <a:r>
              <a:rPr lang="ar-SA" sz="2800" b="1" dirty="0" smtClean="0"/>
              <a:t>عددها يختلف </a:t>
            </a:r>
            <a:r>
              <a:rPr lang="ar-JO" sz="2800" b="1" dirty="0" smtClean="0"/>
              <a:t>حسب</a:t>
            </a:r>
            <a:endParaRPr lang="de-DE" sz="2800" b="1" dirty="0" smtClean="0"/>
          </a:p>
          <a:p>
            <a:pPr lvl="1" algn="r" rtl="1"/>
            <a:r>
              <a:rPr lang="ar-SA" b="1" dirty="0" smtClean="0"/>
              <a:t>العمر</a:t>
            </a:r>
            <a:r>
              <a:rPr lang="de-DE" b="1" dirty="0" smtClean="0"/>
              <a:t> </a:t>
            </a:r>
          </a:p>
          <a:p>
            <a:pPr lvl="1" algn="r" rtl="1"/>
            <a:r>
              <a:rPr lang="ar-SA" sz="2800" b="1" dirty="0" smtClean="0"/>
              <a:t>الجنس</a:t>
            </a:r>
            <a:endParaRPr lang="de-DE" sz="2800" b="1" dirty="0" smtClean="0"/>
          </a:p>
          <a:p>
            <a:pPr lvl="1" algn="r" rtl="1"/>
            <a:r>
              <a:rPr lang="ar-SA" sz="2800" b="1" dirty="0" smtClean="0"/>
              <a:t>الحالة الصحية</a:t>
            </a:r>
            <a:endParaRPr lang="de-DE" sz="2800" b="1" dirty="0" smtClean="0"/>
          </a:p>
          <a:p>
            <a:pPr lvl="1" algn="r" rtl="1"/>
            <a:r>
              <a:rPr lang="ar-SA" sz="2800" b="1" dirty="0" smtClean="0"/>
              <a:t>الحالة الغذائية</a:t>
            </a:r>
            <a:endParaRPr lang="de-DE" sz="2800" b="1" dirty="0" smtClean="0"/>
          </a:p>
          <a:p>
            <a:pPr lvl="1" algn="r" rtl="1"/>
            <a:r>
              <a:rPr lang="ar-SA" sz="2800" b="1" dirty="0" smtClean="0"/>
              <a:t>المكان </a:t>
            </a:r>
            <a:endParaRPr lang="en-US" sz="27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" y="152400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04800"/>
            <a:ext cx="5029200" cy="65532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JO" sz="2800" b="1" dirty="0" smtClean="0">
                <a:solidFill>
                  <a:srgbClr val="292929"/>
                </a:solidFill>
              </a:rPr>
              <a:t>ي</a:t>
            </a:r>
            <a:r>
              <a:rPr lang="ar-SA" sz="2800" b="1" dirty="0" smtClean="0">
                <a:solidFill>
                  <a:srgbClr val="292929"/>
                </a:solidFill>
              </a:rPr>
              <a:t>صل </a:t>
            </a:r>
            <a:r>
              <a:rPr lang="ar-SA" sz="2800" b="1" dirty="0">
                <a:solidFill>
                  <a:srgbClr val="292929"/>
                </a:solidFill>
              </a:rPr>
              <a:t>العدد </a:t>
            </a:r>
            <a:r>
              <a:rPr lang="ar-SA" sz="2800" b="1" dirty="0" smtClean="0">
                <a:solidFill>
                  <a:srgbClr val="292929"/>
                </a:solidFill>
              </a:rPr>
              <a:t>إلى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b="1" dirty="0" smtClean="0">
                <a:solidFill>
                  <a:srgbClr val="292929"/>
                </a:solidFill>
              </a:rPr>
              <a:t>5.4 </a:t>
            </a:r>
            <a:r>
              <a:rPr lang="ar-SA" b="1" dirty="0">
                <a:solidFill>
                  <a:srgbClr val="292929"/>
                </a:solidFill>
              </a:rPr>
              <a:t>مليون خلية </a:t>
            </a:r>
            <a:r>
              <a:rPr lang="ar-JO" b="1" dirty="0" smtClean="0">
                <a:solidFill>
                  <a:srgbClr val="292929"/>
                </a:solidFill>
              </a:rPr>
              <a:t>لكل مل </a:t>
            </a:r>
            <a:r>
              <a:rPr lang="ar-SA" b="1" dirty="0" smtClean="0">
                <a:solidFill>
                  <a:srgbClr val="292929"/>
                </a:solidFill>
              </a:rPr>
              <a:t>في الرجل</a:t>
            </a:r>
            <a:endParaRPr lang="ar-JO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b="1" dirty="0" smtClean="0">
                <a:solidFill>
                  <a:srgbClr val="292929"/>
                </a:solidFill>
              </a:rPr>
              <a:t>4.8 مليون</a:t>
            </a:r>
            <a:r>
              <a:rPr lang="ar-JO" b="1" dirty="0" smtClean="0">
                <a:solidFill>
                  <a:srgbClr val="292929"/>
                </a:solidFill>
              </a:rPr>
              <a:t> خلية لكل كل في المرأة</a:t>
            </a:r>
          </a:p>
          <a:p>
            <a:pPr lvl="1" algn="r" rtl="1">
              <a:buClr>
                <a:srgbClr val="CC9900"/>
              </a:buClr>
            </a:pPr>
            <a:endParaRPr lang="ar-JO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en-US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JO" sz="2800" b="1" dirty="0" smtClean="0">
                <a:solidFill>
                  <a:srgbClr val="292929"/>
                </a:solidFill>
              </a:rPr>
              <a:t>ت</a:t>
            </a:r>
            <a:r>
              <a:rPr lang="ar-SA" sz="2800" b="1" dirty="0" smtClean="0">
                <a:solidFill>
                  <a:srgbClr val="292929"/>
                </a:solidFill>
              </a:rPr>
              <a:t>تكون </a:t>
            </a:r>
            <a:r>
              <a:rPr lang="ar-JO" sz="2800" b="1" dirty="0" smtClean="0">
                <a:solidFill>
                  <a:srgbClr val="292929"/>
                </a:solidFill>
              </a:rPr>
              <a:t>في </a:t>
            </a:r>
            <a:r>
              <a:rPr lang="ar-SA" sz="28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نخاع العظم</a:t>
            </a:r>
            <a:endParaRPr lang="ar-JO" sz="2800" b="1" u="sng" dirty="0" smtClean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تعيش </a:t>
            </a:r>
            <a:r>
              <a:rPr lang="ar-SA" sz="2800" b="1" dirty="0">
                <a:solidFill>
                  <a:srgbClr val="292929"/>
                </a:solidFill>
              </a:rPr>
              <a:t>بالمعدل 120 </a:t>
            </a:r>
            <a:r>
              <a:rPr lang="ar-SA" sz="2800" b="1" dirty="0" smtClean="0">
                <a:solidFill>
                  <a:srgbClr val="292929"/>
                </a:solidFill>
              </a:rPr>
              <a:t>يومًا</a:t>
            </a:r>
            <a:endParaRPr lang="en-US" sz="2800" b="1" dirty="0">
              <a:solidFill>
                <a:srgbClr val="292929"/>
              </a:solidFill>
            </a:endParaRPr>
          </a:p>
          <a:p>
            <a:endParaRPr lang="de-DE" sz="2800" b="1" dirty="0"/>
          </a:p>
        </p:txBody>
      </p:sp>
      <p:pic>
        <p:nvPicPr>
          <p:cNvPr id="5122" name="Picture 2" descr="Image result for red blood cells produ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3850"/>
            <a:ext cx="3276000" cy="23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609600"/>
            <a:ext cx="6553200" cy="5181600"/>
          </a:xfrm>
        </p:spPr>
        <p:txBody>
          <a:bodyPr/>
          <a:lstStyle/>
          <a:p>
            <a:pPr algn="r" rtl="1"/>
            <a:r>
              <a:rPr lang="ar-SA" sz="2800" b="1" dirty="0" smtClean="0"/>
              <a:t>تحوي </a:t>
            </a:r>
            <a:r>
              <a:rPr lang="ar-JO" sz="2800" b="1" dirty="0" smtClean="0"/>
              <a:t>م</a:t>
            </a:r>
            <a:r>
              <a:rPr lang="ar-SA" sz="2800" b="1" dirty="0" smtClean="0"/>
              <a:t>ادة بروتينية هامة جدًا</a:t>
            </a:r>
            <a:r>
              <a:rPr lang="ar-JO" sz="2800" b="1" dirty="0" smtClean="0"/>
              <a:t> = </a:t>
            </a:r>
            <a:r>
              <a:rPr lang="ar-SA" sz="4000" b="1" dirty="0" smtClean="0"/>
              <a:t>الهيموجلوبين</a:t>
            </a:r>
            <a:endParaRPr lang="ar-JO" sz="4000" b="1" dirty="0" smtClean="0"/>
          </a:p>
          <a:p>
            <a:pPr algn="r" rtl="1"/>
            <a:endParaRPr lang="ar-JO" sz="2800" b="1" dirty="0" smtClean="0"/>
          </a:p>
          <a:p>
            <a:pPr lvl="1" algn="r" rtl="1"/>
            <a:r>
              <a:rPr lang="ar-SA" b="1" dirty="0" smtClean="0"/>
              <a:t>يدخل في </a:t>
            </a:r>
            <a:r>
              <a:rPr lang="ar-SA" sz="3600" b="1" dirty="0" smtClean="0"/>
              <a:t>تركيبها الحديد </a:t>
            </a:r>
            <a:r>
              <a:rPr lang="ar-JO" sz="3600" b="1" dirty="0" smtClean="0"/>
              <a:t>= يعطي </a:t>
            </a:r>
            <a:r>
              <a:rPr lang="ar-SA" sz="3600" b="1" dirty="0" smtClean="0"/>
              <a:t>اللون الأحمر</a:t>
            </a:r>
            <a:endParaRPr lang="ar-JO" sz="3600" b="1" dirty="0" smtClean="0"/>
          </a:p>
          <a:p>
            <a:pPr marL="449262" lvl="1" indent="0" algn="r" rtl="1">
              <a:buNone/>
            </a:pPr>
            <a:endParaRPr lang="ar-JO" b="1" dirty="0" smtClean="0"/>
          </a:p>
          <a:p>
            <a:pPr marL="449262" lvl="1" indent="0" algn="r" rtl="1">
              <a:buNone/>
            </a:pPr>
            <a:endParaRPr lang="ar-JO" b="1" dirty="0"/>
          </a:p>
          <a:p>
            <a:pPr lvl="1" algn="r" rtl="1">
              <a:buFont typeface="Arial" panose="020B0604020202020204" pitchFamily="34" charset="0"/>
              <a:buChar char="•"/>
            </a:pPr>
            <a:r>
              <a:rPr lang="ar-SA" b="1" dirty="0" smtClean="0"/>
              <a:t>لها القدرة على </a:t>
            </a:r>
            <a:r>
              <a:rPr lang="ar-SA" sz="4000" b="1" dirty="0" smtClean="0"/>
              <a:t>الارتباط بالأكسجين وثاني أكسيد الكربون</a:t>
            </a:r>
            <a:endParaRPr lang="ar-JO" sz="4000" b="1" dirty="0"/>
          </a:p>
          <a:p>
            <a:pPr lvl="1" algn="r" rtl="1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pic>
        <p:nvPicPr>
          <p:cNvPr id="6146" name="Picture 2" descr="Image result for hemoglo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0" y="2971800"/>
            <a:ext cx="2340000" cy="15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hemoglob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"/>
            <a:ext cx="2160000" cy="21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6850" y="381000"/>
            <a:ext cx="5416550" cy="64770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نقص </a:t>
            </a:r>
            <a:r>
              <a:rPr lang="ar-SA" sz="4800" b="1" dirty="0" smtClean="0">
                <a:solidFill>
                  <a:srgbClr val="292929"/>
                </a:solidFill>
              </a:rPr>
              <a:t>الهيموجلوبين</a:t>
            </a:r>
            <a:r>
              <a:rPr lang="ar-SA" sz="2800" b="1" dirty="0" smtClean="0">
                <a:solidFill>
                  <a:srgbClr val="292929"/>
                </a:solidFill>
              </a:rPr>
              <a:t> </a:t>
            </a:r>
            <a:r>
              <a:rPr lang="ar-JO" sz="2800" b="1" dirty="0" smtClean="0">
                <a:solidFill>
                  <a:srgbClr val="292929"/>
                </a:solidFill>
              </a:rPr>
              <a:t>(يرتبط عادة ب</a:t>
            </a:r>
            <a:r>
              <a:rPr lang="ar-SA" sz="2800" b="1" dirty="0" smtClean="0">
                <a:solidFill>
                  <a:srgbClr val="292929"/>
                </a:solidFill>
              </a:rPr>
              <a:t>نقص الحديد</a:t>
            </a:r>
            <a:r>
              <a:rPr lang="ar-JO" sz="2800" b="1" dirty="0" smtClean="0">
                <a:solidFill>
                  <a:srgbClr val="292929"/>
                </a:solidFill>
              </a:rPr>
              <a:t>)  = </a:t>
            </a:r>
            <a:r>
              <a:rPr lang="ar-SA" sz="4800" b="1" dirty="0" smtClean="0">
                <a:solidFill>
                  <a:srgbClr val="292929"/>
                </a:solidFill>
              </a:rPr>
              <a:t>فقر الدم</a:t>
            </a:r>
            <a:endParaRPr lang="ar-JO" sz="4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نقص القدرة على نقل الأكسجين</a:t>
            </a:r>
            <a:endParaRPr lang="ar-JO" sz="24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sz="2400" b="1" dirty="0" smtClean="0">
                <a:solidFill>
                  <a:srgbClr val="292929"/>
                </a:solidFill>
              </a:rPr>
              <a:t>لا </a:t>
            </a:r>
            <a:r>
              <a:rPr lang="ar-SA" sz="2400" b="1" dirty="0">
                <a:solidFill>
                  <a:srgbClr val="292929"/>
                </a:solidFill>
              </a:rPr>
              <a:t>بد من تناول مواد غذائية </a:t>
            </a:r>
            <a:r>
              <a:rPr lang="ar-SA" sz="2400" b="1" dirty="0" smtClean="0">
                <a:solidFill>
                  <a:srgbClr val="292929"/>
                </a:solidFill>
              </a:rPr>
              <a:t>تحوي الحديد</a:t>
            </a:r>
            <a:endParaRPr lang="ar-JO" sz="24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sz="2400" b="1" dirty="0" smtClean="0">
                <a:solidFill>
                  <a:srgbClr val="292929"/>
                </a:solidFill>
              </a:rPr>
              <a:t>الإناث </a:t>
            </a:r>
            <a:r>
              <a:rPr lang="ar-SA" sz="2400" b="1" dirty="0">
                <a:solidFill>
                  <a:srgbClr val="292929"/>
                </a:solidFill>
              </a:rPr>
              <a:t>أكثر عرضة لنقص </a:t>
            </a:r>
            <a:r>
              <a:rPr lang="ar-SA" sz="2400" b="1" dirty="0" smtClean="0">
                <a:solidFill>
                  <a:srgbClr val="292929"/>
                </a:solidFill>
              </a:rPr>
              <a:t>الحديد</a:t>
            </a:r>
            <a:endParaRPr lang="ar-JO" sz="2400" b="1" dirty="0" smtClean="0">
              <a:solidFill>
                <a:srgbClr val="292929"/>
              </a:solidFill>
            </a:endParaRPr>
          </a:p>
          <a:p>
            <a:pPr lvl="2" algn="r" rtl="1">
              <a:buClr>
                <a:srgbClr val="CC9900"/>
              </a:buClr>
            </a:pPr>
            <a:r>
              <a:rPr lang="ar-SA" sz="2000" b="1" dirty="0" smtClean="0">
                <a:solidFill>
                  <a:srgbClr val="292929"/>
                </a:solidFill>
              </a:rPr>
              <a:t>الحيض والولادة</a:t>
            </a:r>
            <a:endParaRPr lang="ar-JO" sz="2000" b="1" dirty="0" smtClean="0">
              <a:solidFill>
                <a:srgbClr val="292929"/>
              </a:solidFill>
            </a:endParaRPr>
          </a:p>
          <a:p>
            <a:pPr lvl="2" algn="r" rtl="1">
              <a:buClr>
                <a:srgbClr val="CC9900"/>
              </a:buClr>
            </a:pPr>
            <a:endParaRPr lang="ar-JO" sz="20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JO" sz="2800" b="1" dirty="0" smtClean="0">
                <a:solidFill>
                  <a:srgbClr val="292929"/>
                </a:solidFill>
              </a:rPr>
              <a:t>ي</a:t>
            </a:r>
            <a:r>
              <a:rPr lang="ar-SA" sz="2800" b="1" dirty="0" smtClean="0">
                <a:solidFill>
                  <a:srgbClr val="292929"/>
                </a:solidFill>
              </a:rPr>
              <a:t>خزن </a:t>
            </a:r>
            <a:r>
              <a:rPr lang="ar-SA" sz="2800" b="1" dirty="0">
                <a:solidFill>
                  <a:srgbClr val="292929"/>
                </a:solidFill>
              </a:rPr>
              <a:t>الحديد في </a:t>
            </a:r>
            <a:r>
              <a:rPr lang="ar-SA" sz="2800" b="1" dirty="0" smtClean="0">
                <a:solidFill>
                  <a:srgbClr val="292929"/>
                </a:solidFill>
              </a:rPr>
              <a:t>الكبد والطحال</a:t>
            </a:r>
            <a:endParaRPr lang="en-US" sz="2800" b="1" dirty="0">
              <a:solidFill>
                <a:srgbClr val="292929"/>
              </a:solidFill>
            </a:endParaRPr>
          </a:p>
          <a:p>
            <a:endParaRPr lang="de-DE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2971800"/>
            <a:ext cx="2266950" cy="2019300"/>
          </a:xfrm>
          <a:prstGeom prst="rect">
            <a:avLst/>
          </a:prstGeom>
        </p:spPr>
      </p:pic>
      <p:pic>
        <p:nvPicPr>
          <p:cNvPr id="7172" name="Picture 4" descr="Image result for ‫فقر الدم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2400"/>
            <a:ext cx="2476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8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620000" cy="8175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SA" b="1" dirty="0" smtClean="0"/>
              <a:t>كريات (خلايا الدم البيضاء)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752600"/>
            <a:ext cx="4918075" cy="4953000"/>
          </a:xfrm>
        </p:spPr>
        <p:txBody>
          <a:bodyPr/>
          <a:lstStyle/>
          <a:p>
            <a:pPr algn="r" rtl="1"/>
            <a:r>
              <a:rPr lang="ar-SA" sz="2800" b="1" dirty="0" smtClean="0"/>
              <a:t>خلايا </a:t>
            </a:r>
            <a:r>
              <a:rPr lang="ar-SA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عديمة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/>
              <a:t>اللون</a:t>
            </a:r>
            <a:endParaRPr lang="ar-JO" sz="2800" b="1" dirty="0" smtClean="0"/>
          </a:p>
          <a:p>
            <a:pPr algn="r" rtl="1"/>
            <a:r>
              <a:rPr lang="ar-JO" sz="2800" b="1" dirty="0" smtClean="0"/>
              <a:t>لا تحوي </a:t>
            </a:r>
            <a:r>
              <a:rPr lang="ar-SA" sz="2800" b="1" dirty="0" smtClean="0"/>
              <a:t>الهيموجلوبين</a:t>
            </a:r>
            <a:endParaRPr lang="ar-JO" sz="2800" b="1" dirty="0" smtClean="0"/>
          </a:p>
          <a:p>
            <a:pPr algn="r" rtl="1"/>
            <a:endParaRPr lang="ar-JO" sz="2800" b="1" dirty="0"/>
          </a:p>
          <a:p>
            <a:pPr algn="r" rtl="1"/>
            <a:endParaRPr lang="en-US" sz="2800" b="1" dirty="0" smtClean="0"/>
          </a:p>
          <a:p>
            <a:pPr algn="r" rtl="1"/>
            <a:r>
              <a:rPr lang="ar-JO" sz="2800" b="1" dirty="0" smtClean="0"/>
              <a:t>أكبر حجما من </a:t>
            </a:r>
            <a:r>
              <a:rPr lang="ar-SA" sz="2800" b="1" dirty="0" smtClean="0"/>
              <a:t>خلايا الدم الحمراء</a:t>
            </a:r>
            <a:endParaRPr lang="ar-JO" sz="2800" b="1" dirty="0" smtClean="0"/>
          </a:p>
          <a:p>
            <a:pPr algn="r" rtl="1"/>
            <a:endParaRPr lang="ar-JO" sz="2800" b="1" dirty="0" smtClean="0"/>
          </a:p>
          <a:p>
            <a:pPr algn="r" rtl="1"/>
            <a:r>
              <a:rPr lang="ar-SA" sz="2800" b="1" dirty="0" smtClean="0"/>
              <a:t>تحوي </a:t>
            </a:r>
            <a:r>
              <a:rPr lang="ar-JO" sz="2800" b="1" dirty="0" err="1" smtClean="0"/>
              <a:t>أنوية</a:t>
            </a:r>
            <a:endParaRPr lang="ar-JO" sz="2800" b="1" dirty="0" smtClean="0"/>
          </a:p>
          <a:p>
            <a:pPr algn="r" rtl="1"/>
            <a:endParaRPr lang="ar-JO" sz="2800" b="1" dirty="0" smtClean="0"/>
          </a:p>
          <a:p>
            <a:pPr algn="r" rtl="1"/>
            <a:r>
              <a:rPr lang="ar-SA" sz="2800" b="1" dirty="0" smtClean="0"/>
              <a:t>لها </a:t>
            </a:r>
            <a:r>
              <a:rPr lang="ar-S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القدرة على الانقسام</a:t>
            </a:r>
            <a:endParaRPr lang="en-US" sz="27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Image result for ‫كريات الدم البيضاء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" y="1770743"/>
            <a:ext cx="4320000" cy="20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257" y="304800"/>
            <a:ext cx="4927143" cy="60960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JO" sz="2800" b="1" dirty="0" smtClean="0">
                <a:solidFill>
                  <a:srgbClr val="292929"/>
                </a:solidFill>
              </a:rPr>
              <a:t>لها </a:t>
            </a:r>
            <a:r>
              <a:rPr lang="ar-SA" sz="2800" b="1" dirty="0" smtClean="0">
                <a:solidFill>
                  <a:srgbClr val="292929"/>
                </a:solidFill>
              </a:rPr>
              <a:t>قدرة </a:t>
            </a:r>
            <a:r>
              <a:rPr lang="ar-SA" sz="2800" b="1" dirty="0">
                <a:solidFill>
                  <a:srgbClr val="292929"/>
                </a:solidFill>
              </a:rPr>
              <a:t>على الحركة </a:t>
            </a:r>
            <a:r>
              <a:rPr lang="ar-SA" sz="2800" b="1" dirty="0" smtClean="0">
                <a:solidFill>
                  <a:srgbClr val="292929"/>
                </a:solidFill>
              </a:rPr>
              <a:t>الذاتية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b="1" dirty="0" smtClean="0">
                <a:solidFill>
                  <a:srgbClr val="292929"/>
                </a:solidFill>
              </a:rPr>
              <a:t>حركة </a:t>
            </a:r>
            <a:r>
              <a:rPr lang="ar-SA" sz="36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أميبية</a:t>
            </a:r>
            <a:endParaRPr lang="ar-JO" sz="3600" b="1" u="sng" dirty="0" smtClean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 rtl="1">
              <a:buClr>
                <a:srgbClr val="CC9900"/>
              </a:buClr>
            </a:pPr>
            <a:r>
              <a:rPr lang="ar-SA" sz="2400" b="1" dirty="0" smtClean="0">
                <a:solidFill>
                  <a:srgbClr val="292929"/>
                </a:solidFill>
              </a:rPr>
              <a:t>على </a:t>
            </a:r>
            <a:r>
              <a:rPr lang="ar-SA" sz="2400" b="1" dirty="0">
                <a:solidFill>
                  <a:srgbClr val="292929"/>
                </a:solidFill>
              </a:rPr>
              <a:t>عكس خلايا الدم الحمراء التي تنساب وتسبح في بلازما </a:t>
            </a:r>
            <a:r>
              <a:rPr lang="ar-SA" sz="2400" b="1" dirty="0" smtClean="0">
                <a:solidFill>
                  <a:srgbClr val="292929"/>
                </a:solidFill>
              </a:rPr>
              <a:t>الدم</a:t>
            </a:r>
            <a:endParaRPr lang="ar-JO" sz="24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JO" sz="2800" b="1" dirty="0" smtClean="0">
                <a:solidFill>
                  <a:srgbClr val="292929"/>
                </a:solidFill>
              </a:rPr>
              <a:t>أقل </a:t>
            </a:r>
            <a:r>
              <a:rPr lang="ar-JO" sz="2800" b="1" dirty="0">
                <a:solidFill>
                  <a:srgbClr val="292929"/>
                </a:solidFill>
              </a:rPr>
              <a:t>عددًا من كريات الدم </a:t>
            </a:r>
            <a:r>
              <a:rPr lang="ar-JO" sz="2800" b="1" dirty="0" smtClean="0">
                <a:solidFill>
                  <a:srgbClr val="292929"/>
                </a:solidFill>
              </a:rPr>
              <a:t>الحمراء 6.000-10.000 </a:t>
            </a:r>
          </a:p>
          <a:p>
            <a:pPr lvl="0" algn="r" rtl="1">
              <a:buClr>
                <a:srgbClr val="CC9900"/>
              </a:buClr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JO" sz="36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يزداد </a:t>
            </a:r>
            <a:r>
              <a:rPr lang="ar-JO" sz="3600" b="1" u="sng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عددها في الحالات المرضية أو إصابة الجسم بجراثيم (التهابات</a:t>
            </a:r>
            <a:r>
              <a:rPr lang="ar-JO" sz="36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ar-JO" sz="3600" b="1" u="sng" dirty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r" rtl="1">
              <a:buClr>
                <a:srgbClr val="CC9900"/>
              </a:buClr>
            </a:pPr>
            <a:endParaRPr lang="en-US" sz="2800" b="1" dirty="0">
              <a:solidFill>
                <a:srgbClr val="292929"/>
              </a:solidFill>
            </a:endParaRPr>
          </a:p>
          <a:p>
            <a:endParaRPr lang="de-DE" sz="2800" b="1" dirty="0"/>
          </a:p>
        </p:txBody>
      </p:sp>
      <p:pic>
        <p:nvPicPr>
          <p:cNvPr id="9218" name="Picture 2" descr="Image result for ‫كريات الدم البيضاء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1447800"/>
            <a:ext cx="3600000" cy="281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208950"/>
            <a:ext cx="5299075" cy="6496650"/>
          </a:xfrm>
        </p:spPr>
        <p:txBody>
          <a:bodyPr/>
          <a:lstStyle/>
          <a:p>
            <a:pPr algn="r" rtl="1"/>
            <a:r>
              <a:rPr lang="ar-SA" sz="2600" b="1" dirty="0" smtClean="0"/>
              <a:t>تتكون </a:t>
            </a:r>
            <a:r>
              <a:rPr lang="ar-JO" sz="2600" b="1" dirty="0" smtClean="0"/>
              <a:t>في</a:t>
            </a:r>
          </a:p>
          <a:p>
            <a:pPr lvl="1" algn="r" rtl="1"/>
            <a:r>
              <a:rPr lang="ar-SA" sz="2200" b="1" dirty="0" smtClean="0"/>
              <a:t>نخاع العظم</a:t>
            </a:r>
            <a:endParaRPr lang="ar-JO" sz="2200" b="1" dirty="0" smtClean="0"/>
          </a:p>
          <a:p>
            <a:pPr lvl="1" algn="r" rtl="1"/>
            <a:r>
              <a:rPr lang="ar-SA" sz="2200" b="1" dirty="0" smtClean="0"/>
              <a:t>العقد اللمفاوية</a:t>
            </a:r>
            <a:endParaRPr lang="ar-JO" sz="2200" b="1" dirty="0" smtClean="0"/>
          </a:p>
          <a:p>
            <a:pPr lvl="1" algn="r" rtl="1"/>
            <a:r>
              <a:rPr lang="ar-SA" sz="2200" b="1" dirty="0" smtClean="0"/>
              <a:t>اللوزتين</a:t>
            </a:r>
            <a:endParaRPr lang="ar-JO" sz="2200" b="1" dirty="0" smtClean="0"/>
          </a:p>
          <a:p>
            <a:pPr lvl="1" algn="r" rtl="1"/>
            <a:r>
              <a:rPr lang="ar-SA" sz="2200" b="1" dirty="0" smtClean="0"/>
              <a:t>الطحال</a:t>
            </a:r>
            <a:endParaRPr lang="ar-JO" sz="2200" b="1" dirty="0" smtClean="0"/>
          </a:p>
          <a:p>
            <a:pPr lvl="1" algn="r" rtl="1"/>
            <a:endParaRPr lang="en-US" sz="2200" b="1" dirty="0" smtClean="0"/>
          </a:p>
          <a:p>
            <a:pPr algn="r" rtl="1"/>
            <a:r>
              <a:rPr lang="ar-SA" sz="4400" b="1" dirty="0" smtClean="0"/>
              <a:t> </a:t>
            </a:r>
            <a:r>
              <a:rPr lang="ar-JO" sz="4400" b="1" dirty="0" smtClean="0"/>
              <a:t>الوظيفة الأساس = </a:t>
            </a:r>
            <a:r>
              <a:rPr lang="ar-SA" sz="4400" b="1" dirty="0" smtClean="0"/>
              <a:t>دفاعية ومناعية</a:t>
            </a:r>
            <a:endParaRPr lang="ar-JO" sz="4400" b="1" dirty="0" smtClean="0"/>
          </a:p>
          <a:p>
            <a:pPr algn="r" rtl="1"/>
            <a:endParaRPr lang="ar-JO" sz="2600" b="1" dirty="0"/>
          </a:p>
          <a:p>
            <a:pPr algn="r" rtl="1"/>
            <a:r>
              <a:rPr lang="ar-JO" sz="2600" b="1" dirty="0" smtClean="0"/>
              <a:t>ضد </a:t>
            </a:r>
            <a:r>
              <a:rPr lang="ar-SA" sz="2600" b="1" dirty="0" smtClean="0"/>
              <a:t>الميكروبات </a:t>
            </a:r>
            <a:endParaRPr lang="ar-JO" sz="2600" b="1" dirty="0" smtClean="0"/>
          </a:p>
          <a:p>
            <a:pPr algn="r" rtl="1"/>
            <a:r>
              <a:rPr lang="ar-SA" sz="3000" b="1" dirty="0" smtClean="0">
                <a:solidFill>
                  <a:srgbClr val="002060"/>
                </a:solidFill>
              </a:rPr>
              <a:t>تكوين الأجسام المضادة</a:t>
            </a:r>
            <a:endParaRPr lang="ar-JO" sz="3000" b="1" dirty="0" smtClean="0">
              <a:solidFill>
                <a:srgbClr val="002060"/>
              </a:solidFill>
            </a:endParaRPr>
          </a:p>
          <a:p>
            <a:pPr algn="r" rtl="1"/>
            <a:r>
              <a:rPr lang="ar-SA" sz="2600" b="1" dirty="0" smtClean="0"/>
              <a:t>تلتصق بالأجسام الغريبة المسببة للمرض وتبطل عملها</a:t>
            </a:r>
            <a:endParaRPr lang="en-US" sz="2600" b="1" dirty="0" smtClean="0"/>
          </a:p>
        </p:txBody>
      </p:sp>
      <p:pic>
        <p:nvPicPr>
          <p:cNvPr id="25602" name="Picture 2" descr="http://www.adamcs.org/images/bone-marrow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79" y="685800"/>
            <a:ext cx="3600000" cy="483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228600"/>
            <a:ext cx="7158037" cy="12811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SA" sz="6600" b="1" dirty="0" smtClean="0">
                <a:solidFill>
                  <a:schemeClr val="tx2"/>
                </a:solidFill>
              </a:rPr>
              <a:t>الجهاز الدوري </a:t>
            </a:r>
            <a:endParaRPr lang="en-US" sz="6600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661275" cy="4114800"/>
          </a:xfrm>
        </p:spPr>
        <p:txBody>
          <a:bodyPr/>
          <a:lstStyle/>
          <a:p>
            <a:pPr algn="r" rtl="1"/>
            <a:r>
              <a:rPr lang="ar-JO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نظام يشمل </a:t>
            </a:r>
            <a:endParaRPr lang="de-DE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rtl="1"/>
            <a:endParaRPr lang="ar-JO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r" rtl="1"/>
            <a:r>
              <a:rPr lang="ar-SA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الأوعية الدموية</a:t>
            </a:r>
            <a:endParaRPr lang="ar-JO" sz="32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r" rtl="1"/>
            <a:endParaRPr lang="ar-JO" sz="32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r" rtl="1"/>
            <a:r>
              <a:rPr lang="ar-SA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الدم</a:t>
            </a:r>
            <a:r>
              <a:rPr lang="ar-JO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(الجزء السائل)</a:t>
            </a:r>
          </a:p>
          <a:p>
            <a:pPr lvl="1" algn="r" rtl="1"/>
            <a:endParaRPr lang="ar-JO" sz="32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r" rtl="1"/>
            <a:r>
              <a:rPr lang="ar-JO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</a:t>
            </a:r>
            <a:r>
              <a:rPr lang="ar-SA" sz="32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ضخة</a:t>
            </a:r>
            <a:r>
              <a:rPr lang="ar-JO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ar-SA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القلب</a:t>
            </a:r>
            <a:endParaRPr lang="ar-JO" sz="32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‫الجهاز الدوري‬‎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4320000" cy="24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28600"/>
            <a:ext cx="3886200" cy="58674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SA" sz="3000" b="1" dirty="0" smtClean="0">
                <a:solidFill>
                  <a:srgbClr val="292929"/>
                </a:solidFill>
              </a:rPr>
              <a:t>لها </a:t>
            </a:r>
            <a:r>
              <a:rPr lang="ar-SA" sz="3000" b="1" dirty="0">
                <a:solidFill>
                  <a:srgbClr val="292929"/>
                </a:solidFill>
              </a:rPr>
              <a:t>القدرة على التهام </a:t>
            </a:r>
            <a:r>
              <a:rPr lang="ar-SA" sz="3000" b="1" dirty="0" smtClean="0">
                <a:solidFill>
                  <a:srgbClr val="292929"/>
                </a:solidFill>
              </a:rPr>
              <a:t>الجراثيم</a:t>
            </a:r>
            <a:r>
              <a:rPr lang="ar-JO" sz="3000" b="1" dirty="0" smtClean="0">
                <a:solidFill>
                  <a:srgbClr val="292929"/>
                </a:solidFill>
              </a:rPr>
              <a:t> بواسطة </a:t>
            </a:r>
            <a:r>
              <a:rPr lang="ar-SA" sz="30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خلايا </a:t>
            </a:r>
            <a:r>
              <a:rPr lang="ar-SA" sz="3000" b="1" u="sng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الدم البيضاء </a:t>
            </a:r>
            <a:r>
              <a:rPr lang="ar-SA" sz="30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الأكولة</a:t>
            </a:r>
            <a:endParaRPr lang="ar-JO" sz="3000" b="1" u="sng" dirty="0" smtClean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>
              <a:buClr>
                <a:srgbClr val="CC9900"/>
              </a:buClr>
            </a:pPr>
            <a:endParaRPr lang="ar-JO" sz="30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30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30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3000" b="1" dirty="0" smtClean="0">
                <a:solidFill>
                  <a:srgbClr val="292929"/>
                </a:solidFill>
              </a:rPr>
              <a:t>تكوين </a:t>
            </a:r>
            <a:r>
              <a:rPr lang="ar-SA" sz="3000" b="1" dirty="0">
                <a:solidFill>
                  <a:srgbClr val="292929"/>
                </a:solidFill>
              </a:rPr>
              <a:t>الأجسام المضادة </a:t>
            </a:r>
            <a:r>
              <a:rPr lang="ar-JO" sz="3000" b="1" dirty="0" smtClean="0">
                <a:solidFill>
                  <a:srgbClr val="292929"/>
                </a:solidFill>
              </a:rPr>
              <a:t>بواسطة </a:t>
            </a:r>
            <a:r>
              <a:rPr lang="ar-SA" sz="30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خلايا</a:t>
            </a:r>
            <a:r>
              <a:rPr lang="ar-JO" sz="30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0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الدم </a:t>
            </a:r>
            <a:r>
              <a:rPr lang="ar-SA" sz="3000" b="1" u="sng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البيضاء </a:t>
            </a:r>
            <a:r>
              <a:rPr lang="ar-SA" sz="30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اللمفاوية</a:t>
            </a:r>
            <a:endParaRPr lang="en-US" sz="3000" b="1" u="sng" dirty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3000" b="1" dirty="0"/>
          </a:p>
        </p:txBody>
      </p:sp>
      <p:pic>
        <p:nvPicPr>
          <p:cNvPr id="10242" name="Picture 2" descr="Image result for ‫خلايا الدم البيضاء الأكولة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‫خلايا الدم البيضاء اللمفاوية‬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02399"/>
            <a:ext cx="3888000" cy="251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38544" y="275407"/>
            <a:ext cx="4919656" cy="99060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SA" b="1" dirty="0" smtClean="0"/>
              <a:t>الصفائح الدموية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752600"/>
            <a:ext cx="4918075" cy="4114800"/>
          </a:xfrm>
        </p:spPr>
        <p:txBody>
          <a:bodyPr/>
          <a:lstStyle/>
          <a:p>
            <a:pPr algn="r" rtl="1"/>
            <a:r>
              <a:rPr lang="ar-SA" sz="2800" b="1" dirty="0" smtClean="0"/>
              <a:t>جسيمات صغيرة جدًا غير خلوية</a:t>
            </a:r>
            <a:endParaRPr lang="ar-JO" sz="2800" b="1" dirty="0" smtClean="0"/>
          </a:p>
          <a:p>
            <a:pPr lvl="1" algn="r" rtl="1"/>
            <a:r>
              <a:rPr lang="ar-SA" sz="2400" b="1" dirty="0" smtClean="0"/>
              <a:t>أجزاء من خلايا</a:t>
            </a:r>
            <a:endParaRPr lang="ar-JO" sz="2400" b="1" dirty="0" smtClean="0"/>
          </a:p>
          <a:p>
            <a:pPr lvl="1" algn="r" rtl="1"/>
            <a:endParaRPr lang="en-US" sz="2400" b="1" dirty="0" smtClean="0"/>
          </a:p>
          <a:p>
            <a:pPr algn="r" rtl="1"/>
            <a:r>
              <a:rPr lang="ar-SA" sz="2800" b="1" dirty="0" smtClean="0"/>
              <a:t> يبلغ عددها في المعدل الطبيعي 400.000-300.000 </a:t>
            </a:r>
            <a:endParaRPr lang="en-US" sz="2800" b="1" dirty="0" smtClean="0"/>
          </a:p>
          <a:p>
            <a:pPr algn="r" rtl="1"/>
            <a:endParaRPr lang="ar-JO" sz="2800" b="1" dirty="0" smtClean="0"/>
          </a:p>
          <a:p>
            <a:pPr algn="r" rtl="1"/>
            <a:r>
              <a:rPr lang="ar-SA" sz="2800" b="1" dirty="0" smtClean="0"/>
              <a:t>علاقة قوية </a:t>
            </a:r>
            <a:r>
              <a:rPr lang="ar-SA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بعملية تخثر الدم </a:t>
            </a:r>
            <a:r>
              <a:rPr lang="ar-SA" sz="2800" b="1" dirty="0" smtClean="0"/>
              <a:t>أثناء الجروح أو النزيف</a:t>
            </a:r>
            <a:endParaRPr lang="en-US" sz="2800" b="1" dirty="0" smtClean="0"/>
          </a:p>
          <a:p>
            <a:pPr algn="r" rtl="1"/>
            <a:endParaRPr lang="en-US" sz="2700" b="1" dirty="0" smtClean="0"/>
          </a:p>
        </p:txBody>
      </p:sp>
      <p:pic>
        <p:nvPicPr>
          <p:cNvPr id="11266" name="Picture 2" descr="Image result for ‫الصفائح الدموية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316229"/>
            <a:ext cx="357120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‫تخثر الدم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3" y="2590800"/>
            <a:ext cx="2880000" cy="37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239000" cy="112723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SA" sz="7200" b="1" dirty="0" smtClean="0"/>
              <a:t>تخثر الدم</a:t>
            </a:r>
            <a:endParaRPr lang="en-US" sz="7200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670675" cy="5105400"/>
          </a:xfrm>
        </p:spPr>
        <p:txBody>
          <a:bodyPr/>
          <a:lstStyle/>
          <a:p>
            <a:pPr algn="r" rtl="1"/>
            <a:r>
              <a:rPr lang="ar-SA" sz="3600" b="1" dirty="0" smtClean="0"/>
              <a:t>اجتماع عدة عوامل</a:t>
            </a:r>
            <a:endParaRPr lang="ar-JO" sz="3600" b="1" dirty="0" smtClean="0"/>
          </a:p>
          <a:p>
            <a:pPr lvl="1" algn="r" rtl="1"/>
            <a:r>
              <a:rPr lang="ar-SA" sz="2400" b="1" dirty="0" smtClean="0"/>
              <a:t>الصفائح</a:t>
            </a:r>
            <a:endParaRPr lang="ar-JO" sz="2400" b="1" dirty="0" smtClean="0"/>
          </a:p>
          <a:p>
            <a:pPr lvl="1" algn="r" rtl="1"/>
            <a:r>
              <a:rPr lang="ar-SA" sz="2400" b="1" dirty="0" smtClean="0"/>
              <a:t>النسيج المجروح</a:t>
            </a:r>
            <a:endParaRPr lang="ar-JO" sz="2400" b="1" dirty="0" smtClean="0"/>
          </a:p>
          <a:p>
            <a:pPr lvl="1" algn="r" rtl="1"/>
            <a:r>
              <a:rPr lang="ar-SA" sz="2400" b="1" dirty="0" smtClean="0"/>
              <a:t>عوامل موجودة في الدم مثل الكالسيوم وفيتامين </a:t>
            </a:r>
            <a:r>
              <a:rPr lang="en-US" sz="2400" b="1" dirty="0" smtClean="0"/>
              <a:t>K</a:t>
            </a:r>
          </a:p>
        </p:txBody>
      </p:sp>
      <p:pic>
        <p:nvPicPr>
          <p:cNvPr id="4" name="Picture 4" descr="Image result for ‫تخثر الدم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2160000" cy="27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343686" cy="95431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SA" sz="7200" b="1" dirty="0" smtClean="0"/>
              <a:t>القلب </a:t>
            </a:r>
            <a:endParaRPr lang="en-US" sz="7200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14" y="1600199"/>
            <a:ext cx="7481572" cy="4535715"/>
          </a:xfrm>
        </p:spPr>
        <p:txBody>
          <a:bodyPr/>
          <a:lstStyle/>
          <a:p>
            <a:pPr algn="r" rtl="1"/>
            <a:r>
              <a:rPr lang="ar-SA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عضلة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/>
              <a:t>بحجم قبضة اليد الكبيرة</a:t>
            </a:r>
            <a:endParaRPr lang="ar-JO" sz="2800" b="1" dirty="0" smtClean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يشبه حبة الكمثرى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يتمركز </a:t>
            </a:r>
            <a:r>
              <a:rPr lang="ar-JO" sz="2800" b="1" dirty="0"/>
              <a:t>في الصدر مائلًا </a:t>
            </a:r>
            <a:r>
              <a:rPr lang="ar-JO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الى اليسار </a:t>
            </a:r>
            <a:endParaRPr lang="ar-JO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JO" sz="2800" b="1" dirty="0" smtClean="0"/>
          </a:p>
          <a:p>
            <a:pPr algn="r" rtl="1"/>
            <a:r>
              <a:rPr lang="ar-SA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مضخة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/>
              <a:t>دم في الشرايين ومنه إلى أنحاء الجسم</a:t>
            </a:r>
            <a:endParaRPr lang="ar-JO" sz="2800" b="1" dirty="0" smtClean="0"/>
          </a:p>
          <a:p>
            <a:pPr algn="r" rtl="1"/>
            <a:r>
              <a:rPr lang="ar-SA" sz="2800" b="1" dirty="0" smtClean="0"/>
              <a:t>تستقبل </a:t>
            </a:r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الدم العائد </a:t>
            </a:r>
            <a:r>
              <a:rPr lang="ar-JO" sz="2800" b="1" dirty="0" smtClean="0"/>
              <a:t>في </a:t>
            </a:r>
            <a:r>
              <a:rPr lang="ar-SA" sz="2800" b="1" dirty="0" smtClean="0"/>
              <a:t>الأوردة</a:t>
            </a:r>
            <a:endParaRPr lang="ar-JO" sz="2800" b="1" dirty="0" smtClean="0"/>
          </a:p>
          <a:p>
            <a:pPr marL="0" indent="0" algn="r" rtl="1">
              <a:buNone/>
            </a:pPr>
            <a:endParaRPr lang="en-US" sz="2800" b="1" dirty="0" smtClean="0"/>
          </a:p>
          <a:p>
            <a:pPr algn="r" rtl="1"/>
            <a:endParaRPr lang="en-US" sz="2700" b="1" dirty="0" smtClean="0"/>
          </a:p>
        </p:txBody>
      </p:sp>
      <p:pic>
        <p:nvPicPr>
          <p:cNvPr id="15364" name="Picture 4" descr="Image result for ‫القلب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6200" y="856344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age result for ‫القلب‬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80000" cy="216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0"/>
            <a:ext cx="6934200" cy="57912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SA" sz="4800" b="1" dirty="0" smtClean="0">
                <a:solidFill>
                  <a:srgbClr val="292929"/>
                </a:solidFill>
              </a:rPr>
              <a:t>أربع حجرات</a:t>
            </a:r>
            <a:endParaRPr lang="ar-JO" sz="4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اثنتان </a:t>
            </a:r>
            <a:r>
              <a:rPr lang="ar-SA" sz="2800" b="1" dirty="0">
                <a:solidFill>
                  <a:srgbClr val="292929"/>
                </a:solidFill>
              </a:rPr>
              <a:t>علويتان و تدعيان </a:t>
            </a:r>
            <a:r>
              <a:rPr lang="ar-SA" sz="4400" b="1" dirty="0" smtClean="0">
                <a:solidFill>
                  <a:srgbClr val="292929"/>
                </a:solidFill>
              </a:rPr>
              <a:t>الأذينين</a:t>
            </a:r>
            <a:endParaRPr lang="ar-JO" sz="44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اثنتان </a:t>
            </a:r>
            <a:r>
              <a:rPr lang="ar-SA" sz="2800" b="1" dirty="0">
                <a:solidFill>
                  <a:srgbClr val="292929"/>
                </a:solidFill>
              </a:rPr>
              <a:t>سفليتان تدعيان </a:t>
            </a:r>
            <a:r>
              <a:rPr lang="ar-SA" sz="4400" b="1" dirty="0" smtClean="0">
                <a:solidFill>
                  <a:srgbClr val="292929"/>
                </a:solidFill>
              </a:rPr>
              <a:t>البطينين</a:t>
            </a:r>
            <a:endParaRPr lang="ar-JO" sz="44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ينبض </a:t>
            </a:r>
            <a:r>
              <a:rPr lang="ar-SA" sz="2800" b="1" dirty="0">
                <a:solidFill>
                  <a:srgbClr val="292929"/>
                </a:solidFill>
              </a:rPr>
              <a:t>القلب 60 – 80  نبضة في </a:t>
            </a:r>
            <a:r>
              <a:rPr lang="ar-SA" sz="2800" b="1" dirty="0" smtClean="0">
                <a:solidFill>
                  <a:srgbClr val="292929"/>
                </a:solidFill>
              </a:rPr>
              <a:t>الدقيقة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النبضات </a:t>
            </a:r>
            <a:r>
              <a:rPr lang="ar-SA" sz="2800" b="1" dirty="0">
                <a:solidFill>
                  <a:srgbClr val="292929"/>
                </a:solidFill>
              </a:rPr>
              <a:t>عبارة عن </a:t>
            </a:r>
            <a:r>
              <a:rPr lang="ar-SA" sz="4400" b="1" dirty="0">
                <a:solidFill>
                  <a:srgbClr val="292929"/>
                </a:solidFill>
              </a:rPr>
              <a:t>التقلص </a:t>
            </a:r>
            <a:r>
              <a:rPr lang="ar-JO" sz="4400" b="1" dirty="0" smtClean="0">
                <a:solidFill>
                  <a:srgbClr val="292929"/>
                </a:solidFill>
              </a:rPr>
              <a:t>و</a:t>
            </a:r>
            <a:r>
              <a:rPr lang="ar-SA" sz="4400" b="1" dirty="0" smtClean="0">
                <a:solidFill>
                  <a:srgbClr val="292929"/>
                </a:solidFill>
              </a:rPr>
              <a:t>الاسترخاء </a:t>
            </a:r>
            <a:r>
              <a:rPr lang="ar-SA" sz="2800" b="1" dirty="0">
                <a:solidFill>
                  <a:srgbClr val="292929"/>
                </a:solidFill>
              </a:rPr>
              <a:t>لعضلة </a:t>
            </a:r>
            <a:r>
              <a:rPr lang="ar-SA" sz="2800" b="1" dirty="0" smtClean="0">
                <a:solidFill>
                  <a:srgbClr val="292929"/>
                </a:solidFill>
              </a:rPr>
              <a:t>القلب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يتم </a:t>
            </a:r>
            <a:r>
              <a:rPr lang="ar-SA" sz="2800" b="1" dirty="0">
                <a:solidFill>
                  <a:srgbClr val="292929"/>
                </a:solidFill>
              </a:rPr>
              <a:t>ضخ حوالي 3 – 5 لتر من الدم في الدقيقة الواحدة</a:t>
            </a:r>
            <a:endParaRPr lang="en-US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en-US" sz="2800" b="1" dirty="0">
              <a:solidFill>
                <a:srgbClr val="292929"/>
              </a:solidFill>
            </a:endParaRPr>
          </a:p>
          <a:p>
            <a:endParaRPr lang="de-DE" sz="2800" b="1" dirty="0"/>
          </a:p>
        </p:txBody>
      </p:sp>
      <p:pic>
        <p:nvPicPr>
          <p:cNvPr id="16386" name="Picture 2" descr="Image result for ‫القلب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0000" cy="20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52400"/>
            <a:ext cx="5146675" cy="6553200"/>
          </a:xfrm>
        </p:spPr>
        <p:txBody>
          <a:bodyPr/>
          <a:lstStyle/>
          <a:p>
            <a:pPr algn="r" rtl="1"/>
            <a:r>
              <a:rPr lang="ar-SA" sz="3000" b="1" dirty="0" smtClean="0"/>
              <a:t>تتغذى عضلة القلب من الأوعية الدموية المحيطة بها</a:t>
            </a:r>
            <a:endParaRPr lang="ar-JO" sz="3000" b="1" dirty="0" smtClean="0"/>
          </a:p>
          <a:p>
            <a:pPr algn="r" rtl="1"/>
            <a:endParaRPr lang="en-US" sz="3000" b="1" dirty="0" smtClean="0"/>
          </a:p>
          <a:p>
            <a:pPr lvl="0" algn="r" rtl="1">
              <a:buClr>
                <a:srgbClr val="CC9900"/>
              </a:buClr>
            </a:pPr>
            <a:r>
              <a:rPr lang="ar-JO" sz="3000" b="1" dirty="0" smtClean="0">
                <a:solidFill>
                  <a:srgbClr val="292929"/>
                </a:solidFill>
              </a:rPr>
              <a:t>لعضلة القلب ال</a:t>
            </a:r>
            <a:r>
              <a:rPr lang="ar-SA" sz="3000" b="1" dirty="0" smtClean="0">
                <a:solidFill>
                  <a:srgbClr val="292929"/>
                </a:solidFill>
              </a:rPr>
              <a:t>قدرة </a:t>
            </a:r>
            <a:r>
              <a:rPr lang="ar-SA" sz="3000" b="1" dirty="0">
                <a:solidFill>
                  <a:srgbClr val="292929"/>
                </a:solidFill>
              </a:rPr>
              <a:t>على الانقباض والارتخاء ذاتيًا</a:t>
            </a:r>
            <a:endParaRPr lang="ar-JO" sz="3000" b="1" dirty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sz="2600" b="1" dirty="0" smtClean="0">
                <a:solidFill>
                  <a:srgbClr val="00B050"/>
                </a:solidFill>
              </a:rPr>
              <a:t>بواسطة  أنسجة عضلية متخصصة </a:t>
            </a:r>
            <a:r>
              <a:rPr lang="ar-SA" sz="2600" b="1" dirty="0" smtClean="0">
                <a:solidFill>
                  <a:srgbClr val="292929"/>
                </a:solidFill>
              </a:rPr>
              <a:t>تسمى </a:t>
            </a:r>
            <a:r>
              <a:rPr lang="ar-SA" sz="2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الضابط الإيقاعي </a:t>
            </a:r>
            <a:endParaRPr lang="ar-JO" sz="2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r" rtl="1">
              <a:buClr>
                <a:srgbClr val="CC9900"/>
              </a:buClr>
            </a:pPr>
            <a:r>
              <a:rPr lang="ar-SA" sz="2200" b="1" dirty="0">
                <a:solidFill>
                  <a:srgbClr val="292929"/>
                </a:solidFill>
              </a:rPr>
              <a:t>موجودة في الأذين </a:t>
            </a:r>
            <a:r>
              <a:rPr lang="ar-SA" sz="2200" b="1" dirty="0" smtClean="0">
                <a:solidFill>
                  <a:srgbClr val="292929"/>
                </a:solidFill>
              </a:rPr>
              <a:t>الأيمن</a:t>
            </a:r>
            <a:endParaRPr lang="ar-JO" sz="2200" b="1" dirty="0" smtClean="0">
              <a:solidFill>
                <a:srgbClr val="292929"/>
              </a:solidFill>
            </a:endParaRPr>
          </a:p>
          <a:p>
            <a:pPr lvl="2" algn="r" rtl="1">
              <a:buClr>
                <a:srgbClr val="CC9900"/>
              </a:buClr>
            </a:pPr>
            <a:endParaRPr lang="ar-JO" sz="2200" b="1" dirty="0">
              <a:solidFill>
                <a:srgbClr val="292929"/>
              </a:solidFill>
            </a:endParaRPr>
          </a:p>
          <a:p>
            <a:pPr lvl="2" algn="r" rtl="1">
              <a:buClr>
                <a:srgbClr val="CC9900"/>
              </a:buClr>
            </a:pPr>
            <a:endParaRPr lang="ar-JO" sz="22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3000" b="1" dirty="0">
                <a:solidFill>
                  <a:srgbClr val="292929"/>
                </a:solidFill>
              </a:rPr>
              <a:t>القلب  ينبض حتى بعد إزالته من الجسم </a:t>
            </a:r>
            <a:endParaRPr lang="en-US" sz="30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3000" b="1" dirty="0">
              <a:solidFill>
                <a:srgbClr val="292929"/>
              </a:solidFill>
            </a:endParaRPr>
          </a:p>
          <a:p>
            <a:pPr algn="r" rtl="1"/>
            <a:endParaRPr lang="en-US" sz="3000" b="1" dirty="0" smtClean="0"/>
          </a:p>
        </p:txBody>
      </p:sp>
      <p:pic>
        <p:nvPicPr>
          <p:cNvPr id="17412" name="Picture 4" descr="Image result for ‫شرايين القلب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3096000" cy="224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Pacema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00" y="4055764"/>
            <a:ext cx="2880000" cy="23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685800"/>
            <a:ext cx="5791200" cy="54102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SA" sz="3000" b="1" dirty="0" smtClean="0">
                <a:solidFill>
                  <a:srgbClr val="292929"/>
                </a:solidFill>
              </a:rPr>
              <a:t>القلب </a:t>
            </a:r>
            <a:r>
              <a:rPr lang="ar-SA" sz="3000" b="1" dirty="0">
                <a:solidFill>
                  <a:srgbClr val="292929"/>
                </a:solidFill>
              </a:rPr>
              <a:t>يبدأ </a:t>
            </a:r>
            <a:r>
              <a:rPr lang="ar-SA" sz="3600" b="1" dirty="0">
                <a:solidFill>
                  <a:srgbClr val="292929"/>
                </a:solidFill>
              </a:rPr>
              <a:t>بالنبض في الطور </a:t>
            </a:r>
            <a:r>
              <a:rPr lang="ar-SA" sz="3600" b="1" dirty="0" smtClean="0">
                <a:solidFill>
                  <a:srgbClr val="292929"/>
                </a:solidFill>
              </a:rPr>
              <a:t>الجنيني</a:t>
            </a:r>
            <a:endParaRPr lang="ar-JO" sz="36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3000" b="1" dirty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sz="2600" b="1" dirty="0" smtClean="0">
                <a:solidFill>
                  <a:srgbClr val="292929"/>
                </a:solidFill>
              </a:rPr>
              <a:t>قبل </a:t>
            </a:r>
            <a:r>
              <a:rPr lang="ar-SA" sz="2600" b="1" dirty="0">
                <a:solidFill>
                  <a:srgbClr val="292929"/>
                </a:solidFill>
              </a:rPr>
              <a:t>تكوين نهايات </a:t>
            </a:r>
            <a:r>
              <a:rPr lang="ar-SA" sz="2600" b="1" dirty="0" smtClean="0">
                <a:solidFill>
                  <a:srgbClr val="292929"/>
                </a:solidFill>
              </a:rPr>
              <a:t>الأعصاب</a:t>
            </a:r>
            <a:endParaRPr lang="ar-JO" sz="26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sz="2600" b="1" dirty="0" smtClean="0">
                <a:solidFill>
                  <a:srgbClr val="292929"/>
                </a:solidFill>
              </a:rPr>
              <a:t>لا </a:t>
            </a:r>
            <a:r>
              <a:rPr lang="ar-SA" sz="4000" b="1" dirty="0">
                <a:solidFill>
                  <a:srgbClr val="292929"/>
                </a:solidFill>
              </a:rPr>
              <a:t>يحتاج إلى تأثير </a:t>
            </a:r>
            <a:r>
              <a:rPr lang="ar-SA" sz="4000" b="1" dirty="0" smtClean="0">
                <a:solidFill>
                  <a:srgbClr val="292929"/>
                </a:solidFill>
              </a:rPr>
              <a:t>الدماغ</a:t>
            </a:r>
            <a:endParaRPr lang="ar-JO" sz="40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30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3000" b="1" dirty="0" smtClean="0">
                <a:solidFill>
                  <a:srgbClr val="292929"/>
                </a:solidFill>
              </a:rPr>
              <a:t>تعمل </a:t>
            </a:r>
            <a:r>
              <a:rPr lang="ar-SA" sz="3000" b="1" dirty="0">
                <a:solidFill>
                  <a:srgbClr val="292929"/>
                </a:solidFill>
              </a:rPr>
              <a:t>العضلة مستقلة عن الجهاز </a:t>
            </a:r>
            <a:r>
              <a:rPr lang="ar-SA" sz="3000" b="1" dirty="0" smtClean="0">
                <a:solidFill>
                  <a:srgbClr val="292929"/>
                </a:solidFill>
              </a:rPr>
              <a:t>العصبي</a:t>
            </a:r>
            <a:endParaRPr lang="ar-JO" sz="30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30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3000" b="1" dirty="0" smtClean="0">
                <a:solidFill>
                  <a:srgbClr val="292929"/>
                </a:solidFill>
              </a:rPr>
              <a:t>لا </a:t>
            </a:r>
            <a:r>
              <a:rPr lang="ar-SA" sz="3000" b="1" dirty="0">
                <a:solidFill>
                  <a:srgbClr val="292929"/>
                </a:solidFill>
              </a:rPr>
              <a:t>تستجيب للإشارات العصبية إلا لتنظيم وتعديل دقات القلب حسب الحاجة فالحركة </a:t>
            </a:r>
            <a:r>
              <a:rPr lang="ar-SA" sz="3000" b="1" dirty="0" smtClean="0">
                <a:solidFill>
                  <a:srgbClr val="292929"/>
                </a:solidFill>
              </a:rPr>
              <a:t>لاإرادية</a:t>
            </a:r>
            <a:endParaRPr lang="de-DE" dirty="0"/>
          </a:p>
        </p:txBody>
      </p:sp>
      <p:pic>
        <p:nvPicPr>
          <p:cNvPr id="18434" name="Picture 2" descr="Image result for ‫قلب الجنين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7899"/>
            <a:ext cx="2160000" cy="14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228600"/>
            <a:ext cx="4460875" cy="3581400"/>
          </a:xfrm>
        </p:spPr>
        <p:txBody>
          <a:bodyPr/>
          <a:lstStyle/>
          <a:p>
            <a:pPr algn="r" rtl="1"/>
            <a:r>
              <a:rPr lang="ar-SA" sz="2800" b="1" dirty="0" smtClean="0"/>
              <a:t>يغطي القلب كيس غشائي يسمى </a:t>
            </a:r>
            <a:r>
              <a:rPr lang="ar-SA" sz="4400" b="1" dirty="0" smtClean="0"/>
              <a:t>التامور</a:t>
            </a:r>
            <a:endParaRPr lang="ar-JO" sz="4400" b="1" dirty="0" smtClean="0"/>
          </a:p>
          <a:p>
            <a:pPr algn="r" rtl="1"/>
            <a:endParaRPr lang="ar-JO" sz="2800" b="1" dirty="0"/>
          </a:p>
          <a:p>
            <a:pPr algn="r" rtl="1"/>
            <a:endParaRPr lang="ar-JO" sz="2800" b="1" dirty="0" smtClean="0"/>
          </a:p>
          <a:p>
            <a:pPr algn="r" rtl="1"/>
            <a:r>
              <a:rPr lang="ar-SA" sz="2800" b="1" dirty="0" smtClean="0"/>
              <a:t>يفصله عن القلب سائل شفاف يمنع الاحتكاك خلال عملية نبض القلب</a:t>
            </a:r>
            <a:endParaRPr lang="ar-JO" sz="2800" b="1" dirty="0"/>
          </a:p>
          <a:p>
            <a:pPr algn="r" rtl="1"/>
            <a:endParaRPr lang="en-US" sz="2700" b="1" dirty="0" smtClean="0"/>
          </a:p>
        </p:txBody>
      </p:sp>
      <p:pic>
        <p:nvPicPr>
          <p:cNvPr id="19458" name="Picture 2" descr="Image result for ‫التامور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7" y="228600"/>
            <a:ext cx="3810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42690"/>
            <a:ext cx="8077201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 indent="-447675" algn="r" rtl="1" eaLnBrk="0" hangingPunct="0"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n"/>
            </a:pPr>
            <a:endParaRPr lang="ar-JO" sz="2800" b="1" kern="0" dirty="0">
              <a:solidFill>
                <a:srgbClr val="292929"/>
              </a:solidFill>
              <a:latin typeface="Arial"/>
              <a:cs typeface="Arial"/>
            </a:endParaRPr>
          </a:p>
          <a:p>
            <a:pPr marL="447675" lvl="0" indent="-447675" algn="r" rtl="1" eaLnBrk="0" hangingPunct="0"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n"/>
            </a:pPr>
            <a:r>
              <a:rPr lang="ar-SA" sz="2800" b="1" kern="0" dirty="0">
                <a:solidFill>
                  <a:srgbClr val="292929"/>
                </a:solidFill>
                <a:latin typeface="Arial"/>
                <a:cs typeface="Arial"/>
              </a:rPr>
              <a:t>يتكون القلب من </a:t>
            </a:r>
            <a:r>
              <a:rPr lang="ar-SA" sz="2800" b="1" kern="0" dirty="0" smtClean="0">
                <a:solidFill>
                  <a:srgbClr val="292929"/>
                </a:solidFill>
                <a:latin typeface="Arial"/>
                <a:cs typeface="Arial"/>
              </a:rPr>
              <a:t>جانبين</a:t>
            </a:r>
            <a:endParaRPr lang="ar-JO" sz="2800" b="1" kern="0" dirty="0" smtClean="0">
              <a:solidFill>
                <a:srgbClr val="292929"/>
              </a:solidFill>
              <a:latin typeface="Arial"/>
              <a:cs typeface="Arial"/>
            </a:endParaRPr>
          </a:p>
          <a:p>
            <a:pPr marL="447675" lvl="0" indent="-447675" algn="r" rtl="1" eaLnBrk="0" hangingPunct="0"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n"/>
            </a:pPr>
            <a:endParaRPr lang="ar-JO" sz="2800" b="1" kern="0" dirty="0">
              <a:solidFill>
                <a:srgbClr val="292929"/>
              </a:solidFill>
              <a:latin typeface="Arial"/>
              <a:cs typeface="Arial"/>
            </a:endParaRPr>
          </a:p>
          <a:p>
            <a:pPr marL="889000" lvl="1" indent="-439738" algn="r" rtl="1" eaLnBrk="0" hangingPunct="0">
              <a:spcBef>
                <a:spcPct val="20000"/>
              </a:spcBef>
              <a:buClr>
                <a:srgbClr val="999933"/>
              </a:buClr>
              <a:buSzPct val="65000"/>
              <a:buFont typeface="Wingdings" pitchFamily="2" charset="2"/>
              <a:buChar char="¡"/>
            </a:pPr>
            <a:r>
              <a:rPr lang="ar-SA" sz="4400" b="1" kern="0" dirty="0">
                <a:solidFill>
                  <a:srgbClr val="292929"/>
                </a:solidFill>
                <a:latin typeface="Arial"/>
                <a:cs typeface="Arial"/>
              </a:rPr>
              <a:t>لا يوجد اتصال مباشر بينهما</a:t>
            </a:r>
            <a:endParaRPr lang="ar-JO" sz="4400" b="1" kern="0" dirty="0">
              <a:solidFill>
                <a:srgbClr val="292929"/>
              </a:solidFill>
              <a:latin typeface="Arial"/>
              <a:cs typeface="Arial"/>
            </a:endParaRPr>
          </a:p>
          <a:p>
            <a:pPr marL="1293813" lvl="2" indent="-403225" algn="r" rtl="1" eaLnBrk="0" hangingPunct="0"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n"/>
            </a:pPr>
            <a:r>
              <a:rPr lang="ar-JO" sz="2000" b="1" kern="0" dirty="0" smtClean="0">
                <a:solidFill>
                  <a:srgbClr val="292929"/>
                </a:solidFill>
                <a:latin typeface="Arial"/>
                <a:cs typeface="Arial"/>
              </a:rPr>
              <a:t>ل</a:t>
            </a:r>
            <a:r>
              <a:rPr lang="ar-SA" sz="2000" b="1" kern="0" dirty="0" smtClean="0">
                <a:solidFill>
                  <a:srgbClr val="292929"/>
                </a:solidFill>
                <a:latin typeface="Arial"/>
                <a:cs typeface="Arial"/>
              </a:rPr>
              <a:t>وجود </a:t>
            </a:r>
            <a:r>
              <a:rPr lang="ar-SA" sz="2000" b="1" kern="0" dirty="0">
                <a:solidFill>
                  <a:srgbClr val="292929"/>
                </a:solidFill>
                <a:latin typeface="Arial"/>
                <a:cs typeface="Arial"/>
              </a:rPr>
              <a:t>غشاء فاصل </a:t>
            </a:r>
            <a:r>
              <a:rPr lang="ar-SA" sz="2000" b="1" kern="0" dirty="0" smtClean="0">
                <a:solidFill>
                  <a:srgbClr val="292929"/>
                </a:solidFill>
                <a:latin typeface="Arial"/>
                <a:cs typeface="Arial"/>
              </a:rPr>
              <a:t>بينهما</a:t>
            </a:r>
            <a:endParaRPr lang="ar-JO" sz="2000" b="1" kern="0" dirty="0" smtClean="0">
              <a:solidFill>
                <a:srgbClr val="292929"/>
              </a:solidFill>
              <a:latin typeface="Arial"/>
              <a:cs typeface="Arial"/>
            </a:endParaRPr>
          </a:p>
          <a:p>
            <a:pPr marL="1293813" lvl="2" indent="-403225" algn="r" rtl="1" eaLnBrk="0" hangingPunct="0"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n"/>
            </a:pPr>
            <a:endParaRPr lang="ar-JO" sz="2800" b="1" kern="0" dirty="0">
              <a:solidFill>
                <a:srgbClr val="292929"/>
              </a:solidFill>
              <a:latin typeface="Arial"/>
              <a:cs typeface="Arial"/>
            </a:endParaRPr>
          </a:p>
          <a:p>
            <a:pPr marL="447675" lvl="0" indent="-447675" algn="r" rtl="1" eaLnBrk="0" hangingPunct="0"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n"/>
            </a:pPr>
            <a:r>
              <a:rPr lang="ar-SA" sz="2800" b="1" kern="0" dirty="0">
                <a:solidFill>
                  <a:srgbClr val="292929"/>
                </a:solidFill>
                <a:latin typeface="Arial"/>
                <a:cs typeface="Arial"/>
              </a:rPr>
              <a:t>جدران الحجرات العلوية (الأذين الأيمن </a:t>
            </a:r>
            <a:r>
              <a:rPr lang="ar-JO" sz="2800" b="1" kern="0" dirty="0" err="1">
                <a:solidFill>
                  <a:srgbClr val="292929"/>
                </a:solidFill>
                <a:latin typeface="Arial"/>
                <a:cs typeface="Arial"/>
              </a:rPr>
              <a:t>وا</a:t>
            </a:r>
            <a:r>
              <a:rPr lang="ar-SA" sz="2800" b="1" kern="0" dirty="0">
                <a:solidFill>
                  <a:srgbClr val="292929"/>
                </a:solidFill>
                <a:latin typeface="Arial"/>
                <a:cs typeface="Arial"/>
              </a:rPr>
              <a:t>لأيسر) </a:t>
            </a:r>
            <a:r>
              <a:rPr lang="ar-SA" sz="4800" b="1" kern="0" dirty="0">
                <a:solidFill>
                  <a:srgbClr val="292929"/>
                </a:solidFill>
                <a:latin typeface="Arial"/>
                <a:cs typeface="Arial"/>
              </a:rPr>
              <a:t>أقل سمكًا </a:t>
            </a:r>
            <a:r>
              <a:rPr lang="ar-SA" sz="2800" b="1" kern="0" dirty="0">
                <a:solidFill>
                  <a:srgbClr val="292929"/>
                </a:solidFill>
                <a:latin typeface="Arial"/>
                <a:cs typeface="Arial"/>
              </a:rPr>
              <a:t>من جدران الحجرات السفلية (البطين الأيمن والأيسر</a:t>
            </a:r>
            <a:r>
              <a:rPr lang="ar-SA" sz="2800" b="1" kern="0" dirty="0" smtClean="0">
                <a:solidFill>
                  <a:srgbClr val="292929"/>
                </a:solidFill>
                <a:latin typeface="Arial"/>
                <a:cs typeface="Arial"/>
              </a:rPr>
              <a:t>)</a:t>
            </a:r>
            <a:endParaRPr lang="en-US" sz="2800" b="1" kern="0" dirty="0">
              <a:solidFill>
                <a:srgbClr val="292929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0000" cy="16257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5334000"/>
            <a:ext cx="1800000" cy="135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762000"/>
            <a:ext cx="5257800" cy="5105400"/>
          </a:xfrm>
        </p:spPr>
        <p:txBody>
          <a:bodyPr/>
          <a:lstStyle/>
          <a:p>
            <a:pPr algn="r" rtl="1"/>
            <a:r>
              <a:rPr lang="ar-SA" sz="3000" b="1" dirty="0" smtClean="0"/>
              <a:t>مجموعتان من </a:t>
            </a:r>
            <a:r>
              <a:rPr lang="ar-SA" sz="4800" b="1" dirty="0" smtClean="0"/>
              <a:t>الصمامات</a:t>
            </a:r>
            <a:endParaRPr lang="ar-JO" sz="4800" b="1" dirty="0" smtClean="0"/>
          </a:p>
          <a:p>
            <a:pPr lvl="1" algn="r" rtl="1"/>
            <a:r>
              <a:rPr lang="ar-SA" sz="3000" b="1" dirty="0" smtClean="0"/>
              <a:t>كل مجموعة مكونة من صمامين</a:t>
            </a:r>
            <a:endParaRPr lang="ar-JO" sz="3000" b="1" dirty="0" smtClean="0"/>
          </a:p>
          <a:p>
            <a:pPr lvl="2" algn="r" rtl="1"/>
            <a:endParaRPr lang="ar-JO" sz="3000" b="1" dirty="0" smtClean="0"/>
          </a:p>
          <a:p>
            <a:pPr lvl="2" algn="r" rtl="1"/>
            <a:r>
              <a:rPr lang="ar-SA" sz="3000" b="1" dirty="0" smtClean="0"/>
              <a:t>تتحكم في اتجاه الدم</a:t>
            </a:r>
            <a:endParaRPr lang="ar-JO" sz="3000" b="1" dirty="0" smtClean="0"/>
          </a:p>
          <a:p>
            <a:pPr lvl="2" algn="r" rtl="1"/>
            <a:endParaRPr lang="ar-JO" sz="3000" b="1" dirty="0" smtClean="0"/>
          </a:p>
          <a:p>
            <a:pPr lvl="2" algn="r" rtl="1"/>
            <a:r>
              <a:rPr lang="ar-SA" sz="3000" b="1" dirty="0" smtClean="0"/>
              <a:t>تحافظ على ثبات ضغط الدم بين النبضة والنبضة التي تليها</a:t>
            </a:r>
            <a:endParaRPr lang="en-US" sz="3000" b="1" dirty="0" smtClean="0"/>
          </a:p>
        </p:txBody>
      </p:sp>
      <p:pic>
        <p:nvPicPr>
          <p:cNvPr id="20482" name="Picture 2" descr="Image result for ‫صمامات القلب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160000" cy="17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‫صمامات القلب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2438408"/>
            <a:ext cx="3456000" cy="20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000" y="381000"/>
            <a:ext cx="6361800" cy="63246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SA" sz="2400" b="1" dirty="0" smtClean="0">
                <a:solidFill>
                  <a:srgbClr val="292929"/>
                </a:solidFill>
              </a:rPr>
              <a:t>القلب</a:t>
            </a:r>
            <a:r>
              <a:rPr lang="ar-JO" sz="2400" b="1" dirty="0" smtClean="0">
                <a:solidFill>
                  <a:srgbClr val="292929"/>
                </a:solidFill>
              </a:rPr>
              <a:t> = </a:t>
            </a:r>
            <a:r>
              <a:rPr lang="ar-SA" sz="2400" b="1" dirty="0" smtClean="0">
                <a:solidFill>
                  <a:srgbClr val="292929"/>
                </a:solidFill>
              </a:rPr>
              <a:t>يولد </a:t>
            </a:r>
            <a:r>
              <a:rPr lang="ar-JO" sz="36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SA" sz="36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ضغط </a:t>
            </a:r>
            <a:r>
              <a:rPr lang="ar-SA" sz="2400" b="1" dirty="0">
                <a:solidFill>
                  <a:srgbClr val="292929"/>
                </a:solidFill>
              </a:rPr>
              <a:t>لدفع الدم </a:t>
            </a:r>
            <a:r>
              <a:rPr lang="ar-JO" sz="2400" b="1" dirty="0" smtClean="0">
                <a:solidFill>
                  <a:srgbClr val="292929"/>
                </a:solidFill>
              </a:rPr>
              <a:t>لجميع </a:t>
            </a:r>
            <a:r>
              <a:rPr lang="ar-SA" sz="2400" b="1" dirty="0" smtClean="0">
                <a:solidFill>
                  <a:srgbClr val="292929"/>
                </a:solidFill>
              </a:rPr>
              <a:t>أنحاء الجسم</a:t>
            </a:r>
            <a:endParaRPr lang="ar-JO" sz="24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4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sz="2400" b="1" dirty="0" smtClean="0">
                <a:solidFill>
                  <a:srgbClr val="292929"/>
                </a:solidFill>
              </a:rPr>
              <a:t>يلتقط </a:t>
            </a:r>
            <a:r>
              <a:rPr lang="ar-SA" sz="2400" b="1" u="sng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الدم</a:t>
            </a:r>
            <a:r>
              <a:rPr lang="ar-SA" sz="24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>
                <a:solidFill>
                  <a:srgbClr val="292929"/>
                </a:solidFill>
              </a:rPr>
              <a:t>الأوكسجين من </a:t>
            </a:r>
            <a:r>
              <a:rPr lang="ar-SA" sz="24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الرئتين</a:t>
            </a:r>
            <a:endParaRPr lang="ar-JO" sz="2400" b="1" u="sng" dirty="0" smtClean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 rtl="1">
              <a:buClr>
                <a:srgbClr val="CC9900"/>
              </a:buClr>
            </a:pPr>
            <a:r>
              <a:rPr lang="ar-SA" sz="24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الغذاء</a:t>
            </a:r>
            <a:r>
              <a:rPr lang="ar-SA" sz="2400" b="1" dirty="0" smtClean="0">
                <a:solidFill>
                  <a:srgbClr val="292929"/>
                </a:solidFill>
              </a:rPr>
              <a:t> </a:t>
            </a:r>
            <a:r>
              <a:rPr lang="ar-SA" sz="2400" b="1" dirty="0">
                <a:solidFill>
                  <a:srgbClr val="292929"/>
                </a:solidFill>
              </a:rPr>
              <a:t>من </a:t>
            </a:r>
            <a:r>
              <a:rPr lang="ar-SA" sz="24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الأمعاء</a:t>
            </a:r>
            <a:endParaRPr lang="ar-JO" sz="2400" b="1" u="sng" dirty="0" smtClean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 rtl="1">
              <a:buClr>
                <a:srgbClr val="CC9900"/>
              </a:buClr>
            </a:pPr>
            <a:endParaRPr lang="ar-JO" sz="2400" b="1" dirty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endParaRPr lang="ar-JO" sz="24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400" b="1" dirty="0" smtClean="0">
                <a:solidFill>
                  <a:srgbClr val="292929"/>
                </a:solidFill>
              </a:rPr>
              <a:t>يقوم </a:t>
            </a:r>
            <a:r>
              <a:rPr lang="ar-SA" sz="2400" b="1" dirty="0">
                <a:solidFill>
                  <a:srgbClr val="292929"/>
                </a:solidFill>
              </a:rPr>
              <a:t>الدم بالتخلص من مخلفات </a:t>
            </a:r>
            <a:r>
              <a:rPr lang="ar-SA" sz="2400" b="1" dirty="0" smtClean="0">
                <a:solidFill>
                  <a:srgbClr val="292929"/>
                </a:solidFill>
              </a:rPr>
              <a:t>الخلايا</a:t>
            </a:r>
            <a:endParaRPr lang="ar-JO" sz="24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4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400" b="1" dirty="0" smtClean="0">
                <a:solidFill>
                  <a:srgbClr val="292929"/>
                </a:solidFill>
              </a:rPr>
              <a:t>يلعب </a:t>
            </a:r>
            <a:r>
              <a:rPr lang="ar-SA" sz="2400" b="1" dirty="0">
                <a:solidFill>
                  <a:srgbClr val="292929"/>
                </a:solidFill>
              </a:rPr>
              <a:t>الجهاز الدوري دورًا مهمًا في </a:t>
            </a:r>
            <a:r>
              <a:rPr lang="ar-SA" sz="2400" b="1" u="sng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اتصال</a:t>
            </a:r>
            <a:r>
              <a:rPr lang="ar-SA" sz="24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>
                <a:solidFill>
                  <a:srgbClr val="292929"/>
                </a:solidFill>
              </a:rPr>
              <a:t>الخلايا </a:t>
            </a:r>
            <a:r>
              <a:rPr lang="ar-SA" sz="2400" b="1" dirty="0" smtClean="0">
                <a:solidFill>
                  <a:srgbClr val="292929"/>
                </a:solidFill>
              </a:rPr>
              <a:t>ببعضها</a:t>
            </a:r>
            <a:endParaRPr lang="ar-JO" sz="24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4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يلعب دورا </a:t>
            </a:r>
            <a:r>
              <a:rPr lang="ar-SA" sz="2400" b="1" dirty="0" smtClean="0">
                <a:solidFill>
                  <a:srgbClr val="292929"/>
                </a:solidFill>
              </a:rPr>
              <a:t>في </a:t>
            </a:r>
            <a:r>
              <a:rPr lang="ar-SA" sz="2400" b="1" u="sng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دفاع الجسم </a:t>
            </a:r>
            <a:r>
              <a:rPr lang="ar-SA" sz="2400" b="1" dirty="0">
                <a:solidFill>
                  <a:srgbClr val="292929"/>
                </a:solidFill>
              </a:rPr>
              <a:t>ضد أي جسم غريب قد </a:t>
            </a:r>
            <a:r>
              <a:rPr lang="ar-SA" sz="2400" b="1" dirty="0" smtClean="0">
                <a:solidFill>
                  <a:srgbClr val="292929"/>
                </a:solidFill>
              </a:rPr>
              <a:t>يغزوه</a:t>
            </a:r>
            <a:endParaRPr lang="en-US" sz="2400" b="1" dirty="0">
              <a:solidFill>
                <a:srgbClr val="292929"/>
              </a:solidFill>
            </a:endParaRPr>
          </a:p>
          <a:p>
            <a:endParaRPr lang="de-DE" sz="2400" b="1" dirty="0"/>
          </a:p>
        </p:txBody>
      </p:sp>
      <p:pic>
        <p:nvPicPr>
          <p:cNvPr id="2050" name="Picture 2" descr="Image result for ‫تشريح القلب‬‎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"/>
            <a:ext cx="1944000" cy="12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28600"/>
            <a:ext cx="5257800" cy="64008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المجموعة الأولى</a:t>
            </a:r>
            <a:r>
              <a:rPr lang="ar-JO" sz="2800" b="1" dirty="0" smtClean="0">
                <a:solidFill>
                  <a:srgbClr val="292929"/>
                </a:solidFill>
              </a:rPr>
              <a:t> : الصِّمامُات </a:t>
            </a:r>
            <a:r>
              <a:rPr lang="ar-JO" sz="2800" b="1" dirty="0" err="1" smtClean="0">
                <a:solidFill>
                  <a:srgbClr val="292929"/>
                </a:solidFill>
              </a:rPr>
              <a:t>الأُذَينِيُّة</a:t>
            </a:r>
            <a:r>
              <a:rPr lang="ar-JO" sz="2800" b="1" dirty="0" smtClean="0">
                <a:solidFill>
                  <a:srgbClr val="292929"/>
                </a:solidFill>
              </a:rPr>
              <a:t> </a:t>
            </a:r>
            <a:r>
              <a:rPr lang="ar-JO" sz="2800" b="1" dirty="0" err="1" smtClean="0">
                <a:solidFill>
                  <a:srgbClr val="292929"/>
                </a:solidFill>
              </a:rPr>
              <a:t>البُطَينِيُّة</a:t>
            </a:r>
            <a:r>
              <a:rPr lang="ar-JO" sz="2800" b="1" dirty="0" smtClean="0">
                <a:solidFill>
                  <a:srgbClr val="292929"/>
                </a:solidFill>
              </a:rPr>
              <a:t> </a:t>
            </a: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 </a:t>
            </a:r>
            <a:r>
              <a:rPr lang="ar-JO" sz="2800" b="1" dirty="0">
                <a:solidFill>
                  <a:srgbClr val="292929"/>
                </a:solidFill>
              </a:rPr>
              <a:t>= موجودة </a:t>
            </a:r>
            <a:r>
              <a:rPr lang="ar-JO" sz="2800" b="1" dirty="0" smtClean="0">
                <a:solidFill>
                  <a:srgbClr val="292929"/>
                </a:solidFill>
              </a:rPr>
              <a:t>بين</a:t>
            </a: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 </a:t>
            </a:r>
            <a:r>
              <a:rPr lang="ar-SA" sz="2400" b="1" dirty="0">
                <a:solidFill>
                  <a:srgbClr val="292929"/>
                </a:solidFill>
              </a:rPr>
              <a:t>الأذين الأيمن والبطين </a:t>
            </a:r>
            <a:r>
              <a:rPr lang="ar-SA" sz="2400" b="1" dirty="0" smtClean="0">
                <a:solidFill>
                  <a:srgbClr val="292929"/>
                </a:solidFill>
              </a:rPr>
              <a:t>الأيمن</a:t>
            </a:r>
            <a:endParaRPr lang="ar-JO" sz="2400" b="1" dirty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JO" sz="2400" b="1" dirty="0">
                <a:solidFill>
                  <a:srgbClr val="292929"/>
                </a:solidFill>
              </a:rPr>
              <a:t>الأذين الأيسر والبطين </a:t>
            </a:r>
            <a:r>
              <a:rPr lang="ar-JO" sz="2400" b="1" dirty="0" smtClean="0">
                <a:solidFill>
                  <a:srgbClr val="292929"/>
                </a:solidFill>
              </a:rPr>
              <a:t>الأيسر</a:t>
            </a:r>
          </a:p>
          <a:p>
            <a:pPr marL="449262" lvl="1" indent="0" algn="r" rtl="1">
              <a:buClr>
                <a:srgbClr val="CC9900"/>
              </a:buClr>
              <a:buNone/>
            </a:pPr>
            <a:endParaRPr lang="ar-JO" sz="2400" b="1" dirty="0">
              <a:solidFill>
                <a:srgbClr val="292929"/>
              </a:solidFill>
            </a:endParaRPr>
          </a:p>
        </p:txBody>
      </p:sp>
      <p:pic>
        <p:nvPicPr>
          <p:cNvPr id="21506" name="Picture 2" descr="Image result for ‫الصِّمامُات الأُذَينِيُّة البُطَينِيُّة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2880000" cy="250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mage result for A-V val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0370"/>
            <a:ext cx="4320000" cy="32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2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381000"/>
            <a:ext cx="6019800" cy="25908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JO" sz="2800" b="1" dirty="0" smtClean="0">
                <a:solidFill>
                  <a:srgbClr val="292929"/>
                </a:solidFill>
              </a:rPr>
              <a:t>صِمامٌات هِلاَلِيّة</a:t>
            </a:r>
          </a:p>
          <a:p>
            <a:pPr marL="0" lvl="0" indent="0" algn="l">
              <a:buClr>
                <a:srgbClr val="CC9900"/>
              </a:buClr>
              <a:buNone/>
            </a:pPr>
            <a:endParaRPr lang="ar-JO" sz="2800" b="1" dirty="0">
              <a:solidFill>
                <a:srgbClr val="292929"/>
              </a:solidFill>
            </a:endParaRPr>
          </a:p>
          <a:p>
            <a:pPr marL="0" lvl="0" indent="0" algn="r" rtl="1">
              <a:buClr>
                <a:srgbClr val="CC9900"/>
              </a:buClr>
              <a:buNone/>
            </a:pPr>
            <a:r>
              <a:rPr lang="ar-JO" sz="2800" b="1" dirty="0">
                <a:solidFill>
                  <a:srgbClr val="292929"/>
                </a:solidFill>
              </a:rPr>
              <a:t>صمام رئوي بين البطين الأيمن والشريان الرئوي.</a:t>
            </a:r>
          </a:p>
          <a:p>
            <a:pPr marL="0" lvl="0" indent="0" algn="r" rtl="1">
              <a:buClr>
                <a:srgbClr val="CC9900"/>
              </a:buClr>
              <a:buNone/>
            </a:pPr>
            <a:r>
              <a:rPr lang="ar-JO" sz="2800" b="1" dirty="0">
                <a:solidFill>
                  <a:srgbClr val="292929"/>
                </a:solidFill>
              </a:rPr>
              <a:t>صمام أبهري بين البطين الأيسر والشريان </a:t>
            </a:r>
            <a:r>
              <a:rPr lang="ar-JO" sz="2800" b="1" dirty="0" smtClean="0">
                <a:solidFill>
                  <a:srgbClr val="292929"/>
                </a:solidFill>
              </a:rPr>
              <a:t>الأبهري</a:t>
            </a:r>
            <a:endParaRPr lang="ar-JO" sz="2800" b="1" dirty="0">
              <a:solidFill>
                <a:srgbClr val="292929"/>
              </a:solidFill>
            </a:endParaRPr>
          </a:p>
          <a:p>
            <a:pPr marL="0" lvl="0" indent="0" algn="r" rtl="1">
              <a:buClr>
                <a:srgbClr val="CC9900"/>
              </a:buClr>
              <a:buNone/>
            </a:pPr>
            <a:endParaRPr lang="de-DE" dirty="0"/>
          </a:p>
        </p:txBody>
      </p:sp>
      <p:pic>
        <p:nvPicPr>
          <p:cNvPr id="22530" name="Picture 2" descr="Image result for ‫صمام رئوي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320000" cy="348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result for semilunar valve) S-L valv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86" y="3350248"/>
            <a:ext cx="4320000" cy="30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rchamsipasha.com/articles/1203661071he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5615527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800" dirty="0" smtClean="0"/>
              <a:t>صمامات القلب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685800"/>
            <a:ext cx="4724400" cy="5867400"/>
          </a:xfrm>
        </p:spPr>
        <p:txBody>
          <a:bodyPr/>
          <a:lstStyle/>
          <a:p>
            <a:pPr algn="r" rtl="1"/>
            <a:r>
              <a:rPr lang="ar-SA" sz="2800" b="1" dirty="0" smtClean="0"/>
              <a:t>نشاط القلب </a:t>
            </a:r>
            <a:r>
              <a:rPr lang="ar-JO" sz="2800" b="1" dirty="0" smtClean="0"/>
              <a:t>(ال</a:t>
            </a:r>
            <a:r>
              <a:rPr lang="ar-SA" sz="2800" b="1" dirty="0" smtClean="0"/>
              <a:t>نبضة</a:t>
            </a:r>
            <a:r>
              <a:rPr lang="ar-JO" sz="2800" b="1" dirty="0" smtClean="0"/>
              <a:t>) = </a:t>
            </a:r>
            <a:r>
              <a:rPr lang="ar-SA" sz="2800" b="1" dirty="0" smtClean="0"/>
              <a:t>مرحلتين</a:t>
            </a:r>
            <a:r>
              <a:rPr lang="ar-JO" sz="2800" b="1" dirty="0" smtClean="0"/>
              <a:t> هما </a:t>
            </a:r>
            <a:r>
              <a:rPr lang="ar-SA" sz="4000" b="1" dirty="0" smtClean="0"/>
              <a:t>الانقباض والارتخاء</a:t>
            </a:r>
            <a:endParaRPr lang="ar-JO" sz="4000" b="1" dirty="0" smtClean="0"/>
          </a:p>
          <a:p>
            <a:pPr algn="r" rtl="1"/>
            <a:endParaRPr lang="ar-JO" sz="2800" b="1" dirty="0"/>
          </a:p>
          <a:p>
            <a:pPr algn="r" rtl="1"/>
            <a:endParaRPr lang="ar-JO" sz="2800" b="1" dirty="0" smtClean="0"/>
          </a:p>
          <a:p>
            <a:pPr algn="r" rtl="1"/>
            <a:r>
              <a:rPr lang="ar-SA" sz="2800" b="1" dirty="0" smtClean="0"/>
              <a:t>في </a:t>
            </a:r>
            <a:r>
              <a:rPr lang="ar-SA" sz="4400" b="1" dirty="0" smtClean="0"/>
              <a:t>الانقباض</a:t>
            </a:r>
            <a:r>
              <a:rPr lang="ar-JO" sz="2800" b="1" dirty="0"/>
              <a:t> </a:t>
            </a:r>
            <a:r>
              <a:rPr lang="ar-JO" sz="2800" b="1" dirty="0" smtClean="0"/>
              <a:t>= </a:t>
            </a:r>
            <a:r>
              <a:rPr lang="ar-SA" sz="2800" b="1" dirty="0" smtClean="0"/>
              <a:t>ينقبض البطينان ويدفعان الدم باتجاه الشرايين</a:t>
            </a:r>
            <a:endParaRPr lang="ar-JO" sz="2800" b="1" dirty="0" smtClean="0"/>
          </a:p>
          <a:p>
            <a:pPr algn="r" rtl="1"/>
            <a:endParaRPr lang="ar-JO" sz="2800" b="1" dirty="0"/>
          </a:p>
          <a:p>
            <a:pPr algn="r" rtl="1"/>
            <a:r>
              <a:rPr lang="ar-SA" sz="2800" b="1" dirty="0" smtClean="0"/>
              <a:t>في</a:t>
            </a:r>
            <a:r>
              <a:rPr lang="ar-JO" sz="2800" b="1" dirty="0" smtClean="0"/>
              <a:t> </a:t>
            </a:r>
            <a:r>
              <a:rPr lang="ar-SA" sz="4800" b="1" dirty="0" smtClean="0"/>
              <a:t>الارتخاء</a:t>
            </a:r>
            <a:r>
              <a:rPr lang="ar-JO" sz="2800" b="1" dirty="0" smtClean="0"/>
              <a:t> = </a:t>
            </a:r>
            <a:r>
              <a:rPr lang="ar-SA" sz="2800" b="1" dirty="0" smtClean="0"/>
              <a:t>البطينين يرتخيان </a:t>
            </a:r>
            <a:r>
              <a:rPr lang="ar-JO" sz="2800" b="1" dirty="0" smtClean="0"/>
              <a:t>ل</a:t>
            </a:r>
            <a:r>
              <a:rPr lang="ar-SA" sz="2800" b="1" dirty="0" smtClean="0"/>
              <a:t>يرجع الدم من الأذينين إلى البطينين</a:t>
            </a:r>
            <a:endParaRPr lang="en-US" sz="2700" b="1" dirty="0" smtClean="0"/>
          </a:p>
        </p:txBody>
      </p:sp>
      <p:pic>
        <p:nvPicPr>
          <p:cNvPr id="24578" name="Picture 2" descr="Image result for ‫دورة الدم  القلب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9" y="0"/>
            <a:ext cx="4320000" cy="35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‫دورة القلب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1" y="385320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1" y="157162"/>
            <a:ext cx="5257800" cy="6548438"/>
          </a:xfrm>
        </p:spPr>
        <p:txBody>
          <a:bodyPr/>
          <a:lstStyle/>
          <a:p>
            <a:pPr marL="0" lvl="0" indent="0" algn="r" rtl="1">
              <a:buClr>
                <a:srgbClr val="CC9900"/>
              </a:buClr>
              <a:buNone/>
            </a:pPr>
            <a:r>
              <a:rPr lang="ar-JO" sz="2800" b="1" dirty="0" err="1" smtClean="0">
                <a:solidFill>
                  <a:srgbClr val="292929"/>
                </a:solidFill>
              </a:rPr>
              <a:t>الإ</a:t>
            </a:r>
            <a:r>
              <a:rPr lang="ar-SA" sz="2800" b="1" dirty="0" err="1" smtClean="0">
                <a:solidFill>
                  <a:srgbClr val="292929"/>
                </a:solidFill>
              </a:rPr>
              <a:t>نقباض</a:t>
            </a:r>
            <a:r>
              <a:rPr lang="ar-SA" sz="2800" b="1" dirty="0" smtClean="0">
                <a:solidFill>
                  <a:srgbClr val="292929"/>
                </a:solidFill>
              </a:rPr>
              <a:t> و</a:t>
            </a:r>
            <a:r>
              <a:rPr lang="ar-JO" sz="2800" b="1" dirty="0" err="1" smtClean="0">
                <a:solidFill>
                  <a:srgbClr val="292929"/>
                </a:solidFill>
              </a:rPr>
              <a:t>الإ</a:t>
            </a:r>
            <a:r>
              <a:rPr lang="ar-SA" sz="2800" b="1" dirty="0" err="1" smtClean="0">
                <a:solidFill>
                  <a:srgbClr val="292929"/>
                </a:solidFill>
              </a:rPr>
              <a:t>رتخاء</a:t>
            </a:r>
            <a:r>
              <a:rPr lang="ar-JO" sz="2800" b="1" dirty="0" smtClean="0">
                <a:solidFill>
                  <a:srgbClr val="292929"/>
                </a:solidFill>
              </a:rPr>
              <a:t> = ح</a:t>
            </a:r>
            <a:r>
              <a:rPr lang="ar-SA" sz="2800" b="1" dirty="0" smtClean="0">
                <a:solidFill>
                  <a:srgbClr val="292929"/>
                </a:solidFill>
              </a:rPr>
              <a:t>ركة </a:t>
            </a:r>
            <a:r>
              <a:rPr lang="ar-SA" sz="2800" b="1" dirty="0">
                <a:solidFill>
                  <a:srgbClr val="292929"/>
                </a:solidFill>
              </a:rPr>
              <a:t>متوازنة وتنسيق </a:t>
            </a:r>
            <a:r>
              <a:rPr lang="ar-SA" sz="2800" b="1" dirty="0" smtClean="0">
                <a:solidFill>
                  <a:srgbClr val="292929"/>
                </a:solidFill>
              </a:rPr>
              <a:t>ثابت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الصوت </a:t>
            </a:r>
            <a:r>
              <a:rPr lang="ar-SA" sz="2800" b="1" dirty="0">
                <a:solidFill>
                  <a:srgbClr val="292929"/>
                </a:solidFill>
              </a:rPr>
              <a:t>العالي </a:t>
            </a:r>
            <a:r>
              <a:rPr lang="en-US" sz="2800" b="1" dirty="0">
                <a:solidFill>
                  <a:srgbClr val="292929"/>
                </a:solidFill>
              </a:rPr>
              <a:t>"</a:t>
            </a:r>
            <a:r>
              <a:rPr lang="en-US" sz="2800" b="1" dirty="0" err="1">
                <a:solidFill>
                  <a:srgbClr val="292929"/>
                </a:solidFill>
              </a:rPr>
              <a:t>Lub</a:t>
            </a:r>
            <a:r>
              <a:rPr lang="en-US" sz="2800" b="1" dirty="0">
                <a:solidFill>
                  <a:srgbClr val="292929"/>
                </a:solidFill>
              </a:rPr>
              <a:t>" </a:t>
            </a:r>
            <a:r>
              <a:rPr lang="ar-SA" sz="2800" b="1" dirty="0">
                <a:solidFill>
                  <a:srgbClr val="292929"/>
                </a:solidFill>
              </a:rPr>
              <a:t> يسمع عند بداية مرحلة </a:t>
            </a:r>
            <a:r>
              <a:rPr lang="ar-SA" sz="2800" b="1" dirty="0" smtClean="0">
                <a:solidFill>
                  <a:srgbClr val="292929"/>
                </a:solidFill>
              </a:rPr>
              <a:t>الانقباض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b="1" dirty="0">
                <a:solidFill>
                  <a:srgbClr val="292929"/>
                </a:solidFill>
              </a:rPr>
              <a:t>صوت إغلاق الصِّمامُات </a:t>
            </a:r>
            <a:r>
              <a:rPr lang="ar-SA" b="1" dirty="0" err="1">
                <a:solidFill>
                  <a:srgbClr val="292929"/>
                </a:solidFill>
              </a:rPr>
              <a:t>الأُذَينِيُّة</a:t>
            </a:r>
            <a:r>
              <a:rPr lang="ar-SA" b="1" dirty="0">
                <a:solidFill>
                  <a:srgbClr val="292929"/>
                </a:solidFill>
              </a:rPr>
              <a:t> </a:t>
            </a:r>
            <a:r>
              <a:rPr lang="ar-SA" b="1" dirty="0" err="1">
                <a:solidFill>
                  <a:srgbClr val="292929"/>
                </a:solidFill>
              </a:rPr>
              <a:t>البُطَينِيُّة</a:t>
            </a:r>
            <a:r>
              <a:rPr lang="ar-SA" b="1" dirty="0">
                <a:solidFill>
                  <a:srgbClr val="292929"/>
                </a:solidFill>
              </a:rPr>
              <a:t> </a:t>
            </a:r>
            <a:r>
              <a:rPr lang="en-US" b="1" dirty="0" smtClean="0">
                <a:solidFill>
                  <a:srgbClr val="292929"/>
                </a:solidFill>
              </a:rPr>
              <a:t>(</a:t>
            </a:r>
            <a:r>
              <a:rPr lang="en-US" b="1" dirty="0">
                <a:solidFill>
                  <a:srgbClr val="292929"/>
                </a:solidFill>
              </a:rPr>
              <a:t>A-V valve</a:t>
            </a:r>
            <a:r>
              <a:rPr lang="en-US" b="1" dirty="0" smtClean="0">
                <a:solidFill>
                  <a:srgbClr val="292929"/>
                </a:solidFill>
              </a:rPr>
              <a:t>)</a:t>
            </a:r>
            <a:endParaRPr lang="ar-JO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الصوت </a:t>
            </a:r>
            <a:r>
              <a:rPr lang="ar-SA" sz="2800" b="1" dirty="0">
                <a:solidFill>
                  <a:srgbClr val="292929"/>
                </a:solidFill>
              </a:rPr>
              <a:t>المنخفض </a:t>
            </a:r>
            <a:r>
              <a:rPr lang="en-US" sz="2800" b="1" dirty="0">
                <a:solidFill>
                  <a:srgbClr val="292929"/>
                </a:solidFill>
              </a:rPr>
              <a:t>"dub"</a:t>
            </a:r>
            <a:r>
              <a:rPr lang="ar-SA" sz="2800" b="1" dirty="0">
                <a:solidFill>
                  <a:srgbClr val="292929"/>
                </a:solidFill>
              </a:rPr>
              <a:t> يسمع عند بداية مرحلة </a:t>
            </a:r>
            <a:r>
              <a:rPr lang="ar-SA" sz="2800" b="1" dirty="0" smtClean="0">
                <a:solidFill>
                  <a:srgbClr val="292929"/>
                </a:solidFill>
              </a:rPr>
              <a:t>الارتخاء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صوت </a:t>
            </a:r>
            <a:r>
              <a:rPr lang="ar-SA" sz="2800" b="1" dirty="0">
                <a:solidFill>
                  <a:srgbClr val="292929"/>
                </a:solidFill>
              </a:rPr>
              <a:t>إغلاق </a:t>
            </a:r>
            <a:r>
              <a:rPr lang="ar-JO" sz="2800" b="1" dirty="0" smtClean="0">
                <a:solidFill>
                  <a:srgbClr val="292929"/>
                </a:solidFill>
              </a:rPr>
              <a:t>ال</a:t>
            </a:r>
            <a:r>
              <a:rPr lang="ar-SA" sz="2800" b="1" dirty="0" smtClean="0">
                <a:solidFill>
                  <a:srgbClr val="292929"/>
                </a:solidFill>
              </a:rPr>
              <a:t>صِمامٌات </a:t>
            </a:r>
            <a:r>
              <a:rPr lang="ar-JO" sz="2800" b="1" dirty="0" smtClean="0">
                <a:solidFill>
                  <a:srgbClr val="292929"/>
                </a:solidFill>
              </a:rPr>
              <a:t>ال</a:t>
            </a:r>
            <a:r>
              <a:rPr lang="ar-SA" sz="2800" b="1" dirty="0" smtClean="0">
                <a:solidFill>
                  <a:srgbClr val="292929"/>
                </a:solidFill>
              </a:rPr>
              <a:t>هِلاَلِيّة </a:t>
            </a:r>
            <a:r>
              <a:rPr lang="ar-SA" sz="2800" b="1" dirty="0">
                <a:solidFill>
                  <a:srgbClr val="292929"/>
                </a:solidFill>
              </a:rPr>
              <a:t>(</a:t>
            </a:r>
            <a:r>
              <a:rPr lang="en-US" sz="2800" b="1" dirty="0">
                <a:solidFill>
                  <a:srgbClr val="292929"/>
                </a:solidFill>
              </a:rPr>
              <a:t>S-L valves</a:t>
            </a:r>
            <a:r>
              <a:rPr lang="ar-SA" sz="2800" b="1" dirty="0" smtClean="0">
                <a:solidFill>
                  <a:srgbClr val="292929"/>
                </a:solidFill>
              </a:rPr>
              <a:t>)</a:t>
            </a:r>
            <a:endParaRPr lang="en-US" sz="2800" b="1" dirty="0">
              <a:solidFill>
                <a:srgbClr val="292929"/>
              </a:solidFill>
            </a:endParaRPr>
          </a:p>
          <a:p>
            <a:endParaRPr lang="de-DE" sz="2800" b="1" dirty="0"/>
          </a:p>
        </p:txBody>
      </p:sp>
      <p:pic>
        <p:nvPicPr>
          <p:cNvPr id="25602" name="Picture 2" descr="Image result for Lub d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1981200"/>
            <a:ext cx="33120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57200"/>
            <a:ext cx="7848600" cy="5410200"/>
          </a:xfrm>
        </p:spPr>
        <p:txBody>
          <a:bodyPr/>
          <a:lstStyle/>
          <a:p>
            <a:pPr algn="r" rtl="1"/>
            <a:r>
              <a:rPr lang="ar-SA" sz="2800" b="1" dirty="0" smtClean="0"/>
              <a:t>المعدل الطبيعي لنبضات القلب في الشخص العادي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 الراحة 60-80 نبضة/الدقيقة</a:t>
            </a:r>
            <a:endParaRPr lang="ar-J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JO" sz="2800" b="1" dirty="0"/>
          </a:p>
          <a:p>
            <a:pPr algn="r" rtl="1"/>
            <a:r>
              <a:rPr lang="ar-SA" sz="2800" b="1" dirty="0" smtClean="0"/>
              <a:t>خلال بذل أي مجهود جسماني أو</a:t>
            </a:r>
            <a:r>
              <a:rPr lang="ar-JO" sz="2800" b="1" dirty="0" smtClean="0"/>
              <a:t> عند </a:t>
            </a:r>
            <a:r>
              <a:rPr lang="ar-JO" sz="2800" b="1" dirty="0" err="1" smtClean="0"/>
              <a:t>ال</a:t>
            </a:r>
            <a:r>
              <a:rPr lang="ar-JO" sz="2800" b="1" dirty="0" err="1"/>
              <a:t>إ</a:t>
            </a:r>
            <a:r>
              <a:rPr lang="ar-SA" sz="2800" b="1" dirty="0" err="1" smtClean="0"/>
              <a:t>نفعال</a:t>
            </a:r>
            <a:r>
              <a:rPr lang="ar-SA" sz="2800" b="1" dirty="0" smtClean="0"/>
              <a:t> </a:t>
            </a:r>
            <a:r>
              <a:rPr lang="ar-JO" sz="2800" b="1" dirty="0" smtClean="0"/>
              <a:t>ال</a:t>
            </a:r>
            <a:r>
              <a:rPr lang="ar-SA" sz="2800" b="1" dirty="0" smtClean="0"/>
              <a:t>عاطفي </a:t>
            </a:r>
            <a:r>
              <a:rPr lang="ar-JO" sz="2800" b="1" dirty="0" smtClean="0"/>
              <a:t>يرتفع </a:t>
            </a:r>
            <a:r>
              <a:rPr lang="ar-SA" sz="2800" b="1" dirty="0" smtClean="0"/>
              <a:t>عدد النبضات</a:t>
            </a:r>
            <a:endParaRPr lang="ar-JO" sz="2800" b="1" dirty="0" smtClean="0"/>
          </a:p>
          <a:p>
            <a:pPr algn="r" rtl="1"/>
            <a:endParaRPr lang="ar-JO" sz="2800" b="1" dirty="0" smtClean="0"/>
          </a:p>
          <a:p>
            <a:pPr lvl="1" algn="r" rtl="1"/>
            <a:r>
              <a:rPr lang="ar-SA" sz="2400" b="1" dirty="0" smtClean="0"/>
              <a:t>قد يصل إلى 180 نبضة/دقيقة</a:t>
            </a:r>
            <a:endParaRPr lang="ar-JO" sz="2400" b="1" dirty="0" smtClean="0"/>
          </a:p>
          <a:p>
            <a:pPr algn="r" rtl="1"/>
            <a:endParaRPr lang="ar-JO" sz="2800" b="1" dirty="0" smtClean="0"/>
          </a:p>
          <a:p>
            <a:pPr algn="r" rtl="1"/>
            <a:r>
              <a:rPr lang="ar-SA" sz="2800" b="1" dirty="0" smtClean="0"/>
              <a:t>يمكن ملاحظة نبضات القلب بسهولة في الإنسان</a:t>
            </a:r>
            <a:r>
              <a:rPr lang="ar-JO" sz="2800" b="1" dirty="0" smtClean="0"/>
              <a:t> من خلال </a:t>
            </a:r>
            <a:r>
              <a:rPr lang="ar-SA" sz="2800" b="1" dirty="0" smtClean="0"/>
              <a:t>الشرايين الموجودة في الأطراف القريبة </a:t>
            </a:r>
            <a:r>
              <a:rPr lang="ar-JO" sz="2800" b="1" dirty="0" smtClean="0"/>
              <a:t>(</a:t>
            </a:r>
            <a:r>
              <a:rPr lang="ar-SA" sz="4000" b="1" dirty="0" smtClean="0"/>
              <a:t>كالرسغ</a:t>
            </a:r>
            <a:r>
              <a:rPr lang="ar-SA" sz="2800" b="1" dirty="0" smtClean="0"/>
              <a:t> مثلًا</a:t>
            </a:r>
            <a:r>
              <a:rPr lang="ar-JO" sz="2800" b="1" dirty="0" smtClean="0"/>
              <a:t>)</a:t>
            </a:r>
            <a:endParaRPr lang="en-US" sz="2800" b="1" dirty="0" smtClean="0"/>
          </a:p>
          <a:p>
            <a:pPr algn="r" rtl="1"/>
            <a:endParaRPr lang="en-US" sz="2700" b="1" dirty="0" smtClean="0"/>
          </a:p>
        </p:txBody>
      </p:sp>
      <p:pic>
        <p:nvPicPr>
          <p:cNvPr id="26628" name="Picture 4" descr="Image result for measuring heart r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533400"/>
            <a:ext cx="5105400" cy="60960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SA" sz="4000" b="1" u="sng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الجهاز العصبي اللاإرادي </a:t>
            </a:r>
            <a:r>
              <a:rPr lang="ar-SA" sz="2800" b="1" dirty="0">
                <a:solidFill>
                  <a:srgbClr val="292929"/>
                </a:solidFill>
              </a:rPr>
              <a:t>يتحكم بسرعة النبض بشكل </a:t>
            </a:r>
            <a:r>
              <a:rPr lang="ar-SA" sz="2800" b="1" dirty="0" smtClean="0">
                <a:solidFill>
                  <a:srgbClr val="292929"/>
                </a:solidFill>
              </a:rPr>
              <a:t>مباشر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العوامل </a:t>
            </a:r>
            <a:r>
              <a:rPr lang="ar-SA" sz="2800" b="1" dirty="0">
                <a:solidFill>
                  <a:srgbClr val="292929"/>
                </a:solidFill>
              </a:rPr>
              <a:t>التي تؤثر على سرعة </a:t>
            </a:r>
            <a:r>
              <a:rPr lang="ar-SA" sz="2800" b="1" dirty="0" smtClean="0">
                <a:solidFill>
                  <a:srgbClr val="292929"/>
                </a:solidFill>
              </a:rPr>
              <a:t>النبض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sz="2400" b="1" dirty="0" smtClean="0">
                <a:solidFill>
                  <a:srgbClr val="292929"/>
                </a:solidFill>
              </a:rPr>
              <a:t>المجهود الجسماني</a:t>
            </a:r>
            <a:endParaRPr lang="ar-JO" sz="24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sz="2400" b="1" dirty="0" smtClean="0">
                <a:solidFill>
                  <a:srgbClr val="292929"/>
                </a:solidFill>
              </a:rPr>
              <a:t>التدخين</a:t>
            </a:r>
            <a:endParaRPr lang="ar-JO" sz="24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ا</a:t>
            </a:r>
            <a:r>
              <a:rPr lang="ar-SA" sz="2400" b="1" dirty="0" smtClean="0">
                <a:solidFill>
                  <a:srgbClr val="292929"/>
                </a:solidFill>
              </a:rPr>
              <a:t>لعقاقير</a:t>
            </a:r>
            <a:endParaRPr lang="ar-JO" sz="24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ا</a:t>
            </a:r>
            <a:r>
              <a:rPr lang="ar-SA" sz="2400" b="1" dirty="0" smtClean="0">
                <a:solidFill>
                  <a:srgbClr val="292929"/>
                </a:solidFill>
              </a:rPr>
              <a:t>لكحول</a:t>
            </a:r>
            <a:endParaRPr lang="ar-JO" sz="24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sz="2400" b="1" dirty="0" smtClean="0">
                <a:solidFill>
                  <a:srgbClr val="292929"/>
                </a:solidFill>
              </a:rPr>
              <a:t>الانفعالات</a:t>
            </a:r>
            <a:endParaRPr lang="en-US" sz="2400" b="1" dirty="0">
              <a:solidFill>
                <a:srgbClr val="292929"/>
              </a:solidFill>
            </a:endParaRPr>
          </a:p>
          <a:p>
            <a:endParaRPr lang="de-DE" b="1" dirty="0"/>
          </a:p>
        </p:txBody>
      </p:sp>
      <p:pic>
        <p:nvPicPr>
          <p:cNvPr id="27652" name="Picture 4" descr="Image result for nerve system and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152400"/>
            <a:ext cx="2880000" cy="17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Image result for smoking heart r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4599055"/>
            <a:ext cx="2880000" cy="203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543799" cy="9763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SA" b="1" dirty="0" smtClean="0"/>
              <a:t>الأوعية الدموية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752600"/>
            <a:ext cx="4156075" cy="4114800"/>
          </a:xfrm>
        </p:spPr>
        <p:txBody>
          <a:bodyPr/>
          <a:lstStyle/>
          <a:p>
            <a:pPr algn="r" rtl="1"/>
            <a:r>
              <a:rPr lang="ar-SA" sz="2800" b="1" dirty="0" smtClean="0"/>
              <a:t>تقسم إلى </a:t>
            </a:r>
            <a:endParaRPr lang="ar-JO" sz="2800" b="1" dirty="0" smtClean="0"/>
          </a:p>
          <a:p>
            <a:pPr algn="r" rtl="1"/>
            <a:endParaRPr lang="ar-JO" sz="2800" b="1" dirty="0" smtClean="0"/>
          </a:p>
          <a:p>
            <a:pPr lvl="1" algn="r" rtl="1">
              <a:buFont typeface="Courier New" pitchFamily="49" charset="0"/>
              <a:buChar char="o"/>
            </a:pPr>
            <a:r>
              <a:rPr lang="ar-SA" sz="2400" b="1" dirty="0" smtClean="0"/>
              <a:t>الشرايين</a:t>
            </a:r>
            <a:endParaRPr lang="ar-JO" sz="2400" b="1" dirty="0" smtClean="0"/>
          </a:p>
          <a:p>
            <a:pPr algn="r" rtl="1">
              <a:buFont typeface="Courier New" pitchFamily="49" charset="0"/>
              <a:buChar char="o"/>
            </a:pPr>
            <a:endParaRPr lang="ar-JO" sz="2800" b="1" dirty="0" smtClean="0"/>
          </a:p>
          <a:p>
            <a:pPr lvl="1" algn="r" rtl="1">
              <a:buFont typeface="Courier New" pitchFamily="49" charset="0"/>
              <a:buChar char="o"/>
            </a:pPr>
            <a:r>
              <a:rPr lang="ar-SA" sz="2400" b="1" dirty="0" smtClean="0"/>
              <a:t>الأوردة</a:t>
            </a:r>
            <a:endParaRPr lang="ar-JO" sz="2400" b="1" dirty="0" smtClean="0"/>
          </a:p>
          <a:p>
            <a:pPr algn="r" rtl="1">
              <a:buFont typeface="Courier New" pitchFamily="49" charset="0"/>
              <a:buChar char="o"/>
            </a:pPr>
            <a:endParaRPr lang="ar-JO" sz="2800" b="1" dirty="0" smtClean="0"/>
          </a:p>
          <a:p>
            <a:pPr lvl="1" algn="r" rtl="1">
              <a:buFont typeface="Courier New" pitchFamily="49" charset="0"/>
              <a:buChar char="o"/>
            </a:pPr>
            <a:r>
              <a:rPr lang="ar-SA" sz="2400" b="1" dirty="0" smtClean="0"/>
              <a:t>الشعيرات</a:t>
            </a:r>
            <a:endParaRPr lang="en-US" sz="2400" b="1" dirty="0" smtClean="0"/>
          </a:p>
          <a:p>
            <a:pPr algn="r" rtl="1"/>
            <a:endParaRPr lang="en-US" sz="2700" b="1" dirty="0" smtClean="0"/>
          </a:p>
        </p:txBody>
      </p:sp>
      <p:pic>
        <p:nvPicPr>
          <p:cNvPr id="28674" name="Picture 2" descr="Image result for ‫الأوعية الدموية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320000" cy="271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001" y="133181"/>
            <a:ext cx="5578198" cy="74136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SA" b="1" dirty="0" smtClean="0"/>
              <a:t>الشرايين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371600"/>
            <a:ext cx="5943599" cy="5334000"/>
          </a:xfrm>
        </p:spPr>
        <p:txBody>
          <a:bodyPr/>
          <a:lstStyle/>
          <a:p>
            <a:pPr algn="r" rtl="1"/>
            <a:r>
              <a:rPr lang="ar-SA" sz="2800" b="1" dirty="0" smtClean="0"/>
              <a:t>يحمل الدم من القلب إلى جميع أنحاء الجسم</a:t>
            </a:r>
            <a:endParaRPr lang="ar-JO" sz="2800" b="1" dirty="0" smtClean="0"/>
          </a:p>
          <a:p>
            <a:pPr lvl="1" algn="r" rtl="1"/>
            <a:r>
              <a:rPr lang="ar-SA" sz="4000" b="1" dirty="0" smtClean="0"/>
              <a:t>بغض النظر عن نوع الدم الذي يحمله</a:t>
            </a:r>
            <a:endParaRPr lang="ar-JO" sz="4000" b="1" dirty="0"/>
          </a:p>
          <a:p>
            <a:pPr lvl="1" algn="r" rtl="1"/>
            <a:endParaRPr lang="ar-JO" sz="2400" b="1" dirty="0" smtClean="0"/>
          </a:p>
          <a:p>
            <a:pPr algn="r" rtl="1"/>
            <a:r>
              <a:rPr lang="ar-SA" sz="2800" b="1" dirty="0" smtClean="0"/>
              <a:t>وعاء دموي </a:t>
            </a:r>
            <a:r>
              <a:rPr lang="ar-SA" sz="4400" b="1" dirty="0" smtClean="0"/>
              <a:t>سميك</a:t>
            </a:r>
            <a:r>
              <a:rPr lang="ar-JO" sz="4400" b="1" dirty="0" smtClean="0"/>
              <a:t> قوي و</a:t>
            </a:r>
            <a:r>
              <a:rPr lang="ar-SA" sz="4400" b="1" dirty="0" smtClean="0"/>
              <a:t>مرن</a:t>
            </a:r>
            <a:endParaRPr lang="ar-JO" sz="2800" b="1" dirty="0" smtClean="0"/>
          </a:p>
          <a:p>
            <a:pPr algn="r" rtl="1"/>
            <a:endParaRPr lang="ar-JO" sz="2800" b="1" dirty="0"/>
          </a:p>
          <a:p>
            <a:pPr algn="r" rtl="1"/>
            <a:r>
              <a:rPr lang="ar-SA" sz="2800" b="1" dirty="0" smtClean="0"/>
              <a:t>يتركب جداره من ثلاث طبقات</a:t>
            </a:r>
            <a:endParaRPr lang="ar-JO" sz="2800" b="1" dirty="0" smtClean="0"/>
          </a:p>
          <a:p>
            <a:pPr lvl="1" algn="r" rtl="1"/>
            <a:r>
              <a:rPr lang="ar-SA" sz="2400" b="1" dirty="0" smtClean="0"/>
              <a:t>طبقة داخلية</a:t>
            </a:r>
            <a:endParaRPr lang="ar-JO" sz="2400" b="1" dirty="0" smtClean="0"/>
          </a:p>
          <a:p>
            <a:pPr lvl="1" algn="r" rtl="1"/>
            <a:r>
              <a:rPr lang="ar-SA" sz="2400" b="1" dirty="0" smtClean="0"/>
              <a:t>طبقة </a:t>
            </a:r>
            <a:r>
              <a:rPr lang="ar-JO" sz="2400" b="1" dirty="0" smtClean="0"/>
              <a:t>وسطى </a:t>
            </a:r>
            <a:r>
              <a:rPr lang="ar-SA" sz="2400" b="1" dirty="0" smtClean="0"/>
              <a:t>(عضلات ملساء)</a:t>
            </a:r>
            <a:endParaRPr lang="ar-JO" sz="2400" b="1" dirty="0" smtClean="0"/>
          </a:p>
          <a:p>
            <a:pPr lvl="1" algn="r" rtl="1"/>
            <a:r>
              <a:rPr lang="ar-SA" sz="2400" b="1" dirty="0" smtClean="0"/>
              <a:t>طبقة خارجية</a:t>
            </a:r>
            <a:endParaRPr lang="en-US" sz="2400" b="1" dirty="0" smtClean="0"/>
          </a:p>
          <a:p>
            <a:pPr algn="r" rtl="1"/>
            <a:endParaRPr lang="en-US" sz="2700" b="1" dirty="0" smtClean="0"/>
          </a:p>
        </p:txBody>
      </p:sp>
      <p:pic>
        <p:nvPicPr>
          <p:cNvPr id="29698" name="Picture 2" descr="Image result for ‫الشرايين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1"/>
            <a:ext cx="2880000" cy="22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Image result for structure of art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590800"/>
            <a:ext cx="2880000" cy="28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81000"/>
            <a:ext cx="7204076" cy="63246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SA" sz="4000" b="1" dirty="0" smtClean="0">
                <a:solidFill>
                  <a:srgbClr val="292929"/>
                </a:solidFill>
              </a:rPr>
              <a:t>الشريان </a:t>
            </a:r>
            <a:r>
              <a:rPr lang="ar-SA" sz="4000" b="1" dirty="0">
                <a:solidFill>
                  <a:srgbClr val="292929"/>
                </a:solidFill>
              </a:rPr>
              <a:t>الأبهر أكبر الشرايين الموجودة في </a:t>
            </a:r>
            <a:r>
              <a:rPr lang="ar-SA" sz="4000" b="1" dirty="0" smtClean="0">
                <a:solidFill>
                  <a:srgbClr val="292929"/>
                </a:solidFill>
              </a:rPr>
              <a:t>الجسم</a:t>
            </a:r>
            <a:endParaRPr lang="ar-JO" sz="40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يخرج </a:t>
            </a:r>
            <a:r>
              <a:rPr lang="ar-SA" sz="2800" b="1" dirty="0">
                <a:solidFill>
                  <a:srgbClr val="292929"/>
                </a:solidFill>
              </a:rPr>
              <a:t>من البطين </a:t>
            </a:r>
            <a:r>
              <a:rPr lang="ar-SA" sz="2800" b="1" dirty="0" smtClean="0">
                <a:solidFill>
                  <a:srgbClr val="292929"/>
                </a:solidFill>
              </a:rPr>
              <a:t>الأيسر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يتفرع </a:t>
            </a:r>
            <a:r>
              <a:rPr lang="ar-SA" sz="2800" b="1" dirty="0">
                <a:solidFill>
                  <a:srgbClr val="292929"/>
                </a:solidFill>
              </a:rPr>
              <a:t>إلى ثلاثة </a:t>
            </a:r>
            <a:r>
              <a:rPr lang="ar-SA" sz="2800" b="1" dirty="0" smtClean="0">
                <a:solidFill>
                  <a:srgbClr val="292929"/>
                </a:solidFill>
              </a:rPr>
              <a:t>فروع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sz="2400" b="1" dirty="0" smtClean="0">
                <a:solidFill>
                  <a:srgbClr val="292929"/>
                </a:solidFill>
              </a:rPr>
              <a:t>فرع للأعلى</a:t>
            </a:r>
            <a:endParaRPr lang="ar-JO" sz="24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فرع ل</a:t>
            </a:r>
            <a:r>
              <a:rPr lang="ar-SA" sz="2400" b="1" dirty="0" smtClean="0">
                <a:solidFill>
                  <a:srgbClr val="292929"/>
                </a:solidFill>
              </a:rPr>
              <a:t>لوسط</a:t>
            </a:r>
            <a:endParaRPr lang="ar-JO" sz="24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فرع </a:t>
            </a:r>
            <a:r>
              <a:rPr lang="ar-SA" sz="2400" b="1" dirty="0" smtClean="0">
                <a:solidFill>
                  <a:srgbClr val="292929"/>
                </a:solidFill>
              </a:rPr>
              <a:t>للأسفل</a:t>
            </a:r>
            <a:endParaRPr lang="ar-JO" sz="2400" b="1" dirty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endParaRPr lang="ar-JO" sz="24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sz="3600" b="1" dirty="0" smtClean="0">
                <a:solidFill>
                  <a:srgbClr val="292929"/>
                </a:solidFill>
              </a:rPr>
              <a:t>يتحمل </a:t>
            </a:r>
            <a:r>
              <a:rPr lang="ar-SA" sz="3600" b="1" dirty="0">
                <a:solidFill>
                  <a:srgbClr val="292929"/>
                </a:solidFill>
              </a:rPr>
              <a:t>الضغط الناتج من انقباض عضلة </a:t>
            </a:r>
            <a:r>
              <a:rPr lang="ar-SA" sz="3600" b="1" dirty="0" smtClean="0">
                <a:solidFill>
                  <a:srgbClr val="292929"/>
                </a:solidFill>
              </a:rPr>
              <a:t>القلب</a:t>
            </a:r>
            <a:r>
              <a:rPr lang="ar-JO" sz="3600" b="1" dirty="0" smtClean="0">
                <a:solidFill>
                  <a:srgbClr val="292929"/>
                </a:solidFill>
              </a:rPr>
              <a:t> = </a:t>
            </a:r>
            <a:r>
              <a:rPr lang="ar-SA" sz="48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ضغط الدم</a:t>
            </a:r>
            <a:endParaRPr lang="en-US" sz="4800" b="1" u="sng" dirty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b="1" dirty="0"/>
          </a:p>
        </p:txBody>
      </p:sp>
      <p:pic>
        <p:nvPicPr>
          <p:cNvPr id="30722" name="Picture 2" descr="Image result for ‫الشريان الأبهر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0"/>
            <a:ext cx="2160000" cy="23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Image result for ‫الشريان الأبهر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58140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2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الدم</a:t>
            </a:r>
            <a:endParaRPr lang="en-US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1725" y="3733800"/>
            <a:ext cx="4232275" cy="2895600"/>
          </a:xfrm>
        </p:spPr>
        <p:txBody>
          <a:bodyPr/>
          <a:lstStyle/>
          <a:p>
            <a:pPr algn="r" rtl="1"/>
            <a:r>
              <a:rPr lang="ar-JO" sz="3600" b="1" dirty="0" smtClean="0">
                <a:solidFill>
                  <a:schemeClr val="tx1"/>
                </a:solidFill>
              </a:rPr>
              <a:t>الدم = </a:t>
            </a:r>
            <a:r>
              <a:rPr lang="ar-SA" sz="3600" b="1" dirty="0" smtClean="0">
                <a:solidFill>
                  <a:schemeClr val="tx1"/>
                </a:solidFill>
              </a:rPr>
              <a:t>سائل لزج</a:t>
            </a:r>
            <a:endParaRPr lang="ar-JO" sz="2800" b="1" dirty="0" smtClean="0">
              <a:solidFill>
                <a:schemeClr val="tx1"/>
              </a:solidFill>
            </a:endParaRPr>
          </a:p>
          <a:p>
            <a:pPr algn="r" rtl="1"/>
            <a:r>
              <a:rPr lang="ar-SA" sz="2800" b="1" dirty="0" smtClean="0">
                <a:solidFill>
                  <a:schemeClr val="tx1"/>
                </a:solidFill>
              </a:rPr>
              <a:t>نسيج موصل</a:t>
            </a:r>
            <a:endParaRPr lang="ar-JO" sz="2800" b="1" dirty="0" smtClean="0">
              <a:solidFill>
                <a:schemeClr val="tx1"/>
              </a:solidFill>
            </a:endParaRPr>
          </a:p>
          <a:p>
            <a:pPr algn="r" rtl="1"/>
            <a:endParaRPr lang="ar-JO" sz="2800" b="1" dirty="0" smtClean="0">
              <a:solidFill>
                <a:schemeClr val="tx1"/>
              </a:solidFill>
            </a:endParaRPr>
          </a:p>
          <a:p>
            <a:pPr algn="r" rtl="1"/>
            <a:r>
              <a:rPr lang="ar-SA" sz="2800" b="1" dirty="0" smtClean="0">
                <a:solidFill>
                  <a:schemeClr val="tx1"/>
                </a:solidFill>
              </a:rPr>
              <a:t>كمي</a:t>
            </a:r>
            <a:r>
              <a:rPr lang="ar-JO" sz="2800" b="1" dirty="0" smtClean="0">
                <a:solidFill>
                  <a:schemeClr val="tx1"/>
                </a:solidFill>
              </a:rPr>
              <a:t>ت</a:t>
            </a:r>
            <a:r>
              <a:rPr lang="ar-SA" sz="2800" b="1" dirty="0" smtClean="0">
                <a:solidFill>
                  <a:schemeClr val="tx1"/>
                </a:solidFill>
              </a:rPr>
              <a:t>ة 5-6 لتر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r" rtl="1"/>
            <a:endParaRPr lang="en-US" sz="2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158037" cy="68580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SA" b="1" dirty="0">
                <a:solidFill>
                  <a:srgbClr val="000000"/>
                </a:solidFill>
              </a:rPr>
              <a:t>ضغط الدم</a:t>
            </a:r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0" y="914401"/>
            <a:ext cx="55451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 rtl="1"/>
            <a:r>
              <a:rPr lang="ar-SA" sz="2800" b="1" kern="0" dirty="0" smtClean="0"/>
              <a:t>ضغط الدم على جدران الأوعية الدموية</a:t>
            </a:r>
            <a:endParaRPr lang="ar-JO" sz="2800" b="1" kern="0" dirty="0" smtClean="0"/>
          </a:p>
          <a:p>
            <a:pPr algn="r" rtl="1"/>
            <a:endParaRPr lang="ar-JO" sz="2800" b="1" kern="0" dirty="0"/>
          </a:p>
          <a:p>
            <a:pPr algn="r" rtl="1"/>
            <a:r>
              <a:rPr lang="ar-SA" sz="2800" b="1" kern="0" dirty="0" smtClean="0"/>
              <a:t>يعتمد على </a:t>
            </a:r>
            <a:endParaRPr lang="ar-JO" sz="2800" b="1" kern="0" dirty="0" smtClean="0"/>
          </a:p>
          <a:p>
            <a:pPr lvl="1" algn="r" rtl="1"/>
            <a:r>
              <a:rPr lang="ar-SA" sz="2400" b="1" kern="0" dirty="0" smtClean="0"/>
              <a:t>قوة نبضة القلب</a:t>
            </a:r>
            <a:endParaRPr lang="ar-JO" sz="2400" b="1" kern="0" dirty="0" smtClean="0"/>
          </a:p>
          <a:p>
            <a:pPr lvl="1" algn="r" rtl="1"/>
            <a:r>
              <a:rPr lang="ar-SA" sz="2400" b="1" kern="0" dirty="0" smtClean="0"/>
              <a:t>مرونة جدران الشرايين</a:t>
            </a:r>
            <a:endParaRPr lang="ar-JO" sz="2400" b="1" kern="0" dirty="0" smtClean="0"/>
          </a:p>
          <a:p>
            <a:pPr lvl="1" algn="r" rtl="1"/>
            <a:r>
              <a:rPr lang="ar-SA" sz="2400" b="1" kern="0" dirty="0" smtClean="0"/>
              <a:t>حجم ولزوجة الدم</a:t>
            </a:r>
            <a:endParaRPr lang="ar-JO" sz="2400" b="1" kern="0" dirty="0" smtClean="0"/>
          </a:p>
          <a:p>
            <a:pPr lvl="1" algn="r" rtl="1"/>
            <a:r>
              <a:rPr lang="ar-SA" sz="2400" b="1" kern="0" dirty="0" smtClean="0"/>
              <a:t>العمر</a:t>
            </a:r>
            <a:endParaRPr lang="ar-JO" sz="2400" b="1" kern="0" dirty="0" smtClean="0"/>
          </a:p>
          <a:p>
            <a:pPr lvl="1" algn="r" rtl="1"/>
            <a:r>
              <a:rPr lang="ar-SA" sz="2400" b="1" kern="0" dirty="0" smtClean="0"/>
              <a:t>صحة الشخص</a:t>
            </a:r>
            <a:endParaRPr lang="ar-JO" sz="2400" b="1" kern="0" dirty="0" smtClean="0"/>
          </a:p>
          <a:p>
            <a:pPr lvl="1" algn="r" rtl="1"/>
            <a:endParaRPr lang="ar-JO" sz="2400" b="1" kern="0" dirty="0" smtClean="0"/>
          </a:p>
          <a:p>
            <a:pPr algn="r" rtl="1"/>
            <a:r>
              <a:rPr lang="ar-SA" sz="2800" b="1" kern="0" dirty="0" smtClean="0"/>
              <a:t>يعبر عن قيمة ضغط الدم برفع عمود من الزئبق مقدار معين وهذا الارتفاع يقاس بملم زئبق</a:t>
            </a:r>
            <a:endParaRPr lang="en-US" sz="2700" b="1" kern="0" dirty="0" smtClean="0"/>
          </a:p>
        </p:txBody>
      </p:sp>
      <p:pic>
        <p:nvPicPr>
          <p:cNvPr id="31746" name="Picture 2" descr="Image result for blood pre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4400"/>
            <a:ext cx="21907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Image result for blood pres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214"/>
            <a:ext cx="2667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3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56956"/>
            <a:ext cx="7596981" cy="71913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SA" b="1" dirty="0" smtClean="0"/>
              <a:t>ضغط الدم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752600"/>
            <a:ext cx="4689475" cy="4114800"/>
          </a:xfrm>
        </p:spPr>
        <p:txBody>
          <a:bodyPr/>
          <a:lstStyle/>
          <a:p>
            <a:pPr algn="r" rtl="1"/>
            <a:r>
              <a:rPr lang="ar-SA" sz="2800" b="1" dirty="0" smtClean="0"/>
              <a:t>يختلف من شخص لآخر</a:t>
            </a:r>
            <a:endParaRPr lang="de-DE" sz="2800" b="1" dirty="0" smtClean="0"/>
          </a:p>
          <a:p>
            <a:pPr algn="r" rtl="1"/>
            <a:r>
              <a:rPr lang="ar-SA" sz="2800" b="1" dirty="0" smtClean="0"/>
              <a:t>معدل الضغط الطبيعي</a:t>
            </a:r>
            <a:r>
              <a:rPr lang="de-DE" sz="2800" b="1" dirty="0" smtClean="0"/>
              <a:t> </a:t>
            </a:r>
            <a:r>
              <a:rPr lang="ar-SA" sz="2800" b="1" dirty="0" smtClean="0"/>
              <a:t>يساوي</a:t>
            </a:r>
            <a:endParaRPr lang="de-DE" sz="2800" b="1" dirty="0" smtClean="0"/>
          </a:p>
          <a:p>
            <a:pPr algn="r" rtl="1"/>
            <a:endParaRPr lang="de-DE" sz="2800" b="1" dirty="0"/>
          </a:p>
          <a:p>
            <a:pPr lvl="1" algn="r" rtl="1"/>
            <a:r>
              <a:rPr lang="ar-SA" sz="2400" b="1" dirty="0" smtClean="0"/>
              <a:t>120ملم زئبق في مرحلة الانقباض</a:t>
            </a:r>
            <a:endParaRPr lang="de-DE" sz="2400" b="1" dirty="0" smtClean="0"/>
          </a:p>
          <a:p>
            <a:pPr lvl="1" algn="r" rtl="1"/>
            <a:r>
              <a:rPr lang="ar-SA" sz="2400" b="1" dirty="0" smtClean="0"/>
              <a:t>80 ملم زئبق في حالة الارتخاء</a:t>
            </a:r>
            <a:endParaRPr lang="de-DE" sz="2400" b="1" dirty="0" smtClean="0"/>
          </a:p>
          <a:p>
            <a:pPr lvl="1" algn="r" rtl="1"/>
            <a:endParaRPr lang="de-DE" sz="2400" b="1" dirty="0"/>
          </a:p>
          <a:p>
            <a:pPr marL="449262" lvl="1" indent="0" algn="r" rtl="1">
              <a:buNone/>
            </a:pPr>
            <a:r>
              <a:rPr lang="ar-SA" sz="2400" b="1" dirty="0" smtClean="0"/>
              <a:t>يوضع ضمن الصيغة التالية : </a:t>
            </a:r>
            <a:endParaRPr lang="en-US" sz="2300" b="1" dirty="0" smtClean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0881" y="4572000"/>
            <a:ext cx="457200" cy="666750"/>
          </a:xfrm>
          <a:prstGeom prst="rect">
            <a:avLst/>
          </a:prstGeom>
          <a:noFill/>
        </p:spPr>
      </p:pic>
      <p:pic>
        <p:nvPicPr>
          <p:cNvPr id="32770" name="Picture 2" descr="Image result for blood pres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3051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3152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SA" b="1" dirty="0" smtClean="0"/>
              <a:t>الشعيرات الدموية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5943600" cy="5508172"/>
          </a:xfrm>
        </p:spPr>
        <p:txBody>
          <a:bodyPr/>
          <a:lstStyle/>
          <a:p>
            <a:pPr algn="r" rtl="1"/>
            <a:r>
              <a:rPr lang="ar-SA" sz="2800" b="1" dirty="0" smtClean="0"/>
              <a:t>أوعية دقيقة جدًا قطرها يتسع لخلية واحدة</a:t>
            </a:r>
            <a:endParaRPr lang="de-DE" sz="2800" b="1" dirty="0" smtClean="0"/>
          </a:p>
          <a:p>
            <a:pPr algn="r" rtl="1"/>
            <a:r>
              <a:rPr lang="ar-SA" sz="2800" b="1" dirty="0" smtClean="0"/>
              <a:t>يتكون جدارها من نسيج طلائي بسيط من طبقة خلوية واحدة</a:t>
            </a:r>
            <a:endParaRPr lang="de-DE" sz="2800" b="1" dirty="0" smtClean="0"/>
          </a:p>
          <a:p>
            <a:pPr algn="r" rtl="1"/>
            <a:endParaRPr lang="de-DE" sz="2800" b="1" dirty="0"/>
          </a:p>
          <a:p>
            <a:pPr algn="r" rtl="1"/>
            <a:r>
              <a:rPr lang="ar-SA" sz="4800" b="1" dirty="0" smtClean="0"/>
              <a:t>تمتاز بصفة النفاذية</a:t>
            </a:r>
            <a:endParaRPr lang="de-DE" sz="4800" b="1" dirty="0" smtClean="0"/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ل</a:t>
            </a:r>
            <a:r>
              <a:rPr lang="ar-SA" sz="2800" b="1" dirty="0" smtClean="0"/>
              <a:t>تبادل الأكسجين وثاني أكسيد الكربون والماء والمواد الغذائية ومخلفات الخلايا من خلال غشاء الشعيرات الدموية</a:t>
            </a:r>
            <a:endParaRPr lang="en-US" sz="2800" b="1" dirty="0" smtClean="0"/>
          </a:p>
          <a:p>
            <a:pPr algn="r" rtl="1"/>
            <a:endParaRPr lang="en-US" sz="2700" b="1" dirty="0" smtClean="0"/>
          </a:p>
        </p:txBody>
      </p:sp>
      <p:pic>
        <p:nvPicPr>
          <p:cNvPr id="33794" name="Picture 2" descr="Image result for ‫الشعيرات الدموية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" y="1447800"/>
            <a:ext cx="2160000" cy="162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20000" cy="10461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SA" sz="7200" b="1" dirty="0" smtClean="0"/>
              <a:t>الأوردة</a:t>
            </a:r>
            <a:endParaRPr lang="en-US" sz="7200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6282" y="1752600"/>
            <a:ext cx="4759394" cy="4724400"/>
          </a:xfrm>
        </p:spPr>
        <p:txBody>
          <a:bodyPr/>
          <a:lstStyle/>
          <a:p>
            <a:pPr algn="r" rtl="1"/>
            <a:r>
              <a:rPr lang="ar-SA" sz="2800" b="1" dirty="0" smtClean="0"/>
              <a:t>تنقل الدم </a:t>
            </a:r>
            <a:r>
              <a:rPr lang="ar-S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/>
              <a:t>جميع أنحاء الجسم إلى القلب</a:t>
            </a:r>
            <a:endParaRPr lang="ar-JO" sz="2800" b="1" dirty="0" smtClean="0"/>
          </a:p>
          <a:p>
            <a:pPr algn="r" rtl="1"/>
            <a:endParaRPr lang="ar-JO" sz="2800" b="1" dirty="0"/>
          </a:p>
          <a:p>
            <a:pPr algn="r" rtl="1"/>
            <a:r>
              <a:rPr lang="ar-SA" sz="2800" b="1" dirty="0" smtClean="0"/>
              <a:t>تظهر بلون </a:t>
            </a:r>
            <a:r>
              <a:rPr lang="ar-S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أزرق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/>
              <a:t>تحت الجلد</a:t>
            </a:r>
            <a:endParaRPr lang="ar-JO" sz="2800" b="1" dirty="0" smtClean="0"/>
          </a:p>
          <a:p>
            <a:pPr algn="r" rtl="1"/>
            <a:endParaRPr lang="ar-JO" sz="2800" b="1" dirty="0"/>
          </a:p>
          <a:p>
            <a:pPr lvl="1" algn="r" rtl="1"/>
            <a:r>
              <a:rPr lang="ar-JO" sz="2400" b="1" dirty="0" smtClean="0"/>
              <a:t>السبب = </a:t>
            </a:r>
            <a:r>
              <a:rPr lang="ar-SA" sz="2400" b="1" dirty="0" smtClean="0"/>
              <a:t>انعكاس لون الجلد الأصفر مع الدم الأحمر الغامق الموجود في الأوردة</a:t>
            </a:r>
            <a:r>
              <a:rPr lang="ar-JO" sz="2400" b="1" dirty="0" smtClean="0"/>
              <a:t> </a:t>
            </a:r>
            <a:r>
              <a:rPr lang="ar-JO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والمحتوي على  </a:t>
            </a:r>
            <a:r>
              <a:rPr lang="ar-S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كميات كبيرة من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2400" b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3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Image result for ‫الأوردة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1" y="2057400"/>
            <a:ext cx="3600000" cy="30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33400"/>
            <a:ext cx="5257800" cy="60198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JO" sz="2800" b="1" dirty="0" smtClean="0">
                <a:solidFill>
                  <a:srgbClr val="292929"/>
                </a:solidFill>
              </a:rPr>
              <a:t>ال</a:t>
            </a:r>
            <a:r>
              <a:rPr lang="ar-SA" sz="2800" b="1" dirty="0" smtClean="0">
                <a:solidFill>
                  <a:srgbClr val="292929"/>
                </a:solidFill>
              </a:rPr>
              <a:t>جدران </a:t>
            </a:r>
            <a:r>
              <a:rPr lang="ar-SA" sz="28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أقل </a:t>
            </a:r>
            <a:r>
              <a:rPr lang="ar-SA" sz="2800" b="1" u="sng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سمكًا وأقل </a:t>
            </a:r>
            <a:r>
              <a:rPr lang="ar-SA" sz="28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قوة</a:t>
            </a:r>
            <a:r>
              <a:rPr lang="ar-JO" sz="28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JO" sz="2800" b="1" dirty="0" smtClean="0">
                <a:solidFill>
                  <a:srgbClr val="292929"/>
                </a:solidFill>
              </a:rPr>
              <a:t>من الشرايين</a:t>
            </a: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4400" b="1" dirty="0" smtClean="0">
                <a:solidFill>
                  <a:srgbClr val="292929"/>
                </a:solidFill>
              </a:rPr>
              <a:t>القطر </a:t>
            </a:r>
            <a:r>
              <a:rPr lang="ar-SA" sz="4400" b="1" dirty="0">
                <a:solidFill>
                  <a:srgbClr val="292929"/>
                </a:solidFill>
              </a:rPr>
              <a:t>الداخلي لها </a:t>
            </a:r>
            <a:r>
              <a:rPr lang="ar-SA" sz="4400" b="1" dirty="0" smtClean="0">
                <a:solidFill>
                  <a:srgbClr val="292929"/>
                </a:solidFill>
              </a:rPr>
              <a:t>أكبر</a:t>
            </a:r>
            <a:endParaRPr lang="ar-JO" sz="44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مكونة</a:t>
            </a:r>
            <a:r>
              <a:rPr lang="ar-JO" sz="2800" b="1" dirty="0" smtClean="0">
                <a:solidFill>
                  <a:srgbClr val="292929"/>
                </a:solidFill>
              </a:rPr>
              <a:t> أيضا </a:t>
            </a:r>
            <a:r>
              <a:rPr lang="ar-SA" sz="2800" b="1" dirty="0" smtClean="0">
                <a:solidFill>
                  <a:srgbClr val="292929"/>
                </a:solidFill>
              </a:rPr>
              <a:t>من </a:t>
            </a:r>
            <a:r>
              <a:rPr lang="ar-SA" sz="4000" b="1" dirty="0">
                <a:solidFill>
                  <a:srgbClr val="292929"/>
                </a:solidFill>
              </a:rPr>
              <a:t>ثلاث </a:t>
            </a:r>
            <a:r>
              <a:rPr lang="ar-SA" sz="4000" b="1" dirty="0" smtClean="0">
                <a:solidFill>
                  <a:srgbClr val="292929"/>
                </a:solidFill>
              </a:rPr>
              <a:t>طبقات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40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تحوي </a:t>
            </a:r>
            <a:r>
              <a:rPr lang="ar-SA" sz="4000" b="1" u="sng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الأوردة الموجودة أسفل القلب على </a:t>
            </a:r>
            <a:r>
              <a:rPr lang="ar-SA" sz="40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صمامات</a:t>
            </a:r>
            <a:r>
              <a:rPr lang="ar-JO" sz="40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JO" sz="2400" b="1" dirty="0" smtClean="0">
                <a:solidFill>
                  <a:srgbClr val="292929"/>
                </a:solidFill>
              </a:rPr>
              <a:t>لم</a:t>
            </a:r>
            <a:r>
              <a:rPr lang="ar-SA" sz="2400" b="1" dirty="0" smtClean="0">
                <a:solidFill>
                  <a:srgbClr val="292929"/>
                </a:solidFill>
              </a:rPr>
              <a:t>نع </a:t>
            </a:r>
            <a:r>
              <a:rPr lang="ar-SA" sz="2400" b="1" dirty="0">
                <a:solidFill>
                  <a:srgbClr val="292929"/>
                </a:solidFill>
              </a:rPr>
              <a:t>رجوع الدم إلى المناطق السفلية من الجسم.</a:t>
            </a:r>
            <a:endParaRPr lang="en-US" sz="2400" b="1" dirty="0">
              <a:solidFill>
                <a:srgbClr val="292929"/>
              </a:solidFill>
            </a:endParaRPr>
          </a:p>
          <a:p>
            <a:endParaRPr lang="de-DE" b="1" dirty="0"/>
          </a:p>
        </p:txBody>
      </p:sp>
      <p:pic>
        <p:nvPicPr>
          <p:cNvPr id="35842" name="Picture 2" descr="Image result for ‫الأوردة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2880000" cy="19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381000"/>
            <a:ext cx="4800600" cy="5257800"/>
          </a:xfrm>
        </p:spPr>
        <p:txBody>
          <a:bodyPr/>
          <a:lstStyle/>
          <a:p>
            <a:pPr algn="r" rtl="1"/>
            <a:r>
              <a:rPr lang="ar-JO" sz="2800" b="1" dirty="0" smtClean="0"/>
              <a:t>تصب </a:t>
            </a:r>
            <a:r>
              <a:rPr lang="ar-SA" sz="2800" b="1" dirty="0" smtClean="0"/>
              <a:t>الأوردة الموجودة في المناطق السفلية</a:t>
            </a:r>
            <a:r>
              <a:rPr lang="ar-JO" sz="2800" b="1" dirty="0" smtClean="0"/>
              <a:t> في </a:t>
            </a:r>
            <a:r>
              <a:rPr lang="ar-SA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الوريد الأجوف السفلي</a:t>
            </a:r>
            <a:endParaRPr lang="ar-JO" sz="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تصب ا</a:t>
            </a:r>
            <a:r>
              <a:rPr lang="ar-SA" sz="2800" b="1" dirty="0" smtClean="0"/>
              <a:t>لأوردة الموجودة في أعلى الجسم</a:t>
            </a:r>
            <a:r>
              <a:rPr lang="ar-JO" sz="2800" b="1" dirty="0" smtClean="0"/>
              <a:t> في </a:t>
            </a:r>
            <a:r>
              <a:rPr lang="ar-SA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الوريد الأجوف العلوي</a:t>
            </a:r>
            <a:endParaRPr lang="ar-JO" sz="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JO" sz="2800" b="1" dirty="0"/>
          </a:p>
          <a:p>
            <a:pPr algn="r" rtl="1"/>
            <a:r>
              <a:rPr lang="ar-SA" sz="2800" b="1" dirty="0" smtClean="0"/>
              <a:t>الوريدان</a:t>
            </a:r>
            <a:r>
              <a:rPr lang="ar-JO" sz="2800" b="1" dirty="0" smtClean="0"/>
              <a:t> الأكبران </a:t>
            </a:r>
            <a:r>
              <a:rPr lang="ar-SA" sz="2800" b="1" dirty="0" smtClean="0"/>
              <a:t>(الأجوف العلوي والسفلي) يصبان في </a:t>
            </a:r>
            <a:r>
              <a:rPr lang="ar-SA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الأذين الأيمن</a:t>
            </a:r>
            <a:endParaRPr lang="en-US" sz="2800" b="1" dirty="0" smtClean="0"/>
          </a:p>
          <a:p>
            <a:pPr algn="r" rtl="1"/>
            <a:endParaRPr lang="en-US" sz="2700" b="1" dirty="0" smtClean="0"/>
          </a:p>
        </p:txBody>
      </p:sp>
      <p:pic>
        <p:nvPicPr>
          <p:cNvPr id="36866" name="Picture 2" descr="Image result for ‫الوريد الأجوف السفلي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760"/>
            <a:ext cx="4320000" cy="530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426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96838"/>
            <a:ext cx="7620000" cy="14128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SA" b="1" dirty="0" smtClean="0"/>
              <a:t>الدورة الدموية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ar-JO" b="1" dirty="0" smtClean="0"/>
              <a:t>(</a:t>
            </a:r>
            <a:r>
              <a:rPr lang="ar-JO" sz="4800" b="1" dirty="0" smtClean="0">
                <a:solidFill>
                  <a:srgbClr val="00B050"/>
                </a:solidFill>
              </a:rPr>
              <a:t>تتبع وافهم جيدا</a:t>
            </a:r>
            <a:r>
              <a:rPr lang="ar-JO" b="1" dirty="0" smtClean="0"/>
              <a:t>)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752600"/>
            <a:ext cx="5146675" cy="4800600"/>
          </a:xfrm>
        </p:spPr>
        <p:txBody>
          <a:bodyPr/>
          <a:lstStyle/>
          <a:p>
            <a:pPr algn="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الدم يدخل الأذين الأيمن بواسطة الوريد الأجوف العلوي والسفلي</a:t>
            </a:r>
            <a:endParaRPr lang="ar-J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J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الأذين الأيمن ينتقل الدم إلى البطين الأيمن عبر الصمام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A-V</a:t>
            </a:r>
            <a:endParaRPr lang="ar-J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J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J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الانقباض </a:t>
            </a:r>
            <a:r>
              <a:rPr lang="ar-J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يندفع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الدم</a:t>
            </a:r>
            <a:r>
              <a:rPr lang="ar-J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البطين الأيمن عبر </a:t>
            </a:r>
            <a:r>
              <a:rPr lang="ar-SA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الشريان الرئوي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إلى الرئتين من خلال الصمام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S-L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endPara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2880000" cy="40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542461"/>
            <a:ext cx="4648200" cy="47244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داخل </a:t>
            </a:r>
            <a:r>
              <a:rPr lang="ar-SA" sz="28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الرئتين يتفرع إلى شعيرات دقيقة تصل إلى الأكياس </a:t>
            </a:r>
            <a:r>
              <a:rPr lang="ar-SA" sz="28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الهوائية لتنقل إليها غاز ثاني أكسيد الكربون</a:t>
            </a:r>
            <a:endParaRPr lang="ar-JO" sz="2800" b="1" dirty="0" smtClean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 smtClean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تقوم </a:t>
            </a:r>
            <a:r>
              <a:rPr lang="ar-JO" sz="28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الشعيرات </a:t>
            </a:r>
            <a:r>
              <a:rPr lang="ar-SA" sz="28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بنقل الأكسجين إلى قنوات وريدية أكبر إلى أن تصل إلى الوريد الرئوي ويكون الدم في هذا الوريد أحمرًا </a:t>
            </a:r>
            <a:r>
              <a:rPr lang="ar-SA" sz="28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فاتحًا</a:t>
            </a:r>
            <a:endParaRPr lang="ar-JO" sz="2800" b="1" dirty="0" smtClean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 rtl="1">
              <a:buClr>
                <a:srgbClr val="CC9900"/>
              </a:buClr>
            </a:pP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دم </a:t>
            </a:r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محمل </a:t>
            </a: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بالأكسجين</a:t>
            </a:r>
            <a:endParaRPr lang="en-US" sz="2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2877561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685800"/>
            <a:ext cx="4343400" cy="4648200"/>
          </a:xfrm>
        </p:spPr>
        <p:txBody>
          <a:bodyPr/>
          <a:lstStyle/>
          <a:p>
            <a:pPr algn="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الوريد الرئوي ي</a:t>
            </a:r>
            <a:r>
              <a:rPr lang="ar-J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دخل الدم إلى الأذين الأيسر</a:t>
            </a:r>
            <a:endParaRPr lang="ar-J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J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الأذين الأيسر إلى البطين الأيسر خلال الصمام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A-V</a:t>
            </a:r>
            <a:endParaRPr lang="ar-J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J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البطين الأيسر إلى الشريان الأبهر (الأورطي ) عبر الصمام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S-L valve</a:t>
            </a:r>
            <a:endPara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2877561" cy="3999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33984"/>
            <a:ext cx="7450137" cy="8175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JO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من </a:t>
            </a:r>
            <a:r>
              <a:rPr lang="ar-S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وظائف الدم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270875" cy="47244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الحفاظ على </a:t>
            </a:r>
            <a:r>
              <a:rPr lang="ar-SA" sz="2400" b="1" dirty="0" smtClean="0">
                <a:solidFill>
                  <a:srgbClr val="292929"/>
                </a:solidFill>
              </a:rPr>
              <a:t>توازن الأملاح </a:t>
            </a:r>
            <a:r>
              <a:rPr lang="ar-SA" sz="2400" b="1" dirty="0">
                <a:solidFill>
                  <a:srgbClr val="292929"/>
                </a:solidFill>
              </a:rPr>
              <a:t>إلى الماء</a:t>
            </a:r>
            <a:endParaRPr lang="en-US" sz="24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4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JO" sz="2400" b="1" dirty="0">
                <a:solidFill>
                  <a:srgbClr val="292929"/>
                </a:solidFill>
              </a:rPr>
              <a:t>ن</a:t>
            </a:r>
            <a:r>
              <a:rPr lang="ar-SA" sz="2400" b="1" dirty="0">
                <a:solidFill>
                  <a:srgbClr val="292929"/>
                </a:solidFill>
              </a:rPr>
              <a:t>قل الهرمونات من </a:t>
            </a:r>
            <a:r>
              <a:rPr lang="ar-SA" sz="2400" b="1" dirty="0" smtClean="0">
                <a:solidFill>
                  <a:srgbClr val="292929"/>
                </a:solidFill>
              </a:rPr>
              <a:t>الغدد </a:t>
            </a:r>
            <a:r>
              <a:rPr lang="ar-SA" sz="2400" b="1" dirty="0">
                <a:solidFill>
                  <a:srgbClr val="292929"/>
                </a:solidFill>
              </a:rPr>
              <a:t>إلى </a:t>
            </a:r>
            <a:r>
              <a:rPr lang="ar-SA" sz="2400" b="1" dirty="0" smtClean="0">
                <a:solidFill>
                  <a:srgbClr val="292929"/>
                </a:solidFill>
              </a:rPr>
              <a:t>الأعضاء</a:t>
            </a:r>
            <a:endParaRPr lang="ar-JO" sz="24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4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400" b="1" dirty="0">
                <a:solidFill>
                  <a:srgbClr val="292929"/>
                </a:solidFill>
              </a:rPr>
              <a:t>نقل الأنزيمات والأجسام </a:t>
            </a:r>
            <a:r>
              <a:rPr lang="ar-SA" sz="2400" b="1" dirty="0" smtClean="0">
                <a:solidFill>
                  <a:srgbClr val="292929"/>
                </a:solidFill>
              </a:rPr>
              <a:t>المضادة</a:t>
            </a:r>
            <a:endParaRPr lang="ar-JO" sz="24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4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400" b="1" dirty="0">
                <a:solidFill>
                  <a:srgbClr val="292929"/>
                </a:solidFill>
              </a:rPr>
              <a:t>التخلص من الفضلات، مثل ثاني أوكسيد الكربون، </a:t>
            </a:r>
            <a:r>
              <a:rPr lang="ar-SA" sz="2400" b="1" dirty="0" smtClean="0">
                <a:solidFill>
                  <a:srgbClr val="292929"/>
                </a:solidFill>
              </a:rPr>
              <a:t>واليوريا</a:t>
            </a:r>
            <a:endParaRPr lang="en-US" sz="2400" b="1" dirty="0">
              <a:solidFill>
                <a:srgbClr val="292929"/>
              </a:solidFill>
            </a:endParaRPr>
          </a:p>
          <a:p>
            <a:pPr lvl="0" algn="r" rtl="1"/>
            <a:endParaRPr lang="ar-JO" sz="2800" b="1" dirty="0" smtClean="0">
              <a:solidFill>
                <a:schemeClr val="tx1"/>
              </a:solidFill>
            </a:endParaRPr>
          </a:p>
          <a:p>
            <a:pPr lvl="0" algn="r" rtl="1"/>
            <a:r>
              <a:rPr lang="ar-SA" sz="2800" b="1" dirty="0" smtClean="0">
                <a:solidFill>
                  <a:schemeClr val="tx1"/>
                </a:solidFill>
              </a:rPr>
              <a:t>نقل المواد الغذائية </a:t>
            </a:r>
            <a:r>
              <a:rPr lang="ar-JO" sz="2800" b="1" dirty="0" smtClean="0">
                <a:solidFill>
                  <a:schemeClr val="tx1"/>
                </a:solidFill>
              </a:rPr>
              <a:t>من </a:t>
            </a:r>
            <a:r>
              <a:rPr lang="ar-SA" sz="2800" b="1" dirty="0" smtClean="0">
                <a:solidFill>
                  <a:schemeClr val="tx1"/>
                </a:solidFill>
              </a:rPr>
              <a:t>القناة الهضمية إلى جميع خلايا</a:t>
            </a:r>
            <a:endParaRPr lang="ar-JO" sz="2800" b="1" dirty="0" smtClean="0">
              <a:solidFill>
                <a:schemeClr val="tx1"/>
              </a:solidFill>
            </a:endParaRPr>
          </a:p>
          <a:p>
            <a:pPr lvl="0" algn="r" rtl="1"/>
            <a:endParaRPr lang="ar-JO" sz="2800" b="1" dirty="0"/>
          </a:p>
          <a:p>
            <a:pPr lvl="0" algn="r" rtl="1"/>
            <a:r>
              <a:rPr lang="ar-SA" sz="2800" b="1" dirty="0" smtClean="0">
                <a:solidFill>
                  <a:schemeClr val="tx1"/>
                </a:solidFill>
              </a:rPr>
              <a:t>نقل الأوكسجين من الرئتين إلى جميع خلايا الجسم</a:t>
            </a:r>
            <a:endParaRPr lang="ar-JO" sz="2800" b="1" dirty="0" smtClean="0">
              <a:solidFill>
                <a:schemeClr val="tx1"/>
              </a:solidFill>
            </a:endParaRPr>
          </a:p>
          <a:p>
            <a:pPr lvl="0" algn="r" rtl="1"/>
            <a:endParaRPr lang="en-US" sz="2800" b="1" dirty="0" smtClean="0">
              <a:solidFill>
                <a:schemeClr val="tx1"/>
              </a:solidFill>
            </a:endParaRPr>
          </a:p>
          <a:p>
            <a:pPr algn="r" rtl="1"/>
            <a:endParaRPr lang="en-US" sz="2700" b="1" dirty="0" smtClean="0"/>
          </a:p>
        </p:txBody>
      </p:sp>
      <p:pic>
        <p:nvPicPr>
          <p:cNvPr id="3074" name="Picture 2" descr="Image result for ‫الدم‬‎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9029"/>
            <a:ext cx="2160000" cy="156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blood circulati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1764"/>
            <a:ext cx="2160000" cy="216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457200"/>
            <a:ext cx="5029200" cy="56388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JO" sz="28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SA" sz="28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تفرع </a:t>
            </a:r>
            <a:r>
              <a:rPr lang="ar-SA" sz="28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الشريان الأبهر </a:t>
            </a:r>
            <a:r>
              <a:rPr lang="ar-SA" sz="28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إلى:</a:t>
            </a:r>
            <a:endParaRPr lang="ar-JO" sz="2800" b="1" dirty="0" smtClean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>
              <a:buClr>
                <a:srgbClr val="CC9900"/>
              </a:buClr>
              <a:buFont typeface="Wingdings" pitchFamily="2" charset="2"/>
              <a:buChar char="Ø"/>
            </a:pPr>
            <a:r>
              <a:rPr lang="ar-SA" sz="28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فرع يتجه إلى أعلى ليغذي الرقبة والرأس </a:t>
            </a:r>
            <a:r>
              <a:rPr lang="ar-SA" sz="28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والكتف</a:t>
            </a:r>
            <a:endParaRPr lang="ar-JO" sz="2800" b="1" dirty="0" smtClean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>
              <a:buClr>
                <a:srgbClr val="CC9900"/>
              </a:buClr>
              <a:buFont typeface="Wingdings" pitchFamily="2" charset="2"/>
              <a:buChar char="Ø"/>
            </a:pPr>
            <a:endParaRPr lang="ar-JO" sz="2800" b="1" dirty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>
              <a:buClr>
                <a:srgbClr val="CC9900"/>
              </a:buClr>
              <a:buFont typeface="Wingdings" pitchFamily="2" charset="2"/>
              <a:buChar char="Ø"/>
            </a:pPr>
            <a:r>
              <a:rPr lang="ar-SA" sz="28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وفرع يتجه إلى أسفل ليغذي الأعضاء السفلية كالمعدة والأمعاء </a:t>
            </a:r>
            <a:r>
              <a:rPr lang="ar-SA" sz="28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والكلية</a:t>
            </a:r>
            <a:endParaRPr lang="ar-JO" sz="2800" b="1" dirty="0" smtClean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>
              <a:buClr>
                <a:srgbClr val="CC9900"/>
              </a:buClr>
              <a:buFont typeface="Wingdings" pitchFamily="2" charset="2"/>
              <a:buChar char="Ø"/>
            </a:pPr>
            <a:endParaRPr lang="ar-JO" sz="2800" b="1" dirty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>
              <a:buClr>
                <a:srgbClr val="CC9900"/>
              </a:buClr>
              <a:buFont typeface="Wingdings" pitchFamily="2" charset="2"/>
              <a:buChar char="Ø"/>
            </a:pPr>
            <a:r>
              <a:rPr lang="ar-SA" sz="28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وفرع في الوسط الذي تتفرع منه الشرايين التاجية والتي تغذي عضلة القلب </a:t>
            </a:r>
            <a:r>
              <a:rPr lang="ar-SA" sz="28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بالأكسجين</a:t>
            </a:r>
            <a:endParaRPr lang="en-US" sz="2700" b="1" dirty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2877561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9961" y="152400"/>
            <a:ext cx="5580639" cy="6477000"/>
          </a:xfrm>
        </p:spPr>
        <p:txBody>
          <a:bodyPr/>
          <a:lstStyle/>
          <a:p>
            <a:pPr algn="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يرجع الدم المحمل بـ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خلال الأوردة</a:t>
            </a:r>
            <a:endParaRPr lang="ar-J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J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الوريد الأجوف العلوي</a:t>
            </a:r>
            <a:endParaRPr lang="ar-J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الوريد الأجوف السفلي في الجهة السفلية من الجسم</a:t>
            </a:r>
            <a:r>
              <a:rPr lang="ar-J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 rtl="1"/>
            <a:endParaRPr lang="ar-J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الأوردة </a:t>
            </a:r>
            <a:r>
              <a:rPr lang="ar-SA" sz="28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التي تأتي من الأمعاء </a:t>
            </a:r>
            <a:r>
              <a:rPr lang="ar-SA" sz="28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تصب </a:t>
            </a:r>
            <a:r>
              <a:rPr lang="ar-SA" sz="28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</a:t>
            </a:r>
            <a:r>
              <a:rPr lang="ar-JO" sz="28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وريد الكبد </a:t>
            </a:r>
          </a:p>
          <a:p>
            <a:pPr lvl="1" algn="r" rtl="1">
              <a:buClr>
                <a:srgbClr val="CC9900"/>
              </a:buClr>
            </a:pPr>
            <a:r>
              <a:rPr lang="ar-SA" sz="24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ينقل </a:t>
            </a:r>
            <a:r>
              <a:rPr lang="ar-SA" sz="24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الغذاء الممتص من الأمعاء الدقيقة إلى </a:t>
            </a:r>
            <a:r>
              <a:rPr lang="ar-SA" sz="24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الكبد</a:t>
            </a:r>
            <a:endParaRPr lang="ar-JO" sz="2400" b="1" dirty="0" smtClean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 rtl="1">
              <a:buClr>
                <a:srgbClr val="CC9900"/>
              </a:buClr>
            </a:pPr>
            <a:endParaRPr lang="ar-JO" sz="2400" b="1" dirty="0" smtClean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SA" sz="24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 </a:t>
            </a:r>
            <a:r>
              <a:rPr lang="ar-SA" sz="24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تنقية الدم من الفضلات قبل استمرار رحلة الدم إلى </a:t>
            </a:r>
            <a:r>
              <a:rPr lang="ar-SA" sz="24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القلب</a:t>
            </a:r>
            <a:endParaRPr lang="ar-J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72029"/>
            <a:ext cx="2877561" cy="3999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ell\Desktop\Jamil abu sada\صور الاجهزة\42_05MammalCirculatorySys_L.jpg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962400" y="533400"/>
            <a:ext cx="4267199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42" name="Picture 2" descr="http://www.sehha.com/diseases/cvs/circ1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3753572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3000"/>
            <a:ext cx="9144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أمراض  الجهاز الدوري</a:t>
            </a:r>
            <a:endParaRPr lang="en-US" sz="7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7" y="304800"/>
            <a:ext cx="7620000" cy="10525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JO" sz="6000" b="1" dirty="0" smtClean="0"/>
              <a:t>تصلب الشرايين وانسدادها</a:t>
            </a:r>
            <a:endParaRPr lang="en-US" sz="6000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42275" cy="4724400"/>
          </a:xfrm>
        </p:spPr>
        <p:txBody>
          <a:bodyPr/>
          <a:lstStyle/>
          <a:p>
            <a:pPr algn="r" rtl="1"/>
            <a:r>
              <a:rPr lang="ar-JO" sz="2800" b="1" dirty="0" smtClean="0"/>
              <a:t>السبب = </a:t>
            </a:r>
            <a:r>
              <a:rPr lang="ar-J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تراكم الدهون على الجدران الداخلية للشرايين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= داء </a:t>
            </a:r>
            <a:r>
              <a:rPr lang="ar-JO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شريان القلب التاجي</a:t>
            </a:r>
            <a:endParaRPr lang="en-US" sz="2800" b="1" dirty="0" smtClean="0"/>
          </a:p>
          <a:p>
            <a:pPr algn="r" rtl="1"/>
            <a:endParaRPr lang="ar-JO" sz="2800" b="1" dirty="0" smtClean="0"/>
          </a:p>
          <a:p>
            <a:pPr lvl="1" algn="r" rtl="1"/>
            <a:r>
              <a:rPr lang="ar-JO" sz="4000" b="1" dirty="0" smtClean="0"/>
              <a:t>= </a:t>
            </a:r>
            <a:r>
              <a:rPr lang="ar-J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انسداد الشرايين التي تغذي عضلة القلب</a:t>
            </a:r>
          </a:p>
          <a:p>
            <a:pPr lvl="1" algn="r" rtl="1"/>
            <a:endParaRPr lang="ar-JO" sz="2400" b="1" dirty="0"/>
          </a:p>
          <a:p>
            <a:pPr lvl="1" algn="r" rtl="1"/>
            <a:r>
              <a:rPr lang="ar-JO" sz="2400" b="1" dirty="0" smtClean="0"/>
              <a:t>يعتبر من الأسباب الرئيسية للموت</a:t>
            </a:r>
            <a:endParaRPr lang="en-US" sz="2400" b="1" dirty="0" smtClean="0"/>
          </a:p>
          <a:p>
            <a:pPr algn="r" rtl="1"/>
            <a:endParaRPr lang="en-US" sz="2700" b="1" dirty="0" smtClean="0"/>
          </a:p>
        </p:txBody>
      </p:sp>
      <p:pic>
        <p:nvPicPr>
          <p:cNvPr id="1026" name="Picture 2" descr="Image result for ‫تصلب الشرايين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04800"/>
            <a:ext cx="5867400" cy="64770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JO" sz="2800" b="1" dirty="0" smtClean="0">
                <a:solidFill>
                  <a:srgbClr val="292929"/>
                </a:solidFill>
              </a:rPr>
              <a:t>تراكم </a:t>
            </a:r>
            <a:r>
              <a:rPr lang="ar-JO" sz="2800" b="1" dirty="0">
                <a:solidFill>
                  <a:srgbClr val="292929"/>
                </a:solidFill>
              </a:rPr>
              <a:t>الدهون </a:t>
            </a:r>
            <a:r>
              <a:rPr lang="ar-JO" sz="2800" b="1" dirty="0" smtClean="0">
                <a:solidFill>
                  <a:srgbClr val="292929"/>
                </a:solidFill>
              </a:rPr>
              <a:t>يحتاج </a:t>
            </a:r>
            <a:r>
              <a:rPr lang="ar-JO" sz="2800" b="1" dirty="0">
                <a:solidFill>
                  <a:srgbClr val="292929"/>
                </a:solidFill>
              </a:rPr>
              <a:t>إلى </a:t>
            </a:r>
            <a:r>
              <a:rPr lang="ar-JO" sz="2800" b="1" dirty="0" smtClean="0">
                <a:solidFill>
                  <a:srgbClr val="292929"/>
                </a:solidFill>
              </a:rPr>
              <a:t>عقود</a:t>
            </a: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JO" sz="4400" b="1" dirty="0" smtClean="0">
                <a:solidFill>
                  <a:srgbClr val="292929"/>
                </a:solidFill>
              </a:rPr>
              <a:t>يتطوّر </a:t>
            </a:r>
            <a:r>
              <a:rPr lang="ar-JO" sz="4400" b="1" dirty="0">
                <a:solidFill>
                  <a:srgbClr val="292929"/>
                </a:solidFill>
              </a:rPr>
              <a:t>المرض </a:t>
            </a:r>
            <a:r>
              <a:rPr lang="ar-JO" sz="4400" b="1" dirty="0" smtClean="0">
                <a:solidFill>
                  <a:srgbClr val="292929"/>
                </a:solidFill>
              </a:rPr>
              <a:t>تدريجيا </a:t>
            </a: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JO" sz="2800" b="1" dirty="0" smtClean="0">
                <a:solidFill>
                  <a:srgbClr val="292929"/>
                </a:solidFill>
              </a:rPr>
              <a:t>تظهر </a:t>
            </a:r>
            <a:r>
              <a:rPr lang="ar-JO" sz="2800" b="1" dirty="0">
                <a:solidFill>
                  <a:srgbClr val="292929"/>
                </a:solidFill>
              </a:rPr>
              <a:t>الأعراض للمرّة </a:t>
            </a:r>
            <a:r>
              <a:rPr lang="ar-JO" sz="2800" b="1" dirty="0" smtClean="0">
                <a:solidFill>
                  <a:srgbClr val="292929"/>
                </a:solidFill>
              </a:rPr>
              <a:t>الأولى غالبًا </a:t>
            </a:r>
            <a:r>
              <a:rPr lang="ar-JO" sz="2800" b="1" dirty="0">
                <a:solidFill>
                  <a:srgbClr val="292929"/>
                </a:solidFill>
              </a:rPr>
              <a:t>على شكل </a:t>
            </a:r>
            <a:r>
              <a:rPr lang="ar-JO" sz="2800" b="1" dirty="0">
                <a:solidFill>
                  <a:srgbClr val="292929"/>
                </a:solidFill>
                <a:hlinkClick r:id="rId2" tooltip="نوبة قلبية"/>
              </a:rPr>
              <a:t>نوبة قلبية</a:t>
            </a:r>
            <a:r>
              <a:rPr lang="en-US" sz="2800" b="1" dirty="0">
                <a:solidFill>
                  <a:srgbClr val="292929"/>
                </a:solidFill>
              </a:rPr>
              <a:t> </a:t>
            </a:r>
            <a:r>
              <a:rPr lang="ar-JO" sz="2800" b="1" dirty="0" smtClean="0">
                <a:solidFill>
                  <a:srgbClr val="292929"/>
                </a:solidFill>
              </a:rPr>
              <a:t>فجائيّة</a:t>
            </a: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JO" sz="2800" b="1" dirty="0" smtClean="0">
                <a:solidFill>
                  <a:srgbClr val="292929"/>
                </a:solidFill>
              </a:rPr>
              <a:t>أعراض المرض</a:t>
            </a: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وجع </a:t>
            </a:r>
            <a:r>
              <a:rPr lang="ar-JO" sz="2400" b="1" dirty="0">
                <a:solidFill>
                  <a:srgbClr val="292929"/>
                </a:solidFill>
              </a:rPr>
              <a:t>في </a:t>
            </a:r>
            <a:r>
              <a:rPr lang="ar-JO" sz="2400" b="1" dirty="0" smtClean="0">
                <a:solidFill>
                  <a:srgbClr val="292929"/>
                </a:solidFill>
              </a:rPr>
              <a:t>الصدر</a:t>
            </a: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ضيق </a:t>
            </a:r>
            <a:r>
              <a:rPr lang="ar-JO" sz="2400" b="1" dirty="0">
                <a:solidFill>
                  <a:srgbClr val="292929"/>
                </a:solidFill>
              </a:rPr>
              <a:t>في </a:t>
            </a:r>
            <a:r>
              <a:rPr lang="ar-JO" sz="2400" b="1" dirty="0" smtClean="0">
                <a:solidFill>
                  <a:srgbClr val="292929"/>
                </a:solidFill>
              </a:rPr>
              <a:t>التنفس</a:t>
            </a: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وتراكم </a:t>
            </a:r>
            <a:r>
              <a:rPr lang="ar-JO" sz="2400" b="1" dirty="0">
                <a:solidFill>
                  <a:srgbClr val="292929"/>
                </a:solidFill>
              </a:rPr>
              <a:t>السوائل في الرئة </a:t>
            </a:r>
            <a:r>
              <a:rPr lang="ar-JO" sz="2400" b="1" dirty="0" smtClean="0">
                <a:solidFill>
                  <a:srgbClr val="292929"/>
                </a:solidFill>
              </a:rPr>
              <a:t>والأقدام</a:t>
            </a: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النوبة القلبية</a:t>
            </a:r>
            <a:endParaRPr lang="en-US" sz="2400" b="1" dirty="0">
              <a:solidFill>
                <a:srgbClr val="292929"/>
              </a:solidFill>
            </a:endParaRPr>
          </a:p>
          <a:p>
            <a:endParaRPr lang="de-DE" b="1" dirty="0"/>
          </a:p>
        </p:txBody>
      </p:sp>
      <p:pic>
        <p:nvPicPr>
          <p:cNvPr id="2052" name="Picture 4" descr="Image result for ‫نوبة قلبية‬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880000" cy="178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6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"/>
            <a:ext cx="6365875" cy="5715000"/>
          </a:xfrm>
        </p:spPr>
        <p:txBody>
          <a:bodyPr/>
          <a:lstStyle/>
          <a:p>
            <a:pPr marL="0" indent="0" algn="r" rtl="1">
              <a:buNone/>
            </a:pPr>
            <a:r>
              <a:rPr lang="ar-JO" sz="6000" b="1" dirty="0" smtClean="0"/>
              <a:t>الوقاية</a:t>
            </a:r>
          </a:p>
          <a:p>
            <a:pPr algn="r" rtl="1"/>
            <a:endParaRPr lang="ar-JO" sz="4000" b="1" dirty="0" smtClean="0"/>
          </a:p>
          <a:p>
            <a:pPr lvl="1" algn="r" rtl="1"/>
            <a:r>
              <a:rPr lang="ar-JO" sz="4000" b="1" dirty="0" smtClean="0"/>
              <a:t>التخلص من الوزن الزائد</a:t>
            </a:r>
          </a:p>
          <a:p>
            <a:pPr lvl="1" algn="r" rtl="1"/>
            <a:r>
              <a:rPr lang="ar-JO" sz="4000" b="1" dirty="0" smtClean="0"/>
              <a:t>ممارسة التمارين الرياضية</a:t>
            </a:r>
          </a:p>
          <a:p>
            <a:pPr lvl="1" algn="r" rtl="1"/>
            <a:r>
              <a:rPr lang="ar-JO" sz="4000" b="1" dirty="0" smtClean="0"/>
              <a:t>الإقلاع عن التدخين</a:t>
            </a:r>
          </a:p>
          <a:p>
            <a:pPr lvl="1" algn="r" rtl="1"/>
            <a:r>
              <a:rPr lang="ar-JO" sz="4000" b="1" dirty="0" smtClean="0"/>
              <a:t>ضبط ضغط الدم</a:t>
            </a:r>
            <a:endParaRPr lang="en-US" sz="4000" b="1" dirty="0" smtClean="0"/>
          </a:p>
        </p:txBody>
      </p:sp>
      <p:pic>
        <p:nvPicPr>
          <p:cNvPr id="3074" name="Picture 2" descr="Image result for ‫نوبة قلبية 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5943"/>
            <a:ext cx="2880000" cy="195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20000" cy="11287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JO" sz="6000" b="1" dirty="0" smtClean="0"/>
              <a:t>ضغط الدم المرتفع</a:t>
            </a:r>
            <a:endParaRPr lang="en-US" sz="6000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5451475" cy="4876800"/>
          </a:xfrm>
        </p:spPr>
        <p:txBody>
          <a:bodyPr/>
          <a:lstStyle/>
          <a:p>
            <a:pPr algn="r" rtl="1"/>
            <a:r>
              <a:rPr lang="ar-SA" sz="2600" b="1" dirty="0" smtClean="0"/>
              <a:t>أشهر الأمراض الحديثة الشائعة</a:t>
            </a:r>
            <a:endParaRPr lang="ar-JO" sz="2600" b="1" dirty="0" smtClean="0"/>
          </a:p>
          <a:p>
            <a:pPr algn="r" rtl="1"/>
            <a:endParaRPr lang="ar-JO" sz="2600" b="1" dirty="0"/>
          </a:p>
          <a:p>
            <a:pPr algn="r" rtl="1"/>
            <a:r>
              <a:rPr lang="ar-SA" sz="2600" b="1" dirty="0" smtClean="0"/>
              <a:t>يسمى </a:t>
            </a:r>
            <a:r>
              <a:rPr lang="ar-SA" sz="6000" b="1" dirty="0" smtClean="0"/>
              <a:t>القاتل الصامت</a:t>
            </a:r>
            <a:endParaRPr lang="ar-JO" sz="6000" b="1" dirty="0" smtClean="0"/>
          </a:p>
          <a:p>
            <a:pPr algn="r" rtl="1"/>
            <a:endParaRPr lang="ar-JO" sz="2600" b="1" dirty="0"/>
          </a:p>
          <a:p>
            <a:pPr lvl="1" algn="r" rtl="1"/>
            <a:r>
              <a:rPr lang="ar-JO" sz="2200" b="1" dirty="0" smtClean="0"/>
              <a:t>لا تظهر أعراض المرض لسنوات طويلة</a:t>
            </a:r>
          </a:p>
          <a:p>
            <a:pPr lvl="1" algn="r" rtl="1"/>
            <a:r>
              <a:rPr lang="ar-JO" sz="2200" b="1" dirty="0" smtClean="0"/>
              <a:t>مضاعفات ارتفاع ضغط الدم قد تكون </a:t>
            </a:r>
            <a:r>
              <a:rPr lang="ar-JO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مميتة</a:t>
            </a:r>
            <a:endParaRPr lang="ar-JO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 rtl="1"/>
            <a:endParaRPr lang="ar-JO" sz="2200" b="1" dirty="0" smtClean="0"/>
          </a:p>
          <a:p>
            <a:pPr algn="r" rtl="1"/>
            <a:r>
              <a:rPr lang="ar-JO" sz="2600" b="1" dirty="0" smtClean="0"/>
              <a:t> يعتبر ضغط الدم مرتفعًا إذا زاد عن 140/90 مم زئبق</a:t>
            </a:r>
          </a:p>
          <a:p>
            <a:pPr algn="r" rtl="1"/>
            <a:endParaRPr lang="en-US" sz="2600" b="1" dirty="0" smtClean="0"/>
          </a:p>
          <a:p>
            <a:pPr algn="r" rtl="1"/>
            <a:endParaRPr lang="en-US" sz="2600" b="1" dirty="0" smtClean="0"/>
          </a:p>
          <a:p>
            <a:pPr algn="r" rtl="1"/>
            <a:endParaRPr lang="en-US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7964"/>
            <a:ext cx="7610929" cy="8175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SA" sz="3600" b="1" dirty="0" smtClean="0">
                <a:solidFill>
                  <a:srgbClr val="292929"/>
                </a:solidFill>
                <a:ea typeface="+mn-ea"/>
              </a:rPr>
              <a:t>من أسباب </a:t>
            </a:r>
            <a:r>
              <a:rPr lang="ar-JO" sz="3600" b="1" dirty="0" smtClean="0">
                <a:solidFill>
                  <a:srgbClr val="292929"/>
                </a:solidFill>
                <a:ea typeface="+mn-ea"/>
              </a:rPr>
              <a:t>ارتفاع </a:t>
            </a:r>
            <a:r>
              <a:rPr lang="ar-JO" sz="3600" b="1" dirty="0">
                <a:solidFill>
                  <a:srgbClr val="292929"/>
                </a:solidFill>
                <a:ea typeface="+mn-ea"/>
              </a:rPr>
              <a:t>ضغط </a:t>
            </a:r>
            <a:r>
              <a:rPr lang="ar-JO" sz="3600" b="1" dirty="0" smtClean="0">
                <a:solidFill>
                  <a:srgbClr val="292929"/>
                </a:solidFill>
                <a:ea typeface="+mn-ea"/>
              </a:rPr>
              <a:t>الدم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39529" cy="5486400"/>
          </a:xfrm>
        </p:spPr>
        <p:txBody>
          <a:bodyPr/>
          <a:lstStyle/>
          <a:p>
            <a:pPr lvl="1" algn="r" rtl="1">
              <a:buClr>
                <a:srgbClr val="CC9900"/>
              </a:buClr>
            </a:pPr>
            <a:r>
              <a:rPr lang="ar-SA" sz="2200" b="1" dirty="0" smtClean="0">
                <a:solidFill>
                  <a:srgbClr val="292929"/>
                </a:solidFill>
              </a:rPr>
              <a:t>الوراثة</a:t>
            </a:r>
            <a:endParaRPr lang="ar-JO" sz="22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sz="2200" b="1" dirty="0" smtClean="0">
                <a:solidFill>
                  <a:srgbClr val="292929"/>
                </a:solidFill>
              </a:rPr>
              <a:t>التقدم </a:t>
            </a:r>
            <a:r>
              <a:rPr lang="ar-SA" sz="2200" b="1" dirty="0">
                <a:solidFill>
                  <a:srgbClr val="292929"/>
                </a:solidFill>
              </a:rPr>
              <a:t>في </a:t>
            </a:r>
            <a:r>
              <a:rPr lang="ar-SA" sz="2200" b="1" dirty="0" smtClean="0">
                <a:solidFill>
                  <a:srgbClr val="292929"/>
                </a:solidFill>
              </a:rPr>
              <a:t>العمر</a:t>
            </a:r>
            <a:endParaRPr lang="ar-JO" sz="22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sz="2200" b="1" dirty="0" smtClean="0">
                <a:solidFill>
                  <a:srgbClr val="292929"/>
                </a:solidFill>
              </a:rPr>
              <a:t>التوتر النفسي</a:t>
            </a:r>
            <a:endParaRPr lang="ar-JO" sz="2200" b="1" dirty="0" smtClean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sz="2200" b="1" dirty="0" smtClean="0">
                <a:solidFill>
                  <a:srgbClr val="292929"/>
                </a:solidFill>
              </a:rPr>
              <a:t>العادات </a:t>
            </a:r>
            <a:r>
              <a:rPr lang="ar-SA" sz="2200" b="1" dirty="0">
                <a:solidFill>
                  <a:srgbClr val="292929"/>
                </a:solidFill>
              </a:rPr>
              <a:t>الصحية </a:t>
            </a:r>
            <a:r>
              <a:rPr lang="ar-SA" sz="2200" b="1" dirty="0" smtClean="0">
                <a:solidFill>
                  <a:srgbClr val="292929"/>
                </a:solidFill>
              </a:rPr>
              <a:t>السيئة</a:t>
            </a:r>
            <a:endParaRPr lang="ar-JO" sz="2200" b="1" dirty="0" smtClean="0">
              <a:solidFill>
                <a:srgbClr val="292929"/>
              </a:solidFill>
            </a:endParaRPr>
          </a:p>
          <a:p>
            <a:pPr lvl="2" algn="r" rtl="1">
              <a:buClr>
                <a:srgbClr val="CC9900"/>
              </a:buClr>
            </a:pPr>
            <a:r>
              <a:rPr lang="ar-SA" sz="3600" b="1" dirty="0" smtClean="0">
                <a:solidFill>
                  <a:srgbClr val="292929"/>
                </a:solidFill>
              </a:rPr>
              <a:t>الإفراط </a:t>
            </a:r>
            <a:r>
              <a:rPr lang="ar-SA" sz="3600" b="1" dirty="0">
                <a:solidFill>
                  <a:srgbClr val="292929"/>
                </a:solidFill>
              </a:rPr>
              <a:t>في تناول الأطعمة المالحة و الغنية بالدهون و </a:t>
            </a:r>
            <a:r>
              <a:rPr lang="ar-SA" sz="3600" b="1" dirty="0" smtClean="0">
                <a:solidFill>
                  <a:srgbClr val="292929"/>
                </a:solidFill>
              </a:rPr>
              <a:t>الحلويات</a:t>
            </a:r>
            <a:endParaRPr lang="ar-JO" sz="3600" b="1" dirty="0">
              <a:solidFill>
                <a:srgbClr val="292929"/>
              </a:solidFill>
            </a:endParaRP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393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990600"/>
            <a:ext cx="4460875" cy="4876800"/>
          </a:xfrm>
        </p:spPr>
        <p:txBody>
          <a:bodyPr/>
          <a:lstStyle/>
          <a:p>
            <a:pPr lvl="0" algn="r" rtl="1"/>
            <a:r>
              <a:rPr lang="ar-SA" sz="2800" b="1" dirty="0" smtClean="0">
                <a:solidFill>
                  <a:schemeClr val="tx1"/>
                </a:solidFill>
              </a:rPr>
              <a:t>المساهمة في </a:t>
            </a:r>
            <a:r>
              <a:rPr lang="ar-SA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تنظيم</a:t>
            </a:r>
            <a:r>
              <a:rPr lang="ar-SA" sz="2800" b="1" dirty="0" smtClean="0">
                <a:solidFill>
                  <a:schemeClr val="tx1"/>
                </a:solidFill>
              </a:rPr>
              <a:t> درجة حرارة الجسم وحموضته</a:t>
            </a:r>
            <a:endParaRPr lang="ar-JO" sz="2800" b="1" dirty="0" smtClean="0">
              <a:solidFill>
                <a:schemeClr val="tx1"/>
              </a:solidFill>
            </a:endParaRPr>
          </a:p>
          <a:p>
            <a:pPr lvl="0" algn="r" rtl="1"/>
            <a:endParaRPr lang="en-US" sz="2800" b="1" dirty="0" smtClean="0">
              <a:solidFill>
                <a:schemeClr val="tx1"/>
              </a:solidFill>
            </a:endParaRPr>
          </a:p>
          <a:p>
            <a:pPr algn="r" rtl="1"/>
            <a:r>
              <a:rPr lang="ar-SA" sz="2800" b="1" dirty="0" smtClean="0">
                <a:solidFill>
                  <a:schemeClr val="tx1"/>
                </a:solidFill>
              </a:rPr>
              <a:t>المساعدة في </a:t>
            </a:r>
            <a:r>
              <a:rPr lang="ar-SA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الدفاع</a:t>
            </a:r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solidFill>
                  <a:schemeClr val="tx1"/>
                </a:solidFill>
              </a:rPr>
              <a:t>عن الجسم ضد الأجسام الغريبة و الجراثيم</a:t>
            </a:r>
            <a:endParaRPr lang="ar-JO" sz="2800" b="1" dirty="0" smtClean="0">
              <a:solidFill>
                <a:schemeClr val="tx1"/>
              </a:solidFill>
            </a:endParaRPr>
          </a:p>
          <a:p>
            <a:pPr algn="r" rtl="1"/>
            <a:endParaRPr lang="ar-JO" sz="2800" b="1" dirty="0"/>
          </a:p>
          <a:p>
            <a:pPr algn="r" rtl="1"/>
            <a:r>
              <a:rPr lang="ar-SA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حماية</a:t>
            </a:r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solidFill>
                  <a:schemeClr val="tx1"/>
                </a:solidFill>
              </a:rPr>
              <a:t>الجسم من النزيف عن طريق تخثر الدم</a:t>
            </a:r>
            <a:endParaRPr lang="en-US" sz="2700" b="1" dirty="0" smtClean="0"/>
          </a:p>
        </p:txBody>
      </p:sp>
      <p:pic>
        <p:nvPicPr>
          <p:cNvPr id="5122" name="Picture 2" descr="Image result for White blood cell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0273"/>
            <a:ext cx="3810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blood clott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4572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b="1" dirty="0" smtClean="0"/>
              <a:t>تركيب الدم</a:t>
            </a:r>
            <a:endParaRPr lang="en-US" b="1" dirty="0" smtClean="0"/>
          </a:p>
        </p:txBody>
      </p:sp>
      <p:pic>
        <p:nvPicPr>
          <p:cNvPr id="5" name="Picture 4" descr="dddd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881" y="1676400"/>
            <a:ext cx="4104000" cy="48096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526337" cy="14128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SA" sz="7200" b="1" dirty="0">
                <a:solidFill>
                  <a:srgbClr val="292929"/>
                </a:solidFill>
                <a:ea typeface="+mn-ea"/>
              </a:rPr>
              <a:t>الجزء السائل (البلازما</a:t>
            </a:r>
            <a:r>
              <a:rPr lang="ar-SA" sz="7200" b="1" dirty="0" smtClean="0">
                <a:solidFill>
                  <a:srgbClr val="292929"/>
                </a:solidFill>
                <a:ea typeface="+mn-ea"/>
              </a:rPr>
              <a:t>)</a:t>
            </a:r>
            <a:endParaRPr lang="de-D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447800"/>
            <a:ext cx="4419600" cy="5029200"/>
          </a:xfrm>
        </p:spPr>
        <p:txBody>
          <a:bodyPr/>
          <a:lstStyle/>
          <a:p>
            <a:pPr marL="0" lvl="0" indent="0" algn="r" rtl="1">
              <a:buClr>
                <a:srgbClr val="CC9900"/>
              </a:buClr>
              <a:buNone/>
            </a:pPr>
            <a:endParaRPr lang="en-US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  <a:buFont typeface="Wingdings" pitchFamily="2" charset="2"/>
              <a:buChar char="v"/>
            </a:pPr>
            <a:r>
              <a:rPr lang="ar-SA" sz="2800" b="1" dirty="0" smtClean="0">
                <a:solidFill>
                  <a:srgbClr val="292929"/>
                </a:solidFill>
              </a:rPr>
              <a:t>سائل </a:t>
            </a:r>
            <a:r>
              <a:rPr lang="ar-SA" sz="2800" b="1" dirty="0">
                <a:solidFill>
                  <a:srgbClr val="292929"/>
                </a:solidFill>
              </a:rPr>
              <a:t>مائي لزج </a:t>
            </a:r>
            <a:r>
              <a:rPr lang="ar-SA" sz="2800" b="1" dirty="0" smtClean="0">
                <a:solidFill>
                  <a:srgbClr val="292929"/>
                </a:solidFill>
              </a:rPr>
              <a:t>أصفر باهت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  <a:buFont typeface="Wingdings" pitchFamily="2" charset="2"/>
              <a:buChar char="v"/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  <a:buFont typeface="Wingdings" pitchFamily="2" charset="2"/>
              <a:buChar char="v"/>
            </a:pPr>
            <a:r>
              <a:rPr lang="ar-SA" sz="2800" b="1" dirty="0">
                <a:solidFill>
                  <a:srgbClr val="292929"/>
                </a:solidFill>
              </a:rPr>
              <a:t>تسبح فيه مكونات الدم </a:t>
            </a:r>
            <a:r>
              <a:rPr lang="ar-SA" sz="2800" b="1" dirty="0" smtClean="0">
                <a:solidFill>
                  <a:srgbClr val="292929"/>
                </a:solidFill>
              </a:rPr>
              <a:t>الأخرى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  <a:buFont typeface="Wingdings" pitchFamily="2" charset="2"/>
              <a:buChar char="v"/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  <a:buFont typeface="Wingdings" pitchFamily="2" charset="2"/>
              <a:buChar char="v"/>
            </a:pPr>
            <a:r>
              <a:rPr lang="ar-SA" sz="2800" b="1" dirty="0">
                <a:solidFill>
                  <a:srgbClr val="292929"/>
                </a:solidFill>
              </a:rPr>
              <a:t>55% من حجم </a:t>
            </a:r>
            <a:r>
              <a:rPr lang="ar-SA" sz="2800" b="1" dirty="0" smtClean="0">
                <a:solidFill>
                  <a:srgbClr val="292929"/>
                </a:solidFill>
              </a:rPr>
              <a:t>الدم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  <a:buFont typeface="Wingdings" pitchFamily="2" charset="2"/>
              <a:buChar char="v"/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  <a:buFont typeface="Wingdings" pitchFamily="2" charset="2"/>
              <a:buChar char="v"/>
            </a:pPr>
            <a:r>
              <a:rPr lang="ar-SA" sz="2800" b="1" dirty="0">
                <a:solidFill>
                  <a:srgbClr val="292929"/>
                </a:solidFill>
              </a:rPr>
              <a:t>يمكن الحصول على البلازما بعملية الطرد </a:t>
            </a:r>
            <a:r>
              <a:rPr lang="ar-SA" sz="2800" b="1" dirty="0" smtClean="0">
                <a:solidFill>
                  <a:srgbClr val="292929"/>
                </a:solidFill>
              </a:rPr>
              <a:t>المركزي</a:t>
            </a:r>
            <a:endParaRPr lang="en-US" sz="2800" b="1" dirty="0">
              <a:solidFill>
                <a:srgbClr val="292929"/>
              </a:solidFill>
            </a:endParaRPr>
          </a:p>
          <a:p>
            <a:endParaRPr lang="de-DE" dirty="0"/>
          </a:p>
        </p:txBody>
      </p:sp>
      <p:pic>
        <p:nvPicPr>
          <p:cNvPr id="6146" name="Picture 2" descr="Image result for ‫بلازما الدم‬‎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600000" cy="2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‫الطرد المركزي‬‎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33" y="3962400"/>
            <a:ext cx="168093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7256"/>
            <a:ext cx="6324599" cy="6850743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2400" b="1" dirty="0" smtClean="0"/>
              <a:t>البلازما</a:t>
            </a:r>
            <a:r>
              <a:rPr lang="ar-JO" sz="2400" b="1" dirty="0" smtClean="0"/>
              <a:t> تحوي</a:t>
            </a:r>
          </a:p>
          <a:p>
            <a:pPr marL="0" lvl="0" indent="0" algn="r" rtl="1">
              <a:buNone/>
            </a:pPr>
            <a:r>
              <a:rPr lang="ar-JO" sz="2400" b="1" dirty="0" smtClean="0">
                <a:solidFill>
                  <a:srgbClr val="002060"/>
                </a:solidFill>
              </a:rPr>
              <a:t>1. </a:t>
            </a:r>
            <a:r>
              <a:rPr lang="ar-SA" sz="4800" b="1" dirty="0" smtClean="0">
                <a:solidFill>
                  <a:srgbClr val="002060"/>
                </a:solidFill>
              </a:rPr>
              <a:t>الماء</a:t>
            </a:r>
            <a:r>
              <a:rPr lang="ar-JO" sz="2400" b="1" dirty="0" smtClean="0">
                <a:solidFill>
                  <a:srgbClr val="002060"/>
                </a:solidFill>
              </a:rPr>
              <a:t> (</a:t>
            </a:r>
            <a:r>
              <a:rPr lang="ar-SA" sz="2400" b="1" dirty="0" smtClean="0"/>
              <a:t>90%</a:t>
            </a:r>
            <a:r>
              <a:rPr lang="ar-JO" sz="2400" b="1" dirty="0" smtClean="0"/>
              <a:t> من البلازما)</a:t>
            </a:r>
          </a:p>
          <a:p>
            <a:pPr marL="441325" lvl="1" indent="0" algn="r" rtl="1">
              <a:buNone/>
            </a:pPr>
            <a:r>
              <a:rPr lang="ar-JO" sz="2400" b="1" dirty="0" smtClean="0"/>
              <a:t>** </a:t>
            </a:r>
            <a:r>
              <a:rPr lang="ar-SA" sz="2400" b="1" dirty="0" smtClean="0"/>
              <a:t>مذيب جيد للكثير من المواد والجزيئات</a:t>
            </a:r>
            <a:endParaRPr lang="en-US" sz="2400" b="1" dirty="0" smtClean="0"/>
          </a:p>
          <a:p>
            <a:pPr marL="514350" lvl="0" indent="-514350" algn="r" rtl="1">
              <a:buNone/>
            </a:pPr>
            <a:endParaRPr lang="en-US" sz="2400" b="1" dirty="0" smtClean="0"/>
          </a:p>
          <a:p>
            <a:pPr marL="0" lvl="0" indent="0" algn="r" rtl="1">
              <a:buNone/>
            </a:pPr>
            <a:r>
              <a:rPr lang="ar-JO" sz="2400" b="1" dirty="0" smtClean="0">
                <a:solidFill>
                  <a:srgbClr val="002060"/>
                </a:solidFill>
              </a:rPr>
              <a:t>2. </a:t>
            </a:r>
            <a:r>
              <a:rPr lang="ar-SA" sz="4800" b="1" dirty="0" smtClean="0">
                <a:solidFill>
                  <a:srgbClr val="002060"/>
                </a:solidFill>
              </a:rPr>
              <a:t>البروتينات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ar-SA" sz="4800" b="1" dirty="0" smtClean="0">
                <a:solidFill>
                  <a:srgbClr val="002060"/>
                </a:solidFill>
              </a:rPr>
              <a:t> ولها دور مهم ومباشر ب</a:t>
            </a:r>
          </a:p>
          <a:p>
            <a:pPr lvl="0" algn="r" rtl="1">
              <a:buFontTx/>
              <a:buChar char="-"/>
            </a:pPr>
            <a:r>
              <a:rPr lang="ar-SA" sz="2400" b="1" dirty="0" smtClean="0"/>
              <a:t>بتخثير الدم</a:t>
            </a:r>
            <a:endParaRPr lang="ar-SA" sz="2400" b="1" dirty="0"/>
          </a:p>
          <a:p>
            <a:pPr lvl="0" algn="r" rtl="1">
              <a:buFontTx/>
              <a:buChar char="-"/>
            </a:pPr>
            <a:r>
              <a:rPr lang="ar-SA" sz="2400" b="1" dirty="0" smtClean="0"/>
              <a:t>ب</a:t>
            </a:r>
            <a:r>
              <a:rPr lang="ar-JO" sz="2400" b="1" dirty="0" smtClean="0"/>
              <a:t>إ</a:t>
            </a:r>
            <a:r>
              <a:rPr lang="ar-SA" sz="2400" b="1" dirty="0" err="1" smtClean="0"/>
              <a:t>سموزية</a:t>
            </a:r>
            <a:r>
              <a:rPr lang="ar-SA" sz="2400" b="1" dirty="0" smtClean="0"/>
              <a:t> الدم</a:t>
            </a:r>
          </a:p>
          <a:p>
            <a:pPr lvl="0" algn="r" rtl="1">
              <a:buFontTx/>
              <a:buChar char="-"/>
            </a:pPr>
            <a:r>
              <a:rPr lang="ar-SA" sz="2400" b="1" dirty="0" smtClean="0"/>
              <a:t>بإنتاج الأجسام المضادة</a:t>
            </a:r>
            <a:endParaRPr lang="en-US" sz="2400" b="1" dirty="0" smtClean="0"/>
          </a:p>
          <a:p>
            <a:pPr algn="r" rtl="1">
              <a:buNone/>
            </a:pPr>
            <a:endParaRPr lang="en-US" sz="2400" b="1" dirty="0" smtClean="0"/>
          </a:p>
        </p:txBody>
      </p:sp>
      <p:pic>
        <p:nvPicPr>
          <p:cNvPr id="7170" name="Picture 2" descr="Image result for blood protei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0000" cy="15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‫فيبرينوجين‬‎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1" y="3886200"/>
            <a:ext cx="17526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21</TotalTime>
  <Words>1504</Words>
  <Application>Microsoft Office PowerPoint</Application>
  <PresentationFormat>On-screen Show (4:3)</PresentationFormat>
  <Paragraphs>404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Courier New</vt:lpstr>
      <vt:lpstr>Times New Roman</vt:lpstr>
      <vt:lpstr>Wingdings</vt:lpstr>
      <vt:lpstr>Axis</vt:lpstr>
      <vt:lpstr>PowerPoint Presentation</vt:lpstr>
      <vt:lpstr>الجهاز الدوري </vt:lpstr>
      <vt:lpstr>PowerPoint Presentation</vt:lpstr>
      <vt:lpstr>الدم</vt:lpstr>
      <vt:lpstr>من وظائف الدم</vt:lpstr>
      <vt:lpstr>PowerPoint Presentation</vt:lpstr>
      <vt:lpstr>تركيب الدم</vt:lpstr>
      <vt:lpstr>الجزء السائل (البلازما)</vt:lpstr>
      <vt:lpstr>PowerPoint Presentation</vt:lpstr>
      <vt:lpstr>PowerPoint Presentation</vt:lpstr>
      <vt:lpstr>PowerPoint Presentation</vt:lpstr>
      <vt:lpstr>الجزء الصلب</vt:lpstr>
      <vt:lpstr>كريات(خلايا) الدم الحمراء</vt:lpstr>
      <vt:lpstr>PowerPoint Presentation</vt:lpstr>
      <vt:lpstr>PowerPoint Presentation</vt:lpstr>
      <vt:lpstr>PowerPoint Presentation</vt:lpstr>
      <vt:lpstr>كريات (خلايا الدم البيضاء)</vt:lpstr>
      <vt:lpstr>PowerPoint Presentation</vt:lpstr>
      <vt:lpstr>PowerPoint Presentation</vt:lpstr>
      <vt:lpstr>PowerPoint Presentation</vt:lpstr>
      <vt:lpstr>الصفائح الدموية</vt:lpstr>
      <vt:lpstr>تخثر الدم</vt:lpstr>
      <vt:lpstr>القلب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الأوعية الدموية</vt:lpstr>
      <vt:lpstr>الشرايين</vt:lpstr>
      <vt:lpstr>PowerPoint Presentation</vt:lpstr>
      <vt:lpstr>ضغط الدم</vt:lpstr>
      <vt:lpstr>ضغط الدم</vt:lpstr>
      <vt:lpstr>الشعيرات الدموية</vt:lpstr>
      <vt:lpstr>الأوردة</vt:lpstr>
      <vt:lpstr>PowerPoint Presentation</vt:lpstr>
      <vt:lpstr>PowerPoint Presentation</vt:lpstr>
      <vt:lpstr>PowerPoint Presentation</vt:lpstr>
      <vt:lpstr>الدورة الدموية (تتبع وافهم جيدا)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تصلب الشرايين وانسدادها</vt:lpstr>
      <vt:lpstr>PowerPoint Presentation</vt:lpstr>
      <vt:lpstr>PowerPoint Presentation</vt:lpstr>
      <vt:lpstr>ضغط الدم المرتفع</vt:lpstr>
      <vt:lpstr>من أسباب ارتفاع ضغط الدم</vt:lpstr>
    </vt:vector>
  </TitlesOfParts>
  <Company>bzu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&amp; Organelles (1)</dc:title>
  <dc:creator>Johnny Stiban, Ph.D.</dc:creator>
  <cp:lastModifiedBy>Jamil Harb</cp:lastModifiedBy>
  <cp:revision>533</cp:revision>
  <dcterms:created xsi:type="dcterms:W3CDTF">2009-08-25T11:00:54Z</dcterms:created>
  <dcterms:modified xsi:type="dcterms:W3CDTF">2019-11-07T02:01:40Z</dcterms:modified>
</cp:coreProperties>
</file>