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2985" autoAdjust="0"/>
    <p:restoredTop sz="94660"/>
  </p:normalViewPr>
  <p:slideViewPr>
    <p:cSldViewPr snapToGrid="0">
      <p:cViewPr varScale="1">
        <p:scale>
          <a:sx n="49" d="100"/>
          <a:sy n="49" d="100"/>
        </p:scale>
        <p:origin x="36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2803721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95555240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015462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76241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5701347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6761559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00896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279065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791175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72194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48595973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ar-SA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ar-SA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83E2F4B-CC54-42F4-8465-8EAB4EAC1523}" type="datetimeFigureOut">
              <a:rPr lang="ar-SA" smtClean="0"/>
              <a:t>27/04/1444</a:t>
            </a:fld>
            <a:endParaRPr lang="ar-SA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E00F26-B82D-4CB8-8658-C2A043F2DE5B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1873268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ar-SA" dirty="0" smtClean="0"/>
              <a:t>أمراض القلب</a:t>
            </a:r>
            <a:endParaRPr lang="ar-SA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GENS 133</a:t>
            </a: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9504553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أمراض القلب والنمط الحياتي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أمراض القلب كباقي الأمراض المزمنة تتأثر بشكل كبير في النمط الحياتي</a:t>
            </a:r>
          </a:p>
          <a:p>
            <a:endParaRPr lang="ar-SA" dirty="0"/>
          </a:p>
          <a:p>
            <a:r>
              <a:rPr lang="ar-SA" dirty="0" smtClean="0"/>
              <a:t>تعتبر أمراض القلب المسبب الرئيسي للوفاة في معظم العالم</a:t>
            </a:r>
          </a:p>
          <a:p>
            <a:pPr lvl="1"/>
            <a:r>
              <a:rPr lang="en-US" dirty="0" smtClean="0"/>
              <a:t>31% </a:t>
            </a:r>
            <a:r>
              <a:rPr lang="ar-SA" dirty="0" smtClean="0"/>
              <a:t> من الوفيات في العالم من أمراض القلب</a:t>
            </a:r>
          </a:p>
          <a:p>
            <a:pPr lvl="2"/>
            <a:r>
              <a:rPr lang="ar-SA" dirty="0" smtClean="0"/>
              <a:t>حوالي </a:t>
            </a:r>
            <a:r>
              <a:rPr lang="en-US" dirty="0" smtClean="0"/>
              <a:t>18</a:t>
            </a:r>
            <a:r>
              <a:rPr lang="ar-SA" dirty="0" smtClean="0"/>
              <a:t> مليون شخص يتوفى سنويا من أمراض القلب</a:t>
            </a:r>
          </a:p>
          <a:p>
            <a:endParaRPr lang="ar-SA" dirty="0"/>
          </a:p>
          <a:p>
            <a:r>
              <a:rPr lang="ar-SA" dirty="0" smtClean="0"/>
              <a:t>أمراض القلب يمكن الوقاية منها بإتباع نمط حياتي صحي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pPr marL="0" indent="0">
              <a:buNone/>
            </a:pPr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0439077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تعريفها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أمراض القلب هي الأمراض التي تؤدي إلى تصلب أو تضيق في الشرايين مما يؤدي إلى النوبات القلبية، الجلطات، أو ألم في الصدر (</a:t>
            </a:r>
            <a:r>
              <a:rPr lang="en-US" dirty="0" smtClean="0"/>
              <a:t>Angina</a:t>
            </a:r>
            <a:r>
              <a:rPr lang="ar-SA" dirty="0" smtClean="0"/>
              <a:t>)</a:t>
            </a:r>
          </a:p>
          <a:p>
            <a:endParaRPr lang="ar-SA" dirty="0" smtClean="0"/>
          </a:p>
          <a:p>
            <a:endParaRPr lang="ar-SA" dirty="0"/>
          </a:p>
          <a:p>
            <a:r>
              <a:rPr lang="ar-SA" dirty="0" smtClean="0"/>
              <a:t>تشكل أمراض القلب أيضا الأعراض أو الحالات التي لها علاقة بوظائف عضلة القلب كضعف عضلة القلب، خلل وظيفي في صمامات القلب، أو بإنتظام نبض عضلة القلب. </a:t>
            </a:r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2340987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أنواع أمراض القلب: تضيق الشرايين أو النزيف فيها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قد يكون سببه ضغط الدم أو إرتفاع نسبة الكولسترول</a:t>
            </a:r>
          </a:p>
          <a:p>
            <a:endParaRPr lang="ar-SA" dirty="0"/>
          </a:p>
          <a:p>
            <a:r>
              <a:rPr lang="ar-SA" dirty="0" smtClean="0"/>
              <a:t>تؤدي إلى أنقطاع كامل أو جزئي في تدفق الدم فب المنطقة التي حدثت فيها</a:t>
            </a:r>
          </a:p>
          <a:p>
            <a:endParaRPr lang="ar-SA" dirty="0"/>
          </a:p>
          <a:p>
            <a:r>
              <a:rPr lang="ar-SA" dirty="0" smtClean="0"/>
              <a:t>ذلك الإنقطاع أعلاه يؤدي إلى أعراض مختلفة لتلك المنطقة من خراب أو دمار بسيط إلى إصابة قد تؤثر على قدراتنا أو حتى الوفاة في بعض الحالات</a:t>
            </a:r>
          </a:p>
          <a:p>
            <a:endParaRPr lang="ar-SA" dirty="0"/>
          </a:p>
          <a:p>
            <a:r>
              <a:rPr lang="ar-SA" dirty="0" smtClean="0"/>
              <a:t>ينتج عن تضيق الشرايين أو النزيف فيها الجلطات أو النوبات القلبية أو/وألم في الصدر</a:t>
            </a:r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83308044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أمرض لها علاقة بوظائف القلب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أمرض لها علاقة بوظائف القلب</a:t>
            </a:r>
          </a:p>
          <a:p>
            <a:pPr lvl="1"/>
            <a:r>
              <a:rPr lang="ar-SA" dirty="0" smtClean="0"/>
              <a:t>ضعف في عضلة القلب</a:t>
            </a:r>
          </a:p>
          <a:p>
            <a:pPr lvl="1"/>
            <a:r>
              <a:rPr lang="ar-SA" dirty="0" smtClean="0"/>
              <a:t>مشاكل في صمامات القلب</a:t>
            </a:r>
          </a:p>
          <a:p>
            <a:pPr lvl="1"/>
            <a:r>
              <a:rPr lang="ar-SA" dirty="0" smtClean="0"/>
              <a:t>سماكة في عضلة القلب</a:t>
            </a:r>
          </a:p>
          <a:p>
            <a:pPr lvl="1"/>
            <a:r>
              <a:rPr lang="ar-SA" dirty="0" smtClean="0"/>
              <a:t>نبضات القلب سريعة (</a:t>
            </a:r>
            <a:r>
              <a:rPr lang="en-US" dirty="0" smtClean="0"/>
              <a:t>Tachycardia</a:t>
            </a:r>
            <a:r>
              <a:rPr lang="ar-SA" dirty="0" smtClean="0"/>
              <a:t>)، نبضات قلب بطيئة (</a:t>
            </a:r>
            <a:r>
              <a:rPr lang="en-US" dirty="0" smtClean="0"/>
              <a:t>Bradycardia</a:t>
            </a:r>
            <a:r>
              <a:rPr lang="ar-SA" dirty="0" smtClean="0"/>
              <a:t>)</a:t>
            </a:r>
          </a:p>
          <a:p>
            <a:pPr lvl="1"/>
            <a:endParaRPr lang="ar-SA" dirty="0"/>
          </a:p>
          <a:p>
            <a:r>
              <a:rPr lang="ar-SA" dirty="0" smtClean="0"/>
              <a:t>أعراضها</a:t>
            </a:r>
          </a:p>
          <a:p>
            <a:pPr lvl="1"/>
            <a:r>
              <a:rPr lang="ar-SA" dirty="0" smtClean="0"/>
              <a:t>الدوخة، التعب، إنقطاع النفس، أو حتى الإغماء</a:t>
            </a:r>
          </a:p>
          <a:p>
            <a:pPr lvl="1"/>
            <a:r>
              <a:rPr lang="ar-SA" dirty="0" smtClean="0"/>
              <a:t>عدم القدرة على عمل المجهود البدني</a:t>
            </a:r>
          </a:p>
          <a:p>
            <a:pPr lvl="1"/>
            <a:r>
              <a:rPr lang="ar-SA" dirty="0" smtClean="0"/>
              <a:t>إنتفاخ في الأقدام واليدين</a:t>
            </a:r>
          </a:p>
          <a:p>
            <a:pPr lvl="1"/>
            <a:r>
              <a:rPr lang="ar-SA" dirty="0" smtClean="0"/>
              <a:t>ألم في الصدر</a:t>
            </a:r>
          </a:p>
          <a:p>
            <a:pPr lvl="1"/>
            <a:endParaRPr lang="ar-SA" dirty="0" smtClean="0"/>
          </a:p>
          <a:p>
            <a:endParaRPr lang="ar-SA" dirty="0"/>
          </a:p>
          <a:p>
            <a:endParaRPr lang="ar-SA" dirty="0" smtClean="0"/>
          </a:p>
          <a:p>
            <a:endParaRPr lang="ar-SA" dirty="0"/>
          </a:p>
          <a:p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160907964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dirty="0" smtClean="0"/>
              <a:t>الوقاية من أمراض القلب</a:t>
            </a:r>
            <a:endParaRPr lang="ar-SA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SA" dirty="0" smtClean="0"/>
              <a:t>الغذاء الصحي</a:t>
            </a:r>
          </a:p>
          <a:p>
            <a:pPr lvl="1"/>
            <a:r>
              <a:rPr lang="ar-SA" dirty="0" smtClean="0"/>
              <a:t>تجنب تناول الدهون المشبعة بكثرة</a:t>
            </a:r>
          </a:p>
          <a:p>
            <a:pPr lvl="1"/>
            <a:r>
              <a:rPr lang="ar-SA" dirty="0" smtClean="0"/>
              <a:t>تجنب تناول المقالي </a:t>
            </a:r>
            <a:r>
              <a:rPr lang="ar-SA" dirty="0"/>
              <a:t>والمأكولات الجاهزة والحلويات بكثرة </a:t>
            </a:r>
            <a:endParaRPr lang="ar-SA" dirty="0" smtClean="0"/>
          </a:p>
          <a:p>
            <a:pPr lvl="1"/>
            <a:r>
              <a:rPr lang="ar-SA" dirty="0" smtClean="0"/>
              <a:t>تناول الخضار والفواكه يوميا</a:t>
            </a:r>
          </a:p>
          <a:p>
            <a:pPr lvl="1"/>
            <a:r>
              <a:rPr lang="ar-SA" dirty="0" smtClean="0"/>
              <a:t>إستبدال الدهون الحيوانية بالنباتية كزيت الزيتون</a:t>
            </a:r>
          </a:p>
          <a:p>
            <a:pPr lvl="1"/>
            <a:endParaRPr lang="ar-SA" dirty="0"/>
          </a:p>
          <a:p>
            <a:r>
              <a:rPr lang="ar-SA" dirty="0" smtClean="0"/>
              <a:t>النشاط البدني</a:t>
            </a:r>
          </a:p>
          <a:p>
            <a:pPr lvl="1"/>
            <a:r>
              <a:rPr lang="ar-SA" dirty="0" smtClean="0"/>
              <a:t>ممارسة الرياضة كاالركض، المشي، أو السباحة ل 30 دقيقة يوميا</a:t>
            </a:r>
          </a:p>
          <a:p>
            <a:pPr lvl="1"/>
            <a:r>
              <a:rPr lang="ar-SA" dirty="0" smtClean="0"/>
              <a:t>إضافة تمارين لزياجة الكتلة العضلية بشكل معتدل لرفع عمليات الأيض في الجسم</a:t>
            </a:r>
          </a:p>
          <a:p>
            <a:pPr lvl="1"/>
            <a:endParaRPr lang="ar-SA" dirty="0"/>
          </a:p>
          <a:p>
            <a:r>
              <a:rPr lang="ar-SA" dirty="0" smtClean="0"/>
              <a:t>النوم جيدا وشرب الماء (من </a:t>
            </a:r>
            <a:r>
              <a:rPr lang="en-US" dirty="0" smtClean="0"/>
              <a:t>2-3</a:t>
            </a:r>
            <a:r>
              <a:rPr lang="ar-SA" smtClean="0"/>
              <a:t> لتر يوميا وزيادته في أيام الحر أو المجهود البدني)</a:t>
            </a:r>
            <a:endParaRPr lang="ar-SA" dirty="0" smtClean="0"/>
          </a:p>
          <a:p>
            <a:pPr lvl="1"/>
            <a:endParaRPr lang="ar-SA" dirty="0" smtClean="0"/>
          </a:p>
          <a:p>
            <a:pPr lvl="1"/>
            <a:endParaRPr lang="ar-SA" dirty="0" smtClean="0"/>
          </a:p>
          <a:p>
            <a:pPr lvl="1"/>
            <a:endParaRPr lang="ar-SA" dirty="0" smtClean="0"/>
          </a:p>
          <a:p>
            <a:pPr lvl="1"/>
            <a:endParaRPr lang="ar-SA" dirty="0"/>
          </a:p>
        </p:txBody>
      </p:sp>
    </p:spTree>
    <p:extLst>
      <p:ext uri="{BB962C8B-B14F-4D97-AF65-F5344CB8AC3E}">
        <p14:creationId xmlns:p14="http://schemas.microsoft.com/office/powerpoint/2010/main" val="33309202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77</TotalTime>
  <Words>313</Words>
  <Application>Microsoft Office PowerPoint</Application>
  <PresentationFormat>Widescreen</PresentationFormat>
  <Paragraphs>58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Arial</vt:lpstr>
      <vt:lpstr>Calibri</vt:lpstr>
      <vt:lpstr>Calibri Light</vt:lpstr>
      <vt:lpstr>Times New Roman</vt:lpstr>
      <vt:lpstr>Office Theme</vt:lpstr>
      <vt:lpstr>أمراض القلب</vt:lpstr>
      <vt:lpstr>أمراض القلب والنمط الحياتي</vt:lpstr>
      <vt:lpstr>تعريفها</vt:lpstr>
      <vt:lpstr>أنواع أمراض القلب: تضيق الشرايين أو النزيف فيها</vt:lpstr>
      <vt:lpstr>أمرض لها علاقة بوظائف القلب</vt:lpstr>
      <vt:lpstr>الوقاية من أمراض القلب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أمراض القلب</dc:title>
  <dc:creator>Mohanad M Kafri</dc:creator>
  <cp:lastModifiedBy>Mohanad M Kafri</cp:lastModifiedBy>
  <cp:revision>10</cp:revision>
  <dcterms:created xsi:type="dcterms:W3CDTF">2017-10-09T05:13:26Z</dcterms:created>
  <dcterms:modified xsi:type="dcterms:W3CDTF">2022-11-21T09:50:33Z</dcterms:modified>
</cp:coreProperties>
</file>