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037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555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54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624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013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15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89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90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1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721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595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2F4B-CC54-42F4-8465-8EAB4EAC1523}" type="datetimeFigureOut">
              <a:rPr lang="ar-SA" smtClean="0"/>
              <a:t>27/04/1444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00F26-B82D-4CB8-8658-C2A043F2DE5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7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أمراض القلب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GENS 133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045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أمراض القلب والنمط الحياتي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أمراض القلب كباقي الأمراض المزمنة تتأثر بشكل كبير في النمط الحياتي</a:t>
            </a:r>
          </a:p>
          <a:p>
            <a:endParaRPr lang="ar-SA" dirty="0"/>
          </a:p>
          <a:p>
            <a:r>
              <a:rPr lang="ar-SA" dirty="0" smtClean="0"/>
              <a:t>تعتبر أمراض القلب المسبب الرئيسي للوفاة في معظم العالم</a:t>
            </a:r>
          </a:p>
          <a:p>
            <a:pPr lvl="1"/>
            <a:r>
              <a:rPr lang="en-US" dirty="0" smtClean="0"/>
              <a:t>31% </a:t>
            </a:r>
            <a:r>
              <a:rPr lang="ar-SA" dirty="0" smtClean="0"/>
              <a:t> من الوفيات في العالم من أمراض القلب</a:t>
            </a:r>
          </a:p>
          <a:p>
            <a:pPr lvl="2"/>
            <a:r>
              <a:rPr lang="ar-SA" dirty="0" smtClean="0"/>
              <a:t>حوالي </a:t>
            </a:r>
            <a:r>
              <a:rPr lang="en-US" dirty="0" smtClean="0"/>
              <a:t>18</a:t>
            </a:r>
            <a:r>
              <a:rPr lang="ar-SA" dirty="0" smtClean="0"/>
              <a:t> مليون شخص يتوفى سنويا من أمراض القلب</a:t>
            </a:r>
          </a:p>
          <a:p>
            <a:endParaRPr lang="ar-SA" dirty="0"/>
          </a:p>
          <a:p>
            <a:r>
              <a:rPr lang="ar-SA" dirty="0" smtClean="0"/>
              <a:t>أمراض القلب يمكن الوقاية منها بإتباع نمط حياتي صحي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390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أمراض القلب هي الأمراض التي تؤدي إلى تصلب أو تضيق في الشرايين مما يؤدي إلى النوبات القلبية، الجلطات، أو ألم في الصدر (</a:t>
            </a:r>
            <a:r>
              <a:rPr lang="en-US" dirty="0" smtClean="0"/>
              <a:t>Angina</a:t>
            </a:r>
            <a:r>
              <a:rPr lang="ar-SA" dirty="0" smtClean="0"/>
              <a:t>)</a:t>
            </a:r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تشكل أمراض القلب أيضا الأعراض أو الحالات التي لها علاقة بوظائف عضلة القلب كضعف عضلة القلب، خلل وظيفي في صمامات القلب، أو بإنتظام نبض عضلة القلب. </a:t>
            </a: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09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أمراض القلب: تضيق الشرايين أو النزيف فيها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قد يكون سببه ضغط الدم أو إرتفاع نسبة الكولسترول</a:t>
            </a:r>
          </a:p>
          <a:p>
            <a:endParaRPr lang="ar-SA" dirty="0"/>
          </a:p>
          <a:p>
            <a:r>
              <a:rPr lang="ar-SA" dirty="0" smtClean="0"/>
              <a:t>تؤدي إلى أنقطاع كامل أو جزئي في تدفق الدم فب المنطقة التي حدثت فيها</a:t>
            </a:r>
          </a:p>
          <a:p>
            <a:endParaRPr lang="ar-SA" dirty="0"/>
          </a:p>
          <a:p>
            <a:r>
              <a:rPr lang="ar-SA" dirty="0" smtClean="0"/>
              <a:t>ذلك الإنقطاع أعلاه يؤدي إلى أعراض مختلفة لتلك المنطقة من خراب أو دمار بسيط إلى إصابة قد تؤثر على قدراتنا أو حتى الوفاة في بعض الحالات</a:t>
            </a:r>
          </a:p>
          <a:p>
            <a:endParaRPr lang="ar-SA" dirty="0"/>
          </a:p>
          <a:p>
            <a:r>
              <a:rPr lang="ar-SA" dirty="0" smtClean="0"/>
              <a:t>ينتج عن تضيق الشرايين أو النزيف فيها الجلطات أو النوبات القلبية أو/وألم في الصدر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308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أمرض لها علاقة بوظائف القلب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أمرض لها علاقة بوظائف القلب</a:t>
            </a:r>
          </a:p>
          <a:p>
            <a:pPr lvl="1"/>
            <a:r>
              <a:rPr lang="ar-SA" dirty="0" smtClean="0"/>
              <a:t>ضعف في عضلة القلب</a:t>
            </a:r>
          </a:p>
          <a:p>
            <a:pPr lvl="1"/>
            <a:r>
              <a:rPr lang="ar-SA" dirty="0" smtClean="0"/>
              <a:t>مشاكل في صمامات القلب</a:t>
            </a:r>
          </a:p>
          <a:p>
            <a:pPr lvl="1"/>
            <a:r>
              <a:rPr lang="ar-SA" dirty="0" smtClean="0"/>
              <a:t>سماكة في عضلة القلب</a:t>
            </a:r>
          </a:p>
          <a:p>
            <a:pPr lvl="1"/>
            <a:r>
              <a:rPr lang="ar-SA" dirty="0" smtClean="0"/>
              <a:t>نبضات القلب سريعة (</a:t>
            </a:r>
            <a:r>
              <a:rPr lang="en-US" dirty="0" smtClean="0"/>
              <a:t>Tachycardia</a:t>
            </a:r>
            <a:r>
              <a:rPr lang="ar-SA" dirty="0" smtClean="0"/>
              <a:t>)، نبضات قلب بطيئة (</a:t>
            </a:r>
            <a:r>
              <a:rPr lang="en-US" dirty="0" smtClean="0"/>
              <a:t>Bradycardia</a:t>
            </a:r>
            <a:r>
              <a:rPr lang="ar-SA" dirty="0" smtClean="0"/>
              <a:t>)</a:t>
            </a:r>
          </a:p>
          <a:p>
            <a:pPr lvl="1"/>
            <a:endParaRPr lang="ar-SA" dirty="0"/>
          </a:p>
          <a:p>
            <a:r>
              <a:rPr lang="ar-SA" dirty="0" smtClean="0"/>
              <a:t>أعراضها</a:t>
            </a:r>
          </a:p>
          <a:p>
            <a:pPr lvl="1"/>
            <a:r>
              <a:rPr lang="ar-SA" dirty="0" smtClean="0"/>
              <a:t>الدوخة، التعب، إنقطاع النفس، أو حتى الإغماء</a:t>
            </a:r>
          </a:p>
          <a:p>
            <a:pPr lvl="1"/>
            <a:r>
              <a:rPr lang="ar-SA" dirty="0" smtClean="0"/>
              <a:t>عدم القدرة على عمل المجهود البدني</a:t>
            </a:r>
          </a:p>
          <a:p>
            <a:pPr lvl="1"/>
            <a:r>
              <a:rPr lang="ar-SA" dirty="0" smtClean="0"/>
              <a:t>إنتفاخ في الأقدام واليدين</a:t>
            </a:r>
          </a:p>
          <a:p>
            <a:pPr lvl="1"/>
            <a:r>
              <a:rPr lang="ar-SA" dirty="0" smtClean="0"/>
              <a:t>ألم في الصدر</a:t>
            </a:r>
          </a:p>
          <a:p>
            <a:pPr lvl="1"/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0907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الوقاية من أمراض القلب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الغذاء الصحي</a:t>
            </a:r>
          </a:p>
          <a:p>
            <a:pPr lvl="1"/>
            <a:r>
              <a:rPr lang="ar-SA" dirty="0" smtClean="0"/>
              <a:t>تجنب تناول الدهون المشبعة بكثرة</a:t>
            </a:r>
          </a:p>
          <a:p>
            <a:pPr lvl="1"/>
            <a:r>
              <a:rPr lang="ar-SA" dirty="0" smtClean="0"/>
              <a:t>تجنب تناول المقالي </a:t>
            </a:r>
            <a:r>
              <a:rPr lang="ar-SA" dirty="0"/>
              <a:t>والمأكولات الجاهزة والحلويات بكثرة </a:t>
            </a:r>
            <a:endParaRPr lang="ar-SA" dirty="0" smtClean="0"/>
          </a:p>
          <a:p>
            <a:pPr lvl="1"/>
            <a:r>
              <a:rPr lang="ar-SA" dirty="0" smtClean="0"/>
              <a:t>تناول الخضار والفواكه يوميا</a:t>
            </a:r>
          </a:p>
          <a:p>
            <a:pPr lvl="1"/>
            <a:r>
              <a:rPr lang="ar-SA" dirty="0" smtClean="0"/>
              <a:t>إستبدال الدهون الحيوانية بالنباتية كزيت الزيتون</a:t>
            </a:r>
          </a:p>
          <a:p>
            <a:pPr lvl="1"/>
            <a:endParaRPr lang="ar-SA" dirty="0"/>
          </a:p>
          <a:p>
            <a:r>
              <a:rPr lang="ar-SA" dirty="0" smtClean="0"/>
              <a:t>النشاط البدني</a:t>
            </a:r>
          </a:p>
          <a:p>
            <a:pPr lvl="1"/>
            <a:r>
              <a:rPr lang="ar-SA" dirty="0" smtClean="0"/>
              <a:t>ممارسة الرياضة كاالركض، المشي، أو السباحة ل 30 دقيقة يوميا</a:t>
            </a:r>
          </a:p>
          <a:p>
            <a:pPr lvl="1"/>
            <a:r>
              <a:rPr lang="ar-SA" dirty="0" smtClean="0"/>
              <a:t>إضافة تمارين لزياجة الكتلة العضلية بشكل معتدل لرفع عمليات الأيض في الجسم</a:t>
            </a:r>
          </a:p>
          <a:p>
            <a:pPr lvl="1"/>
            <a:endParaRPr lang="ar-SA" dirty="0"/>
          </a:p>
          <a:p>
            <a:r>
              <a:rPr lang="ar-SA" dirty="0" smtClean="0"/>
              <a:t>النوم جيدا وشرب الماء (من </a:t>
            </a:r>
            <a:r>
              <a:rPr lang="en-US" dirty="0" smtClean="0"/>
              <a:t>2-3</a:t>
            </a:r>
            <a:r>
              <a:rPr lang="ar-SA" smtClean="0"/>
              <a:t> لتر يوميا وزيادته في أيام الحر أو المجهود البدني)</a:t>
            </a:r>
            <a:endParaRPr lang="ar-SA" dirty="0" smtClean="0"/>
          </a:p>
          <a:p>
            <a:pPr lvl="1"/>
            <a:endParaRPr lang="ar-SA" dirty="0" smtClean="0"/>
          </a:p>
          <a:p>
            <a:pPr lvl="1"/>
            <a:endParaRPr lang="ar-SA" dirty="0" smtClean="0"/>
          </a:p>
          <a:p>
            <a:pPr lvl="1"/>
            <a:endParaRPr lang="ar-SA" dirty="0" smtClean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3092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313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أمراض القلب</vt:lpstr>
      <vt:lpstr>أمراض القلب والنمط الحياتي</vt:lpstr>
      <vt:lpstr>تعريفها</vt:lpstr>
      <vt:lpstr>أنواع أمراض القلب: تضيق الشرايين أو النزيف فيها</vt:lpstr>
      <vt:lpstr>أمرض لها علاقة بوظائف القلب</vt:lpstr>
      <vt:lpstr>الوقاية من أمراض القلب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أمراض القلب</dc:title>
  <dc:creator>Mohanad M Kafri</dc:creator>
  <cp:lastModifiedBy>Mohanad M Kafri</cp:lastModifiedBy>
  <cp:revision>10</cp:revision>
  <dcterms:created xsi:type="dcterms:W3CDTF">2017-10-09T05:13:26Z</dcterms:created>
  <dcterms:modified xsi:type="dcterms:W3CDTF">2022-11-21T09:50:33Z</dcterms:modified>
</cp:coreProperties>
</file>