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58" r:id="rId6"/>
    <p:sldId id="261" r:id="rId7"/>
    <p:sldId id="262" r:id="rId8"/>
    <p:sldId id="266" r:id="rId9"/>
    <p:sldId id="267"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p:scale>
          <a:sx n="46" d="100"/>
          <a:sy n="46" d="100"/>
        </p:scale>
        <p:origin x="-1170" y="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A3A0CEF-BCEB-457D-BFDF-D727AC103FC7}"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A0CC5-1B4B-4DF2-8AA4-2323A0989E4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3A0CEF-BCEB-457D-BFDF-D727AC103FC7}"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A0CC5-1B4B-4DF2-8AA4-2323A0989E4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3A0CEF-BCEB-457D-BFDF-D727AC103FC7}"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A0CC5-1B4B-4DF2-8AA4-2323A0989E4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3A0CEF-BCEB-457D-BFDF-D727AC103FC7}"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A0CC5-1B4B-4DF2-8AA4-2323A0989E4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3A0CEF-BCEB-457D-BFDF-D727AC103FC7}"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A0CC5-1B4B-4DF2-8AA4-2323A0989E4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A3A0CEF-BCEB-457D-BFDF-D727AC103FC7}" type="datetimeFigureOut">
              <a:rPr lang="en-US" smtClean="0"/>
              <a:pPr/>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EA0CC5-1B4B-4DF2-8AA4-2323A0989E4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A3A0CEF-BCEB-457D-BFDF-D727AC103FC7}" type="datetimeFigureOut">
              <a:rPr lang="en-US" smtClean="0"/>
              <a:pPr/>
              <a:t>4/28/2020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EA0CC5-1B4B-4DF2-8AA4-2323A0989E4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3A0CEF-BCEB-457D-BFDF-D727AC103FC7}" type="datetimeFigureOut">
              <a:rPr lang="en-US" smtClean="0"/>
              <a:pPr/>
              <a:t>4/28/2020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EA0CC5-1B4B-4DF2-8AA4-2323A0989E4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3A0CEF-BCEB-457D-BFDF-D727AC103FC7}" type="datetimeFigureOut">
              <a:rPr lang="en-US" smtClean="0"/>
              <a:pPr/>
              <a:t>4/28/2020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EA0CC5-1B4B-4DF2-8AA4-2323A0989E4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3A0CEF-BCEB-457D-BFDF-D727AC103FC7}" type="datetimeFigureOut">
              <a:rPr lang="en-US" smtClean="0"/>
              <a:pPr/>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EA0CC5-1B4B-4DF2-8AA4-2323A0989E4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3A0CEF-BCEB-457D-BFDF-D727AC103FC7}" type="datetimeFigureOut">
              <a:rPr lang="en-US" smtClean="0"/>
              <a:pPr/>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EA0CC5-1B4B-4DF2-8AA4-2323A0989E4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3A0CEF-BCEB-457D-BFDF-D727AC103FC7}" type="datetimeFigureOut">
              <a:rPr lang="en-US" smtClean="0"/>
              <a:pPr/>
              <a:t>4/28/2020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EA0CC5-1B4B-4DF2-8AA4-2323A0989E4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JO" smtClean="0"/>
              <a:t>الإستخدام السليم للأدوية</a:t>
            </a:r>
            <a:endParaRPr lang="en-US" dirty="0"/>
          </a:p>
        </p:txBody>
      </p:sp>
      <p:sp>
        <p:nvSpPr>
          <p:cNvPr id="3" name="Subtitle 2"/>
          <p:cNvSpPr>
            <a:spLocks noGrp="1"/>
          </p:cNvSpPr>
          <p:nvPr>
            <p:ph type="subTitle" idx="1"/>
          </p:nvPr>
        </p:nvSpPr>
        <p:spPr/>
        <p:txBody>
          <a:bodyPr/>
          <a:lstStyle/>
          <a:p>
            <a:r>
              <a:rPr lang="en-US" dirty="0" smtClean="0"/>
              <a:t>GENS 133</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إرشادات عامة</a:t>
            </a:r>
            <a:endParaRPr lang="ar-SA" dirty="0"/>
          </a:p>
        </p:txBody>
      </p:sp>
      <p:sp>
        <p:nvSpPr>
          <p:cNvPr id="3" name="Content Placeholder 2"/>
          <p:cNvSpPr>
            <a:spLocks noGrp="1"/>
          </p:cNvSpPr>
          <p:nvPr>
            <p:ph idx="1"/>
          </p:nvPr>
        </p:nvSpPr>
        <p:spPr/>
        <p:txBody>
          <a:bodyPr>
            <a:normAutofit fontScale="92500" lnSpcReduction="20000"/>
          </a:bodyPr>
          <a:lstStyle/>
          <a:p>
            <a:pPr algn="r" rtl="1"/>
            <a:r>
              <a:rPr lang="ar-SA" dirty="0" smtClean="0"/>
              <a:t>قبل تناول أي دواء يجب إستشارة الطبيب</a:t>
            </a:r>
          </a:p>
          <a:p>
            <a:pPr algn="r" rtl="1"/>
            <a:endParaRPr lang="ar-SA" dirty="0"/>
          </a:p>
          <a:p>
            <a:pPr algn="r" rtl="1"/>
            <a:r>
              <a:rPr lang="ar-SA" dirty="0" smtClean="0"/>
              <a:t>شرب أقراص الدواء مع الماء البادر وليس الحار</a:t>
            </a:r>
          </a:p>
          <a:p>
            <a:pPr algn="r" rtl="1"/>
            <a:endParaRPr lang="ar-SA" dirty="0"/>
          </a:p>
          <a:p>
            <a:pPr algn="r" rtl="1"/>
            <a:r>
              <a:rPr lang="ar-SA" dirty="0" smtClean="0"/>
              <a:t>عدم شرب الكحول مع الأدوية</a:t>
            </a:r>
          </a:p>
          <a:p>
            <a:pPr algn="r" rtl="1"/>
            <a:endParaRPr lang="ar-SA" dirty="0"/>
          </a:p>
          <a:p>
            <a:pPr algn="r" rtl="1"/>
            <a:r>
              <a:rPr lang="ar-SA" dirty="0" smtClean="0"/>
              <a:t>عدم شرب عدة أدوية إلا بإستشارة ألأخصائي عن الكيفية السليمة</a:t>
            </a:r>
          </a:p>
          <a:p>
            <a:pPr algn="r" rtl="1"/>
            <a:endParaRPr lang="ar-SA" dirty="0"/>
          </a:p>
          <a:p>
            <a:pPr algn="r" rtl="1"/>
            <a:r>
              <a:rPr lang="ar-SA" dirty="0" smtClean="0"/>
              <a:t>إن كنت على شك فإستشير المختص كالطبيب أو الصيدلي فقط</a:t>
            </a:r>
            <a:endParaRPr lang="ar-SA" dirty="0"/>
          </a:p>
        </p:txBody>
      </p:sp>
    </p:spTree>
    <p:extLst>
      <p:ext uri="{BB962C8B-B14F-4D97-AF65-F5344CB8AC3E}">
        <p14:creationId xmlns:p14="http://schemas.microsoft.com/office/powerpoint/2010/main" val="2004926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smtClean="0"/>
              <a:t>الأدوية من غير وصفة طبية</a:t>
            </a:r>
            <a:endParaRPr lang="en-US" dirty="0"/>
          </a:p>
        </p:txBody>
      </p:sp>
      <p:sp>
        <p:nvSpPr>
          <p:cNvPr id="3" name="Content Placeholder 2"/>
          <p:cNvSpPr>
            <a:spLocks noGrp="1"/>
          </p:cNvSpPr>
          <p:nvPr>
            <p:ph idx="1"/>
          </p:nvPr>
        </p:nvSpPr>
        <p:spPr/>
        <p:txBody>
          <a:bodyPr>
            <a:normAutofit fontScale="92500" lnSpcReduction="10000"/>
          </a:bodyPr>
          <a:lstStyle/>
          <a:p>
            <a:pPr algn="r" rtl="1"/>
            <a:r>
              <a:rPr lang="ar-JO" dirty="0" smtClean="0"/>
              <a:t>هي الأدوية التي يمكن شرائها دون وصفة طبية</a:t>
            </a:r>
            <a:r>
              <a:rPr lang="ar-JO" dirty="0"/>
              <a:t> </a:t>
            </a:r>
            <a:r>
              <a:rPr lang="ar-JO" dirty="0" smtClean="0"/>
              <a:t>ومثال عليها </a:t>
            </a:r>
          </a:p>
          <a:p>
            <a:pPr lvl="1" algn="r" rtl="1"/>
            <a:r>
              <a:rPr lang="ar-JO" dirty="0" smtClean="0"/>
              <a:t>أدوية لتخفيف ألآم الرأس</a:t>
            </a:r>
          </a:p>
          <a:p>
            <a:pPr lvl="1" algn="r" rtl="1"/>
            <a:r>
              <a:rPr lang="ar-JO" dirty="0" smtClean="0"/>
              <a:t>أدوية تخفيف الألم بشكل عام (مفاصل، عضلات، وغيرها)</a:t>
            </a:r>
          </a:p>
          <a:p>
            <a:pPr lvl="1" algn="r" rtl="1"/>
            <a:r>
              <a:rPr lang="ar-JO" dirty="0" smtClean="0"/>
              <a:t>أدوية لتخفيف إرتفاع الحرارة</a:t>
            </a:r>
          </a:p>
          <a:p>
            <a:pPr lvl="1" algn="r" rtl="1"/>
            <a:r>
              <a:rPr lang="ar-JO" dirty="0" smtClean="0"/>
              <a:t>أدوية لتخفيف أعراض الرشح</a:t>
            </a:r>
          </a:p>
          <a:p>
            <a:pPr lvl="1" algn="r" rtl="1"/>
            <a:r>
              <a:rPr lang="ar-JO" dirty="0" smtClean="0"/>
              <a:t>أدوية لتخفيف الكحة</a:t>
            </a:r>
          </a:p>
          <a:p>
            <a:pPr lvl="1" algn="r" rtl="1"/>
            <a:r>
              <a:rPr lang="ar-JO" dirty="0" smtClean="0"/>
              <a:t>أدوية لتخفيف الحكة وفطريات القدم </a:t>
            </a:r>
          </a:p>
          <a:p>
            <a:pPr lvl="1" algn="r" rtl="1"/>
            <a:r>
              <a:rPr lang="ar-JO" dirty="0" smtClean="0"/>
              <a:t>أدوية لتخفيف أعراض الحساسية بشكل عام</a:t>
            </a:r>
          </a:p>
          <a:p>
            <a:pPr lvl="1" algn="r" rtl="1"/>
            <a:r>
              <a:rPr lang="ar-JO" dirty="0" smtClean="0"/>
              <a:t>أدوية لتخفيف أعراض الجهاز الهضمي</a:t>
            </a:r>
            <a:r>
              <a:rPr lang="en-US" dirty="0" smtClean="0"/>
              <a:t> </a:t>
            </a:r>
            <a:r>
              <a:rPr lang="ar-JO" dirty="0" smtClean="0"/>
              <a:t>كحموضة المعدة، الغثيان، الدوار، الدوخة</a:t>
            </a:r>
          </a:p>
          <a:p>
            <a:pPr lvl="1" algn="r" rtl="1"/>
            <a:endParaRPr lang="ar-JO" dirty="0" smtClean="0"/>
          </a:p>
          <a:p>
            <a:pPr lvl="1" algn="r" rtl="1"/>
            <a:endParaRPr lang="ar-JO"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الأدوية من غير وصفة طبية</a:t>
            </a:r>
            <a:endParaRPr lang="ar-SA" dirty="0"/>
          </a:p>
        </p:txBody>
      </p:sp>
      <p:sp>
        <p:nvSpPr>
          <p:cNvPr id="3" name="Content Placeholder 2"/>
          <p:cNvSpPr>
            <a:spLocks noGrp="1"/>
          </p:cNvSpPr>
          <p:nvPr>
            <p:ph idx="1"/>
          </p:nvPr>
        </p:nvSpPr>
        <p:spPr/>
        <p:txBody>
          <a:bodyPr>
            <a:normAutofit/>
          </a:bodyPr>
          <a:lstStyle/>
          <a:p>
            <a:pPr algn="r" rtl="1"/>
            <a:r>
              <a:rPr lang="ar-SA" dirty="0" smtClean="0"/>
              <a:t>يجب أخذ الحيطة عند تناول الأدوية من غير وصفة طبية</a:t>
            </a:r>
          </a:p>
          <a:p>
            <a:pPr marL="0" indent="0" algn="r" rtl="1">
              <a:buNone/>
            </a:pPr>
            <a:endParaRPr lang="ar-SA" dirty="0" smtClean="0"/>
          </a:p>
          <a:p>
            <a:pPr algn="r" rtl="1">
              <a:buNone/>
            </a:pPr>
            <a:endParaRPr lang="ar-SA" dirty="0" smtClean="0"/>
          </a:p>
          <a:p>
            <a:pPr algn="r" rtl="1"/>
            <a:r>
              <a:rPr lang="ar-SA" dirty="0" smtClean="0"/>
              <a:t>لا يجب تناول هذه الأدوية إلا إذا كانت ضرورية لتخفيف ألم لا يطاق أو هنالك أعراض لا بد من تخفيفها كدرجة حرارة عالية، حساسية ناتج</a:t>
            </a:r>
            <a:r>
              <a:rPr lang="ar-JO" dirty="0" smtClean="0"/>
              <a:t>ة </a:t>
            </a:r>
            <a:r>
              <a:rPr lang="ar-SA" dirty="0" smtClean="0"/>
              <a:t>من الجو أو التلوث أو عضة حشرات، ألم بسبب إلتهابات يمنعنا من النوم كألم المفاصل، وغيرها </a:t>
            </a:r>
          </a:p>
          <a:p>
            <a:pPr marL="0" indent="0" algn="r" rtl="1">
              <a:buNone/>
            </a:pPr>
            <a:endParaRPr lang="ar-SA" dirty="0"/>
          </a:p>
        </p:txBody>
      </p:sp>
    </p:spTree>
    <p:extLst>
      <p:ext uri="{BB962C8B-B14F-4D97-AF65-F5344CB8AC3E}">
        <p14:creationId xmlns:p14="http://schemas.microsoft.com/office/powerpoint/2010/main" val="829268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t>الأدوية من غير وصفة طبية</a:t>
            </a:r>
          </a:p>
        </p:txBody>
      </p:sp>
      <p:sp>
        <p:nvSpPr>
          <p:cNvPr id="3" name="Content Placeholder 2"/>
          <p:cNvSpPr>
            <a:spLocks noGrp="1"/>
          </p:cNvSpPr>
          <p:nvPr>
            <p:ph idx="1"/>
          </p:nvPr>
        </p:nvSpPr>
        <p:spPr/>
        <p:txBody>
          <a:bodyPr/>
          <a:lstStyle/>
          <a:p>
            <a:pPr algn="r" rtl="1"/>
            <a:r>
              <a:rPr lang="ar-SA" dirty="0" smtClean="0"/>
              <a:t>في بعض الأحيان يمكن تجنب تناول هذه الأدوية ففي حال الرشح يمكن تناول الأغذية الغنية بفيتامين </a:t>
            </a:r>
            <a:r>
              <a:rPr lang="en-US" dirty="0" smtClean="0"/>
              <a:t>C</a:t>
            </a:r>
            <a:r>
              <a:rPr lang="ar-SA" dirty="0" smtClean="0"/>
              <a:t> والراحة حتى زوال الأعراض، في حال ألم المفاصل ممكن إستخدام دهون موضعي كمسكن للألم حتى مراجعة الطبيب أودهون موضعي لمع</a:t>
            </a:r>
            <a:r>
              <a:rPr lang="ar-JO" dirty="0" smtClean="0"/>
              <a:t>ا</a:t>
            </a:r>
            <a:r>
              <a:rPr lang="ar-SA" dirty="0" smtClean="0"/>
              <a:t>لجة فطريات القدم أو الم العضلات</a:t>
            </a:r>
          </a:p>
          <a:p>
            <a:pPr algn="r" rtl="1"/>
            <a:r>
              <a:rPr lang="ar-SA" dirty="0" smtClean="0"/>
              <a:t>يفضل مراجعة الطبيب عند ظهور أعراض مرضية وغيرها مباشرة </a:t>
            </a:r>
          </a:p>
        </p:txBody>
      </p:sp>
    </p:spTree>
    <p:extLst>
      <p:ext uri="{BB962C8B-B14F-4D97-AF65-F5344CB8AC3E}">
        <p14:creationId xmlns:p14="http://schemas.microsoft.com/office/powerpoint/2010/main" val="2077229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المضادات الحيوية</a:t>
            </a:r>
            <a:endParaRPr lang="ar-SA" dirty="0"/>
          </a:p>
        </p:txBody>
      </p:sp>
      <p:sp>
        <p:nvSpPr>
          <p:cNvPr id="3" name="Content Placeholder 2"/>
          <p:cNvSpPr>
            <a:spLocks noGrp="1"/>
          </p:cNvSpPr>
          <p:nvPr>
            <p:ph idx="1"/>
          </p:nvPr>
        </p:nvSpPr>
        <p:spPr/>
        <p:txBody>
          <a:bodyPr>
            <a:normAutofit fontScale="92500" lnSpcReduction="10000"/>
          </a:bodyPr>
          <a:lstStyle/>
          <a:p>
            <a:pPr algn="r" rtl="1"/>
            <a:r>
              <a:rPr lang="ar-SA" dirty="0" smtClean="0"/>
              <a:t>المضادات الحيووية هي أدوية فقط ممكن تناولها بوصفة طبية</a:t>
            </a:r>
          </a:p>
          <a:p>
            <a:pPr algn="r" rtl="1"/>
            <a:r>
              <a:rPr lang="ar-SA" dirty="0" smtClean="0"/>
              <a:t>هي فقط لمع</a:t>
            </a:r>
            <a:r>
              <a:rPr lang="ar-JO" dirty="0" smtClean="0"/>
              <a:t>ا</a:t>
            </a:r>
            <a:r>
              <a:rPr lang="ar-SA" dirty="0" smtClean="0"/>
              <a:t>لجة الأمراض البكتيرية ولا تستخدم للأمراض الفيروسية</a:t>
            </a:r>
          </a:p>
          <a:p>
            <a:pPr algn="r" rtl="1"/>
            <a:r>
              <a:rPr lang="ar-SA" dirty="0" smtClean="0"/>
              <a:t>لايجوز تناولها أو بيعها إلا بوصفة طبية وغير ذلك قد يجعل من المرض اصعب</a:t>
            </a:r>
          </a:p>
          <a:p>
            <a:pPr lvl="1" algn="r" rtl="1"/>
            <a:r>
              <a:rPr lang="ar-SA" dirty="0" smtClean="0"/>
              <a:t>حيث أن هنالك جرعة يجب الإلتزام بها من ناحية الكمية والفترة الزمنية</a:t>
            </a:r>
          </a:p>
          <a:p>
            <a:pPr lvl="1" algn="r" rtl="1"/>
            <a:r>
              <a:rPr lang="ar-SA" dirty="0" smtClean="0"/>
              <a:t>إن لم يتم تناولها وفقا لبرنامج معين فقد تزيد من مقاومة البكتيريا للمضاد الحيوي وتصبح صعبة العلاج بل حتى ممكن أن تصبح أكثر خطورة</a:t>
            </a:r>
            <a:endParaRPr lang="ar-SA" dirty="0"/>
          </a:p>
        </p:txBody>
      </p:sp>
    </p:spTree>
    <p:extLst>
      <p:ext uri="{BB962C8B-B14F-4D97-AF65-F5344CB8AC3E}">
        <p14:creationId xmlns:p14="http://schemas.microsoft.com/office/powerpoint/2010/main" val="34458408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تفاعل الغذاء مع الدواء</a:t>
            </a:r>
            <a:endParaRPr lang="ar-SA"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59297249"/>
              </p:ext>
            </p:extLst>
          </p:nvPr>
        </p:nvGraphicFramePr>
        <p:xfrm>
          <a:off x="484742" y="1295400"/>
          <a:ext cx="8229600" cy="5857240"/>
        </p:xfrm>
        <a:graphic>
          <a:graphicData uri="http://schemas.openxmlformats.org/drawingml/2006/table">
            <a:tbl>
              <a:tblPr rtl="1" firstRow="1" bandRow="1">
                <a:tableStyleId>{5C22544A-7EE6-4342-B048-85BDC9FD1C3A}</a:tableStyleId>
              </a:tblPr>
              <a:tblGrid>
                <a:gridCol w="2743200"/>
                <a:gridCol w="2743200"/>
                <a:gridCol w="2743200"/>
              </a:tblGrid>
              <a:tr h="370840">
                <a:tc>
                  <a:txBody>
                    <a:bodyPr/>
                    <a:lstStyle/>
                    <a:p>
                      <a:pPr rtl="1"/>
                      <a:r>
                        <a:rPr lang="ar-JO" dirty="0" smtClean="0"/>
                        <a:t>صنف الدواء</a:t>
                      </a:r>
                      <a:endParaRPr lang="ar-SA" dirty="0"/>
                    </a:p>
                  </a:txBody>
                  <a:tcPr/>
                </a:tc>
                <a:tc>
                  <a:txBody>
                    <a:bodyPr/>
                    <a:lstStyle/>
                    <a:p>
                      <a:pPr rtl="1"/>
                      <a:r>
                        <a:rPr lang="ar-JO" dirty="0" smtClean="0"/>
                        <a:t>الهدف منها</a:t>
                      </a:r>
                      <a:endParaRPr lang="ar-SA" dirty="0"/>
                    </a:p>
                  </a:txBody>
                  <a:tcPr/>
                </a:tc>
                <a:tc>
                  <a:txBody>
                    <a:bodyPr/>
                    <a:lstStyle/>
                    <a:p>
                      <a:pPr rtl="1"/>
                      <a:r>
                        <a:rPr lang="ar-JO" dirty="0" smtClean="0"/>
                        <a:t>ملاحظات هامة</a:t>
                      </a:r>
                      <a:endParaRPr lang="ar-SA" dirty="0"/>
                    </a:p>
                  </a:txBody>
                  <a:tcPr/>
                </a:tc>
              </a:tr>
              <a:tr h="370840">
                <a:tc>
                  <a:txBody>
                    <a:bodyPr/>
                    <a:lstStyle/>
                    <a:p>
                      <a:pPr algn="r" rtl="1"/>
                      <a:r>
                        <a:rPr lang="ar-SA" dirty="0" smtClean="0"/>
                        <a:t>المسكنات</a:t>
                      </a:r>
                      <a:endParaRPr lang="ar-SA" dirty="0"/>
                    </a:p>
                  </a:txBody>
                  <a:tcPr/>
                </a:tc>
                <a:tc>
                  <a:txBody>
                    <a:bodyPr/>
                    <a:lstStyle/>
                    <a:p>
                      <a:pPr algn="r" rtl="1"/>
                      <a:r>
                        <a:rPr lang="ar-JO" dirty="0" smtClean="0"/>
                        <a:t>مسكن </a:t>
                      </a:r>
                      <a:r>
                        <a:rPr lang="ar-JO" baseline="0" dirty="0" smtClean="0"/>
                        <a:t>للآلام</a:t>
                      </a:r>
                      <a:endParaRPr lang="ar-SA"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dirty="0" smtClean="0"/>
                        <a:t>قد تؤذي</a:t>
                      </a:r>
                      <a:r>
                        <a:rPr lang="ar-SA" baseline="0" dirty="0" smtClean="0"/>
                        <a:t> المعدة في حال تناولها لفترات طويلة </a:t>
                      </a:r>
                      <a:endParaRPr lang="ar-JO" dirty="0" smtClean="0"/>
                    </a:p>
                    <a:p>
                      <a:pPr algn="r" rtl="1"/>
                      <a:r>
                        <a:rPr lang="ar-SA" dirty="0" smtClean="0"/>
                        <a:t>يفضل تناولها مع الغذاء أو بعده</a:t>
                      </a:r>
                      <a:endParaRPr lang="ar-SA" dirty="0"/>
                    </a:p>
                  </a:txBody>
                  <a:tcPr/>
                </a:tc>
              </a:tr>
              <a:tr h="370840">
                <a:tc>
                  <a:txBody>
                    <a:bodyPr/>
                    <a:lstStyle/>
                    <a:p>
                      <a:pPr algn="r" rtl="1"/>
                      <a:r>
                        <a:rPr lang="ar-SA" dirty="0" smtClean="0"/>
                        <a:t>مضادات</a:t>
                      </a:r>
                      <a:r>
                        <a:rPr lang="ar-SA" baseline="0" dirty="0" smtClean="0"/>
                        <a:t> لحموضة المعدة</a:t>
                      </a:r>
                      <a:endParaRPr lang="ar-SA" dirty="0"/>
                    </a:p>
                  </a:txBody>
                  <a:tcPr/>
                </a:tc>
                <a:tc>
                  <a:txBody>
                    <a:bodyPr/>
                    <a:lstStyle/>
                    <a:p>
                      <a:pPr algn="r" rtl="1"/>
                      <a:r>
                        <a:rPr lang="ar-SA" dirty="0" smtClean="0"/>
                        <a:t>تثبط من حموضة المعدة</a:t>
                      </a:r>
                      <a:r>
                        <a:rPr lang="ar-JO" dirty="0" smtClean="0"/>
                        <a:t>،</a:t>
                      </a:r>
                      <a:r>
                        <a:rPr lang="ar-SA" dirty="0" smtClean="0"/>
                        <a:t> </a:t>
                      </a:r>
                    </a:p>
                    <a:p>
                      <a:pPr algn="r" rtl="1"/>
                      <a:r>
                        <a:rPr lang="ar-SA" dirty="0" smtClean="0"/>
                        <a:t>حموضة</a:t>
                      </a:r>
                      <a:r>
                        <a:rPr lang="ar-SA" baseline="0" dirty="0" smtClean="0"/>
                        <a:t> المعدة مهمة </a:t>
                      </a:r>
                      <a:r>
                        <a:rPr lang="ar-JO" baseline="0" dirty="0" smtClean="0"/>
                        <a:t>ل</a:t>
                      </a:r>
                      <a:r>
                        <a:rPr lang="ar-SA" baseline="0" dirty="0" smtClean="0"/>
                        <a:t>لهضم </a:t>
                      </a:r>
                      <a:r>
                        <a:rPr lang="ar-JO" baseline="0" dirty="0" smtClean="0"/>
                        <a:t>فهي </a:t>
                      </a:r>
                      <a:r>
                        <a:rPr lang="ar-SA" baseline="0" dirty="0" smtClean="0"/>
                        <a:t>تس</a:t>
                      </a:r>
                      <a:r>
                        <a:rPr lang="ar-JO" baseline="0" dirty="0" smtClean="0"/>
                        <a:t>اعد على هضم الغذاء وإمتصاص </a:t>
                      </a:r>
                      <a:r>
                        <a:rPr lang="ar-SA" baseline="0" dirty="0" smtClean="0"/>
                        <a:t>العناصر الغذائية مثل فيتامين </a:t>
                      </a:r>
                      <a:r>
                        <a:rPr lang="en-US" baseline="0" dirty="0" smtClean="0"/>
                        <a:t> B12</a:t>
                      </a:r>
                      <a:endParaRPr lang="ar-JO" baseline="0" dirty="0" smtClean="0"/>
                    </a:p>
                    <a:p>
                      <a:pPr algn="r" rtl="1"/>
                      <a:endParaRPr lang="ar-JO" baseline="0" dirty="0" smtClean="0"/>
                    </a:p>
                    <a:p>
                      <a:pPr algn="r" rtl="1"/>
                      <a:r>
                        <a:rPr lang="ar-JO" baseline="0" dirty="0" smtClean="0"/>
                        <a:t>تناولها لغترات طويلة قد يحدث نقص بفيتامين </a:t>
                      </a:r>
                      <a:r>
                        <a:rPr lang="en-US" baseline="0" dirty="0" smtClean="0"/>
                        <a:t>B12</a:t>
                      </a:r>
                    </a:p>
                  </a:txBody>
                  <a:tcPr/>
                </a:tc>
                <a:tc>
                  <a:txBody>
                    <a:bodyPr/>
                    <a:lstStyle/>
                    <a:p>
                      <a:pPr algn="r" rtl="1"/>
                      <a:r>
                        <a:rPr lang="ar-SA" dirty="0" smtClean="0"/>
                        <a:t>يفضل</a:t>
                      </a:r>
                      <a:r>
                        <a:rPr lang="ar-SA" baseline="0" dirty="0" smtClean="0"/>
                        <a:t> التروي والحذر في تناولها ومحاولة إتباع نمط غذائي وحياتي صحي لت</a:t>
                      </a:r>
                      <a:r>
                        <a:rPr lang="ar-JO" baseline="0" dirty="0" smtClean="0"/>
                        <a:t>ج</a:t>
                      </a:r>
                      <a:r>
                        <a:rPr lang="ar-SA" baseline="0" dirty="0" smtClean="0"/>
                        <a:t>نب حموضة المعدة وإن كان لا بد من تناولها لفترات طويلة يفضل إستشارة الطبيب لتناول </a:t>
                      </a:r>
                    </a:p>
                    <a:p>
                      <a:pPr algn="r" rtl="1"/>
                      <a:r>
                        <a:rPr lang="ar-SA" baseline="0" dirty="0" smtClean="0"/>
                        <a:t>مكمل غذائي مثل فيتامين </a:t>
                      </a:r>
                    </a:p>
                    <a:p>
                      <a:pPr algn="r" rtl="1"/>
                      <a:r>
                        <a:rPr lang="en-US" baseline="0" dirty="0" smtClean="0"/>
                        <a:t>B12 </a:t>
                      </a:r>
                      <a:r>
                        <a:rPr lang="ar-SA" baseline="0" dirty="0" smtClean="0"/>
                        <a:t> </a:t>
                      </a:r>
                      <a:r>
                        <a:rPr lang="ar-JO" baseline="0" dirty="0" smtClean="0"/>
                        <a:t>وإستشارة أخصائي التغذية للغذاء السليم</a:t>
                      </a:r>
                      <a:endParaRPr lang="ar-SA" dirty="0"/>
                    </a:p>
                  </a:txBody>
                  <a:tcPr/>
                </a:tc>
              </a:tr>
              <a:tr h="370840">
                <a:tc>
                  <a:txBody>
                    <a:bodyPr/>
                    <a:lstStyle/>
                    <a:p>
                      <a:pPr algn="r" rtl="1"/>
                      <a:r>
                        <a:rPr lang="ar-SA" dirty="0" smtClean="0"/>
                        <a:t>المضادات الحيوية</a:t>
                      </a:r>
                      <a:endParaRPr lang="ar-SA" dirty="0"/>
                    </a:p>
                  </a:txBody>
                  <a:tcPr/>
                </a:tc>
                <a:tc>
                  <a:txBody>
                    <a:bodyPr/>
                    <a:lstStyle/>
                    <a:p>
                      <a:pPr algn="r" rtl="1"/>
                      <a:r>
                        <a:rPr lang="ar-SA" dirty="0" smtClean="0"/>
                        <a:t>منها ما يتأثر أمتصاصه</a:t>
                      </a:r>
                      <a:r>
                        <a:rPr lang="ar-SA" baseline="0" dirty="0" smtClean="0"/>
                        <a:t> مع الطعام فمثلا التتراسيكلين يرتبط في الكالسيوم في الح</a:t>
                      </a:r>
                      <a:r>
                        <a:rPr lang="ar-JO" baseline="0" dirty="0" smtClean="0"/>
                        <a:t>ل</a:t>
                      </a:r>
                      <a:r>
                        <a:rPr lang="ar-SA" baseline="0" dirty="0" smtClean="0"/>
                        <a:t>يب ومشتقاته وذلك يمنع إمتصاصه</a:t>
                      </a:r>
                      <a:r>
                        <a:rPr lang="ar-JO" baseline="0" dirty="0" smtClean="0"/>
                        <a:t> و </a:t>
                      </a:r>
                      <a:r>
                        <a:rPr lang="ar-SA" baseline="0" dirty="0" smtClean="0"/>
                        <a:t>منها ما يؤذي جدار المعدة و</a:t>
                      </a:r>
                      <a:r>
                        <a:rPr lang="ar-JO" baseline="0" dirty="0" smtClean="0"/>
                        <a:t>منها ما تدمر فعاليته حموضة المعدة عند تناوله مع الطعام  </a:t>
                      </a:r>
                      <a:r>
                        <a:rPr lang="ar-SA" baseline="0" dirty="0" smtClean="0"/>
                        <a:t>مثل البنيسلين لذا يجب الحذر عند تناولها </a:t>
                      </a:r>
                      <a:endParaRPr lang="ar-SA" dirty="0"/>
                    </a:p>
                  </a:txBody>
                  <a:tcPr/>
                </a:tc>
                <a:tc>
                  <a:txBody>
                    <a:bodyPr/>
                    <a:lstStyle/>
                    <a:p>
                      <a:pPr algn="r" rtl="1"/>
                      <a:r>
                        <a:rPr lang="ar-SA" dirty="0" smtClean="0"/>
                        <a:t>تناولها</a:t>
                      </a:r>
                      <a:r>
                        <a:rPr lang="ar-SA" baseline="0" dirty="0" smtClean="0"/>
                        <a:t> فقط بوصفة طبية بعد التأكد إن المرض هو بكتيري.  يجب إستشارة الطبيب أو المختص في كيفية تناولها</a:t>
                      </a:r>
                      <a:endParaRPr lang="ar-SA" dirty="0"/>
                    </a:p>
                  </a:txBody>
                  <a:tcPr/>
                </a:tc>
              </a:tr>
            </a:tbl>
          </a:graphicData>
        </a:graphic>
      </p:graphicFrame>
    </p:spTree>
    <p:extLst>
      <p:ext uri="{BB962C8B-B14F-4D97-AF65-F5344CB8AC3E}">
        <p14:creationId xmlns:p14="http://schemas.microsoft.com/office/powerpoint/2010/main" val="310693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825858570"/>
              </p:ext>
            </p:extLst>
          </p:nvPr>
        </p:nvGraphicFramePr>
        <p:xfrm>
          <a:off x="457200" y="381000"/>
          <a:ext cx="8229600" cy="6153062"/>
        </p:xfrm>
        <a:graphic>
          <a:graphicData uri="http://schemas.openxmlformats.org/drawingml/2006/table">
            <a:tbl>
              <a:tblPr rtl="1" firstRow="1" bandRow="1">
                <a:tableStyleId>{5C22544A-7EE6-4342-B048-85BDC9FD1C3A}</a:tableStyleId>
              </a:tblPr>
              <a:tblGrid>
                <a:gridCol w="2743200"/>
                <a:gridCol w="2743200"/>
                <a:gridCol w="2743200"/>
              </a:tblGrid>
              <a:tr h="465826">
                <a:tc>
                  <a:txBody>
                    <a:bodyPr/>
                    <a:lstStyle/>
                    <a:p>
                      <a:r>
                        <a:rPr lang="ar-JO" dirty="0" smtClean="0"/>
                        <a:t>صنف الدواء</a:t>
                      </a:r>
                      <a:endParaRPr lang="en-US" dirty="0"/>
                    </a:p>
                  </a:txBody>
                  <a:tcPr/>
                </a:tc>
                <a:tc>
                  <a:txBody>
                    <a:bodyPr/>
                    <a:lstStyle/>
                    <a:p>
                      <a:r>
                        <a:rPr lang="ar-JO" dirty="0" smtClean="0"/>
                        <a:t>الهدف منه</a:t>
                      </a:r>
                      <a:endParaRPr lang="en-US" dirty="0"/>
                    </a:p>
                  </a:txBody>
                  <a:tcPr/>
                </a:tc>
                <a:tc>
                  <a:txBody>
                    <a:bodyPr/>
                    <a:lstStyle/>
                    <a:p>
                      <a:r>
                        <a:rPr lang="ar-JO" dirty="0" smtClean="0"/>
                        <a:t>ملاحظات</a:t>
                      </a:r>
                      <a:r>
                        <a:rPr lang="ar-JO" baseline="0" dirty="0" smtClean="0"/>
                        <a:t> هامة</a:t>
                      </a:r>
                      <a:endParaRPr lang="en-US" dirty="0"/>
                    </a:p>
                  </a:txBody>
                  <a:tcPr/>
                </a:tc>
              </a:tr>
              <a:tr h="1493195">
                <a:tc>
                  <a:txBody>
                    <a:bodyPr/>
                    <a:lstStyle/>
                    <a:p>
                      <a:pPr algn="r" rtl="1"/>
                      <a:r>
                        <a:rPr lang="ar-SA" dirty="0" smtClean="0"/>
                        <a:t>المميعات</a:t>
                      </a:r>
                      <a:endParaRPr lang="ar-SA" dirty="0"/>
                    </a:p>
                  </a:txBody>
                  <a:tcPr/>
                </a:tc>
                <a:tc>
                  <a:txBody>
                    <a:bodyPr/>
                    <a:lstStyle/>
                    <a:p>
                      <a:pPr algn="r" rtl="1"/>
                      <a:r>
                        <a:rPr lang="ar-SA" dirty="0" smtClean="0"/>
                        <a:t>مثل الوارفارين،</a:t>
                      </a:r>
                      <a:r>
                        <a:rPr lang="ar-SA" baseline="0" dirty="0" smtClean="0"/>
                        <a:t> الهدف منع تخثر الدم لذا يجب عدم تناول الأغذية التي تعتبر مصدر لفيتامين </a:t>
                      </a:r>
                      <a:r>
                        <a:rPr lang="en-US" baseline="0" dirty="0" smtClean="0"/>
                        <a:t>K</a:t>
                      </a:r>
                      <a:r>
                        <a:rPr lang="ar-SA" baseline="0" dirty="0" smtClean="0"/>
                        <a:t> والتي تساعد على تخثر الدم</a:t>
                      </a:r>
                      <a:endParaRPr lang="ar-SA" dirty="0"/>
                    </a:p>
                  </a:txBody>
                  <a:tcPr/>
                </a:tc>
                <a:tc>
                  <a:txBody>
                    <a:bodyPr/>
                    <a:lstStyle/>
                    <a:p>
                      <a:pPr algn="r" rtl="1"/>
                      <a:r>
                        <a:rPr lang="ar-SA" dirty="0" smtClean="0"/>
                        <a:t>تؤخذ</a:t>
                      </a:r>
                      <a:r>
                        <a:rPr lang="ar-SA" baseline="0" dirty="0" smtClean="0"/>
                        <a:t> بوصفة طبية فقط ويجب إ</a:t>
                      </a:r>
                      <a:r>
                        <a:rPr lang="ar-JO" baseline="0" dirty="0" smtClean="0"/>
                        <a:t>س</a:t>
                      </a:r>
                      <a:r>
                        <a:rPr lang="ar-SA" baseline="0" dirty="0" smtClean="0"/>
                        <a:t>تشارة الطبيب عن</a:t>
                      </a:r>
                      <a:r>
                        <a:rPr lang="ar-JO" baseline="0" dirty="0" smtClean="0"/>
                        <a:t>د</a:t>
                      </a:r>
                      <a:r>
                        <a:rPr lang="ar-SA" baseline="0" dirty="0" smtClean="0"/>
                        <a:t> تناولها، يجب عدم تناولها مع الخضراوات الورقية الخضراء أو الكبدة مثلا</a:t>
                      </a:r>
                      <a:endParaRPr lang="ar-SA" dirty="0"/>
                    </a:p>
                  </a:txBody>
                  <a:tcPr/>
                </a:tc>
              </a:tr>
              <a:tr h="1837778">
                <a:tc>
                  <a:txBody>
                    <a:bodyPr/>
                    <a:lstStyle/>
                    <a:p>
                      <a:pPr algn="r" rtl="1"/>
                      <a:r>
                        <a:rPr lang="ar-SA" dirty="0" smtClean="0"/>
                        <a:t>مضادات التشنج والنوبات</a:t>
                      </a:r>
                      <a:endParaRPr lang="ar-SA" dirty="0"/>
                    </a:p>
                  </a:txBody>
                  <a:tcPr/>
                </a:tc>
                <a:tc>
                  <a:txBody>
                    <a:bodyPr/>
                    <a:lstStyle/>
                    <a:p>
                      <a:pPr algn="r" rtl="1"/>
                      <a:r>
                        <a:rPr lang="ar-SA" dirty="0" smtClean="0"/>
                        <a:t>الهدف منها منع النوبات</a:t>
                      </a:r>
                      <a:r>
                        <a:rPr lang="ar-JO" dirty="0" smtClean="0"/>
                        <a:t> والتشنجات</a:t>
                      </a:r>
                      <a:endParaRPr lang="ar-SA" dirty="0"/>
                    </a:p>
                  </a:txBody>
                  <a:tcPr/>
                </a:tc>
                <a:tc>
                  <a:txBody>
                    <a:bodyPr/>
                    <a:lstStyle/>
                    <a:p>
                      <a:pPr algn="r" rtl="1"/>
                      <a:r>
                        <a:rPr lang="ar-SA" dirty="0" smtClean="0"/>
                        <a:t>تؤخذ</a:t>
                      </a:r>
                      <a:r>
                        <a:rPr lang="ar-SA" baseline="0" dirty="0" smtClean="0"/>
                        <a:t> بوصفة طبية فقط وعند تناولها يجب التأكد من مستوى فيتامين </a:t>
                      </a:r>
                      <a:r>
                        <a:rPr lang="en-US" baseline="0" dirty="0" smtClean="0"/>
                        <a:t>D</a:t>
                      </a:r>
                      <a:r>
                        <a:rPr lang="ar-SA" baseline="0" dirty="0" smtClean="0"/>
                        <a:t> وحامض الفوليك </a:t>
                      </a:r>
                      <a:r>
                        <a:rPr lang="ar-JO" baseline="0" dirty="0" smtClean="0"/>
                        <a:t>ومعرفة مصادرهم </a:t>
                      </a:r>
                      <a:r>
                        <a:rPr lang="ar-SA" baseline="0" dirty="0" smtClean="0"/>
                        <a:t>لضمان فعالية الدواء وعدم حدوث مضاعفات يمكن تجنب</a:t>
                      </a:r>
                      <a:r>
                        <a:rPr lang="ar-JO" baseline="0" dirty="0" smtClean="0"/>
                        <a:t>ه</a:t>
                      </a:r>
                      <a:r>
                        <a:rPr lang="ar-SA" baseline="0" dirty="0" smtClean="0"/>
                        <a:t>ا</a:t>
                      </a:r>
                      <a:r>
                        <a:rPr lang="ar-JO" baseline="0" dirty="0" smtClean="0"/>
                        <a:t>، يجب مراجعة أخصائي التغذية للتأكد من تناول الغذاء المناسب</a:t>
                      </a:r>
                      <a:r>
                        <a:rPr lang="ar-SA" baseline="0" dirty="0" smtClean="0"/>
                        <a:t> </a:t>
                      </a:r>
                      <a:endParaRPr lang="ar-SA" dirty="0"/>
                    </a:p>
                  </a:txBody>
                  <a:tcPr/>
                </a:tc>
              </a:tr>
              <a:tr h="2182361">
                <a:tc>
                  <a:txBody>
                    <a:bodyPr/>
                    <a:lstStyle/>
                    <a:p>
                      <a:pPr algn="r" rtl="1"/>
                      <a:r>
                        <a:rPr lang="ar-SA" dirty="0" smtClean="0"/>
                        <a:t>أدوية</a:t>
                      </a:r>
                      <a:r>
                        <a:rPr lang="ar-SA" baseline="0" dirty="0" smtClean="0"/>
                        <a:t> الحساسية أو مضادات الهستامين</a:t>
                      </a:r>
                      <a:endParaRPr lang="ar-SA" dirty="0"/>
                    </a:p>
                  </a:txBody>
                  <a:tcPr/>
                </a:tc>
                <a:tc>
                  <a:txBody>
                    <a:bodyPr/>
                    <a:lstStyle/>
                    <a:p>
                      <a:pPr algn="r" rtl="1"/>
                      <a:r>
                        <a:rPr lang="ar-SA" dirty="0" smtClean="0"/>
                        <a:t>الهدف</a:t>
                      </a:r>
                      <a:r>
                        <a:rPr lang="ar-SA" baseline="0" dirty="0" smtClean="0"/>
                        <a:t> منها منع أو تخفيف أعراض الحساسية وقد تزيد من الشعور بالدوخة والشعور بالجوع لذا ممكن أن يكون هنالك زيادة في الوزن إن تم تناول الغذاء بشراهة </a:t>
                      </a:r>
                      <a:endParaRPr lang="ar-SA" dirty="0"/>
                    </a:p>
                  </a:txBody>
                  <a:tcPr/>
                </a:tc>
                <a:tc>
                  <a:txBody>
                    <a:bodyPr/>
                    <a:lstStyle/>
                    <a:p>
                      <a:pPr algn="r" rtl="1"/>
                      <a:r>
                        <a:rPr lang="ar-SA" dirty="0" smtClean="0"/>
                        <a:t>يجب عدم تناول أي</a:t>
                      </a:r>
                      <a:r>
                        <a:rPr lang="ar-SA" baseline="0" dirty="0" smtClean="0"/>
                        <a:t> مهديء معها فقد تزيد من الشعور بالدوخة </a:t>
                      </a:r>
                      <a:r>
                        <a:rPr lang="ar-JO" baseline="0" dirty="0" smtClean="0"/>
                        <a:t>ولأنها قد تزيد من الشعور بالجوع </a:t>
                      </a:r>
                      <a:r>
                        <a:rPr lang="ar-SA" baseline="0" dirty="0" smtClean="0"/>
                        <a:t>ممارسة الرياضة </a:t>
                      </a:r>
                      <a:r>
                        <a:rPr lang="ar-JO" baseline="0" dirty="0" smtClean="0"/>
                        <a:t> </a:t>
                      </a:r>
                      <a:r>
                        <a:rPr lang="ar-SA" baseline="0" dirty="0" smtClean="0"/>
                        <a:t>وتناول الغذاء المتوازن </a:t>
                      </a:r>
                      <a:r>
                        <a:rPr lang="ar-JO" baseline="0" dirty="0" smtClean="0"/>
                        <a:t>يعتبر مهم جدا </a:t>
                      </a:r>
                      <a:r>
                        <a:rPr lang="ar-SA" baseline="0" dirty="0" smtClean="0"/>
                        <a:t>لتجب زيادة في الوزن</a:t>
                      </a:r>
                      <a:endParaRPr lang="ar-SA" dirty="0"/>
                    </a:p>
                  </a:txBody>
                  <a:tcPr/>
                </a:tc>
              </a:tr>
            </a:tbl>
          </a:graphicData>
        </a:graphic>
      </p:graphicFrame>
    </p:spTree>
    <p:extLst>
      <p:ext uri="{BB962C8B-B14F-4D97-AF65-F5344CB8AC3E}">
        <p14:creationId xmlns:p14="http://schemas.microsoft.com/office/powerpoint/2010/main" val="2492587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773887182"/>
              </p:ext>
            </p:extLst>
          </p:nvPr>
        </p:nvGraphicFramePr>
        <p:xfrm>
          <a:off x="0" y="1"/>
          <a:ext cx="9144000" cy="6172200"/>
        </p:xfrm>
        <a:graphic>
          <a:graphicData uri="http://schemas.openxmlformats.org/drawingml/2006/table">
            <a:tbl>
              <a:tblPr rtl="1" firstRow="1" bandRow="1">
                <a:tableStyleId>{5C22544A-7EE6-4342-B048-85BDC9FD1C3A}</a:tableStyleId>
              </a:tblPr>
              <a:tblGrid>
                <a:gridCol w="3048000"/>
                <a:gridCol w="3048000"/>
                <a:gridCol w="3048000"/>
              </a:tblGrid>
              <a:tr h="412754">
                <a:tc>
                  <a:txBody>
                    <a:bodyPr/>
                    <a:lstStyle/>
                    <a:p>
                      <a:pPr algn="r" rtl="1"/>
                      <a:r>
                        <a:rPr lang="ar-JO" dirty="0" smtClean="0"/>
                        <a:t>صنف الدواء</a:t>
                      </a:r>
                      <a:endParaRPr lang="ar-SA" dirty="0"/>
                    </a:p>
                  </a:txBody>
                  <a:tcPr/>
                </a:tc>
                <a:tc>
                  <a:txBody>
                    <a:bodyPr/>
                    <a:lstStyle/>
                    <a:p>
                      <a:pPr algn="r" rtl="1"/>
                      <a:r>
                        <a:rPr lang="ar-JO" dirty="0" smtClean="0"/>
                        <a:t>الهدف منها</a:t>
                      </a:r>
                      <a:endParaRPr lang="ar-SA" dirty="0"/>
                    </a:p>
                  </a:txBody>
                  <a:tcPr/>
                </a:tc>
                <a:tc>
                  <a:txBody>
                    <a:bodyPr/>
                    <a:lstStyle/>
                    <a:p>
                      <a:pPr algn="r" rtl="1"/>
                      <a:r>
                        <a:rPr lang="ar-JO" dirty="0" smtClean="0"/>
                        <a:t>ملاحظات</a:t>
                      </a:r>
                      <a:r>
                        <a:rPr lang="ar-JO" baseline="0" dirty="0" smtClean="0"/>
                        <a:t> هامة</a:t>
                      </a:r>
                      <a:endParaRPr lang="ar-SA" dirty="0"/>
                    </a:p>
                  </a:txBody>
                  <a:tcPr/>
                </a:tc>
              </a:tr>
              <a:tr h="2304498">
                <a:tc>
                  <a:txBody>
                    <a:bodyPr/>
                    <a:lstStyle/>
                    <a:p>
                      <a:pPr algn="r" rtl="1"/>
                      <a:r>
                        <a:rPr lang="ar-SA" dirty="0" smtClean="0"/>
                        <a:t>المسهلات</a:t>
                      </a:r>
                      <a:endParaRPr lang="ar-SA" dirty="0"/>
                    </a:p>
                  </a:txBody>
                  <a:tcPr/>
                </a:tc>
                <a:tc>
                  <a:txBody>
                    <a:bodyPr/>
                    <a:lstStyle/>
                    <a:p>
                      <a:pPr algn="r" rtl="1"/>
                      <a:r>
                        <a:rPr lang="ar-SA" dirty="0" smtClean="0"/>
                        <a:t>الهدف منها معالجة الإمساك </a:t>
                      </a:r>
                      <a:endParaRPr lang="ar-SA" dirty="0"/>
                    </a:p>
                  </a:txBody>
                  <a:tcPr/>
                </a:tc>
                <a:tc>
                  <a:txBody>
                    <a:bodyPr/>
                    <a:lstStyle/>
                    <a:p>
                      <a:pPr algn="r" rtl="1"/>
                      <a:r>
                        <a:rPr lang="ar-SA" dirty="0" smtClean="0"/>
                        <a:t>لأنها</a:t>
                      </a:r>
                      <a:r>
                        <a:rPr lang="ar-SA" baseline="0" dirty="0" smtClean="0"/>
                        <a:t> تسرع من سرعة مرور الغذاء في الأمعاء فيكون إمتصاص العناصر الغذائية أقل مما قد يؤدي إلى نقص في العناصر الغذائية إن كان إستخدامها لفترات طويلة وكما من الممكن فقدان كمية كبيرة من السوائل وحدوث الجفاف، يجب إستشارة الطبيب قبل تناولها</a:t>
                      </a:r>
                      <a:endParaRPr lang="ar-SA" dirty="0"/>
                    </a:p>
                  </a:txBody>
                  <a:tcPr/>
                </a:tc>
              </a:tr>
              <a:tr h="1727474">
                <a:tc>
                  <a:txBody>
                    <a:bodyPr/>
                    <a:lstStyle/>
                    <a:p>
                      <a:pPr algn="r" rtl="1"/>
                      <a:r>
                        <a:rPr lang="ar-SA" dirty="0" smtClean="0"/>
                        <a:t>أدوية مدرة للبول</a:t>
                      </a:r>
                      <a:endParaRPr lang="ar-SA" dirty="0"/>
                    </a:p>
                  </a:txBody>
                  <a:tcPr/>
                </a:tc>
                <a:tc>
                  <a:txBody>
                    <a:bodyPr/>
                    <a:lstStyle/>
                    <a:p>
                      <a:pPr algn="r" rtl="1"/>
                      <a:r>
                        <a:rPr lang="ar-SA" dirty="0" smtClean="0"/>
                        <a:t>الهدف</a:t>
                      </a:r>
                      <a:r>
                        <a:rPr lang="ar-SA" baseline="0" dirty="0" smtClean="0"/>
                        <a:t> منها التخلص من سوائل ومعادن زائدة</a:t>
                      </a:r>
                      <a:endParaRPr lang="ar-SA" dirty="0"/>
                    </a:p>
                  </a:txBody>
                  <a:tcPr/>
                </a:tc>
                <a:tc>
                  <a:txBody>
                    <a:bodyPr/>
                    <a:lstStyle/>
                    <a:p>
                      <a:pPr algn="r" rtl="1"/>
                      <a:r>
                        <a:rPr lang="ar-SA" dirty="0" smtClean="0"/>
                        <a:t>بحاجة</a:t>
                      </a:r>
                      <a:r>
                        <a:rPr lang="ar-SA" baseline="0" dirty="0" smtClean="0"/>
                        <a:t> لوصفة طبية، ولأنها مدرة للبول فيجب الحذر منها حيث أن خسارة السوائل بكثرة قد يؤدي إلى خسارة كمية كبيرة من المعادن المهمة، يجب </a:t>
                      </a:r>
                      <a:r>
                        <a:rPr lang="ar-JO" baseline="0" dirty="0" smtClean="0"/>
                        <a:t>إس</a:t>
                      </a:r>
                      <a:r>
                        <a:rPr lang="ar-SA" baseline="0" dirty="0" smtClean="0"/>
                        <a:t>تشارة الطبيب قبل تناولها</a:t>
                      </a:r>
                      <a:endParaRPr lang="ar-SA" dirty="0"/>
                    </a:p>
                  </a:txBody>
                  <a:tcPr/>
                </a:tc>
              </a:tr>
              <a:tr h="1727474">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dirty="0" smtClean="0"/>
                        <a:t>أدوية</a:t>
                      </a:r>
                      <a:r>
                        <a:rPr lang="ar-SA" baseline="0" dirty="0" smtClean="0"/>
                        <a:t> ضغط الدم </a:t>
                      </a:r>
                      <a:endParaRPr lang="ar-SA" dirty="0" smtClean="0"/>
                    </a:p>
                    <a:p>
                      <a:pPr algn="r" rtl="1"/>
                      <a:endParaRPr lang="ar-SA"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dirty="0" smtClean="0"/>
                        <a:t>الهدف منها تخفيف</a:t>
                      </a:r>
                      <a:r>
                        <a:rPr lang="ar-SA" baseline="0" dirty="0" smtClean="0"/>
                        <a:t> ضغط الدم المرتفع وقد تؤثر على توازن بعض المعادن كا</a:t>
                      </a:r>
                      <a:r>
                        <a:rPr lang="ar-JO" baseline="0" dirty="0" smtClean="0"/>
                        <a:t>ل</a:t>
                      </a:r>
                      <a:r>
                        <a:rPr lang="ar-SA" baseline="0" dirty="0" smtClean="0"/>
                        <a:t>كالسيوم</a:t>
                      </a:r>
                      <a:r>
                        <a:rPr lang="ar-JO" baseline="0" dirty="0" smtClean="0"/>
                        <a:t> و</a:t>
                      </a:r>
                      <a:r>
                        <a:rPr lang="ar-SA" baseline="0" dirty="0" smtClean="0"/>
                        <a:t> البوتاسيوم </a:t>
                      </a:r>
                      <a:endParaRPr lang="ar-SA" dirty="0" smtClean="0"/>
                    </a:p>
                    <a:p>
                      <a:pPr algn="r" rtl="1"/>
                      <a:endParaRPr lang="ar-SA"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dirty="0" smtClean="0"/>
                        <a:t>بحاجة لوصفة طبية</a:t>
                      </a:r>
                      <a:r>
                        <a:rPr lang="ar-JO" dirty="0" smtClean="0"/>
                        <a:t> و</a:t>
                      </a:r>
                      <a:r>
                        <a:rPr lang="ar-SA" dirty="0" smtClean="0"/>
                        <a:t> يجب إستشارة الطبيب وتناول</a:t>
                      </a:r>
                      <a:r>
                        <a:rPr lang="ar-SA" baseline="0" dirty="0" smtClean="0"/>
                        <a:t> غذاء متوازن لتجنب حدوث نقص أو زيادة في بعض المعادن</a:t>
                      </a:r>
                      <a:endParaRPr lang="ar-SA" dirty="0" smtClean="0"/>
                    </a:p>
                    <a:p>
                      <a:pPr algn="r" rtl="1"/>
                      <a:endParaRPr lang="ar-SA" dirty="0"/>
                    </a:p>
                  </a:txBody>
                  <a:tcPr/>
                </a:tc>
              </a:tr>
            </a:tbl>
          </a:graphicData>
        </a:graphic>
      </p:graphicFrame>
    </p:spTree>
    <p:extLst>
      <p:ext uri="{BB962C8B-B14F-4D97-AF65-F5344CB8AC3E}">
        <p14:creationId xmlns:p14="http://schemas.microsoft.com/office/powerpoint/2010/main" val="3553372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609600"/>
          <a:ext cx="8229600" cy="5455920"/>
        </p:xfrm>
        <a:graphic>
          <a:graphicData uri="http://schemas.openxmlformats.org/drawingml/2006/table">
            <a:tbl>
              <a:tblPr firstRow="1" bandRow="1">
                <a:tableStyleId>{5C22544A-7EE6-4342-B048-85BDC9FD1C3A}</a:tableStyleId>
              </a:tblPr>
              <a:tblGrid>
                <a:gridCol w="2743200"/>
                <a:gridCol w="2743200"/>
                <a:gridCol w="2743200"/>
              </a:tblGrid>
              <a:tr h="609600">
                <a:tc>
                  <a:txBody>
                    <a:bodyPr/>
                    <a:lstStyle/>
                    <a:p>
                      <a:pPr algn="r"/>
                      <a:r>
                        <a:rPr lang="ar-JO" dirty="0" smtClean="0"/>
                        <a:t>ملاحظات هامة </a:t>
                      </a:r>
                      <a:endParaRPr lang="en-US" dirty="0"/>
                    </a:p>
                  </a:txBody>
                  <a:tcPr/>
                </a:tc>
                <a:tc>
                  <a:txBody>
                    <a:bodyPr/>
                    <a:lstStyle/>
                    <a:p>
                      <a:pPr algn="r"/>
                      <a:r>
                        <a:rPr lang="ar-JO" dirty="0" smtClean="0"/>
                        <a:t>الهدف منه</a:t>
                      </a:r>
                      <a:endParaRPr lang="en-US" dirty="0"/>
                    </a:p>
                  </a:txBody>
                  <a:tcPr/>
                </a:tc>
                <a:tc>
                  <a:txBody>
                    <a:bodyPr/>
                    <a:lstStyle/>
                    <a:p>
                      <a:pPr algn="r"/>
                      <a:r>
                        <a:rPr lang="ar-JO" dirty="0" smtClean="0"/>
                        <a:t>صنف</a:t>
                      </a:r>
                      <a:r>
                        <a:rPr lang="ar-JO" baseline="0" dirty="0" smtClean="0"/>
                        <a:t> الدواء</a:t>
                      </a:r>
                      <a:endParaRPr lang="en-US" dirty="0"/>
                    </a:p>
                  </a:txBody>
                  <a:tcPr/>
                </a:tc>
              </a:tr>
              <a:tr h="37084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dirty="0" smtClean="0"/>
                        <a:t>بحاجة</a:t>
                      </a:r>
                      <a:r>
                        <a:rPr lang="ar-JO" baseline="0" dirty="0" smtClean="0"/>
                        <a:t> إلى وصفة</a:t>
                      </a:r>
                      <a:r>
                        <a:rPr lang="ar-SA" baseline="0" dirty="0" smtClean="0"/>
                        <a:t> طبية، ممكن أن تؤدي إلى تخفيف إمتصاص الفيتامينات الذائبة في الدهون، وبعض الفيتامينات والمعادن الأخرى لذا يرجى إستشارة </a:t>
                      </a:r>
                      <a:r>
                        <a:rPr lang="ar-JO" baseline="0" dirty="0" smtClean="0"/>
                        <a:t>أخصائي التغذية للتقييم التغذوي</a:t>
                      </a:r>
                      <a:r>
                        <a:rPr lang="ar-SA" baseline="0" dirty="0" smtClean="0"/>
                        <a:t> لمعرفة إن كنت بحاجة لمكمل كالفيتامينات والمعادن </a:t>
                      </a:r>
                      <a:endParaRPr lang="ar-SA" dirty="0" smtClean="0"/>
                    </a:p>
                    <a:p>
                      <a:pPr algn="r" rtl="1"/>
                      <a:endParaRPr lang="ar-SA" dirty="0"/>
                    </a:p>
                  </a:txBody>
                  <a:tcPr/>
                </a:tc>
                <a:tc>
                  <a:txBody>
                    <a:bodyPr/>
                    <a:lstStyle/>
                    <a:p>
                      <a:pPr algn="r" rtl="1"/>
                      <a:r>
                        <a:rPr lang="ar-SA" dirty="0" smtClean="0"/>
                        <a:t>الهدف تخفيف الكولسترول</a:t>
                      </a:r>
                      <a:r>
                        <a:rPr lang="ar-SA" baseline="0" dirty="0" smtClean="0"/>
                        <a:t> في الدم</a:t>
                      </a:r>
                      <a:endParaRPr lang="ar-SA"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dirty="0" smtClean="0"/>
                        <a:t>أدوية الكولسترول</a:t>
                      </a:r>
                    </a:p>
                    <a:p>
                      <a:pPr algn="r" rtl="1"/>
                      <a:endParaRPr lang="en-US" dirty="0" smtClean="0"/>
                    </a:p>
                  </a:txBody>
                  <a:tcPr/>
                </a:tc>
              </a:tr>
              <a:tr h="37084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dirty="0" smtClean="0"/>
                        <a:t>تناولها</a:t>
                      </a:r>
                      <a:r>
                        <a:rPr lang="ar-SA" baseline="0" dirty="0" smtClean="0"/>
                        <a:t> بشكل متكرر ولفترات طويلة قد يؤذي المعدة ويحدث تقرحات</a:t>
                      </a:r>
                      <a:endParaRPr lang="ar-JO" baseline="0"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ar-JO" dirty="0" smtClean="0"/>
                        <a:t>ويفضل </a:t>
                      </a:r>
                      <a:r>
                        <a:rPr lang="ar-SA" dirty="0" smtClean="0"/>
                        <a:t>عدم تناولها لفترات طويلة وتناولها</a:t>
                      </a:r>
                      <a:r>
                        <a:rPr lang="ar-SA" baseline="0" dirty="0" smtClean="0"/>
                        <a:t> مع الغذاء وإن كانت لفترات طويلة  فيجب إستشارة الطبيب</a:t>
                      </a:r>
                      <a:endParaRPr lang="ar-SA" dirty="0" smtClean="0"/>
                    </a:p>
                    <a:p>
                      <a:pPr marL="0" marR="0" indent="0" algn="r" defTabSz="914400" rtl="1" eaLnBrk="1" fontAlgn="auto" latinLnBrk="0" hangingPunct="1">
                        <a:lnSpc>
                          <a:spcPct val="100000"/>
                        </a:lnSpc>
                        <a:spcBef>
                          <a:spcPts val="0"/>
                        </a:spcBef>
                        <a:spcAft>
                          <a:spcPts val="0"/>
                        </a:spcAft>
                        <a:buClrTx/>
                        <a:buSzTx/>
                        <a:buFontTx/>
                        <a:buNone/>
                        <a:tabLst/>
                        <a:defRPr/>
                      </a:pPr>
                      <a:endParaRPr lang="ar-SA" dirty="0" smtClean="0"/>
                    </a:p>
                    <a:p>
                      <a:pPr algn="r" rtl="1"/>
                      <a:endParaRPr lang="ar-SA" dirty="0"/>
                    </a:p>
                  </a:txBody>
                  <a:tcPr/>
                </a:tc>
                <a:tc>
                  <a:txBody>
                    <a:bodyPr/>
                    <a:lstStyle/>
                    <a:p>
                      <a:pPr algn="r" rtl="1"/>
                      <a:r>
                        <a:rPr lang="ar-JO" dirty="0" smtClean="0"/>
                        <a:t>تخفيف</a:t>
                      </a:r>
                      <a:r>
                        <a:rPr lang="ar-JO" baseline="0" dirty="0" smtClean="0"/>
                        <a:t> الإلتهابات</a:t>
                      </a:r>
                      <a:endParaRPr lang="ar-JO" dirty="0" smtClean="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dirty="0" smtClean="0"/>
                        <a:t>مضادات الإلتهابات</a:t>
                      </a:r>
                    </a:p>
                    <a:p>
                      <a:pPr algn="r" rtl="1"/>
                      <a:endParaRPr lang="ar-JO" dirty="0" smtClean="0"/>
                    </a:p>
                  </a:txBody>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TotalTime>
  <Words>831</Words>
  <Application>Microsoft Office PowerPoint</Application>
  <PresentationFormat>عرض على الشاشة (3:4)‏</PresentationFormat>
  <Paragraphs>89</Paragraphs>
  <Slides>10</Slides>
  <Notes>0</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Office Theme</vt:lpstr>
      <vt:lpstr>الإستخدام السليم للأدوية</vt:lpstr>
      <vt:lpstr>الأدوية من غير وصفة طبية</vt:lpstr>
      <vt:lpstr>الأدوية من غير وصفة طبية</vt:lpstr>
      <vt:lpstr>الأدوية من غير وصفة طبية</vt:lpstr>
      <vt:lpstr>المضادات الحيوية</vt:lpstr>
      <vt:lpstr>تفاعل الغذاء مع الدواء</vt:lpstr>
      <vt:lpstr>عرض تقديمي في PowerPoint</vt:lpstr>
      <vt:lpstr>عرض تقديمي في PowerPoint</vt:lpstr>
      <vt:lpstr>عرض تقديمي في PowerPoint</vt:lpstr>
      <vt:lpstr>إرشادات عامة</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الأدوية والمكملات الغذائية</dc:title>
  <dc:creator>HP User</dc:creator>
  <cp:lastModifiedBy>‏‏مستخدم Windows</cp:lastModifiedBy>
  <cp:revision>25</cp:revision>
  <dcterms:created xsi:type="dcterms:W3CDTF">2017-11-15T20:22:26Z</dcterms:created>
  <dcterms:modified xsi:type="dcterms:W3CDTF">2020-04-28T18:32:38Z</dcterms:modified>
</cp:coreProperties>
</file>