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985" autoAdjust="0"/>
    <p:restoredTop sz="94660"/>
  </p:normalViewPr>
  <p:slideViewPr>
    <p:cSldViewPr snapToGrid="0">
      <p:cViewPr>
        <p:scale>
          <a:sx n="82" d="100"/>
          <a:sy n="82" d="100"/>
        </p:scale>
        <p:origin x="708" y="6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B404FC-AE1D-4A63-9FB0-FC1091FDC190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DBB1785-3D63-4E07-B7E3-DF9A8D643AFD}">
      <dgm:prSet phldrT="[Text]"/>
      <dgm:spPr/>
      <dgm:t>
        <a:bodyPr/>
        <a:lstStyle/>
        <a:p>
          <a:pPr rtl="1"/>
          <a:r>
            <a:rPr lang="ar-SA" dirty="0" smtClean="0"/>
            <a:t>تغيير في النمط الحياتي</a:t>
          </a:r>
          <a:endParaRPr lang="ar-SA" dirty="0"/>
        </a:p>
      </dgm:t>
    </dgm:pt>
    <dgm:pt modelId="{5D4F0438-29E9-4C42-8D18-5C159D33735F}" type="parTrans" cxnId="{B2BA39AE-D630-42B4-B316-1F001190E70A}">
      <dgm:prSet/>
      <dgm:spPr/>
      <dgm:t>
        <a:bodyPr/>
        <a:lstStyle/>
        <a:p>
          <a:pPr rtl="1"/>
          <a:endParaRPr lang="ar-SA"/>
        </a:p>
      </dgm:t>
    </dgm:pt>
    <dgm:pt modelId="{9F312450-923A-48BB-92B5-4DBD20845B0C}" type="sibTrans" cxnId="{B2BA39AE-D630-42B4-B316-1F001190E70A}">
      <dgm:prSet/>
      <dgm:spPr/>
      <dgm:t>
        <a:bodyPr/>
        <a:lstStyle/>
        <a:p>
          <a:pPr rtl="1"/>
          <a:endParaRPr lang="ar-SA"/>
        </a:p>
      </dgm:t>
    </dgm:pt>
    <dgm:pt modelId="{F3D55E0A-2BE8-4A84-B3BC-308D1F78B7DF}">
      <dgm:prSet phldrT="[Text]"/>
      <dgm:spPr/>
      <dgm:t>
        <a:bodyPr/>
        <a:lstStyle/>
        <a:p>
          <a:pPr rtl="1"/>
          <a:r>
            <a:rPr lang="ar-SA" dirty="0" smtClean="0"/>
            <a:t>الأدوية مع تغيير في النمط الحياتي</a:t>
          </a:r>
          <a:endParaRPr lang="ar-SA" dirty="0"/>
        </a:p>
      </dgm:t>
    </dgm:pt>
    <dgm:pt modelId="{4B9A935C-AFA0-404B-82C5-A48254DA62F4}" type="parTrans" cxnId="{E8F18EC4-67C7-40D8-A305-E28035569857}">
      <dgm:prSet/>
      <dgm:spPr/>
      <dgm:t>
        <a:bodyPr/>
        <a:lstStyle/>
        <a:p>
          <a:pPr rtl="1"/>
          <a:endParaRPr lang="ar-SA"/>
        </a:p>
      </dgm:t>
    </dgm:pt>
    <dgm:pt modelId="{D9B57C5C-5EEF-49CF-B683-3665E6AC167D}" type="sibTrans" cxnId="{E8F18EC4-67C7-40D8-A305-E28035569857}">
      <dgm:prSet/>
      <dgm:spPr/>
      <dgm:t>
        <a:bodyPr/>
        <a:lstStyle/>
        <a:p>
          <a:pPr rtl="1"/>
          <a:endParaRPr lang="ar-SA"/>
        </a:p>
      </dgm:t>
    </dgm:pt>
    <dgm:pt modelId="{8AAF9058-BB3A-45A3-B1E5-1A5A42A6E6C0}">
      <dgm:prSet phldrT="[Text]"/>
      <dgm:spPr/>
      <dgm:t>
        <a:bodyPr/>
        <a:lstStyle/>
        <a:p>
          <a:pPr rtl="1"/>
          <a:r>
            <a:rPr lang="ar-SA" dirty="0" smtClean="0"/>
            <a:t>الإنسولين مع تغيير في النمط الحياتي</a:t>
          </a:r>
          <a:endParaRPr lang="ar-SA" dirty="0"/>
        </a:p>
      </dgm:t>
    </dgm:pt>
    <dgm:pt modelId="{B3234CB5-8763-4817-92A4-5FB43D599476}" type="parTrans" cxnId="{5E403AD3-8D2D-4A8B-BA1E-C6EE507B2CC4}">
      <dgm:prSet/>
      <dgm:spPr/>
      <dgm:t>
        <a:bodyPr/>
        <a:lstStyle/>
        <a:p>
          <a:pPr rtl="1"/>
          <a:endParaRPr lang="ar-SA"/>
        </a:p>
      </dgm:t>
    </dgm:pt>
    <dgm:pt modelId="{61B10A2C-7F70-4B62-95A7-BAA7013546A1}" type="sibTrans" cxnId="{5E403AD3-8D2D-4A8B-BA1E-C6EE507B2CC4}">
      <dgm:prSet/>
      <dgm:spPr/>
      <dgm:t>
        <a:bodyPr/>
        <a:lstStyle/>
        <a:p>
          <a:pPr rtl="1"/>
          <a:endParaRPr lang="ar-SA"/>
        </a:p>
      </dgm:t>
    </dgm:pt>
    <dgm:pt modelId="{13869895-C3F3-4AFC-962F-EC485727151C}" type="pres">
      <dgm:prSet presAssocID="{20B404FC-AE1D-4A63-9FB0-FC1091FDC190}" presName="CompostProcess" presStyleCnt="0">
        <dgm:presLayoutVars>
          <dgm:dir/>
          <dgm:resizeHandles val="exact"/>
        </dgm:presLayoutVars>
      </dgm:prSet>
      <dgm:spPr/>
    </dgm:pt>
    <dgm:pt modelId="{C1BD3B53-372B-4847-9B6C-9884ADB0B601}" type="pres">
      <dgm:prSet presAssocID="{20B404FC-AE1D-4A63-9FB0-FC1091FDC190}" presName="arrow" presStyleLbl="bgShp" presStyleIdx="0" presStyleCnt="1" custLinFactNeighborX="2428" custLinFactNeighborY="-12641"/>
      <dgm:spPr/>
    </dgm:pt>
    <dgm:pt modelId="{F617B970-EBDF-45AA-9945-4B3A85DADEAA}" type="pres">
      <dgm:prSet presAssocID="{20B404FC-AE1D-4A63-9FB0-FC1091FDC190}" presName="linearProcess" presStyleCnt="0"/>
      <dgm:spPr/>
    </dgm:pt>
    <dgm:pt modelId="{B1D8E277-A059-497A-ABEF-BC2381F2F7F8}" type="pres">
      <dgm:prSet presAssocID="{ADBB1785-3D63-4E07-B7E3-DF9A8D643AFD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D21760BE-0028-46E6-AB6B-F3C99DE93EDA}" type="pres">
      <dgm:prSet presAssocID="{9F312450-923A-48BB-92B5-4DBD20845B0C}" presName="sibTrans" presStyleCnt="0"/>
      <dgm:spPr/>
    </dgm:pt>
    <dgm:pt modelId="{D94C3C82-3801-4BBE-AE7E-99C5A8BA0B88}" type="pres">
      <dgm:prSet presAssocID="{F3D55E0A-2BE8-4A84-B3BC-308D1F78B7DF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DA25C65-9AAC-4470-A552-BCFE2418122A}" type="pres">
      <dgm:prSet presAssocID="{D9B57C5C-5EEF-49CF-B683-3665E6AC167D}" presName="sibTrans" presStyleCnt="0"/>
      <dgm:spPr/>
    </dgm:pt>
    <dgm:pt modelId="{0B446F12-A03C-43E5-88A6-CF31261DD800}" type="pres">
      <dgm:prSet presAssocID="{8AAF9058-BB3A-45A3-B1E5-1A5A42A6E6C0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25866FF0-8A44-4F5D-B429-B3E8B34EEA5A}" type="presOf" srcId="{8AAF9058-BB3A-45A3-B1E5-1A5A42A6E6C0}" destId="{0B446F12-A03C-43E5-88A6-CF31261DD800}" srcOrd="0" destOrd="0" presId="urn:microsoft.com/office/officeart/2005/8/layout/hProcess9"/>
    <dgm:cxn modelId="{E8F18EC4-67C7-40D8-A305-E28035569857}" srcId="{20B404FC-AE1D-4A63-9FB0-FC1091FDC190}" destId="{F3D55E0A-2BE8-4A84-B3BC-308D1F78B7DF}" srcOrd="1" destOrd="0" parTransId="{4B9A935C-AFA0-404B-82C5-A48254DA62F4}" sibTransId="{D9B57C5C-5EEF-49CF-B683-3665E6AC167D}"/>
    <dgm:cxn modelId="{FA587736-73B8-4691-95DA-DC0CDA8C8978}" type="presOf" srcId="{F3D55E0A-2BE8-4A84-B3BC-308D1F78B7DF}" destId="{D94C3C82-3801-4BBE-AE7E-99C5A8BA0B88}" srcOrd="0" destOrd="0" presId="urn:microsoft.com/office/officeart/2005/8/layout/hProcess9"/>
    <dgm:cxn modelId="{B2BA39AE-D630-42B4-B316-1F001190E70A}" srcId="{20B404FC-AE1D-4A63-9FB0-FC1091FDC190}" destId="{ADBB1785-3D63-4E07-B7E3-DF9A8D643AFD}" srcOrd="0" destOrd="0" parTransId="{5D4F0438-29E9-4C42-8D18-5C159D33735F}" sibTransId="{9F312450-923A-48BB-92B5-4DBD20845B0C}"/>
    <dgm:cxn modelId="{5E403AD3-8D2D-4A8B-BA1E-C6EE507B2CC4}" srcId="{20B404FC-AE1D-4A63-9FB0-FC1091FDC190}" destId="{8AAF9058-BB3A-45A3-B1E5-1A5A42A6E6C0}" srcOrd="2" destOrd="0" parTransId="{B3234CB5-8763-4817-92A4-5FB43D599476}" sibTransId="{61B10A2C-7F70-4B62-95A7-BAA7013546A1}"/>
    <dgm:cxn modelId="{27B2B09A-D7E8-4441-A113-AFB27EA78BEB}" type="presOf" srcId="{20B404FC-AE1D-4A63-9FB0-FC1091FDC190}" destId="{13869895-C3F3-4AFC-962F-EC485727151C}" srcOrd="0" destOrd="0" presId="urn:microsoft.com/office/officeart/2005/8/layout/hProcess9"/>
    <dgm:cxn modelId="{172180D7-D4CA-4969-8D10-C46B598AD5D0}" type="presOf" srcId="{ADBB1785-3D63-4E07-B7E3-DF9A8D643AFD}" destId="{B1D8E277-A059-497A-ABEF-BC2381F2F7F8}" srcOrd="0" destOrd="0" presId="urn:microsoft.com/office/officeart/2005/8/layout/hProcess9"/>
    <dgm:cxn modelId="{252D4F3E-D1EC-4F85-94F0-63772107066C}" type="presParOf" srcId="{13869895-C3F3-4AFC-962F-EC485727151C}" destId="{C1BD3B53-372B-4847-9B6C-9884ADB0B601}" srcOrd="0" destOrd="0" presId="urn:microsoft.com/office/officeart/2005/8/layout/hProcess9"/>
    <dgm:cxn modelId="{4553D7A0-3DB8-4489-AE3A-D7620BA2245A}" type="presParOf" srcId="{13869895-C3F3-4AFC-962F-EC485727151C}" destId="{F617B970-EBDF-45AA-9945-4B3A85DADEAA}" srcOrd="1" destOrd="0" presId="urn:microsoft.com/office/officeart/2005/8/layout/hProcess9"/>
    <dgm:cxn modelId="{100713D5-703B-4285-BF2F-E173BABC5EFC}" type="presParOf" srcId="{F617B970-EBDF-45AA-9945-4B3A85DADEAA}" destId="{B1D8E277-A059-497A-ABEF-BC2381F2F7F8}" srcOrd="0" destOrd="0" presId="urn:microsoft.com/office/officeart/2005/8/layout/hProcess9"/>
    <dgm:cxn modelId="{5F7C24D8-6B08-4AA8-83D6-7CF2019C2739}" type="presParOf" srcId="{F617B970-EBDF-45AA-9945-4B3A85DADEAA}" destId="{D21760BE-0028-46E6-AB6B-F3C99DE93EDA}" srcOrd="1" destOrd="0" presId="urn:microsoft.com/office/officeart/2005/8/layout/hProcess9"/>
    <dgm:cxn modelId="{BB8E2ABC-045E-4D6A-AF51-73632C0012CB}" type="presParOf" srcId="{F617B970-EBDF-45AA-9945-4B3A85DADEAA}" destId="{D94C3C82-3801-4BBE-AE7E-99C5A8BA0B88}" srcOrd="2" destOrd="0" presId="urn:microsoft.com/office/officeart/2005/8/layout/hProcess9"/>
    <dgm:cxn modelId="{02730080-2006-4A97-86B5-7228C3274F87}" type="presParOf" srcId="{F617B970-EBDF-45AA-9945-4B3A85DADEAA}" destId="{BDA25C65-9AAC-4470-A552-BCFE2418122A}" srcOrd="3" destOrd="0" presId="urn:microsoft.com/office/officeart/2005/8/layout/hProcess9"/>
    <dgm:cxn modelId="{C4C5107E-718F-47E4-A5BB-2EDD6DD5459B}" type="presParOf" srcId="{F617B970-EBDF-45AA-9945-4B3A85DADEAA}" destId="{0B446F12-A03C-43E5-88A6-CF31261DD800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BD3B53-372B-4847-9B6C-9884ADB0B601}">
      <dsp:nvSpPr>
        <dsp:cNvPr id="0" name=""/>
        <dsp:cNvSpPr/>
      </dsp:nvSpPr>
      <dsp:spPr>
        <a:xfrm>
          <a:off x="548371" y="0"/>
          <a:ext cx="4873752" cy="330259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D8E277-A059-497A-ABEF-BC2381F2F7F8}">
      <dsp:nvSpPr>
        <dsp:cNvPr id="0" name=""/>
        <dsp:cNvSpPr/>
      </dsp:nvSpPr>
      <dsp:spPr>
        <a:xfrm>
          <a:off x="194300" y="990779"/>
          <a:ext cx="1720147" cy="13210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500" kern="1200" dirty="0" smtClean="0"/>
            <a:t>تغيير في النمط الحياتي</a:t>
          </a:r>
          <a:endParaRPr lang="ar-SA" sz="2500" kern="1200" dirty="0"/>
        </a:p>
      </dsp:txBody>
      <dsp:txXfrm>
        <a:off x="258788" y="1055267"/>
        <a:ext cx="1591171" cy="1192063"/>
      </dsp:txXfrm>
    </dsp:sp>
    <dsp:sp modelId="{D94C3C82-3801-4BBE-AE7E-99C5A8BA0B88}">
      <dsp:nvSpPr>
        <dsp:cNvPr id="0" name=""/>
        <dsp:cNvSpPr/>
      </dsp:nvSpPr>
      <dsp:spPr>
        <a:xfrm>
          <a:off x="2006839" y="990779"/>
          <a:ext cx="1720147" cy="13210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500" kern="1200" dirty="0" smtClean="0"/>
            <a:t>الأدوية مع تغيير في النمط الحياتي</a:t>
          </a:r>
          <a:endParaRPr lang="ar-SA" sz="2500" kern="1200" dirty="0"/>
        </a:p>
      </dsp:txBody>
      <dsp:txXfrm>
        <a:off x="2071327" y="1055267"/>
        <a:ext cx="1591171" cy="1192063"/>
      </dsp:txXfrm>
    </dsp:sp>
    <dsp:sp modelId="{0B446F12-A03C-43E5-88A6-CF31261DD800}">
      <dsp:nvSpPr>
        <dsp:cNvPr id="0" name=""/>
        <dsp:cNvSpPr/>
      </dsp:nvSpPr>
      <dsp:spPr>
        <a:xfrm>
          <a:off x="3819377" y="990779"/>
          <a:ext cx="1720147" cy="13210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500" kern="1200" dirty="0" smtClean="0"/>
            <a:t>الإنسولين مع تغيير في النمط الحياتي</a:t>
          </a:r>
          <a:endParaRPr lang="ar-SA" sz="2500" kern="1200" dirty="0"/>
        </a:p>
      </dsp:txBody>
      <dsp:txXfrm>
        <a:off x="3883865" y="1055267"/>
        <a:ext cx="1591171" cy="11920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0B0F-06AF-4694-960E-EBA6BD54C295}" type="datetimeFigureOut">
              <a:rPr lang="ar-SA" smtClean="0"/>
              <a:t>9/6/1441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FA78-A5CB-4BE1-ABE1-8FCF7EB865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87138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0B0F-06AF-4694-960E-EBA6BD54C295}" type="datetimeFigureOut">
              <a:rPr lang="ar-SA" smtClean="0"/>
              <a:t>9/6/1441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FA78-A5CB-4BE1-ABE1-8FCF7EB865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29303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0B0F-06AF-4694-960E-EBA6BD54C295}" type="datetimeFigureOut">
              <a:rPr lang="ar-SA" smtClean="0"/>
              <a:t>9/6/1441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FA78-A5CB-4BE1-ABE1-8FCF7EB865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3310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0B0F-06AF-4694-960E-EBA6BD54C295}" type="datetimeFigureOut">
              <a:rPr lang="ar-SA" smtClean="0"/>
              <a:t>9/6/1441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FA78-A5CB-4BE1-ABE1-8FCF7EB865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51164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0B0F-06AF-4694-960E-EBA6BD54C295}" type="datetimeFigureOut">
              <a:rPr lang="ar-SA" smtClean="0"/>
              <a:t>9/6/1441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FA78-A5CB-4BE1-ABE1-8FCF7EB865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17153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0B0F-06AF-4694-960E-EBA6BD54C295}" type="datetimeFigureOut">
              <a:rPr lang="ar-SA" smtClean="0"/>
              <a:t>9/6/1441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FA78-A5CB-4BE1-ABE1-8FCF7EB865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4140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0B0F-06AF-4694-960E-EBA6BD54C295}" type="datetimeFigureOut">
              <a:rPr lang="ar-SA" smtClean="0"/>
              <a:t>9/6/1441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FA78-A5CB-4BE1-ABE1-8FCF7EB865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543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0B0F-06AF-4694-960E-EBA6BD54C295}" type="datetimeFigureOut">
              <a:rPr lang="ar-SA" smtClean="0"/>
              <a:t>9/6/1441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FA78-A5CB-4BE1-ABE1-8FCF7EB865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8663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0B0F-06AF-4694-960E-EBA6BD54C295}" type="datetimeFigureOut">
              <a:rPr lang="ar-SA" smtClean="0"/>
              <a:t>9/6/1441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FA78-A5CB-4BE1-ABE1-8FCF7EB865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73641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0B0F-06AF-4694-960E-EBA6BD54C295}" type="datetimeFigureOut">
              <a:rPr lang="ar-SA" smtClean="0"/>
              <a:t>9/6/1441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FA78-A5CB-4BE1-ABE1-8FCF7EB865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35303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0B0F-06AF-4694-960E-EBA6BD54C295}" type="datetimeFigureOut">
              <a:rPr lang="ar-SA" smtClean="0"/>
              <a:t>9/6/1441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FA78-A5CB-4BE1-ABE1-8FCF7EB865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9532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80B0F-06AF-4694-960E-EBA6BD54C295}" type="datetimeFigureOut">
              <a:rPr lang="ar-SA" smtClean="0"/>
              <a:t>9/6/1441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0FA78-A5CB-4BE1-ABE1-8FCF7EB865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09979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الأمراض المزمنة: السكري</a:t>
            </a:r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GENS133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63588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أمراض العصر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الثورة الصحية الأولى</a:t>
            </a:r>
          </a:p>
          <a:p>
            <a:pPr lvl="1"/>
            <a:r>
              <a:rPr lang="ar-SA" dirty="0" smtClean="0"/>
              <a:t>الأمراض السارية</a:t>
            </a:r>
          </a:p>
          <a:p>
            <a:pPr lvl="2"/>
            <a:r>
              <a:rPr lang="ar-SA" dirty="0" smtClean="0"/>
              <a:t>مثل البوليو، الكوليرا، وغيرها من ألملراض المعدية</a:t>
            </a:r>
          </a:p>
          <a:p>
            <a:pPr lvl="2"/>
            <a:endParaRPr lang="ar-SA" dirty="0"/>
          </a:p>
          <a:p>
            <a:pPr lvl="1"/>
            <a:r>
              <a:rPr lang="ar-SA" dirty="0" smtClean="0"/>
              <a:t>الثورة الثانية</a:t>
            </a:r>
          </a:p>
          <a:p>
            <a:pPr lvl="2"/>
            <a:r>
              <a:rPr lang="ar-SA" dirty="0" smtClean="0"/>
              <a:t>الأمراض المزمنة-السكري، ضغط الدم، السرطان</a:t>
            </a:r>
          </a:p>
          <a:p>
            <a:pPr lvl="2"/>
            <a:endParaRPr lang="ar-SA" dirty="0"/>
          </a:p>
          <a:p>
            <a:pPr lvl="1"/>
            <a:r>
              <a:rPr lang="ar-SA" dirty="0" smtClean="0"/>
              <a:t>الثورة الثالثة</a:t>
            </a:r>
          </a:p>
          <a:p>
            <a:pPr lvl="2"/>
            <a:r>
              <a:rPr lang="ar-SA" dirty="0" smtClean="0"/>
              <a:t>ما هي برأيكم؟</a:t>
            </a:r>
          </a:p>
        </p:txBody>
      </p:sp>
    </p:spTree>
    <p:extLst>
      <p:ext uri="{BB962C8B-B14F-4D97-AF65-F5344CB8AC3E}">
        <p14:creationId xmlns:p14="http://schemas.microsoft.com/office/powerpoint/2010/main" val="2001014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الأمراض المزمنة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4262" y="1492138"/>
            <a:ext cx="10515600" cy="4351338"/>
          </a:xfrm>
        </p:spPr>
        <p:txBody>
          <a:bodyPr/>
          <a:lstStyle/>
          <a:p>
            <a:r>
              <a:rPr lang="ar-SA" dirty="0" smtClean="0"/>
              <a:t>السكري</a:t>
            </a:r>
          </a:p>
          <a:p>
            <a:pPr lvl="1"/>
            <a:r>
              <a:rPr lang="ar-SA" dirty="0" smtClean="0"/>
              <a:t>عدم قدرة الجسم على التعامل مع الجلوكوز</a:t>
            </a:r>
          </a:p>
          <a:p>
            <a:pPr lvl="1"/>
            <a:r>
              <a:rPr lang="ar-SA" dirty="0" smtClean="0"/>
              <a:t>هرمون الإنسولين يفرزه البنكرياس ويساعد على إمتصاص الجلوكوز</a:t>
            </a:r>
          </a:p>
          <a:p>
            <a:pPr lvl="1"/>
            <a:r>
              <a:rPr lang="en-US" dirty="0" smtClean="0"/>
              <a:t>Type I</a:t>
            </a:r>
            <a:r>
              <a:rPr lang="ar-SA" dirty="0" smtClean="0"/>
              <a:t>- عدم قدرة البنكرياس على إنتاج الإنسولين</a:t>
            </a:r>
            <a:endParaRPr lang="en-US" dirty="0" smtClean="0"/>
          </a:p>
          <a:p>
            <a:pPr lvl="1"/>
            <a:r>
              <a:rPr lang="en-US" dirty="0" smtClean="0"/>
              <a:t>Type II</a:t>
            </a:r>
            <a:r>
              <a:rPr lang="ar-SA" dirty="0" smtClean="0"/>
              <a:t>- فقدان حساسية الخلايا لللإنسولين</a:t>
            </a:r>
          </a:p>
          <a:p>
            <a:pPr lvl="1"/>
            <a:endParaRPr lang="ar-SA" dirty="0" smtClean="0"/>
          </a:p>
          <a:p>
            <a:r>
              <a:rPr lang="ar-SA" dirty="0" smtClean="0"/>
              <a:t>تشخيصه</a:t>
            </a:r>
          </a:p>
          <a:p>
            <a:pPr marL="0" indent="0">
              <a:buNone/>
            </a:pPr>
            <a:endParaRPr lang="en-US" dirty="0" smtClean="0"/>
          </a:p>
          <a:p>
            <a:pPr marL="1371600" lvl="3" indent="0">
              <a:buNone/>
            </a:pPr>
            <a:endParaRPr lang="en-US" dirty="0"/>
          </a:p>
          <a:p>
            <a:pPr marL="1371600" lvl="3" indent="0">
              <a:buNone/>
            </a:pPr>
            <a:endParaRPr lang="en-US" dirty="0" smtClean="0"/>
          </a:p>
          <a:p>
            <a:pPr marL="0" indent="0">
              <a:buNone/>
            </a:pPr>
            <a:endParaRPr lang="ar-S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8183" y="3589820"/>
            <a:ext cx="7840169" cy="3096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00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السكري: أسبابه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 I</a:t>
            </a:r>
            <a:r>
              <a:rPr lang="ar-SA" dirty="0" smtClean="0"/>
              <a:t>- يتم إكتشافه في فترة الطفولة</a:t>
            </a:r>
          </a:p>
          <a:p>
            <a:r>
              <a:rPr lang="en-US" dirty="0" smtClean="0"/>
              <a:t>Type II</a:t>
            </a:r>
            <a:endParaRPr lang="en-US" dirty="0"/>
          </a:p>
          <a:p>
            <a:pPr lvl="1"/>
            <a:r>
              <a:rPr lang="ar-SA" dirty="0" smtClean="0"/>
              <a:t>السمنة</a:t>
            </a:r>
          </a:p>
          <a:p>
            <a:pPr lvl="1"/>
            <a:r>
              <a:rPr lang="ar-SA" dirty="0" smtClean="0"/>
              <a:t>أمراض مختلفة</a:t>
            </a:r>
          </a:p>
          <a:p>
            <a:pPr lvl="1"/>
            <a:r>
              <a:rPr lang="ar-SA" dirty="0" smtClean="0"/>
              <a:t>قلة الحركة</a:t>
            </a:r>
          </a:p>
          <a:p>
            <a:pPr lvl="1"/>
            <a:r>
              <a:rPr lang="ar-SA" dirty="0" smtClean="0"/>
              <a:t>عادات غذائية سيئة</a:t>
            </a:r>
          </a:p>
          <a:p>
            <a:r>
              <a:rPr lang="ar-SA" dirty="0" smtClean="0"/>
              <a:t>سكري فترة الحمل</a:t>
            </a:r>
          </a:p>
          <a:p>
            <a:pPr lvl="1"/>
            <a:r>
              <a:rPr lang="ar-SA" dirty="0" smtClean="0"/>
              <a:t>فقط في فترة الحمل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3695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السكري: علاجه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 I</a:t>
            </a:r>
          </a:p>
          <a:p>
            <a:pPr lvl="1"/>
            <a:r>
              <a:rPr lang="ar-SA" dirty="0" smtClean="0"/>
              <a:t>بحاجة لللإنسولين</a:t>
            </a:r>
          </a:p>
          <a:p>
            <a:pPr lvl="1"/>
            <a:endParaRPr lang="ar-SA" dirty="0"/>
          </a:p>
          <a:p>
            <a:r>
              <a:rPr lang="en-US" dirty="0" smtClean="0"/>
              <a:t>Type II</a:t>
            </a:r>
          </a:p>
          <a:p>
            <a:pPr marL="0" indent="0">
              <a:buNone/>
            </a:pPr>
            <a:endParaRPr lang="ar-SA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352198113"/>
              </p:ext>
            </p:extLst>
          </p:nvPr>
        </p:nvGraphicFramePr>
        <p:xfrm>
          <a:off x="3463963" y="3291841"/>
          <a:ext cx="5733826" cy="33025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642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تبعات السكري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ضغط الدم</a:t>
            </a:r>
          </a:p>
          <a:p>
            <a:r>
              <a:rPr lang="ar-SA" dirty="0" smtClean="0"/>
              <a:t>مشاكل الكلى</a:t>
            </a:r>
          </a:p>
          <a:p>
            <a:r>
              <a:rPr lang="ar-SA" dirty="0" smtClean="0"/>
              <a:t>مشاكل في البصر</a:t>
            </a:r>
          </a:p>
          <a:p>
            <a:r>
              <a:rPr lang="ar-SA" dirty="0" smtClean="0"/>
              <a:t>مشاكل في الجهاز العصبي </a:t>
            </a:r>
          </a:p>
          <a:p>
            <a:r>
              <a:rPr lang="ar-SA" dirty="0" smtClean="0"/>
              <a:t>السمنة إن لم يتم تغيير النمط الحياتي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79864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144</Words>
  <Application>Microsoft Office PowerPoint</Application>
  <PresentationFormat>مخصص</PresentationFormat>
  <Paragraphs>45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Office Theme</vt:lpstr>
      <vt:lpstr>الأمراض المزمنة: السكري</vt:lpstr>
      <vt:lpstr>أمراض العصر</vt:lpstr>
      <vt:lpstr>الأمراض المزمنة</vt:lpstr>
      <vt:lpstr>السكري: أسبابه</vt:lpstr>
      <vt:lpstr>السكري: علاجه</vt:lpstr>
      <vt:lpstr>تبعات السكري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الأمراض المزمنة</dc:title>
  <dc:creator>Mohanad M Kafri</dc:creator>
  <cp:lastModifiedBy>‏‏مستخدم Windows</cp:lastModifiedBy>
  <cp:revision>7</cp:revision>
  <dcterms:created xsi:type="dcterms:W3CDTF">2017-10-03T04:44:27Z</dcterms:created>
  <dcterms:modified xsi:type="dcterms:W3CDTF">2020-04-28T18:34:40Z</dcterms:modified>
</cp:coreProperties>
</file>