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985" autoAdjust="0"/>
    <p:restoredTop sz="94660"/>
  </p:normalViewPr>
  <p:slideViewPr>
    <p:cSldViewPr snapToGrid="0">
      <p:cViewPr>
        <p:scale>
          <a:sx n="82" d="100"/>
          <a:sy n="82" d="100"/>
        </p:scale>
        <p:origin x="708" y="6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1BEE1-79D2-446D-ADF1-7DCEF3F5BE24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CC7C-0B28-4FAC-B93B-92C1E50A0B56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6833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1BEE1-79D2-446D-ADF1-7DCEF3F5BE24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CC7C-0B28-4FAC-B93B-92C1E50A0B56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49363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1BEE1-79D2-446D-ADF1-7DCEF3F5BE24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CC7C-0B28-4FAC-B93B-92C1E50A0B56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23742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1BEE1-79D2-446D-ADF1-7DCEF3F5BE24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CC7C-0B28-4FAC-B93B-92C1E50A0B56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80920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1BEE1-79D2-446D-ADF1-7DCEF3F5BE24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CC7C-0B28-4FAC-B93B-92C1E50A0B56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00717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1BEE1-79D2-446D-ADF1-7DCEF3F5BE24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CC7C-0B28-4FAC-B93B-92C1E50A0B56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14951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1BEE1-79D2-446D-ADF1-7DCEF3F5BE24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CC7C-0B28-4FAC-B93B-92C1E50A0B56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50897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1BEE1-79D2-446D-ADF1-7DCEF3F5BE24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CC7C-0B28-4FAC-B93B-92C1E50A0B56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99425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1BEE1-79D2-446D-ADF1-7DCEF3F5BE24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CC7C-0B28-4FAC-B93B-92C1E50A0B56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14780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1BEE1-79D2-446D-ADF1-7DCEF3F5BE24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CC7C-0B28-4FAC-B93B-92C1E50A0B56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37581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1BEE1-79D2-446D-ADF1-7DCEF3F5BE24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CC7C-0B28-4FAC-B93B-92C1E50A0B56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81000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1BEE1-79D2-446D-ADF1-7DCEF3F5BE24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5CC7C-0B28-4FAC-B93B-92C1E50A0B56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22839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السمنة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GENS 133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445682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السمنة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ar-SA" dirty="0" smtClean="0"/>
              <a:t>السمنة هي زيادة في دهون الجسم مما يؤدي إلى زيادة الوزن الدهني وليس العضلي</a:t>
            </a:r>
          </a:p>
          <a:p>
            <a:pPr marL="0" indent="0" algn="r">
              <a:buNone/>
            </a:pPr>
            <a:endParaRPr lang="ar-SA" dirty="0" smtClean="0"/>
          </a:p>
          <a:p>
            <a:pPr algn="r"/>
            <a:r>
              <a:rPr lang="ar-SA" dirty="0" smtClean="0"/>
              <a:t>تحدث السمنة مع الوقت بسبب سهولة زيادة الوزن عند بعض الأشخاص ، أو تناول غذاء ذو سعرات حرارية عالية بشكل منتظم، أو بسبب قلة الحركة</a:t>
            </a:r>
          </a:p>
          <a:p>
            <a:pPr lvl="1"/>
            <a:r>
              <a:rPr lang="ar-SA" dirty="0" smtClean="0"/>
              <a:t>إن كانت كمية السعرات التي تتناولها في الغذاء أعلى من كمية السعرات التي تصرفها من خلال الحركة فإن زيادة الوزن أمر حتمي</a:t>
            </a:r>
          </a:p>
          <a:p>
            <a:pPr lvl="1"/>
            <a:endParaRPr lang="ar-SA" dirty="0"/>
          </a:p>
          <a:p>
            <a:r>
              <a:rPr lang="ar-SA" dirty="0" smtClean="0"/>
              <a:t>السمنة تؤدي إلى إرتفاع إحتمال الإصابة بالسكري، أمراض القلب، أمراض المفاصل، ضغط الدم، والسرطان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652049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تعريف السمنة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هل تعلم أنك لو خسرت </a:t>
            </a:r>
            <a:r>
              <a:rPr lang="en-US" dirty="0" smtClean="0"/>
              <a:t>10-5</a:t>
            </a:r>
            <a:r>
              <a:rPr lang="ar-SA" dirty="0" smtClean="0"/>
              <a:t>% من وزنك يمكن أن تقي نفسك بنسبة كبيرة من الأمراض المزمنة</a:t>
            </a:r>
          </a:p>
          <a:p>
            <a:endParaRPr lang="ar-SA" dirty="0"/>
          </a:p>
          <a:p>
            <a:endParaRPr lang="ar-SA" dirty="0" smtClean="0"/>
          </a:p>
          <a:p>
            <a:r>
              <a:rPr lang="ar-SA" dirty="0" smtClean="0"/>
              <a:t>يمكن معرفة إن كان الشخص يعاني من السمنة عن طريق حساب كتلة الجسم </a:t>
            </a:r>
            <a:r>
              <a:rPr lang="en-US" dirty="0" smtClean="0"/>
              <a:t>(BMI)</a:t>
            </a:r>
            <a:r>
              <a:rPr lang="ar-SA" dirty="0" smtClean="0"/>
              <a:t> وهو عبارة عن الوزن بالكغم تقسيم الطول تربيع بالمتر </a:t>
            </a:r>
          </a:p>
          <a:p>
            <a:pPr marL="0" indent="0">
              <a:buNone/>
            </a:pPr>
            <a:r>
              <a:rPr lang="ar-SA" dirty="0"/>
              <a:t> </a:t>
            </a:r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4" name="TextBox 3"/>
          <p:cNvSpPr txBox="1"/>
          <p:nvPr/>
        </p:nvSpPr>
        <p:spPr>
          <a:xfrm>
            <a:off x="6047537" y="4877019"/>
            <a:ext cx="851515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800" b="1" dirty="0" smtClean="0"/>
              <a:t>الوزن</a:t>
            </a:r>
            <a:endParaRPr lang="ar-SA" sz="2800" b="1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6044726" y="5389481"/>
            <a:ext cx="957431" cy="107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690068" y="5467707"/>
            <a:ext cx="1402948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800" b="1" dirty="0" smtClean="0"/>
              <a:t>(الطول)</a:t>
            </a:r>
            <a:r>
              <a:rPr lang="en-US" sz="2800" b="1" dirty="0" smtClean="0"/>
              <a:t>  </a:t>
            </a:r>
            <a:r>
              <a:rPr lang="en-US" sz="2800" b="1" baseline="30000" dirty="0" smtClean="0"/>
              <a:t>2</a:t>
            </a:r>
            <a:endParaRPr lang="ar-SA" sz="2800" b="1" baseline="30000" dirty="0"/>
          </a:p>
        </p:txBody>
      </p:sp>
    </p:spTree>
    <p:extLst>
      <p:ext uri="{BB962C8B-B14F-4D97-AF65-F5344CB8AC3E}">
        <p14:creationId xmlns:p14="http://schemas.microsoft.com/office/powerpoint/2010/main" val="860510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4020199"/>
              </p:ext>
            </p:extLst>
          </p:nvPr>
        </p:nvGraphicFramePr>
        <p:xfrm>
          <a:off x="2181113" y="2098153"/>
          <a:ext cx="7010400" cy="1854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05200"/>
                <a:gridCol w="350520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BMI (kg/m</a:t>
                      </a:r>
                      <a:r>
                        <a:rPr lang="en-US" baseline="30000" dirty="0" smtClean="0"/>
                        <a:t>2)</a:t>
                      </a:r>
                      <a:endParaRPr lang="ar-SA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التشخيص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18.5&gt;</a:t>
                      </a:r>
                      <a:r>
                        <a:rPr lang="en-US" baseline="0" dirty="0" smtClean="0"/>
                        <a:t>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تحت الوزن (</a:t>
                      </a:r>
                      <a:r>
                        <a:rPr lang="en-US" dirty="0" smtClean="0"/>
                        <a:t>(underweight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24.9-18.5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وزن</a:t>
                      </a:r>
                      <a:r>
                        <a:rPr lang="ar-SA" baseline="0" dirty="0" smtClean="0"/>
                        <a:t> طبيعي (</a:t>
                      </a:r>
                      <a:r>
                        <a:rPr lang="en-US" baseline="0" dirty="0" smtClean="0"/>
                        <a:t>normal weight</a:t>
                      </a:r>
                      <a:r>
                        <a:rPr lang="ar-SA" baseline="0" dirty="0" smtClean="0"/>
                        <a:t>)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29.9-25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وزن</a:t>
                      </a:r>
                      <a:r>
                        <a:rPr lang="ar-SA" baseline="0" dirty="0" smtClean="0"/>
                        <a:t> زائد</a:t>
                      </a:r>
                      <a:r>
                        <a:rPr lang="en-US" baseline="0" dirty="0" smtClean="0"/>
                        <a:t>  </a:t>
                      </a:r>
                      <a:r>
                        <a:rPr lang="ar-SA" baseline="0" dirty="0" smtClean="0"/>
                        <a:t> (</a:t>
                      </a:r>
                      <a:r>
                        <a:rPr lang="en-US" baseline="0" dirty="0" smtClean="0"/>
                        <a:t>Overweight</a:t>
                      </a:r>
                      <a:r>
                        <a:rPr lang="ar-SA" baseline="0" dirty="0" smtClean="0"/>
                        <a:t>)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30&lt;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سمنة</a:t>
                      </a:r>
                      <a:r>
                        <a:rPr lang="ar-SA" baseline="0" dirty="0" smtClean="0"/>
                        <a:t> (</a:t>
                      </a:r>
                      <a:r>
                        <a:rPr lang="en-US" baseline="0" dirty="0" smtClean="0"/>
                        <a:t>Obesity</a:t>
                      </a:r>
                      <a:r>
                        <a:rPr lang="ar-SA" baseline="0" dirty="0" smtClean="0"/>
                        <a:t>)</a:t>
                      </a:r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136202" y="5357308"/>
            <a:ext cx="713689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dirty="0" smtClean="0">
                <a:solidFill>
                  <a:srgbClr val="FF0000"/>
                </a:solidFill>
              </a:rPr>
              <a:t>ملاحظة:  الرياضيين والأشخاص الذين يملكون كتلة عضلية قد لا ينطبق عليهم حساب كتلة الجسم</a:t>
            </a:r>
            <a:endParaRPr lang="ar-S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398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بعض من تبعات السمنة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السكري</a:t>
            </a:r>
          </a:p>
          <a:p>
            <a:r>
              <a:rPr lang="ar-SA" dirty="0" smtClean="0"/>
              <a:t>ضغط الدم</a:t>
            </a:r>
          </a:p>
          <a:p>
            <a:r>
              <a:rPr lang="ar-SA" dirty="0" smtClean="0"/>
              <a:t>أمراض المفاصل</a:t>
            </a:r>
          </a:p>
          <a:p>
            <a:r>
              <a:rPr lang="ar-SA" dirty="0" smtClean="0"/>
              <a:t>بعض أنواع السرطان</a:t>
            </a:r>
          </a:p>
          <a:p>
            <a:r>
              <a:rPr lang="ar-SA" dirty="0" smtClean="0"/>
              <a:t>الجلطات</a:t>
            </a:r>
          </a:p>
          <a:p>
            <a:pPr marL="0" indent="0">
              <a:buNone/>
            </a:pPr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endParaRPr lang="ar-SA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872227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الوقاية من السمنة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الغذاء الصحي</a:t>
            </a:r>
          </a:p>
          <a:p>
            <a:pPr lvl="1"/>
            <a:r>
              <a:rPr lang="ar-SA" dirty="0"/>
              <a:t>تجنب تناول الدهون المشبعة بكثرة</a:t>
            </a:r>
          </a:p>
          <a:p>
            <a:pPr lvl="1"/>
            <a:r>
              <a:rPr lang="ar-SA" dirty="0"/>
              <a:t>تجنب تناول المقالي والمأكولات الجاهزة والحلويات بكثرة </a:t>
            </a:r>
          </a:p>
          <a:p>
            <a:pPr lvl="1"/>
            <a:r>
              <a:rPr lang="ar-SA" dirty="0"/>
              <a:t>تناول الخضار </a:t>
            </a:r>
            <a:r>
              <a:rPr lang="ar-SA"/>
              <a:t>والفواكه </a:t>
            </a:r>
            <a:r>
              <a:rPr lang="ar-SA" smtClean="0"/>
              <a:t>يوميا</a:t>
            </a:r>
            <a:endParaRPr lang="ar-SA" dirty="0"/>
          </a:p>
          <a:p>
            <a:pPr lvl="1"/>
            <a:r>
              <a:rPr lang="ar-SA" dirty="0"/>
              <a:t>إستبدال الدهون الحيوانية بالنباتية كزيت الزيتون</a:t>
            </a:r>
          </a:p>
          <a:p>
            <a:pPr lvl="1"/>
            <a:endParaRPr lang="ar-SA" dirty="0"/>
          </a:p>
          <a:p>
            <a:r>
              <a:rPr lang="ar-SA" dirty="0"/>
              <a:t>النشاط البدني</a:t>
            </a:r>
          </a:p>
          <a:p>
            <a:pPr lvl="1"/>
            <a:r>
              <a:rPr lang="ar-SA" dirty="0"/>
              <a:t>ممارسة الرياضة كاالركض، المشي، أو السباحة ل 30 دقيقة يوميا</a:t>
            </a:r>
          </a:p>
          <a:p>
            <a:pPr lvl="1"/>
            <a:r>
              <a:rPr lang="ar-SA" dirty="0"/>
              <a:t>إضافة تمارين </a:t>
            </a:r>
            <a:r>
              <a:rPr lang="ar-SA" dirty="0" smtClean="0"/>
              <a:t>لزيادة </a:t>
            </a:r>
            <a:r>
              <a:rPr lang="ar-SA" dirty="0"/>
              <a:t>الكتلة العضلية بشكل معتدل لرفع عمليات الأيض في الجسم</a:t>
            </a:r>
          </a:p>
          <a:p>
            <a:endParaRPr lang="ar-SA" dirty="0" smtClean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286764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247</Words>
  <Application>Microsoft Office PowerPoint</Application>
  <PresentationFormat>مخصص</PresentationFormat>
  <Paragraphs>47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Office Theme</vt:lpstr>
      <vt:lpstr>السمنة</vt:lpstr>
      <vt:lpstr>السمنة </vt:lpstr>
      <vt:lpstr>تعريف السمنة</vt:lpstr>
      <vt:lpstr>عرض تقديمي في PowerPoint</vt:lpstr>
      <vt:lpstr>بعض من تبعات السمنة</vt:lpstr>
      <vt:lpstr>الوقاية من السمنة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السمنة</dc:title>
  <dc:creator>Mohanad M Kafri</dc:creator>
  <cp:lastModifiedBy>‏‏مستخدم Windows</cp:lastModifiedBy>
  <cp:revision>5</cp:revision>
  <dcterms:created xsi:type="dcterms:W3CDTF">2017-10-12T07:15:29Z</dcterms:created>
  <dcterms:modified xsi:type="dcterms:W3CDTF">2020-04-28T18:32:17Z</dcterms:modified>
</cp:coreProperties>
</file>