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0" r:id="rId2"/>
    <p:sldId id="307" r:id="rId3"/>
    <p:sldId id="308" r:id="rId4"/>
    <p:sldId id="309" r:id="rId5"/>
    <p:sldId id="301" r:id="rId6"/>
    <p:sldId id="302" r:id="rId7"/>
    <p:sldId id="303" r:id="rId8"/>
    <p:sldId id="304" r:id="rId9"/>
    <p:sldId id="305" r:id="rId10"/>
    <p:sldId id="30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8" autoAdjust="0"/>
    <p:restoredTop sz="94660"/>
  </p:normalViewPr>
  <p:slideViewPr>
    <p:cSldViewPr showGuides="1">
      <p:cViewPr varScale="1">
        <p:scale>
          <a:sx n="47" d="100"/>
          <a:sy n="47" d="100"/>
        </p:scale>
        <p:origin x="54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A5BBB-0D43-4CD3-BAB4-EC2A091A8C45}" type="datetimeFigureOut">
              <a:rPr lang="en-US" smtClean="0"/>
              <a:pPr/>
              <a:t>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A9D39-7083-4D8B-A7CD-AFD01021B21B}" type="slidenum">
              <a:rPr lang="en-US" smtClean="0"/>
              <a:pPr/>
              <a:t>‹#›</a:t>
            </a:fld>
            <a:endParaRPr lang="en-US"/>
          </a:p>
        </p:txBody>
      </p:sp>
    </p:spTree>
    <p:extLst>
      <p:ext uri="{BB962C8B-B14F-4D97-AF65-F5344CB8AC3E}">
        <p14:creationId xmlns:p14="http://schemas.microsoft.com/office/powerpoint/2010/main" val="51236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2E7EB95-FB72-416C-8F3C-4D426EC7DB05}" type="datetimeFigureOut">
              <a:rPr lang="en-US" smtClean="0"/>
              <a:pPr/>
              <a:t>11/3/2022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7F9283B-D16C-4060-B46B-A504BE3C6F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7EB95-FB72-416C-8F3C-4D426EC7DB05}"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7EB95-FB72-416C-8F3C-4D426EC7DB05}"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7EB95-FB72-416C-8F3C-4D426EC7DB05}"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E7EB95-FB72-416C-8F3C-4D426EC7DB05}"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9283B-D16C-4060-B46B-A504BE3C6F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E7EB95-FB72-416C-8F3C-4D426EC7DB05}"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E7EB95-FB72-416C-8F3C-4D426EC7DB05}"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E7EB95-FB72-416C-8F3C-4D426EC7DB05}"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EB95-FB72-416C-8F3C-4D426EC7DB05}"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E7EB95-FB72-416C-8F3C-4D426EC7DB05}"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9283B-D16C-4060-B46B-A504BE3C6F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E7EB95-FB72-416C-8F3C-4D426EC7DB05}"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7F9283B-D16C-4060-B46B-A504BE3C6F7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7EB95-FB72-416C-8F3C-4D426EC7DB05}" type="datetimeFigureOut">
              <a:rPr lang="en-US" smtClean="0"/>
              <a:pPr/>
              <a:t>11/3/2022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F9283B-D16C-4060-B46B-A504BE3C6F7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التغذية وأهميتها</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758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الحبوب</a:t>
            </a:r>
            <a:endParaRPr lang="ar-SA" dirty="0"/>
          </a:p>
        </p:txBody>
      </p:sp>
      <p:sp>
        <p:nvSpPr>
          <p:cNvPr id="3" name="Content Placeholder 2"/>
          <p:cNvSpPr>
            <a:spLocks noGrp="1"/>
          </p:cNvSpPr>
          <p:nvPr>
            <p:ph idx="1"/>
          </p:nvPr>
        </p:nvSpPr>
        <p:spPr/>
        <p:txBody>
          <a:bodyPr/>
          <a:lstStyle/>
          <a:p>
            <a:pPr algn="r" rtl="1"/>
            <a:r>
              <a:rPr lang="ar-SA" dirty="0" smtClean="0"/>
              <a:t>مصدر الطاقة الأساسي للجسم </a:t>
            </a:r>
          </a:p>
          <a:p>
            <a:pPr algn="r" rtl="1"/>
            <a:r>
              <a:rPr lang="ar-SA" dirty="0" smtClean="0"/>
              <a:t>تحتوي على فيتامينات ب المهمة لإستخلاص الطاقة من الجسم</a:t>
            </a:r>
          </a:p>
          <a:p>
            <a:pPr algn="r" rtl="1"/>
            <a:r>
              <a:rPr lang="ar-SA" dirty="0" smtClean="0"/>
              <a:t>الحبوب الكاملة منها تحتوي على الألياف الغذائية </a:t>
            </a:r>
          </a:p>
          <a:p>
            <a:pPr algn="r" rtl="1"/>
            <a:r>
              <a:rPr lang="ar-SA" dirty="0" smtClean="0"/>
              <a:t>مهمة جدا كمصدر طاقة للعضلات العاملة</a:t>
            </a:r>
          </a:p>
          <a:p>
            <a:pPr marL="0" indent="0" algn="r" rtl="1">
              <a:buNone/>
            </a:pPr>
            <a:endParaRPr lang="ar-SA" dirty="0" smtClean="0"/>
          </a:p>
          <a:p>
            <a:pPr marL="0" indent="0">
              <a:buNone/>
            </a:pPr>
            <a:endParaRPr lang="ar-SA" dirty="0" smtClean="0"/>
          </a:p>
          <a:p>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27" y="4122079"/>
            <a:ext cx="4337051" cy="2439591"/>
          </a:xfrm>
          <a:prstGeom prst="rect">
            <a:avLst/>
          </a:prstGeom>
        </p:spPr>
      </p:pic>
    </p:spTree>
    <p:extLst>
      <p:ext uri="{BB962C8B-B14F-4D97-AF65-F5344CB8AC3E}">
        <p14:creationId xmlns:p14="http://schemas.microsoft.com/office/powerpoint/2010/main" val="266358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الكربوهيدرات</a:t>
            </a:r>
            <a:endParaRPr lang="en-US" dirty="0"/>
          </a:p>
        </p:txBody>
      </p:sp>
      <p:sp>
        <p:nvSpPr>
          <p:cNvPr id="3" name="Text Placeholder 2"/>
          <p:cNvSpPr>
            <a:spLocks noGrp="1"/>
          </p:cNvSpPr>
          <p:nvPr>
            <p:ph type="body" idx="1"/>
          </p:nvPr>
        </p:nvSpPr>
        <p:spPr/>
        <p:txBody>
          <a:bodyPr/>
          <a:lstStyle/>
          <a:p>
            <a:pPr algn="ctr"/>
            <a:r>
              <a:rPr lang="ar-JO" dirty="0" smtClean="0"/>
              <a:t>أنواعها</a:t>
            </a:r>
            <a:endParaRPr lang="en-US" dirty="0"/>
          </a:p>
        </p:txBody>
      </p:sp>
      <p:sp>
        <p:nvSpPr>
          <p:cNvPr id="5" name="Text Placeholder 4"/>
          <p:cNvSpPr>
            <a:spLocks noGrp="1"/>
          </p:cNvSpPr>
          <p:nvPr>
            <p:ph type="body" sz="half" idx="3"/>
          </p:nvPr>
        </p:nvSpPr>
        <p:spPr/>
        <p:txBody>
          <a:bodyPr/>
          <a:lstStyle/>
          <a:p>
            <a:pPr algn="ctr"/>
            <a:r>
              <a:rPr lang="ar-JO" dirty="0" smtClean="0"/>
              <a:t>الكربوهيدرات في سطور </a:t>
            </a:r>
            <a:endParaRPr lang="en-US" dirty="0"/>
          </a:p>
        </p:txBody>
      </p:sp>
      <p:sp>
        <p:nvSpPr>
          <p:cNvPr id="4" name="Content Placeholder 3"/>
          <p:cNvSpPr>
            <a:spLocks noGrp="1"/>
          </p:cNvSpPr>
          <p:nvPr>
            <p:ph sz="quarter" idx="2"/>
          </p:nvPr>
        </p:nvSpPr>
        <p:spPr>
          <a:xfrm>
            <a:off x="457200" y="2174874"/>
            <a:ext cx="4040188" cy="4302125"/>
          </a:xfrm>
        </p:spPr>
        <p:txBody>
          <a:bodyPr>
            <a:normAutofit/>
          </a:bodyPr>
          <a:lstStyle/>
          <a:p>
            <a:pPr algn="r" rtl="1"/>
            <a:r>
              <a:rPr lang="ar-JO" altLang="ar-SA" dirty="0" smtClean="0"/>
              <a:t> بطيئة الإمتصاص أو المعقدة</a:t>
            </a:r>
          </a:p>
          <a:p>
            <a:pPr algn="r" rtl="1"/>
            <a:endParaRPr lang="ar-JO" altLang="ar-SA" dirty="0" smtClean="0"/>
          </a:p>
          <a:p>
            <a:pPr algn="r" rtl="1"/>
            <a:endParaRPr lang="ar-JO" altLang="ar-SA" dirty="0" smtClean="0"/>
          </a:p>
          <a:p>
            <a:pPr algn="r" rtl="1"/>
            <a:endParaRPr lang="ar-JO" altLang="ar-SA" dirty="0" smtClean="0"/>
          </a:p>
          <a:p>
            <a:pPr algn="r" rtl="1"/>
            <a:endParaRPr lang="ar-JO" altLang="ar-SA" dirty="0" smtClean="0"/>
          </a:p>
          <a:p>
            <a:pPr algn="r" rtl="1"/>
            <a:endParaRPr lang="ar-JO" altLang="ar-SA" dirty="0" smtClean="0"/>
          </a:p>
          <a:p>
            <a:pPr algn="r" rtl="1"/>
            <a:endParaRPr lang="ar-JO" altLang="ar-SA" dirty="0" smtClean="0"/>
          </a:p>
          <a:p>
            <a:pPr algn="r" rtl="1"/>
            <a:endParaRPr lang="ar-JO" altLang="ar-SA" dirty="0" smtClean="0"/>
          </a:p>
          <a:p>
            <a:pPr algn="r" rtl="1"/>
            <a:endParaRPr lang="ar-JO" altLang="ar-SA" dirty="0" smtClean="0"/>
          </a:p>
          <a:p>
            <a:pPr algn="r" rtl="1"/>
            <a:r>
              <a:rPr lang="ar-JO" altLang="ar-SA" dirty="0" smtClean="0"/>
              <a:t>سريعة لاإمتصاص أو البسيطة</a:t>
            </a:r>
          </a:p>
          <a:p>
            <a:pPr algn="r" rtl="1">
              <a:buFont typeface="Arial" charset="0"/>
              <a:buNone/>
            </a:pPr>
            <a:endParaRPr lang="ar-JO" altLang="ar-SA" dirty="0" smtClean="0"/>
          </a:p>
          <a:p>
            <a:endParaRPr lang="en-US" dirty="0"/>
          </a:p>
        </p:txBody>
      </p:sp>
      <p:sp>
        <p:nvSpPr>
          <p:cNvPr id="7" name="Content Placeholder 2"/>
          <p:cNvSpPr>
            <a:spLocks noGrp="1"/>
          </p:cNvSpPr>
          <p:nvPr>
            <p:ph sz="quarter" idx="4"/>
          </p:nvPr>
        </p:nvSpPr>
        <p:spPr/>
        <p:txBody>
          <a:bodyPr>
            <a:normAutofit fontScale="92500"/>
          </a:bodyPr>
          <a:lstStyle/>
          <a:p>
            <a:pPr algn="r" rtl="1"/>
            <a:r>
              <a:rPr lang="ar-JO" altLang="ar-SA" dirty="0" smtClean="0"/>
              <a:t>المصدر الأساسي للطاقة يتم تخزينه في العضلات والكبد</a:t>
            </a:r>
            <a:endParaRPr lang="ar-SA" altLang="ar-SA" dirty="0" smtClean="0"/>
          </a:p>
          <a:p>
            <a:pPr lvl="1" algn="r" rtl="1"/>
            <a:r>
              <a:rPr lang="ar-SA" altLang="ar-SA" dirty="0" smtClean="0"/>
              <a:t>يمتصه الجسم (جلوكوز)</a:t>
            </a:r>
            <a:r>
              <a:rPr lang="ar-JO" altLang="ar-SA" dirty="0" smtClean="0"/>
              <a:t> </a:t>
            </a:r>
          </a:p>
          <a:p>
            <a:pPr lvl="1" algn="r" rtl="1"/>
            <a:r>
              <a:rPr lang="ar-SA" altLang="ar-SA" dirty="0" smtClean="0"/>
              <a:t>يخزنه (</a:t>
            </a:r>
            <a:r>
              <a:rPr lang="ar-JO" altLang="ar-SA" dirty="0" smtClean="0"/>
              <a:t>جلايكوجين</a:t>
            </a:r>
            <a:r>
              <a:rPr lang="ar-SA" altLang="ar-SA" dirty="0" smtClean="0"/>
              <a:t>)</a:t>
            </a:r>
            <a:endParaRPr lang="ar-JO" altLang="ar-SA" dirty="0" smtClean="0"/>
          </a:p>
          <a:p>
            <a:pPr lvl="2" algn="r" rtl="1">
              <a:buFont typeface="Arial" charset="0"/>
              <a:buNone/>
            </a:pPr>
            <a:endParaRPr lang="ar-JO" altLang="ar-SA" dirty="0" smtClean="0"/>
          </a:p>
          <a:p>
            <a:pPr algn="r" rtl="1"/>
            <a:r>
              <a:rPr lang="ar-JO" altLang="ar-SA" dirty="0" smtClean="0"/>
              <a:t>1 جرام= 4 سعرات </a:t>
            </a:r>
            <a:r>
              <a:rPr lang="ar-JO" altLang="ar-SA" smtClean="0"/>
              <a:t>حرارية </a:t>
            </a:r>
            <a:endParaRPr lang="ar-JO" altLang="ar-SA" dirty="0" smtClean="0"/>
          </a:p>
          <a:p>
            <a:pPr algn="r" rtl="1">
              <a:buFont typeface="Arial" charset="0"/>
              <a:buNone/>
            </a:pPr>
            <a:endParaRPr lang="ar-JO" altLang="ar-SA" dirty="0" smtClean="0"/>
          </a:p>
          <a:p>
            <a:pPr algn="r" rtl="1"/>
            <a:r>
              <a:rPr lang="ar-JO" altLang="ar-SA" dirty="0" smtClean="0"/>
              <a:t>مصادره </a:t>
            </a:r>
          </a:p>
          <a:p>
            <a:pPr lvl="1" algn="r" rtl="1"/>
            <a:r>
              <a:rPr lang="ar-JO" altLang="ar-SA" dirty="0" smtClean="0"/>
              <a:t>الخبز، المعكرونة، الذرة، البطاطا، الأرز، المعجنات، فواكه، الحلويات كالبسكويت, المربى، السكر، الحليب ومشتقاته</a:t>
            </a:r>
          </a:p>
          <a:p>
            <a:pPr lvl="1" algn="r" rtl="1"/>
            <a:endParaRPr lang="ar-JO" altLang="ar-SA" dirty="0" smtClean="0"/>
          </a:p>
        </p:txBody>
      </p:sp>
      <p:pic>
        <p:nvPicPr>
          <p:cNvPr id="8" name="Picture 7" descr="carbs.jpg"/>
          <p:cNvPicPr>
            <a:picLocks noChangeAspect="1"/>
          </p:cNvPicPr>
          <p:nvPr/>
        </p:nvPicPr>
        <p:blipFill>
          <a:blip r:embed="rId2" cstate="print"/>
          <a:stretch>
            <a:fillRect/>
          </a:stretch>
        </p:blipFill>
        <p:spPr>
          <a:xfrm>
            <a:off x="1066800" y="2590800"/>
            <a:ext cx="3124200" cy="29718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البروتينات</a:t>
            </a:r>
            <a:endParaRPr lang="en-US" dirty="0"/>
          </a:p>
        </p:txBody>
      </p:sp>
      <p:sp>
        <p:nvSpPr>
          <p:cNvPr id="3" name="Text Placeholder 2"/>
          <p:cNvSpPr>
            <a:spLocks noGrp="1"/>
          </p:cNvSpPr>
          <p:nvPr>
            <p:ph type="body" idx="1"/>
          </p:nvPr>
        </p:nvSpPr>
        <p:spPr/>
        <p:txBody>
          <a:bodyPr/>
          <a:lstStyle/>
          <a:p>
            <a:pPr algn="ctr"/>
            <a:r>
              <a:rPr lang="ar-JO" dirty="0" smtClean="0"/>
              <a:t>مصدر حيواني أو نباتي؟ </a:t>
            </a:r>
            <a:endParaRPr lang="en-US" dirty="0"/>
          </a:p>
        </p:txBody>
      </p:sp>
      <p:sp>
        <p:nvSpPr>
          <p:cNvPr id="5" name="Text Placeholder 4"/>
          <p:cNvSpPr>
            <a:spLocks noGrp="1"/>
          </p:cNvSpPr>
          <p:nvPr>
            <p:ph type="body" sz="half" idx="3"/>
          </p:nvPr>
        </p:nvSpPr>
        <p:spPr/>
        <p:txBody>
          <a:bodyPr/>
          <a:lstStyle/>
          <a:p>
            <a:pPr algn="ctr"/>
            <a:r>
              <a:rPr lang="ar-JO" dirty="0" smtClean="0"/>
              <a:t>البروتينات في سطور</a:t>
            </a:r>
            <a:endParaRPr lang="en-US" dirty="0"/>
          </a:p>
        </p:txBody>
      </p:sp>
      <p:pic>
        <p:nvPicPr>
          <p:cNvPr id="9" name="Content Placeholder 8" descr="6ae7ce626818f355336f8ddc10ad8c83.jpg"/>
          <p:cNvPicPr>
            <a:picLocks noGrp="1" noChangeAspect="1"/>
          </p:cNvPicPr>
          <p:nvPr>
            <p:ph sz="quarter" idx="2"/>
          </p:nvPr>
        </p:nvPicPr>
        <p:blipFill>
          <a:blip r:embed="rId2" cstate="print"/>
          <a:stretch>
            <a:fillRect/>
          </a:stretch>
        </p:blipFill>
        <p:spPr>
          <a:xfrm>
            <a:off x="381000" y="2362200"/>
            <a:ext cx="3951288" cy="3951288"/>
          </a:xfrm>
        </p:spPr>
      </p:pic>
      <p:sp>
        <p:nvSpPr>
          <p:cNvPr id="6" name="Content Placeholder 5"/>
          <p:cNvSpPr>
            <a:spLocks noGrp="1"/>
          </p:cNvSpPr>
          <p:nvPr>
            <p:ph sz="quarter" idx="4"/>
          </p:nvPr>
        </p:nvSpPr>
        <p:spPr/>
        <p:txBody>
          <a:bodyPr>
            <a:normAutofit lnSpcReduction="10000"/>
          </a:bodyPr>
          <a:lstStyle/>
          <a:p>
            <a:pPr algn="r" rtl="1">
              <a:defRPr/>
            </a:pPr>
            <a:r>
              <a:rPr lang="ar-JO" dirty="0" smtClean="0"/>
              <a:t>تستخدم في عمليات البناء</a:t>
            </a:r>
            <a:endParaRPr lang="ar-SA" dirty="0" smtClean="0"/>
          </a:p>
          <a:p>
            <a:pPr lvl="1" algn="r" rtl="1">
              <a:defRPr/>
            </a:pPr>
            <a:r>
              <a:rPr lang="ar-SA" dirty="0" smtClean="0"/>
              <a:t>البروتين مكون من الأحماض الأمينية</a:t>
            </a:r>
            <a:endParaRPr lang="ar-JO" dirty="0" smtClean="0"/>
          </a:p>
          <a:p>
            <a:pPr lvl="1" algn="r" rtl="1">
              <a:defRPr/>
            </a:pPr>
            <a:r>
              <a:rPr lang="ar-JO" dirty="0" smtClean="0"/>
              <a:t>جودتها تعتمد على توفر جميع الأحماض الأمينية فيها</a:t>
            </a:r>
            <a:r>
              <a:rPr lang="ar-SA" dirty="0" smtClean="0"/>
              <a:t> وقدرة الجسم على إمتصاصها</a:t>
            </a:r>
            <a:r>
              <a:rPr lang="ar-JO" dirty="0" smtClean="0"/>
              <a:t> </a:t>
            </a:r>
          </a:p>
          <a:p>
            <a:pPr algn="r" rtl="1">
              <a:buNone/>
              <a:defRPr/>
            </a:pPr>
            <a:endParaRPr lang="ar-JO" dirty="0" smtClean="0"/>
          </a:p>
          <a:p>
            <a:pPr algn="r" rtl="1">
              <a:defRPr/>
            </a:pPr>
            <a:r>
              <a:rPr lang="ar-JO" dirty="0" smtClean="0"/>
              <a:t>1 جرام = 4 سعرات حرارية</a:t>
            </a:r>
          </a:p>
          <a:p>
            <a:pPr algn="r" rtl="1">
              <a:buNone/>
              <a:defRPr/>
            </a:pPr>
            <a:endParaRPr lang="ar-JO" dirty="0" smtClean="0"/>
          </a:p>
          <a:p>
            <a:pPr algn="r" rtl="1">
              <a:defRPr/>
            </a:pPr>
            <a:r>
              <a:rPr lang="ar-JO" dirty="0" smtClean="0"/>
              <a:t>مصادره </a:t>
            </a:r>
          </a:p>
          <a:p>
            <a:pPr lvl="1" algn="r" rtl="1">
              <a:defRPr/>
            </a:pPr>
            <a:r>
              <a:rPr lang="ar-JO" dirty="0" smtClean="0"/>
              <a:t>اللحوم، الأسماك والبحريات، الحليب ومشتقاته، البيض، البقوليات</a:t>
            </a:r>
          </a:p>
          <a:p>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الدهون </a:t>
            </a:r>
            <a:endParaRPr lang="en-US" dirty="0"/>
          </a:p>
        </p:txBody>
      </p:sp>
      <p:sp>
        <p:nvSpPr>
          <p:cNvPr id="3" name="Text Placeholder 2"/>
          <p:cNvSpPr>
            <a:spLocks noGrp="1"/>
          </p:cNvSpPr>
          <p:nvPr>
            <p:ph type="body" idx="1"/>
          </p:nvPr>
        </p:nvSpPr>
        <p:spPr/>
        <p:txBody>
          <a:bodyPr/>
          <a:lstStyle/>
          <a:p>
            <a:pPr algn="ctr"/>
            <a:r>
              <a:rPr lang="ar-JO" dirty="0" smtClean="0"/>
              <a:t>مشبعة أو غير مشبعة</a:t>
            </a:r>
            <a:endParaRPr lang="en-US" dirty="0"/>
          </a:p>
        </p:txBody>
      </p:sp>
      <p:sp>
        <p:nvSpPr>
          <p:cNvPr id="5" name="Text Placeholder 4"/>
          <p:cNvSpPr>
            <a:spLocks noGrp="1"/>
          </p:cNvSpPr>
          <p:nvPr>
            <p:ph type="body" sz="half" idx="3"/>
          </p:nvPr>
        </p:nvSpPr>
        <p:spPr/>
        <p:txBody>
          <a:bodyPr/>
          <a:lstStyle/>
          <a:p>
            <a:pPr algn="ctr"/>
            <a:r>
              <a:rPr lang="ar-JO" dirty="0" smtClean="0"/>
              <a:t>الدهون في سطور</a:t>
            </a:r>
            <a:endParaRPr lang="en-US" dirty="0"/>
          </a:p>
        </p:txBody>
      </p:sp>
      <p:sp>
        <p:nvSpPr>
          <p:cNvPr id="9" name="Content Placeholder 8"/>
          <p:cNvSpPr>
            <a:spLocks noGrp="1"/>
          </p:cNvSpPr>
          <p:nvPr>
            <p:ph sz="quarter" idx="2"/>
          </p:nvPr>
        </p:nvSpPr>
        <p:spPr/>
        <p:txBody>
          <a:bodyPr/>
          <a:lstStyle/>
          <a:p>
            <a:pPr algn="r" rtl="1"/>
            <a:r>
              <a:rPr lang="ar-JO" dirty="0" smtClean="0"/>
              <a:t>صحة القلب </a:t>
            </a:r>
          </a:p>
          <a:p>
            <a:pPr algn="r" rtl="1"/>
            <a:endParaRPr lang="ar-JO" dirty="0" smtClean="0"/>
          </a:p>
          <a:p>
            <a:pPr algn="r" rtl="1"/>
            <a:r>
              <a:rPr lang="ar-JO" dirty="0" smtClean="0"/>
              <a:t>المفاصل </a:t>
            </a:r>
          </a:p>
          <a:p>
            <a:pPr algn="r" rtl="1"/>
            <a:endParaRPr lang="ar-JO" dirty="0" smtClean="0"/>
          </a:p>
          <a:p>
            <a:pPr algn="r" rtl="1">
              <a:buNone/>
            </a:pPr>
            <a:endParaRPr lang="en-US" dirty="0"/>
          </a:p>
        </p:txBody>
      </p:sp>
      <p:sp>
        <p:nvSpPr>
          <p:cNvPr id="7" name="Content Placeholder 2"/>
          <p:cNvSpPr>
            <a:spLocks noGrp="1"/>
          </p:cNvSpPr>
          <p:nvPr>
            <p:ph sz="quarter" idx="4"/>
          </p:nvPr>
        </p:nvSpPr>
        <p:spPr/>
        <p:txBody>
          <a:bodyPr/>
          <a:lstStyle/>
          <a:p>
            <a:pPr algn="r" rtl="1"/>
            <a:r>
              <a:rPr lang="ar-JO" altLang="ar-SA" dirty="0" smtClean="0"/>
              <a:t>مصدر طاقة فقط عند توفر </a:t>
            </a:r>
            <a:r>
              <a:rPr lang="en-US" altLang="ar-SA" dirty="0" smtClean="0"/>
              <a:t>O</a:t>
            </a:r>
            <a:r>
              <a:rPr lang="en-US" altLang="ar-SA" baseline="-25000" dirty="0" smtClean="0"/>
              <a:t>2</a:t>
            </a:r>
            <a:endParaRPr lang="ar-JO" altLang="ar-SA" baseline="-25000" dirty="0" smtClean="0"/>
          </a:p>
          <a:p>
            <a:pPr algn="r" rtl="1"/>
            <a:endParaRPr lang="ar-JO" altLang="ar-SA" dirty="0" smtClean="0"/>
          </a:p>
          <a:p>
            <a:pPr algn="r" rtl="1"/>
            <a:r>
              <a:rPr lang="ar-JO" altLang="ar-SA" dirty="0" smtClean="0"/>
              <a:t>1 جرام = 9 سعرات حرارية</a:t>
            </a:r>
          </a:p>
          <a:p>
            <a:pPr algn="r" rtl="1">
              <a:buFont typeface="Arial" charset="0"/>
              <a:buNone/>
            </a:pPr>
            <a:endParaRPr lang="en-US" altLang="ar-SA" dirty="0" smtClean="0"/>
          </a:p>
          <a:p>
            <a:pPr algn="r" rtl="1"/>
            <a:r>
              <a:rPr lang="ar-JO" altLang="ar-SA" dirty="0" smtClean="0"/>
              <a:t>مصادره </a:t>
            </a:r>
          </a:p>
          <a:p>
            <a:pPr lvl="1" algn="r" rtl="1"/>
            <a:r>
              <a:rPr lang="ar-JO" altLang="ar-SA" dirty="0" smtClean="0"/>
              <a:t>الزيوت النباتية، اللحوم، الأسماك والبحريات، الحليب ومشتقاته، الحلويات، المكسرات</a:t>
            </a:r>
          </a:p>
          <a:p>
            <a:pPr lvl="1" algn="r" rtl="1">
              <a:buFont typeface="Arial" charset="0"/>
              <a:buNone/>
            </a:pPr>
            <a:endParaRPr lang="ar-JO" altLang="ar-SA" dirty="0" smtClean="0"/>
          </a:p>
        </p:txBody>
      </p:sp>
      <p:pic>
        <p:nvPicPr>
          <p:cNvPr id="10" name="Content Placeholder 7" descr="featured-780x470-1-4.jpg"/>
          <p:cNvPicPr>
            <a:picLocks noChangeAspect="1"/>
          </p:cNvPicPr>
          <p:nvPr/>
        </p:nvPicPr>
        <p:blipFill>
          <a:blip r:embed="rId2" cstate="print"/>
          <a:stretch>
            <a:fillRect/>
          </a:stretch>
        </p:blipFill>
        <p:spPr>
          <a:xfrm>
            <a:off x="304800" y="3657600"/>
            <a:ext cx="4040188" cy="2434472"/>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الفيتامينات والمعادن</a:t>
            </a:r>
            <a:endParaRPr lang="en-US" dirty="0"/>
          </a:p>
        </p:txBody>
      </p:sp>
      <p:sp>
        <p:nvSpPr>
          <p:cNvPr id="3" name="Content Placeholder 2"/>
          <p:cNvSpPr>
            <a:spLocks noGrp="1"/>
          </p:cNvSpPr>
          <p:nvPr>
            <p:ph idx="1"/>
          </p:nvPr>
        </p:nvSpPr>
        <p:spPr/>
        <p:txBody>
          <a:bodyPr>
            <a:normAutofit/>
          </a:bodyPr>
          <a:lstStyle/>
          <a:p>
            <a:pPr algn="r" rtl="1"/>
            <a:r>
              <a:rPr lang="ar-JO" dirty="0" smtClean="0"/>
              <a:t>فيتامينات ذائبة في الدهون </a:t>
            </a:r>
          </a:p>
          <a:p>
            <a:pPr lvl="1" algn="r" rtl="1"/>
            <a:r>
              <a:rPr lang="ar-JO" dirty="0" smtClean="0"/>
              <a:t>يتم تخزين الفائض منها في الخلايا الدهنية في الجسم</a:t>
            </a:r>
          </a:p>
          <a:p>
            <a:pPr lvl="1" algn="r" rtl="1"/>
            <a:r>
              <a:rPr lang="ar-JO" dirty="0" smtClean="0"/>
              <a:t>في حال تناول كمية عالية منها من خلال المكملات أو الأدوية يمكن أن تكون سامة</a:t>
            </a:r>
          </a:p>
          <a:p>
            <a:pPr lvl="1" algn="r" rtl="1"/>
            <a:r>
              <a:rPr lang="ar-JO" dirty="0" smtClean="0"/>
              <a:t>الفيتامينات هي </a:t>
            </a:r>
            <a:r>
              <a:rPr lang="en-US" dirty="0" smtClean="0"/>
              <a:t>A, D, E, K</a:t>
            </a:r>
          </a:p>
          <a:p>
            <a:pPr lvl="2" algn="r" rtl="1"/>
            <a:endParaRPr lang="en-US" dirty="0"/>
          </a:p>
          <a:p>
            <a:pPr algn="r" rtl="1"/>
            <a:r>
              <a:rPr lang="ar-JO" dirty="0" smtClean="0"/>
              <a:t>فيتامينات ذائبة في الماء</a:t>
            </a:r>
          </a:p>
          <a:p>
            <a:pPr lvl="1" algn="r" rtl="1"/>
            <a:r>
              <a:rPr lang="ar-JO" dirty="0" smtClean="0"/>
              <a:t>يستخدم الجسم حاجته يتخلص من الباقي عن طريق البول</a:t>
            </a:r>
          </a:p>
          <a:p>
            <a:pPr lvl="1" algn="r" rtl="1"/>
            <a:r>
              <a:rPr lang="ar-JO" dirty="0" smtClean="0"/>
              <a:t>فيتامين </a:t>
            </a:r>
            <a:r>
              <a:rPr lang="en-US" dirty="0" smtClean="0"/>
              <a:t>C </a:t>
            </a:r>
            <a:r>
              <a:rPr lang="ar-JO" dirty="0"/>
              <a:t> </a:t>
            </a:r>
            <a:r>
              <a:rPr lang="ar-JO" dirty="0" smtClean="0"/>
              <a:t>و مجموعة فيتامينات </a:t>
            </a:r>
            <a:r>
              <a:rPr lang="en-US" dirty="0" smtClean="0"/>
              <a:t>B</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الفيتامينات الذائبة في الدهون</a:t>
            </a:r>
            <a:endParaRPr lang="en-US" dirty="0"/>
          </a:p>
        </p:txBody>
      </p:sp>
      <p:sp>
        <p:nvSpPr>
          <p:cNvPr id="3" name="Content Placeholder 2"/>
          <p:cNvSpPr>
            <a:spLocks noGrp="1"/>
          </p:cNvSpPr>
          <p:nvPr>
            <p:ph idx="1"/>
          </p:nvPr>
        </p:nvSpPr>
        <p:spPr/>
        <p:txBody>
          <a:bodyPr>
            <a:normAutofit/>
          </a:bodyPr>
          <a:lstStyle/>
          <a:p>
            <a:pPr algn="r" rtl="1"/>
            <a:r>
              <a:rPr lang="ar-JO" dirty="0" smtClean="0"/>
              <a:t>فيتامين </a:t>
            </a:r>
            <a:r>
              <a:rPr lang="en-US" dirty="0" smtClean="0"/>
              <a:t>A</a:t>
            </a:r>
          </a:p>
          <a:p>
            <a:pPr lvl="1" algn="r" rtl="1"/>
            <a:r>
              <a:rPr lang="ar-JO" dirty="0" smtClean="0"/>
              <a:t>مصادره: الخضراوات الورقية الخضراء مثل القرنبيط و الفواكه والخضار البرتقالي اللون كالجزر، المانجا، القرع والبطاطس الحلوة</a:t>
            </a:r>
          </a:p>
          <a:p>
            <a:pPr lvl="1" algn="r" rtl="1"/>
            <a:r>
              <a:rPr lang="ar-JO" dirty="0" smtClean="0"/>
              <a:t>اللحوم والكبدة والماكولات البحرية</a:t>
            </a:r>
          </a:p>
          <a:p>
            <a:pPr algn="r" rtl="1"/>
            <a:r>
              <a:rPr lang="ar-JO" dirty="0" smtClean="0"/>
              <a:t>وظائفه</a:t>
            </a:r>
          </a:p>
          <a:p>
            <a:pPr lvl="1" algn="r" rtl="1"/>
            <a:r>
              <a:rPr lang="ar-JO" dirty="0" smtClean="0"/>
              <a:t>تقوية جهاز المناعة، البصر في الليل (نقصه يؤدي إلى العمى الليلي، النمو </a:t>
            </a:r>
          </a:p>
          <a:p>
            <a:pPr algn="r" rt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الفيتامينات الذائبة في الدهون</a:t>
            </a:r>
            <a:endParaRPr lang="en-US" dirty="0"/>
          </a:p>
        </p:txBody>
      </p:sp>
      <p:sp>
        <p:nvSpPr>
          <p:cNvPr id="3" name="Content Placeholder 2"/>
          <p:cNvSpPr>
            <a:spLocks noGrp="1"/>
          </p:cNvSpPr>
          <p:nvPr>
            <p:ph idx="1"/>
          </p:nvPr>
        </p:nvSpPr>
        <p:spPr/>
        <p:txBody>
          <a:bodyPr>
            <a:normAutofit lnSpcReduction="10000"/>
          </a:bodyPr>
          <a:lstStyle/>
          <a:p>
            <a:pPr algn="r" rtl="1"/>
            <a:r>
              <a:rPr lang="ar-JO" dirty="0" smtClean="0"/>
              <a:t>فيتامين </a:t>
            </a:r>
            <a:r>
              <a:rPr lang="en-US" dirty="0" smtClean="0"/>
              <a:t>D</a:t>
            </a:r>
            <a:endParaRPr lang="ar-JO" dirty="0" smtClean="0"/>
          </a:p>
          <a:p>
            <a:pPr lvl="1" algn="r" rtl="1"/>
            <a:r>
              <a:rPr lang="ar-JO" dirty="0" smtClean="0"/>
              <a:t>مصادره: التعرض لأاشعة الشمس ل 15 دقيقة يوميا</a:t>
            </a:r>
          </a:p>
          <a:p>
            <a:pPr lvl="1" algn="r" rtl="1"/>
            <a:r>
              <a:rPr lang="ar-JO" dirty="0" smtClean="0"/>
              <a:t>صفار البيض</a:t>
            </a:r>
          </a:p>
          <a:p>
            <a:pPr lvl="1" algn="r" rtl="1"/>
            <a:r>
              <a:rPr lang="ar-JO" dirty="0" smtClean="0"/>
              <a:t>الحليب المدعم</a:t>
            </a:r>
          </a:p>
          <a:p>
            <a:pPr lvl="1" algn="r" rtl="1"/>
            <a:r>
              <a:rPr lang="ar-JO" dirty="0" smtClean="0"/>
              <a:t>حبوب الإفطار المدعمة</a:t>
            </a:r>
          </a:p>
          <a:p>
            <a:pPr lvl="1" algn="r" rtl="1"/>
            <a:r>
              <a:rPr lang="ar-JO" dirty="0" smtClean="0"/>
              <a:t>السردين</a:t>
            </a:r>
            <a:endParaRPr lang="ar-JO" dirty="0"/>
          </a:p>
          <a:p>
            <a:pPr algn="r" rtl="1"/>
            <a:r>
              <a:rPr lang="ar-JO" dirty="0" smtClean="0"/>
              <a:t>وظائفه</a:t>
            </a:r>
            <a:endParaRPr lang="ar-JO" dirty="0"/>
          </a:p>
          <a:p>
            <a:pPr lvl="1" algn="r" rtl="1"/>
            <a:r>
              <a:rPr lang="ar-JO" dirty="0" smtClean="0"/>
              <a:t>إمتصاص الكالسيوم لبناء وتقوية العظام</a:t>
            </a:r>
          </a:p>
          <a:p>
            <a:pPr lvl="1" algn="r" rtl="1"/>
            <a:r>
              <a:rPr lang="ar-JO" dirty="0" smtClean="0"/>
              <a:t>يلعب دور في أداء العضلات</a:t>
            </a:r>
          </a:p>
          <a:p>
            <a:pPr lvl="1" algn="r" rtl="1"/>
            <a:r>
              <a:rPr lang="ar-JO" dirty="0" smtClean="0"/>
              <a:t>وهنالك دراسات تقترح أن له دور في تخفيف الوزن</a:t>
            </a:r>
          </a:p>
          <a:p>
            <a:pPr lvl="1" algn="r" rtl="1"/>
            <a:endParaRPr lang="ar-JO"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الدهون</a:t>
            </a:r>
            <a:endParaRPr lang="en-US" dirty="0"/>
          </a:p>
        </p:txBody>
      </p:sp>
      <p:sp>
        <p:nvSpPr>
          <p:cNvPr id="3" name="Content Placeholder 2"/>
          <p:cNvSpPr>
            <a:spLocks noGrp="1"/>
          </p:cNvSpPr>
          <p:nvPr>
            <p:ph idx="1"/>
          </p:nvPr>
        </p:nvSpPr>
        <p:spPr/>
        <p:txBody>
          <a:bodyPr>
            <a:normAutofit/>
          </a:bodyPr>
          <a:lstStyle/>
          <a:p>
            <a:pPr algn="r" rtl="1"/>
            <a:r>
              <a:rPr lang="ar-JO" dirty="0" smtClean="0"/>
              <a:t>فيتامين ِ</a:t>
            </a:r>
            <a:r>
              <a:rPr lang="en-US" dirty="0" smtClean="0"/>
              <a:t>E</a:t>
            </a:r>
          </a:p>
          <a:p>
            <a:pPr algn="r" rtl="1"/>
            <a:r>
              <a:rPr lang="ar-JO" dirty="0" smtClean="0"/>
              <a:t>مصادره: المكسرات، البذور كبذور عباد الشمس، الخضراوات الوقية الخضراء، الزيوت النباتية </a:t>
            </a:r>
          </a:p>
          <a:p>
            <a:pPr algn="r" rtl="1"/>
            <a:endParaRPr lang="ar-JO" dirty="0"/>
          </a:p>
          <a:p>
            <a:pPr algn="r" rtl="1"/>
            <a:r>
              <a:rPr lang="ar-JO" dirty="0" smtClean="0"/>
              <a:t>وظائفه</a:t>
            </a:r>
          </a:p>
          <a:p>
            <a:pPr lvl="1" algn="r" rtl="1"/>
            <a:r>
              <a:rPr lang="ar-JO" dirty="0" smtClean="0"/>
              <a:t>حماية خلاياالجسم من الضرر والهرم الناتج من التلوث والضغوطات اليومية والتعرض للإشعاعات المختلفة</a:t>
            </a:r>
          </a:p>
          <a:p>
            <a:pPr algn="r" rtl="1">
              <a:buNone/>
            </a:pPr>
            <a:endParaRPr lang="ar-JO"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الدهون</a:t>
            </a:r>
            <a:endParaRPr lang="en-US" dirty="0"/>
          </a:p>
        </p:txBody>
      </p:sp>
      <p:sp>
        <p:nvSpPr>
          <p:cNvPr id="3" name="Content Placeholder 2"/>
          <p:cNvSpPr>
            <a:spLocks noGrp="1"/>
          </p:cNvSpPr>
          <p:nvPr>
            <p:ph idx="1"/>
          </p:nvPr>
        </p:nvSpPr>
        <p:spPr/>
        <p:txBody>
          <a:bodyPr>
            <a:normAutofit/>
          </a:bodyPr>
          <a:lstStyle/>
          <a:p>
            <a:pPr algn="r" rtl="1"/>
            <a:r>
              <a:rPr lang="ar-JO" dirty="0" smtClean="0"/>
              <a:t>فيتامين </a:t>
            </a:r>
            <a:r>
              <a:rPr lang="en-US" dirty="0" smtClean="0"/>
              <a:t>K</a:t>
            </a:r>
          </a:p>
          <a:p>
            <a:pPr lvl="1" algn="r" rtl="1"/>
            <a:r>
              <a:rPr lang="ar-JO" dirty="0" smtClean="0"/>
              <a:t>مصادره: الخضراوات الورقية الخضراء</a:t>
            </a:r>
            <a:r>
              <a:rPr lang="ar-JO" dirty="0"/>
              <a:t> </a:t>
            </a:r>
            <a:r>
              <a:rPr lang="ar-JO" dirty="0" smtClean="0"/>
              <a:t>والبكتيريا لتي تعيش في أمعائنا الغليظة</a:t>
            </a:r>
          </a:p>
          <a:p>
            <a:pPr lvl="1" algn="r" rtl="1"/>
            <a:endParaRPr lang="ar-JO" dirty="0"/>
          </a:p>
          <a:p>
            <a:pPr algn="r" rtl="1"/>
            <a:r>
              <a:rPr lang="ar-JO" dirty="0" smtClean="0"/>
              <a:t>وظائفه</a:t>
            </a:r>
          </a:p>
          <a:p>
            <a:pPr lvl="1" algn="r" rtl="1"/>
            <a:r>
              <a:rPr lang="ar-JO" dirty="0" smtClean="0"/>
              <a:t>تخثر الدم</a:t>
            </a:r>
          </a:p>
          <a:p>
            <a:pPr lvl="1" algn="r" rtl="1"/>
            <a:r>
              <a:rPr lang="ar-JO" dirty="0" smtClean="0"/>
              <a:t>في حال تناول مميعات الدم يجب التقليل من تناول مصادر هذا الفيتامين</a:t>
            </a:r>
          </a:p>
          <a:p>
            <a:pPr lvl="1" algn="r" rtl="1"/>
            <a:r>
              <a:rPr lang="ar-JO" dirty="0" smtClean="0"/>
              <a:t>تناول مكملات تحتوي على هذا الفيتامين قد يؤدي إلى إرتفاع خطورة تخثر الدم والجلطات</a:t>
            </a:r>
          </a:p>
          <a:p>
            <a:pPr lvl="1" algn="r" rtl="1"/>
            <a:r>
              <a:rPr lang="ar-JO" dirty="0" smtClean="0"/>
              <a:t>بناء العظام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الفيتامينات الذائبة في الماء</a:t>
            </a:r>
            <a:endParaRPr lang="en-US" dirty="0"/>
          </a:p>
        </p:txBody>
      </p:sp>
      <p:sp>
        <p:nvSpPr>
          <p:cNvPr id="3" name="Content Placeholder 2"/>
          <p:cNvSpPr>
            <a:spLocks noGrp="1"/>
          </p:cNvSpPr>
          <p:nvPr>
            <p:ph idx="1"/>
          </p:nvPr>
        </p:nvSpPr>
        <p:spPr/>
        <p:txBody>
          <a:bodyPr/>
          <a:lstStyle/>
          <a:p>
            <a:pPr algn="r" rtl="1"/>
            <a:r>
              <a:rPr lang="ar-JO" dirty="0" smtClean="0"/>
              <a:t>فيتامين </a:t>
            </a:r>
            <a:r>
              <a:rPr lang="en-US" dirty="0" smtClean="0"/>
              <a:t>C</a:t>
            </a:r>
          </a:p>
          <a:p>
            <a:pPr lvl="1" algn="r" rtl="1"/>
            <a:r>
              <a:rPr lang="ar-JO" dirty="0" smtClean="0"/>
              <a:t>مصادره: الحمضيات، الفراولة، عائلة التوت، الفليفلة، القرنبيط</a:t>
            </a:r>
          </a:p>
          <a:p>
            <a:pPr lvl="1" algn="r" rtl="1"/>
            <a:endParaRPr lang="ar-JO" dirty="0"/>
          </a:p>
          <a:p>
            <a:pPr algn="r" rtl="1"/>
            <a:r>
              <a:rPr lang="ar-JO" dirty="0" smtClean="0"/>
              <a:t>وظائفه</a:t>
            </a:r>
          </a:p>
          <a:p>
            <a:pPr lvl="1" algn="r" rtl="1"/>
            <a:r>
              <a:rPr lang="ar-JO" dirty="0" smtClean="0"/>
              <a:t>تقوية جهاز المناعة </a:t>
            </a:r>
          </a:p>
          <a:p>
            <a:pPr lvl="1" algn="r" rtl="1"/>
            <a:r>
              <a:rPr lang="ar-JO" dirty="0" smtClean="0"/>
              <a:t>تخفيف أعراص وليس الوقاية من البرد عن الإصابة به</a:t>
            </a:r>
          </a:p>
          <a:p>
            <a:pPr lvl="1" algn="r" rtl="1"/>
            <a:r>
              <a:rPr lang="ar-JO" dirty="0" smtClean="0"/>
              <a:t>الحفاط على وبناء وتجديد الأوتار والمرابط والعضلات والجلد</a:t>
            </a:r>
          </a:p>
          <a:p>
            <a:pPr lvl="1" algn="r"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1aging_graphic_l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37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الماء</a:t>
            </a:r>
            <a:endParaRPr lang="en-US" dirty="0"/>
          </a:p>
        </p:txBody>
      </p:sp>
      <p:sp>
        <p:nvSpPr>
          <p:cNvPr id="3" name="Content Placeholder 2"/>
          <p:cNvSpPr>
            <a:spLocks noGrp="1"/>
          </p:cNvSpPr>
          <p:nvPr>
            <p:ph idx="1"/>
          </p:nvPr>
        </p:nvSpPr>
        <p:spPr/>
        <p:txBody>
          <a:bodyPr/>
          <a:lstStyle/>
          <a:p>
            <a:pPr algn="r" rtl="1"/>
            <a:r>
              <a:rPr lang="ar-JO" dirty="0" smtClean="0"/>
              <a:t>فيتامين </a:t>
            </a:r>
            <a:r>
              <a:rPr lang="en-US" dirty="0" smtClean="0"/>
              <a:t>B1</a:t>
            </a:r>
            <a:r>
              <a:rPr lang="ar-JO" dirty="0"/>
              <a:t> </a:t>
            </a:r>
            <a:r>
              <a:rPr lang="ar-JO" dirty="0" smtClean="0"/>
              <a:t>(ثيامين)</a:t>
            </a:r>
          </a:p>
          <a:p>
            <a:pPr lvl="1" algn="r" rtl="1"/>
            <a:r>
              <a:rPr lang="ar-JO" dirty="0" smtClean="0"/>
              <a:t>أهم وظافة أنه يساعد الخلايا على إستخلاص الطاقة من الغذاء</a:t>
            </a:r>
          </a:p>
          <a:p>
            <a:pPr lvl="1" algn="r" rtl="1"/>
            <a:r>
              <a:rPr lang="ar-JO" dirty="0" smtClean="0"/>
              <a:t>مصادره: الحبوب الكاملة والبقوليات</a:t>
            </a:r>
          </a:p>
          <a:p>
            <a:pPr lvl="1" algn="r" rtl="1"/>
            <a:endParaRPr lang="ar-JO" dirty="0"/>
          </a:p>
          <a:p>
            <a:pPr algn="r" rtl="1"/>
            <a:r>
              <a:rPr lang="ar-JO" dirty="0" smtClean="0"/>
              <a:t>فيتامين </a:t>
            </a:r>
            <a:r>
              <a:rPr lang="en-US" dirty="0" smtClean="0"/>
              <a:t>B2</a:t>
            </a:r>
            <a:r>
              <a:rPr lang="ar-JO" dirty="0" smtClean="0"/>
              <a:t> (ريبوفلافين)</a:t>
            </a:r>
          </a:p>
          <a:p>
            <a:pPr lvl="1" algn="r" rtl="1"/>
            <a:r>
              <a:rPr lang="ar-JO" dirty="0" smtClean="0"/>
              <a:t>يساعد الخلايا على القيام بوظائفها الأيضية بشكل جيد</a:t>
            </a:r>
          </a:p>
          <a:p>
            <a:pPr lvl="1" algn="r" rtl="1"/>
            <a:r>
              <a:rPr lang="ar-JO" dirty="0" smtClean="0"/>
              <a:t>مصادره الحليب وحبوب الإفطار والحبوب الكاملة</a:t>
            </a:r>
          </a:p>
          <a:p>
            <a:pPr lvl="1" algn="r" rtl="1"/>
            <a:endParaRPr lang="ar-JO" dirty="0"/>
          </a:p>
          <a:p>
            <a:pPr lvl="1" algn="r" rtl="1">
              <a:buNone/>
            </a:pPr>
            <a:endParaRPr lang="ar-J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الماء</a:t>
            </a:r>
            <a:endParaRPr lang="en-US" dirty="0"/>
          </a:p>
        </p:txBody>
      </p:sp>
      <p:sp>
        <p:nvSpPr>
          <p:cNvPr id="3" name="Content Placeholder 2"/>
          <p:cNvSpPr>
            <a:spLocks noGrp="1"/>
          </p:cNvSpPr>
          <p:nvPr>
            <p:ph idx="1"/>
          </p:nvPr>
        </p:nvSpPr>
        <p:spPr/>
        <p:txBody>
          <a:bodyPr/>
          <a:lstStyle/>
          <a:p>
            <a:pPr algn="r" rtl="1"/>
            <a:r>
              <a:rPr lang="ar-JO" dirty="0" smtClean="0"/>
              <a:t>فيتامين </a:t>
            </a:r>
            <a:r>
              <a:rPr lang="en-US" dirty="0" smtClean="0"/>
              <a:t>B3 </a:t>
            </a:r>
            <a:r>
              <a:rPr lang="ar-JO" dirty="0" smtClean="0"/>
              <a:t>(نياسن)</a:t>
            </a:r>
          </a:p>
          <a:p>
            <a:pPr lvl="1" algn="r" rtl="1"/>
            <a:r>
              <a:rPr lang="ar-JO" dirty="0" smtClean="0"/>
              <a:t>من أهم وظائفه الحفاظ على نسبة طبيعية للكولسرول</a:t>
            </a:r>
          </a:p>
          <a:p>
            <a:pPr lvl="1" algn="r" rtl="1"/>
            <a:r>
              <a:rPr lang="ar-JO" dirty="0" smtClean="0"/>
              <a:t>من أهم مصاره الأسماك والفستق</a:t>
            </a:r>
          </a:p>
          <a:p>
            <a:pPr lvl="1" algn="r" rtl="1"/>
            <a:endParaRPr lang="ar-JO" dirty="0"/>
          </a:p>
          <a:p>
            <a:pPr algn="r" rtl="1"/>
            <a:r>
              <a:rPr lang="ar-JO" dirty="0" smtClean="0"/>
              <a:t>فيتامين </a:t>
            </a:r>
            <a:r>
              <a:rPr lang="en-US" dirty="0" smtClean="0"/>
              <a:t>B5</a:t>
            </a:r>
            <a:r>
              <a:rPr lang="ar-JO" dirty="0" smtClean="0"/>
              <a:t> (حامض البانتوثينيك)</a:t>
            </a:r>
          </a:p>
          <a:p>
            <a:pPr lvl="1" algn="r" rtl="1"/>
            <a:r>
              <a:rPr lang="ar-JO" dirty="0" smtClean="0"/>
              <a:t>يدخل في عمليات الأيض لإستخلاص الطاقة من الغذاء</a:t>
            </a:r>
          </a:p>
          <a:p>
            <a:pPr lvl="1" algn="r" rtl="1"/>
            <a:r>
              <a:rPr lang="ar-JO" dirty="0" smtClean="0"/>
              <a:t>مصادره كثيرة ومتواجد بدرجات متفاوته في معظم النباتات واللحوم</a:t>
            </a:r>
          </a:p>
          <a:p>
            <a:pPr lvl="1" algn="r" rtl="1">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الماء</a:t>
            </a:r>
            <a:endParaRPr lang="en-US" dirty="0"/>
          </a:p>
        </p:txBody>
      </p:sp>
      <p:sp>
        <p:nvSpPr>
          <p:cNvPr id="3" name="Content Placeholder 2"/>
          <p:cNvSpPr>
            <a:spLocks noGrp="1"/>
          </p:cNvSpPr>
          <p:nvPr>
            <p:ph idx="1"/>
          </p:nvPr>
        </p:nvSpPr>
        <p:spPr/>
        <p:txBody>
          <a:bodyPr>
            <a:normAutofit/>
          </a:bodyPr>
          <a:lstStyle/>
          <a:p>
            <a:pPr algn="r" rtl="1"/>
            <a:r>
              <a:rPr lang="ar-JO" dirty="0" smtClean="0"/>
              <a:t>فيتامين </a:t>
            </a:r>
            <a:r>
              <a:rPr lang="en-US" dirty="0" smtClean="0"/>
              <a:t>B6</a:t>
            </a:r>
          </a:p>
          <a:p>
            <a:pPr lvl="1" algn="r" rtl="1"/>
            <a:r>
              <a:rPr lang="ar-JO" dirty="0" smtClean="0"/>
              <a:t>له عدة وظائف لها علاقة في الوقاية من أمراض القلب والسرطان ووظائف الأعصاب</a:t>
            </a:r>
          </a:p>
          <a:p>
            <a:pPr lvl="1" algn="r" rtl="1"/>
            <a:r>
              <a:rPr lang="ar-JO" dirty="0" smtClean="0"/>
              <a:t>من مصادره الموز، الأسماك واللحوم</a:t>
            </a:r>
          </a:p>
          <a:p>
            <a:pPr lvl="1" algn="r" rtl="1"/>
            <a:endParaRPr lang="ar-JO" dirty="0"/>
          </a:p>
          <a:p>
            <a:pPr algn="r" rtl="1"/>
            <a:r>
              <a:rPr lang="ar-JO" dirty="0" smtClean="0"/>
              <a:t>فيتامين </a:t>
            </a:r>
            <a:r>
              <a:rPr lang="en-US" dirty="0" smtClean="0"/>
              <a:t>B7 </a:t>
            </a:r>
            <a:r>
              <a:rPr lang="ar-JO" dirty="0" smtClean="0"/>
              <a:t> (البيوتين)</a:t>
            </a:r>
          </a:p>
          <a:p>
            <a:pPr lvl="1" algn="r" rtl="1"/>
            <a:r>
              <a:rPr lang="ar-JO" dirty="0" smtClean="0"/>
              <a:t>يدخل في عمليات الأيض لإستخلاص الطاقة من الغذاء</a:t>
            </a:r>
          </a:p>
          <a:p>
            <a:pPr lvl="1" algn="r" rtl="1"/>
            <a:r>
              <a:rPr lang="ar-JO" dirty="0" smtClean="0"/>
              <a:t>من أهم مصادره البيض حيث يرتبط في أحد بروتينات البيض (يسمى أفيدين) ويمكن فقط للجسم إمتصاصه عن طريق قلي, سلق, أو طبخ البيض حيث لا يستطيع الجسم إمتصاصه إن كان البيض نيئا</a:t>
            </a:r>
          </a:p>
          <a:p>
            <a:pPr algn="r" rt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ar-JO" dirty="0" smtClean="0"/>
              <a:t>الفيتامينات الذائبة في الماء</a:t>
            </a:r>
            <a:endParaRPr lang="en-US" dirty="0"/>
          </a:p>
        </p:txBody>
      </p:sp>
      <p:sp>
        <p:nvSpPr>
          <p:cNvPr id="3" name="Content Placeholder 2"/>
          <p:cNvSpPr>
            <a:spLocks noGrp="1"/>
          </p:cNvSpPr>
          <p:nvPr>
            <p:ph idx="1"/>
          </p:nvPr>
        </p:nvSpPr>
        <p:spPr/>
        <p:txBody>
          <a:bodyPr>
            <a:normAutofit/>
          </a:bodyPr>
          <a:lstStyle/>
          <a:p>
            <a:pPr algn="r" rtl="1"/>
            <a:r>
              <a:rPr lang="ar-JO" dirty="0" smtClean="0"/>
              <a:t>حامض الفوليك</a:t>
            </a:r>
          </a:p>
          <a:p>
            <a:pPr lvl="1" algn="r" rtl="1"/>
            <a:r>
              <a:rPr lang="ar-JO" dirty="0" smtClean="0"/>
              <a:t>مهم لإنقسام الخلايا وتكمن أهميته الكبرى في أول 3 أشهر من الحمل وفي حال كان هنالك نقص فيه في هذه الفترة قد يتسبب في مشاكل وعيوب خلقية في المولود الجديد</a:t>
            </a:r>
          </a:p>
          <a:p>
            <a:pPr lvl="1" algn="r" rtl="1"/>
            <a:r>
              <a:rPr lang="ar-JO" dirty="0" smtClean="0"/>
              <a:t>مصادره الحمضيات والبقوليات والخضراوات الوقية الخضراء</a:t>
            </a:r>
          </a:p>
          <a:p>
            <a:pPr lvl="1" algn="r" rtl="1"/>
            <a:endParaRPr lang="ar-JO" dirty="0"/>
          </a:p>
          <a:p>
            <a:pPr algn="r" rtl="1"/>
            <a:r>
              <a:rPr lang="ar-JO" dirty="0" smtClean="0"/>
              <a:t>فيتامين </a:t>
            </a:r>
            <a:r>
              <a:rPr lang="en-US" dirty="0" smtClean="0"/>
              <a:t>B12</a:t>
            </a:r>
          </a:p>
          <a:p>
            <a:pPr lvl="1" algn="r" rtl="1"/>
            <a:r>
              <a:rPr lang="ar-JO" dirty="0" smtClean="0"/>
              <a:t>يدخل في عمليات الأيض لإستخلاص الطاقة من الغذاء</a:t>
            </a:r>
          </a:p>
          <a:p>
            <a:pPr lvl="1" algn="r" rtl="1"/>
            <a:r>
              <a:rPr lang="ar-JO" dirty="0" smtClean="0"/>
              <a:t>مصادره فقط اللحوم والأسماك والدجاج والحليب ومشتقاته وأي منتج من أصل حيواني فقط</a:t>
            </a:r>
          </a:p>
          <a:p>
            <a:pPr lvl="1" algn="r" rtl="1"/>
            <a:endParaRPr lang="ar-JO" dirty="0" smtClean="0"/>
          </a:p>
          <a:p>
            <a:pPr lvl="1" algn="r" rtl="1"/>
            <a:endParaRPr lang="ar-JO" dirty="0"/>
          </a:p>
          <a:p>
            <a:pPr lvl="1" algn="r" rt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المعادن وأهميتها</a:t>
            </a:r>
            <a:endParaRPr lang="ar-SA" dirty="0"/>
          </a:p>
        </p:txBody>
      </p:sp>
      <p:sp>
        <p:nvSpPr>
          <p:cNvPr id="3" name="Content Placeholder 2"/>
          <p:cNvSpPr>
            <a:spLocks noGrp="1"/>
          </p:cNvSpPr>
          <p:nvPr>
            <p:ph idx="1"/>
          </p:nvPr>
        </p:nvSpPr>
        <p:spPr/>
        <p:txBody>
          <a:bodyPr/>
          <a:lstStyle/>
          <a:p>
            <a:pPr algn="r" rtl="1"/>
            <a:r>
              <a:rPr lang="ar-JO" dirty="0" smtClean="0"/>
              <a:t>وظائف المعادن واهميتها لصحة الإنسان كثيرة فمعظمها له أدوار </a:t>
            </a:r>
            <a:endParaRPr lang="ar-SA" dirty="0"/>
          </a:p>
          <a:p>
            <a:pPr lvl="1" algn="r" rtl="1"/>
            <a:r>
              <a:rPr lang="ar-SA" dirty="0" smtClean="0"/>
              <a:t>وظيفية</a:t>
            </a:r>
            <a:r>
              <a:rPr lang="ar-JO" dirty="0" smtClean="0"/>
              <a:t> كالمساهمة في عمليات الأيض في الجسم</a:t>
            </a:r>
          </a:p>
          <a:p>
            <a:pPr lvl="1" algn="r" rtl="1"/>
            <a:r>
              <a:rPr lang="ar-JO" dirty="0" smtClean="0"/>
              <a:t>تدخل في بناء الجسم كعناصر بنائية</a:t>
            </a:r>
            <a:endParaRPr lang="ar-SA" dirty="0"/>
          </a:p>
          <a:p>
            <a:pPr lvl="1" algn="r" rtl="1"/>
            <a:r>
              <a:rPr lang="ar-SA" dirty="0" smtClean="0"/>
              <a:t>الحفاظ على البيئة الطبيعية للجسم</a:t>
            </a:r>
            <a:endParaRPr lang="ar-SA" dirty="0"/>
          </a:p>
          <a:p>
            <a:pPr lvl="1" algn="r" rtl="1"/>
            <a:r>
              <a:rPr lang="ar-SA" dirty="0" smtClean="0"/>
              <a:t>حماية خلايا الجسم من الكبر والهرم</a:t>
            </a:r>
          </a:p>
          <a:p>
            <a:endParaRPr lang="ar-SA" dirty="0"/>
          </a:p>
          <a:p>
            <a:endParaRPr lang="ar-SA" dirty="0"/>
          </a:p>
        </p:txBody>
      </p:sp>
      <p:pic>
        <p:nvPicPr>
          <p:cNvPr id="4" name="Picture 3" descr="mineral-supplement-set-d-multivitamin-complex-health-vitamin-background-calcium-magnesium-zinc-iron-iodine-manganese-cobalt-188098330.jpg"/>
          <p:cNvPicPr>
            <a:picLocks noChangeAspect="1"/>
          </p:cNvPicPr>
          <p:nvPr/>
        </p:nvPicPr>
        <p:blipFill>
          <a:blip r:embed="rId2" cstate="print"/>
          <a:stretch>
            <a:fillRect/>
          </a:stretch>
        </p:blipFill>
        <p:spPr>
          <a:xfrm>
            <a:off x="228600" y="3657600"/>
            <a:ext cx="3985018" cy="2819400"/>
          </a:xfrm>
          <a:prstGeom prst="rect">
            <a:avLst/>
          </a:prstGeom>
        </p:spPr>
      </p:pic>
    </p:spTree>
    <p:extLst>
      <p:ext uri="{BB962C8B-B14F-4D97-AF65-F5344CB8AC3E}">
        <p14:creationId xmlns:p14="http://schemas.microsoft.com/office/powerpoint/2010/main" val="41583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بعض المعادن المهمة</a:t>
            </a:r>
            <a:endParaRPr lang="ar-SA" dirty="0"/>
          </a:p>
        </p:txBody>
      </p:sp>
      <p:sp>
        <p:nvSpPr>
          <p:cNvPr id="3" name="Content Placeholder 2"/>
          <p:cNvSpPr>
            <a:spLocks noGrp="1"/>
          </p:cNvSpPr>
          <p:nvPr>
            <p:ph idx="1"/>
          </p:nvPr>
        </p:nvSpPr>
        <p:spPr/>
        <p:txBody>
          <a:bodyPr>
            <a:normAutofit fontScale="92500" lnSpcReduction="10000"/>
          </a:bodyPr>
          <a:lstStyle/>
          <a:p>
            <a:pPr algn="r" rtl="1"/>
            <a:r>
              <a:rPr lang="ar-SA" dirty="0" smtClean="0"/>
              <a:t>الحديد</a:t>
            </a:r>
          </a:p>
          <a:p>
            <a:pPr lvl="1" algn="r" rtl="1"/>
            <a:r>
              <a:rPr lang="ar-SA" dirty="0" smtClean="0"/>
              <a:t>يلعب دور في نقل الأوكسجين في الجسم عن طريق الهيموجلوبين</a:t>
            </a:r>
          </a:p>
          <a:p>
            <a:pPr lvl="1" algn="r" rtl="1"/>
            <a:r>
              <a:rPr lang="ar-SA" dirty="0" smtClean="0"/>
              <a:t>مصادره</a:t>
            </a:r>
          </a:p>
          <a:p>
            <a:pPr lvl="2" algn="r" rtl="1"/>
            <a:r>
              <a:rPr lang="ar-SA" dirty="0" smtClean="0"/>
              <a:t>اللحوم وبالتحديد اللحوم الحمراء</a:t>
            </a:r>
            <a:r>
              <a:rPr lang="ar-JO" dirty="0" smtClean="0"/>
              <a:t> وتعتبر المصادر الحيوانية أفضل لسهولة إمتصاص الحديد منها في الأامعاء</a:t>
            </a:r>
            <a:endParaRPr lang="ar-SA" dirty="0" smtClean="0"/>
          </a:p>
          <a:p>
            <a:pPr lvl="2" algn="r" rtl="1"/>
            <a:r>
              <a:rPr lang="ar-SA" dirty="0" smtClean="0"/>
              <a:t>البقوليات والأوراق الخضراء</a:t>
            </a:r>
            <a:r>
              <a:rPr lang="ar-JO" dirty="0" smtClean="0"/>
              <a:t> ولكن هنالك صعوبة في إمتصاص الحديد منها وبفضل تناول مصدر فيتامين </a:t>
            </a:r>
            <a:r>
              <a:rPr lang="en-US" dirty="0" smtClean="0"/>
              <a:t>C</a:t>
            </a:r>
            <a:r>
              <a:rPr lang="ar-JO" dirty="0" smtClean="0"/>
              <a:t> معها لتسهيل إمتصاص الحديد من تلك الأغذية النباتية</a:t>
            </a:r>
          </a:p>
          <a:p>
            <a:pPr lvl="2"/>
            <a:endParaRPr lang="ar-SA" dirty="0"/>
          </a:p>
          <a:p>
            <a:pPr algn="r" rtl="1"/>
            <a:r>
              <a:rPr lang="ar-SA" dirty="0" smtClean="0"/>
              <a:t>السيلينيوم</a:t>
            </a:r>
          </a:p>
          <a:p>
            <a:pPr lvl="1" algn="r" rtl="1"/>
            <a:r>
              <a:rPr lang="ar-SA" dirty="0" smtClean="0"/>
              <a:t>يساعد الجسم على الوقاية من الكبر والهرم</a:t>
            </a:r>
          </a:p>
          <a:p>
            <a:pPr lvl="1" algn="r" rtl="1"/>
            <a:r>
              <a:rPr lang="ar-SA" dirty="0" smtClean="0"/>
              <a:t>مصادره</a:t>
            </a:r>
          </a:p>
          <a:p>
            <a:pPr lvl="2" algn="r" rtl="1"/>
            <a:r>
              <a:rPr lang="ar-SA" dirty="0" smtClean="0"/>
              <a:t>التونا، السردين، المأكولات البحرية</a:t>
            </a:r>
            <a:r>
              <a:rPr lang="ar-JO" dirty="0" smtClean="0"/>
              <a:t>، </a:t>
            </a:r>
            <a:r>
              <a:rPr lang="ar-SA" dirty="0" smtClean="0"/>
              <a:t>البندق البرازيلي</a:t>
            </a:r>
            <a:r>
              <a:rPr lang="ar-JO" dirty="0" smtClean="0"/>
              <a:t>، </a:t>
            </a:r>
            <a:r>
              <a:rPr lang="ar-SA" dirty="0" smtClean="0"/>
              <a:t>البيض</a:t>
            </a:r>
          </a:p>
          <a:p>
            <a:pPr lvl="1" algn="r" rtl="1"/>
            <a:endParaRPr lang="ar-SA" dirty="0"/>
          </a:p>
          <a:p>
            <a:pPr marL="914400" lvl="2" indent="0">
              <a:buNone/>
            </a:pPr>
            <a:endParaRPr lang="ar-SA" dirty="0" smtClean="0"/>
          </a:p>
          <a:p>
            <a:pPr marL="457200" lvl="1" indent="0">
              <a:buNone/>
            </a:pPr>
            <a:endParaRPr lang="ar-SA" dirty="0"/>
          </a:p>
        </p:txBody>
      </p:sp>
    </p:spTree>
    <p:extLst>
      <p:ext uri="{BB962C8B-B14F-4D97-AF65-F5344CB8AC3E}">
        <p14:creationId xmlns:p14="http://schemas.microsoft.com/office/powerpoint/2010/main" val="301047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3560" y="344245"/>
            <a:ext cx="2891790" cy="5832718"/>
          </a:xfrm>
        </p:spPr>
        <p:txBody>
          <a:bodyPr>
            <a:normAutofit lnSpcReduction="10000"/>
          </a:bodyPr>
          <a:lstStyle/>
          <a:p>
            <a:pPr algn="r" rtl="1"/>
            <a:r>
              <a:rPr lang="ar-SA" dirty="0" smtClean="0"/>
              <a:t>الكالسيوم</a:t>
            </a:r>
          </a:p>
          <a:p>
            <a:pPr lvl="1" algn="r" rtl="1"/>
            <a:r>
              <a:rPr lang="ar-SA" dirty="0" smtClean="0"/>
              <a:t>بناء العظام</a:t>
            </a:r>
          </a:p>
          <a:p>
            <a:pPr lvl="1" algn="r" rtl="1"/>
            <a:r>
              <a:rPr lang="ar-SA" dirty="0" smtClean="0"/>
              <a:t>إنقباض العضلات</a:t>
            </a:r>
          </a:p>
          <a:p>
            <a:pPr lvl="1" algn="r" rtl="1"/>
            <a:r>
              <a:rPr lang="ar-SA" dirty="0" smtClean="0"/>
              <a:t>مصادره</a:t>
            </a:r>
          </a:p>
          <a:p>
            <a:pPr lvl="2" algn="r" rtl="1"/>
            <a:r>
              <a:rPr lang="ar-SA" dirty="0" smtClean="0"/>
              <a:t>الحليب ومشتقاته</a:t>
            </a:r>
          </a:p>
          <a:p>
            <a:pPr lvl="2" algn="r" rtl="1"/>
            <a:r>
              <a:rPr lang="ar-SA" dirty="0" smtClean="0"/>
              <a:t>الأوراق الخضراء</a:t>
            </a:r>
          </a:p>
          <a:p>
            <a:pPr lvl="2" algn="r" rtl="1"/>
            <a:r>
              <a:rPr lang="ar-SA" dirty="0" smtClean="0"/>
              <a:t>السردين</a:t>
            </a:r>
          </a:p>
          <a:p>
            <a:pPr lvl="2" algn="r" rtl="1"/>
            <a:endParaRPr lang="ar-SA" dirty="0"/>
          </a:p>
          <a:p>
            <a:pPr algn="r" rtl="1"/>
            <a:r>
              <a:rPr lang="ar-SA" dirty="0" smtClean="0"/>
              <a:t>الفوسفور</a:t>
            </a:r>
          </a:p>
          <a:p>
            <a:pPr lvl="1" algn="r" rtl="1"/>
            <a:r>
              <a:rPr lang="ar-SA" dirty="0" smtClean="0"/>
              <a:t>بناء العظام</a:t>
            </a:r>
          </a:p>
          <a:p>
            <a:pPr lvl="1" algn="r" rtl="1"/>
            <a:r>
              <a:rPr lang="ar-SA" dirty="0" smtClean="0"/>
              <a:t>إنقباض العضلات</a:t>
            </a:r>
          </a:p>
          <a:p>
            <a:pPr lvl="1" algn="r" rtl="1"/>
            <a:r>
              <a:rPr lang="ar-SA" dirty="0" smtClean="0"/>
              <a:t>مصادره</a:t>
            </a:r>
          </a:p>
          <a:p>
            <a:pPr lvl="2" algn="r" rtl="1"/>
            <a:r>
              <a:rPr lang="ar-SA" dirty="0" smtClean="0"/>
              <a:t>الحليب ومشتقاته</a:t>
            </a:r>
          </a:p>
          <a:p>
            <a:pPr lvl="2" algn="r" rtl="1"/>
            <a:r>
              <a:rPr lang="ar-SA" dirty="0" smtClean="0"/>
              <a:t>الأسماك</a:t>
            </a:r>
          </a:p>
          <a:p>
            <a:pPr lvl="2" algn="r" rtl="1"/>
            <a:r>
              <a:rPr lang="ar-SA" dirty="0" smtClean="0"/>
              <a:t>اللحوم</a:t>
            </a:r>
          </a:p>
          <a:p>
            <a:pPr marL="914400" lvl="2" indent="0" algn="r" rtl="1">
              <a:buNone/>
            </a:pPr>
            <a:endParaRPr lang="ar-SA" dirty="0" smtClean="0"/>
          </a:p>
        </p:txBody>
      </p:sp>
      <p:sp>
        <p:nvSpPr>
          <p:cNvPr id="4" name="Content Placeholder 2"/>
          <p:cNvSpPr txBox="1">
            <a:spLocks/>
          </p:cNvSpPr>
          <p:nvPr/>
        </p:nvSpPr>
        <p:spPr>
          <a:xfrm>
            <a:off x="564776" y="344245"/>
            <a:ext cx="4647304" cy="583271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smtClean="0"/>
              <a:t>الصوديوم</a:t>
            </a:r>
          </a:p>
          <a:p>
            <a:pPr lvl="1"/>
            <a:r>
              <a:rPr lang="ar-JO" dirty="0" smtClean="0"/>
              <a:t>الإكثار منه يؤدي </a:t>
            </a:r>
            <a:r>
              <a:rPr lang="ar-SA" dirty="0" smtClean="0"/>
              <a:t>ضغط دم </a:t>
            </a:r>
            <a:r>
              <a:rPr lang="ar-JO" dirty="0" smtClean="0"/>
              <a:t>مرتفع</a:t>
            </a:r>
            <a:endParaRPr lang="ar-SA" dirty="0" smtClean="0"/>
          </a:p>
          <a:p>
            <a:pPr lvl="1"/>
            <a:r>
              <a:rPr lang="ar-SA" dirty="0" smtClean="0"/>
              <a:t>مصادره</a:t>
            </a:r>
          </a:p>
          <a:p>
            <a:pPr lvl="2"/>
            <a:r>
              <a:rPr lang="ar-SA" dirty="0" smtClean="0"/>
              <a:t>ملح الطعام (كثرته مضرة)</a:t>
            </a:r>
          </a:p>
          <a:p>
            <a:pPr lvl="2"/>
            <a:r>
              <a:rPr lang="ar-SA" dirty="0" smtClean="0"/>
              <a:t>جميع الأغذية تحتوي على الصوديوم لذلك تناول الأغذية الكاملة بدون إضافة ملح الطعام كافي لسد إحتياجاتنا</a:t>
            </a:r>
          </a:p>
          <a:p>
            <a:pPr lvl="2"/>
            <a:endParaRPr lang="ar-SA" dirty="0" smtClean="0"/>
          </a:p>
          <a:p>
            <a:r>
              <a:rPr lang="ar-SA" dirty="0" smtClean="0"/>
              <a:t>البوتاسيوم</a:t>
            </a:r>
          </a:p>
          <a:p>
            <a:pPr lvl="1"/>
            <a:r>
              <a:rPr lang="ar-SA" dirty="0" smtClean="0"/>
              <a:t>الوقاية من إرتفاع ضغط الدم</a:t>
            </a:r>
          </a:p>
          <a:p>
            <a:pPr lvl="1"/>
            <a:r>
              <a:rPr lang="ar-SA" dirty="0" smtClean="0"/>
              <a:t>مصادره</a:t>
            </a:r>
          </a:p>
          <a:p>
            <a:pPr lvl="2"/>
            <a:r>
              <a:rPr lang="ar-SA" dirty="0" smtClean="0"/>
              <a:t>الفواكه والخضار</a:t>
            </a:r>
          </a:p>
          <a:p>
            <a:pPr marL="914400" lvl="2" indent="0">
              <a:buFont typeface="Arial" panose="020B0604020202020204" pitchFamily="34" charset="0"/>
              <a:buNone/>
            </a:pPr>
            <a:endParaRPr lang="ar-SA" dirty="0"/>
          </a:p>
        </p:txBody>
      </p:sp>
      <p:pic>
        <p:nvPicPr>
          <p:cNvPr id="5" name="Picture 4" descr="642x361_IMAGE_1_8_Fast_Facts_About_Calcium.jpg"/>
          <p:cNvPicPr>
            <a:picLocks noChangeAspect="1"/>
          </p:cNvPicPr>
          <p:nvPr/>
        </p:nvPicPr>
        <p:blipFill>
          <a:blip r:embed="rId2" cstate="print"/>
          <a:stretch>
            <a:fillRect/>
          </a:stretch>
        </p:blipFill>
        <p:spPr>
          <a:xfrm>
            <a:off x="381000" y="4800600"/>
            <a:ext cx="3200400" cy="1799602"/>
          </a:xfrm>
          <a:prstGeom prst="rect">
            <a:avLst/>
          </a:prstGeom>
        </p:spPr>
      </p:pic>
    </p:spTree>
    <p:extLst>
      <p:ext uri="{BB962C8B-B14F-4D97-AF65-F5344CB8AC3E}">
        <p14:creationId xmlns:p14="http://schemas.microsoft.com/office/powerpoint/2010/main" val="255952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81000"/>
            <a:ext cx="4384414" cy="5932086"/>
          </a:xfrm>
        </p:spPr>
        <p:txBody>
          <a:bodyPr>
            <a:normAutofit fontScale="85000" lnSpcReduction="20000"/>
          </a:bodyPr>
          <a:lstStyle/>
          <a:p>
            <a:pPr algn="r" rtl="1"/>
            <a:r>
              <a:rPr lang="ar-SA" dirty="0" smtClean="0"/>
              <a:t>الزنك</a:t>
            </a:r>
          </a:p>
          <a:p>
            <a:pPr lvl="1" algn="r" rtl="1"/>
            <a:r>
              <a:rPr lang="ar-SA" dirty="0" smtClean="0"/>
              <a:t>إنقسام الخلايا</a:t>
            </a:r>
          </a:p>
          <a:p>
            <a:pPr lvl="1" algn="r" rtl="1"/>
            <a:r>
              <a:rPr lang="ar-SA" dirty="0" smtClean="0"/>
              <a:t>النمو</a:t>
            </a:r>
          </a:p>
          <a:p>
            <a:pPr lvl="1" algn="r" rtl="1"/>
            <a:r>
              <a:rPr lang="ar-SA" dirty="0" smtClean="0"/>
              <a:t>مصادره</a:t>
            </a:r>
          </a:p>
          <a:p>
            <a:pPr lvl="2" algn="r" rtl="1"/>
            <a:r>
              <a:rPr lang="ar-SA" sz="2600" dirty="0" smtClean="0"/>
              <a:t>الحليب ومشتقاته</a:t>
            </a:r>
          </a:p>
          <a:p>
            <a:pPr lvl="2" algn="r" rtl="1"/>
            <a:r>
              <a:rPr lang="ar-SA" sz="2600" dirty="0" smtClean="0"/>
              <a:t>السردين، المأكولات البحرية</a:t>
            </a:r>
            <a:endParaRPr lang="ar-JO" sz="2600" dirty="0" smtClean="0"/>
          </a:p>
          <a:p>
            <a:pPr lvl="2" algn="r" rtl="1"/>
            <a:r>
              <a:rPr lang="ar-JO" sz="2600" dirty="0" smtClean="0"/>
              <a:t>اللحوم</a:t>
            </a:r>
            <a:endParaRPr lang="ar-SA" sz="2600" dirty="0" smtClean="0"/>
          </a:p>
          <a:p>
            <a:pPr lvl="2" algn="r" rtl="1"/>
            <a:r>
              <a:rPr lang="ar-SA" sz="2600" dirty="0" smtClean="0"/>
              <a:t>المكسرات</a:t>
            </a:r>
          </a:p>
          <a:p>
            <a:pPr lvl="2" algn="r" rtl="1"/>
            <a:endParaRPr lang="ar-SA" dirty="0" smtClean="0"/>
          </a:p>
          <a:p>
            <a:pPr lvl="2" algn="r" rtl="1"/>
            <a:endParaRPr lang="ar-SA" dirty="0"/>
          </a:p>
          <a:p>
            <a:pPr algn="r" rtl="1"/>
            <a:r>
              <a:rPr lang="ar-SA" dirty="0" smtClean="0"/>
              <a:t>اليود</a:t>
            </a:r>
          </a:p>
          <a:p>
            <a:pPr lvl="1" algn="r" rtl="1"/>
            <a:r>
              <a:rPr lang="ar-SA" dirty="0" smtClean="0"/>
              <a:t>مهم لتنظيم عمليات الجسم المختلفة عن طريق الغدة الدرقية</a:t>
            </a:r>
          </a:p>
          <a:p>
            <a:pPr lvl="1" algn="r" rtl="1"/>
            <a:r>
              <a:rPr lang="ar-SA" dirty="0" smtClean="0"/>
              <a:t>مهم للحفاظ على صحة الغدة الدرقية</a:t>
            </a:r>
          </a:p>
          <a:p>
            <a:pPr lvl="1" algn="r" rtl="1"/>
            <a:r>
              <a:rPr lang="ar-SA" dirty="0" smtClean="0"/>
              <a:t>مصادره</a:t>
            </a:r>
          </a:p>
          <a:p>
            <a:pPr lvl="2" algn="r" rtl="1"/>
            <a:r>
              <a:rPr lang="ar-SA" b="1" dirty="0" smtClean="0"/>
              <a:t>الملح المدعم</a:t>
            </a:r>
          </a:p>
          <a:p>
            <a:pPr lvl="2" algn="r" rtl="1"/>
            <a:r>
              <a:rPr lang="ar-SA" b="1" dirty="0" smtClean="0"/>
              <a:t>المأكولات البحرية</a:t>
            </a:r>
          </a:p>
          <a:p>
            <a:pPr lvl="2" algn="r" rtl="1"/>
            <a:r>
              <a:rPr lang="ar-SA" b="1" dirty="0" smtClean="0"/>
              <a:t>الحليب ومشتقاته </a:t>
            </a:r>
            <a:endParaRPr lang="ar-SA" b="1" dirty="0"/>
          </a:p>
        </p:txBody>
      </p:sp>
      <p:sp>
        <p:nvSpPr>
          <p:cNvPr id="4" name="Content Placeholder 2"/>
          <p:cNvSpPr txBox="1">
            <a:spLocks/>
          </p:cNvSpPr>
          <p:nvPr/>
        </p:nvSpPr>
        <p:spPr>
          <a:xfrm>
            <a:off x="0" y="544914"/>
            <a:ext cx="4384414" cy="5768172"/>
          </a:xfrm>
          <a:prstGeom prst="rect">
            <a:avLst/>
          </a:prstGeom>
        </p:spPr>
        <p:txBody>
          <a:bodyPr vert="horz" lIns="91440" tIns="45720" rIns="91440" bIns="45720" rtlCol="0">
            <a:normAutofit fontScale="850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0" i="0" u="none" strike="noStrike" kern="1200" cap="none" spc="0" normalizeH="0" baseline="0" noProof="0" dirty="0" smtClean="0">
                <a:ln>
                  <a:noFill/>
                </a:ln>
                <a:solidFill>
                  <a:schemeClr val="tx1"/>
                </a:solidFill>
                <a:effectLst/>
                <a:uLnTx/>
                <a:uFillTx/>
                <a:latin typeface="+mn-lt"/>
                <a:ea typeface="+mn-ea"/>
                <a:cs typeface="+mn-cs"/>
              </a:rPr>
              <a:t>الكروميوم</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800" b="0" i="0" u="none" strike="noStrike" kern="1200" cap="none" spc="0" normalizeH="0" baseline="0" noProof="0" dirty="0" smtClean="0">
                <a:ln>
                  <a:noFill/>
                </a:ln>
                <a:solidFill>
                  <a:schemeClr val="tx1"/>
                </a:solidFill>
                <a:effectLst/>
                <a:uLnTx/>
                <a:uFillTx/>
                <a:latin typeface="+mn-lt"/>
                <a:ea typeface="+mn-ea"/>
                <a:cs typeface="+mn-cs"/>
              </a:rPr>
              <a:t>قد يساعد على الحفاظ على تنظيم</a:t>
            </a:r>
            <a:r>
              <a:rPr kumimoji="0" lang="ar-JO" sz="2800" b="0" i="0" u="none" strike="noStrike" kern="1200" cap="none" spc="0" normalizeH="0" noProof="0" dirty="0" smtClean="0">
                <a:ln>
                  <a:noFill/>
                </a:ln>
                <a:solidFill>
                  <a:schemeClr val="tx1"/>
                </a:solidFill>
                <a:effectLst/>
                <a:uLnTx/>
                <a:uFillTx/>
                <a:latin typeface="+mn-lt"/>
                <a:ea typeface="+mn-ea"/>
                <a:cs typeface="+mn-cs"/>
              </a:rPr>
              <a:t> نسبة السكر بالدم</a:t>
            </a:r>
            <a:endParaRPr kumimoji="0" lang="ar-SA"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n-cs"/>
              </a:rPr>
              <a:t>مصادره</a:t>
            </a: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smtClean="0">
                <a:ln>
                  <a:noFill/>
                </a:ln>
                <a:solidFill>
                  <a:schemeClr val="tx1"/>
                </a:solidFill>
                <a:effectLst/>
                <a:uLnTx/>
                <a:uFillTx/>
                <a:latin typeface="+mn-lt"/>
                <a:ea typeface="+mn-ea"/>
                <a:cs typeface="+mn-cs"/>
              </a:rPr>
              <a:t>الحليب</a:t>
            </a:r>
            <a:r>
              <a:rPr kumimoji="0" lang="ar-JO" sz="2400" b="0" i="0" u="none" strike="noStrike" kern="1200" cap="none" spc="0" normalizeH="0" noProof="0" dirty="0" smtClean="0">
                <a:ln>
                  <a:noFill/>
                </a:ln>
                <a:solidFill>
                  <a:schemeClr val="tx1"/>
                </a:solidFill>
                <a:effectLst/>
                <a:uLnTx/>
                <a:uFillTx/>
                <a:latin typeface="+mn-lt"/>
                <a:ea typeface="+mn-ea"/>
                <a:cs typeface="+mn-cs"/>
              </a:rPr>
              <a:t> ومشتقاته</a:t>
            </a:r>
            <a:endParaRPr kumimoji="0" lang="ar-JO"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smtClean="0">
                <a:ln>
                  <a:noFill/>
                </a:ln>
                <a:solidFill>
                  <a:schemeClr val="tx1"/>
                </a:solidFill>
                <a:effectLst/>
                <a:uLnTx/>
                <a:uFillTx/>
                <a:latin typeface="+mn-lt"/>
                <a:ea typeface="+mn-ea"/>
                <a:cs typeface="+mn-cs"/>
              </a:rPr>
              <a:t>الموز والتفاح</a:t>
            </a: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JO" sz="2400" dirty="0" smtClean="0"/>
              <a:t>الدجاج واللحوم</a:t>
            </a:r>
            <a:endParaRPr kumimoji="0" lang="ar-SA"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0" i="0" u="none" strike="noStrike" kern="1200" cap="none" spc="0" normalizeH="0" baseline="0" noProof="0" dirty="0" smtClean="0">
                <a:ln>
                  <a:noFill/>
                </a:ln>
                <a:solidFill>
                  <a:schemeClr val="tx1"/>
                </a:solidFill>
                <a:effectLst/>
                <a:uLnTx/>
                <a:uFillTx/>
                <a:latin typeface="+mn-lt"/>
                <a:ea typeface="+mn-ea"/>
                <a:cs typeface="+mn-cs"/>
              </a:rPr>
              <a:t>المغنيزيوم</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JO" sz="2800" dirty="0" smtClean="0"/>
              <a:t>يدخل في بناء العظام</a:t>
            </a:r>
            <a:endParaRPr kumimoji="0" lang="ar-SA"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n-cs"/>
              </a:rPr>
              <a:t>مهم </a:t>
            </a:r>
            <a:r>
              <a:rPr kumimoji="0" lang="ar-JO" sz="2800" b="0" i="0" u="none" strike="noStrike" kern="1200" cap="none" spc="0" normalizeH="0" baseline="0" noProof="0" dirty="0" smtClean="0">
                <a:ln>
                  <a:noFill/>
                </a:ln>
                <a:solidFill>
                  <a:schemeClr val="tx1"/>
                </a:solidFill>
                <a:effectLst/>
                <a:uLnTx/>
                <a:uFillTx/>
                <a:latin typeface="+mn-lt"/>
                <a:ea typeface="+mn-ea"/>
                <a:cs typeface="+mn-cs"/>
              </a:rPr>
              <a:t>لعمليات الأيض</a:t>
            </a:r>
            <a:endParaRPr kumimoji="0" lang="ar-SA"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n-cs"/>
              </a:rPr>
              <a:t>مصادره</a:t>
            </a:r>
            <a:endParaRPr kumimoji="0" lang="ar-JO" sz="2800" b="0" i="0" u="none" strike="noStrike" kern="1200" cap="none" spc="0" normalizeH="0" baseline="0" noProof="0" dirty="0" smtClean="0">
              <a:ln>
                <a:noFill/>
              </a:ln>
              <a:solidFill>
                <a:schemeClr val="tx1"/>
              </a:solidFill>
              <a:effectLst/>
              <a:uLnTx/>
              <a:uFillTx/>
              <a:latin typeface="+mn-lt"/>
              <a:ea typeface="+mn-ea"/>
              <a:cs typeface="+mn-cs"/>
            </a:endParaRPr>
          </a:p>
          <a:p>
            <a:pPr marL="1200150" lvl="2" indent="-285750" algn="r" rtl="1">
              <a:spcBef>
                <a:spcPct val="20000"/>
              </a:spcBef>
              <a:buFont typeface="Arial" pitchFamily="34" charset="0"/>
              <a:buChar char="–"/>
            </a:pPr>
            <a:r>
              <a:rPr lang="ar-JO" sz="2800" dirty="0" smtClean="0"/>
              <a:t>الحبوب الكاملة</a:t>
            </a:r>
          </a:p>
          <a:p>
            <a:pPr marL="1200150" lvl="2" indent="-285750" algn="r" rtl="1">
              <a:spcBef>
                <a:spcPct val="20000"/>
              </a:spcBef>
              <a:buFont typeface="Arial" pitchFamily="34" charset="0"/>
              <a:buChar char="–"/>
            </a:pPr>
            <a:r>
              <a:rPr kumimoji="0" lang="ar-JO" sz="2800" b="0" i="0" u="none" strike="noStrike" kern="1200" cap="none" spc="0" normalizeH="0" baseline="0" noProof="0" dirty="0" smtClean="0">
                <a:ln>
                  <a:noFill/>
                </a:ln>
                <a:solidFill>
                  <a:schemeClr val="tx1"/>
                </a:solidFill>
                <a:effectLst/>
                <a:uLnTx/>
                <a:uFillTx/>
                <a:latin typeface="+mn-lt"/>
                <a:ea typeface="+mn-ea"/>
                <a:cs typeface="+mn-cs"/>
              </a:rPr>
              <a:t>المكسرات</a:t>
            </a:r>
          </a:p>
          <a:p>
            <a:pPr marL="1200150" lvl="2" indent="-285750" algn="r" rtl="1">
              <a:spcBef>
                <a:spcPct val="20000"/>
              </a:spcBef>
              <a:buFont typeface="Arial" pitchFamily="34" charset="0"/>
              <a:buChar char="–"/>
            </a:pPr>
            <a:r>
              <a:rPr lang="ar-JO" sz="2800" noProof="0" dirty="0" smtClean="0"/>
              <a:t>الخضراوات الوقية الخضراء</a:t>
            </a:r>
            <a:endParaRPr kumimoji="0" lang="ar-SA"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9386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ar-JO" altLang="ar-SA" smtClean="0"/>
              <a:t>أنت ما تأكل!!!!</a:t>
            </a:r>
          </a:p>
        </p:txBody>
      </p:sp>
      <p:sp>
        <p:nvSpPr>
          <p:cNvPr id="5123" name="Content Placeholder 2"/>
          <p:cNvSpPr>
            <a:spLocks noGrp="1"/>
          </p:cNvSpPr>
          <p:nvPr>
            <p:ph idx="1"/>
          </p:nvPr>
        </p:nvSpPr>
        <p:spPr/>
        <p:txBody>
          <a:bodyPr/>
          <a:lstStyle/>
          <a:p>
            <a:pPr algn="r" rtl="1" eaLnBrk="1" hangingPunct="1"/>
            <a:r>
              <a:rPr lang="ar-JO" altLang="ar-SA" dirty="0" smtClean="0"/>
              <a:t>الغذاء يؤثر</a:t>
            </a:r>
          </a:p>
          <a:p>
            <a:pPr lvl="1" algn="r" rtl="1" eaLnBrk="1" hangingPunct="1"/>
            <a:r>
              <a:rPr lang="ar-JO" altLang="ar-SA" dirty="0" smtClean="0"/>
              <a:t>حالتنا الصحية</a:t>
            </a:r>
          </a:p>
          <a:p>
            <a:pPr lvl="1" algn="r" rtl="1" eaLnBrk="1" hangingPunct="1"/>
            <a:r>
              <a:rPr lang="ar-JO" altLang="ar-SA" dirty="0" smtClean="0"/>
              <a:t>نشاطنا البدني </a:t>
            </a:r>
          </a:p>
          <a:p>
            <a:pPr lvl="1" algn="r" rtl="1" eaLnBrk="1" hangingPunct="1"/>
            <a:r>
              <a:rPr lang="ar-JO" altLang="ar-SA" dirty="0" smtClean="0"/>
              <a:t>قدرتنا الذهنية</a:t>
            </a:r>
          </a:p>
          <a:p>
            <a:pPr lvl="1" algn="r" rtl="1" eaLnBrk="1" hangingPunct="1">
              <a:buFont typeface="Arial" panose="020B0604020202020204" pitchFamily="34" charset="0"/>
              <a:buNone/>
            </a:pPr>
            <a:endParaRPr lang="ar-JO" altLang="ar-SA" dirty="0" smtClean="0"/>
          </a:p>
          <a:p>
            <a:pPr lvl="1" algn="r" rtl="1" eaLnBrk="1" hangingPunct="1">
              <a:buFont typeface="Arial" panose="020B0604020202020204" pitchFamily="34" charset="0"/>
              <a:buNone/>
            </a:pPr>
            <a:endParaRPr lang="ar-JO" altLang="ar-SA" dirty="0" smtClean="0"/>
          </a:p>
          <a:p>
            <a:pPr algn="r" rtl="1" eaLnBrk="1" hangingPunct="1"/>
            <a:r>
              <a:rPr lang="ar-JO" altLang="ar-SA" dirty="0" smtClean="0"/>
              <a:t>الغذاء يلعب دور رئيسي في</a:t>
            </a:r>
          </a:p>
          <a:p>
            <a:pPr lvl="1" algn="r" rtl="1" eaLnBrk="1" hangingPunct="1"/>
            <a:r>
              <a:rPr lang="ar-JO" altLang="ar-SA" dirty="0" smtClean="0"/>
              <a:t>تقدم العمر</a:t>
            </a:r>
          </a:p>
          <a:p>
            <a:pPr lvl="1" algn="r" eaLnBrk="1" hangingPunct="1"/>
            <a:endParaRPr lang="ar-JO" altLang="ar-SA" dirty="0" smtClean="0"/>
          </a:p>
          <a:p>
            <a:pPr lvl="1" eaLnBrk="1" hangingPunct="1"/>
            <a:endParaRPr lang="ar-JO" altLang="ar-SA" dirty="0" smtClean="0"/>
          </a:p>
          <a:p>
            <a:pPr lvl="1" eaLnBrk="1" hangingPunct="1"/>
            <a:endParaRPr lang="ar-JO" altLang="ar-SA" dirty="0" smtClean="0"/>
          </a:p>
        </p:txBody>
      </p:sp>
      <p:pic>
        <p:nvPicPr>
          <p:cNvPr id="5124" name="Picture 10" descr="45052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37449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47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المجموعات والعناصر الغذائية</a:t>
            </a:r>
            <a:endParaRPr lang="ar-SA" dirty="0"/>
          </a:p>
        </p:txBody>
      </p:sp>
      <p:sp>
        <p:nvSpPr>
          <p:cNvPr id="3" name="Subtitle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303128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11" y="550864"/>
            <a:ext cx="3943350" cy="994172"/>
          </a:xfrm>
        </p:spPr>
        <p:txBody>
          <a:bodyPr/>
          <a:lstStyle/>
          <a:p>
            <a:r>
              <a:rPr lang="ar-SA" dirty="0" smtClean="0"/>
              <a:t>الطبق الصحي</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4357" y="2314452"/>
            <a:ext cx="3589853" cy="3263504"/>
          </a:xfrm>
        </p:spPr>
      </p:pic>
      <p:cxnSp>
        <p:nvCxnSpPr>
          <p:cNvPr id="7" name="Straight Arrow Connector 6"/>
          <p:cNvCxnSpPr/>
          <p:nvPr/>
        </p:nvCxnSpPr>
        <p:spPr>
          <a:xfrm flipV="1">
            <a:off x="4821736" y="2314452"/>
            <a:ext cx="230750" cy="852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0586" y="634321"/>
            <a:ext cx="3534236" cy="1754326"/>
          </a:xfrm>
          <a:prstGeom prst="rect">
            <a:avLst/>
          </a:prstGeom>
          <a:noFill/>
        </p:spPr>
        <p:txBody>
          <a:bodyPr wrap="square" rtlCol="1">
            <a:spAutoFit/>
          </a:bodyPr>
          <a:lstStyle/>
          <a:p>
            <a:pPr algn="r" rtl="1"/>
            <a:endParaRPr lang="ar-SA" sz="1350" dirty="0"/>
          </a:p>
          <a:p>
            <a:pPr algn="r" rtl="1"/>
            <a:r>
              <a:rPr lang="ar-SA" sz="1350" b="1" dirty="0">
                <a:solidFill>
                  <a:schemeClr val="accent2">
                    <a:lumMod val="75000"/>
                  </a:schemeClr>
                </a:solidFill>
              </a:rPr>
              <a:t>الحبوب-6 حصص يوميا</a:t>
            </a:r>
          </a:p>
          <a:p>
            <a:pPr algn="r" rtl="1"/>
            <a:r>
              <a:rPr lang="ar-SA" sz="1350" b="1" dirty="0">
                <a:solidFill>
                  <a:schemeClr val="accent2">
                    <a:lumMod val="75000"/>
                  </a:schemeClr>
                </a:solidFill>
              </a:rPr>
              <a:t>الحصة هي </a:t>
            </a:r>
          </a:p>
          <a:p>
            <a:pPr algn="r" rtl="1"/>
            <a:r>
              <a:rPr lang="ar-SA" sz="1350" b="1" dirty="0">
                <a:solidFill>
                  <a:schemeClr val="accent2">
                    <a:lumMod val="75000"/>
                  </a:schemeClr>
                </a:solidFill>
              </a:rPr>
              <a:t>نصف رغيف خبز</a:t>
            </a:r>
          </a:p>
          <a:p>
            <a:pPr algn="r" rtl="1"/>
            <a:r>
              <a:rPr lang="ar-SA" sz="1350" b="1" dirty="0">
                <a:solidFill>
                  <a:schemeClr val="accent2">
                    <a:lumMod val="75000"/>
                  </a:schemeClr>
                </a:solidFill>
              </a:rPr>
              <a:t>نصف خبز حمام</a:t>
            </a:r>
          </a:p>
          <a:p>
            <a:pPr algn="r" rtl="1"/>
            <a:r>
              <a:rPr lang="ar-SA" sz="1350" b="1" dirty="0">
                <a:solidFill>
                  <a:schemeClr val="accent2">
                    <a:lumMod val="75000"/>
                  </a:schemeClr>
                </a:solidFill>
              </a:rPr>
              <a:t>شريحة توست</a:t>
            </a:r>
          </a:p>
          <a:p>
            <a:pPr algn="r" rtl="1"/>
            <a:r>
              <a:rPr lang="ar-SA" sz="1350" b="1" dirty="0">
                <a:solidFill>
                  <a:schemeClr val="accent2">
                    <a:lumMod val="75000"/>
                  </a:schemeClr>
                </a:solidFill>
              </a:rPr>
              <a:t>نصف كوب مطبوخ من </a:t>
            </a:r>
          </a:p>
          <a:p>
            <a:pPr algn="r" rtl="1"/>
            <a:r>
              <a:rPr lang="ar-SA" sz="1350" b="1" dirty="0">
                <a:solidFill>
                  <a:schemeClr val="accent2">
                    <a:lumMod val="75000"/>
                  </a:schemeClr>
                </a:solidFill>
              </a:rPr>
              <a:t>الشوفات، الأرز، المعكرونة، الفريكة، السيريال (بدون سكر)</a:t>
            </a:r>
          </a:p>
        </p:txBody>
      </p:sp>
      <p:cxnSp>
        <p:nvCxnSpPr>
          <p:cNvPr id="11" name="Straight Arrow Connector 10"/>
          <p:cNvCxnSpPr/>
          <p:nvPr/>
        </p:nvCxnSpPr>
        <p:spPr>
          <a:xfrm flipH="1">
            <a:off x="2613134" y="4191657"/>
            <a:ext cx="1655379" cy="201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242" y="3774921"/>
            <a:ext cx="2494892" cy="1546577"/>
          </a:xfrm>
          <a:prstGeom prst="rect">
            <a:avLst/>
          </a:prstGeom>
          <a:noFill/>
        </p:spPr>
        <p:txBody>
          <a:bodyPr wrap="square" rtlCol="1">
            <a:spAutoFit/>
          </a:bodyPr>
          <a:lstStyle/>
          <a:p>
            <a:pPr algn="r" rtl="1"/>
            <a:endParaRPr lang="ar-SA" sz="1350" dirty="0"/>
          </a:p>
          <a:p>
            <a:pPr algn="r" rtl="1"/>
            <a:r>
              <a:rPr lang="ar-SA" sz="1350" b="1" dirty="0">
                <a:solidFill>
                  <a:srgbClr val="00B050"/>
                </a:solidFill>
              </a:rPr>
              <a:t>الخضراوات-2-3 حصص يوميا</a:t>
            </a:r>
          </a:p>
          <a:p>
            <a:pPr algn="r" rtl="1"/>
            <a:r>
              <a:rPr lang="ar-SA" sz="1350" b="1" dirty="0">
                <a:solidFill>
                  <a:srgbClr val="00B050"/>
                </a:solidFill>
              </a:rPr>
              <a:t>الحصة هي </a:t>
            </a:r>
          </a:p>
          <a:p>
            <a:pPr algn="r" rtl="1"/>
            <a:r>
              <a:rPr lang="ar-SA" sz="1350" b="1" dirty="0">
                <a:solidFill>
                  <a:srgbClr val="00B050"/>
                </a:solidFill>
              </a:rPr>
              <a:t>حبة خضار متوسطة الحجم</a:t>
            </a:r>
          </a:p>
          <a:p>
            <a:pPr algn="r" rtl="1"/>
            <a:r>
              <a:rPr lang="ar-SA" sz="1350" b="1" dirty="0">
                <a:solidFill>
                  <a:srgbClr val="00B050"/>
                </a:solidFill>
              </a:rPr>
              <a:t>كوب واحد من الخضراوات النيئة المقطعة</a:t>
            </a:r>
          </a:p>
          <a:p>
            <a:pPr algn="r" rtl="1"/>
            <a:r>
              <a:rPr lang="ar-SA" sz="1350" b="1" dirty="0">
                <a:solidFill>
                  <a:srgbClr val="00B050"/>
                </a:solidFill>
              </a:rPr>
              <a:t>2 كوب من الخضراوات الورقية المقطعة</a:t>
            </a:r>
          </a:p>
          <a:p>
            <a:pPr algn="r" rtl="1"/>
            <a:r>
              <a:rPr lang="ar-SA" sz="1350" b="1" dirty="0">
                <a:solidFill>
                  <a:srgbClr val="00B050"/>
                </a:solidFill>
              </a:rPr>
              <a:t>2 حبة من الجزر متوسط الحجم</a:t>
            </a:r>
          </a:p>
        </p:txBody>
      </p:sp>
      <p:sp>
        <p:nvSpPr>
          <p:cNvPr id="14" name="TextBox 13"/>
          <p:cNvSpPr txBox="1"/>
          <p:nvPr/>
        </p:nvSpPr>
        <p:spPr>
          <a:xfrm>
            <a:off x="282181" y="1882328"/>
            <a:ext cx="2494892" cy="1546577"/>
          </a:xfrm>
          <a:prstGeom prst="rect">
            <a:avLst/>
          </a:prstGeom>
          <a:noFill/>
        </p:spPr>
        <p:txBody>
          <a:bodyPr wrap="square" rtlCol="1">
            <a:spAutoFit/>
          </a:bodyPr>
          <a:lstStyle/>
          <a:p>
            <a:pPr algn="r" rtl="1"/>
            <a:endParaRPr lang="ar-SA" sz="1350" dirty="0"/>
          </a:p>
          <a:p>
            <a:pPr algn="r" rtl="1"/>
            <a:r>
              <a:rPr lang="ar-SA" sz="1350" b="1" dirty="0">
                <a:solidFill>
                  <a:srgbClr val="FF0000"/>
                </a:solidFill>
              </a:rPr>
              <a:t>الفواكه-2 حصة يوميا</a:t>
            </a:r>
          </a:p>
          <a:p>
            <a:pPr algn="r" rtl="1"/>
            <a:r>
              <a:rPr lang="ar-SA" sz="1350" b="1" dirty="0">
                <a:solidFill>
                  <a:srgbClr val="FF0000"/>
                </a:solidFill>
              </a:rPr>
              <a:t>الحصة هي </a:t>
            </a:r>
          </a:p>
          <a:p>
            <a:pPr algn="r" rtl="1"/>
            <a:r>
              <a:rPr lang="ar-SA" sz="1350" b="1" dirty="0">
                <a:solidFill>
                  <a:srgbClr val="FF0000"/>
                </a:solidFill>
              </a:rPr>
              <a:t>حبة فواكه متوسطة الحجم</a:t>
            </a:r>
          </a:p>
          <a:p>
            <a:pPr algn="r" rtl="1"/>
            <a:r>
              <a:rPr lang="ar-SA" sz="1350" b="1" dirty="0">
                <a:solidFill>
                  <a:srgbClr val="FF0000"/>
                </a:solidFill>
              </a:rPr>
              <a:t>كوب واحد من الفواكه النيئة المقطعة</a:t>
            </a:r>
          </a:p>
          <a:p>
            <a:pPr algn="r" rtl="1"/>
            <a:r>
              <a:rPr lang="ar-SA" sz="1350" b="1" dirty="0">
                <a:solidFill>
                  <a:srgbClr val="FF0000"/>
                </a:solidFill>
              </a:rPr>
              <a:t>كوب واحد من عصير الفواكه الطبيعي</a:t>
            </a:r>
          </a:p>
          <a:p>
            <a:pPr algn="r" rtl="1"/>
            <a:r>
              <a:rPr lang="ar-SA" sz="1350" b="1" dirty="0">
                <a:solidFill>
                  <a:srgbClr val="FF0000"/>
                </a:solidFill>
              </a:rPr>
              <a:t>شريحة شمام، بطيخ، إلخ</a:t>
            </a:r>
          </a:p>
        </p:txBody>
      </p:sp>
      <p:cxnSp>
        <p:nvCxnSpPr>
          <p:cNvPr id="16" name="Straight Arrow Connector 15"/>
          <p:cNvCxnSpPr/>
          <p:nvPr/>
        </p:nvCxnSpPr>
        <p:spPr>
          <a:xfrm flipH="1" flipV="1">
            <a:off x="2777073" y="2524453"/>
            <a:ext cx="1124893" cy="673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66926" y="1680418"/>
            <a:ext cx="2640111" cy="1962076"/>
          </a:xfrm>
          <a:prstGeom prst="rect">
            <a:avLst/>
          </a:prstGeom>
          <a:noFill/>
        </p:spPr>
        <p:txBody>
          <a:bodyPr wrap="square" rtlCol="1">
            <a:spAutoFit/>
          </a:bodyPr>
          <a:lstStyle/>
          <a:p>
            <a:pPr algn="r" rtl="1"/>
            <a:endParaRPr lang="ar-SA" sz="1350" dirty="0"/>
          </a:p>
          <a:p>
            <a:pPr algn="r" rtl="1"/>
            <a:r>
              <a:rPr lang="ar-SA" sz="1350" b="1" dirty="0">
                <a:solidFill>
                  <a:srgbClr val="0070C0"/>
                </a:solidFill>
              </a:rPr>
              <a:t>الحليب ومشتقاته-3 حصص يوميا</a:t>
            </a:r>
          </a:p>
          <a:p>
            <a:pPr algn="r" rtl="1"/>
            <a:r>
              <a:rPr lang="ar-SA" sz="1350" b="1" dirty="0">
                <a:solidFill>
                  <a:srgbClr val="0070C0"/>
                </a:solidFill>
              </a:rPr>
              <a:t>الحصة هي </a:t>
            </a:r>
          </a:p>
          <a:p>
            <a:pPr algn="r" rtl="1"/>
            <a:r>
              <a:rPr lang="ar-SA" sz="1350" b="1" dirty="0">
                <a:solidFill>
                  <a:srgbClr val="0070C0"/>
                </a:solidFill>
              </a:rPr>
              <a:t>كوب حليب أو لبن</a:t>
            </a:r>
          </a:p>
          <a:p>
            <a:pPr algn="r" rtl="1"/>
            <a:r>
              <a:rPr lang="ar-SA" sz="1350" b="1" dirty="0">
                <a:solidFill>
                  <a:srgbClr val="0070C0"/>
                </a:solidFill>
              </a:rPr>
              <a:t>3 ملعقة كبيرة حليب مجفف</a:t>
            </a:r>
          </a:p>
          <a:p>
            <a:pPr algn="r" rtl="1"/>
            <a:r>
              <a:rPr lang="ar-SA" sz="1350" b="1" dirty="0">
                <a:solidFill>
                  <a:srgbClr val="0070C0"/>
                </a:solidFill>
              </a:rPr>
              <a:t>45-50 غم من الجبن الصلب أي شريحتان من جبنة بيضاء، حلومي، أريش، عكاوي</a:t>
            </a:r>
          </a:p>
          <a:p>
            <a:pPr algn="r" rtl="1"/>
            <a:r>
              <a:rPr lang="ar-SA" sz="1350" b="1" dirty="0">
                <a:solidFill>
                  <a:srgbClr val="0070C0"/>
                </a:solidFill>
              </a:rPr>
              <a:t>60 غم من الجبن الغير صلب مثل لافشكيري، فيلادلفيا إلخ....</a:t>
            </a:r>
          </a:p>
        </p:txBody>
      </p:sp>
      <p:cxnSp>
        <p:nvCxnSpPr>
          <p:cNvPr id="20" name="Straight Arrow Connector 19"/>
          <p:cNvCxnSpPr/>
          <p:nvPr/>
        </p:nvCxnSpPr>
        <p:spPr>
          <a:xfrm flipV="1">
            <a:off x="6117555" y="3007506"/>
            <a:ext cx="413311" cy="40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45434" y="3774921"/>
            <a:ext cx="2494892" cy="2377574"/>
          </a:xfrm>
          <a:prstGeom prst="rect">
            <a:avLst/>
          </a:prstGeom>
          <a:noFill/>
        </p:spPr>
        <p:txBody>
          <a:bodyPr wrap="square" rtlCol="1">
            <a:spAutoFit/>
          </a:bodyPr>
          <a:lstStyle/>
          <a:p>
            <a:pPr algn="r" rtl="1"/>
            <a:endParaRPr lang="ar-SA" sz="1350" dirty="0"/>
          </a:p>
          <a:p>
            <a:pPr algn="r" rtl="1"/>
            <a:r>
              <a:rPr lang="ar-SA" sz="1350" b="1" dirty="0">
                <a:solidFill>
                  <a:srgbClr val="7030A0"/>
                </a:solidFill>
              </a:rPr>
              <a:t>االبروتينات-5-6.5 حصص يوميا</a:t>
            </a:r>
          </a:p>
          <a:p>
            <a:pPr algn="r" rtl="1"/>
            <a:r>
              <a:rPr lang="ar-SA" sz="1350" b="1" dirty="0">
                <a:solidFill>
                  <a:srgbClr val="7030A0"/>
                </a:solidFill>
              </a:rPr>
              <a:t>الحصة هي </a:t>
            </a:r>
          </a:p>
          <a:p>
            <a:pPr algn="r" rtl="1"/>
            <a:r>
              <a:rPr lang="ar-SA" sz="1350" b="1" dirty="0">
                <a:solidFill>
                  <a:srgbClr val="7030A0"/>
                </a:solidFill>
              </a:rPr>
              <a:t>30غم من دجاج، لحم أحمر، سمك</a:t>
            </a:r>
          </a:p>
          <a:p>
            <a:pPr algn="r" rtl="1"/>
            <a:r>
              <a:rPr lang="ar-SA" sz="1350" b="1" dirty="0">
                <a:solidFill>
                  <a:srgbClr val="7030A0"/>
                </a:solidFill>
              </a:rPr>
              <a:t>1 بيضة كاملة </a:t>
            </a:r>
          </a:p>
          <a:p>
            <a:pPr algn="r" rtl="1"/>
            <a:r>
              <a:rPr lang="ar-SA" sz="1350" b="1" dirty="0">
                <a:solidFill>
                  <a:srgbClr val="7030A0"/>
                </a:solidFill>
              </a:rPr>
              <a:t>ربع كوب من البقوليات المطبوخة</a:t>
            </a:r>
          </a:p>
          <a:p>
            <a:pPr algn="r" rtl="1"/>
            <a:r>
              <a:rPr lang="ar-SA" sz="1350" b="1" dirty="0">
                <a:solidFill>
                  <a:srgbClr val="7030A0"/>
                </a:solidFill>
              </a:rPr>
              <a:t>ملعقة كبيرة مكسرات</a:t>
            </a:r>
          </a:p>
          <a:p>
            <a:pPr algn="r" rtl="1"/>
            <a:r>
              <a:rPr lang="ar-SA" sz="1350" b="1" dirty="0">
                <a:solidFill>
                  <a:srgbClr val="7030A0"/>
                </a:solidFill>
              </a:rPr>
              <a:t>ملعقتين كبيرتين من الحمص الجاهز للأكل</a:t>
            </a:r>
          </a:p>
          <a:p>
            <a:pPr algn="r" rtl="1"/>
            <a:r>
              <a:rPr lang="ar-SA" sz="1350" b="1" dirty="0">
                <a:solidFill>
                  <a:srgbClr val="7030A0"/>
                </a:solidFill>
              </a:rPr>
              <a:t>حبة فلافل متوسطة الحجم</a:t>
            </a:r>
          </a:p>
          <a:p>
            <a:pPr algn="r" rtl="1"/>
            <a:r>
              <a:rPr lang="ar-SA" sz="1350" b="1" dirty="0">
                <a:solidFill>
                  <a:srgbClr val="7030A0"/>
                </a:solidFill>
              </a:rPr>
              <a:t>ملعقة كبيرة من زبدة الفستق</a:t>
            </a:r>
          </a:p>
          <a:p>
            <a:pPr algn="r" rtl="1"/>
            <a:endParaRPr lang="ar-SA" sz="1350" b="1" dirty="0"/>
          </a:p>
        </p:txBody>
      </p:sp>
      <p:cxnSp>
        <p:nvCxnSpPr>
          <p:cNvPr id="29" name="Straight Arrow Connector 28"/>
          <p:cNvCxnSpPr/>
          <p:nvPr/>
        </p:nvCxnSpPr>
        <p:spPr>
          <a:xfrm>
            <a:off x="4953994" y="4191657"/>
            <a:ext cx="1809411" cy="345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716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كيف تقدر الحصص</a:t>
            </a:r>
            <a:endParaRPr lang="ar-SA" dirty="0"/>
          </a:p>
        </p:txBody>
      </p:sp>
      <p:pic>
        <p:nvPicPr>
          <p:cNvPr id="5" name="Content Placeholder 4" descr="PortionInfo.jpg"/>
          <p:cNvPicPr>
            <a:picLocks noGrp="1" noChangeAspect="1"/>
          </p:cNvPicPr>
          <p:nvPr>
            <p:ph sz="half" idx="1"/>
          </p:nvPr>
        </p:nvPicPr>
        <p:blipFill>
          <a:blip r:embed="rId2" cstate="print"/>
          <a:stretch>
            <a:fillRect/>
          </a:stretch>
        </p:blipFill>
        <p:spPr>
          <a:xfrm>
            <a:off x="2819400" y="1847088"/>
            <a:ext cx="3950854" cy="4801385"/>
          </a:xfrm>
        </p:spPr>
      </p:pic>
    </p:spTree>
    <p:extLst>
      <p:ext uri="{BB962C8B-B14F-4D97-AF65-F5344CB8AC3E}">
        <p14:creationId xmlns:p14="http://schemas.microsoft.com/office/powerpoint/2010/main" val="263183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131094"/>
            <a:ext cx="7886700" cy="994172"/>
          </a:xfrm>
        </p:spPr>
        <p:txBody>
          <a:bodyPr/>
          <a:lstStyle/>
          <a:p>
            <a:pPr algn="ctr" rtl="1"/>
            <a:r>
              <a:rPr lang="ar-SA" dirty="0" smtClean="0"/>
              <a:t>الحليب ومشتقاته</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t>تحتوي على الكالسيوم</a:t>
            </a:r>
          </a:p>
          <a:p>
            <a:pPr lvl="1"/>
            <a:r>
              <a:rPr lang="ar-SA" dirty="0" smtClean="0"/>
              <a:t>الهيكل العظمي وصلابته</a:t>
            </a:r>
          </a:p>
          <a:p>
            <a:pPr lvl="1"/>
            <a:r>
              <a:rPr lang="ar-SA" dirty="0" smtClean="0"/>
              <a:t>إنقباض العضلات</a:t>
            </a:r>
          </a:p>
          <a:p>
            <a:pPr lvl="1" algn="r" rtl="1"/>
            <a:r>
              <a:rPr lang="ar-SA" dirty="0" smtClean="0"/>
              <a:t>بعض الدراسات تتحدث عن قدرته على الحفاظ على ضغط دم طبيعي</a:t>
            </a:r>
          </a:p>
          <a:p>
            <a:pPr algn="r" rtl="1"/>
            <a:r>
              <a:rPr lang="ar-SA" dirty="0" smtClean="0"/>
              <a:t>المدعم منها يحتوي على فيتامين د </a:t>
            </a:r>
          </a:p>
          <a:p>
            <a:pPr lvl="1" algn="r" rtl="1"/>
            <a:r>
              <a:rPr lang="ar-SA" dirty="0" smtClean="0"/>
              <a:t>مهم لإمتصاص الكالسيوم ويلعب دور في القوة العضلية </a:t>
            </a:r>
          </a:p>
          <a:p>
            <a:pPr lvl="1" algn="r" rtl="1"/>
            <a:r>
              <a:rPr lang="ar-SA" dirty="0" smtClean="0"/>
              <a:t>بعض الدراستا تربط نقص فيتامين د بالإصابات الرياضية</a:t>
            </a:r>
          </a:p>
          <a:p>
            <a:pPr algn="r" rtl="1"/>
            <a:r>
              <a:rPr lang="ar-SA" dirty="0" smtClean="0"/>
              <a:t>تحتوي على اليود المهم للغدة الدرقية </a:t>
            </a:r>
          </a:p>
          <a:p>
            <a:pPr algn="r" rtl="1"/>
            <a:r>
              <a:rPr lang="ar-SA" dirty="0" smtClean="0"/>
              <a:t>تحتوي على الزنك المهم لإنقسام الخلايا (الإستشفاء) والحفاظ على جهاز المناعة</a:t>
            </a:r>
          </a:p>
          <a:p>
            <a:pPr algn="r" rtl="1"/>
            <a:r>
              <a:rPr lang="ar-SA" dirty="0" smtClean="0"/>
              <a:t>تحتوي على الفوسفور المهم لإنقباض العضلات</a:t>
            </a:r>
          </a:p>
          <a:p>
            <a:pPr algn="r" rtl="1"/>
            <a:r>
              <a:rPr lang="ar-SA" dirty="0" smtClean="0"/>
              <a:t>تحتوي على بروتين ذو جودة حالية</a:t>
            </a:r>
          </a:p>
          <a:p>
            <a:pPr lvl="2"/>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1094"/>
            <a:ext cx="3661891" cy="1925446"/>
          </a:xfrm>
          <a:prstGeom prst="rect">
            <a:avLst/>
          </a:prstGeom>
        </p:spPr>
      </p:pic>
    </p:spTree>
    <p:extLst>
      <p:ext uri="{BB962C8B-B14F-4D97-AF65-F5344CB8AC3E}">
        <p14:creationId xmlns:p14="http://schemas.microsoft.com/office/powerpoint/2010/main" val="302664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البروتينات</a:t>
            </a:r>
            <a:endParaRPr lang="ar-SA" dirty="0"/>
          </a:p>
        </p:txBody>
      </p:sp>
      <p:sp>
        <p:nvSpPr>
          <p:cNvPr id="3" name="Content Placeholder 2"/>
          <p:cNvSpPr>
            <a:spLocks noGrp="1"/>
          </p:cNvSpPr>
          <p:nvPr>
            <p:ph idx="1"/>
          </p:nvPr>
        </p:nvSpPr>
        <p:spPr>
          <a:xfrm>
            <a:off x="628650" y="2261941"/>
            <a:ext cx="7886700" cy="3263504"/>
          </a:xfrm>
        </p:spPr>
        <p:txBody>
          <a:bodyPr>
            <a:normAutofit fontScale="92500" lnSpcReduction="20000"/>
          </a:bodyPr>
          <a:lstStyle/>
          <a:p>
            <a:pPr algn="r" rtl="1"/>
            <a:r>
              <a:rPr lang="ar-SA" dirty="0" smtClean="0"/>
              <a:t>النمو والإستشفاء</a:t>
            </a:r>
          </a:p>
          <a:p>
            <a:pPr algn="r" rtl="1"/>
            <a:r>
              <a:rPr lang="ar-SA" dirty="0" smtClean="0"/>
              <a:t>تطور جهاز المناعة</a:t>
            </a:r>
          </a:p>
          <a:p>
            <a:pPr algn="r" rtl="1"/>
            <a:r>
              <a:rPr lang="ar-SA" dirty="0" smtClean="0"/>
              <a:t>الحيوانية منها تحتوي على فيتامين </a:t>
            </a:r>
            <a:r>
              <a:rPr lang="en-US" dirty="0" smtClean="0"/>
              <a:t>B12</a:t>
            </a:r>
            <a:r>
              <a:rPr lang="ar-SA" dirty="0" smtClean="0"/>
              <a:t>(لا يوجد في المنتجات النباتية)</a:t>
            </a:r>
          </a:p>
          <a:p>
            <a:pPr algn="r" rtl="1"/>
            <a:r>
              <a:rPr lang="ar-SA" dirty="0" smtClean="0"/>
              <a:t>النباتية منها تحتوي على الألياف الغذائية (تحافظ أو تخفض على نسبة الكولسترول، تساعد في تخفيف الوزن حيث تشعرنا بالشبع)</a:t>
            </a:r>
          </a:p>
          <a:p>
            <a:pPr algn="r" rtl="1"/>
            <a:r>
              <a:rPr lang="ar-SA" dirty="0" smtClean="0"/>
              <a:t>تحتوي على الزنك، الحديد، المغنيزيوم، الفوسفور، وفيتامين </a:t>
            </a:r>
            <a:r>
              <a:rPr lang="en-US" dirty="0" smtClean="0"/>
              <a:t>A</a:t>
            </a:r>
            <a:r>
              <a:rPr lang="ar-SA" dirty="0" smtClean="0"/>
              <a:t> وحامض الفوليك (النباتية منها)، ومعادن مختلفة </a:t>
            </a:r>
          </a:p>
          <a:p>
            <a:pPr algn="r" rtl="1"/>
            <a:r>
              <a:rPr lang="ar-SA" dirty="0" smtClean="0"/>
              <a:t>تحتوي غلى فيامين ي المضاد للهرم حيث يتواجد بكثرة في الزيوت النباتية وزيت السمك</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55092"/>
            <a:ext cx="2065283" cy="2065283"/>
          </a:xfrm>
          <a:prstGeom prst="rect">
            <a:avLst/>
          </a:prstGeom>
        </p:spPr>
      </p:pic>
    </p:spTree>
    <p:extLst>
      <p:ext uri="{BB962C8B-B14F-4D97-AF65-F5344CB8AC3E}">
        <p14:creationId xmlns:p14="http://schemas.microsoft.com/office/powerpoint/2010/main" val="107591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060150"/>
            <a:ext cx="7886700" cy="994172"/>
          </a:xfrm>
        </p:spPr>
        <p:txBody>
          <a:bodyPr/>
          <a:lstStyle/>
          <a:p>
            <a:pPr algn="ctr"/>
            <a:r>
              <a:rPr lang="ar-SA" dirty="0" smtClean="0"/>
              <a:t>الخضراوات والفواكه</a:t>
            </a:r>
            <a:endParaRPr lang="ar-SA" dirty="0"/>
          </a:p>
        </p:txBody>
      </p:sp>
      <p:sp>
        <p:nvSpPr>
          <p:cNvPr id="3" name="Content Placeholder 2"/>
          <p:cNvSpPr>
            <a:spLocks noGrp="1"/>
          </p:cNvSpPr>
          <p:nvPr>
            <p:ph idx="1"/>
          </p:nvPr>
        </p:nvSpPr>
        <p:spPr/>
        <p:txBody>
          <a:bodyPr/>
          <a:lstStyle/>
          <a:p>
            <a:pPr algn="r" rtl="1"/>
            <a:r>
              <a:rPr lang="ar-SA" dirty="0" smtClean="0"/>
              <a:t>تحتوي على مضادات الأكسدة كفيتامين سي</a:t>
            </a:r>
          </a:p>
          <a:p>
            <a:pPr algn="r" rtl="1"/>
            <a:r>
              <a:rPr lang="ar-SA" dirty="0" smtClean="0"/>
              <a:t>تحتوي على حامض الفوليك المهم لإنقسام الخلايا </a:t>
            </a:r>
          </a:p>
          <a:p>
            <a:pPr algn="r" rtl="1"/>
            <a:r>
              <a:rPr lang="ar-SA" dirty="0" smtClean="0"/>
              <a:t>تحتوي على الأياف الغذائية </a:t>
            </a:r>
          </a:p>
          <a:p>
            <a:pPr algn="r" rtl="1"/>
            <a:r>
              <a:rPr lang="ar-SA" dirty="0" smtClean="0"/>
              <a:t>نسبة كبيرة من الماء</a:t>
            </a:r>
          </a:p>
          <a:p>
            <a:pPr algn="r" rtl="1"/>
            <a:r>
              <a:rPr lang="ar-SA" dirty="0" smtClean="0"/>
              <a:t>تحتوي على الحديد ومعادن أخرى بحسب خصوبة التربة</a:t>
            </a:r>
          </a:p>
          <a:p>
            <a:pPr algn="r" rtl="1"/>
            <a:r>
              <a:rPr lang="ar-SA" dirty="0" smtClean="0"/>
              <a:t>لها خصائص وفوائد تعود بالفائدة على أعضاء الجسم تساعد على الوقاية من الأمراض المزمنة والهرم المبكر</a:t>
            </a:r>
            <a:endParaRPr lang="ar-S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17" y="1213863"/>
            <a:ext cx="2865506" cy="1910337"/>
          </a:xfrm>
          <a:prstGeom prst="rect">
            <a:avLst/>
          </a:prstGeom>
        </p:spPr>
      </p:pic>
    </p:spTree>
    <p:extLst>
      <p:ext uri="{BB962C8B-B14F-4D97-AF65-F5344CB8AC3E}">
        <p14:creationId xmlns:p14="http://schemas.microsoft.com/office/powerpoint/2010/main" val="1654226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TotalTime>
  <Words>1295</Words>
  <Application>Microsoft Office PowerPoint</Application>
  <PresentationFormat>On-screen Show (4:3)</PresentationFormat>
  <Paragraphs>286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Constantia</vt:lpstr>
      <vt:lpstr>Majalla UI</vt:lpstr>
      <vt:lpstr>Traditional Arabic</vt:lpstr>
      <vt:lpstr>Wingdings 2</vt:lpstr>
      <vt:lpstr>Flow</vt:lpstr>
      <vt:lpstr>التغذية وأهميتها</vt:lpstr>
      <vt:lpstr>PowerPoint Presentation</vt:lpstr>
      <vt:lpstr>أنت ما تأكل!!!!</vt:lpstr>
      <vt:lpstr>المجموعات والعناصر الغذائية</vt:lpstr>
      <vt:lpstr>الطبق الصحي</vt:lpstr>
      <vt:lpstr>كيف تقدر الحصص</vt:lpstr>
      <vt:lpstr>الحليب ومشتقاته</vt:lpstr>
      <vt:lpstr>البروتينات</vt:lpstr>
      <vt:lpstr>الخضراوات والفواكه</vt:lpstr>
      <vt:lpstr>الحبوب</vt:lpstr>
      <vt:lpstr>الكربوهيدرات</vt:lpstr>
      <vt:lpstr>البروتينات</vt:lpstr>
      <vt:lpstr>الدهون </vt:lpstr>
      <vt:lpstr>الفيتامينات والمعادن</vt:lpstr>
      <vt:lpstr>الفيتامينات الذائبة في الدهون</vt:lpstr>
      <vt:lpstr>الفيتامينات الذائبة في الدهون</vt:lpstr>
      <vt:lpstr>الفيتامينات الذائبة في الدهون</vt:lpstr>
      <vt:lpstr>الفيتامينات الذائبة في الدهون</vt:lpstr>
      <vt:lpstr>الفيتامينات الذائبة في الماء</vt:lpstr>
      <vt:lpstr>الفيتامينات الذائبة في الماء</vt:lpstr>
      <vt:lpstr>الفيتامينات الذائبة في الماء</vt:lpstr>
      <vt:lpstr>الفيتامينات الذائبة في الماء</vt:lpstr>
      <vt:lpstr>الفيتامينات الذائبة في الماء</vt:lpstr>
      <vt:lpstr>المعادن وأهميتها</vt:lpstr>
      <vt:lpstr>بعض المعادن المهمة</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التغذية والرياضة</dc:title>
  <dc:creator>HP User</dc:creator>
  <cp:lastModifiedBy>Mohanad M Kafri</cp:lastModifiedBy>
  <cp:revision>35</cp:revision>
  <dcterms:created xsi:type="dcterms:W3CDTF">2019-08-11T20:12:34Z</dcterms:created>
  <dcterms:modified xsi:type="dcterms:W3CDTF">2022-11-03T08:04:15Z</dcterms:modified>
</cp:coreProperties>
</file>