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5" r:id="rId9"/>
    <p:sldId id="261" r:id="rId10"/>
    <p:sldId id="263" r:id="rId11"/>
    <p:sldId id="264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898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221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026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655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670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21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706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46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010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658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59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3E54-C621-4A54-B3C6-BC625694D779}" type="datetimeFigureOut">
              <a:rPr lang="ar-SA" smtClean="0"/>
              <a:t>15/05/1444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CAB6-A65B-44D8-A358-CF8E0ABAA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506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سلامة الغذاء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GENS 133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8117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94" y="2905239"/>
            <a:ext cx="3229463" cy="1449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إن كنت على شك.....تخلص من الغذاء!!!</a:t>
            </a:r>
            <a:endParaRPr lang="ar-S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194" y="2905239"/>
            <a:ext cx="3497074" cy="1569267"/>
          </a:xfrm>
        </p:spPr>
      </p:pic>
      <p:sp>
        <p:nvSpPr>
          <p:cNvPr id="5" name="TextBox 4"/>
          <p:cNvSpPr txBox="1"/>
          <p:nvPr/>
        </p:nvSpPr>
        <p:spPr>
          <a:xfrm>
            <a:off x="11121556" y="3689873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ar-SA" dirty="0"/>
          </a:p>
        </p:txBody>
      </p:sp>
      <p:sp>
        <p:nvSpPr>
          <p:cNvPr id="6" name="TextBox 5"/>
          <p:cNvSpPr txBox="1"/>
          <p:nvPr/>
        </p:nvSpPr>
        <p:spPr>
          <a:xfrm>
            <a:off x="6551342" y="297448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1">
            <a:spAutoFit/>
          </a:bodyPr>
          <a:lstStyle/>
          <a:p>
            <a:endParaRPr lang="ar-SA" dirty="0"/>
          </a:p>
        </p:txBody>
      </p:sp>
      <p:sp>
        <p:nvSpPr>
          <p:cNvPr id="7" name="TextBox 6"/>
          <p:cNvSpPr txBox="1"/>
          <p:nvPr/>
        </p:nvSpPr>
        <p:spPr>
          <a:xfrm>
            <a:off x="6895652" y="2394924"/>
            <a:ext cx="2011708" cy="37240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5400" dirty="0" smtClean="0"/>
          </a:p>
          <a:p>
            <a:r>
              <a:rPr lang="ar-SA" sz="5400" dirty="0" smtClean="0"/>
              <a:t>4 د.م ≤</a:t>
            </a:r>
          </a:p>
          <a:p>
            <a:endParaRPr lang="ar-SA" sz="3200" dirty="0"/>
          </a:p>
          <a:p>
            <a:endParaRPr lang="ar-SA" sz="3200" dirty="0" smtClean="0"/>
          </a:p>
          <a:p>
            <a:endParaRPr lang="ar-SA" sz="3200" dirty="0"/>
          </a:p>
          <a:p>
            <a:endParaRPr lang="ar-SA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115" y="2763565"/>
            <a:ext cx="1852613" cy="185261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967918" y="3228206"/>
            <a:ext cx="2266967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5400" dirty="0" smtClean="0"/>
              <a:t>≤60 د.م</a:t>
            </a:r>
            <a:r>
              <a:rPr lang="en-US" sz="5400" dirty="0" smtClean="0"/>
              <a:t> </a:t>
            </a:r>
            <a:endParaRPr lang="ar-SA" sz="5400" dirty="0"/>
          </a:p>
        </p:txBody>
      </p:sp>
    </p:spTree>
    <p:extLst>
      <p:ext uri="{BB962C8B-B14F-4D97-AF65-F5344CB8AC3E}">
        <p14:creationId xmlns:p14="http://schemas.microsoft.com/office/powerpoint/2010/main" val="26766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درجات الحرارة المناسبة للطبخ للقضاء على الجراثيم</a:t>
            </a:r>
            <a:endParaRPr lang="ar-S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552181"/>
              </p:ext>
            </p:extLst>
          </p:nvPr>
        </p:nvGraphicFramePr>
        <p:xfrm>
          <a:off x="3203089" y="2320477"/>
          <a:ext cx="70104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الغذاء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درجة الحرارة المناسبة للطبخ على الأقل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الدجاج والحبش وغيرها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74 د.ج 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اللحوم</a:t>
                      </a:r>
                      <a:r>
                        <a:rPr lang="ar-SA" baseline="0" dirty="0" smtClean="0"/>
                        <a:t> البقرية والأغنام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63</a:t>
                      </a:r>
                      <a:r>
                        <a:rPr lang="ar-SA" baseline="0" dirty="0" smtClean="0"/>
                        <a:t> د.م 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اللحمة</a:t>
                      </a:r>
                      <a:r>
                        <a:rPr lang="ar-SA" baseline="0" dirty="0" smtClean="0"/>
                        <a:t> المفرومة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71 د.م 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البيض أو أي غذاء يحتوي على البيض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63</a:t>
                      </a:r>
                      <a:r>
                        <a:rPr lang="ar-SA" baseline="0" dirty="0" smtClean="0"/>
                        <a:t> د.م 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إعادة تسخين البواقي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63 د.م أو حتى ينتج البخار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1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هو التلوث الغذائي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وجود أجسام أو كائنات أو مركبات لا يجب أن تكن موجودة في الغذاء أو مكونات المنتج</a:t>
            </a:r>
          </a:p>
          <a:p>
            <a:endParaRPr lang="ar-SA" dirty="0"/>
          </a:p>
          <a:p>
            <a:r>
              <a:rPr lang="ar-SA" dirty="0" smtClean="0"/>
              <a:t>ملوثات بيولوجية</a:t>
            </a:r>
          </a:p>
          <a:p>
            <a:pPr lvl="1"/>
            <a:r>
              <a:rPr lang="ar-SA" dirty="0" smtClean="0"/>
              <a:t>بكتيريا (مثال: السالمونيلا)</a:t>
            </a:r>
          </a:p>
          <a:p>
            <a:pPr lvl="1"/>
            <a:r>
              <a:rPr lang="ar-SA" dirty="0" smtClean="0"/>
              <a:t>فيروس (مثال: فيروس إلتهاب الكبد </a:t>
            </a:r>
            <a:r>
              <a:rPr lang="en-US" dirty="0" smtClean="0"/>
              <a:t>A</a:t>
            </a:r>
            <a:r>
              <a:rPr lang="ar-SA" dirty="0" smtClean="0"/>
              <a:t>)</a:t>
            </a:r>
          </a:p>
          <a:p>
            <a:pPr lvl="1"/>
            <a:r>
              <a:rPr lang="ar-SA" dirty="0" smtClean="0"/>
              <a:t>طفيليات (مثال: الدودة الشريطية)</a:t>
            </a:r>
          </a:p>
          <a:p>
            <a:pPr lvl="1"/>
            <a:endParaRPr lang="ar-SA" dirty="0"/>
          </a:p>
          <a:p>
            <a:r>
              <a:rPr lang="ar-SA" dirty="0" smtClean="0"/>
              <a:t>ملوثات كيميائية (مثال: الزئبق في سمك المحيطات)</a:t>
            </a:r>
          </a:p>
          <a:p>
            <a:r>
              <a:rPr lang="ar-SA" dirty="0" smtClean="0"/>
              <a:t>ملوثات غير حية (مثال: قطع زجاج)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501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تبعات التلوث الغذائي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أعراض مرضية </a:t>
            </a:r>
          </a:p>
          <a:p>
            <a:endParaRPr lang="ar-SA" dirty="0"/>
          </a:p>
          <a:p>
            <a:r>
              <a:rPr lang="ar-SA" dirty="0" smtClean="0"/>
              <a:t>إصابات بشكل عام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dirty="0" smtClean="0"/>
              <a:t>تسمم</a:t>
            </a:r>
          </a:p>
          <a:p>
            <a:endParaRPr lang="ar-SA" dirty="0"/>
          </a:p>
          <a:p>
            <a:r>
              <a:rPr lang="ar-SA" dirty="0" smtClean="0"/>
              <a:t>المرض</a:t>
            </a:r>
          </a:p>
          <a:p>
            <a:endParaRPr lang="ar-SA" dirty="0"/>
          </a:p>
          <a:p>
            <a:r>
              <a:rPr lang="ar-SA" dirty="0" smtClean="0"/>
              <a:t>وفاة</a:t>
            </a:r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1544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أسباب التلوث الغذائي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أسباب متعددة لكن يمكن السيطرة عليها</a:t>
            </a:r>
          </a:p>
          <a:p>
            <a:pPr lvl="1"/>
            <a:r>
              <a:rPr lang="ar-SA" dirty="0" smtClean="0"/>
              <a:t>مكان إعداد الطعام ملوث</a:t>
            </a:r>
          </a:p>
          <a:p>
            <a:pPr lvl="1"/>
            <a:r>
              <a:rPr lang="ar-SA" smtClean="0"/>
              <a:t>معدات إعداد أو تقديم </a:t>
            </a:r>
            <a:r>
              <a:rPr lang="ar-SA" dirty="0" smtClean="0"/>
              <a:t>طعام ملوثة وغير نظيفة</a:t>
            </a:r>
          </a:p>
          <a:p>
            <a:pPr lvl="1"/>
            <a:r>
              <a:rPr lang="ar-SA" dirty="0" smtClean="0"/>
              <a:t>زي من يعد الطعام غير نظيف وملوث</a:t>
            </a:r>
          </a:p>
          <a:p>
            <a:pPr lvl="1"/>
            <a:r>
              <a:rPr lang="ar-SA" dirty="0" smtClean="0"/>
              <a:t>جروح</a:t>
            </a:r>
          </a:p>
          <a:p>
            <a:pPr lvl="1"/>
            <a:r>
              <a:rPr lang="ar-SA" dirty="0" smtClean="0"/>
              <a:t>عدم غسل اليدين بعد لمس الحيوانات الأليفة أو أي شيء آخر مثل الأبواب أو إستخدام دروة المياه</a:t>
            </a:r>
          </a:p>
          <a:p>
            <a:pPr lvl="1"/>
            <a:r>
              <a:rPr lang="ar-SA" dirty="0" smtClean="0"/>
              <a:t>الشعر، الزجاج، وغيرها من الشوائب</a:t>
            </a:r>
          </a:p>
          <a:p>
            <a:pPr lvl="1"/>
            <a:r>
              <a:rPr lang="ar-SA" dirty="0" smtClean="0"/>
              <a:t>السعال أو العطس</a:t>
            </a:r>
          </a:p>
          <a:p>
            <a:pPr lvl="1"/>
            <a:r>
              <a:rPr lang="ar-SA" dirty="0" smtClean="0"/>
              <a:t>التنفس مباشرة على الطعام</a:t>
            </a:r>
          </a:p>
          <a:p>
            <a:pPr lvl="1"/>
            <a:r>
              <a:rPr lang="ar-SA" dirty="0" smtClean="0"/>
              <a:t>عدم غسل اليدين بعد رمي النفايات، إستخدام المكنسة أو القشاطة، لمس النقود، مسح المنضدة وغيرها</a:t>
            </a:r>
          </a:p>
          <a:p>
            <a:pPr lvl="1"/>
            <a:r>
              <a:rPr lang="ar-SA" dirty="0" smtClean="0"/>
              <a:t>تغيير الحفاضات للأطفال </a:t>
            </a:r>
            <a:endParaRPr lang="ar-SA" dirty="0"/>
          </a:p>
          <a:p>
            <a:pPr lvl="1"/>
            <a:r>
              <a:rPr lang="ar-SA" dirty="0" smtClean="0"/>
              <a:t>لمس أي شيء و إعداد الطعام دون غسل اليدين</a:t>
            </a:r>
          </a:p>
        </p:txBody>
      </p:sp>
    </p:spTree>
    <p:extLst>
      <p:ext uri="{BB962C8B-B14F-4D97-AF65-F5344CB8AC3E}">
        <p14:creationId xmlns:p14="http://schemas.microsoft.com/office/powerpoint/2010/main" val="286376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غسل اليدين بالطريقة الصحيحة </a:t>
            </a:r>
            <a:endParaRPr lang="ar-S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915" y="1338159"/>
            <a:ext cx="7272170" cy="5036602"/>
          </a:xfrm>
        </p:spPr>
      </p:pic>
      <p:sp>
        <p:nvSpPr>
          <p:cNvPr id="5" name="Rectangle 4"/>
          <p:cNvSpPr/>
          <p:nvPr/>
        </p:nvSpPr>
        <p:spPr>
          <a:xfrm>
            <a:off x="2689412" y="6374761"/>
            <a:ext cx="66589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Source:  https</a:t>
            </a:r>
            <a:r>
              <a:rPr lang="en-US" sz="1000" dirty="0"/>
              <a:t>://www.lhsfna.org/index.cfm/lifelines/december-2013/washing-hands-properly-is-your-ticket-to-good-health/</a:t>
            </a:r>
            <a:endParaRPr lang="ar-SA" sz="1000" dirty="0"/>
          </a:p>
        </p:txBody>
      </p:sp>
    </p:spTree>
    <p:extLst>
      <p:ext uri="{BB962C8B-B14F-4D97-AF65-F5344CB8AC3E}">
        <p14:creationId xmlns:p14="http://schemas.microsoft.com/office/powerpoint/2010/main" val="277194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9101"/>
            <a:ext cx="10515600" cy="4627862"/>
          </a:xfrm>
        </p:spPr>
        <p:txBody>
          <a:bodyPr>
            <a:normAutofit/>
          </a:bodyPr>
          <a:lstStyle/>
          <a:p>
            <a:r>
              <a:rPr lang="ar-SA" dirty="0" smtClean="0"/>
              <a:t>تحتاج البكتيريا وغيرها لتنمو</a:t>
            </a:r>
          </a:p>
          <a:p>
            <a:endParaRPr lang="ar-SA" dirty="0"/>
          </a:p>
          <a:p>
            <a:pPr lvl="1"/>
            <a:r>
              <a:rPr lang="ar-SA" dirty="0" smtClean="0"/>
              <a:t>الغذاء</a:t>
            </a:r>
          </a:p>
          <a:p>
            <a:pPr lvl="1"/>
            <a:r>
              <a:rPr lang="ar-SA" dirty="0" smtClean="0"/>
              <a:t>درجة حرارة مناسبة</a:t>
            </a:r>
          </a:p>
          <a:p>
            <a:pPr lvl="1"/>
            <a:r>
              <a:rPr lang="ar-SA" dirty="0" smtClean="0"/>
              <a:t>الوقت</a:t>
            </a:r>
          </a:p>
          <a:p>
            <a:pPr lvl="1"/>
            <a:r>
              <a:rPr lang="ar-SA" dirty="0" smtClean="0"/>
              <a:t>رطوبة</a:t>
            </a:r>
          </a:p>
          <a:p>
            <a:pPr lvl="1"/>
            <a:r>
              <a:rPr lang="ar-SA" dirty="0" smtClean="0"/>
              <a:t>أوكسجين أو بدون أوكسجين</a:t>
            </a:r>
          </a:p>
          <a:p>
            <a:pPr marL="457200" lvl="1" indent="0">
              <a:buNone/>
            </a:pPr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480" y="2198669"/>
            <a:ext cx="4862878" cy="262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038" y="688490"/>
            <a:ext cx="7652459" cy="5065928"/>
          </a:xfrm>
        </p:spPr>
      </p:pic>
      <p:sp>
        <p:nvSpPr>
          <p:cNvPr id="15" name="TextBox 14"/>
          <p:cNvSpPr txBox="1"/>
          <p:nvPr/>
        </p:nvSpPr>
        <p:spPr>
          <a:xfrm>
            <a:off x="-348991" y="1172584"/>
            <a:ext cx="4609019" cy="313932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dirty="0" smtClean="0"/>
              <a:t>الحليب ومشتقاته من أجبان ولبن وغيرها والبيض في </a:t>
            </a:r>
          </a:p>
          <a:p>
            <a:r>
              <a:rPr lang="ar-SA" dirty="0" smtClean="0"/>
              <a:t>     الرف العلوي</a:t>
            </a:r>
          </a:p>
          <a:p>
            <a:endParaRPr lang="ar-S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dirty="0" smtClean="0"/>
              <a:t>الاكل الجاهز كالبقايا والوجبات السريعة تحت الحليب </a:t>
            </a:r>
          </a:p>
          <a:p>
            <a:r>
              <a:rPr lang="ar-SA" dirty="0" smtClean="0"/>
              <a:t>     ومشتقاته على أن يتم تناولها خلال 48ساعة</a:t>
            </a:r>
          </a:p>
          <a:p>
            <a:endParaRPr lang="ar-S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dirty="0" smtClean="0"/>
              <a:t>اللحوم الدجاج السمك التي تحتاج للطبخ يجب وضعها في </a:t>
            </a:r>
          </a:p>
          <a:p>
            <a:r>
              <a:rPr lang="ar-SA" dirty="0" smtClean="0"/>
              <a:t>     وعاء عميق لتركها تذوب لطبخها</a:t>
            </a:r>
          </a:p>
          <a:p>
            <a:endParaRPr lang="ar-SA" dirty="0"/>
          </a:p>
          <a:p>
            <a:endParaRPr lang="ar-S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dirty="0" smtClean="0"/>
              <a:t>الخضار والفواكه في الجرار المغلق الخاص بها 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4087906" y="1710466"/>
            <a:ext cx="2431228" cy="1161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4260028" y="2463501"/>
            <a:ext cx="2538805" cy="1021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087906" y="3420932"/>
            <a:ext cx="2689412" cy="570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077148" y="4151990"/>
            <a:ext cx="2710927" cy="215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271708" y="2463501"/>
            <a:ext cx="677732" cy="3582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56157" y="6292300"/>
            <a:ext cx="434926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عند تجميد أي غذاء يجب تغليفه وعدم تجميدة دون تغليف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35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إعداد الطعام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SA" dirty="0" smtClean="0"/>
              <a:t>يجب فصل الغذاء الجاهز للأكل عن الأكل النيء والذي يحتاج للطبخ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902" y="2366963"/>
            <a:ext cx="5715000" cy="381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3519" y="3370429"/>
            <a:ext cx="4304383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إستخدم معدات منفصلة للغذاء الجاهز كالخضار والفواكه </a:t>
            </a:r>
          </a:p>
          <a:p>
            <a:r>
              <a:rPr lang="ar-SA" dirty="0" smtClean="0"/>
              <a:t>عن المعدات المستخدمة للغذاء النيء والذي يحتاج</a:t>
            </a:r>
          </a:p>
          <a:p>
            <a:r>
              <a:rPr lang="ar-SA" dirty="0" smtClean="0"/>
              <a:t> إلى طبخ كالسمك، الجداج واللحوم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088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التعامل مع الغذاء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الغذاء الذي لا يتم التعامل معه بطريقة جيدة </a:t>
            </a:r>
          </a:p>
          <a:p>
            <a:pPr marL="0" indent="0">
              <a:buNone/>
            </a:pPr>
            <a:r>
              <a:rPr lang="ar-SA" dirty="0" smtClean="0"/>
              <a:t>يعتبر بيئة خصبة </a:t>
            </a:r>
            <a:r>
              <a:rPr lang="ar-SA" smtClean="0"/>
              <a:t>لنمو الجراثيم</a:t>
            </a:r>
            <a:endParaRPr lang="ar-SA" dirty="0" smtClean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اللحوم، الدجاج، الجبنة، السمك، اللبن، الحليب، الغذاء الرطب والمعلب (بعد إستخدامه) كلها توفر بيئة خصبة لنمو البكتيريا</a:t>
            </a:r>
          </a:p>
          <a:p>
            <a:endParaRPr lang="ar-SA" dirty="0"/>
          </a:p>
          <a:p>
            <a:pPr marL="0" indent="0">
              <a:buNone/>
            </a:pPr>
            <a:r>
              <a:rPr lang="ar-SA" dirty="0" smtClean="0"/>
              <a:t> </a:t>
            </a:r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67605" cy="436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0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387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سلامة الغذاء</vt:lpstr>
      <vt:lpstr>ما هو التلوث الغذائي</vt:lpstr>
      <vt:lpstr>تبعات التلوث الغذائي</vt:lpstr>
      <vt:lpstr>أسباب التلوث الغذائي </vt:lpstr>
      <vt:lpstr>غسل اليدين بالطريقة الصحيحة </vt:lpstr>
      <vt:lpstr>PowerPoint Presentation</vt:lpstr>
      <vt:lpstr>PowerPoint Presentation</vt:lpstr>
      <vt:lpstr>إعداد الطعام</vt:lpstr>
      <vt:lpstr>التعامل مع الغذاء</vt:lpstr>
      <vt:lpstr>إن كنت على شك.....تخلص من الغذاء!!!</vt:lpstr>
      <vt:lpstr>درجات الحرارة المناسبة للطبخ للقضاء على الجراثيم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سلامة الغذاء</dc:title>
  <dc:creator>Mohanad M Kafri</dc:creator>
  <cp:lastModifiedBy>Mohanad M Kafri</cp:lastModifiedBy>
  <cp:revision>14</cp:revision>
  <dcterms:created xsi:type="dcterms:W3CDTF">2017-11-08T07:17:11Z</dcterms:created>
  <dcterms:modified xsi:type="dcterms:W3CDTF">2022-12-08T07:38:37Z</dcterms:modified>
</cp:coreProperties>
</file>