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985" autoAdjust="0"/>
    <p:restoredTop sz="94660"/>
  </p:normalViewPr>
  <p:slideViewPr>
    <p:cSldViewPr snapToGrid="0">
      <p:cViewPr>
        <p:scale>
          <a:sx n="82" d="100"/>
          <a:sy n="82" d="100"/>
        </p:scale>
        <p:origin x="708" y="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5642-0E75-4B06-B4ED-BBC3B2AF71C2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E3F2-3057-4A11-A39B-4F29BDB806C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2525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5642-0E75-4B06-B4ED-BBC3B2AF71C2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E3F2-3057-4A11-A39B-4F29BDB806C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8966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5642-0E75-4B06-B4ED-BBC3B2AF71C2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E3F2-3057-4A11-A39B-4F29BDB806C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5703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5642-0E75-4B06-B4ED-BBC3B2AF71C2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E3F2-3057-4A11-A39B-4F29BDB806C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356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5642-0E75-4B06-B4ED-BBC3B2AF71C2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E3F2-3057-4A11-A39B-4F29BDB806C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0089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5642-0E75-4B06-B4ED-BBC3B2AF71C2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E3F2-3057-4A11-A39B-4F29BDB806C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0468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5642-0E75-4B06-B4ED-BBC3B2AF71C2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E3F2-3057-4A11-A39B-4F29BDB806C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680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5642-0E75-4B06-B4ED-BBC3B2AF71C2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E3F2-3057-4A11-A39B-4F29BDB806C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081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5642-0E75-4B06-B4ED-BBC3B2AF71C2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E3F2-3057-4A11-A39B-4F29BDB806C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27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5642-0E75-4B06-B4ED-BBC3B2AF71C2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E3F2-3057-4A11-A39B-4F29BDB806C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587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5642-0E75-4B06-B4ED-BBC3B2AF71C2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1E3F2-3057-4A11-A39B-4F29BDB806C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730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35642-0E75-4B06-B4ED-BBC3B2AF71C2}" type="datetimeFigureOut">
              <a:rPr lang="ar-SA" smtClean="0"/>
              <a:pPr/>
              <a:t>9/6/1441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1E3F2-3057-4A11-A39B-4F29BDB806C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383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ضغط الدم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GENS 133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01939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ما هو ضغط الدم؟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عندما يضخ القلب الدم </a:t>
            </a:r>
          </a:p>
          <a:p>
            <a:pPr lvl="1"/>
            <a:r>
              <a:rPr lang="ar-SA" dirty="0" smtClean="0"/>
              <a:t>ضغط على الأوعية الدموية ويؤدي إلى </a:t>
            </a:r>
            <a:r>
              <a:rPr lang="en-US" dirty="0" smtClean="0"/>
              <a:t>Systolic BP</a:t>
            </a:r>
          </a:p>
          <a:p>
            <a:pPr lvl="1"/>
            <a:r>
              <a:rPr lang="ar-SA" dirty="0" smtClean="0"/>
              <a:t>عندما يرتخي القلب وبعبيء الدم يكون هنا ال </a:t>
            </a:r>
            <a:r>
              <a:rPr lang="en-US" dirty="0" smtClean="0"/>
              <a:t>Diastolic BP</a:t>
            </a:r>
          </a:p>
          <a:p>
            <a:pPr lvl="1"/>
            <a:endParaRPr lang="en-US" dirty="0"/>
          </a:p>
          <a:p>
            <a:pPr lvl="2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52" y="734547"/>
            <a:ext cx="3588235" cy="462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561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كيف نقرأ ضغط الدم</a:t>
            </a:r>
            <a:endParaRPr lang="ar-S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312" y="2310606"/>
            <a:ext cx="3381375" cy="3381375"/>
          </a:xfrm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3560781" y="3162748"/>
            <a:ext cx="1742739" cy="193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29437" y="2793416"/>
            <a:ext cx="233134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Systolic Blood Pressure</a:t>
            </a:r>
            <a:endParaRPr lang="ar-SA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668358" y="3822537"/>
            <a:ext cx="1712260" cy="2653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61171" y="4001293"/>
            <a:ext cx="243246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Diastolic Blood Pressure</a:t>
            </a:r>
            <a:endParaRPr lang="ar-SA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126917" y="4288688"/>
            <a:ext cx="1610036" cy="7268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99729" y="5089650"/>
            <a:ext cx="247093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 smtClean="0"/>
              <a:t>Heart Rate or Pulse Rate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10890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ما هو ضغط الدم الطبيعي؟</a:t>
            </a:r>
            <a:endParaRPr lang="ar-S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437" y="2035870"/>
            <a:ext cx="7105426" cy="3914996"/>
          </a:xfrm>
        </p:spPr>
      </p:pic>
      <p:sp>
        <p:nvSpPr>
          <p:cNvPr id="5" name="Rectangle 4"/>
          <p:cNvSpPr/>
          <p:nvPr/>
        </p:nvSpPr>
        <p:spPr>
          <a:xfrm>
            <a:off x="6602984" y="5899600"/>
            <a:ext cx="294663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/>
              <a:t>Source: </a:t>
            </a:r>
            <a:r>
              <a:rPr lang="ar-SA" sz="1000" dirty="0" smtClean="0"/>
              <a:t>https://healthiack.com/blood-pressure-chart</a:t>
            </a:r>
            <a:endParaRPr lang="ar-SA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680714" y="2926080"/>
            <a:ext cx="31710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JO" sz="4000" b="1" dirty="0" smtClean="0">
                <a:solidFill>
                  <a:srgbClr val="FF0000"/>
                </a:solidFill>
              </a:rPr>
              <a:t>ضغط الدم الطبيعي</a:t>
            </a:r>
          </a:p>
          <a:p>
            <a:pPr algn="ctr"/>
            <a:r>
              <a:rPr lang="ar-JO" sz="4000" b="1" dirty="0" smtClean="0">
                <a:solidFill>
                  <a:srgbClr val="FF0000"/>
                </a:solidFill>
              </a:rPr>
              <a:t>هو 120</a:t>
            </a:r>
            <a:r>
              <a:rPr lang="en-US" sz="4000" b="1" dirty="0" smtClean="0">
                <a:solidFill>
                  <a:srgbClr val="FF0000"/>
                </a:solidFill>
              </a:rPr>
              <a:t>/</a:t>
            </a:r>
            <a:r>
              <a:rPr lang="ar-JO" sz="4000" b="1" dirty="0" smtClean="0">
                <a:solidFill>
                  <a:srgbClr val="FF0000"/>
                </a:solidFill>
              </a:rPr>
              <a:t>80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340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تبعات ضغط الدم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JO" dirty="0" smtClean="0"/>
              <a:t>فقدان قدرة الك</a:t>
            </a:r>
            <a:r>
              <a:rPr lang="en-US" dirty="0" smtClean="0"/>
              <a:t>g</a:t>
            </a:r>
            <a:r>
              <a:rPr lang="ar-JO" dirty="0" smtClean="0"/>
              <a:t>ى لى العمل </a:t>
            </a:r>
          </a:p>
          <a:p>
            <a:pPr lvl="1"/>
            <a:r>
              <a:rPr lang="ar-JO" dirty="0" smtClean="0"/>
              <a:t>إن لم يتم السيطرة على ضغط الدم قد يؤدي إلى فقدان قدرة الكلى على العمل</a:t>
            </a:r>
            <a:r>
              <a:rPr lang="en-US" dirty="0" smtClean="0"/>
              <a:t> </a:t>
            </a:r>
            <a:endParaRPr lang="ar-JO" dirty="0" smtClean="0"/>
          </a:p>
          <a:p>
            <a:pPr lvl="1"/>
            <a:endParaRPr lang="ar-JO" dirty="0" smtClean="0"/>
          </a:p>
          <a:p>
            <a:r>
              <a:rPr lang="ar-JO" dirty="0" smtClean="0"/>
              <a:t>أمراض القلب</a:t>
            </a:r>
          </a:p>
          <a:p>
            <a:pPr lvl="1"/>
            <a:r>
              <a:rPr lang="ar-JO" dirty="0" smtClean="0"/>
              <a:t>تصلب الشرايين</a:t>
            </a:r>
            <a:r>
              <a:rPr lang="en-US" dirty="0" smtClean="0"/>
              <a:t> </a:t>
            </a:r>
            <a:r>
              <a:rPr lang="ar-JO" dirty="0" smtClean="0"/>
              <a:t>وقد يؤدي إلى الجلطة الدماغية  </a:t>
            </a:r>
            <a:r>
              <a:rPr lang="en-US" dirty="0" smtClean="0"/>
              <a:t>Ischaemic Stroke</a:t>
            </a:r>
            <a:endParaRPr lang="ar-JO" dirty="0" smtClean="0"/>
          </a:p>
          <a:p>
            <a:pPr lvl="1"/>
            <a:r>
              <a:rPr lang="ar-JO" dirty="0" smtClean="0"/>
              <a:t>نزيف في إحدى الشرايين المهمة مما يؤدي إلى الجلطة</a:t>
            </a:r>
            <a:r>
              <a:rPr lang="en-US" dirty="0" smtClean="0"/>
              <a:t> Haemmoraeghic Stroke </a:t>
            </a:r>
            <a:endParaRPr lang="ar-JO" dirty="0" smtClean="0"/>
          </a:p>
          <a:p>
            <a:pPr lvl="1"/>
            <a:r>
              <a:rPr lang="ar-JO" dirty="0" smtClean="0"/>
              <a:t>يؤثر على الشرايين التي تغذي القلب مما قد يؤدي إلى السكتة </a:t>
            </a:r>
            <a:r>
              <a:rPr lang="en-US" dirty="0" smtClean="0"/>
              <a:t>Myocardial infarction</a:t>
            </a:r>
            <a:endParaRPr lang="ar-JO" dirty="0" smtClean="0"/>
          </a:p>
          <a:p>
            <a:pPr lvl="1"/>
            <a:endParaRPr lang="ar-JO" dirty="0" smtClean="0"/>
          </a:p>
          <a:p>
            <a:r>
              <a:rPr lang="ar-JO" dirty="0" smtClean="0"/>
              <a:t>يؤثر على البصر</a:t>
            </a:r>
          </a:p>
          <a:p>
            <a:pPr lvl="1"/>
            <a:r>
              <a:rPr lang="ar-JO" dirty="0" smtClean="0"/>
              <a:t>ضغط الدم يؤثر على الشعيرات الدموية التي تغذي العين مما قد يؤثر على البصر</a:t>
            </a:r>
          </a:p>
          <a:p>
            <a:pPr lvl="1"/>
            <a:r>
              <a:rPr lang="ar-JO" dirty="0" smtClean="0"/>
              <a:t>يؤذي الخلايا العصبية في العين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ar-JO" dirty="0" smtClean="0"/>
          </a:p>
          <a:p>
            <a:pPr lvl="1"/>
            <a:endParaRPr lang="ar-JO" dirty="0" smtClean="0"/>
          </a:p>
          <a:p>
            <a:endParaRPr lang="ar-JO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/>
              <a:t>تبعات ضغط الدم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الأرق</a:t>
            </a:r>
          </a:p>
          <a:p>
            <a:pPr lvl="1"/>
            <a:r>
              <a:rPr lang="ar-JO" dirty="0" smtClean="0"/>
              <a:t>أي عدم القدرة على النوم العميق </a:t>
            </a:r>
          </a:p>
          <a:p>
            <a:pPr lvl="1"/>
            <a:endParaRPr lang="ar-JO" dirty="0" smtClean="0"/>
          </a:p>
          <a:p>
            <a:r>
              <a:rPr lang="ar-JO" dirty="0" smtClean="0"/>
              <a:t>يؤثر على صحة العظام</a:t>
            </a:r>
          </a:p>
          <a:p>
            <a:pPr lvl="1"/>
            <a:r>
              <a:rPr lang="ar-JO" dirty="0" smtClean="0"/>
              <a:t>صغط الدم قد يؤثر على كثافة العظام</a:t>
            </a:r>
          </a:p>
          <a:p>
            <a:pPr lvl="1"/>
            <a:endParaRPr lang="ar-JO" dirty="0" smtClean="0"/>
          </a:p>
          <a:p>
            <a:r>
              <a:rPr lang="ar-JO" dirty="0" smtClean="0"/>
              <a:t>القدرة الجنسية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ضغط الدم، التغذية، والنشاط البدني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يمكن السيطرة على ضغط الدم والحفاظ عليه من خلال تجنب ما قد يرفع الضغط الدم والإلتزام بعمل ما يمكن من السيطرة والحفاظ عليه طبيعيا</a:t>
            </a:r>
          </a:p>
          <a:p>
            <a:pPr lvl="1"/>
            <a:r>
              <a:rPr lang="ar-JO" dirty="0" smtClean="0"/>
              <a:t>تجنب تناول الأغذية المصنعة بكثرة</a:t>
            </a:r>
          </a:p>
          <a:p>
            <a:pPr lvl="1"/>
            <a:r>
              <a:rPr lang="ar-JO" dirty="0" smtClean="0"/>
              <a:t>تجنب تناول ملح الطعام بكثرة</a:t>
            </a:r>
          </a:p>
          <a:p>
            <a:pPr lvl="1"/>
            <a:r>
              <a:rPr lang="ar-JO" dirty="0" smtClean="0"/>
              <a:t>تناول الخضار والفواكه لأانها غنية بالبوتاسيوم</a:t>
            </a:r>
          </a:p>
          <a:p>
            <a:pPr lvl="1"/>
            <a:r>
              <a:rPr lang="ar-JO" dirty="0" smtClean="0"/>
              <a:t>الحفاظ على وزن طبيعي</a:t>
            </a:r>
          </a:p>
          <a:p>
            <a:pPr lvl="1"/>
            <a:r>
              <a:rPr lang="ar-JO" dirty="0" smtClean="0"/>
              <a:t>تجنب تناول الوجبات السريعة والمقلية بكثرة</a:t>
            </a:r>
          </a:p>
          <a:p>
            <a:pPr lvl="1"/>
            <a:r>
              <a:rPr lang="ar-JO" dirty="0" smtClean="0"/>
              <a:t>تجنب التدخين</a:t>
            </a:r>
          </a:p>
          <a:p>
            <a:pPr lvl="1"/>
            <a:r>
              <a:rPr lang="ar-JO" dirty="0" smtClean="0"/>
              <a:t>تجنب الإسراف في تناول الكحول</a:t>
            </a:r>
          </a:p>
          <a:p>
            <a:pPr lvl="1"/>
            <a:r>
              <a:rPr lang="ar-JO" dirty="0" smtClean="0"/>
              <a:t>ممارسة الرياضة بإنتظام </a:t>
            </a:r>
          </a:p>
          <a:p>
            <a:pPr lvl="1"/>
            <a:endParaRPr lang="ar-JO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236</Words>
  <Application>Microsoft Office PowerPoint</Application>
  <PresentationFormat>مخصص</PresentationFormat>
  <Paragraphs>47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ضغط الدم</vt:lpstr>
      <vt:lpstr>ما هو ضغط الدم؟</vt:lpstr>
      <vt:lpstr>كيف نقرأ ضغط الدم</vt:lpstr>
      <vt:lpstr>ما هو ضغط الدم الطبيعي؟</vt:lpstr>
      <vt:lpstr>تبعات ضغط الدم</vt:lpstr>
      <vt:lpstr>تبعات ضغط الدم</vt:lpstr>
      <vt:lpstr>ضغط الدم، التغذية، والنشاط البدني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ضغط الدم</dc:title>
  <dc:creator>Mohanad M Kafri</dc:creator>
  <cp:lastModifiedBy>‏‏مستخدم Windows</cp:lastModifiedBy>
  <cp:revision>13</cp:revision>
  <dcterms:created xsi:type="dcterms:W3CDTF">2017-10-05T06:35:16Z</dcterms:created>
  <dcterms:modified xsi:type="dcterms:W3CDTF">2020-04-28T18:31:15Z</dcterms:modified>
</cp:coreProperties>
</file>