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c735063ef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c735063ef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c735063efd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c735063efd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c735063efd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c735063efd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c735063efd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c735063efd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c735063efd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c735063efd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c735063efd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c735063efd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c735063efd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c735063efd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c735063efd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c735063efd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c735063efd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c735063efd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c735063efd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c735063efd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c735063efd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c735063efd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c735063efd_0_1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c735063efd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c735063efd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c735063efd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c735063efd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c735063efd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c735063efd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c735063efd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c735063efd_0_1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c735063efd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c735063efd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c735063efd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c735063efd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c735063efd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c735063efd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c735063efd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c735063efd_0_1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c735063efd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c735063efd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c735063efd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www.youtube.com/watch?v=6XgYHjAoZMQ&amp;ab_channel=mrdandelarosa"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www.youtube.com/watch?v=xLVChRVfZ74&amp;ab_channel=OpenCulture"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www.youtube.com/watch?v=dbXvsVKIEwo&amp;ab_channel=guyjones" TargetMode="External"/><Relationship Id="rId4" Type="http://schemas.openxmlformats.org/officeDocument/2006/relationships/hyperlink" Target="https://www.youtube.com/watch?v=rc2urzXP4ok&amp;ab_channel=CineticaMovie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 Id="rId3" Type="http://schemas.openxmlformats.org/officeDocument/2006/relationships/hyperlink" Target="https://www.youtube.com/watch?v=y3jrB5ANUUY&amp;ab_channel=OldFilmsandStuff" TargetMode="External"/><Relationship Id="rId4" Type="http://schemas.openxmlformats.org/officeDocument/2006/relationships/hyperlink" Target="https://www.youtube.com/watch?v=vW9ijs8zNow&amp;ab_channel=iconauta"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hyperlink" Target="https://www.youtube.com/watch?v=tuYG93vu-Zk&amp;ab_channel=LazyDuckif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hyperlink" Target="https://www.youtube.com/watch?v=m6F1VAPzvkU&amp;ab_channel=MartialCanterel" TargetMode="External"/><Relationship Id="rId4" Type="http://schemas.openxmlformats.org/officeDocument/2006/relationships/hyperlink" Target="https://www.youtube.com/watch?v=WxcVzs88xRg&amp;ab_channel=iconaut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youtube.com/watch?v=WmZ4VPmhAkw&amp;ab_channel=caedcall1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www.youtube.com/watch?v=AA5onlY2AZY&amp;ab_channel=maccafan21%5BCin%C3%A9%27Culte%5D" TargetMode="External"/><Relationship Id="rId4" Type="http://schemas.openxmlformats.org/officeDocument/2006/relationships/hyperlink" Target="https://www.youtube.com/watch?v=MT-70ni4Ddo&amp;ab_channel=Luca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youtube.com/watch?v=4nj0vEO4Q6s&amp;ab_channel=Siyanur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www.youtube.com/watch?v=dziGmOLe3KU&amp;ab_channel=BFI"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History and Principles of Moving Image and Animation</a:t>
            </a:r>
            <a:endParaRPr/>
          </a:p>
          <a:p>
            <a:pPr indent="0" lvl="0" marL="0" rtl="0" algn="ctr">
              <a:spcBef>
                <a:spcPts val="0"/>
              </a:spcBef>
              <a:spcAft>
                <a:spcPts val="0"/>
              </a:spcAft>
              <a:buNone/>
            </a:pPr>
            <a:r>
              <a:rPr lang="en"/>
              <a:t>[COVA133]</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fontScale="85000" lnSpcReduction="20000"/>
          </a:bodyPr>
          <a:lstStyle/>
          <a:p>
            <a:pPr indent="0" lvl="0" marL="0" rtl="0" algn="ctr">
              <a:spcBef>
                <a:spcPts val="0"/>
              </a:spcBef>
              <a:spcAft>
                <a:spcPts val="0"/>
              </a:spcAft>
              <a:buNone/>
            </a:pPr>
            <a:r>
              <a:rPr lang="en"/>
              <a:t>Birzeit University, Spring Semester</a:t>
            </a:r>
            <a:endParaRPr/>
          </a:p>
          <a:p>
            <a:pPr indent="0" lvl="0" marL="0" rtl="0" algn="ctr">
              <a:spcBef>
                <a:spcPts val="0"/>
              </a:spcBef>
              <a:spcAft>
                <a:spcPts val="0"/>
              </a:spcAft>
              <a:buNone/>
            </a:pPr>
            <a:r>
              <a:rPr lang="en"/>
              <a:t>2020-2021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Georges Méliès- </a:t>
            </a:r>
            <a:r>
              <a:rPr lang="en"/>
              <a:t>Editing</a:t>
            </a:r>
            <a:endParaRPr/>
          </a:p>
        </p:txBody>
      </p:sp>
      <p:sp>
        <p:nvSpPr>
          <p:cNvPr id="106" name="Google Shape;106;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While filming in Paris, his camera jammed and, a moment later, it started up again. When he viewed the printed result, he noticed that since no film was exposed during the jam, streetcars suddenly jumped forward and people disappeared. This discovery of another magical quality of film inspired him to make films like </a:t>
            </a:r>
            <a:r>
              <a:rPr lang="en" u="sng">
                <a:solidFill>
                  <a:schemeClr val="hlink"/>
                </a:solidFill>
                <a:hlinkClick r:id="rId3"/>
              </a:rPr>
              <a:t>The Moon at One Metre/La Lune à une metre</a:t>
            </a:r>
            <a:r>
              <a:rPr lang="en"/>
              <a:t> (France, 1896), in which we first see an observatory and then cut to a theatrical painting of the moon in close-up, as if we are looking through a telescope (13). Méliès was a great delver into cinema’s magic box, turning the realist films of Lumière into theatrical fantasies.”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3"/>
          <p:cNvSpPr txBox="1"/>
          <p:nvPr>
            <p:ph type="title"/>
          </p:nvPr>
        </p:nvSpPr>
        <p:spPr>
          <a:xfrm>
            <a:off x="311700" y="2150850"/>
            <a:ext cx="8520600" cy="8418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u="sng">
                <a:solidFill>
                  <a:schemeClr val="hlink"/>
                </a:solidFill>
                <a:hlinkClick r:id="rId3"/>
              </a:rPr>
              <a:t>A Trip to the Moon</a:t>
            </a:r>
            <a:r>
              <a:rPr lang="en"/>
              <a:t> - the 1902 Science Fiction Film by Georges Méliès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Camera Movement: Invention of Camera Dolly</a:t>
            </a:r>
            <a:endParaRPr/>
          </a:p>
        </p:txBody>
      </p:sp>
      <p:sp>
        <p:nvSpPr>
          <p:cNvPr id="117" name="Google Shape;117;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 England, in 1899, R.W. Paul built the first of what would become the filmmaker’s most sensuous tool, the camera dolly. This is a platform on wheels, on which a camera is mounted, so that it can move smoothly.</a:t>
            </a:r>
            <a:endParaRPr/>
          </a:p>
          <a:p>
            <a:pPr indent="0" lvl="0" marL="0" rtl="0" algn="l">
              <a:spcBef>
                <a:spcPts val="120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First Close up Shot</a:t>
            </a:r>
            <a:endParaRPr/>
          </a:p>
        </p:txBody>
      </p:sp>
      <p:sp>
        <p:nvSpPr>
          <p:cNvPr id="123" name="Google Shape;123;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t>
            </a:r>
            <a:r>
              <a:rPr b="1" lang="en"/>
              <a:t>The first close-up:</a:t>
            </a:r>
            <a:endParaRPr b="1"/>
          </a:p>
          <a:p>
            <a:pPr indent="0" lvl="0" marL="0" rtl="0" algn="l">
              <a:spcBef>
                <a:spcPts val="1200"/>
              </a:spcBef>
              <a:spcAft>
                <a:spcPts val="0"/>
              </a:spcAft>
              <a:buNone/>
            </a:pPr>
            <a:r>
              <a:rPr lang="en" u="sng">
                <a:solidFill>
                  <a:schemeClr val="hlink"/>
                </a:solidFill>
                <a:hlinkClick r:id="rId3"/>
              </a:rPr>
              <a:t>The Sick Kitten </a:t>
            </a:r>
            <a:r>
              <a:rPr lang="en"/>
              <a:t>(UK, 1903) by Mr Smith</a:t>
            </a:r>
            <a:endParaRPr/>
          </a:p>
          <a:p>
            <a:pPr indent="0" lvl="0" marL="0" rtl="0" algn="l">
              <a:spcBef>
                <a:spcPts val="1200"/>
              </a:spcBef>
              <a:spcAft>
                <a:spcPts val="0"/>
              </a:spcAft>
              <a:buNone/>
            </a:pPr>
            <a:r>
              <a:rPr b="1" lang="en"/>
              <a:t>Out of such imagery grew movie stars and the devotional, psychological aspect of cinema.</a:t>
            </a:r>
            <a:endParaRPr b="1"/>
          </a:p>
          <a:p>
            <a:pPr indent="0" lvl="0" marL="0" rtl="0" algn="l">
              <a:spcBef>
                <a:spcPts val="1200"/>
              </a:spcBef>
              <a:spcAft>
                <a:spcPts val="1200"/>
              </a:spcAft>
              <a:buNone/>
            </a:pPr>
            <a:r>
              <a:rPr b="1" lang="en"/>
              <a:t>Examples of </a:t>
            </a:r>
            <a:r>
              <a:rPr b="1" lang="en" u="sng">
                <a:solidFill>
                  <a:schemeClr val="hlink"/>
                </a:solidFill>
                <a:hlinkClick r:id="rId4"/>
              </a:rPr>
              <a:t>Modern Day close up</a:t>
            </a:r>
            <a:endParaRPr b="1"/>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Early Cinema: Non-narrative and non-industrial</a:t>
            </a:r>
            <a:endParaRPr/>
          </a:p>
        </p:txBody>
      </p:sp>
      <p:sp>
        <p:nvSpPr>
          <p:cNvPr id="129" name="Google Shape;129;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“Despite being shot in Western locations like New Jersey, Leeds or Lyon, early movies </a:t>
            </a:r>
            <a:r>
              <a:rPr b="1" lang="en"/>
              <a:t>were not yet made by a film industry.</a:t>
            </a:r>
            <a:r>
              <a:rPr lang="en"/>
              <a:t> T</a:t>
            </a:r>
            <a:r>
              <a:rPr b="1" lang="en"/>
              <a:t>he medium was born non-narrative and non-industrial. It had more to do with action and novelty, it was more like a circus. </a:t>
            </a:r>
            <a:r>
              <a:rPr lang="en"/>
              <a:t>However, in 1903, cinema started to abandon the thrills of the phantom ride. Direct address to the audience died out. Men like D.W. Griffith and Yevgeni Bauer came along. Movie stars were created.”</a:t>
            </a:r>
            <a:endParaRPr/>
          </a:p>
          <a:p>
            <a:pPr indent="0" lvl="0" marL="0" rtl="0" algn="l">
              <a:spcBef>
                <a:spcPts val="1200"/>
              </a:spcBef>
              <a:spcAft>
                <a:spcPts val="12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7"/>
          <p:cNvSpPr txBox="1"/>
          <p:nvPr>
            <p:ph type="title"/>
          </p:nvPr>
        </p:nvSpPr>
        <p:spPr>
          <a:xfrm>
            <a:off x="311700" y="18189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“THE EARLY POWER OF STORY (1903–1918):</a:t>
            </a:r>
            <a:endParaRPr/>
          </a:p>
          <a:p>
            <a:pPr indent="0" lvl="0" marL="0" rtl="0" algn="ctr">
              <a:spcBef>
                <a:spcPts val="0"/>
              </a:spcBef>
              <a:spcAft>
                <a:spcPts val="0"/>
              </a:spcAft>
              <a:buNone/>
            </a:pPr>
            <a:r>
              <a:rPr lang="en"/>
              <a:t>How thrill became narrative”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Historical Context</a:t>
            </a:r>
            <a:endParaRPr/>
          </a:p>
        </p:txBody>
      </p:sp>
      <p:sp>
        <p:nvSpPr>
          <p:cNvPr id="140" name="Google Shape;140;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en"/>
              <a:t>“The world’s first aeroplane flight took place in 1903. </a:t>
            </a:r>
            <a:endParaRPr/>
          </a:p>
          <a:p>
            <a:pPr indent="0" lvl="0" marL="0" rtl="0" algn="l">
              <a:spcBef>
                <a:spcPts val="1200"/>
              </a:spcBef>
              <a:spcAft>
                <a:spcPts val="0"/>
              </a:spcAft>
              <a:buNone/>
            </a:pPr>
            <a:r>
              <a:rPr lang="en"/>
              <a:t>In Britain the suffragettes were agitating to obtain the vote for women. </a:t>
            </a:r>
            <a:endParaRPr/>
          </a:p>
          <a:p>
            <a:pPr indent="0" lvl="0" marL="0" rtl="0" algn="l">
              <a:spcBef>
                <a:spcPts val="1200"/>
              </a:spcBef>
              <a:spcAft>
                <a:spcPts val="0"/>
              </a:spcAft>
              <a:buNone/>
            </a:pPr>
            <a:r>
              <a:rPr lang="en"/>
              <a:t>In 1908, the Model T Ford went on sale for the first time in the US. </a:t>
            </a:r>
            <a:endParaRPr/>
          </a:p>
          <a:p>
            <a:pPr indent="0" lvl="0" marL="0" rtl="0" algn="l">
              <a:spcBef>
                <a:spcPts val="1200"/>
              </a:spcBef>
              <a:spcAft>
                <a:spcPts val="0"/>
              </a:spcAft>
              <a:buNone/>
            </a:pPr>
            <a:r>
              <a:rPr lang="en"/>
              <a:t>Around 1910, a new music called jazz emerged in New Orleans</a:t>
            </a:r>
            <a:endParaRPr/>
          </a:p>
          <a:p>
            <a:pPr indent="0" lvl="0" marL="0" rtl="0" algn="l">
              <a:spcBef>
                <a:spcPts val="1200"/>
              </a:spcBef>
              <a:spcAft>
                <a:spcPts val="0"/>
              </a:spcAft>
              <a:buNone/>
            </a:pPr>
            <a:r>
              <a:rPr lang="en"/>
              <a:t>Two years later, a massive ocean liner, the Titanic, sank off the coast of Newfoundland. </a:t>
            </a:r>
            <a:endParaRPr/>
          </a:p>
          <a:p>
            <a:pPr indent="0" lvl="0" marL="0" rtl="0" algn="l">
              <a:spcBef>
                <a:spcPts val="1200"/>
              </a:spcBef>
              <a:spcAft>
                <a:spcPts val="0"/>
              </a:spcAft>
              <a:buNone/>
            </a:pPr>
            <a:r>
              <a:rPr lang="en"/>
              <a:t>In 1914, a gunshot in Sarajevo sparked a war in Europe that would cause millions of deaths. </a:t>
            </a:r>
            <a:endParaRPr/>
          </a:p>
          <a:p>
            <a:pPr indent="0" lvl="0" marL="0" rtl="0" algn="l">
              <a:spcBef>
                <a:spcPts val="1200"/>
              </a:spcBef>
              <a:spcAft>
                <a:spcPts val="1200"/>
              </a:spcAft>
              <a:buNone/>
            </a:pPr>
            <a:r>
              <a:rPr lang="en"/>
              <a:t>This was a time of far-reaching and enduring change in which </a:t>
            </a:r>
            <a:r>
              <a:rPr b="1" lang="en"/>
              <a:t>Western cinema went from a predominantly thrilling, immediate novelty to a more absorbing psychological experience”</a:t>
            </a:r>
            <a:endParaRPr b="1"/>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9"/>
          <p:cNvSpPr txBox="1"/>
          <p:nvPr>
            <p:ph type="title"/>
          </p:nvPr>
        </p:nvSpPr>
        <p:spPr>
          <a:xfrm>
            <a:off x="311700" y="162045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did filmmakers evolve the techniques of suspense and anticipation?”</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30"/>
          <p:cNvSpPr txBox="1"/>
          <p:nvPr>
            <p:ph type="title"/>
          </p:nvPr>
        </p:nvSpPr>
        <p:spPr>
          <a:xfrm>
            <a:off x="311700" y="187997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Edwin Stanton Porter (continuity editing, “and then this happened”): </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 u="sng">
                <a:solidFill>
                  <a:schemeClr val="hlink"/>
                </a:solidFill>
                <a:hlinkClick r:id="rId3"/>
              </a:rPr>
              <a:t>The Great Train Robbery</a:t>
            </a:r>
            <a:r>
              <a:rPr lang="en"/>
              <a:t> (USA, 1903) </a:t>
            </a:r>
            <a:endParaRPr/>
          </a:p>
          <a:p>
            <a:pPr indent="0" lvl="0" marL="0" rtl="0" algn="ctr">
              <a:spcBef>
                <a:spcPts val="0"/>
              </a:spcBef>
              <a:spcAft>
                <a:spcPts val="0"/>
              </a:spcAft>
              <a:buClr>
                <a:schemeClr val="dk1"/>
              </a:buClr>
              <a:buSzPct val="39285"/>
              <a:buFont typeface="Arial"/>
              <a:buNone/>
            </a:pPr>
            <a:r>
              <a:rPr lang="en" u="sng">
                <a:solidFill>
                  <a:schemeClr val="hlink"/>
                </a:solidFill>
                <a:hlinkClick r:id="rId4"/>
              </a:rPr>
              <a:t>The Life of an American Fireman </a:t>
            </a:r>
            <a:r>
              <a:rPr lang="en"/>
              <a:t>(1903)</a:t>
            </a:r>
            <a:endParaRPr/>
          </a:p>
          <a:p>
            <a:pPr indent="0" lvl="0" marL="0" rtl="0" algn="l">
              <a:spcBef>
                <a:spcPts val="0"/>
              </a:spcBef>
              <a:spcAft>
                <a:spcPts val="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Parallel</a:t>
            </a:r>
            <a:r>
              <a:rPr lang="en"/>
              <a:t> Editing “Meanwhile”</a:t>
            </a:r>
            <a:endParaRPr/>
          </a:p>
        </p:txBody>
      </p:sp>
      <p:sp>
        <p:nvSpPr>
          <p:cNvPr id="156" name="Google Shape;156;p3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2100"/>
              <a:t>Charles Pathé’s </a:t>
            </a:r>
            <a:r>
              <a:rPr lang="en" sz="2100" u="sng">
                <a:solidFill>
                  <a:schemeClr val="hlink"/>
                </a:solidFill>
                <a:hlinkClick r:id="rId3"/>
              </a:rPr>
              <a:t>The Runaway Horse </a:t>
            </a:r>
            <a:r>
              <a:rPr lang="en" sz="2100"/>
              <a:t>(1908)</a:t>
            </a:r>
            <a:endParaRPr sz="21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2150850"/>
            <a:ext cx="8520600" cy="8418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Clr>
                <a:schemeClr val="dk1"/>
              </a:buClr>
              <a:buSzPct val="30555"/>
              <a:buFont typeface="Arial"/>
              <a:buNone/>
            </a:pPr>
            <a:r>
              <a:rPr lang="en"/>
              <a:t>“TECHNICAL THRILL (1895–1903):</a:t>
            </a:r>
            <a:endParaRPr/>
          </a:p>
          <a:p>
            <a:pPr indent="0" lvl="0" marL="0" rtl="0" algn="ctr">
              <a:spcBef>
                <a:spcPts val="0"/>
              </a:spcBef>
              <a:spcAft>
                <a:spcPts val="0"/>
              </a:spcAft>
              <a:buClr>
                <a:schemeClr val="dk1"/>
              </a:buClr>
              <a:buSzPct val="30555"/>
              <a:buFont typeface="Arial"/>
              <a:buNone/>
            </a:pPr>
            <a:r>
              <a:rPr lang="en"/>
              <a:t>The sensations of the first movies”</a:t>
            </a:r>
            <a:endParaRPr/>
          </a:p>
          <a:p>
            <a:pPr indent="0" lvl="0" marL="0" rtl="0" algn="ctr">
              <a:spcBef>
                <a:spcPts val="0"/>
              </a:spcBef>
              <a:spcAft>
                <a:spcPts val="0"/>
              </a:spcAft>
              <a:buClr>
                <a:schemeClr val="dk1"/>
              </a:buClr>
              <a:buSzPct val="30555"/>
              <a:buFont typeface="Arial"/>
              <a:buNone/>
            </a:pPr>
            <a:r>
              <a:t/>
            </a:r>
            <a:endParaRPr/>
          </a:p>
          <a:p>
            <a:pPr indent="0" lvl="0" marL="0" rtl="0" algn="l">
              <a:spcBef>
                <a:spcPts val="0"/>
              </a:spcBef>
              <a:spcAft>
                <a:spcPts val="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Assignment (Tuesday, 23rd March, 2021)</a:t>
            </a:r>
            <a:endParaRPr/>
          </a:p>
        </p:txBody>
      </p:sp>
      <p:sp>
        <p:nvSpPr>
          <p:cNvPr id="162" name="Google Shape;162;p3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Make your own “lumiere minute” and send it to my email (5% of the grade)</a:t>
            </a:r>
            <a:endParaRPr/>
          </a:p>
          <a:p>
            <a:pPr indent="0" lvl="0" marL="0" rtl="0" algn="l">
              <a:spcBef>
                <a:spcPts val="1200"/>
              </a:spcBef>
              <a:spcAft>
                <a:spcPts val="0"/>
              </a:spcAft>
              <a:buNone/>
            </a:pPr>
            <a:r>
              <a:rPr lang="en"/>
              <a:t>-Choose set</a:t>
            </a:r>
            <a:endParaRPr/>
          </a:p>
          <a:p>
            <a:pPr indent="0" lvl="0" marL="0" rtl="0" algn="l">
              <a:spcBef>
                <a:spcPts val="1200"/>
              </a:spcBef>
              <a:spcAft>
                <a:spcPts val="0"/>
              </a:spcAft>
              <a:buNone/>
            </a:pPr>
            <a:r>
              <a:rPr lang="en"/>
              <a:t>-Choose frame</a:t>
            </a:r>
            <a:endParaRPr/>
          </a:p>
          <a:p>
            <a:pPr indent="0" lvl="0" marL="0" rtl="0" algn="l">
              <a:spcBef>
                <a:spcPts val="1200"/>
              </a:spcBef>
              <a:spcAft>
                <a:spcPts val="0"/>
              </a:spcAft>
              <a:buNone/>
            </a:pPr>
            <a:r>
              <a:rPr lang="en"/>
              <a:t>-Choose if it is staged or a natural scene</a:t>
            </a:r>
            <a:endParaRPr/>
          </a:p>
          <a:p>
            <a:pPr indent="0" lvl="0" marL="0" rtl="0" algn="l">
              <a:spcBef>
                <a:spcPts val="1200"/>
              </a:spcBef>
              <a:spcAft>
                <a:spcPts val="0"/>
              </a:spcAft>
              <a:buNone/>
            </a:pPr>
            <a:r>
              <a:rPr lang="en"/>
              <a:t>-Think: Why am I filming this?</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saqfalhait.dima@gmail.com</a:t>
            </a:r>
            <a:endParaRPr/>
          </a:p>
          <a:p>
            <a:pPr indent="0" lvl="0" marL="0" rtl="0" algn="l">
              <a:spcBef>
                <a:spcPts val="1200"/>
              </a:spcBef>
              <a:spcAft>
                <a:spcPts val="120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33"/>
          <p:cNvSpPr txBox="1"/>
          <p:nvPr>
            <p:ph type="title"/>
          </p:nvPr>
        </p:nvSpPr>
        <p:spPr>
          <a:xfrm>
            <a:off x="311700" y="2093700"/>
            <a:ext cx="8520600" cy="572700"/>
          </a:xfrm>
          <a:prstGeom prst="rect">
            <a:avLst/>
          </a:prstGeom>
        </p:spPr>
        <p:txBody>
          <a:bodyPr anchorCtr="0" anchor="t" bIns="91425" lIns="91425" spcFirstLastPara="1" rIns="91425" wrap="square" tIns="91425">
            <a:normAutofit fontScale="90000"/>
          </a:bodyPr>
          <a:lstStyle/>
          <a:p>
            <a:pPr indent="0" lvl="0" marL="0" rtl="0" algn="ctr">
              <a:lnSpc>
                <a:spcPct val="115000"/>
              </a:lnSpc>
              <a:spcBef>
                <a:spcPts val="0"/>
              </a:spcBef>
              <a:spcAft>
                <a:spcPts val="1200"/>
              </a:spcAft>
              <a:buClr>
                <a:schemeClr val="dk1"/>
              </a:buClr>
              <a:buSzPct val="61111"/>
              <a:buFont typeface="Arial"/>
              <a:buNone/>
            </a:pPr>
            <a:r>
              <a:rPr lang="en" sz="1800">
                <a:solidFill>
                  <a:schemeClr val="dk2"/>
                </a:solidFill>
              </a:rPr>
              <a:t>Watch Battleship Potemkin (1926) by Sergei Eisenstein</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Innovative Short Silent Films</a:t>
            </a:r>
            <a:endParaRPr/>
          </a:p>
        </p:txBody>
      </p:sp>
      <p:sp>
        <p:nvSpPr>
          <p:cNvPr id="173" name="Google Shape;173;p3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u="sng">
                <a:solidFill>
                  <a:schemeClr val="hlink"/>
                </a:solidFill>
                <a:hlinkClick r:id="rId3"/>
              </a:rPr>
              <a:t>How It Feels to Be Run Over </a:t>
            </a:r>
            <a:r>
              <a:rPr lang="en"/>
              <a:t>(UK, 1900) by Cecil M. Hepworth</a:t>
            </a:r>
            <a:endParaRPr/>
          </a:p>
          <a:p>
            <a:pPr indent="0" lvl="0" marL="0" rtl="0" algn="l">
              <a:spcBef>
                <a:spcPts val="1200"/>
              </a:spcBef>
              <a:spcAft>
                <a:spcPts val="1200"/>
              </a:spcAft>
              <a:buNone/>
            </a:pPr>
            <a:r>
              <a:rPr lang="en" u="sng">
                <a:solidFill>
                  <a:schemeClr val="hlink"/>
                </a:solidFill>
                <a:hlinkClick r:id="rId4"/>
              </a:rPr>
              <a:t>The Big Swallow </a:t>
            </a:r>
            <a:r>
              <a:rPr lang="en"/>
              <a:t>(UK, 1901) by James Williamson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Historical Context</a:t>
            </a:r>
            <a:endParaRPr/>
          </a:p>
        </p:txBody>
      </p:sp>
      <p:sp>
        <p:nvSpPr>
          <p:cNvPr id="66" name="Google Shape;66;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sz="2300"/>
              <a:t>“What was the world like in the late nineteenth century, just before the movies began?</a:t>
            </a:r>
            <a:endParaRPr sz="2300"/>
          </a:p>
          <a:p>
            <a:pPr indent="0" lvl="0" marL="0" rtl="0" algn="l">
              <a:spcBef>
                <a:spcPts val="1200"/>
              </a:spcBef>
              <a:spcAft>
                <a:spcPts val="0"/>
              </a:spcAft>
              <a:buNone/>
            </a:pPr>
            <a:r>
              <a:rPr lang="en" sz="1600">
                <a:solidFill>
                  <a:schemeClr val="dk1"/>
                </a:solidFill>
              </a:rPr>
              <a:t>The USA was still expanding. </a:t>
            </a:r>
            <a:endParaRPr sz="1600">
              <a:solidFill>
                <a:schemeClr val="dk1"/>
              </a:solidFill>
            </a:endParaRPr>
          </a:p>
          <a:p>
            <a:pPr indent="0" lvl="0" marL="0" rtl="0" algn="l">
              <a:spcBef>
                <a:spcPts val="0"/>
              </a:spcBef>
              <a:spcAft>
                <a:spcPts val="0"/>
              </a:spcAft>
              <a:buNone/>
            </a:pPr>
            <a:r>
              <a:rPr lang="en" sz="1600">
                <a:solidFill>
                  <a:schemeClr val="dk1"/>
                </a:solidFill>
              </a:rPr>
              <a:t>The Ottoman and Austro-Hungarian Empires still existed.</a:t>
            </a:r>
            <a:endParaRPr sz="1600">
              <a:solidFill>
                <a:schemeClr val="dk1"/>
              </a:solidFill>
            </a:endParaRPr>
          </a:p>
          <a:p>
            <a:pPr indent="0" lvl="0" marL="0" rtl="0" algn="l">
              <a:spcBef>
                <a:spcPts val="0"/>
              </a:spcBef>
              <a:spcAft>
                <a:spcPts val="0"/>
              </a:spcAft>
              <a:buNone/>
            </a:pPr>
            <a:r>
              <a:rPr lang="en" sz="1600">
                <a:solidFill>
                  <a:schemeClr val="dk1"/>
                </a:solidFill>
              </a:rPr>
              <a:t>European empires governed three-quarters of the globe, with India as Britain’s most important colony. </a:t>
            </a:r>
            <a:endParaRPr sz="1600">
              <a:solidFill>
                <a:schemeClr val="dk1"/>
              </a:solidFill>
            </a:endParaRPr>
          </a:p>
          <a:p>
            <a:pPr indent="0" lvl="0" marL="0" rtl="0" algn="l">
              <a:spcBef>
                <a:spcPts val="0"/>
              </a:spcBef>
              <a:spcAft>
                <a:spcPts val="0"/>
              </a:spcAft>
              <a:buNone/>
            </a:pPr>
            <a:r>
              <a:rPr lang="en" sz="1600">
                <a:solidFill>
                  <a:schemeClr val="dk1"/>
                </a:solidFill>
              </a:rPr>
              <a:t>“Israel” did not exist.</a:t>
            </a:r>
            <a:endParaRPr sz="1600">
              <a:solidFill>
                <a:schemeClr val="dk1"/>
              </a:solidFill>
            </a:endParaRPr>
          </a:p>
          <a:p>
            <a:pPr indent="0" lvl="0" marL="0" rtl="0" algn="l">
              <a:spcBef>
                <a:spcPts val="0"/>
              </a:spcBef>
              <a:spcAft>
                <a:spcPts val="0"/>
              </a:spcAft>
              <a:buNone/>
            </a:pPr>
            <a:r>
              <a:rPr lang="en" sz="1600">
                <a:solidFill>
                  <a:schemeClr val="dk1"/>
                </a:solidFill>
              </a:rPr>
              <a:t>Iraq did not gain independence from Britain. </a:t>
            </a:r>
            <a:endParaRPr sz="1600">
              <a:solidFill>
                <a:schemeClr val="dk1"/>
              </a:solidFill>
            </a:endParaRPr>
          </a:p>
          <a:p>
            <a:pPr indent="0" lvl="0" marL="0" rtl="0" algn="l">
              <a:spcBef>
                <a:spcPts val="0"/>
              </a:spcBef>
              <a:spcAft>
                <a:spcPts val="0"/>
              </a:spcAft>
              <a:buNone/>
            </a:pPr>
            <a:r>
              <a:rPr lang="en" sz="1600">
                <a:solidFill>
                  <a:schemeClr val="dk1"/>
                </a:solidFill>
              </a:rPr>
              <a:t>The creation of the Soviet Union was thirty years ahead.”</a:t>
            </a:r>
            <a:endParaRPr sz="1600">
              <a:solidFill>
                <a:schemeClr val="dk1"/>
              </a:solidFill>
            </a:endParaRPr>
          </a:p>
          <a:p>
            <a:pPr indent="0" lvl="0" marL="0" rtl="0" algn="l">
              <a:spcBef>
                <a:spcPts val="0"/>
              </a:spcBef>
              <a:spcAft>
                <a:spcPts val="0"/>
              </a:spcAft>
              <a:buNone/>
            </a:pPr>
            <a:r>
              <a:rPr lang="en" sz="1600">
                <a:solidFill>
                  <a:schemeClr val="dk1"/>
                </a:solidFill>
              </a:rPr>
              <a:t>“The steam train made travel faster.</a:t>
            </a:r>
            <a:endParaRPr sz="1600">
              <a:solidFill>
                <a:schemeClr val="dk1"/>
              </a:solidFill>
            </a:endParaRPr>
          </a:p>
          <a:p>
            <a:pPr indent="0" lvl="0" marL="0" rtl="0" algn="l">
              <a:spcBef>
                <a:spcPts val="0"/>
              </a:spcBef>
              <a:spcAft>
                <a:spcPts val="0"/>
              </a:spcAft>
              <a:buNone/>
            </a:pPr>
            <a:r>
              <a:rPr lang="en" sz="1600">
                <a:solidFill>
                  <a:schemeClr val="dk1"/>
                </a:solidFill>
              </a:rPr>
              <a:t>Roller coasters had been around since 1884. </a:t>
            </a:r>
            <a:endParaRPr sz="1600">
              <a:solidFill>
                <a:schemeClr val="dk1"/>
              </a:solidFill>
            </a:endParaRPr>
          </a:p>
          <a:p>
            <a:pPr indent="0" lvl="0" marL="0" rtl="0" algn="l">
              <a:spcBef>
                <a:spcPts val="0"/>
              </a:spcBef>
              <a:spcAft>
                <a:spcPts val="0"/>
              </a:spcAft>
              <a:buNone/>
            </a:pPr>
            <a:r>
              <a:rPr lang="en" sz="1600">
                <a:solidFill>
                  <a:schemeClr val="dk1"/>
                </a:solidFill>
              </a:rPr>
              <a:t>Automobiles had just been invented.</a:t>
            </a:r>
            <a:endParaRPr sz="16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Historical Context</a:t>
            </a:r>
            <a:endParaRPr/>
          </a:p>
        </p:txBody>
      </p:sp>
      <p:sp>
        <p:nvSpPr>
          <p:cNvPr id="72" name="Google Shape;72;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300"/>
              <a:t>What was the world like in the late nineteenth century, just before the movies began?</a:t>
            </a:r>
            <a:endParaRPr sz="2300"/>
          </a:p>
          <a:p>
            <a:pPr indent="0" lvl="0" marL="0" rtl="0" algn="l">
              <a:spcBef>
                <a:spcPts val="1200"/>
              </a:spcBef>
              <a:spcAft>
                <a:spcPts val="0"/>
              </a:spcAft>
              <a:buNone/>
            </a:pPr>
            <a:r>
              <a:rPr lang="en" sz="1600">
                <a:solidFill>
                  <a:schemeClr val="dk1"/>
                </a:solidFill>
              </a:rPr>
              <a:t>Photography had existed since 1827. </a:t>
            </a:r>
            <a:endParaRPr sz="1600">
              <a:solidFill>
                <a:schemeClr val="dk1"/>
              </a:solidFill>
            </a:endParaRPr>
          </a:p>
          <a:p>
            <a:pPr indent="0" lvl="0" marL="0" rtl="0" algn="l">
              <a:spcBef>
                <a:spcPts val="0"/>
              </a:spcBef>
              <a:spcAft>
                <a:spcPts val="0"/>
              </a:spcAft>
              <a:buNone/>
            </a:pPr>
            <a:r>
              <a:rPr lang="en" sz="1600">
                <a:solidFill>
                  <a:schemeClr val="dk1"/>
                </a:solidFill>
              </a:rPr>
              <a:t>People had painted for 150 centuries and would continue to do so. </a:t>
            </a:r>
            <a:endParaRPr sz="1600">
              <a:solidFill>
                <a:schemeClr val="dk1"/>
              </a:solidFill>
            </a:endParaRPr>
          </a:p>
          <a:p>
            <a:pPr indent="0" lvl="0" marL="0" rtl="0" algn="l">
              <a:spcBef>
                <a:spcPts val="0"/>
              </a:spcBef>
              <a:spcAft>
                <a:spcPts val="0"/>
              </a:spcAft>
              <a:buNone/>
            </a:pPr>
            <a:r>
              <a:rPr lang="en" sz="1600">
                <a:solidFill>
                  <a:schemeClr val="dk1"/>
                </a:solidFill>
              </a:rPr>
              <a:t>Poets and authors had written for at least fifty centuries.</a:t>
            </a:r>
            <a:endParaRPr sz="16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Invention of Cinema </a:t>
            </a:r>
            <a:endParaRPr/>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a:bodyPr>
          <a:lstStyle/>
          <a:p>
            <a:pPr indent="0" lvl="0" marL="0" rtl="0" algn="l">
              <a:spcBef>
                <a:spcPts val="0"/>
              </a:spcBef>
              <a:spcAft>
                <a:spcPts val="0"/>
              </a:spcAft>
              <a:buNone/>
            </a:pPr>
            <a:r>
              <a:rPr lang="en"/>
              <a:t>“Not one man solely invented cinema and there is no clear start date for its birth.”</a:t>
            </a:r>
            <a:endParaRPr/>
          </a:p>
          <a:p>
            <a:pPr indent="0" lvl="0" marL="0" rtl="0" algn="l">
              <a:spcBef>
                <a:spcPts val="1200"/>
              </a:spcBef>
              <a:spcAft>
                <a:spcPts val="0"/>
              </a:spcAft>
              <a:buNone/>
            </a:pPr>
            <a:r>
              <a:rPr lang="en"/>
              <a:t>In 1884, New York manufacturer George Eastman invented film on a roll rather than on individual slides. </a:t>
            </a:r>
            <a:endParaRPr/>
          </a:p>
          <a:p>
            <a:pPr indent="0" lvl="0" marL="0" rtl="0" algn="l">
              <a:spcBef>
                <a:spcPts val="1200"/>
              </a:spcBef>
              <a:spcAft>
                <a:spcPts val="0"/>
              </a:spcAft>
              <a:buNone/>
            </a:pPr>
            <a:r>
              <a:rPr lang="en"/>
              <a:t>In the same decade, New Jersey inventor Thomas Edison, and his assistant W.K.L. Dickson, discovered a way of spinning a series of still images in a box which gave the illusion of movement and invented the </a:t>
            </a:r>
            <a:r>
              <a:rPr lang="en" u="sng">
                <a:solidFill>
                  <a:schemeClr val="hlink"/>
                </a:solidFill>
                <a:hlinkClick r:id="rId3"/>
              </a:rPr>
              <a:t>Kinetoscope.</a:t>
            </a:r>
            <a:endParaRPr/>
          </a:p>
          <a:p>
            <a:pPr indent="0" lvl="0" marL="0" rtl="0" algn="l">
              <a:spcBef>
                <a:spcPts val="1200"/>
              </a:spcBef>
              <a:spcAft>
                <a:spcPts val="0"/>
              </a:spcAft>
              <a:buNone/>
            </a:pPr>
            <a:r>
              <a:rPr lang="en"/>
              <a:t>By the late 1880s, in England, </a:t>
            </a:r>
            <a:r>
              <a:rPr b="1" lang="en"/>
              <a:t>Louis Le Prince </a:t>
            </a:r>
            <a:r>
              <a:rPr lang="en"/>
              <a:t>had patented a machine the size of a small refrigerator and filmed on Leeds Bridge and elsewhere.</a:t>
            </a:r>
            <a:endParaRPr/>
          </a:p>
          <a:p>
            <a:pPr indent="0" lvl="0" marL="0" rtl="0" algn="l">
              <a:spcBef>
                <a:spcPts val="1200"/>
              </a:spcBef>
              <a:spcAft>
                <a:spcPts val="1200"/>
              </a:spcAft>
              <a:buNone/>
            </a:pPr>
            <a:r>
              <a:rPr b="1" lang="en"/>
              <a:t>The Lumière brothers,</a:t>
            </a:r>
            <a:r>
              <a:rPr lang="en"/>
              <a:t> who came from a family of photographers, noticed that sewing machines worked in a similar way and adapted the technology. They made the box smaller than Le Prince’s huge camera, and reworked it, so that their Cinématographe could record and project images.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1200"/>
              </a:spcAft>
              <a:buClr>
                <a:schemeClr val="dk1"/>
              </a:buClr>
              <a:buSzPct val="46698"/>
              <a:buFont typeface="Arial"/>
              <a:buNone/>
            </a:pPr>
            <a:r>
              <a:rPr b="1" lang="en" sz="2355">
                <a:solidFill>
                  <a:schemeClr val="dk2"/>
                </a:solidFill>
              </a:rPr>
              <a:t>Lumière brothers</a:t>
            </a:r>
            <a:endParaRPr sz="3355"/>
          </a:p>
        </p:txBody>
      </p:sp>
      <p:sp>
        <p:nvSpPr>
          <p:cNvPr id="84" name="Google Shape;84;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lang="en"/>
              <a:t>“Of all the earliest films, it was those of the </a:t>
            </a:r>
            <a:r>
              <a:rPr b="1" lang="en"/>
              <a:t>Lumière brothers</a:t>
            </a:r>
            <a:r>
              <a:rPr lang="en"/>
              <a:t> which were the most widely seen. </a:t>
            </a:r>
            <a:r>
              <a:rPr b="1" lang="en"/>
              <a:t>On 28 December 1895</a:t>
            </a:r>
            <a:r>
              <a:rPr lang="en"/>
              <a:t>, a date many film historians consider the birth of cinema, they showed a short programme of their documentary films (10 short films) (and the fictional one </a:t>
            </a:r>
            <a:r>
              <a:rPr lang="en" u="sng">
                <a:solidFill>
                  <a:schemeClr val="hlink"/>
                </a:solidFill>
                <a:hlinkClick r:id="rId3"/>
              </a:rPr>
              <a:t>L’Arrosseur arrossé</a:t>
            </a:r>
            <a:r>
              <a:rPr lang="en"/>
              <a:t>), to a paying audience in a room on the Boulevard des Capucines in Paris. These included a now famous single shot film called </a:t>
            </a:r>
            <a:r>
              <a:rPr b="1" lang="en" u="sng">
                <a:solidFill>
                  <a:schemeClr val="hlink"/>
                </a:solidFill>
                <a:hlinkClick r:id="rId4"/>
              </a:rPr>
              <a:t>L’Arrivée d’un train en gare de la Ciotat/ The “Arrival of a Train at La Ciotat Station/ (France)</a:t>
            </a:r>
            <a:r>
              <a:rPr lang="en"/>
              <a:t>. The camera was placed near the track so the train gradually increased in size as it pulled in, until it seemed it would crash through the screen into the room itself. Audiences ducked, screamed or got up to leave. They were thrilled, as if on a rollercoaster ride.”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1200"/>
              </a:spcAft>
              <a:buClr>
                <a:schemeClr val="dk1"/>
              </a:buClr>
              <a:buSzPct val="51562"/>
              <a:buFont typeface="Arial"/>
              <a:buNone/>
            </a:pPr>
            <a:r>
              <a:rPr b="1" lang="en" sz="2133">
                <a:solidFill>
                  <a:schemeClr val="dk2"/>
                </a:solidFill>
              </a:rPr>
              <a:t>The Lumière brothers around the World</a:t>
            </a:r>
            <a:endParaRPr b="1" sz="3133"/>
          </a:p>
        </p:txBody>
      </p:sp>
      <p:sp>
        <p:nvSpPr>
          <p:cNvPr id="90" name="Google Shape;90;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0"/>
              </a:spcAft>
              <a:buNone/>
            </a:pPr>
            <a:r>
              <a:rPr lang="en"/>
              <a:t>“The Lumière brothers dispatched films and projectionists to every continent with such speed that within one to two years audiences in most countries had seen the famous train in La Ciotat. Audiences in Italy (Turin) did so in 1886, as did those in Russia (St. Petersburg), Hungary (Budapest), Romania (Bucharest), Serbia (Belgrade), Denmark (Copenhagen), Canada (Montreal), India (Bombay), Czechoslovakia (Karlovy Vary), Uruguay (Montevideo), Argentina (Buenos Aries), Mexico (Mexico City), Chile (Santiago), Guatemala (Guatemala City), Cuba (Havana), Japan (Osaka), Bulgaria (Russe), Thailand (Bangkok), and the Philippines (Manila). I repeat, these were all in 1886 and all Lumière films. British films were shown in 1896 in the USA and Germany alongside home-produced American and German films. By 1900 the Lumière films had reached audiences in Senegal (Dakar) and Iran, including the Shah in his mirrored Qajar Palace. Films were considered a courtly novelty, a strutting peacock, rather than something for the masses.”</a:t>
            </a:r>
            <a:endParaRPr/>
          </a:p>
          <a:p>
            <a:pPr indent="0" lvl="0" marL="0" rtl="0" algn="l">
              <a:spcBef>
                <a:spcPts val="1200"/>
              </a:spcBef>
              <a:spcAft>
                <a:spcPts val="0"/>
              </a:spcAft>
              <a:buClr>
                <a:schemeClr val="dk1"/>
              </a:buClr>
              <a:buSzPct val="61111"/>
              <a:buFont typeface="Arial"/>
              <a:buNone/>
            </a:pPr>
            <a:r>
              <a:rPr lang="en" u="sng">
                <a:solidFill>
                  <a:schemeClr val="accent5"/>
                </a:solidFill>
                <a:hlinkClick r:id="rId3">
                  <a:extLst>
                    <a:ext uri="{A12FA001-AC4F-418D-AE19-62706E023703}">
                      <ahyp:hlinkClr val="tx"/>
                    </a:ext>
                  </a:extLst>
                </a:hlinkClick>
              </a:rPr>
              <a:t>Lumiere brothers Films</a:t>
            </a:r>
            <a:endParaRPr/>
          </a:p>
          <a:p>
            <a:pPr indent="0" lvl="0" marL="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0"/>
          <p:cNvSpPr txBox="1"/>
          <p:nvPr>
            <p:ph type="title"/>
          </p:nvPr>
        </p:nvSpPr>
        <p:spPr>
          <a:xfrm>
            <a:off x="311700" y="19105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“The Cinema is an Invention without any Future.” </a:t>
            </a:r>
            <a:endParaRPr/>
          </a:p>
          <a:p>
            <a:pPr indent="0" lvl="0" marL="0" rtl="0" algn="ctr">
              <a:spcBef>
                <a:spcPts val="0"/>
              </a:spcBef>
              <a:spcAft>
                <a:spcPts val="0"/>
              </a:spcAft>
              <a:buNone/>
            </a:pPr>
            <a:r>
              <a:rPr lang="en"/>
              <a:t>The Lumiere Brothers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1"/>
          <p:cNvSpPr txBox="1"/>
          <p:nvPr>
            <p:ph type="title"/>
          </p:nvPr>
        </p:nvSpPr>
        <p:spPr>
          <a:xfrm>
            <a:off x="311700" y="2944650"/>
            <a:ext cx="8520600" cy="8418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sz="3155" u="sng">
                <a:solidFill>
                  <a:schemeClr val="hlink"/>
                </a:solidFill>
                <a:hlinkClick r:id="rId3"/>
              </a:rPr>
              <a:t>Phantom Ride</a:t>
            </a:r>
            <a:r>
              <a:rPr lang="en" sz="3155"/>
              <a:t> (1898), by Mr. Smith</a:t>
            </a:r>
            <a:endParaRPr sz="3822"/>
          </a:p>
          <a:p>
            <a:pPr indent="0" lvl="0" marL="0" rtl="0" algn="ctr">
              <a:spcBef>
                <a:spcPts val="0"/>
              </a:spcBef>
              <a:spcAft>
                <a:spcPts val="0"/>
              </a:spcAft>
              <a:buClr>
                <a:schemeClr val="dk1"/>
              </a:buClr>
              <a:buSzPct val="30555"/>
              <a:buFont typeface="Arial"/>
              <a:buNone/>
            </a:pPr>
            <a:r>
              <a:t/>
            </a:r>
            <a:endParaRPr/>
          </a:p>
          <a:p>
            <a:pPr indent="0" lvl="0" marL="0" rtl="0" algn="l">
              <a:spcBef>
                <a:spcPts val="0"/>
              </a:spcBef>
              <a:spcAft>
                <a:spcPts val="0"/>
              </a:spcAft>
              <a:buClr>
                <a:schemeClr val="dk1"/>
              </a:buClr>
              <a:buSzPct val="30555"/>
              <a:buFont typeface="Arial"/>
              <a:buNone/>
            </a:pPr>
            <a:r>
              <a:t/>
            </a:r>
            <a:endParaRPr/>
          </a:p>
          <a:p>
            <a:pPr indent="0" lvl="0" marL="0" rtl="0" algn="ctr">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