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cacd281027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cacd281027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cacd281027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cacd281027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cacd281027_0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cacd281027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cacd281027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cacd281027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cacd281027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cacd281027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cacd281027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cacd281027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cacd281027_0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cacd281027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cacd281027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cacd281027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cacd281027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cacd281027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cacd281027_0_1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cacd281027_0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cacd281027_0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cacd281027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cacd281027_0_1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cacd281027_0_1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cacd281027_0_1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cacd281027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cacd281027_0_2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cacd281027_0_2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cacd281027_0_2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cacd281027_0_2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cacd281027_0_2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cacd281027_0_2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cacd281027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cacd281027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cacd281027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cacd281027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cacd281027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cacd281027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cacd281027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cacd281027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cacd281027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cacd281027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cacd281027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cacd281027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cacd281027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cacd281027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www.youtube.com/watch?v=IDy4RsxDuy4&amp;t=3s&amp;ab_channel=modernrockson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www.youtube.com/watch?v=nur4g4r1LN4&amp;ab_channel=Movieclip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www.youtube.com/watch?v=6IYY-tUpjl4&amp;ab_channel=VindobonaAwstria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s://www.youtube.com/watch?v=Ee4CiYpfh8Q&amp;ab_channel=JPFigueira" TargetMode="External"/><Relationship Id="rId4" Type="http://schemas.openxmlformats.org/officeDocument/2006/relationships/hyperlink" Target="https://www.youtube.com/watch?v=K_oPg6pYoNk&amp;ab_channel=Oldandveryoldmovi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hyperlink" Target="https://www.youtube.com/watch?v=4A26tj-fI-c&amp;ab_channel=UVConnect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www.youtube.com/watch?v=YP00IQ60ZP0&amp;list=PLZeSE7yauOLvSS7-ejBpON636gaRLMjr3&amp;index=3&amp;ab_channel=YouTubeMovie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History and Principles of Moving Image and Animation</a:t>
            </a:r>
            <a:endParaRPr/>
          </a:p>
          <a:p>
            <a:pPr indent="0" lvl="0" marL="0" rtl="0" algn="ctr">
              <a:spcBef>
                <a:spcPts val="0"/>
              </a:spcBef>
              <a:spcAft>
                <a:spcPts val="0"/>
              </a:spcAft>
              <a:buNone/>
            </a:pPr>
            <a:r>
              <a:rPr lang="en"/>
              <a:t>[COVA133]</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
              <a:t>Birzeit University, Spring Semester</a:t>
            </a:r>
            <a:endParaRPr/>
          </a:p>
          <a:p>
            <a:pPr indent="0" lvl="0" marL="0" rtl="0" algn="ctr">
              <a:spcBef>
                <a:spcPts val="0"/>
              </a:spcBef>
              <a:spcAft>
                <a:spcPts val="0"/>
              </a:spcAft>
              <a:buNone/>
            </a:pPr>
            <a:r>
              <a:rPr lang="en"/>
              <a:t>2020-2021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2"/>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u="sng">
                <a:solidFill>
                  <a:schemeClr val="hlink"/>
                </a:solidFill>
                <a:hlinkClick r:id="rId3"/>
              </a:rPr>
              <a:t>I was Born But...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 groups, pay attention to:</a:t>
            </a:r>
            <a:endParaRPr/>
          </a:p>
        </p:txBody>
      </p:sp>
      <p:sp>
        <p:nvSpPr>
          <p:cNvPr id="110" name="Google Shape;110;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The Plot/story. How is it different from Hollywood films/</a:t>
            </a:r>
            <a:endParaRPr/>
          </a:p>
          <a:p>
            <a:pPr indent="-342900" lvl="0" marL="457200" rtl="0" algn="l">
              <a:spcBef>
                <a:spcPts val="0"/>
              </a:spcBef>
              <a:spcAft>
                <a:spcPts val="0"/>
              </a:spcAft>
              <a:buSzPts val="1800"/>
              <a:buChar char="-"/>
            </a:pPr>
            <a:r>
              <a:rPr lang="en"/>
              <a:t>The angle of Camera</a:t>
            </a:r>
            <a:endParaRPr/>
          </a:p>
          <a:p>
            <a:pPr indent="-342900" lvl="0" marL="457200" rtl="0" algn="l">
              <a:spcBef>
                <a:spcPts val="0"/>
              </a:spcBef>
              <a:spcAft>
                <a:spcPts val="0"/>
              </a:spcAft>
              <a:buSzPts val="1800"/>
              <a:buChar char="-"/>
            </a:pPr>
            <a:r>
              <a:rPr lang="en"/>
              <a:t>The Movement of Camera</a:t>
            </a:r>
            <a:endParaRPr/>
          </a:p>
          <a:p>
            <a:pPr indent="-342900" lvl="0" marL="457200" rtl="0" algn="l">
              <a:spcBef>
                <a:spcPts val="0"/>
              </a:spcBef>
              <a:spcAft>
                <a:spcPts val="0"/>
              </a:spcAft>
              <a:buSzPts val="1800"/>
              <a:buChar char="-"/>
            </a:pPr>
            <a:r>
              <a:rPr lang="en"/>
              <a:t>Establishing shots</a:t>
            </a:r>
            <a:endParaRPr/>
          </a:p>
          <a:p>
            <a:pPr indent="-342900" lvl="0" marL="457200" rtl="0" algn="l">
              <a:spcBef>
                <a:spcPts val="0"/>
              </a:spcBef>
              <a:spcAft>
                <a:spcPts val="0"/>
              </a:spcAft>
              <a:buSzPts val="1800"/>
              <a:buChar char="-"/>
            </a:pPr>
            <a:r>
              <a:rPr lang="en"/>
              <a:t>Mise en scene</a:t>
            </a:r>
            <a:endParaRPr/>
          </a:p>
          <a:p>
            <a:pPr indent="-342900" lvl="0" marL="457200" rtl="0" algn="l">
              <a:spcBef>
                <a:spcPts val="0"/>
              </a:spcBef>
              <a:spcAft>
                <a:spcPts val="0"/>
              </a:spcAft>
              <a:buSzPts val="1800"/>
              <a:buChar char="-"/>
            </a:pPr>
            <a:r>
              <a:rPr lang="en"/>
              <a:t>How does he create humour?</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Yasujiro Ozu</a:t>
            </a:r>
            <a:endParaRPr/>
          </a:p>
        </p:txBody>
      </p:sp>
      <p:sp>
        <p:nvSpPr>
          <p:cNvPr id="116" name="Google Shape;116;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lnSpcReduction="10000"/>
          </a:bodyPr>
          <a:lstStyle/>
          <a:p>
            <a:pPr indent="0" lvl="0" marL="0" rtl="0" algn="l">
              <a:spcBef>
                <a:spcPts val="0"/>
              </a:spcBef>
              <a:spcAft>
                <a:spcPts val="0"/>
              </a:spcAft>
              <a:buNone/>
            </a:pPr>
            <a:r>
              <a:rPr lang="en"/>
              <a:t>“Ozu’s themes are the opposite of much of Western individualistic cinema, in which young people are forces for change and their energies are directed away from the family home. Instead, Ozu, the master of reconciliation, quells the sons’ rebellion. These might sound slight, downbeat or even reactionary moments, but provide beautifully calming alternatives to either Hollywood’s happy endings or Russian cinema’s tragic closures. Ozu’s films derive from what the Japanese call, </a:t>
            </a:r>
            <a:r>
              <a:rPr b="1" lang="en"/>
              <a:t>“Momo no aware”,</a:t>
            </a:r>
            <a:r>
              <a:rPr lang="en"/>
              <a:t> this sense that life is essentially static and sad. He saw human nature as not only balanced between parent and child, but also poised between hope and despair and public and private life. One writer wrote, “Eliciting sorrow and happiness through drama was easy,” and he felt that it “smothered the basic truth of character and life.” </a:t>
            </a:r>
            <a:r>
              <a:rPr lang="en" u="sng"/>
              <a:t>Closed romantic realism strived for the emotions and Ozu wanted to avoid them.</a:t>
            </a:r>
            <a:endParaRPr u="sng"/>
          </a:p>
          <a:p>
            <a:pPr indent="0" lvl="0" marL="0" rtl="0" algn="l">
              <a:spcBef>
                <a:spcPts val="1200"/>
              </a:spcBef>
              <a:spcAft>
                <a:spcPts val="1200"/>
              </a:spcAft>
              <a:buNone/>
            </a:pPr>
            <a:r>
              <a:rPr lang="en"/>
              <a:t>Ozu not only pared down feeling, but the plot itself was reduced in his system. Most of our story so far has been about the way filmmakers used tools to tell stories and now we come across a “direc-tor who was “not only bored by plot. He actively disliked it.”9 Ozu’s films provide plenty of incidents in homes, offices, tearooms and other locations, in masterpieces such as I Was Born But…, Late Spring (1949), Early Summer and his most famous film, Tokyo Story 1953), but despite the fact that his characters often learn something about life by the end of his films, they do not undergo a driven “journey”, in the sense used by American actors and directors of a psychological process of life-changing discovery.”</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Yasujiro Ozu</a:t>
            </a:r>
            <a:endParaRPr/>
          </a:p>
        </p:txBody>
      </p:sp>
      <p:sp>
        <p:nvSpPr>
          <p:cNvPr id="122" name="Google Shape;122;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62500"/>
          </a:bodyPr>
          <a:lstStyle/>
          <a:p>
            <a:pPr indent="0" lvl="0" marL="0" rtl="0" algn="l">
              <a:spcBef>
                <a:spcPts val="0"/>
              </a:spcBef>
              <a:spcAft>
                <a:spcPts val="0"/>
              </a:spcAft>
              <a:buNone/>
            </a:pPr>
            <a:r>
              <a:rPr lang="en"/>
              <a:t>From the late 1920s onwards, “Ozu honed, pared down, refined his form to a spare essence allied with the devastatingly simple, everyday problems his characters face.” By 1932 and I Was Born, But… he had started rejecting dissolves from one image to the next as well as fades to black, and dolly shots were reduced in number. What remained were shots and cuts and, famously, he even made these his own. The shots in I was Born, But… are exquisitely beautiful and unlike almost any sequences in Western cinema. </a:t>
            </a:r>
            <a:r>
              <a:rPr lang="en" u="sng"/>
              <a:t>They are filmed from a different height from most Western films and the legs of the tripod used by his cinematographer and editor, Hideo Shigehara, are purposefully set much shorter than those of Griffith, Vidor, or Lubitsch.</a:t>
            </a:r>
            <a:r>
              <a:rPr lang="en"/>
              <a:t> This would continue during most of Ozu’s career.</a:t>
            </a:r>
            <a:endParaRPr/>
          </a:p>
          <a:p>
            <a:pPr indent="0" lvl="0" marL="0" rtl="0" algn="l">
              <a:spcBef>
                <a:spcPts val="1200"/>
              </a:spcBef>
              <a:spcAft>
                <a:spcPts val="1200"/>
              </a:spcAft>
              <a:buNone/>
            </a:pPr>
            <a:r>
              <a:rPr lang="en"/>
              <a:t>When the camera is pointing at Mr Yoshii or his sons, they look above it. This is remarkable. “This height approximated the perspective of an adult onlooker, if they were standing on the edge of the set watching the action unfold. Ozu’s continuous use of low angles cannot be read in this way and some critics have tried to find a simple explanation for this, claiming that the director might be approximating a child’s point of view. However, this argument is not convincing, because many of his films without children are also shot from a low level, while in the still (87), the children are looking above the camera, which is below their height. Other critics have argued that the low camera position and the frequently seated characters in Ozu’s scenes reflect the Japanese cultural tradition in which people sit on the floor. However, low-level shots also occur in his exteriors, in which people are not sitting and if this visual level is so ingrained in Japanese culture, why don’t other Japanese directors use this viewpoint consistently?”</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Yasujiro Ozu</a:t>
            </a:r>
            <a:endParaRPr/>
          </a:p>
        </p:txBody>
      </p:sp>
      <p:sp>
        <p:nvSpPr>
          <p:cNvPr id="128" name="Google Shape;128;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1200"/>
              </a:spcAft>
              <a:buNone/>
            </a:pPr>
            <a:r>
              <a:rPr lang="en"/>
              <a:t>Critics have long argued that as well as responding to the narrative and psychological aspects of films, we also intuit them as complicated spaces: Westerns are geographic spaces, road movies are ribbon-like linear ones, the films of Eisenstein and Pudovkin are fragmented spaces like cubist paintings, and so on. If this is true, and I believe it is, then Ozu’s films are some of the most spatially original and distinctive in the history of the medium. “No one before had found a way of centring the human body as Ozu did; no one had found a more satisfying balance between movement and stasis than he would in the coming years; no one was more interested in 90 and 180-degree angles and rejected 45-degree ones to the same extent; few shunned heightened human activity to the same degree; few attempted as often as Ozu to photograph the human face in the calm consideration of life’s problems.”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Yasujiro Ozu</a:t>
            </a:r>
            <a:endParaRPr/>
          </a:p>
          <a:p>
            <a:pPr indent="0" lvl="0" marL="0" rtl="0" algn="l">
              <a:spcBef>
                <a:spcPts val="0"/>
              </a:spcBef>
              <a:spcAft>
                <a:spcPts val="0"/>
              </a:spcAft>
              <a:buNone/>
            </a:pPr>
            <a:r>
              <a:t/>
            </a:r>
            <a:endParaRPr/>
          </a:p>
        </p:txBody>
      </p:sp>
      <p:sp>
        <p:nvSpPr>
          <p:cNvPr id="134" name="Google Shape;134;p27"/>
          <p:cNvSpPr txBox="1"/>
          <p:nvPr>
            <p:ph idx="1" type="body"/>
          </p:nvPr>
        </p:nvSpPr>
        <p:spPr>
          <a:xfrm>
            <a:off x="311700" y="1152475"/>
            <a:ext cx="8520600" cy="36408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1200"/>
              </a:spcAft>
              <a:buSzPts val="688"/>
              <a:buNone/>
            </a:pPr>
            <a:r>
              <a:rPr lang="en" sz="1225"/>
              <a:t>“In Western filmmaking, a new scene, especially if it set in a new location, is usually introduced by an establishing shot, which can be a wide general view of a city, street or a building, in which the subsequent action occurs. Often one of the characters, whose story has been followed, walks through such a scene, after which the shot will cut to a more important piece of action. However, Ozu approaches things differently and from I was Born, But… onward, he moved from one scene to another in increasingly interesting ways. In one scene Mr Yoshii and the boys walk past a lamp post and in the next shot we see a long angle shot of a similar lamp post, with no indication of how it relates to the previous image (89). The subsequent image shows Mr Yoshii stretching between washing lines of shirts which are strung between poles. Then, Ozu and his editor cut to another shot of the father exercising in the foreground. The poles from the last shot are visible in the background, but no washing can be seen). This transition does not take you progressively into the next coherent situation as does a Western “establishing sequence. There are visual connections between the four shots of poles, but they have no clear purpose, either for the point of view or the story. They do not represent the viewpoint of one of the characters, nor are they an objective general view to give the audience its bearings. “The significance of Ozu’s use of “intermediate space” or “pillow shots” as such images have been variously termed, has been much debated. The American film critic and director Paul Schrader, who would subsequently write Taxi Driver (USA, 1976) and Raging Bull (USA, 1980), wrote that they are similar to the Zen philosophical idea represented by Mu, “… the concept of negation, emptiness, void … Mu is the character used to refer to the spaces between the branches of a flower arrangement.”12 He claims that to try to understand Ozu’s imagery as either the point of view of an individual person or as the story’s objective overview is to categorize a non-divisible Eastern approach in a Western way. What is seen on screen is neither the character looking, nor is it Ozu looking, but it is the world looking. The story stops flowing; there is a moment of graceful abstraction.”</a:t>
            </a:r>
            <a:endParaRPr sz="1225"/>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Horror Films</a:t>
            </a:r>
            <a:endParaRPr/>
          </a:p>
        </p:txBody>
      </p:sp>
      <p:sp>
        <p:nvSpPr>
          <p:cNvPr id="140" name="Google Shape;140;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a:t>“Horror movies had already been made in the 1920s. The most striking, The Cabinet of Dr. Caligari (Wiene, 1919), The Golem (Wegener and Boese, 1920) and Nosferatu (Murnau, 1921), were German. “These two films were James Whale’s Frankenstein and Tod Browning’s Dracula. Browning’s film, full of silent, almost static appearances by Bela Lugosi as the vampire is cinema literally holding its breath. It shocked audiences on its first release, but today has little of the unsettling power of Nosferatu of a decade earlier. ”</a:t>
            </a:r>
            <a:endParaRPr/>
          </a:p>
          <a:p>
            <a:pPr indent="0" lvl="0" marL="0" rtl="0" algn="l">
              <a:spcBef>
                <a:spcPts val="1200"/>
              </a:spcBef>
              <a:spcAft>
                <a:spcPts val="1200"/>
              </a:spcAft>
              <a:buNone/>
            </a:pPr>
            <a:r>
              <a:rPr lang="en"/>
              <a:t>“</a:t>
            </a:r>
            <a:r>
              <a:rPr lang="en" u="sng">
                <a:solidFill>
                  <a:schemeClr val="hlink"/>
                </a:solidFill>
                <a:hlinkClick r:id="rId3"/>
              </a:rPr>
              <a:t>Frankenstein</a:t>
            </a:r>
            <a:r>
              <a:rPr lang="en"/>
              <a:t> is early cinema’s greatest essay in prejudice and illustrates how apparently commercial studio genre material could be meaningful. It is also a bold and surprising reversal of the normal methods of novelistic adaptation. In Shelley’s novel, the monster speaks frequently and articulately. Moreover, when novels are used as source material for films, their characters’ internal thoughts are usually externalized and given dialogue. However, Whale and his screenwriters ensured that the monster was practically mute.”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Gangster Films</a:t>
            </a:r>
            <a:endParaRPr/>
          </a:p>
        </p:txBody>
      </p:sp>
      <p:sp>
        <p:nvSpPr>
          <p:cNvPr id="146" name="Google Shape;146;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lang="en"/>
              <a:t>“The gangster picture also shocked and fascinated audiences and, unlike horror films, had no European roots. It too became a recognizable genre in 1930–31 with its own stars, plots, imagery and themes. It is easy to see why, at first, it was a purely American genre: the manufacture and sale of alcohol were illegal in the US between 1920 and 1933 and gangs of entrepreneurial lawbreakers, or gangsters, ran alcohol between country still and city speakeasy. Often of Italian or Irish descent, they structured their empires like families and became famous figures in cities like Chicago and New York. This mixture of fame, crime, family drama and ethnicity proved to be irresistible to Hollywood.”</a:t>
            </a:r>
            <a:endParaRPr/>
          </a:p>
          <a:p>
            <a:pPr indent="0" lvl="0" marL="0" rtl="0" algn="l">
              <a:spcBef>
                <a:spcPts val="1200"/>
              </a:spcBef>
              <a:spcAft>
                <a:spcPts val="0"/>
              </a:spcAft>
              <a:buNone/>
            </a:pPr>
            <a:r>
              <a:rPr lang="en"/>
              <a:t>“Hollywood made at least seventy gangster films in the first three years of the genre, 1930–32. They captivated audiences, worried commentators and their themes and style influenced filmmaking in France in the 1940s, 1950s and 1960s, in Britain in the 1950s and 1970s, in Japan from the 1940s onward, in Hong Kong from the 1960s onward and then India and the Middle East from the 1970s onward.”</a:t>
            </a:r>
            <a:endParaRPr/>
          </a:p>
          <a:p>
            <a:pPr indent="0" lvl="0" marL="0" rtl="0" algn="l">
              <a:spcBef>
                <a:spcPts val="1200"/>
              </a:spcBef>
              <a:spcAft>
                <a:spcPts val="1200"/>
              </a:spcAft>
              <a:buNone/>
            </a:pPr>
            <a:r>
              <a:rPr lang="en"/>
              <a:t>“</a:t>
            </a:r>
            <a:r>
              <a:rPr lang="en" u="sng">
                <a:solidFill>
                  <a:schemeClr val="hlink"/>
                </a:solidFill>
                <a:hlinkClick r:id="rId3"/>
              </a:rPr>
              <a:t>Public Enemy </a:t>
            </a:r>
            <a:r>
              <a:rPr lang="en"/>
              <a:t>(William Wellman, 1931) is more violent than Little Caesar and, controversially for the time, less damning of its main character. Cagney, an ex-dancer, moves gracefully throughout the film and spits out his lines with relish. He had charm and many organizations in America denounced the film for indulging his seductive qualities. This was to be the start of the moral debate about gangster films that continues to this day. Robinson’s Rico and Cagney’s Powers were Italian and Irish respectively. Catholicism and the familial and deferential aspects of this type of Christianity have remained central to gangster pictures ever since”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30"/>
          <p:cNvSpPr txBox="1"/>
          <p:nvPr>
            <p:ph type="title"/>
          </p:nvPr>
        </p:nvSpPr>
        <p:spPr>
          <a:xfrm>
            <a:off x="311700" y="2150850"/>
            <a:ext cx="8520600" cy="8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Clr>
                <a:schemeClr val="dk1"/>
              </a:buClr>
              <a:buSzPct val="44196"/>
              <a:buFont typeface="Arial"/>
              <a:buNone/>
            </a:pPr>
            <a:r>
              <a:rPr lang="en" sz="2488"/>
              <a:t>“As audience’s fear of evil became a new theme for filmmakers to play with after the success of Frankenstein, so the lawless lust for power became a fascination for international filmmakers after the early gangster cycle. International filmmakers saw gangsters as existential heroes, fascists, social victims, enigmatic, hubristic and tragic. Gangsterism’s later social and aesthetic richness found its roots in the schema of early 1930s America.”</a:t>
            </a:r>
            <a:endParaRPr sz="2488"/>
          </a:p>
          <a:p>
            <a:pPr indent="0" lvl="0" marL="0" rtl="0" algn="l">
              <a:spcBef>
                <a:spcPts val="0"/>
              </a:spcBef>
              <a:spcAft>
                <a:spcPts val="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European Avant Garde (24:00)</a:t>
            </a:r>
            <a:endParaRPr/>
          </a:p>
        </p:txBody>
      </p:sp>
      <p:sp>
        <p:nvSpPr>
          <p:cNvPr id="157" name="Google Shape;157;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Clr>
                <a:schemeClr val="dk1"/>
              </a:buClr>
              <a:buSzPct val="61111"/>
              <a:buFont typeface="Arial"/>
              <a:buNone/>
            </a:pPr>
            <a:r>
              <a:rPr lang="en"/>
              <a:t>“While Hollywood was flirting with abstract and experimental cinema, the real avant-garde was emerging elsewhere.”</a:t>
            </a:r>
            <a:endParaRPr/>
          </a:p>
          <a:p>
            <a:pPr indent="0" lvl="0" marL="0" rtl="0" algn="l">
              <a:spcBef>
                <a:spcPts val="1200"/>
              </a:spcBef>
              <a:spcAft>
                <a:spcPts val="0"/>
              </a:spcAft>
              <a:buNone/>
            </a:pPr>
            <a:r>
              <a:rPr lang="en"/>
              <a:t>“Jean Cocteau to make </a:t>
            </a:r>
            <a:r>
              <a:rPr lang="en" u="sng">
                <a:solidFill>
                  <a:schemeClr val="hlink"/>
                </a:solidFill>
                <a:hlinkClick r:id="rId3"/>
              </a:rPr>
              <a:t>Le sang d’un poète/The Blood of a Poet.</a:t>
            </a:r>
            <a:r>
              <a:rPr lang="en"/>
              <a:t> “Le sang d’un poète treated film as if it was a bunch of magic tricks, in the spirit of Méliès. Using reversed motion, upended sets, overlays of imagery and mythological references, it told its story of a poet who is inspired by a personified statue to go through a mirror into the underworld. The scene in which this happens is particularly effective. The shirtless poet stands over the mirror which, in a single cut, turns into a rectangular pool of water into which he splashes as a chorus of men roar (195).”</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a:t>
            </a:r>
            <a:r>
              <a:rPr lang="en" u="sng">
                <a:solidFill>
                  <a:schemeClr val="hlink"/>
                </a:solidFill>
                <a:hlinkClick r:id="rId4"/>
              </a:rPr>
              <a:t>Zero for Conduct </a:t>
            </a:r>
            <a:r>
              <a:rPr lang="en"/>
              <a:t>(France, 1933) (37:30) was a forty-five minute work about a revolt in a boys’ boarding school. It starts with a schoolboy prank about hiding marbles and develops into a riot in the spirit of the Surrealists, but with more clearly political intent. Shot by the brother of the Soviet director Dziga Vertov, Boris Kaufman, its most striking sequences are a dormitory pillow fight and the slow-motion procession of the boys (107). The mystical and physical qualities of the former scene – it looks as if it is snowing inside – are enhanced by the musical accompaniment “which was composed and transcribed backward by Maurice Jaubert and then performed. The film was interpreted as a political attack on French schools and – for this reason as well as its general spirit of rebellion – banned in France until the mid-1940s”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ctrTitle"/>
          </p:nvPr>
        </p:nvSpPr>
        <p:spPr>
          <a:xfrm>
            <a:off x="311700" y="381625"/>
            <a:ext cx="8520600" cy="2415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JAPANESE CLASSICISM AND HOLLYWOOD ROMANCE (1928–45)</a:t>
            </a:r>
            <a:endParaRPr/>
          </a:p>
        </p:txBody>
      </p:sp>
      <p:sp>
        <p:nvSpPr>
          <p:cNvPr id="61" name="Google Shape;61;p1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lang="en" sz="2200">
                <a:solidFill>
                  <a:schemeClr val="dk1"/>
                </a:solidFill>
                <a:latin typeface="Times New Roman"/>
                <a:ea typeface="Times New Roman"/>
                <a:cs typeface="Times New Roman"/>
                <a:sym typeface="Times New Roman"/>
              </a:rPr>
              <a:t>Cinema enters a golden age. Movie genres, Japanese masters and depth staging</a:t>
            </a:r>
            <a:endParaRPr sz="38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Nazis and Film 42:00-46:00</a:t>
            </a:r>
            <a:endParaRPr/>
          </a:p>
        </p:txBody>
      </p:sp>
      <p:sp>
        <p:nvSpPr>
          <p:cNvPr id="163" name="Google Shape;163;p3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62500"/>
          </a:bodyPr>
          <a:lstStyle/>
          <a:p>
            <a:pPr indent="0" lvl="0" marL="0" rtl="0" algn="l">
              <a:spcBef>
                <a:spcPts val="0"/>
              </a:spcBef>
              <a:spcAft>
                <a:spcPts val="0"/>
              </a:spcAft>
              <a:buNone/>
            </a:pPr>
            <a:r>
              <a:rPr lang="en"/>
              <a:t>“The Nazis took complete control of the German film industry in 1934 and in the mid–1930s the most prodigiously gifted filmmaker associated with them, Leni Riefenstahl, made two astounding films, which were as important and troubling as The Birth of a Nation had been two decades earlier. Triumph des Willens/Triumph of the Will (1935) and Olympische “piele/Olympia (1936) (110) were both quasi-documentaries. The former was a bombastic record of a 1934 Nazi party rally, the latter an account of the 1936 Berlin Olympics. On these two films she was provided with resources similar to those available to Griffith on Intolerance or Gance on Napoleon”</a:t>
            </a:r>
            <a:endParaRPr/>
          </a:p>
          <a:p>
            <a:pPr indent="0" lvl="0" marL="0" rtl="0" algn="l">
              <a:spcBef>
                <a:spcPts val="1200"/>
              </a:spcBef>
              <a:spcAft>
                <a:spcPts val="1200"/>
              </a:spcAft>
              <a:buNone/>
            </a:pPr>
            <a:r>
              <a:rPr lang="en"/>
              <a:t>“Cameras were attached to balloons, dug into the earth or tracked alongside the action (111). Zoom lenses, which simulated a move toward or away from a distant point as their focal lengths were changed, became available from 1932 and Riefenstahl used them to pick out details in crowds. For Olympia’s striking high diving sequence, she photographed an athlete soaring and arcing through the air, then, before he hit the water, cut to an endless succession of divers. These were human beings in flight, a dream only previously dreamt of in musicals. </a:t>
            </a:r>
            <a:r>
              <a:rPr b="1" lang="en"/>
              <a:t>“Riefenstahl used symmetry, scale, slow-motion, low-angle shooting, suspense and mystery</a:t>
            </a:r>
            <a:r>
              <a:rPr lang="en"/>
              <a:t> to aggrandize her subjects. </a:t>
            </a:r>
            <a:r>
              <a:rPr b="1" lang="en"/>
              <a:t>These films worshipped the physical perfection of athletes and soldiers alike,</a:t>
            </a:r>
            <a:r>
              <a:rPr lang="en"/>
              <a:t> picturing each as the other. Like Berkeley, </a:t>
            </a:r>
            <a:r>
              <a:rPr b="1" lang="en"/>
              <a:t>she explored the discipline of military manoeuvre, its absence of individuality or doubt, and eroticized it. She filmed her subjects as if they were Greek gods, apparently approving of, or oblivious to, the politics of her paymasters. </a:t>
            </a:r>
            <a:r>
              <a:rPr lang="en"/>
              <a:t>Next to Orson Welles and Alfred Hitchcock, Riefenstahl was the most technically talented.</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Alfred Hitchcock (46:00-55:00)</a:t>
            </a:r>
            <a:endParaRPr/>
          </a:p>
        </p:txBody>
      </p:sp>
      <p:sp>
        <p:nvSpPr>
          <p:cNvPr id="169" name="Google Shape;169;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“Hitchcock is as great as Ozu, but his films begin where the Japanese director’s end. Ozu’s are about the essential repose of ordinary life, whereas in Hitchcock’s, Western society may have acquired the appearance of such order, but this only fuels their characters’ sex and death drives.” “Hitchcock’s British films established the combination of suspense, sexuality and comedy which would become known as Hitchcockian, but did not have the psychological depth of his American work.”</a:t>
            </a:r>
            <a:endParaRPr/>
          </a:p>
          <a:p>
            <a:pPr indent="0" lvl="0" marL="0" rtl="0" algn="l">
              <a:spcBef>
                <a:spcPts val="1200"/>
              </a:spcBef>
              <a:spcAft>
                <a:spcPts val="1200"/>
              </a:spcAft>
              <a:buNone/>
            </a:pPr>
            <a:r>
              <a:rPr lang="en"/>
              <a:t>“He would continue to remove the undramatic events from his scenarios, distilling them over the years until every moment, object and shot was part of his system of desire and anxiety.”</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Walt Disney (22:00 - 24:00)</a:t>
            </a:r>
            <a:endParaRPr/>
          </a:p>
        </p:txBody>
      </p:sp>
      <p:sp>
        <p:nvSpPr>
          <p:cNvPr id="175" name="Google Shape;175;p3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55000"/>
          </a:bodyPr>
          <a:lstStyle/>
          <a:p>
            <a:pPr indent="0" lvl="0" marL="0" rtl="0" algn="l">
              <a:spcBef>
                <a:spcPts val="0"/>
              </a:spcBef>
              <a:spcAft>
                <a:spcPts val="0"/>
              </a:spcAft>
              <a:buNone/>
            </a:pPr>
            <a:r>
              <a:rPr lang="en"/>
              <a:t>“Snow White and the Seven Dwarfs (David Hand – supervising director, USA, 1937) was so successful that it established the company’s reputation for generations. In the subsequent four decades, Disney was responsible for nine of the top grossing American films. Pinocchio (1940), Bambi (1942), Peter Pan (1953), One Hundred and One Dalmatians (1961) and Mary Poppins (1964) outperformed others in their year of production and they often doubled, tripled or even quadrupled the takings of the top ranking films in adjacent years.”</a:t>
            </a:r>
            <a:endParaRPr/>
          </a:p>
          <a:p>
            <a:pPr indent="0" lvl="0" marL="0" rtl="0" algn="l">
              <a:spcBef>
                <a:spcPts val="1200"/>
              </a:spcBef>
              <a:spcAft>
                <a:spcPts val="0"/>
              </a:spcAft>
              <a:buNone/>
            </a:pPr>
            <a:r>
              <a:rPr lang="en"/>
              <a:t>“Disney became the single most important brand in US cinema. As a great refiner and expander rather than innovator, Disney played a similar role in drawn film as did D.W. Griffith is live action cinema.”</a:t>
            </a:r>
            <a:endParaRPr/>
          </a:p>
          <a:p>
            <a:pPr indent="0" lvl="0" marL="0" rtl="0" algn="l">
              <a:spcBef>
                <a:spcPts val="1200"/>
              </a:spcBef>
              <a:spcAft>
                <a:spcPts val="0"/>
              </a:spcAft>
              <a:buNone/>
            </a:pPr>
            <a:r>
              <a:rPr lang="en"/>
              <a:t>“he perceived the Disney company as more of an art school than a Model T Ford production line, sending his illustrators (all men) to drawing classes.”</a:t>
            </a:r>
            <a:endParaRPr/>
          </a:p>
          <a:p>
            <a:pPr indent="0" lvl="0" marL="0" rtl="0" algn="l">
              <a:spcBef>
                <a:spcPts val="1200"/>
              </a:spcBef>
              <a:spcAft>
                <a:spcPts val="1200"/>
              </a:spcAft>
              <a:buNone/>
            </a:pPr>
            <a:r>
              <a:rPr lang="en"/>
              <a:t>“In 1934, he launched Donald Duck, then embarked on his most ambitious project to date, a feature-length version of the Snow White fairy tale by the Brothers Grimm. In preparation, he organized outdoor landscape study sessions for the 300 or so animators involved and he encouraged them to see every ballet and film performed and released in Hollywood. The film would be the first time an unstylized human character, Snow White, would be portrayed in a Disney animation. The production filmed a real actress in costume and transcribed individual images of her onto paper, a technique that remains in use to this day. A huge vertical racking system was constructed in order to give real depth to the image. Various layers of a scene were then slipped into it with the background at the bottom, foreground at the top and all the elements were filmed from above (120). Snow White and the Seven Dwarfs (USA, 1937) cost six times its original budget. Its premiere was attended by movie stars Judy Garland and Marlene Dietrich; it received a standing ovation and garnered some of the best reviews in movie history. Critics decided that Snow White and the Seven Dwarfs “was a glorious film, richly textured, colourful, vibrant and engaging.”</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Stagecoach (1939) by John Ford and Citizen Kane (1941) by Orson Welles - Deep Focus (1:03)</a:t>
            </a:r>
            <a:endParaRPr/>
          </a:p>
        </p:txBody>
      </p:sp>
      <p:sp>
        <p:nvSpPr>
          <p:cNvPr id="181" name="Google Shape;181;p35"/>
          <p:cNvSpPr txBox="1"/>
          <p:nvPr>
            <p:ph idx="1" type="body"/>
          </p:nvPr>
        </p:nvSpPr>
        <p:spPr>
          <a:xfrm>
            <a:off x="311700" y="144252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1200"/>
              </a:spcAft>
              <a:buNone/>
            </a:pPr>
            <a:r>
              <a:rPr lang="en"/>
              <a:t>“Lustful for power but devoid of taste, </a:t>
            </a:r>
            <a:r>
              <a:rPr lang="en"/>
              <a:t>Citizen</a:t>
            </a:r>
            <a:r>
              <a:rPr lang="en"/>
              <a:t> kane attempts to use his newspapers to influence world events and builds himself a monstrous, palatial house on an inhuman scale, buying and shipping works of art and installing whole rooms from classical Europe (131). The film was a powerful denunciation of the egomania and spiritual emptiness of a real tycoon, William Randolph Hearst, who had built a similarly extravagant house in California called Hearst Castle akin to Griffith’s Intolerance sets or Pastrone’s Cabiria designs. “ The rooms of Xanadu had to be vast and empty because Kane’s ideas were colossal and vacuous. So Welles watched Stagecoach thirty times, was drawn to the deep-focus imagery and hired Toland, the best and most innovative Hollywood director of photography, and together they extended the dimension of the screen to its limits.”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6"/>
          <p:cNvSpPr txBox="1"/>
          <p:nvPr>
            <p:ph type="title"/>
          </p:nvPr>
        </p:nvSpPr>
        <p:spPr>
          <a:xfrm>
            <a:off x="311700" y="2150850"/>
            <a:ext cx="8520600" cy="8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a:t>Watch </a:t>
            </a:r>
            <a:r>
              <a:rPr lang="en" u="sng">
                <a:solidFill>
                  <a:schemeClr val="hlink"/>
                </a:solidFill>
                <a:hlinkClick r:id="rId3"/>
              </a:rPr>
              <a:t>The Bicycle Thief (1949)</a:t>
            </a:r>
            <a:r>
              <a:rPr lang="en"/>
              <a:t> by Vittorio De Sica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SzPts val="990"/>
              <a:buNone/>
            </a:pPr>
            <a:r>
              <a:rPr lang="en" sz="2680"/>
              <a:t>The “abundance, energy, transparency, community” of the entertainment films appealed to audiences because it was the opposite of “scarcity, exhaustion, dreariness, fragmentation” of their real lives. Surely, this is how entertainment works. It finds form for feelings that are missing.</a:t>
            </a:r>
            <a:endParaRPr sz="268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SzPts val="990"/>
              <a:buNone/>
            </a:pPr>
            <a:r>
              <a:rPr lang="en" sz="1940"/>
              <a:t>“There had been previous attempts at sound cinema before </a:t>
            </a:r>
            <a:r>
              <a:rPr lang="en" sz="1940" u="sng">
                <a:solidFill>
                  <a:schemeClr val="hlink"/>
                </a:solidFill>
                <a:hlinkClick r:id="rId3"/>
              </a:rPr>
              <a:t>The Jazz Singer</a:t>
            </a:r>
            <a:r>
              <a:rPr lang="en" sz="1940"/>
              <a:t>’s release at the end of 1927, but this film was well-funded and widely released. It was successful and, as a result, American cinemas, followed by those of other countries, started to install speaker systems behind their screens; ten million more cinema tickets were sold in the US immediately after the introduction of this new technology. </a:t>
            </a:r>
            <a:endParaRPr sz="1940"/>
          </a:p>
          <a:p>
            <a:pPr indent="0" lvl="0" marL="0" rtl="0" algn="l">
              <a:spcBef>
                <a:spcPts val="0"/>
              </a:spcBef>
              <a:spcAft>
                <a:spcPts val="0"/>
              </a:spcAft>
              <a:buSzPts val="990"/>
              <a:buNone/>
            </a:pPr>
            <a:r>
              <a:rPr lang="en" sz="1940"/>
              <a:t>Many silent filmmakers, such as Chaplin, thought that the onset of sound destroyed the mystique of film and delayed using it for as long as possible.</a:t>
            </a:r>
            <a:endParaRPr sz="1940"/>
          </a:p>
          <a:p>
            <a:pPr indent="0" lvl="0" marL="0" rtl="0" algn="l">
              <a:spcBef>
                <a:spcPts val="0"/>
              </a:spcBef>
              <a:spcAft>
                <a:spcPts val="0"/>
              </a:spcAft>
              <a:buSzPts val="990"/>
              <a:buNone/>
            </a:pPr>
            <a:r>
              <a:t/>
            </a:r>
            <a:endParaRPr sz="1940"/>
          </a:p>
          <a:p>
            <a:pPr indent="0" lvl="0" marL="0" rtl="0" algn="l">
              <a:spcBef>
                <a:spcPts val="0"/>
              </a:spcBef>
              <a:spcAft>
                <a:spcPts val="0"/>
              </a:spcAft>
              <a:buSzPts val="990"/>
              <a:buNone/>
            </a:pPr>
            <a:r>
              <a:rPr lang="en" sz="1940"/>
              <a:t>Some highly developed national film industries, including Japan’s, did not invest in sound technology until the mid- to late 1930s. From the filmmakers’ point of view, shooting sound was a whole new ball game. </a:t>
            </a:r>
            <a:r>
              <a:rPr b="1" lang="en" sz="1940"/>
              <a:t>Real locations were now difficult to use </a:t>
            </a:r>
            <a:r>
              <a:rPr lang="en" sz="1940"/>
              <a:t>because as soon as the director shouted “Action!”, someone nearby was bound to start digging a road or hammering metal.”</a:t>
            </a:r>
            <a:endParaRPr sz="164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7"/>
          <p:cNvSpPr txBox="1"/>
          <p:nvPr>
            <p:ph type="title"/>
          </p:nvPr>
        </p:nvSpPr>
        <p:spPr>
          <a:xfrm>
            <a:off x="311700" y="2150850"/>
            <a:ext cx="8520600" cy="8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a:t>“It was not until 1933 that music could be added separately to a film’s soundtrack after the editing had taken place. Until then, astonishingly, it had to be recorded simultaneously. Quite a pressing reason for not filming on real streets.”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SzPts val="990"/>
              <a:buNone/>
            </a:pPr>
            <a:r>
              <a:rPr lang="en" sz="2540"/>
              <a:t>“Actors’ performances were affected by this new technology. The director could no longer talk to them during a take, as was the norm in silent cinema, and in the first years of sound actors had to talk with unnatural precision to be recorded successfully by the crude sound recording technology. It was not until 1932 in America, and later in other countries, that directional microphones were introduced which could record specifics rather than picking up every sound.”</a:t>
            </a:r>
            <a:endParaRPr sz="254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Sound as Symbol and Metaphor</a:t>
            </a:r>
            <a:endParaRPr/>
          </a:p>
        </p:txBody>
      </p:sp>
      <p:sp>
        <p:nvSpPr>
          <p:cNvPr id="87" name="Google Shape;87;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a:t>
            </a:r>
            <a:r>
              <a:rPr lang="en"/>
              <a:t>Love Me Tonight: </a:t>
            </a:r>
            <a:r>
              <a:rPr lang="en"/>
              <a:t>Mamoulian not only wanted to create visual rhythm and grace with his new approach to sound, but also biting satire. Not relying on the witty script alone, he at one point adds the yappy sound of dogs on to a shot of old ladies. Mamoulian also links the city and countryside as the tailor in Paris sings, “Isn’t it romantic” and this is overheard by a passer-by who heads out of town, only to have his musical rendition of this successively picked up by others until the stranded princess hears it “Sound was unifying a sequence as a metaphor for travel. Love Me Tonight was called Mamoulian’s “first flawless masterpiece”</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Watch the CLIP from the STORY OF FILM (4th Episode, first 5 mnts)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JAPAN REMAINS SILENT</a:t>
            </a:r>
            <a:endParaRPr/>
          </a:p>
        </p:txBody>
      </p:sp>
      <p:sp>
        <p:nvSpPr>
          <p:cNvPr id="93" name="Google Shape;93;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“Japan was initially indifferent to the possibilities. It was producing more than 400 films per year and had an industrial film system in the late 1920s and 1930s similar to the US. However, it was director-rather than producer-led and benshis still commentated in cinemas.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Yasujiro Ozu (1903 - 1963)</a:t>
            </a:r>
            <a:endParaRPr/>
          </a:p>
        </p:txBody>
      </p:sp>
      <p:sp>
        <p:nvSpPr>
          <p:cNvPr id="99" name="Google Shape;99;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“Yasujiro Ozu did not marry, had no experience of factory life, did not attend university and yet for </a:t>
            </a:r>
            <a:r>
              <a:rPr b="1" lang="en"/>
              <a:t>more than thirty years made films about the calm everyday lives of married people, factory workers and students. </a:t>
            </a:r>
            <a:r>
              <a:rPr lang="en"/>
              <a:t>Contemporaneous Japanese culture did not generally value pure self-expression, and filmmakers have often told stories about subjects of which they have no personal experience, but perhaps it was Ozu’s particular rejection of autobiography that gave his films such </a:t>
            </a:r>
            <a:r>
              <a:rPr b="1" lang="en"/>
              <a:t>additional equilibrium</a:t>
            </a:r>
            <a:r>
              <a:rPr lang="en"/>
              <a:t>.”</a:t>
            </a:r>
            <a:endParaRPr/>
          </a:p>
          <a:p>
            <a:pPr indent="0" lvl="0" marL="0" rtl="0" algn="l">
              <a:spcBef>
                <a:spcPts val="1200"/>
              </a:spcBef>
              <a:spcAft>
                <a:spcPts val="0"/>
              </a:spcAft>
              <a:buNone/>
            </a:pPr>
            <a:r>
              <a:rPr lang="en"/>
              <a:t>“Ozu’s first box office hit, I Was Born, But… (Japan, 1932) is a good introduction to this fascinating world. It is a funny, wise and fresh film about </a:t>
            </a:r>
            <a:r>
              <a:rPr b="1" lang="en"/>
              <a:t>two brothers who go to a new school, are bullied and realize that power in life comes from how strong you are and how many pigeon eggs you can eat.</a:t>
            </a:r>
            <a:r>
              <a:rPr lang="en"/>
              <a:t>”</a:t>
            </a:r>
            <a:endParaRPr/>
          </a:p>
          <a:p>
            <a:pPr indent="0" lvl="0" marL="0" rtl="0" algn="l">
              <a:spcBef>
                <a:spcPts val="1200"/>
              </a:spcBef>
              <a:spcAft>
                <a:spcPts val="1200"/>
              </a:spcAft>
              <a:buNone/>
            </a:pPr>
            <a:r>
              <a:rPr lang="en"/>
              <a:t>“Most of Ozu’s films are about the relationship between ordinary parents and their children.</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