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ce22830f8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ce22830f8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ce22830f8a_0_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ce22830f8a_0_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ce22830f8a_0_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ce22830f8a_0_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ce22830f8a_0_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ce22830f8a_0_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ce22830f8a_0_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ce22830f8a_0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ce22830f8a_0_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ce22830f8a_0_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ce22830f8a_0_1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4" name="Google Shape;134;gce22830f8a_0_1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ce22830f8a_0_1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ce22830f8a_0_1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ce22830f8a_0_1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ce22830f8a_0_1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ce22830f8a_0_1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ce22830f8a_0_1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ce12a6bb0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ce12a6bb0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ce22830f8a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ce22830f8a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ce12a6bb0d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ce12a6bb0d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ce12a6bb0d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ce12a6bb0d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www.youtube.com/watch?v=_-jPZUM7ftk&amp;ab_channel=odradekk"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hyperlink" Target="https://www.youtube.com/watch?v=jYtQ6xz-YnI&amp;ab_channel=criterioncollection"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hyperlink" Target="https://www.openculture.com/2013/11/the-10-hidden-cuts-in-rope.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s://filmschoolrejects.com/best-video-essays-2020/" TargetMode="External"/><Relationship Id="rId4" Type="http://schemas.openxmlformats.org/officeDocument/2006/relationships/hyperlink" Target="https://submarinechannel.com/top5/top-5-great-video-essays-on-youtube/" TargetMode="External"/><Relationship Id="rId5" Type="http://schemas.openxmlformats.org/officeDocument/2006/relationships/hyperlink" Target="https://www2.bfi.org.uk/news-opinion/sight-sound-magazine/polls-surveys/best-video-essays-2018"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library.lol/main/A6B0296E683247D4DF78101650309EE8" TargetMode="External"/><Relationship Id="rId4" Type="http://schemas.openxmlformats.org/officeDocument/2006/relationships/hyperlink" Target="http://library.lol/main/A6B0296E683247D4DF78101650309EE8" TargetMode="External"/><Relationship Id="rId5" Type="http://schemas.openxmlformats.org/officeDocument/2006/relationships/hyperlink" Target="http://library.lol/main/54FA4D91F34E61995D14CD109A98B32C"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0" y="381625"/>
            <a:ext cx="8520600" cy="24156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en"/>
              <a:t>THE DEVASTATION OF WAR AND A NEW MOVIE LANGUAGE (1945–52)</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lnSpc>
                <a:spcPct val="115000"/>
              </a:lnSpc>
              <a:spcBef>
                <a:spcPts val="0"/>
              </a:spcBef>
              <a:spcAft>
                <a:spcPts val="0"/>
              </a:spcAft>
              <a:buClr>
                <a:schemeClr val="dk1"/>
              </a:buClr>
              <a:buSzPts val="1100"/>
              <a:buFont typeface="Arial"/>
              <a:buNone/>
            </a:pPr>
            <a:r>
              <a:rPr lang="en" sz="2200">
                <a:solidFill>
                  <a:schemeClr val="dk1"/>
                </a:solidFill>
                <a:latin typeface="Times New Roman"/>
                <a:ea typeface="Times New Roman"/>
                <a:cs typeface="Times New Roman"/>
                <a:sym typeface="Times New Roman"/>
              </a:rPr>
              <a:t>The spread of realism in world cinema</a:t>
            </a:r>
            <a:endParaRPr sz="38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22"/>
          <p:cNvSpPr txBox="1"/>
          <p:nvPr>
            <p:ph type="title"/>
          </p:nvPr>
        </p:nvSpPr>
        <p:spPr>
          <a:xfrm>
            <a:off x="311700" y="2150850"/>
            <a:ext cx="8520600" cy="841800"/>
          </a:xfrm>
          <a:prstGeom prst="rect">
            <a:avLst/>
          </a:prstGeom>
        </p:spPr>
        <p:txBody>
          <a:bodyPr anchorCtr="0" anchor="ctr" bIns="91425" lIns="91425" spcFirstLastPara="1" rIns="91425" wrap="square" tIns="91425">
            <a:normAutofit fontScale="90000"/>
          </a:bodyPr>
          <a:lstStyle/>
          <a:p>
            <a:pPr indent="0" lvl="0" marL="0" rtl="0" algn="l">
              <a:spcBef>
                <a:spcPts val="0"/>
              </a:spcBef>
              <a:spcAft>
                <a:spcPts val="0"/>
              </a:spcAft>
              <a:buNone/>
            </a:pPr>
            <a:r>
              <a:rPr lang="en"/>
              <a:t>A housemaid in </a:t>
            </a:r>
            <a:r>
              <a:rPr lang="en" u="sng">
                <a:solidFill>
                  <a:schemeClr val="hlink"/>
                </a:solidFill>
                <a:hlinkClick r:id="rId3"/>
              </a:rPr>
              <a:t>Umberto D</a:t>
            </a:r>
            <a:r>
              <a:rPr lang="en"/>
              <a:t> performs every-day domestic tasks which are not strictly relevant to the plot of the film</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Cesare Zavattini</a:t>
            </a:r>
            <a:endParaRPr/>
          </a:p>
        </p:txBody>
      </p:sp>
      <p:sp>
        <p:nvSpPr>
          <p:cNvPr id="113" name="Google Shape;113;p2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
              <a:t>“The most significant of the neo-realist screenwriters was Cesare Zavattini, a novelist, theoretician and journalist who wrote three of the era’s most influential films, Sciuscia/Shoeshine (Vittorio De Sica, Italy, 1946), Ladri di biciclette/Bicycle Thieves (Vittorio De Sica, Italy 1948) and Umberto D (Vittorio De Sica, Italy, 1952). In a 1953 interview Zavattini said, </a:t>
            </a:r>
            <a:r>
              <a:rPr b="1" lang="en"/>
              <a:t>“Before this, if one was thinking over the idea of a film on, say, a strike, one would immediately invent a plot. And the strike itself became only the background to the film. Today … we would describe the strike itself … we have an unlimited trust in things, facts and people.”</a:t>
            </a:r>
            <a:endParaRPr b="1"/>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u="sng">
                <a:solidFill>
                  <a:schemeClr val="hlink"/>
                </a:solidFill>
                <a:hlinkClick r:id="rId3"/>
              </a:rPr>
              <a:t>Bicycle Thieves</a:t>
            </a:r>
            <a:r>
              <a:rPr lang="en"/>
              <a:t> (1948)</a:t>
            </a:r>
            <a:endParaRPr/>
          </a:p>
        </p:txBody>
      </p:sp>
      <p:sp>
        <p:nvSpPr>
          <p:cNvPr id="119" name="Google Shape;119;p2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70000"/>
          </a:bodyPr>
          <a:lstStyle/>
          <a:p>
            <a:pPr indent="0" lvl="0" marL="0" rtl="0" algn="l">
              <a:spcBef>
                <a:spcPts val="0"/>
              </a:spcBef>
              <a:spcAft>
                <a:spcPts val="0"/>
              </a:spcAft>
              <a:buClr>
                <a:schemeClr val="dk1"/>
              </a:buClr>
              <a:buSzPct val="61111"/>
              <a:buFont typeface="Arial"/>
              <a:buNone/>
            </a:pPr>
            <a:r>
              <a:rPr lang="en"/>
              <a:t>“This is illustrated in Bicycle Thieves, about an unemployed man who has his bicycle, his only chance of getting casual work,“stolen. Together with his son, he looks for it all over Rome. Eventually, worn out by the search and afraid of not finding even basic work without a bicycle, he tries to steal another for himself.” The film’s slide into despair is very moving, but it is not a story in the tradition of mainstream filmmaking, which outlines a tight chain of cause and effect, in which the action of each scene makes the following one inevitable. It is, rather, a string of incidents. At one point the man’s son is nearly run over while crossing a street, an event his father does not see.</a:t>
            </a:r>
            <a:endParaRPr/>
          </a:p>
          <a:p>
            <a:pPr indent="0" lvl="0" marL="0" rtl="0" algn="l">
              <a:spcBef>
                <a:spcPts val="1200"/>
              </a:spcBef>
              <a:spcAft>
                <a:spcPts val="1200"/>
              </a:spcAft>
              <a:buClr>
                <a:schemeClr val="dk1"/>
              </a:buClr>
              <a:buSzPct val="61111"/>
              <a:buFont typeface="Arial"/>
              <a:buNone/>
            </a:pPr>
            <a:r>
              <a:rPr b="1" lang="en"/>
              <a:t>In Bicycle Thieves, the incident does not play back into the plot. </a:t>
            </a:r>
            <a:r>
              <a:rPr lang="en"/>
              <a:t>It is a loose end in pure storytelling terms, but it is in the film because these things happen in real life. It belongs to the world of real people rather than the parallel world of cinema. </a:t>
            </a:r>
            <a:r>
              <a:rPr b="1" lang="en"/>
              <a:t>Zavattini and De Sica were using the opposite of Hitchcock’s condensed approach to story, instead they expanded their narratives to create space within them, a technique described by Thompson and Bordwell as “de-dramatizing” the film.“This is the sea change that neo-realism brought about, and it is not always understood. “In mainstream Hollywood cinema, such extraneous details would have been rigorously removed, creating “life with the dull bits cut out”, as Hitchcock reputedly said. In many of these Italian films, the apparently dull bits remain and, consequently, time is expanded in them.”</a:t>
            </a:r>
            <a:endParaRPr b="1"/>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2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Roberto Rossellini</a:t>
            </a:r>
            <a:endParaRPr/>
          </a:p>
        </p:txBody>
      </p:sp>
      <p:sp>
        <p:nvSpPr>
          <p:cNvPr id="125" name="Google Shape;125;p2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85000" lnSpcReduction="10000"/>
          </a:bodyPr>
          <a:lstStyle/>
          <a:p>
            <a:pPr indent="0" lvl="0" marL="0" rtl="0" algn="l">
              <a:spcBef>
                <a:spcPts val="0"/>
              </a:spcBef>
              <a:spcAft>
                <a:spcPts val="1200"/>
              </a:spcAft>
              <a:buNone/>
            </a:pPr>
            <a:r>
              <a:rPr lang="en"/>
              <a:t>“In Rome, Open City, in Paisà/Paisan (Italy, 1946) and in Germania anno zero/Germany Year Zero (Italy–France–Germany, 1947) Roberto Rossellini told disturbing stories of what Zavattini called “today, today, today”. Resistance fighters are brutally killed by the German occupying forces in Rome; Italian civilians and American soldiers have difficulties living together in Italy after liberation; a young boy poisons himself and his father under the influence of the Nazis. Not only was the human drama shocking, but </a:t>
            </a:r>
            <a:r>
              <a:rPr b="1" lang="en"/>
              <a:t>Rossellini challenged standards of taste in mainstream cinema by showing, almost for the first time, a shot of a toilet. He purposefully failed to show key dramatic moments of high emotion, which flattened the amplitude of his stories. He wrote, “If I mistakenly make a beautiful shot, I cut it out”,5 and by doing so, he removed the reasons, such as drama and visual gloss, why the public bought movie tickets. Rossellini turned 1920s dissident cinema into a national and political film movement although — perhaps unsurprisingly — the rigour of his techniques did not find favour at the box office.”</a:t>
            </a:r>
            <a:endParaRPr b="1"/>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Alfred Hitchcock</a:t>
            </a:r>
            <a:endParaRPr/>
          </a:p>
        </p:txBody>
      </p:sp>
      <p:sp>
        <p:nvSpPr>
          <p:cNvPr id="131" name="Google Shape;131;p2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77500" lnSpcReduction="20000"/>
          </a:bodyPr>
          <a:lstStyle/>
          <a:p>
            <a:pPr indent="0" lvl="0" marL="0" rtl="0" algn="l">
              <a:spcBef>
                <a:spcPts val="0"/>
              </a:spcBef>
              <a:spcAft>
                <a:spcPts val="1200"/>
              </a:spcAft>
              <a:buNone/>
            </a:pPr>
            <a:r>
              <a:rPr lang="en"/>
              <a:t>“Meanwhile in America, one of the implications of deep staging started to be explored – the long-duration shot or long take. This allowed a filmmaker to run shots long enough for the audience to understand the full dramatic geometry of the scene and to stage action at various distances from the lens. In this quartet, everyday things such as a painting, a glass of milk, black smoke and creases in a fabric become monsters from deep within the characters’ minds. Parallel to his new psychological investigations, </a:t>
            </a:r>
            <a:r>
              <a:rPr b="1" lang="en"/>
              <a:t>Hitchcock began exploring the formal limits of narrative filmmaking, and </a:t>
            </a:r>
            <a:r>
              <a:rPr b="1" lang="en" u="sng">
                <a:solidFill>
                  <a:schemeClr val="hlink"/>
                </a:solidFill>
                <a:hlinkClick r:id="rId3"/>
              </a:rPr>
              <a:t>Rope</a:t>
            </a:r>
            <a:r>
              <a:rPr b="1" lang="en"/>
              <a:t> (1948( was the extreme example of this.</a:t>
            </a:r>
            <a:r>
              <a:rPr lang="en"/>
              <a:t> </a:t>
            </a:r>
            <a:r>
              <a:rPr b="1" lang="en"/>
              <a:t>Rope contained just eleven shots whereas an average film of the “time would have had 600–800. Average shot durations were approximately ten seconds, but his lasted ten minutes, the length of a full roll of film, so were sixty times longer.</a:t>
            </a:r>
            <a:r>
              <a:rPr lang="en"/>
              <a:t> Hitchcock called Rope “pre-edited”, by which he meant that by moving the camera around the film’s single set, he was varying Eisenstein’s idea of editing within the shot. This not only satisfied Hitchcock’s need to play with his medium’s techniques, but it also raised the question of what was the suspense effect of longer-held shots. It is not always the case and most people do not notice it explicitly, but as a general rule, the longer a shot is held without a cut, the longer the actors are doing it “for real” without a break, the more absorbing it becomes. Like building a pyramid of playing cards, we can see accumulated achievement and drama in longer shots.”</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Film Noirs (1:29:01 - 1:32:59)</a:t>
            </a:r>
            <a:endParaRPr/>
          </a:p>
        </p:txBody>
      </p:sp>
      <p:sp>
        <p:nvSpPr>
          <p:cNvPr id="137" name="Google Shape;137;p2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62500" lnSpcReduction="20000"/>
          </a:bodyPr>
          <a:lstStyle/>
          <a:p>
            <a:pPr indent="0" lvl="0" marL="0" rtl="0" algn="l">
              <a:spcBef>
                <a:spcPts val="0"/>
              </a:spcBef>
              <a:spcAft>
                <a:spcPts val="0"/>
              </a:spcAft>
              <a:buNone/>
            </a:pPr>
            <a:r>
              <a:rPr lang="en"/>
              <a:t>“A second offshoot of deep staging were “films noirs”, literally dark films. The stylistic and thematic roots of these are particularly complex and their birth consitutes an intersection in film history – different filmmakers arriving at the same point at a similar time. At least 350 of them were made between 1941 and 1959, the majority produced in the ten years after the Second World War.”</a:t>
            </a:r>
            <a:endParaRPr/>
          </a:p>
          <a:p>
            <a:pPr indent="0" lvl="0" marL="0" rtl="0" algn="l">
              <a:spcBef>
                <a:spcPts val="1200"/>
              </a:spcBef>
              <a:spcAft>
                <a:spcPts val="0"/>
              </a:spcAft>
              <a:buNone/>
            </a:pPr>
            <a:r>
              <a:rPr lang="en"/>
              <a:t>“The European filmmakers who newly arrived at the USA loved the freedom and unpretentiousness of America, but were bitterly cynical about its worship of money, and their films expressed an astringent view of their host nation. One important critic calls the attitude of these directors “double estrangement”, implying that they are at home neither in Europe nor in the Californian sun. Most films noirs are about such estrangement. Whereas 1930s movies were often sunny in outlook, they picture America as a troubled and ambiguous place.”</a:t>
            </a:r>
            <a:endParaRPr/>
          </a:p>
          <a:p>
            <a:pPr indent="0" lvl="0" marL="0" rtl="0" algn="l">
              <a:spcBef>
                <a:spcPts val="1200"/>
              </a:spcBef>
              <a:spcAft>
                <a:spcPts val="0"/>
              </a:spcAft>
              <a:buNone/>
            </a:pPr>
            <a:r>
              <a:rPr lang="en"/>
              <a:t>“The majority of these émigrés who made films noirs lived through the period of German expressionism in the 1920s, or were subject to its influence.</a:t>
            </a:r>
            <a:endParaRPr/>
          </a:p>
          <a:p>
            <a:pPr indent="0" lvl="0" marL="0" rtl="0" algn="l">
              <a:spcBef>
                <a:spcPts val="1200"/>
              </a:spcBef>
              <a:spcAft>
                <a:spcPts val="1200"/>
              </a:spcAft>
              <a:buNone/>
            </a:pPr>
            <a:r>
              <a:rPr lang="en"/>
              <a:t>“However, it was not only expressionism’s surface that was important, but also the characters. In the key Lang and Wiene films they were often deranged, with asylums being the setting or threat. Film noir’s human tenor is similar, with frequent scenes of near hysteria in which life breaks open to reveal the passions and nightmares under the surface. The world view is so infected that even the imagery in which the story is told becomes unbalanced, in a similar way to The Cabinet of Dr. Caligari. The Great Unsaid in expressionist films was the idea of a happy, normal, balanced world. Film noir was the dissident response to the idea of such utopianism in Hollywood, which was so far from unsaid as to be suffocating.”</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165250"/>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Midterm Assignment (35% of total grade): </a:t>
            </a:r>
            <a:r>
              <a:rPr b="1" lang="en"/>
              <a:t>Video Essay</a:t>
            </a:r>
            <a:endParaRPr b="1"/>
          </a:p>
        </p:txBody>
      </p:sp>
      <p:sp>
        <p:nvSpPr>
          <p:cNvPr id="61" name="Google Shape;61;p14"/>
          <p:cNvSpPr txBox="1"/>
          <p:nvPr>
            <p:ph idx="1" type="body"/>
          </p:nvPr>
        </p:nvSpPr>
        <p:spPr>
          <a:xfrm>
            <a:off x="311700" y="839300"/>
            <a:ext cx="8520600" cy="41523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en"/>
              <a:t>In groups of three/four, choose one filmmaker we learned about in class, who left the greatest impact on you.</a:t>
            </a:r>
            <a:endParaRPr/>
          </a:p>
          <a:p>
            <a:pPr indent="0" lvl="0" marL="0" rtl="0" algn="l">
              <a:spcBef>
                <a:spcPts val="1200"/>
              </a:spcBef>
              <a:spcAft>
                <a:spcPts val="0"/>
              </a:spcAft>
              <a:buNone/>
            </a:pPr>
            <a:r>
              <a:rPr b="1" lang="en"/>
              <a:t>Prepare a short video essay (4-6 minutes) that includes the following:</a:t>
            </a:r>
            <a:endParaRPr b="1"/>
          </a:p>
          <a:p>
            <a:pPr indent="-334327" lvl="0" marL="457200" rtl="0" algn="l">
              <a:spcBef>
                <a:spcPts val="1200"/>
              </a:spcBef>
              <a:spcAft>
                <a:spcPts val="0"/>
              </a:spcAft>
              <a:buSzPct val="100000"/>
              <a:buChar char="-"/>
            </a:pPr>
            <a:r>
              <a:rPr lang="en"/>
              <a:t>Historical background: What was happening in the world when this filmmaker started making films and how did that influence his career? (use photos/videos when you can)</a:t>
            </a:r>
            <a:endParaRPr/>
          </a:p>
          <a:p>
            <a:pPr indent="-334327" lvl="0" marL="457200" rtl="0" algn="l">
              <a:spcBef>
                <a:spcPts val="0"/>
              </a:spcBef>
              <a:spcAft>
                <a:spcPts val="0"/>
              </a:spcAft>
              <a:buSzPct val="100000"/>
              <a:buChar char="-"/>
            </a:pPr>
            <a:r>
              <a:rPr lang="en"/>
              <a:t>Short bio of the filmmaker and how his personal life affected his filmmaking (use photos/videos/interviews when you can)</a:t>
            </a:r>
            <a:endParaRPr/>
          </a:p>
          <a:p>
            <a:pPr indent="-334327" lvl="0" marL="457200" rtl="0" algn="l">
              <a:spcBef>
                <a:spcPts val="0"/>
              </a:spcBef>
              <a:spcAft>
                <a:spcPts val="0"/>
              </a:spcAft>
              <a:buSzPct val="100000"/>
              <a:buChar char="-"/>
            </a:pPr>
            <a:r>
              <a:rPr lang="en"/>
              <a:t>Why is this filmmaker important? How did he/she contribute to cinema?</a:t>
            </a:r>
            <a:endParaRPr/>
          </a:p>
          <a:p>
            <a:pPr indent="-334327" lvl="0" marL="457200" rtl="0" algn="l">
              <a:spcBef>
                <a:spcPts val="0"/>
              </a:spcBef>
              <a:spcAft>
                <a:spcPts val="0"/>
              </a:spcAft>
              <a:buSzPct val="100000"/>
              <a:buChar char="-"/>
            </a:pPr>
            <a:r>
              <a:rPr lang="en"/>
              <a:t>Any film movements that this filmmaker is associated with</a:t>
            </a:r>
            <a:endParaRPr/>
          </a:p>
          <a:p>
            <a:pPr indent="-334327" lvl="0" marL="457200" rtl="0" algn="l">
              <a:spcBef>
                <a:spcPts val="0"/>
              </a:spcBef>
              <a:spcAft>
                <a:spcPts val="0"/>
              </a:spcAft>
              <a:buSzPct val="100000"/>
              <a:buChar char="-"/>
            </a:pPr>
            <a:r>
              <a:rPr lang="en"/>
              <a:t>Explain the style of this filmmaker using scenes from his/her films. Choose at least one scene from his/her films.</a:t>
            </a:r>
            <a:endParaRPr/>
          </a:p>
          <a:p>
            <a:pPr indent="-334327" lvl="0" marL="457200" rtl="0" algn="l">
              <a:spcBef>
                <a:spcPts val="0"/>
              </a:spcBef>
              <a:spcAft>
                <a:spcPts val="0"/>
              </a:spcAft>
              <a:buSzPct val="100000"/>
              <a:buChar char="-"/>
            </a:pPr>
            <a:r>
              <a:rPr lang="en"/>
              <a:t>Bonus: how/why did this filmmaker affect you?</a:t>
            </a:r>
            <a:endParaRPr/>
          </a:p>
          <a:p>
            <a:pPr indent="-334327" lvl="0" marL="457200" rtl="0" algn="l">
              <a:spcBef>
                <a:spcPts val="0"/>
              </a:spcBef>
              <a:spcAft>
                <a:spcPts val="0"/>
              </a:spcAft>
              <a:buSzPct val="100000"/>
              <a:buChar char="-"/>
            </a:pPr>
            <a:r>
              <a:rPr b="1" lang="en"/>
              <a:t>Deadline: 30 April, 2021, midnight (send me by email groups and chosen topic by 9th April)</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165250"/>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Midterm Assignment (35% of total grade): </a:t>
            </a:r>
            <a:r>
              <a:rPr b="1" lang="en"/>
              <a:t>Video Essay</a:t>
            </a:r>
            <a:endParaRPr b="1"/>
          </a:p>
        </p:txBody>
      </p:sp>
      <p:sp>
        <p:nvSpPr>
          <p:cNvPr id="67" name="Google Shape;67;p15"/>
          <p:cNvSpPr txBox="1"/>
          <p:nvPr>
            <p:ph idx="1" type="body"/>
          </p:nvPr>
        </p:nvSpPr>
        <p:spPr>
          <a:xfrm>
            <a:off x="311700" y="839300"/>
            <a:ext cx="8520600" cy="41523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en" u="sng">
                <a:solidFill>
                  <a:schemeClr val="hlink"/>
                </a:solidFill>
                <a:hlinkClick r:id="rId3"/>
              </a:rPr>
              <a:t>Example</a:t>
            </a:r>
            <a:r>
              <a:rPr lang="en"/>
              <a:t> of video essay, another </a:t>
            </a:r>
            <a:r>
              <a:rPr lang="en" u="sng">
                <a:solidFill>
                  <a:schemeClr val="hlink"/>
                </a:solidFill>
                <a:hlinkClick r:id="rId4"/>
              </a:rPr>
              <a:t>example</a:t>
            </a:r>
            <a:r>
              <a:rPr lang="en"/>
              <a:t>, another </a:t>
            </a:r>
            <a:r>
              <a:rPr lang="en" u="sng">
                <a:solidFill>
                  <a:schemeClr val="hlink"/>
                </a:solidFill>
                <a:hlinkClick r:id="rId5"/>
              </a:rPr>
              <a:t>example</a:t>
            </a:r>
            <a:endParaRPr/>
          </a:p>
          <a:p>
            <a:pPr indent="0" lvl="0" marL="0" rtl="0" algn="l">
              <a:spcBef>
                <a:spcPts val="1200"/>
              </a:spcBef>
              <a:spcAft>
                <a:spcPts val="0"/>
              </a:spcAft>
              <a:buNone/>
            </a:pPr>
            <a:r>
              <a:rPr b="1" lang="en"/>
              <a:t>Y</a:t>
            </a:r>
            <a:r>
              <a:rPr b="1" lang="en"/>
              <a:t>ou will be assessed on: </a:t>
            </a:r>
            <a:endParaRPr b="1"/>
          </a:p>
          <a:p>
            <a:pPr indent="-334327" lvl="0" marL="457200" rtl="0" algn="l">
              <a:spcBef>
                <a:spcPts val="1200"/>
              </a:spcBef>
              <a:spcAft>
                <a:spcPts val="0"/>
              </a:spcAft>
              <a:buSzPct val="100000"/>
              <a:buAutoNum type="arabicPeriod"/>
            </a:pPr>
            <a:r>
              <a:rPr lang="en"/>
              <a:t>Accuracy of information (use your own language, unless you quote writers/filmmakers and add your own commentary. Plagiarism will not be tolerated)</a:t>
            </a:r>
            <a:endParaRPr/>
          </a:p>
          <a:p>
            <a:pPr indent="-334327" lvl="0" marL="457200" rtl="0" algn="l">
              <a:spcBef>
                <a:spcPts val="0"/>
              </a:spcBef>
              <a:spcAft>
                <a:spcPts val="0"/>
              </a:spcAft>
              <a:buSzPct val="100000"/>
              <a:buAutoNum type="arabicPeriod"/>
            </a:pPr>
            <a:r>
              <a:rPr lang="en"/>
              <a:t>Answering all questions above</a:t>
            </a:r>
            <a:endParaRPr/>
          </a:p>
          <a:p>
            <a:pPr indent="-334327" lvl="0" marL="457200" rtl="0" algn="l">
              <a:spcBef>
                <a:spcPts val="0"/>
              </a:spcBef>
              <a:spcAft>
                <a:spcPts val="0"/>
              </a:spcAft>
              <a:buSzPct val="100000"/>
              <a:buAutoNum type="arabicPeriod"/>
            </a:pPr>
            <a:r>
              <a:rPr lang="en"/>
              <a:t>Creativity in film narration and execution (diversity of photos, a clear script and language, selection of information, voice over, music, transition between information...)</a:t>
            </a:r>
            <a:endParaRPr/>
          </a:p>
          <a:p>
            <a:pPr indent="-334327" lvl="0" marL="457200" rtl="0" algn="l">
              <a:spcBef>
                <a:spcPts val="0"/>
              </a:spcBef>
              <a:spcAft>
                <a:spcPts val="0"/>
              </a:spcAft>
              <a:buSzPct val="100000"/>
              <a:buAutoNum type="arabicPeriod"/>
            </a:pPr>
            <a:r>
              <a:rPr lang="en"/>
              <a:t>Showing you’ve done your research and used the course literature (video essay includes what we took in class and beyond)</a:t>
            </a:r>
            <a:endParaRPr/>
          </a:p>
          <a:p>
            <a:pPr indent="-334327" lvl="0" marL="457200" rtl="0" algn="l">
              <a:spcBef>
                <a:spcPts val="0"/>
              </a:spcBef>
              <a:spcAft>
                <a:spcPts val="0"/>
              </a:spcAft>
              <a:buSzPct val="100000"/>
              <a:buAutoNum type="arabicPeriod"/>
            </a:pPr>
            <a:r>
              <a:rPr lang="en"/>
              <a:t>Please mention in the credits: all sources of information you used (books, articles and films), as well as the names and specific role of each of the members of the group in making the film (research, script, voice over, choosing photos, film analysis...etc)</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lnSpc>
                <a:spcPct val="115000"/>
              </a:lnSpc>
              <a:spcBef>
                <a:spcPts val="1200"/>
              </a:spcBef>
              <a:spcAft>
                <a:spcPts val="1200"/>
              </a:spcAft>
              <a:buClr>
                <a:schemeClr val="dk1"/>
              </a:buClr>
              <a:buSzPts val="1100"/>
              <a:buFont typeface="Arial"/>
              <a:buNone/>
            </a:pPr>
            <a:r>
              <a:rPr b="1" lang="en" sz="2000">
                <a:latin typeface="Times New Roman"/>
                <a:ea typeface="Times New Roman"/>
                <a:cs typeface="Times New Roman"/>
                <a:sym typeface="Times New Roman"/>
              </a:rPr>
              <a:t>Course literature </a:t>
            </a:r>
            <a:endParaRPr sz="3600"/>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1200"/>
              </a:spcBef>
              <a:spcAft>
                <a:spcPts val="0"/>
              </a:spcAft>
              <a:buClr>
                <a:schemeClr val="dk1"/>
              </a:buClr>
              <a:buSzPts val="1100"/>
              <a:buFont typeface="Arial"/>
              <a:buNone/>
            </a:pPr>
            <a:r>
              <a:rPr b="1" lang="en" sz="1700">
                <a:solidFill>
                  <a:schemeClr val="dk1"/>
                </a:solidFill>
                <a:latin typeface="Times New Roman"/>
                <a:ea typeface="Times New Roman"/>
                <a:cs typeface="Times New Roman"/>
                <a:sym typeface="Times New Roman"/>
              </a:rPr>
              <a:t>Textbooks</a:t>
            </a:r>
            <a:endParaRPr b="1" sz="1700">
              <a:solidFill>
                <a:schemeClr val="dk1"/>
              </a:solidFill>
              <a:latin typeface="Times New Roman"/>
              <a:ea typeface="Times New Roman"/>
              <a:cs typeface="Times New Roman"/>
              <a:sym typeface="Times New Roman"/>
            </a:endParaRPr>
          </a:p>
          <a:p>
            <a:pPr indent="-336550" lvl="0" marL="457200" rtl="0" algn="l">
              <a:lnSpc>
                <a:spcPct val="130000"/>
              </a:lnSpc>
              <a:spcBef>
                <a:spcPts val="1600"/>
              </a:spcBef>
              <a:spcAft>
                <a:spcPts val="0"/>
              </a:spcAft>
              <a:buClr>
                <a:schemeClr val="dk1"/>
              </a:buClr>
              <a:buSzPts val="1700"/>
              <a:buFont typeface="Times New Roman"/>
              <a:buChar char="-"/>
            </a:pPr>
            <a:r>
              <a:rPr i="1" lang="en" sz="1700">
                <a:solidFill>
                  <a:schemeClr val="dk1"/>
                </a:solidFill>
                <a:highlight>
                  <a:srgbClr val="FFFFFF"/>
                </a:highlight>
                <a:latin typeface="Times New Roman"/>
                <a:ea typeface="Times New Roman"/>
                <a:cs typeface="Times New Roman"/>
                <a:sym typeface="Times New Roman"/>
              </a:rPr>
              <a:t>The story of film: an odyssey (2012) by Mark Cousins</a:t>
            </a:r>
            <a:r>
              <a:rPr lang="en" sz="1700">
                <a:solidFill>
                  <a:schemeClr val="dk1"/>
                </a:solidFill>
                <a:highlight>
                  <a:srgbClr val="FFFFFF"/>
                </a:highlight>
                <a:latin typeface="Times New Roman"/>
                <a:ea typeface="Times New Roman"/>
                <a:cs typeface="Times New Roman"/>
                <a:sym typeface="Times New Roman"/>
              </a:rPr>
              <a:t>. (ITC)</a:t>
            </a:r>
            <a:endParaRPr sz="1700">
              <a:solidFill>
                <a:schemeClr val="dk1"/>
              </a:solidFill>
              <a:highlight>
                <a:srgbClr val="FFFFFF"/>
              </a:highlight>
              <a:latin typeface="Times New Roman"/>
              <a:ea typeface="Times New Roman"/>
              <a:cs typeface="Times New Roman"/>
              <a:sym typeface="Times New Roman"/>
            </a:endParaRPr>
          </a:p>
          <a:p>
            <a:pPr indent="-336550" lvl="0" marL="457200" rtl="0" algn="l">
              <a:lnSpc>
                <a:spcPct val="130000"/>
              </a:lnSpc>
              <a:spcBef>
                <a:spcPts val="0"/>
              </a:spcBef>
              <a:spcAft>
                <a:spcPts val="0"/>
              </a:spcAft>
              <a:buClr>
                <a:schemeClr val="dk1"/>
              </a:buClr>
              <a:buSzPts val="1700"/>
              <a:buFont typeface="Times New Roman"/>
              <a:buChar char="-"/>
            </a:pPr>
            <a:r>
              <a:rPr i="1" lang="en" sz="1700" u="sng">
                <a:solidFill>
                  <a:schemeClr val="hlink"/>
                </a:solidFill>
                <a:highlight>
                  <a:srgbClr val="FFFFFF"/>
                </a:highlight>
                <a:latin typeface="Times New Roman"/>
                <a:ea typeface="Times New Roman"/>
                <a:cs typeface="Times New Roman"/>
                <a:sym typeface="Times New Roman"/>
                <a:hlinkClick r:id="rId3"/>
              </a:rPr>
              <a:t>Film Art: an Introduction</a:t>
            </a:r>
            <a:r>
              <a:rPr lang="en" sz="1700" u="sng">
                <a:solidFill>
                  <a:schemeClr val="hlink"/>
                </a:solidFill>
                <a:highlight>
                  <a:srgbClr val="FFFFFF"/>
                </a:highlight>
                <a:latin typeface="Times New Roman"/>
                <a:ea typeface="Times New Roman"/>
                <a:cs typeface="Times New Roman"/>
                <a:sym typeface="Times New Roman"/>
                <a:hlinkClick r:id="rId4"/>
              </a:rPr>
              <a:t> </a:t>
            </a:r>
            <a:r>
              <a:rPr lang="en" sz="1700">
                <a:solidFill>
                  <a:schemeClr val="dk1"/>
                </a:solidFill>
                <a:highlight>
                  <a:srgbClr val="FFFFFF"/>
                </a:highlight>
                <a:latin typeface="Times New Roman"/>
                <a:ea typeface="Times New Roman"/>
                <a:cs typeface="Times New Roman"/>
                <a:sym typeface="Times New Roman"/>
              </a:rPr>
              <a:t>(2017) by David Bordwell, Kristin Thompson and Jeff Smith</a:t>
            </a:r>
            <a:endParaRPr b="1" sz="800">
              <a:solidFill>
                <a:schemeClr val="dk1"/>
              </a:solidFill>
              <a:latin typeface="Times New Roman"/>
              <a:ea typeface="Times New Roman"/>
              <a:cs typeface="Times New Roman"/>
              <a:sym typeface="Times New Roman"/>
            </a:endParaRPr>
          </a:p>
          <a:p>
            <a:pPr indent="0" lvl="0" marL="0" rtl="0" algn="l">
              <a:spcBef>
                <a:spcPts val="1900"/>
              </a:spcBef>
              <a:spcAft>
                <a:spcPts val="0"/>
              </a:spcAft>
              <a:buClr>
                <a:schemeClr val="dk1"/>
              </a:buClr>
              <a:buSzPts val="1100"/>
              <a:buFont typeface="Arial"/>
              <a:buNone/>
            </a:pPr>
            <a:r>
              <a:rPr b="1" lang="en" sz="1700">
                <a:solidFill>
                  <a:schemeClr val="dk1"/>
                </a:solidFill>
                <a:latin typeface="Times New Roman"/>
                <a:ea typeface="Times New Roman"/>
                <a:cs typeface="Times New Roman"/>
                <a:sym typeface="Times New Roman"/>
              </a:rPr>
              <a:t> Recommended Readings</a:t>
            </a:r>
            <a:endParaRPr b="1" sz="1700">
              <a:solidFill>
                <a:schemeClr val="dk1"/>
              </a:solidFill>
              <a:latin typeface="Times New Roman"/>
              <a:ea typeface="Times New Roman"/>
              <a:cs typeface="Times New Roman"/>
              <a:sym typeface="Times New Roman"/>
            </a:endParaRPr>
          </a:p>
          <a:p>
            <a:pPr indent="-336550" lvl="0" marL="457200" rtl="0" algn="l">
              <a:lnSpc>
                <a:spcPct val="130000"/>
              </a:lnSpc>
              <a:spcBef>
                <a:spcPts val="1600"/>
              </a:spcBef>
              <a:spcAft>
                <a:spcPts val="0"/>
              </a:spcAft>
              <a:buClr>
                <a:schemeClr val="dk1"/>
              </a:buClr>
              <a:buSzPts val="1700"/>
              <a:buFont typeface="Times New Roman"/>
              <a:buChar char="-"/>
            </a:pPr>
            <a:r>
              <a:rPr i="1" lang="en" sz="1700" u="sng">
                <a:solidFill>
                  <a:schemeClr val="hlink"/>
                </a:solidFill>
                <a:highlight>
                  <a:srgbClr val="FFFFFF"/>
                </a:highlight>
                <a:latin typeface="Times New Roman"/>
                <a:ea typeface="Times New Roman"/>
                <a:cs typeface="Times New Roman"/>
                <a:sym typeface="Times New Roman"/>
                <a:hlinkClick r:id="rId5"/>
              </a:rPr>
              <a:t>Film History: an Introduction</a:t>
            </a:r>
            <a:r>
              <a:rPr lang="en" sz="1700">
                <a:solidFill>
                  <a:schemeClr val="dk1"/>
                </a:solidFill>
                <a:highlight>
                  <a:srgbClr val="FFFFFF"/>
                </a:highlight>
                <a:latin typeface="Times New Roman"/>
                <a:ea typeface="Times New Roman"/>
                <a:cs typeface="Times New Roman"/>
                <a:sym typeface="Times New Roman"/>
              </a:rPr>
              <a:t> (2003) by Krisin Thompson and David Bordwell </a:t>
            </a:r>
            <a:r>
              <a:rPr lang="en" sz="1700">
                <a:solidFill>
                  <a:schemeClr val="dk1"/>
                </a:solidFill>
                <a:latin typeface="Times New Roman"/>
                <a:ea typeface="Times New Roman"/>
                <a:cs typeface="Times New Roman"/>
                <a:sym typeface="Times New Roman"/>
              </a:rPr>
              <a:t> </a:t>
            </a:r>
            <a:endParaRPr sz="23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End of World War II</a:t>
            </a:r>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The aftermath of World War II was the beginning of a new era for all countries involved, defined by the </a:t>
            </a:r>
            <a:r>
              <a:rPr b="1" lang="en"/>
              <a:t>decline of all European colonial empires and simultaneous rise of two superpowers: the Soviet Union (USSR) and the United States (USA).</a:t>
            </a:r>
            <a:r>
              <a:rPr lang="en"/>
              <a:t> Allies during World War II, the US and the USSR became competitors on the world stage and engaged in the Cold War. The War also saw a nuclear arms race between the two superpowers; part of the reason that the Cold War never became a "hot" war was that the Soviet Union and the United States had nuclear deterrents against each other, leading to a mutually assured destruction standoff.</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4016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“How did filmmakers react to the devastation left by the Second World War? </a:t>
            </a:r>
            <a:endParaRPr b="1"/>
          </a:p>
          <a:p>
            <a:pPr indent="0" lvl="0" marL="0" rtl="0" algn="l">
              <a:spcBef>
                <a:spcPts val="0"/>
              </a:spcBef>
              <a:spcAft>
                <a:spcPts val="0"/>
              </a:spcAft>
              <a:buNone/>
            </a:pPr>
            <a:r>
              <a:rPr lang="en"/>
              <a:t>In Japan, Germany and Italy, they opened their doors in the morning and found that their city streets had turned to rubble. Some took up documentary cameras and filmed what they saw. Even those far removed from the battlegrounds read newspapers, and </a:t>
            </a:r>
            <a:r>
              <a:rPr b="1" lang="en"/>
              <a:t>Hollywood was full of émigrés</a:t>
            </a:r>
            <a:r>
              <a:rPr lang="en"/>
              <a:t> who would have seen newsreels about their broken homelands. Filmmakers were not detached from the historical events that were taking place around them.”</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440"/>
              <a:t>Italian Neo-realism</a:t>
            </a:r>
            <a:endParaRPr sz="2440"/>
          </a:p>
        </p:txBody>
      </p:sp>
      <p:sp>
        <p:nvSpPr>
          <p:cNvPr id="90" name="Google Shape;90;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70000" lnSpcReduction="10000"/>
          </a:bodyPr>
          <a:lstStyle/>
          <a:p>
            <a:pPr indent="0" lvl="0" marL="0" rtl="0" algn="l">
              <a:lnSpc>
                <a:spcPct val="100000"/>
              </a:lnSpc>
              <a:spcBef>
                <a:spcPts val="0"/>
              </a:spcBef>
              <a:spcAft>
                <a:spcPts val="0"/>
              </a:spcAft>
              <a:buClr>
                <a:schemeClr val="dk1"/>
              </a:buClr>
              <a:buSzPct val="48529"/>
              <a:buFont typeface="Arial"/>
              <a:buNone/>
            </a:pPr>
            <a:r>
              <a:rPr lang="en" sz="2040">
                <a:solidFill>
                  <a:schemeClr val="dk1"/>
                </a:solidFill>
              </a:rPr>
              <a:t>Italian filmmakers had to look for new themes and styles to reflect changing realities, they evolved a different language of cinema.</a:t>
            </a:r>
            <a:endParaRPr sz="2040">
              <a:solidFill>
                <a:schemeClr val="dk1"/>
              </a:solidFill>
            </a:endParaRPr>
          </a:p>
          <a:p>
            <a:pPr indent="0" lvl="0" marL="0" rtl="0" algn="l">
              <a:lnSpc>
                <a:spcPct val="100000"/>
              </a:lnSpc>
              <a:spcBef>
                <a:spcPts val="0"/>
              </a:spcBef>
              <a:spcAft>
                <a:spcPts val="0"/>
              </a:spcAft>
              <a:buClr>
                <a:schemeClr val="dk1"/>
              </a:buClr>
              <a:buSzPct val="48529"/>
              <a:buFont typeface="Arial"/>
              <a:buNone/>
            </a:pPr>
            <a:r>
              <a:t/>
            </a:r>
            <a:endParaRPr sz="2040">
              <a:solidFill>
                <a:schemeClr val="dk1"/>
              </a:solidFill>
            </a:endParaRPr>
          </a:p>
          <a:p>
            <a:pPr indent="0" lvl="0" marL="0" rtl="0" algn="l">
              <a:lnSpc>
                <a:spcPct val="100000"/>
              </a:lnSpc>
              <a:spcBef>
                <a:spcPts val="0"/>
              </a:spcBef>
              <a:spcAft>
                <a:spcPts val="0"/>
              </a:spcAft>
              <a:buNone/>
            </a:pPr>
            <a:r>
              <a:rPr lang="en" sz="2040">
                <a:solidFill>
                  <a:schemeClr val="dk1"/>
                </a:solidFill>
              </a:rPr>
              <a:t>A series of films between Roma città aperta/Rome, Open City (Italy, 1945) and Umberto D (Italy, 1952) were central to this new language. They looked different and the experience of watching them was new. They broke open the parallel universe of closed romantic realism and changed cinema’s sense of what constitutes time and the nature of drama. Responding to the shifting realities around them, they had a profound influence on cinema in Latin America and India, creating the possibility for post-colonial world cinema. Their approach was labelled </a:t>
            </a:r>
            <a:r>
              <a:rPr b="1" lang="en" sz="2040">
                <a:solidFill>
                  <a:schemeClr val="dk1"/>
                </a:solidFill>
              </a:rPr>
              <a:t>“neo-realism”, the new realism.</a:t>
            </a:r>
            <a:r>
              <a:rPr lang="en" sz="2040">
                <a:solidFill>
                  <a:schemeClr val="dk1"/>
                </a:solidFill>
              </a:rPr>
              <a:t>”</a:t>
            </a:r>
            <a:endParaRPr sz="2040">
              <a:solidFill>
                <a:schemeClr val="dk1"/>
              </a:solidFill>
            </a:endParaRPr>
          </a:p>
          <a:p>
            <a:pPr indent="0" lvl="0" marL="0" rtl="0" algn="l">
              <a:lnSpc>
                <a:spcPct val="100000"/>
              </a:lnSpc>
              <a:spcBef>
                <a:spcPts val="0"/>
              </a:spcBef>
              <a:spcAft>
                <a:spcPts val="0"/>
              </a:spcAft>
              <a:buNone/>
            </a:pPr>
            <a:r>
              <a:t/>
            </a:r>
            <a:endParaRPr sz="2040">
              <a:solidFill>
                <a:schemeClr val="dk1"/>
              </a:solidFill>
            </a:endParaRPr>
          </a:p>
          <a:p>
            <a:pPr indent="0" lvl="0" marL="0" rtl="0" algn="l">
              <a:lnSpc>
                <a:spcPct val="100000"/>
              </a:lnSpc>
              <a:spcBef>
                <a:spcPts val="0"/>
              </a:spcBef>
              <a:spcAft>
                <a:spcPts val="0"/>
              </a:spcAft>
              <a:buClr>
                <a:schemeClr val="dk1"/>
              </a:buClr>
              <a:buSzPct val="53921"/>
              <a:buFont typeface="Arial"/>
              <a:buNone/>
            </a:pPr>
            <a:r>
              <a:rPr lang="en" sz="2040">
                <a:solidFill>
                  <a:schemeClr val="dk1"/>
                </a:solidFill>
              </a:rPr>
              <a:t>“It was not only the realities of Mussolini’s defeat that caused these Italians to rethink filmmaking. Some of the facilities which had been making glossy entertainments, such as the “white telephone” films and the work of Mario Camerini and Alessandro Blasetti, had been damaged in the war and the main studio in Rome, Cinecittà, was being used as a barracks, which forced directors to shoot in part on the streets.”</a:t>
            </a:r>
            <a:endParaRPr sz="2040">
              <a:solidFill>
                <a:schemeClr val="dk1"/>
              </a:solidFill>
            </a:endParaRPr>
          </a:p>
          <a:p>
            <a:pPr indent="0" lvl="0" marL="0" rtl="0" algn="l">
              <a:spcBef>
                <a:spcPts val="0"/>
              </a:spcBef>
              <a:spcAft>
                <a:spcPts val="1200"/>
              </a:spcAft>
              <a:buNone/>
            </a:pPr>
            <a:r>
              <a:t/>
            </a:r>
            <a:endParaRPr sz="2040">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1200"/>
              </a:spcAft>
              <a:buClr>
                <a:schemeClr val="dk1"/>
              </a:buClr>
              <a:buSzPct val="46698"/>
              <a:buFont typeface="Arial"/>
              <a:buNone/>
            </a:pPr>
            <a:r>
              <a:rPr lang="en" sz="2355">
                <a:solidFill>
                  <a:schemeClr val="dk2"/>
                </a:solidFill>
              </a:rPr>
              <a:t>What is Neorealism? (1:15:14 - 1:22:00)</a:t>
            </a:r>
            <a:endParaRPr sz="3355"/>
          </a:p>
        </p:txBody>
      </p:sp>
      <p:sp>
        <p:nvSpPr>
          <p:cNvPr id="96" name="Google Shape;96;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1200"/>
              </a:spcAft>
              <a:buNone/>
            </a:pPr>
            <a:r>
              <a:rPr lang="en"/>
              <a:t>A movement in literature, art and the cinema whose roots can be located in the middle-class realism and ‘verismo’ of the nineteenth century. It came about in Italy during the period following the Second World War, </a:t>
            </a:r>
            <a:r>
              <a:rPr b="1" lang="en"/>
              <a:t>with the aim of portraying objectively, with no individualistic or aestheticizing intervention, the social reality of those years, a reality permeated by the consequences of war. </a:t>
            </a:r>
            <a:r>
              <a:rPr lang="en"/>
              <a:t>Although it had begun during the 1930s as a literary theory and had been characterized in the narrative works which emanated from the experiences of war and of the Liberation struggle, </a:t>
            </a:r>
            <a:r>
              <a:rPr b="1" lang="en"/>
              <a:t>its most important manifestations came in the field of the cinema with the works of a handful of directors,</a:t>
            </a:r>
            <a:r>
              <a:rPr lang="en"/>
              <a:t> works which, if at times naïve, romantic and populist, were full of vigorous protest and of a </a:t>
            </a:r>
            <a:r>
              <a:rPr b="1" lang="en"/>
              <a:t>desire for renewal.</a:t>
            </a:r>
            <a:r>
              <a:rPr lang="en"/>
              <a:t> In borrowing from the field of literature its scrupulous adherence to reality and to bare events, the direct transcription of the spoken word, the photographic representation of fact, this cinema tried to portray an exact image of life laid bare, created from real life, u</a:t>
            </a:r>
            <a:r>
              <a:rPr b="1" lang="en"/>
              <a:t>sing ordinary people to play the parts.</a:t>
            </a:r>
            <a:endParaRPr b="1"/>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1200"/>
              </a:spcAft>
              <a:buClr>
                <a:schemeClr val="dk1"/>
              </a:buClr>
              <a:buSzPct val="49009"/>
              <a:buFont typeface="Arial"/>
              <a:buNone/>
            </a:pPr>
            <a:r>
              <a:rPr b="1" lang="en" sz="2244">
                <a:solidFill>
                  <a:schemeClr val="dk2"/>
                </a:solidFill>
              </a:rPr>
              <a:t>Some features of Italian neorealist films:</a:t>
            </a:r>
            <a:endParaRPr b="1" sz="3244"/>
          </a:p>
        </p:txBody>
      </p:sp>
      <p:sp>
        <p:nvSpPr>
          <p:cNvPr id="102" name="Google Shape;102;p21"/>
          <p:cNvSpPr txBox="1"/>
          <p:nvPr>
            <p:ph idx="1" type="body"/>
          </p:nvPr>
        </p:nvSpPr>
        <p:spPr>
          <a:xfrm>
            <a:off x="311700" y="959100"/>
            <a:ext cx="8520600" cy="3565500"/>
          </a:xfrm>
          <a:prstGeom prst="rect">
            <a:avLst/>
          </a:prstGeom>
        </p:spPr>
        <p:txBody>
          <a:bodyPr anchorCtr="0" anchor="t" bIns="91425" lIns="91425" spcFirstLastPara="1" rIns="91425" wrap="square" tIns="91425">
            <a:normAutofit fontScale="92500" lnSpcReduction="20000"/>
          </a:bodyPr>
          <a:lstStyle/>
          <a:p>
            <a:pPr indent="-334327" lvl="0" marL="457200" rtl="0" algn="l">
              <a:spcBef>
                <a:spcPts val="0"/>
              </a:spcBef>
              <a:spcAft>
                <a:spcPts val="0"/>
              </a:spcAft>
              <a:buSzPct val="100000"/>
              <a:buChar char="-"/>
            </a:pPr>
            <a:r>
              <a:rPr lang="en"/>
              <a:t>S</a:t>
            </a:r>
            <a:r>
              <a:rPr lang="en"/>
              <a:t>how things as they are, not as they seem, nor as the bourgeois world  would prefer they appear</a:t>
            </a:r>
            <a:endParaRPr/>
          </a:p>
          <a:p>
            <a:pPr indent="-334327" lvl="0" marL="457200" rtl="0" algn="l">
              <a:spcBef>
                <a:spcPts val="0"/>
              </a:spcBef>
              <a:spcAft>
                <a:spcPts val="0"/>
              </a:spcAft>
              <a:buSzPct val="100000"/>
              <a:buChar char="-"/>
            </a:pPr>
            <a:r>
              <a:rPr lang="en"/>
              <a:t>Reveal the everyday rather than the exceptional; topical scripts inspired by concrete events. Historical and social issues seen from and experienced by the common people.</a:t>
            </a:r>
            <a:endParaRPr/>
          </a:p>
          <a:p>
            <a:pPr indent="-334327" lvl="0" marL="457200" rtl="0" algn="l">
              <a:spcBef>
                <a:spcPts val="0"/>
              </a:spcBef>
              <a:spcAft>
                <a:spcPts val="0"/>
              </a:spcAft>
              <a:buSzPct val="100000"/>
              <a:buChar char="-"/>
            </a:pPr>
            <a:r>
              <a:rPr lang="en"/>
              <a:t>Portray the individual but as part of society (show a person's relationship to the real social environment rather than to his or her romantic dreams or fantasy role models)</a:t>
            </a:r>
            <a:endParaRPr/>
          </a:p>
          <a:p>
            <a:pPr indent="-334327" lvl="0" marL="457200" rtl="0" algn="l">
              <a:spcBef>
                <a:spcPts val="0"/>
              </a:spcBef>
              <a:spcAft>
                <a:spcPts val="0"/>
              </a:spcAft>
              <a:buSzPct val="100000"/>
              <a:buChar char="-"/>
            </a:pPr>
            <a:r>
              <a:rPr lang="en"/>
              <a:t>A documentary visual style; minimal editing/cutting;  unobtrusive camera work (arguable)</a:t>
            </a:r>
            <a:endParaRPr/>
          </a:p>
          <a:p>
            <a:pPr indent="-334327" lvl="0" marL="457200" rtl="0" algn="l">
              <a:spcBef>
                <a:spcPts val="0"/>
              </a:spcBef>
              <a:spcAft>
                <a:spcPts val="0"/>
              </a:spcAft>
              <a:buSzPct val="100000"/>
              <a:buChar char="-"/>
            </a:pPr>
            <a:r>
              <a:rPr lang="en"/>
              <a:t>Shoot on location - usually exteriors - avoid studio and the artificious.</a:t>
            </a:r>
            <a:endParaRPr/>
          </a:p>
          <a:p>
            <a:pPr indent="-334327" lvl="0" marL="457200" rtl="0" algn="l">
              <a:spcBef>
                <a:spcPts val="0"/>
              </a:spcBef>
              <a:spcAft>
                <a:spcPts val="0"/>
              </a:spcAft>
              <a:buSzPct val="100000"/>
              <a:buChar char="-"/>
            </a:pPr>
            <a:r>
              <a:rPr lang="en"/>
              <a:t>Use non professional actors as far as possible even in main of roles</a:t>
            </a:r>
            <a:endParaRPr/>
          </a:p>
          <a:p>
            <a:pPr indent="-334327" lvl="0" marL="457200" rtl="0" algn="l">
              <a:spcBef>
                <a:spcPts val="0"/>
              </a:spcBef>
              <a:spcAft>
                <a:spcPts val="0"/>
              </a:spcAft>
              <a:buSzPct val="100000"/>
              <a:buChar char="-"/>
            </a:pPr>
            <a:r>
              <a:rPr lang="en"/>
              <a:t>Use of everyday language (non literary) and even dialect</a:t>
            </a:r>
            <a:endParaRPr/>
          </a:p>
          <a:p>
            <a:pPr indent="-334327" lvl="0" marL="457200" rtl="0" algn="l">
              <a:spcBef>
                <a:spcPts val="0"/>
              </a:spcBef>
              <a:spcAft>
                <a:spcPts val="0"/>
              </a:spcAft>
              <a:buSzPct val="100000"/>
              <a:buChar char="-"/>
            </a:pPr>
            <a:r>
              <a:rPr lang="en"/>
              <a:t>No cause and effect relationship</a:t>
            </a:r>
            <a:endParaRPr/>
          </a:p>
          <a:p>
            <a:pPr indent="-334327" lvl="0" marL="457200" rtl="0" algn="l">
              <a:spcBef>
                <a:spcPts val="0"/>
              </a:spcBef>
              <a:spcAft>
                <a:spcPts val="0"/>
              </a:spcAft>
              <a:buSzPct val="100000"/>
              <a:buChar char="-"/>
            </a:pPr>
            <a:r>
              <a:rPr lang="en"/>
              <a:t>The main character is usually on a quest for an object</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