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gcf62f65eed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gcf62f65eed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gcf62f65eed_0_8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6" name="Google Shape;106;gcf62f65eed_0_8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gcf62f65eed_0_9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2" name="Google Shape;112;gcf62f65eed_0_9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gcf62f65eed_0_1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8" name="Google Shape;118;gcf62f65eed_0_1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gcf62f65eed_0_1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4" name="Google Shape;124;gcf62f65eed_0_1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gcf62f65eed_0_1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0" name="Google Shape;130;gcf62f65eed_0_1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gcf62f65eed_0_12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6" name="Google Shape;136;gcf62f65eed_0_1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gcf62f65eed_0_13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2" name="Google Shape;142;gcf62f65eed_0_1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gcf62f65eed_0_14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8" name="Google Shape;148;gcf62f65eed_0_14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2" name="Shape 152"/>
        <p:cNvGrpSpPr/>
        <p:nvPr/>
      </p:nvGrpSpPr>
      <p:grpSpPr>
        <a:xfrm>
          <a:off x="0" y="0"/>
          <a:ext cx="0" cy="0"/>
          <a:chOff x="0" y="0"/>
          <a:chExt cx="0" cy="0"/>
        </a:xfrm>
      </p:grpSpPr>
      <p:sp>
        <p:nvSpPr>
          <p:cNvPr id="153" name="Google Shape;153;gcf62f65eed_0_15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4" name="Google Shape;154;gcf62f65eed_0_15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8" name="Shape 158"/>
        <p:cNvGrpSpPr/>
        <p:nvPr/>
      </p:nvGrpSpPr>
      <p:grpSpPr>
        <a:xfrm>
          <a:off x="0" y="0"/>
          <a:ext cx="0" cy="0"/>
          <a:chOff x="0" y="0"/>
          <a:chExt cx="0" cy="0"/>
        </a:xfrm>
      </p:grpSpPr>
      <p:sp>
        <p:nvSpPr>
          <p:cNvPr id="159" name="Google Shape;159;gcf62f65eed_0_15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0" name="Google Shape;160;gcf62f65eed_0_15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4" name="Shape 164"/>
        <p:cNvGrpSpPr/>
        <p:nvPr/>
      </p:nvGrpSpPr>
      <p:grpSpPr>
        <a:xfrm>
          <a:off x="0" y="0"/>
          <a:ext cx="0" cy="0"/>
          <a:chOff x="0" y="0"/>
          <a:chExt cx="0" cy="0"/>
        </a:xfrm>
      </p:grpSpPr>
      <p:sp>
        <p:nvSpPr>
          <p:cNvPr id="165" name="Google Shape;165;gcf62f65eed_0_16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6" name="Google Shape;166;gcf62f65eed_0_16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0" name="Shape 170"/>
        <p:cNvGrpSpPr/>
        <p:nvPr/>
      </p:nvGrpSpPr>
      <p:grpSpPr>
        <a:xfrm>
          <a:off x="0" y="0"/>
          <a:ext cx="0" cy="0"/>
          <a:chOff x="0" y="0"/>
          <a:chExt cx="0" cy="0"/>
        </a:xfrm>
      </p:grpSpPr>
      <p:sp>
        <p:nvSpPr>
          <p:cNvPr id="171" name="Google Shape;171;gcf62f65eed_0_16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2" name="Google Shape;172;gcf62f65eed_0_16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cf62f65eed_0_5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cf62f65eed_0_5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cf62f65eed_0_5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cf62f65eed_0_5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cf62f65eed_0_6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cf62f65eed_0_6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gcf62f65eed_0_7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gcf62f65eed_0_7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gcf62f65eed_0_1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8" name="Google Shape;88;gcf62f65eed_0_1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gcf62f65eed_0_7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4" name="Google Shape;94;gcf62f65eed_0_7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gcf62f65eed_0_10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0" name="Google Shape;100;gcf62f65eed_0_10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 Id="rId3" Type="http://schemas.openxmlformats.org/officeDocument/2006/relationships/hyperlink" Target="https://tcf.ua.edu/Classes/Jbutler/T440/TruffautInCahiers31/Truffaut%20A_certain_tendency_translated.pdf"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hyperlink" Target="https://www.youtube.com/watch?v=xCZ9TguVOIA&amp;list=PLNnseN44svSNTeOcPhW0TgSSRHbki9jVA&amp;ab_channel=janusfilms" TargetMode="External"/><Relationship Id="rId4" Type="http://schemas.openxmlformats.org/officeDocument/2006/relationships/hyperlink" Target="https://www.youtube.com/watch?v=RykvoNxp12M&amp;ab_channel=Octophetus"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www.youtube.com/watch?v=R65wTHVUCGk&amp;ab_channel=TheNewYorkTimes"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hyperlink" Target="https://www.youtube.com/watch?v=kUtyrSKXjNo&amp;ab_channel=Quartz"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hyperlink" Target="https://www.youtube.com/watch?v=4K2C0gcEV3Q&amp;ab_channel=MovieclipsClassicTrailers"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0" y="381625"/>
            <a:ext cx="8520600" cy="24156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THE SWOLLEN STORY (1953–59)</a:t>
            </a:r>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lnSpc>
                <a:spcPct val="115000"/>
              </a:lnSpc>
              <a:spcBef>
                <a:spcPts val="0"/>
              </a:spcBef>
              <a:spcAft>
                <a:spcPts val="0"/>
              </a:spcAft>
              <a:buClr>
                <a:schemeClr val="dk1"/>
              </a:buClr>
              <a:buSzPts val="1100"/>
              <a:buFont typeface="Arial"/>
              <a:buNone/>
            </a:pPr>
            <a:r>
              <a:rPr lang="en" sz="2200">
                <a:solidFill>
                  <a:schemeClr val="dk1"/>
                </a:solidFill>
                <a:latin typeface="Times New Roman"/>
                <a:ea typeface="Times New Roman"/>
                <a:cs typeface="Times New Roman"/>
                <a:sym typeface="Times New Roman"/>
              </a:rPr>
              <a:t>Rage and symbolism in 1950s filmmaking</a:t>
            </a:r>
            <a:endParaRPr sz="380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sp>
        <p:nvSpPr>
          <p:cNvPr id="108" name="Google Shape;108;p2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Method Acting Technique (02:48:38 - 02:54:00)</a:t>
            </a:r>
            <a:endParaRPr/>
          </a:p>
        </p:txBody>
      </p:sp>
      <p:sp>
        <p:nvSpPr>
          <p:cNvPr id="109" name="Google Shape;109;p22"/>
          <p:cNvSpPr txBox="1"/>
          <p:nvPr>
            <p:ph idx="1" type="body"/>
          </p:nvPr>
        </p:nvSpPr>
        <p:spPr>
          <a:xfrm>
            <a:off x="311700" y="1152475"/>
            <a:ext cx="8520600" cy="3732600"/>
          </a:xfrm>
          <a:prstGeom prst="rect">
            <a:avLst/>
          </a:prstGeom>
        </p:spPr>
        <p:txBody>
          <a:bodyPr anchorCtr="0" anchor="t" bIns="91425" lIns="91425" spcFirstLastPara="1" rIns="91425" wrap="square" tIns="91425">
            <a:normAutofit fontScale="92500" lnSpcReduction="10000"/>
          </a:bodyPr>
          <a:lstStyle/>
          <a:p>
            <a:pPr indent="0" lvl="0" marL="0" rtl="0" algn="l">
              <a:spcBef>
                <a:spcPts val="0"/>
              </a:spcBef>
              <a:spcAft>
                <a:spcPts val="1200"/>
              </a:spcAft>
              <a:buNone/>
            </a:pPr>
            <a:r>
              <a:rPr lang="en"/>
              <a:t>Director Elia Kazan co-founded New York’s Actor’s Studio based on the somewhat jumbled twin pillars of </a:t>
            </a:r>
            <a:r>
              <a:rPr b="1" lang="en"/>
              <a:t>Sigmund Freud’s psychoanalytic ideas </a:t>
            </a:r>
            <a:r>
              <a:rPr lang="en"/>
              <a:t>and the acting theories of M</a:t>
            </a:r>
            <a:r>
              <a:rPr b="1" lang="en"/>
              <a:t>oscow theatre director, Constantine Stanislavski;</a:t>
            </a:r>
            <a:r>
              <a:rPr lang="en"/>
              <a:t> in the latter </a:t>
            </a:r>
            <a:r>
              <a:rPr b="1" lang="en"/>
              <a:t>“actors were taught to access their inner fears and desires and then to suppress them. A new performance technique, the Method, resulted in which actors no longer displayed their characters in the roles they played, but tried to hide them. </a:t>
            </a:r>
            <a:r>
              <a:rPr lang="en"/>
              <a:t>Marlon Brando, imported his fragmented, unravelling approach to the craft of stage acting to film, whose triviality he despised. Modern, Western, inchoate, sexualized individualism was born. Brando acted in widescreen colour films and James Dean’s two movies were filmed using this technique; the visual schemas which had been created in </a:t>
            </a:r>
            <a:r>
              <a:rPr b="1" lang="en"/>
              <a:t>opposition to television’s everydayness, intended by industry bosses to increase the distance between the real world and their escapist parallel one, were used to film some of the most realistic performances in the history of cinema.</a:t>
            </a:r>
            <a:r>
              <a:rPr lang="en"/>
              <a:t>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sp>
        <p:nvSpPr>
          <p:cNvPr id="114" name="Google Shape;114;p23"/>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Method Acting Technique (02:48:38 - 02:54:00)</a:t>
            </a:r>
            <a:endParaRPr/>
          </a:p>
        </p:txBody>
      </p:sp>
      <p:sp>
        <p:nvSpPr>
          <p:cNvPr id="115" name="Google Shape;115;p23"/>
          <p:cNvSpPr txBox="1"/>
          <p:nvPr>
            <p:ph idx="1" type="body"/>
          </p:nvPr>
        </p:nvSpPr>
        <p:spPr>
          <a:xfrm>
            <a:off x="311700" y="1152475"/>
            <a:ext cx="8520600" cy="37326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a:t>Some directors, like Preminger and Kazan, wanted to shift American cinema directly onto </a:t>
            </a:r>
            <a:r>
              <a:rPr b="1" lang="en"/>
              <a:t>contemporary subject matter such as race, youth, sexuality and unionism.</a:t>
            </a:r>
            <a:r>
              <a:rPr lang="en"/>
              <a:t> Kazan had taken on mature US cinema’s baton from Welles and the noir directors. </a:t>
            </a:r>
            <a:r>
              <a:rPr b="1" lang="en"/>
              <a:t>Kazan used his Method acting theories as a battering ram against closed romantic realism, Hollywood’s idealized and emotional view of human life since the 1920s. </a:t>
            </a:r>
            <a:r>
              <a:rPr lang="en"/>
              <a:t>The students of his Actors’ Studio – Brando, Montgomery Clift, Shelley Winters, Karl Malden, Rod Steiger and many others – became the most influential performers in Western cinema</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sp>
        <p:nvSpPr>
          <p:cNvPr id="120" name="Google Shape;120;p24"/>
          <p:cNvSpPr txBox="1"/>
          <p:nvPr>
            <p:ph type="title"/>
          </p:nvPr>
        </p:nvSpPr>
        <p:spPr>
          <a:xfrm>
            <a:off x="311700" y="460300"/>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i="1" lang="en"/>
              <a:t>Johnny Guitar</a:t>
            </a:r>
            <a:r>
              <a:rPr lang="en"/>
              <a:t> (1954) by Nicholas Ray (02:43:25-02:45:00)</a:t>
            </a:r>
            <a:endParaRPr/>
          </a:p>
        </p:txBody>
      </p:sp>
      <p:sp>
        <p:nvSpPr>
          <p:cNvPr id="121" name="Google Shape;121;p2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77500" lnSpcReduction="10000"/>
          </a:bodyPr>
          <a:lstStyle/>
          <a:p>
            <a:pPr indent="0" lvl="0" marL="0" rtl="0" algn="l">
              <a:spcBef>
                <a:spcPts val="0"/>
              </a:spcBef>
              <a:spcAft>
                <a:spcPts val="0"/>
              </a:spcAft>
              <a:buNone/>
            </a:pPr>
            <a:r>
              <a:rPr lang="en"/>
              <a:t>Socially conscious, troubled and bisexual, he was born in Wisconsin, studied architecture with Frank Lloyd Wright and made two of the most significant American films of the post-war years – They Live by Night (1948) and In a Lonely Place (1950). In 1954, he made Johnny Guitar, a low-budget Western shot in a new film stock, Trucolor (169). He rewrote the script and introduced a fierce new political, anti-witch-hunt feel to the story of a saloon owner on the outskirts of Albuquerque, who is waiting for the railroad. Joan Crawford, the diminutive, self-styled “queen of Hollywood” in the 1930s and 1940s played the lead character, a principled individualist who stands up to the bullyboy tactics of local bankers and lawmen. </a:t>
            </a:r>
            <a:r>
              <a:rPr b="1" lang="en"/>
              <a:t>This masculinization of her part gives the film some of its sense of fluid sexual identity and, as it grew, so the title character of Johnny Guitar (Sterling Hayden) was reduced in proportion.</a:t>
            </a:r>
            <a:r>
              <a:rPr lang="en"/>
              <a:t> Johnny Guitar was released in America to poor reviews. </a:t>
            </a:r>
            <a:endParaRPr/>
          </a:p>
          <a:p>
            <a:pPr indent="0" lvl="0" marL="0" rtl="0" algn="l">
              <a:spcBef>
                <a:spcPts val="1200"/>
              </a:spcBef>
              <a:spcAft>
                <a:spcPts val="1200"/>
              </a:spcAft>
              <a:buNone/>
            </a:pPr>
            <a:r>
              <a:rPr b="1" lang="en"/>
              <a:t>Ray’s placing of people like chessmen on a board and his architectural use of space; the film’s fantastical and unusual use of colour and the hysteria about what constitutes a man and why men fear women. Seen today in its widescreen format, it is still full of repressed feeling.”</a:t>
            </a:r>
            <a:endParaRPr b="1"/>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5" name="Shape 125"/>
        <p:cNvGrpSpPr/>
        <p:nvPr/>
      </p:nvGrpSpPr>
      <p:grpSpPr>
        <a:xfrm>
          <a:off x="0" y="0"/>
          <a:ext cx="0" cy="0"/>
          <a:chOff x="0" y="0"/>
          <a:chExt cx="0" cy="0"/>
        </a:xfrm>
      </p:grpSpPr>
      <p:sp>
        <p:nvSpPr>
          <p:cNvPr id="126" name="Google Shape;126;p2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Douglas Sirk (02:40:00-02:42:00)</a:t>
            </a:r>
            <a:endParaRPr/>
          </a:p>
        </p:txBody>
      </p:sp>
      <p:sp>
        <p:nvSpPr>
          <p:cNvPr id="127" name="Google Shape;127;p2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1200"/>
              </a:spcAft>
              <a:buNone/>
            </a:pPr>
            <a:r>
              <a:rPr lang="en"/>
              <a:t>Douglas Sirk’s methods of </a:t>
            </a:r>
            <a:r>
              <a:rPr b="1" lang="en"/>
              <a:t>disguising America’s anxieties in the guise of mainstream entertainment films were just as interesting. </a:t>
            </a:r>
            <a:r>
              <a:rPr lang="en"/>
              <a:t>Born in Denmark in 1900 and brought up in Germany, he became a </a:t>
            </a:r>
            <a:r>
              <a:rPr b="1" lang="en"/>
              <a:t>theatre director in his twenties and then turned to film</a:t>
            </a:r>
            <a:r>
              <a:rPr lang="en"/>
              <a:t>. After making nine features in Germany, he fled the Nazis and eventually went to Hollywood where, from 1943, he started building a new directing career. As an intellectual, he found the studio scripts limiting but, after the 3–D Taza, Son of Cochise, </a:t>
            </a:r>
            <a:r>
              <a:rPr b="1" lang="en"/>
              <a:t>he made a string of hugely successful ultra-glossy melodramas about the sexual underside of middle-class America. The most influential of these films was All That Heaven Allows (USA, 1956) about a widow rejected by her society friends when she begins a relationship with her gardener. </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1" name="Shape 131"/>
        <p:cNvGrpSpPr/>
        <p:nvPr/>
      </p:nvGrpSpPr>
      <p:grpSpPr>
        <a:xfrm>
          <a:off x="0" y="0"/>
          <a:ext cx="0" cy="0"/>
          <a:chOff x="0" y="0"/>
          <a:chExt cx="0" cy="0"/>
        </a:xfrm>
      </p:grpSpPr>
      <p:sp>
        <p:nvSpPr>
          <p:cNvPr id="132" name="Google Shape;132;p2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Douglas Sirk</a:t>
            </a:r>
            <a:endParaRPr/>
          </a:p>
        </p:txBody>
      </p:sp>
      <p:sp>
        <p:nvSpPr>
          <p:cNvPr id="133" name="Google Shape;133;p2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20000"/>
          </a:bodyPr>
          <a:lstStyle/>
          <a:p>
            <a:pPr indent="0" lvl="0" marL="0" rtl="0" algn="l">
              <a:spcBef>
                <a:spcPts val="0"/>
              </a:spcBef>
              <a:spcAft>
                <a:spcPts val="1200"/>
              </a:spcAft>
              <a:buNone/>
            </a:pPr>
            <a:r>
              <a:rPr lang="en"/>
              <a:t>“Sirk lovingly portrayed </a:t>
            </a:r>
            <a:r>
              <a:rPr b="1" lang="en"/>
              <a:t>the lush details of Eisenhower’s middle-class America in an otherworldly light.</a:t>
            </a:r>
            <a:r>
              <a:rPr lang="en"/>
              <a:t> </a:t>
            </a:r>
            <a:r>
              <a:rPr b="1" lang="en"/>
              <a:t>Gradually, the widow becomes more and more constrained by this utopia, while Sirk exposes its conformity and viciousness. The community perceives the gardener as too young and too working class for her. </a:t>
            </a:r>
            <a:r>
              <a:rPr lang="en"/>
              <a:t>They are scandalized by her continuing sexual desire and her wish to express it. </a:t>
            </a:r>
            <a:r>
              <a:rPr b="1" lang="en"/>
              <a:t>They expect her to sublimate her inner life and translate it into a concern for curtains and manicured lawns. In a devastating late scene in the film, she is given a television set by her children. </a:t>
            </a:r>
            <a:r>
              <a:rPr lang="en"/>
              <a:t>“Most of our ladies say that television gives them something to do with their time”, says a salesperson and Sirk photographs her reflection imprisoned in its glass frame. </a:t>
            </a:r>
            <a:r>
              <a:rPr b="1" lang="en"/>
              <a:t>All that Heaven Allows became one of the most quoted examples of subversive mainstream filmmaking</a:t>
            </a:r>
            <a:r>
              <a:rPr lang="en"/>
              <a:t>.</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2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Mother India (1957) by Mehboob (2:20:16-2:21:31)</a:t>
            </a:r>
            <a:endParaRPr/>
          </a:p>
        </p:txBody>
      </p:sp>
      <p:sp>
        <p:nvSpPr>
          <p:cNvPr id="139" name="Google Shape;139;p2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20000"/>
          </a:bodyPr>
          <a:lstStyle/>
          <a:p>
            <a:pPr indent="0" lvl="0" marL="0" rtl="0" algn="l">
              <a:spcBef>
                <a:spcPts val="0"/>
              </a:spcBef>
              <a:spcAft>
                <a:spcPts val="1200"/>
              </a:spcAft>
              <a:buNone/>
            </a:pPr>
            <a:r>
              <a:rPr b="1" lang="en"/>
              <a:t>Mehboob was a legendary figure in Indian cinema between the late 1930s and his death in 1964.</a:t>
            </a:r>
            <a:r>
              <a:rPr lang="en"/>
              <a:t> His early films were “socials” in the style of Painter, but in the 1950s he elaborated his passionate storylines and filmed them with new visual splendour, echoing the trends in American cinema of the time. The climax of this development was his Bharat Mata/</a:t>
            </a:r>
            <a:r>
              <a:rPr b="1" lang="en"/>
              <a:t>Mother India (India, 1957)</a:t>
            </a:r>
            <a:r>
              <a:rPr lang="en"/>
              <a:t>, </a:t>
            </a:r>
            <a:r>
              <a:rPr b="1" lang="en"/>
              <a:t>which has become a milestone in world film history and is appropriately called the Gone With The Wind of Indian cinema. It charts a woman’s suffering in order to explore the nature of society and social change. </a:t>
            </a:r>
            <a:r>
              <a:rPr lang="en"/>
              <a:t>In this case the woman is Radha, an old lady looking back on her life. As she smells a garland of flowers, there is a flashback to her youth and wedding ceremony. We see how her family was exploited by a greedy landlord – a common theme in Indian cinema – and how one son accepts the persecution and another fights.”</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 name="Shape 143"/>
        <p:cNvGrpSpPr/>
        <p:nvPr/>
      </p:nvGrpSpPr>
      <p:grpSpPr>
        <a:xfrm>
          <a:off x="0" y="0"/>
          <a:ext cx="0" cy="0"/>
          <a:chOff x="0" y="0"/>
          <a:chExt cx="0" cy="0"/>
        </a:xfrm>
      </p:grpSpPr>
      <p:sp>
        <p:nvSpPr>
          <p:cNvPr id="144" name="Google Shape;144;p2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Satyajit Ray (2:09:25 - 2:16:00)</a:t>
            </a:r>
            <a:endParaRPr/>
          </a:p>
        </p:txBody>
      </p:sp>
      <p:sp>
        <p:nvSpPr>
          <p:cNvPr id="145" name="Google Shape;145;p2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20000"/>
          </a:bodyPr>
          <a:lstStyle/>
          <a:p>
            <a:pPr indent="0" lvl="0" marL="0" rtl="0" algn="l">
              <a:spcBef>
                <a:spcPts val="0"/>
              </a:spcBef>
              <a:spcAft>
                <a:spcPts val="1200"/>
              </a:spcAft>
              <a:buNone/>
            </a:pPr>
            <a:r>
              <a:rPr lang="en"/>
              <a:t>Satyajit Ray</a:t>
            </a:r>
            <a:r>
              <a:rPr lang="en"/>
              <a:t>, emerged, providing the country with what could be called its “Rashomon moment”. What Kurosawa’s film had done in 1950 for Japanese cinema, </a:t>
            </a:r>
            <a:r>
              <a:rPr b="1" lang="en"/>
              <a:t>Pather Panchali/Song of the Road did for India in 1955</a:t>
            </a:r>
            <a:r>
              <a:rPr lang="en"/>
              <a:t>. </a:t>
            </a:r>
            <a:r>
              <a:rPr b="1" lang="en"/>
              <a:t>It played in the West, was a huge success, screening in New York for six months, drawing the international spotlight onto Indian aesthetics. </a:t>
            </a:r>
            <a:r>
              <a:rPr lang="en"/>
              <a:t>Mother India also played abroad, but had little impact on America and Europe. I</a:t>
            </a:r>
            <a:r>
              <a:rPr b="1" lang="en"/>
              <a:t>t tells the story of Apu, the son of a priest. Apu’s father leaves their village. His brother and old aunt both die and the remaining family members also leave at the end of the film. Ray used naturalistic lighting (176), realistic costuming and asymmetric staging, none of which was common at the time in India.</a:t>
            </a:r>
            <a:r>
              <a:rPr lang="en"/>
              <a:t> He coaxed realistic performances from his child and adult actors, having been heavily influenced by Renoir. He had studied painting.</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9" name="Shape 149"/>
        <p:cNvGrpSpPr/>
        <p:nvPr/>
      </p:nvGrpSpPr>
      <p:grpSpPr>
        <a:xfrm>
          <a:off x="0" y="0"/>
          <a:ext cx="0" cy="0"/>
          <a:chOff x="0" y="0"/>
          <a:chExt cx="0" cy="0"/>
        </a:xfrm>
      </p:grpSpPr>
      <p:sp>
        <p:nvSpPr>
          <p:cNvPr id="150" name="Google Shape;150;p2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Bandung Conference (1955)</a:t>
            </a:r>
            <a:endParaRPr/>
          </a:p>
        </p:txBody>
      </p:sp>
      <p:sp>
        <p:nvSpPr>
          <p:cNvPr id="151" name="Google Shape;151;p29"/>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85000" lnSpcReduction="20000"/>
          </a:bodyPr>
          <a:lstStyle/>
          <a:p>
            <a:pPr indent="0" lvl="0" marL="0" rtl="0" algn="l">
              <a:spcBef>
                <a:spcPts val="0"/>
              </a:spcBef>
              <a:spcAft>
                <a:spcPts val="0"/>
              </a:spcAft>
              <a:buNone/>
            </a:pPr>
            <a:r>
              <a:rPr lang="en"/>
              <a:t>“The de-colonization that began in the previous decade continued apace and </a:t>
            </a:r>
            <a:r>
              <a:rPr b="1" lang="en"/>
              <a:t>Egypt’s 1952 revolution was a key event in the Arab world. </a:t>
            </a:r>
            <a:r>
              <a:rPr lang="en"/>
              <a:t>The Algerian National Liberation Front began attacks on French institutions and Tunisia became a sovereign state independent of France in 1956.</a:t>
            </a:r>
            <a:endParaRPr/>
          </a:p>
          <a:p>
            <a:pPr indent="0" lvl="0" marL="0" rtl="0" algn="l">
              <a:spcBef>
                <a:spcPts val="1200"/>
              </a:spcBef>
              <a:spcAft>
                <a:spcPts val="1200"/>
              </a:spcAft>
              <a:buNone/>
            </a:pPr>
            <a:r>
              <a:rPr lang="en"/>
              <a:t>Across the globe, citizens were agitating against oppression – from other countries or from their own leaders. </a:t>
            </a:r>
            <a:r>
              <a:rPr b="1" lang="en"/>
              <a:t>Central to this was a meeting of twenty-nine Asian and African countries in Bandung in Indonesia in 1955.</a:t>
            </a:r>
            <a:r>
              <a:rPr lang="en"/>
              <a:t> </a:t>
            </a:r>
            <a:r>
              <a:rPr b="1" lang="en"/>
              <a:t>The purpose of the Bandung Conference, as it came to be called, was to forge economic and cultural links between countries like India, China, Japan, and Egypt. </a:t>
            </a:r>
            <a:r>
              <a:rPr lang="en"/>
              <a:t>Soon what was called the “Nonaligned Movement” emerged. This comprised, as well as these countries, Yugoslavia, “Indonesia and many African and Latin American states. </a:t>
            </a:r>
            <a:r>
              <a:rPr b="1" lang="en"/>
              <a:t>Crucial to their co-operation was that they were allied neither to the “first” capitalist world of North America, Europe and Australasia nor to the “second” communist world of the Soviet Union and the communist block. </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5" name="Shape 155"/>
        <p:cNvGrpSpPr/>
        <p:nvPr/>
      </p:nvGrpSpPr>
      <p:grpSpPr>
        <a:xfrm>
          <a:off x="0" y="0"/>
          <a:ext cx="0" cy="0"/>
          <a:chOff x="0" y="0"/>
          <a:chExt cx="0" cy="0"/>
        </a:xfrm>
      </p:grpSpPr>
      <p:sp>
        <p:nvSpPr>
          <p:cNvPr id="156" name="Google Shape;156;p3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Bandung Conference (1955)</a:t>
            </a:r>
            <a:endParaRPr/>
          </a:p>
        </p:txBody>
      </p:sp>
      <p:sp>
        <p:nvSpPr>
          <p:cNvPr id="157" name="Google Shape;157;p30"/>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85000" lnSpcReduction="10000"/>
          </a:bodyPr>
          <a:lstStyle/>
          <a:p>
            <a:pPr indent="0" lvl="0" marL="0" rtl="0" algn="l">
              <a:spcBef>
                <a:spcPts val="0"/>
              </a:spcBef>
              <a:spcAft>
                <a:spcPts val="1200"/>
              </a:spcAft>
              <a:buNone/>
            </a:pPr>
            <a:r>
              <a:rPr b="1" lang="en"/>
              <a:t>They were a self-styled “third” world and that is what they came to be called.“</a:t>
            </a:r>
            <a:r>
              <a:rPr lang="en"/>
              <a:t>Such events have implications for film history. If the First World made closed romantic realist films and the Second World followed the Soviet realist line, the Third World would attempt a fusion of each. </a:t>
            </a:r>
            <a:r>
              <a:rPr b="1" lang="en"/>
              <a:t>The Bandung Conference had identified a third point on the political triangle which, in turn, resulted in a third point on the map of film style.</a:t>
            </a:r>
            <a:r>
              <a:rPr lang="en"/>
              <a:t> Movies such as </a:t>
            </a:r>
            <a:r>
              <a:rPr b="1" lang="en"/>
              <a:t>Mother India</a:t>
            </a:r>
            <a:r>
              <a:rPr lang="en"/>
              <a:t>, which had already been enthusiastically greeted in many of these Third World countries, were the </a:t>
            </a:r>
            <a:r>
              <a:rPr b="1" lang="en"/>
              <a:t>bedrock of this new style</a:t>
            </a:r>
            <a:r>
              <a:rPr lang="en"/>
              <a:t>, combining US elements from Sirk and Soviet influences from Dovzhenko.“But the aftermath of the Bandung Conference heralded a type a movie making not as technologically sophisticated as Western cinema, but m</a:t>
            </a:r>
            <a:r>
              <a:rPr b="1" lang="en"/>
              <a:t>ore relevant to the Third World’s changing political climates.</a:t>
            </a:r>
            <a:r>
              <a:rPr lang="en"/>
              <a:t> “After the Bandung Conference Third-World filmmakers would try to change the schema of their medium – aiming to do nothing less than improve their countries. In the 1970s, the most radical of them together with their theorists rethought the Third World’s cultural implications and “Third Cinema” was the outcome”</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1" name="Shape 161"/>
        <p:cNvGrpSpPr/>
        <p:nvPr/>
      </p:nvGrpSpPr>
      <p:grpSpPr>
        <a:xfrm>
          <a:off x="0" y="0"/>
          <a:ext cx="0" cy="0"/>
          <a:chOff x="0" y="0"/>
          <a:chExt cx="0" cy="0"/>
        </a:xfrm>
      </p:grpSpPr>
      <p:sp>
        <p:nvSpPr>
          <p:cNvPr id="162" name="Google Shape;162;p3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1200"/>
              </a:spcAft>
              <a:buClr>
                <a:schemeClr val="dk1"/>
              </a:buClr>
              <a:buSzPts val="1100"/>
              <a:buFont typeface="Arial"/>
              <a:buNone/>
            </a:pPr>
            <a:r>
              <a:rPr lang="en" sz="2300">
                <a:solidFill>
                  <a:schemeClr val="dk2"/>
                </a:solidFill>
              </a:rPr>
              <a:t>Cairo Station (Youssef Chahine, Egypt, 1958) (2:03:00-2:06:19)</a:t>
            </a:r>
            <a:endParaRPr sz="2300"/>
          </a:p>
        </p:txBody>
      </p:sp>
      <p:sp>
        <p:nvSpPr>
          <p:cNvPr id="163" name="Google Shape;163;p31"/>
          <p:cNvSpPr txBox="1"/>
          <p:nvPr>
            <p:ph idx="1" type="body"/>
          </p:nvPr>
        </p:nvSpPr>
        <p:spPr>
          <a:xfrm>
            <a:off x="311700" y="1152475"/>
            <a:ext cx="8520600" cy="3762900"/>
          </a:xfrm>
          <a:prstGeom prst="rect">
            <a:avLst/>
          </a:prstGeom>
        </p:spPr>
        <p:txBody>
          <a:bodyPr anchorCtr="0" anchor="t" bIns="91425" lIns="91425" spcFirstLastPara="1" rIns="91425" wrap="square" tIns="91425">
            <a:normAutofit fontScale="70000" lnSpcReduction="10000"/>
          </a:bodyPr>
          <a:lstStyle/>
          <a:p>
            <a:pPr indent="0" lvl="0" marL="0" rtl="0" algn="l">
              <a:spcBef>
                <a:spcPts val="0"/>
              </a:spcBef>
              <a:spcAft>
                <a:spcPts val="0"/>
              </a:spcAft>
              <a:buNone/>
            </a:pPr>
            <a:r>
              <a:rPr lang="en"/>
              <a:t>“Cairo Station’s story told of an infatuation between a station newspaper seller and a beautiful soft drinks vendor. Its subplots concerned women demonstrating for marriage rights, luggage carriers agitating for a union and even a 1950s pop song.</a:t>
            </a:r>
            <a:endParaRPr/>
          </a:p>
          <a:p>
            <a:pPr indent="0" lvl="0" marL="0" rtl="0" algn="l">
              <a:spcBef>
                <a:spcPts val="1200"/>
              </a:spcBef>
              <a:spcAft>
                <a:spcPts val="0"/>
              </a:spcAft>
              <a:buNone/>
            </a:pPr>
            <a:r>
              <a:rPr lang="en"/>
              <a:t>These were woven together and shot using crisp, clean, wide-angle lenses (178), which in the bright African sunlight afforded deep focus and deep staging.</a:t>
            </a:r>
            <a:endParaRPr/>
          </a:p>
          <a:p>
            <a:pPr indent="0" lvl="0" marL="0" rtl="0" algn="l">
              <a:spcBef>
                <a:spcPts val="1200"/>
              </a:spcBef>
              <a:spcAft>
                <a:spcPts val="1200"/>
              </a:spcAft>
              <a:buNone/>
            </a:pPr>
            <a:r>
              <a:rPr lang="en"/>
              <a:t>Born in Alexandria in 1926, Chahine studied theatre in America for two years and fell in love with its musicals. Returning to Egypt, he started directing in 1950, aged just twenty-four. In 1954 he made the first film starring the young Egyptian actor, Omar Sharif, who would later become an international movie star. </a:t>
            </a:r>
            <a:r>
              <a:rPr b="1" lang="en"/>
              <a:t>Chahine’s Cairo Station was his first stylistically original film. When the crippled newspaper seller realizes the object of his love is having sex with her brutal fiancé, Chahine expresses his character’s anguish semi-abstractly. The camera tracks into a Coca-Cola bottle from which he has been drinking and then obliquely away from him, passing a door behind which the sex occurs. This is intercut with a close-up of a train wheel bending a worn piece of track repeatedly. Chahine merged Eisenstein-ian, Egyptian and Hollywood melodrama in yet another 1950s scene about the human breaking point. His work would become more political in the 1960s as it became influenced by Egyptian President Nasser’s Arab nationalist policies.</a:t>
            </a:r>
            <a:r>
              <a:rPr lang="en"/>
              <a:t> By that decade’s end, he had made the astonishing La Terre/The Land (Egypt–France, 1968).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Historical Context</a:t>
            </a:r>
            <a:endParaRPr/>
          </a:p>
        </p:txBody>
      </p:sp>
      <p:sp>
        <p:nvSpPr>
          <p:cNvPr id="61" name="Google Shape;61;p1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92500" lnSpcReduction="20000"/>
          </a:bodyPr>
          <a:lstStyle/>
          <a:p>
            <a:pPr indent="0" lvl="0" marL="0" rtl="0" algn="l">
              <a:spcBef>
                <a:spcPts val="0"/>
              </a:spcBef>
              <a:spcAft>
                <a:spcPts val="0"/>
              </a:spcAft>
              <a:buNone/>
            </a:pPr>
            <a:r>
              <a:rPr lang="en"/>
              <a:t>Prime Minister Yoshida, a </a:t>
            </a:r>
            <a:r>
              <a:rPr b="1" lang="en"/>
              <a:t>pro-West modernizer</a:t>
            </a:r>
            <a:r>
              <a:rPr lang="en"/>
              <a:t> who had opposed the Second World War, was the key political figure in Japan in the early 1950s. Yoshida saw Japan as economically precocious, repentant about its disastrous years as an </a:t>
            </a:r>
            <a:r>
              <a:rPr lang="en"/>
              <a:t>aggressor</a:t>
            </a:r>
            <a:r>
              <a:rPr lang="en"/>
              <a:t> and able to stand on its own two feet.</a:t>
            </a:r>
            <a:endParaRPr/>
          </a:p>
          <a:p>
            <a:pPr indent="0" lvl="0" marL="0" rtl="0" algn="l">
              <a:spcBef>
                <a:spcPts val="1200"/>
              </a:spcBef>
              <a:spcAft>
                <a:spcPts val="0"/>
              </a:spcAft>
              <a:buNone/>
            </a:pPr>
            <a:r>
              <a:rPr lang="en"/>
              <a:t>US President Eisenhower was a Republican who had masterminded the Allies’ European efforts in the Second World War and came to power in 1953. Eisenhower envisaged America as </a:t>
            </a:r>
            <a:r>
              <a:rPr b="1" lang="en"/>
              <a:t>Christian, white, suburban and built around decent middle-class families. </a:t>
            </a:r>
            <a:r>
              <a:rPr lang="en"/>
              <a:t>Many had spare money to spend on i</a:t>
            </a:r>
            <a:r>
              <a:rPr b="1" lang="en"/>
              <a:t>nessential things</a:t>
            </a:r>
            <a:r>
              <a:rPr lang="en"/>
              <a:t>. </a:t>
            </a:r>
            <a:endParaRPr/>
          </a:p>
          <a:p>
            <a:pPr indent="0" lvl="0" marL="0" rtl="0" algn="l">
              <a:spcBef>
                <a:spcPts val="1200"/>
              </a:spcBef>
              <a:spcAft>
                <a:spcPts val="1200"/>
              </a:spcAft>
              <a:buNone/>
            </a:pPr>
            <a:r>
              <a:rPr lang="en"/>
              <a:t>Advertisers made objects desirable and people expressed their personalities. Women could afford to dress a little like Janet Leigh and men could drive cars not unlike their movie idols’. Life in affluent countries was beginning to resemble the utopian world of escapist movies, at least on the surface.</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7" name="Shape 167"/>
        <p:cNvGrpSpPr/>
        <p:nvPr/>
      </p:nvGrpSpPr>
      <p:grpSpPr>
        <a:xfrm>
          <a:off x="0" y="0"/>
          <a:ext cx="0" cy="0"/>
          <a:chOff x="0" y="0"/>
          <a:chExt cx="0" cy="0"/>
        </a:xfrm>
      </p:grpSpPr>
      <p:sp>
        <p:nvSpPr>
          <p:cNvPr id="168" name="Google Shape;168;p32"/>
          <p:cNvSpPr txBox="1"/>
          <p:nvPr>
            <p:ph type="title"/>
          </p:nvPr>
        </p:nvSpPr>
        <p:spPr>
          <a:xfrm>
            <a:off x="311700" y="445025"/>
            <a:ext cx="8520600" cy="867900"/>
          </a:xfrm>
          <a:prstGeom prst="rect">
            <a:avLst/>
          </a:prstGeom>
        </p:spPr>
        <p:txBody>
          <a:bodyPr anchorCtr="0" anchor="t" bIns="91425" lIns="91425" spcFirstLastPara="1" rIns="91425" wrap="square" tIns="91425">
            <a:normAutofit fontScale="90000"/>
          </a:bodyPr>
          <a:lstStyle/>
          <a:p>
            <a:pPr indent="0" lvl="0" marL="0" rtl="0" algn="l">
              <a:lnSpc>
                <a:spcPct val="115000"/>
              </a:lnSpc>
              <a:spcBef>
                <a:spcPts val="0"/>
              </a:spcBef>
              <a:spcAft>
                <a:spcPts val="1200"/>
              </a:spcAft>
              <a:buClr>
                <a:schemeClr val="dk1"/>
              </a:buClr>
              <a:buSzPct val="61111"/>
              <a:buFont typeface="Arial"/>
              <a:buNone/>
            </a:pPr>
            <a:r>
              <a:rPr b="1" lang="en" sz="1800">
                <a:solidFill>
                  <a:schemeClr val="dk2"/>
                </a:solidFill>
              </a:rPr>
              <a:t>FOUR ALTERNATIVES TO THE MAINSTREAM: DREYER, BERGMAN, FELLINI AND BRESSON</a:t>
            </a:r>
            <a:endParaRPr b="1"/>
          </a:p>
        </p:txBody>
      </p:sp>
      <p:sp>
        <p:nvSpPr>
          <p:cNvPr id="169" name="Google Shape;169;p32"/>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a:t>Most Eastern European directors discussed above used symbols in their films to get round political restrictions, just as their Western forebears, Lubitsch and Hitchcock, had to counteract sexual restrictions. Other 1950s filmmakers followed D.W. Griffith, Von Stroheim, Ozu, Ford, Welles and Kurosawa by using metaphor not necessarily because of political or censorship restrictions, but simply to enrich their work. The Scandinavians Carl Theodor Dreyer and Ingmar Bergman were pre-eminent among these.</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3" name="Shape 173"/>
        <p:cNvGrpSpPr/>
        <p:nvPr/>
      </p:nvGrpSpPr>
      <p:grpSpPr>
        <a:xfrm>
          <a:off x="0" y="0"/>
          <a:ext cx="0" cy="0"/>
          <a:chOff x="0" y="0"/>
          <a:chExt cx="0" cy="0"/>
        </a:xfrm>
      </p:grpSpPr>
      <p:sp>
        <p:nvSpPr>
          <p:cNvPr id="174" name="Google Shape;174;p33"/>
          <p:cNvSpPr txBox="1"/>
          <p:nvPr>
            <p:ph type="title"/>
          </p:nvPr>
        </p:nvSpPr>
        <p:spPr>
          <a:xfrm>
            <a:off x="311700" y="732750"/>
            <a:ext cx="8520600" cy="30990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SzPts val="990"/>
              <a:buNone/>
            </a:pPr>
            <a:r>
              <a:rPr lang="en" sz="2440"/>
              <a:t>Watch: </a:t>
            </a:r>
            <a:endParaRPr sz="2440"/>
          </a:p>
          <a:p>
            <a:pPr indent="0" lvl="0" marL="0" rtl="0" algn="ctr">
              <a:spcBef>
                <a:spcPts val="0"/>
              </a:spcBef>
              <a:spcAft>
                <a:spcPts val="0"/>
              </a:spcAft>
              <a:buSzPts val="990"/>
              <a:buNone/>
            </a:pPr>
            <a:r>
              <a:rPr lang="en" sz="2440"/>
              <a:t>Breathless (1960) by Jean Luc-Godard </a:t>
            </a:r>
            <a:endParaRPr sz="2440"/>
          </a:p>
          <a:p>
            <a:pPr indent="0" lvl="0" marL="0" rtl="0" algn="ctr">
              <a:spcBef>
                <a:spcPts val="0"/>
              </a:spcBef>
              <a:spcAft>
                <a:spcPts val="0"/>
              </a:spcAft>
              <a:buSzPts val="990"/>
              <a:buNone/>
            </a:pPr>
            <a:r>
              <a:rPr lang="en" sz="2440"/>
              <a:t>and Psycho (1960) by Alfred Hitchcock</a:t>
            </a:r>
            <a:endParaRPr sz="2440"/>
          </a:p>
          <a:p>
            <a:pPr indent="0" lvl="0" marL="0" rtl="0" algn="ctr">
              <a:spcBef>
                <a:spcPts val="0"/>
              </a:spcBef>
              <a:spcAft>
                <a:spcPts val="0"/>
              </a:spcAft>
              <a:buSzPts val="990"/>
              <a:buNone/>
            </a:pPr>
            <a:r>
              <a:t/>
            </a:r>
            <a:endParaRPr sz="2440"/>
          </a:p>
          <a:p>
            <a:pPr indent="0" lvl="0" marL="0" rtl="0" algn="ctr">
              <a:spcBef>
                <a:spcPts val="0"/>
              </a:spcBef>
              <a:spcAft>
                <a:spcPts val="0"/>
              </a:spcAft>
              <a:buSzPts val="990"/>
              <a:buNone/>
            </a:pPr>
            <a:r>
              <a:rPr lang="en" sz="2440"/>
              <a:t>Read: </a:t>
            </a:r>
            <a:endParaRPr sz="2440"/>
          </a:p>
          <a:p>
            <a:pPr indent="0" lvl="0" marL="0" rtl="0" algn="ctr">
              <a:spcBef>
                <a:spcPts val="0"/>
              </a:spcBef>
              <a:spcAft>
                <a:spcPts val="0"/>
              </a:spcAft>
              <a:buSzPts val="990"/>
              <a:buNone/>
            </a:pPr>
            <a:r>
              <a:rPr lang="en" sz="2440" u="sng">
                <a:solidFill>
                  <a:schemeClr val="hlink"/>
                </a:solidFill>
                <a:hlinkClick r:id="rId3"/>
              </a:rPr>
              <a:t>A CERTAIN TENDENCY OF THE FRENCH CINEMA</a:t>
            </a:r>
            <a:endParaRPr sz="2440"/>
          </a:p>
          <a:p>
            <a:pPr indent="0" lvl="0" marL="0" rtl="0" algn="ctr">
              <a:spcBef>
                <a:spcPts val="0"/>
              </a:spcBef>
              <a:spcAft>
                <a:spcPts val="0"/>
              </a:spcAft>
              <a:buSzPts val="990"/>
              <a:buNone/>
            </a:pPr>
            <a:r>
              <a:rPr lang="en" sz="2440"/>
              <a:t>FRANCOIS TRUFFAUT</a:t>
            </a:r>
            <a:endParaRPr sz="244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JAPAN’S SECOND GOLDEN AGE</a:t>
            </a:r>
            <a:endParaRPr/>
          </a:p>
        </p:txBody>
      </p:sp>
      <p:sp>
        <p:nvSpPr>
          <p:cNvPr id="67" name="Google Shape;67;p1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None/>
            </a:pPr>
            <a:r>
              <a:rPr lang="en"/>
              <a:t>Humiliated and ruined by the Second World War, Japan’s national wealth rocketed throughout the 1950s. Advertising spend increased tenfold and the national ambition was for the “Bright Life”, an America-influenced consumerist society. Politicians were to declare in 1955 that the “post-war period is over.”</a:t>
            </a:r>
            <a:endParaRPr/>
          </a:p>
          <a:p>
            <a:pPr indent="0" lvl="0" marL="0" rtl="0" algn="l">
              <a:spcBef>
                <a:spcPts val="1200"/>
              </a:spcBef>
              <a:spcAft>
                <a:spcPts val="0"/>
              </a:spcAft>
              <a:buNone/>
            </a:pPr>
            <a:r>
              <a:rPr lang="en"/>
              <a:t>Kurosawa’s internationally successful </a:t>
            </a:r>
            <a:r>
              <a:rPr lang="en" u="sng">
                <a:solidFill>
                  <a:schemeClr val="hlink"/>
                </a:solidFill>
                <a:hlinkClick r:id="rId3"/>
              </a:rPr>
              <a:t>Rashomon</a:t>
            </a:r>
            <a:r>
              <a:rPr lang="en"/>
              <a:t> (1950) boosted the country’s international confidence. Soon, more than 500 indigenous films were being made every year. In 1959 classical master Yasujiro Ozu directed </a:t>
            </a:r>
            <a:r>
              <a:rPr lang="en" u="sng">
                <a:solidFill>
                  <a:schemeClr val="hlink"/>
                </a:solidFill>
                <a:hlinkClick r:id="rId4"/>
              </a:rPr>
              <a:t>Ohaya/Good Morning</a:t>
            </a:r>
            <a:r>
              <a:rPr lang="en"/>
              <a:t>, which commented on the new consumerism through its story of two boys who attempt to force their parents to buy them a television by going on strike.</a:t>
            </a:r>
            <a:endParaRPr/>
          </a:p>
          <a:p>
            <a:pPr indent="0" lvl="0" marL="0" rtl="0" algn="l">
              <a:spcBef>
                <a:spcPts val="1200"/>
              </a:spcBef>
              <a:spcAft>
                <a:spcPts val="1200"/>
              </a:spcAft>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Yasujiro Ozu</a:t>
            </a:r>
            <a:endParaRPr/>
          </a:p>
        </p:txBody>
      </p:sp>
      <p:sp>
        <p:nvSpPr>
          <p:cNvPr id="73" name="Google Shape;73;p1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20000"/>
          </a:bodyPr>
          <a:lstStyle/>
          <a:p>
            <a:pPr indent="0" lvl="0" marL="0" rtl="0" algn="l">
              <a:spcBef>
                <a:spcPts val="0"/>
              </a:spcBef>
              <a:spcAft>
                <a:spcPts val="1200"/>
              </a:spcAft>
              <a:buClr>
                <a:schemeClr val="dk1"/>
              </a:buClr>
              <a:buSzPts val="1100"/>
              <a:buFont typeface="Arial"/>
              <a:buNone/>
            </a:pPr>
            <a:r>
              <a:rPr lang="en"/>
              <a:t>Ozu made his most famous film, </a:t>
            </a:r>
            <a:r>
              <a:rPr lang="en" u="sng">
                <a:solidFill>
                  <a:schemeClr val="accent5"/>
                </a:solidFill>
                <a:hlinkClick r:id="rId3">
                  <a:extLst>
                    <a:ext uri="{A12FA001-AC4F-418D-AE19-62706E023703}">
                      <ahyp:hlinkClr val="tx"/>
                    </a:ext>
                  </a:extLst>
                </a:hlinkClick>
              </a:rPr>
              <a:t>Tokyo Story</a:t>
            </a:r>
            <a:r>
              <a:rPr lang="en"/>
              <a:t>, in 1953 by further refining his 1930s classical style. It was his most moving film on his trademark theme –</a:t>
            </a:r>
            <a:r>
              <a:rPr b="1" lang="en"/>
              <a:t> the relationship between parent and child.</a:t>
            </a:r>
            <a:r>
              <a:rPr lang="en"/>
              <a:t> The story is about an old couple who decide to visit their children. Distracted by their own lives, their offspring are too busy to spend much time with their parents. On the train home, the mother becomes ill and later dies. The film closes with the father sitting alone in his home, missing his wife, but resigned to the fact that this is how life is. All the techniques illustrated in I Was Born, But… remain: </a:t>
            </a:r>
            <a:r>
              <a:rPr b="1" lang="en"/>
              <a:t>the camera is almost always below eye level (162), camera moves are sparse, intermediate spaces or “pillow shots” create narratively neutral, poised images between sequences. However, there is less humour than in I Was born, But…. Ozu’s classicism had become more sombre.”</a:t>
            </a:r>
            <a:endParaRPr b="1"/>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Introducing </a:t>
            </a:r>
            <a:r>
              <a:rPr lang="en" u="sng">
                <a:solidFill>
                  <a:schemeClr val="hlink"/>
                </a:solidFill>
                <a:hlinkClick r:id="rId3"/>
              </a:rPr>
              <a:t>Widescreen</a:t>
            </a:r>
            <a:r>
              <a:rPr lang="en"/>
              <a:t> (1:30 - 10:00)</a:t>
            </a:r>
            <a:endParaRPr/>
          </a:p>
        </p:txBody>
      </p:sp>
      <p:sp>
        <p:nvSpPr>
          <p:cNvPr id="79" name="Google Shape;79;p1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a:t>“Until 1953, the images of most international films were one-third wider than they were high, which was approximately the same shape as the canvases used by many Western landscape painters. Apart from the odd rare exception like Gance’s Napoleon (see pages 92–94) and Henri Chrétien’s experiment described below, every other film image conformed to this shape, the “Academy” ratio. In the 1950s Academy would be abandoned by filmmakers in the same way that silent cinema had been sidelined twenty-five years earlier and as a result film camera lenses, stock and even movie screens had to adapt. Industry bosses had been searching for ways to make cinema differ from television. Their solution was to make the screen bigger, more horizontal and “more epic”.</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3-D</a:t>
            </a:r>
            <a:endParaRPr/>
          </a:p>
        </p:txBody>
      </p:sp>
      <p:sp>
        <p:nvSpPr>
          <p:cNvPr id="85" name="Google Shape;85;p1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a:t>“The stereoscopic or “3-D” movie, which also emerged in the US during this period was a famous exception to this. It used a technique in which two adjacent cameras filmed a deep-staged scene from almost the same angle, approximately replicating how humans look at something with both eyes. But the approach did not catch on. Audiences rejected it (because of the awkwardness of the glasses) and 3–D films stopped being produced in 1955,”</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1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Melodrama</a:t>
            </a:r>
            <a:endParaRPr/>
          </a:p>
        </p:txBody>
      </p:sp>
      <p:sp>
        <p:nvSpPr>
          <p:cNvPr id="91" name="Google Shape;91;p19"/>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92500" lnSpcReduction="10000"/>
          </a:bodyPr>
          <a:lstStyle/>
          <a:p>
            <a:pPr indent="0" lvl="0" marL="0" rtl="0" algn="l">
              <a:spcBef>
                <a:spcPts val="0"/>
              </a:spcBef>
              <a:spcAft>
                <a:spcPts val="0"/>
              </a:spcAft>
              <a:buNone/>
            </a:pPr>
            <a:r>
              <a:rPr lang="en"/>
              <a:t>In modern usage, a melodrama is a dramatic work wherein the plot, which is typically sensational and designed to appeal strongly to the emotions, takes precedence over detailed characterization. Melodramas typically concentrate on dialogue, which is often bombastic or excessively sentimental, rather than action. Characters are often drawn and may appear stereotyped. Melodramas are typically set in the private sphere of the home, focusing on morality and family issues, love, and marriage, often with challenges from an outside source, such as a "temptress", a scoundrel, or an aristocratic villain. A melodrama on stage, filmed, or on television is usually accompanied by dramatic and suggestive music that offers cues to the audience of the drama being presented.</a:t>
            </a:r>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2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lang="en" sz="2220"/>
              <a:t>TENSION AND MELODRAMA IN AMERICA AND SOUTH ASIA</a:t>
            </a:r>
            <a:endParaRPr sz="2220"/>
          </a:p>
        </p:txBody>
      </p:sp>
      <p:sp>
        <p:nvSpPr>
          <p:cNvPr id="97" name="Google Shape;97;p20"/>
          <p:cNvSpPr txBox="1"/>
          <p:nvPr>
            <p:ph idx="1" type="body"/>
          </p:nvPr>
        </p:nvSpPr>
        <p:spPr>
          <a:xfrm>
            <a:off x="311700" y="1017725"/>
            <a:ext cx="8520600" cy="39435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a:t>The most important difference between Japanese and American cinema during this period cannot be found in mere analysis of their respective film styles. Rather, </a:t>
            </a:r>
            <a:r>
              <a:rPr b="1" lang="en"/>
              <a:t>the way those styles responded, in each country, to social change, must be examined. </a:t>
            </a:r>
            <a:r>
              <a:rPr lang="en"/>
              <a:t>It is central to this chapter’s argument that </a:t>
            </a:r>
            <a:r>
              <a:rPr b="1" lang="en"/>
              <a:t>1950s cinema reflected the tension of its times.</a:t>
            </a:r>
            <a:r>
              <a:rPr lang="en"/>
              <a:t> Whereas Ozu and Mizoguchi registered the tremendous impact of war and Prime Minister Yoshida’s modernization campaigns with caution and resignation, American filmmaking was much marked by the </a:t>
            </a:r>
            <a:r>
              <a:rPr b="1" lang="en"/>
              <a:t>strains of the Eisenhower era. Many US filmmakers were happy with the conventional, consumerist, optimistic picture of American life in the Eisenhower years and they created comparable filmic worlds.</a:t>
            </a:r>
            <a:r>
              <a:rPr lang="en"/>
              <a:t> A nostalgic winter musical, </a:t>
            </a:r>
            <a:r>
              <a:rPr lang="en" u="sng">
                <a:solidFill>
                  <a:schemeClr val="hlink"/>
                </a:solidFill>
                <a:hlinkClick r:id="rId3"/>
              </a:rPr>
              <a:t>White Christmas</a:t>
            </a:r>
            <a:r>
              <a:rPr lang="en"/>
              <a:t> (Michael Curtiz, USA),</a:t>
            </a:r>
            <a:r>
              <a:rPr lang="en"/>
              <a:t> was the top US box-office film of 1954, as was the feel-good island one, South Pacific (Joshua Logan, USA), four years later.</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2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lang="en" sz="2220"/>
              <a:t>TENSION AND MELODRAMA IN AMERICA AND SOUTH ASIA</a:t>
            </a:r>
            <a:endParaRPr sz="2220"/>
          </a:p>
        </p:txBody>
      </p:sp>
      <p:sp>
        <p:nvSpPr>
          <p:cNvPr id="103" name="Google Shape;103;p21"/>
          <p:cNvSpPr txBox="1"/>
          <p:nvPr>
            <p:ph idx="1" type="body"/>
          </p:nvPr>
        </p:nvSpPr>
        <p:spPr>
          <a:xfrm>
            <a:off x="311700" y="1017725"/>
            <a:ext cx="8520600" cy="3943500"/>
          </a:xfrm>
          <a:prstGeom prst="rect">
            <a:avLst/>
          </a:prstGeom>
        </p:spPr>
        <p:txBody>
          <a:bodyPr anchorCtr="0" anchor="t" bIns="91425" lIns="91425" spcFirstLastPara="1" rIns="91425" wrap="square" tIns="91425">
            <a:normAutofit lnSpcReduction="20000"/>
          </a:bodyPr>
          <a:lstStyle/>
          <a:p>
            <a:pPr indent="0" lvl="0" marL="0" rtl="0" algn="l">
              <a:spcBef>
                <a:spcPts val="0"/>
              </a:spcBef>
              <a:spcAft>
                <a:spcPts val="1200"/>
              </a:spcAft>
              <a:buNone/>
            </a:pPr>
            <a:r>
              <a:rPr lang="en"/>
              <a:t>However, America’s key filmmakers could not ignore that the emergence of the “teenager” and the paranoia of the </a:t>
            </a:r>
            <a:r>
              <a:rPr b="1" lang="en"/>
              <a:t>new “cold” war with the USSR</a:t>
            </a:r>
            <a:r>
              <a:rPr lang="en"/>
              <a:t> made their country </a:t>
            </a:r>
            <a:r>
              <a:rPr b="1" lang="en"/>
              <a:t>much less cohesive than it appeared</a:t>
            </a:r>
            <a:r>
              <a:rPr lang="en"/>
              <a:t>. Secondly and more intriguingly, they could not fail to grasp that US cinema’s tentative maturity of the late 1940s and early 1950s was opening up new schema and novel ways of writing and shooting scenes, which would not go away. </a:t>
            </a:r>
            <a:r>
              <a:rPr b="1" lang="en"/>
              <a:t>Situations could be staged in depth with more dramatic complexity, acting could be rawer and edgier, lighting could be more natural and happy endings were not the only route to box-office success, filmmakers tried to accommodate both philosophies.</a:t>
            </a:r>
            <a:r>
              <a:rPr lang="en"/>
              <a:t> They attempted to embrace the Eisenhower vision and stem the flow of dwindling audiences, by ensuring that their films were more entertaining and colourful than ever before. But at the same time, they wanted them to be psychologically and socially honest. As a result, their work was bursting at the seams during the seven years between 1953 and 1959.</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