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schemas.openxmlformats.org/officeDocument/2006/relationships/slide" Target="slides/slide19.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c5402d45fa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c5402d45fa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c5402d45fa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c5402d45fa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c5402d45fa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c5402d45fa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c5402d45fa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c5402d45fa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c5402d45fa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c5402d45fa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c5402d45fa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c5402d45fa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c5402d45fa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c5402d45fa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c5402d45fa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c5402d45fa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c5402d45fa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c5402d45fa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c5402d45fa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c5402d45fa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c5402d45f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c5402d45f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c5402d45f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c5402d45f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5402d45fa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5402d45fa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c5402d45fa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c5402d45fa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c5402d45fa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c5402d45fa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c5402d45fa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c5402d45fa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c5402d45fa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c5402d45fa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c5402d45fa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c5402d45fa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s://www.youtube.com/watch?v=dgHuml4-8nU&amp;t=141s&amp;ab_channel=ArtHouseMedi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History and Principles of Moving Image and Animation</a:t>
            </a:r>
            <a:endParaRPr/>
          </a:p>
          <a:p>
            <a:pPr indent="0" lvl="0" marL="0" rtl="0" algn="ctr">
              <a:spcBef>
                <a:spcPts val="0"/>
              </a:spcBef>
              <a:spcAft>
                <a:spcPts val="0"/>
              </a:spcAft>
              <a:buNone/>
            </a:pPr>
            <a:r>
              <a:rPr lang="en"/>
              <a:t>[COVA133]</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rPr lang="en"/>
              <a:t>Birzeit University, Spring Semester</a:t>
            </a:r>
            <a:endParaRPr/>
          </a:p>
          <a:p>
            <a:pPr indent="0" lvl="0" marL="0" rtl="0" algn="ctr">
              <a:spcBef>
                <a:spcPts val="0"/>
              </a:spcBef>
              <a:spcAft>
                <a:spcPts val="0"/>
              </a:spcAft>
              <a:buNone/>
            </a:pPr>
            <a:r>
              <a:rPr lang="en"/>
              <a:t>2020-2021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Film Analysis</a:t>
            </a:r>
            <a:endParaRPr/>
          </a:p>
        </p:txBody>
      </p:sp>
      <p:sp>
        <p:nvSpPr>
          <p:cNvPr id="108" name="Google Shape;108;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Mise-en-scene / Cinematography / Staging</a:t>
            </a:r>
            <a:endParaRPr/>
          </a:p>
          <a:p>
            <a:pPr indent="-342900" lvl="0" marL="457200" rtl="0" algn="l">
              <a:spcBef>
                <a:spcPts val="0"/>
              </a:spcBef>
              <a:spcAft>
                <a:spcPts val="0"/>
              </a:spcAft>
              <a:buSzPts val="1800"/>
              <a:buChar char="-"/>
            </a:pPr>
            <a:r>
              <a:rPr lang="en"/>
              <a:t>POV</a:t>
            </a:r>
            <a:endParaRPr/>
          </a:p>
          <a:p>
            <a:pPr indent="-342900" lvl="0" marL="457200" rtl="0" algn="l">
              <a:spcBef>
                <a:spcPts val="0"/>
              </a:spcBef>
              <a:spcAft>
                <a:spcPts val="0"/>
              </a:spcAft>
              <a:buSzPts val="1800"/>
              <a:buChar char="-"/>
            </a:pPr>
            <a:r>
              <a:rPr lang="en"/>
              <a:t>Narrative Structures and Film terminology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3"/>
          <p:cNvSpPr txBox="1"/>
          <p:nvPr>
            <p:ph type="title"/>
          </p:nvPr>
        </p:nvSpPr>
        <p:spPr>
          <a:xfrm>
            <a:off x="311700" y="521225"/>
            <a:ext cx="8520600" cy="974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“How can I do this differently?”</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t>
            </a:r>
            <a:r>
              <a:rPr lang="en"/>
              <a:t>The ability of a shot to be about both what it objectively photographs – what is in front of the camera – and about the subjectivity of its maker explains the alluring dualism at the heart of cinema.”</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2500"/>
              <a:t>“Whatever their ways of dreaming up ideas, filmmakers seldom do so in isolation”.</a:t>
            </a:r>
            <a:endParaRPr sz="42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6"/>
          <p:cNvSpPr txBox="1"/>
          <p:nvPr>
            <p:ph type="title"/>
          </p:nvPr>
        </p:nvSpPr>
        <p:spPr>
          <a:xfrm>
            <a:off x="311700" y="445025"/>
            <a:ext cx="8520600" cy="3966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The Bubble Scene</a:t>
            </a:r>
            <a:endParaRPr b="1"/>
          </a:p>
          <a:p>
            <a:pPr indent="-406400" lvl="0" marL="457200" rtl="0" algn="l">
              <a:spcBef>
                <a:spcPts val="0"/>
              </a:spcBef>
              <a:spcAft>
                <a:spcPts val="0"/>
              </a:spcAft>
              <a:buSzPts val="2800"/>
              <a:buChar char="-"/>
            </a:pPr>
            <a:r>
              <a:rPr i="1" lang="en"/>
              <a:t>Odd Man Out</a:t>
            </a:r>
            <a:r>
              <a:rPr lang="en"/>
              <a:t> (</a:t>
            </a:r>
            <a:r>
              <a:rPr lang="en"/>
              <a:t>1946) British movie by </a:t>
            </a:r>
            <a:r>
              <a:rPr lang="en"/>
              <a:t>Carol Reed</a:t>
            </a:r>
            <a:endParaRPr/>
          </a:p>
          <a:p>
            <a:pPr indent="0" lvl="0" marL="457200" rtl="0" algn="l">
              <a:spcBef>
                <a:spcPts val="0"/>
              </a:spcBef>
              <a:spcAft>
                <a:spcPts val="0"/>
              </a:spcAft>
              <a:buNone/>
            </a:pPr>
            <a:r>
              <a:t/>
            </a:r>
            <a:endParaRPr/>
          </a:p>
          <a:p>
            <a:pPr indent="-406400" lvl="0" marL="457200" rtl="0" algn="l">
              <a:spcBef>
                <a:spcPts val="0"/>
              </a:spcBef>
              <a:spcAft>
                <a:spcPts val="0"/>
              </a:spcAft>
              <a:buSzPts val="2800"/>
              <a:buChar char="-"/>
            </a:pPr>
            <a:r>
              <a:rPr i="1" lang="en"/>
              <a:t>Deux au trois choses que je sais d’elle/Two of Three Things I know About Her</a:t>
            </a:r>
            <a:r>
              <a:rPr lang="en"/>
              <a:t> (1967) by Jean Luc Godard </a:t>
            </a:r>
            <a:endParaRPr/>
          </a:p>
          <a:p>
            <a:pPr indent="0" lvl="0" marL="457200" rtl="0" algn="l">
              <a:spcBef>
                <a:spcPts val="0"/>
              </a:spcBef>
              <a:spcAft>
                <a:spcPts val="0"/>
              </a:spcAft>
              <a:buNone/>
            </a:pPr>
            <a:r>
              <a:t/>
            </a:r>
            <a:endParaRPr/>
          </a:p>
          <a:p>
            <a:pPr indent="-406400" lvl="0" marL="457200" rtl="0" algn="l">
              <a:spcBef>
                <a:spcPts val="0"/>
              </a:spcBef>
              <a:spcAft>
                <a:spcPts val="0"/>
              </a:spcAft>
              <a:buSzPts val="2800"/>
              <a:buChar char="-"/>
            </a:pPr>
            <a:r>
              <a:rPr i="1" lang="en"/>
              <a:t>Taxi Driver </a:t>
            </a:r>
            <a:r>
              <a:rPr lang="en"/>
              <a:t>(1976) by </a:t>
            </a:r>
            <a:r>
              <a:rPr lang="en"/>
              <a:t>Martin Scorsese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Watch Clip from </a:t>
            </a:r>
            <a:r>
              <a:rPr i="1" lang="en"/>
              <a:t>The Story of Film</a:t>
            </a:r>
            <a:endParaRPr i="1"/>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1820"/>
              <a:t>“The German philosopher Georg Hegel argued that art is a kind of </a:t>
            </a:r>
            <a:r>
              <a:rPr b="1" lang="en" sz="1820" u="sng"/>
              <a:t>language</a:t>
            </a:r>
            <a:r>
              <a:rPr lang="en" sz="1820"/>
              <a:t>, a dialogue between the artwork and its audience. Later, Heinrich Wofflin extended Hegel’s thoughts to argue that the language of </a:t>
            </a:r>
            <a:r>
              <a:rPr b="1" lang="en" sz="1820" u="sng"/>
              <a:t>art is the result of the ideas and technologies of its time</a:t>
            </a:r>
            <a:r>
              <a:rPr lang="en" sz="1820"/>
              <a:t>. John Ruskin shifted focus by saying that art has a </a:t>
            </a:r>
            <a:r>
              <a:rPr b="1" lang="en" sz="1820" u="sng"/>
              <a:t>moral obligation to society</a:t>
            </a:r>
            <a:r>
              <a:rPr lang="en" sz="1820"/>
              <a:t>. More recently, scientist Richard Dawkins in his famous book The Selfish Gene changed the terms of the debate again, comparing art neither to a language which evolves through one artist influencing another nor to a moral system, but to genetics. </a:t>
            </a:r>
            <a:r>
              <a:rPr b="1" lang="en" sz="1820" u="sng"/>
              <a:t>Just as biological units are genes, so the units of art and culture are “memes”,</a:t>
            </a:r>
            <a:r>
              <a:rPr lang="en" sz="1820"/>
              <a:t> wrote Dawkins. Just as genes replicate and evolve, so do memes. Occasionally memes take off, as when everyone is suddenly singing a catchy pop song, or when many of the films made in the mid 1990s in the West seemed to be versions of American director Quentin Tarantino’s Reservoir Dogs (1991) or Pulp Fiction (1993).”</a:t>
            </a:r>
            <a:endParaRPr sz="152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320"/>
              <a:t>“There were epochs when cinema did indeed reflect the great moral issues of its day, such as in Europe after the Second World War, but France in the 1920s film’s technical and formal qualities were to the fore; in Japan in the 1930s, spatial concerns were central to some directors; and in the works of the Russians Andrei Tarkovsky and Alexander Sokurov, the spiritual and religious aspects were what counted. These differences are not a matter of content – what was in front of the lens or what the story is about – but of what film actually is and what role it plays in human life.”</a:t>
            </a:r>
            <a:endParaRPr sz="232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30"/>
          <p:cNvSpPr txBox="1"/>
          <p:nvPr>
            <p:ph type="title"/>
          </p:nvPr>
        </p:nvSpPr>
        <p:spPr>
          <a:xfrm>
            <a:off x="418575" y="1197600"/>
            <a:ext cx="8520600" cy="27483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SzPts val="990"/>
              <a:buNone/>
            </a:pPr>
            <a:r>
              <a:rPr lang="en" sz="2140"/>
              <a:t>“E.H. Gombrich wrote in his introduction to The Story of Art, “There is no such thing as Art, there are only artists.” </a:t>
            </a:r>
            <a:endParaRPr sz="2140"/>
          </a:p>
          <a:p>
            <a:pPr indent="0" lvl="0" marL="0" rtl="0" algn="l">
              <a:spcBef>
                <a:spcPts val="0"/>
              </a:spcBef>
              <a:spcAft>
                <a:spcPts val="0"/>
              </a:spcAft>
              <a:buSzPts val="990"/>
              <a:buNone/>
            </a:pPr>
            <a:r>
              <a:t/>
            </a:r>
            <a:endParaRPr sz="2140"/>
          </a:p>
          <a:p>
            <a:pPr indent="0" lvl="0" marL="0" rtl="0" algn="l">
              <a:spcBef>
                <a:spcPts val="0"/>
              </a:spcBef>
              <a:spcAft>
                <a:spcPts val="0"/>
              </a:spcAft>
              <a:buSzPts val="990"/>
              <a:buNone/>
            </a:pPr>
            <a:r>
              <a:rPr lang="en" sz="2140"/>
              <a:t>“schema plus correction”, but I would prefer the word “variation”. His point is that for an artform to evolve, original images can’t always be copied slavishly. They should be adjusted according to new technical possibilities, changing storytelling fashions, political ideas, emotional trends, etc”</a:t>
            </a:r>
            <a:endParaRPr sz="214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31"/>
          <p:cNvSpPr txBox="1"/>
          <p:nvPr>
            <p:ph type="title"/>
          </p:nvPr>
        </p:nvSpPr>
        <p:spPr>
          <a:xfrm>
            <a:off x="311700" y="2150850"/>
            <a:ext cx="8520600" cy="841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a:t>Watch </a:t>
            </a:r>
            <a:r>
              <a:rPr i="1" lang="en"/>
              <a:t>The Red Balloon</a:t>
            </a:r>
            <a:r>
              <a:rPr lang="en"/>
              <a:t> (1956) by Albert Lamorisse</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 u="sng">
                <a:solidFill>
                  <a:schemeClr val="hlink"/>
                </a:solidFill>
                <a:hlinkClick r:id="rId3"/>
              </a:rPr>
              <a:t>https://www.youtube.com/watch?v=dgHuml4-8nU&amp;t=141s&amp;ab_channel=ArtHouseMedia</a:t>
            </a:r>
            <a:endParaRPr/>
          </a:p>
          <a:p>
            <a:pPr indent="0" lvl="0" marL="0" rtl="0" algn="ctr">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Preface</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This course explores the history of motion pictures and animation, the impact of the social, economic and cultural context that contributed to the development of the documentary and fiction approaches in addition to the impact of technology on entertainment industries in relation to different cultural and geographical perspectives.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Objectives of the Course:</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35915" lvl="0" marL="457200" rtl="0" algn="l">
              <a:lnSpc>
                <a:spcPct val="95000"/>
              </a:lnSpc>
              <a:spcBef>
                <a:spcPts val="0"/>
              </a:spcBef>
              <a:spcAft>
                <a:spcPts val="0"/>
              </a:spcAft>
              <a:buSzPts val="1690"/>
              <a:buChar char="●"/>
            </a:pPr>
            <a:r>
              <a:rPr lang="en" sz="1690"/>
              <a:t>Introduce students to film aesthetics through the analysis of film form and style.</a:t>
            </a:r>
            <a:endParaRPr sz="1690"/>
          </a:p>
          <a:p>
            <a:pPr indent="-335915" lvl="0" marL="457200" rtl="0" algn="l">
              <a:lnSpc>
                <a:spcPct val="95000"/>
              </a:lnSpc>
              <a:spcBef>
                <a:spcPts val="0"/>
              </a:spcBef>
              <a:spcAft>
                <a:spcPts val="0"/>
              </a:spcAft>
              <a:buSzPts val="1690"/>
              <a:buChar char="●"/>
            </a:pPr>
            <a:r>
              <a:rPr lang="en" sz="1690"/>
              <a:t>Provide students with the historical background of the development of film style and movements in relation to the historical, geographic, political, social, technological and economic context they were made in. </a:t>
            </a:r>
            <a:endParaRPr sz="1690"/>
          </a:p>
          <a:p>
            <a:pPr indent="-335915" lvl="0" marL="457200" rtl="0" algn="l">
              <a:lnSpc>
                <a:spcPct val="95000"/>
              </a:lnSpc>
              <a:spcBef>
                <a:spcPts val="0"/>
              </a:spcBef>
              <a:spcAft>
                <a:spcPts val="0"/>
              </a:spcAft>
              <a:buSzPts val="1690"/>
              <a:buChar char="●"/>
            </a:pPr>
            <a:r>
              <a:rPr lang="en" sz="1690"/>
              <a:t>Understand form as an extension of content by looking at the conventions of narrative film, employment of formal techniques like the close-up, point of view, editing, framing and the use of sound which all function within particular filmic contexts and within film’s systemic languages.</a:t>
            </a:r>
            <a:endParaRPr sz="1690"/>
          </a:p>
          <a:p>
            <a:pPr indent="-335915" lvl="0" marL="457200" rtl="0" algn="l">
              <a:lnSpc>
                <a:spcPct val="95000"/>
              </a:lnSpc>
              <a:spcBef>
                <a:spcPts val="0"/>
              </a:spcBef>
              <a:spcAft>
                <a:spcPts val="0"/>
              </a:spcAft>
              <a:buSzPts val="1690"/>
              <a:buChar char="●"/>
            </a:pPr>
            <a:r>
              <a:rPr lang="en" sz="1690"/>
              <a:t>Understand film in its relationship with the construction of reality.</a:t>
            </a:r>
            <a:endParaRPr sz="1690"/>
          </a:p>
          <a:p>
            <a:pPr indent="-335915" lvl="0" marL="457200" rtl="0" algn="l">
              <a:lnSpc>
                <a:spcPct val="95000"/>
              </a:lnSpc>
              <a:spcBef>
                <a:spcPts val="0"/>
              </a:spcBef>
              <a:spcAft>
                <a:spcPts val="0"/>
              </a:spcAft>
              <a:buSzPts val="1690"/>
              <a:buChar char="●"/>
            </a:pPr>
            <a:r>
              <a:rPr lang="en" sz="1690"/>
              <a:t>Understand film as a creative medium</a:t>
            </a:r>
            <a:endParaRPr sz="1690"/>
          </a:p>
          <a:p>
            <a:pPr indent="-335915" lvl="0" marL="457200" rtl="0" algn="l">
              <a:lnSpc>
                <a:spcPct val="95000"/>
              </a:lnSpc>
              <a:spcBef>
                <a:spcPts val="0"/>
              </a:spcBef>
              <a:spcAft>
                <a:spcPts val="0"/>
              </a:spcAft>
              <a:buSzPts val="1690"/>
              <a:buChar char="●"/>
            </a:pPr>
            <a:r>
              <a:rPr lang="en" sz="1690"/>
              <a:t>Expose students to World Cinema beyond Hollywood and Europe</a:t>
            </a:r>
            <a:endParaRPr sz="169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30813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990"/>
              <a:buFont typeface="Arial"/>
              <a:buNone/>
            </a:pPr>
            <a:r>
              <a:rPr lang="en" sz="1890"/>
              <a:t>What techniques were available to the artists of any period? How did they use and expand those techniques? How did art evolve as a result? </a:t>
            </a:r>
            <a:endParaRPr sz="342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228600" lvl="0" marL="457200" rtl="0" algn="l">
              <a:lnSpc>
                <a:spcPct val="130000"/>
              </a:lnSpc>
              <a:spcBef>
                <a:spcPts val="0"/>
              </a:spcBef>
              <a:spcAft>
                <a:spcPts val="0"/>
              </a:spcAft>
              <a:buSzPct val="57500"/>
              <a:buNone/>
            </a:pPr>
            <a:r>
              <a:rPr lang="en" sz="4000"/>
              <a:t>Course Literature</a:t>
            </a:r>
            <a:endParaRPr sz="4000"/>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74650" lvl="0" marL="457200" rtl="0" algn="l">
              <a:lnSpc>
                <a:spcPct val="130000"/>
              </a:lnSpc>
              <a:spcBef>
                <a:spcPts val="0"/>
              </a:spcBef>
              <a:spcAft>
                <a:spcPts val="0"/>
              </a:spcAft>
              <a:buClr>
                <a:schemeClr val="dk1"/>
              </a:buClr>
              <a:buSzPts val="2300"/>
              <a:buChar char="-"/>
            </a:pPr>
            <a:r>
              <a:rPr i="1" lang="en" sz="2300">
                <a:solidFill>
                  <a:schemeClr val="dk1"/>
                </a:solidFill>
                <a:highlight>
                  <a:srgbClr val="FFFFFF"/>
                </a:highlight>
              </a:rPr>
              <a:t>The story of film: an odyssey (2012) by Mark Cousins</a:t>
            </a:r>
            <a:r>
              <a:rPr lang="en" sz="2300">
                <a:solidFill>
                  <a:schemeClr val="dk1"/>
                </a:solidFill>
                <a:highlight>
                  <a:srgbClr val="FFFFFF"/>
                </a:highlight>
              </a:rPr>
              <a:t>.</a:t>
            </a:r>
            <a:endParaRPr sz="2300">
              <a:solidFill>
                <a:schemeClr val="dk1"/>
              </a:solidFill>
              <a:highlight>
                <a:srgbClr val="FFFFFF"/>
              </a:highlight>
            </a:endParaRPr>
          </a:p>
          <a:p>
            <a:pPr indent="-374650" lvl="0" marL="457200" rtl="0" algn="l">
              <a:lnSpc>
                <a:spcPct val="130000"/>
              </a:lnSpc>
              <a:spcBef>
                <a:spcPts val="0"/>
              </a:spcBef>
              <a:spcAft>
                <a:spcPts val="0"/>
              </a:spcAft>
              <a:buClr>
                <a:schemeClr val="dk1"/>
              </a:buClr>
              <a:buSzPts val="2300"/>
              <a:buChar char="-"/>
            </a:pPr>
            <a:r>
              <a:rPr i="1" lang="en" sz="2300">
                <a:solidFill>
                  <a:schemeClr val="dk1"/>
                </a:solidFill>
                <a:highlight>
                  <a:srgbClr val="FFFFFF"/>
                </a:highlight>
              </a:rPr>
              <a:t>Film Art: an Introduction</a:t>
            </a:r>
            <a:r>
              <a:rPr lang="en" sz="2300">
                <a:solidFill>
                  <a:schemeClr val="dk1"/>
                </a:solidFill>
                <a:highlight>
                  <a:srgbClr val="FFFFFF"/>
                </a:highlight>
              </a:rPr>
              <a:t> (2017) by David Bordwell, Kristin Thompson and Jeff Smith</a:t>
            </a:r>
            <a:endParaRPr sz="2300">
              <a:solidFill>
                <a:schemeClr val="dk1"/>
              </a:solidFill>
              <a:highlight>
                <a:srgbClr val="FFFFFF"/>
              </a:highlight>
            </a:endParaRPr>
          </a:p>
          <a:p>
            <a:pPr indent="-374650" lvl="0" marL="457200" rtl="0" algn="l">
              <a:lnSpc>
                <a:spcPct val="130000"/>
              </a:lnSpc>
              <a:spcBef>
                <a:spcPts val="0"/>
              </a:spcBef>
              <a:spcAft>
                <a:spcPts val="0"/>
              </a:spcAft>
              <a:buClr>
                <a:schemeClr val="dk1"/>
              </a:buClr>
              <a:buSzPts val="2300"/>
              <a:buChar char="-"/>
            </a:pPr>
            <a:r>
              <a:rPr i="1" lang="en" sz="2300">
                <a:solidFill>
                  <a:schemeClr val="dk1"/>
                </a:solidFill>
                <a:highlight>
                  <a:srgbClr val="FFFFFF"/>
                </a:highlight>
              </a:rPr>
              <a:t>Film History: an Introduction</a:t>
            </a:r>
            <a:r>
              <a:rPr lang="en" sz="2300">
                <a:solidFill>
                  <a:schemeClr val="dk1"/>
                </a:solidFill>
                <a:highlight>
                  <a:srgbClr val="FFFFFF"/>
                </a:highlight>
              </a:rPr>
              <a:t> (2003) by Krisin Thompson and David Bordwell </a:t>
            </a:r>
            <a:endParaRPr sz="2300">
              <a:solidFill>
                <a:schemeClr val="dk1"/>
              </a:solidFill>
              <a:highlight>
                <a:srgbClr val="FFFFFF"/>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Clr>
                <a:schemeClr val="dk1"/>
              </a:buClr>
              <a:buSzPct val="38976"/>
              <a:buFont typeface="Arial"/>
              <a:buNone/>
            </a:pPr>
            <a:r>
              <a:rPr lang="en" sz="2822"/>
              <a:t>SILENT</a:t>
            </a:r>
            <a:endParaRPr sz="4022"/>
          </a:p>
        </p:txBody>
      </p:sp>
      <p:sp>
        <p:nvSpPr>
          <p:cNvPr id="84" name="Google Shape;84;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600">
                <a:solidFill>
                  <a:schemeClr val="dk1"/>
                </a:solidFill>
              </a:rPr>
              <a:t>1 TECHNICAL THRILL (1895–1903)</a:t>
            </a:r>
            <a:endParaRPr sz="1600">
              <a:solidFill>
                <a:schemeClr val="dk1"/>
              </a:solidFill>
            </a:endParaRPr>
          </a:p>
          <a:p>
            <a:pPr indent="0" lvl="0" marL="0" rtl="0" algn="l">
              <a:spcBef>
                <a:spcPts val="0"/>
              </a:spcBef>
              <a:spcAft>
                <a:spcPts val="0"/>
              </a:spcAft>
              <a:buClr>
                <a:schemeClr val="dk1"/>
              </a:buClr>
              <a:buSzPts val="1100"/>
              <a:buFont typeface="Arial"/>
              <a:buNone/>
            </a:pPr>
            <a:r>
              <a:rPr lang="en" sz="1600">
                <a:solidFill>
                  <a:schemeClr val="dk1"/>
                </a:solidFill>
              </a:rPr>
              <a:t>The sensations of the first movies</a:t>
            </a:r>
            <a:endParaRPr sz="1600">
              <a:solidFill>
                <a:schemeClr val="dk1"/>
              </a:solidFill>
            </a:endParaRPr>
          </a:p>
          <a:p>
            <a:pPr indent="0" lvl="0" marL="0" rtl="0" algn="l">
              <a:spcBef>
                <a:spcPts val="0"/>
              </a:spcBef>
              <a:spcAft>
                <a:spcPts val="0"/>
              </a:spcAft>
              <a:buClr>
                <a:schemeClr val="dk1"/>
              </a:buClr>
              <a:buSzPts val="1100"/>
              <a:buFont typeface="Arial"/>
              <a:buNone/>
            </a:pPr>
            <a:r>
              <a:rPr lang="en" sz="1600">
                <a:solidFill>
                  <a:schemeClr val="dk1"/>
                </a:solidFill>
              </a:rPr>
              <a:t>How the first filmmakers devised shots, cuts, close-ups and camera moves.</a:t>
            </a:r>
            <a:endParaRPr sz="1600">
              <a:solidFill>
                <a:schemeClr val="dk1"/>
              </a:solidFill>
            </a:endParaRPr>
          </a:p>
          <a:p>
            <a:pPr indent="0" lvl="0" marL="0" rtl="0" algn="l">
              <a:spcBef>
                <a:spcPts val="0"/>
              </a:spcBef>
              <a:spcAft>
                <a:spcPts val="0"/>
              </a:spcAft>
              <a:buClr>
                <a:schemeClr val="dk1"/>
              </a:buClr>
              <a:buSzPts val="1100"/>
              <a:buFont typeface="Arial"/>
              <a:buNone/>
            </a:pPr>
            <a:r>
              <a:t/>
            </a:r>
            <a:endParaRPr sz="1600">
              <a:solidFill>
                <a:schemeClr val="dk1"/>
              </a:solidFill>
            </a:endParaRPr>
          </a:p>
          <a:p>
            <a:pPr indent="0" lvl="0" marL="0" rtl="0" algn="l">
              <a:spcBef>
                <a:spcPts val="0"/>
              </a:spcBef>
              <a:spcAft>
                <a:spcPts val="0"/>
              </a:spcAft>
              <a:buClr>
                <a:schemeClr val="dk1"/>
              </a:buClr>
              <a:buSzPts val="1100"/>
              <a:buFont typeface="Arial"/>
              <a:buNone/>
            </a:pPr>
            <a:r>
              <a:rPr lang="en" sz="1600">
                <a:solidFill>
                  <a:schemeClr val="dk1"/>
                </a:solidFill>
              </a:rPr>
              <a:t>2 THE EARLY POWER OF STORY (1903–18)</a:t>
            </a:r>
            <a:endParaRPr sz="1600">
              <a:solidFill>
                <a:schemeClr val="dk1"/>
              </a:solidFill>
            </a:endParaRPr>
          </a:p>
          <a:p>
            <a:pPr indent="0" lvl="0" marL="0" rtl="0" algn="l">
              <a:spcBef>
                <a:spcPts val="0"/>
              </a:spcBef>
              <a:spcAft>
                <a:spcPts val="0"/>
              </a:spcAft>
              <a:buClr>
                <a:schemeClr val="dk1"/>
              </a:buClr>
              <a:buSzPts val="1100"/>
              <a:buFont typeface="Arial"/>
              <a:buNone/>
            </a:pPr>
            <a:r>
              <a:rPr lang="en" sz="1600">
                <a:solidFill>
                  <a:schemeClr val="dk1"/>
                </a:solidFill>
              </a:rPr>
              <a:t>How thrill became narrative</a:t>
            </a:r>
            <a:endParaRPr sz="1600">
              <a:solidFill>
                <a:schemeClr val="dk1"/>
              </a:solidFill>
            </a:endParaRPr>
          </a:p>
          <a:p>
            <a:pPr indent="0" lvl="0" marL="0" rtl="0" algn="l">
              <a:spcBef>
                <a:spcPts val="0"/>
              </a:spcBef>
              <a:spcAft>
                <a:spcPts val="0"/>
              </a:spcAft>
              <a:buClr>
                <a:schemeClr val="dk1"/>
              </a:buClr>
              <a:buSzPts val="1100"/>
              <a:buFont typeface="Arial"/>
              <a:buNone/>
            </a:pPr>
            <a:r>
              <a:rPr lang="en" sz="1600">
                <a:solidFill>
                  <a:schemeClr val="dk1"/>
                </a:solidFill>
              </a:rPr>
              <a:t>The emergence of Hollywood, the star system and the first great directors.”</a:t>
            </a:r>
            <a:endParaRPr sz="1600">
              <a:solidFill>
                <a:schemeClr val="dk1"/>
              </a:solidFill>
            </a:endParaRPr>
          </a:p>
          <a:p>
            <a:pPr indent="0" lvl="0" marL="0" rtl="0" algn="l">
              <a:spcBef>
                <a:spcPts val="0"/>
              </a:spcBef>
              <a:spcAft>
                <a:spcPts val="0"/>
              </a:spcAft>
              <a:buClr>
                <a:schemeClr val="dk1"/>
              </a:buClr>
              <a:buSzPts val="1100"/>
              <a:buFont typeface="Arial"/>
              <a:buNone/>
            </a:pPr>
            <a:r>
              <a:t/>
            </a:r>
            <a:endParaRPr sz="1600">
              <a:solidFill>
                <a:schemeClr val="dk1"/>
              </a:solidFill>
            </a:endParaRPr>
          </a:p>
          <a:p>
            <a:pPr indent="0" lvl="0" marL="0" rtl="0" algn="l">
              <a:spcBef>
                <a:spcPts val="0"/>
              </a:spcBef>
              <a:spcAft>
                <a:spcPts val="0"/>
              </a:spcAft>
              <a:buClr>
                <a:schemeClr val="dk1"/>
              </a:buClr>
              <a:buSzPts val="1100"/>
              <a:buFont typeface="Arial"/>
              <a:buNone/>
            </a:pPr>
            <a:r>
              <a:rPr lang="en" sz="1600">
                <a:solidFill>
                  <a:schemeClr val="dk1"/>
                </a:solidFill>
              </a:rPr>
              <a:t>3 THE WORLD EXPANSION OF STYLE (1918–28)</a:t>
            </a:r>
            <a:endParaRPr sz="1600">
              <a:solidFill>
                <a:schemeClr val="dk1"/>
              </a:solidFill>
            </a:endParaRPr>
          </a:p>
          <a:p>
            <a:pPr indent="0" lvl="0" marL="0" rtl="0" algn="l">
              <a:spcBef>
                <a:spcPts val="0"/>
              </a:spcBef>
              <a:spcAft>
                <a:spcPts val="0"/>
              </a:spcAft>
              <a:buClr>
                <a:schemeClr val="dk1"/>
              </a:buClr>
              <a:buSzPts val="1100"/>
              <a:buFont typeface="Arial"/>
              <a:buNone/>
            </a:pPr>
            <a:r>
              <a:rPr lang="en" sz="1600">
                <a:solidFill>
                  <a:schemeClr val="dk1"/>
                </a:solidFill>
              </a:rPr>
              <a:t>Movie factories and personal vision</a:t>
            </a:r>
            <a:endParaRPr sz="1600">
              <a:solidFill>
                <a:schemeClr val="dk1"/>
              </a:solidFill>
            </a:endParaRPr>
          </a:p>
          <a:p>
            <a:pPr indent="0" lvl="0" marL="0" rtl="0" algn="l">
              <a:spcBef>
                <a:spcPts val="0"/>
              </a:spcBef>
              <a:spcAft>
                <a:spcPts val="0"/>
              </a:spcAft>
              <a:buClr>
                <a:schemeClr val="dk1"/>
              </a:buClr>
              <a:buSzPts val="1100"/>
              <a:buFont typeface="Arial"/>
              <a:buNone/>
            </a:pPr>
            <a:r>
              <a:rPr lang="en" sz="1600">
                <a:solidFill>
                  <a:schemeClr val="dk1"/>
                </a:solidFill>
              </a:rPr>
              <a:t>Mainstream filmmaking and its dissidents in Germany, France, America and the Soviet Union</a:t>
            </a:r>
            <a:endParaRPr sz="23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Font typeface="Arial"/>
              <a:buNone/>
            </a:pPr>
            <a:r>
              <a:rPr lang="en" sz="2500"/>
              <a:t>SOUND</a:t>
            </a:r>
            <a:endParaRPr sz="2500"/>
          </a:p>
        </p:txBody>
      </p:sp>
      <p:sp>
        <p:nvSpPr>
          <p:cNvPr id="90" name="Google Shape;90;p19"/>
          <p:cNvSpPr txBox="1"/>
          <p:nvPr>
            <p:ph idx="1" type="body"/>
          </p:nvPr>
        </p:nvSpPr>
        <p:spPr>
          <a:xfrm>
            <a:off x="311700" y="863550"/>
            <a:ext cx="8520600" cy="34164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4 JAPANESE CLASSICISM AND HOLLYWOOD ROMANCE (1928–45)</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Cinema enters a golden age</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Movie genres, Japanese masters and depth staging.</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5 THE DEVASTATION OF WAR AND A NEW MOVIE LANGUAGE (1945–52)</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The spread of realism in world cinema</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Italy leads the way, world cinema follows and Hollywood’s vision darkens.</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6 THE SWOLLEN STORY (1952–58)</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Rage and symbolism in 1950s filmmaking</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Widescreen, international melodrama and new, early-modernist directors.</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7 THE EXPLODED STORY (1958–69)</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“The breakdown of romantic cinema and the coming of modernism”</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A series of new waves transform innovative filmmaking on every continent.</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t/>
            </a:r>
            <a:endParaRPr sz="1600">
              <a:solidFill>
                <a:schemeClr val="dk1"/>
              </a:solidFill>
            </a:endParaRPr>
          </a:p>
          <a:p>
            <a:pPr indent="0" lvl="0" marL="0" rtl="0" algn="l">
              <a:lnSpc>
                <a:spcPct val="95000"/>
              </a:lnSpc>
              <a:spcBef>
                <a:spcPts val="0"/>
              </a:spcBef>
              <a:spcAft>
                <a:spcPts val="1200"/>
              </a:spcAft>
              <a:buSzPts val="275"/>
              <a:buNone/>
            </a:pPr>
            <a:r>
              <a:t/>
            </a:r>
            <a:endParaRPr sz="1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SOUND</a:t>
            </a:r>
            <a:endParaRPr/>
          </a:p>
        </p:txBody>
      </p:sp>
      <p:sp>
        <p:nvSpPr>
          <p:cNvPr id="96" name="Google Shape;96;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8 FREEDOM AND WANT SEE (1969–79)</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Political cinema around the globe and the rise of the blockbuster in America</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Revivals in German and Australian cinema and the emergence of Middle Eastern and African cinema; Jaws and Star Wars.</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9 MEGA-ENTERTAINMENTS AND PHILOSOPHY (1979–90)</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The extremes of world cinema</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rPr lang="en" sz="1600">
                <a:solidFill>
                  <a:schemeClr val="dk1"/>
                </a:solidFill>
              </a:rPr>
              <a:t>The influence of video and MTV; challenging films made in non-Western countries.</a:t>
            </a:r>
            <a:endParaRPr sz="1600">
              <a:solidFill>
                <a:schemeClr val="dk1"/>
              </a:solidFill>
            </a:endParaRPr>
          </a:p>
          <a:p>
            <a:pPr indent="0" lvl="0" marL="0" rtl="0" algn="l">
              <a:lnSpc>
                <a:spcPct val="95000"/>
              </a:lnSpc>
              <a:spcBef>
                <a:spcPts val="0"/>
              </a:spcBef>
              <a:spcAft>
                <a:spcPts val="0"/>
              </a:spcAft>
              <a:buClr>
                <a:schemeClr val="dk1"/>
              </a:buClr>
              <a:buSzPts val="275"/>
              <a:buFont typeface="Arial"/>
              <a:buNone/>
            </a:pPr>
            <a:r>
              <a:t/>
            </a:r>
            <a:endParaRPr sz="100">
              <a:solidFill>
                <a:schemeClr val="dk1"/>
              </a:solidFill>
            </a:endParaRPr>
          </a:p>
          <a:p>
            <a:pPr indent="0" lvl="0" marL="0" rtl="0" algn="l">
              <a:spcBef>
                <a:spcPts val="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1"/>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Font typeface="Arial"/>
              <a:buNone/>
            </a:pPr>
            <a:r>
              <a:rPr lang="en" sz="2500"/>
              <a:t>DIGITAL</a:t>
            </a:r>
            <a:endParaRPr sz="3411"/>
          </a:p>
        </p:txBody>
      </p:sp>
      <p:sp>
        <p:nvSpPr>
          <p:cNvPr id="102" name="Google Shape;102;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1600">
                <a:solidFill>
                  <a:schemeClr val="dk1"/>
                </a:solidFill>
              </a:rPr>
              <a:t>10 CAN SEE (1990–PRESENT)</a:t>
            </a:r>
            <a:endParaRPr sz="1600">
              <a:solidFill>
                <a:schemeClr val="dk1"/>
              </a:solidFill>
            </a:endParaRPr>
          </a:p>
          <a:p>
            <a:pPr indent="0" lvl="0" marL="0" rtl="0" algn="l">
              <a:spcBef>
                <a:spcPts val="0"/>
              </a:spcBef>
              <a:spcAft>
                <a:spcPts val="0"/>
              </a:spcAft>
              <a:buClr>
                <a:schemeClr val="dk1"/>
              </a:buClr>
              <a:buSzPts val="1100"/>
              <a:buFont typeface="Arial"/>
              <a:buNone/>
            </a:pPr>
            <a:r>
              <a:rPr lang="en" sz="1600">
                <a:solidFill>
                  <a:schemeClr val="dk1"/>
                </a:solidFill>
              </a:rPr>
              <a:t>Computerization takes cinema beyond photography</a:t>
            </a:r>
            <a:endParaRPr sz="1600">
              <a:solidFill>
                <a:schemeClr val="dk1"/>
              </a:solidFill>
            </a:endParaRPr>
          </a:p>
          <a:p>
            <a:pPr indent="0" lvl="0" marL="0" rtl="0" algn="l">
              <a:spcBef>
                <a:spcPts val="0"/>
              </a:spcBef>
              <a:spcAft>
                <a:spcPts val="0"/>
              </a:spcAft>
              <a:buClr>
                <a:schemeClr val="dk1"/>
              </a:buClr>
              <a:buSzPts val="1100"/>
              <a:buFont typeface="Arial"/>
              <a:buNone/>
            </a:pPr>
            <a:r>
              <a:rPr lang="en" sz="1600">
                <a:solidFill>
                  <a:schemeClr val="dk1"/>
                </a:solidFill>
              </a:rPr>
              <a:t>A global art form discovers new possibilities.</a:t>
            </a:r>
            <a:endParaRPr sz="23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