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9" r:id="rId3"/>
    <p:sldId id="259" r:id="rId4"/>
    <p:sldId id="270" r:id="rId5"/>
    <p:sldId id="260" r:id="rId6"/>
    <p:sldId id="271" r:id="rId7"/>
    <p:sldId id="272" r:id="rId8"/>
    <p:sldId id="262" r:id="rId9"/>
    <p:sldId id="268" r:id="rId10"/>
    <p:sldId id="263" r:id="rId11"/>
    <p:sldId id="273" r:id="rId12"/>
    <p:sldId id="264" r:id="rId13"/>
    <p:sldId id="266" r:id="rId14"/>
    <p:sldId id="265" r:id="rId15"/>
    <p:sldId id="267" r:id="rId16"/>
    <p:sldId id="274" r:id="rId17"/>
    <p:sldId id="275" r:id="rId18"/>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8" name="عنصر نائب للتذييل 7"/>
          <p:cNvSpPr>
            <a:spLocks noGrp="1"/>
          </p:cNvSpPr>
          <p:nvPr>
            <p:ph type="ftr" sz="quarter" idx="11"/>
          </p:nvPr>
        </p:nvSpPr>
        <p:spPr/>
        <p:txBody>
          <a:bodyPr/>
          <a:lstStyle/>
          <a:p>
            <a:endParaRPr lang="ar-JO"/>
          </a:p>
        </p:txBody>
      </p:sp>
      <p:sp>
        <p:nvSpPr>
          <p:cNvPr id="9" name="عنصر نائب لرقم الشريحة 8"/>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F97A893-1F62-4007-9E5A-6F715C0AE9EB}" type="datetimeFigureOut">
              <a:rPr lang="ar-JO" smtClean="0"/>
              <a:pPr/>
              <a:t>26/01/1433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A0418B8A-010E-4350-B7D1-40B4483ABC9A}"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97A893-1F62-4007-9E5A-6F715C0AE9EB}" type="datetimeFigureOut">
              <a:rPr lang="ar-JO" smtClean="0"/>
              <a:pPr/>
              <a:t>26/01/1433</a:t>
            </a:fld>
            <a:endParaRPr lang="ar-JO"/>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0418B8A-010E-4350-B7D1-40B4483ABC9A}"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r.wikipedia.org/wiki/%D9%83%D9%8A%D9%84%D9%88%D9%85%D8%AA%D8%B1" TargetMode="External"/><Relationship Id="rId2" Type="http://schemas.openxmlformats.org/officeDocument/2006/relationships/hyperlink" Target="http://ar.wikipedia.org/wiki/%D8%BA%D9%84%D8%A7%D9%81_%D8%A3%D8%B1%D8%B6%D9%8A" TargetMode="External"/><Relationship Id="rId1" Type="http://schemas.openxmlformats.org/officeDocument/2006/relationships/slideLayout" Target="../slideLayouts/slideLayout2.xml"/><Relationship Id="rId4" Type="http://schemas.openxmlformats.org/officeDocument/2006/relationships/hyperlink" Target="http://ar.wikipedia.org/wiki/%D8%BA%D8%A8%D8%A7%D8%B1_%D8%A8%D8%B1%D9%83%D8%A7%D9%86%D9%8A"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المقدمة:</a:t>
            </a:r>
            <a:endParaRPr lang="ar-JO" dirty="0"/>
          </a:p>
        </p:txBody>
      </p:sp>
      <p:sp>
        <p:nvSpPr>
          <p:cNvPr id="3" name="عنصر نائب للمحتوى 2"/>
          <p:cNvSpPr>
            <a:spLocks noGrp="1"/>
          </p:cNvSpPr>
          <p:nvPr>
            <p:ph idx="1"/>
          </p:nvPr>
        </p:nvSpPr>
        <p:spPr/>
        <p:txBody>
          <a:bodyPr>
            <a:normAutofit fontScale="92500" lnSpcReduction="20000"/>
          </a:bodyPr>
          <a:lstStyle/>
          <a:p>
            <a:r>
              <a:rPr lang="ar-SA" b="1" dirty="0"/>
              <a:t>البراكين</a:t>
            </a:r>
            <a:r>
              <a:rPr lang="ar-SA" dirty="0"/>
              <a:t> هي من الظواهر الطبيعية الفريدة التي كانت وما زالت تلعب دورا مهما في تطور القشرة الارضية وتشكلها وهذا من خلال ان القشرة الارضية تعرضت الى قوى ضاغطة اثراندفاع البراكين </a:t>
            </a:r>
            <a:r>
              <a:rPr lang="ar-SA" dirty="0" smtClean="0"/>
              <a:t>ال</a:t>
            </a:r>
            <a:r>
              <a:rPr lang="ar-JO" dirty="0" smtClean="0"/>
              <a:t>ى</a:t>
            </a:r>
            <a:r>
              <a:rPr lang="ar-SA" dirty="0" smtClean="0"/>
              <a:t> </a:t>
            </a:r>
            <a:r>
              <a:rPr lang="ar-SA" dirty="0"/>
              <a:t>الخارج, دراسة البراكين تساعد على دراسة مركز الزلازل من خلال فرع من فروع الجيولوجيا وهو ما يعرف بـ </a:t>
            </a:r>
            <a:r>
              <a:rPr lang="en-US" dirty="0"/>
              <a:t>volcanlogy</a:t>
            </a:r>
            <a:r>
              <a:rPr lang="ar-SA" dirty="0"/>
              <a:t> ,والبراكين </a:t>
            </a:r>
            <a:r>
              <a:rPr lang="ar-SA" dirty="0" smtClean="0"/>
              <a:t>اي</a:t>
            </a:r>
            <a:r>
              <a:rPr lang="ar-JO" dirty="0" smtClean="0"/>
              <a:t>ض</a:t>
            </a:r>
            <a:r>
              <a:rPr lang="ar-SA" dirty="0" smtClean="0"/>
              <a:t>ا </a:t>
            </a:r>
            <a:r>
              <a:rPr lang="ar-SA" dirty="0"/>
              <a:t>هي من عوامل تكون الصخور وخاصة الصخور الصخور النارية .</a:t>
            </a:r>
            <a:endParaRPr lang="en-US" dirty="0"/>
          </a:p>
          <a:p>
            <a:r>
              <a:rPr lang="ar-SA" dirty="0"/>
              <a:t>  </a:t>
            </a:r>
            <a:r>
              <a:rPr lang="ar-SA" b="1" dirty="0"/>
              <a:t>البركان </a:t>
            </a:r>
            <a:r>
              <a:rPr lang="ar-SA" dirty="0"/>
              <a:t>هو المكان الذي تنبعث منه المواد </a:t>
            </a:r>
            <a:r>
              <a:rPr lang="ar-SA" dirty="0" smtClean="0"/>
              <a:t>الص</a:t>
            </a:r>
            <a:r>
              <a:rPr lang="ar-JO" dirty="0" smtClean="0"/>
              <a:t>ه</a:t>
            </a:r>
            <a:r>
              <a:rPr lang="ar-SA" dirty="0" smtClean="0"/>
              <a:t>يرية </a:t>
            </a:r>
            <a:r>
              <a:rPr lang="ar-SA" dirty="0"/>
              <a:t>والسوائل </a:t>
            </a:r>
            <a:r>
              <a:rPr lang="ar-SA" dirty="0" smtClean="0"/>
              <a:t>والا</a:t>
            </a:r>
            <a:r>
              <a:rPr lang="ar-JO" dirty="0" smtClean="0"/>
              <a:t>ب</a:t>
            </a:r>
            <a:r>
              <a:rPr lang="ar-SA" dirty="0" smtClean="0"/>
              <a:t>خرة </a:t>
            </a:r>
            <a:r>
              <a:rPr lang="ar-SA" dirty="0"/>
              <a:t>التي تعرف </a:t>
            </a:r>
            <a:r>
              <a:rPr lang="ar-SA" dirty="0" smtClean="0"/>
              <a:t>بالم</a:t>
            </a:r>
            <a:r>
              <a:rPr lang="ar-JO" dirty="0" smtClean="0"/>
              <a:t>ا</a:t>
            </a:r>
            <a:r>
              <a:rPr lang="ar-SA" dirty="0" smtClean="0"/>
              <a:t>جما </a:t>
            </a:r>
            <a:r>
              <a:rPr lang="ar-SA" dirty="0"/>
              <a:t>على عمق من القشرة الارضية وتخرج من خلال الشقوق والفوهات وتنتشر هذه المواد على اشكال متعددة منها التلال المخروطية او الجبال البركانية العالية.</a:t>
            </a:r>
            <a:endParaRPr lang="en-US" dirty="0"/>
          </a:p>
          <a:p>
            <a:pPr>
              <a:buNone/>
            </a:pPr>
            <a:endParaRPr lang="ar-J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تصنيف البراكين حسب نشاطها الكيميائي </a:t>
            </a:r>
            <a:endParaRPr lang="ar-JO" dirty="0"/>
          </a:p>
        </p:txBody>
      </p:sp>
      <p:sp>
        <p:nvSpPr>
          <p:cNvPr id="3" name="عنصر نائب للمحتوى 2"/>
          <p:cNvSpPr>
            <a:spLocks noGrp="1"/>
          </p:cNvSpPr>
          <p:nvPr>
            <p:ph idx="1"/>
          </p:nvPr>
        </p:nvSpPr>
        <p:spPr/>
        <p:txBody>
          <a:bodyPr/>
          <a:lstStyle/>
          <a:p>
            <a:pPr>
              <a:buNone/>
            </a:pPr>
            <a:r>
              <a:rPr lang="ar-JO" dirty="0" smtClean="0"/>
              <a:t>1 براكين نشيطة :دائمة الثوران وقليلة التواجد على سطح الارض</a:t>
            </a:r>
            <a:r>
              <a:rPr lang="ar-JO" dirty="0"/>
              <a:t> </a:t>
            </a:r>
            <a:r>
              <a:rPr lang="ar-JO" dirty="0" smtClean="0"/>
              <a:t>( بركان تيرمبولي) الذي يقع في جزر ليبيري قرب جزيرة صقيلية </a:t>
            </a:r>
          </a:p>
          <a:p>
            <a:pPr>
              <a:buNone/>
            </a:pPr>
            <a:r>
              <a:rPr lang="ar-JO" dirty="0" smtClean="0"/>
              <a:t>2 براكين هادئة : (متقطعة الثوران) </a:t>
            </a:r>
          </a:p>
          <a:p>
            <a:pPr>
              <a:buNone/>
            </a:pPr>
            <a:r>
              <a:rPr lang="ar-JO" dirty="0" smtClean="0"/>
              <a:t>3 براكين خامدة : انخمد فيها النشاط البركاني بشكل كلي منذ فترة طويلة .</a:t>
            </a:r>
          </a:p>
          <a:p>
            <a:pPr>
              <a:buNone/>
            </a:pPr>
            <a:r>
              <a:rPr lang="ar-JO" dirty="0"/>
              <a:t> </a:t>
            </a:r>
            <a:r>
              <a:rPr lang="ar-JO" dirty="0" smtClean="0"/>
              <a:t>             </a:t>
            </a:r>
            <a:endParaRPr lang="ar-J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a:t>
            </a:r>
            <a:endParaRPr lang="ar-JO" dirty="0"/>
          </a:p>
        </p:txBody>
      </p:sp>
      <p:pic>
        <p:nvPicPr>
          <p:cNvPr id="4" name="Picture 2" descr="C:\Users\Kan3an\Pictures\Sunset_Crater10.jpg"/>
          <p:cNvPicPr>
            <a:picLocks noGrp="1"/>
          </p:cNvPicPr>
          <p:nvPr>
            <p:ph idx="1"/>
          </p:nvPr>
        </p:nvPicPr>
        <p:blipFill>
          <a:blip r:embed="rId2" cstate="print"/>
          <a:srcRect/>
          <a:stretch>
            <a:fillRect/>
          </a:stretch>
        </p:blipFill>
        <p:spPr bwMode="auto">
          <a:xfrm>
            <a:off x="2285984" y="2071678"/>
            <a:ext cx="4511040" cy="3029712"/>
          </a:xfrm>
          <a:prstGeom prst="rect">
            <a:avLst/>
          </a:prstGeom>
          <a:noFill/>
          <a:ln w="9525">
            <a:noFill/>
            <a:miter lim="800000"/>
            <a:headEnd/>
            <a:tailEnd/>
          </a:ln>
        </p:spPr>
      </p:pic>
      <p:sp>
        <p:nvSpPr>
          <p:cNvPr id="29697" name="Rectangle 1"/>
          <p:cNvSpPr>
            <a:spLocks noChangeArrowheads="1"/>
          </p:cNvSpPr>
          <p:nvPr/>
        </p:nvSpPr>
        <p:spPr bwMode="auto">
          <a:xfrm>
            <a:off x="3714744" y="5286388"/>
            <a:ext cx="173316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(5): بركان خامد</a:t>
            </a:r>
            <a:r>
              <a:rPr kumimoji="0" lang="ar-SA" sz="16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dirty="0" smtClean="0"/>
              <a:t>التوزيع الجغرافي للبراكين </a:t>
            </a:r>
            <a:endParaRPr lang="ar-JO" dirty="0"/>
          </a:p>
        </p:txBody>
      </p:sp>
      <p:sp>
        <p:nvSpPr>
          <p:cNvPr id="3" name="عنصر نائب للمحتوى 2"/>
          <p:cNvSpPr>
            <a:spLocks noGrp="1"/>
          </p:cNvSpPr>
          <p:nvPr>
            <p:ph idx="1"/>
          </p:nvPr>
        </p:nvSpPr>
        <p:spPr>
          <a:xfrm>
            <a:off x="500034" y="1600200"/>
            <a:ext cx="8186766" cy="5257800"/>
          </a:xfrm>
        </p:spPr>
        <p:txBody>
          <a:bodyPr>
            <a:normAutofit/>
          </a:bodyPr>
          <a:lstStyle/>
          <a:p>
            <a:r>
              <a:rPr lang="ar-JO" sz="2000" dirty="0" smtClean="0"/>
              <a:t>يقدر عدد البراكين النشطة حوالي 600 بركان, وهناك توزيعان كبيران للبراكين </a:t>
            </a:r>
          </a:p>
          <a:p>
            <a:r>
              <a:rPr lang="ar-JO" sz="2000" dirty="0" smtClean="0"/>
              <a:t>1 الحزام الناري ويقع في المحيط الهادي </a:t>
            </a:r>
          </a:p>
          <a:p>
            <a:r>
              <a:rPr lang="ar-JO" sz="2000" dirty="0" smtClean="0"/>
              <a:t>2 الثاني يبدأ من منطقة بلوشستان الى </a:t>
            </a:r>
            <a:r>
              <a:rPr lang="ar-JO" sz="2000" dirty="0" err="1" smtClean="0"/>
              <a:t>ايران</a:t>
            </a:r>
            <a:r>
              <a:rPr lang="ar-JO" sz="2000" dirty="0" smtClean="0"/>
              <a:t> واسيا الصغرى والبحر المتوسط</a:t>
            </a:r>
            <a:endParaRPr lang="ar-JO" sz="2000" dirty="0"/>
          </a:p>
          <a:p>
            <a:r>
              <a:rPr lang="ar-JO" sz="2000" dirty="0" smtClean="0"/>
              <a:t>التوزيع الجغرافي:</a:t>
            </a:r>
          </a:p>
          <a:p>
            <a:r>
              <a:rPr lang="ar-JO" sz="2000" dirty="0" smtClean="0"/>
              <a:t>المكسيك :10</a:t>
            </a:r>
          </a:p>
          <a:p>
            <a:r>
              <a:rPr lang="ar-JO" sz="2000" dirty="0" err="1" smtClean="0"/>
              <a:t>امريكا</a:t>
            </a:r>
            <a:r>
              <a:rPr lang="ar-JO" sz="2000" dirty="0" smtClean="0"/>
              <a:t> الجنوبية:2</a:t>
            </a:r>
          </a:p>
          <a:p>
            <a:r>
              <a:rPr lang="ar-JO" sz="2000" dirty="0" smtClean="0"/>
              <a:t>نيوزلندا:6</a:t>
            </a:r>
          </a:p>
          <a:p>
            <a:r>
              <a:rPr lang="ar-JO" sz="2000" dirty="0" err="1" smtClean="0"/>
              <a:t>اجوانا</a:t>
            </a:r>
            <a:r>
              <a:rPr lang="ar-JO" sz="2000" dirty="0" smtClean="0"/>
              <a:t> الجديدة:30</a:t>
            </a:r>
          </a:p>
          <a:p>
            <a:r>
              <a:rPr lang="ar-JO" sz="2000" dirty="0" smtClean="0"/>
              <a:t>الفلبين:20</a:t>
            </a:r>
          </a:p>
          <a:p>
            <a:r>
              <a:rPr lang="ar-JO" sz="2000" dirty="0" smtClean="0"/>
              <a:t>اليابان:40</a:t>
            </a:r>
          </a:p>
          <a:p>
            <a:r>
              <a:rPr lang="ar-JO" sz="2000" dirty="0" smtClean="0"/>
              <a:t>منطقة محور البحر </a:t>
            </a:r>
            <a:r>
              <a:rPr lang="ar-JO" sz="2000" dirty="0" err="1" smtClean="0"/>
              <a:t>الابيض</a:t>
            </a:r>
            <a:r>
              <a:rPr lang="ar-JO" sz="2000" dirty="0" smtClean="0"/>
              <a:t> المتوسط:</a:t>
            </a:r>
          </a:p>
          <a:p>
            <a:r>
              <a:rPr lang="ar-JO" sz="2000" dirty="0" err="1" smtClean="0"/>
              <a:t>الازور</a:t>
            </a:r>
            <a:r>
              <a:rPr lang="ar-JO" sz="2000" dirty="0" smtClean="0"/>
              <a:t>:5</a:t>
            </a:r>
          </a:p>
          <a:p>
            <a:r>
              <a:rPr lang="ar-JO" sz="2000" dirty="0" smtClean="0"/>
              <a:t>الكناري:3</a:t>
            </a:r>
          </a:p>
          <a:p>
            <a:r>
              <a:rPr lang="ar-JO" sz="2000" dirty="0" smtClean="0"/>
              <a:t>ايطاليا:15</a:t>
            </a:r>
          </a:p>
          <a:p>
            <a:pPr>
              <a:buNone/>
            </a:pPr>
            <a:endParaRPr lang="ar-JO" sz="2000" dirty="0" smtClean="0"/>
          </a:p>
          <a:p>
            <a:pPr>
              <a:buNone/>
            </a:pPr>
            <a:endParaRPr lang="ar-JO"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92500"/>
          </a:bodyPr>
          <a:lstStyle/>
          <a:p>
            <a:r>
              <a:rPr lang="ar-JO" dirty="0" err="1" smtClean="0"/>
              <a:t>الادرياتيك</a:t>
            </a:r>
            <a:r>
              <a:rPr lang="ar-JO" dirty="0" smtClean="0"/>
              <a:t>:9</a:t>
            </a:r>
          </a:p>
          <a:p>
            <a:r>
              <a:rPr lang="ar-JO" dirty="0" smtClean="0"/>
              <a:t>المنطقة العربية واسيا الصغرى:6منها جبل العرب في سوريا</a:t>
            </a:r>
          </a:p>
          <a:p>
            <a:r>
              <a:rPr lang="ar-JO" dirty="0" smtClean="0"/>
              <a:t>منطقة الخدود:</a:t>
            </a:r>
          </a:p>
          <a:p>
            <a:r>
              <a:rPr lang="ar-JO" dirty="0" err="1" smtClean="0"/>
              <a:t>هاوا</a:t>
            </a:r>
            <a:r>
              <a:rPr lang="ar-JO" dirty="0" smtClean="0"/>
              <a:t>:5</a:t>
            </a:r>
          </a:p>
          <a:p>
            <a:r>
              <a:rPr lang="ar-JO" dirty="0" err="1" smtClean="0"/>
              <a:t>ايسلندا</a:t>
            </a:r>
            <a:r>
              <a:rPr lang="ar-JO" dirty="0" smtClean="0"/>
              <a:t>:27</a:t>
            </a:r>
          </a:p>
          <a:p>
            <a:r>
              <a:rPr lang="ar-JO" dirty="0" err="1" smtClean="0"/>
              <a:t>افريقيا</a:t>
            </a:r>
            <a:r>
              <a:rPr lang="ar-JO" dirty="0" smtClean="0"/>
              <a:t> الوسطى:5</a:t>
            </a:r>
          </a:p>
          <a:p>
            <a:r>
              <a:rPr lang="ar-JO" dirty="0" err="1" smtClean="0"/>
              <a:t>افريقيا</a:t>
            </a:r>
            <a:r>
              <a:rPr lang="ar-JO" dirty="0" smtClean="0"/>
              <a:t> الشرقية:15</a:t>
            </a:r>
          </a:p>
          <a:p>
            <a:r>
              <a:rPr lang="ar-JO" dirty="0" smtClean="0"/>
              <a:t>جزر </a:t>
            </a:r>
            <a:r>
              <a:rPr lang="ar-JO" dirty="0" err="1" smtClean="0"/>
              <a:t>غالاباغوس</a:t>
            </a:r>
            <a:r>
              <a:rPr lang="ar-JO" dirty="0" smtClean="0"/>
              <a:t>:3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أساليب التنبؤ بحدوث البراكين </a:t>
            </a:r>
            <a:endParaRPr lang="ar-JO" dirty="0"/>
          </a:p>
        </p:txBody>
      </p:sp>
      <p:sp>
        <p:nvSpPr>
          <p:cNvPr id="3" name="عنصر نائب للمحتوى 2"/>
          <p:cNvSpPr>
            <a:spLocks noGrp="1"/>
          </p:cNvSpPr>
          <p:nvPr>
            <p:ph idx="1"/>
          </p:nvPr>
        </p:nvSpPr>
        <p:spPr>
          <a:xfrm>
            <a:off x="285720" y="1785926"/>
            <a:ext cx="8643998" cy="5072074"/>
          </a:xfrm>
        </p:spPr>
        <p:txBody>
          <a:bodyPr>
            <a:noAutofit/>
          </a:bodyPr>
          <a:lstStyle/>
          <a:p>
            <a:r>
              <a:rPr lang="ar-JO" sz="2000" dirty="0" smtClean="0"/>
              <a:t>لا يمكن التنبؤ بحدوث البراكين بشكل أكيد إلا ان هناك بعض المؤشرات : </a:t>
            </a:r>
          </a:p>
          <a:p>
            <a:endParaRPr lang="ar-JO" sz="2000" dirty="0"/>
          </a:p>
          <a:p>
            <a:endParaRPr lang="ar-JO" sz="2000" dirty="0" smtClean="0"/>
          </a:p>
          <a:p>
            <a:r>
              <a:rPr lang="ar-SA" sz="2000" dirty="0"/>
              <a:t>1. حدوث الزلازل التي قد تسبق ثوران البراكين بساعات أو بسنين أحيانا</a:t>
            </a:r>
            <a:r>
              <a:rPr lang="en-US" sz="2000" dirty="0"/>
              <a:t>.</a:t>
            </a:r>
            <a:br>
              <a:rPr lang="en-US" sz="2000" dirty="0"/>
            </a:br>
            <a:r>
              <a:rPr lang="ar-SA" sz="2000" dirty="0"/>
              <a:t>2. التغير في صفات وسلوك الينابيع الحارة والفوارات الأرضية والفوهات  والبحيرات البركانية</a:t>
            </a:r>
            <a:r>
              <a:rPr lang="en-US" sz="2000" dirty="0"/>
              <a:t>.</a:t>
            </a:r>
            <a:br>
              <a:rPr lang="en-US" sz="2000" dirty="0"/>
            </a:br>
            <a:r>
              <a:rPr lang="ar-SA" sz="2000" dirty="0"/>
              <a:t>3. التغير في قوة واتجاهات المجالات المغناطيسية للأرض</a:t>
            </a:r>
            <a:r>
              <a:rPr lang="en-US" sz="2000" dirty="0"/>
              <a:t>.</a:t>
            </a:r>
            <a:br>
              <a:rPr lang="en-US" sz="2000" dirty="0"/>
            </a:br>
            <a:r>
              <a:rPr lang="ar-SA" sz="2000" dirty="0"/>
              <a:t>4. زيادة الحرارة المنبعثة في المنطقة و يمكن الاستدلال عليها من التصوير بالأشعة تحت الحمراء</a:t>
            </a:r>
            <a:r>
              <a:rPr lang="en-US" sz="2000" dirty="0"/>
              <a:t>.</a:t>
            </a:r>
            <a:br>
              <a:rPr lang="en-US" sz="2000" dirty="0"/>
            </a:br>
            <a:r>
              <a:rPr lang="ar-SA" sz="2000" dirty="0"/>
              <a:t>5. التحول في القوى الكهربائية المحلية</a:t>
            </a:r>
            <a:r>
              <a:rPr lang="en-US" sz="2000" dirty="0"/>
              <a:t>.</a:t>
            </a:r>
            <a:br>
              <a:rPr lang="en-US" sz="2000" dirty="0"/>
            </a:br>
            <a:r>
              <a:rPr lang="ar-SA" sz="2000" dirty="0"/>
              <a:t>6. السلوك المتوتر لدى بعض أنواع </a:t>
            </a:r>
            <a:r>
              <a:rPr lang="ar-SA" sz="2000" dirty="0" smtClean="0"/>
              <a:t>الحيوانات</a:t>
            </a:r>
            <a:endParaRPr lang="ar-JO" sz="2000" dirty="0"/>
          </a:p>
          <a:p>
            <a:pPr>
              <a:buNone/>
            </a:pPr>
            <a:r>
              <a:rPr lang="ar-JO" sz="2000" dirty="0" smtClean="0"/>
              <a:t>  اثار البراكين :</a:t>
            </a:r>
            <a:br>
              <a:rPr lang="ar-JO" sz="2000" dirty="0" smtClean="0"/>
            </a:br>
            <a:r>
              <a:rPr lang="ar-JO" sz="2000" dirty="0" smtClean="0"/>
              <a:t>1 تتسبب في قتل كثير من الناس </a:t>
            </a:r>
          </a:p>
          <a:p>
            <a:pPr>
              <a:buNone/>
            </a:pPr>
            <a:r>
              <a:rPr lang="ar-JO" sz="2000" dirty="0" smtClean="0"/>
              <a:t>2 تدمير العمران </a:t>
            </a:r>
          </a:p>
          <a:p>
            <a:pPr>
              <a:buNone/>
            </a:pPr>
            <a:r>
              <a:rPr lang="ar-JO" sz="2000" dirty="0" smtClean="0"/>
              <a:t>3 تغيير معالم الطبيعة : حيث تساهم في تكوين مناطق جديدة او هضاب بازلتية أو نسف الجبال </a:t>
            </a:r>
          </a:p>
          <a:p>
            <a:pPr>
              <a:buNone/>
            </a:pPr>
            <a:r>
              <a:rPr lang="ar-JO" sz="2000" dirty="0" smtClean="0"/>
              <a:t>4 اضطراب المناخ : النشاط البركاني يؤثر بشكل مباشر على المناخ لأن الغبار والرماد الذي يخرج من البراكين يقوم بحجب اشعة الشمس او يمتص نسبة منها وهذا يؤدي الا برودة في الجو </a:t>
            </a:r>
            <a:endParaRPr lang="ar-JO"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أهمية البراكين:</a:t>
            </a:r>
            <a:endParaRPr lang="ar-JO" dirty="0"/>
          </a:p>
        </p:txBody>
      </p:sp>
      <p:sp>
        <p:nvSpPr>
          <p:cNvPr id="3" name="عنصر نائب للمحتوى 2"/>
          <p:cNvSpPr>
            <a:spLocks noGrp="1"/>
          </p:cNvSpPr>
          <p:nvPr>
            <p:ph idx="1"/>
          </p:nvPr>
        </p:nvSpPr>
        <p:spPr/>
        <p:txBody>
          <a:bodyPr>
            <a:normAutofit/>
          </a:bodyPr>
          <a:lstStyle/>
          <a:p>
            <a:pPr lvl="0"/>
            <a:r>
              <a:rPr lang="ar-SA" sz="2000" dirty="0"/>
              <a:t>معرفة تركيب القسم الداخلي من قشرة الأرض والقسم الخارجي من </a:t>
            </a:r>
            <a:r>
              <a:rPr lang="ar-SA" sz="2000" dirty="0">
                <a:hlinkClick r:id="rId2" tooltip="غلاف أرضي"/>
              </a:rPr>
              <a:t>الغلاف الأرضي</a:t>
            </a:r>
            <a:r>
              <a:rPr lang="en-US" sz="2000" dirty="0"/>
              <a:t> </a:t>
            </a:r>
            <a:r>
              <a:rPr lang="ar-SA" sz="2000" dirty="0"/>
              <a:t>؛ لأن الحمم تصدر من هذا المستوى، عمق نحو 450 </a:t>
            </a:r>
            <a:r>
              <a:rPr lang="ar-SA" sz="2000" dirty="0">
                <a:hlinkClick r:id="rId3" tooltip="كيلومتر"/>
              </a:rPr>
              <a:t>كيلومتر</a:t>
            </a:r>
            <a:r>
              <a:rPr lang="en-US" sz="2000" dirty="0"/>
              <a:t>.</a:t>
            </a:r>
          </a:p>
          <a:p>
            <a:pPr lvl="0"/>
            <a:r>
              <a:rPr lang="ar-SA" sz="2000" dirty="0"/>
              <a:t>تدل على مواقع الضغط في قشرة الأرض ؛ إذ أن مواقع البراكين تتفق مع مواقع الضغط في القشرة حيث توجد تصدعات مهمة وعميقة.</a:t>
            </a:r>
            <a:endParaRPr lang="en-US" sz="2000" dirty="0"/>
          </a:p>
          <a:p>
            <a:pPr lvl="0"/>
            <a:r>
              <a:rPr lang="ar-SA" sz="2000" dirty="0"/>
              <a:t>تستخدم مياه الينابيع الحارة، التي تنفجر نتيجة النشاط البركاني في التطبيب و الاستشفاء من الأمراض الجلدية والروماتزم</a:t>
            </a:r>
            <a:r>
              <a:rPr lang="ar-SA" sz="2000" dirty="0" smtClean="0"/>
              <a:t>.</a:t>
            </a:r>
            <a:r>
              <a:rPr lang="ar-SA" sz="2000" dirty="0"/>
              <a:t> </a:t>
            </a:r>
            <a:endParaRPr lang="ar-JO" sz="2000" dirty="0" smtClean="0"/>
          </a:p>
          <a:p>
            <a:pPr lvl="0"/>
            <a:r>
              <a:rPr lang="ar-SA" sz="2000" dirty="0" smtClean="0"/>
              <a:t>مصدر </a:t>
            </a:r>
            <a:r>
              <a:rPr lang="ar-SA" sz="2000" dirty="0"/>
              <a:t>لتكون بعض المعادن ذات القيمة الاقتصادية</a:t>
            </a:r>
            <a:r>
              <a:rPr lang="en-US" sz="2000" dirty="0"/>
              <a:t>.</a:t>
            </a:r>
          </a:p>
          <a:p>
            <a:pPr lvl="0"/>
            <a:r>
              <a:rPr lang="ar-SA" sz="2000" dirty="0"/>
              <a:t>يساعد </a:t>
            </a:r>
            <a:r>
              <a:rPr lang="ar-SA" sz="2000" dirty="0">
                <a:hlinkClick r:id="rId4" tooltip="غبار بركاني"/>
              </a:rPr>
              <a:t>الرماد البركاني</a:t>
            </a:r>
            <a:r>
              <a:rPr lang="en-US" sz="2000" dirty="0"/>
              <a:t> </a:t>
            </a:r>
            <a:r>
              <a:rPr lang="ar-SA" sz="2000" dirty="0"/>
              <a:t>على خصوبة التربة الزراعية</a:t>
            </a:r>
            <a:r>
              <a:rPr lang="en-US" sz="2000" dirty="0"/>
              <a:t>.</a:t>
            </a:r>
          </a:p>
          <a:p>
            <a:pPr lvl="0"/>
            <a:r>
              <a:rPr lang="ar-SA" sz="2000" dirty="0"/>
              <a:t>يمكن استخدام حرارته لتوليد الطاقة الكهربائية.</a:t>
            </a:r>
            <a:endParaRPr lang="en-US" sz="2000" dirty="0"/>
          </a:p>
          <a:p>
            <a:pPr lvl="0"/>
            <a:r>
              <a:rPr lang="ar-SA" sz="2000" dirty="0"/>
              <a:t>بناء أجزاء شاسعة من الأرض مثل هضبة الدكـن بالهنـد وهضبة نهـر كولومبيا بأمريكا الجنوبية والجزر البركانية في المحيطات والبحار</a:t>
            </a:r>
            <a:r>
              <a:rPr lang="en-US" sz="2000" dirty="0"/>
              <a:t>. </a:t>
            </a:r>
          </a:p>
          <a:p>
            <a:pPr lvl="0"/>
            <a:endParaRPr lang="ar-JO" sz="2000" dirty="0" smtClean="0"/>
          </a:p>
          <a:p>
            <a:pPr lvl="0"/>
            <a:endParaRPr lang="en-US" sz="2000" dirty="0"/>
          </a:p>
          <a:p>
            <a:endParaRPr lang="ar-JO"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a:t>
            </a:r>
            <a:endParaRPr lang="ar-JO" dirty="0"/>
          </a:p>
        </p:txBody>
      </p:sp>
      <p:pic>
        <p:nvPicPr>
          <p:cNvPr id="4" name="Picture 8" descr="C:\Users\Kan3an\Pictures\24623.jpg"/>
          <p:cNvPicPr>
            <a:picLocks noGrp="1"/>
          </p:cNvPicPr>
          <p:nvPr>
            <p:ph idx="1"/>
          </p:nvPr>
        </p:nvPicPr>
        <p:blipFill>
          <a:blip r:embed="rId2" cstate="print"/>
          <a:srcRect/>
          <a:stretch>
            <a:fillRect/>
          </a:stretch>
        </p:blipFill>
        <p:spPr bwMode="auto">
          <a:xfrm>
            <a:off x="1569482" y="1600200"/>
            <a:ext cx="6005036" cy="4525963"/>
          </a:xfrm>
          <a:prstGeom prst="rect">
            <a:avLst/>
          </a:prstGeom>
          <a:noFill/>
          <a:ln w="9525">
            <a:noFill/>
            <a:miter lim="800000"/>
            <a:headEnd/>
            <a:tailEnd/>
          </a:ln>
        </p:spPr>
      </p:pic>
      <p:sp>
        <p:nvSpPr>
          <p:cNvPr id="30721" name="Rectangle 1"/>
          <p:cNvSpPr>
            <a:spLocks noChangeArrowheads="1"/>
          </p:cNvSpPr>
          <p:nvPr/>
        </p:nvSpPr>
        <p:spPr bwMode="auto">
          <a:xfrm>
            <a:off x="3786182" y="6215082"/>
            <a:ext cx="169790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(6): ينابيع حارة.</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txBody>
          <a:bodyPr>
            <a:normAutofit fontScale="90000"/>
          </a:bodyPr>
          <a:lstStyle/>
          <a:p>
            <a:r>
              <a:rPr lang="en-US" dirty="0" smtClean="0"/>
              <a:t>.</a:t>
            </a:r>
            <a:endParaRPr lang="ar-JO" dirty="0"/>
          </a:p>
        </p:txBody>
      </p:sp>
      <p:pic>
        <p:nvPicPr>
          <p:cNvPr id="4" name="Picture 4" descr="C:\Users\Kan3an\Pictures\597px-Hawai'i.jpg"/>
          <p:cNvPicPr>
            <a:picLocks noGrp="1"/>
          </p:cNvPicPr>
          <p:nvPr>
            <p:ph idx="1"/>
          </p:nvPr>
        </p:nvPicPr>
        <p:blipFill>
          <a:blip r:embed="rId2" cstate="print"/>
          <a:srcRect/>
          <a:stretch>
            <a:fillRect/>
          </a:stretch>
        </p:blipFill>
        <p:spPr bwMode="auto">
          <a:xfrm>
            <a:off x="2320333" y="1600200"/>
            <a:ext cx="5180625" cy="4525963"/>
          </a:xfrm>
          <a:prstGeom prst="rect">
            <a:avLst/>
          </a:prstGeom>
          <a:noFill/>
          <a:ln w="9525">
            <a:noFill/>
            <a:miter lim="800000"/>
            <a:headEnd/>
            <a:tailEnd/>
          </a:ln>
        </p:spPr>
      </p:pic>
      <p:sp>
        <p:nvSpPr>
          <p:cNvPr id="31745" name="Rectangle 1"/>
          <p:cNvSpPr>
            <a:spLocks noChangeArrowheads="1"/>
          </p:cNvSpPr>
          <p:nvPr/>
        </p:nvSpPr>
        <p:spPr bwMode="auto">
          <a:xfrm>
            <a:off x="3857620" y="6215082"/>
            <a:ext cx="183736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(7): جزيرة بركانية.</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a:t>
            </a:r>
            <a:endParaRPr lang="ar-JO" dirty="0"/>
          </a:p>
        </p:txBody>
      </p:sp>
      <p:pic>
        <p:nvPicPr>
          <p:cNvPr id="4" name="Picture 2" descr="http://elm404.tripod.com/images/volcanoes.jpg"/>
          <p:cNvPicPr>
            <a:picLocks noGrp="1"/>
          </p:cNvPicPr>
          <p:nvPr>
            <p:ph idx="1"/>
          </p:nvPr>
        </p:nvPicPr>
        <p:blipFill>
          <a:blip r:embed="rId2" cstate="print"/>
          <a:srcRect/>
          <a:stretch>
            <a:fillRect/>
          </a:stretch>
        </p:blipFill>
        <p:spPr bwMode="auto">
          <a:xfrm>
            <a:off x="1905000" y="2085181"/>
            <a:ext cx="5334000" cy="3556000"/>
          </a:xfrm>
          <a:prstGeom prst="rect">
            <a:avLst/>
          </a:prstGeom>
          <a:noFill/>
          <a:ln w="9525">
            <a:noFill/>
            <a:miter lim="800000"/>
            <a:headEnd/>
            <a:tailEnd/>
          </a:ln>
        </p:spPr>
      </p:pic>
      <p:sp>
        <p:nvSpPr>
          <p:cNvPr id="2049" name="Rectangle 1"/>
          <p:cNvSpPr>
            <a:spLocks noChangeArrowheads="1"/>
          </p:cNvSpPr>
          <p:nvPr/>
        </p:nvSpPr>
        <p:spPr bwMode="auto">
          <a:xfrm>
            <a:off x="3714744" y="5786454"/>
            <a:ext cx="183255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(1): ثوران بركاني.</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اجزاء </a:t>
            </a:r>
            <a:r>
              <a:rPr lang="ar-JO" dirty="0" smtClean="0"/>
              <a:t>البراكين</a:t>
            </a:r>
            <a:endParaRPr lang="ar-JO" dirty="0"/>
          </a:p>
        </p:txBody>
      </p:sp>
      <p:sp>
        <p:nvSpPr>
          <p:cNvPr id="3" name="عنصر نائب للمحتوى 2"/>
          <p:cNvSpPr>
            <a:spLocks noGrp="1"/>
          </p:cNvSpPr>
          <p:nvPr>
            <p:ph idx="1"/>
          </p:nvPr>
        </p:nvSpPr>
        <p:spPr>
          <a:xfrm>
            <a:off x="457200" y="1600200"/>
            <a:ext cx="8472518" cy="4972072"/>
          </a:xfrm>
        </p:spPr>
        <p:txBody>
          <a:bodyPr>
            <a:normAutofit lnSpcReduction="10000"/>
          </a:bodyPr>
          <a:lstStyle/>
          <a:p>
            <a:r>
              <a:rPr lang="ar-JO" dirty="0" smtClean="0"/>
              <a:t> المخروط البركاني:</a:t>
            </a:r>
            <a:r>
              <a:rPr lang="ar-SA" dirty="0"/>
              <a:t> </a:t>
            </a:r>
            <a:r>
              <a:rPr lang="ar-SA" dirty="0" smtClean="0"/>
              <a:t>الم</a:t>
            </a:r>
            <a:r>
              <a:rPr lang="ar-JO" dirty="0" smtClean="0"/>
              <a:t>ا</a:t>
            </a:r>
            <a:r>
              <a:rPr lang="ar-SA" dirty="0" smtClean="0"/>
              <a:t>جما </a:t>
            </a:r>
            <a:r>
              <a:rPr lang="ar-SA" dirty="0"/>
              <a:t>عند خروجها من </a:t>
            </a:r>
            <a:r>
              <a:rPr lang="ar-SA" dirty="0" smtClean="0"/>
              <a:t>ا</a:t>
            </a:r>
            <a:r>
              <a:rPr lang="ar-JO" dirty="0" smtClean="0"/>
              <a:t>ل</a:t>
            </a:r>
            <a:r>
              <a:rPr lang="ar-SA" dirty="0" smtClean="0"/>
              <a:t>ارض </a:t>
            </a:r>
            <a:r>
              <a:rPr lang="ar-JO" dirty="0" err="1" smtClean="0"/>
              <a:t>ف</a:t>
            </a:r>
            <a:r>
              <a:rPr lang="ar-SA" dirty="0" smtClean="0"/>
              <a:t>اننها </a:t>
            </a:r>
            <a:r>
              <a:rPr lang="ar-SA" dirty="0"/>
              <a:t>تظهر على سطح الارض على شكل مخروطات هلامية الشكل من </a:t>
            </a:r>
            <a:r>
              <a:rPr lang="ar-SA" dirty="0" smtClean="0"/>
              <a:t>ا</a:t>
            </a:r>
            <a:r>
              <a:rPr lang="ar-JO" dirty="0" smtClean="0"/>
              <a:t>ل</a:t>
            </a:r>
            <a:r>
              <a:rPr lang="ar-SA" dirty="0" smtClean="0"/>
              <a:t>لافا اوا</a:t>
            </a:r>
            <a:r>
              <a:rPr lang="ar-JO" dirty="0" smtClean="0"/>
              <a:t>ن</a:t>
            </a:r>
            <a:r>
              <a:rPr lang="ar-SA" dirty="0" smtClean="0"/>
              <a:t>سيابات و</a:t>
            </a:r>
            <a:r>
              <a:rPr lang="ar-JO" dirty="0" smtClean="0"/>
              <a:t>ف</a:t>
            </a:r>
            <a:r>
              <a:rPr lang="ar-SA" dirty="0" smtClean="0"/>
              <a:t>رشات ل</a:t>
            </a:r>
            <a:r>
              <a:rPr lang="ar-JO" dirty="0" smtClean="0"/>
              <a:t>ا</a:t>
            </a:r>
            <a:r>
              <a:rPr lang="ar-SA" dirty="0" smtClean="0"/>
              <a:t>فية </a:t>
            </a:r>
            <a:r>
              <a:rPr lang="ar-JO" dirty="0" smtClean="0"/>
              <a:t>وسبب تكونها وشكلها يرجع الى التركيب الكيميائي وحجمها يعتمد على المواد المنبعثة.</a:t>
            </a:r>
          </a:p>
          <a:p>
            <a:r>
              <a:rPr lang="ar-JO" dirty="0" smtClean="0"/>
              <a:t>الفوهة: هي الطرف العلوي من البركان التي تخرج من الماغما وليس من الضروري ان يكون للبركان فوهة واحدة </a:t>
            </a:r>
            <a:r>
              <a:rPr lang="ar-JO" dirty="0" smtClean="0"/>
              <a:t>وانما </a:t>
            </a:r>
            <a:r>
              <a:rPr lang="ar-JO" dirty="0" smtClean="0"/>
              <a:t>قد يكون له فوهات ثانوية </a:t>
            </a:r>
          </a:p>
          <a:p>
            <a:r>
              <a:rPr lang="ar-JO" dirty="0" smtClean="0"/>
              <a:t>المدخنة : قناة تمتد من قاع الفوهة الى </a:t>
            </a:r>
            <a:r>
              <a:rPr lang="ar-JO" dirty="0" smtClean="0"/>
              <a:t>اسفل </a:t>
            </a:r>
            <a:r>
              <a:rPr lang="ar-JO" dirty="0" smtClean="0"/>
              <a:t>بحيث تتصل بالفرن </a:t>
            </a:r>
            <a:r>
              <a:rPr lang="ar-JO" dirty="0" smtClean="0"/>
              <a:t>الصهير </a:t>
            </a:r>
            <a:r>
              <a:rPr lang="ar-JO" dirty="0" smtClean="0"/>
              <a:t>وتندفع خلالها المواد البركانية الى الفوهة.</a:t>
            </a:r>
          </a:p>
          <a:p>
            <a:endParaRPr lang="ar-J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a:t>
            </a:r>
            <a:endParaRPr lang="ar-JO" dirty="0"/>
          </a:p>
        </p:txBody>
      </p:sp>
      <p:pic>
        <p:nvPicPr>
          <p:cNvPr id="4" name="Content Placeholder 3" descr="http://elm404.tripod.com/images/components.jpg"/>
          <p:cNvPicPr>
            <a:picLocks noGrp="1"/>
          </p:cNvPicPr>
          <p:nvPr>
            <p:ph idx="1"/>
          </p:nvPr>
        </p:nvPicPr>
        <p:blipFill>
          <a:blip r:embed="rId2" cstate="print"/>
          <a:srcRect/>
          <a:stretch>
            <a:fillRect/>
          </a:stretch>
        </p:blipFill>
        <p:spPr bwMode="auto">
          <a:xfrm>
            <a:off x="2810347" y="1600200"/>
            <a:ext cx="3523305" cy="4525963"/>
          </a:xfrm>
          <a:prstGeom prst="rect">
            <a:avLst/>
          </a:prstGeom>
          <a:noFill/>
          <a:ln w="9525">
            <a:noFill/>
            <a:miter lim="800000"/>
            <a:headEnd/>
            <a:tailEnd/>
          </a:ln>
        </p:spPr>
      </p:pic>
      <p:sp>
        <p:nvSpPr>
          <p:cNvPr id="1025" name="Rectangle 1"/>
          <p:cNvSpPr>
            <a:spLocks noChangeArrowheads="1"/>
          </p:cNvSpPr>
          <p:nvPr/>
        </p:nvSpPr>
        <p:spPr bwMode="auto">
          <a:xfrm>
            <a:off x="0" y="6143644"/>
            <a:ext cx="835821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(2): </a:t>
            </a:r>
            <a:r>
              <a:rPr kumimoji="0" lang="ar-SA" sz="2400" b="0" i="0" u="none" strike="noStrike" cap="none" normalizeH="0" baseline="0" dirty="0" err="1" smtClean="0">
                <a:ln>
                  <a:noFill/>
                </a:ln>
                <a:solidFill>
                  <a:schemeClr val="tx1"/>
                </a:solidFill>
                <a:effectLst/>
                <a:latin typeface="Arabic Typesetting" pitchFamily="66" charset="-78"/>
                <a:ea typeface="Calibri" pitchFamily="34" charset="0"/>
                <a:cs typeface="Arabic Typesetting" pitchFamily="66" charset="-78"/>
              </a:rPr>
              <a:t>اجزاء</a:t>
            </a: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 البركان</a:t>
            </a:r>
            <a:r>
              <a:rPr kumimoji="0" lang="ar-SA" sz="16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المواد المنبثقة من البراكين</a:t>
            </a:r>
            <a:endParaRPr lang="ar-JO" dirty="0"/>
          </a:p>
        </p:txBody>
      </p:sp>
      <p:sp>
        <p:nvSpPr>
          <p:cNvPr id="3" name="عنصر نائب للمحتوى 2"/>
          <p:cNvSpPr>
            <a:spLocks noGrp="1"/>
          </p:cNvSpPr>
          <p:nvPr>
            <p:ph idx="1"/>
          </p:nvPr>
        </p:nvSpPr>
        <p:spPr>
          <a:xfrm>
            <a:off x="357158" y="1600200"/>
            <a:ext cx="8329642" cy="4972072"/>
          </a:xfrm>
        </p:spPr>
        <p:txBody>
          <a:bodyPr>
            <a:normAutofit/>
          </a:bodyPr>
          <a:lstStyle/>
          <a:p>
            <a:r>
              <a:rPr lang="ar-JO" sz="2800" dirty="0" smtClean="0"/>
              <a:t>المواد الصلبة: فتات الصخور في القشرة </a:t>
            </a:r>
            <a:r>
              <a:rPr lang="ar-JO" sz="2800" dirty="0" smtClean="0"/>
              <a:t>الارضية </a:t>
            </a:r>
            <a:r>
              <a:rPr lang="ar-JO" sz="2800" dirty="0" smtClean="0"/>
              <a:t>التي تتطاير بعد تشكيلها بالمواد اللافة الى </a:t>
            </a:r>
            <a:r>
              <a:rPr lang="ar-JO" sz="2800" dirty="0" smtClean="0"/>
              <a:t>اعلى </a:t>
            </a:r>
            <a:r>
              <a:rPr lang="ar-JO" sz="2800" dirty="0" smtClean="0"/>
              <a:t>وتتساقط على مسافات مختلفة وتضم : </a:t>
            </a:r>
          </a:p>
          <a:p>
            <a:r>
              <a:rPr lang="ar-JO" sz="2800" dirty="0" smtClean="0"/>
              <a:t>1 : مقذوفات بركانية خشنة والتي تضم قنابل بركانية وكتل </a:t>
            </a:r>
            <a:r>
              <a:rPr lang="ar-JO" sz="2800" dirty="0" smtClean="0"/>
              <a:t>سكورية </a:t>
            </a:r>
            <a:r>
              <a:rPr lang="ar-JO" sz="2800" dirty="0" smtClean="0"/>
              <a:t>(كتلة اللافا المحزمة وصخر الخفاف ومجموعات صخرية </a:t>
            </a:r>
            <a:r>
              <a:rPr lang="ar-JO" sz="2800" dirty="0" smtClean="0"/>
              <a:t>حطامية </a:t>
            </a:r>
            <a:r>
              <a:rPr lang="ar-JO" sz="2800" dirty="0" smtClean="0"/>
              <a:t>)</a:t>
            </a:r>
          </a:p>
          <a:p>
            <a:r>
              <a:rPr lang="ar-JO" sz="2800" dirty="0" smtClean="0"/>
              <a:t>2 : مقذوفات </a:t>
            </a:r>
            <a:r>
              <a:rPr lang="ar-JO" sz="2800" dirty="0" smtClean="0"/>
              <a:t>ح</a:t>
            </a:r>
            <a:r>
              <a:rPr lang="ar-JO" sz="2800" dirty="0" smtClean="0"/>
              <a:t>طامية </a:t>
            </a:r>
            <a:r>
              <a:rPr lang="ar-JO" sz="2800" dirty="0" smtClean="0"/>
              <a:t>دقيقة: تخرج من الفوهة على شكل قطع صغيرة الحجم مثل حجم حبة </a:t>
            </a:r>
            <a:r>
              <a:rPr lang="ar-JO" sz="2800" dirty="0" smtClean="0"/>
              <a:t>البازيلاء </a:t>
            </a:r>
            <a:r>
              <a:rPr lang="ar-JO" sz="2800" dirty="0" smtClean="0"/>
              <a:t>وتعرف باسم الجمرات او الحصى البركاني</a:t>
            </a:r>
          </a:p>
          <a:p>
            <a:r>
              <a:rPr lang="ar-JO" sz="2800" dirty="0" smtClean="0"/>
              <a:t>3 : الرماد البركاني: مواد معدنية دقيقة جدا تخرج من الفوهة وتتطاير بمسافات عالية مندفعة مع الغازات (مثال : رماد </a:t>
            </a:r>
            <a:r>
              <a:rPr lang="ar-JO" sz="2800" dirty="0" smtClean="0"/>
              <a:t>كاراتاكادا</a:t>
            </a:r>
            <a:r>
              <a:rPr lang="ar-JO" sz="2800" dirty="0" smtClean="0"/>
              <a:t>)</a:t>
            </a:r>
            <a:endParaRPr lang="ar-JO"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a:t>
            </a:r>
            <a:endParaRPr lang="ar-JO" dirty="0"/>
          </a:p>
        </p:txBody>
      </p:sp>
      <p:pic>
        <p:nvPicPr>
          <p:cNvPr id="4" name="Picture 6" descr="C:\Users\Kan3an\Pictures\mayon1.jpg"/>
          <p:cNvPicPr>
            <a:picLocks noGrp="1"/>
          </p:cNvPicPr>
          <p:nvPr>
            <p:ph idx="1"/>
          </p:nvPr>
        </p:nvPicPr>
        <p:blipFill>
          <a:blip r:embed="rId2" cstate="print"/>
          <a:srcRect/>
          <a:stretch>
            <a:fillRect/>
          </a:stretch>
        </p:blipFill>
        <p:spPr bwMode="auto">
          <a:xfrm>
            <a:off x="2000232" y="2143116"/>
            <a:ext cx="4714908" cy="2643206"/>
          </a:xfrm>
          <a:prstGeom prst="rect">
            <a:avLst/>
          </a:prstGeom>
          <a:noFill/>
          <a:ln w="9525">
            <a:noFill/>
            <a:miter lim="800000"/>
            <a:headEnd/>
            <a:tailEnd/>
          </a:ln>
        </p:spPr>
      </p:pic>
      <p:sp>
        <p:nvSpPr>
          <p:cNvPr id="27649" name="Rectangle 1"/>
          <p:cNvSpPr>
            <a:spLocks noChangeArrowheads="1"/>
          </p:cNvSpPr>
          <p:nvPr/>
        </p:nvSpPr>
        <p:spPr bwMode="auto">
          <a:xfrm>
            <a:off x="3357554" y="5143512"/>
            <a:ext cx="1718740"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(3): رماد بركاني.</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a:t>
            </a:r>
            <a:endParaRPr lang="ar-JO" dirty="0"/>
          </a:p>
        </p:txBody>
      </p:sp>
      <p:pic>
        <p:nvPicPr>
          <p:cNvPr id="4" name="Picture 5" descr="C:\Users\Kan3an\Pictures\104_29409.gif.jpg"/>
          <p:cNvPicPr>
            <a:picLocks noGrp="1"/>
          </p:cNvPicPr>
          <p:nvPr>
            <p:ph idx="1"/>
          </p:nvPr>
        </p:nvPicPr>
        <p:blipFill>
          <a:blip r:embed="rId2" cstate="print"/>
          <a:srcRect/>
          <a:stretch>
            <a:fillRect/>
          </a:stretch>
        </p:blipFill>
        <p:spPr bwMode="auto">
          <a:xfrm>
            <a:off x="4572000" y="3143248"/>
            <a:ext cx="237067" cy="155787"/>
          </a:xfrm>
          <a:prstGeom prst="rect">
            <a:avLst/>
          </a:prstGeom>
          <a:noFill/>
          <a:ln w="9525">
            <a:noFill/>
            <a:miter lim="800000"/>
            <a:headEnd/>
            <a:tailEnd/>
          </a:ln>
        </p:spPr>
      </p:pic>
      <p:pic>
        <p:nvPicPr>
          <p:cNvPr id="5" name="Picture 5" descr="C:\Users\Kan3an\Pictures\104_29409.gif.jpg"/>
          <p:cNvPicPr/>
          <p:nvPr/>
        </p:nvPicPr>
        <p:blipFill>
          <a:blip r:embed="rId3" cstate="print"/>
          <a:srcRect/>
          <a:stretch>
            <a:fillRect/>
          </a:stretch>
        </p:blipFill>
        <p:spPr bwMode="auto">
          <a:xfrm>
            <a:off x="2643174" y="1762125"/>
            <a:ext cx="4857783" cy="3333750"/>
          </a:xfrm>
          <a:prstGeom prst="rect">
            <a:avLst/>
          </a:prstGeom>
          <a:noFill/>
          <a:ln w="9525">
            <a:noFill/>
            <a:miter lim="800000"/>
            <a:headEnd/>
            <a:tailEnd/>
          </a:ln>
        </p:spPr>
      </p:pic>
      <p:sp>
        <p:nvSpPr>
          <p:cNvPr id="28673" name="Rectangle 1"/>
          <p:cNvSpPr>
            <a:spLocks noChangeArrowheads="1"/>
          </p:cNvSpPr>
          <p:nvPr/>
        </p:nvSpPr>
        <p:spPr bwMode="auto">
          <a:xfrm>
            <a:off x="4286248" y="5429264"/>
            <a:ext cx="169950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abic Typesetting" pitchFamily="66" charset="-78"/>
                <a:ea typeface="Calibri" pitchFamily="34" charset="0"/>
                <a:cs typeface="Arabic Typesetting" pitchFamily="66" charset="-78"/>
              </a:rPr>
              <a:t>شكل (4): حمم بركانية.</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JO" dirty="0" smtClean="0"/>
              <a:t>تصنيف البراكين </a:t>
            </a:r>
            <a:br>
              <a:rPr lang="ar-JO" dirty="0" smtClean="0"/>
            </a:br>
            <a:endParaRPr lang="ar-JO" dirty="0"/>
          </a:p>
        </p:txBody>
      </p:sp>
      <p:sp>
        <p:nvSpPr>
          <p:cNvPr id="3" name="عنصر نائب للمحتوى 2"/>
          <p:cNvSpPr>
            <a:spLocks noGrp="1"/>
          </p:cNvSpPr>
          <p:nvPr>
            <p:ph idx="1"/>
          </p:nvPr>
        </p:nvSpPr>
        <p:spPr>
          <a:xfrm>
            <a:off x="457200" y="857232"/>
            <a:ext cx="8258204" cy="5268931"/>
          </a:xfrm>
        </p:spPr>
        <p:txBody>
          <a:bodyPr>
            <a:normAutofit fontScale="92500" lnSpcReduction="20000"/>
          </a:bodyPr>
          <a:lstStyle/>
          <a:p>
            <a:pPr>
              <a:buNone/>
            </a:pPr>
            <a:r>
              <a:rPr lang="ar-JO" dirty="0" smtClean="0"/>
              <a:t>تتنوع البراكين حسب المصهورات والمقذوفات البركانية بحيث تكثر في اماكن معينة المخروطات البركانية وفي اماكن اخرى المصهورات البركانية وتصنف حسب التركيب الكيميائي ومن ثم جاء تعديل المخروطات البركانية الى أربع مجموعات : 1مخروطات بازلتية قاعدية . </a:t>
            </a:r>
          </a:p>
          <a:p>
            <a:pPr>
              <a:buNone/>
            </a:pPr>
            <a:r>
              <a:rPr lang="ar-JO" dirty="0" smtClean="0"/>
              <a:t>2 مخروطات ذراعية هضبية .</a:t>
            </a:r>
          </a:p>
          <a:p>
            <a:pPr>
              <a:buNone/>
            </a:pPr>
            <a:r>
              <a:rPr lang="ar-JO" dirty="0" smtClean="0"/>
              <a:t>3الرماد البركاني . </a:t>
            </a:r>
          </a:p>
          <a:p>
            <a:pPr>
              <a:buNone/>
            </a:pPr>
            <a:r>
              <a:rPr lang="ar-JO" dirty="0" smtClean="0"/>
              <a:t>4مخروطات طبقية مركبة </a:t>
            </a:r>
          </a:p>
          <a:p>
            <a:r>
              <a:rPr lang="ar-JO" dirty="0" smtClean="0"/>
              <a:t>انواع المخروطات البركانية : </a:t>
            </a:r>
            <a:endParaRPr lang="ar-JO" dirty="0"/>
          </a:p>
          <a:p>
            <a:r>
              <a:rPr lang="ar-JO" dirty="0" smtClean="0"/>
              <a:t>1: المخروطات اللافة: تتكون من اللافا والمصهورات البركانية </a:t>
            </a:r>
          </a:p>
          <a:p>
            <a:r>
              <a:rPr lang="ar-JO" dirty="0" smtClean="0"/>
              <a:t>2: مخروطات بركانية تتألف من الحطام البركاني وصخور الخفاف </a:t>
            </a:r>
            <a:endParaRPr lang="ar-J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اشكال الثورانات البركانية:</a:t>
            </a:r>
            <a:endParaRPr lang="ar-JO" dirty="0"/>
          </a:p>
        </p:txBody>
      </p:sp>
      <p:sp>
        <p:nvSpPr>
          <p:cNvPr id="3" name="عنصر نائب للمحتوى 2"/>
          <p:cNvSpPr>
            <a:spLocks noGrp="1"/>
          </p:cNvSpPr>
          <p:nvPr>
            <p:ph idx="1"/>
          </p:nvPr>
        </p:nvSpPr>
        <p:spPr/>
        <p:txBody>
          <a:bodyPr/>
          <a:lstStyle/>
          <a:p>
            <a:r>
              <a:rPr lang="ar-JO" dirty="0" smtClean="0"/>
              <a:t>تختلف الاشكال حسب:</a:t>
            </a:r>
          </a:p>
          <a:p>
            <a:r>
              <a:rPr lang="ar-JO" dirty="0" smtClean="0"/>
              <a:t>1:الغاز المصاحب للمصهورات البركانية</a:t>
            </a:r>
          </a:p>
          <a:p>
            <a:r>
              <a:rPr lang="ar-JO" dirty="0" smtClean="0"/>
              <a:t>2:كمية الغاز المنبثقة من البراكين</a:t>
            </a:r>
          </a:p>
          <a:p>
            <a:r>
              <a:rPr lang="ar-JO" dirty="0" smtClean="0"/>
              <a:t>3:طبيعة وتكوين التركيب الكيميائي لمادة الافا</a:t>
            </a:r>
          </a:p>
          <a:p>
            <a:r>
              <a:rPr lang="ar-JO" dirty="0" smtClean="0"/>
              <a:t>4:</a:t>
            </a:r>
            <a:r>
              <a:rPr lang="ar-JO" dirty="0" err="1" smtClean="0"/>
              <a:t>الاعماق</a:t>
            </a:r>
            <a:r>
              <a:rPr lang="ar-JO" dirty="0" smtClean="0"/>
              <a:t> التي انبثقت منها اللافا وقوة دفعها للاعلى</a:t>
            </a:r>
            <a:endParaRPr lang="ar-JO"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646</Words>
  <Application>Microsoft Office PowerPoint</Application>
  <PresentationFormat>On-screen Show (4:3)</PresentationFormat>
  <Paragraphs>86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سمة Office</vt:lpstr>
      <vt:lpstr>المقدمة:</vt:lpstr>
      <vt:lpstr>.</vt:lpstr>
      <vt:lpstr>اجزاء البراكين</vt:lpstr>
      <vt:lpstr>.</vt:lpstr>
      <vt:lpstr>المواد المنبثقة من البراكين</vt:lpstr>
      <vt:lpstr>.</vt:lpstr>
      <vt:lpstr>.</vt:lpstr>
      <vt:lpstr>تصنيف البراكين  </vt:lpstr>
      <vt:lpstr>اشكال الثورانات البركانية:</vt:lpstr>
      <vt:lpstr>تصنيف البراكين حسب نشاطها الكيميائي </vt:lpstr>
      <vt:lpstr>.</vt:lpstr>
      <vt:lpstr>التوزيع الجغرافي للبراكين </vt:lpstr>
      <vt:lpstr>Slide 13</vt:lpstr>
      <vt:lpstr>أساليب التنبؤ بحدوث البراكين </vt:lpstr>
      <vt:lpstr>أهمية البراكين:</vt:lpstr>
      <vt:lpstr>.</vt:lpstr>
      <vt:lpstr>.</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emran</cp:lastModifiedBy>
  <cp:revision>21</cp:revision>
  <dcterms:created xsi:type="dcterms:W3CDTF">2011-12-20T20:57:11Z</dcterms:created>
  <dcterms:modified xsi:type="dcterms:W3CDTF">2011-12-22T06:02:34Z</dcterms:modified>
</cp:coreProperties>
</file>