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1" r:id="rId4"/>
    <p:sldId id="260" r:id="rId5"/>
    <p:sldId id="274" r:id="rId6"/>
    <p:sldId id="286" r:id="rId7"/>
    <p:sldId id="275" r:id="rId8"/>
    <p:sldId id="276" r:id="rId9"/>
    <p:sldId id="277" r:id="rId10"/>
    <p:sldId id="279" r:id="rId11"/>
    <p:sldId id="278" r:id="rId12"/>
    <p:sldId id="280" r:id="rId13"/>
    <p:sldId id="261" r:id="rId14"/>
    <p:sldId id="281" r:id="rId15"/>
    <p:sldId id="282" r:id="rId16"/>
    <p:sldId id="262" r:id="rId17"/>
    <p:sldId id="263" r:id="rId18"/>
    <p:sldId id="284" r:id="rId19"/>
    <p:sldId id="283" r:id="rId20"/>
    <p:sldId id="287" r:id="rId21"/>
    <p:sldId id="264" r:id="rId22"/>
    <p:sldId id="288" r:id="rId23"/>
    <p:sldId id="289" r:id="rId24"/>
    <p:sldId id="294" r:id="rId25"/>
    <p:sldId id="297" r:id="rId26"/>
    <p:sldId id="265" r:id="rId27"/>
    <p:sldId id="285" r:id="rId28"/>
    <p:sldId id="266" r:id="rId29"/>
    <p:sldId id="291" r:id="rId30"/>
    <p:sldId id="292" r:id="rId31"/>
    <p:sldId id="295" r:id="rId32"/>
    <p:sldId id="296" r:id="rId33"/>
    <p:sldId id="293" r:id="rId34"/>
    <p:sldId id="298" r:id="rId35"/>
    <p:sldId id="299"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4624" autoAdjust="0"/>
  </p:normalViewPr>
  <p:slideViewPr>
    <p:cSldViewPr>
      <p:cViewPr varScale="1">
        <p:scale>
          <a:sx n="75" d="100"/>
          <a:sy n="75" d="100"/>
        </p:scale>
        <p:origin x="-258" y="-102"/>
      </p:cViewPr>
      <p:guideLst>
        <p:guide orient="horz" pos="2160"/>
        <p:guide pos="2880"/>
      </p:guideLst>
    </p:cSldViewPr>
  </p:slideViewPr>
  <p:outlineViewPr>
    <p:cViewPr>
      <p:scale>
        <a:sx n="33" d="100"/>
        <a:sy n="33" d="100"/>
      </p:scale>
      <p:origin x="0" y="736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675D2259-1856-4A3F-A9C3-C26C5BC5FA1C}" type="datetimeFigureOut">
              <a:rPr lang="en-US"/>
              <a:pPr>
                <a:defRPr/>
              </a:pPr>
              <a:t>6/1/2020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424A3073-4605-4F1E-AB58-03C07547E6C9}" type="slidenum">
              <a:rPr lang="ar-SA"/>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2CBBF2-6FF8-4445-B0B4-8A4D095B8A9F}" type="datetimeFigureOut">
              <a:rPr lang="en-US"/>
              <a:pPr>
                <a:defRPr/>
              </a:pPr>
              <a:t>6/1/2020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64430B8-CE37-4923-989A-88C443BCC793}"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E1BF444F-B058-4D37-870D-FAA910AAF676}" type="datetimeFigureOut">
              <a:rPr lang="en-US"/>
              <a:pPr>
                <a:defRPr/>
              </a:pPr>
              <a:t>6/1/2020</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068A264D-0219-468A-8E80-868BC0AFCAE0}"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C6F15E-60DC-4BD1-8261-D0B9027883AE}" type="datetimeFigureOut">
              <a:rPr lang="en-US"/>
              <a:pPr>
                <a:defRPr/>
              </a:pPr>
              <a:t>6/1/2020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42AEA53-49A6-4B67-860B-E69096F72583}"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76472EF-3D81-4EA7-A41B-A1053B774FAE}" type="datetimeFigureOut">
              <a:rPr lang="en-US"/>
              <a:pPr>
                <a:defRPr/>
              </a:pPr>
              <a:t>6/1/2020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100E2145-FF5F-453C-B92F-7493A8BF72ED}" type="slidenum">
              <a:rPr lang="ar-SA"/>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F8DAF1E-B0B4-40BD-A507-503E609DD42B}" type="datetimeFigureOut">
              <a:rPr lang="en-US"/>
              <a:pPr>
                <a:defRPr/>
              </a:pPr>
              <a:t>6/1/2020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2ADDEF9-9526-4D8C-BB25-14247489F94E}"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8CD29F-DC08-4650-8FA3-ADEDA274AEF4}" type="datetimeFigureOut">
              <a:rPr lang="en-US"/>
              <a:pPr>
                <a:defRPr/>
              </a:pPr>
              <a:t>6/1/2020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E846555-5712-47FF-A737-3DEA4BAADE94}"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65B2C6-C7C9-49DF-8530-6C4F1081CD7D}" type="datetimeFigureOut">
              <a:rPr lang="en-US"/>
              <a:pPr>
                <a:defRPr/>
              </a:pPr>
              <a:t>6/1/2020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802EACF-F134-4703-865A-971673D56814}"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0AAD1D9-E394-46E7-A097-4307B83B0945}" type="datetimeFigureOut">
              <a:rPr lang="en-US"/>
              <a:pPr>
                <a:defRPr/>
              </a:pPr>
              <a:t>6/1/2020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B9120C6C-BEA5-469D-84A6-A45F9EB5771C}"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18F15123-3336-49E8-999D-54F138064D61}" type="datetimeFigureOut">
              <a:rPr lang="en-US"/>
              <a:pPr>
                <a:defRPr/>
              </a:pPr>
              <a:t>6/1/2020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4FFCEA41-8F2E-4974-ABC1-E710C59FAC18}"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65B78D79-6018-4838-9C17-B43C7B3D9496}" type="datetimeFigureOut">
              <a:rPr lang="en-US"/>
              <a:pPr>
                <a:defRPr/>
              </a:pPr>
              <a:t>6/1/2020</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50230B00-00E0-4250-AC87-96490C5C23E3}" type="slidenum">
              <a:rPr lang="ar-SA"/>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EEB495FC-021A-4054-ADCC-12F654398A84}" type="datetimeFigureOut">
              <a:rPr lang="en-US"/>
              <a:pPr>
                <a:defRPr/>
              </a:pPr>
              <a:t>6/1/2020</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latin typeface="Corbel" pitchFamily="34" charset="0"/>
              </a:defRPr>
            </a:lvl1pPr>
          </a:lstStyle>
          <a:p>
            <a:fld id="{F22A13E6-B4A9-4A8F-A746-F2A9A5FB2E87}"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1" r:id="rId5"/>
    <p:sldLayoutId id="2147483680" r:id="rId6"/>
    <p:sldLayoutId id="2147483686" r:id="rId7"/>
    <p:sldLayoutId id="2147483687" r:id="rId8"/>
    <p:sldLayoutId id="2147483688" r:id="rId9"/>
    <p:sldLayoutId id="2147483679" r:id="rId10"/>
    <p:sldLayoutId id="2147483689" r:id="rId11"/>
  </p:sldLayoutIdLst>
  <p:txStyles>
    <p:titleStyle>
      <a:lvl1pPr algn="l" rtl="0" fontAlgn="base">
        <a:spcBef>
          <a:spcPct val="0"/>
        </a:spcBef>
        <a:spcAft>
          <a:spcPct val="0"/>
        </a:spcAft>
        <a:defRPr sz="4500" b="1" kern="1200">
          <a:solidFill>
            <a:srgbClr val="FF8000"/>
          </a:solidFill>
          <a:latin typeface="+mj-lt"/>
          <a:ea typeface="+mj-ea"/>
          <a:cs typeface="+mj-cs"/>
        </a:defRPr>
      </a:lvl1pPr>
      <a:lvl2pPr algn="l" rtl="0" fontAlgn="base">
        <a:spcBef>
          <a:spcPct val="0"/>
        </a:spcBef>
        <a:spcAft>
          <a:spcPct val="0"/>
        </a:spcAft>
        <a:defRPr sz="4500" b="1">
          <a:solidFill>
            <a:srgbClr val="FF8000"/>
          </a:solidFill>
          <a:latin typeface="Corbel" pitchFamily="34" charset="0"/>
        </a:defRPr>
      </a:lvl2pPr>
      <a:lvl3pPr algn="l" rtl="0" fontAlgn="base">
        <a:spcBef>
          <a:spcPct val="0"/>
        </a:spcBef>
        <a:spcAft>
          <a:spcPct val="0"/>
        </a:spcAft>
        <a:defRPr sz="4500" b="1">
          <a:solidFill>
            <a:srgbClr val="FF8000"/>
          </a:solidFill>
          <a:latin typeface="Corbel" pitchFamily="34" charset="0"/>
        </a:defRPr>
      </a:lvl3pPr>
      <a:lvl4pPr algn="l" rtl="0" fontAlgn="base">
        <a:spcBef>
          <a:spcPct val="0"/>
        </a:spcBef>
        <a:spcAft>
          <a:spcPct val="0"/>
        </a:spcAft>
        <a:defRPr sz="4500" b="1">
          <a:solidFill>
            <a:srgbClr val="FF8000"/>
          </a:solidFill>
          <a:latin typeface="Corbel" pitchFamily="34" charset="0"/>
        </a:defRPr>
      </a:lvl4pPr>
      <a:lvl5pPr algn="l" rtl="0" fontAlgn="base">
        <a:spcBef>
          <a:spcPct val="0"/>
        </a:spcBef>
        <a:spcAft>
          <a:spcPct val="0"/>
        </a:spcAft>
        <a:defRPr sz="4500" b="1">
          <a:solidFill>
            <a:srgbClr val="FF8000"/>
          </a:solidFill>
          <a:latin typeface="Corbel" pitchFamily="34" charset="0"/>
        </a:defRPr>
      </a:lvl5pPr>
      <a:lvl6pPr marL="457200" algn="l" rtl="0" fontAlgn="base">
        <a:spcBef>
          <a:spcPct val="0"/>
        </a:spcBef>
        <a:spcAft>
          <a:spcPct val="0"/>
        </a:spcAft>
        <a:defRPr sz="4500" b="1">
          <a:solidFill>
            <a:srgbClr val="FF8000"/>
          </a:solidFill>
          <a:latin typeface="Corbel" pitchFamily="34" charset="0"/>
        </a:defRPr>
      </a:lvl6pPr>
      <a:lvl7pPr marL="914400" algn="l" rtl="0" fontAlgn="base">
        <a:spcBef>
          <a:spcPct val="0"/>
        </a:spcBef>
        <a:spcAft>
          <a:spcPct val="0"/>
        </a:spcAft>
        <a:defRPr sz="4500" b="1">
          <a:solidFill>
            <a:srgbClr val="FF8000"/>
          </a:solidFill>
          <a:latin typeface="Corbel" pitchFamily="34" charset="0"/>
        </a:defRPr>
      </a:lvl7pPr>
      <a:lvl8pPr marL="1371600" algn="l" rtl="0" fontAlgn="base">
        <a:spcBef>
          <a:spcPct val="0"/>
        </a:spcBef>
        <a:spcAft>
          <a:spcPct val="0"/>
        </a:spcAft>
        <a:defRPr sz="4500" b="1">
          <a:solidFill>
            <a:srgbClr val="FF8000"/>
          </a:solidFill>
          <a:latin typeface="Corbel" pitchFamily="34" charset="0"/>
        </a:defRPr>
      </a:lvl8pPr>
      <a:lvl9pPr marL="1828800" algn="l" rtl="0" fontAlgn="base">
        <a:spcBef>
          <a:spcPct val="0"/>
        </a:spcBef>
        <a:spcAft>
          <a:spcPct val="0"/>
        </a:spcAft>
        <a:defRPr sz="4500" b="1">
          <a:solidFill>
            <a:srgbClr val="FF80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1B587C"/>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4E8542"/>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604878"/>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file:///C:\Users\dell\Desktop\BZU\Why%20Does%20The%20Earth%20Have%20Layers.mp4"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file:///C:\Users\dell\Desktop\BZU\Continental%20Drift-%203.3%20Billion%20Years.mp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3276600"/>
          </a:xfrm>
        </p:spPr>
        <p:txBody>
          <a:bodyPr>
            <a:normAutofit fontScale="90000"/>
          </a:bodyPr>
          <a:lstStyle/>
          <a:p>
            <a:pPr fontAlgn="auto">
              <a:spcAft>
                <a:spcPts val="0"/>
              </a:spcAft>
              <a:defRPr/>
            </a:pPr>
            <a:r>
              <a:rPr lang="en-US" dirty="0" smtClean="0">
                <a:solidFill>
                  <a:schemeClr val="accent1">
                    <a:satMod val="150000"/>
                  </a:schemeClr>
                </a:solidFill>
              </a:rPr>
              <a:t>ENCE 231: Engineering Geology</a:t>
            </a:r>
            <a:br>
              <a:rPr lang="en-US" dirty="0" smtClean="0">
                <a:solidFill>
                  <a:schemeClr val="accent1">
                    <a:satMod val="150000"/>
                  </a:schemeClr>
                </a:solidFill>
              </a:rPr>
            </a:br>
            <a:r>
              <a:rPr lang="en-US" dirty="0" smtClean="0">
                <a:solidFill>
                  <a:schemeClr val="accent1">
                    <a:satMod val="150000"/>
                  </a:schemeClr>
                </a:solidFill>
              </a:rPr>
              <a:t>Fall Semester 2017/2018</a:t>
            </a:r>
            <a:br>
              <a:rPr lang="en-US" dirty="0" smtClean="0">
                <a:solidFill>
                  <a:schemeClr val="accent1">
                    <a:satMod val="150000"/>
                  </a:schemeClr>
                </a:solidFill>
              </a:rPr>
            </a:br>
            <a:r>
              <a:rPr lang="en-US" dirty="0" smtClean="0">
                <a:solidFill>
                  <a:schemeClr val="accent1">
                    <a:satMod val="150000"/>
                  </a:schemeClr>
                </a:solidFill>
              </a:rPr>
              <a:t/>
            </a:r>
            <a:br>
              <a:rPr lang="en-US" dirty="0" smtClean="0">
                <a:solidFill>
                  <a:schemeClr val="accent1">
                    <a:satMod val="150000"/>
                  </a:schemeClr>
                </a:solidFill>
              </a:rPr>
            </a:br>
            <a:r>
              <a:rPr lang="en-US" dirty="0" smtClean="0">
                <a:solidFill>
                  <a:schemeClr val="accent1">
                    <a:satMod val="150000"/>
                  </a:schemeClr>
                </a:solidFill>
              </a:rPr>
              <a:t>Department of Civil Engineering- </a:t>
            </a:r>
            <a:r>
              <a:rPr lang="en-US" dirty="0" err="1" smtClean="0">
                <a:solidFill>
                  <a:schemeClr val="accent1">
                    <a:satMod val="150000"/>
                  </a:schemeClr>
                </a:solidFill>
              </a:rPr>
              <a:t>Birzeit</a:t>
            </a:r>
            <a:r>
              <a:rPr lang="en-US" dirty="0" smtClean="0">
                <a:solidFill>
                  <a:schemeClr val="accent1">
                    <a:satMod val="150000"/>
                  </a:schemeClr>
                </a:solidFill>
              </a:rPr>
              <a:t> University, Palestine</a:t>
            </a:r>
            <a:endParaRPr lang="en-US" dirty="0">
              <a:solidFill>
                <a:schemeClr val="accent1">
                  <a:satMod val="150000"/>
                </a:schemeClr>
              </a:solidFill>
            </a:endParaRPr>
          </a:p>
        </p:txBody>
      </p:sp>
      <p:sp>
        <p:nvSpPr>
          <p:cNvPr id="13314" name="Subtitle 2"/>
          <p:cNvSpPr>
            <a:spLocks noGrp="1"/>
          </p:cNvSpPr>
          <p:nvPr>
            <p:ph type="subTitle" idx="1"/>
          </p:nvPr>
        </p:nvSpPr>
        <p:spPr>
          <a:xfrm>
            <a:off x="304800" y="4672013"/>
            <a:ext cx="8077200" cy="1500187"/>
          </a:xfrm>
        </p:spPr>
        <p:txBody>
          <a:bodyPr/>
          <a:lstStyle/>
          <a:p>
            <a:r>
              <a:rPr lang="en-US" sz="2400" smtClean="0"/>
              <a:t>Instructor: Saheem Murshid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Geologic Time: How old is old?</a:t>
            </a:r>
            <a:endParaRPr lang="en-US" dirty="0">
              <a:solidFill>
                <a:schemeClr val="accent1">
                  <a:satMod val="150000"/>
                </a:schemeClr>
              </a:solidFill>
            </a:endParaRPr>
          </a:p>
        </p:txBody>
      </p:sp>
      <p:sp>
        <p:nvSpPr>
          <p:cNvPr id="3" name="Content Placeholder 2"/>
          <p:cNvSpPr>
            <a:spLocks noGrp="1"/>
          </p:cNvSpPr>
          <p:nvPr>
            <p:ph idx="1"/>
          </p:nvPr>
        </p:nvSpPr>
        <p:spPr>
          <a:xfrm>
            <a:off x="0" y="1447800"/>
            <a:ext cx="5638800" cy="5410200"/>
          </a:xfrm>
        </p:spPr>
        <p:txBody>
          <a:bodyPr rtlCol="0">
            <a:normAutofit fontScale="70000" lnSpcReduction="20000"/>
          </a:bodyPr>
          <a:lstStyle/>
          <a:p>
            <a:pPr marL="438912" indent="-320040" fontAlgn="auto">
              <a:spcBef>
                <a:spcPts val="0"/>
              </a:spcBef>
              <a:spcAft>
                <a:spcPts val="600"/>
              </a:spcAft>
              <a:buFont typeface="Wingdings 2"/>
              <a:buChar char=""/>
              <a:defRPr/>
            </a:pPr>
            <a:r>
              <a:rPr lang="en-US" dirty="0" smtClean="0">
                <a:latin typeface="Cambria" pitchFamily="18" charset="0"/>
              </a:rPr>
              <a:t>Although geologists recognized that geologic time was very long, they lacked the sufficient knowledge and technology to identify the age of earth.</a:t>
            </a:r>
          </a:p>
          <a:p>
            <a:pPr marL="438912" indent="-320040" fontAlgn="auto">
              <a:spcBef>
                <a:spcPts val="0"/>
              </a:spcBef>
              <a:spcAft>
                <a:spcPts val="600"/>
              </a:spcAft>
              <a:buFont typeface="Wingdings 2"/>
              <a:buChar char=""/>
              <a:defRPr/>
            </a:pPr>
            <a:r>
              <a:rPr lang="en-US" dirty="0" smtClean="0">
                <a:latin typeface="Cambria" pitchFamily="18" charset="0"/>
              </a:rPr>
              <a:t>In 1905 </a:t>
            </a:r>
            <a:r>
              <a:rPr lang="en-US" b="1" dirty="0" smtClean="0">
                <a:latin typeface="Cambria" pitchFamily="18" charset="0"/>
              </a:rPr>
              <a:t>radioactivity</a:t>
            </a:r>
            <a:r>
              <a:rPr lang="en-US" dirty="0" smtClean="0">
                <a:latin typeface="Cambria" pitchFamily="18" charset="0"/>
              </a:rPr>
              <a:t> was first used for dating. Today, geologists are capable of identifying fairly accurate dates to events of Earth history. For instance, we know that dinosaurs lived on earth between 230 and 65 million years ago.</a:t>
            </a:r>
          </a:p>
          <a:p>
            <a:pPr marL="438912" indent="-320040" fontAlgn="auto">
              <a:spcBef>
                <a:spcPts val="0"/>
              </a:spcBef>
              <a:spcAft>
                <a:spcPts val="600"/>
              </a:spcAft>
              <a:buFont typeface="Wingdings 2"/>
              <a:buChar char=""/>
              <a:defRPr/>
            </a:pPr>
            <a:r>
              <a:rPr lang="en-US" u="sng" dirty="0" smtClean="0">
                <a:latin typeface="Cambria" pitchFamily="18" charset="0"/>
              </a:rPr>
              <a:t>Comprehending geological time is difficult </a:t>
            </a:r>
            <a:r>
              <a:rPr lang="en-US" dirty="0" smtClean="0">
                <a:latin typeface="Cambria" pitchFamily="18" charset="0"/>
              </a:rPr>
              <a:t>as we are dealing with millions and billions of years. Most recent findings put Earth’s age at about 4.54 billion years.</a:t>
            </a:r>
          </a:p>
          <a:p>
            <a:pPr marL="438912" indent="-320040" fontAlgn="auto">
              <a:spcBef>
                <a:spcPts val="0"/>
              </a:spcBef>
              <a:spcAft>
                <a:spcPts val="0"/>
              </a:spcAft>
              <a:buFont typeface="Wingdings 2"/>
              <a:buChar char=""/>
              <a:defRPr/>
            </a:pPr>
            <a:r>
              <a:rPr lang="en-US" dirty="0" smtClean="0">
                <a:latin typeface="Cambria" pitchFamily="18" charset="0"/>
              </a:rPr>
              <a:t>Before radiometric dating, geologists used </a:t>
            </a:r>
            <a:r>
              <a:rPr lang="en-US" b="1" dirty="0" smtClean="0">
                <a:solidFill>
                  <a:srgbClr val="FF0000"/>
                </a:solidFill>
                <a:latin typeface="Cambria" pitchFamily="18" charset="0"/>
              </a:rPr>
              <a:t>Relative Dating </a:t>
            </a:r>
            <a:r>
              <a:rPr lang="en-US" dirty="0" smtClean="0">
                <a:latin typeface="Cambria" pitchFamily="18" charset="0"/>
              </a:rPr>
              <a:t>by using principles such </a:t>
            </a:r>
            <a:r>
              <a:rPr lang="en-US" b="1" dirty="0" smtClean="0">
                <a:latin typeface="Cambria" pitchFamily="18" charset="0"/>
              </a:rPr>
              <a:t>the law of superposition </a:t>
            </a:r>
            <a:r>
              <a:rPr lang="en-US" dirty="0" smtClean="0">
                <a:latin typeface="Cambria" pitchFamily="18" charset="0"/>
              </a:rPr>
              <a:t>and the </a:t>
            </a:r>
            <a:r>
              <a:rPr lang="en-US" b="1" dirty="0" smtClean="0">
                <a:latin typeface="Cambria" pitchFamily="18" charset="0"/>
              </a:rPr>
              <a:t>principle of fossil succession</a:t>
            </a:r>
            <a:r>
              <a:rPr lang="en-US" dirty="0" smtClean="0">
                <a:latin typeface="Cambria" pitchFamily="18" charset="0"/>
              </a:rPr>
              <a:t>.</a:t>
            </a:r>
            <a:endParaRPr lang="en-US" dirty="0">
              <a:latin typeface="Cambria" pitchFamily="18" charset="0"/>
            </a:endParaRPr>
          </a:p>
        </p:txBody>
      </p:sp>
      <p:pic>
        <p:nvPicPr>
          <p:cNvPr id="22531" name="Picture 2" descr="C:\Users\dell\Desktop\BZU\diddinosaurs.jpg"/>
          <p:cNvPicPr>
            <a:picLocks noChangeAspect="1" noChangeArrowheads="1"/>
          </p:cNvPicPr>
          <p:nvPr/>
        </p:nvPicPr>
        <p:blipFill>
          <a:blip r:embed="rId2"/>
          <a:srcRect/>
          <a:stretch>
            <a:fillRect/>
          </a:stretch>
        </p:blipFill>
        <p:spPr bwMode="auto">
          <a:xfrm>
            <a:off x="5791200" y="3306763"/>
            <a:ext cx="3154363" cy="2103437"/>
          </a:xfrm>
          <a:prstGeom prst="rect">
            <a:avLst/>
          </a:prstGeom>
          <a:noFill/>
          <a:ln w="9525">
            <a:noFill/>
            <a:miter lim="800000"/>
            <a:headEnd/>
            <a:tailEnd/>
          </a:ln>
        </p:spPr>
      </p:pic>
      <p:pic>
        <p:nvPicPr>
          <p:cNvPr id="22532" name="Picture 3" descr="C:\Users\dell\Desktop\BZU\UtoPb.PNG"/>
          <p:cNvPicPr>
            <a:picLocks noChangeAspect="1" noChangeArrowheads="1"/>
          </p:cNvPicPr>
          <p:nvPr/>
        </p:nvPicPr>
        <p:blipFill>
          <a:blip r:embed="rId3"/>
          <a:srcRect/>
          <a:stretch>
            <a:fillRect/>
          </a:stretch>
        </p:blipFill>
        <p:spPr bwMode="auto">
          <a:xfrm>
            <a:off x="5540375" y="1524000"/>
            <a:ext cx="3527425" cy="1736725"/>
          </a:xfrm>
          <a:prstGeom prst="rect">
            <a:avLst/>
          </a:prstGeom>
          <a:noFill/>
          <a:ln w="9525">
            <a:noFill/>
            <a:miter lim="800000"/>
            <a:headEnd/>
            <a:tailEnd/>
          </a:ln>
        </p:spPr>
      </p:pic>
      <p:pic>
        <p:nvPicPr>
          <p:cNvPr id="22533" name="Picture 4" descr="C:\Users\dell\Desktop\BZU\fish-.jpg"/>
          <p:cNvPicPr>
            <a:picLocks noChangeAspect="1" noChangeArrowheads="1"/>
          </p:cNvPicPr>
          <p:nvPr/>
        </p:nvPicPr>
        <p:blipFill>
          <a:blip r:embed="rId4"/>
          <a:srcRect l="6667" t="8333" b="16667"/>
          <a:stretch>
            <a:fillRect/>
          </a:stretch>
        </p:blipFill>
        <p:spPr bwMode="auto">
          <a:xfrm>
            <a:off x="6400800" y="5486400"/>
            <a:ext cx="2133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252728"/>
          </a:xfrm>
        </p:spPr>
        <p:txBody>
          <a:bodyPr>
            <a:normAutofit fontScale="90000"/>
          </a:bodyPr>
          <a:lstStyle/>
          <a:p>
            <a:pPr fontAlgn="auto">
              <a:spcAft>
                <a:spcPts val="0"/>
              </a:spcAft>
              <a:defRPr/>
            </a:pPr>
            <a:r>
              <a:rPr lang="en-US" dirty="0" smtClean="0">
                <a:solidFill>
                  <a:schemeClr val="accent1">
                    <a:satMod val="150000"/>
                  </a:schemeClr>
                </a:solidFill>
              </a:rPr>
              <a:t>Geologic Time: </a:t>
            </a:r>
            <a:br>
              <a:rPr lang="en-US" dirty="0" smtClean="0">
                <a:solidFill>
                  <a:schemeClr val="accent1">
                    <a:satMod val="150000"/>
                  </a:schemeClr>
                </a:solidFill>
              </a:rPr>
            </a:br>
            <a:r>
              <a:rPr lang="en-US" dirty="0" smtClean="0">
                <a:solidFill>
                  <a:schemeClr val="accent1">
                    <a:satMod val="150000"/>
                  </a:schemeClr>
                </a:solidFill>
              </a:rPr>
              <a:t>the Geological Timescale</a:t>
            </a:r>
            <a:endParaRPr lang="en-US" dirty="0">
              <a:solidFill>
                <a:schemeClr val="accent1">
                  <a:satMod val="150000"/>
                </a:schemeClr>
              </a:solidFill>
            </a:endParaRPr>
          </a:p>
        </p:txBody>
      </p:sp>
      <p:pic>
        <p:nvPicPr>
          <p:cNvPr id="23554" name="Picture 2" descr="C:\Users\dell\Desktop\BZU\495887753.jpg"/>
          <p:cNvPicPr>
            <a:picLocks noChangeAspect="1" noChangeArrowheads="1"/>
          </p:cNvPicPr>
          <p:nvPr/>
        </p:nvPicPr>
        <p:blipFill>
          <a:blip r:embed="rId2"/>
          <a:srcRect/>
          <a:stretch>
            <a:fillRect/>
          </a:stretch>
        </p:blipFill>
        <p:spPr bwMode="auto">
          <a:xfrm>
            <a:off x="4737100" y="1524000"/>
            <a:ext cx="4406900" cy="5334000"/>
          </a:xfrm>
          <a:prstGeom prst="rect">
            <a:avLst/>
          </a:prstGeom>
          <a:noFill/>
          <a:ln w="9525">
            <a:noFill/>
            <a:miter lim="800000"/>
            <a:headEnd/>
            <a:tailEnd/>
          </a:ln>
        </p:spPr>
      </p:pic>
      <p:pic>
        <p:nvPicPr>
          <p:cNvPr id="23555" name="Picture 3" descr="C:\Users\dell\Desktop\BZU\USGSTime.jpg"/>
          <p:cNvPicPr>
            <a:picLocks noChangeAspect="1" noChangeArrowheads="1"/>
          </p:cNvPicPr>
          <p:nvPr/>
        </p:nvPicPr>
        <p:blipFill>
          <a:blip r:embed="rId3"/>
          <a:srcRect/>
          <a:stretch>
            <a:fillRect/>
          </a:stretch>
        </p:blipFill>
        <p:spPr bwMode="auto">
          <a:xfrm>
            <a:off x="0" y="1524000"/>
            <a:ext cx="3810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Geologic Time: How old is old?</a:t>
            </a:r>
            <a:endParaRPr lang="en-US" dirty="0">
              <a:solidFill>
                <a:schemeClr val="accent1">
                  <a:satMod val="150000"/>
                </a:schemeClr>
              </a:solidFill>
            </a:endParaRPr>
          </a:p>
        </p:txBody>
      </p:sp>
      <p:sp>
        <p:nvSpPr>
          <p:cNvPr id="24578" name="Content Placeholder 2"/>
          <p:cNvSpPr>
            <a:spLocks noGrp="1"/>
          </p:cNvSpPr>
          <p:nvPr>
            <p:ph idx="1"/>
          </p:nvPr>
        </p:nvSpPr>
        <p:spPr>
          <a:xfrm>
            <a:off x="0" y="1447800"/>
            <a:ext cx="9144000" cy="914400"/>
          </a:xfrm>
        </p:spPr>
        <p:txBody>
          <a:bodyPr/>
          <a:lstStyle/>
          <a:p>
            <a:pPr>
              <a:buFont typeface="Wingdings 2" pitchFamily="18" charset="2"/>
              <a:buNone/>
            </a:pPr>
            <a:r>
              <a:rPr lang="en-US" smtClean="0">
                <a:latin typeface="Cambria" pitchFamily="18" charset="0"/>
              </a:rPr>
              <a:t>.</a:t>
            </a:r>
          </a:p>
        </p:txBody>
      </p:sp>
      <p:pic>
        <p:nvPicPr>
          <p:cNvPr id="24579" name="Picture 2" descr="C:\Users\dell\Desktop\BZU\grand canion.jpg"/>
          <p:cNvPicPr>
            <a:picLocks noChangeAspect="1" noChangeArrowheads="1"/>
          </p:cNvPicPr>
          <p:nvPr/>
        </p:nvPicPr>
        <p:blipFill>
          <a:blip r:embed="rId2"/>
          <a:srcRect/>
          <a:stretch>
            <a:fillRect/>
          </a:stretch>
        </p:blipFill>
        <p:spPr bwMode="auto">
          <a:xfrm>
            <a:off x="0" y="1524000"/>
            <a:ext cx="9144000" cy="5334000"/>
          </a:xfrm>
          <a:prstGeom prst="rect">
            <a:avLst/>
          </a:prstGeom>
          <a:noFill/>
          <a:ln w="9525">
            <a:noFill/>
            <a:miter lim="800000"/>
            <a:headEnd/>
            <a:tailEnd/>
          </a:ln>
        </p:spPr>
      </p:pic>
      <p:sp>
        <p:nvSpPr>
          <p:cNvPr id="24580" name="TextBox 7"/>
          <p:cNvSpPr txBox="1">
            <a:spLocks noChangeArrowheads="1"/>
          </p:cNvSpPr>
          <p:nvPr/>
        </p:nvSpPr>
        <p:spPr bwMode="auto">
          <a:xfrm>
            <a:off x="5486400" y="6488113"/>
            <a:ext cx="4143375" cy="369887"/>
          </a:xfrm>
          <a:prstGeom prst="rect">
            <a:avLst/>
          </a:prstGeom>
          <a:noFill/>
          <a:ln w="9525">
            <a:noFill/>
            <a:miter lim="800000"/>
            <a:headEnd/>
            <a:tailEnd/>
          </a:ln>
        </p:spPr>
        <p:txBody>
          <a:bodyPr>
            <a:spAutoFit/>
          </a:bodyPr>
          <a:lstStyle/>
          <a:p>
            <a:r>
              <a:rPr lang="en-US" b="1">
                <a:solidFill>
                  <a:schemeClr val="bg1"/>
                </a:solidFill>
                <a:latin typeface="Corbel" pitchFamily="34" charset="0"/>
              </a:rPr>
              <a:t>The Grand Canyon, Colorado, USA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The Scientific Method</a:t>
            </a:r>
            <a:r>
              <a:rPr lang="ar-SA" dirty="0" smtClean="0">
                <a:solidFill>
                  <a:schemeClr val="accent1">
                    <a:satMod val="150000"/>
                  </a:schemeClr>
                </a:solidFill>
              </a:rPr>
              <a:t/>
            </a:r>
            <a:br>
              <a:rPr lang="ar-SA" dirty="0" smtClean="0">
                <a:solidFill>
                  <a:schemeClr val="accent1">
                    <a:satMod val="150000"/>
                  </a:schemeClr>
                </a:solidFill>
              </a:rPr>
            </a:br>
            <a:r>
              <a:rPr lang="en-US" dirty="0" smtClean="0">
                <a:solidFill>
                  <a:schemeClr val="accent1">
                    <a:satMod val="150000"/>
                  </a:schemeClr>
                </a:solidFill>
              </a:rPr>
              <a:t> </a:t>
            </a:r>
            <a:r>
              <a:rPr lang="ar-SA" dirty="0" smtClean="0">
                <a:solidFill>
                  <a:schemeClr val="accent1">
                    <a:satMod val="150000"/>
                  </a:schemeClr>
                </a:solidFill>
              </a:rPr>
              <a:t>المنهج العلمي</a:t>
            </a:r>
            <a:endParaRPr lang="en-US" dirty="0">
              <a:solidFill>
                <a:schemeClr val="accent1">
                  <a:satMod val="150000"/>
                </a:schemeClr>
              </a:solidFill>
            </a:endParaRPr>
          </a:p>
        </p:txBody>
      </p:sp>
      <p:sp>
        <p:nvSpPr>
          <p:cNvPr id="25602" name="Content Placeholder 2"/>
          <p:cNvSpPr>
            <a:spLocks noGrp="1"/>
          </p:cNvSpPr>
          <p:nvPr>
            <p:ph idx="1"/>
          </p:nvPr>
        </p:nvSpPr>
        <p:spPr/>
        <p:txBody>
          <a:bodyPr/>
          <a:lstStyle/>
          <a:p>
            <a:r>
              <a:rPr lang="en-US" sz="2800" b="1" smtClean="0">
                <a:latin typeface="Cambria" pitchFamily="18" charset="0"/>
              </a:rPr>
              <a:t>Assumption: </a:t>
            </a:r>
            <a:r>
              <a:rPr lang="en-US" sz="2800" smtClean="0">
                <a:latin typeface="Cambria" pitchFamily="18" charset="0"/>
              </a:rPr>
              <a:t>the natural world behaves in a consistent and predictable manner that is understood through careful, systematic study.</a:t>
            </a:r>
          </a:p>
          <a:p>
            <a:r>
              <a:rPr lang="en-US" sz="2800" b="1" smtClean="0">
                <a:latin typeface="Cambria" pitchFamily="18" charset="0"/>
              </a:rPr>
              <a:t>Goal: </a:t>
            </a:r>
            <a:r>
              <a:rPr lang="en-US" sz="2800" smtClean="0">
                <a:latin typeface="Cambria" pitchFamily="18" charset="0"/>
              </a:rPr>
              <a:t>To discover the underlying </a:t>
            </a:r>
            <a:r>
              <a:rPr lang="en-US" sz="2800" b="1" i="1" smtClean="0">
                <a:latin typeface="Cambria" pitchFamily="18" charset="0"/>
              </a:rPr>
              <a:t>patterns</a:t>
            </a:r>
            <a:r>
              <a:rPr lang="en-US" sz="2800" smtClean="0">
                <a:latin typeface="Cambria" pitchFamily="18" charset="0"/>
              </a:rPr>
              <a:t> in nature, through collection of scientific “facts”, observation and measurement, and use this knowledge to predict what should and shouldn’t happen.</a:t>
            </a:r>
          </a:p>
          <a:p>
            <a:r>
              <a:rPr lang="en-US" sz="2800" smtClean="0">
                <a:latin typeface="Cambria" pitchFamily="18" charset="0"/>
              </a:rPr>
              <a:t>Example of oil exploration.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The Scientific Method</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85000" lnSpcReduction="20000"/>
          </a:bodyPr>
          <a:lstStyle/>
          <a:p>
            <a:pPr marL="438912" indent="-320040" fontAlgn="auto">
              <a:spcBef>
                <a:spcPts val="0"/>
              </a:spcBef>
              <a:spcAft>
                <a:spcPts val="600"/>
              </a:spcAft>
              <a:buFont typeface="Wingdings 2"/>
              <a:buChar char=""/>
              <a:defRPr/>
            </a:pPr>
            <a:r>
              <a:rPr lang="en-US" sz="2800" b="1" dirty="0" smtClean="0">
                <a:latin typeface="Cambria" pitchFamily="18" charset="0"/>
              </a:rPr>
              <a:t>Hypothesis / </a:t>
            </a:r>
            <a:r>
              <a:rPr lang="ar-SA" sz="2800" b="1" dirty="0" smtClean="0">
                <a:latin typeface="Cambria" pitchFamily="18" charset="0"/>
              </a:rPr>
              <a:t>فرضية</a:t>
            </a:r>
            <a:r>
              <a:rPr lang="en-US" sz="2800" b="1" dirty="0" smtClean="0">
                <a:latin typeface="Cambria" pitchFamily="18" charset="0"/>
              </a:rPr>
              <a:t>: </a:t>
            </a:r>
            <a:r>
              <a:rPr lang="en-US" sz="2800" dirty="0" smtClean="0">
                <a:latin typeface="Cambria" pitchFamily="18" charset="0"/>
              </a:rPr>
              <a:t>After gathering facts and formulating principles, scientists propose hypotheses to explain a natural phenomena. It is a tentative (untested) explanation and subject to rigorous debate and testing by the scientific community.</a:t>
            </a:r>
          </a:p>
          <a:p>
            <a:pPr marL="438912" indent="-320040" fontAlgn="auto">
              <a:spcBef>
                <a:spcPts val="0"/>
              </a:spcBef>
              <a:spcAft>
                <a:spcPts val="600"/>
              </a:spcAft>
              <a:buFont typeface="Wingdings 2"/>
              <a:buChar char=""/>
              <a:defRPr/>
            </a:pPr>
            <a:r>
              <a:rPr lang="en-US" sz="2800" b="1" dirty="0" smtClean="0">
                <a:latin typeface="Cambria" pitchFamily="18" charset="0"/>
              </a:rPr>
              <a:t>Theory / </a:t>
            </a:r>
            <a:r>
              <a:rPr lang="ar-SA" sz="2800" b="1" dirty="0" smtClean="0">
                <a:latin typeface="Cambria" pitchFamily="18" charset="0"/>
              </a:rPr>
              <a:t>نظرية</a:t>
            </a:r>
            <a:r>
              <a:rPr lang="en-US" sz="2800" b="1" dirty="0" smtClean="0">
                <a:latin typeface="Cambria" pitchFamily="18" charset="0"/>
              </a:rPr>
              <a:t>: </a:t>
            </a:r>
            <a:r>
              <a:rPr lang="en-US" sz="2800" dirty="0" smtClean="0">
                <a:latin typeface="Cambria" pitchFamily="18" charset="0"/>
              </a:rPr>
              <a:t>After a hypothesis survives extensive scrutiny and competing hypotheses and models are eliminated, it is elevated to a theory. Although we say “it’s just a theory”, a theory is a well-tested and widely accepted view that the scientific community agrees is the best explanation to observable facts.</a:t>
            </a:r>
          </a:p>
          <a:p>
            <a:pPr marL="438912" indent="-320040" fontAlgn="auto">
              <a:spcBef>
                <a:spcPts val="0"/>
              </a:spcBef>
              <a:spcAft>
                <a:spcPts val="0"/>
              </a:spcAft>
              <a:buFont typeface="Wingdings 2"/>
              <a:buChar char=""/>
              <a:defRPr/>
            </a:pPr>
            <a:r>
              <a:rPr lang="en-US" sz="2800" b="1" dirty="0" smtClean="0">
                <a:latin typeface="Cambria" pitchFamily="18" charset="0"/>
              </a:rPr>
              <a:t>Paradigm / </a:t>
            </a:r>
            <a:r>
              <a:rPr lang="ar-SA" sz="2800" b="1" dirty="0" smtClean="0">
                <a:latin typeface="Cambria" pitchFamily="18" charset="0"/>
              </a:rPr>
              <a:t>نموذج</a:t>
            </a:r>
            <a:r>
              <a:rPr lang="en-US" sz="2800" b="1" dirty="0" smtClean="0">
                <a:latin typeface="Cambria" pitchFamily="18" charset="0"/>
              </a:rPr>
              <a:t>: </a:t>
            </a:r>
            <a:r>
              <a:rPr lang="en-US" sz="2800" dirty="0" smtClean="0">
                <a:latin typeface="Cambria" pitchFamily="18" charset="0"/>
              </a:rPr>
              <a:t>A theory that explains a large number of interrelated aspects of the natural world. </a:t>
            </a:r>
          </a:p>
          <a:p>
            <a:pPr marL="438912" indent="-320040" fontAlgn="auto">
              <a:spcBef>
                <a:spcPts val="0"/>
              </a:spcBef>
              <a:spcAft>
                <a:spcPts val="0"/>
              </a:spcAft>
              <a:buFont typeface="Wingdings 2"/>
              <a:buNone/>
              <a:defRPr/>
            </a:pPr>
            <a:r>
              <a:rPr lang="en-US" sz="2800" dirty="0" smtClean="0">
                <a:latin typeface="Cambria" pitchFamily="18" charset="0"/>
              </a:rPr>
              <a:t>	Example: The Theory of Plate Tectonics.</a:t>
            </a:r>
          </a:p>
          <a:p>
            <a:pPr marL="438912" indent="-320040" fontAlgn="auto">
              <a:spcBef>
                <a:spcPts val="0"/>
              </a:spcBef>
              <a:spcAft>
                <a:spcPts val="0"/>
              </a:spcAft>
              <a:buFont typeface="Wingdings 2"/>
              <a:buNone/>
              <a:defRPr/>
            </a:pPr>
            <a:endParaRPr lang="en-US" sz="2800" dirty="0">
              <a:latin typeface="Cambr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The Scientific Method</a:t>
            </a:r>
            <a:endParaRPr lang="en-US" dirty="0">
              <a:solidFill>
                <a:schemeClr val="accent1">
                  <a:satMod val="150000"/>
                </a:schemeClr>
              </a:solidFill>
            </a:endParaRPr>
          </a:p>
        </p:txBody>
      </p:sp>
      <p:sp>
        <p:nvSpPr>
          <p:cNvPr id="3" name="Content Placeholder 2"/>
          <p:cNvSpPr>
            <a:spLocks noGrp="1"/>
          </p:cNvSpPr>
          <p:nvPr>
            <p:ph idx="1"/>
          </p:nvPr>
        </p:nvSpPr>
        <p:spPr>
          <a:xfrm>
            <a:off x="0" y="1524000"/>
            <a:ext cx="6705600" cy="3352800"/>
          </a:xfrm>
        </p:spPr>
        <p:txBody>
          <a:bodyPr rtlCol="0">
            <a:normAutofit fontScale="62500" lnSpcReduction="20000"/>
          </a:bodyPr>
          <a:lstStyle/>
          <a:p>
            <a:pPr marL="438912" indent="-320040" fontAlgn="auto">
              <a:spcBef>
                <a:spcPts val="0"/>
              </a:spcBef>
              <a:spcAft>
                <a:spcPts val="600"/>
              </a:spcAft>
              <a:buFont typeface="Wingdings 2"/>
              <a:buChar char=""/>
              <a:defRPr/>
            </a:pPr>
            <a:r>
              <a:rPr lang="en-US" sz="2800" b="1" dirty="0" smtClean="0">
                <a:latin typeface="Cambria" pitchFamily="18" charset="0"/>
              </a:rPr>
              <a:t>Scientific Methods: </a:t>
            </a:r>
            <a:r>
              <a:rPr lang="en-US" sz="2800" dirty="0" smtClean="0">
                <a:latin typeface="Cambria" pitchFamily="18" charset="0"/>
              </a:rPr>
              <a:t>The processes used to gather facts through observation and experimentation.</a:t>
            </a:r>
          </a:p>
          <a:p>
            <a:pPr marL="438912" indent="-320040" fontAlgn="auto">
              <a:spcBef>
                <a:spcPts val="0"/>
              </a:spcBef>
              <a:spcAft>
                <a:spcPts val="600"/>
              </a:spcAft>
              <a:buFont typeface="Wingdings 2"/>
              <a:buNone/>
              <a:defRPr/>
            </a:pPr>
            <a:r>
              <a:rPr lang="en-US" sz="2800" dirty="0" smtClean="0">
                <a:latin typeface="Cambria" pitchFamily="18" charset="0"/>
              </a:rPr>
              <a:t>	There is no recipe but rather an endeavor that involves creativity and insight. </a:t>
            </a:r>
          </a:p>
          <a:p>
            <a:pPr marL="438912" indent="-320040" fontAlgn="auto">
              <a:spcBef>
                <a:spcPts val="0"/>
              </a:spcBef>
              <a:spcAft>
                <a:spcPts val="600"/>
              </a:spcAft>
              <a:buFont typeface="Wingdings 2"/>
              <a:buNone/>
              <a:defRPr/>
            </a:pPr>
            <a:r>
              <a:rPr lang="en-US" sz="2800" dirty="0" smtClean="0">
                <a:latin typeface="Cambria" pitchFamily="18" charset="0"/>
              </a:rPr>
              <a:t>	However, almost always involve: </a:t>
            </a:r>
          </a:p>
          <a:p>
            <a:pPr marL="438912" indent="-320040" fontAlgn="auto">
              <a:spcBef>
                <a:spcPts val="0"/>
              </a:spcBef>
              <a:spcAft>
                <a:spcPts val="600"/>
              </a:spcAft>
              <a:buFont typeface="Wingdings 2"/>
              <a:buNone/>
              <a:defRPr/>
            </a:pPr>
            <a:r>
              <a:rPr lang="en-US" sz="2800" dirty="0" smtClean="0">
                <a:latin typeface="Cambria" pitchFamily="18" charset="0"/>
              </a:rPr>
              <a:t>	(1) collection of data.</a:t>
            </a:r>
          </a:p>
          <a:p>
            <a:pPr marL="438912" indent="-320040" fontAlgn="auto">
              <a:spcBef>
                <a:spcPts val="0"/>
              </a:spcBef>
              <a:spcAft>
                <a:spcPts val="600"/>
              </a:spcAft>
              <a:buFont typeface="Wingdings 2"/>
              <a:buNone/>
              <a:defRPr/>
            </a:pPr>
            <a:r>
              <a:rPr lang="en-US" sz="2800" dirty="0" smtClean="0">
                <a:latin typeface="Cambria" pitchFamily="18" charset="0"/>
              </a:rPr>
              <a:t>	(2) development of hypotheses or models to explain the facts.</a:t>
            </a:r>
          </a:p>
          <a:p>
            <a:pPr marL="438912" indent="-320040" fontAlgn="auto">
              <a:spcBef>
                <a:spcPts val="0"/>
              </a:spcBef>
              <a:spcAft>
                <a:spcPts val="600"/>
              </a:spcAft>
              <a:buFont typeface="Wingdings 2"/>
              <a:buNone/>
              <a:defRPr/>
            </a:pPr>
            <a:r>
              <a:rPr lang="en-US" sz="2800" dirty="0" smtClean="0">
                <a:latin typeface="Cambria" pitchFamily="18" charset="0"/>
              </a:rPr>
              <a:t>	(3) development of observations and experiments to test the hypotheses. </a:t>
            </a:r>
          </a:p>
          <a:p>
            <a:pPr marL="438912" indent="-320040" fontAlgn="auto">
              <a:spcBef>
                <a:spcPts val="0"/>
              </a:spcBef>
              <a:spcAft>
                <a:spcPts val="600"/>
              </a:spcAft>
              <a:buFont typeface="Wingdings 2"/>
              <a:buNone/>
              <a:defRPr/>
            </a:pPr>
            <a:r>
              <a:rPr lang="en-US" sz="2800" dirty="0" smtClean="0">
                <a:latin typeface="Cambria" pitchFamily="18" charset="0"/>
              </a:rPr>
              <a:t>	(4) the acceptance, modification, or rejection of the hypotheses after extensive testing.</a:t>
            </a:r>
          </a:p>
          <a:p>
            <a:pPr marL="438912" indent="-320040" fontAlgn="auto">
              <a:spcBef>
                <a:spcPts val="0"/>
              </a:spcBef>
              <a:spcAft>
                <a:spcPts val="0"/>
              </a:spcAft>
              <a:buFont typeface="Wingdings 2"/>
              <a:buNone/>
              <a:defRPr/>
            </a:pPr>
            <a:endParaRPr lang="en-US" sz="2800" dirty="0">
              <a:latin typeface="Cambria" pitchFamily="18" charset="0"/>
            </a:endParaRPr>
          </a:p>
        </p:txBody>
      </p:sp>
      <p:pic>
        <p:nvPicPr>
          <p:cNvPr id="27651" name="Picture 2" descr="D:\Mountain Lake (Backup)\10-Pictures\8-2012 visit\SAM_0032.JPG"/>
          <p:cNvPicPr>
            <a:picLocks noChangeAspect="1" noChangeArrowheads="1"/>
          </p:cNvPicPr>
          <p:nvPr/>
        </p:nvPicPr>
        <p:blipFill>
          <a:blip r:embed="rId2"/>
          <a:srcRect/>
          <a:stretch>
            <a:fillRect/>
          </a:stretch>
        </p:blipFill>
        <p:spPr bwMode="auto">
          <a:xfrm>
            <a:off x="6781800" y="3810000"/>
            <a:ext cx="2125663" cy="2835275"/>
          </a:xfrm>
          <a:prstGeom prst="rect">
            <a:avLst/>
          </a:prstGeom>
          <a:noFill/>
          <a:ln w="9525">
            <a:noFill/>
            <a:miter lim="800000"/>
            <a:headEnd/>
            <a:tailEnd/>
          </a:ln>
        </p:spPr>
      </p:pic>
      <p:pic>
        <p:nvPicPr>
          <p:cNvPr id="27652" name="Picture 3" descr="C:\Users\dell\Desktop\BZU\ECU5_geology.jpg"/>
          <p:cNvPicPr>
            <a:picLocks noChangeAspect="1" noChangeArrowheads="1"/>
          </p:cNvPicPr>
          <p:nvPr/>
        </p:nvPicPr>
        <p:blipFill>
          <a:blip r:embed="rId3"/>
          <a:srcRect/>
          <a:stretch>
            <a:fillRect/>
          </a:stretch>
        </p:blipFill>
        <p:spPr bwMode="auto">
          <a:xfrm>
            <a:off x="1600200" y="4648200"/>
            <a:ext cx="3273425" cy="2103438"/>
          </a:xfrm>
          <a:prstGeom prst="rect">
            <a:avLst/>
          </a:prstGeom>
          <a:noFill/>
          <a:ln w="9525">
            <a:noFill/>
            <a:miter lim="800000"/>
            <a:headEnd/>
            <a:tailEnd/>
          </a:ln>
        </p:spPr>
      </p:pic>
      <p:pic>
        <p:nvPicPr>
          <p:cNvPr id="27653" name="Picture 4" descr="C:\Users\dell\Desktop\BZU\surveying.jpg"/>
          <p:cNvPicPr>
            <a:picLocks noChangeAspect="1" noChangeArrowheads="1"/>
          </p:cNvPicPr>
          <p:nvPr/>
        </p:nvPicPr>
        <p:blipFill>
          <a:blip r:embed="rId4"/>
          <a:srcRect/>
          <a:stretch>
            <a:fillRect/>
          </a:stretch>
        </p:blipFill>
        <p:spPr bwMode="auto">
          <a:xfrm>
            <a:off x="6781800" y="1584325"/>
            <a:ext cx="2160588" cy="192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Earth’s Spheres</a:t>
            </a:r>
            <a:endParaRPr lang="en-US" dirty="0">
              <a:solidFill>
                <a:schemeClr val="accent1">
                  <a:satMod val="150000"/>
                </a:schemeClr>
              </a:solidFill>
            </a:endParaRPr>
          </a:p>
        </p:txBody>
      </p:sp>
      <p:pic>
        <p:nvPicPr>
          <p:cNvPr id="28674" name="Picture 2" descr="C:\Users\dell\Desktop\BZU\3118258_orig.jpg"/>
          <p:cNvPicPr>
            <a:picLocks noChangeAspect="1" noChangeArrowheads="1"/>
          </p:cNvPicPr>
          <p:nvPr/>
        </p:nvPicPr>
        <p:blipFill>
          <a:blip r:embed="rId2"/>
          <a:srcRect b="24445"/>
          <a:stretch>
            <a:fillRect/>
          </a:stretch>
        </p:blipFill>
        <p:spPr bwMode="auto">
          <a:xfrm>
            <a:off x="0" y="1524000"/>
            <a:ext cx="9144000" cy="5334000"/>
          </a:xfrm>
          <a:prstGeom prst="rect">
            <a:avLst/>
          </a:prstGeom>
          <a:noFill/>
          <a:ln w="9525">
            <a:noFill/>
            <a:miter lim="800000"/>
            <a:headEnd/>
            <a:tailEnd/>
          </a:ln>
        </p:spPr>
      </p:pic>
      <p:sp>
        <p:nvSpPr>
          <p:cNvPr id="28675" name="TextBox 5"/>
          <p:cNvSpPr txBox="1">
            <a:spLocks noChangeArrowheads="1"/>
          </p:cNvSpPr>
          <p:nvPr/>
        </p:nvSpPr>
        <p:spPr bwMode="auto">
          <a:xfrm>
            <a:off x="9525" y="2286000"/>
            <a:ext cx="2225675" cy="584200"/>
          </a:xfrm>
          <a:prstGeom prst="rect">
            <a:avLst/>
          </a:prstGeom>
          <a:noFill/>
          <a:ln w="9525">
            <a:noFill/>
            <a:miter lim="800000"/>
            <a:headEnd/>
            <a:tailEnd/>
          </a:ln>
        </p:spPr>
        <p:txBody>
          <a:bodyPr wrap="none">
            <a:spAutoFit/>
          </a:bodyPr>
          <a:lstStyle/>
          <a:p>
            <a:r>
              <a:rPr lang="en-US" sz="3200" b="1">
                <a:latin typeface="Bodoni MT" pitchFamily="18" charset="0"/>
              </a:rPr>
              <a:t>Geosphere /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Earth’s Spheres</a:t>
            </a:r>
            <a:endParaRPr lang="en-US" dirty="0">
              <a:solidFill>
                <a:schemeClr val="accent1">
                  <a:satMod val="150000"/>
                </a:schemeClr>
              </a:solidFill>
            </a:endParaRPr>
          </a:p>
        </p:txBody>
      </p:sp>
      <p:sp>
        <p:nvSpPr>
          <p:cNvPr id="29698" name="Content Placeholder 2"/>
          <p:cNvSpPr>
            <a:spLocks noGrp="1"/>
          </p:cNvSpPr>
          <p:nvPr>
            <p:ph idx="1"/>
          </p:nvPr>
        </p:nvSpPr>
        <p:spPr/>
        <p:txBody>
          <a:bodyPr/>
          <a:lstStyle/>
          <a:p>
            <a:endParaRPr lang="en-US" smtClean="0"/>
          </a:p>
        </p:txBody>
      </p:sp>
      <p:pic>
        <p:nvPicPr>
          <p:cNvPr id="29699" name="Picture 3" descr="C:\Users\dell\Desktop\BZU\earth-system-diagram.jpg"/>
          <p:cNvPicPr>
            <a:picLocks noChangeAspect="1" noChangeArrowheads="1"/>
          </p:cNvPicPr>
          <p:nvPr/>
        </p:nvPicPr>
        <p:blipFill>
          <a:blip r:embed="rId2"/>
          <a:srcRect/>
          <a:stretch>
            <a:fillRect/>
          </a:stretch>
        </p:blipFill>
        <p:spPr bwMode="auto">
          <a:xfrm>
            <a:off x="0" y="1524000"/>
            <a:ext cx="9144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Earth as a System</a:t>
            </a:r>
            <a:endParaRPr lang="en-US" dirty="0">
              <a:solidFill>
                <a:schemeClr val="accent1">
                  <a:satMod val="150000"/>
                </a:schemeClr>
              </a:solidFill>
            </a:endParaRPr>
          </a:p>
        </p:txBody>
      </p:sp>
      <p:sp>
        <p:nvSpPr>
          <p:cNvPr id="30722" name="Content Placeholder 2"/>
          <p:cNvSpPr>
            <a:spLocks noGrp="1"/>
          </p:cNvSpPr>
          <p:nvPr>
            <p:ph idx="1"/>
          </p:nvPr>
        </p:nvSpPr>
        <p:spPr/>
        <p:txBody>
          <a:bodyPr/>
          <a:lstStyle/>
          <a:p>
            <a:endParaRPr lang="en-US" smtClean="0"/>
          </a:p>
        </p:txBody>
      </p:sp>
      <p:pic>
        <p:nvPicPr>
          <p:cNvPr id="30723" name="Picture 3" descr="C:\Users\dell\Desktop\BZU\earth-system-diagram.jpg"/>
          <p:cNvPicPr>
            <a:picLocks noChangeAspect="1" noChangeArrowheads="1"/>
          </p:cNvPicPr>
          <p:nvPr/>
        </p:nvPicPr>
        <p:blipFill>
          <a:blip r:embed="rId2"/>
          <a:srcRect/>
          <a:stretch>
            <a:fillRect/>
          </a:stretch>
        </p:blipFill>
        <p:spPr bwMode="auto">
          <a:xfrm>
            <a:off x="0" y="1524000"/>
            <a:ext cx="9144000" cy="5334000"/>
          </a:xfrm>
          <a:prstGeom prst="rect">
            <a:avLst/>
          </a:prstGeom>
          <a:noFill/>
          <a:ln w="9525">
            <a:noFill/>
            <a:miter lim="800000"/>
            <a:headEnd/>
            <a:tailEnd/>
          </a:ln>
        </p:spPr>
      </p:pic>
      <p:pic>
        <p:nvPicPr>
          <p:cNvPr id="30724" name="Picture 2" descr="C:\Users\dell\Desktop\BZU\earth_from_space_western_hemisphere_lg.jpg"/>
          <p:cNvPicPr>
            <a:picLocks noChangeAspect="1" noChangeArrowheads="1"/>
          </p:cNvPicPr>
          <p:nvPr/>
        </p:nvPicPr>
        <p:blipFill>
          <a:blip r:embed="rId3"/>
          <a:srcRect/>
          <a:stretch>
            <a:fillRect/>
          </a:stretch>
        </p:blipFill>
        <p:spPr bwMode="auto">
          <a:xfrm>
            <a:off x="0" y="274638"/>
            <a:ext cx="9144000" cy="6583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Earth as a System</a:t>
            </a:r>
            <a:endParaRPr lang="en-US" dirty="0">
              <a:solidFill>
                <a:schemeClr val="accent1">
                  <a:satMod val="150000"/>
                </a:schemeClr>
              </a:solidFill>
            </a:endParaRPr>
          </a:p>
        </p:txBody>
      </p:sp>
      <p:sp>
        <p:nvSpPr>
          <p:cNvPr id="31746" name="TextBox 3"/>
          <p:cNvSpPr txBox="1">
            <a:spLocks noChangeArrowheads="1"/>
          </p:cNvSpPr>
          <p:nvPr/>
        </p:nvSpPr>
        <p:spPr bwMode="auto">
          <a:xfrm>
            <a:off x="0" y="1716088"/>
            <a:ext cx="9144000" cy="708025"/>
          </a:xfrm>
          <a:prstGeom prst="rect">
            <a:avLst/>
          </a:prstGeom>
          <a:noFill/>
          <a:ln w="9525">
            <a:noFill/>
            <a:miter lim="800000"/>
            <a:headEnd/>
            <a:tailEnd/>
          </a:ln>
        </p:spPr>
        <p:txBody>
          <a:bodyPr>
            <a:spAutoFit/>
          </a:bodyPr>
          <a:lstStyle/>
          <a:p>
            <a:r>
              <a:rPr lang="en-US" sz="2000">
                <a:latin typeface="Cambria" pitchFamily="18" charset="0"/>
              </a:rPr>
              <a:t>- Earth consists of many separate but interacting parts or spheres or sub-systems driven by energy.   Types: open system &amp; closed system. </a:t>
            </a:r>
          </a:p>
        </p:txBody>
      </p:sp>
      <p:pic>
        <p:nvPicPr>
          <p:cNvPr id="31747" name="Picture 2" descr="C:\Users\dell\Desktop\BZU\greenhouse-effect-article.jpg"/>
          <p:cNvPicPr>
            <a:picLocks noChangeAspect="1" noChangeArrowheads="1"/>
          </p:cNvPicPr>
          <p:nvPr/>
        </p:nvPicPr>
        <p:blipFill>
          <a:blip r:embed="rId2"/>
          <a:srcRect/>
          <a:stretch>
            <a:fillRect/>
          </a:stretch>
        </p:blipFill>
        <p:spPr bwMode="auto">
          <a:xfrm>
            <a:off x="2717800" y="2717800"/>
            <a:ext cx="6350000" cy="4064000"/>
          </a:xfrm>
          <a:prstGeom prst="rect">
            <a:avLst/>
          </a:prstGeom>
          <a:noFill/>
          <a:ln w="9525">
            <a:noFill/>
            <a:miter lim="800000"/>
            <a:headEnd/>
            <a:tailEnd/>
          </a:ln>
        </p:spPr>
      </p:pic>
      <p:sp>
        <p:nvSpPr>
          <p:cNvPr id="31748" name="TextBox 6"/>
          <p:cNvSpPr txBox="1">
            <a:spLocks noChangeArrowheads="1"/>
          </p:cNvSpPr>
          <p:nvPr/>
        </p:nvSpPr>
        <p:spPr bwMode="auto">
          <a:xfrm>
            <a:off x="0" y="2667000"/>
            <a:ext cx="2743200" cy="4186238"/>
          </a:xfrm>
          <a:prstGeom prst="rect">
            <a:avLst/>
          </a:prstGeom>
          <a:noFill/>
          <a:ln w="9525">
            <a:noFill/>
            <a:miter lim="800000"/>
            <a:headEnd/>
            <a:tailEnd/>
          </a:ln>
        </p:spPr>
        <p:txBody>
          <a:bodyPr>
            <a:spAutoFit/>
          </a:bodyPr>
          <a:lstStyle/>
          <a:p>
            <a:r>
              <a:rPr lang="en-US" sz="1900">
                <a:latin typeface="Cambria" pitchFamily="18" charset="0"/>
              </a:rPr>
              <a:t>-Feedback Mechanisms:</a:t>
            </a:r>
          </a:p>
          <a:p>
            <a:r>
              <a:rPr lang="en-US" sz="1900" b="1">
                <a:latin typeface="Cambria" pitchFamily="18" charset="0"/>
              </a:rPr>
              <a:t>(-) Negative Feedback Mechanism </a:t>
            </a:r>
          </a:p>
          <a:p>
            <a:r>
              <a:rPr lang="en-US" sz="1900" b="1">
                <a:latin typeface="Cambria" pitchFamily="18" charset="0"/>
              </a:rPr>
              <a:t>(+)Positive Feedback Mechanism</a:t>
            </a:r>
          </a:p>
          <a:p>
            <a:endParaRPr lang="en-US" sz="1900">
              <a:latin typeface="Cambria" pitchFamily="18" charset="0"/>
            </a:endParaRPr>
          </a:p>
          <a:p>
            <a:r>
              <a:rPr lang="en-US" sz="1900">
                <a:latin typeface="Cambria" pitchFamily="18" charset="0"/>
              </a:rPr>
              <a:t>Example: Global warming, ice melting, more water vapor and clouds, more trees, human destruction of forests and emissions </a:t>
            </a:r>
          </a:p>
          <a:p>
            <a:r>
              <a:rPr lang="en-US" sz="1900">
                <a:latin typeface="Cambria" pitchFamily="18" charset="0"/>
              </a:rPr>
              <a:t>of greenhouse gases.</a:t>
            </a:r>
          </a:p>
          <a:p>
            <a:endParaRPr lang="en-US" sz="1900">
              <a:latin typeface="Corbe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fontAlgn="auto">
              <a:spcAft>
                <a:spcPts val="0"/>
              </a:spcAft>
              <a:defRPr/>
            </a:pPr>
            <a:r>
              <a:rPr lang="en-US" dirty="0" smtClean="0">
                <a:solidFill>
                  <a:schemeClr val="accent1">
                    <a:satMod val="150000"/>
                  </a:schemeClr>
                </a:solidFill>
                <a:latin typeface="Times New Roman" pitchFamily="18" charset="0"/>
                <a:cs typeface="Times New Roman" pitchFamily="18" charset="0"/>
              </a:rPr>
              <a:t>What </a:t>
            </a:r>
            <a:r>
              <a:rPr lang="en-US" dirty="0" smtClean="0">
                <a:solidFill>
                  <a:schemeClr val="accent1">
                    <a:satMod val="150000"/>
                  </a:schemeClr>
                </a:solidFill>
                <a:latin typeface="Cambria" pitchFamily="18" charset="0"/>
                <a:cs typeface="Times New Roman" pitchFamily="18" charset="0"/>
              </a:rPr>
              <a:t>is</a:t>
            </a:r>
            <a:r>
              <a:rPr lang="en-US" dirty="0" smtClean="0">
                <a:solidFill>
                  <a:schemeClr val="accent1">
                    <a:satMod val="150000"/>
                  </a:schemeClr>
                </a:solidFill>
                <a:latin typeface="Times New Roman" pitchFamily="18" charset="0"/>
                <a:cs typeface="Times New Roman" pitchFamily="18" charset="0"/>
              </a:rPr>
              <a:t> Geology?</a:t>
            </a:r>
            <a:endParaRPr lang="en-US" dirty="0">
              <a:solidFill>
                <a:schemeClr val="accent1">
                  <a:satMod val="150000"/>
                </a:schemeClr>
              </a:solidFill>
              <a:latin typeface="Times New Roman" pitchFamily="18" charset="0"/>
              <a:cs typeface="Times New Roman" pitchFamily="18" charset="0"/>
            </a:endParaRPr>
          </a:p>
        </p:txBody>
      </p:sp>
      <p:sp>
        <p:nvSpPr>
          <p:cNvPr id="14338" name="Content Placeholder 2"/>
          <p:cNvSpPr>
            <a:spLocks noGrp="1"/>
          </p:cNvSpPr>
          <p:nvPr>
            <p:ph idx="1"/>
          </p:nvPr>
        </p:nvSpPr>
        <p:spPr>
          <a:xfrm>
            <a:off x="152400" y="1447800"/>
            <a:ext cx="8763000" cy="5181600"/>
          </a:xfrm>
        </p:spPr>
        <p:txBody>
          <a:bodyPr/>
          <a:lstStyle/>
          <a:p>
            <a:r>
              <a:rPr lang="en-US" sz="2600" smtClean="0">
                <a:latin typeface="Cambria" pitchFamily="18" charset="0"/>
                <a:cs typeface="Times New Roman" pitchFamily="18" charset="0"/>
              </a:rPr>
              <a:t>Geology is a Natural Science.</a:t>
            </a:r>
          </a:p>
          <a:p>
            <a:r>
              <a:rPr lang="en-US" sz="2600" smtClean="0">
                <a:latin typeface="Cambria" pitchFamily="18" charset="0"/>
                <a:cs typeface="Times New Roman" pitchFamily="18" charset="0"/>
              </a:rPr>
              <a:t>The word Geology comes from Greek </a:t>
            </a:r>
            <a:r>
              <a:rPr lang="en-US" sz="2600" i="1" smtClean="0">
                <a:latin typeface="Cambria" pitchFamily="18" charset="0"/>
                <a:cs typeface="Times New Roman" pitchFamily="18" charset="0"/>
              </a:rPr>
              <a:t>geo</a:t>
            </a:r>
            <a:r>
              <a:rPr lang="en-US" sz="2600" smtClean="0">
                <a:latin typeface="Cambria" pitchFamily="18" charset="0"/>
                <a:cs typeface="Times New Roman" pitchFamily="18" charset="0"/>
              </a:rPr>
              <a:t>, “Earth”, and </a:t>
            </a:r>
            <a:r>
              <a:rPr lang="en-US" sz="2600" i="1" smtClean="0">
                <a:latin typeface="Cambria" pitchFamily="18" charset="0"/>
                <a:cs typeface="Times New Roman" pitchFamily="18" charset="0"/>
              </a:rPr>
              <a:t>logos</a:t>
            </a:r>
            <a:r>
              <a:rPr lang="en-US" sz="2600" smtClean="0">
                <a:latin typeface="Cambria" pitchFamily="18" charset="0"/>
                <a:cs typeface="Times New Roman" pitchFamily="18" charset="0"/>
              </a:rPr>
              <a:t>, “discourse” or “Study of”.</a:t>
            </a:r>
          </a:p>
          <a:p>
            <a:r>
              <a:rPr lang="en-US" sz="2600" smtClean="0">
                <a:latin typeface="Cambria" pitchFamily="18" charset="0"/>
                <a:cs typeface="Times New Roman" pitchFamily="18" charset="0"/>
              </a:rPr>
              <a:t>In general terms, it is the study of planet Earth, hence also known as “Earth Science”.</a:t>
            </a:r>
          </a:p>
          <a:p>
            <a:r>
              <a:rPr lang="en-US" sz="2600" smtClean="0">
                <a:latin typeface="Cambria" pitchFamily="18" charset="0"/>
                <a:cs typeface="Times New Roman" pitchFamily="18" charset="0"/>
              </a:rPr>
              <a:t>Study of Earth origin, structures, processes, composition, etc….</a:t>
            </a:r>
          </a:p>
          <a:p>
            <a:r>
              <a:rPr lang="en-US" sz="2600" smtClean="0">
                <a:latin typeface="Cambria" pitchFamily="18" charset="0"/>
                <a:cs typeface="Times New Roman" pitchFamily="18" charset="0"/>
              </a:rPr>
              <a:t>Divided into two major areas:</a:t>
            </a:r>
          </a:p>
          <a:p>
            <a:pPr>
              <a:buFontTx/>
              <a:buChar char="-"/>
            </a:pPr>
            <a:r>
              <a:rPr lang="en-US" sz="2400" b="1" smtClean="0">
                <a:latin typeface="Cambria" pitchFamily="18" charset="0"/>
                <a:cs typeface="Times New Roman" pitchFamily="18" charset="0"/>
              </a:rPr>
              <a:t>Physical Geology: </a:t>
            </a:r>
            <a:r>
              <a:rPr lang="en-US" sz="2400" smtClean="0">
                <a:latin typeface="Cambria" pitchFamily="18" charset="0"/>
                <a:cs typeface="Times New Roman" pitchFamily="18" charset="0"/>
              </a:rPr>
              <a:t>examines the materials composing Earth and seeks to understand the many processes that operate beneath and upon its surface.</a:t>
            </a:r>
          </a:p>
          <a:p>
            <a:pPr>
              <a:buFontTx/>
              <a:buChar char="-"/>
            </a:pPr>
            <a:r>
              <a:rPr lang="en-US" sz="2400" b="1" smtClean="0">
                <a:latin typeface="Cambria" pitchFamily="18" charset="0"/>
                <a:cs typeface="Times New Roman" pitchFamily="18" charset="0"/>
              </a:rPr>
              <a:t>Historical Geology: </a:t>
            </a:r>
            <a:r>
              <a:rPr lang="en-US" sz="2400" smtClean="0">
                <a:latin typeface="Cambria" pitchFamily="18" charset="0"/>
                <a:cs typeface="Times New Roman" pitchFamily="18" charset="0"/>
              </a:rPr>
              <a:t>Aims to understand the origin of Earth and its development through time.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Earth as a System</a:t>
            </a:r>
            <a:endParaRPr lang="en-US" dirty="0">
              <a:solidFill>
                <a:schemeClr val="accent1">
                  <a:satMod val="150000"/>
                </a:schemeClr>
              </a:solidFill>
            </a:endParaRPr>
          </a:p>
        </p:txBody>
      </p:sp>
      <p:pic>
        <p:nvPicPr>
          <p:cNvPr id="32770" name="Picture 2"/>
          <p:cNvPicPr>
            <a:picLocks noChangeAspect="1" noChangeArrowheads="1"/>
          </p:cNvPicPr>
          <p:nvPr/>
        </p:nvPicPr>
        <p:blipFill>
          <a:blip r:embed="rId2"/>
          <a:srcRect l="28697" t="14583" r="25037" b="19792"/>
          <a:stretch>
            <a:fillRect/>
          </a:stretch>
        </p:blipFill>
        <p:spPr bwMode="auto">
          <a:xfrm>
            <a:off x="2836863" y="1584325"/>
            <a:ext cx="6307137" cy="5029200"/>
          </a:xfrm>
          <a:prstGeom prst="rect">
            <a:avLst/>
          </a:prstGeom>
          <a:noFill/>
          <a:ln w="9525">
            <a:noFill/>
            <a:miter lim="800000"/>
            <a:headEnd/>
            <a:tailEnd/>
          </a:ln>
        </p:spPr>
      </p:pic>
      <p:sp>
        <p:nvSpPr>
          <p:cNvPr id="32771" name="TextBox 3"/>
          <p:cNvSpPr txBox="1">
            <a:spLocks noChangeArrowheads="1"/>
          </p:cNvSpPr>
          <p:nvPr/>
        </p:nvSpPr>
        <p:spPr bwMode="auto">
          <a:xfrm>
            <a:off x="0" y="1524000"/>
            <a:ext cx="2895600" cy="3786188"/>
          </a:xfrm>
          <a:prstGeom prst="rect">
            <a:avLst/>
          </a:prstGeom>
          <a:noFill/>
          <a:ln w="9525">
            <a:noFill/>
            <a:miter lim="800000"/>
            <a:headEnd/>
            <a:tailEnd/>
          </a:ln>
        </p:spPr>
        <p:txBody>
          <a:bodyPr>
            <a:spAutoFit/>
          </a:bodyPr>
          <a:lstStyle/>
          <a:p>
            <a:r>
              <a:rPr lang="en-US" sz="2000">
                <a:latin typeface="Cambria" pitchFamily="18" charset="0"/>
              </a:rPr>
              <a:t>The Parts are linked!</a:t>
            </a:r>
          </a:p>
          <a:p>
            <a:endParaRPr lang="en-US" sz="2000">
              <a:latin typeface="Cambria" pitchFamily="18" charset="0"/>
            </a:endParaRPr>
          </a:p>
          <a:p>
            <a:r>
              <a:rPr lang="en-US" sz="2000">
                <a:latin typeface="Cambria" pitchFamily="18" charset="0"/>
              </a:rPr>
              <a:t>The diagram shows the interaction between the hydrologic cycle &amp; the rock cycle. </a:t>
            </a:r>
          </a:p>
          <a:p>
            <a:endParaRPr lang="en-US" sz="2000">
              <a:latin typeface="Cambria" pitchFamily="18" charset="0"/>
            </a:endParaRPr>
          </a:p>
          <a:p>
            <a:r>
              <a:rPr lang="en-US" sz="2000">
                <a:latin typeface="Cambria" pitchFamily="18" charset="0"/>
              </a:rPr>
              <a:t>This is an example of an interface (a boundary where different parts of a system come in contact and interact).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The Rock Cycle</a:t>
            </a:r>
            <a:endParaRPr lang="en-US" dirty="0">
              <a:solidFill>
                <a:schemeClr val="accent1">
                  <a:satMod val="150000"/>
                </a:schemeClr>
              </a:solidFill>
            </a:endParaRPr>
          </a:p>
        </p:txBody>
      </p:sp>
      <p:sp>
        <p:nvSpPr>
          <p:cNvPr id="5" name="Content Placeholder 4"/>
          <p:cNvSpPr>
            <a:spLocks noGrp="1"/>
          </p:cNvSpPr>
          <p:nvPr>
            <p:ph idx="1"/>
          </p:nvPr>
        </p:nvSpPr>
        <p:spPr>
          <a:xfrm>
            <a:off x="0" y="1600200"/>
            <a:ext cx="6400800" cy="5257800"/>
          </a:xfrm>
        </p:spPr>
        <p:txBody>
          <a:bodyPr rtlCol="0">
            <a:normAutofit fontScale="70000" lnSpcReduction="20000"/>
          </a:bodyPr>
          <a:lstStyle/>
          <a:p>
            <a:pPr marL="438912" indent="-320040" fontAlgn="auto">
              <a:spcBef>
                <a:spcPts val="0"/>
              </a:spcBef>
              <a:spcAft>
                <a:spcPts val="1500"/>
              </a:spcAft>
              <a:buFont typeface="Wingdings 2"/>
              <a:buChar char=""/>
              <a:defRPr/>
            </a:pPr>
            <a:r>
              <a:rPr lang="en-US" b="1" u="sng" dirty="0" smtClean="0">
                <a:latin typeface="Cambria" pitchFamily="18" charset="0"/>
              </a:rPr>
              <a:t>Types of Rock:</a:t>
            </a:r>
          </a:p>
          <a:p>
            <a:pPr marL="633222" indent="-514350" fontAlgn="auto">
              <a:spcBef>
                <a:spcPts val="0"/>
              </a:spcBef>
              <a:spcAft>
                <a:spcPts val="0"/>
              </a:spcAft>
              <a:buFont typeface="Wingdings" pitchFamily="2" charset="2"/>
              <a:buChar char="q"/>
              <a:defRPr/>
            </a:pPr>
            <a:r>
              <a:rPr lang="en-US" b="1" dirty="0" smtClean="0">
                <a:latin typeface="Cambria" pitchFamily="18" charset="0"/>
              </a:rPr>
              <a:t>Igneous Rocks:</a:t>
            </a:r>
            <a:r>
              <a:rPr lang="en-US" dirty="0" smtClean="0">
                <a:latin typeface="Cambria" pitchFamily="18" charset="0"/>
              </a:rPr>
              <a:t> Forms when magma cools and solidifies, a process called </a:t>
            </a:r>
            <a:r>
              <a:rPr lang="en-US" i="1" dirty="0" smtClean="0">
                <a:latin typeface="Cambria" pitchFamily="18" charset="0"/>
              </a:rPr>
              <a:t>“Crystallization”. </a:t>
            </a:r>
          </a:p>
          <a:p>
            <a:pPr marL="633222" indent="-514350" fontAlgn="auto">
              <a:spcBef>
                <a:spcPts val="0"/>
              </a:spcBef>
              <a:spcAft>
                <a:spcPts val="800"/>
              </a:spcAft>
              <a:buFont typeface="Wingdings 2"/>
              <a:buNone/>
              <a:defRPr/>
            </a:pPr>
            <a:r>
              <a:rPr lang="en-US" dirty="0" smtClean="0">
                <a:latin typeface="Cambria" pitchFamily="18" charset="0"/>
              </a:rPr>
              <a:t>	May occur on or beneath the surface.</a:t>
            </a:r>
          </a:p>
          <a:p>
            <a:pPr marL="633222" indent="-514350" fontAlgn="auto">
              <a:spcBef>
                <a:spcPts val="0"/>
              </a:spcBef>
              <a:spcAft>
                <a:spcPts val="800"/>
              </a:spcAft>
              <a:buFont typeface="Wingdings" pitchFamily="2" charset="2"/>
              <a:buChar char="q"/>
              <a:defRPr/>
            </a:pPr>
            <a:r>
              <a:rPr lang="en-US" b="1" dirty="0" smtClean="0">
                <a:latin typeface="Cambria" pitchFamily="18" charset="0"/>
              </a:rPr>
              <a:t>Sedimentary Rocks: </a:t>
            </a:r>
            <a:r>
              <a:rPr lang="en-US" dirty="0" smtClean="0">
                <a:latin typeface="Cambria" pitchFamily="18" charset="0"/>
              </a:rPr>
              <a:t>Forms when igneous rocks or other rocks undergo </a:t>
            </a:r>
            <a:r>
              <a:rPr lang="en-US" b="1" dirty="0" smtClean="0">
                <a:latin typeface="Cambria" pitchFamily="18" charset="0"/>
              </a:rPr>
              <a:t>weathering </a:t>
            </a:r>
            <a:r>
              <a:rPr lang="en-US" dirty="0" smtClean="0">
                <a:latin typeface="Cambria" pitchFamily="18" charset="0"/>
              </a:rPr>
              <a:t>which breaks the rock turning it into sediments, which are transported by </a:t>
            </a:r>
            <a:r>
              <a:rPr lang="en-US" dirty="0" err="1" smtClean="0">
                <a:latin typeface="Cambria" pitchFamily="18" charset="0"/>
              </a:rPr>
              <a:t>erosional</a:t>
            </a:r>
            <a:r>
              <a:rPr lang="en-US" dirty="0" smtClean="0">
                <a:latin typeface="Cambria" pitchFamily="18" charset="0"/>
              </a:rPr>
              <a:t> agents such as water &amp; wind. They are then deposited and due to cementation and/or compaction undergo “</a:t>
            </a:r>
            <a:r>
              <a:rPr lang="en-US" dirty="0" err="1" smtClean="0">
                <a:latin typeface="Cambria" pitchFamily="18" charset="0"/>
              </a:rPr>
              <a:t>Lithification</a:t>
            </a:r>
            <a:r>
              <a:rPr lang="en-US" dirty="0" smtClean="0">
                <a:latin typeface="Cambria" pitchFamily="18" charset="0"/>
              </a:rPr>
              <a:t>”, a term meaning “conversion into rock”.</a:t>
            </a:r>
          </a:p>
          <a:p>
            <a:pPr marL="633222" indent="-514350" fontAlgn="auto">
              <a:spcBef>
                <a:spcPts val="0"/>
              </a:spcBef>
              <a:spcAft>
                <a:spcPts val="0"/>
              </a:spcAft>
              <a:buFont typeface="Wingdings" pitchFamily="2" charset="2"/>
              <a:buChar char="q"/>
              <a:defRPr/>
            </a:pPr>
            <a:r>
              <a:rPr lang="en-US" b="1" dirty="0" smtClean="0">
                <a:latin typeface="Cambria" pitchFamily="18" charset="0"/>
              </a:rPr>
              <a:t>Metamorphic Rocks: </a:t>
            </a:r>
            <a:r>
              <a:rPr lang="en-US" dirty="0" smtClean="0">
                <a:latin typeface="Cambria" pitchFamily="18" charset="0"/>
              </a:rPr>
              <a:t>When buried rock subjugated to great pressures and/or intense heat through metamorphic processes, it changes to this third type of rock.</a:t>
            </a:r>
            <a:endParaRPr lang="en-US" b="1" dirty="0" smtClean="0">
              <a:latin typeface="Cambria" pitchFamily="18" charset="0"/>
            </a:endParaRPr>
          </a:p>
        </p:txBody>
      </p:sp>
      <p:pic>
        <p:nvPicPr>
          <p:cNvPr id="33795" name="Picture 2" descr="C:\Users\dell\Desktop\BZU\obsidian.jpg"/>
          <p:cNvPicPr>
            <a:picLocks noChangeAspect="1" noChangeArrowheads="1"/>
          </p:cNvPicPr>
          <p:nvPr/>
        </p:nvPicPr>
        <p:blipFill>
          <a:blip r:embed="rId2"/>
          <a:srcRect/>
          <a:stretch>
            <a:fillRect/>
          </a:stretch>
        </p:blipFill>
        <p:spPr bwMode="auto">
          <a:xfrm>
            <a:off x="6672263" y="1524000"/>
            <a:ext cx="2319337" cy="1736725"/>
          </a:xfrm>
          <a:prstGeom prst="rect">
            <a:avLst/>
          </a:prstGeom>
          <a:noFill/>
          <a:ln w="9525">
            <a:noFill/>
            <a:miter lim="800000"/>
            <a:headEnd/>
            <a:tailEnd/>
          </a:ln>
        </p:spPr>
      </p:pic>
      <p:pic>
        <p:nvPicPr>
          <p:cNvPr id="33796" name="Picture 3" descr="C:\Users\dell\Desktop\BZU\sandstone.jpg"/>
          <p:cNvPicPr>
            <a:picLocks noChangeAspect="1" noChangeArrowheads="1"/>
          </p:cNvPicPr>
          <p:nvPr/>
        </p:nvPicPr>
        <p:blipFill>
          <a:blip r:embed="rId3"/>
          <a:srcRect/>
          <a:stretch>
            <a:fillRect/>
          </a:stretch>
        </p:blipFill>
        <p:spPr bwMode="auto">
          <a:xfrm>
            <a:off x="6929438" y="3276600"/>
            <a:ext cx="1985962" cy="1736725"/>
          </a:xfrm>
          <a:prstGeom prst="rect">
            <a:avLst/>
          </a:prstGeom>
          <a:noFill/>
          <a:ln w="9525">
            <a:noFill/>
            <a:miter lim="800000"/>
            <a:headEnd/>
            <a:tailEnd/>
          </a:ln>
        </p:spPr>
      </p:pic>
      <p:sp>
        <p:nvSpPr>
          <p:cNvPr id="33797" name="AutoShape 5" descr="Image result for grani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rbel" pitchFamily="34" charset="0"/>
            </a:endParaRPr>
          </a:p>
        </p:txBody>
      </p:sp>
      <p:pic>
        <p:nvPicPr>
          <p:cNvPr id="33798" name="Picture 6" descr="C:\Users\dell\Desktop\BZU\granite.jpg"/>
          <p:cNvPicPr>
            <a:picLocks noChangeAspect="1" noChangeArrowheads="1"/>
          </p:cNvPicPr>
          <p:nvPr/>
        </p:nvPicPr>
        <p:blipFill>
          <a:blip r:embed="rId4"/>
          <a:srcRect/>
          <a:stretch>
            <a:fillRect/>
          </a:stretch>
        </p:blipFill>
        <p:spPr bwMode="auto">
          <a:xfrm>
            <a:off x="6713538" y="5045075"/>
            <a:ext cx="2278062" cy="173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The Rock Cycle</a:t>
            </a:r>
            <a:endParaRPr lang="en-US" dirty="0">
              <a:solidFill>
                <a:schemeClr val="accent1">
                  <a:satMod val="150000"/>
                </a:schemeClr>
              </a:solidFill>
            </a:endParaRPr>
          </a:p>
        </p:txBody>
      </p:sp>
      <p:pic>
        <p:nvPicPr>
          <p:cNvPr id="34818" name="Content Placeholder 3" descr="the-rock-cycle.jpg"/>
          <p:cNvPicPr>
            <a:picLocks noGrp="1" noChangeAspect="1"/>
          </p:cNvPicPr>
          <p:nvPr>
            <p:ph idx="1"/>
          </p:nvPr>
        </p:nvPicPr>
        <p:blipFill>
          <a:blip r:embed="rId2"/>
          <a:srcRect t="2040"/>
          <a:stretch>
            <a:fillRect/>
          </a:stretch>
        </p:blipFill>
        <p:spPr>
          <a:xfrm>
            <a:off x="0" y="1295400"/>
            <a:ext cx="9144000" cy="55626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The Rock Cycle</a:t>
            </a:r>
            <a:endParaRPr lang="en-US" dirty="0">
              <a:solidFill>
                <a:schemeClr val="accent1">
                  <a:satMod val="150000"/>
                </a:schemeClr>
              </a:solidFill>
            </a:endParaRPr>
          </a:p>
        </p:txBody>
      </p:sp>
      <p:pic>
        <p:nvPicPr>
          <p:cNvPr id="35842" name="Content Placeholder 3" descr="Rock Cycle Rock labels.jpg"/>
          <p:cNvPicPr>
            <a:picLocks noGrp="1" noChangeAspect="1"/>
          </p:cNvPicPr>
          <p:nvPr>
            <p:ph idx="1"/>
          </p:nvPr>
        </p:nvPicPr>
        <p:blipFill>
          <a:blip r:embed="rId2"/>
          <a:srcRect/>
          <a:stretch>
            <a:fillRect/>
          </a:stretch>
        </p:blipFill>
        <p:spPr>
          <a:xfrm>
            <a:off x="1219200" y="1524000"/>
            <a:ext cx="6762750" cy="5303838"/>
          </a:xfrm>
        </p:spPr>
      </p:pic>
      <p:pic>
        <p:nvPicPr>
          <p:cNvPr id="2050" name="Picture 2" descr="C:\Users\dell\Desktop\BZU\tmp743536204011536384.jpg"/>
          <p:cNvPicPr>
            <a:picLocks noChangeAspect="1" noChangeArrowheads="1"/>
          </p:cNvPicPr>
          <p:nvPr/>
        </p:nvPicPr>
        <p:blipFill>
          <a:blip r:embed="rId3"/>
          <a:srcRect/>
          <a:stretch>
            <a:fillRect/>
          </a:stretch>
        </p:blipFill>
        <p:spPr bwMode="auto">
          <a:xfrm>
            <a:off x="1219200" y="1524000"/>
            <a:ext cx="6762750" cy="5303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Dynamic Earth</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a:bodyPr>
          <a:lstStyle/>
          <a:p>
            <a:pPr marL="438912" indent="-320040" fontAlgn="auto">
              <a:spcBef>
                <a:spcPts val="0"/>
              </a:spcBef>
              <a:spcAft>
                <a:spcPts val="0"/>
              </a:spcAft>
              <a:buFont typeface="Wingdings 2"/>
              <a:buChar char=""/>
              <a:defRPr/>
            </a:pPr>
            <a:r>
              <a:rPr lang="en-US" dirty="0" smtClean="0"/>
              <a:t>Earth is a dynamic planet with processes that chance the topography of its surface.</a:t>
            </a:r>
          </a:p>
          <a:p>
            <a:pPr marL="633222" indent="-514350" fontAlgn="auto">
              <a:spcBef>
                <a:spcPts val="0"/>
              </a:spcBef>
              <a:spcAft>
                <a:spcPts val="0"/>
              </a:spcAft>
              <a:buFont typeface="Wingdings 2"/>
              <a:buAutoNum type="alphaUcParenR"/>
              <a:defRPr/>
            </a:pPr>
            <a:r>
              <a:rPr lang="en-US" dirty="0" smtClean="0"/>
              <a:t>Destructive Processes: wear away the land such as weathering and </a:t>
            </a:r>
            <a:r>
              <a:rPr lang="en-US" dirty="0" err="1" smtClean="0"/>
              <a:t>erosional</a:t>
            </a:r>
            <a:r>
              <a:rPr lang="en-US" dirty="0" smtClean="0"/>
              <a:t> forces that level the earth surface. </a:t>
            </a:r>
          </a:p>
          <a:p>
            <a:pPr marL="633222" indent="-514350" fontAlgn="auto">
              <a:spcBef>
                <a:spcPts val="0"/>
              </a:spcBef>
              <a:spcAft>
                <a:spcPts val="0"/>
              </a:spcAft>
              <a:buFont typeface="Wingdings 2"/>
              <a:buAutoNum type="alphaUcParenR"/>
              <a:defRPr/>
            </a:pPr>
            <a:r>
              <a:rPr lang="en-US" dirty="0" smtClean="0"/>
              <a:t>Constructive Processes: such as volcanism and mountain building that increase the elevation of the land. Source of energy for these surfaces in the earth internal heat.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Nebular Hypothesis: Formation of Earth &amp; the Solar System</a:t>
            </a:r>
            <a:endParaRPr lang="en-US" dirty="0">
              <a:solidFill>
                <a:schemeClr val="accent1">
                  <a:satMod val="150000"/>
                </a:schemeClr>
              </a:solidFill>
            </a:endParaRPr>
          </a:p>
        </p:txBody>
      </p:sp>
      <p:pic>
        <p:nvPicPr>
          <p:cNvPr id="37890" name="Picture 3" descr="C:\Users\dell\Desktop\BZU\FG15_01.jpg"/>
          <p:cNvPicPr>
            <a:picLocks noChangeAspect="1" noChangeArrowheads="1"/>
          </p:cNvPicPr>
          <p:nvPr/>
        </p:nvPicPr>
        <p:blipFill>
          <a:blip r:embed="rId2"/>
          <a:srcRect/>
          <a:stretch>
            <a:fillRect/>
          </a:stretch>
        </p:blipFill>
        <p:spPr bwMode="auto">
          <a:xfrm>
            <a:off x="1992313" y="1554163"/>
            <a:ext cx="5170487" cy="5303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latin typeface="Cambria" pitchFamily="18" charset="0"/>
              </a:rPr>
              <a:t>Earth’s Internal Structure</a:t>
            </a:r>
            <a:endParaRPr lang="en-US" dirty="0">
              <a:solidFill>
                <a:schemeClr val="accent1">
                  <a:satMod val="150000"/>
                </a:schemeClr>
              </a:solidFill>
              <a:latin typeface="Cambria" pitchFamily="18" charset="0"/>
            </a:endParaRPr>
          </a:p>
        </p:txBody>
      </p:sp>
      <p:pic>
        <p:nvPicPr>
          <p:cNvPr id="38914" name="Picture 1" descr="C:\Users\dell\Desktop\BZU\Earth's layered Structure.jpg"/>
          <p:cNvPicPr>
            <a:picLocks noGrp="1" noChangeAspect="1" noChangeArrowheads="1"/>
          </p:cNvPicPr>
          <p:nvPr>
            <p:ph idx="1"/>
          </p:nvPr>
        </p:nvPicPr>
        <p:blipFill>
          <a:blip r:embed="rId2"/>
          <a:srcRect/>
          <a:stretch>
            <a:fillRect/>
          </a:stretch>
        </p:blipFill>
        <p:spPr>
          <a:xfrm>
            <a:off x="914400" y="1524000"/>
            <a:ext cx="8202613" cy="4754563"/>
          </a:xfrm>
        </p:spPr>
      </p:pic>
      <p:sp>
        <p:nvSpPr>
          <p:cNvPr id="38915" name="TextBox 3"/>
          <p:cNvSpPr txBox="1">
            <a:spLocks noChangeArrowheads="1"/>
          </p:cNvSpPr>
          <p:nvPr/>
        </p:nvSpPr>
        <p:spPr bwMode="auto">
          <a:xfrm>
            <a:off x="0" y="4953000"/>
            <a:ext cx="5105400" cy="2108200"/>
          </a:xfrm>
          <a:prstGeom prst="rect">
            <a:avLst/>
          </a:prstGeom>
          <a:noFill/>
          <a:ln w="9525">
            <a:noFill/>
            <a:miter lim="800000"/>
            <a:headEnd/>
            <a:tailEnd/>
          </a:ln>
        </p:spPr>
        <p:txBody>
          <a:bodyPr>
            <a:spAutoFit/>
          </a:bodyPr>
          <a:lstStyle/>
          <a:p>
            <a:r>
              <a:rPr lang="en-US">
                <a:latin typeface="Cambria" pitchFamily="18" charset="0"/>
              </a:rPr>
              <a:t>Earth’s interior consists of  three major layers defined by their </a:t>
            </a:r>
            <a:r>
              <a:rPr lang="en-US" u="sng">
                <a:latin typeface="Cambria" pitchFamily="18" charset="0"/>
              </a:rPr>
              <a:t>chemical composition</a:t>
            </a:r>
            <a:r>
              <a:rPr lang="en-US">
                <a:latin typeface="Cambria" pitchFamily="18" charset="0"/>
              </a:rPr>
              <a:t>. </a:t>
            </a:r>
          </a:p>
          <a:p>
            <a:pPr>
              <a:spcAft>
                <a:spcPts val="600"/>
              </a:spcAft>
            </a:pPr>
            <a:r>
              <a:rPr lang="en-US">
                <a:latin typeface="Cambria" pitchFamily="18" charset="0"/>
              </a:rPr>
              <a:t>They are the </a:t>
            </a:r>
            <a:r>
              <a:rPr lang="en-US" b="1">
                <a:latin typeface="Cambria" pitchFamily="18" charset="0"/>
              </a:rPr>
              <a:t>Core</a:t>
            </a:r>
            <a:r>
              <a:rPr lang="en-US">
                <a:latin typeface="Cambria" pitchFamily="18" charset="0"/>
              </a:rPr>
              <a:t>, </a:t>
            </a:r>
            <a:r>
              <a:rPr lang="en-US" b="1">
                <a:latin typeface="Cambria" pitchFamily="18" charset="0"/>
              </a:rPr>
              <a:t>Mantle</a:t>
            </a:r>
            <a:r>
              <a:rPr lang="en-US">
                <a:latin typeface="Cambria" pitchFamily="18" charset="0"/>
              </a:rPr>
              <a:t> and </a:t>
            </a:r>
            <a:r>
              <a:rPr lang="en-US" b="1">
                <a:latin typeface="Cambria" pitchFamily="18" charset="0"/>
              </a:rPr>
              <a:t>Crust</a:t>
            </a:r>
            <a:r>
              <a:rPr lang="en-US">
                <a:latin typeface="Cambria" pitchFamily="18" charset="0"/>
              </a:rPr>
              <a:t>.</a:t>
            </a:r>
          </a:p>
          <a:p>
            <a:r>
              <a:rPr lang="en-US">
                <a:latin typeface="Cambria" pitchFamily="18" charset="0"/>
              </a:rPr>
              <a:t>They are further sub-divided based on physical properties: Inner core, outer core, lower mantle, upper mantle, and crust. </a:t>
            </a:r>
          </a:p>
          <a:p>
            <a:endParaRPr lang="en-US">
              <a:latin typeface="Cambr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latin typeface="Cambria" pitchFamily="18" charset="0"/>
              </a:rPr>
              <a:t>Earth’s Internal Structure</a:t>
            </a:r>
            <a:endParaRPr lang="en-US" dirty="0">
              <a:solidFill>
                <a:schemeClr val="accent1">
                  <a:satMod val="150000"/>
                </a:schemeClr>
              </a:solidFill>
              <a:latin typeface="Cambria" pitchFamily="18" charset="0"/>
            </a:endParaRPr>
          </a:p>
        </p:txBody>
      </p:sp>
      <p:pic>
        <p:nvPicPr>
          <p:cNvPr id="39938" name="Content Placeholder 4" descr="000047325-29.jpg"/>
          <p:cNvPicPr>
            <a:picLocks noGrp="1" noChangeAspect="1"/>
          </p:cNvPicPr>
          <p:nvPr>
            <p:ph idx="1"/>
          </p:nvPr>
        </p:nvPicPr>
        <p:blipFill>
          <a:blip r:embed="rId2"/>
          <a:srcRect b="12010"/>
          <a:stretch>
            <a:fillRect/>
          </a:stretch>
        </p:blipFill>
        <p:spPr>
          <a:xfrm>
            <a:off x="0" y="1387475"/>
            <a:ext cx="9177338" cy="5576888"/>
          </a:xfrm>
        </p:spPr>
      </p:pic>
      <p:sp>
        <p:nvSpPr>
          <p:cNvPr id="39939" name="TextBox 5"/>
          <p:cNvSpPr txBox="1">
            <a:spLocks noChangeArrowheads="1"/>
          </p:cNvSpPr>
          <p:nvPr/>
        </p:nvSpPr>
        <p:spPr bwMode="auto">
          <a:xfrm>
            <a:off x="4545013" y="2706688"/>
            <a:ext cx="1322387" cy="584200"/>
          </a:xfrm>
          <a:prstGeom prst="rect">
            <a:avLst/>
          </a:prstGeom>
          <a:noFill/>
          <a:ln w="9525">
            <a:noFill/>
            <a:miter lim="800000"/>
            <a:headEnd/>
            <a:tailEnd/>
          </a:ln>
        </p:spPr>
        <p:txBody>
          <a:bodyPr wrap="none">
            <a:spAutoFit/>
          </a:bodyPr>
          <a:lstStyle/>
          <a:p>
            <a:r>
              <a:rPr lang="en-US" sz="1600">
                <a:solidFill>
                  <a:schemeClr val="bg1"/>
                </a:solidFill>
                <a:latin typeface="Britannic Bold"/>
              </a:rPr>
              <a:t>Inner Core</a:t>
            </a:r>
          </a:p>
          <a:p>
            <a:r>
              <a:rPr lang="en-US" sz="1600">
                <a:solidFill>
                  <a:schemeClr val="bg1"/>
                </a:solidFill>
                <a:latin typeface="Britannic Bold"/>
              </a:rPr>
              <a:t>(r:1220 km)</a:t>
            </a:r>
          </a:p>
        </p:txBody>
      </p:sp>
      <p:sp>
        <p:nvSpPr>
          <p:cNvPr id="39940" name="TextBox 6"/>
          <p:cNvSpPr txBox="1">
            <a:spLocks noChangeArrowheads="1"/>
          </p:cNvSpPr>
          <p:nvPr/>
        </p:nvSpPr>
        <p:spPr bwMode="auto">
          <a:xfrm>
            <a:off x="3048000" y="1487488"/>
            <a:ext cx="1301750" cy="646112"/>
          </a:xfrm>
          <a:prstGeom prst="rect">
            <a:avLst/>
          </a:prstGeom>
          <a:noFill/>
          <a:ln w="9525">
            <a:noFill/>
            <a:miter lim="800000"/>
            <a:headEnd/>
            <a:tailEnd/>
          </a:ln>
        </p:spPr>
        <p:txBody>
          <a:bodyPr wrap="none">
            <a:spAutoFit/>
          </a:bodyPr>
          <a:lstStyle/>
          <a:p>
            <a:pPr algn="ctr"/>
            <a:r>
              <a:rPr lang="en-US">
                <a:solidFill>
                  <a:schemeClr val="bg1"/>
                </a:solidFill>
                <a:latin typeface="Britannic Bold"/>
              </a:rPr>
              <a:t>Mantle</a:t>
            </a:r>
          </a:p>
          <a:p>
            <a:pPr algn="ctr"/>
            <a:r>
              <a:rPr lang="en-US">
                <a:solidFill>
                  <a:schemeClr val="bg1"/>
                </a:solidFill>
                <a:latin typeface="Britannic Bold"/>
              </a:rPr>
              <a:t>(2900 km)</a:t>
            </a:r>
          </a:p>
        </p:txBody>
      </p:sp>
      <p:sp>
        <p:nvSpPr>
          <p:cNvPr id="39941" name="TextBox 7"/>
          <p:cNvSpPr txBox="1">
            <a:spLocks noChangeArrowheads="1"/>
          </p:cNvSpPr>
          <p:nvPr/>
        </p:nvSpPr>
        <p:spPr bwMode="auto">
          <a:xfrm>
            <a:off x="4191000" y="2057400"/>
            <a:ext cx="1300163" cy="646113"/>
          </a:xfrm>
          <a:prstGeom prst="rect">
            <a:avLst/>
          </a:prstGeom>
          <a:noFill/>
          <a:ln w="9525">
            <a:noFill/>
            <a:miter lim="800000"/>
            <a:headEnd/>
            <a:tailEnd/>
          </a:ln>
        </p:spPr>
        <p:txBody>
          <a:bodyPr wrap="none">
            <a:spAutoFit/>
          </a:bodyPr>
          <a:lstStyle/>
          <a:p>
            <a:r>
              <a:rPr lang="en-US">
                <a:solidFill>
                  <a:schemeClr val="bg1"/>
                </a:solidFill>
                <a:latin typeface="Britannic Bold"/>
              </a:rPr>
              <a:t>Outer Core</a:t>
            </a:r>
          </a:p>
          <a:p>
            <a:r>
              <a:rPr lang="en-US">
                <a:solidFill>
                  <a:schemeClr val="bg1"/>
                </a:solidFill>
                <a:latin typeface="Britannic Bold"/>
              </a:rPr>
              <a:t>(2260 km)</a:t>
            </a:r>
          </a:p>
        </p:txBody>
      </p:sp>
      <p:sp>
        <p:nvSpPr>
          <p:cNvPr id="39942" name="TextBox 8"/>
          <p:cNvSpPr txBox="1">
            <a:spLocks noChangeArrowheads="1"/>
          </p:cNvSpPr>
          <p:nvPr/>
        </p:nvSpPr>
        <p:spPr bwMode="auto">
          <a:xfrm>
            <a:off x="1598613" y="1295400"/>
            <a:ext cx="1220787" cy="646113"/>
          </a:xfrm>
          <a:prstGeom prst="rect">
            <a:avLst/>
          </a:prstGeom>
          <a:noFill/>
          <a:ln w="9525">
            <a:noFill/>
            <a:miter lim="800000"/>
            <a:headEnd/>
            <a:tailEnd/>
          </a:ln>
        </p:spPr>
        <p:txBody>
          <a:bodyPr wrap="none">
            <a:spAutoFit/>
          </a:bodyPr>
          <a:lstStyle/>
          <a:p>
            <a:pPr algn="ctr"/>
            <a:r>
              <a:rPr lang="en-US">
                <a:solidFill>
                  <a:schemeClr val="bg1"/>
                </a:solidFill>
                <a:latin typeface="Britannic Bold"/>
              </a:rPr>
              <a:t>Crust</a:t>
            </a:r>
          </a:p>
          <a:p>
            <a:pPr algn="ctr"/>
            <a:r>
              <a:rPr lang="en-US">
                <a:solidFill>
                  <a:schemeClr val="bg1"/>
                </a:solidFill>
                <a:latin typeface="Britannic Bold"/>
              </a:rPr>
              <a:t>(5-70 km)</a:t>
            </a:r>
          </a:p>
        </p:txBody>
      </p:sp>
      <p:cxnSp>
        <p:nvCxnSpPr>
          <p:cNvPr id="11" name="Straight Arrow Connector 10"/>
          <p:cNvCxnSpPr/>
          <p:nvPr/>
        </p:nvCxnSpPr>
        <p:spPr>
          <a:xfrm rot="5400000">
            <a:off x="4953000" y="3581400"/>
            <a:ext cx="533400" cy="76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4191000" y="2895600"/>
            <a:ext cx="533400" cy="76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latin typeface="Cambria" pitchFamily="18" charset="0"/>
              </a:rPr>
              <a:t>Earth’s Internal Structure</a:t>
            </a:r>
            <a:endParaRPr lang="en-US" dirty="0">
              <a:solidFill>
                <a:schemeClr val="accent1">
                  <a:satMod val="150000"/>
                </a:schemeClr>
              </a:solidFill>
            </a:endParaRPr>
          </a:p>
        </p:txBody>
      </p:sp>
      <p:sp>
        <p:nvSpPr>
          <p:cNvPr id="40962" name="Content Placeholder 4"/>
          <p:cNvSpPr txBox="1">
            <a:spLocks/>
          </p:cNvSpPr>
          <p:nvPr/>
        </p:nvSpPr>
        <p:spPr bwMode="auto">
          <a:xfrm>
            <a:off x="-152400" y="1524000"/>
            <a:ext cx="4800600" cy="5715000"/>
          </a:xfrm>
          <a:prstGeom prst="rect">
            <a:avLst/>
          </a:prstGeom>
          <a:noFill/>
          <a:ln w="9525">
            <a:noFill/>
            <a:miter lim="800000"/>
            <a:headEnd/>
            <a:tailEnd/>
          </a:ln>
        </p:spPr>
        <p:txBody>
          <a:bodyPr lIns="54864" tIns="91440"/>
          <a:lstStyle/>
          <a:p>
            <a:pPr marL="631825" indent="-514350">
              <a:spcAft>
                <a:spcPts val="600"/>
              </a:spcAft>
              <a:buClr>
                <a:schemeClr val="accent1"/>
              </a:buClr>
              <a:buSzPct val="80000"/>
              <a:buFont typeface="Wingdings" pitchFamily="2" charset="2"/>
              <a:buChar char="q"/>
            </a:pPr>
            <a:r>
              <a:rPr lang="en-US" sz="2200" b="1">
                <a:latin typeface="Cambria" pitchFamily="18" charset="0"/>
              </a:rPr>
              <a:t>Crust: </a:t>
            </a:r>
            <a:r>
              <a:rPr lang="en-US" sz="2200">
                <a:latin typeface="Cambria" pitchFamily="18" charset="0"/>
              </a:rPr>
              <a:t>the thin, rocky outer skin. Thickness ranges from 7km (oceanic crust) to 70 km (continental crust).</a:t>
            </a:r>
          </a:p>
          <a:p>
            <a:pPr marL="631825" indent="-514350">
              <a:spcAft>
                <a:spcPts val="600"/>
              </a:spcAft>
              <a:buClr>
                <a:schemeClr val="accent1"/>
              </a:buClr>
              <a:buSzPct val="80000"/>
              <a:buFont typeface="Wingdings" pitchFamily="2" charset="2"/>
              <a:buChar char="q"/>
            </a:pPr>
            <a:r>
              <a:rPr lang="en-US" sz="2200" b="1">
                <a:latin typeface="Cambria" pitchFamily="18" charset="0"/>
              </a:rPr>
              <a:t>Mantle: </a:t>
            </a:r>
            <a:r>
              <a:rPr lang="en-US" sz="2200">
                <a:latin typeface="Cambria" pitchFamily="18" charset="0"/>
              </a:rPr>
              <a:t>A solid rocky layer about 2900 Km thick containing nearly 82% of Earth’s volume. </a:t>
            </a:r>
          </a:p>
          <a:p>
            <a:pPr marL="631825" indent="-514350">
              <a:buClr>
                <a:schemeClr val="accent1"/>
              </a:buClr>
              <a:buSzPct val="80000"/>
              <a:buFont typeface="Wingdings" pitchFamily="2" charset="2"/>
              <a:buChar char="q"/>
            </a:pPr>
            <a:r>
              <a:rPr lang="en-US" sz="2200" b="1">
                <a:latin typeface="Cambria" pitchFamily="18" charset="0"/>
              </a:rPr>
              <a:t>Core: </a:t>
            </a:r>
            <a:r>
              <a:rPr lang="en-US" sz="2200">
                <a:latin typeface="Cambria" pitchFamily="18" charset="0"/>
              </a:rPr>
              <a:t>Composed predominantly of a iron-nickel alloy. Outer core is 2,270 Km thick, while the inner core’s radius is 1,216 Km.</a:t>
            </a:r>
            <a:endParaRPr lang="en-US" sz="2200" b="1">
              <a:latin typeface="Cambria" pitchFamily="18" charset="0"/>
            </a:endParaRPr>
          </a:p>
        </p:txBody>
      </p:sp>
      <p:pic>
        <p:nvPicPr>
          <p:cNvPr id="40963" name="Picture 2" descr="C:\Users\dell\Desktop\BZU\earth_composition.jpg"/>
          <p:cNvPicPr>
            <a:picLocks noChangeAspect="1" noChangeArrowheads="1"/>
          </p:cNvPicPr>
          <p:nvPr/>
        </p:nvPicPr>
        <p:blipFill>
          <a:blip r:embed="rId2">
            <a:lum bright="-14000" contrast="36000"/>
          </a:blip>
          <a:srcRect/>
          <a:stretch>
            <a:fillRect/>
          </a:stretch>
        </p:blipFill>
        <p:spPr bwMode="auto">
          <a:xfrm>
            <a:off x="4724400" y="1524000"/>
            <a:ext cx="4419600" cy="532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latin typeface="Cambria" pitchFamily="18" charset="0"/>
              </a:rPr>
              <a:t>Earth’s Internal Structure</a:t>
            </a:r>
            <a:endParaRPr lang="en-US" dirty="0">
              <a:solidFill>
                <a:schemeClr val="accent1">
                  <a:satMod val="150000"/>
                </a:schemeClr>
              </a:solidFill>
            </a:endParaRPr>
          </a:p>
        </p:txBody>
      </p:sp>
      <p:sp>
        <p:nvSpPr>
          <p:cNvPr id="5" name="Content Placeholder 4"/>
          <p:cNvSpPr txBox="1">
            <a:spLocks/>
          </p:cNvSpPr>
          <p:nvPr/>
        </p:nvSpPr>
        <p:spPr>
          <a:xfrm>
            <a:off x="4038600" y="1447800"/>
            <a:ext cx="5257800" cy="5486400"/>
          </a:xfrm>
          <a:prstGeom prst="rect">
            <a:avLst/>
          </a:prstGeom>
        </p:spPr>
        <p:txBody>
          <a:bodyPr lIns="54864" tIns="91440"/>
          <a:lstStyle/>
          <a:p>
            <a:pPr marL="182880" indent="-514350" fontAlgn="auto">
              <a:spcBef>
                <a:spcPts val="0"/>
              </a:spcBef>
              <a:spcAft>
                <a:spcPts val="0"/>
              </a:spcAft>
              <a:buClr>
                <a:schemeClr val="accent1"/>
              </a:buClr>
              <a:buSzPct val="80000"/>
              <a:buFont typeface="Wingdings" pitchFamily="2" charset="2"/>
              <a:buChar char="q"/>
              <a:defRPr/>
            </a:pPr>
            <a:r>
              <a:rPr lang="en-US" sz="1710" b="1" dirty="0">
                <a:latin typeface="Cambria" pitchFamily="18" charset="0"/>
                <a:cs typeface="+mn-cs"/>
              </a:rPr>
              <a:t>Crust:</a:t>
            </a:r>
            <a:r>
              <a:rPr lang="en-US" sz="1710" dirty="0">
                <a:latin typeface="Cambria" pitchFamily="18" charset="0"/>
                <a:cs typeface="+mn-cs"/>
              </a:rPr>
              <a:t> A cool rigid shell.</a:t>
            </a:r>
          </a:p>
          <a:p>
            <a:pPr marL="182880" indent="-514350" fontAlgn="auto">
              <a:spcBef>
                <a:spcPts val="0"/>
              </a:spcBef>
              <a:spcAft>
                <a:spcPts val="0"/>
              </a:spcAft>
              <a:buClr>
                <a:schemeClr val="accent1"/>
              </a:buClr>
              <a:buSzPct val="80000"/>
              <a:buFont typeface="Wingdings" pitchFamily="2" charset="2"/>
              <a:buChar char="q"/>
              <a:defRPr/>
            </a:pPr>
            <a:r>
              <a:rPr lang="en-US" sz="1710" b="1" dirty="0">
                <a:latin typeface="Cambria" pitchFamily="18" charset="0"/>
                <a:cs typeface="+mn-cs"/>
              </a:rPr>
              <a:t>Upper Mantle: </a:t>
            </a:r>
          </a:p>
          <a:p>
            <a:pPr marL="182880" indent="-514350" fontAlgn="auto">
              <a:spcBef>
                <a:spcPts val="0"/>
              </a:spcBef>
              <a:spcAft>
                <a:spcPts val="0"/>
              </a:spcAft>
              <a:buClr>
                <a:schemeClr val="accent1"/>
              </a:buClr>
              <a:buSzPct val="80000"/>
              <a:defRPr/>
            </a:pPr>
            <a:r>
              <a:rPr lang="en-US" sz="1710" b="1" dirty="0">
                <a:latin typeface="Cambria" pitchFamily="18" charset="0"/>
                <a:cs typeface="+mn-cs"/>
              </a:rPr>
              <a:t>   - Lithosphere: </a:t>
            </a:r>
            <a:r>
              <a:rPr lang="en-US" sz="1710" dirty="0">
                <a:latin typeface="Cambria" pitchFamily="18" charset="0"/>
                <a:cs typeface="+mn-cs"/>
              </a:rPr>
              <a:t>means “sphere of rock”, averages a thickness of about 100Km (may reach &gt;250km). </a:t>
            </a:r>
          </a:p>
          <a:p>
            <a:pPr marL="182880" indent="-514350" fontAlgn="auto">
              <a:spcBef>
                <a:spcPts val="0"/>
              </a:spcBef>
              <a:spcAft>
                <a:spcPts val="0"/>
              </a:spcAft>
              <a:buClr>
                <a:schemeClr val="accent1"/>
              </a:buClr>
              <a:buSzPct val="80000"/>
              <a:defRPr/>
            </a:pPr>
            <a:r>
              <a:rPr lang="en-US" sz="1710" b="1" dirty="0">
                <a:latin typeface="Cambria" pitchFamily="18" charset="0"/>
                <a:cs typeface="+mn-cs"/>
              </a:rPr>
              <a:t>	- </a:t>
            </a:r>
            <a:r>
              <a:rPr lang="en-US" sz="1710" b="1" dirty="0" err="1">
                <a:latin typeface="Cambria" pitchFamily="18" charset="0"/>
                <a:cs typeface="+mn-cs"/>
              </a:rPr>
              <a:t>Asthenosphere</a:t>
            </a:r>
            <a:r>
              <a:rPr lang="en-US" sz="1710" b="1" dirty="0">
                <a:latin typeface="Cambria" pitchFamily="18" charset="0"/>
                <a:cs typeface="+mn-cs"/>
              </a:rPr>
              <a:t>: </a:t>
            </a:r>
            <a:r>
              <a:rPr lang="en-US" sz="1710" dirty="0">
                <a:latin typeface="Cambria" pitchFamily="18" charset="0"/>
                <a:cs typeface="+mn-cs"/>
              </a:rPr>
              <a:t>means “weak sphere” at depths 100-700Km. Its uppermost has a temp./ pressure regime that results in small amounts of melting, makes it detached from the rest of the layer &amp; allows for independent movement  or fluid deformation “like plastic under pressure”.</a:t>
            </a:r>
            <a:endParaRPr lang="en-US" sz="1710" b="1" dirty="0">
              <a:latin typeface="Cambria" pitchFamily="18" charset="0"/>
              <a:cs typeface="+mn-cs"/>
            </a:endParaRPr>
          </a:p>
          <a:p>
            <a:pPr marL="182880" indent="-514350" fontAlgn="auto">
              <a:spcBef>
                <a:spcPts val="0"/>
              </a:spcBef>
              <a:spcAft>
                <a:spcPts val="0"/>
              </a:spcAft>
              <a:buClr>
                <a:schemeClr val="accent1"/>
              </a:buClr>
              <a:buSzPct val="80000"/>
              <a:buFont typeface="Wingdings" pitchFamily="2" charset="2"/>
              <a:buChar char="q"/>
              <a:defRPr/>
            </a:pPr>
            <a:r>
              <a:rPr lang="en-US" sz="1710" b="1" dirty="0">
                <a:latin typeface="Cambria" pitchFamily="18" charset="0"/>
                <a:cs typeface="+mn-cs"/>
              </a:rPr>
              <a:t>Lower Mantle or Mesosphere: </a:t>
            </a:r>
            <a:r>
              <a:rPr lang="en-US" sz="1710" dirty="0">
                <a:latin typeface="Cambria" pitchFamily="18" charset="0"/>
                <a:cs typeface="+mn-cs"/>
              </a:rPr>
              <a:t>means the “middle sphere” (660-2900km) where increased pressure counteracts high temperature, so rocks gradually strengthen with depth (but still capable of flow due to temp.).</a:t>
            </a:r>
          </a:p>
          <a:p>
            <a:pPr marL="182880" indent="-514350" fontAlgn="auto">
              <a:spcBef>
                <a:spcPts val="0"/>
              </a:spcBef>
              <a:spcAft>
                <a:spcPts val="0"/>
              </a:spcAft>
              <a:buClr>
                <a:schemeClr val="accent1"/>
              </a:buClr>
              <a:buSzPct val="80000"/>
              <a:buFont typeface="Wingdings" pitchFamily="2" charset="2"/>
              <a:buChar char="q"/>
              <a:defRPr/>
            </a:pPr>
            <a:r>
              <a:rPr lang="en-US" sz="1710" b="1" dirty="0">
                <a:latin typeface="Cambria" pitchFamily="18" charset="0"/>
                <a:cs typeface="+mn-cs"/>
              </a:rPr>
              <a:t>Outer Core: </a:t>
            </a:r>
            <a:r>
              <a:rPr lang="en-US" sz="1710" dirty="0">
                <a:latin typeface="Cambria" pitchFamily="18" charset="0"/>
                <a:cs typeface="+mn-cs"/>
              </a:rPr>
              <a:t>A liquid layer 2,270 km thick. Movement of </a:t>
            </a:r>
            <a:r>
              <a:rPr lang="en-US" sz="1710" dirty="0" err="1">
                <a:latin typeface="Cambria" pitchFamily="18" charset="0"/>
                <a:cs typeface="+mn-cs"/>
              </a:rPr>
              <a:t>mettalic</a:t>
            </a:r>
            <a:r>
              <a:rPr lang="en-US" sz="1710" dirty="0">
                <a:latin typeface="Cambria" pitchFamily="18" charset="0"/>
                <a:cs typeface="+mn-cs"/>
              </a:rPr>
              <a:t> iron generates the Earth’s magnetic field.</a:t>
            </a:r>
          </a:p>
          <a:p>
            <a:pPr marL="182880" indent="-514350" fontAlgn="auto">
              <a:spcBef>
                <a:spcPts val="0"/>
              </a:spcBef>
              <a:spcAft>
                <a:spcPts val="0"/>
              </a:spcAft>
              <a:buClr>
                <a:schemeClr val="accent1"/>
              </a:buClr>
              <a:buSzPct val="80000"/>
              <a:buFont typeface="Wingdings" pitchFamily="2" charset="2"/>
              <a:buChar char="q"/>
              <a:defRPr/>
            </a:pPr>
            <a:r>
              <a:rPr lang="en-US" sz="1710" b="1" dirty="0">
                <a:latin typeface="Cambria" pitchFamily="18" charset="0"/>
                <a:cs typeface="+mn-cs"/>
              </a:rPr>
              <a:t>Inner Core: </a:t>
            </a:r>
            <a:r>
              <a:rPr lang="en-US" sz="1710" dirty="0">
                <a:latin typeface="Cambria" pitchFamily="18" charset="0"/>
                <a:cs typeface="+mn-cs"/>
              </a:rPr>
              <a:t>Despite extremely high temperatures, it is a solid due to immense pressure.</a:t>
            </a:r>
            <a:endParaRPr lang="en-US" sz="1710" b="1" dirty="0">
              <a:latin typeface="Cambria" pitchFamily="18" charset="0"/>
              <a:cs typeface="+mn-cs"/>
            </a:endParaRPr>
          </a:p>
        </p:txBody>
      </p:sp>
      <p:pic>
        <p:nvPicPr>
          <p:cNvPr id="41987" name="Picture 2" descr="C:\Users\dell\Desktop\BZU\earth_composition.jpg"/>
          <p:cNvPicPr>
            <a:picLocks noChangeAspect="1" noChangeArrowheads="1"/>
          </p:cNvPicPr>
          <p:nvPr/>
        </p:nvPicPr>
        <p:blipFill>
          <a:blip r:embed="rId2">
            <a:lum bright="-14000" contrast="36000"/>
          </a:blip>
          <a:srcRect/>
          <a:stretch>
            <a:fillRect/>
          </a:stretch>
        </p:blipFill>
        <p:spPr bwMode="auto">
          <a:xfrm>
            <a:off x="0" y="1524000"/>
            <a:ext cx="4038600" cy="532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pPr fontAlgn="auto">
              <a:spcAft>
                <a:spcPts val="0"/>
              </a:spcAft>
              <a:defRPr/>
            </a:pPr>
            <a:r>
              <a:rPr lang="en-US" dirty="0" smtClean="0">
                <a:solidFill>
                  <a:schemeClr val="accent1">
                    <a:satMod val="150000"/>
                  </a:schemeClr>
                </a:solidFill>
              </a:rPr>
              <a:t>What is Geology?</a:t>
            </a:r>
            <a:endParaRPr lang="en-US" dirty="0">
              <a:solidFill>
                <a:schemeClr val="accent1">
                  <a:satMod val="150000"/>
                </a:schemeClr>
              </a:solidFill>
            </a:endParaRPr>
          </a:p>
        </p:txBody>
      </p:sp>
      <p:sp>
        <p:nvSpPr>
          <p:cNvPr id="15362" name="Content Placeholder 2"/>
          <p:cNvSpPr>
            <a:spLocks noGrp="1"/>
          </p:cNvSpPr>
          <p:nvPr>
            <p:ph idx="1"/>
          </p:nvPr>
        </p:nvSpPr>
        <p:spPr>
          <a:xfrm>
            <a:off x="0" y="1524000"/>
            <a:ext cx="8229600" cy="1143000"/>
          </a:xfrm>
        </p:spPr>
        <p:txBody>
          <a:bodyPr/>
          <a:lstStyle/>
          <a:p>
            <a:r>
              <a:rPr lang="en-US" smtClean="0">
                <a:latin typeface="Cambria" pitchFamily="18" charset="0"/>
              </a:rPr>
              <a:t>Give me examples of earth features around you that relate to Geology…</a:t>
            </a:r>
          </a:p>
          <a:p>
            <a:pPr>
              <a:buFont typeface="Wingdings 2" pitchFamily="18" charset="2"/>
              <a:buNone/>
            </a:pPr>
            <a:endParaRPr lang="en-US" smtClean="0"/>
          </a:p>
          <a:p>
            <a:pPr>
              <a:buFont typeface="Wingdings 2" pitchFamily="18" charset="2"/>
              <a:buNone/>
            </a:pPr>
            <a:endParaRPr lang="en-US" smtClean="0"/>
          </a:p>
        </p:txBody>
      </p:sp>
      <p:pic>
        <p:nvPicPr>
          <p:cNvPr id="7" name="Picture 2" descr="C:\Users\dell\Desktop\BZU\Himalayas.jpg"/>
          <p:cNvPicPr>
            <a:picLocks noChangeAspect="1" noChangeArrowheads="1"/>
          </p:cNvPicPr>
          <p:nvPr/>
        </p:nvPicPr>
        <p:blipFill>
          <a:blip r:embed="rId2"/>
          <a:srcRect r="1315"/>
          <a:stretch>
            <a:fillRect/>
          </a:stretch>
        </p:blipFill>
        <p:spPr bwMode="auto">
          <a:xfrm>
            <a:off x="76200" y="2743200"/>
            <a:ext cx="2778125" cy="1828800"/>
          </a:xfrm>
          <a:prstGeom prst="rect">
            <a:avLst/>
          </a:prstGeom>
          <a:noFill/>
          <a:ln w="9525">
            <a:noFill/>
            <a:miter lim="800000"/>
            <a:headEnd/>
            <a:tailEnd/>
          </a:ln>
        </p:spPr>
      </p:pic>
      <p:pic>
        <p:nvPicPr>
          <p:cNvPr id="8" name="Picture 2" descr="Image result for niagara falls"/>
          <p:cNvPicPr>
            <a:picLocks noChangeAspect="1" noChangeArrowheads="1"/>
          </p:cNvPicPr>
          <p:nvPr/>
        </p:nvPicPr>
        <p:blipFill>
          <a:blip r:embed="rId3"/>
          <a:srcRect/>
          <a:stretch>
            <a:fillRect/>
          </a:stretch>
        </p:blipFill>
        <p:spPr bwMode="auto">
          <a:xfrm>
            <a:off x="6256338" y="2743200"/>
            <a:ext cx="2811462" cy="1828800"/>
          </a:xfrm>
          <a:prstGeom prst="rect">
            <a:avLst/>
          </a:prstGeom>
          <a:noFill/>
          <a:ln w="9525">
            <a:noFill/>
            <a:miter lim="800000"/>
            <a:headEnd/>
            <a:tailEnd/>
          </a:ln>
        </p:spPr>
      </p:pic>
      <p:sp>
        <p:nvSpPr>
          <p:cNvPr id="15365" name="AutoShape 4" descr="Image result for volcano"/>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rbel" pitchFamily="34" charset="0"/>
            </a:endParaRPr>
          </a:p>
        </p:txBody>
      </p:sp>
      <p:sp>
        <p:nvSpPr>
          <p:cNvPr id="15366" name="AutoShape 6" descr="Image result for volcano"/>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rbel" pitchFamily="34" charset="0"/>
            </a:endParaRPr>
          </a:p>
        </p:txBody>
      </p:sp>
      <p:sp>
        <p:nvSpPr>
          <p:cNvPr id="15367" name="AutoShape 8" descr="Image result for volcano"/>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rbel" pitchFamily="34" charset="0"/>
            </a:endParaRPr>
          </a:p>
        </p:txBody>
      </p:sp>
      <p:sp>
        <p:nvSpPr>
          <p:cNvPr id="15368" name="AutoShape 10" descr="Image result for volcano"/>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rbel" pitchFamily="34" charset="0"/>
            </a:endParaRPr>
          </a:p>
        </p:txBody>
      </p:sp>
      <p:pic>
        <p:nvPicPr>
          <p:cNvPr id="1035" name="Picture 11" descr="C:\Users\dell\Desktop\BZU\volcano.jpg"/>
          <p:cNvPicPr>
            <a:picLocks noChangeAspect="1" noChangeArrowheads="1"/>
          </p:cNvPicPr>
          <p:nvPr/>
        </p:nvPicPr>
        <p:blipFill>
          <a:blip r:embed="rId4"/>
          <a:srcRect l="4668"/>
          <a:stretch>
            <a:fillRect/>
          </a:stretch>
        </p:blipFill>
        <p:spPr bwMode="auto">
          <a:xfrm>
            <a:off x="2971800" y="2743200"/>
            <a:ext cx="3113088" cy="1828800"/>
          </a:xfrm>
          <a:prstGeom prst="rect">
            <a:avLst/>
          </a:prstGeom>
          <a:noFill/>
          <a:ln w="9525">
            <a:noFill/>
            <a:miter lim="800000"/>
            <a:headEnd/>
            <a:tailEnd/>
          </a:ln>
        </p:spPr>
      </p:pic>
      <p:pic>
        <p:nvPicPr>
          <p:cNvPr id="1039" name="Picture 15" descr="Image result for sand dunes"/>
          <p:cNvPicPr>
            <a:picLocks noChangeAspect="1" noChangeArrowheads="1"/>
          </p:cNvPicPr>
          <p:nvPr/>
        </p:nvPicPr>
        <p:blipFill>
          <a:blip r:embed="rId5"/>
          <a:srcRect/>
          <a:stretch>
            <a:fillRect/>
          </a:stretch>
        </p:blipFill>
        <p:spPr bwMode="auto">
          <a:xfrm>
            <a:off x="76200" y="4724400"/>
            <a:ext cx="2743200" cy="1828800"/>
          </a:xfrm>
          <a:prstGeom prst="rect">
            <a:avLst/>
          </a:prstGeom>
          <a:noFill/>
          <a:ln w="9525">
            <a:noFill/>
            <a:miter lim="800000"/>
            <a:headEnd/>
            <a:tailEnd/>
          </a:ln>
        </p:spPr>
      </p:pic>
      <p:pic>
        <p:nvPicPr>
          <p:cNvPr id="1041" name="Picture 17" descr="Image result for river"/>
          <p:cNvPicPr>
            <a:picLocks noChangeAspect="1" noChangeArrowheads="1"/>
          </p:cNvPicPr>
          <p:nvPr/>
        </p:nvPicPr>
        <p:blipFill>
          <a:blip r:embed="rId6"/>
          <a:srcRect l="8333"/>
          <a:stretch>
            <a:fillRect/>
          </a:stretch>
        </p:blipFill>
        <p:spPr bwMode="auto">
          <a:xfrm>
            <a:off x="2971800" y="4724400"/>
            <a:ext cx="3124200" cy="1828800"/>
          </a:xfrm>
          <a:prstGeom prst="rect">
            <a:avLst/>
          </a:prstGeom>
          <a:noFill/>
          <a:ln w="9525">
            <a:noFill/>
            <a:miter lim="800000"/>
            <a:headEnd/>
            <a:tailEnd/>
          </a:ln>
        </p:spPr>
      </p:pic>
      <p:pic>
        <p:nvPicPr>
          <p:cNvPr id="1043" name="Picture 19" descr="Image result for cave"/>
          <p:cNvPicPr>
            <a:picLocks noChangeArrowheads="1"/>
          </p:cNvPicPr>
          <p:nvPr/>
        </p:nvPicPr>
        <p:blipFill>
          <a:blip r:embed="rId7"/>
          <a:srcRect/>
          <a:stretch>
            <a:fillRect/>
          </a:stretch>
        </p:blipFill>
        <p:spPr bwMode="auto">
          <a:xfrm>
            <a:off x="6248400" y="4724400"/>
            <a:ext cx="2816225"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035"/>
                                        </p:tgtEl>
                                        <p:attrNameLst>
                                          <p:attrName>style.visibility</p:attrName>
                                        </p:attrNameLst>
                                      </p:cBhvr>
                                      <p:to>
                                        <p:strVal val="visible"/>
                                      </p:to>
                                    </p:set>
                                    <p:animEffect transition="in" filter="blinds(horizontal)">
                                      <p:cBhvr>
                                        <p:cTn id="10" dur="500"/>
                                        <p:tgtEl>
                                          <p:spTgt spid="1035"/>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1039"/>
                                        </p:tgtEl>
                                        <p:attrNameLst>
                                          <p:attrName>style.visibility</p:attrName>
                                        </p:attrNameLst>
                                      </p:cBhvr>
                                      <p:to>
                                        <p:strVal val="visible"/>
                                      </p:to>
                                    </p:set>
                                    <p:animEffect transition="in" filter="blinds(horizontal)">
                                      <p:cBhvr>
                                        <p:cTn id="16" dur="500"/>
                                        <p:tgtEl>
                                          <p:spTgt spid="1039"/>
                                        </p:tgtEl>
                                      </p:cBhvr>
                                    </p:animEffect>
                                  </p:childTnLst>
                                </p:cTn>
                              </p:par>
                              <p:par>
                                <p:cTn id="17" presetID="3" presetClass="entr" presetSubtype="10" fill="hold" nodeType="withEffect">
                                  <p:stCondLst>
                                    <p:cond delay="0"/>
                                  </p:stCondLst>
                                  <p:childTnLst>
                                    <p:set>
                                      <p:cBhvr>
                                        <p:cTn id="18" dur="1" fill="hold">
                                          <p:stCondLst>
                                            <p:cond delay="0"/>
                                          </p:stCondLst>
                                        </p:cTn>
                                        <p:tgtEl>
                                          <p:spTgt spid="1041"/>
                                        </p:tgtEl>
                                        <p:attrNameLst>
                                          <p:attrName>style.visibility</p:attrName>
                                        </p:attrNameLst>
                                      </p:cBhvr>
                                      <p:to>
                                        <p:strVal val="visible"/>
                                      </p:to>
                                    </p:set>
                                    <p:animEffect transition="in" filter="blinds(horizontal)">
                                      <p:cBhvr>
                                        <p:cTn id="19" dur="500"/>
                                        <p:tgtEl>
                                          <p:spTgt spid="1041"/>
                                        </p:tgtEl>
                                      </p:cBhvr>
                                    </p:animEffect>
                                  </p:childTnLst>
                                </p:cTn>
                              </p:par>
                              <p:par>
                                <p:cTn id="20" presetID="3" presetClass="entr" presetSubtype="10" fill="hold" nodeType="withEffect">
                                  <p:stCondLst>
                                    <p:cond delay="0"/>
                                  </p:stCondLst>
                                  <p:childTnLst>
                                    <p:set>
                                      <p:cBhvr>
                                        <p:cTn id="21" dur="1" fill="hold">
                                          <p:stCondLst>
                                            <p:cond delay="0"/>
                                          </p:stCondLst>
                                        </p:cTn>
                                        <p:tgtEl>
                                          <p:spTgt spid="1043"/>
                                        </p:tgtEl>
                                        <p:attrNameLst>
                                          <p:attrName>style.visibility</p:attrName>
                                        </p:attrNameLst>
                                      </p:cBhvr>
                                      <p:to>
                                        <p:strVal val="visible"/>
                                      </p:to>
                                    </p:set>
                                    <p:animEffect transition="in" filter="blinds(horizontal)">
                                      <p:cBhvr>
                                        <p:cTn id="22" dur="500"/>
                                        <p:tgtEl>
                                          <p:spTgt spid="1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latin typeface="Cambria" pitchFamily="18" charset="0"/>
              </a:rPr>
              <a:t>Earth’s Internal Structure</a:t>
            </a:r>
            <a:endParaRPr lang="en-US" dirty="0">
              <a:solidFill>
                <a:schemeClr val="accent1">
                  <a:satMod val="150000"/>
                </a:schemeClr>
              </a:solidFill>
            </a:endParaRPr>
          </a:p>
        </p:txBody>
      </p:sp>
      <p:pic>
        <p:nvPicPr>
          <p:cNvPr id="43010" name="Picture 2" descr="C:\Users\dell\Desktop\BZU\earth_composition.jpg"/>
          <p:cNvPicPr>
            <a:picLocks noGrp="1" noChangeAspect="1" noChangeArrowheads="1"/>
          </p:cNvPicPr>
          <p:nvPr>
            <p:ph idx="1"/>
          </p:nvPr>
        </p:nvPicPr>
        <p:blipFill>
          <a:blip r:embed="rId2">
            <a:lum bright="-14000" contrast="36000"/>
          </a:blip>
          <a:srcRect b="5367"/>
          <a:stretch>
            <a:fillRect/>
          </a:stretch>
        </p:blipFill>
        <p:spPr>
          <a:xfrm>
            <a:off x="2362200" y="1524000"/>
            <a:ext cx="4733925" cy="5303838"/>
          </a:xfrm>
        </p:spPr>
      </p:pic>
      <p:sp>
        <p:nvSpPr>
          <p:cNvPr id="5" name="Rectangle 4"/>
          <p:cNvSpPr/>
          <p:nvPr/>
        </p:nvSpPr>
        <p:spPr>
          <a:xfrm rot="1249857">
            <a:off x="5730875" y="1862138"/>
            <a:ext cx="1573213" cy="5089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rot="20350363">
            <a:off x="1919288" y="1939925"/>
            <a:ext cx="1612900" cy="5089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324600" y="1752600"/>
            <a:ext cx="457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362200" y="1905000"/>
            <a:ext cx="457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latin typeface="Cambria" pitchFamily="18" charset="0"/>
              </a:rPr>
              <a:t>Earth’s Internal Structure</a:t>
            </a:r>
            <a:endParaRPr lang="en-US" dirty="0">
              <a:solidFill>
                <a:schemeClr val="accent1">
                  <a:satMod val="150000"/>
                </a:schemeClr>
              </a:solidFill>
            </a:endParaRPr>
          </a:p>
        </p:txBody>
      </p:sp>
      <p:pic>
        <p:nvPicPr>
          <p:cNvPr id="44034" name="Picture 2"/>
          <p:cNvPicPr>
            <a:picLocks noGrp="1" noChangeAspect="1" noChangeArrowheads="1"/>
          </p:cNvPicPr>
          <p:nvPr>
            <p:ph idx="1"/>
          </p:nvPr>
        </p:nvPicPr>
        <p:blipFill>
          <a:blip r:embed="rId2"/>
          <a:srcRect l="10185" t="15868" r="42593" b="11162"/>
          <a:stretch>
            <a:fillRect/>
          </a:stretch>
        </p:blipFill>
        <p:spPr>
          <a:xfrm>
            <a:off x="1430338" y="1905000"/>
            <a:ext cx="5884862" cy="4846638"/>
          </a:xfrm>
        </p:spPr>
      </p:pic>
      <p:sp>
        <p:nvSpPr>
          <p:cNvPr id="44035" name="TextBox 4"/>
          <p:cNvSpPr txBox="1">
            <a:spLocks noChangeArrowheads="1"/>
          </p:cNvSpPr>
          <p:nvPr/>
        </p:nvSpPr>
        <p:spPr bwMode="auto">
          <a:xfrm>
            <a:off x="3859213" y="1524000"/>
            <a:ext cx="1093787" cy="461963"/>
          </a:xfrm>
          <a:prstGeom prst="rect">
            <a:avLst/>
          </a:prstGeom>
          <a:noFill/>
          <a:ln w="9525">
            <a:noFill/>
            <a:miter lim="800000"/>
            <a:headEnd/>
            <a:tailEnd/>
          </a:ln>
        </p:spPr>
        <p:txBody>
          <a:bodyPr wrap="none">
            <a:spAutoFit/>
          </a:bodyPr>
          <a:lstStyle/>
          <a:p>
            <a:r>
              <a:rPr lang="en-US" sz="2400" b="1">
                <a:latin typeface="Cambria" pitchFamily="18" charset="0"/>
              </a:rPr>
              <a:t>VIDEO</a:t>
            </a: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latin typeface="Cambria" pitchFamily="18" charset="0"/>
              </a:rPr>
              <a:t>Earth’s Internal Structure</a:t>
            </a:r>
            <a:endParaRPr lang="en-US" dirty="0">
              <a:solidFill>
                <a:schemeClr val="accent1">
                  <a:satMod val="150000"/>
                </a:schemeClr>
              </a:solidFill>
            </a:endParaRPr>
          </a:p>
        </p:txBody>
      </p:sp>
      <p:pic>
        <p:nvPicPr>
          <p:cNvPr id="4" name="Why Does The Earth Have Layers.mp4">
            <a:hlinkClick r:id="" action="ppaction://media"/>
          </p:cNvPr>
          <p:cNvPicPr>
            <a:picLocks noRot="1" noChangeAspect="1"/>
          </p:cNvPicPr>
          <p:nvPr>
            <a:videoFile r:link="rId1"/>
          </p:nvPr>
        </p:nvPicPr>
        <p:blipFill>
          <a:blip r:embed="rId3"/>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Tectonic Plate Theory</a:t>
            </a:r>
            <a:endParaRPr lang="en-US" dirty="0">
              <a:solidFill>
                <a:schemeClr val="accent1">
                  <a:satMod val="150000"/>
                </a:schemeClr>
              </a:solidFill>
            </a:endParaRPr>
          </a:p>
        </p:txBody>
      </p:sp>
      <p:pic>
        <p:nvPicPr>
          <p:cNvPr id="46082" name="Content Placeholder 3" descr="25CD1D6E00000578-2958542-Experts_already_knew_that_plates_are_made_of_a_thick_layer_of_ha-a-40_1424276704835.jpg"/>
          <p:cNvPicPr>
            <a:picLocks noGrp="1" noChangeAspect="1"/>
          </p:cNvPicPr>
          <p:nvPr>
            <p:ph idx="1"/>
          </p:nvPr>
        </p:nvPicPr>
        <p:blipFill>
          <a:blip r:embed="rId2"/>
          <a:srcRect/>
          <a:stretch>
            <a:fillRect/>
          </a:stretch>
        </p:blipFill>
        <p:spPr>
          <a:xfrm>
            <a:off x="0" y="1524000"/>
            <a:ext cx="9144000" cy="5334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Tectonic Plate Theory</a:t>
            </a:r>
            <a:endParaRPr lang="en-US" dirty="0">
              <a:solidFill>
                <a:schemeClr val="accent1">
                  <a:satMod val="150000"/>
                </a:schemeClr>
              </a:solidFill>
            </a:endParaRPr>
          </a:p>
        </p:txBody>
      </p:sp>
      <p:pic>
        <p:nvPicPr>
          <p:cNvPr id="47106" name="Content Placeholder 3" descr="plate-boundaries.jpg"/>
          <p:cNvPicPr>
            <a:picLocks noGrp="1" noChangeAspect="1"/>
          </p:cNvPicPr>
          <p:nvPr>
            <p:ph idx="1"/>
          </p:nvPr>
        </p:nvPicPr>
        <p:blipFill>
          <a:blip r:embed="rId2"/>
          <a:srcRect/>
          <a:stretch>
            <a:fillRect/>
          </a:stretch>
        </p:blipFill>
        <p:spPr>
          <a:xfrm>
            <a:off x="-44450" y="1447800"/>
            <a:ext cx="9188450" cy="5410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Tectonic Plate Theory: </a:t>
            </a:r>
            <a:br>
              <a:rPr lang="en-US" dirty="0" smtClean="0">
                <a:solidFill>
                  <a:schemeClr val="accent1">
                    <a:satMod val="150000"/>
                  </a:schemeClr>
                </a:solidFill>
              </a:rPr>
            </a:br>
            <a:r>
              <a:rPr lang="en-US" dirty="0" smtClean="0">
                <a:solidFill>
                  <a:schemeClr val="accent1">
                    <a:satMod val="150000"/>
                  </a:schemeClr>
                </a:solidFill>
              </a:rPr>
              <a:t>Continental Drift</a:t>
            </a:r>
            <a:endParaRPr lang="en-US" dirty="0">
              <a:solidFill>
                <a:schemeClr val="accent1">
                  <a:satMod val="150000"/>
                </a:schemeClr>
              </a:solidFill>
            </a:endParaRPr>
          </a:p>
        </p:txBody>
      </p:sp>
      <p:pic>
        <p:nvPicPr>
          <p:cNvPr id="4" name="Continental Drift- 3.3 Billion Years.mp4">
            <a:hlinkClick r:id="" action="ppaction://media"/>
          </p:cNvPr>
          <p:cNvPicPr>
            <a:picLocks noGrp="1" noRot="1" noChangeAspect="1"/>
          </p:cNvPicPr>
          <p:nvPr>
            <p:ph idx="1"/>
            <a:videoFile r:link="rId1"/>
          </p:nvPr>
        </p:nvPicPr>
        <p:blipFill>
          <a:blip r:embed="rId3"/>
          <a:srcRect/>
          <a:stretch>
            <a:fillRect/>
          </a:stretch>
        </p:blipFill>
        <p:spPr>
          <a:xfrm>
            <a:off x="0" y="1463675"/>
            <a:ext cx="9144000" cy="5394325"/>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latin typeface="Cambria" pitchFamily="18" charset="0"/>
              </a:rPr>
              <a:t>Engineering Geology</a:t>
            </a:r>
            <a:endParaRPr lang="en-US" dirty="0">
              <a:solidFill>
                <a:schemeClr val="accent1">
                  <a:satMod val="150000"/>
                </a:schemeClr>
              </a:solidFill>
              <a:latin typeface="Cambria" pitchFamily="18" charset="0"/>
            </a:endParaRPr>
          </a:p>
        </p:txBody>
      </p:sp>
      <p:sp>
        <p:nvSpPr>
          <p:cNvPr id="3" name="Content Placeholder 2"/>
          <p:cNvSpPr>
            <a:spLocks noGrp="1"/>
          </p:cNvSpPr>
          <p:nvPr>
            <p:ph idx="1"/>
          </p:nvPr>
        </p:nvSpPr>
        <p:spPr/>
        <p:txBody>
          <a:bodyPr rtlCol="0">
            <a:normAutofit fontScale="70000" lnSpcReduction="20000"/>
          </a:bodyPr>
          <a:lstStyle/>
          <a:p>
            <a:pPr marL="438912" indent="-320040" fontAlgn="auto">
              <a:spcBef>
                <a:spcPts val="0"/>
              </a:spcBef>
              <a:spcAft>
                <a:spcPts val="600"/>
              </a:spcAft>
              <a:buFont typeface="Wingdings 2"/>
              <a:buChar char=""/>
              <a:defRPr/>
            </a:pPr>
            <a:r>
              <a:rPr lang="en-US" b="1" dirty="0" smtClean="0">
                <a:latin typeface="Cambria" pitchFamily="18" charset="0"/>
              </a:rPr>
              <a:t>American Geological Institute Glossary:</a:t>
            </a:r>
          </a:p>
          <a:p>
            <a:pPr marL="438912" indent="-320040" fontAlgn="auto">
              <a:spcBef>
                <a:spcPts val="0"/>
              </a:spcBef>
              <a:spcAft>
                <a:spcPts val="0"/>
              </a:spcAft>
              <a:buFont typeface="Wingdings 2"/>
              <a:buNone/>
              <a:defRPr/>
            </a:pPr>
            <a:r>
              <a:rPr lang="en-US" dirty="0" smtClean="0"/>
              <a:t>	</a:t>
            </a:r>
            <a:r>
              <a:rPr lang="en-US" sz="3100" i="1" dirty="0" smtClean="0"/>
              <a:t>“The application of geological sciences to engineering practice for the purpose of assuring that the geologic factors affecting the location, design, construction, operation, and maintenance of engineering works are recognized and adequately provided for.”</a:t>
            </a:r>
          </a:p>
          <a:p>
            <a:pPr marL="438912" indent="-320040" fontAlgn="auto">
              <a:spcBef>
                <a:spcPts val="0"/>
              </a:spcBef>
              <a:spcAft>
                <a:spcPts val="0"/>
              </a:spcAft>
              <a:buFont typeface="Wingdings 2"/>
              <a:buNone/>
              <a:defRPr/>
            </a:pPr>
            <a:endParaRPr lang="en-US" sz="3100" i="1" dirty="0" smtClean="0"/>
          </a:p>
          <a:p>
            <a:pPr marL="438912" indent="-320040" fontAlgn="auto">
              <a:spcBef>
                <a:spcPts val="0"/>
              </a:spcBef>
              <a:spcAft>
                <a:spcPts val="600"/>
              </a:spcAft>
              <a:buFont typeface="Wingdings 2"/>
              <a:buChar char=""/>
              <a:defRPr/>
            </a:pPr>
            <a:r>
              <a:rPr lang="en-US" b="1" dirty="0" smtClean="0">
                <a:latin typeface="Cambria" pitchFamily="18" charset="0"/>
              </a:rPr>
              <a:t>International Association of Engineering Geologists:</a:t>
            </a:r>
            <a:endParaRPr lang="en-US" dirty="0" smtClean="0"/>
          </a:p>
          <a:p>
            <a:pPr marL="438912" indent="-320040" fontAlgn="auto">
              <a:spcBef>
                <a:spcPts val="0"/>
              </a:spcBef>
              <a:spcAft>
                <a:spcPts val="0"/>
              </a:spcAft>
              <a:buFont typeface="Wingdings 2"/>
              <a:buNone/>
              <a:defRPr/>
            </a:pPr>
            <a:r>
              <a:rPr lang="en-US" i="1" dirty="0" smtClean="0"/>
              <a:t>	“Engineering Geology is the science devoted to the investigation, study and solution of the engineering and environmental problems which may arise as the result of the interaction between geology and the works and activities of man as well as to the prediction and of the development of measures for prevention or remediation of geological hazards.”</a:t>
            </a:r>
            <a:r>
              <a:rPr lang="en-US" dirty="0" smtClean="0"/>
              <a:t/>
            </a:r>
            <a:br>
              <a:rPr lang="en-US" dirty="0" smtClean="0"/>
            </a:br>
            <a:r>
              <a:rPr lang="en-US" b="1" i="1" dirty="0" smtClean="0"/>
              <a:t>IAEG statutes, 1992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latin typeface="Cambria" pitchFamily="18" charset="0"/>
              </a:rPr>
              <a:t>Engineering Geology</a:t>
            </a:r>
            <a:endParaRPr lang="en-US" dirty="0">
              <a:solidFill>
                <a:schemeClr val="accent1">
                  <a:satMod val="150000"/>
                </a:schemeClr>
              </a:solidFill>
              <a:latin typeface="Cambria" pitchFamily="18" charset="0"/>
            </a:endParaRPr>
          </a:p>
        </p:txBody>
      </p:sp>
      <p:pic>
        <p:nvPicPr>
          <p:cNvPr id="17410" name="Picture 2" descr="ENGINEERING GEOLOGY&#10;(Geological Engineering)&#10;&#10;National University of&#10;Malaysia&#10;&#10;Engineering geologist as a “two-faced” prof..."/>
          <p:cNvPicPr>
            <a:picLocks noChangeAspect="1" noChangeArrowheads="1"/>
          </p:cNvPicPr>
          <p:nvPr/>
        </p:nvPicPr>
        <p:blipFill>
          <a:blip r:embed="rId2">
            <a:lum bright="-10000" contrast="20000"/>
          </a:blip>
          <a:srcRect l="1683" t="36343" b="21700"/>
          <a:stretch>
            <a:fillRect/>
          </a:stretch>
        </p:blipFill>
        <p:spPr bwMode="auto">
          <a:xfrm>
            <a:off x="1143000" y="1524000"/>
            <a:ext cx="7135813" cy="2286000"/>
          </a:xfrm>
          <a:prstGeom prst="rect">
            <a:avLst/>
          </a:prstGeom>
          <a:noFill/>
          <a:ln w="9525">
            <a:solidFill>
              <a:schemeClr val="accent1"/>
            </a:solidFill>
            <a:miter lim="800000"/>
            <a:headEnd/>
            <a:tailEnd/>
          </a:ln>
        </p:spPr>
      </p:pic>
      <p:graphicFrame>
        <p:nvGraphicFramePr>
          <p:cNvPr id="6" name="Content Placeholder 5"/>
          <p:cNvGraphicFramePr>
            <a:graphicFrameLocks noGrp="1"/>
          </p:cNvGraphicFramePr>
          <p:nvPr>
            <p:ph idx="1"/>
          </p:nvPr>
        </p:nvGraphicFramePr>
        <p:xfrm>
          <a:off x="304800" y="3886200"/>
          <a:ext cx="8610600" cy="2982913"/>
        </p:xfrm>
        <a:graphic>
          <a:graphicData uri="http://schemas.openxmlformats.org/drawingml/2006/table">
            <a:tbl>
              <a:tblPr firstRow="1" bandRow="1">
                <a:tableStyleId>{5C22544A-7EE6-4342-B048-85BDC9FD1C3A}</a:tableStyleId>
              </a:tblPr>
              <a:tblGrid>
                <a:gridCol w="4572000">
                  <a:extLst>
                    <a:ext uri="{9D8B030D-6E8A-4147-A177-3AD203B41FA5}"/>
                  </a:extLst>
                </a:gridCol>
                <a:gridCol w="4038600">
                  <a:extLst>
                    <a:ext uri="{9D8B030D-6E8A-4147-A177-3AD203B41FA5}"/>
                  </a:extLst>
                </a:gridCol>
              </a:tblGrid>
              <a:tr h="323830">
                <a:tc>
                  <a:txBody>
                    <a:bodyPr/>
                    <a:lstStyle/>
                    <a:p>
                      <a:r>
                        <a:rPr lang="en-US" sz="1600" b="1" dirty="0" smtClean="0"/>
                        <a:t>The Engineering Geologist/ Geologist</a:t>
                      </a:r>
                      <a:endParaRPr lang="en-US" sz="1600" b="1" dirty="0"/>
                    </a:p>
                  </a:txBody>
                  <a:tcPr/>
                </a:tc>
                <a:tc>
                  <a:txBody>
                    <a:bodyPr/>
                    <a:lstStyle/>
                    <a:p>
                      <a:r>
                        <a:rPr lang="en-US" sz="1600" b="1" dirty="0" smtClean="0"/>
                        <a:t>Civil</a:t>
                      </a:r>
                      <a:r>
                        <a:rPr lang="en-US" sz="1600" b="1" baseline="0" dirty="0" smtClean="0"/>
                        <a:t> Engineer</a:t>
                      </a:r>
                      <a:endParaRPr lang="en-US" sz="1600" b="1" dirty="0"/>
                    </a:p>
                  </a:txBody>
                  <a:tcPr/>
                </a:tc>
                <a:extLst>
                  <a:ext uri="{0D108BD9-81ED-4DB2-BD59-A6C34878D82A}"/>
                </a:extLst>
              </a:tr>
              <a:tr h="2647970">
                <a:tc>
                  <a:txBody>
                    <a:bodyPr/>
                    <a:lstStyle/>
                    <a:p>
                      <a:pPr>
                        <a:buFontTx/>
                        <a:buChar char="-"/>
                      </a:pPr>
                      <a:r>
                        <a:rPr lang="en-US" sz="1600" dirty="0" smtClean="0"/>
                        <a:t>Describing</a:t>
                      </a:r>
                      <a:r>
                        <a:rPr lang="en-US" sz="1600" baseline="0" dirty="0" smtClean="0"/>
                        <a:t> Geologic Environment &amp; processes at the site.</a:t>
                      </a:r>
                    </a:p>
                    <a:p>
                      <a:pPr>
                        <a:buFontTx/>
                        <a:buNone/>
                      </a:pPr>
                      <a:r>
                        <a:rPr lang="en-US" sz="1600" baseline="0" dirty="0" smtClean="0"/>
                        <a:t>-Testing earth materials, general chemical, physical and engineering properties. </a:t>
                      </a:r>
                    </a:p>
                    <a:p>
                      <a:pPr>
                        <a:buFontTx/>
                        <a:buChar char="-"/>
                      </a:pPr>
                      <a:r>
                        <a:rPr lang="en-US" sz="1600" dirty="0" smtClean="0"/>
                        <a:t>Assessing potential</a:t>
                      </a:r>
                      <a:r>
                        <a:rPr lang="en-US" sz="1600" baseline="0" dirty="0" smtClean="0"/>
                        <a:t> geologic risks &amp; hazards.</a:t>
                      </a:r>
                    </a:p>
                    <a:p>
                      <a:pPr>
                        <a:buFontTx/>
                        <a:buChar char="-"/>
                      </a:pPr>
                      <a:r>
                        <a:rPr lang="en-US" sz="1600" baseline="0" dirty="0" smtClean="0"/>
                        <a:t>Recommending ways to handle different earth materials. This may include slope stability design, foundation type, depth &amp; location, water drainage schemes, etc.</a:t>
                      </a:r>
                    </a:p>
                    <a:p>
                      <a:pPr>
                        <a:buFontTx/>
                        <a:buChar char="-"/>
                      </a:pPr>
                      <a:r>
                        <a:rPr lang="en-US" sz="1600" baseline="0" dirty="0" smtClean="0"/>
                        <a:t>Inspection during construction.</a:t>
                      </a:r>
                      <a:endParaRPr lang="en-US" sz="1600" dirty="0"/>
                    </a:p>
                  </a:txBody>
                  <a:tcPr/>
                </a:tc>
                <a:tc>
                  <a:txBody>
                    <a:bodyPr/>
                    <a:lstStyle/>
                    <a:p>
                      <a:pPr>
                        <a:buFontTx/>
                        <a:buChar char="-"/>
                      </a:pPr>
                      <a:r>
                        <a:rPr lang="en-US" sz="1600" dirty="0" smtClean="0"/>
                        <a:t>Coordinating team efforts.</a:t>
                      </a:r>
                    </a:p>
                    <a:p>
                      <a:pPr>
                        <a:buFontTx/>
                        <a:buChar char="-"/>
                      </a:pPr>
                      <a:r>
                        <a:rPr lang="en-US" sz="1600" dirty="0" smtClean="0"/>
                        <a:t>Coordinating with Eng. Geologist and</a:t>
                      </a:r>
                      <a:r>
                        <a:rPr lang="en-US" sz="1600" baseline="0" dirty="0" smtClean="0"/>
                        <a:t> reflecting recommendations in design and implementation.</a:t>
                      </a:r>
                    </a:p>
                    <a:p>
                      <a:pPr>
                        <a:buFontTx/>
                        <a:buChar char="-"/>
                      </a:pPr>
                      <a:r>
                        <a:rPr lang="en-US" sz="1600" baseline="0" dirty="0" smtClean="0"/>
                        <a:t> Project Management and safety schemes &amp; procedures.</a:t>
                      </a:r>
                    </a:p>
                    <a:p>
                      <a:pPr>
                        <a:buFontTx/>
                        <a:buChar char="-"/>
                      </a:pPr>
                      <a:r>
                        <a:rPr lang="en-US" sz="1600" baseline="0" dirty="0" smtClean="0"/>
                        <a:t>Engineering testing &amp; Analysis.</a:t>
                      </a:r>
                    </a:p>
                    <a:p>
                      <a:pPr>
                        <a:buFontTx/>
                        <a:buNone/>
                      </a:pPr>
                      <a:r>
                        <a:rPr lang="en-US" sz="1600" dirty="0" smtClean="0"/>
                        <a:t>-  Inspection during construction to assure</a:t>
                      </a:r>
                      <a:r>
                        <a:rPr lang="en-US" sz="1600" baseline="0" dirty="0" smtClean="0"/>
                        <a:t> compliance.</a:t>
                      </a:r>
                      <a:endParaRPr lang="en-US" sz="1600" dirty="0"/>
                    </a:p>
                  </a:txBody>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latin typeface="Cambria" pitchFamily="18" charset="0"/>
              </a:rPr>
              <a:t>Engineering Geology</a:t>
            </a:r>
            <a:endParaRPr lang="en-US" dirty="0">
              <a:solidFill>
                <a:schemeClr val="accent1">
                  <a:satMod val="150000"/>
                </a:schemeClr>
              </a:solidFill>
              <a:latin typeface="Cambria" pitchFamily="18" charset="0"/>
            </a:endParaRPr>
          </a:p>
        </p:txBody>
      </p:sp>
      <p:sp>
        <p:nvSpPr>
          <p:cNvPr id="18434" name="Content Placeholder 4"/>
          <p:cNvSpPr>
            <a:spLocks noGrp="1"/>
          </p:cNvSpPr>
          <p:nvPr>
            <p:ph idx="1"/>
          </p:nvPr>
        </p:nvSpPr>
        <p:spPr/>
        <p:txBody>
          <a:bodyPr/>
          <a:lstStyle/>
          <a:p>
            <a:r>
              <a:rPr lang="en-US" smtClean="0"/>
              <a:t>Applications of Geology:</a:t>
            </a:r>
          </a:p>
          <a:p>
            <a:pPr>
              <a:buFontTx/>
              <a:buChar char="-"/>
            </a:pPr>
            <a:r>
              <a:rPr lang="en-US" smtClean="0"/>
              <a:t>Foundation Engineering</a:t>
            </a:r>
          </a:p>
          <a:p>
            <a:pPr>
              <a:buFontTx/>
              <a:buChar char="-"/>
            </a:pPr>
            <a:r>
              <a:rPr lang="en-US" smtClean="0"/>
              <a:t>Construction Materials Engineering</a:t>
            </a:r>
          </a:p>
          <a:p>
            <a:pPr>
              <a:buFontTx/>
              <a:buChar char="-"/>
            </a:pPr>
            <a:r>
              <a:rPr lang="en-US" smtClean="0"/>
              <a:t>Infrastructural Engineering</a:t>
            </a:r>
          </a:p>
          <a:p>
            <a:pPr>
              <a:buFontTx/>
              <a:buChar char="-"/>
            </a:pPr>
            <a:r>
              <a:rPr lang="en-US" smtClean="0"/>
              <a:t>Disaster Mitigation</a:t>
            </a:r>
          </a:p>
          <a:p>
            <a:pPr>
              <a:buFontTx/>
              <a:buChar char="-"/>
            </a:pPr>
            <a:r>
              <a:rPr lang="en-US" smtClean="0"/>
              <a:t>Land-Use Applications</a:t>
            </a:r>
          </a:p>
          <a:p>
            <a:pPr>
              <a:buFontTx/>
              <a:buChar char="-"/>
            </a:pPr>
            <a:r>
              <a:rPr lang="en-US" smtClean="0"/>
              <a:t>Water Resource Engineering</a:t>
            </a:r>
          </a:p>
          <a:p>
            <a:pPr>
              <a:buFontTx/>
              <a:buChar char="-"/>
            </a:pPr>
            <a:r>
              <a:rPr lang="en-US" smtClean="0"/>
              <a:t>Environmental Engineering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Geology &amp; Humans</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lnSpcReduction="10000"/>
          </a:bodyPr>
          <a:lstStyle/>
          <a:p>
            <a:pPr marL="438912" indent="-320040" fontAlgn="auto">
              <a:spcBef>
                <a:spcPts val="0"/>
              </a:spcBef>
              <a:spcAft>
                <a:spcPts val="0"/>
              </a:spcAft>
              <a:buFont typeface="Wingdings 2"/>
              <a:buChar char=""/>
              <a:defRPr/>
            </a:pPr>
            <a:r>
              <a:rPr lang="en-US" dirty="0" smtClean="0"/>
              <a:t>Natural Hazards “Geo-Hazards” affect millions every day.</a:t>
            </a:r>
          </a:p>
          <a:p>
            <a:pPr marL="438912" indent="-320040" fontAlgn="auto">
              <a:spcBef>
                <a:spcPts val="0"/>
              </a:spcBef>
              <a:spcAft>
                <a:spcPts val="0"/>
              </a:spcAft>
              <a:buFont typeface="Wingdings 2"/>
              <a:buChar char=""/>
              <a:defRPr/>
            </a:pPr>
            <a:r>
              <a:rPr lang="en-US" dirty="0" smtClean="0"/>
              <a:t>Natural Resources, vital to humanity.</a:t>
            </a:r>
          </a:p>
          <a:p>
            <a:pPr marL="438912" indent="-320040" fontAlgn="auto">
              <a:spcBef>
                <a:spcPts val="0"/>
              </a:spcBef>
              <a:spcAft>
                <a:spcPts val="0"/>
              </a:spcAft>
              <a:buFont typeface="Wingdings 2"/>
              <a:buChar char=""/>
              <a:defRPr/>
            </a:pPr>
            <a:r>
              <a:rPr lang="en-US" dirty="0" smtClean="0"/>
              <a:t>Population growth increased consumption &amp; extraction of demand on resources &amp; effect on the environment.</a:t>
            </a:r>
          </a:p>
          <a:p>
            <a:pPr marL="438912" indent="-320040" fontAlgn="auto">
              <a:spcBef>
                <a:spcPts val="0"/>
              </a:spcBef>
              <a:spcAft>
                <a:spcPts val="0"/>
              </a:spcAft>
              <a:buFont typeface="Wingdings 2"/>
              <a:buChar char=""/>
              <a:defRPr/>
            </a:pPr>
            <a:r>
              <a:rPr lang="en-US" dirty="0" smtClean="0"/>
              <a:t>Human activity exacerbating geo-hazards (clearing forests, building cities, constructing dams, groundwater contamination, CO2 emissions and Global Warming).</a:t>
            </a:r>
          </a:p>
          <a:p>
            <a:pPr marL="438912" indent="-320040" fontAlgn="auto">
              <a:spcBef>
                <a:spcPts val="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History of the Study of Geology</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lnSpcReduction="10000"/>
          </a:bodyPr>
          <a:lstStyle/>
          <a:p>
            <a:pPr marL="438912" indent="-320040" fontAlgn="auto">
              <a:spcBef>
                <a:spcPts val="0"/>
              </a:spcBef>
              <a:spcAft>
                <a:spcPts val="0"/>
              </a:spcAft>
              <a:buFont typeface="Wingdings 2"/>
              <a:buChar char=""/>
              <a:defRPr/>
            </a:pPr>
            <a:r>
              <a:rPr lang="en-US" dirty="0" smtClean="0"/>
              <a:t>Early discussions from over 2300 years ago. Most notable was the Greek Philosopher  Aristotle, but were very limited.</a:t>
            </a:r>
          </a:p>
          <a:p>
            <a:pPr marL="438912" indent="-320040" fontAlgn="auto">
              <a:spcBef>
                <a:spcPts val="0"/>
              </a:spcBef>
              <a:spcAft>
                <a:spcPts val="0"/>
              </a:spcAft>
              <a:buFont typeface="Wingdings 2"/>
              <a:buChar char=""/>
              <a:defRPr/>
            </a:pPr>
            <a:r>
              <a:rPr lang="en-US" dirty="0" smtClean="0"/>
              <a:t> </a:t>
            </a:r>
            <a:r>
              <a:rPr lang="en-US" b="1" dirty="0" smtClean="0"/>
              <a:t>“</a:t>
            </a:r>
            <a:r>
              <a:rPr lang="en-US" b="1" dirty="0" err="1" smtClean="0"/>
              <a:t>Catastrophism</a:t>
            </a:r>
            <a:r>
              <a:rPr lang="en-US" b="1" dirty="0" smtClean="0"/>
              <a:t>”: </a:t>
            </a:r>
            <a:r>
              <a:rPr lang="en-US" dirty="0" smtClean="0"/>
              <a:t>mid-1600s James Ussher estimated the age of earth at 4004 BC. Later Catastrophists believed that earth landscapes had been shaped primarily by great catastrophes (i.e. mountains &amp; canyons formed by sudden, unknown, and worldwide disasters that no longer operate).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History of the Study of Geology</a:t>
            </a:r>
            <a:endParaRPr lang="en-US" dirty="0">
              <a:solidFill>
                <a:schemeClr val="accent1">
                  <a:satMod val="150000"/>
                </a:schemeClr>
              </a:solidFill>
            </a:endParaRPr>
          </a:p>
        </p:txBody>
      </p:sp>
      <p:sp>
        <p:nvSpPr>
          <p:cNvPr id="3" name="Content Placeholder 2"/>
          <p:cNvSpPr>
            <a:spLocks noGrp="1"/>
          </p:cNvSpPr>
          <p:nvPr>
            <p:ph idx="1"/>
          </p:nvPr>
        </p:nvSpPr>
        <p:spPr>
          <a:xfrm>
            <a:off x="0" y="1676400"/>
            <a:ext cx="6934200" cy="5334000"/>
          </a:xfrm>
        </p:spPr>
        <p:txBody>
          <a:bodyPr rtlCol="0">
            <a:normAutofit fontScale="92500"/>
          </a:bodyPr>
          <a:lstStyle/>
          <a:p>
            <a:pPr marL="438912" indent="-320040" fontAlgn="auto">
              <a:spcBef>
                <a:spcPts val="0"/>
              </a:spcBef>
              <a:spcAft>
                <a:spcPts val="0"/>
              </a:spcAft>
              <a:buFont typeface="Wingdings 2"/>
              <a:buChar char=""/>
              <a:defRPr/>
            </a:pPr>
            <a:r>
              <a:rPr lang="en-US" sz="2400" dirty="0" smtClean="0">
                <a:latin typeface="Cambria" pitchFamily="18" charset="0"/>
              </a:rPr>
              <a:t>Then came </a:t>
            </a:r>
            <a:r>
              <a:rPr lang="en-US" sz="2400" b="1" dirty="0" smtClean="0">
                <a:latin typeface="Cambria" pitchFamily="18" charset="0"/>
              </a:rPr>
              <a:t>James Hutton </a:t>
            </a:r>
            <a:r>
              <a:rPr lang="en-US" sz="2400" dirty="0" smtClean="0">
                <a:latin typeface="Cambria" pitchFamily="18" charset="0"/>
              </a:rPr>
              <a:t>and the Birth of Modern Geology. </a:t>
            </a:r>
          </a:p>
          <a:p>
            <a:pPr marL="438912" indent="-320040" fontAlgn="auto">
              <a:spcBef>
                <a:spcPts val="0"/>
              </a:spcBef>
              <a:spcAft>
                <a:spcPts val="0"/>
              </a:spcAft>
              <a:buFont typeface="Wingdings 2"/>
              <a:buChar char=""/>
              <a:defRPr/>
            </a:pPr>
            <a:r>
              <a:rPr lang="en-US" sz="2400" dirty="0" smtClean="0">
                <a:latin typeface="Cambria" pitchFamily="18" charset="0"/>
              </a:rPr>
              <a:t>In 1795 published </a:t>
            </a:r>
            <a:r>
              <a:rPr lang="en-US" sz="2400" b="1" i="1" dirty="0" smtClean="0">
                <a:latin typeface="Cambria" pitchFamily="18" charset="0"/>
              </a:rPr>
              <a:t>Theory of the Earth</a:t>
            </a:r>
            <a:r>
              <a:rPr lang="en-US" sz="2400" b="1" dirty="0" smtClean="0">
                <a:latin typeface="Cambria" pitchFamily="18" charset="0"/>
              </a:rPr>
              <a:t> </a:t>
            </a:r>
            <a:r>
              <a:rPr lang="en-US" sz="2400" dirty="0" smtClean="0">
                <a:latin typeface="Cambria" pitchFamily="18" charset="0"/>
              </a:rPr>
              <a:t>introducing </a:t>
            </a:r>
            <a:r>
              <a:rPr lang="en-US" sz="2400" b="1" dirty="0" err="1" smtClean="0">
                <a:latin typeface="Cambria" pitchFamily="18" charset="0"/>
              </a:rPr>
              <a:t>Uniformitarianism</a:t>
            </a:r>
            <a:r>
              <a:rPr lang="en-US" sz="2400" b="1" dirty="0" smtClean="0">
                <a:latin typeface="Cambria" pitchFamily="18" charset="0"/>
              </a:rPr>
              <a:t>,</a:t>
            </a:r>
            <a:r>
              <a:rPr lang="en-US" sz="2400" dirty="0" smtClean="0">
                <a:latin typeface="Cambria" pitchFamily="18" charset="0"/>
              </a:rPr>
              <a:t> a fundamental principle that is a pillar of Geology today.</a:t>
            </a:r>
          </a:p>
          <a:p>
            <a:pPr marL="438912" indent="-320040" fontAlgn="auto">
              <a:spcBef>
                <a:spcPts val="0"/>
              </a:spcBef>
              <a:spcAft>
                <a:spcPts val="0"/>
              </a:spcAft>
              <a:buFont typeface="Wingdings 2"/>
              <a:buChar char=""/>
              <a:defRPr/>
            </a:pPr>
            <a:r>
              <a:rPr lang="en-US" sz="2400" dirty="0" err="1" smtClean="0">
                <a:latin typeface="Cambria" pitchFamily="18" charset="0"/>
              </a:rPr>
              <a:t>Uniformitarianism</a:t>
            </a:r>
            <a:r>
              <a:rPr lang="en-US" sz="2400" dirty="0" smtClean="0">
                <a:latin typeface="Cambria" pitchFamily="18" charset="0"/>
              </a:rPr>
              <a:t> states that the </a:t>
            </a:r>
            <a:r>
              <a:rPr lang="en-US" sz="2400" i="1" dirty="0" smtClean="0"/>
              <a:t>“physical, chemical, and biological laws that operate today also operated in the geological past”. The present is the key to the past.</a:t>
            </a:r>
          </a:p>
          <a:p>
            <a:pPr marL="438912" indent="-320040" fontAlgn="auto">
              <a:spcBef>
                <a:spcPts val="0"/>
              </a:spcBef>
              <a:spcAft>
                <a:spcPts val="0"/>
              </a:spcAft>
              <a:buFont typeface="Wingdings 2"/>
              <a:buChar char=""/>
              <a:defRPr/>
            </a:pPr>
            <a:r>
              <a:rPr lang="en-US" sz="2400" dirty="0" smtClean="0">
                <a:latin typeface="Cambria" pitchFamily="18" charset="0"/>
              </a:rPr>
              <a:t>Geological processes can continue over extremely long periods of time. Forces that appear small could, over long spans of time, produce effects just as great as those resulting from sudden catastrophic events. Example of mountain building &amp; destruction through weathering.</a:t>
            </a:r>
          </a:p>
          <a:p>
            <a:pPr marL="438912" indent="-320040" fontAlgn="auto">
              <a:spcBef>
                <a:spcPts val="0"/>
              </a:spcBef>
              <a:spcAft>
                <a:spcPts val="0"/>
              </a:spcAft>
              <a:buFont typeface="Wingdings 2"/>
              <a:buChar char=""/>
              <a:defRPr/>
            </a:pPr>
            <a:endParaRPr lang="en-US" dirty="0" smtClean="0"/>
          </a:p>
          <a:p>
            <a:pPr marL="438912" indent="-320040" fontAlgn="auto">
              <a:spcBef>
                <a:spcPts val="0"/>
              </a:spcBef>
              <a:spcAft>
                <a:spcPts val="0"/>
              </a:spcAft>
              <a:buFont typeface="Wingdings 2"/>
              <a:buChar char=""/>
              <a:defRPr/>
            </a:pPr>
            <a:endParaRPr lang="en-US" dirty="0"/>
          </a:p>
        </p:txBody>
      </p:sp>
      <p:sp>
        <p:nvSpPr>
          <p:cNvPr id="21507" name="AutoShape 2" descr="Image result for james hutt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rbel" pitchFamily="34" charset="0"/>
            </a:endParaRPr>
          </a:p>
        </p:txBody>
      </p:sp>
      <p:pic>
        <p:nvPicPr>
          <p:cNvPr id="21508" name="Picture 3" descr="C:\Users\dell\Desktop\BZU\James huton.jpg"/>
          <p:cNvPicPr>
            <a:picLocks noChangeAspect="1" noChangeArrowheads="1"/>
          </p:cNvPicPr>
          <p:nvPr/>
        </p:nvPicPr>
        <p:blipFill>
          <a:blip r:embed="rId2"/>
          <a:srcRect/>
          <a:stretch>
            <a:fillRect/>
          </a:stretch>
        </p:blipFill>
        <p:spPr bwMode="auto">
          <a:xfrm>
            <a:off x="7010400" y="1524000"/>
            <a:ext cx="2095500" cy="2924175"/>
          </a:xfrm>
          <a:prstGeom prst="rect">
            <a:avLst/>
          </a:prstGeom>
          <a:noFill/>
          <a:ln w="9525">
            <a:noFill/>
            <a:miter lim="800000"/>
            <a:headEnd/>
            <a:tailEnd/>
          </a:ln>
        </p:spPr>
      </p:pic>
      <p:sp>
        <p:nvSpPr>
          <p:cNvPr id="21509" name="TextBox 5"/>
          <p:cNvSpPr txBox="1">
            <a:spLocks noChangeArrowheads="1"/>
          </p:cNvSpPr>
          <p:nvPr/>
        </p:nvSpPr>
        <p:spPr bwMode="auto">
          <a:xfrm>
            <a:off x="7239000" y="4648200"/>
            <a:ext cx="1752600" cy="1477963"/>
          </a:xfrm>
          <a:prstGeom prst="rect">
            <a:avLst/>
          </a:prstGeom>
          <a:noFill/>
          <a:ln w="9525">
            <a:noFill/>
            <a:miter lim="800000"/>
            <a:headEnd/>
            <a:tailEnd/>
          </a:ln>
        </p:spPr>
        <p:txBody>
          <a:bodyPr>
            <a:spAutoFit/>
          </a:bodyPr>
          <a:lstStyle/>
          <a:p>
            <a:r>
              <a:rPr lang="en-US">
                <a:latin typeface="Corbel" pitchFamily="34" charset="0"/>
              </a:rPr>
              <a:t>“… we find no vestige of a beginning, no prospect of an end”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Module</Template>
  <TotalTime>4507</TotalTime>
  <Words>1295</Words>
  <Application>Microsoft Office PowerPoint</Application>
  <PresentationFormat>On-screen Show (4:3)</PresentationFormat>
  <Paragraphs>108</Paragraphs>
  <Slides>35</Slides>
  <Notes>0</Notes>
  <HiddenSlides>0</HiddenSlides>
  <MMClips>2</MMClips>
  <ScaleCrop>false</ScaleCrop>
  <HeadingPairs>
    <vt:vector size="6" baseType="variant">
      <vt:variant>
        <vt:lpstr>Fonts Used</vt:lpstr>
      </vt:variant>
      <vt:variant>
        <vt:i4>11</vt:i4>
      </vt:variant>
      <vt:variant>
        <vt:lpstr>Design Template</vt:lpstr>
      </vt:variant>
      <vt:variant>
        <vt:i4>7</vt:i4>
      </vt:variant>
      <vt:variant>
        <vt:lpstr>Slide Titles</vt:lpstr>
      </vt:variant>
      <vt:variant>
        <vt:i4>35</vt:i4>
      </vt:variant>
    </vt:vector>
  </HeadingPairs>
  <TitlesOfParts>
    <vt:vector size="53" baseType="lpstr">
      <vt:lpstr>Corbel</vt:lpstr>
      <vt:lpstr>Arial</vt:lpstr>
      <vt:lpstr>Wingdings 2</vt:lpstr>
      <vt:lpstr>Wingdings</vt:lpstr>
      <vt:lpstr>Wingdings 3</vt:lpstr>
      <vt:lpstr>Calibri</vt:lpstr>
      <vt:lpstr>Cambria</vt:lpstr>
      <vt:lpstr>Times New Roman</vt:lpstr>
      <vt:lpstr>Tahoma</vt:lpstr>
      <vt:lpstr>Bodoni MT</vt:lpstr>
      <vt:lpstr>Britannic Bold</vt:lpstr>
      <vt:lpstr>Module</vt:lpstr>
      <vt:lpstr>Module</vt:lpstr>
      <vt:lpstr>Module</vt:lpstr>
      <vt:lpstr>Module</vt:lpstr>
      <vt:lpstr>Module</vt:lpstr>
      <vt:lpstr>Module</vt:lpstr>
      <vt:lpstr>Module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ENCE 231: Engineering Geology Fall Semester 2017/2018</dc:title>
  <dc:creator>dell</dc:creator>
  <cp:lastModifiedBy>GMT</cp:lastModifiedBy>
  <cp:revision>84</cp:revision>
  <dcterms:created xsi:type="dcterms:W3CDTF">2017-09-08T10:42:42Z</dcterms:created>
  <dcterms:modified xsi:type="dcterms:W3CDTF">2020-06-01T09:44:50Z</dcterms:modified>
</cp:coreProperties>
</file>