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8" r:id="rId2"/>
    <p:sldId id="340" r:id="rId3"/>
    <p:sldId id="342" r:id="rId4"/>
    <p:sldId id="343" r:id="rId5"/>
    <p:sldId id="344" r:id="rId6"/>
    <p:sldId id="345" r:id="rId7"/>
    <p:sldId id="351" r:id="rId8"/>
    <p:sldId id="347" r:id="rId9"/>
    <p:sldId id="348" r:id="rId10"/>
    <p:sldId id="349" r:id="rId11"/>
    <p:sldId id="350" r:id="rId12"/>
    <p:sldId id="353" r:id="rId13"/>
    <p:sldId id="352" r:id="rId14"/>
    <p:sldId id="354" r:id="rId15"/>
    <p:sldId id="357" r:id="rId16"/>
    <p:sldId id="362" r:id="rId17"/>
    <p:sldId id="363" r:id="rId18"/>
    <p:sldId id="358" r:id="rId19"/>
    <p:sldId id="360" r:id="rId20"/>
    <p:sldId id="361" r:id="rId21"/>
    <p:sldId id="365" r:id="rId22"/>
    <p:sldId id="364" r:id="rId23"/>
    <p:sldId id="366" r:id="rId24"/>
    <p:sldId id="367" r:id="rId25"/>
    <p:sldId id="368" r:id="rId26"/>
    <p:sldId id="369" r:id="rId27"/>
    <p:sldId id="370" r:id="rId28"/>
    <p:sldId id="372" r:id="rId29"/>
    <p:sldId id="373" r:id="rId30"/>
    <p:sldId id="374" r:id="rId31"/>
    <p:sldId id="375" r:id="rId32"/>
    <p:sldId id="376" r:id="rId33"/>
    <p:sldId id="377" r:id="rId34"/>
    <p:sldId id="378" r:id="rId35"/>
    <p:sldId id="379" r:id="rId36"/>
    <p:sldId id="380" r:id="rId37"/>
    <p:sldId id="382" r:id="rId38"/>
    <p:sldId id="384" r:id="rId39"/>
    <p:sldId id="385" r:id="rId40"/>
    <p:sldId id="386" r:id="rId41"/>
    <p:sldId id="387" r:id="rId42"/>
    <p:sldId id="388" r:id="rId43"/>
    <p:sldId id="389" r:id="rId44"/>
    <p:sldId id="390" r:id="rId45"/>
    <p:sldId id="391" r:id="rId46"/>
    <p:sldId id="392" r:id="rId47"/>
    <p:sldId id="393" r:id="rId48"/>
    <p:sldId id="3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FF"/>
    <a:srgbClr val="FFCC00"/>
    <a:srgbClr val="3366CC"/>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0" d="100"/>
          <a:sy n="60" d="100"/>
        </p:scale>
        <p:origin x="-2280"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D70D4-0D9E-4772-8C33-EFCC42B72387}" type="datetimeFigureOut">
              <a:rPr lang="en-US" smtClean="0"/>
              <a:pPr/>
              <a:t>6/27/2020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B331E-A15C-4A35-B326-1449193EB79E}" type="slidenum">
              <a:rPr lang="en-US" smtClean="0"/>
              <a:pPr/>
              <a:t>‹#›</a:t>
            </a:fld>
            <a:endParaRPr lang="en-US"/>
          </a:p>
        </p:txBody>
      </p:sp>
    </p:spTree>
    <p:extLst>
      <p:ext uri="{BB962C8B-B14F-4D97-AF65-F5344CB8AC3E}">
        <p14:creationId xmlns:p14="http://schemas.microsoft.com/office/powerpoint/2010/main" xmlns="" val="363091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D6B331E-A15C-4A35-B326-1449193EB79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D395F-4B7F-45F0-8E10-1A37C21DD38A}" type="datetime1">
              <a:rPr lang="en-US" smtClean="0"/>
              <a:pPr/>
              <a:t>6/27/2020</a:t>
            </a:fld>
            <a:endParaRPr lang="en-US"/>
          </a:p>
        </p:txBody>
      </p:sp>
      <p:sp>
        <p:nvSpPr>
          <p:cNvPr id="5" name="Footer Placeholder 4"/>
          <p:cNvSpPr>
            <a:spLocks noGrp="1"/>
          </p:cNvSpPr>
          <p:nvPr>
            <p:ph type="ftr" sz="quarter" idx="11"/>
          </p:nvPr>
        </p:nvSpPr>
        <p:spPr/>
        <p:txBody>
          <a:bodyPr/>
          <a:lstStyle/>
          <a:p>
            <a:r>
              <a:rPr lang="en-US" smtClean="0"/>
              <a:t>www.shiraa.org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8BF5E-361E-43D1-8D11-4D7E330513BD}" type="datetime1">
              <a:rPr lang="en-US" smtClean="0"/>
              <a:pPr/>
              <a:t>6/27/2020</a:t>
            </a:fld>
            <a:endParaRPr lang="en-US"/>
          </a:p>
        </p:txBody>
      </p:sp>
      <p:sp>
        <p:nvSpPr>
          <p:cNvPr id="5" name="Footer Placeholder 4"/>
          <p:cNvSpPr>
            <a:spLocks noGrp="1"/>
          </p:cNvSpPr>
          <p:nvPr>
            <p:ph type="ftr" sz="quarter" idx="11"/>
          </p:nvPr>
        </p:nvSpPr>
        <p:spPr/>
        <p:txBody>
          <a:bodyPr/>
          <a:lstStyle/>
          <a:p>
            <a:r>
              <a:rPr lang="en-US" smtClean="0"/>
              <a:t>www.shiraa.org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7B28F-0064-46FF-A60A-051F251F1C2E}" type="datetime1">
              <a:rPr lang="en-US" smtClean="0"/>
              <a:pPr/>
              <a:t>6/27/2020</a:t>
            </a:fld>
            <a:endParaRPr lang="en-US"/>
          </a:p>
        </p:txBody>
      </p:sp>
      <p:sp>
        <p:nvSpPr>
          <p:cNvPr id="5" name="Footer Placeholder 4"/>
          <p:cNvSpPr>
            <a:spLocks noGrp="1"/>
          </p:cNvSpPr>
          <p:nvPr>
            <p:ph type="ftr" sz="quarter" idx="11"/>
          </p:nvPr>
        </p:nvSpPr>
        <p:spPr/>
        <p:txBody>
          <a:bodyPr/>
          <a:lstStyle/>
          <a:p>
            <a:r>
              <a:rPr lang="en-US" smtClean="0"/>
              <a:t>www.shiraa.org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D7733-F085-4DD9-AFBA-55C242A4DDE0}" type="datetime1">
              <a:rPr lang="en-US" smtClean="0"/>
              <a:pPr/>
              <a:t>6/27/2020</a:t>
            </a:fld>
            <a:endParaRPr lang="en-US"/>
          </a:p>
        </p:txBody>
      </p:sp>
      <p:sp>
        <p:nvSpPr>
          <p:cNvPr id="5" name="Footer Placeholder 4"/>
          <p:cNvSpPr>
            <a:spLocks noGrp="1"/>
          </p:cNvSpPr>
          <p:nvPr>
            <p:ph type="ftr" sz="quarter" idx="11"/>
          </p:nvPr>
        </p:nvSpPr>
        <p:spPr/>
        <p:txBody>
          <a:bodyPr/>
          <a:lstStyle/>
          <a:p>
            <a:r>
              <a:rPr lang="en-US" smtClean="0"/>
              <a:t>www.shiraa.org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78BDF-AC47-47C7-AE76-21C0DF9CA2B6}" type="datetime1">
              <a:rPr lang="en-US" smtClean="0"/>
              <a:pPr/>
              <a:t>6/27/2020</a:t>
            </a:fld>
            <a:endParaRPr lang="en-US"/>
          </a:p>
        </p:txBody>
      </p:sp>
      <p:sp>
        <p:nvSpPr>
          <p:cNvPr id="5" name="Footer Placeholder 4"/>
          <p:cNvSpPr>
            <a:spLocks noGrp="1"/>
          </p:cNvSpPr>
          <p:nvPr>
            <p:ph type="ftr" sz="quarter" idx="11"/>
          </p:nvPr>
        </p:nvSpPr>
        <p:spPr/>
        <p:txBody>
          <a:bodyPr/>
          <a:lstStyle/>
          <a:p>
            <a:r>
              <a:rPr lang="en-US" smtClean="0"/>
              <a:t>www.shiraa.org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4D33A0-A875-465D-99F1-A6B7B9DBE4BD}" type="datetime1">
              <a:rPr lang="en-US" smtClean="0"/>
              <a:pPr/>
              <a:t>6/27/2020</a:t>
            </a:fld>
            <a:endParaRPr lang="en-US"/>
          </a:p>
        </p:txBody>
      </p:sp>
      <p:sp>
        <p:nvSpPr>
          <p:cNvPr id="6" name="Footer Placeholder 5"/>
          <p:cNvSpPr>
            <a:spLocks noGrp="1"/>
          </p:cNvSpPr>
          <p:nvPr>
            <p:ph type="ftr" sz="quarter" idx="11"/>
          </p:nvPr>
        </p:nvSpPr>
        <p:spPr/>
        <p:txBody>
          <a:bodyPr/>
          <a:lstStyle/>
          <a:p>
            <a:r>
              <a:rPr lang="en-US" smtClean="0"/>
              <a:t>www.shiraa.org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B93D0-EB85-4A84-94E2-BF34DF61C176}" type="datetime1">
              <a:rPr lang="en-US" smtClean="0"/>
              <a:pPr/>
              <a:t>6/27/2020</a:t>
            </a:fld>
            <a:endParaRPr lang="en-US"/>
          </a:p>
        </p:txBody>
      </p:sp>
      <p:sp>
        <p:nvSpPr>
          <p:cNvPr id="8" name="Footer Placeholder 7"/>
          <p:cNvSpPr>
            <a:spLocks noGrp="1"/>
          </p:cNvSpPr>
          <p:nvPr>
            <p:ph type="ftr" sz="quarter" idx="11"/>
          </p:nvPr>
        </p:nvSpPr>
        <p:spPr/>
        <p:txBody>
          <a:bodyPr/>
          <a:lstStyle/>
          <a:p>
            <a:r>
              <a:rPr lang="en-US" smtClean="0"/>
              <a:t>www.shiraa.org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703FA-2E05-4374-B801-1C75D5578E5C}" type="datetime1">
              <a:rPr lang="en-US" smtClean="0"/>
              <a:pPr/>
              <a:t>6/27/2020</a:t>
            </a:fld>
            <a:endParaRPr lang="en-US"/>
          </a:p>
        </p:txBody>
      </p:sp>
      <p:sp>
        <p:nvSpPr>
          <p:cNvPr id="4" name="Footer Placeholder 3"/>
          <p:cNvSpPr>
            <a:spLocks noGrp="1"/>
          </p:cNvSpPr>
          <p:nvPr>
            <p:ph type="ftr" sz="quarter" idx="11"/>
          </p:nvPr>
        </p:nvSpPr>
        <p:spPr/>
        <p:txBody>
          <a:bodyPr/>
          <a:lstStyle/>
          <a:p>
            <a:r>
              <a:rPr lang="en-US" smtClean="0"/>
              <a:t>www.shiraa.org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3014-FFFD-45CB-A227-6595FC5C8E57}" type="datetime1">
              <a:rPr lang="en-US" smtClean="0"/>
              <a:pPr/>
              <a:t>6/27/2020</a:t>
            </a:fld>
            <a:endParaRPr lang="en-US"/>
          </a:p>
        </p:txBody>
      </p:sp>
      <p:sp>
        <p:nvSpPr>
          <p:cNvPr id="3" name="Footer Placeholder 2"/>
          <p:cNvSpPr>
            <a:spLocks noGrp="1"/>
          </p:cNvSpPr>
          <p:nvPr>
            <p:ph type="ftr" sz="quarter" idx="11"/>
          </p:nvPr>
        </p:nvSpPr>
        <p:spPr/>
        <p:txBody>
          <a:bodyPr/>
          <a:lstStyle/>
          <a:p>
            <a:r>
              <a:rPr lang="en-US" smtClean="0"/>
              <a:t>www.shiraa.org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153F1-619A-43BC-A52A-363DA920CA15}" type="datetime1">
              <a:rPr lang="en-US" smtClean="0"/>
              <a:pPr/>
              <a:t>6/27/2020</a:t>
            </a:fld>
            <a:endParaRPr lang="en-US"/>
          </a:p>
        </p:txBody>
      </p:sp>
      <p:sp>
        <p:nvSpPr>
          <p:cNvPr id="6" name="Footer Placeholder 5"/>
          <p:cNvSpPr>
            <a:spLocks noGrp="1"/>
          </p:cNvSpPr>
          <p:nvPr>
            <p:ph type="ftr" sz="quarter" idx="11"/>
          </p:nvPr>
        </p:nvSpPr>
        <p:spPr/>
        <p:txBody>
          <a:bodyPr/>
          <a:lstStyle/>
          <a:p>
            <a:r>
              <a:rPr lang="en-US" smtClean="0"/>
              <a:t>www.shiraa.org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CF571-30B9-4F6F-A46B-26E36A26FE9F}" type="datetime1">
              <a:rPr lang="en-US" smtClean="0"/>
              <a:pPr/>
              <a:t>6/27/2020</a:t>
            </a:fld>
            <a:endParaRPr lang="en-US"/>
          </a:p>
        </p:txBody>
      </p:sp>
      <p:sp>
        <p:nvSpPr>
          <p:cNvPr id="6" name="Footer Placeholder 5"/>
          <p:cNvSpPr>
            <a:spLocks noGrp="1"/>
          </p:cNvSpPr>
          <p:nvPr>
            <p:ph type="ftr" sz="quarter" idx="11"/>
          </p:nvPr>
        </p:nvSpPr>
        <p:spPr/>
        <p:txBody>
          <a:bodyPr/>
          <a:lstStyle/>
          <a:p>
            <a:r>
              <a:rPr lang="en-US" smtClean="0"/>
              <a:t>www.shiraa.org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0D567-0BD8-4D7D-8B2D-E44B447A815F}" type="datetime1">
              <a:rPr lang="en-US" smtClean="0"/>
              <a:pPr/>
              <a:t>6/27/2020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www.shiraa.org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Glaciers &amp; Glaciation</a:t>
            </a:r>
            <a:endParaRPr lang="ar-SA" b="1" dirty="0"/>
          </a:p>
        </p:txBody>
      </p:sp>
      <p:sp>
        <p:nvSpPr>
          <p:cNvPr id="3" name="Content Placeholder 2"/>
          <p:cNvSpPr>
            <a:spLocks noGrp="1"/>
          </p:cNvSpPr>
          <p:nvPr>
            <p:ph idx="1"/>
          </p:nvPr>
        </p:nvSpPr>
        <p:spPr>
          <a:xfrm>
            <a:off x="214282" y="1600200"/>
            <a:ext cx="8715436" cy="4900634"/>
          </a:xfrm>
        </p:spPr>
        <p:txBody>
          <a:bodyPr>
            <a:normAutofit/>
          </a:bodyPr>
          <a:lstStyle/>
          <a:p>
            <a:r>
              <a:rPr lang="en-US" sz="3400" b="1" dirty="0" smtClean="0"/>
              <a:t>A glacier: Is a thick ice mass that forms over hundreds or thousands of years; it originates on land from the accumulation, compaction and re-crystallization of  snow.</a:t>
            </a:r>
          </a:p>
          <a:p>
            <a:r>
              <a:rPr lang="en-US" sz="3400" b="1" dirty="0" smtClean="0"/>
              <a:t>Glaciers are dynamic erosional agents that erode (accumulate), transport and deposit sediments.</a:t>
            </a:r>
          </a:p>
          <a:p>
            <a:r>
              <a:rPr lang="en-US" sz="3400" b="1" dirty="0" smtClean="0"/>
              <a:t>Seen stationary but move at slow motion.</a:t>
            </a:r>
            <a:endParaRPr lang="ar-SA" sz="3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9"/>
            <a:ext cx="7772400" cy="1071570"/>
          </a:xfrm>
          <a:solidFill>
            <a:srgbClr val="9999FF"/>
          </a:solidFill>
        </p:spPr>
        <p:txBody>
          <a:bodyPr/>
          <a:lstStyle/>
          <a:p>
            <a:r>
              <a:rPr lang="en-US" b="1" dirty="0" smtClean="0"/>
              <a:t>Movement of Glaciers:</a:t>
            </a:r>
            <a:endParaRPr lang="ar-SA" b="1" dirty="0"/>
          </a:p>
        </p:txBody>
      </p:sp>
      <p:sp>
        <p:nvSpPr>
          <p:cNvPr id="3" name="Subtitle 2"/>
          <p:cNvSpPr>
            <a:spLocks noGrp="1"/>
          </p:cNvSpPr>
          <p:nvPr>
            <p:ph type="subTitle" idx="1"/>
          </p:nvPr>
        </p:nvSpPr>
        <p:spPr>
          <a:xfrm>
            <a:off x="285720" y="1500174"/>
            <a:ext cx="8643998" cy="5072098"/>
          </a:xfrm>
          <a:solidFill>
            <a:srgbClr val="FFCC00"/>
          </a:solidFill>
        </p:spPr>
        <p:txBody>
          <a:bodyPr>
            <a:normAutofit/>
          </a:bodyPr>
          <a:lstStyle/>
          <a:p>
            <a:pPr algn="l"/>
            <a:r>
              <a:rPr lang="en-US" sz="3600" b="1" dirty="0" smtClean="0">
                <a:solidFill>
                  <a:schemeClr val="tx1"/>
                </a:solidFill>
              </a:rPr>
              <a:t>- </a:t>
            </a:r>
            <a:r>
              <a:rPr lang="en-US" sz="3600" b="1" dirty="0" smtClean="0">
                <a:solidFill>
                  <a:srgbClr val="3366CC"/>
                </a:solidFill>
              </a:rPr>
              <a:t>Movement of glaciers is referred as “FLOW”; the movement is of 2 ways:</a:t>
            </a:r>
          </a:p>
          <a:p>
            <a:pPr algn="l"/>
            <a:r>
              <a:rPr lang="en-US" sz="3600" b="1" dirty="0" smtClean="0">
                <a:solidFill>
                  <a:schemeClr val="tx1"/>
                </a:solidFill>
              </a:rPr>
              <a:t>1) Movement within the ice; ice behaves as brittle solid until the pressure upon it reaches (50-60)m of ice, then the ice will behave as a plastic and flows continuously ; this flow is called a PLASTIC FLOW</a:t>
            </a:r>
            <a:endParaRPr lang="ar-SA" sz="36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00"/>
          </a:solidFill>
        </p:spPr>
        <p:txBody>
          <a:bodyPr>
            <a:normAutofit/>
          </a:bodyPr>
          <a:lstStyle/>
          <a:p>
            <a:pPr algn="l"/>
            <a:r>
              <a:rPr lang="en-US" sz="4800" b="1" dirty="0" smtClean="0"/>
              <a:t>2) Slipping along the ground</a:t>
            </a:r>
            <a:endParaRPr lang="ar-SA" sz="4800" b="1" dirty="0"/>
          </a:p>
        </p:txBody>
      </p:sp>
      <p:sp>
        <p:nvSpPr>
          <p:cNvPr id="3" name="Content Placeholder 2"/>
          <p:cNvSpPr>
            <a:spLocks noGrp="1"/>
          </p:cNvSpPr>
          <p:nvPr>
            <p:ph idx="1"/>
          </p:nvPr>
        </p:nvSpPr>
        <p:spPr>
          <a:xfrm>
            <a:off x="457200" y="1600200"/>
            <a:ext cx="8229600" cy="4900634"/>
          </a:xfrm>
        </p:spPr>
        <p:txBody>
          <a:bodyPr>
            <a:normAutofit/>
          </a:bodyPr>
          <a:lstStyle/>
          <a:p>
            <a:r>
              <a:rPr lang="en-US" sz="3400" b="1" dirty="0" smtClean="0"/>
              <a:t>- Slow → few centimeters a day.</a:t>
            </a:r>
          </a:p>
          <a:p>
            <a:r>
              <a:rPr lang="en-US" sz="3400" b="1" dirty="0" smtClean="0"/>
              <a:t>- Variable rates.</a:t>
            </a:r>
          </a:p>
          <a:p>
            <a:r>
              <a:rPr lang="en-US" sz="3400" b="1" dirty="0" smtClean="0"/>
              <a:t>In Ice sheets in all directions: radial to semi-radial from the center.</a:t>
            </a:r>
          </a:p>
          <a:p>
            <a:r>
              <a:rPr lang="en-US" sz="3400" b="1" dirty="0" smtClean="0"/>
              <a:t>The beneath land topography is reflected at the surface of a moving flow.</a:t>
            </a:r>
          </a:p>
          <a:p>
            <a:r>
              <a:rPr lang="en-US" sz="3400" b="1" dirty="0" smtClean="0"/>
              <a:t>Some glaciers move rapidly; we call this movement a “SURGE”. </a:t>
            </a:r>
            <a:endParaRPr lang="ar-SA" sz="3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GLACIERS FORMATION</a:t>
            </a:r>
            <a:endParaRPr lang="ar-SA" sz="4800" b="1" dirty="0">
              <a:solidFill>
                <a:srgbClr val="FF0000"/>
              </a:solidFill>
            </a:endParaRPr>
          </a:p>
        </p:txBody>
      </p:sp>
      <p:sp>
        <p:nvSpPr>
          <p:cNvPr id="3" name="Content Placeholder 2"/>
          <p:cNvSpPr>
            <a:spLocks noGrp="1"/>
          </p:cNvSpPr>
          <p:nvPr>
            <p:ph idx="1"/>
          </p:nvPr>
        </p:nvSpPr>
        <p:spPr>
          <a:xfrm>
            <a:off x="457200" y="1600200"/>
            <a:ext cx="8229600" cy="5043510"/>
          </a:xfrm>
        </p:spPr>
        <p:txBody>
          <a:bodyPr>
            <a:noAutofit/>
          </a:bodyPr>
          <a:lstStyle/>
          <a:p>
            <a:r>
              <a:rPr lang="en-US" sz="3600" b="1" dirty="0" smtClean="0"/>
              <a:t>1) Snow is the raw material.</a:t>
            </a:r>
          </a:p>
          <a:p>
            <a:r>
              <a:rPr lang="en-US" sz="3600" b="1" dirty="0" smtClean="0"/>
              <a:t>2) Glaciers constantly gaining and loosing ice.</a:t>
            </a:r>
          </a:p>
          <a:p>
            <a:r>
              <a:rPr lang="en-US" sz="3600" b="1" dirty="0" smtClean="0"/>
              <a:t>3) Snow accumulates in the zone of ACCUMULATION; its outer limit is called the SNOW LINE. Snow line elevation differs from area to area tropical 4500m , polar areas below 0m.</a:t>
            </a:r>
            <a:endParaRPr lang="ar-SA"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286016"/>
          </a:xfrm>
        </p:spPr>
        <p:txBody>
          <a:bodyPr>
            <a:normAutofit/>
          </a:bodyPr>
          <a:lstStyle/>
          <a:p>
            <a:pPr algn="l"/>
            <a:r>
              <a:rPr lang="en-US" sz="3600" dirty="0" smtClean="0"/>
              <a:t>4) </a:t>
            </a:r>
            <a:r>
              <a:rPr lang="en-US" sz="3600" b="1" dirty="0" smtClean="0"/>
              <a:t>Below the snow line is the </a:t>
            </a:r>
            <a:r>
              <a:rPr lang="en-US" sz="3600" b="1" u="sng" dirty="0" smtClean="0">
                <a:solidFill>
                  <a:srgbClr val="FF0000"/>
                </a:solidFill>
              </a:rPr>
              <a:t>ZONE OF WASTAGE.</a:t>
            </a:r>
            <a:r>
              <a:rPr lang="en-US" sz="3600" b="1" dirty="0" smtClean="0"/>
              <a:t/>
            </a:r>
            <a:br>
              <a:rPr lang="en-US" sz="3600" b="1" dirty="0" smtClean="0"/>
            </a:br>
            <a:r>
              <a:rPr lang="en-US" sz="3600" b="1" dirty="0" smtClean="0"/>
              <a:t>5) </a:t>
            </a:r>
            <a:r>
              <a:rPr lang="en-US" sz="3600" b="1" u="sng" dirty="0" smtClean="0">
                <a:solidFill>
                  <a:srgbClr val="FF0000"/>
                </a:solidFill>
              </a:rPr>
              <a:t>CALVING:</a:t>
            </a:r>
            <a:r>
              <a:rPr lang="en-US" sz="3600" b="1" dirty="0" smtClean="0"/>
              <a:t> The breaking of the ice  at the front of the glacier forming Ice bergs</a:t>
            </a:r>
            <a:endParaRPr lang="ar-SA" sz="3600" b="1" dirty="0"/>
          </a:p>
        </p:txBody>
      </p:sp>
      <p:pic>
        <p:nvPicPr>
          <p:cNvPr id="6" name="Content Placeholder 5" descr="نتيجة بحث الصور عن ‪icebergs‬‏"/>
          <p:cNvPicPr>
            <a:picLocks noGrp="1"/>
          </p:cNvPicPr>
          <p:nvPr>
            <p:ph idx="1"/>
          </p:nvPr>
        </p:nvPicPr>
        <p:blipFill>
          <a:blip r:embed="rId2"/>
          <a:srcRect/>
          <a:stretch>
            <a:fillRect/>
          </a:stretch>
        </p:blipFill>
        <p:spPr bwMode="auto">
          <a:xfrm>
            <a:off x="4929190" y="2857496"/>
            <a:ext cx="4024330" cy="3082516"/>
          </a:xfrm>
          <a:prstGeom prst="rect">
            <a:avLst/>
          </a:prstGeom>
          <a:noFill/>
          <a:ln w="9525">
            <a:noFill/>
            <a:miter lim="800000"/>
            <a:headEnd/>
            <a:tailEnd/>
          </a:ln>
        </p:spPr>
      </p:pic>
      <p:pic>
        <p:nvPicPr>
          <p:cNvPr id="7" name="Picture 6" descr="صورة ذات صلة"/>
          <p:cNvPicPr/>
          <p:nvPr/>
        </p:nvPicPr>
        <p:blipFill>
          <a:blip r:embed="rId3" cstate="print"/>
          <a:srcRect/>
          <a:stretch>
            <a:fillRect/>
          </a:stretch>
        </p:blipFill>
        <p:spPr bwMode="auto">
          <a:xfrm>
            <a:off x="214282" y="2857496"/>
            <a:ext cx="4429124" cy="309847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071966"/>
          </a:xfrm>
        </p:spPr>
        <p:txBody>
          <a:bodyPr>
            <a:normAutofit fontScale="90000"/>
          </a:bodyPr>
          <a:lstStyle/>
          <a:p>
            <a:pPr algn="l"/>
            <a:r>
              <a:rPr lang="en-US" b="1" dirty="0" smtClean="0"/>
              <a:t>- Icebergs range from the size of a car to thousands of square kms.</a:t>
            </a:r>
            <a:br>
              <a:rPr lang="en-US" b="1" dirty="0" smtClean="0"/>
            </a:br>
            <a:r>
              <a:rPr lang="en-US" b="1" dirty="0" smtClean="0"/>
              <a:t>-they are composed of freshwater, not saltwater because they are formed from frozen rain or snow over thousands of years.</a:t>
            </a:r>
            <a:r>
              <a:rPr lang="en-US" dirty="0" smtClean="0"/>
              <a:t/>
            </a:r>
            <a:br>
              <a:rPr lang="en-US" dirty="0" smtClean="0"/>
            </a:br>
            <a:endParaRPr lang="ar-SA" dirty="0"/>
          </a:p>
        </p:txBody>
      </p:sp>
      <p:sp>
        <p:nvSpPr>
          <p:cNvPr id="3" name="Content Placeholder 2"/>
          <p:cNvSpPr>
            <a:spLocks noGrp="1"/>
          </p:cNvSpPr>
          <p:nvPr>
            <p:ph idx="1"/>
          </p:nvPr>
        </p:nvSpPr>
        <p:spPr>
          <a:xfrm>
            <a:off x="457200" y="4143380"/>
            <a:ext cx="8229600" cy="1982783"/>
          </a:xfrm>
        </p:spPr>
        <p:txBody>
          <a:bodyPr>
            <a:normAutofit/>
          </a:bodyPr>
          <a:lstStyle/>
          <a:p>
            <a:r>
              <a:rPr lang="en-US" sz="4800" b="1" dirty="0" smtClean="0">
                <a:solidFill>
                  <a:srgbClr val="FF0000"/>
                </a:solidFill>
              </a:rPr>
              <a:t>- Only 10% of the Iceberg appears above the water.</a:t>
            </a:r>
            <a:endParaRPr lang="ar-SA" sz="4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PARTS OF A GLACIER</a:t>
            </a:r>
            <a:endParaRPr lang="ar-SA" dirty="0"/>
          </a:p>
        </p:txBody>
      </p:sp>
      <p:pic>
        <p:nvPicPr>
          <p:cNvPr id="5" name="Picture 4" descr="نتيجة بحث الصور عن ‪Parts of a glacier‬‏"/>
          <p:cNvPicPr/>
          <p:nvPr/>
        </p:nvPicPr>
        <p:blipFill>
          <a:blip r:embed="rId2"/>
          <a:srcRect/>
          <a:stretch>
            <a:fillRect/>
          </a:stretch>
        </p:blipFill>
        <p:spPr bwMode="auto">
          <a:xfrm>
            <a:off x="1142976" y="1857364"/>
            <a:ext cx="6929486" cy="43577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صورة ذات صلة"/>
          <p:cNvPicPr/>
          <p:nvPr/>
        </p:nvPicPr>
        <p:blipFill>
          <a:blip r:embed="rId2"/>
          <a:srcRect/>
          <a:stretch>
            <a:fillRect/>
          </a:stretch>
        </p:blipFill>
        <p:spPr bwMode="auto">
          <a:xfrm>
            <a:off x="1071538" y="642918"/>
            <a:ext cx="7143799" cy="571503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صورة ذات صلة"/>
          <p:cNvPicPr/>
          <p:nvPr/>
        </p:nvPicPr>
        <p:blipFill>
          <a:blip r:embed="rId2"/>
          <a:srcRect/>
          <a:stretch>
            <a:fillRect/>
          </a:stretch>
        </p:blipFill>
        <p:spPr bwMode="auto">
          <a:xfrm>
            <a:off x="928662" y="428604"/>
            <a:ext cx="7358113" cy="592935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Autofit/>
          </a:bodyPr>
          <a:lstStyle/>
          <a:p>
            <a:pPr algn="l"/>
            <a:r>
              <a:rPr lang="en-US" b="1" u="sng" dirty="0" smtClean="0"/>
              <a:t>1) Zone of Accumulation</a:t>
            </a:r>
            <a:r>
              <a:rPr lang="en-US" b="1" dirty="0" smtClean="0"/>
              <a:t>: Where snow falls and accumulates. Bounded by snow line downwards.</a:t>
            </a:r>
            <a:br>
              <a:rPr lang="en-US" b="1" dirty="0" smtClean="0"/>
            </a:br>
            <a:r>
              <a:rPr lang="en-US" b="1" u="sng" dirty="0" smtClean="0"/>
              <a:t>2) Crevases zone</a:t>
            </a:r>
            <a:r>
              <a:rPr lang="en-US" b="1" dirty="0" smtClean="0"/>
              <a:t>: Where snow starts to melt; bounded by the snow line in the upstream.</a:t>
            </a:r>
            <a:br>
              <a:rPr lang="en-US" b="1" dirty="0" smtClean="0"/>
            </a:br>
            <a:r>
              <a:rPr lang="en-US" b="1" u="sng" dirty="0" smtClean="0"/>
              <a:t>3)Zone of wastage</a:t>
            </a:r>
            <a:r>
              <a:rPr lang="en-US" b="1" dirty="0" smtClean="0"/>
              <a:t>: Where snow melts and produces water. </a:t>
            </a:r>
            <a:endParaRPr lang="ar-SA"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Crossing a Crevase</a:t>
            </a:r>
            <a:endParaRPr lang="ar-SA" b="1" dirty="0"/>
          </a:p>
        </p:txBody>
      </p:sp>
      <p:sp>
        <p:nvSpPr>
          <p:cNvPr id="4" name="Footer Placeholder 3"/>
          <p:cNvSpPr>
            <a:spLocks noGrp="1"/>
          </p:cNvSpPr>
          <p:nvPr>
            <p:ph type="ftr" sz="quarter" idx="11"/>
          </p:nvPr>
        </p:nvSpPr>
        <p:spPr/>
        <p:txBody>
          <a:bodyPr/>
          <a:lstStyle/>
          <a:p>
            <a:r>
              <a:rPr lang="en-US" smtClean="0"/>
              <a:t>www.shiraa.org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Content Placeholder 5" descr="http://en.academic.ru/pictures/enwiki/71/Glaciereaston.jpg"/>
          <p:cNvPicPr>
            <a:picLocks noGrp="1"/>
          </p:cNvPicPr>
          <p:nvPr>
            <p:ph idx="1"/>
          </p:nvPr>
        </p:nvPicPr>
        <p:blipFill>
          <a:blip r:embed="rId2"/>
          <a:srcRect/>
          <a:stretch>
            <a:fillRect/>
          </a:stretch>
        </p:blipFill>
        <p:spPr bwMode="auto">
          <a:xfrm>
            <a:off x="3028950" y="1805781"/>
            <a:ext cx="3086100" cy="4114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Glaciers Types:</a:t>
            </a:r>
            <a:endParaRPr lang="ar-SA" b="1" dirty="0"/>
          </a:p>
        </p:txBody>
      </p:sp>
      <p:sp>
        <p:nvSpPr>
          <p:cNvPr id="3" name="Content Placeholder 2"/>
          <p:cNvSpPr>
            <a:spLocks noGrp="1"/>
          </p:cNvSpPr>
          <p:nvPr>
            <p:ph idx="1"/>
          </p:nvPr>
        </p:nvSpPr>
        <p:spPr>
          <a:xfrm>
            <a:off x="457200" y="1600200"/>
            <a:ext cx="8229600" cy="5043510"/>
          </a:xfrm>
        </p:spPr>
        <p:txBody>
          <a:bodyPr/>
          <a:lstStyle/>
          <a:p>
            <a:r>
              <a:rPr lang="en-US" sz="3600" b="1" dirty="0" smtClean="0"/>
              <a:t>1- Valley or Alpine glaciers: A stream of Ice bounded by steep rock walls with small width.</a:t>
            </a:r>
          </a:p>
          <a:p>
            <a:endParaRPr lang="ar-SA" dirty="0"/>
          </a:p>
        </p:txBody>
      </p:sp>
      <p:pic>
        <p:nvPicPr>
          <p:cNvPr id="6" name="Picture 5" descr="نتيجة بحث الصور عن ‪Glaciers‬‏"/>
          <p:cNvPicPr/>
          <p:nvPr/>
        </p:nvPicPr>
        <p:blipFill>
          <a:blip r:embed="rId2"/>
          <a:srcRect/>
          <a:stretch>
            <a:fillRect/>
          </a:stretch>
        </p:blipFill>
        <p:spPr bwMode="auto">
          <a:xfrm>
            <a:off x="4000496" y="2643182"/>
            <a:ext cx="4786346" cy="344574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r>
              <a:rPr lang="en-US" sz="4800" b="1" dirty="0" smtClean="0">
                <a:solidFill>
                  <a:schemeClr val="tx2">
                    <a:lumMod val="75000"/>
                  </a:schemeClr>
                </a:solidFill>
              </a:rPr>
              <a:t>GLACIAL EROSION</a:t>
            </a:r>
            <a:endParaRPr lang="ar-SA" sz="4800" b="1" dirty="0">
              <a:solidFill>
                <a:schemeClr val="tx2">
                  <a:lumMod val="75000"/>
                </a:schemeClr>
              </a:solidFill>
            </a:endParaRPr>
          </a:p>
        </p:txBody>
      </p:sp>
      <p:sp>
        <p:nvSpPr>
          <p:cNvPr id="3" name="Content Placeholder 2"/>
          <p:cNvSpPr>
            <a:spLocks noGrp="1"/>
          </p:cNvSpPr>
          <p:nvPr>
            <p:ph idx="1"/>
          </p:nvPr>
        </p:nvSpPr>
        <p:spPr>
          <a:xfrm>
            <a:off x="214282" y="1600200"/>
            <a:ext cx="8643998" cy="5043510"/>
          </a:xfrm>
        </p:spPr>
        <p:txBody>
          <a:bodyPr>
            <a:noAutofit/>
          </a:bodyPr>
          <a:lstStyle/>
          <a:p>
            <a:pPr>
              <a:buNone/>
            </a:pPr>
            <a:r>
              <a:rPr lang="en-US" sz="3600" b="1" dirty="0" smtClean="0">
                <a:solidFill>
                  <a:schemeClr val="tx2"/>
                </a:solidFill>
              </a:rPr>
              <a:t>Glaciers are capable of great erosion; they can carry all sizes of rocks together. Glaciers erode land in 2 ways:-</a:t>
            </a:r>
          </a:p>
          <a:p>
            <a:r>
              <a:rPr lang="en-US" sz="3600" b="1" dirty="0" smtClean="0"/>
              <a:t>1- As the glacier flows it covers a fractured bedrock surface, loosen it and lifts blocks of rocks and carries them by a process called </a:t>
            </a:r>
            <a:r>
              <a:rPr lang="en-US" sz="3600" b="1" u="sng" dirty="0" smtClean="0">
                <a:solidFill>
                  <a:srgbClr val="FF0000"/>
                </a:solidFill>
              </a:rPr>
              <a:t>“PLUCKING”</a:t>
            </a:r>
            <a:r>
              <a:rPr lang="en-US" sz="2000" b="1" i="1" u="sng" dirty="0" smtClean="0">
                <a:solidFill>
                  <a:srgbClr val="FF0000"/>
                </a:solidFill>
              </a:rPr>
              <a:t>- </a:t>
            </a:r>
            <a:r>
              <a:rPr lang="ar-SA" sz="2000" b="1" i="1" dirty="0" smtClean="0"/>
              <a:t>قلع</a:t>
            </a:r>
            <a:r>
              <a:rPr lang="en-US" sz="2000" b="1" i="1" dirty="0" smtClean="0"/>
              <a:t> – </a:t>
            </a:r>
            <a:r>
              <a:rPr lang="en-US" sz="3600" b="1" dirty="0" smtClean="0"/>
              <a:t>water can inter the fissures, joints and cracks , freezes and breaks the rocks.</a:t>
            </a:r>
            <a:endParaRPr lang="ar-SA"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6297634"/>
          </a:xfrm>
        </p:spPr>
        <p:txBody>
          <a:bodyPr>
            <a:normAutofit fontScale="90000"/>
          </a:bodyPr>
          <a:lstStyle/>
          <a:p>
            <a:pPr algn="l"/>
            <a:r>
              <a:rPr lang="en-US" b="1" dirty="0" smtClean="0"/>
              <a:t>2) Abrasion process: When the ice moves with its carried load (sediments of different sizes and shapes), the rock fragments grind the floor below and pulverizes the rock. This powder is called </a:t>
            </a:r>
            <a:r>
              <a:rPr lang="en-US" b="1" u="sng" dirty="0" smtClean="0">
                <a:solidFill>
                  <a:srgbClr val="FF0000"/>
                </a:solidFill>
              </a:rPr>
              <a:t>“ROCK FLOUR” </a:t>
            </a:r>
            <a:r>
              <a:rPr lang="en-US" b="1" dirty="0" smtClean="0"/>
              <a:t>and gives the melted water its milky color. This process leaves grooves and scratches on the surface of the affected rocks called  </a:t>
            </a:r>
            <a:r>
              <a:rPr lang="en-US" b="1" u="sng" dirty="0" smtClean="0">
                <a:solidFill>
                  <a:srgbClr val="FF0000"/>
                </a:solidFill>
              </a:rPr>
              <a:t>“GLACIAL STRIATIONS”. </a:t>
            </a:r>
            <a:endParaRPr lang="ar-SA" b="1" u="sng"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تيجة بحث الصور عن ‪Ice Plucking‬‏"/>
          <p:cNvPicPr/>
          <p:nvPr/>
        </p:nvPicPr>
        <p:blipFill>
          <a:blip r:embed="rId2"/>
          <a:srcRect/>
          <a:stretch>
            <a:fillRect/>
          </a:stretch>
        </p:blipFill>
        <p:spPr bwMode="auto">
          <a:xfrm>
            <a:off x="714348" y="500042"/>
            <a:ext cx="7786741" cy="592935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Glacial Striations↓</a:t>
            </a:r>
            <a:endParaRPr lang="ar-SA" b="1" dirty="0"/>
          </a:p>
        </p:txBody>
      </p:sp>
      <p:sp>
        <p:nvSpPr>
          <p:cNvPr id="4" name="Footer Placeholder 3"/>
          <p:cNvSpPr>
            <a:spLocks noGrp="1"/>
          </p:cNvSpPr>
          <p:nvPr>
            <p:ph type="ftr" sz="quarter" idx="11"/>
          </p:nvPr>
        </p:nvSpPr>
        <p:spPr/>
        <p:txBody>
          <a:bodyPr/>
          <a:lstStyle/>
          <a:p>
            <a:r>
              <a:rPr lang="en-US" smtClean="0"/>
              <a:t>www.shiraa.org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6" name="Content Placeholder 5" descr="نتيجة بحث الصور عن ‪Ice Striations‬‏"/>
          <p:cNvPicPr>
            <a:picLocks noGrp="1"/>
          </p:cNvPicPr>
          <p:nvPr>
            <p:ph idx="1"/>
          </p:nvPr>
        </p:nvPicPr>
        <p:blipFill>
          <a:blip r:embed="rId2"/>
          <a:srcRect/>
          <a:stretch>
            <a:fillRect/>
          </a:stretch>
        </p:blipFill>
        <p:spPr bwMode="auto">
          <a:xfrm>
            <a:off x="1689100" y="1958181"/>
            <a:ext cx="5765800" cy="381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1816"/>
          </a:xfrm>
        </p:spPr>
        <p:txBody>
          <a:bodyPr>
            <a:noAutofit/>
          </a:bodyPr>
          <a:lstStyle/>
          <a:p>
            <a:pPr algn="l"/>
            <a:r>
              <a:rPr lang="en-US" sz="6000" b="1" dirty="0" smtClean="0"/>
              <a:t>The erosional effect of valley glaciers is characterized by sharp and angular topography, while that of ice sheets is less angular</a:t>
            </a:r>
            <a:endParaRPr lang="ar-SA" sz="6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a:solidFill>
            <a:schemeClr val="tx1"/>
          </a:solidFill>
        </p:spPr>
        <p:txBody>
          <a:bodyPr>
            <a:normAutofit fontScale="90000"/>
          </a:bodyPr>
          <a:lstStyle/>
          <a:p>
            <a:r>
              <a:rPr lang="en-US" sz="3800" b="1" dirty="0" smtClean="0">
                <a:solidFill>
                  <a:schemeClr val="bg1"/>
                </a:solidFill>
              </a:rPr>
              <a:t>FACTORS AFFECTING GLACIAL MOVEMENT</a:t>
            </a:r>
            <a:endParaRPr lang="ar-SA" sz="3800" b="1" dirty="0">
              <a:solidFill>
                <a:schemeClr val="bg1"/>
              </a:solidFill>
            </a:endParaRPr>
          </a:p>
        </p:txBody>
      </p:sp>
      <p:sp>
        <p:nvSpPr>
          <p:cNvPr id="3" name="Content Placeholder 2"/>
          <p:cNvSpPr>
            <a:spLocks noGrp="1"/>
          </p:cNvSpPr>
          <p:nvPr>
            <p:ph idx="1"/>
          </p:nvPr>
        </p:nvSpPr>
        <p:spPr>
          <a:xfrm>
            <a:off x="457200" y="1600200"/>
            <a:ext cx="8401080" cy="4900634"/>
          </a:xfrm>
        </p:spPr>
        <p:txBody>
          <a:bodyPr>
            <a:normAutofit/>
          </a:bodyPr>
          <a:lstStyle/>
          <a:p>
            <a:pPr>
              <a:buNone/>
            </a:pPr>
            <a:r>
              <a:rPr lang="en-US" b="1" dirty="0" smtClean="0"/>
              <a:t>1- Rate of glacial movement.</a:t>
            </a:r>
          </a:p>
          <a:p>
            <a:pPr>
              <a:buNone/>
            </a:pPr>
            <a:r>
              <a:rPr lang="en-US" b="1" dirty="0" smtClean="0"/>
              <a:t>2- Thickness of the ice.</a:t>
            </a:r>
          </a:p>
          <a:p>
            <a:pPr>
              <a:buNone/>
            </a:pPr>
            <a:r>
              <a:rPr lang="en-US" b="1" dirty="0" smtClean="0"/>
              <a:t>3- Shape, abundance  and hardness of the rock fragments contained within the moving ice at the base of the glacier; and</a:t>
            </a:r>
          </a:p>
          <a:p>
            <a:pPr>
              <a:buNone/>
            </a:pPr>
            <a:r>
              <a:rPr lang="en-US" b="1" dirty="0" smtClean="0"/>
              <a:t>4- The erodability of the surface beneath the glacier.</a:t>
            </a:r>
          </a:p>
          <a:p>
            <a:pPr>
              <a:buNone/>
            </a:pPr>
            <a:r>
              <a:rPr lang="en-US" b="1" i="1" dirty="0" smtClean="0">
                <a:solidFill>
                  <a:schemeClr val="accent1">
                    <a:lumMod val="75000"/>
                  </a:schemeClr>
                </a:solidFill>
              </a:rPr>
              <a:t>These factors vary in magnitude and time from place to place.</a:t>
            </a:r>
            <a:endParaRPr lang="ar-SA" b="1" i="1" dirty="0">
              <a:solidFill>
                <a:schemeClr val="accent1">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p:spPr>
        <p:txBody>
          <a:bodyPr>
            <a:normAutofit fontScale="90000"/>
          </a:bodyPr>
          <a:lstStyle/>
          <a:p>
            <a:r>
              <a:rPr lang="en-US" b="1" dirty="0" smtClean="0">
                <a:solidFill>
                  <a:srgbClr val="FF0000"/>
                </a:solidFill>
              </a:rPr>
              <a:t>LANDFORMS CREATED BY GLACIAL EROSION</a:t>
            </a:r>
            <a:endParaRPr lang="ar-SA" b="1" dirty="0">
              <a:solidFill>
                <a:srgbClr val="FF0000"/>
              </a:solidFill>
            </a:endParaRPr>
          </a:p>
        </p:txBody>
      </p:sp>
      <p:sp>
        <p:nvSpPr>
          <p:cNvPr id="3" name="Content Placeholder 2"/>
          <p:cNvSpPr>
            <a:spLocks noGrp="1"/>
          </p:cNvSpPr>
          <p:nvPr>
            <p:ph idx="1"/>
          </p:nvPr>
        </p:nvSpPr>
        <p:spPr>
          <a:xfrm>
            <a:off x="457200" y="1600200"/>
            <a:ext cx="8229600" cy="5043510"/>
          </a:xfrm>
        </p:spPr>
        <p:txBody>
          <a:bodyPr>
            <a:noAutofit/>
          </a:bodyPr>
          <a:lstStyle/>
          <a:p>
            <a:r>
              <a:rPr lang="en-US" sz="4000" b="1" dirty="0" smtClean="0"/>
              <a:t>There are big differences between effects (features) created by valley glaciers &amp; sheet glaciers. Example: </a:t>
            </a:r>
            <a:r>
              <a:rPr lang="en-US" sz="4000" b="1" u="sng" dirty="0" smtClean="0"/>
              <a:t>Alpine (or mountain) glaciers </a:t>
            </a:r>
            <a:r>
              <a:rPr lang="en-US" sz="4000" b="1" dirty="0" smtClean="0"/>
              <a:t>are likely to see a </a:t>
            </a:r>
            <a:r>
              <a:rPr lang="en-US" sz="4000" b="1" u="sng" dirty="0" smtClean="0"/>
              <a:t>sharp</a:t>
            </a:r>
            <a:r>
              <a:rPr lang="en-US" sz="4000" b="1" dirty="0" smtClean="0"/>
              <a:t> &amp; </a:t>
            </a:r>
            <a:r>
              <a:rPr lang="en-US" sz="4000" b="1" u="sng" dirty="0" smtClean="0"/>
              <a:t>angular</a:t>
            </a:r>
            <a:r>
              <a:rPr lang="en-US" sz="4000" b="1" dirty="0" smtClean="0"/>
              <a:t> topography </a:t>
            </a:r>
            <a:r>
              <a:rPr lang="en-US" sz="4000" b="1" dirty="0" smtClean="0">
                <a:solidFill>
                  <a:schemeClr val="accent1">
                    <a:lumMod val="75000"/>
                  </a:schemeClr>
                </a:solidFill>
              </a:rPr>
              <a:t>in spite of that the </a:t>
            </a:r>
            <a:r>
              <a:rPr lang="en-US" sz="4000" b="1" u="sng" dirty="0" smtClean="0">
                <a:solidFill>
                  <a:schemeClr val="accent1">
                    <a:lumMod val="75000"/>
                  </a:schemeClr>
                </a:solidFill>
              </a:rPr>
              <a:t>continental sheet glaciers </a:t>
            </a:r>
            <a:r>
              <a:rPr lang="en-US" sz="4000" b="1" dirty="0" smtClean="0">
                <a:solidFill>
                  <a:schemeClr val="accent1">
                    <a:lumMod val="75000"/>
                  </a:schemeClr>
                </a:solidFill>
              </a:rPr>
              <a:t>do </a:t>
            </a:r>
            <a:r>
              <a:rPr lang="en-US" sz="4000" b="1" u="sng" dirty="0" smtClean="0">
                <a:solidFill>
                  <a:schemeClr val="accent1">
                    <a:lumMod val="75000"/>
                  </a:schemeClr>
                </a:solidFill>
              </a:rPr>
              <a:t>enormous work</a:t>
            </a:r>
            <a:r>
              <a:rPr lang="en-US" sz="4000" b="1" dirty="0" smtClean="0">
                <a:solidFill>
                  <a:schemeClr val="accent1">
                    <a:lumMod val="75000"/>
                  </a:schemeClr>
                </a:solidFill>
              </a:rPr>
              <a:t>.</a:t>
            </a:r>
            <a:endParaRPr lang="ar-SA" sz="4000" b="1" dirty="0">
              <a:solidFill>
                <a:schemeClr val="accent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a:solidFill>
            <a:schemeClr val="accent1">
              <a:lumMod val="40000"/>
              <a:lumOff val="60000"/>
            </a:schemeClr>
          </a:solidFill>
        </p:spPr>
        <p:txBody>
          <a:bodyPr>
            <a:noAutofit/>
          </a:bodyPr>
          <a:lstStyle/>
          <a:p>
            <a:pPr algn="l"/>
            <a:r>
              <a:rPr lang="en-US" sz="4800" b="1" dirty="0" smtClean="0"/>
              <a:t>The major difference between glaciers (as erosional agent) and other erosional agents (especially the water) is that most sediments drifted by glaciers consist primarily of </a:t>
            </a:r>
            <a:r>
              <a:rPr lang="en-US" sz="4800" b="1" u="sng" dirty="0" smtClean="0"/>
              <a:t>mechanically weathered </a:t>
            </a:r>
            <a:r>
              <a:rPr lang="en-US" sz="4800" b="1" dirty="0" smtClean="0"/>
              <a:t>rock debris (approx. </a:t>
            </a:r>
            <a:r>
              <a:rPr lang="en-US" sz="4800" b="1" u="sng" dirty="0" smtClean="0">
                <a:solidFill>
                  <a:srgbClr val="FF0000"/>
                </a:solidFill>
              </a:rPr>
              <a:t>no chemicals</a:t>
            </a:r>
            <a:r>
              <a:rPr lang="en-US" sz="4800" b="1" dirty="0" smtClean="0"/>
              <a:t>).</a:t>
            </a:r>
            <a:endParaRPr lang="ar-SA" sz="4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rmAutofit/>
          </a:bodyPr>
          <a:lstStyle/>
          <a:p>
            <a:r>
              <a:rPr lang="en-US" sz="6000" b="1" dirty="0" smtClean="0"/>
              <a:t>Therefore most of the minerals that dissolve by chemical weathering can be found within the glaciers </a:t>
            </a:r>
            <a:endParaRPr lang="ar-SA" sz="6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2858"/>
          </a:xfrm>
        </p:spPr>
        <p:txBody>
          <a:bodyPr>
            <a:normAutofit fontScale="90000"/>
          </a:bodyPr>
          <a:lstStyle/>
          <a:p>
            <a:r>
              <a:rPr lang="en-US" b="1" dirty="0" smtClean="0"/>
              <a:t>Glacial valleys: The V-shape by time transfers to a U-shape called a “GLACIAL TROUPH”.</a:t>
            </a:r>
            <a:r>
              <a:rPr lang="en-US" dirty="0" smtClean="0"/>
              <a:t/>
            </a:r>
            <a:br>
              <a:rPr lang="en-US" dirty="0" smtClean="0"/>
            </a:br>
            <a:endParaRPr lang="ar-SA" dirty="0"/>
          </a:p>
        </p:txBody>
      </p:sp>
      <p:sp>
        <p:nvSpPr>
          <p:cNvPr id="4" name="Footer Placeholder 3"/>
          <p:cNvSpPr>
            <a:spLocks noGrp="1"/>
          </p:cNvSpPr>
          <p:nvPr>
            <p:ph type="ftr" sz="quarter" idx="11"/>
          </p:nvPr>
        </p:nvSpPr>
        <p:spPr/>
        <p:txBody>
          <a:bodyPr/>
          <a:lstStyle/>
          <a:p>
            <a:r>
              <a:rPr lang="en-US" smtClean="0"/>
              <a:t>www.shiraa.org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6" name="Content Placeholder 5" descr="نتيجة بحث الصور عن ‪Glacial Trough‬‏"/>
          <p:cNvPicPr>
            <a:picLocks noGrp="1"/>
          </p:cNvPicPr>
          <p:nvPr>
            <p:ph idx="1"/>
          </p:nvPr>
        </p:nvPicPr>
        <p:blipFill>
          <a:blip r:embed="rId2"/>
          <a:srcRect/>
          <a:stretch>
            <a:fillRect/>
          </a:stretch>
        </p:blipFill>
        <p:spPr bwMode="auto">
          <a:xfrm>
            <a:off x="1714480" y="2285992"/>
            <a:ext cx="6429420" cy="42862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7106"/>
          </a:xfrm>
        </p:spPr>
        <p:txBody>
          <a:bodyPr>
            <a:normAutofit fontScale="90000"/>
          </a:bodyPr>
          <a:lstStyle/>
          <a:p>
            <a:r>
              <a:rPr lang="en-US" b="1" dirty="0" smtClean="0"/>
              <a:t>2) Ice Sheets </a:t>
            </a:r>
            <a:r>
              <a:rPr lang="en-US" b="1" i="1" dirty="0" smtClean="0"/>
              <a:t>(also called continental ice sheets): </a:t>
            </a:r>
            <a:r>
              <a:rPr lang="en-US" b="1" dirty="0" smtClean="0"/>
              <a:t>Exist in large scale; examples:  Antarctica &amp; Greenland</a:t>
            </a:r>
            <a:endParaRPr lang="ar-SA" b="1" dirty="0"/>
          </a:p>
        </p:txBody>
      </p:sp>
      <p:pic>
        <p:nvPicPr>
          <p:cNvPr id="6" name="Content Placeholder 5" descr="نتيجة بحث الصور عن ‪Ice Sheets‬‏"/>
          <p:cNvPicPr>
            <a:picLocks noGrp="1"/>
          </p:cNvPicPr>
          <p:nvPr>
            <p:ph idx="1"/>
          </p:nvPr>
        </p:nvPicPr>
        <p:blipFill>
          <a:blip r:embed="rId2"/>
          <a:srcRect/>
          <a:stretch>
            <a:fillRect/>
          </a:stretch>
        </p:blipFill>
        <p:spPr bwMode="auto">
          <a:xfrm>
            <a:off x="1500166" y="2500306"/>
            <a:ext cx="6169603" cy="40719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rmAutofit fontScale="90000"/>
          </a:bodyPr>
          <a:lstStyle/>
          <a:p>
            <a:r>
              <a:rPr lang="en-US" b="1" dirty="0" smtClean="0"/>
              <a:t>Also the glacier tends to straighten the valley by removing the spurs along and around the glacial channel.</a:t>
            </a:r>
            <a:endParaRPr lang="ar-SA" b="1" dirty="0"/>
          </a:p>
        </p:txBody>
      </p:sp>
      <p:pic>
        <p:nvPicPr>
          <p:cNvPr id="6" name="Content Placeholder 5" descr="نتيجة بحث الصور عن ‪Glacial Trough‬‏"/>
          <p:cNvPicPr>
            <a:picLocks noGrp="1"/>
          </p:cNvPicPr>
          <p:nvPr>
            <p:ph idx="1"/>
          </p:nvPr>
        </p:nvPicPr>
        <p:blipFill>
          <a:blip r:embed="rId2"/>
          <a:srcRect/>
          <a:stretch>
            <a:fillRect/>
          </a:stretch>
        </p:blipFill>
        <p:spPr bwMode="auto">
          <a:xfrm>
            <a:off x="785786" y="2000240"/>
            <a:ext cx="7604670" cy="4525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a:solidFill>
            <a:srgbClr val="00B0F0"/>
          </a:solidFill>
        </p:spPr>
        <p:txBody>
          <a:bodyPr>
            <a:normAutofit fontScale="90000"/>
          </a:bodyPr>
          <a:lstStyle/>
          <a:p>
            <a:r>
              <a:rPr lang="en-US" b="1" dirty="0" smtClean="0"/>
              <a:t>Glacial Drifts: Are divided into 2 types: </a:t>
            </a:r>
            <a:endParaRPr lang="ar-SA" b="1" dirty="0"/>
          </a:p>
        </p:txBody>
      </p:sp>
      <p:sp>
        <p:nvSpPr>
          <p:cNvPr id="3" name="Content Placeholder 2"/>
          <p:cNvSpPr>
            <a:spLocks noGrp="1"/>
          </p:cNvSpPr>
          <p:nvPr>
            <p:ph idx="1"/>
          </p:nvPr>
        </p:nvSpPr>
        <p:spPr>
          <a:xfrm>
            <a:off x="457200" y="1600200"/>
            <a:ext cx="8229600" cy="5043510"/>
          </a:xfrm>
        </p:spPr>
        <p:txBody>
          <a:bodyPr/>
          <a:lstStyle/>
          <a:p>
            <a:r>
              <a:rPr lang="en-US" b="1" dirty="0" smtClean="0"/>
              <a:t>1- Till: Materials deposited by the lacier when the glacier melts. A  mixture of all grain sized-sediments [THE DRIFT] are accumulated.</a:t>
            </a:r>
          </a:p>
          <a:p>
            <a:endParaRPr lang="ar-SA" dirty="0"/>
          </a:p>
        </p:txBody>
      </p:sp>
      <p:pic>
        <p:nvPicPr>
          <p:cNvPr id="6" name="Picture 5" descr="نتيجة بحث الصور عن ‪Till Rock‬‏"/>
          <p:cNvPicPr/>
          <p:nvPr/>
        </p:nvPicPr>
        <p:blipFill>
          <a:blip r:embed="rId2"/>
          <a:srcRect/>
          <a:stretch>
            <a:fillRect/>
          </a:stretch>
        </p:blipFill>
        <p:spPr bwMode="auto">
          <a:xfrm>
            <a:off x="2285984" y="3214686"/>
            <a:ext cx="5000660" cy="335758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725602"/>
          </a:xfrm>
          <a:solidFill>
            <a:schemeClr val="tx1"/>
          </a:solidFill>
        </p:spPr>
        <p:txBody>
          <a:bodyPr>
            <a:normAutofit/>
          </a:bodyPr>
          <a:lstStyle/>
          <a:p>
            <a:r>
              <a:rPr lang="en-US" sz="3600" b="1" dirty="0" smtClean="0">
                <a:solidFill>
                  <a:schemeClr val="bg1"/>
                </a:solidFill>
              </a:rPr>
              <a:t>2- Stratified sediments or drifts: These are sediments laid down by glacial melt water. </a:t>
            </a:r>
            <a:endParaRPr lang="ar-SA" sz="3600" b="1" dirty="0">
              <a:solidFill>
                <a:schemeClr val="bg1"/>
              </a:solidFill>
            </a:endParaRPr>
          </a:p>
        </p:txBody>
      </p:sp>
      <p:pic>
        <p:nvPicPr>
          <p:cNvPr id="6" name="Content Placeholder 5" descr="نتيجة بحث الصور عن ‪Stratified Glacial Drifts‬‏"/>
          <p:cNvPicPr>
            <a:picLocks noGrp="1"/>
          </p:cNvPicPr>
          <p:nvPr>
            <p:ph idx="1"/>
          </p:nvPr>
        </p:nvPicPr>
        <p:blipFill>
          <a:blip r:embed="rId2"/>
          <a:srcRect/>
          <a:stretch>
            <a:fillRect/>
          </a:stretch>
        </p:blipFill>
        <p:spPr bwMode="auto">
          <a:xfrm>
            <a:off x="1214414" y="2357430"/>
            <a:ext cx="6929486" cy="385765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a:solidFill>
            <a:schemeClr val="tx1"/>
          </a:solidFill>
        </p:spPr>
        <p:txBody>
          <a:bodyPr>
            <a:normAutofit/>
          </a:bodyPr>
          <a:lstStyle/>
          <a:p>
            <a:r>
              <a:rPr lang="en-US" sz="3800" b="1" dirty="0" smtClean="0">
                <a:solidFill>
                  <a:schemeClr val="bg1"/>
                </a:solidFill>
              </a:rPr>
              <a:t>3- Glacial erratics: Large boulders found in the till or lying free on the till surface </a:t>
            </a:r>
            <a:endParaRPr lang="ar-SA" sz="3800" b="1" dirty="0">
              <a:solidFill>
                <a:schemeClr val="bg1"/>
              </a:solidFill>
            </a:endParaRPr>
          </a:p>
        </p:txBody>
      </p:sp>
      <p:pic>
        <p:nvPicPr>
          <p:cNvPr id="10" name="Content Placeholder 9" descr="نتيجة بحث الصور عن ‪Glacial erratics‬‏"/>
          <p:cNvPicPr>
            <a:picLocks noGrp="1"/>
          </p:cNvPicPr>
          <p:nvPr>
            <p:ph idx="1"/>
          </p:nvPr>
        </p:nvPicPr>
        <p:blipFill>
          <a:blip r:embed="rId2"/>
          <a:srcRect/>
          <a:stretch>
            <a:fillRect/>
          </a:stretch>
        </p:blipFill>
        <p:spPr bwMode="auto">
          <a:xfrm>
            <a:off x="1357290" y="2071678"/>
            <a:ext cx="6793255" cy="45259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Moraines: Layers of ridges of till accumulation. They can form lakes.</a:t>
            </a:r>
            <a:endParaRPr lang="ar-SA" b="1" dirty="0"/>
          </a:p>
        </p:txBody>
      </p:sp>
      <p:pic>
        <p:nvPicPr>
          <p:cNvPr id="6" name="Content Placeholder 5" descr="نتيجة بحث الصور عن ‪Glacial moraines‬‏"/>
          <p:cNvPicPr>
            <a:picLocks noGrp="1"/>
          </p:cNvPicPr>
          <p:nvPr>
            <p:ph idx="1"/>
          </p:nvPr>
        </p:nvPicPr>
        <p:blipFill>
          <a:blip r:embed="rId2"/>
          <a:srcRect/>
          <a:stretch>
            <a:fillRect/>
          </a:stretch>
        </p:blipFill>
        <p:spPr bwMode="auto">
          <a:xfrm>
            <a:off x="1142976" y="2334419"/>
            <a:ext cx="6858048" cy="409497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Moraine Lake</a:t>
            </a:r>
            <a:endParaRPr lang="ar-SA" b="1" dirty="0"/>
          </a:p>
        </p:txBody>
      </p:sp>
      <p:sp>
        <p:nvSpPr>
          <p:cNvPr id="3" name="Footer Placeholder 2"/>
          <p:cNvSpPr>
            <a:spLocks noGrp="1"/>
          </p:cNvSpPr>
          <p:nvPr>
            <p:ph type="ftr" sz="quarter" idx="11"/>
          </p:nvPr>
        </p:nvSpPr>
        <p:spPr/>
        <p:txBody>
          <a:bodyPr/>
          <a:lstStyle/>
          <a:p>
            <a:r>
              <a:rPr lang="en-US" smtClean="0"/>
              <a:t>www.shiraa.org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4" descr="صورة ذات صلة"/>
          <p:cNvPicPr/>
          <p:nvPr/>
        </p:nvPicPr>
        <p:blipFill>
          <a:blip r:embed="rId2"/>
          <a:srcRect/>
          <a:stretch>
            <a:fillRect/>
          </a:stretch>
        </p:blipFill>
        <p:spPr bwMode="auto">
          <a:xfrm>
            <a:off x="928662" y="1214422"/>
            <a:ext cx="7143800" cy="521497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fontScale="90000"/>
          </a:bodyPr>
          <a:lstStyle/>
          <a:p>
            <a:r>
              <a:rPr lang="en-US" b="1" dirty="0" smtClean="0"/>
              <a:t>5- Kettle holes: When ice is buried within the drift, then melts leaving pits( some of 2 – 50 kms long). </a:t>
            </a:r>
            <a:endParaRPr lang="ar-SA" b="1" dirty="0"/>
          </a:p>
        </p:txBody>
      </p:sp>
      <p:pic>
        <p:nvPicPr>
          <p:cNvPr id="6" name="Content Placeholder 5" descr="نتيجة بحث الصور عن ‪Kettle Holes‬‏"/>
          <p:cNvPicPr>
            <a:picLocks noGrp="1"/>
          </p:cNvPicPr>
          <p:nvPr>
            <p:ph idx="1"/>
          </p:nvPr>
        </p:nvPicPr>
        <p:blipFill>
          <a:blip r:embed="rId2"/>
          <a:srcRect/>
          <a:stretch>
            <a:fillRect/>
          </a:stretch>
        </p:blipFill>
        <p:spPr bwMode="auto">
          <a:xfrm>
            <a:off x="4143372" y="2714620"/>
            <a:ext cx="4833308" cy="3125788"/>
          </a:xfrm>
          <a:prstGeom prst="rect">
            <a:avLst/>
          </a:prstGeom>
          <a:noFill/>
          <a:ln w="9525">
            <a:noFill/>
            <a:miter lim="800000"/>
            <a:headEnd/>
            <a:tailEnd/>
          </a:ln>
        </p:spPr>
      </p:pic>
      <p:pic>
        <p:nvPicPr>
          <p:cNvPr id="7" name="Picture 6" descr="نتيجة بحث الصور عن ‪Kettle Holes‬‏"/>
          <p:cNvPicPr/>
          <p:nvPr/>
        </p:nvPicPr>
        <p:blipFill>
          <a:blip r:embed="rId3"/>
          <a:srcRect/>
          <a:stretch>
            <a:fillRect/>
          </a:stretch>
        </p:blipFill>
        <p:spPr bwMode="auto">
          <a:xfrm>
            <a:off x="500034" y="2571744"/>
            <a:ext cx="3500462" cy="3086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a:bodyPr>
          <a:lstStyle/>
          <a:p>
            <a:pPr algn="l"/>
            <a:r>
              <a:rPr lang="en-US" sz="4800" b="1" dirty="0" smtClean="0"/>
              <a:t>6- Outwash Plains: when the ice sheet melts, the water leaves the glacier and moves into relatively wider area; this water looses momentum and its velocity decreases dropping much of the bed load forming those outwash plains ↓</a:t>
            </a:r>
            <a:endParaRPr lang="ar-SA"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صورة ذات صلة"/>
          <p:cNvPicPr/>
          <p:nvPr/>
        </p:nvPicPr>
        <p:blipFill>
          <a:blip r:embed="rId2"/>
          <a:srcRect/>
          <a:stretch>
            <a:fillRect/>
          </a:stretch>
        </p:blipFill>
        <p:spPr bwMode="auto">
          <a:xfrm>
            <a:off x="785786" y="785794"/>
            <a:ext cx="7572427" cy="571504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9982"/>
          </a:xfrm>
          <a:solidFill>
            <a:schemeClr val="tx2">
              <a:lumMod val="40000"/>
              <a:lumOff val="60000"/>
            </a:schemeClr>
          </a:solidFill>
        </p:spPr>
        <p:txBody>
          <a:bodyPr>
            <a:normAutofit fontScale="90000"/>
          </a:bodyPr>
          <a:lstStyle/>
          <a:p>
            <a:pPr algn="l"/>
            <a:r>
              <a:rPr lang="en-US" b="1" dirty="0" smtClean="0"/>
              <a:t>7- Eskers: Are longitudinal ridges composed largely of sand- and gravel-sized particles. Eskers’ size may reach 100m or even 100km in length.</a:t>
            </a:r>
            <a:r>
              <a:rPr lang="en-US" dirty="0" smtClean="0"/>
              <a:t>  </a:t>
            </a:r>
            <a:endParaRPr lang="ar-SA" dirty="0"/>
          </a:p>
        </p:txBody>
      </p:sp>
      <p:pic>
        <p:nvPicPr>
          <p:cNvPr id="6" name="Content Placeholder 5" descr="نتيجة بحث الصور عن ‪Eskers‬‏"/>
          <p:cNvPicPr>
            <a:picLocks noGrp="1"/>
          </p:cNvPicPr>
          <p:nvPr>
            <p:ph idx="1"/>
          </p:nvPr>
        </p:nvPicPr>
        <p:blipFill>
          <a:blip r:embed="rId2"/>
          <a:srcRect/>
          <a:stretch>
            <a:fillRect/>
          </a:stretch>
        </p:blipFill>
        <p:spPr bwMode="auto">
          <a:xfrm>
            <a:off x="214282" y="3000372"/>
            <a:ext cx="4214842" cy="3411538"/>
          </a:xfrm>
          <a:prstGeom prst="rect">
            <a:avLst/>
          </a:prstGeom>
          <a:noFill/>
          <a:ln w="9525">
            <a:noFill/>
            <a:miter lim="800000"/>
            <a:headEnd/>
            <a:tailEnd/>
          </a:ln>
        </p:spPr>
      </p:pic>
      <p:pic>
        <p:nvPicPr>
          <p:cNvPr id="7" name="Picture 6" descr="صورة ذات صلة"/>
          <p:cNvPicPr/>
          <p:nvPr/>
        </p:nvPicPr>
        <p:blipFill>
          <a:blip r:embed="rId3"/>
          <a:srcRect/>
          <a:stretch>
            <a:fillRect/>
          </a:stretch>
        </p:blipFill>
        <p:spPr bwMode="auto">
          <a:xfrm>
            <a:off x="4429124" y="3143248"/>
            <a:ext cx="4488556" cy="2812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Ice Sheets‬‏"/>
          <p:cNvPicPr>
            <a:picLocks noChangeAspect="1" noChangeArrowheads="1"/>
          </p:cNvPicPr>
          <p:nvPr/>
        </p:nvPicPr>
        <p:blipFill>
          <a:blip r:embed="rId2"/>
          <a:srcRect/>
          <a:stretch>
            <a:fillRect/>
          </a:stretch>
        </p:blipFill>
        <p:spPr bwMode="auto">
          <a:xfrm>
            <a:off x="1142976" y="785794"/>
            <a:ext cx="7079150" cy="53578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83122"/>
          </a:xfrm>
        </p:spPr>
        <p:txBody>
          <a:bodyPr>
            <a:normAutofit/>
          </a:bodyPr>
          <a:lstStyle/>
          <a:p>
            <a:r>
              <a:rPr lang="en-US" dirty="0" smtClean="0"/>
              <a:t>8- There are many other conspicuous features formed by glaciers and glacial melting (uncountable); e.g. kames, drumlins, valley terrains, end </a:t>
            </a:r>
            <a:r>
              <a:rPr lang="en-US" dirty="0" err="1" smtClean="0"/>
              <a:t>mor</a:t>
            </a:r>
            <a:r>
              <a:rPr lang="en-US" dirty="0" smtClean="0"/>
              <a:t>, ground </a:t>
            </a:r>
            <a:r>
              <a:rPr lang="en-US" dirty="0" err="1" smtClean="0"/>
              <a:t>morains</a:t>
            </a:r>
            <a:r>
              <a:rPr lang="en-US" dirty="0" smtClean="0"/>
              <a:t>, </a:t>
            </a:r>
            <a:r>
              <a:rPr lang="en-US" dirty="0" err="1" smtClean="0"/>
              <a:t>fyords</a:t>
            </a:r>
            <a:r>
              <a:rPr lang="en-US" dirty="0" smtClean="0"/>
              <a:t> …..</a:t>
            </a:r>
            <a:r>
              <a:rPr lang="en-US" dirty="0" err="1" smtClean="0"/>
              <a:t>ains</a:t>
            </a:r>
            <a:r>
              <a:rPr lang="en-US" dirty="0" smtClean="0"/>
              <a:t> </a:t>
            </a:r>
            <a:endParaRPr lang="ar-SA" dirty="0"/>
          </a:p>
        </p:txBody>
      </p:sp>
      <p:sp>
        <p:nvSpPr>
          <p:cNvPr id="3" name="Content Placeholder 2"/>
          <p:cNvSpPr>
            <a:spLocks noGrp="1"/>
          </p:cNvSpPr>
          <p:nvPr>
            <p:ph idx="1"/>
          </p:nvPr>
        </p:nvSpPr>
        <p:spPr>
          <a:xfrm>
            <a:off x="457200" y="5643578"/>
            <a:ext cx="8229600" cy="482585"/>
          </a:xfrm>
        </p:spPr>
        <p:txBody>
          <a:bodyPr>
            <a:normAutofit fontScale="92500" lnSpcReduction="20000"/>
          </a:bodyPr>
          <a:lstStyle/>
          <a:p>
            <a:endParaRPr lang="ar-SA" dirty="0"/>
          </a:p>
        </p:txBody>
      </p:sp>
      <p:sp>
        <p:nvSpPr>
          <p:cNvPr id="4" name="Footer Placeholder 3"/>
          <p:cNvSpPr>
            <a:spLocks noGrp="1"/>
          </p:cNvSpPr>
          <p:nvPr>
            <p:ph type="ftr" sz="quarter" idx="11"/>
          </p:nvPr>
        </p:nvSpPr>
        <p:spPr/>
        <p:txBody>
          <a:bodyPr/>
          <a:lstStyle/>
          <a:p>
            <a:r>
              <a:rPr lang="en-US" smtClean="0"/>
              <a:t>www.shiraa.org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690336"/>
            <a:ext cx="4572000" cy="1477328"/>
          </a:xfrm>
          <a:prstGeom prst="rect">
            <a:avLst/>
          </a:prstGeom>
        </p:spPr>
        <p:txBody>
          <a:bodyPr>
            <a:spAutoFit/>
          </a:bodyPr>
          <a:lstStyle/>
          <a:p>
            <a:r>
              <a:rPr lang="en-US" dirty="0" smtClean="0"/>
              <a:t>8- There are many other conspicuous features formed by glaciers and glacial melting (uncountable); e.g. kames, drumlins, valley terrains, end </a:t>
            </a:r>
            <a:r>
              <a:rPr lang="en-US" dirty="0" err="1" smtClean="0"/>
              <a:t>mor</a:t>
            </a:r>
            <a:r>
              <a:rPr lang="en-US" dirty="0" smtClean="0"/>
              <a:t>, ground </a:t>
            </a:r>
            <a:r>
              <a:rPr lang="en-US" dirty="0" err="1" smtClean="0"/>
              <a:t>morains</a:t>
            </a:r>
            <a:r>
              <a:rPr lang="en-US" dirty="0" smtClean="0"/>
              <a:t>, </a:t>
            </a:r>
            <a:r>
              <a:rPr lang="en-US" dirty="0" err="1" smtClean="0"/>
              <a:t>fyords</a:t>
            </a:r>
            <a:r>
              <a:rPr lang="en-US" dirty="0" smtClean="0"/>
              <a:t> …..</a:t>
            </a:r>
            <a:r>
              <a:rPr lang="en-US" dirty="0" err="1" smtClean="0"/>
              <a:t>ains</a:t>
            </a:r>
            <a:r>
              <a:rPr lang="en-US" dirty="0" smtClean="0"/>
              <a:t> </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6083320"/>
          </a:xfrm>
        </p:spPr>
        <p:txBody>
          <a:bodyPr>
            <a:normAutofit/>
          </a:bodyPr>
          <a:lstStyle/>
          <a:p>
            <a:pPr algn="l"/>
            <a:r>
              <a:rPr lang="en-US" sz="4800" b="1" dirty="0" smtClean="0"/>
              <a:t>8- There are many other conspicuous features formed by glaciers and glacial melting (uncountable); e.g. kames, drumlins, valley terrains, end moraines, ground moraines, fjords ….. etc </a:t>
            </a:r>
            <a:endParaRPr lang="ar-SA" sz="48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t>Kames↓</a:t>
            </a:r>
            <a:endParaRPr lang="ar-SA" b="1" dirty="0"/>
          </a:p>
        </p:txBody>
      </p:sp>
      <p:pic>
        <p:nvPicPr>
          <p:cNvPr id="5" name="Picture 4" descr="نتيجة بحث الصور عن ‪glacial kames‬‏"/>
          <p:cNvPicPr/>
          <p:nvPr/>
        </p:nvPicPr>
        <p:blipFill>
          <a:blip r:embed="rId2"/>
          <a:srcRect/>
          <a:stretch>
            <a:fillRect/>
          </a:stretch>
        </p:blipFill>
        <p:spPr bwMode="auto">
          <a:xfrm>
            <a:off x="2357422" y="1000108"/>
            <a:ext cx="5162550" cy="2590800"/>
          </a:xfrm>
          <a:prstGeom prst="rect">
            <a:avLst/>
          </a:prstGeom>
          <a:noFill/>
          <a:ln w="9525">
            <a:noFill/>
            <a:miter lim="800000"/>
            <a:headEnd/>
            <a:tailEnd/>
          </a:ln>
        </p:spPr>
      </p:pic>
      <p:pic>
        <p:nvPicPr>
          <p:cNvPr id="6" name="Picture 5" descr="صورة ذات صلة"/>
          <p:cNvPicPr/>
          <p:nvPr/>
        </p:nvPicPr>
        <p:blipFill>
          <a:blip r:embed="rId3"/>
          <a:srcRect/>
          <a:stretch>
            <a:fillRect/>
          </a:stretch>
        </p:blipFill>
        <p:spPr bwMode="auto">
          <a:xfrm>
            <a:off x="2500298" y="3500438"/>
            <a:ext cx="4762500" cy="31908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b="1" dirty="0" smtClean="0"/>
              <a:t>Drumlins↓</a:t>
            </a:r>
            <a:endParaRPr lang="ar-SA" b="1" dirty="0"/>
          </a:p>
        </p:txBody>
      </p:sp>
      <p:pic>
        <p:nvPicPr>
          <p:cNvPr id="6" name="Picture 5" descr="Drumlins in Swindale in the North East Lake District, Cumbria, UK. Stock Photo"/>
          <p:cNvPicPr/>
          <p:nvPr/>
        </p:nvPicPr>
        <p:blipFill>
          <a:blip r:embed="rId2"/>
          <a:srcRect/>
          <a:stretch>
            <a:fillRect/>
          </a:stretch>
        </p:blipFill>
        <p:spPr bwMode="auto">
          <a:xfrm>
            <a:off x="1785919" y="1285861"/>
            <a:ext cx="6143668" cy="52864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Valley Terrains↓</a:t>
            </a:r>
            <a:endParaRPr lang="ar-SA" b="1" dirty="0"/>
          </a:p>
        </p:txBody>
      </p:sp>
      <p:pic>
        <p:nvPicPr>
          <p:cNvPr id="60418" name="Picture 2" descr="نتيجة بحث الصور عن ‪Valley Terrains‬‏"/>
          <p:cNvPicPr>
            <a:picLocks noChangeAspect="1" noChangeArrowheads="1"/>
          </p:cNvPicPr>
          <p:nvPr/>
        </p:nvPicPr>
        <p:blipFill>
          <a:blip r:embed="rId2"/>
          <a:srcRect/>
          <a:stretch>
            <a:fillRect/>
          </a:stretch>
        </p:blipFill>
        <p:spPr bwMode="auto">
          <a:xfrm>
            <a:off x="1357290" y="1357298"/>
            <a:ext cx="6762757" cy="507206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Fjords↓</a:t>
            </a:r>
            <a:endParaRPr lang="ar-SA" b="1" dirty="0"/>
          </a:p>
        </p:txBody>
      </p:sp>
      <p:sp>
        <p:nvSpPr>
          <p:cNvPr id="3" name="Footer Placeholder 2"/>
          <p:cNvSpPr>
            <a:spLocks noGrp="1"/>
          </p:cNvSpPr>
          <p:nvPr>
            <p:ph type="ftr" sz="quarter" idx="11"/>
          </p:nvPr>
        </p:nvSpPr>
        <p:spPr/>
        <p:txBody>
          <a:bodyPr/>
          <a:lstStyle/>
          <a:p>
            <a:r>
              <a:rPr lang="en-US" smtClean="0"/>
              <a:t>www.shiraa.org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61442" name="Picture 2" descr="نتيجة بحث الصور عن ‪Fjords‬‏"/>
          <p:cNvPicPr>
            <a:picLocks noChangeAspect="1" noChangeArrowheads="1"/>
          </p:cNvPicPr>
          <p:nvPr/>
        </p:nvPicPr>
        <p:blipFill>
          <a:blip r:embed="rId2"/>
          <a:srcRect/>
          <a:stretch>
            <a:fillRect/>
          </a:stretch>
        </p:blipFill>
        <p:spPr bwMode="auto">
          <a:xfrm>
            <a:off x="642910" y="2285992"/>
            <a:ext cx="7334264" cy="366713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نتيجة بحث الصور عن ‪End Moraine‬‏"/>
          <p:cNvPicPr>
            <a:picLocks noChangeAspect="1" noChangeArrowheads="1"/>
          </p:cNvPicPr>
          <p:nvPr/>
        </p:nvPicPr>
        <p:blipFill>
          <a:blip r:embed="rId2"/>
          <a:srcRect/>
          <a:stretch>
            <a:fillRect/>
          </a:stretch>
        </p:blipFill>
        <p:spPr bwMode="auto">
          <a:xfrm>
            <a:off x="1214414" y="1000108"/>
            <a:ext cx="7058025" cy="420052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solidFill>
            <a:schemeClr val="tx2">
              <a:lumMod val="40000"/>
              <a:lumOff val="60000"/>
            </a:schemeClr>
          </a:solidFill>
        </p:spPr>
        <p:txBody>
          <a:bodyPr/>
          <a:lstStyle/>
          <a:p>
            <a:r>
              <a:rPr lang="en-US" b="1" dirty="0" smtClean="0">
                <a:solidFill>
                  <a:srgbClr val="FF0000"/>
                </a:solidFill>
              </a:rPr>
              <a:t>More Information about Glaciers</a:t>
            </a:r>
            <a:endParaRPr lang="ar-SA" b="1" dirty="0">
              <a:solidFill>
                <a:srgbClr val="FF0000"/>
              </a:solidFill>
            </a:endParaRPr>
          </a:p>
        </p:txBody>
      </p:sp>
      <p:sp>
        <p:nvSpPr>
          <p:cNvPr id="3" name="Content Placeholder 2"/>
          <p:cNvSpPr>
            <a:spLocks noGrp="1"/>
          </p:cNvSpPr>
          <p:nvPr>
            <p:ph idx="1"/>
          </p:nvPr>
        </p:nvSpPr>
        <p:spPr>
          <a:xfrm>
            <a:off x="214282" y="1071546"/>
            <a:ext cx="8715436" cy="5500726"/>
          </a:xfrm>
        </p:spPr>
        <p:txBody>
          <a:bodyPr>
            <a:normAutofit lnSpcReduction="10000"/>
          </a:bodyPr>
          <a:lstStyle/>
          <a:p>
            <a:pPr>
              <a:buNone/>
            </a:pPr>
            <a:r>
              <a:rPr lang="en-US" b="1" dirty="0" smtClean="0"/>
              <a:t>1) Glaciers nowadays are found in all continents except Australia.</a:t>
            </a:r>
          </a:p>
          <a:p>
            <a:pPr>
              <a:buNone/>
            </a:pPr>
            <a:r>
              <a:rPr lang="en-US" b="1" dirty="0" smtClean="0"/>
              <a:t>2) North pole ice is not a glacier as glaciers found on land. Ice there is accumulation over seawater. </a:t>
            </a:r>
          </a:p>
          <a:p>
            <a:pPr>
              <a:buNone/>
            </a:pPr>
            <a:r>
              <a:rPr lang="en-US" b="1" dirty="0" smtClean="0"/>
              <a:t>3) Melting glaciers may disturb the Earth balance and enhance Earthquakes.</a:t>
            </a:r>
          </a:p>
          <a:p>
            <a:pPr>
              <a:buNone/>
            </a:pPr>
            <a:r>
              <a:rPr lang="en-US" b="1" dirty="0" smtClean="0"/>
              <a:t>4) Earth experienced many ice ages in its life &gt;32 ICE AGES recorded. </a:t>
            </a:r>
          </a:p>
          <a:p>
            <a:pPr>
              <a:buNone/>
            </a:pPr>
            <a:r>
              <a:rPr lang="en-US" b="1" dirty="0" smtClean="0"/>
              <a:t>5) Plate tectonics &amp; Glaciations: Mountain building &amp; then melting ….</a:t>
            </a:r>
            <a:endParaRPr lang="ar-SA"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pPr algn="l"/>
            <a:r>
              <a:rPr lang="en-US" sz="5400" b="1" dirty="0" smtClean="0"/>
              <a:t>Antarctica: 80% of all glaciers, height/thickness= 4300m, area covered 13.6 million km</a:t>
            </a:r>
            <a:r>
              <a:rPr lang="en-US" sz="5400" b="1" baseline="30000" dirty="0" smtClean="0"/>
              <a:t>2</a:t>
            </a:r>
            <a:r>
              <a:rPr lang="en-US" sz="5400" b="1" dirty="0" smtClean="0"/>
              <a:t>. </a:t>
            </a:r>
            <a:br>
              <a:rPr lang="en-US" sz="5400" b="1" dirty="0" smtClean="0"/>
            </a:br>
            <a:r>
              <a:rPr lang="en-US" sz="5400" b="1" dirty="0" smtClean="0">
                <a:solidFill>
                  <a:schemeClr val="accent4">
                    <a:lumMod val="75000"/>
                  </a:schemeClr>
                </a:solidFill>
              </a:rPr>
              <a:t>Greenland: 1.7 million km</a:t>
            </a:r>
            <a:r>
              <a:rPr lang="en-US" sz="5400" b="1" baseline="30000" dirty="0" smtClean="0">
                <a:solidFill>
                  <a:schemeClr val="accent4">
                    <a:lumMod val="75000"/>
                  </a:schemeClr>
                </a:solidFill>
              </a:rPr>
              <a:t>2</a:t>
            </a:r>
            <a:r>
              <a:rPr lang="en-US" sz="5400" b="1" dirty="0" smtClean="0">
                <a:solidFill>
                  <a:schemeClr val="accent4">
                    <a:lumMod val="75000"/>
                  </a:schemeClr>
                </a:solidFill>
              </a:rPr>
              <a:t> ,covers 80% of Greenland, thickness of ice= 1500m.</a:t>
            </a:r>
            <a:endParaRPr lang="ar-SA" sz="5400" b="1"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97568"/>
          </a:xfrm>
        </p:spPr>
        <p:txBody>
          <a:bodyPr/>
          <a:lstStyle/>
          <a:p>
            <a:pPr algn="l"/>
            <a:r>
              <a:rPr lang="en-US" i="1" dirty="0" smtClean="0">
                <a:solidFill>
                  <a:schemeClr val="accent6">
                    <a:lumMod val="75000"/>
                  </a:schemeClr>
                </a:solidFill>
              </a:rPr>
              <a:t>….Ice sheets↓ </a:t>
            </a:r>
            <a:r>
              <a:rPr lang="en-US" dirty="0" smtClean="0"/>
              <a:t/>
            </a:r>
            <a:br>
              <a:rPr lang="en-US" dirty="0" smtClean="0"/>
            </a:br>
            <a:r>
              <a:rPr lang="en-US" sz="4800" b="1" dirty="0" smtClean="0"/>
              <a:t>-Flow in all directions.</a:t>
            </a:r>
            <a:br>
              <a:rPr lang="en-US" sz="4800" b="1" dirty="0" smtClean="0"/>
            </a:br>
            <a:r>
              <a:rPr lang="en-US" sz="4800" b="1" dirty="0" smtClean="0"/>
              <a:t>- Thinning seawards and thickening landwards.</a:t>
            </a:r>
            <a:br>
              <a:rPr lang="en-US" sz="4800" b="1" dirty="0" smtClean="0"/>
            </a:br>
            <a:r>
              <a:rPr lang="en-US" sz="4800" b="1" dirty="0" smtClean="0"/>
              <a:t>- Movement affected by the beneath land topography.</a:t>
            </a:r>
            <a:br>
              <a:rPr lang="en-US" sz="4800" b="1" dirty="0" smtClean="0"/>
            </a:br>
            <a:r>
              <a:rPr lang="en-US" sz="4800" b="1" dirty="0" smtClean="0"/>
              <a:t>-Die out in oceans.</a:t>
            </a:r>
            <a:endParaRPr lang="ar-SA" sz="4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Ice caps: Cover uplands; similar to ice sheets but smaller.</a:t>
            </a:r>
            <a:endParaRPr lang="ar-SA" dirty="0"/>
          </a:p>
        </p:txBody>
      </p:sp>
      <p:pic>
        <p:nvPicPr>
          <p:cNvPr id="5" name="Picture 4" descr="نتيجة بحث الصور عن ‪Piedmont glaciers‬‏"/>
          <p:cNvPicPr/>
          <p:nvPr/>
        </p:nvPicPr>
        <p:blipFill>
          <a:blip r:embed="rId2"/>
          <a:srcRect/>
          <a:stretch>
            <a:fillRect/>
          </a:stretch>
        </p:blipFill>
        <p:spPr bwMode="auto">
          <a:xfrm>
            <a:off x="1357290" y="1785926"/>
            <a:ext cx="6566245" cy="46178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868478"/>
          </a:xfrm>
        </p:spPr>
        <p:txBody>
          <a:bodyPr>
            <a:normAutofit fontScale="90000"/>
          </a:bodyPr>
          <a:lstStyle/>
          <a:p>
            <a:pPr algn="l"/>
            <a:r>
              <a:rPr lang="en-US" b="1" dirty="0" smtClean="0"/>
              <a:t>4) Piedmont Glaciers: They cover broad low lands at the base of steep mountains when valley glaciers spread</a:t>
            </a:r>
            <a:endParaRPr lang="ar-SA" b="1" dirty="0"/>
          </a:p>
        </p:txBody>
      </p:sp>
      <p:pic>
        <p:nvPicPr>
          <p:cNvPr id="6" name="Content Placeholder 5" descr="نتيجة بحث الصور عن ‪Piedmont glaciers‬‏"/>
          <p:cNvPicPr>
            <a:picLocks noGrp="1"/>
          </p:cNvPicPr>
          <p:nvPr>
            <p:ph idx="1"/>
          </p:nvPr>
        </p:nvPicPr>
        <p:blipFill>
          <a:blip r:embed="rId2"/>
          <a:srcRect/>
          <a:stretch>
            <a:fillRect/>
          </a:stretch>
        </p:blipFill>
        <p:spPr bwMode="auto">
          <a:xfrm>
            <a:off x="1714480" y="2786058"/>
            <a:ext cx="5751337" cy="36972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Autofit/>
          </a:bodyPr>
          <a:lstStyle/>
          <a:p>
            <a:r>
              <a:rPr lang="en-US" sz="6000" b="1" u="sng" dirty="0" smtClean="0"/>
              <a:t>DATA</a:t>
            </a:r>
            <a:r>
              <a:rPr lang="en-US" sz="6000" b="1" dirty="0" smtClean="0"/>
              <a:t/>
            </a:r>
            <a:br>
              <a:rPr lang="en-US" sz="6000" b="1" dirty="0" smtClean="0"/>
            </a:br>
            <a:r>
              <a:rPr lang="en-US" sz="6000" b="1" dirty="0" smtClean="0"/>
              <a:t>- In the world nowadays there are more than 160,000 glacier of all types.</a:t>
            </a:r>
            <a:endParaRPr lang="ar-SA" sz="6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1147</Words>
  <Application>Microsoft Office PowerPoint</Application>
  <PresentationFormat>عرض على الشاشة (3:4)‏</PresentationFormat>
  <Paragraphs>84</Paragraphs>
  <Slides>48</Slides>
  <Notes>1</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Office Theme</vt:lpstr>
      <vt:lpstr>Glaciers &amp; Glaciation</vt:lpstr>
      <vt:lpstr>Glaciers Types:</vt:lpstr>
      <vt:lpstr>2) Ice Sheets (also called continental ice sheets): Exist in large scale; examples:  Antarctica &amp; Greenland</vt:lpstr>
      <vt:lpstr>الشريحة 4</vt:lpstr>
      <vt:lpstr>Antarctica: 80% of all glaciers, height/thickness= 4300m, area covered 13.6 million km2.  Greenland: 1.7 million km2 ,covers 80% of Greenland, thickness of ice= 1500m.</vt:lpstr>
      <vt:lpstr>….Ice sheets↓  -Flow in all directions. - Thinning seawards and thickening landwards. - Movement affected by the beneath land topography. -Die out in oceans.</vt:lpstr>
      <vt:lpstr>3) Ice caps: Cover uplands; similar to ice sheets but smaller.</vt:lpstr>
      <vt:lpstr>4) Piedmont Glaciers: They cover broad low lands at the base of steep mountains when valley glaciers spread</vt:lpstr>
      <vt:lpstr>DATA - In the world nowadays there are more than 160,000 glacier of all types.</vt:lpstr>
      <vt:lpstr>Movement of Glaciers:</vt:lpstr>
      <vt:lpstr>2) Slipping along the ground</vt:lpstr>
      <vt:lpstr>GLACIERS FORMATION</vt:lpstr>
      <vt:lpstr>4) Below the snow line is the ZONE OF WASTAGE. 5) CALVING: The breaking of the ice  at the front of the glacier forming Ice bergs</vt:lpstr>
      <vt:lpstr>- Icebergs range from the size of a car to thousands of square kms. -they are composed of freshwater, not saltwater because they are formed from frozen rain or snow over thousands of years. </vt:lpstr>
      <vt:lpstr>PARTS OF A GLACIER</vt:lpstr>
      <vt:lpstr>الشريحة 16</vt:lpstr>
      <vt:lpstr>الشريحة 17</vt:lpstr>
      <vt:lpstr>1) Zone of Accumulation: Where snow falls and accumulates. Bounded by snow line downwards. 2) Crevases zone: Where snow starts to melt; bounded by the snow line in the upstream. 3)Zone of wastage: Where snow melts and produces water. </vt:lpstr>
      <vt:lpstr>Crossing a Crevase</vt:lpstr>
      <vt:lpstr>GLACIAL EROSION</vt:lpstr>
      <vt:lpstr>2) Abrasion process: When the ice moves with its carried load (sediments of different sizes and shapes), the rock fragments grind the floor below and pulverizes the rock. This powder is called “ROCK FLOUR” and gives the melted water its milky color. This process leaves grooves and scratches on the surface of the affected rocks called  “GLACIAL STRIATIONS”. </vt:lpstr>
      <vt:lpstr>الشريحة 22</vt:lpstr>
      <vt:lpstr>Glacial Striations↓</vt:lpstr>
      <vt:lpstr>The erosional effect of valley glaciers is characterized by sharp and angular topography, while that of ice sheets is less angular</vt:lpstr>
      <vt:lpstr>FACTORS AFFECTING GLACIAL MOVEMENT</vt:lpstr>
      <vt:lpstr>LANDFORMS CREATED BY GLACIAL EROSION</vt:lpstr>
      <vt:lpstr>The major difference between glaciers (as erosional agent) and other erosional agents (especially the water) is that most sediments drifted by glaciers consist primarily of mechanically weathered rock debris (approx. no chemicals).</vt:lpstr>
      <vt:lpstr>Therefore most of the minerals that dissolve by chemical weathering can be found within the glaciers </vt:lpstr>
      <vt:lpstr>Glacial valleys: The V-shape by time transfers to a U-shape called a “GLACIAL TROUPH”. </vt:lpstr>
      <vt:lpstr>Also the glacier tends to straighten the valley by removing the spurs along and around the glacial channel.</vt:lpstr>
      <vt:lpstr>Glacial Drifts: Are divided into 2 types: </vt:lpstr>
      <vt:lpstr>2- Stratified sediments or drifts: These are sediments laid down by glacial melt water. </vt:lpstr>
      <vt:lpstr>3- Glacial erratics: Large boulders found in the till or lying free on the till surface </vt:lpstr>
      <vt:lpstr>4- Moraines: Layers of ridges of till accumulation. They can form lakes.</vt:lpstr>
      <vt:lpstr>Moraine Lake</vt:lpstr>
      <vt:lpstr>5- Kettle holes: When ice is buried within the drift, then melts leaving pits( some of 2 – 50 kms long). </vt:lpstr>
      <vt:lpstr>6- Outwash Plains: when the ice sheet melts, the water leaves the glacier and moves into relatively wider area; this water looses momentum and its velocity decreases dropping much of the bed load forming those outwash plains ↓</vt:lpstr>
      <vt:lpstr>الشريحة 38</vt:lpstr>
      <vt:lpstr>7- Eskers: Are longitudinal ridges composed largely of sand- and gravel-sized particles. Eskers’ size may reach 100m or even 100km in length.  </vt:lpstr>
      <vt:lpstr>8- There are many other conspicuous features formed by glaciers and glacial melting (uncountable); e.g. kames, drumlins, valley terrains, end mor, ground morains, fyords …..ains </vt:lpstr>
      <vt:lpstr>الشريحة 41</vt:lpstr>
      <vt:lpstr>8- There are many other conspicuous features formed by glaciers and glacial melting (uncountable); e.g. kames, drumlins, valley terrains, end moraines, ground moraines, fjords ….. etc </vt:lpstr>
      <vt:lpstr>Kames↓</vt:lpstr>
      <vt:lpstr>Drumlins↓</vt:lpstr>
      <vt:lpstr>Valley Terrains↓</vt:lpstr>
      <vt:lpstr>Fjords↓</vt:lpstr>
      <vt:lpstr>الشريحة 47</vt:lpstr>
      <vt:lpstr>More Information about Glaciers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saed</dc:creator>
  <cp:lastModifiedBy>USER</cp:lastModifiedBy>
  <cp:revision>179</cp:revision>
  <dcterms:created xsi:type="dcterms:W3CDTF">2006-08-16T00:00:00Z</dcterms:created>
  <dcterms:modified xsi:type="dcterms:W3CDTF">2020-06-27T07:33:48Z</dcterms:modified>
</cp:coreProperties>
</file>