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05" r:id="rId3"/>
    <p:sldId id="408" r:id="rId4"/>
    <p:sldId id="411" r:id="rId5"/>
    <p:sldId id="378" r:id="rId6"/>
    <p:sldId id="412" r:id="rId7"/>
    <p:sldId id="409" r:id="rId8"/>
    <p:sldId id="424" r:id="rId9"/>
    <p:sldId id="425" r:id="rId10"/>
    <p:sldId id="451" r:id="rId11"/>
    <p:sldId id="477" r:id="rId12"/>
    <p:sldId id="478" r:id="rId13"/>
    <p:sldId id="410" r:id="rId14"/>
    <p:sldId id="420" r:id="rId15"/>
    <p:sldId id="422" r:id="rId16"/>
    <p:sldId id="415" r:id="rId17"/>
    <p:sldId id="413" r:id="rId18"/>
    <p:sldId id="414" r:id="rId19"/>
    <p:sldId id="416" r:id="rId20"/>
    <p:sldId id="417" r:id="rId21"/>
    <p:sldId id="418" r:id="rId22"/>
    <p:sldId id="423" r:id="rId23"/>
    <p:sldId id="419" r:id="rId24"/>
    <p:sldId id="430" r:id="rId25"/>
    <p:sldId id="443" r:id="rId26"/>
    <p:sldId id="441" r:id="rId27"/>
    <p:sldId id="444" r:id="rId28"/>
    <p:sldId id="445" r:id="rId29"/>
    <p:sldId id="446" r:id="rId30"/>
    <p:sldId id="447" r:id="rId31"/>
    <p:sldId id="448" r:id="rId32"/>
    <p:sldId id="449" r:id="rId33"/>
    <p:sldId id="387" r:id="rId34"/>
    <p:sldId id="442" r:id="rId35"/>
    <p:sldId id="440" r:id="rId36"/>
    <p:sldId id="435" r:id="rId37"/>
    <p:sldId id="436" r:id="rId38"/>
    <p:sldId id="437" r:id="rId39"/>
    <p:sldId id="438" r:id="rId40"/>
    <p:sldId id="452" r:id="rId41"/>
    <p:sldId id="428" r:id="rId42"/>
    <p:sldId id="455" r:id="rId43"/>
    <p:sldId id="433" r:id="rId44"/>
    <p:sldId id="434" r:id="rId45"/>
    <p:sldId id="458" r:id="rId46"/>
    <p:sldId id="453" r:id="rId47"/>
    <p:sldId id="459" r:id="rId48"/>
    <p:sldId id="461" r:id="rId49"/>
    <p:sldId id="462" r:id="rId50"/>
    <p:sldId id="464" r:id="rId51"/>
    <p:sldId id="465" r:id="rId52"/>
    <p:sldId id="466" r:id="rId53"/>
    <p:sldId id="467" r:id="rId54"/>
    <p:sldId id="468" r:id="rId55"/>
    <p:sldId id="429" r:id="rId56"/>
    <p:sldId id="469" r:id="rId57"/>
    <p:sldId id="471" r:id="rId58"/>
    <p:sldId id="472" r:id="rId59"/>
    <p:sldId id="473" r:id="rId60"/>
    <p:sldId id="474" r:id="rId61"/>
    <p:sldId id="475" r:id="rId62"/>
    <p:sldId id="431"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CCFF"/>
    <a:srgbClr val="66FFFF"/>
    <a:srgbClr val="009900"/>
    <a:srgbClr val="3366FF"/>
    <a:srgbClr val="42F618"/>
    <a:srgbClr val="FFFFFF"/>
    <a:srgbClr val="00FF00"/>
    <a:srgbClr val="000066"/>
    <a:srgbClr val="99FF33"/>
    <a:srgbClr val="FF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inimized" horzBarState="maximized">
    <p:restoredLeft sz="15620"/>
    <p:restoredTop sz="94660"/>
  </p:normalViewPr>
  <p:slideViewPr>
    <p:cSldViewPr>
      <p:cViewPr>
        <p:scale>
          <a:sx n="75" d="100"/>
          <a:sy n="75" d="100"/>
        </p:scale>
        <p:origin x="-1674" y="-6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en-US"/>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a:p>
        </p:txBody>
      </p:sp>
      <p:sp>
        <p:nvSpPr>
          <p:cNvPr id="4" name="عنصر نائب للتاريخ 3"/>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en-US"/>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l">
              <a:defRPr sz="4000" b="1" cap="all"/>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5" name="عنصر نائب للتذييل 4"/>
          <p:cNvSpPr>
            <a:spLocks noGrp="1"/>
          </p:cNvSpPr>
          <p:nvPr>
            <p:ph type="ftr" sz="quarter" idx="11"/>
          </p:nvPr>
        </p:nvSpPr>
        <p:spPr/>
        <p:txBody>
          <a:bodyPr/>
          <a:lstStyle/>
          <a:p>
            <a:endParaRPr lang="en-US" dirty="0"/>
          </a:p>
        </p:txBody>
      </p:sp>
      <p:sp>
        <p:nvSpPr>
          <p:cNvPr id="6" name="عنصر نائب لرقم الشريحة 5"/>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تاريخ 4"/>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7" name="عنصر نائب للتاريخ 6"/>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8" name="عنصر نائب للتذييل 7"/>
          <p:cNvSpPr>
            <a:spLocks noGrp="1"/>
          </p:cNvSpPr>
          <p:nvPr>
            <p:ph type="ftr" sz="quarter" idx="11"/>
          </p:nvPr>
        </p:nvSpPr>
        <p:spPr/>
        <p:txBody>
          <a:bodyPr/>
          <a:lstStyle/>
          <a:p>
            <a:endParaRPr lang="en-US" dirty="0"/>
          </a:p>
        </p:txBody>
      </p:sp>
      <p:sp>
        <p:nvSpPr>
          <p:cNvPr id="9" name="عنصر نائب لرقم الشريحة 8"/>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en-US"/>
          </a:p>
        </p:txBody>
      </p:sp>
      <p:sp>
        <p:nvSpPr>
          <p:cNvPr id="3" name="عنصر نائب للتاريخ 2"/>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4" name="عنصر نائب للتذييل 3"/>
          <p:cNvSpPr>
            <a:spLocks noGrp="1"/>
          </p:cNvSpPr>
          <p:nvPr>
            <p:ph type="ftr" sz="quarter" idx="11"/>
          </p:nvPr>
        </p:nvSpPr>
        <p:spPr/>
        <p:txBody>
          <a:bodyPr/>
          <a:lstStyle/>
          <a:p>
            <a:endParaRPr lang="en-US" dirty="0"/>
          </a:p>
        </p:txBody>
      </p:sp>
      <p:sp>
        <p:nvSpPr>
          <p:cNvPr id="5" name="عنصر نائب لرقم الشريحة 4"/>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3" name="عنصر نائب للتذييل 2"/>
          <p:cNvSpPr>
            <a:spLocks noGrp="1"/>
          </p:cNvSpPr>
          <p:nvPr>
            <p:ph type="ftr" sz="quarter" idx="11"/>
          </p:nvPr>
        </p:nvSpPr>
        <p:spPr/>
        <p:txBody>
          <a:bodyPr/>
          <a:lstStyle/>
          <a:p>
            <a:endParaRPr lang="en-US" dirty="0"/>
          </a:p>
        </p:txBody>
      </p:sp>
      <p:sp>
        <p:nvSpPr>
          <p:cNvPr id="4" name="عنصر نائب لرقم الشريحة 3"/>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l">
              <a:defRPr sz="2000" b="1"/>
            </a:lvl1pPr>
          </a:lstStyle>
          <a:p>
            <a:r>
              <a:rPr lang="ar-SA" smtClean="0"/>
              <a:t>انقر لتحرير نمط العنوان الرئيسي</a:t>
            </a:r>
            <a:endParaRPr lang="en-US"/>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982052A2-BDB0-4081-BCB2-1FC643219190}" type="datetimeFigureOut">
              <a:rPr lang="en-US" smtClean="0"/>
              <a:pPr/>
              <a:t>6/29/2020</a:t>
            </a:fld>
            <a:endParaRPr lang="en-US" dirty="0"/>
          </a:p>
        </p:txBody>
      </p:sp>
      <p:sp>
        <p:nvSpPr>
          <p:cNvPr id="6" name="عنصر نائب للتذييل 5"/>
          <p:cNvSpPr>
            <a:spLocks noGrp="1"/>
          </p:cNvSpPr>
          <p:nvPr>
            <p:ph type="ftr" sz="quarter" idx="11"/>
          </p:nvPr>
        </p:nvSpPr>
        <p:spPr/>
        <p:txBody>
          <a:bodyPr/>
          <a:lstStyle/>
          <a:p>
            <a:endParaRPr lang="en-US" dirty="0"/>
          </a:p>
        </p:txBody>
      </p:sp>
      <p:sp>
        <p:nvSpPr>
          <p:cNvPr id="7" name="عنصر نائب لرقم الشريحة 6"/>
          <p:cNvSpPr>
            <a:spLocks noGrp="1"/>
          </p:cNvSpPr>
          <p:nvPr>
            <p:ph type="sldNum" sz="quarter" idx="12"/>
          </p:nvPr>
        </p:nvSpPr>
        <p:spPr/>
        <p:txBody>
          <a:bodyPr/>
          <a:lstStyle/>
          <a:p>
            <a:fld id="{912C4A59-095A-477C-A434-6647E5BF510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عنصر نائب للتاريخ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052A2-BDB0-4081-BCB2-1FC643219190}" type="datetimeFigureOut">
              <a:rPr lang="en-US" smtClean="0"/>
              <a:pPr/>
              <a:t>6/29/2020</a:t>
            </a:fld>
            <a:endParaRPr lang="en-US" dirty="0"/>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عنصر نائب لرقم الشريحة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C4A59-095A-477C-A434-6647E5BF510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762000" y="381000"/>
            <a:ext cx="7772400" cy="815752"/>
          </a:xfrm>
          <a:solidFill>
            <a:schemeClr val="accent2">
              <a:lumMod val="50000"/>
            </a:schemeClr>
          </a:solidFill>
        </p:spPr>
        <p:txBody>
          <a:bodyPr>
            <a:normAutofit fontScale="90000"/>
          </a:bodyPr>
          <a:lstStyle/>
          <a:p>
            <a:r>
              <a:rPr lang="en-US" sz="4800" b="1" dirty="0" smtClean="0">
                <a:solidFill>
                  <a:srgbClr val="FFFFFF"/>
                </a:solidFill>
              </a:rPr>
              <a:t>PLATE TECTONIC</a:t>
            </a:r>
            <a:r>
              <a:rPr lang="en-US" sz="4800" b="1" dirty="0" smtClean="0">
                <a:solidFill>
                  <a:schemeClr val="bg1"/>
                </a:solidFill>
              </a:rPr>
              <a:t>S THEORY</a:t>
            </a:r>
            <a:endParaRPr lang="en-US" sz="4800" b="1" dirty="0">
              <a:solidFill>
                <a:schemeClr val="bg1"/>
              </a:solidFill>
            </a:endParaRPr>
          </a:p>
        </p:txBody>
      </p:sp>
      <p:sp>
        <p:nvSpPr>
          <p:cNvPr id="3" name="عنوان فرعي 2"/>
          <p:cNvSpPr>
            <a:spLocks noGrp="1"/>
          </p:cNvSpPr>
          <p:nvPr>
            <p:ph type="subTitle" idx="1"/>
          </p:nvPr>
        </p:nvSpPr>
        <p:spPr>
          <a:xfrm>
            <a:off x="467544" y="1556792"/>
            <a:ext cx="8064896" cy="4867826"/>
          </a:xfrm>
        </p:spPr>
        <p:txBody>
          <a:bodyPr>
            <a:normAutofit/>
          </a:bodyPr>
          <a:lstStyle/>
          <a:p>
            <a:r>
              <a:rPr lang="en-US" sz="4400" b="1" dirty="0" smtClean="0">
                <a:solidFill>
                  <a:schemeClr val="tx1">
                    <a:lumMod val="95000"/>
                    <a:lumOff val="5000"/>
                  </a:schemeClr>
                </a:solidFill>
              </a:rPr>
              <a:t>It becomes really a THEORY that answers fully a lot of geological questions</a:t>
            </a:r>
            <a:endParaRPr lang="en-US" sz="4400" b="1" dirty="0">
              <a:solidFill>
                <a:schemeClr val="tx1">
                  <a:lumMod val="95000"/>
                  <a:lumOff val="5000"/>
                </a:schemeClr>
              </a:solidFill>
            </a:endParaRPr>
          </a:p>
        </p:txBody>
      </p:sp>
      <p:pic>
        <p:nvPicPr>
          <p:cNvPr id="10" name="Picture 9" descr="نتيجة بحث الصور عن ‪Plate Tectonics Logos‬‏"/>
          <p:cNvPicPr/>
          <p:nvPr/>
        </p:nvPicPr>
        <p:blipFill>
          <a:blip r:embed="rId2"/>
          <a:srcRect/>
          <a:stretch>
            <a:fillRect/>
          </a:stretch>
        </p:blipFill>
        <p:spPr bwMode="auto">
          <a:xfrm>
            <a:off x="3275856" y="3645024"/>
            <a:ext cx="3006666" cy="26642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a:solidFill>
            <a:srgbClr val="66FFFF"/>
          </a:solidFill>
        </p:spPr>
        <p:txBody>
          <a:bodyPr>
            <a:normAutofit fontScale="90000"/>
          </a:bodyPr>
          <a:lstStyle/>
          <a:p>
            <a:pPr algn="l"/>
            <a:r>
              <a:rPr lang="en-US" b="1" dirty="0" smtClean="0"/>
              <a:t>8) </a:t>
            </a:r>
            <a:r>
              <a:rPr lang="en-US" b="1" dirty="0"/>
              <a:t>When moving apart, basaltic lava erupts out from the Asthenosphere creating new land.</a:t>
            </a:r>
            <a:br>
              <a:rPr lang="en-US" b="1" dirty="0"/>
            </a:br>
            <a:r>
              <a:rPr lang="en-US" b="1" dirty="0"/>
              <a:t>9) When colliding each other, the heavier plate slides beneath the lighter one and by time it melts (= is consumed) in the Asthenosphere at a depth of approx. 700km.  </a:t>
            </a:r>
            <a:r>
              <a:rPr lang="en-US" b="1" dirty="0" smtClean="0"/>
              <a:t>     </a:t>
            </a:r>
            <a:r>
              <a:rPr lang="en-US" sz="3100" b="1" i="1" dirty="0" smtClean="0">
                <a:solidFill>
                  <a:srgbClr val="3366FF"/>
                </a:solidFill>
              </a:rPr>
              <a:t>……cont. </a:t>
            </a:r>
            <a:r>
              <a:rPr lang="en-US" b="1" dirty="0" smtClean="0"/>
              <a:t>                                                                         </a:t>
            </a:r>
            <a:endParaRPr lang="en-US" b="1" dirty="0"/>
          </a:p>
        </p:txBody>
      </p:sp>
    </p:spTree>
    <p:extLst>
      <p:ext uri="{BB962C8B-B14F-4D97-AF65-F5344CB8AC3E}">
        <p14:creationId xmlns:p14="http://schemas.microsoft.com/office/powerpoint/2010/main" xmlns="" val="1431613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US" b="1" dirty="0"/>
              <a:t>The oceanic crust is denser (=heavier) than the continental crust hence </a:t>
            </a:r>
            <a:r>
              <a:rPr lang="en-US" b="1" dirty="0" smtClean="0"/>
              <a:t>it is the one that sinks. </a:t>
            </a:r>
            <a:br>
              <a:rPr lang="en-US" b="1" dirty="0" smtClean="0"/>
            </a:br>
            <a:r>
              <a:rPr lang="en-US" b="1" dirty="0" smtClean="0"/>
              <a:t>The  </a:t>
            </a:r>
            <a:r>
              <a:rPr lang="en-US" b="1" dirty="0"/>
              <a:t>Earths’ upper solid sphere is composed of 3 layers: The lower one rich in </a:t>
            </a:r>
            <a:r>
              <a:rPr lang="en-US" b="1" dirty="0" err="1"/>
              <a:t>Mg+Fe</a:t>
            </a:r>
            <a:r>
              <a:rPr lang="en-US" b="1" dirty="0"/>
              <a:t> silicates called </a:t>
            </a:r>
            <a:r>
              <a:rPr lang="en-US" b="1" u="sng" dirty="0">
                <a:solidFill>
                  <a:srgbClr val="FF0000"/>
                </a:solidFill>
              </a:rPr>
              <a:t>SIMA</a:t>
            </a:r>
            <a:r>
              <a:rPr lang="en-US" b="1" dirty="0"/>
              <a:t>, then the middle one rich in Al silicates called </a:t>
            </a:r>
            <a:r>
              <a:rPr lang="en-US" b="1" u="sng" dirty="0">
                <a:solidFill>
                  <a:srgbClr val="FF0000"/>
                </a:solidFill>
              </a:rPr>
              <a:t>SIAL</a:t>
            </a:r>
            <a:r>
              <a:rPr lang="en-US" b="1" dirty="0"/>
              <a:t> and the most upper of sedimentary rocks called </a:t>
            </a:r>
            <a:r>
              <a:rPr lang="en-US" b="1" dirty="0" smtClean="0"/>
              <a:t>the  </a:t>
            </a:r>
            <a:r>
              <a:rPr lang="en-US" b="1" u="sng" dirty="0" smtClean="0">
                <a:solidFill>
                  <a:srgbClr val="FF0000"/>
                </a:solidFill>
              </a:rPr>
              <a:t>EARTHS’CRUST</a:t>
            </a:r>
            <a:r>
              <a:rPr lang="en-US" b="1" dirty="0" smtClean="0"/>
              <a:t> </a:t>
            </a:r>
            <a:endParaRPr lang="en-US" b="1" dirty="0"/>
          </a:p>
        </p:txBody>
      </p:sp>
    </p:spTree>
    <p:extLst>
      <p:ext uri="{BB962C8B-B14F-4D97-AF65-F5344CB8AC3E}">
        <p14:creationId xmlns:p14="http://schemas.microsoft.com/office/powerpoint/2010/main" xmlns="" val="173599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06862" y="764704"/>
            <a:ext cx="7040457" cy="4968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64977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496944" cy="6322714"/>
          </a:xfrm>
          <a:solidFill>
            <a:srgbClr val="00CCFF"/>
          </a:solidFill>
        </p:spPr>
        <p:txBody>
          <a:bodyPr>
            <a:noAutofit/>
          </a:bodyPr>
          <a:lstStyle/>
          <a:p>
            <a:pPr algn="l"/>
            <a:r>
              <a:rPr lang="en-US" sz="3200" b="1" dirty="0" smtClean="0">
                <a:latin typeface="Times New Roman" panose="02020603050405020304" pitchFamily="18" charset="0"/>
                <a:cs typeface="Times New Roman" panose="02020603050405020304" pitchFamily="18" charset="0"/>
              </a:rPr>
              <a:t>10) The driving force beyond the whole movements is the </a:t>
            </a:r>
            <a:r>
              <a:rPr lang="en-US" sz="3200" b="1" u="sng" dirty="0" smtClean="0">
                <a:solidFill>
                  <a:srgbClr val="FF0000"/>
                </a:solidFill>
                <a:latin typeface="Times New Roman" panose="02020603050405020304" pitchFamily="18" charset="0"/>
                <a:cs typeface="Times New Roman" panose="02020603050405020304" pitchFamily="18" charset="0"/>
              </a:rPr>
              <a:t>Convectional Currents </a:t>
            </a:r>
            <a:r>
              <a:rPr lang="en-US" sz="3200" b="1" dirty="0" smtClean="0">
                <a:latin typeface="Times New Roman" panose="02020603050405020304" pitchFamily="18" charset="0"/>
                <a:cs typeface="Times New Roman" panose="02020603050405020304" pitchFamily="18" charset="0"/>
              </a:rPr>
              <a:t>which are created in the Asthenosphere due to atomic reactions occurring there.</a:t>
            </a:r>
            <a:br>
              <a:rPr lang="en-US" sz="3200" b="1" dirty="0" smtClean="0">
                <a:latin typeface="Times New Roman" panose="02020603050405020304" pitchFamily="18" charset="0"/>
                <a:cs typeface="Times New Roman" panose="02020603050405020304" pitchFamily="18" charset="0"/>
              </a:rPr>
            </a:br>
            <a:r>
              <a:rPr lang="en-US" sz="3200" b="1" dirty="0" smtClean="0">
                <a:latin typeface="Times New Roman" panose="02020603050405020304" pitchFamily="18" charset="0"/>
                <a:cs typeface="Times New Roman" panose="02020603050405020304" pitchFamily="18" charset="0"/>
              </a:rPr>
              <a:t>11) On the boundaries of both the diverging as well as the converging plates, many and complicated geological processes and events are happening (e.g. Earthquakes, volcanism, mountain building, metamorphism, melting &amp; partial melting, rocks’ deformation/folding/faulting/doming ...) </a:t>
            </a:r>
            <a:r>
              <a:rPr lang="en-US" sz="2400" b="1" i="1" dirty="0" smtClean="0">
                <a:solidFill>
                  <a:srgbClr val="7030A0"/>
                </a:solidFill>
                <a:latin typeface="Times New Roman" panose="02020603050405020304" pitchFamily="18" charset="0"/>
                <a:cs typeface="Times New Roman" panose="02020603050405020304" pitchFamily="18" charset="0"/>
              </a:rPr>
              <a:t>…cont.</a:t>
            </a:r>
            <a:endParaRPr lang="en-US" sz="2400" b="1" i="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00954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The Convectional Currents</a:t>
            </a:r>
            <a:endParaRPr lang="en-US" b="1" dirty="0">
              <a:solidFill>
                <a:srgbClr val="FF0000"/>
              </a:solidFill>
            </a:endParaRP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50273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Convectional Currents</a:t>
            </a:r>
            <a:endParaRPr lang="en-US" b="1" dirty="0">
              <a:solidFill>
                <a:srgbClr val="FF0000"/>
              </a:solidFill>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550405" y="1600200"/>
            <a:ext cx="6043189"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41022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10546"/>
          </a:xfrm>
          <a:solidFill>
            <a:srgbClr val="66FFFF"/>
          </a:solidFill>
        </p:spPr>
        <p:txBody>
          <a:bodyPr/>
          <a:lstStyle/>
          <a:p>
            <a:pPr algn="l"/>
            <a:r>
              <a:rPr lang="en-US" b="1" dirty="0" smtClean="0"/>
              <a:t>The heavier one that sinks is called the </a:t>
            </a:r>
            <a:r>
              <a:rPr lang="en-US" b="1" u="sng" dirty="0" smtClean="0">
                <a:solidFill>
                  <a:srgbClr val="FF0000"/>
                </a:solidFill>
              </a:rPr>
              <a:t>SINKING PLATE </a:t>
            </a:r>
            <a:r>
              <a:rPr lang="en-US" b="1" dirty="0" smtClean="0"/>
              <a:t>and the lighter one is called the </a:t>
            </a:r>
            <a:r>
              <a:rPr lang="en-US" b="1" u="sng" dirty="0" smtClean="0">
                <a:solidFill>
                  <a:srgbClr val="FF0000"/>
                </a:solidFill>
              </a:rPr>
              <a:t>HANGING PLATE.</a:t>
            </a:r>
            <a:r>
              <a:rPr lang="en-US" b="1" dirty="0" smtClean="0"/>
              <a:t> The zone where the two plate meet is called the </a:t>
            </a:r>
            <a:r>
              <a:rPr lang="en-US" b="1" u="sng" dirty="0" smtClean="0">
                <a:solidFill>
                  <a:srgbClr val="FF0000"/>
                </a:solidFill>
              </a:rPr>
              <a:t>SUBDUCTION ZONE.</a:t>
            </a:r>
            <a:endParaRPr lang="en-US" b="1" u="sng" dirty="0">
              <a:solidFill>
                <a:srgbClr val="FF0000"/>
              </a:solidFill>
            </a:endParaRPr>
          </a:p>
        </p:txBody>
      </p:sp>
    </p:spTree>
    <p:extLst>
      <p:ext uri="{BB962C8B-B14F-4D97-AF65-F5344CB8AC3E}">
        <p14:creationId xmlns:p14="http://schemas.microsoft.com/office/powerpoint/2010/main" xmlns="" val="193004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1143000"/>
          </a:xfrm>
          <a:solidFill>
            <a:srgbClr val="66FFFF"/>
          </a:solidFill>
        </p:spPr>
        <p:txBody>
          <a:bodyPr>
            <a:noAutofit/>
          </a:bodyPr>
          <a:lstStyle/>
          <a:p>
            <a:pPr algn="l"/>
            <a:r>
              <a:rPr lang="en-US" sz="3200" b="1" dirty="0" smtClean="0">
                <a:solidFill>
                  <a:srgbClr val="FF0000"/>
                </a:solidFill>
                <a:latin typeface="Times New Roman" panose="02020603050405020304" pitchFamily="18" charset="0"/>
                <a:cs typeface="Times New Roman" panose="02020603050405020304" pitchFamily="18" charset="0"/>
              </a:rPr>
              <a:t>A. ON THE CONVERGENT BOUNDARIES:</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79512" y="1600200"/>
            <a:ext cx="8712968" cy="5141168"/>
          </a:xfrm>
        </p:spPr>
        <p:txBody>
          <a:bodyPr/>
          <a:lstStyle/>
          <a:p>
            <a:pPr marL="0" indent="0">
              <a:buNone/>
            </a:pPr>
            <a:r>
              <a:rPr lang="en-US" b="1" dirty="0" smtClean="0"/>
              <a:t>The heavier plate slides below the lighter one with inclination of approx. 45</a:t>
            </a:r>
            <a:r>
              <a:rPr lang="en-US" b="1" baseline="30000" dirty="0" smtClean="0"/>
              <a:t>o</a:t>
            </a:r>
            <a:r>
              <a:rPr lang="en-US" b="1" dirty="0" smtClean="0"/>
              <a:t>and sinks in the </a:t>
            </a:r>
            <a:r>
              <a:rPr lang="en-US" b="1" dirty="0" err="1" smtClean="0"/>
              <a:t>Asthenoshere</a:t>
            </a:r>
            <a:r>
              <a:rPr lang="en-US" b="1" dirty="0" smtClean="0"/>
              <a:t> to melt completely below approx. 700 km. Results: </a:t>
            </a:r>
          </a:p>
          <a:p>
            <a:pPr marL="514350" indent="-514350">
              <a:buAutoNum type="alphaLcParenR"/>
            </a:pPr>
            <a:r>
              <a:rPr lang="en-US" b="1" dirty="0" smtClean="0"/>
              <a:t>At the meeting </a:t>
            </a:r>
          </a:p>
          <a:p>
            <a:pPr marL="0" indent="0">
              <a:buNone/>
            </a:pPr>
            <a:r>
              <a:rPr lang="en-US" b="1" dirty="0" smtClean="0"/>
              <a:t>boundary a deep </a:t>
            </a:r>
          </a:p>
          <a:p>
            <a:pPr marL="0" indent="0">
              <a:buNone/>
            </a:pPr>
            <a:r>
              <a:rPr lang="en-US" b="1" dirty="0" smtClean="0"/>
              <a:t>trench is formed. </a:t>
            </a:r>
          </a:p>
          <a:p>
            <a:pPr marL="0" indent="0">
              <a:buNone/>
            </a:pPr>
            <a:r>
              <a:rPr lang="en-US" sz="2000" b="1" i="1" dirty="0" smtClean="0">
                <a:solidFill>
                  <a:srgbClr val="00CCFF"/>
                </a:solidFill>
              </a:rPr>
              <a:t>                          ……cont.</a:t>
            </a:r>
          </a:p>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707904" y="3501008"/>
            <a:ext cx="5327834" cy="2908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812406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1862" y="1124744"/>
            <a:ext cx="8572048" cy="4824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28605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32656"/>
            <a:ext cx="8229600" cy="6336704"/>
          </a:xfrm>
        </p:spPr>
        <p:txBody>
          <a:bodyPr>
            <a:normAutofit fontScale="90000"/>
          </a:bodyPr>
          <a:lstStyle/>
          <a:p>
            <a:pPr algn="l"/>
            <a:r>
              <a:rPr lang="en-US" sz="3600" b="1" dirty="0" smtClean="0">
                <a:latin typeface="Times New Roman" panose="02020603050405020304" pitchFamily="18" charset="0"/>
                <a:cs typeface="Times New Roman" panose="02020603050405020304" pitchFamily="18" charset="0"/>
              </a:rPr>
              <a:t>b) The minerals’ components of the sinking plate, and in its way to melt in the Asthenosphere,  melt in a gradual rhythmus called “PARTIAL MELTING” [that means minerals with lower melting points melt first &amp; so on…]. This produces magma of lighter composition in weight [= granitic magma]. And due to the high pressure exerted by the collision, this magma intrudes the hanging plate to form a series of a rather rhyolitic volcanoes nearer to the convergent boundary. </a:t>
            </a:r>
            <a:endParaRPr lang="en-US" sz="3600" u="sng" dirty="0">
              <a:solidFill>
                <a:srgbClr val="FF0000"/>
              </a:solidFill>
            </a:endParaRPr>
          </a:p>
        </p:txBody>
      </p:sp>
    </p:spTree>
    <p:extLst>
      <p:ext uri="{BB962C8B-B14F-4D97-AF65-F5344CB8AC3E}">
        <p14:creationId xmlns:p14="http://schemas.microsoft.com/office/powerpoint/2010/main" xmlns="" val="1013062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2F618"/>
          </a:solidFill>
        </p:spPr>
        <p:txBody>
          <a:bodyPr/>
          <a:lstStyle/>
          <a:p>
            <a:r>
              <a:rPr lang="en-US" b="1" dirty="0" smtClean="0">
                <a:latin typeface="Times New Roman" panose="02020603050405020304" pitchFamily="18" charset="0"/>
                <a:cs typeface="Times New Roman" panose="02020603050405020304" pitchFamily="18" charset="0"/>
              </a:rPr>
              <a:t>Continental Drift Hypothesis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925144"/>
          </a:xfrm>
        </p:spPr>
        <p:txBody>
          <a:bodyPr>
            <a:normAutofit fontScale="92500" lnSpcReduction="10000"/>
          </a:bodyPr>
          <a:lstStyle/>
          <a:p>
            <a:pPr marL="0" indent="0">
              <a:buNone/>
            </a:pPr>
            <a:r>
              <a:rPr lang="en-US" b="1" u="sng" dirty="0" smtClean="0">
                <a:solidFill>
                  <a:srgbClr val="FF0000"/>
                </a:solidFill>
              </a:rPr>
              <a:t>WEGENER:</a:t>
            </a:r>
            <a:r>
              <a:rPr lang="en-US" b="1" dirty="0" smtClean="0"/>
              <a:t> A German geologist put</a:t>
            </a:r>
          </a:p>
          <a:p>
            <a:pPr marL="0" indent="0">
              <a:buNone/>
            </a:pPr>
            <a:r>
              <a:rPr lang="en-US" b="1" dirty="0" smtClean="0"/>
              <a:t> this hypothesis in 1912 which says:</a:t>
            </a:r>
          </a:p>
          <a:p>
            <a:pPr marL="0" indent="0">
              <a:buNone/>
            </a:pPr>
            <a:r>
              <a:rPr lang="en-US" b="1" dirty="0" smtClean="0"/>
              <a:t>1- All continents of today were not in </a:t>
            </a:r>
          </a:p>
          <a:p>
            <a:pPr marL="0" indent="0">
              <a:buNone/>
            </a:pPr>
            <a:r>
              <a:rPr lang="en-US" b="1" dirty="0" smtClean="0"/>
              <a:t>their nowadays places.</a:t>
            </a:r>
          </a:p>
          <a:p>
            <a:pPr marL="0" indent="0">
              <a:buNone/>
            </a:pPr>
            <a:r>
              <a:rPr lang="en-US" b="1" dirty="0" smtClean="0"/>
              <a:t>2- Continents have been subjecting to steady movement away from each other.</a:t>
            </a:r>
          </a:p>
          <a:p>
            <a:pPr marL="0" indent="0">
              <a:buNone/>
            </a:pPr>
            <a:r>
              <a:rPr lang="en-US" b="1" dirty="0" smtClean="0"/>
              <a:t>3- According to Wegener: The driving force beyond this continental drift is the Tidal force (Alternate cycling of Low &amp; High tide).</a:t>
            </a:r>
          </a:p>
          <a:p>
            <a:pPr marL="0" indent="0">
              <a:buNone/>
            </a:pPr>
            <a:r>
              <a:rPr lang="en-US" b="1" dirty="0" smtClean="0"/>
              <a:t>4- Wegener said only the Earth crust that moves.</a:t>
            </a:r>
            <a:endParaRPr lang="en-US" b="1" dirty="0"/>
          </a:p>
        </p:txBody>
      </p:sp>
      <p:pic>
        <p:nvPicPr>
          <p:cNvPr id="4" name="Picture 3" descr="https://upload.wikimedia.org/wikipedia/commons/8/87/Alfred_Wegener_1910.jpg"/>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48264" y="1700808"/>
            <a:ext cx="1425878" cy="2016224"/>
          </a:xfrm>
          <a:prstGeom prst="rect">
            <a:avLst/>
          </a:prstGeom>
          <a:noFill/>
          <a:ln>
            <a:noFill/>
          </a:ln>
        </p:spPr>
      </p:pic>
    </p:spTree>
    <p:extLst>
      <p:ext uri="{BB962C8B-B14F-4D97-AF65-F5344CB8AC3E}">
        <p14:creationId xmlns:p14="http://schemas.microsoft.com/office/powerpoint/2010/main" xmlns="" val="4147218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34682"/>
          </a:xfrm>
        </p:spPr>
        <p:txBody>
          <a:bodyPr>
            <a:noAutofit/>
          </a:bodyPr>
          <a:lstStyle/>
          <a:p>
            <a:pPr algn="l"/>
            <a:r>
              <a:rPr lang="en-US" sz="3600" b="1" dirty="0" smtClean="0">
                <a:latin typeface="Times New Roman" panose="02020603050405020304" pitchFamily="18" charset="0"/>
                <a:cs typeface="Times New Roman" panose="02020603050405020304" pitchFamily="18" charset="0"/>
              </a:rPr>
              <a:t>c) As the sinking plate goes deeper, minerals of higher melting points (e.g. </a:t>
            </a:r>
            <a:r>
              <a:rPr lang="en-US" sz="3600" b="1" dirty="0" err="1" smtClean="0">
                <a:latin typeface="Times New Roman" panose="02020603050405020304" pitchFamily="18" charset="0"/>
                <a:cs typeface="Times New Roman" panose="02020603050405020304" pitchFamily="18" charset="0"/>
              </a:rPr>
              <a:t>ferro-magnesian</a:t>
            </a:r>
            <a:r>
              <a:rPr lang="en-US" sz="3600" b="1" dirty="0" smtClean="0">
                <a:latin typeface="Times New Roman" panose="02020603050405020304" pitchFamily="18" charset="0"/>
                <a:cs typeface="Times New Roman" panose="02020603050405020304" pitchFamily="18" charset="0"/>
              </a:rPr>
              <a:t> minerals) start to melt and the magma starts to be more heavier (andesitic first then basaltic). The intruding magma in form of lava over the hanging plate forms</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smtClean="0">
                <a:solidFill>
                  <a:prstClr val="black"/>
                </a:solidFill>
                <a:latin typeface="Times New Roman" panose="02020603050405020304" pitchFamily="18" charset="0"/>
                <a:cs typeface="Times New Roman" panose="02020603050405020304" pitchFamily="18" charset="0"/>
              </a:rPr>
              <a:t>series of volcanoes called </a:t>
            </a:r>
            <a:r>
              <a:rPr lang="en-US" sz="3600" b="1" u="sng" dirty="0">
                <a:solidFill>
                  <a:srgbClr val="FF0000"/>
                </a:solidFill>
                <a:latin typeface="Times New Roman" panose="02020603050405020304" pitchFamily="18" charset="0"/>
                <a:cs typeface="Times New Roman" panose="02020603050405020304" pitchFamily="18" charset="0"/>
              </a:rPr>
              <a:t>“VOLCANIC ARCS</a:t>
            </a:r>
            <a:r>
              <a:rPr lang="en-US" sz="3600" b="1" u="sng" dirty="0" smtClean="0">
                <a:solidFill>
                  <a:srgbClr val="FF0000"/>
                </a:solidFill>
                <a:latin typeface="Times New Roman" panose="02020603050405020304" pitchFamily="18" charset="0"/>
                <a:cs typeface="Times New Roman" panose="02020603050405020304" pitchFamily="18" charset="0"/>
              </a:rPr>
              <a:t>”. </a:t>
            </a:r>
            <a:r>
              <a:rPr lang="en-US" sz="3600" b="1" dirty="0" smtClean="0">
                <a:latin typeface="Times New Roman" panose="02020603050405020304" pitchFamily="18" charset="0"/>
                <a:cs typeface="Times New Roman" panose="02020603050405020304" pitchFamily="18" charset="0"/>
              </a:rPr>
              <a:t>They get to be basaltic (richer in Fe-Mg Minerals) in composition away from the boundary. </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1998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fontScale="90000"/>
          </a:bodyPr>
          <a:lstStyle/>
          <a:p>
            <a:pPr algn="l"/>
            <a:r>
              <a:rPr lang="en-US" b="1" dirty="0" smtClean="0">
                <a:solidFill>
                  <a:srgbClr val="FF0000"/>
                </a:solidFill>
                <a:latin typeface="Times New Roman" panose="02020603050405020304" pitchFamily="18" charset="0"/>
                <a:cs typeface="Times New Roman" panose="02020603050405020304" pitchFamily="18" charset="0"/>
              </a:rPr>
              <a:t>….. Also on the hanging plate:</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The components forming the hanging plate </a:t>
            </a:r>
            <a:r>
              <a:rPr lang="en-US" sz="4000" b="1" i="1" u="sng" dirty="0" smtClean="0">
                <a:solidFill>
                  <a:schemeClr val="accent6">
                    <a:lumMod val="50000"/>
                  </a:schemeClr>
                </a:solidFill>
                <a:latin typeface="Times New Roman" panose="02020603050405020304" pitchFamily="18" charset="0"/>
                <a:cs typeface="Times New Roman" panose="02020603050405020304" pitchFamily="18" charset="0"/>
              </a:rPr>
              <a:t>[which in their upper part are mainly composed of layers of sedimentary rocks], </a:t>
            </a:r>
            <a:r>
              <a:rPr lang="en-US" b="1" dirty="0" smtClean="0">
                <a:latin typeface="Times New Roman" panose="02020603050405020304" pitchFamily="18" charset="0"/>
                <a:cs typeface="Times New Roman" panose="02020603050405020304" pitchFamily="18" charset="0"/>
              </a:rPr>
              <a:t>and</a:t>
            </a:r>
            <a:r>
              <a:rPr lang="en-US" b="1" dirty="0">
                <a:solidFill>
                  <a:prstClr val="black"/>
                </a:solidFill>
                <a:latin typeface="Times New Roman" panose="02020603050405020304" pitchFamily="18" charset="0"/>
                <a:cs typeface="Times New Roman" panose="02020603050405020304" pitchFamily="18" charset="0"/>
              </a:rPr>
              <a:t> </a:t>
            </a:r>
            <a:r>
              <a:rPr lang="en-US" b="1" dirty="0" smtClean="0">
                <a:solidFill>
                  <a:prstClr val="black"/>
                </a:solidFill>
                <a:latin typeface="Times New Roman" panose="02020603050405020304" pitchFamily="18" charset="0"/>
                <a:cs typeface="Times New Roman" panose="02020603050405020304" pitchFamily="18" charset="0"/>
              </a:rPr>
              <a:t>due </a:t>
            </a:r>
            <a:r>
              <a:rPr lang="en-US" b="1" dirty="0">
                <a:solidFill>
                  <a:prstClr val="black"/>
                </a:solidFill>
                <a:latin typeface="Times New Roman" panose="02020603050405020304" pitchFamily="18" charset="0"/>
                <a:cs typeface="Times New Roman" panose="02020603050405020304" pitchFamily="18" charset="0"/>
              </a:rPr>
              <a:t>to the pushing </a:t>
            </a:r>
            <a:r>
              <a:rPr lang="en-US" b="1" dirty="0" smtClean="0">
                <a:solidFill>
                  <a:prstClr val="black"/>
                </a:solidFill>
                <a:latin typeface="Times New Roman" panose="02020603050405020304" pitchFamily="18" charset="0"/>
                <a:cs typeface="Times New Roman" panose="02020603050405020304" pitchFamily="18" charset="0"/>
              </a:rPr>
              <a:t>force exerted, start to fault and fold to form higher areas </a:t>
            </a:r>
            <a:r>
              <a:rPr lang="en-US" b="1" u="sng" dirty="0" smtClean="0">
                <a:solidFill>
                  <a:srgbClr val="FF0000"/>
                </a:solidFill>
                <a:latin typeface="Times New Roman" panose="02020603050405020304" pitchFamily="18" charset="0"/>
                <a:cs typeface="Times New Roman" panose="02020603050405020304" pitchFamily="18" charset="0"/>
              </a:rPr>
              <a:t>[THE MOUNTAINS]</a:t>
            </a:r>
            <a:r>
              <a:rPr lang="en-US" b="1" dirty="0" smtClean="0">
                <a:solidFill>
                  <a:prstClr val="black"/>
                </a:solidFill>
                <a:latin typeface="Times New Roman" panose="02020603050405020304" pitchFamily="18" charset="0"/>
                <a:cs typeface="Times New Roman" panose="02020603050405020304" pitchFamily="18" charset="0"/>
              </a:rPr>
              <a:t> as </a:t>
            </a:r>
            <a:r>
              <a:rPr lang="en-US" b="1" dirty="0" err="1" smtClean="0">
                <a:solidFill>
                  <a:prstClr val="black"/>
                </a:solidFill>
                <a:latin typeface="Times New Roman" panose="02020603050405020304" pitchFamily="18" charset="0"/>
                <a:cs typeface="Times New Roman" panose="02020603050405020304" pitchFamily="18" charset="0"/>
              </a:rPr>
              <a:t>Hemalaya</a:t>
            </a:r>
            <a:r>
              <a:rPr lang="en-US" b="1" dirty="0" smtClean="0">
                <a:solidFill>
                  <a:prstClr val="black"/>
                </a:solidFill>
                <a:latin typeface="Times New Roman" panose="02020603050405020304" pitchFamily="18" charset="0"/>
                <a:cs typeface="Times New Roman" panose="02020603050405020304" pitchFamily="18" charset="0"/>
              </a:rPr>
              <a:t>, Alps, Andes, Anatolia, Oral …. etc.</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51385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5750" y="738188"/>
            <a:ext cx="8572500" cy="5381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28750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568952" cy="5962674"/>
          </a:xfrm>
        </p:spPr>
        <p:txBody>
          <a:bodyPr>
            <a:normAutofit fontScale="90000"/>
          </a:bodyPr>
          <a:lstStyle/>
          <a:p>
            <a:pPr algn="l"/>
            <a:r>
              <a:rPr lang="en-US" b="1" dirty="0" smtClean="0">
                <a:latin typeface="Times New Roman" panose="02020603050405020304" pitchFamily="18" charset="0"/>
                <a:cs typeface="Times New Roman" panose="02020603050405020304" pitchFamily="18" charset="0"/>
              </a:rPr>
              <a:t>Worth to mention is that the sliding of the sinking plate does not happen in a gradual manner but in abrupt way leading to release of immense energy in form of </a:t>
            </a:r>
            <a:r>
              <a:rPr lang="en-US" b="1" u="sng" dirty="0" smtClean="0">
                <a:solidFill>
                  <a:srgbClr val="FF0000"/>
                </a:solidFill>
                <a:latin typeface="Times New Roman" panose="02020603050405020304" pitchFamily="18" charset="0"/>
                <a:cs typeface="Times New Roman" panose="02020603050405020304" pitchFamily="18" charset="0"/>
              </a:rPr>
              <a:t>EARTHQUACKES.</a:t>
            </a:r>
            <a:r>
              <a:rPr lang="en-US" b="1" dirty="0" smtClean="0">
                <a:latin typeface="Times New Roman" panose="02020603050405020304" pitchFamily="18" charset="0"/>
                <a:cs typeface="Times New Roman" panose="02020603050405020304" pitchFamily="18" charset="0"/>
              </a:rPr>
              <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The nearer the release of this energy to the boundary of convergence the more intensive is the Earthquake.</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677802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76350" y="1843088"/>
            <a:ext cx="6591300" cy="31718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75414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47738" y="847725"/>
            <a:ext cx="7248525" cy="5162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30277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14500" y="1885950"/>
            <a:ext cx="5715000" cy="3086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63958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548680"/>
            <a:ext cx="6096000" cy="48245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60609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r>
              <a:rPr lang="en-US" b="1" dirty="0" smtClean="0">
                <a:solidFill>
                  <a:srgbClr val="FF0000"/>
                </a:solidFill>
              </a:rPr>
              <a:t>2. On the Divergent Boundaries:</a:t>
            </a:r>
            <a:endParaRPr lang="en-US" b="1" dirty="0">
              <a:solidFill>
                <a:srgbClr val="FF0000"/>
              </a:solidFill>
            </a:endParaRPr>
          </a:p>
        </p:txBody>
      </p:sp>
      <p:sp>
        <p:nvSpPr>
          <p:cNvPr id="3" name="Content Placeholder 2"/>
          <p:cNvSpPr>
            <a:spLocks noGrp="1"/>
          </p:cNvSpPr>
          <p:nvPr>
            <p:ph idx="1"/>
          </p:nvPr>
        </p:nvSpPr>
        <p:spPr>
          <a:xfrm>
            <a:off x="251520" y="1600200"/>
            <a:ext cx="8640960" cy="4781128"/>
          </a:xfrm>
        </p:spPr>
        <p:txBody>
          <a:bodyPr>
            <a:normAutofit/>
          </a:bodyPr>
          <a:lstStyle/>
          <a:p>
            <a:pPr marL="514350" indent="-514350">
              <a:buAutoNum type="arabicParenR"/>
            </a:pPr>
            <a:r>
              <a:rPr lang="en-US" b="1" dirty="0" smtClean="0"/>
              <a:t>At first, and due to the convectional currents power, immense tensile stress leads to the breaking of one plate into two plates.</a:t>
            </a:r>
          </a:p>
          <a:p>
            <a:pPr marL="514350" indent="-514350">
              <a:buAutoNum type="arabicParenR"/>
            </a:pPr>
            <a:r>
              <a:rPr lang="en-US" b="1" dirty="0" smtClean="0"/>
              <a:t>This breaking resembles an injury in mans’ skin in that the injury itself is deeper than the areas around on both sides &amp; is called a </a:t>
            </a:r>
            <a:r>
              <a:rPr lang="en-US" b="1" u="sng" dirty="0" smtClean="0">
                <a:solidFill>
                  <a:srgbClr val="FF0000"/>
                </a:solidFill>
              </a:rPr>
              <a:t>RIFT</a:t>
            </a:r>
            <a:r>
              <a:rPr lang="en-US" b="1" dirty="0" smtClean="0"/>
              <a:t>. The areas around are subjected to inflation and rise above the areas far around. This inflated area on both sides of the rift is called  a </a:t>
            </a:r>
            <a:r>
              <a:rPr lang="en-US" b="1" u="sng" dirty="0" smtClean="0">
                <a:solidFill>
                  <a:srgbClr val="FF0000"/>
                </a:solidFill>
              </a:rPr>
              <a:t>RIDGE</a:t>
            </a:r>
            <a:r>
              <a:rPr lang="en-US" b="1" dirty="0" smtClean="0"/>
              <a:t>. </a:t>
            </a:r>
            <a:endParaRPr lang="en-US" b="1" dirty="0"/>
          </a:p>
        </p:txBody>
      </p:sp>
    </p:spTree>
    <p:extLst>
      <p:ext uri="{BB962C8B-B14F-4D97-AF65-F5344CB8AC3E}">
        <p14:creationId xmlns:p14="http://schemas.microsoft.com/office/powerpoint/2010/main" xmlns="" val="3079844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a:solidFill>
            <a:srgbClr val="00B0F0"/>
          </a:solidFill>
        </p:spPr>
        <p:txBody>
          <a:bodyPr/>
          <a:lstStyle/>
          <a:p>
            <a:pPr algn="l"/>
            <a:r>
              <a:rPr lang="en-US" b="1" dirty="0" smtClean="0"/>
              <a:t>3- The rift, as well as its ridge are running nonlinear and irregular.</a:t>
            </a:r>
            <a:br>
              <a:rPr lang="en-US" b="1" dirty="0" smtClean="0"/>
            </a:br>
            <a:r>
              <a:rPr lang="en-US" b="1" dirty="0" smtClean="0"/>
              <a:t>4) Along the rift, basaltic magma intrudes out in form of lava pushing the two plates apart forming a new crust </a:t>
            </a:r>
            <a:r>
              <a:rPr lang="en-US" i="1" dirty="0" smtClean="0">
                <a:solidFill>
                  <a:srgbClr val="FF0000"/>
                </a:solidFill>
              </a:rPr>
              <a:t>[this extruded lava resembles the blood that flows out of the injury]. </a:t>
            </a:r>
            <a:endParaRPr lang="en-US" i="1" dirty="0">
              <a:solidFill>
                <a:srgbClr val="FF0000"/>
              </a:solidFill>
            </a:endParaRPr>
          </a:p>
        </p:txBody>
      </p:sp>
    </p:spTree>
    <p:extLst>
      <p:ext uri="{BB962C8B-B14F-4D97-AF65-F5344CB8AC3E}">
        <p14:creationId xmlns:p14="http://schemas.microsoft.com/office/powerpoint/2010/main" xmlns="" val="105070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42F618"/>
          </a:solidFill>
        </p:spPr>
        <p:txBody>
          <a:bodyPr/>
          <a:lstStyle/>
          <a:p>
            <a:r>
              <a:rPr lang="en-US" b="1" dirty="0" smtClean="0">
                <a:latin typeface="Times New Roman" panose="02020603050405020304" pitchFamily="18" charset="0"/>
                <a:cs typeface="Times New Roman" panose="02020603050405020304" pitchFamily="18" charset="0"/>
              </a:rPr>
              <a:t>PLATE TECTONICS THEORY</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925144"/>
          </a:xfrm>
        </p:spPr>
        <p:txBody>
          <a:bodyPr>
            <a:normAutofit fontScale="70000" lnSpcReduction="20000"/>
          </a:bodyPr>
          <a:lstStyle/>
          <a:p>
            <a:pPr marL="0" indent="0">
              <a:buNone/>
            </a:pPr>
            <a:r>
              <a:rPr lang="en-US" sz="4400" b="1" dirty="0" smtClean="0">
                <a:solidFill>
                  <a:srgbClr val="FF0000"/>
                </a:solidFill>
                <a:latin typeface="Times New Roman" panose="02020603050405020304" pitchFamily="18" charset="0"/>
                <a:cs typeface="Times New Roman" panose="02020603050405020304" pitchFamily="18" charset="0"/>
              </a:rPr>
              <a:t>Later on many geologists </a:t>
            </a:r>
            <a:r>
              <a:rPr lang="en-US" sz="4400" b="1" i="1" dirty="0" smtClean="0">
                <a:solidFill>
                  <a:srgbClr val="FF0000"/>
                </a:solidFill>
                <a:latin typeface="Times New Roman" panose="02020603050405020304" pitchFamily="18" charset="0"/>
                <a:cs typeface="Times New Roman" panose="02020603050405020304" pitchFamily="18" charset="0"/>
              </a:rPr>
              <a:t>(among them Wegener himself)</a:t>
            </a:r>
            <a:r>
              <a:rPr lang="en-US" sz="4400" b="1" dirty="0" smtClean="0">
                <a:solidFill>
                  <a:srgbClr val="FF0000"/>
                </a:solidFill>
                <a:latin typeface="Times New Roman" panose="02020603050405020304" pitchFamily="18" charset="0"/>
                <a:cs typeface="Times New Roman" panose="02020603050405020304" pitchFamily="18" charset="0"/>
              </a:rPr>
              <a:t> realized that:</a:t>
            </a:r>
          </a:p>
          <a:p>
            <a:pPr marL="0" indent="0">
              <a:buNone/>
            </a:pPr>
            <a:r>
              <a:rPr lang="en-US" sz="4400" b="1" dirty="0" smtClean="0">
                <a:latin typeface="Times New Roman" panose="02020603050405020304" pitchFamily="18" charset="0"/>
                <a:cs typeface="Times New Roman" panose="02020603050405020304" pitchFamily="18" charset="0"/>
              </a:rPr>
              <a:t>1) Not only the upper thin Earth crust that moves but the whole rigid outer layer of the Earth (both the Lithosphere and what above it “the Earth crust”) moves (= slides over the underlying viscous Asthenosphere). </a:t>
            </a:r>
          </a:p>
          <a:p>
            <a:pPr marL="0" indent="0">
              <a:buNone/>
            </a:pPr>
            <a:r>
              <a:rPr lang="en-US" sz="4400" b="1" dirty="0" smtClean="0">
                <a:latin typeface="Times New Roman" panose="02020603050405020304" pitchFamily="18" charset="0"/>
                <a:cs typeface="Times New Roman" panose="02020603050405020304" pitchFamily="18" charset="0"/>
              </a:rPr>
              <a:t>2) This rigid layer is not fully interconnected but divided into slabs, they named them </a:t>
            </a:r>
            <a:r>
              <a:rPr lang="en-US" sz="4400" b="1" u="sng" dirty="0" smtClean="0">
                <a:solidFill>
                  <a:srgbClr val="FF0000"/>
                </a:solidFill>
                <a:latin typeface="Times New Roman" panose="02020603050405020304" pitchFamily="18" charset="0"/>
                <a:cs typeface="Times New Roman" panose="02020603050405020304" pitchFamily="18" charset="0"/>
              </a:rPr>
              <a:t>PLATES</a:t>
            </a:r>
            <a:r>
              <a:rPr lang="en-US" sz="4400" b="1" dirty="0" smtClean="0">
                <a:latin typeface="Times New Roman" panose="02020603050405020304" pitchFamily="18" charset="0"/>
                <a:cs typeface="Times New Roman" panose="02020603050405020304" pitchFamily="18" charset="0"/>
              </a:rPr>
              <a:t>.</a:t>
            </a:r>
          </a:p>
          <a:p>
            <a:pPr marL="0" indent="0">
              <a:buNone/>
            </a:pPr>
            <a:r>
              <a:rPr lang="en-US" sz="4400" b="1" dirty="0" smtClean="0">
                <a:latin typeface="Times New Roman" panose="02020603050405020304" pitchFamily="18" charset="0"/>
                <a:cs typeface="Times New Roman" panose="02020603050405020304" pitchFamily="18" charset="0"/>
              </a:rPr>
              <a:t>3) A plate (or a slab) may be totally composed of a continent, ocean or both.    </a:t>
            </a:r>
            <a:r>
              <a:rPr lang="en-US" sz="2600" b="1" i="1" dirty="0" smtClean="0">
                <a:solidFill>
                  <a:srgbClr val="00CCFF"/>
                </a:solidFill>
                <a:latin typeface="Times New Roman" panose="02020603050405020304" pitchFamily="18" charset="0"/>
                <a:cs typeface="Times New Roman" panose="02020603050405020304" pitchFamily="18" charset="0"/>
              </a:rPr>
              <a:t>……cont.  </a:t>
            </a:r>
            <a:endParaRPr lang="en-US" sz="2600" b="1" i="1" dirty="0">
              <a:solidFill>
                <a:srgbClr val="00CC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02955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62674"/>
          </a:xfrm>
          <a:solidFill>
            <a:srgbClr val="00B0F0"/>
          </a:solidFill>
        </p:spPr>
        <p:txBody>
          <a:bodyPr>
            <a:normAutofit fontScale="90000"/>
          </a:bodyPr>
          <a:lstStyle/>
          <a:p>
            <a:pPr algn="l"/>
            <a:r>
              <a:rPr lang="en-US" b="1" dirty="0" smtClean="0"/>
              <a:t>5- The divergence of the two plates is a continuous action but the  extrusion of lava happens sometimes in pulses creating Earthquakes of medium scale. </a:t>
            </a:r>
            <a:br>
              <a:rPr lang="en-US" b="1" dirty="0" smtClean="0"/>
            </a:br>
            <a:r>
              <a:rPr lang="en-US" b="1" dirty="0" smtClean="0"/>
              <a:t>6- By time the rift deepens more and more and sea water intrudes the area forming a longitudinal sea that with time becomes an ocean; examples: the Atlantic Ocean &amp; the Red Sea…. </a:t>
            </a:r>
            <a:endParaRPr lang="en-US" b="1" dirty="0"/>
          </a:p>
        </p:txBody>
      </p:sp>
    </p:spTree>
    <p:extLst>
      <p:ext uri="{BB962C8B-B14F-4D97-AF65-F5344CB8AC3E}">
        <p14:creationId xmlns:p14="http://schemas.microsoft.com/office/powerpoint/2010/main" xmlns="" val="3817624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43608" y="1628800"/>
            <a:ext cx="6180114" cy="36133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304613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62038" y="571500"/>
            <a:ext cx="7019925" cy="571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72742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نتيجة بحث الصور عن حركة الصفائح التكتونية"/>
          <p:cNvPicPr/>
          <p:nvPr/>
        </p:nvPicPr>
        <p:blipFill>
          <a:blip r:embed="rId2"/>
          <a:srcRect/>
          <a:stretch>
            <a:fillRect/>
          </a:stretch>
        </p:blipFill>
        <p:spPr bwMode="auto">
          <a:xfrm>
            <a:off x="1214414" y="357166"/>
            <a:ext cx="6858047" cy="600076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27784" y="305053"/>
            <a:ext cx="4176464" cy="61418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97925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31640" y="332656"/>
            <a:ext cx="6285904" cy="60494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465912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652120" y="692696"/>
            <a:ext cx="2686050" cy="197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9552" y="1052736"/>
            <a:ext cx="4133850" cy="4419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76056" y="2780928"/>
            <a:ext cx="2619375" cy="3600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774685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9592" y="1124744"/>
            <a:ext cx="7452320" cy="47938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407956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07704" y="692696"/>
            <a:ext cx="5616624" cy="5737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898719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979712" y="1268760"/>
            <a:ext cx="4959622" cy="501457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12797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569" y="1052736"/>
            <a:ext cx="7671008" cy="5232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968547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1143000"/>
          </a:xfrm>
          <a:solidFill>
            <a:srgbClr val="66FFFF"/>
          </a:solidFill>
        </p:spPr>
        <p:txBody>
          <a:bodyPr>
            <a:noAutofit/>
          </a:bodyPr>
          <a:lstStyle/>
          <a:p>
            <a:r>
              <a:rPr lang="en-US" sz="3800" b="1" dirty="0" smtClean="0">
                <a:latin typeface="Times New Roman" panose="02020603050405020304" pitchFamily="18" charset="0"/>
                <a:cs typeface="Times New Roman" panose="02020603050405020304" pitchFamily="18" charset="0"/>
              </a:rPr>
              <a:t>EVIDENCES PRO PLATE TECTONIC THEORY</a:t>
            </a:r>
            <a:endParaRPr lang="en-US" sz="3800"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51520" y="1484784"/>
            <a:ext cx="8640960" cy="5112568"/>
          </a:xfrm>
        </p:spPr>
        <p:txBody>
          <a:bodyPr/>
          <a:lstStyle/>
          <a:p>
            <a:pPr marL="0" indent="0">
              <a:buNone/>
            </a:pPr>
            <a:r>
              <a:rPr lang="en-US" b="1" dirty="0" smtClean="0"/>
              <a:t>1) </a:t>
            </a:r>
            <a:r>
              <a:rPr lang="en-US" b="1" dirty="0" smtClean="0">
                <a:latin typeface="Times New Roman" panose="02020603050405020304" pitchFamily="18" charset="0"/>
                <a:cs typeface="Times New Roman" panose="02020603050405020304" pitchFamily="18" charset="0"/>
              </a:rPr>
              <a:t>The fitting between the eastern coast line of South America/North America and the western coast line of Africa/ Europe. Max. fitting at -800m below</a:t>
            </a:r>
          </a:p>
          <a:p>
            <a:pPr marL="0" indent="0">
              <a:buNone/>
            </a:pPr>
            <a:r>
              <a:rPr lang="en-US" b="1" dirty="0" smtClean="0">
                <a:latin typeface="Times New Roman" panose="02020603050405020304" pitchFamily="18" charset="0"/>
                <a:cs typeface="Times New Roman" panose="02020603050405020304" pitchFamily="18" charset="0"/>
              </a:rPr>
              <a:t>Sea level.</a:t>
            </a:r>
          </a:p>
          <a:p>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83768" y="3212976"/>
            <a:ext cx="6166519" cy="28948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652528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66FFFF"/>
          </a:solidFill>
        </p:spPr>
        <p:txBody>
          <a:bodyPr/>
          <a:lstStyle/>
          <a:p>
            <a:r>
              <a:rPr lang="en-US" b="1" dirty="0" smtClean="0">
                <a:solidFill>
                  <a:srgbClr val="FF0000"/>
                </a:solidFill>
              </a:rPr>
              <a:t>Earth before 300 Million Years ago</a:t>
            </a:r>
            <a:endParaRPr lang="en-US" b="1" dirty="0">
              <a:solidFill>
                <a:srgbClr val="FF0000"/>
              </a:solidFill>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259632" y="1844824"/>
            <a:ext cx="7212381" cy="37325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19709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938338"/>
          </a:xfrm>
        </p:spPr>
        <p:txBody>
          <a:bodyPr>
            <a:normAutofit fontScale="90000"/>
          </a:bodyPr>
          <a:lstStyle/>
          <a:p>
            <a:r>
              <a:rPr lang="en-US" b="1" dirty="0"/>
              <a:t>Prior to this </a:t>
            </a:r>
            <a:r>
              <a:rPr lang="en-US" b="1" dirty="0" smtClean="0"/>
              <a:t>splitting [before 250 Million years ago], </a:t>
            </a:r>
            <a:r>
              <a:rPr lang="en-US" b="1" dirty="0"/>
              <a:t>scientists say: The whole </a:t>
            </a:r>
            <a:r>
              <a:rPr lang="en-US" b="1" dirty="0" smtClean="0"/>
              <a:t>land </a:t>
            </a:r>
            <a:r>
              <a:rPr lang="en-US" b="1" dirty="0"/>
              <a:t>was one continent called “</a:t>
            </a:r>
            <a:r>
              <a:rPr lang="en-US" b="1" u="sng" dirty="0">
                <a:solidFill>
                  <a:srgbClr val="FF0000"/>
                </a:solidFill>
              </a:rPr>
              <a:t>PANGEA</a:t>
            </a:r>
            <a:r>
              <a:rPr lang="en-US" b="1" u="sng" dirty="0" smtClean="0">
                <a:solidFill>
                  <a:srgbClr val="FF0000"/>
                </a:solidFill>
              </a:rPr>
              <a:t>” </a:t>
            </a:r>
            <a:r>
              <a:rPr lang="en-US" b="1" dirty="0" smtClean="0"/>
              <a:t>surrounded by water of the super ocean named “</a:t>
            </a:r>
            <a:r>
              <a:rPr lang="en-US" b="1" u="sng" dirty="0" smtClean="0">
                <a:solidFill>
                  <a:srgbClr val="FF0000"/>
                </a:solidFill>
              </a:rPr>
              <a:t>TETHYS”</a:t>
            </a:r>
            <a:r>
              <a:rPr lang="en-US" b="1" dirty="0" smtClean="0"/>
              <a:t> </a:t>
            </a:r>
            <a:endParaRPr lang="en-US"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555776" y="3284984"/>
            <a:ext cx="4011516" cy="3188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43412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62274"/>
          </a:xfrm>
        </p:spPr>
        <p:txBody>
          <a:bodyPr>
            <a:normAutofit/>
          </a:bodyPr>
          <a:lstStyle/>
          <a:p>
            <a:pPr algn="l"/>
            <a:r>
              <a:rPr lang="en-US" b="1" dirty="0" smtClean="0"/>
              <a:t>180 Million years ago: The splitting and drifting away from each other continued with time </a:t>
            </a:r>
            <a:endParaRPr lang="en-US" b="1"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771800" y="2924944"/>
            <a:ext cx="3343275" cy="3248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277725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135 Million years ago</a:t>
            </a:r>
            <a:endParaRPr lang="en-US" dirty="0"/>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928937" y="2239169"/>
            <a:ext cx="3286125" cy="3248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439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Nowadays Earth: Land &amp; Sea</a:t>
            </a:r>
            <a:endParaRPr lang="en-US"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310357" y="2207974"/>
            <a:ext cx="6523285" cy="33104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5198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a:solidFill>
            <a:srgbClr val="66FFFF"/>
          </a:solidFill>
        </p:spPr>
        <p:txBody>
          <a:bodyPr>
            <a:normAutofit fontScale="90000"/>
          </a:bodyPr>
          <a:lstStyle/>
          <a:p>
            <a:r>
              <a:rPr lang="en-US" b="1" dirty="0" smtClean="0"/>
              <a:t>2- Fossil Evidence:</a:t>
            </a:r>
            <a:endParaRPr lang="en-US" b="1" dirty="0"/>
          </a:p>
        </p:txBody>
      </p:sp>
      <p:sp>
        <p:nvSpPr>
          <p:cNvPr id="3" name="Content Placeholder 2"/>
          <p:cNvSpPr>
            <a:spLocks noGrp="1"/>
          </p:cNvSpPr>
          <p:nvPr>
            <p:ph idx="1"/>
          </p:nvPr>
        </p:nvSpPr>
        <p:spPr>
          <a:xfrm>
            <a:off x="457200" y="1052736"/>
            <a:ext cx="8507288" cy="5688632"/>
          </a:xfrm>
        </p:spPr>
        <p:txBody>
          <a:bodyPr/>
          <a:lstStyle/>
          <a:p>
            <a:r>
              <a:rPr lang="en-US" b="1" dirty="0" smtClean="0"/>
              <a:t>Remains of many similar terrestrial fossil species were found in old rocks on eastern coast of South America &amp; western coast of Africa; especially that of the in fresh water lived </a:t>
            </a:r>
            <a:r>
              <a:rPr lang="en-US" b="1" i="1" u="sng" dirty="0" err="1" smtClean="0">
                <a:solidFill>
                  <a:srgbClr val="FF0000"/>
                </a:solidFill>
              </a:rPr>
              <a:t>Mesosaurus</a:t>
            </a:r>
            <a:r>
              <a:rPr lang="en-US" b="1" i="1" u="sng" dirty="0" smtClean="0">
                <a:solidFill>
                  <a:srgbClr val="FF0000"/>
                </a:solidFill>
              </a:rPr>
              <a:t> sp</a:t>
            </a:r>
            <a:r>
              <a:rPr lang="en-US" b="1" dirty="0" smtClean="0"/>
              <a:t>.</a:t>
            </a:r>
            <a:r>
              <a:rPr lang="en-US" dirty="0" smtClean="0"/>
              <a:t>  </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403648" y="3501008"/>
            <a:ext cx="6720179" cy="3180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23363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864096"/>
          </a:xfrm>
          <a:solidFill>
            <a:srgbClr val="66FFFF"/>
          </a:solidFill>
        </p:spPr>
        <p:txBody>
          <a:bodyPr>
            <a:normAutofit fontScale="90000"/>
          </a:bodyPr>
          <a:lstStyle/>
          <a:p>
            <a:r>
              <a:rPr lang="en-US" dirty="0" smtClean="0"/>
              <a:t>3- </a:t>
            </a:r>
            <a:r>
              <a:rPr lang="en-US" b="1" dirty="0" smtClean="0"/>
              <a:t>Rock types and successions evidence</a:t>
            </a:r>
            <a:endParaRPr lang="en-US" b="1" dirty="0"/>
          </a:p>
        </p:txBody>
      </p:sp>
      <p:sp>
        <p:nvSpPr>
          <p:cNvPr id="3" name="Content Placeholder 2"/>
          <p:cNvSpPr>
            <a:spLocks noGrp="1"/>
          </p:cNvSpPr>
          <p:nvPr>
            <p:ph idx="1"/>
          </p:nvPr>
        </p:nvSpPr>
        <p:spPr>
          <a:xfrm>
            <a:off x="251520" y="1052736"/>
            <a:ext cx="8640960" cy="5688632"/>
          </a:xfrm>
        </p:spPr>
        <p:txBody>
          <a:bodyPr/>
          <a:lstStyle/>
          <a:p>
            <a:r>
              <a:rPr lang="en-US" b="1" dirty="0" smtClean="0"/>
              <a:t>On both sides of the Atlantic Ocean, similar rock types with their detailed components and approx. similar thicknesses were found:</a:t>
            </a:r>
            <a:endParaRPr lang="en-US"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76807" y="2522064"/>
            <a:ext cx="5803506" cy="43359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163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rmAutofit fontScale="90000"/>
          </a:bodyPr>
          <a:lstStyle/>
          <a:p>
            <a:pPr algn="l"/>
            <a:r>
              <a:rPr lang="en-US" b="1" dirty="0"/>
              <a:t>4. Environmental evidence: </a:t>
            </a:r>
            <a:r>
              <a:rPr lang="en-US" b="1" dirty="0" smtClean="0"/>
              <a:t>Rock types </a:t>
            </a:r>
            <a:r>
              <a:rPr lang="en-US" b="1" dirty="0"/>
              <a:t>indicate certain environmental conditions under which they were deposited or formed; these </a:t>
            </a:r>
            <a:r>
              <a:rPr lang="en-US" b="1" dirty="0" smtClean="0"/>
              <a:t>paleo-environments </a:t>
            </a:r>
            <a:r>
              <a:rPr lang="en-US" b="1" dirty="0"/>
              <a:t>were found similar </a:t>
            </a:r>
            <a:r>
              <a:rPr lang="en-US" b="1" dirty="0" smtClean="0"/>
              <a:t>in southern parts of many continents. </a:t>
            </a:r>
            <a:r>
              <a:rPr lang="en-US" b="1" dirty="0"/>
              <a:t>One significant rock type is the rock </a:t>
            </a:r>
            <a:r>
              <a:rPr lang="en-US" b="1" u="sng" dirty="0">
                <a:solidFill>
                  <a:srgbClr val="FF0000"/>
                </a:solidFill>
              </a:rPr>
              <a:t>“TILL” </a:t>
            </a:r>
            <a:r>
              <a:rPr lang="en-US" b="1" dirty="0"/>
              <a:t>which indicates glaciation climate. </a:t>
            </a:r>
          </a:p>
        </p:txBody>
      </p:sp>
    </p:spTree>
    <p:extLst>
      <p:ext uri="{BB962C8B-B14F-4D97-AF65-F5344CB8AC3E}">
        <p14:creationId xmlns:p14="http://schemas.microsoft.com/office/powerpoint/2010/main" xmlns="" val="3869586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13466" y="980728"/>
            <a:ext cx="6714987" cy="51125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53479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نتيجة بحث الصور عن ‪Plate tectonics‬‏"/>
          <p:cNvPicPr/>
          <p:nvPr/>
        </p:nvPicPr>
        <p:blipFill>
          <a:blip r:embed="rId2"/>
          <a:srcRect/>
          <a:stretch>
            <a:fillRect/>
          </a:stretch>
        </p:blipFill>
        <p:spPr bwMode="auto">
          <a:xfrm>
            <a:off x="1785918" y="1357298"/>
            <a:ext cx="5967436" cy="3648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78698"/>
          </a:xfrm>
          <a:solidFill>
            <a:srgbClr val="66FFFF"/>
          </a:solidFill>
        </p:spPr>
        <p:txBody>
          <a:bodyPr>
            <a:normAutofit fontScale="90000"/>
          </a:bodyPr>
          <a:lstStyle/>
          <a:p>
            <a:pPr algn="l"/>
            <a:r>
              <a:rPr lang="en-US" b="1" dirty="0">
                <a:latin typeface="Times New Roman" panose="02020603050405020304" pitchFamily="18" charset="0"/>
                <a:cs typeface="Times New Roman" panose="02020603050405020304" pitchFamily="18" charset="0"/>
              </a:rPr>
              <a:t>5- </a:t>
            </a:r>
            <a:r>
              <a:rPr lang="en-US" b="1" u="sng" dirty="0">
                <a:solidFill>
                  <a:srgbClr val="FF0000"/>
                </a:solidFill>
                <a:latin typeface="Times New Roman" panose="02020603050405020304" pitchFamily="18" charset="0"/>
                <a:cs typeface="Times New Roman" panose="02020603050405020304" pitchFamily="18" charset="0"/>
              </a:rPr>
              <a:t>Paleomagnetism Evidence: </a:t>
            </a:r>
            <a:r>
              <a:rPr lang="en-US" b="1" dirty="0">
                <a:latin typeface="Times New Roman" panose="02020603050405020304" pitchFamily="18" charset="0"/>
                <a:cs typeface="Times New Roman" panose="02020603050405020304" pitchFamily="18" charset="0"/>
              </a:rPr>
              <a:t>As </a:t>
            </a:r>
            <a:r>
              <a:rPr lang="en-US" b="1" dirty="0" smtClean="0">
                <a:latin typeface="Times New Roman" panose="02020603050405020304" pitchFamily="18" charset="0"/>
                <a:cs typeface="Times New Roman" panose="02020603050405020304" pitchFamily="18" charset="0"/>
              </a:rPr>
              <a:t>a scientific fact; our Earth nowadays has a + North magnetic pole and a – South magnetic pole with certain intensity. This was not the case always. Scientists detected that our Earths’ magnetic intensity had lost &gt; 5% of its intensity in the last century and the loss is going on until the intensity will reach a zero Gauss.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7903456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521824" cy="6466731"/>
          </a:xfrm>
        </p:spPr>
        <p:txBody>
          <a:bodyPr/>
          <a:lstStyle/>
          <a:p>
            <a:pPr algn="l"/>
            <a:r>
              <a:rPr lang="en-US" b="1" dirty="0" smtClean="0"/>
              <a:t>Then the intensity of both poles will start to grow up but with changing sign; the – will regrow as + and the + will regrow as – like a balance game. This phenomenon is called </a:t>
            </a:r>
            <a:r>
              <a:rPr lang="en-US" b="1" dirty="0" smtClean="0">
                <a:solidFill>
                  <a:srgbClr val="FF0000"/>
                </a:solidFill>
              </a:rPr>
              <a:t>Magnetic </a:t>
            </a:r>
            <a:br>
              <a:rPr lang="en-US" b="1" dirty="0" smtClean="0">
                <a:solidFill>
                  <a:srgbClr val="FF0000"/>
                </a:solidFill>
              </a:rPr>
            </a:br>
            <a:r>
              <a:rPr lang="en-US" b="1" dirty="0" smtClean="0">
                <a:solidFill>
                  <a:srgbClr val="FF0000"/>
                </a:solidFill>
              </a:rPr>
              <a:t>Reversals</a:t>
            </a:r>
            <a:r>
              <a:rPr lang="ar-SA" b="1" dirty="0" smtClean="0">
                <a:solidFill>
                  <a:srgbClr val="FF0000"/>
                </a:solidFill>
              </a:rPr>
              <a:t/>
            </a:r>
            <a:br>
              <a:rPr lang="ar-SA" b="1" dirty="0" smtClean="0">
                <a:solidFill>
                  <a:srgbClr val="FF0000"/>
                </a:solidFill>
              </a:rPr>
            </a:br>
            <a:endParaRPr lang="en-US" b="1" dirty="0">
              <a:solidFill>
                <a:srgbClr val="FF0000"/>
              </a:solidFill>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4221088"/>
            <a:ext cx="3708412" cy="253883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81410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50706"/>
          </a:xfrm>
        </p:spPr>
        <p:txBody>
          <a:bodyPr>
            <a:noAutofit/>
          </a:bodyPr>
          <a:lstStyle/>
          <a:p>
            <a:pPr algn="l"/>
            <a:r>
              <a:rPr lang="en-US" sz="3600" b="1" dirty="0" smtClean="0">
                <a:solidFill>
                  <a:srgbClr val="FF0000"/>
                </a:solidFill>
              </a:rPr>
              <a:t>What has this to do with Plate Tectonics?</a:t>
            </a:r>
            <a:br>
              <a:rPr lang="en-US" sz="3600" b="1" dirty="0" smtClean="0">
                <a:solidFill>
                  <a:srgbClr val="FF0000"/>
                </a:solidFill>
              </a:rPr>
            </a:br>
            <a:r>
              <a:rPr lang="en-US" sz="3800" b="1" dirty="0" smtClean="0"/>
              <a:t> </a:t>
            </a:r>
            <a:r>
              <a:rPr lang="en-US" sz="3800" b="1" u="sng" dirty="0" smtClean="0">
                <a:solidFill>
                  <a:srgbClr val="009900"/>
                </a:solidFill>
              </a:rPr>
              <a:t>Answer:</a:t>
            </a:r>
            <a:r>
              <a:rPr lang="en-US" sz="3800" b="1" dirty="0" smtClean="0">
                <a:solidFill>
                  <a:srgbClr val="009900"/>
                </a:solidFill>
              </a:rPr>
              <a:t>  </a:t>
            </a:r>
            <a:r>
              <a:rPr lang="en-US" sz="3800" b="1" dirty="0" smtClean="0"/>
              <a:t>Nowadays we have many active volcanoes that extrude basaltic magma rich in ferrous minerals. These minerals once start to quench on Earth surface and </a:t>
            </a:r>
            <a:r>
              <a:rPr lang="en-US" sz="3800" b="1" dirty="0"/>
              <a:t>below </a:t>
            </a:r>
            <a:r>
              <a:rPr lang="en-US" sz="3800" b="1" dirty="0" smtClean="0"/>
              <a:t>770 </a:t>
            </a:r>
            <a:r>
              <a:rPr lang="en-US" sz="3800" b="1" dirty="0"/>
              <a:t>C</a:t>
            </a:r>
            <a:r>
              <a:rPr lang="en-US" sz="3800" b="1" baseline="30000" dirty="0"/>
              <a:t>o</a:t>
            </a:r>
            <a:r>
              <a:rPr lang="en-US" sz="3800" b="1" dirty="0"/>
              <a:t>? </a:t>
            </a:r>
            <a:r>
              <a:rPr lang="en-US" sz="3200" b="1" i="1" dirty="0" smtClean="0">
                <a:solidFill>
                  <a:srgbClr val="FF0000"/>
                </a:solidFill>
              </a:rPr>
              <a:t>[The degree above which magnet looses its magnetism],</a:t>
            </a:r>
            <a:r>
              <a:rPr lang="en-US" sz="3800" b="1" dirty="0" smtClean="0"/>
              <a:t> they arrange themselves parallel to the recent magnetic field [+ North &amp; - South].</a:t>
            </a:r>
            <a:endParaRPr lang="en-US" sz="3800" b="1" baseline="30000" dirty="0"/>
          </a:p>
        </p:txBody>
      </p:sp>
    </p:spTree>
    <p:extLst>
      <p:ext uri="{BB962C8B-B14F-4D97-AF65-F5344CB8AC3E}">
        <p14:creationId xmlns:p14="http://schemas.microsoft.com/office/powerpoint/2010/main" xmlns="" val="21400875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6250706"/>
          </a:xfrm>
          <a:solidFill>
            <a:srgbClr val="66FFFF"/>
          </a:solidFill>
        </p:spPr>
        <p:txBody>
          <a:bodyPr>
            <a:normAutofit/>
          </a:bodyPr>
          <a:lstStyle/>
          <a:p>
            <a:pPr algn="l"/>
            <a:r>
              <a:rPr lang="en-US" sz="4800" b="1" dirty="0" smtClean="0"/>
              <a:t>As we know, the most areas that extrude basaltic lava are the rift areas. So going apart from any rift on both sides, we meet basaltic flows symmetrical in their </a:t>
            </a:r>
            <a:r>
              <a:rPr lang="en-US" sz="4800" b="1" u="sng" dirty="0" smtClean="0"/>
              <a:t>polarity</a:t>
            </a:r>
            <a:r>
              <a:rPr lang="en-US" sz="4800" b="1" dirty="0" smtClean="0"/>
              <a:t>, </a:t>
            </a:r>
            <a:r>
              <a:rPr lang="en-US" sz="4800" b="1" u="sng" dirty="0" smtClean="0"/>
              <a:t>arrangement</a:t>
            </a:r>
            <a:r>
              <a:rPr lang="en-US" sz="4800" b="1" dirty="0" smtClean="0"/>
              <a:t> and </a:t>
            </a:r>
            <a:r>
              <a:rPr lang="en-US" sz="4800" b="1" u="sng" dirty="0" smtClean="0"/>
              <a:t>age</a:t>
            </a:r>
            <a:r>
              <a:rPr lang="en-US" sz="4800" b="1" dirty="0" smtClean="0"/>
              <a:t> on both sides. </a:t>
            </a:r>
            <a:endParaRPr lang="en-US" sz="4800" b="1" dirty="0"/>
          </a:p>
        </p:txBody>
      </p:sp>
    </p:spTree>
    <p:extLst>
      <p:ext uri="{BB962C8B-B14F-4D97-AF65-F5344CB8AC3E}">
        <p14:creationId xmlns:p14="http://schemas.microsoft.com/office/powerpoint/2010/main" xmlns="" val="17580566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392238" y="884238"/>
            <a:ext cx="6357937" cy="4999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394811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760" y="1052736"/>
            <a:ext cx="5101356" cy="45439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83662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b="1" dirty="0" smtClean="0">
                <a:solidFill>
                  <a:srgbClr val="FF0000"/>
                </a:solidFill>
              </a:rPr>
              <a:t>Polar Wandering Phenomenon: </a:t>
            </a:r>
            <a:endParaRPr lang="en-US" b="1" dirty="0">
              <a:solidFill>
                <a:srgbClr val="FF0000"/>
              </a:solidFill>
            </a:endParaRPr>
          </a:p>
        </p:txBody>
      </p:sp>
      <p:sp>
        <p:nvSpPr>
          <p:cNvPr id="3" name="Content Placeholder 2"/>
          <p:cNvSpPr>
            <a:spLocks noGrp="1"/>
          </p:cNvSpPr>
          <p:nvPr>
            <p:ph idx="1"/>
          </p:nvPr>
        </p:nvSpPr>
        <p:spPr>
          <a:xfrm>
            <a:off x="251520" y="1600200"/>
            <a:ext cx="8712968" cy="4997152"/>
          </a:xfrm>
        </p:spPr>
        <p:txBody>
          <a:bodyPr>
            <a:normAutofit fontScale="25000" lnSpcReduction="20000"/>
          </a:bodyPr>
          <a:lstStyle/>
          <a:p>
            <a:pPr marL="0" indent="0">
              <a:lnSpc>
                <a:spcPct val="120000"/>
              </a:lnSpc>
              <a:buNone/>
            </a:pPr>
            <a:r>
              <a:rPr lang="en-US" sz="12300" b="1" dirty="0" smtClean="0">
                <a:latin typeface="Times New Roman" panose="02020603050405020304" pitchFamily="18" charset="0"/>
                <a:cs typeface="Times New Roman" panose="02020603050405020304" pitchFamily="18" charset="0"/>
              </a:rPr>
              <a:t>Magnetic poles are stationary always. When ferrous minerals in basalts were extruded in old times, these minerals arranged themselves in accordance with the Earths’ polarity at that time. Observing many extrusions on Earth surface of same age but with different directions’ orientations means only one thing: </a:t>
            </a:r>
          </a:p>
          <a:p>
            <a:pPr marL="0" indent="0">
              <a:buNone/>
            </a:pPr>
            <a:r>
              <a:rPr lang="en-US" sz="11000" b="1" i="1" u="sng" dirty="0" smtClean="0">
                <a:solidFill>
                  <a:srgbClr val="FF0000"/>
                </a:solidFill>
                <a:latin typeface="Times New Roman" panose="02020603050405020304" pitchFamily="18" charset="0"/>
                <a:cs typeface="Times New Roman" panose="02020603050405020304" pitchFamily="18" charset="0"/>
              </a:rPr>
              <a:t>“The poles were not wandering but the plates did”. </a:t>
            </a:r>
          </a:p>
          <a:p>
            <a:pPr marL="0" indent="0">
              <a:buNone/>
            </a:pPr>
            <a:r>
              <a:rPr lang="en-US" sz="4400" b="1" dirty="0" smtClean="0"/>
              <a:t>    </a:t>
            </a:r>
            <a:endParaRPr lang="en-US" sz="4400" b="1" dirty="0"/>
          </a:p>
        </p:txBody>
      </p:sp>
    </p:spTree>
    <p:extLst>
      <p:ext uri="{BB962C8B-B14F-4D97-AF65-F5344CB8AC3E}">
        <p14:creationId xmlns:p14="http://schemas.microsoft.com/office/powerpoint/2010/main" xmlns="" val="12305061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22714"/>
          </a:xfrm>
          <a:noFill/>
        </p:spPr>
        <p:txBody>
          <a:bodyPr>
            <a:normAutofit/>
          </a:bodyPr>
          <a:lstStyle/>
          <a:p>
            <a:pPr algn="l"/>
            <a:r>
              <a:rPr lang="en-US" sz="3800" b="1" dirty="0" smtClean="0"/>
              <a:t>Also studying the directions’ orientation of ferrous minerals in basaltic extrusions of different ages over one plate; scientists found that each extrusion shows certain direction different from the other. This observation also means that this plate on which all these basaltic extrusions occurred itself has been moving thru time not the Earths’ poles.  </a:t>
            </a:r>
            <a:endParaRPr lang="en-US" sz="3800" b="1" dirty="0"/>
          </a:p>
        </p:txBody>
      </p:sp>
    </p:spTree>
    <p:extLst>
      <p:ext uri="{BB962C8B-B14F-4D97-AF65-F5344CB8AC3E}">
        <p14:creationId xmlns:p14="http://schemas.microsoft.com/office/powerpoint/2010/main" xmlns="" val="3788184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20000"/>
              <a:lumOff val="80000"/>
            </a:schemeClr>
          </a:solidFill>
        </p:spPr>
        <p:txBody>
          <a:bodyPr/>
          <a:lstStyle/>
          <a:p>
            <a:r>
              <a:rPr lang="en-US" dirty="0" smtClean="0">
                <a:latin typeface="Times New Roman" panose="02020603050405020304" pitchFamily="18" charset="0"/>
                <a:cs typeface="Times New Roman" panose="02020603050405020304" pitchFamily="18" charset="0"/>
              </a:rPr>
              <a:t>POLAR WANDERING↓</a:t>
            </a:r>
            <a:endParaRPr lang="en-US"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2324501" y="1600200"/>
            <a:ext cx="4494998"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59357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1143000"/>
          </a:xfrm>
          <a:solidFill>
            <a:schemeClr val="accent1">
              <a:lumMod val="40000"/>
              <a:lumOff val="60000"/>
            </a:schemeClr>
          </a:solidFill>
        </p:spPr>
        <p:txBody>
          <a:bodyPr>
            <a:normAutofit fontScale="90000"/>
          </a:bodyPr>
          <a:lstStyle/>
          <a:p>
            <a:r>
              <a:rPr lang="en-US" b="1" dirty="0" smtClean="0">
                <a:latin typeface="Times New Roman" panose="02020603050405020304" pitchFamily="18" charset="0"/>
                <a:cs typeface="Times New Roman" panose="02020603050405020304" pitchFamily="18" charset="0"/>
              </a:rPr>
              <a:t>6- Evidences from Deep Sea Drilling Project (Glomar Challenger Driller):</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997152"/>
          </a:xfrm>
        </p:spPr>
        <p:txBody>
          <a:bodyPr>
            <a:normAutofit/>
          </a:bodyPr>
          <a:lstStyle/>
          <a:p>
            <a:pPr marL="0" indent="0">
              <a:buNone/>
            </a:pPr>
            <a:r>
              <a:rPr lang="en-US" sz="4000" b="1" dirty="0" smtClean="0"/>
              <a:t>On both sides of the Mid-Atlantic Ridge, Geologists dug many deep boreholes and picked rock cores out of them. On both sides of the rift they found there is symmetry in rock successions, ages and features (e.g. microfossil content, rock types, thicknesses…) </a:t>
            </a:r>
            <a:endParaRPr lang="en-US" sz="4000" b="1" dirty="0"/>
          </a:p>
        </p:txBody>
      </p:sp>
    </p:spTree>
    <p:extLst>
      <p:ext uri="{BB962C8B-B14F-4D97-AF65-F5344CB8AC3E}">
        <p14:creationId xmlns:p14="http://schemas.microsoft.com/office/powerpoint/2010/main" xmlns="" val="3371148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5616624"/>
          </a:xfrm>
          <a:solidFill>
            <a:srgbClr val="00CCFF"/>
          </a:solidFill>
        </p:spPr>
        <p:txBody>
          <a:bodyPr>
            <a:normAutofit fontScale="90000"/>
          </a:bodyPr>
          <a:lstStyle/>
          <a:p>
            <a:pPr algn="l"/>
            <a:r>
              <a:rPr lang="en-US" b="1" dirty="0" smtClean="0">
                <a:latin typeface="Times New Roman" panose="02020603050405020304" pitchFamily="18" charset="0"/>
                <a:cs typeface="Times New Roman" panose="02020603050405020304" pitchFamily="18" charset="0"/>
              </a:rPr>
              <a:t>4) The sizes/areas of these plates are not equal, some are very large but many are small.</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5)  The boundaries between the plates are never linear or regular.</a:t>
            </a:r>
            <a:br>
              <a:rPr lang="en-US" b="1" dirty="0" smtClean="0">
                <a:latin typeface="Times New Roman" panose="02020603050405020304" pitchFamily="18" charset="0"/>
                <a:cs typeface="Times New Roman" panose="02020603050405020304" pitchFamily="18" charset="0"/>
              </a:rPr>
            </a:br>
            <a:r>
              <a:rPr lang="en-US" b="1" dirty="0" smtClean="0">
                <a:latin typeface="Times New Roman" panose="02020603050405020304" pitchFamily="18" charset="0"/>
                <a:cs typeface="Times New Roman" panose="02020603050405020304" pitchFamily="18" charset="0"/>
              </a:rPr>
              <a:t>6) When a plate moves apart from the other then at its other end it collides with another one. </a:t>
            </a:r>
            <a:r>
              <a:rPr lang="en-US" sz="3100" b="1" dirty="0" smtClean="0">
                <a:solidFill>
                  <a:srgbClr val="3366FF"/>
                </a:solidFill>
                <a:latin typeface="Times New Roman" panose="02020603050405020304" pitchFamily="18" charset="0"/>
                <a:cs typeface="Times New Roman" panose="02020603050405020304" pitchFamily="18" charset="0"/>
              </a:rPr>
              <a:t>…..</a:t>
            </a:r>
            <a:r>
              <a:rPr lang="en-US" sz="2700" b="1" i="1" dirty="0" smtClean="0">
                <a:solidFill>
                  <a:srgbClr val="3366FF"/>
                </a:solidFill>
                <a:latin typeface="Times New Roman" panose="02020603050405020304" pitchFamily="18" charset="0"/>
                <a:cs typeface="Times New Roman" panose="02020603050405020304" pitchFamily="18" charset="0"/>
              </a:rPr>
              <a:t>cont.</a:t>
            </a:r>
            <a:r>
              <a:rPr lang="en-US" b="1" dirty="0" smtClean="0">
                <a:latin typeface="Times New Roman" panose="02020603050405020304" pitchFamily="18" charset="0"/>
                <a:cs typeface="Times New Roman" panose="02020603050405020304" pitchFamily="18" charset="0"/>
              </a:rPr>
              <a:t>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696642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1520" y="3499169"/>
            <a:ext cx="4338786" cy="28768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1520" y="872161"/>
            <a:ext cx="3347864" cy="25178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16016" y="4005064"/>
            <a:ext cx="4097362" cy="23060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16016" y="513944"/>
            <a:ext cx="3740212" cy="28833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85166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784976" cy="2664296"/>
          </a:xfrm>
          <a:solidFill>
            <a:schemeClr val="accent1">
              <a:lumMod val="40000"/>
              <a:lumOff val="60000"/>
            </a:schemeClr>
          </a:solidFill>
        </p:spPr>
        <p:txBody>
          <a:bodyPr>
            <a:normAutofit fontScale="90000"/>
          </a:bodyPr>
          <a:lstStyle/>
          <a:p>
            <a:pPr algn="l"/>
            <a:r>
              <a:rPr lang="en-US" sz="3500" dirty="0" smtClean="0"/>
              <a:t>7</a:t>
            </a:r>
            <a:r>
              <a:rPr lang="en-US" sz="3500" b="1" dirty="0" smtClean="0"/>
              <a:t>. Evidence from </a:t>
            </a:r>
            <a:r>
              <a:rPr lang="en-US" sz="3500" b="1" u="sng" dirty="0" smtClean="0">
                <a:solidFill>
                  <a:srgbClr val="FF0000"/>
                </a:solidFill>
              </a:rPr>
              <a:t>Hot Spots</a:t>
            </a:r>
            <a:r>
              <a:rPr lang="en-US" sz="3500" b="1" dirty="0" smtClean="0"/>
              <a:t>: What is a </a:t>
            </a:r>
            <a:r>
              <a:rPr lang="en-US" sz="3500" b="1" u="sng" dirty="0" smtClean="0">
                <a:solidFill>
                  <a:srgbClr val="FF0000"/>
                </a:solidFill>
              </a:rPr>
              <a:t>HS</a:t>
            </a:r>
            <a:r>
              <a:rPr lang="en-US" sz="3500" b="1" dirty="0" smtClean="0"/>
              <a:t>?. It is a stationary “zone” within the Asthenosphere that extrudes basalt in pulses on the moving Lithosphere every certain period of time. Example: Hawaii Archipelago. </a:t>
            </a:r>
            <a:endParaRPr lang="en-US" sz="3500" b="1"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79712" y="3068960"/>
            <a:ext cx="5591353" cy="3673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43292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97614" y="1556792"/>
            <a:ext cx="6211781" cy="42484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9830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6480720"/>
          </a:xfrm>
          <a:solidFill>
            <a:srgbClr val="00CCFF"/>
          </a:solidFill>
        </p:spPr>
        <p:txBody>
          <a:bodyPr>
            <a:normAutofit fontScale="90000"/>
          </a:bodyPr>
          <a:lstStyle/>
          <a:p>
            <a:pPr algn="l"/>
            <a:r>
              <a:rPr lang="en-US" sz="3600" b="1" dirty="0" smtClean="0">
                <a:latin typeface="Times New Roman" panose="02020603050405020304" pitchFamily="18" charset="0"/>
                <a:cs typeface="Times New Roman" panose="02020603050405020304" pitchFamily="18" charset="0"/>
              </a:rPr>
              <a:t>7</a:t>
            </a:r>
            <a:r>
              <a:rPr lang="en-US" sz="3400" b="1" dirty="0" smtClean="0">
                <a:latin typeface="Times New Roman" panose="02020603050405020304" pitchFamily="18" charset="0"/>
                <a:cs typeface="Times New Roman" panose="02020603050405020304" pitchFamily="18" charset="0"/>
              </a:rPr>
              <a:t>) Some of these plates do move apart (</a:t>
            </a:r>
            <a:r>
              <a:rPr lang="en-US" sz="3400" b="1" u="sng" dirty="0" smtClean="0">
                <a:solidFill>
                  <a:srgbClr val="FF0000"/>
                </a:solidFill>
                <a:latin typeface="Times New Roman" panose="02020603050405020304" pitchFamily="18" charset="0"/>
                <a:cs typeface="Times New Roman" panose="02020603050405020304" pitchFamily="18" charset="0"/>
              </a:rPr>
              <a:t>Divergent Movement</a:t>
            </a:r>
            <a:r>
              <a:rPr lang="en-US" sz="3400" b="1" dirty="0" smtClean="0">
                <a:latin typeface="Times New Roman" panose="02020603050405020304" pitchFamily="18" charset="0"/>
                <a:cs typeface="Times New Roman" panose="02020603050405020304" pitchFamily="18" charset="0"/>
              </a:rPr>
              <a:t>), some do collide with each other (</a:t>
            </a:r>
            <a:r>
              <a:rPr lang="en-US" sz="3400" b="1" u="sng" dirty="0" smtClean="0">
                <a:solidFill>
                  <a:srgbClr val="FF0000"/>
                </a:solidFill>
                <a:latin typeface="Times New Roman" panose="02020603050405020304" pitchFamily="18" charset="0"/>
                <a:cs typeface="Times New Roman" panose="02020603050405020304" pitchFamily="18" charset="0"/>
              </a:rPr>
              <a:t>Convergent Movement</a:t>
            </a:r>
            <a:r>
              <a:rPr lang="en-US" sz="3400" b="1" dirty="0" smtClean="0">
                <a:latin typeface="Times New Roman" panose="02020603050405020304" pitchFamily="18" charset="0"/>
                <a:cs typeface="Times New Roman" panose="02020603050405020304" pitchFamily="18" charset="0"/>
              </a:rPr>
              <a:t>). Another shorter and less significant movement, which is neither divergent nor convergent, but it shows that one plate is cut into two plates moving parallel to each other but in different directions is called a </a:t>
            </a:r>
            <a:r>
              <a:rPr lang="en-US" sz="3400" b="1" u="sng" dirty="0" smtClean="0">
                <a:solidFill>
                  <a:srgbClr val="FF0000"/>
                </a:solidFill>
                <a:latin typeface="Times New Roman" panose="02020603050405020304" pitchFamily="18" charset="0"/>
                <a:cs typeface="Times New Roman" panose="02020603050405020304" pitchFamily="18" charset="0"/>
              </a:rPr>
              <a:t>Transverse Movement. </a:t>
            </a:r>
            <a:r>
              <a:rPr lang="en-US" sz="3400" b="1" dirty="0" smtClean="0">
                <a:solidFill>
                  <a:schemeClr val="accent6">
                    <a:lumMod val="50000"/>
                  </a:schemeClr>
                </a:solidFill>
                <a:latin typeface="Times New Roman" panose="02020603050405020304" pitchFamily="18" charset="0"/>
                <a:cs typeface="Times New Roman" panose="02020603050405020304" pitchFamily="18" charset="0"/>
              </a:rPr>
              <a:t>The types of stresses exerted can be classified as follows:</a:t>
            </a:r>
            <a:br>
              <a:rPr lang="en-US" sz="3400" b="1" dirty="0" smtClean="0">
                <a:solidFill>
                  <a:schemeClr val="accent6">
                    <a:lumMod val="50000"/>
                  </a:schemeClr>
                </a:solidFill>
                <a:latin typeface="Times New Roman" panose="02020603050405020304" pitchFamily="18" charset="0"/>
                <a:cs typeface="Times New Roman" panose="02020603050405020304" pitchFamily="18" charset="0"/>
              </a:rPr>
            </a:br>
            <a:r>
              <a:rPr lang="en-US" sz="3400" b="1" u="sng" dirty="0" smtClean="0">
                <a:solidFill>
                  <a:srgbClr val="FF0000"/>
                </a:solidFill>
                <a:latin typeface="Times New Roman" panose="02020603050405020304" pitchFamily="18" charset="0"/>
                <a:cs typeface="Times New Roman" panose="02020603050405020304" pitchFamily="18" charset="0"/>
              </a:rPr>
              <a:t>a. Divergent= Tensile Stress.</a:t>
            </a:r>
            <a:br>
              <a:rPr lang="en-US" sz="3400" b="1" u="sng" dirty="0" smtClean="0">
                <a:solidFill>
                  <a:srgbClr val="FF0000"/>
                </a:solidFill>
                <a:latin typeface="Times New Roman" panose="02020603050405020304" pitchFamily="18" charset="0"/>
                <a:cs typeface="Times New Roman" panose="02020603050405020304" pitchFamily="18" charset="0"/>
              </a:rPr>
            </a:br>
            <a:r>
              <a:rPr lang="en-US" sz="3400" b="1" u="sng" dirty="0">
                <a:solidFill>
                  <a:srgbClr val="FF0000"/>
                </a:solidFill>
                <a:latin typeface="Times New Roman" panose="02020603050405020304" pitchFamily="18" charset="0"/>
                <a:cs typeface="Times New Roman" panose="02020603050405020304" pitchFamily="18" charset="0"/>
              </a:rPr>
              <a:t>b</a:t>
            </a:r>
            <a:r>
              <a:rPr lang="en-US" sz="3400" b="1" u="sng" dirty="0" smtClean="0">
                <a:solidFill>
                  <a:srgbClr val="FF0000"/>
                </a:solidFill>
                <a:latin typeface="Times New Roman" panose="02020603050405020304" pitchFamily="18" charset="0"/>
                <a:cs typeface="Times New Roman" panose="02020603050405020304" pitchFamily="18" charset="0"/>
              </a:rPr>
              <a:t>. Convergent= Compressional stress.</a:t>
            </a:r>
            <a:br>
              <a:rPr lang="en-US" sz="3400" b="1" u="sng" dirty="0" smtClean="0">
                <a:solidFill>
                  <a:srgbClr val="FF0000"/>
                </a:solidFill>
                <a:latin typeface="Times New Roman" panose="02020603050405020304" pitchFamily="18" charset="0"/>
                <a:cs typeface="Times New Roman" panose="02020603050405020304" pitchFamily="18" charset="0"/>
              </a:rPr>
            </a:br>
            <a:r>
              <a:rPr lang="en-US" sz="3400" b="1" u="sng" dirty="0" smtClean="0">
                <a:solidFill>
                  <a:srgbClr val="FF0000"/>
                </a:solidFill>
                <a:latin typeface="Times New Roman" panose="02020603050405020304" pitchFamily="18" charset="0"/>
                <a:cs typeface="Times New Roman" panose="02020603050405020304" pitchFamily="18" charset="0"/>
              </a:rPr>
              <a:t>c. Transverse= Shear stress.</a:t>
            </a:r>
            <a:br>
              <a:rPr lang="en-US" sz="3400" b="1" u="sng" dirty="0" smtClean="0">
                <a:solidFill>
                  <a:srgbClr val="FF0000"/>
                </a:solidFill>
                <a:latin typeface="Times New Roman" panose="02020603050405020304" pitchFamily="18" charset="0"/>
                <a:cs typeface="Times New Roman" panose="02020603050405020304" pitchFamily="18" charset="0"/>
              </a:rPr>
            </a:br>
            <a:r>
              <a:rPr lang="en-US" sz="3400" b="1" u="sng" dirty="0" smtClean="0">
                <a:solidFill>
                  <a:srgbClr val="00CCFF"/>
                </a:solidFill>
                <a:latin typeface="Times New Roman" panose="02020603050405020304" pitchFamily="18" charset="0"/>
                <a:cs typeface="Times New Roman" panose="02020603050405020304" pitchFamily="18" charset="0"/>
              </a:rPr>
              <a:t>           </a:t>
            </a:r>
            <a:r>
              <a:rPr lang="en-US" sz="3400" b="1" u="sng" dirty="0" smtClean="0">
                <a:solidFill>
                  <a:schemeClr val="accent4">
                    <a:lumMod val="50000"/>
                  </a:schemeClr>
                </a:solidFill>
                <a:latin typeface="Times New Roman" panose="02020603050405020304" pitchFamily="18" charset="0"/>
                <a:cs typeface="Times New Roman" panose="02020603050405020304" pitchFamily="18" charset="0"/>
              </a:rPr>
              <a:t>Each plate is bounded by these 3 forms   </a:t>
            </a:r>
            <a:r>
              <a:rPr lang="en-US" sz="3400" b="1" dirty="0" smtClean="0">
                <a:latin typeface="Times New Roman" panose="02020603050405020304" pitchFamily="18" charset="0"/>
                <a:cs typeface="Times New Roman" panose="02020603050405020304" pitchFamily="18" charset="0"/>
              </a:rPr>
              <a:t/>
            </a:r>
            <a:br>
              <a:rPr lang="en-US" sz="3400" b="1" dirty="0" smtClean="0">
                <a:latin typeface="Times New Roman" panose="02020603050405020304" pitchFamily="18" charset="0"/>
                <a:cs typeface="Times New Roman" panose="02020603050405020304" pitchFamily="18" charset="0"/>
              </a:rPr>
            </a:br>
            <a:endParaRPr lang="en-US" sz="3400" b="1" i="1" dirty="0">
              <a:solidFill>
                <a:srgbClr val="3366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78956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85515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9486" y="1196752"/>
            <a:ext cx="7203113" cy="43924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94960869"/>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18455</TotalTime>
  <Words>1386</Words>
  <Application>Microsoft Office PowerPoint</Application>
  <PresentationFormat>عرض على الشاشة (3:4)‏</PresentationFormat>
  <Paragraphs>64</Paragraphs>
  <Slides>62</Slides>
  <Notes>0</Notes>
  <HiddenSlides>0</HiddenSlides>
  <MMClips>0</MMClips>
  <ScaleCrop>false</ScaleCrop>
  <HeadingPairs>
    <vt:vector size="4" baseType="variant">
      <vt:variant>
        <vt:lpstr>سمة</vt:lpstr>
      </vt:variant>
      <vt:variant>
        <vt:i4>1</vt:i4>
      </vt:variant>
      <vt:variant>
        <vt:lpstr>عناوين الشرائح</vt:lpstr>
      </vt:variant>
      <vt:variant>
        <vt:i4>62</vt:i4>
      </vt:variant>
    </vt:vector>
  </HeadingPairs>
  <TitlesOfParts>
    <vt:vector size="63" baseType="lpstr">
      <vt:lpstr>سمة Office</vt:lpstr>
      <vt:lpstr>PLATE TECTONICS THEORY</vt:lpstr>
      <vt:lpstr>Continental Drift Hypothesis</vt:lpstr>
      <vt:lpstr>PLATE TECTONICS THEORY</vt:lpstr>
      <vt:lpstr>الشريحة 4</vt:lpstr>
      <vt:lpstr>الشريحة 5</vt:lpstr>
      <vt:lpstr>4) The sizes/areas of these plates are not equal, some are very large but many are small. 5)  The boundaries between the plates are never linear or regular. 6) When a plate moves apart from the other then at its other end it collides with another one. …..cont. </vt:lpstr>
      <vt:lpstr>7) Some of these plates do move apart (Divergent Movement), some do collide with each other (Convergent Movement). Another shorter and less significant movement, which is neither divergent nor convergent, but it shows that one plate is cut into two plates moving parallel to each other but in different directions is called a Transverse Movement. The types of stresses exerted can be classified as follows: a. Divergent= Tensile Stress. b. Convergent= Compressional stress. c. Transverse= Shear stress.            Each plate is bounded by these 3 forms    </vt:lpstr>
      <vt:lpstr>الشريحة 8</vt:lpstr>
      <vt:lpstr>الشريحة 9</vt:lpstr>
      <vt:lpstr>8) When moving apart, basaltic lava erupts out from the Asthenosphere creating new land. 9) When colliding each other, the heavier plate slides beneath the lighter one and by time it melts (= is consumed) in the Asthenosphere at a depth of approx. 700km.       ……cont.                                                                          </vt:lpstr>
      <vt:lpstr>The oceanic crust is denser (=heavier) than the continental crust hence it is the one that sinks.  The  Earths’ upper solid sphere is composed of 3 layers: The lower one rich in Mg+Fe silicates called SIMA, then the middle one rich in Al silicates called SIAL and the most upper of sedimentary rocks called the  EARTHS’CRUST </vt:lpstr>
      <vt:lpstr>الشريحة 12</vt:lpstr>
      <vt:lpstr>10) The driving force beyond the whole movements is the Convectional Currents which are created in the Asthenosphere due to atomic reactions occurring there. 11) On the boundaries of both the diverging as well as the converging plates, many and complicated geological processes and events are happening (e.g. Earthquakes, volcanism, mountain building, metamorphism, melting &amp; partial melting, rocks’ deformation/folding/faulting/doming ...) …cont.</vt:lpstr>
      <vt:lpstr>The Convectional Currents</vt:lpstr>
      <vt:lpstr>Convectional Currents</vt:lpstr>
      <vt:lpstr>The heavier one that sinks is called the SINKING PLATE and the lighter one is called the HANGING PLATE. The zone where the two plate meet is called the SUBDUCTION ZONE.</vt:lpstr>
      <vt:lpstr>A. ON THE CONVERGENT BOUNDARIES:</vt:lpstr>
      <vt:lpstr>الشريحة 18</vt:lpstr>
      <vt:lpstr>b) The minerals’ components of the sinking plate, and in its way to melt in the Asthenosphere,  melt in a gradual rhythmus called “PARTIAL MELTING” [that means minerals with lower melting points melt first &amp; so on…]. This produces magma of lighter composition in weight [= granitic magma]. And due to the high pressure exerted by the collision, this magma intrudes the hanging plate to form a series of a rather rhyolitic volcanoes nearer to the convergent boundary. </vt:lpstr>
      <vt:lpstr>c) As the sinking plate goes deeper, minerals of higher melting points (e.g. ferro-magnesian minerals) start to melt and the magma starts to be more heavier (andesitic first then basaltic). The intruding magma in form of lava over the hanging plate forms series of volcanoes called “VOLCANIC ARCS”. They get to be basaltic (richer in Fe-Mg Minerals) in composition away from the boundary. </vt:lpstr>
      <vt:lpstr>….. Also on the hanging plate: The components forming the hanging plate [which in their upper part are mainly composed of layers of sedimentary rocks], and due to the pushing force exerted, start to fault and fold to form higher areas [THE MOUNTAINS] as Hemalaya, Alps, Andes, Anatolia, Oral …. etc. </vt:lpstr>
      <vt:lpstr>الشريحة 22</vt:lpstr>
      <vt:lpstr>Worth to mention is that the sliding of the sinking plate does not happen in a gradual manner but in abrupt way leading to release of immense energy in form of EARTHQUACKES. The nearer the release of this energy to the boundary of convergence the more intensive is the Earthquake.</vt:lpstr>
      <vt:lpstr>الشريحة 24</vt:lpstr>
      <vt:lpstr>الشريحة 25</vt:lpstr>
      <vt:lpstr>الشريحة 26</vt:lpstr>
      <vt:lpstr>الشريحة 27</vt:lpstr>
      <vt:lpstr>2. On the Divergent Boundaries:</vt:lpstr>
      <vt:lpstr>3- The rift, as well as its ridge are running nonlinear and irregular. 4) Along the rift, basaltic magma intrudes out in form of lava pushing the two plates apart forming a new crust [this extruded lava resembles the blood that flows out of the injury]. </vt:lpstr>
      <vt:lpstr>5- The divergence of the two plates is a continuous action but the  extrusion of lava happens sometimes in pulses creating Earthquakes of medium scale.  6- By time the rift deepens more and more and sea water intrudes the area forming a longitudinal sea that with time becomes an ocean; examples: the Atlantic Ocean &amp; the Red Sea…. </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EVIDENCES PRO PLATE TECTONIC THEORY</vt:lpstr>
      <vt:lpstr>Earth before 300 Million Years ago</vt:lpstr>
      <vt:lpstr>Prior to this splitting [before 250 Million years ago], scientists say: The whole land was one continent called “PANGEA” surrounded by water of the super ocean named “TETHYS” </vt:lpstr>
      <vt:lpstr>180 Million years ago: The splitting and drifting away from each other continued with time </vt:lpstr>
      <vt:lpstr>135 Million years ago</vt:lpstr>
      <vt:lpstr>Nowadays Earth: Land &amp; Sea</vt:lpstr>
      <vt:lpstr>2- Fossil Evidence:</vt:lpstr>
      <vt:lpstr>3- Rock types and successions evidence</vt:lpstr>
      <vt:lpstr>4. Environmental evidence: Rock types indicate certain environmental conditions under which they were deposited or formed; these paleo-environments were found similar in southern parts of many continents. One significant rock type is the rock “TILL” which indicates glaciation climate. </vt:lpstr>
      <vt:lpstr>الشريحة 49</vt:lpstr>
      <vt:lpstr>5- Paleomagnetism Evidence: As a scientific fact; our Earth nowadays has a + North magnetic pole and a – South magnetic pole with certain intensity. This was not the case always. Scientists detected that our Earths’ magnetic intensity had lost &gt; 5% of its intensity in the last century and the loss is going on until the intensity will reach a zero Gauss.   </vt:lpstr>
      <vt:lpstr>Then the intensity of both poles will start to grow up but with changing sign; the – will regrow as + and the + will regrow as – like a balance game. This phenomenon is called Magnetic  Reversals </vt:lpstr>
      <vt:lpstr>What has this to do with Plate Tectonics?  Answer:  Nowadays we have many active volcanoes that extrude basaltic magma rich in ferrous minerals. These minerals once start to quench on Earth surface and below 770 Co? [The degree above which magnet looses its magnetism], they arrange themselves parallel to the recent magnetic field [+ North &amp; - South].</vt:lpstr>
      <vt:lpstr>As we know, the most areas that extrude basaltic lava are the rift areas. So going apart from any rift on both sides, we meet basaltic flows symmetrical in their polarity, arrangement and age on both sides. </vt:lpstr>
      <vt:lpstr>الشريحة 54</vt:lpstr>
      <vt:lpstr>الشريحة 55</vt:lpstr>
      <vt:lpstr>Polar Wandering Phenomenon: </vt:lpstr>
      <vt:lpstr>Also studying the directions’ orientation of ferrous minerals in basaltic extrusions of different ages over one plate; scientists found that each extrusion shows certain direction different from the other. This observation also means that this plate on which all these basaltic extrusions occurred itself has been moving thru time not the Earths’ poles.  </vt:lpstr>
      <vt:lpstr>POLAR WANDERING↓</vt:lpstr>
      <vt:lpstr>6- Evidences from Deep Sea Drilling Project (Glomar Challenger Driller):</vt:lpstr>
      <vt:lpstr>الشريحة 60</vt:lpstr>
      <vt:lpstr>7. Evidence from Hot Spots: What is a HS?. It is a stationary “zone” within the Asthenosphere that extrudes basalt in pulses on the moving Lithosphere every certain period of time. Example: Hawaii Archipelago. </vt:lpstr>
      <vt:lpstr>الشريحة 62</vt:lpstr>
    </vt:vector>
  </TitlesOfParts>
  <Company>PPS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PPS</dc:creator>
  <cp:lastModifiedBy>USER</cp:lastModifiedBy>
  <cp:revision>397</cp:revision>
  <dcterms:created xsi:type="dcterms:W3CDTF">2009-09-11T07:10:38Z</dcterms:created>
  <dcterms:modified xsi:type="dcterms:W3CDTF">2020-06-29T09:49:40Z</dcterms:modified>
</cp:coreProperties>
</file>