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95" r:id="rId2"/>
    <p:sldId id="305" r:id="rId3"/>
    <p:sldId id="368" r:id="rId4"/>
    <p:sldId id="296" r:id="rId5"/>
    <p:sldId id="307" r:id="rId6"/>
    <p:sldId id="308" r:id="rId7"/>
    <p:sldId id="306" r:id="rId8"/>
    <p:sldId id="310" r:id="rId9"/>
    <p:sldId id="339" r:id="rId10"/>
    <p:sldId id="323" r:id="rId11"/>
    <p:sldId id="338" r:id="rId12"/>
    <p:sldId id="312" r:id="rId13"/>
    <p:sldId id="311" r:id="rId14"/>
    <p:sldId id="313" r:id="rId15"/>
    <p:sldId id="316" r:id="rId16"/>
    <p:sldId id="319" r:id="rId17"/>
    <p:sldId id="314" r:id="rId18"/>
    <p:sldId id="354" r:id="rId19"/>
    <p:sldId id="321" r:id="rId20"/>
    <p:sldId id="315" r:id="rId21"/>
    <p:sldId id="320" r:id="rId22"/>
    <p:sldId id="317" r:id="rId23"/>
    <p:sldId id="322" r:id="rId24"/>
    <p:sldId id="324" r:id="rId25"/>
    <p:sldId id="326" r:id="rId26"/>
    <p:sldId id="330" r:id="rId27"/>
    <p:sldId id="335" r:id="rId28"/>
    <p:sldId id="333" r:id="rId29"/>
    <p:sldId id="332" r:id="rId30"/>
    <p:sldId id="304" r:id="rId31"/>
    <p:sldId id="372" r:id="rId32"/>
    <p:sldId id="344" r:id="rId33"/>
    <p:sldId id="366" r:id="rId34"/>
    <p:sldId id="367" r:id="rId35"/>
    <p:sldId id="337" r:id="rId36"/>
    <p:sldId id="369" r:id="rId37"/>
    <p:sldId id="374" r:id="rId38"/>
    <p:sldId id="297" r:id="rId39"/>
    <p:sldId id="340" r:id="rId40"/>
    <p:sldId id="343" r:id="rId41"/>
    <p:sldId id="341" r:id="rId42"/>
    <p:sldId id="345" r:id="rId43"/>
    <p:sldId id="346" r:id="rId44"/>
    <p:sldId id="347" r:id="rId45"/>
    <p:sldId id="348" r:id="rId46"/>
    <p:sldId id="351" r:id="rId47"/>
    <p:sldId id="352" r:id="rId48"/>
    <p:sldId id="298" r:id="rId49"/>
    <p:sldId id="353" r:id="rId50"/>
    <p:sldId id="350" r:id="rId51"/>
    <p:sldId id="355" r:id="rId52"/>
    <p:sldId id="356" r:id="rId53"/>
    <p:sldId id="357" r:id="rId54"/>
    <p:sldId id="358" r:id="rId55"/>
    <p:sldId id="359" r:id="rId56"/>
    <p:sldId id="360" r:id="rId57"/>
    <p:sldId id="361" r:id="rId58"/>
    <p:sldId id="362" r:id="rId59"/>
    <p:sldId id="363" r:id="rId60"/>
    <p:sldId id="365" r:id="rId61"/>
    <p:sldId id="373" r:id="rId62"/>
    <p:sldId id="375" r:id="rId63"/>
    <p:sldId id="376" r:id="rId64"/>
    <p:sldId id="299" r:id="rId65"/>
    <p:sldId id="301" r:id="rId66"/>
    <p:sldId id="302" r:id="rId67"/>
    <p:sldId id="303"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000"/>
    <a:srgbClr val="009900"/>
    <a:srgbClr val="969696"/>
    <a:srgbClr val="FF0066"/>
    <a:srgbClr val="FF3399"/>
    <a:srgbClr val="FF3300"/>
    <a:srgbClr val="CCFFFF"/>
    <a:srgbClr val="00FFFF"/>
    <a:srgbClr val="000099"/>
    <a:srgbClr val="00FF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487" autoAdjust="0"/>
    <p:restoredTop sz="94660"/>
  </p:normalViewPr>
  <p:slideViewPr>
    <p:cSldViewPr>
      <p:cViewPr>
        <p:scale>
          <a:sx n="64" d="100"/>
          <a:sy n="64" d="100"/>
        </p:scale>
        <p:origin x="-1560" y="-300"/>
      </p:cViewPr>
      <p:guideLst>
        <p:guide orient="horz" pos="2160"/>
        <p:guide pos="2880"/>
      </p:guideLst>
    </p:cSldViewPr>
  </p:slideViewPr>
  <p:notesTextViewPr>
    <p:cViewPr>
      <p:scale>
        <a:sx n="100" d="100"/>
        <a:sy n="100" d="100"/>
      </p:scale>
      <p:origin x="0" y="0"/>
    </p:cViewPr>
  </p:notesTextViewPr>
  <p:sorterViewPr>
    <p:cViewPr>
      <p:scale>
        <a:sx n="29" d="100"/>
        <a:sy n="29"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BD70D4-0D9E-4772-8C33-EFCC42B72387}" type="datetimeFigureOut">
              <a:rPr lang="en-US" smtClean="0"/>
              <a:pPr/>
              <a:t>7/4/2020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6B331E-A15C-4A35-B326-1449193EB79E}" type="slidenum">
              <a:rPr lang="en-US" smtClean="0"/>
              <a:pPr/>
              <a:t>‹#›</a:t>
            </a:fld>
            <a:endParaRPr lang="en-US"/>
          </a:p>
        </p:txBody>
      </p:sp>
    </p:spTree>
    <p:extLst>
      <p:ext uri="{BB962C8B-B14F-4D97-AF65-F5344CB8AC3E}">
        <p14:creationId xmlns:p14="http://schemas.microsoft.com/office/powerpoint/2010/main" xmlns="" val="3630915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8D395F-4B7F-45F0-8E10-1A37C21DD38A}" type="datetime1">
              <a:rPr lang="en-US" smtClean="0"/>
              <a:pPr/>
              <a:t>7/4/2020</a:t>
            </a:fld>
            <a:endParaRPr lang="en-US"/>
          </a:p>
        </p:txBody>
      </p:sp>
      <p:sp>
        <p:nvSpPr>
          <p:cNvPr id="5" name="Footer Placeholder 4"/>
          <p:cNvSpPr>
            <a:spLocks noGrp="1"/>
          </p:cNvSpPr>
          <p:nvPr>
            <p:ph type="ftr" sz="quarter" idx="11"/>
          </p:nvPr>
        </p:nvSpPr>
        <p:spPr/>
        <p:txBody>
          <a:bodyPr/>
          <a:lstStyle/>
          <a:p>
            <a:r>
              <a:rPr lang="en-US" smtClean="0"/>
              <a:t>www.shiraa.org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08BF5E-361E-43D1-8D11-4D7E330513BD}" type="datetime1">
              <a:rPr lang="en-US" smtClean="0"/>
              <a:pPr/>
              <a:t>7/4/2020</a:t>
            </a:fld>
            <a:endParaRPr lang="en-US"/>
          </a:p>
        </p:txBody>
      </p:sp>
      <p:sp>
        <p:nvSpPr>
          <p:cNvPr id="5" name="Footer Placeholder 4"/>
          <p:cNvSpPr>
            <a:spLocks noGrp="1"/>
          </p:cNvSpPr>
          <p:nvPr>
            <p:ph type="ftr" sz="quarter" idx="11"/>
          </p:nvPr>
        </p:nvSpPr>
        <p:spPr/>
        <p:txBody>
          <a:bodyPr/>
          <a:lstStyle/>
          <a:p>
            <a:r>
              <a:rPr lang="en-US" smtClean="0"/>
              <a:t>www.shiraa.org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B7B28F-0064-46FF-A60A-051F251F1C2E}" type="datetime1">
              <a:rPr lang="en-US" smtClean="0"/>
              <a:pPr/>
              <a:t>7/4/2020</a:t>
            </a:fld>
            <a:endParaRPr lang="en-US"/>
          </a:p>
        </p:txBody>
      </p:sp>
      <p:sp>
        <p:nvSpPr>
          <p:cNvPr id="5" name="Footer Placeholder 4"/>
          <p:cNvSpPr>
            <a:spLocks noGrp="1"/>
          </p:cNvSpPr>
          <p:nvPr>
            <p:ph type="ftr" sz="quarter" idx="11"/>
          </p:nvPr>
        </p:nvSpPr>
        <p:spPr/>
        <p:txBody>
          <a:bodyPr/>
          <a:lstStyle/>
          <a:p>
            <a:r>
              <a:rPr lang="en-US" smtClean="0"/>
              <a:t>www.shiraa.org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2D7733-F085-4DD9-AFBA-55C242A4DDE0}" type="datetime1">
              <a:rPr lang="en-US" smtClean="0"/>
              <a:pPr/>
              <a:t>7/4/2020</a:t>
            </a:fld>
            <a:endParaRPr lang="en-US"/>
          </a:p>
        </p:txBody>
      </p:sp>
      <p:sp>
        <p:nvSpPr>
          <p:cNvPr id="5" name="Footer Placeholder 4"/>
          <p:cNvSpPr>
            <a:spLocks noGrp="1"/>
          </p:cNvSpPr>
          <p:nvPr>
            <p:ph type="ftr" sz="quarter" idx="11"/>
          </p:nvPr>
        </p:nvSpPr>
        <p:spPr/>
        <p:txBody>
          <a:bodyPr/>
          <a:lstStyle/>
          <a:p>
            <a:r>
              <a:rPr lang="en-US" smtClean="0"/>
              <a:t>www.shiraa.org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478BDF-AC47-47C7-AE76-21C0DF9CA2B6}" type="datetime1">
              <a:rPr lang="en-US" smtClean="0"/>
              <a:pPr/>
              <a:t>7/4/2020</a:t>
            </a:fld>
            <a:endParaRPr lang="en-US"/>
          </a:p>
        </p:txBody>
      </p:sp>
      <p:sp>
        <p:nvSpPr>
          <p:cNvPr id="5" name="Footer Placeholder 4"/>
          <p:cNvSpPr>
            <a:spLocks noGrp="1"/>
          </p:cNvSpPr>
          <p:nvPr>
            <p:ph type="ftr" sz="quarter" idx="11"/>
          </p:nvPr>
        </p:nvSpPr>
        <p:spPr/>
        <p:txBody>
          <a:bodyPr/>
          <a:lstStyle/>
          <a:p>
            <a:r>
              <a:rPr lang="en-US" smtClean="0"/>
              <a:t>www.shiraa.org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4D33A0-A875-465D-99F1-A6B7B9DBE4BD}" type="datetime1">
              <a:rPr lang="en-US" smtClean="0"/>
              <a:pPr/>
              <a:t>7/4/2020</a:t>
            </a:fld>
            <a:endParaRPr lang="en-US"/>
          </a:p>
        </p:txBody>
      </p:sp>
      <p:sp>
        <p:nvSpPr>
          <p:cNvPr id="6" name="Footer Placeholder 5"/>
          <p:cNvSpPr>
            <a:spLocks noGrp="1"/>
          </p:cNvSpPr>
          <p:nvPr>
            <p:ph type="ftr" sz="quarter" idx="11"/>
          </p:nvPr>
        </p:nvSpPr>
        <p:spPr/>
        <p:txBody>
          <a:bodyPr/>
          <a:lstStyle/>
          <a:p>
            <a:r>
              <a:rPr lang="en-US" smtClean="0"/>
              <a:t>www.shiraa.org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1B93D0-EB85-4A84-94E2-BF34DF61C176}" type="datetime1">
              <a:rPr lang="en-US" smtClean="0"/>
              <a:pPr/>
              <a:t>7/4/2020</a:t>
            </a:fld>
            <a:endParaRPr lang="en-US"/>
          </a:p>
        </p:txBody>
      </p:sp>
      <p:sp>
        <p:nvSpPr>
          <p:cNvPr id="8" name="Footer Placeholder 7"/>
          <p:cNvSpPr>
            <a:spLocks noGrp="1"/>
          </p:cNvSpPr>
          <p:nvPr>
            <p:ph type="ftr" sz="quarter" idx="11"/>
          </p:nvPr>
        </p:nvSpPr>
        <p:spPr/>
        <p:txBody>
          <a:bodyPr/>
          <a:lstStyle/>
          <a:p>
            <a:r>
              <a:rPr lang="en-US" smtClean="0"/>
              <a:t>www.shiraa.org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C703FA-2E05-4374-B801-1C75D5578E5C}" type="datetime1">
              <a:rPr lang="en-US" smtClean="0"/>
              <a:pPr/>
              <a:t>7/4/2020</a:t>
            </a:fld>
            <a:endParaRPr lang="en-US"/>
          </a:p>
        </p:txBody>
      </p:sp>
      <p:sp>
        <p:nvSpPr>
          <p:cNvPr id="4" name="Footer Placeholder 3"/>
          <p:cNvSpPr>
            <a:spLocks noGrp="1"/>
          </p:cNvSpPr>
          <p:nvPr>
            <p:ph type="ftr" sz="quarter" idx="11"/>
          </p:nvPr>
        </p:nvSpPr>
        <p:spPr/>
        <p:txBody>
          <a:bodyPr/>
          <a:lstStyle/>
          <a:p>
            <a:r>
              <a:rPr lang="en-US" smtClean="0"/>
              <a:t>www.shiraa.org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8D3014-FFFD-45CB-A227-6595FC5C8E57}" type="datetime1">
              <a:rPr lang="en-US" smtClean="0"/>
              <a:pPr/>
              <a:t>7/4/2020</a:t>
            </a:fld>
            <a:endParaRPr lang="en-US"/>
          </a:p>
        </p:txBody>
      </p:sp>
      <p:sp>
        <p:nvSpPr>
          <p:cNvPr id="3" name="Footer Placeholder 2"/>
          <p:cNvSpPr>
            <a:spLocks noGrp="1"/>
          </p:cNvSpPr>
          <p:nvPr>
            <p:ph type="ftr" sz="quarter" idx="11"/>
          </p:nvPr>
        </p:nvSpPr>
        <p:spPr/>
        <p:txBody>
          <a:bodyPr/>
          <a:lstStyle/>
          <a:p>
            <a:r>
              <a:rPr lang="en-US" smtClean="0"/>
              <a:t>www.shiraa.org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E153F1-619A-43BC-A52A-363DA920CA15}" type="datetime1">
              <a:rPr lang="en-US" smtClean="0"/>
              <a:pPr/>
              <a:t>7/4/2020</a:t>
            </a:fld>
            <a:endParaRPr lang="en-US"/>
          </a:p>
        </p:txBody>
      </p:sp>
      <p:sp>
        <p:nvSpPr>
          <p:cNvPr id="6" name="Footer Placeholder 5"/>
          <p:cNvSpPr>
            <a:spLocks noGrp="1"/>
          </p:cNvSpPr>
          <p:nvPr>
            <p:ph type="ftr" sz="quarter" idx="11"/>
          </p:nvPr>
        </p:nvSpPr>
        <p:spPr/>
        <p:txBody>
          <a:bodyPr/>
          <a:lstStyle/>
          <a:p>
            <a:r>
              <a:rPr lang="en-US" smtClean="0"/>
              <a:t>www.shiraa.org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4CF571-30B9-4F6F-A46B-26E36A26FE9F}" type="datetime1">
              <a:rPr lang="en-US" smtClean="0"/>
              <a:pPr/>
              <a:t>7/4/2020</a:t>
            </a:fld>
            <a:endParaRPr lang="en-US"/>
          </a:p>
        </p:txBody>
      </p:sp>
      <p:sp>
        <p:nvSpPr>
          <p:cNvPr id="6" name="Footer Placeholder 5"/>
          <p:cNvSpPr>
            <a:spLocks noGrp="1"/>
          </p:cNvSpPr>
          <p:nvPr>
            <p:ph type="ftr" sz="quarter" idx="11"/>
          </p:nvPr>
        </p:nvSpPr>
        <p:spPr/>
        <p:txBody>
          <a:bodyPr/>
          <a:lstStyle/>
          <a:p>
            <a:r>
              <a:rPr lang="en-US" smtClean="0"/>
              <a:t>www.shiraa.org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80D567-0BD8-4D7D-8B2D-E44B447A815F}" type="datetime1">
              <a:rPr lang="en-US" smtClean="0"/>
              <a:pPr/>
              <a:t>7/4/2020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www.shiraa.org</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a:solidFill>
            <a:schemeClr val="tx2">
              <a:lumMod val="40000"/>
              <a:lumOff val="60000"/>
            </a:schemeClr>
          </a:solidFill>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EARTHQUAKES</a:t>
            </a:r>
            <a:r>
              <a:rPr lang="en-US" dirty="0" smtClean="0"/>
              <a:t> </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547664" y="1196752"/>
            <a:ext cx="5616624" cy="20275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35696" y="3429000"/>
            <a:ext cx="4887614" cy="31794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04453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10146"/>
          </a:xfrm>
          <a:solidFill>
            <a:srgbClr val="00FFFF"/>
          </a:solidFill>
        </p:spPr>
        <p:txBody>
          <a:bodyPr>
            <a:normAutofit/>
          </a:bodyPr>
          <a:lstStyle/>
          <a:p>
            <a:r>
              <a:rPr lang="en-US" b="1" dirty="0" smtClean="0">
                <a:solidFill>
                  <a:srgbClr val="FF0000"/>
                </a:solidFill>
              </a:rPr>
              <a:t>Where to expect EQs?</a:t>
            </a:r>
            <a:endParaRPr lang="en-US" b="1" dirty="0">
              <a:solidFill>
                <a:srgbClr val="FF0000"/>
              </a:solidFill>
            </a:endParaRPr>
          </a:p>
        </p:txBody>
      </p:sp>
      <p:sp>
        <p:nvSpPr>
          <p:cNvPr id="4" name="Content Placeholder 3"/>
          <p:cNvSpPr>
            <a:spLocks noGrp="1"/>
          </p:cNvSpPr>
          <p:nvPr>
            <p:ph idx="1"/>
          </p:nvPr>
        </p:nvSpPr>
        <p:spPr/>
        <p:txBody>
          <a:bodyPr>
            <a:normAutofit/>
          </a:bodyPr>
          <a:lstStyle/>
          <a:p>
            <a:pPr marL="0" indent="0">
              <a:buNone/>
            </a:pPr>
            <a:r>
              <a:rPr lang="en-US" sz="3600" b="1" dirty="0" smtClean="0"/>
              <a:t>95% of the Energy released in the World is concentrated in few relatively narrow zones like:</a:t>
            </a:r>
          </a:p>
          <a:p>
            <a:pPr marL="0" indent="0">
              <a:buNone/>
            </a:pPr>
            <a:r>
              <a:rPr lang="en-US" sz="3600" b="1" dirty="0" smtClean="0"/>
              <a:t>1) </a:t>
            </a:r>
            <a:r>
              <a:rPr lang="en-US" sz="3600" b="1" dirty="0" err="1" smtClean="0"/>
              <a:t>Circum</a:t>
            </a:r>
            <a:r>
              <a:rPr lang="en-US" sz="3600" b="1" dirty="0" smtClean="0"/>
              <a:t>-Pacific Fire Belt.</a:t>
            </a:r>
          </a:p>
          <a:p>
            <a:pPr marL="0" indent="0">
              <a:buNone/>
            </a:pPr>
            <a:r>
              <a:rPr lang="en-US" sz="3600" b="1" dirty="0" smtClean="0"/>
              <a:t>2) Mountain Range from Iran to Himalaya.</a:t>
            </a:r>
          </a:p>
          <a:p>
            <a:pPr marL="0" indent="0">
              <a:buNone/>
            </a:pPr>
            <a:r>
              <a:rPr lang="en-US" sz="3600" b="1" dirty="0" smtClean="0"/>
              <a:t>3) Along the Mid-Oceanic Ridges; around the Rifts.</a:t>
            </a:r>
            <a:endParaRPr lang="en-US" sz="3600" b="1" dirty="0"/>
          </a:p>
        </p:txBody>
      </p:sp>
    </p:spTree>
    <p:extLst>
      <p:ext uri="{BB962C8B-B14F-4D97-AF65-F5344CB8AC3E}">
        <p14:creationId xmlns:p14="http://schemas.microsoft.com/office/powerpoint/2010/main" xmlns="" val="574270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1196752"/>
            <a:ext cx="8376592" cy="41882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33310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Major EQs in the latest 5 years</a:t>
            </a:r>
            <a:endParaRPr lang="en-US" b="1"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99592" y="1600200"/>
            <a:ext cx="7488832"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49823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22714"/>
          </a:xfrm>
        </p:spPr>
        <p:txBody>
          <a:bodyPr>
            <a:normAutofit fontScale="90000"/>
          </a:bodyPr>
          <a:lstStyle/>
          <a:p>
            <a:pPr algn="l"/>
            <a:r>
              <a:rPr lang="en-US" b="1" dirty="0" smtClean="0"/>
              <a:t>6) Most of the motion of plates is along faults’ surfaces.</a:t>
            </a:r>
            <a:br>
              <a:rPr lang="en-US" b="1" dirty="0" smtClean="0"/>
            </a:br>
            <a:r>
              <a:rPr lang="en-US" b="1" dirty="0" smtClean="0"/>
              <a:t>7) These mobile plates interact with the neighboring plates straining and deforming the rocks until the frictional resistance exceeds the cohesion force that holds the rocks together, then the plates slide against each other releasing the stored Energy that causes the EQ </a:t>
            </a:r>
            <a:endParaRPr lang="en-US" b="1" dirty="0"/>
          </a:p>
        </p:txBody>
      </p:sp>
    </p:spTree>
    <p:extLst>
      <p:ext uri="{BB962C8B-B14F-4D97-AF65-F5344CB8AC3E}">
        <p14:creationId xmlns:p14="http://schemas.microsoft.com/office/powerpoint/2010/main" xmlns="" val="1534984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b="1" dirty="0" smtClean="0"/>
              <a:t>Earthquake Waves:</a:t>
            </a:r>
            <a:endParaRPr lang="en-US" b="1" dirty="0"/>
          </a:p>
        </p:txBody>
      </p:sp>
      <p:sp>
        <p:nvSpPr>
          <p:cNvPr id="3" name="Content Placeholder 2"/>
          <p:cNvSpPr>
            <a:spLocks noGrp="1"/>
          </p:cNvSpPr>
          <p:nvPr>
            <p:ph idx="1"/>
          </p:nvPr>
        </p:nvSpPr>
        <p:spPr>
          <a:xfrm>
            <a:off x="251520" y="1600200"/>
            <a:ext cx="8712968" cy="4925144"/>
          </a:xfrm>
          <a:solidFill>
            <a:schemeClr val="accent3">
              <a:lumMod val="20000"/>
              <a:lumOff val="80000"/>
            </a:schemeClr>
          </a:solidFill>
        </p:spPr>
        <p:txBody>
          <a:bodyPr>
            <a:normAutofit fontScale="92500" lnSpcReduction="10000"/>
          </a:bodyPr>
          <a:lstStyle/>
          <a:p>
            <a:pPr marL="0" indent="0">
              <a:buNone/>
            </a:pPr>
            <a:r>
              <a:rPr lang="en-US" b="1" dirty="0" smtClean="0"/>
              <a:t>1) The science that studies EQs,  their different wave types, recordings, impacts, mitigation measures, prediction … etc  is called “Seismology”.</a:t>
            </a:r>
          </a:p>
          <a:p>
            <a:pPr marL="0" indent="0">
              <a:buNone/>
            </a:pPr>
            <a:r>
              <a:rPr lang="en-US" b="1" dirty="0" smtClean="0"/>
              <a:t>2) The instrument that detects and records these waves is called “Seismograph”.</a:t>
            </a:r>
          </a:p>
          <a:p>
            <a:pPr marL="0" indent="0">
              <a:buNone/>
            </a:pPr>
            <a:r>
              <a:rPr lang="en-US" b="1" dirty="0" smtClean="0"/>
              <a:t>3) The sheet on which these records are kept is called “seismogram”.</a:t>
            </a:r>
          </a:p>
          <a:p>
            <a:pPr marL="0" indent="0">
              <a:buNone/>
            </a:pPr>
            <a:r>
              <a:rPr lang="en-US" b="1" dirty="0" smtClean="0"/>
              <a:t>4) There are many types of seismic waves that originate from the focus of an EQ and propagate in all directions, what interests us here are only 2 types: The primary (P)- waves &amp; the secondary (S)- waves.  </a:t>
            </a:r>
            <a:endParaRPr lang="en-US" b="1" dirty="0"/>
          </a:p>
        </p:txBody>
      </p:sp>
    </p:spTree>
    <p:extLst>
      <p:ext uri="{BB962C8B-B14F-4D97-AF65-F5344CB8AC3E}">
        <p14:creationId xmlns:p14="http://schemas.microsoft.com/office/powerpoint/2010/main" xmlns="" val="2572538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22714"/>
          </a:xfrm>
        </p:spPr>
        <p:txBody>
          <a:bodyPr>
            <a:normAutofit fontScale="90000"/>
          </a:bodyPr>
          <a:lstStyle/>
          <a:p>
            <a:pPr algn="l"/>
            <a:r>
              <a:rPr lang="en-US" b="1" dirty="0" smtClean="0"/>
              <a:t>- </a:t>
            </a:r>
            <a:r>
              <a:rPr lang="en-US" b="1" dirty="0" smtClean="0">
                <a:solidFill>
                  <a:srgbClr val="000099"/>
                </a:solidFill>
              </a:rPr>
              <a:t>P-Waves: Compress the rocks’ material/s in their direction of travelling causing change in the volume of the matter they pass thru</a:t>
            </a:r>
            <a:r>
              <a:rPr lang="en-US" b="1" dirty="0" smtClean="0"/>
              <a:t>.</a:t>
            </a:r>
            <a:br>
              <a:rPr lang="en-US" b="1" dirty="0" smtClean="0"/>
            </a:br>
            <a:r>
              <a:rPr lang="en-US" b="1" dirty="0" smtClean="0"/>
              <a:t>- S-Waves: Shake the rock particles at right angle to their travel direction causing change of the rocks’ shape.</a:t>
            </a:r>
            <a:br>
              <a:rPr lang="en-US" b="1" dirty="0" smtClean="0"/>
            </a:br>
            <a:r>
              <a:rPr lang="en-US" b="1" dirty="0" smtClean="0"/>
              <a:t>- </a:t>
            </a:r>
            <a:r>
              <a:rPr lang="en-US" b="1" dirty="0" smtClean="0">
                <a:solidFill>
                  <a:srgbClr val="FF0000"/>
                </a:solidFill>
              </a:rPr>
              <a:t>Liquid and gas </a:t>
            </a:r>
            <a:r>
              <a:rPr lang="en-US" b="1" u="sng" dirty="0" smtClean="0">
                <a:solidFill>
                  <a:srgbClr val="FF0000"/>
                </a:solidFill>
              </a:rPr>
              <a:t>don’t</a:t>
            </a:r>
            <a:r>
              <a:rPr lang="en-US" b="1" dirty="0" smtClean="0">
                <a:solidFill>
                  <a:srgbClr val="FF0000"/>
                </a:solidFill>
              </a:rPr>
              <a:t> transmit S-waves.</a:t>
            </a:r>
            <a:endParaRPr lang="en-US" b="1" dirty="0">
              <a:solidFill>
                <a:srgbClr val="FF0000"/>
              </a:solidFill>
            </a:endParaRPr>
          </a:p>
        </p:txBody>
      </p:sp>
    </p:spTree>
    <p:extLst>
      <p:ext uri="{BB962C8B-B14F-4D97-AF65-F5344CB8AC3E}">
        <p14:creationId xmlns:p14="http://schemas.microsoft.com/office/powerpoint/2010/main" xmlns="" val="28576417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0666"/>
          </a:xfrm>
          <a:solidFill>
            <a:schemeClr val="accent1">
              <a:lumMod val="20000"/>
              <a:lumOff val="80000"/>
            </a:schemeClr>
          </a:solidFill>
        </p:spPr>
        <p:txBody>
          <a:bodyPr>
            <a:normAutofit fontScale="90000"/>
          </a:bodyPr>
          <a:lstStyle/>
          <a:p>
            <a:pPr algn="l"/>
            <a:r>
              <a:rPr lang="en-US" b="1" dirty="0" smtClean="0"/>
              <a:t>In any solid material, P-Waves </a:t>
            </a:r>
            <a:r>
              <a:rPr lang="en-US" b="1" dirty="0"/>
              <a:t>velocity is about 1.7 times the velocity of the </a:t>
            </a:r>
            <a:r>
              <a:rPr lang="en-US" b="1" dirty="0" smtClean="0"/>
              <a:t>S-Waves </a:t>
            </a:r>
            <a:r>
              <a:rPr lang="en-US" sz="3100" b="1" i="1" u="sng" dirty="0" smtClean="0">
                <a:solidFill>
                  <a:srgbClr val="FF0000"/>
                </a:solidFill>
              </a:rPr>
              <a:t>(in granite the P waves velocity = 6km/sec., for S waves it is 3.5km/sec), </a:t>
            </a:r>
            <a:r>
              <a:rPr lang="en-US" b="1" dirty="0" smtClean="0"/>
              <a:t>so P-Waves arrive to the seismograph earlier than the S-waves. So any seismograph can tell us how far an EQs’ epicenter is.</a:t>
            </a:r>
            <a:endParaRPr lang="en-US" b="1" dirty="0"/>
          </a:p>
        </p:txBody>
      </p:sp>
    </p:spTree>
    <p:extLst>
      <p:ext uri="{BB962C8B-B14F-4D97-AF65-F5344CB8AC3E}">
        <p14:creationId xmlns:p14="http://schemas.microsoft.com/office/powerpoint/2010/main" xmlns="" val="2890777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94919" y="908720"/>
            <a:ext cx="7736000" cy="5328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78000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p:spPr>
        <p:txBody>
          <a:bodyPr/>
          <a:lstStyle/>
          <a:p>
            <a:r>
              <a:rPr lang="en-US" b="1" dirty="0" smtClean="0"/>
              <a:t>Detection of an Earthquake</a:t>
            </a:r>
            <a:endParaRPr lang="en-US" b="1" dirty="0"/>
          </a:p>
        </p:txBody>
      </p:sp>
      <p:sp>
        <p:nvSpPr>
          <p:cNvPr id="3" name="Content Placeholder 2"/>
          <p:cNvSpPr>
            <a:spLocks noGrp="1"/>
          </p:cNvSpPr>
          <p:nvPr>
            <p:ph idx="1"/>
          </p:nvPr>
        </p:nvSpPr>
        <p:spPr>
          <a:xfrm>
            <a:off x="457200" y="1600200"/>
            <a:ext cx="8229600" cy="4853136"/>
          </a:xfrm>
        </p:spPr>
        <p:txBody>
          <a:bodyPr>
            <a:normAutofit lnSpcReduction="10000"/>
          </a:bodyPr>
          <a:lstStyle/>
          <a:p>
            <a:r>
              <a:rPr lang="en-US" sz="3600" b="1" dirty="0" smtClean="0"/>
              <a:t>EQ can be detected by an instrument called </a:t>
            </a:r>
            <a:r>
              <a:rPr lang="en-US" sz="3600" b="1" u="sng" dirty="0" smtClean="0">
                <a:solidFill>
                  <a:srgbClr val="FF0000"/>
                </a:solidFill>
              </a:rPr>
              <a:t>“SEISMOGRAPH” </a:t>
            </a:r>
            <a:r>
              <a:rPr lang="en-US" sz="3600" b="1" dirty="0" smtClean="0"/>
              <a:t>that records the seismic waves on a paper called </a:t>
            </a:r>
            <a:r>
              <a:rPr lang="en-US" sz="3600" b="1" u="sng" dirty="0" smtClean="0">
                <a:solidFill>
                  <a:srgbClr val="009900"/>
                </a:solidFill>
              </a:rPr>
              <a:t>“SEISMOGRAM”. </a:t>
            </a:r>
            <a:r>
              <a:rPr lang="en-US" sz="3600" b="1" dirty="0" smtClean="0"/>
              <a:t>All these are found in a place called </a:t>
            </a:r>
            <a:r>
              <a:rPr lang="en-US" sz="3600" b="1" u="sng" dirty="0" smtClean="0">
                <a:solidFill>
                  <a:schemeClr val="tx2"/>
                </a:solidFill>
              </a:rPr>
              <a:t>“SEISMIC RECORDING STATION”.</a:t>
            </a:r>
            <a:r>
              <a:rPr lang="en-US" sz="3600" b="1" dirty="0" smtClean="0"/>
              <a:t> In history, there were some seismograph models and nowadays there are many modern sophisticated models.</a:t>
            </a:r>
            <a:endParaRPr lang="en-US" sz="3600" b="1" dirty="0"/>
          </a:p>
        </p:txBody>
      </p:sp>
    </p:spTree>
    <p:extLst>
      <p:ext uri="{BB962C8B-B14F-4D97-AF65-F5344CB8AC3E}">
        <p14:creationId xmlns:p14="http://schemas.microsoft.com/office/powerpoint/2010/main" xmlns="" val="3149682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Old Chinese Seismograph</a:t>
            </a:r>
            <a:endParaRPr lang="en-US" b="1"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952625" y="1791494"/>
            <a:ext cx="5238750" cy="41433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66343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1560" y="980728"/>
            <a:ext cx="7502016" cy="50013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31832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Seismographs</a:t>
            </a:r>
            <a:endParaRPr lang="en-US" b="1"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547664" y="1700808"/>
            <a:ext cx="5616624" cy="42328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472576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p:spPr>
        <p:txBody>
          <a:bodyPr/>
          <a:lstStyle/>
          <a:p>
            <a:r>
              <a:rPr lang="en-US" b="1" dirty="0" smtClean="0"/>
              <a:t>Modern Seismograph</a:t>
            </a:r>
            <a:endParaRPr lang="en-US" b="1"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94994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Seismogram:↓</a:t>
            </a:r>
            <a:endParaRPr lang="en-US" b="1"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2960" y="1484784"/>
            <a:ext cx="8584497" cy="50493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93343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FFFF"/>
          </a:solidFill>
        </p:spPr>
        <p:txBody>
          <a:bodyPr>
            <a:normAutofit fontScale="90000"/>
          </a:bodyPr>
          <a:lstStyle/>
          <a:p>
            <a:r>
              <a:rPr lang="en-US" b="1" dirty="0" smtClean="0">
                <a:solidFill>
                  <a:srgbClr val="FF0000"/>
                </a:solidFill>
              </a:rPr>
              <a:t>How to know the exact location of the Epicenter of a certain EQ?</a:t>
            </a:r>
            <a:endParaRPr lang="en-US" b="1" dirty="0">
              <a:solidFill>
                <a:srgbClr val="FF0000"/>
              </a:solidFill>
            </a:endParaRPr>
          </a:p>
        </p:txBody>
      </p:sp>
      <p:sp>
        <p:nvSpPr>
          <p:cNvPr id="3" name="Content Placeholder 2"/>
          <p:cNvSpPr>
            <a:spLocks noGrp="1"/>
          </p:cNvSpPr>
          <p:nvPr>
            <p:ph idx="1"/>
          </p:nvPr>
        </p:nvSpPr>
        <p:spPr/>
        <p:txBody>
          <a:bodyPr/>
          <a:lstStyle/>
          <a:p>
            <a:r>
              <a:rPr lang="en-US" b="1" dirty="0" smtClean="0"/>
              <a:t>At least 3 seismogram readings from 3 seismic stations should be known</a:t>
            </a:r>
            <a:endParaRPr lang="en-US" b="1"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48824" y="2708920"/>
            <a:ext cx="4825454" cy="31417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1560" y="3472386"/>
            <a:ext cx="3024336" cy="24877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91750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59632" y="836712"/>
            <a:ext cx="6768752" cy="50765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88855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lstStyle/>
          <a:p>
            <a:r>
              <a:rPr lang="en-US" b="1" dirty="0" smtClean="0"/>
              <a:t>EQ intensity &amp; magnitude?</a:t>
            </a:r>
            <a:endParaRPr lang="en-US" b="1" dirty="0"/>
          </a:p>
        </p:txBody>
      </p:sp>
      <p:sp>
        <p:nvSpPr>
          <p:cNvPr id="3" name="Content Placeholder 2"/>
          <p:cNvSpPr>
            <a:spLocks noGrp="1"/>
          </p:cNvSpPr>
          <p:nvPr>
            <p:ph idx="1"/>
          </p:nvPr>
        </p:nvSpPr>
        <p:spPr/>
        <p:txBody>
          <a:bodyPr>
            <a:normAutofit fontScale="92500" lnSpcReduction="10000"/>
          </a:bodyPr>
          <a:lstStyle/>
          <a:p>
            <a:r>
              <a:rPr lang="en-US" sz="4400" b="1" dirty="0" smtClean="0"/>
              <a:t>The effect of an EQ on the Earths’ surface is called the intensity.</a:t>
            </a:r>
          </a:p>
          <a:p>
            <a:r>
              <a:rPr lang="en-US" sz="4400" b="1" dirty="0" smtClean="0"/>
              <a:t>Based </a:t>
            </a:r>
            <a:r>
              <a:rPr lang="en-US" sz="4400" b="1" dirty="0"/>
              <a:t>on the amount of damage caused to the various types of structures on Earths’ </a:t>
            </a:r>
            <a:r>
              <a:rPr lang="en-US" sz="4400" b="1" dirty="0" smtClean="0"/>
              <a:t>surface, </a:t>
            </a:r>
            <a:r>
              <a:rPr lang="en-US" sz="4400" b="1" dirty="0" err="1" smtClean="0"/>
              <a:t>Mercalli</a:t>
            </a:r>
            <a:r>
              <a:rPr lang="en-US" sz="4400" b="1" dirty="0" smtClean="0"/>
              <a:t> put his scale in 1902 </a:t>
            </a:r>
            <a:r>
              <a:rPr lang="en-US" sz="4400" b="1" u="sng" dirty="0" smtClean="0">
                <a:solidFill>
                  <a:srgbClr val="FF0000"/>
                </a:solidFill>
              </a:rPr>
              <a:t>[The MERCALLI SCALE].  </a:t>
            </a:r>
            <a:endParaRPr lang="en-US" sz="4400" b="1" u="sng" dirty="0">
              <a:solidFill>
                <a:srgbClr val="FF0000"/>
              </a:solidFill>
            </a:endParaRPr>
          </a:p>
        </p:txBody>
      </p:sp>
    </p:spTree>
    <p:extLst>
      <p:ext uri="{BB962C8B-B14F-4D97-AF65-F5344CB8AC3E}">
        <p14:creationId xmlns:p14="http://schemas.microsoft.com/office/powerpoint/2010/main" xmlns="" val="2996092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99593" y="836712"/>
            <a:ext cx="7322286" cy="52005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90422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4032448"/>
          </a:xfrm>
          <a:solidFill>
            <a:srgbClr val="CCFFFF"/>
          </a:solidFill>
        </p:spPr>
        <p:txBody>
          <a:bodyPr>
            <a:normAutofit fontScale="90000"/>
          </a:bodyPr>
          <a:lstStyle/>
          <a:p>
            <a:pPr algn="l"/>
            <a:r>
              <a:rPr lang="en-US" b="1" dirty="0"/>
              <a:t>The modern scale is </a:t>
            </a:r>
            <a:r>
              <a:rPr lang="en-US" b="1" u="sng" dirty="0">
                <a:solidFill>
                  <a:srgbClr val="FF0000"/>
                </a:solidFill>
              </a:rPr>
              <a:t>RICHTER SCALE</a:t>
            </a:r>
            <a:r>
              <a:rPr lang="en-US" b="1" dirty="0"/>
              <a:t>:</a:t>
            </a:r>
            <a:br>
              <a:rPr lang="en-US" b="1" dirty="0"/>
            </a:br>
            <a:r>
              <a:rPr lang="en-US" b="1" dirty="0"/>
              <a:t>1- It is used to describe earthquake magnitude which is determined by measuring the amplitude of the largest wave recorded on the seismograph.</a:t>
            </a:r>
            <a:r>
              <a:rPr lang="en-US" dirty="0"/>
              <a:t> </a:t>
            </a:r>
          </a:p>
        </p:txBody>
      </p:sp>
      <p:pic>
        <p:nvPicPr>
          <p:cNvPr id="10243" name="Picture 3"/>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427984" y="3501008"/>
            <a:ext cx="4032448" cy="29331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9512" y="4126124"/>
            <a:ext cx="4032448" cy="21995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373225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0666"/>
          </a:xfrm>
          <a:solidFill>
            <a:srgbClr val="CCFFFF"/>
          </a:solidFill>
        </p:spPr>
        <p:txBody>
          <a:bodyPr>
            <a:normAutofit fontScale="90000"/>
          </a:bodyPr>
          <a:lstStyle/>
          <a:p>
            <a:pPr algn="l"/>
            <a:r>
              <a:rPr lang="en-US" b="1" dirty="0"/>
              <a:t>2- Magnitude is expressed in terms of logarithm scale; this means each unit increases on Richter scale means the Energy released equals 30 times the one </a:t>
            </a:r>
            <a:r>
              <a:rPr lang="en-US" b="1" dirty="0" smtClean="0"/>
              <a:t>before; e.g. Energy released by EQ of 6 degrees on Richter scale = 30 times the Energy released by an EQ of 5 degrees.  </a:t>
            </a:r>
            <a:endParaRPr lang="en-US" b="1" dirty="0"/>
          </a:p>
        </p:txBody>
      </p:sp>
    </p:spTree>
    <p:extLst>
      <p:ext uri="{BB962C8B-B14F-4D97-AF65-F5344CB8AC3E}">
        <p14:creationId xmlns:p14="http://schemas.microsoft.com/office/powerpoint/2010/main" xmlns="" val="3575827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lstStyle/>
          <a:p>
            <a:r>
              <a:rPr lang="en-US" b="1" dirty="0" smtClean="0">
                <a:latin typeface="Times New Roman" panose="02020603050405020304" pitchFamily="18" charset="0"/>
                <a:cs typeface="Times New Roman" panose="02020603050405020304" pitchFamily="18" charset="0"/>
              </a:rPr>
              <a:t>RICHTER SCALE</a:t>
            </a:r>
            <a:endParaRPr lang="en-US" b="1" dirty="0">
              <a:latin typeface="Times New Roman" panose="02020603050405020304" pitchFamily="18" charset="0"/>
              <a:cs typeface="Times New Roman" panose="02020603050405020304" pitchFamily="18" charset="0"/>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892008" y="1916832"/>
            <a:ext cx="3526441" cy="42373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82772" y="1556792"/>
            <a:ext cx="4310063" cy="459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46599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548680"/>
            <a:ext cx="8451195" cy="56319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64791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40000"/>
              <a:lumOff val="60000"/>
            </a:schemeClr>
          </a:solidFill>
        </p:spPr>
        <p:txBody>
          <a:bodyPr>
            <a:normAutofit fontScale="90000"/>
          </a:bodyPr>
          <a:lstStyle/>
          <a:p>
            <a:pPr algn="l"/>
            <a:r>
              <a:rPr lang="en-US" dirty="0" smtClean="0"/>
              <a:t/>
            </a:r>
            <a:br>
              <a:rPr lang="en-US" dirty="0" smtClean="0"/>
            </a:br>
            <a:r>
              <a:rPr lang="en-US" dirty="0" smtClean="0"/>
              <a:t/>
            </a:r>
            <a:br>
              <a:rPr lang="en-US" dirty="0" smtClean="0"/>
            </a:br>
            <a:r>
              <a:rPr lang="en-US" b="1" dirty="0" smtClean="0"/>
              <a:t>Factors </a:t>
            </a:r>
            <a:r>
              <a:rPr lang="en-US" b="1" dirty="0"/>
              <a:t>That Contribute to the Destructiveness of an Earthquake</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179512" y="1412776"/>
            <a:ext cx="8640960" cy="5112568"/>
          </a:xfrm>
          <a:solidFill>
            <a:schemeClr val="accent3">
              <a:lumMod val="20000"/>
              <a:lumOff val="80000"/>
            </a:schemeClr>
          </a:solidFill>
        </p:spPr>
        <p:txBody>
          <a:bodyPr>
            <a:normAutofit fontScale="85000" lnSpcReduction="20000"/>
          </a:bodyPr>
          <a:lstStyle/>
          <a:p>
            <a:pPr marL="0" indent="0">
              <a:buNone/>
            </a:pPr>
            <a:r>
              <a:rPr lang="en-US" b="1" dirty="0" smtClean="0"/>
              <a:t>1) Location: Populated or not.</a:t>
            </a:r>
          </a:p>
          <a:p>
            <a:pPr marL="0" indent="0">
              <a:buNone/>
            </a:pPr>
            <a:r>
              <a:rPr lang="en-US" b="1" dirty="0" smtClean="0"/>
              <a:t>2) Depth: The deeper the weaker.</a:t>
            </a:r>
          </a:p>
          <a:p>
            <a:pPr marL="0" indent="0">
              <a:buNone/>
            </a:pPr>
            <a:r>
              <a:rPr lang="en-US" b="1" dirty="0" smtClean="0"/>
              <a:t>3) Magnitude or intensity: Proportional </a:t>
            </a:r>
          </a:p>
          <a:p>
            <a:pPr marL="0" indent="0">
              <a:buNone/>
            </a:pPr>
            <a:r>
              <a:rPr lang="en-US" b="1" dirty="0" smtClean="0"/>
              <a:t>4) Duration of the EQ &amp; its Before and After shocks: Most EQ tremors last in 1 minute.</a:t>
            </a:r>
          </a:p>
          <a:p>
            <a:pPr marL="0" indent="0">
              <a:buNone/>
            </a:pPr>
            <a:r>
              <a:rPr lang="en-US" b="1" dirty="0" smtClean="0"/>
              <a:t>5) Distance from the epicenter: The most affected areas are those within the 20- 50kms around the epicenter.</a:t>
            </a:r>
          </a:p>
          <a:p>
            <a:pPr marL="0" indent="0">
              <a:buNone/>
            </a:pPr>
            <a:r>
              <a:rPr lang="en-US" b="1" u="sng" dirty="0" smtClean="0">
                <a:solidFill>
                  <a:srgbClr val="FF0000"/>
                </a:solidFill>
              </a:rPr>
              <a:t>6) Local geological conditions: Clay ground acts as amplifier.</a:t>
            </a:r>
          </a:p>
          <a:p>
            <a:pPr marL="0" indent="0">
              <a:buNone/>
            </a:pPr>
            <a:r>
              <a:rPr lang="en-US" b="1" dirty="0" smtClean="0"/>
              <a:t>7) Construction Design: Height to base area ratio.</a:t>
            </a:r>
          </a:p>
          <a:p>
            <a:pPr marL="0" indent="0">
              <a:buNone/>
            </a:pPr>
            <a:r>
              <a:rPr lang="en-US" b="1" dirty="0" smtClean="0"/>
              <a:t>8) Materials of  the construction: Effect of </a:t>
            </a:r>
            <a:r>
              <a:rPr lang="en-US" b="1" u="sng" dirty="0" smtClean="0">
                <a:solidFill>
                  <a:srgbClr val="FF0000"/>
                </a:solidFill>
              </a:rPr>
              <a:t>AMPLIFICATION.</a:t>
            </a:r>
          </a:p>
          <a:p>
            <a:pPr marL="0" indent="0">
              <a:buNone/>
            </a:pPr>
            <a:r>
              <a:rPr lang="en-US" b="1" dirty="0" smtClean="0"/>
              <a:t>9) Infrastructures: EC, gas, water, sewer, …</a:t>
            </a:r>
          </a:p>
          <a:p>
            <a:endParaRPr lang="en-US" dirty="0"/>
          </a:p>
        </p:txBody>
      </p:sp>
    </p:spTree>
    <p:extLst>
      <p:ext uri="{BB962C8B-B14F-4D97-AF65-F5344CB8AC3E}">
        <p14:creationId xmlns:p14="http://schemas.microsoft.com/office/powerpoint/2010/main" xmlns="" val="4290670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576" y="260648"/>
            <a:ext cx="7920880" cy="5940088"/>
          </a:xfrm>
          <a:prstGeom prst="rect">
            <a:avLst/>
          </a:prstGeom>
        </p:spPr>
        <p:txBody>
          <a:bodyPr wrap="square">
            <a:spAutoFit/>
          </a:bodyPr>
          <a:lstStyle/>
          <a:p>
            <a:r>
              <a:rPr lang="en-US" sz="3600" b="1" dirty="0" smtClean="0">
                <a:solidFill>
                  <a:srgbClr val="FF0000"/>
                </a:solidFill>
              </a:rPr>
              <a:t>Relationship between amplification and the Soil </a:t>
            </a:r>
            <a:r>
              <a:rPr lang="en-US" sz="3600" b="1" dirty="0">
                <a:solidFill>
                  <a:srgbClr val="FF0000"/>
                </a:solidFill>
              </a:rPr>
              <a:t>&amp;</a:t>
            </a:r>
            <a:r>
              <a:rPr lang="en-US" sz="3600" b="1" dirty="0" smtClean="0">
                <a:solidFill>
                  <a:srgbClr val="FF0000"/>
                </a:solidFill>
              </a:rPr>
              <a:t> </a:t>
            </a:r>
            <a:r>
              <a:rPr lang="en-US" sz="3600" b="1" dirty="0">
                <a:solidFill>
                  <a:srgbClr val="FF0000"/>
                </a:solidFill>
              </a:rPr>
              <a:t>Rock </a:t>
            </a:r>
            <a:r>
              <a:rPr lang="en-US" sz="3600" b="1" dirty="0" smtClean="0">
                <a:solidFill>
                  <a:srgbClr val="FF0000"/>
                </a:solidFill>
              </a:rPr>
              <a:t>Types:  </a:t>
            </a:r>
            <a:endParaRPr lang="en-US" sz="3600" b="1" dirty="0">
              <a:solidFill>
                <a:srgbClr val="FF0000"/>
              </a:solidFill>
            </a:endParaRPr>
          </a:p>
          <a:p>
            <a:r>
              <a:rPr lang="en-US" sz="2800" b="1" dirty="0" smtClean="0"/>
              <a:t>The </a:t>
            </a:r>
            <a:r>
              <a:rPr lang="en-US" sz="2800" b="1" dirty="0"/>
              <a:t>soil and rock types are classified into 6 categories in order to determine their amplification effects:</a:t>
            </a:r>
          </a:p>
          <a:p>
            <a:r>
              <a:rPr lang="en-US" sz="2800" b="1" dirty="0" smtClean="0"/>
              <a:t>Type </a:t>
            </a:r>
            <a:r>
              <a:rPr lang="en-US" sz="2800" b="1" dirty="0"/>
              <a:t>A, hard rock (igneous rock).</a:t>
            </a:r>
          </a:p>
          <a:p>
            <a:r>
              <a:rPr lang="en-US" sz="2800" b="1" dirty="0"/>
              <a:t>Type B, rock (volcanic rock).</a:t>
            </a:r>
          </a:p>
          <a:p>
            <a:r>
              <a:rPr lang="en-US" sz="2800" b="1" dirty="0"/>
              <a:t>Type C, very dense soil and soft rock (sandstone).</a:t>
            </a:r>
          </a:p>
          <a:p>
            <a:r>
              <a:rPr lang="en-US" sz="2800" b="1" dirty="0"/>
              <a:t>Type D, stiff soil (mud).</a:t>
            </a:r>
          </a:p>
          <a:p>
            <a:r>
              <a:rPr lang="en-US" sz="2800" b="1" dirty="0"/>
              <a:t>Type E, soft soil (artificial fill).</a:t>
            </a:r>
          </a:p>
          <a:p>
            <a:r>
              <a:rPr lang="en-US" sz="2800" b="1" dirty="0"/>
              <a:t>Type F, soils requiring site-specific evaluations.</a:t>
            </a:r>
          </a:p>
          <a:p>
            <a:r>
              <a:rPr lang="en-US" sz="2800" b="1" i="1" u="sng" dirty="0">
                <a:solidFill>
                  <a:srgbClr val="FF0000"/>
                </a:solidFill>
              </a:rPr>
              <a:t>Type A has the less amplification, while Type E has more amplification.</a:t>
            </a:r>
          </a:p>
        </p:txBody>
      </p:sp>
    </p:spTree>
    <p:extLst>
      <p:ext uri="{BB962C8B-B14F-4D97-AF65-F5344CB8AC3E}">
        <p14:creationId xmlns:p14="http://schemas.microsoft.com/office/powerpoint/2010/main" xmlns="" val="504342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082354"/>
          </a:xfrm>
          <a:solidFill>
            <a:schemeClr val="accent5">
              <a:lumMod val="20000"/>
              <a:lumOff val="80000"/>
            </a:schemeClr>
          </a:solidFill>
        </p:spPr>
        <p:txBody>
          <a:bodyPr>
            <a:normAutofit/>
          </a:bodyPr>
          <a:lstStyle/>
          <a:p>
            <a:pPr algn="l"/>
            <a:r>
              <a:rPr lang="en-US" sz="3600" b="1" dirty="0" smtClean="0">
                <a:solidFill>
                  <a:srgbClr val="002060"/>
                </a:solidFill>
                <a:latin typeface="Times New Roman" panose="02020603050405020304" pitchFamily="18" charset="0"/>
                <a:cs typeface="Times New Roman" panose="02020603050405020304" pitchFamily="18" charset="0"/>
              </a:rPr>
              <a:t>Other DANGERS CAUSED BY EQs:</a:t>
            </a:r>
            <a:br>
              <a:rPr lang="en-US" sz="3600" b="1" dirty="0" smtClean="0">
                <a:solidFill>
                  <a:srgbClr val="002060"/>
                </a:solidFill>
                <a:latin typeface="Times New Roman" panose="02020603050405020304" pitchFamily="18" charset="0"/>
                <a:cs typeface="Times New Roman" panose="02020603050405020304" pitchFamily="18" charset="0"/>
              </a:rPr>
            </a:br>
            <a:r>
              <a:rPr lang="en-US" sz="3600" b="1" u="sng" dirty="0" smtClean="0">
                <a:solidFill>
                  <a:srgbClr val="FF0000"/>
                </a:solidFill>
                <a:latin typeface="Times New Roman" panose="02020603050405020304" pitchFamily="18" charset="0"/>
                <a:cs typeface="Times New Roman" panose="02020603050405020304" pitchFamily="18" charset="0"/>
              </a:rPr>
              <a:t>Fire</a:t>
            </a:r>
            <a:r>
              <a:rPr lang="en-US" sz="3600" b="1" dirty="0" smtClean="0">
                <a:latin typeface="Times New Roman" panose="02020603050405020304" pitchFamily="18" charset="0"/>
                <a:cs typeface="Times New Roman" panose="02020603050405020304" pitchFamily="18" charset="0"/>
              </a:rPr>
              <a:t> due to EQ: Due to vibrations gas pipe lines may break and cause fire. Sometimes fire risk is greater than the whole other damages.</a:t>
            </a:r>
            <a:endParaRPr lang="en-US" sz="3600" b="1" dirty="0">
              <a:latin typeface="Times New Roman" panose="02020603050405020304" pitchFamily="18" charset="0"/>
              <a:cs typeface="Times New Roman" panose="02020603050405020304" pitchFamily="18" charset="0"/>
            </a:endParaRPr>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915816" y="3429000"/>
            <a:ext cx="3611233" cy="32645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94687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r>
              <a:rPr lang="en-US" b="1" dirty="0" smtClean="0"/>
              <a:t>Dams’ Collapse due to EQs</a:t>
            </a:r>
            <a:endParaRPr lang="en-US" b="1"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547664" y="1556792"/>
            <a:ext cx="6723300" cy="4486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22265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71600" y="1124744"/>
            <a:ext cx="7164288" cy="40979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98940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22714"/>
          </a:xfrm>
        </p:spPr>
        <p:txBody>
          <a:bodyPr>
            <a:normAutofit fontScale="90000"/>
          </a:bodyPr>
          <a:lstStyle/>
          <a:p>
            <a:r>
              <a:rPr lang="en-US" sz="6000" b="1" u="sng" dirty="0" smtClean="0">
                <a:solidFill>
                  <a:srgbClr val="FF0000"/>
                </a:solidFill>
              </a:rPr>
              <a:t>Important</a:t>
            </a:r>
            <a:r>
              <a:rPr lang="en-US" b="1" dirty="0" smtClean="0"/>
              <a:t/>
            </a:r>
            <a:br>
              <a:rPr lang="en-US" b="1" dirty="0" smtClean="0"/>
            </a:br>
            <a:r>
              <a:rPr lang="en-US" b="1" dirty="0" smtClean="0"/>
              <a:t>In </a:t>
            </a:r>
            <a:r>
              <a:rPr lang="en-US" b="1" dirty="0"/>
              <a:t>areas where unconsolidated materials are saturated with water, EQ can generate a phenomenon called </a:t>
            </a:r>
            <a:r>
              <a:rPr lang="en-US" b="1" dirty="0">
                <a:solidFill>
                  <a:srgbClr val="FF0000"/>
                </a:solidFill>
              </a:rPr>
              <a:t>LIQUIFACTION</a:t>
            </a:r>
            <a:r>
              <a:rPr lang="en-US" b="1" dirty="0"/>
              <a:t>, in which the soil turns into </a:t>
            </a:r>
            <a:r>
              <a:rPr lang="en-US" b="1" dirty="0" smtClean="0"/>
              <a:t>fluid that is not capable of supporting buildings or other structures so they collapse. </a:t>
            </a:r>
            <a:endParaRPr lang="en-US" b="1" dirty="0"/>
          </a:p>
        </p:txBody>
      </p:sp>
    </p:spTree>
    <p:extLst>
      <p:ext uri="{BB962C8B-B14F-4D97-AF65-F5344CB8AC3E}">
        <p14:creationId xmlns:p14="http://schemas.microsoft.com/office/powerpoint/2010/main" xmlns="" val="3884325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5577" y="980129"/>
            <a:ext cx="7856352" cy="50411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60885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9552" y="1274945"/>
            <a:ext cx="8000888" cy="47525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85078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TSUNAMI</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951230" y="1600200"/>
            <a:ext cx="7241540" cy="4525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157736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b="1" dirty="0" smtClean="0">
                <a:latin typeface="Times New Roman" panose="02020603050405020304" pitchFamily="18" charset="0"/>
                <a:cs typeface="Times New Roman" panose="02020603050405020304" pitchFamily="18" charset="0"/>
              </a:rPr>
              <a:t>What is a Tsunami?</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507288" cy="5069160"/>
          </a:xfrm>
        </p:spPr>
        <p:txBody>
          <a:bodyPr>
            <a:normAutofit/>
          </a:bodyPr>
          <a:lstStyle/>
          <a:p>
            <a:pPr marL="0" indent="0">
              <a:buNone/>
            </a:pPr>
            <a:r>
              <a:rPr lang="en-US" sz="3600" b="1" dirty="0" smtClean="0"/>
              <a:t>It is a “seismic sea waves” results due to vertical displacement of the ocean floor during an EQ.</a:t>
            </a:r>
          </a:p>
          <a:p>
            <a:pPr marL="0" indent="0">
              <a:buNone/>
            </a:pPr>
            <a:r>
              <a:rPr lang="en-US" sz="3600" b="1" dirty="0" smtClean="0"/>
              <a:t>Speed of waves =</a:t>
            </a:r>
          </a:p>
          <a:p>
            <a:pPr marL="0" indent="0">
              <a:buNone/>
            </a:pPr>
            <a:r>
              <a:rPr lang="en-US" sz="3600" b="1" dirty="0" smtClean="0"/>
              <a:t>500-950kms/hr. </a:t>
            </a:r>
          </a:p>
          <a:p>
            <a:pPr marL="0" indent="0">
              <a:buNone/>
            </a:pPr>
            <a:r>
              <a:rPr lang="en-US" sz="3600" b="1" dirty="0" smtClean="0"/>
              <a:t>Height far in the sea </a:t>
            </a:r>
          </a:p>
          <a:p>
            <a:pPr marL="0" indent="0">
              <a:buNone/>
            </a:pPr>
            <a:r>
              <a:rPr lang="en-US" sz="3600" b="1" dirty="0" smtClean="0"/>
              <a:t>&lt;1m, coming nearer </a:t>
            </a:r>
          </a:p>
          <a:p>
            <a:pPr marL="0" indent="0">
              <a:buNone/>
            </a:pPr>
            <a:r>
              <a:rPr lang="en-US" sz="3600" b="1" dirty="0"/>
              <a:t>t</a:t>
            </a:r>
            <a:r>
              <a:rPr lang="en-US" sz="3600" b="1" dirty="0" smtClean="0"/>
              <a:t>o coast reach = 30m </a:t>
            </a:r>
            <a:endParaRPr lang="en-US" sz="3600" b="1"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44008" y="2708919"/>
            <a:ext cx="4242048" cy="35102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92629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a:solidFill>
            <a:srgbClr val="00FFFF"/>
          </a:solidFill>
        </p:spPr>
        <p:txBody>
          <a:bodyPr/>
          <a:lstStyle/>
          <a:p>
            <a:r>
              <a:rPr lang="en-US" b="1" dirty="0" smtClean="0">
                <a:solidFill>
                  <a:srgbClr val="FF0000"/>
                </a:solidFill>
              </a:rPr>
              <a:t>What is an EQ?</a:t>
            </a:r>
            <a:endParaRPr lang="en-US" b="1" dirty="0">
              <a:solidFill>
                <a:srgbClr val="FF0000"/>
              </a:solidFill>
            </a:endParaRPr>
          </a:p>
        </p:txBody>
      </p:sp>
      <p:sp>
        <p:nvSpPr>
          <p:cNvPr id="3" name="Content Placeholder 2"/>
          <p:cNvSpPr>
            <a:spLocks noGrp="1"/>
          </p:cNvSpPr>
          <p:nvPr>
            <p:ph idx="1"/>
          </p:nvPr>
        </p:nvSpPr>
        <p:spPr>
          <a:xfrm>
            <a:off x="251520" y="1196752"/>
            <a:ext cx="8640960" cy="5472608"/>
          </a:xfrm>
        </p:spPr>
        <p:txBody>
          <a:bodyPr>
            <a:normAutofit/>
          </a:bodyPr>
          <a:lstStyle/>
          <a:p>
            <a:pPr marL="0" indent="0">
              <a:buNone/>
            </a:pPr>
            <a:r>
              <a:rPr lang="en-US" b="1" dirty="0" smtClean="0"/>
              <a:t>EQ is </a:t>
            </a:r>
            <a:r>
              <a:rPr lang="en-US" b="1" dirty="0"/>
              <a:t>the </a:t>
            </a:r>
            <a:r>
              <a:rPr lang="en-US" b="1" dirty="0" smtClean="0"/>
              <a:t>vibration </a:t>
            </a:r>
            <a:r>
              <a:rPr lang="en-US" b="1" dirty="0"/>
              <a:t>of the surface of the Earth, resulting from the sudden release of energy in the Earth's </a:t>
            </a:r>
            <a:r>
              <a:rPr lang="en-US" b="1" dirty="0" smtClean="0"/>
              <a:t>crust.</a:t>
            </a:r>
          </a:p>
          <a:p>
            <a:pPr marL="0" indent="0">
              <a:buNone/>
            </a:pPr>
            <a:r>
              <a:rPr lang="en-US" b="1" dirty="0" smtClean="0"/>
              <a:t>This energy radiates as waves called “SEISMIC WAVES” in all directions from a certain source in the Earths’ interior called “FOCUS”. The energy is dissipated in all directions and the nearest point on the surface that the energy first reaches is called the “EPICENTER”.</a:t>
            </a:r>
          </a:p>
        </p:txBody>
      </p:sp>
    </p:spTree>
    <p:extLst>
      <p:ext uri="{BB962C8B-B14F-4D97-AF65-F5344CB8AC3E}">
        <p14:creationId xmlns:p14="http://schemas.microsoft.com/office/powerpoint/2010/main" xmlns="" val="3848970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298378"/>
          </a:xfrm>
        </p:spPr>
        <p:txBody>
          <a:bodyPr/>
          <a:lstStyle/>
          <a:p>
            <a:pPr algn="l"/>
            <a:r>
              <a:rPr lang="en-US" b="1" dirty="0"/>
              <a:t>When the crest of these waves approaches shore, it appears like a rapid rise in sea level with turbulence and chaotic surface.</a:t>
            </a: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691680" y="3717032"/>
            <a:ext cx="5638668" cy="26971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89149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404664"/>
            <a:ext cx="8712968" cy="57935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374756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54162"/>
          </a:xfrm>
        </p:spPr>
        <p:txBody>
          <a:bodyPr>
            <a:noAutofit/>
          </a:bodyPr>
          <a:lstStyle/>
          <a:p>
            <a:r>
              <a:rPr lang="en-US" b="1" dirty="0" smtClean="0">
                <a:solidFill>
                  <a:srgbClr val="FF0000"/>
                </a:solidFill>
              </a:rPr>
              <a:t>Trigging landslides, mudflows, land subsidence or uplifting .…</a:t>
            </a:r>
            <a:endParaRPr lang="en-US" b="1" dirty="0">
              <a:solidFill>
                <a:srgbClr val="FF0000"/>
              </a:solidFill>
            </a:endParaRPr>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331640" y="1988840"/>
            <a:ext cx="6535550" cy="42368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657987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0" y="885825"/>
            <a:ext cx="7620000" cy="5086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476715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51720" y="27678"/>
            <a:ext cx="4896544" cy="66167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72149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1772816"/>
            <a:ext cx="8340799" cy="31168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619936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0226"/>
          </a:xfrm>
          <a:solidFill>
            <a:schemeClr val="accent5">
              <a:lumMod val="20000"/>
              <a:lumOff val="80000"/>
            </a:schemeClr>
          </a:solidFill>
        </p:spPr>
        <p:txBody>
          <a:bodyPr>
            <a:normAutofit fontScale="90000"/>
          </a:bodyPr>
          <a:lstStyle/>
          <a:p>
            <a:r>
              <a:rPr lang="en-US" b="1" dirty="0" smtClean="0">
                <a:solidFill>
                  <a:srgbClr val="FF0000"/>
                </a:solidFill>
              </a:rPr>
              <a:t>Faulting: Displacement of Earth masses apart along the fault plane: Tensile form.</a:t>
            </a:r>
            <a:endParaRPr lang="en-US" b="1" dirty="0">
              <a:solidFill>
                <a:srgbClr val="FF0000"/>
              </a:solidFill>
            </a:endParaRPr>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67544" y="2420888"/>
            <a:ext cx="8229600" cy="42640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54146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99592" y="779766"/>
            <a:ext cx="7778830" cy="51465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986297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Faulting</a:t>
            </a:r>
            <a:endParaRPr lang="en-US" b="1" dirty="0">
              <a:solidFill>
                <a:srgbClr val="FF0000"/>
              </a:solidFill>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177528" y="1600200"/>
            <a:ext cx="6788944" cy="4525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753462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74242"/>
          </a:xfrm>
          <a:solidFill>
            <a:schemeClr val="accent5">
              <a:lumMod val="20000"/>
              <a:lumOff val="80000"/>
            </a:schemeClr>
          </a:solidFill>
        </p:spPr>
        <p:txBody>
          <a:bodyPr>
            <a:noAutofit/>
          </a:bodyPr>
          <a:lstStyle/>
          <a:p>
            <a:pPr algn="l"/>
            <a:r>
              <a:rPr lang="en-US" sz="3600" b="1" dirty="0" smtClean="0"/>
              <a:t>Instruments like </a:t>
            </a:r>
            <a:r>
              <a:rPr lang="en-US" sz="3600" b="1" dirty="0" err="1" smtClean="0"/>
              <a:t>creepmeters</a:t>
            </a:r>
            <a:r>
              <a:rPr lang="en-US" sz="3600" b="1" dirty="0" smtClean="0"/>
              <a:t>, </a:t>
            </a:r>
            <a:r>
              <a:rPr lang="en-US" sz="3600" b="1" dirty="0" err="1" smtClean="0"/>
              <a:t>tiltmeters</a:t>
            </a:r>
            <a:r>
              <a:rPr lang="en-US" sz="3600" b="1" dirty="0" smtClean="0"/>
              <a:t> and borehole </a:t>
            </a:r>
            <a:r>
              <a:rPr lang="en-US" sz="3600" b="1" dirty="0" err="1" smtClean="0"/>
              <a:t>strainmeters</a:t>
            </a:r>
            <a:r>
              <a:rPr lang="en-US" sz="3600" b="1" dirty="0" smtClean="0"/>
              <a:t> are used to measure the accumulation and releasing of strain.</a:t>
            </a:r>
            <a:endParaRPr lang="en-US" sz="3600" b="1" dirty="0"/>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27584" y="2492896"/>
            <a:ext cx="7587943" cy="41044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77491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00200" y="1219200"/>
            <a:ext cx="5943600" cy="4419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46008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187624" y="2307700"/>
            <a:ext cx="6835127" cy="4525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itle 5"/>
          <p:cNvSpPr>
            <a:spLocks noGrp="1"/>
          </p:cNvSpPr>
          <p:nvPr>
            <p:ph type="title"/>
          </p:nvPr>
        </p:nvSpPr>
        <p:spPr>
          <a:xfrm>
            <a:off x="457200" y="274638"/>
            <a:ext cx="8229600" cy="2002234"/>
          </a:xfrm>
          <a:solidFill>
            <a:schemeClr val="accent5">
              <a:lumMod val="20000"/>
              <a:lumOff val="80000"/>
            </a:schemeClr>
          </a:solidFill>
        </p:spPr>
        <p:txBody>
          <a:bodyPr>
            <a:normAutofit fontScale="90000"/>
          </a:bodyPr>
          <a:lstStyle/>
          <a:p>
            <a:pPr algn="l"/>
            <a:r>
              <a:rPr lang="en-US" b="1" dirty="0" smtClean="0"/>
              <a:t>Wed. 11</a:t>
            </a:r>
            <a:r>
              <a:rPr lang="en-US" b="1" baseline="30000" dirty="0" smtClean="0"/>
              <a:t>th</a:t>
            </a:r>
            <a:r>
              <a:rPr lang="en-US" b="1" dirty="0" smtClean="0"/>
              <a:t> Jan. 2017: New </a:t>
            </a:r>
            <a:r>
              <a:rPr lang="en-US" b="1" dirty="0"/>
              <a:t>Zealand 's  </a:t>
            </a:r>
            <a:r>
              <a:rPr lang="en-US" b="1" dirty="0" smtClean="0"/>
              <a:t>7.8 </a:t>
            </a:r>
            <a:r>
              <a:rPr lang="en-US" b="1" dirty="0"/>
              <a:t>magnitude earthquake lifted the seabed </a:t>
            </a:r>
            <a:r>
              <a:rPr lang="en-US" b="1" dirty="0" smtClean="0"/>
              <a:t>2metres.</a:t>
            </a:r>
            <a:endParaRPr lang="en-US" b="1" dirty="0"/>
          </a:p>
        </p:txBody>
      </p:sp>
    </p:spTree>
    <p:extLst>
      <p:ext uri="{BB962C8B-B14F-4D97-AF65-F5344CB8AC3E}">
        <p14:creationId xmlns:p14="http://schemas.microsoft.com/office/powerpoint/2010/main" xmlns="" val="37792872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6178698"/>
          </a:xfrm>
          <a:solidFill>
            <a:schemeClr val="accent3">
              <a:lumMod val="20000"/>
              <a:lumOff val="80000"/>
            </a:schemeClr>
          </a:solidFill>
        </p:spPr>
        <p:txBody>
          <a:bodyPr/>
          <a:lstStyle/>
          <a:p>
            <a:r>
              <a:rPr lang="en-US" b="1" u="sng" dirty="0" smtClean="0">
                <a:solidFill>
                  <a:srgbClr val="FF0000"/>
                </a:solidFill>
              </a:rPr>
              <a:t>EQs &amp; The Earth Interior:</a:t>
            </a:r>
            <a:br>
              <a:rPr lang="en-US" b="1" u="sng" dirty="0" smtClean="0">
                <a:solidFill>
                  <a:srgbClr val="FF0000"/>
                </a:solidFill>
              </a:rPr>
            </a:br>
            <a:r>
              <a:rPr lang="en-US" b="1" dirty="0" smtClean="0"/>
              <a:t>Most of our knowledge about the Earths’ interior comes from the study of P &amp; S waves that travel thru the Earth since the time required for P &amp; S waves to travel thru the Earth depends on the properties of the rock materials encountered.  </a:t>
            </a:r>
            <a:endParaRPr lang="en-US" b="1" dirty="0"/>
          </a:p>
        </p:txBody>
      </p:sp>
    </p:spTree>
    <p:extLst>
      <p:ext uri="{BB962C8B-B14F-4D97-AF65-F5344CB8AC3E}">
        <p14:creationId xmlns:p14="http://schemas.microsoft.com/office/powerpoint/2010/main" xmlns="" val="6596322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07288" cy="6106690"/>
          </a:xfrm>
        </p:spPr>
        <p:txBody>
          <a:bodyPr>
            <a:normAutofit fontScale="90000"/>
          </a:bodyPr>
          <a:lstStyle/>
          <a:p>
            <a:pPr algn="l"/>
            <a:r>
              <a:rPr lang="en-US" sz="3600" b="1" dirty="0" smtClean="0">
                <a:solidFill>
                  <a:srgbClr val="009900"/>
                </a:solidFill>
              </a:rPr>
              <a:t>ACCORDINGLY, EARTH IS DIVIDED INTO 4 MAJOR LAYERS </a:t>
            </a:r>
            <a:r>
              <a:rPr lang="en-US" sz="2800" b="1" i="1" dirty="0" smtClean="0">
                <a:solidFill>
                  <a:srgbClr val="FF0000"/>
                </a:solidFill>
              </a:rPr>
              <a:t>(from surface downwards):</a:t>
            </a:r>
            <a:br>
              <a:rPr lang="en-US" sz="2800" b="1" i="1" dirty="0" smtClean="0">
                <a:solidFill>
                  <a:srgbClr val="FF0000"/>
                </a:solidFill>
              </a:rPr>
            </a:br>
            <a:r>
              <a:rPr lang="en-US" b="1" dirty="0" smtClean="0"/>
              <a:t>1) The crust: Very thin outer layer.</a:t>
            </a:r>
            <a:br>
              <a:rPr lang="en-US" b="1" dirty="0" smtClean="0"/>
            </a:br>
            <a:r>
              <a:rPr lang="en-US" b="1" dirty="0" smtClean="0"/>
              <a:t>2) Mantle: Rocky layer of 2885 km thick. </a:t>
            </a:r>
            <a:r>
              <a:rPr lang="en-US" sz="3100" b="1" i="1" dirty="0" smtClean="0">
                <a:solidFill>
                  <a:srgbClr val="FF0000"/>
                </a:solidFill>
              </a:rPr>
              <a:t>[only the uppermost 700kms Asthenosphere is highly viscous and composed of  basaltic composition). </a:t>
            </a:r>
            <a:r>
              <a:rPr lang="en-US" b="1" dirty="0" smtClean="0"/>
              <a:t/>
            </a:r>
            <a:br>
              <a:rPr lang="en-US" b="1" dirty="0" smtClean="0"/>
            </a:br>
            <a:r>
              <a:rPr lang="en-US" b="1" dirty="0" smtClean="0"/>
              <a:t>3) Outer Core: Liquid like of 2270 km thick.</a:t>
            </a:r>
            <a:br>
              <a:rPr lang="en-US" b="1" dirty="0" smtClean="0"/>
            </a:br>
            <a:r>
              <a:rPr lang="en-US" b="1" dirty="0" smtClean="0"/>
              <a:t>4) Inner Core: Solid metallic of 1216 km thick. </a:t>
            </a:r>
            <a:endParaRPr lang="en-US" b="1" dirty="0"/>
          </a:p>
        </p:txBody>
      </p:sp>
    </p:spTree>
    <p:extLst>
      <p:ext uri="{BB962C8B-B14F-4D97-AF65-F5344CB8AC3E}">
        <p14:creationId xmlns:p14="http://schemas.microsoft.com/office/powerpoint/2010/main" xmlns="" val="26503510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22714"/>
          </a:xfrm>
          <a:solidFill>
            <a:schemeClr val="accent6">
              <a:lumMod val="20000"/>
              <a:lumOff val="80000"/>
            </a:schemeClr>
          </a:solidFill>
        </p:spPr>
        <p:txBody>
          <a:bodyPr/>
          <a:lstStyle/>
          <a:p>
            <a:r>
              <a:rPr lang="en-US" b="1" dirty="0" smtClean="0"/>
              <a:t>In 1909 a Yugoslavian geologist Andrija </a:t>
            </a:r>
            <a:r>
              <a:rPr lang="en-US" b="1" dirty="0" err="1" smtClean="0"/>
              <a:t>Mohorovicic</a:t>
            </a:r>
            <a:r>
              <a:rPr lang="en-US" b="1" dirty="0" smtClean="0"/>
              <a:t> studied the seismic records and discovered that the velocity of the seismic waves increases abruptly below a depth of 50 km. This boundary separates the crust from the underlying mantle is later on named </a:t>
            </a:r>
            <a:r>
              <a:rPr lang="en-US" b="1" u="sng" dirty="0" smtClean="0">
                <a:solidFill>
                  <a:srgbClr val="FF0000"/>
                </a:solidFill>
              </a:rPr>
              <a:t>MOHO DISCONTIUITY</a:t>
            </a:r>
            <a:r>
              <a:rPr lang="en-US" b="1" dirty="0" smtClean="0"/>
              <a:t>.   </a:t>
            </a:r>
            <a:endParaRPr lang="en-US" b="1" dirty="0"/>
          </a:p>
        </p:txBody>
      </p:sp>
    </p:spTree>
    <p:extLst>
      <p:ext uri="{BB962C8B-B14F-4D97-AF65-F5344CB8AC3E}">
        <p14:creationId xmlns:p14="http://schemas.microsoft.com/office/powerpoint/2010/main" xmlns="" val="25774627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34682"/>
          </a:xfrm>
          <a:solidFill>
            <a:schemeClr val="tx2">
              <a:lumMod val="20000"/>
              <a:lumOff val="80000"/>
            </a:schemeClr>
          </a:solidFill>
        </p:spPr>
        <p:txBody>
          <a:bodyPr/>
          <a:lstStyle/>
          <a:p>
            <a:pPr algn="l"/>
            <a:r>
              <a:rPr lang="en-US" b="1" dirty="0" smtClean="0"/>
              <a:t>Years later, another major boundary was discovered, based on the observation that P waves die out at about 105</a:t>
            </a:r>
            <a:r>
              <a:rPr lang="en-US" b="1" baseline="30000" dirty="0">
                <a:solidFill>
                  <a:prstClr val="black"/>
                </a:solidFill>
              </a:rPr>
              <a:t>o</a:t>
            </a:r>
            <a:r>
              <a:rPr lang="en-US" b="1" dirty="0" smtClean="0"/>
              <a:t>  from an EQ then reappears again at</a:t>
            </a:r>
            <a:r>
              <a:rPr lang="en-US" b="1" dirty="0">
                <a:solidFill>
                  <a:prstClr val="black"/>
                </a:solidFill>
              </a:rPr>
              <a:t> </a:t>
            </a:r>
            <a:r>
              <a:rPr lang="en-US" b="1" dirty="0" smtClean="0">
                <a:solidFill>
                  <a:prstClr val="black"/>
                </a:solidFill>
              </a:rPr>
              <a:t>140</a:t>
            </a:r>
            <a:r>
              <a:rPr lang="en-US" b="1" baseline="30000" dirty="0" smtClean="0">
                <a:solidFill>
                  <a:prstClr val="black"/>
                </a:solidFill>
              </a:rPr>
              <a:t>o</a:t>
            </a:r>
            <a:r>
              <a:rPr lang="en-US" b="1" dirty="0" smtClean="0"/>
              <a:t> . This belt where direct seismic waves are absent is about </a:t>
            </a:r>
            <a:r>
              <a:rPr lang="en-US" b="1" dirty="0">
                <a:solidFill>
                  <a:prstClr val="black"/>
                </a:solidFill>
              </a:rPr>
              <a:t>3</a:t>
            </a:r>
            <a:r>
              <a:rPr lang="en-US" b="1" dirty="0" smtClean="0">
                <a:solidFill>
                  <a:prstClr val="black"/>
                </a:solidFill>
              </a:rPr>
              <a:t>5</a:t>
            </a:r>
            <a:r>
              <a:rPr lang="en-US" b="1" baseline="30000" dirty="0" smtClean="0">
                <a:solidFill>
                  <a:prstClr val="black"/>
                </a:solidFill>
              </a:rPr>
              <a:t>o</a:t>
            </a:r>
            <a:r>
              <a:rPr lang="en-US" b="1" dirty="0" smtClean="0"/>
              <a:t> wide and is known as </a:t>
            </a:r>
            <a:r>
              <a:rPr lang="en-US" b="1" u="sng" dirty="0" smtClean="0">
                <a:solidFill>
                  <a:srgbClr val="FF0000"/>
                </a:solidFill>
              </a:rPr>
              <a:t>SHADOW ZONE</a:t>
            </a:r>
            <a:r>
              <a:rPr lang="en-US" b="1" dirty="0" smtClean="0"/>
              <a:t>.</a:t>
            </a:r>
            <a:endParaRPr lang="en-US" b="1" baseline="30000" dirty="0"/>
          </a:p>
        </p:txBody>
      </p:sp>
    </p:spTree>
    <p:extLst>
      <p:ext uri="{BB962C8B-B14F-4D97-AF65-F5344CB8AC3E}">
        <p14:creationId xmlns:p14="http://schemas.microsoft.com/office/powerpoint/2010/main" xmlns="" val="33357414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0" y="752475"/>
            <a:ext cx="7620000" cy="5353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682548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07288" cy="6106690"/>
          </a:xfrm>
          <a:solidFill>
            <a:schemeClr val="accent3">
              <a:lumMod val="20000"/>
              <a:lumOff val="80000"/>
            </a:schemeClr>
          </a:solidFill>
        </p:spPr>
        <p:txBody>
          <a:bodyPr>
            <a:noAutofit/>
          </a:bodyPr>
          <a:lstStyle/>
          <a:p>
            <a:pPr algn="l"/>
            <a:r>
              <a:rPr lang="en-US" b="1" dirty="0" smtClean="0"/>
              <a:t>This shadow zone can be explained as: As p waves bend reaching the core, then this means the core should be composed of material different from that of the mantle. And as the S waves could not propagate thru the core; this means at least the upper part of the core is liquid. </a:t>
            </a:r>
            <a:endParaRPr lang="en-US" b="1" dirty="0"/>
          </a:p>
        </p:txBody>
      </p:sp>
    </p:spTree>
    <p:extLst>
      <p:ext uri="{BB962C8B-B14F-4D97-AF65-F5344CB8AC3E}">
        <p14:creationId xmlns:p14="http://schemas.microsoft.com/office/powerpoint/2010/main" xmlns="" val="19950332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50706"/>
          </a:xfrm>
          <a:solidFill>
            <a:schemeClr val="accent3">
              <a:lumMod val="20000"/>
              <a:lumOff val="80000"/>
            </a:schemeClr>
          </a:solidFill>
        </p:spPr>
        <p:txBody>
          <a:bodyPr>
            <a:normAutofit fontScale="90000"/>
          </a:bodyPr>
          <a:lstStyle/>
          <a:p>
            <a:pPr algn="l"/>
            <a:r>
              <a:rPr lang="en-US" sz="4800" b="1" dirty="0">
                <a:solidFill>
                  <a:prstClr val="black"/>
                </a:solidFill>
              </a:rPr>
              <a:t>This conclusion was supported by the observation that the P waves </a:t>
            </a:r>
            <a:r>
              <a:rPr lang="en-US" sz="4800" b="1" dirty="0" smtClean="0">
                <a:solidFill>
                  <a:prstClr val="black"/>
                </a:solidFill>
              </a:rPr>
              <a:t>velocity decreases by 40% as they enter the core </a:t>
            </a:r>
            <a:r>
              <a:rPr lang="en-US" sz="4000" b="1" i="1" dirty="0" smtClean="0">
                <a:solidFill>
                  <a:srgbClr val="FF0000"/>
                </a:solidFill>
              </a:rPr>
              <a:t>[as melting reduces the elasticity of the rocks leading to the draining of the P waves propagation]</a:t>
            </a:r>
            <a:r>
              <a:rPr lang="en-US" sz="4800" b="1" dirty="0" smtClean="0">
                <a:solidFill>
                  <a:prstClr val="black"/>
                </a:solidFill>
              </a:rPr>
              <a:t> and again it increases when it enters the inner core </a:t>
            </a:r>
            <a:r>
              <a:rPr lang="en-US" sz="4800" b="1" u="sng" dirty="0" smtClean="0">
                <a:solidFill>
                  <a:srgbClr val="FF0000"/>
                </a:solidFill>
              </a:rPr>
              <a:t>[solid].</a:t>
            </a:r>
            <a:endParaRPr lang="en-US" sz="4800" b="1" u="sng" dirty="0">
              <a:solidFill>
                <a:srgbClr val="FF0000"/>
              </a:solidFill>
            </a:endParaRPr>
          </a:p>
        </p:txBody>
      </p:sp>
    </p:spTree>
    <p:extLst>
      <p:ext uri="{BB962C8B-B14F-4D97-AF65-F5344CB8AC3E}">
        <p14:creationId xmlns:p14="http://schemas.microsoft.com/office/powerpoint/2010/main" xmlns="" val="21164812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a:solidFill>
            <a:schemeClr val="accent3">
              <a:lumMod val="20000"/>
              <a:lumOff val="80000"/>
            </a:schemeClr>
          </a:solidFill>
        </p:spPr>
        <p:txBody>
          <a:bodyPr>
            <a:normAutofit/>
          </a:bodyPr>
          <a:lstStyle/>
          <a:p>
            <a:pPr algn="l"/>
            <a:r>
              <a:rPr lang="en-US" sz="4800" b="1" dirty="0" smtClean="0"/>
              <a:t>Asthenosphere, which is located at depths between 100-700km, the velocity of the S waves decrease a lot; this indicates that this layer consists of hot weak rock (dough like character).</a:t>
            </a:r>
            <a:endParaRPr lang="en-US" sz="4800" b="1" dirty="0"/>
          </a:p>
        </p:txBody>
      </p:sp>
    </p:spTree>
    <p:extLst>
      <p:ext uri="{BB962C8B-B14F-4D97-AF65-F5344CB8AC3E}">
        <p14:creationId xmlns:p14="http://schemas.microsoft.com/office/powerpoint/2010/main" xmlns="" val="27505560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7328" y="1124744"/>
            <a:ext cx="8023968" cy="43924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4927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24100" y="1581150"/>
            <a:ext cx="4495800" cy="3695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66656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may contain: tex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63688" y="692696"/>
            <a:ext cx="5616624" cy="56166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211902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568952" cy="1143000"/>
          </a:xfrm>
          <a:solidFill>
            <a:srgbClr val="00FFFF"/>
          </a:solidFill>
        </p:spPr>
        <p:txBody>
          <a:bodyPr>
            <a:noAutofit/>
          </a:bodyPr>
          <a:lstStyle/>
          <a:p>
            <a:r>
              <a:rPr lang="en-US" sz="3400" b="1" dirty="0" smtClean="0">
                <a:latin typeface="Times New Roman" panose="02020603050405020304" pitchFamily="18" charset="0"/>
                <a:cs typeface="Times New Roman" panose="02020603050405020304" pitchFamily="18" charset="0"/>
              </a:rPr>
              <a:t>PEAK GROUND ACCELERATION (PGA)</a:t>
            </a:r>
            <a:endParaRPr lang="en-US" sz="34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dirty="0">
                <a:solidFill>
                  <a:srgbClr val="333333"/>
                </a:solidFill>
                <a:latin typeface="Helvetica"/>
              </a:rPr>
              <a:t>During an earthquake when the ground is shaking, it also experiences acceleration. The </a:t>
            </a:r>
            <a:r>
              <a:rPr lang="en-US" b="1" dirty="0">
                <a:solidFill>
                  <a:srgbClr val="333333"/>
                </a:solidFill>
                <a:latin typeface="Helvetica"/>
              </a:rPr>
              <a:t>peak acceleration</a:t>
            </a:r>
            <a:r>
              <a:rPr lang="en-US" dirty="0">
                <a:solidFill>
                  <a:srgbClr val="333333"/>
                </a:solidFill>
                <a:latin typeface="Helvetica"/>
              </a:rPr>
              <a:t> is the largest increase in velocity recorded by a particular station </a:t>
            </a:r>
            <a:r>
              <a:rPr lang="en-US" dirty="0" smtClean="0">
                <a:solidFill>
                  <a:srgbClr val="333333"/>
                </a:solidFill>
                <a:latin typeface="Helvetica"/>
              </a:rPr>
              <a:t>during </a:t>
            </a:r>
            <a:r>
              <a:rPr lang="en-US" dirty="0">
                <a:solidFill>
                  <a:srgbClr val="333333"/>
                </a:solidFill>
                <a:latin typeface="Helvetica"/>
              </a:rPr>
              <a:t>an earthquake</a:t>
            </a:r>
            <a:r>
              <a:rPr lang="en-US" dirty="0" smtClean="0">
                <a:solidFill>
                  <a:srgbClr val="333333"/>
                </a:solidFill>
                <a:latin typeface="Helvetica"/>
              </a:rPr>
              <a:t>.</a:t>
            </a:r>
          </a:p>
          <a:p>
            <a:pPr marL="0" indent="0">
              <a:buNone/>
            </a:pPr>
            <a:r>
              <a:rPr lang="en-US" dirty="0" smtClean="0">
                <a:solidFill>
                  <a:srgbClr val="333333"/>
                </a:solidFill>
                <a:latin typeface="Helvetica"/>
              </a:rPr>
              <a:t>In areas of soft soil the PGA is greater than in areas with rigid rocks. </a:t>
            </a:r>
          </a:p>
          <a:p>
            <a:pPr marL="0" indent="0">
              <a:buNone/>
            </a:pPr>
            <a:endParaRPr lang="en-US" dirty="0"/>
          </a:p>
        </p:txBody>
      </p:sp>
    </p:spTree>
    <p:extLst>
      <p:ext uri="{BB962C8B-B14F-4D97-AF65-F5344CB8AC3E}">
        <p14:creationId xmlns:p14="http://schemas.microsoft.com/office/powerpoint/2010/main" xmlns="" val="17081578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35280" cy="6250706"/>
          </a:xfrm>
          <a:solidFill>
            <a:srgbClr val="CCFFFF"/>
          </a:solidFill>
        </p:spPr>
        <p:txBody>
          <a:bodyPr>
            <a:normAutofit fontScale="90000"/>
          </a:bodyPr>
          <a:lstStyle/>
          <a:p>
            <a:pPr algn="l"/>
            <a:r>
              <a:rPr lang="en-US" b="1" dirty="0" smtClean="0"/>
              <a:t>Constructional codes: PGA </a:t>
            </a:r>
            <a:r>
              <a:rPr lang="en-US" b="1" dirty="0"/>
              <a:t>scale </a:t>
            </a:r>
            <a:r>
              <a:rPr lang="en-US" b="1" dirty="0" smtClean="0"/>
              <a:t>starts </a:t>
            </a:r>
            <a:r>
              <a:rPr lang="en-US" b="1" dirty="0"/>
              <a:t>from 0.1g </a:t>
            </a:r>
            <a:r>
              <a:rPr lang="en-US" b="1" dirty="0" smtClean="0"/>
              <a:t>up [0.1g means very rigid rocks]. The more the PGA for a soil the more the risk for the constructions built on. This means the civil engineer should count for more reinforcing his structure </a:t>
            </a:r>
            <a:r>
              <a:rPr lang="en-US" sz="4000" b="1" i="1" dirty="0" smtClean="0">
                <a:solidFill>
                  <a:srgbClr val="FF0000"/>
                </a:solidFill>
              </a:rPr>
              <a:t>[this means more cost]. </a:t>
            </a:r>
            <a:r>
              <a:rPr lang="en-US" b="1" dirty="0" smtClean="0"/>
              <a:t>In Japan civil engineers count for +10% load for 0.1g increment in the PGA.    </a:t>
            </a:r>
            <a:endParaRPr lang="en-US" b="1" dirty="0"/>
          </a:p>
        </p:txBody>
      </p:sp>
    </p:spTree>
    <p:extLst>
      <p:ext uri="{BB962C8B-B14F-4D97-AF65-F5344CB8AC3E}">
        <p14:creationId xmlns:p14="http://schemas.microsoft.com/office/powerpoint/2010/main" xmlns="" val="24386792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58618"/>
          </a:xfrm>
        </p:spPr>
        <p:txBody>
          <a:bodyPr>
            <a:normAutofit fontScale="90000"/>
          </a:bodyPr>
          <a:lstStyle/>
          <a:p>
            <a:pPr algn="l"/>
            <a:r>
              <a:rPr lang="en-US" b="1" dirty="0" smtClean="0"/>
              <a:t>In Palestine the Engineers’ Union coded the Palestinian areas according to their PGA values as follows:</a:t>
            </a:r>
            <a:br>
              <a:rPr lang="en-US" b="1" dirty="0" smtClean="0"/>
            </a:br>
            <a:r>
              <a:rPr lang="en-US" b="1" dirty="0" smtClean="0">
                <a:solidFill>
                  <a:srgbClr val="FF3300"/>
                </a:solidFill>
              </a:rPr>
              <a:t>1- Jericho [including </a:t>
            </a:r>
            <a:r>
              <a:rPr lang="en-US" b="1" dirty="0" err="1" smtClean="0">
                <a:solidFill>
                  <a:srgbClr val="FF3300"/>
                </a:solidFill>
              </a:rPr>
              <a:t>Ghor</a:t>
            </a:r>
            <a:r>
              <a:rPr lang="en-US" b="1" dirty="0" smtClean="0">
                <a:solidFill>
                  <a:srgbClr val="FF3300"/>
                </a:solidFill>
              </a:rPr>
              <a:t> areas]: 0.3g.</a:t>
            </a:r>
            <a:br>
              <a:rPr lang="en-US" b="1" dirty="0" smtClean="0">
                <a:solidFill>
                  <a:srgbClr val="FF3300"/>
                </a:solidFill>
              </a:rPr>
            </a:br>
            <a:r>
              <a:rPr lang="en-US" b="1" dirty="0" smtClean="0">
                <a:solidFill>
                  <a:srgbClr val="009900"/>
                </a:solidFill>
              </a:rPr>
              <a:t>2- Mountainous areas [middle land]: 0.15g</a:t>
            </a:r>
            <a:br>
              <a:rPr lang="en-US" b="1" dirty="0" smtClean="0">
                <a:solidFill>
                  <a:srgbClr val="009900"/>
                </a:solidFill>
              </a:rPr>
            </a:br>
            <a:r>
              <a:rPr lang="en-US" b="1" dirty="0" smtClean="0">
                <a:solidFill>
                  <a:srgbClr val="FF0000"/>
                </a:solidFill>
              </a:rPr>
              <a:t>3- Southern areas: 0.2g</a:t>
            </a:r>
            <a:endParaRPr lang="en-US" b="1" dirty="0">
              <a:solidFill>
                <a:srgbClr val="FF0000"/>
              </a:solidFill>
            </a:endParaRPr>
          </a:p>
        </p:txBody>
      </p:sp>
    </p:spTree>
    <p:extLst>
      <p:ext uri="{BB962C8B-B14F-4D97-AF65-F5344CB8AC3E}">
        <p14:creationId xmlns:p14="http://schemas.microsoft.com/office/powerpoint/2010/main" xmlns="" val="19590999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42484" y="1105542"/>
            <a:ext cx="6997868" cy="51317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618905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Reverse Fault</a:t>
            </a:r>
            <a:endParaRPr lang="en-US" dirty="0"/>
          </a:p>
        </p:txBody>
      </p:sp>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524000" y="2453481"/>
            <a:ext cx="6096000" cy="2819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601214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3608" y="1484784"/>
            <a:ext cx="7599414" cy="38947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495716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Fault</a:t>
            </a:r>
            <a:endParaRPr lang="en-US" dirty="0"/>
          </a:p>
        </p:txBody>
      </p:sp>
      <p:pic>
        <p:nvPicPr>
          <p:cNvPr id="8196" name="Picture 4"/>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497846" y="1600200"/>
            <a:ext cx="4148307"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53962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نتيجة بحث الصور عن ‪earthquake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75656" y="1556792"/>
            <a:ext cx="5760640" cy="41644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8604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507288" cy="6048672"/>
          </a:xfrm>
          <a:solidFill>
            <a:schemeClr val="accent1">
              <a:lumMod val="20000"/>
              <a:lumOff val="80000"/>
            </a:schemeClr>
          </a:solidFill>
        </p:spPr>
        <p:txBody>
          <a:bodyPr>
            <a:normAutofit fontScale="90000"/>
          </a:bodyPr>
          <a:lstStyle/>
          <a:p>
            <a:pPr lvl="0" algn="l">
              <a:spcBef>
                <a:spcPct val="20000"/>
              </a:spcBef>
            </a:pPr>
            <a:r>
              <a:rPr lang="en-US" sz="3600" b="1" dirty="0" smtClean="0">
                <a:solidFill>
                  <a:prstClr val="black"/>
                </a:solidFill>
                <a:ea typeface="+mn-ea"/>
                <a:cs typeface="+mn-cs"/>
              </a:rPr>
              <a:t/>
            </a:r>
            <a:br>
              <a:rPr lang="en-US" sz="3600" b="1" dirty="0" smtClean="0">
                <a:solidFill>
                  <a:prstClr val="black"/>
                </a:solidFill>
                <a:ea typeface="+mn-ea"/>
                <a:cs typeface="+mn-cs"/>
              </a:rPr>
            </a:br>
            <a:r>
              <a:rPr lang="en-US" sz="3600" b="1" dirty="0" smtClean="0">
                <a:solidFill>
                  <a:prstClr val="black"/>
                </a:solidFill>
                <a:ea typeface="+mn-ea"/>
                <a:cs typeface="+mn-cs"/>
              </a:rPr>
              <a:t>1</a:t>
            </a:r>
            <a:r>
              <a:rPr lang="en-US" sz="3700" b="1" dirty="0" smtClean="0">
                <a:solidFill>
                  <a:prstClr val="black"/>
                </a:solidFill>
                <a:ea typeface="+mn-ea"/>
                <a:cs typeface="+mn-cs"/>
              </a:rPr>
              <a:t>) As we learned in PLATE TECTONICS, our Earth is unstable dynamic planet, </a:t>
            </a:r>
            <a:br>
              <a:rPr lang="en-US" sz="3700" b="1" dirty="0" smtClean="0">
                <a:solidFill>
                  <a:prstClr val="black"/>
                </a:solidFill>
                <a:ea typeface="+mn-ea"/>
                <a:cs typeface="+mn-cs"/>
              </a:rPr>
            </a:br>
            <a:r>
              <a:rPr lang="en-US" sz="3700" b="1" dirty="0" smtClean="0">
                <a:solidFill>
                  <a:prstClr val="black"/>
                </a:solidFill>
                <a:ea typeface="+mn-ea"/>
                <a:cs typeface="+mn-cs"/>
              </a:rPr>
              <a:t>2) so </a:t>
            </a:r>
            <a:r>
              <a:rPr lang="en-US" sz="3700" b="1" dirty="0" smtClean="0">
                <a:solidFill>
                  <a:prstClr val="black"/>
                </a:solidFill>
              </a:rPr>
              <a:t>most EQs occur as a result of this PLATE TECTONICS.</a:t>
            </a:r>
            <a:br>
              <a:rPr lang="en-US" sz="3700" b="1" dirty="0" smtClean="0">
                <a:solidFill>
                  <a:prstClr val="black"/>
                </a:solidFill>
              </a:rPr>
            </a:br>
            <a:r>
              <a:rPr lang="en-US" sz="3700" b="1" dirty="0" smtClean="0">
                <a:solidFill>
                  <a:prstClr val="black"/>
                </a:solidFill>
              </a:rPr>
              <a:t>3) </a:t>
            </a:r>
            <a:r>
              <a:rPr lang="en-US" sz="3700" b="1" dirty="0" smtClean="0">
                <a:solidFill>
                  <a:prstClr val="black"/>
                </a:solidFill>
                <a:ea typeface="+mn-ea"/>
                <a:cs typeface="+mn-cs"/>
              </a:rPr>
              <a:t>Every year about 30,000 EQs happen but rare  are perceptible &amp; considered.</a:t>
            </a:r>
            <a:br>
              <a:rPr lang="en-US" sz="3700" b="1" dirty="0" smtClean="0">
                <a:solidFill>
                  <a:prstClr val="black"/>
                </a:solidFill>
                <a:ea typeface="+mn-ea"/>
                <a:cs typeface="+mn-cs"/>
              </a:rPr>
            </a:br>
            <a:r>
              <a:rPr lang="en-US" sz="3700" b="1" dirty="0" smtClean="0">
                <a:solidFill>
                  <a:prstClr val="black"/>
                </a:solidFill>
                <a:ea typeface="+mn-ea"/>
                <a:cs typeface="+mn-cs"/>
              </a:rPr>
              <a:t>4) Atomic explosions, volcanic eruptions, heavy traffic do cause vibrations [EQs] but all these are considered </a:t>
            </a:r>
            <a:r>
              <a:rPr lang="en-US" sz="3700" b="1" dirty="0" smtClean="0">
                <a:solidFill>
                  <a:srgbClr val="FF0000"/>
                </a:solidFill>
                <a:ea typeface="+mn-ea"/>
                <a:cs typeface="+mn-cs"/>
              </a:rPr>
              <a:t>weak</a:t>
            </a:r>
            <a:r>
              <a:rPr lang="en-US" sz="3700" b="1" dirty="0" smtClean="0">
                <a:solidFill>
                  <a:prstClr val="black"/>
                </a:solidFill>
                <a:ea typeface="+mn-ea"/>
                <a:cs typeface="+mn-cs"/>
              </a:rPr>
              <a:t>. </a:t>
            </a:r>
            <a:r>
              <a:rPr lang="en-US" sz="3700" b="1" i="1" dirty="0" smtClean="0">
                <a:solidFill>
                  <a:srgbClr val="FF0000"/>
                </a:solidFill>
                <a:ea typeface="+mn-ea"/>
                <a:cs typeface="+mn-cs"/>
              </a:rPr>
              <a:t>[triggers for mass wasting]</a:t>
            </a:r>
            <a:r>
              <a:rPr lang="en-US" sz="3700" b="1" dirty="0" smtClean="0">
                <a:solidFill>
                  <a:prstClr val="black"/>
                </a:solidFill>
                <a:ea typeface="+mn-ea"/>
                <a:cs typeface="+mn-cs"/>
              </a:rPr>
              <a:t/>
            </a:r>
            <a:br>
              <a:rPr lang="en-US" sz="3700" b="1" dirty="0" smtClean="0">
                <a:solidFill>
                  <a:prstClr val="black"/>
                </a:solidFill>
                <a:ea typeface="+mn-ea"/>
                <a:cs typeface="+mn-cs"/>
              </a:rPr>
            </a:br>
            <a:r>
              <a:rPr lang="en-US" sz="3700" b="1" dirty="0" smtClean="0">
                <a:solidFill>
                  <a:prstClr val="black"/>
                </a:solidFill>
                <a:ea typeface="+mn-ea"/>
                <a:cs typeface="+mn-cs"/>
              </a:rPr>
              <a:t>5) Every place on Earth have/had experienced EQ.</a:t>
            </a:r>
            <a:br>
              <a:rPr lang="en-US" sz="3700" b="1" dirty="0" smtClean="0">
                <a:solidFill>
                  <a:prstClr val="black"/>
                </a:solidFill>
                <a:ea typeface="+mn-ea"/>
                <a:cs typeface="+mn-cs"/>
              </a:rPr>
            </a:br>
            <a:endParaRPr lang="en-US" sz="3700" b="1" dirty="0"/>
          </a:p>
        </p:txBody>
      </p:sp>
    </p:spTree>
    <p:extLst>
      <p:ext uri="{BB962C8B-B14F-4D97-AF65-F5344CB8AC3E}">
        <p14:creationId xmlns:p14="http://schemas.microsoft.com/office/powerpoint/2010/main" xmlns="" val="303608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836712"/>
            <a:ext cx="8459009" cy="55446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501250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7592</TotalTime>
  <Words>1272</Words>
  <Application>Microsoft Office PowerPoint</Application>
  <PresentationFormat>عرض على الشاشة (3:4)‏</PresentationFormat>
  <Paragraphs>83</Paragraphs>
  <Slides>67</Slides>
  <Notes>0</Notes>
  <HiddenSlides>0</HiddenSlides>
  <MMClips>0</MMClips>
  <ScaleCrop>false</ScaleCrop>
  <HeadingPairs>
    <vt:vector size="4" baseType="variant">
      <vt:variant>
        <vt:lpstr>سمة</vt:lpstr>
      </vt:variant>
      <vt:variant>
        <vt:i4>1</vt:i4>
      </vt:variant>
      <vt:variant>
        <vt:lpstr>عناوين الشرائح</vt:lpstr>
      </vt:variant>
      <vt:variant>
        <vt:i4>67</vt:i4>
      </vt:variant>
    </vt:vector>
  </HeadingPairs>
  <TitlesOfParts>
    <vt:vector size="68" baseType="lpstr">
      <vt:lpstr>Office Theme</vt:lpstr>
      <vt:lpstr>EARTHQUAKES </vt:lpstr>
      <vt:lpstr>الشريحة 2</vt:lpstr>
      <vt:lpstr>الشريحة 3</vt:lpstr>
      <vt:lpstr>What is an EQ?</vt:lpstr>
      <vt:lpstr>الشريحة 5</vt:lpstr>
      <vt:lpstr>الشريحة 6</vt:lpstr>
      <vt:lpstr>الشريحة 7</vt:lpstr>
      <vt:lpstr> 1) As we learned in PLATE TECTONICS, our Earth is unstable dynamic planet,  2) so most EQs occur as a result of this PLATE TECTONICS. 3) Every year about 30,000 EQs happen but rare  are perceptible &amp; considered. 4) Atomic explosions, volcanic eruptions, heavy traffic do cause vibrations [EQs] but all these are considered weak. [triggers for mass wasting] 5) Every place on Earth have/had experienced EQ. </vt:lpstr>
      <vt:lpstr>الشريحة 9</vt:lpstr>
      <vt:lpstr>Where to expect EQs?</vt:lpstr>
      <vt:lpstr>الشريحة 11</vt:lpstr>
      <vt:lpstr>Major EQs in the latest 5 years</vt:lpstr>
      <vt:lpstr>6) Most of the motion of plates is along faults’ surfaces. 7) These mobile plates interact with the neighboring plates straining and deforming the rocks until the frictional resistance exceeds the cohesion force that holds the rocks together, then the plates slide against each other releasing the stored Energy that causes the EQ </vt:lpstr>
      <vt:lpstr>Earthquake Waves:</vt:lpstr>
      <vt:lpstr>- P-Waves: Compress the rocks’ material/s in their direction of travelling causing change in the volume of the matter they pass thru. - S-Waves: Shake the rock particles at right angle to their travel direction causing change of the rocks’ shape. - Liquid and gas don’t transmit S-waves.</vt:lpstr>
      <vt:lpstr>In any solid material, P-Waves velocity is about 1.7 times the velocity of the S-Waves (in granite the P waves velocity = 6km/sec., for S waves it is 3.5km/sec), so P-Waves arrive to the seismograph earlier than the S-waves. So any seismograph can tell us how far an EQs’ epicenter is.</vt:lpstr>
      <vt:lpstr>الشريحة 17</vt:lpstr>
      <vt:lpstr>Detection of an Earthquake</vt:lpstr>
      <vt:lpstr>Old Chinese Seismograph</vt:lpstr>
      <vt:lpstr>Seismographs</vt:lpstr>
      <vt:lpstr>Modern Seismograph</vt:lpstr>
      <vt:lpstr>Seismogram:↓</vt:lpstr>
      <vt:lpstr>How to know the exact location of the Epicenter of a certain EQ?</vt:lpstr>
      <vt:lpstr>الشريحة 24</vt:lpstr>
      <vt:lpstr>EQ intensity &amp; magnitude?</vt:lpstr>
      <vt:lpstr>الشريحة 26</vt:lpstr>
      <vt:lpstr>The modern scale is RICHTER SCALE: 1- It is used to describe earthquake magnitude which is determined by measuring the amplitude of the largest wave recorded on the seismograph. </vt:lpstr>
      <vt:lpstr>2- Magnitude is expressed in terms of logarithm scale; this means each unit increases on Richter scale means the Energy released equals 30 times the one before; e.g. Energy released by EQ of 6 degrees on Richter scale = 30 times the Energy released by an EQ of 5 degrees.  </vt:lpstr>
      <vt:lpstr>RICHTER SCALE</vt:lpstr>
      <vt:lpstr>  Factors That Contribute to the Destructiveness of an Earthquake  </vt:lpstr>
      <vt:lpstr>الشريحة 31</vt:lpstr>
      <vt:lpstr>Other DANGERS CAUSED BY EQs: Fire due to EQ: Due to vibrations gas pipe lines may break and cause fire. Sometimes fire risk is greater than the whole other damages.</vt:lpstr>
      <vt:lpstr>Dams’ Collapse due to EQs</vt:lpstr>
      <vt:lpstr>الشريحة 34</vt:lpstr>
      <vt:lpstr>Important In areas where unconsolidated materials are saturated with water, EQ can generate a phenomenon called LIQUIFACTION, in which the soil turns into fluid that is not capable of supporting buildings or other structures so they collapse. </vt:lpstr>
      <vt:lpstr>الشريحة 36</vt:lpstr>
      <vt:lpstr>الشريحة 37</vt:lpstr>
      <vt:lpstr>TSUNAMI</vt:lpstr>
      <vt:lpstr>What is a Tsunami?</vt:lpstr>
      <vt:lpstr>When the crest of these waves approaches shore, it appears like a rapid rise in sea level with turbulence and chaotic surface.</vt:lpstr>
      <vt:lpstr>الشريحة 41</vt:lpstr>
      <vt:lpstr>Trigging landslides, mudflows, land subsidence or uplifting .…</vt:lpstr>
      <vt:lpstr>الشريحة 43</vt:lpstr>
      <vt:lpstr>الشريحة 44</vt:lpstr>
      <vt:lpstr>الشريحة 45</vt:lpstr>
      <vt:lpstr>Faulting: Displacement of Earth masses apart along the fault plane: Tensile form.</vt:lpstr>
      <vt:lpstr>الشريحة 47</vt:lpstr>
      <vt:lpstr>Faulting</vt:lpstr>
      <vt:lpstr>Instruments like creepmeters, tiltmeters and borehole strainmeters are used to measure the accumulation and releasing of strain.</vt:lpstr>
      <vt:lpstr>Wed. 11th Jan. 2017: New Zealand 's  7.8 magnitude earthquake lifted the seabed 2metres.</vt:lpstr>
      <vt:lpstr>EQs &amp; The Earth Interior: Most of our knowledge about the Earths’ interior comes from the study of P &amp; S waves that travel thru the Earth since the time required for P &amp; S waves to travel thru the Earth depends on the properties of the rock materials encountered.  </vt:lpstr>
      <vt:lpstr>ACCORDINGLY, EARTH IS DIVIDED INTO 4 MAJOR LAYERS (from surface downwards): 1) The crust: Very thin outer layer. 2) Mantle: Rocky layer of 2885 km thick. [only the uppermost 700kms Asthenosphere is highly viscous and composed of  basaltic composition).  3) Outer Core: Liquid like of 2270 km thick. 4) Inner Core: Solid metallic of 1216 km thick. </vt:lpstr>
      <vt:lpstr>In 1909 a Yugoslavian geologist Andrija Mohorovicic studied the seismic records and discovered that the velocity of the seismic waves increases abruptly below a depth of 50 km. This boundary separates the crust from the underlying mantle is later on named MOHO DISCONTIUITY.   </vt:lpstr>
      <vt:lpstr>Years later, another major boundary was discovered, based on the observation that P waves die out at about 105o  from an EQ then reappears again at 140o . This belt where direct seismic waves are absent is about 35o wide and is known as SHADOW ZONE.</vt:lpstr>
      <vt:lpstr>الشريحة 55</vt:lpstr>
      <vt:lpstr>This shadow zone can be explained as: As p waves bend reaching the core, then this means the core should be composed of material different from that of the mantle. And as the S waves could not propagate thru the core; this means at least the upper part of the core is liquid. </vt:lpstr>
      <vt:lpstr>This conclusion was supported by the observation that the P waves velocity decreases by 40% as they enter the core [as melting reduces the elasticity of the rocks leading to the draining of the P waves propagation] and again it increases when it enters the inner core [solid].</vt:lpstr>
      <vt:lpstr>Asthenosphere, which is located at depths between 100-700km, the velocity of the S waves decrease a lot; this indicates that this layer consists of hot weak rock (dough like character).</vt:lpstr>
      <vt:lpstr>الشريحة 59</vt:lpstr>
      <vt:lpstr>الشريحة 60</vt:lpstr>
      <vt:lpstr>PEAK GROUND ACCELERATION (PGA)</vt:lpstr>
      <vt:lpstr>Constructional codes: PGA scale starts from 0.1g up [0.1g means very rigid rocks]. The more the PGA for a soil the more the risk for the constructions built on. This means the civil engineer should count for more reinforcing his structure [this means more cost]. In Japan civil engineers count for +10% load for 0.1g increment in the PGA.    </vt:lpstr>
      <vt:lpstr>In Palestine the Engineers’ Union coded the Palestinian areas according to their PGA values as follows: 1- Jericho [including Ghor areas]: 0.3g. 2- Mountainous areas [middle land]: 0.15g 3- Southern areas: 0.2g</vt:lpstr>
      <vt:lpstr>الشريحة 64</vt:lpstr>
      <vt:lpstr>Reverse Fault</vt:lpstr>
      <vt:lpstr>الشريحة 66</vt:lpstr>
      <vt:lpstr>Transverse Fault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saed</dc:creator>
  <cp:lastModifiedBy>USER</cp:lastModifiedBy>
  <cp:revision>293</cp:revision>
  <dcterms:created xsi:type="dcterms:W3CDTF">2006-08-16T00:00:00Z</dcterms:created>
  <dcterms:modified xsi:type="dcterms:W3CDTF">2020-07-04T11:03:13Z</dcterms:modified>
</cp:coreProperties>
</file>