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58" r:id="rId6"/>
    <p:sldId id="261" r:id="rId7"/>
    <p:sldId id="262" r:id="rId8"/>
    <p:sldId id="263" r:id="rId9"/>
    <p:sldId id="264" r:id="rId10"/>
    <p:sldId id="265" r:id="rId11"/>
    <p:sldId id="267" r:id="rId12"/>
    <p:sldId id="266" r:id="rId13"/>
    <p:sldId id="268" r:id="rId14"/>
    <p:sldId id="269" r:id="rId15"/>
    <p:sldId id="271" r:id="rId16"/>
    <p:sldId id="272" r:id="rId17"/>
    <p:sldId id="288" r:id="rId18"/>
    <p:sldId id="270"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4624" autoAdjust="0"/>
  </p:normalViewPr>
  <p:slideViewPr>
    <p:cSldViewPr>
      <p:cViewPr>
        <p:scale>
          <a:sx n="66" d="100"/>
          <a:sy n="66" d="100"/>
        </p:scale>
        <p:origin x="-528" y="-300"/>
      </p:cViewPr>
      <p:guideLst>
        <p:guide orient="horz" pos="2160"/>
        <p:guide pos="2880"/>
      </p:guideLst>
    </p:cSldViewPr>
  </p:slideViewPr>
  <p:outlineViewPr>
    <p:cViewPr>
      <p:scale>
        <a:sx n="33" d="100"/>
        <a:sy n="33" d="100"/>
      </p:scale>
      <p:origin x="0" y="736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7E507067-7019-4091-B70F-38F9A5C44AF9}" type="datetimeFigureOut">
              <a:rPr lang="en-US"/>
              <a:pPr>
                <a:defRPr/>
              </a:pPr>
              <a:t>6/1/2020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0CAC0185-72F4-45A3-85EA-2D9C47DA0DEA}" type="slidenum">
              <a:rPr lang="ar-SA"/>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259672-A391-4ABD-882C-E82A58011E95}" type="datetimeFigureOut">
              <a:rPr lang="en-US"/>
              <a:pPr>
                <a:defRPr/>
              </a:pPr>
              <a:t>6/1/2020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6E9B67E-34E2-4EAE-8058-1F2773C3C90B}"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B59E9DA-15DC-4795-9E18-4CDB7E89DF2C}" type="datetimeFigureOut">
              <a:rPr lang="en-US"/>
              <a:pPr>
                <a:defRPr/>
              </a:pPr>
              <a:t>6/1/2020</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540E3C87-8D15-46FE-889A-2BCD9A519A3E}"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39D613-5126-46BF-BA0A-F3EA4099B8DF}" type="datetimeFigureOut">
              <a:rPr lang="en-US"/>
              <a:pPr>
                <a:defRPr/>
              </a:pPr>
              <a:t>6/1/2020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65E01F2-11B0-4405-9186-C3A4007D1A50}"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54D1A0D8-A8A0-4EEB-BC9B-2136004A182E}" type="datetimeFigureOut">
              <a:rPr lang="en-US"/>
              <a:pPr>
                <a:defRPr/>
              </a:pPr>
              <a:t>6/1/2020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DCDB8A54-A35A-4D4E-9612-DAF7B694CA1C}" type="slidenum">
              <a:rPr lang="ar-SA"/>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C8D232-902A-4597-BE46-77967323AE3D}" type="datetimeFigureOut">
              <a:rPr lang="en-US"/>
              <a:pPr>
                <a:defRPr/>
              </a:pPr>
              <a:t>6/1/2020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BE64093-D77D-427E-84FB-DA4023D49A45}"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E70DF43-BDD1-45CE-9DC2-E4B38694B0C8}" type="datetimeFigureOut">
              <a:rPr lang="en-US"/>
              <a:pPr>
                <a:defRPr/>
              </a:pPr>
              <a:t>6/1/2020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4716B4C-E975-46C9-BAB1-3B19C1A97DA6}"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17662B4-CBAB-4D5E-9AAB-B5B82335243C}" type="datetimeFigureOut">
              <a:rPr lang="en-US"/>
              <a:pPr>
                <a:defRPr/>
              </a:pPr>
              <a:t>6/1/2020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871C423-FA41-48A2-9F62-0D0BFD91F8C2}"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4236280-FD0A-4498-BFA2-87AFD9527F3E}" type="datetimeFigureOut">
              <a:rPr lang="en-US"/>
              <a:pPr>
                <a:defRPr/>
              </a:pPr>
              <a:t>6/1/2020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F15A682B-4735-48A4-BE11-0A691773E1AF}"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F3D75556-8FB6-4799-A6A7-14841DE2B003}" type="datetimeFigureOut">
              <a:rPr lang="en-US"/>
              <a:pPr>
                <a:defRPr/>
              </a:pPr>
              <a:t>6/1/2020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3B6E8281-52F7-4A76-9100-E5B6D6A44E9C}"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6B9AC46A-716F-412F-B4D2-01F0D41F9FEB}" type="datetimeFigureOut">
              <a:rPr lang="en-US"/>
              <a:pPr>
                <a:defRPr/>
              </a:pPr>
              <a:t>6/1/2020</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fld id="{7D2C5EF0-AF8A-4417-9BFC-F321B3A00C65}" type="slidenum">
              <a:rPr lang="ar-SA"/>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EE0CFF40-998B-4107-AD57-5AD8051DD237}" type="datetimeFigureOut">
              <a:rPr lang="en-US"/>
              <a:pPr>
                <a:defRPr/>
              </a:pPr>
              <a:t>6/1/2020</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latin typeface="Corbel" pitchFamily="34" charset="0"/>
              </a:defRPr>
            </a:lvl1pPr>
          </a:lstStyle>
          <a:p>
            <a:fld id="{10F920D1-2DD7-4C78-99A2-B261BDC73627}"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1" r:id="rId5"/>
    <p:sldLayoutId id="2147483680" r:id="rId6"/>
    <p:sldLayoutId id="2147483686" r:id="rId7"/>
    <p:sldLayoutId id="2147483687" r:id="rId8"/>
    <p:sldLayoutId id="2147483688" r:id="rId9"/>
    <p:sldLayoutId id="2147483679" r:id="rId10"/>
    <p:sldLayoutId id="2147483689" r:id="rId11"/>
  </p:sldLayoutIdLst>
  <p:txStyles>
    <p:titleStyle>
      <a:lvl1pPr algn="l" rtl="0" fontAlgn="base">
        <a:spcBef>
          <a:spcPct val="0"/>
        </a:spcBef>
        <a:spcAft>
          <a:spcPct val="0"/>
        </a:spcAft>
        <a:defRPr sz="4500" b="1" kern="1200">
          <a:solidFill>
            <a:srgbClr val="FF8000"/>
          </a:solidFill>
          <a:latin typeface="+mj-lt"/>
          <a:ea typeface="+mj-ea"/>
          <a:cs typeface="+mj-cs"/>
        </a:defRPr>
      </a:lvl1pPr>
      <a:lvl2pPr algn="l" rtl="0" fontAlgn="base">
        <a:spcBef>
          <a:spcPct val="0"/>
        </a:spcBef>
        <a:spcAft>
          <a:spcPct val="0"/>
        </a:spcAft>
        <a:defRPr sz="4500" b="1">
          <a:solidFill>
            <a:srgbClr val="FF8000"/>
          </a:solidFill>
          <a:latin typeface="Corbel" pitchFamily="34" charset="0"/>
        </a:defRPr>
      </a:lvl2pPr>
      <a:lvl3pPr algn="l" rtl="0" fontAlgn="base">
        <a:spcBef>
          <a:spcPct val="0"/>
        </a:spcBef>
        <a:spcAft>
          <a:spcPct val="0"/>
        </a:spcAft>
        <a:defRPr sz="4500" b="1">
          <a:solidFill>
            <a:srgbClr val="FF8000"/>
          </a:solidFill>
          <a:latin typeface="Corbel" pitchFamily="34" charset="0"/>
        </a:defRPr>
      </a:lvl3pPr>
      <a:lvl4pPr algn="l" rtl="0" fontAlgn="base">
        <a:spcBef>
          <a:spcPct val="0"/>
        </a:spcBef>
        <a:spcAft>
          <a:spcPct val="0"/>
        </a:spcAft>
        <a:defRPr sz="4500" b="1">
          <a:solidFill>
            <a:srgbClr val="FF8000"/>
          </a:solidFill>
          <a:latin typeface="Corbel" pitchFamily="34" charset="0"/>
        </a:defRPr>
      </a:lvl4pPr>
      <a:lvl5pPr algn="l" rtl="0" fontAlgn="base">
        <a:spcBef>
          <a:spcPct val="0"/>
        </a:spcBef>
        <a:spcAft>
          <a:spcPct val="0"/>
        </a:spcAft>
        <a:defRPr sz="4500" b="1">
          <a:solidFill>
            <a:srgbClr val="FF8000"/>
          </a:solidFill>
          <a:latin typeface="Corbel" pitchFamily="34" charset="0"/>
        </a:defRPr>
      </a:lvl5pPr>
      <a:lvl6pPr marL="457200" algn="l" rtl="0" fontAlgn="base">
        <a:spcBef>
          <a:spcPct val="0"/>
        </a:spcBef>
        <a:spcAft>
          <a:spcPct val="0"/>
        </a:spcAft>
        <a:defRPr sz="4500" b="1">
          <a:solidFill>
            <a:srgbClr val="FF8000"/>
          </a:solidFill>
          <a:latin typeface="Corbel" pitchFamily="34" charset="0"/>
        </a:defRPr>
      </a:lvl6pPr>
      <a:lvl7pPr marL="914400" algn="l" rtl="0" fontAlgn="base">
        <a:spcBef>
          <a:spcPct val="0"/>
        </a:spcBef>
        <a:spcAft>
          <a:spcPct val="0"/>
        </a:spcAft>
        <a:defRPr sz="4500" b="1">
          <a:solidFill>
            <a:srgbClr val="FF8000"/>
          </a:solidFill>
          <a:latin typeface="Corbel" pitchFamily="34" charset="0"/>
        </a:defRPr>
      </a:lvl7pPr>
      <a:lvl8pPr marL="1371600" algn="l" rtl="0" fontAlgn="base">
        <a:spcBef>
          <a:spcPct val="0"/>
        </a:spcBef>
        <a:spcAft>
          <a:spcPct val="0"/>
        </a:spcAft>
        <a:defRPr sz="4500" b="1">
          <a:solidFill>
            <a:srgbClr val="FF8000"/>
          </a:solidFill>
          <a:latin typeface="Corbel" pitchFamily="34" charset="0"/>
        </a:defRPr>
      </a:lvl8pPr>
      <a:lvl9pPr marL="1828800" algn="l" rtl="0" fontAlgn="base">
        <a:spcBef>
          <a:spcPct val="0"/>
        </a:spcBef>
        <a:spcAft>
          <a:spcPct val="0"/>
        </a:spcAft>
        <a:defRPr sz="4500" b="1">
          <a:solidFill>
            <a:srgbClr val="FF8000"/>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1B587C"/>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4E8542"/>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604878"/>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3276600"/>
          </a:xfrm>
        </p:spPr>
        <p:txBody>
          <a:bodyPr>
            <a:normAutofit fontScale="90000"/>
          </a:bodyPr>
          <a:lstStyle/>
          <a:p>
            <a:pPr fontAlgn="auto">
              <a:spcAft>
                <a:spcPts val="0"/>
              </a:spcAft>
              <a:defRPr/>
            </a:pPr>
            <a:r>
              <a:rPr lang="en-US" dirty="0" smtClean="0">
                <a:solidFill>
                  <a:schemeClr val="accent1">
                    <a:satMod val="150000"/>
                  </a:schemeClr>
                </a:solidFill>
              </a:rPr>
              <a:t>ENCE 231: Engineering Geology</a:t>
            </a:r>
            <a:br>
              <a:rPr lang="en-US" dirty="0" smtClean="0">
                <a:solidFill>
                  <a:schemeClr val="accent1">
                    <a:satMod val="150000"/>
                  </a:schemeClr>
                </a:solidFill>
              </a:rPr>
            </a:br>
            <a:r>
              <a:rPr lang="en-US" dirty="0" smtClean="0">
                <a:solidFill>
                  <a:schemeClr val="accent1">
                    <a:satMod val="150000"/>
                  </a:schemeClr>
                </a:solidFill>
              </a:rPr>
              <a:t>Fall Semester 2017/2018</a:t>
            </a:r>
            <a:br>
              <a:rPr lang="en-US" dirty="0" smtClean="0">
                <a:solidFill>
                  <a:schemeClr val="accent1">
                    <a:satMod val="150000"/>
                  </a:schemeClr>
                </a:solidFill>
              </a:rPr>
            </a:br>
            <a:r>
              <a:rPr lang="en-US" dirty="0" smtClean="0">
                <a:solidFill>
                  <a:schemeClr val="accent1">
                    <a:satMod val="150000"/>
                  </a:schemeClr>
                </a:solidFill>
              </a:rPr>
              <a:t/>
            </a:r>
            <a:br>
              <a:rPr lang="en-US" dirty="0" smtClean="0">
                <a:solidFill>
                  <a:schemeClr val="accent1">
                    <a:satMod val="150000"/>
                  </a:schemeClr>
                </a:solidFill>
              </a:rPr>
            </a:br>
            <a:r>
              <a:rPr lang="en-US" dirty="0" smtClean="0">
                <a:solidFill>
                  <a:schemeClr val="accent1">
                    <a:satMod val="150000"/>
                  </a:schemeClr>
                </a:solidFill>
              </a:rPr>
              <a:t>Department of Civil Engineering- </a:t>
            </a:r>
            <a:r>
              <a:rPr lang="en-US" dirty="0" err="1" smtClean="0">
                <a:solidFill>
                  <a:schemeClr val="accent1">
                    <a:satMod val="150000"/>
                  </a:schemeClr>
                </a:solidFill>
              </a:rPr>
              <a:t>Birzeit</a:t>
            </a:r>
            <a:r>
              <a:rPr lang="en-US" dirty="0" smtClean="0">
                <a:solidFill>
                  <a:schemeClr val="accent1">
                    <a:satMod val="150000"/>
                  </a:schemeClr>
                </a:solidFill>
              </a:rPr>
              <a:t> University, Palestine</a:t>
            </a:r>
            <a:br>
              <a:rPr lang="en-US" dirty="0" smtClean="0">
                <a:solidFill>
                  <a:schemeClr val="accent1">
                    <a:satMod val="150000"/>
                  </a:schemeClr>
                </a:solidFill>
              </a:rPr>
            </a:br>
            <a:r>
              <a:rPr lang="en-US" dirty="0" smtClean="0">
                <a:solidFill>
                  <a:schemeClr val="accent1">
                    <a:satMod val="150000"/>
                  </a:schemeClr>
                </a:solidFill>
              </a:rPr>
              <a:t/>
            </a:r>
            <a:br>
              <a:rPr lang="en-US" dirty="0" smtClean="0">
                <a:solidFill>
                  <a:schemeClr val="accent1">
                    <a:satMod val="150000"/>
                  </a:schemeClr>
                </a:solidFill>
              </a:rPr>
            </a:br>
            <a:r>
              <a:rPr lang="en-US" dirty="0" smtClean="0">
                <a:solidFill>
                  <a:schemeClr val="accent1">
                    <a:satMod val="150000"/>
                  </a:schemeClr>
                </a:solidFill>
              </a:rPr>
              <a:t>Chapter 2: Minerals</a:t>
            </a:r>
            <a:endParaRPr lang="en-US" dirty="0">
              <a:solidFill>
                <a:schemeClr val="accent1">
                  <a:satMod val="150000"/>
                </a:schemeClr>
              </a:solidFill>
            </a:endParaRPr>
          </a:p>
        </p:txBody>
      </p:sp>
      <p:sp>
        <p:nvSpPr>
          <p:cNvPr id="13314" name="Subtitle 2"/>
          <p:cNvSpPr>
            <a:spLocks noGrp="1"/>
          </p:cNvSpPr>
          <p:nvPr>
            <p:ph type="subTitle" idx="1"/>
          </p:nvPr>
        </p:nvSpPr>
        <p:spPr>
          <a:xfrm>
            <a:off x="304800" y="4672013"/>
            <a:ext cx="8077200" cy="1500187"/>
          </a:xfrm>
        </p:spPr>
        <p:txBody>
          <a:bodyPr/>
          <a:lstStyle/>
          <a:p>
            <a:r>
              <a:rPr lang="en-US" sz="2400" smtClean="0"/>
              <a:t>Instructor: Saheem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Primary Physical Properties: </a:t>
            </a:r>
            <a:br>
              <a:rPr lang="en-US" dirty="0" smtClean="0">
                <a:solidFill>
                  <a:schemeClr val="accent1">
                    <a:satMod val="150000"/>
                  </a:schemeClr>
                </a:solidFill>
              </a:rPr>
            </a:br>
            <a:r>
              <a:rPr lang="en-US" dirty="0" smtClean="0">
                <a:solidFill>
                  <a:schemeClr val="accent1">
                    <a:satMod val="150000"/>
                  </a:schemeClr>
                </a:solidFill>
              </a:rPr>
              <a:t>1) Crystal Form</a:t>
            </a:r>
            <a:endParaRPr lang="en-US" dirty="0">
              <a:solidFill>
                <a:schemeClr val="accent1">
                  <a:satMod val="150000"/>
                </a:schemeClr>
              </a:solidFill>
            </a:endParaRPr>
          </a:p>
        </p:txBody>
      </p:sp>
      <p:sp>
        <p:nvSpPr>
          <p:cNvPr id="3" name="Content Placeholder 2"/>
          <p:cNvSpPr>
            <a:spLocks noGrp="1"/>
          </p:cNvSpPr>
          <p:nvPr>
            <p:ph idx="1"/>
          </p:nvPr>
        </p:nvSpPr>
        <p:spPr>
          <a:xfrm>
            <a:off x="0" y="1524000"/>
            <a:ext cx="9144000" cy="2667000"/>
          </a:xfrm>
        </p:spPr>
        <p:txBody>
          <a:bodyPr rtlCol="0">
            <a:normAutofit fontScale="85000" lnSpcReduction="20000"/>
          </a:bodyPr>
          <a:lstStyle/>
          <a:p>
            <a:pPr marL="438912" indent="-320040" fontAlgn="auto">
              <a:spcBef>
                <a:spcPts val="0"/>
              </a:spcBef>
              <a:spcAft>
                <a:spcPts val="0"/>
              </a:spcAft>
              <a:buFont typeface="Wingdings 2"/>
              <a:buChar char=""/>
              <a:defRPr/>
            </a:pPr>
            <a:r>
              <a:rPr lang="en-US" dirty="0" smtClean="0"/>
              <a:t>The </a:t>
            </a:r>
            <a:r>
              <a:rPr lang="en-US" b="1" dirty="0" smtClean="0">
                <a:solidFill>
                  <a:srgbClr val="0070C0"/>
                </a:solidFill>
              </a:rPr>
              <a:t>Crystal Form </a:t>
            </a:r>
            <a:r>
              <a:rPr lang="en-US" dirty="0" smtClean="0"/>
              <a:t>reflects the internal orderly arrangements of atoms in a particular mineral.</a:t>
            </a:r>
          </a:p>
          <a:p>
            <a:pPr marL="438912" indent="-320040" fontAlgn="auto">
              <a:spcBef>
                <a:spcPts val="0"/>
              </a:spcBef>
              <a:spcAft>
                <a:spcPts val="0"/>
              </a:spcAft>
              <a:buFont typeface="Wingdings 2"/>
              <a:buChar char=""/>
              <a:defRPr/>
            </a:pPr>
            <a:r>
              <a:rPr lang="en-US" dirty="0" smtClean="0"/>
              <a:t>When enough space &amp; time are available to the mineral, its crystal faces will form well.</a:t>
            </a:r>
          </a:p>
          <a:p>
            <a:pPr marL="438912" indent="-320040" fontAlgn="auto">
              <a:spcBef>
                <a:spcPts val="0"/>
              </a:spcBef>
              <a:spcAft>
                <a:spcPts val="0"/>
              </a:spcAft>
              <a:buFont typeface="Wingdings 2"/>
              <a:buChar char=""/>
              <a:defRPr/>
            </a:pPr>
            <a:r>
              <a:rPr lang="en-US" dirty="0" smtClean="0"/>
              <a:t>When space &amp; time are NOT Available, the result is an </a:t>
            </a:r>
            <a:r>
              <a:rPr lang="en-US" dirty="0" err="1" smtClean="0"/>
              <a:t>intergrown</a:t>
            </a:r>
            <a:r>
              <a:rPr lang="en-US" dirty="0" smtClean="0"/>
              <a:t> mass of small, jammed crystals that are not clearly visible to the unaided eye.</a:t>
            </a:r>
            <a:endParaRPr lang="en-US" dirty="0"/>
          </a:p>
        </p:txBody>
      </p:sp>
      <p:pic>
        <p:nvPicPr>
          <p:cNvPr id="22531" name="Picture 2" descr="C:\Users\dell\Desktop\BZU\Chapter 2 Minerals the Building Blocks of Rocks\quartz.jpg"/>
          <p:cNvPicPr>
            <a:picLocks noChangeAspect="1" noChangeArrowheads="1"/>
          </p:cNvPicPr>
          <p:nvPr/>
        </p:nvPicPr>
        <p:blipFill>
          <a:blip r:embed="rId2"/>
          <a:srcRect l="1967"/>
          <a:stretch>
            <a:fillRect/>
          </a:stretch>
        </p:blipFill>
        <p:spPr bwMode="auto">
          <a:xfrm>
            <a:off x="990600" y="4038600"/>
            <a:ext cx="3200400" cy="2743200"/>
          </a:xfrm>
          <a:prstGeom prst="rect">
            <a:avLst/>
          </a:prstGeom>
          <a:noFill/>
          <a:ln w="9525">
            <a:noFill/>
            <a:miter lim="800000"/>
            <a:headEnd/>
            <a:tailEnd/>
          </a:ln>
        </p:spPr>
      </p:pic>
      <p:sp>
        <p:nvSpPr>
          <p:cNvPr id="22532" name="TextBox 4"/>
          <p:cNvSpPr txBox="1">
            <a:spLocks noChangeArrowheads="1"/>
          </p:cNvSpPr>
          <p:nvPr/>
        </p:nvSpPr>
        <p:spPr bwMode="auto">
          <a:xfrm>
            <a:off x="990600" y="3983038"/>
            <a:ext cx="1828800" cy="831850"/>
          </a:xfrm>
          <a:prstGeom prst="rect">
            <a:avLst/>
          </a:prstGeom>
          <a:noFill/>
          <a:ln w="9525">
            <a:noFill/>
            <a:miter lim="800000"/>
            <a:headEnd/>
            <a:tailEnd/>
          </a:ln>
        </p:spPr>
        <p:txBody>
          <a:bodyPr>
            <a:spAutoFit/>
          </a:bodyPr>
          <a:lstStyle/>
          <a:p>
            <a:r>
              <a:rPr lang="en-US" sz="2000" b="1">
                <a:solidFill>
                  <a:schemeClr val="bg1"/>
                </a:solidFill>
                <a:latin typeface="Cambria" pitchFamily="18" charset="0"/>
              </a:rPr>
              <a:t>Quartz</a:t>
            </a:r>
          </a:p>
          <a:p>
            <a:r>
              <a:rPr lang="en-US" sz="1400">
                <a:solidFill>
                  <a:schemeClr val="bg1"/>
                </a:solidFill>
                <a:latin typeface="Cambria" pitchFamily="18" charset="0"/>
              </a:rPr>
              <a:t>Well Formed Hexagonal crystal</a:t>
            </a:r>
          </a:p>
        </p:txBody>
      </p:sp>
      <p:pic>
        <p:nvPicPr>
          <p:cNvPr id="22533" name="Picture 3" descr="C:\Users\dell\Desktop\BZU\Chapter 2 Minerals the Building Blocks of Rocks\granite.jpg"/>
          <p:cNvPicPr>
            <a:picLocks noChangeAspect="1" noChangeArrowheads="1"/>
          </p:cNvPicPr>
          <p:nvPr/>
        </p:nvPicPr>
        <p:blipFill>
          <a:blip r:embed="rId3"/>
          <a:srcRect/>
          <a:stretch>
            <a:fillRect/>
          </a:stretch>
        </p:blipFill>
        <p:spPr bwMode="auto">
          <a:xfrm>
            <a:off x="5318125" y="4038600"/>
            <a:ext cx="3597275" cy="2743200"/>
          </a:xfrm>
          <a:prstGeom prst="rect">
            <a:avLst/>
          </a:prstGeom>
          <a:noFill/>
          <a:ln w="9525">
            <a:noFill/>
            <a:miter lim="800000"/>
            <a:headEnd/>
            <a:tailEnd/>
          </a:ln>
        </p:spPr>
      </p:pic>
      <p:sp>
        <p:nvSpPr>
          <p:cNvPr id="22534" name="TextBox 7"/>
          <p:cNvSpPr txBox="1">
            <a:spLocks noChangeArrowheads="1"/>
          </p:cNvSpPr>
          <p:nvPr/>
        </p:nvSpPr>
        <p:spPr bwMode="auto">
          <a:xfrm>
            <a:off x="5257800" y="6396038"/>
            <a:ext cx="3810000" cy="461962"/>
          </a:xfrm>
          <a:prstGeom prst="rect">
            <a:avLst/>
          </a:prstGeom>
          <a:noFill/>
          <a:ln w="9525">
            <a:noFill/>
            <a:miter lim="800000"/>
            <a:headEnd/>
            <a:tailEnd/>
          </a:ln>
        </p:spPr>
        <p:txBody>
          <a:bodyPr>
            <a:spAutoFit/>
          </a:bodyPr>
          <a:lstStyle/>
          <a:p>
            <a:r>
              <a:rPr lang="en-US" sz="2400" b="1">
                <a:latin typeface="Cambria" pitchFamily="18" charset="0"/>
              </a:rPr>
              <a:t>Granite </a:t>
            </a:r>
            <a:r>
              <a:rPr lang="en-US">
                <a:latin typeface="Cambria" pitchFamily="18" charset="0"/>
              </a:rPr>
              <a:t>Intergrown minerals</a:t>
            </a:r>
            <a:endParaRPr lang="en-US" sz="1200">
              <a:latin typeface="Cambr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Primary Physical Properties: </a:t>
            </a:r>
            <a:br>
              <a:rPr lang="en-US" dirty="0" smtClean="0">
                <a:solidFill>
                  <a:schemeClr val="accent1">
                    <a:satMod val="150000"/>
                  </a:schemeClr>
                </a:solidFill>
              </a:rPr>
            </a:br>
            <a:r>
              <a:rPr lang="en-US" dirty="0" smtClean="0">
                <a:solidFill>
                  <a:schemeClr val="accent1">
                    <a:satMod val="150000"/>
                  </a:schemeClr>
                </a:solidFill>
              </a:rPr>
              <a:t>2) Luster</a:t>
            </a:r>
            <a:endParaRPr lang="en-US" dirty="0">
              <a:solidFill>
                <a:schemeClr val="accent1">
                  <a:satMod val="150000"/>
                </a:schemeClr>
              </a:solidFill>
            </a:endParaRPr>
          </a:p>
        </p:txBody>
      </p:sp>
      <p:sp>
        <p:nvSpPr>
          <p:cNvPr id="3" name="Content Placeholder 2"/>
          <p:cNvSpPr>
            <a:spLocks noGrp="1"/>
          </p:cNvSpPr>
          <p:nvPr>
            <p:ph idx="1"/>
          </p:nvPr>
        </p:nvSpPr>
        <p:spPr>
          <a:xfrm>
            <a:off x="0" y="1524000"/>
            <a:ext cx="9144000" cy="2590800"/>
          </a:xfrm>
        </p:spPr>
        <p:txBody>
          <a:bodyPr rtlCol="0">
            <a:normAutofit fontScale="85000" lnSpcReduction="10000"/>
          </a:bodyPr>
          <a:lstStyle/>
          <a:p>
            <a:pPr marL="438912" indent="-320040" fontAlgn="auto">
              <a:spcBef>
                <a:spcPts val="0"/>
              </a:spcBef>
              <a:spcAft>
                <a:spcPts val="0"/>
              </a:spcAft>
              <a:buFont typeface="Wingdings 2"/>
              <a:buChar char=""/>
              <a:defRPr/>
            </a:pPr>
            <a:r>
              <a:rPr lang="en-US" b="1" dirty="0" smtClean="0">
                <a:solidFill>
                  <a:srgbClr val="0070C0"/>
                </a:solidFill>
              </a:rPr>
              <a:t>Luster</a:t>
            </a:r>
            <a:r>
              <a:rPr lang="en-US" dirty="0" smtClean="0"/>
              <a:t> is the appearance or quality of light reflected from the surface of a mineral.</a:t>
            </a:r>
          </a:p>
          <a:p>
            <a:pPr marL="438912" indent="-320040" fontAlgn="auto">
              <a:spcBef>
                <a:spcPts val="0"/>
              </a:spcBef>
              <a:spcAft>
                <a:spcPts val="0"/>
              </a:spcAft>
              <a:buFontTx/>
              <a:buChar char="-"/>
              <a:defRPr/>
            </a:pPr>
            <a:r>
              <a:rPr lang="en-US" dirty="0" smtClean="0"/>
              <a:t>Minerals that have the appearance of metals are described as having a </a:t>
            </a:r>
            <a:r>
              <a:rPr lang="en-US" b="1" dirty="0" smtClean="0">
                <a:solidFill>
                  <a:srgbClr val="0070C0"/>
                </a:solidFill>
              </a:rPr>
              <a:t>“Metallic Luster”.</a:t>
            </a:r>
          </a:p>
          <a:p>
            <a:pPr marL="438912" indent="-320040" fontAlgn="auto">
              <a:spcBef>
                <a:spcPts val="0"/>
              </a:spcBef>
              <a:spcAft>
                <a:spcPts val="0"/>
              </a:spcAft>
              <a:buFontTx/>
              <a:buChar char="-"/>
              <a:defRPr/>
            </a:pPr>
            <a:r>
              <a:rPr lang="en-US" dirty="0" smtClean="0"/>
              <a:t>Other </a:t>
            </a:r>
            <a:r>
              <a:rPr lang="en-US" b="1" dirty="0" smtClean="0">
                <a:solidFill>
                  <a:srgbClr val="0070C0"/>
                </a:solidFill>
              </a:rPr>
              <a:t>non-metallic luster </a:t>
            </a:r>
            <a:r>
              <a:rPr lang="en-US" dirty="0" smtClean="0"/>
              <a:t>include: Vitreous or Glassy (such as quartz), pearly, silky, resinous, and earthy (dull). </a:t>
            </a:r>
            <a:endParaRPr lang="en-US" dirty="0"/>
          </a:p>
        </p:txBody>
      </p:sp>
      <p:pic>
        <p:nvPicPr>
          <p:cNvPr id="23555" name="Picture 2" descr="C:\Users\dell\Desktop\BZU\Chapter 2 Minerals the Building Blocks of Rocks\hematite.jpg"/>
          <p:cNvPicPr>
            <a:picLocks noChangeAspect="1" noChangeArrowheads="1"/>
          </p:cNvPicPr>
          <p:nvPr/>
        </p:nvPicPr>
        <p:blipFill>
          <a:blip r:embed="rId2"/>
          <a:srcRect l="6282" r="6282"/>
          <a:stretch>
            <a:fillRect/>
          </a:stretch>
        </p:blipFill>
        <p:spPr bwMode="auto">
          <a:xfrm>
            <a:off x="19050" y="4114800"/>
            <a:ext cx="3181350" cy="2743200"/>
          </a:xfrm>
          <a:prstGeom prst="rect">
            <a:avLst/>
          </a:prstGeom>
          <a:noFill/>
          <a:ln w="9525">
            <a:noFill/>
            <a:miter lim="800000"/>
            <a:headEnd/>
            <a:tailEnd/>
          </a:ln>
        </p:spPr>
      </p:pic>
      <p:sp>
        <p:nvSpPr>
          <p:cNvPr id="23556" name="TextBox 8"/>
          <p:cNvSpPr txBox="1">
            <a:spLocks noChangeArrowheads="1"/>
          </p:cNvSpPr>
          <p:nvPr/>
        </p:nvSpPr>
        <p:spPr bwMode="auto">
          <a:xfrm>
            <a:off x="0" y="4114800"/>
            <a:ext cx="1828800" cy="615950"/>
          </a:xfrm>
          <a:prstGeom prst="rect">
            <a:avLst/>
          </a:prstGeom>
          <a:noFill/>
          <a:ln w="9525">
            <a:noFill/>
            <a:miter lim="800000"/>
            <a:headEnd/>
            <a:tailEnd/>
          </a:ln>
        </p:spPr>
        <p:txBody>
          <a:bodyPr>
            <a:spAutoFit/>
          </a:bodyPr>
          <a:lstStyle/>
          <a:p>
            <a:r>
              <a:rPr lang="en-US" sz="2000" b="1">
                <a:solidFill>
                  <a:schemeClr val="bg1"/>
                </a:solidFill>
                <a:latin typeface="Cambria" pitchFamily="18" charset="0"/>
              </a:rPr>
              <a:t>Hematite</a:t>
            </a:r>
          </a:p>
          <a:p>
            <a:r>
              <a:rPr lang="en-US" sz="1400">
                <a:solidFill>
                  <a:schemeClr val="bg1"/>
                </a:solidFill>
                <a:latin typeface="Cambria" pitchFamily="18" charset="0"/>
              </a:rPr>
              <a:t>Metallic Luster</a:t>
            </a:r>
          </a:p>
        </p:txBody>
      </p:sp>
      <p:pic>
        <p:nvPicPr>
          <p:cNvPr id="23557" name="Picture 3" descr="C:\Users\dell\Desktop\BZU\Chapter 2 Minerals the Building Blocks of Rocks\Galena.jpg"/>
          <p:cNvPicPr>
            <a:picLocks noChangeAspect="1" noChangeArrowheads="1"/>
          </p:cNvPicPr>
          <p:nvPr/>
        </p:nvPicPr>
        <p:blipFill>
          <a:blip r:embed="rId3"/>
          <a:srcRect b="5263"/>
          <a:stretch>
            <a:fillRect/>
          </a:stretch>
        </p:blipFill>
        <p:spPr bwMode="auto">
          <a:xfrm>
            <a:off x="3124200" y="4114800"/>
            <a:ext cx="2989263" cy="2743200"/>
          </a:xfrm>
          <a:prstGeom prst="rect">
            <a:avLst/>
          </a:prstGeom>
          <a:noFill/>
          <a:ln w="9525">
            <a:noFill/>
            <a:miter lim="800000"/>
            <a:headEnd/>
            <a:tailEnd/>
          </a:ln>
        </p:spPr>
      </p:pic>
      <p:sp>
        <p:nvSpPr>
          <p:cNvPr id="23558" name="TextBox 10"/>
          <p:cNvSpPr txBox="1">
            <a:spLocks noChangeArrowheads="1"/>
          </p:cNvSpPr>
          <p:nvPr/>
        </p:nvSpPr>
        <p:spPr bwMode="auto">
          <a:xfrm>
            <a:off x="3048000" y="4108450"/>
            <a:ext cx="1828800" cy="615950"/>
          </a:xfrm>
          <a:prstGeom prst="rect">
            <a:avLst/>
          </a:prstGeom>
          <a:noFill/>
          <a:ln w="9525">
            <a:noFill/>
            <a:miter lim="800000"/>
            <a:headEnd/>
            <a:tailEnd/>
          </a:ln>
        </p:spPr>
        <p:txBody>
          <a:bodyPr>
            <a:spAutoFit/>
          </a:bodyPr>
          <a:lstStyle/>
          <a:p>
            <a:r>
              <a:rPr lang="en-US" sz="2000" b="1">
                <a:latin typeface="Cambria" pitchFamily="18" charset="0"/>
              </a:rPr>
              <a:t>Galena</a:t>
            </a:r>
          </a:p>
          <a:p>
            <a:r>
              <a:rPr lang="en-US" sz="1400">
                <a:latin typeface="Cambria" pitchFamily="18" charset="0"/>
              </a:rPr>
              <a:t>Metallic Luster</a:t>
            </a:r>
          </a:p>
        </p:txBody>
      </p:sp>
      <p:pic>
        <p:nvPicPr>
          <p:cNvPr id="23559" name="Picture 5" descr="Image result for dolomite mineral"/>
          <p:cNvPicPr>
            <a:picLocks noChangeAspect="1" noChangeArrowheads="1"/>
          </p:cNvPicPr>
          <p:nvPr/>
        </p:nvPicPr>
        <p:blipFill>
          <a:blip r:embed="rId4"/>
          <a:srcRect l="4211" r="5263"/>
          <a:stretch>
            <a:fillRect/>
          </a:stretch>
        </p:blipFill>
        <p:spPr bwMode="auto">
          <a:xfrm>
            <a:off x="6096000" y="4114800"/>
            <a:ext cx="3048000" cy="2743200"/>
          </a:xfrm>
          <a:prstGeom prst="rect">
            <a:avLst/>
          </a:prstGeom>
          <a:noFill/>
          <a:ln w="9525">
            <a:noFill/>
            <a:miter lim="800000"/>
            <a:headEnd/>
            <a:tailEnd/>
          </a:ln>
        </p:spPr>
      </p:pic>
      <p:sp>
        <p:nvSpPr>
          <p:cNvPr id="23560" name="TextBox 12"/>
          <p:cNvSpPr txBox="1">
            <a:spLocks noChangeArrowheads="1"/>
          </p:cNvSpPr>
          <p:nvPr/>
        </p:nvSpPr>
        <p:spPr bwMode="auto">
          <a:xfrm>
            <a:off x="6019800" y="6318250"/>
            <a:ext cx="2286000" cy="615950"/>
          </a:xfrm>
          <a:prstGeom prst="rect">
            <a:avLst/>
          </a:prstGeom>
          <a:noFill/>
          <a:ln w="9525">
            <a:noFill/>
            <a:miter lim="800000"/>
            <a:headEnd/>
            <a:tailEnd/>
          </a:ln>
        </p:spPr>
        <p:txBody>
          <a:bodyPr>
            <a:spAutoFit/>
          </a:bodyPr>
          <a:lstStyle/>
          <a:p>
            <a:r>
              <a:rPr lang="en-US" sz="2000" b="1">
                <a:latin typeface="Cambria" pitchFamily="18" charset="0"/>
              </a:rPr>
              <a:t>Dolomite</a:t>
            </a:r>
          </a:p>
          <a:p>
            <a:r>
              <a:rPr lang="en-US" sz="1400">
                <a:latin typeface="Cambria" pitchFamily="18" charset="0"/>
              </a:rPr>
              <a:t>Dull, Non-metallic Luster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fontAlgn="auto">
              <a:spcAft>
                <a:spcPts val="0"/>
              </a:spcAft>
              <a:defRPr/>
            </a:pPr>
            <a:endParaRPr lang="en-US" dirty="0">
              <a:solidFill>
                <a:schemeClr val="accent1">
                  <a:satMod val="150000"/>
                </a:schemeClr>
              </a:solidFill>
            </a:endParaRPr>
          </a:p>
        </p:txBody>
      </p:sp>
      <p:sp>
        <p:nvSpPr>
          <p:cNvPr id="24578" name="Content Placeholder 2"/>
          <p:cNvSpPr>
            <a:spLocks noGrp="1"/>
          </p:cNvSpPr>
          <p:nvPr>
            <p:ph idx="1"/>
          </p:nvPr>
        </p:nvSpPr>
        <p:spPr/>
        <p:txBody>
          <a:bodyPr/>
          <a:lstStyle/>
          <a:p>
            <a:endParaRPr lang="en-US" smtClean="0"/>
          </a:p>
        </p:txBody>
      </p:sp>
      <p:pic>
        <p:nvPicPr>
          <p:cNvPr id="24579" name="Picture 1" descr="C:\Users\dell\Desktop\BZU\Chapter 2 Minerals the Building Blocks of Rocks\Luster-+the+way+a+mineral+reflects+light.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Primary Physical Properties: </a:t>
            </a:r>
            <a:br>
              <a:rPr lang="en-US" dirty="0" smtClean="0">
                <a:solidFill>
                  <a:schemeClr val="accent1">
                    <a:satMod val="150000"/>
                  </a:schemeClr>
                </a:solidFill>
              </a:rPr>
            </a:br>
            <a:r>
              <a:rPr lang="en-US" dirty="0" smtClean="0">
                <a:solidFill>
                  <a:schemeClr val="accent1">
                    <a:satMod val="150000"/>
                  </a:schemeClr>
                </a:solidFill>
              </a:rPr>
              <a:t>3) Color</a:t>
            </a:r>
            <a:endParaRPr lang="en-US" dirty="0">
              <a:solidFill>
                <a:schemeClr val="accent1">
                  <a:satMod val="150000"/>
                </a:schemeClr>
              </a:solidFill>
            </a:endParaRPr>
          </a:p>
        </p:txBody>
      </p:sp>
      <p:sp>
        <p:nvSpPr>
          <p:cNvPr id="25602" name="Content Placeholder 2"/>
          <p:cNvSpPr>
            <a:spLocks noGrp="1"/>
          </p:cNvSpPr>
          <p:nvPr>
            <p:ph idx="1"/>
          </p:nvPr>
        </p:nvSpPr>
        <p:spPr>
          <a:xfrm>
            <a:off x="0" y="1524000"/>
            <a:ext cx="9144000" cy="2590800"/>
          </a:xfrm>
        </p:spPr>
        <p:txBody>
          <a:bodyPr/>
          <a:lstStyle/>
          <a:p>
            <a:r>
              <a:rPr lang="en-US" b="1" smtClean="0">
                <a:solidFill>
                  <a:srgbClr val="0070C0"/>
                </a:solidFill>
              </a:rPr>
              <a:t>Color</a:t>
            </a:r>
            <a:r>
              <a:rPr lang="en-US" smtClean="0">
                <a:solidFill>
                  <a:srgbClr val="0070C0"/>
                </a:solidFill>
              </a:rPr>
              <a:t> </a:t>
            </a:r>
            <a:r>
              <a:rPr lang="en-US" smtClean="0"/>
              <a:t>is NOT a reliable diagnostic property, but may help in certain cases.</a:t>
            </a:r>
          </a:p>
        </p:txBody>
      </p:sp>
      <p:sp>
        <p:nvSpPr>
          <p:cNvPr id="25603" name="TextBox 11"/>
          <p:cNvSpPr txBox="1">
            <a:spLocks noChangeArrowheads="1"/>
          </p:cNvSpPr>
          <p:nvPr/>
        </p:nvSpPr>
        <p:spPr bwMode="auto">
          <a:xfrm>
            <a:off x="6019800" y="3810000"/>
            <a:ext cx="2914650" cy="400050"/>
          </a:xfrm>
          <a:prstGeom prst="rect">
            <a:avLst/>
          </a:prstGeom>
          <a:noFill/>
          <a:ln w="9525">
            <a:noFill/>
            <a:miter lim="800000"/>
            <a:headEnd/>
            <a:tailEnd/>
          </a:ln>
        </p:spPr>
        <p:txBody>
          <a:bodyPr wrap="none">
            <a:spAutoFit/>
          </a:bodyPr>
          <a:lstStyle/>
          <a:p>
            <a:r>
              <a:rPr lang="en-US" sz="2000" b="1">
                <a:latin typeface="Corbel" pitchFamily="34" charset="0"/>
              </a:rPr>
              <a:t>Quartz in Variable Colors</a:t>
            </a:r>
          </a:p>
        </p:txBody>
      </p:sp>
      <p:pic>
        <p:nvPicPr>
          <p:cNvPr id="25604" name="Picture 3"/>
          <p:cNvPicPr>
            <a:picLocks noChangeAspect="1" noChangeArrowheads="1"/>
          </p:cNvPicPr>
          <p:nvPr/>
        </p:nvPicPr>
        <p:blipFill>
          <a:blip r:embed="rId2"/>
          <a:srcRect t="3471"/>
          <a:stretch>
            <a:fillRect/>
          </a:stretch>
        </p:blipFill>
        <p:spPr bwMode="auto">
          <a:xfrm>
            <a:off x="1219200" y="2590800"/>
            <a:ext cx="4746625" cy="423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Primary Physical Properties: </a:t>
            </a:r>
            <a:br>
              <a:rPr lang="en-US" dirty="0" smtClean="0">
                <a:solidFill>
                  <a:schemeClr val="accent1">
                    <a:satMod val="150000"/>
                  </a:schemeClr>
                </a:solidFill>
              </a:rPr>
            </a:br>
            <a:r>
              <a:rPr lang="en-US" dirty="0" smtClean="0">
                <a:solidFill>
                  <a:schemeClr val="accent1">
                    <a:satMod val="150000"/>
                  </a:schemeClr>
                </a:solidFill>
              </a:rPr>
              <a:t>4) Streak</a:t>
            </a:r>
            <a:endParaRPr lang="en-US" dirty="0">
              <a:solidFill>
                <a:schemeClr val="accent1">
                  <a:satMod val="150000"/>
                </a:schemeClr>
              </a:solidFill>
            </a:endParaRPr>
          </a:p>
        </p:txBody>
      </p:sp>
      <p:sp>
        <p:nvSpPr>
          <p:cNvPr id="26626" name="Content Placeholder 2"/>
          <p:cNvSpPr>
            <a:spLocks noGrp="1"/>
          </p:cNvSpPr>
          <p:nvPr>
            <p:ph idx="1"/>
          </p:nvPr>
        </p:nvSpPr>
        <p:spPr>
          <a:xfrm>
            <a:off x="0" y="1447800"/>
            <a:ext cx="9144000" cy="2590800"/>
          </a:xfrm>
        </p:spPr>
        <p:txBody>
          <a:bodyPr/>
          <a:lstStyle/>
          <a:p>
            <a:r>
              <a:rPr lang="en-US" b="1" smtClean="0">
                <a:solidFill>
                  <a:srgbClr val="0070C0"/>
                </a:solidFill>
              </a:rPr>
              <a:t>Streak</a:t>
            </a:r>
            <a:r>
              <a:rPr lang="en-US" smtClean="0"/>
              <a:t> is the color of a mineral in its powdered form, which is much more reliable. A mineral in different colors will have the same color streak.</a:t>
            </a:r>
          </a:p>
          <a:p>
            <a:endParaRPr lang="en-US" smtClean="0"/>
          </a:p>
        </p:txBody>
      </p:sp>
      <p:pic>
        <p:nvPicPr>
          <p:cNvPr id="26627" name="Picture 2" descr="C:\Users\dell\Desktop\BZU\Chapter 2 Minerals the Building Blocks of Rocks\a.4.01_streak_plates_rm_hero.jpg_dynamic_lead_slide.jpg"/>
          <p:cNvPicPr>
            <a:picLocks noChangeAspect="1" noChangeArrowheads="1"/>
          </p:cNvPicPr>
          <p:nvPr/>
        </p:nvPicPr>
        <p:blipFill>
          <a:blip r:embed="rId2"/>
          <a:srcRect l="9346" r="7477" b="4672"/>
          <a:stretch>
            <a:fillRect/>
          </a:stretch>
        </p:blipFill>
        <p:spPr bwMode="auto">
          <a:xfrm>
            <a:off x="1389063" y="3124200"/>
            <a:ext cx="6383337"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52728"/>
          </a:xfrm>
        </p:spPr>
        <p:txBody>
          <a:bodyPr>
            <a:normAutofit fontScale="90000"/>
          </a:bodyPr>
          <a:lstStyle/>
          <a:p>
            <a:pPr fontAlgn="auto">
              <a:spcAft>
                <a:spcPts val="0"/>
              </a:spcAft>
              <a:defRPr/>
            </a:pPr>
            <a:r>
              <a:rPr lang="en-US" dirty="0" smtClean="0">
                <a:solidFill>
                  <a:schemeClr val="accent1">
                    <a:satMod val="150000"/>
                  </a:schemeClr>
                </a:solidFill>
              </a:rPr>
              <a:t>Primary Physical Properties: </a:t>
            </a:r>
            <a:br>
              <a:rPr lang="en-US" dirty="0" smtClean="0">
                <a:solidFill>
                  <a:schemeClr val="accent1">
                    <a:satMod val="150000"/>
                  </a:schemeClr>
                </a:solidFill>
              </a:rPr>
            </a:br>
            <a:r>
              <a:rPr lang="en-US" dirty="0" smtClean="0">
                <a:solidFill>
                  <a:schemeClr val="accent1">
                    <a:satMod val="150000"/>
                  </a:schemeClr>
                </a:solidFill>
              </a:rPr>
              <a:t>5) Hardness</a:t>
            </a:r>
            <a:endParaRPr lang="en-US" dirty="0">
              <a:solidFill>
                <a:schemeClr val="accent1">
                  <a:satMod val="150000"/>
                </a:schemeClr>
              </a:solidFill>
            </a:endParaRPr>
          </a:p>
        </p:txBody>
      </p:sp>
      <p:sp>
        <p:nvSpPr>
          <p:cNvPr id="3" name="Content Placeholder 2"/>
          <p:cNvSpPr>
            <a:spLocks noGrp="1"/>
          </p:cNvSpPr>
          <p:nvPr>
            <p:ph idx="1"/>
          </p:nvPr>
        </p:nvSpPr>
        <p:spPr>
          <a:xfrm>
            <a:off x="0" y="1447800"/>
            <a:ext cx="9144000" cy="1828800"/>
          </a:xfrm>
        </p:spPr>
        <p:txBody>
          <a:bodyPr rtlCol="0">
            <a:normAutofit lnSpcReduction="10000"/>
          </a:bodyPr>
          <a:lstStyle/>
          <a:p>
            <a:pPr marL="438912" indent="-320040" fontAlgn="auto">
              <a:spcBef>
                <a:spcPts val="0"/>
              </a:spcBef>
              <a:spcAft>
                <a:spcPts val="0"/>
              </a:spcAft>
              <a:buFont typeface="Wingdings 2"/>
              <a:buChar char=""/>
              <a:defRPr/>
            </a:pPr>
            <a:r>
              <a:rPr lang="en-US" sz="2800" b="1" dirty="0" smtClean="0">
                <a:solidFill>
                  <a:srgbClr val="0070C0"/>
                </a:solidFill>
              </a:rPr>
              <a:t>Hardness</a:t>
            </a:r>
            <a:r>
              <a:rPr lang="en-US" sz="2800" dirty="0" smtClean="0"/>
              <a:t> is one of the most useful diagnostic properties. It is a measure of the resistance of a mineral to abrasion or scratching. It is determined by rubbing it with another mineral of known hardness.</a:t>
            </a:r>
          </a:p>
        </p:txBody>
      </p:sp>
      <p:pic>
        <p:nvPicPr>
          <p:cNvPr id="27651" name="Picture 2"/>
          <p:cNvPicPr>
            <a:picLocks noChangeAspect="1" noChangeArrowheads="1"/>
          </p:cNvPicPr>
          <p:nvPr/>
        </p:nvPicPr>
        <p:blipFill>
          <a:blip r:embed="rId2"/>
          <a:srcRect/>
          <a:stretch>
            <a:fillRect/>
          </a:stretch>
        </p:blipFill>
        <p:spPr bwMode="auto">
          <a:xfrm>
            <a:off x="4294188" y="3124200"/>
            <a:ext cx="4849812" cy="3733800"/>
          </a:xfrm>
          <a:prstGeom prst="rect">
            <a:avLst/>
          </a:prstGeom>
          <a:noFill/>
          <a:ln w="9525">
            <a:noFill/>
            <a:miter lim="800000"/>
            <a:headEnd/>
            <a:tailEnd/>
          </a:ln>
        </p:spPr>
      </p:pic>
      <p:sp>
        <p:nvSpPr>
          <p:cNvPr id="27652" name="Content Placeholder 2"/>
          <p:cNvSpPr txBox="1">
            <a:spLocks/>
          </p:cNvSpPr>
          <p:nvPr/>
        </p:nvSpPr>
        <p:spPr bwMode="auto">
          <a:xfrm>
            <a:off x="0" y="3200400"/>
            <a:ext cx="4648200" cy="3657600"/>
          </a:xfrm>
          <a:prstGeom prst="rect">
            <a:avLst/>
          </a:prstGeom>
          <a:noFill/>
          <a:ln w="9525">
            <a:noFill/>
            <a:miter lim="800000"/>
            <a:headEnd/>
            <a:tailEnd/>
          </a:ln>
        </p:spPr>
        <p:txBody>
          <a:bodyPr lIns="54864" tIns="91440"/>
          <a:lstStyle/>
          <a:p>
            <a:pPr marL="438150" indent="-319088">
              <a:buClr>
                <a:schemeClr val="accent1"/>
              </a:buClr>
              <a:buSzPct val="80000"/>
              <a:buFont typeface="Wingdings 2" pitchFamily="18" charset="2"/>
              <a:buChar char=""/>
            </a:pPr>
            <a:r>
              <a:rPr lang="en-US" sz="2800" b="1">
                <a:solidFill>
                  <a:srgbClr val="0070C0"/>
                </a:solidFill>
                <a:latin typeface="Corbel" pitchFamily="34" charset="0"/>
              </a:rPr>
              <a:t>Mohs Hardness Scale</a:t>
            </a:r>
            <a:r>
              <a:rPr lang="en-US" sz="2800">
                <a:latin typeface="Corbel" pitchFamily="34" charset="0"/>
              </a:rPr>
              <a:t>: </a:t>
            </a:r>
          </a:p>
          <a:p>
            <a:pPr marL="438150" indent="-319088">
              <a:buClr>
                <a:schemeClr val="accent1"/>
              </a:buClr>
              <a:buSzPct val="80000"/>
              <a:buFont typeface="Wingdings 2" pitchFamily="18" charset="2"/>
              <a:buNone/>
            </a:pPr>
            <a:r>
              <a:rPr lang="en-US" sz="2800">
                <a:latin typeface="Corbel" pitchFamily="34" charset="0"/>
              </a:rPr>
              <a:t>	A scale from 1 (softest) to 10 (hardest).</a:t>
            </a:r>
          </a:p>
          <a:p>
            <a:pPr marL="438150" indent="-319088">
              <a:buClr>
                <a:schemeClr val="accent1"/>
              </a:buClr>
              <a:buSzPct val="80000"/>
              <a:buFont typeface="Wingdings 2" pitchFamily="18" charset="2"/>
              <a:buNone/>
            </a:pPr>
            <a:r>
              <a:rPr lang="en-US" sz="2800">
                <a:latin typeface="Corbel" pitchFamily="34" charset="0"/>
              </a:rPr>
              <a:t>	</a:t>
            </a:r>
            <a:r>
              <a:rPr lang="en-US" sz="2400">
                <a:latin typeface="Corbel" pitchFamily="34" charset="0"/>
              </a:rPr>
              <a:t>Example of Gypsum &amp; Calcite.</a:t>
            </a:r>
            <a:endParaRPr lang="en-US" sz="2800">
              <a:latin typeface="Corbel" pitchFamily="34" charset="0"/>
            </a:endParaRPr>
          </a:p>
          <a:p>
            <a:pPr marL="438150" indent="-319088">
              <a:buClr>
                <a:schemeClr val="accent1"/>
              </a:buClr>
              <a:buSzPct val="80000"/>
              <a:buFont typeface="Wingdings 2" pitchFamily="18" charset="2"/>
              <a:buChar char=""/>
            </a:pPr>
            <a:endParaRPr lang="en-US" sz="2800">
              <a:latin typeface="Corbe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52728"/>
          </a:xfrm>
        </p:spPr>
        <p:txBody>
          <a:bodyPr>
            <a:normAutofit fontScale="90000"/>
          </a:bodyPr>
          <a:lstStyle/>
          <a:p>
            <a:pPr fontAlgn="auto">
              <a:spcAft>
                <a:spcPts val="0"/>
              </a:spcAft>
              <a:defRPr/>
            </a:pPr>
            <a:r>
              <a:rPr lang="en-US" dirty="0" smtClean="0">
                <a:solidFill>
                  <a:schemeClr val="accent1">
                    <a:satMod val="150000"/>
                  </a:schemeClr>
                </a:solidFill>
              </a:rPr>
              <a:t>Primary Physical Properties: </a:t>
            </a:r>
            <a:br>
              <a:rPr lang="en-US" dirty="0" smtClean="0">
                <a:solidFill>
                  <a:schemeClr val="accent1">
                    <a:satMod val="150000"/>
                  </a:schemeClr>
                </a:solidFill>
              </a:rPr>
            </a:br>
            <a:r>
              <a:rPr lang="en-US" dirty="0" smtClean="0">
                <a:solidFill>
                  <a:schemeClr val="accent1">
                    <a:satMod val="150000"/>
                  </a:schemeClr>
                </a:solidFill>
              </a:rPr>
              <a:t>6) Cleavage</a:t>
            </a:r>
            <a:endParaRPr lang="en-US" dirty="0">
              <a:solidFill>
                <a:schemeClr val="accent1">
                  <a:satMod val="150000"/>
                </a:schemeClr>
              </a:solidFill>
            </a:endParaRPr>
          </a:p>
        </p:txBody>
      </p:sp>
      <p:sp>
        <p:nvSpPr>
          <p:cNvPr id="3" name="Content Placeholder 2"/>
          <p:cNvSpPr>
            <a:spLocks noGrp="1"/>
          </p:cNvSpPr>
          <p:nvPr>
            <p:ph idx="1"/>
          </p:nvPr>
        </p:nvSpPr>
        <p:spPr>
          <a:xfrm>
            <a:off x="0" y="1447800"/>
            <a:ext cx="4419600" cy="2895600"/>
          </a:xfrm>
        </p:spPr>
        <p:txBody>
          <a:bodyPr rtlCol="0">
            <a:normAutofit fontScale="62500" lnSpcReduction="20000"/>
          </a:bodyPr>
          <a:lstStyle/>
          <a:p>
            <a:pPr marL="438912" indent="-320040" fontAlgn="auto">
              <a:spcBef>
                <a:spcPts val="0"/>
              </a:spcBef>
              <a:spcAft>
                <a:spcPts val="600"/>
              </a:spcAft>
              <a:buFont typeface="Wingdings 2"/>
              <a:buChar char=""/>
              <a:defRPr/>
            </a:pPr>
            <a:r>
              <a:rPr lang="en-US" b="1" dirty="0" smtClean="0">
                <a:solidFill>
                  <a:srgbClr val="0070C0"/>
                </a:solidFill>
              </a:rPr>
              <a:t>Cleavage: </a:t>
            </a:r>
          </a:p>
          <a:p>
            <a:pPr marL="438912" indent="-320040" fontAlgn="auto">
              <a:spcBef>
                <a:spcPts val="0"/>
              </a:spcBef>
              <a:spcAft>
                <a:spcPts val="0"/>
              </a:spcAft>
              <a:buFont typeface="Wingdings 2"/>
              <a:buNone/>
              <a:defRPr/>
            </a:pPr>
            <a:r>
              <a:rPr lang="en-US" sz="3300" b="1" dirty="0" smtClean="0">
                <a:solidFill>
                  <a:srgbClr val="0070C0"/>
                </a:solidFill>
              </a:rPr>
              <a:t>	</a:t>
            </a:r>
            <a:r>
              <a:rPr lang="en-US" sz="3300" dirty="0" smtClean="0"/>
              <a:t>Depending on the chemical bonding, a mineral will break along the weak bonds when it is stressed. The planes it breaks along are called “Cleavage Planes”.  They appear as smooth surfaces with the same geometry when breakage occurs. </a:t>
            </a:r>
          </a:p>
          <a:p>
            <a:pPr marL="438912" indent="-320040" fontAlgn="auto">
              <a:spcBef>
                <a:spcPts val="0"/>
              </a:spcBef>
              <a:spcAft>
                <a:spcPts val="0"/>
              </a:spcAft>
              <a:buFont typeface="Wingdings 2"/>
              <a:buNone/>
              <a:defRPr/>
            </a:pPr>
            <a:endParaRPr lang="en-US" sz="3300" dirty="0" smtClean="0"/>
          </a:p>
          <a:p>
            <a:pPr marL="438912" indent="-320040" fontAlgn="auto">
              <a:spcBef>
                <a:spcPts val="0"/>
              </a:spcBef>
              <a:spcAft>
                <a:spcPts val="0"/>
              </a:spcAft>
              <a:buFont typeface="Wingdings 2"/>
              <a:buNone/>
              <a:defRPr/>
            </a:pPr>
            <a:endParaRPr lang="en-US" sz="3300" dirty="0" smtClean="0"/>
          </a:p>
          <a:p>
            <a:pPr marL="438912" indent="-320040" fontAlgn="auto">
              <a:spcBef>
                <a:spcPts val="0"/>
              </a:spcBef>
              <a:spcAft>
                <a:spcPts val="0"/>
              </a:spcAft>
              <a:buFont typeface="Wingdings 2"/>
              <a:buChar char=""/>
              <a:defRPr/>
            </a:pPr>
            <a:endParaRPr lang="en-US" dirty="0"/>
          </a:p>
        </p:txBody>
      </p:sp>
      <p:pic>
        <p:nvPicPr>
          <p:cNvPr id="28675" name="Picture 3"/>
          <p:cNvPicPr>
            <a:picLocks noChangeAspect="1" noChangeArrowheads="1"/>
          </p:cNvPicPr>
          <p:nvPr/>
        </p:nvPicPr>
        <p:blipFill>
          <a:blip r:embed="rId2"/>
          <a:srcRect l="39240" t="16483" r="23280" b="3297"/>
          <a:stretch>
            <a:fillRect/>
          </a:stretch>
        </p:blipFill>
        <p:spPr bwMode="auto">
          <a:xfrm>
            <a:off x="4343400" y="1447800"/>
            <a:ext cx="4876800" cy="5410200"/>
          </a:xfrm>
          <a:prstGeom prst="rect">
            <a:avLst/>
          </a:prstGeom>
          <a:noFill/>
          <a:ln w="9525">
            <a:noFill/>
            <a:miter lim="800000"/>
            <a:headEnd/>
            <a:tailEnd/>
          </a:ln>
        </p:spPr>
      </p:pic>
      <p:pic>
        <p:nvPicPr>
          <p:cNvPr id="28676" name="Picture 4"/>
          <p:cNvPicPr>
            <a:picLocks noChangeAspect="1" noChangeArrowheads="1"/>
          </p:cNvPicPr>
          <p:nvPr/>
        </p:nvPicPr>
        <p:blipFill>
          <a:blip r:embed="rId3"/>
          <a:srcRect l="57028" t="17033" r="7246" b="13736"/>
          <a:stretch>
            <a:fillRect/>
          </a:stretch>
        </p:blipFill>
        <p:spPr bwMode="auto">
          <a:xfrm>
            <a:off x="0" y="4389438"/>
            <a:ext cx="2390775" cy="2468562"/>
          </a:xfrm>
          <a:prstGeom prst="rect">
            <a:avLst/>
          </a:prstGeom>
          <a:noFill/>
          <a:ln w="9525">
            <a:noFill/>
            <a:miter lim="800000"/>
            <a:headEnd/>
            <a:tailEnd/>
          </a:ln>
        </p:spPr>
      </p:pic>
      <p:pic>
        <p:nvPicPr>
          <p:cNvPr id="28677" name="Picture 5"/>
          <p:cNvPicPr>
            <a:picLocks noChangeAspect="1" noChangeArrowheads="1"/>
          </p:cNvPicPr>
          <p:nvPr/>
        </p:nvPicPr>
        <p:blipFill>
          <a:blip r:embed="rId4"/>
          <a:srcRect l="12996" b="13049"/>
          <a:stretch>
            <a:fillRect/>
          </a:stretch>
        </p:blipFill>
        <p:spPr bwMode="auto">
          <a:xfrm>
            <a:off x="2405063" y="4800600"/>
            <a:ext cx="2014537" cy="192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52728"/>
          </a:xfrm>
        </p:spPr>
        <p:txBody>
          <a:bodyPr>
            <a:normAutofit fontScale="90000"/>
          </a:bodyPr>
          <a:lstStyle/>
          <a:p>
            <a:pPr fontAlgn="auto">
              <a:spcAft>
                <a:spcPts val="0"/>
              </a:spcAft>
              <a:defRPr/>
            </a:pPr>
            <a:r>
              <a:rPr lang="en-US" dirty="0" smtClean="0">
                <a:solidFill>
                  <a:schemeClr val="accent1">
                    <a:satMod val="150000"/>
                  </a:schemeClr>
                </a:solidFill>
              </a:rPr>
              <a:t>Primary Physical Properties: </a:t>
            </a:r>
            <a:br>
              <a:rPr lang="en-US" dirty="0" smtClean="0">
                <a:solidFill>
                  <a:schemeClr val="accent1">
                    <a:satMod val="150000"/>
                  </a:schemeClr>
                </a:solidFill>
              </a:rPr>
            </a:br>
            <a:r>
              <a:rPr lang="en-US" dirty="0" smtClean="0">
                <a:solidFill>
                  <a:schemeClr val="accent1">
                    <a:satMod val="150000"/>
                  </a:schemeClr>
                </a:solidFill>
              </a:rPr>
              <a:t>6) Cleavage</a:t>
            </a:r>
            <a:endParaRPr lang="en-US" dirty="0">
              <a:solidFill>
                <a:schemeClr val="accent1">
                  <a:satMod val="150000"/>
                </a:schemeClr>
              </a:solidFill>
            </a:endParaRPr>
          </a:p>
        </p:txBody>
      </p:sp>
      <p:sp>
        <p:nvSpPr>
          <p:cNvPr id="3" name="Content Placeholder 2"/>
          <p:cNvSpPr>
            <a:spLocks noGrp="1"/>
          </p:cNvSpPr>
          <p:nvPr>
            <p:ph idx="1"/>
          </p:nvPr>
        </p:nvSpPr>
        <p:spPr>
          <a:xfrm>
            <a:off x="0" y="1447800"/>
            <a:ext cx="4419600" cy="3048000"/>
          </a:xfrm>
        </p:spPr>
        <p:txBody>
          <a:bodyPr rtlCol="0">
            <a:normAutofit fontScale="62500" lnSpcReduction="20000"/>
          </a:bodyPr>
          <a:lstStyle/>
          <a:p>
            <a:pPr marL="438912" indent="-320040" fontAlgn="auto">
              <a:spcBef>
                <a:spcPts val="0"/>
              </a:spcBef>
              <a:spcAft>
                <a:spcPts val="0"/>
              </a:spcAft>
              <a:buFont typeface="Wingdings 2"/>
              <a:buChar char=""/>
              <a:defRPr/>
            </a:pPr>
            <a:r>
              <a:rPr lang="en-US" b="1" dirty="0" smtClean="0">
                <a:solidFill>
                  <a:srgbClr val="0070C0"/>
                </a:solidFill>
              </a:rPr>
              <a:t>Cleavage: </a:t>
            </a:r>
            <a:endParaRPr lang="en-US" sz="3300" dirty="0" smtClean="0"/>
          </a:p>
          <a:p>
            <a:pPr marL="438912" indent="-320040" fontAlgn="auto">
              <a:spcBef>
                <a:spcPts val="0"/>
              </a:spcBef>
              <a:spcAft>
                <a:spcPts val="0"/>
              </a:spcAft>
              <a:buFont typeface="Wingdings" pitchFamily="2" charset="2"/>
              <a:buChar char="Ø"/>
              <a:defRPr/>
            </a:pPr>
            <a:r>
              <a:rPr lang="en-US" sz="3300" dirty="0" smtClean="0"/>
              <a:t>Minerals may cleave along 1, 2, 3 or more planes. If more than 1, we describe the angle between the different cleavage planes</a:t>
            </a:r>
          </a:p>
          <a:p>
            <a:pPr marL="438912" indent="-320040" fontAlgn="auto">
              <a:spcBef>
                <a:spcPts val="0"/>
              </a:spcBef>
              <a:spcAft>
                <a:spcPts val="0"/>
              </a:spcAft>
              <a:buFont typeface="Wingdings" pitchFamily="2" charset="2"/>
              <a:buChar char="Ø"/>
              <a:defRPr/>
            </a:pPr>
            <a:r>
              <a:rPr lang="en-US" sz="3300" dirty="0" smtClean="0"/>
              <a:t>However, this is not to be confused with crystal faces!</a:t>
            </a:r>
          </a:p>
          <a:p>
            <a:pPr marL="438912" indent="-320040" fontAlgn="auto">
              <a:spcBef>
                <a:spcPts val="0"/>
              </a:spcBef>
              <a:spcAft>
                <a:spcPts val="0"/>
              </a:spcAft>
              <a:buFont typeface="Wingdings" pitchFamily="2" charset="2"/>
              <a:buChar char="Ø"/>
              <a:defRPr/>
            </a:pPr>
            <a:r>
              <a:rPr lang="en-US" sz="3300" dirty="0" smtClean="0"/>
              <a:t>Some mineral will not cleave but may break into pieces that do resemble each other (Ex: Quartz and </a:t>
            </a:r>
            <a:r>
              <a:rPr lang="en-US" sz="3300" dirty="0" err="1" smtClean="0"/>
              <a:t>Conchoidal</a:t>
            </a:r>
            <a:r>
              <a:rPr lang="en-US" sz="3300" dirty="0" smtClean="0"/>
              <a:t> Fracturing)</a:t>
            </a:r>
          </a:p>
          <a:p>
            <a:pPr marL="438912" indent="-320040" fontAlgn="auto">
              <a:spcBef>
                <a:spcPts val="0"/>
              </a:spcBef>
              <a:spcAft>
                <a:spcPts val="0"/>
              </a:spcAft>
              <a:buFont typeface="Wingdings 2"/>
              <a:buNone/>
              <a:defRPr/>
            </a:pPr>
            <a:endParaRPr lang="en-US" sz="3300" dirty="0" smtClean="0"/>
          </a:p>
          <a:p>
            <a:pPr marL="438912" indent="-320040" fontAlgn="auto">
              <a:spcBef>
                <a:spcPts val="0"/>
              </a:spcBef>
              <a:spcAft>
                <a:spcPts val="0"/>
              </a:spcAft>
              <a:buFont typeface="Wingdings 2"/>
              <a:buNone/>
              <a:defRPr/>
            </a:pPr>
            <a:endParaRPr lang="en-US" sz="3300" dirty="0" smtClean="0"/>
          </a:p>
          <a:p>
            <a:pPr marL="438912" indent="-320040" fontAlgn="auto">
              <a:spcBef>
                <a:spcPts val="0"/>
              </a:spcBef>
              <a:spcAft>
                <a:spcPts val="0"/>
              </a:spcAft>
              <a:buFont typeface="Wingdings 2"/>
              <a:buChar char=""/>
              <a:defRPr/>
            </a:pPr>
            <a:endParaRPr lang="en-US" dirty="0"/>
          </a:p>
        </p:txBody>
      </p:sp>
      <p:pic>
        <p:nvPicPr>
          <p:cNvPr id="29699" name="Picture 3"/>
          <p:cNvPicPr>
            <a:picLocks noChangeAspect="1" noChangeArrowheads="1"/>
          </p:cNvPicPr>
          <p:nvPr/>
        </p:nvPicPr>
        <p:blipFill>
          <a:blip r:embed="rId2"/>
          <a:srcRect l="39240" t="16483" r="23280" b="3297"/>
          <a:stretch>
            <a:fillRect/>
          </a:stretch>
        </p:blipFill>
        <p:spPr bwMode="auto">
          <a:xfrm>
            <a:off x="4343400" y="1447800"/>
            <a:ext cx="4876800" cy="5410200"/>
          </a:xfrm>
          <a:prstGeom prst="rect">
            <a:avLst/>
          </a:prstGeom>
          <a:noFill/>
          <a:ln w="9525">
            <a:noFill/>
            <a:miter lim="800000"/>
            <a:headEnd/>
            <a:tailEnd/>
          </a:ln>
        </p:spPr>
      </p:pic>
      <p:pic>
        <p:nvPicPr>
          <p:cNvPr id="29700" name="Picture 4"/>
          <p:cNvPicPr>
            <a:picLocks noChangeAspect="1" noChangeArrowheads="1"/>
          </p:cNvPicPr>
          <p:nvPr/>
        </p:nvPicPr>
        <p:blipFill>
          <a:blip r:embed="rId3"/>
          <a:srcRect l="57028" t="17033" r="7246" b="13736"/>
          <a:stretch>
            <a:fillRect/>
          </a:stretch>
        </p:blipFill>
        <p:spPr bwMode="auto">
          <a:xfrm>
            <a:off x="0" y="4389438"/>
            <a:ext cx="2390775" cy="2468562"/>
          </a:xfrm>
          <a:prstGeom prst="rect">
            <a:avLst/>
          </a:prstGeom>
          <a:noFill/>
          <a:ln w="9525">
            <a:noFill/>
            <a:miter lim="800000"/>
            <a:headEnd/>
            <a:tailEnd/>
          </a:ln>
        </p:spPr>
      </p:pic>
      <p:pic>
        <p:nvPicPr>
          <p:cNvPr id="29701" name="Picture 5"/>
          <p:cNvPicPr>
            <a:picLocks noChangeAspect="1" noChangeArrowheads="1"/>
          </p:cNvPicPr>
          <p:nvPr/>
        </p:nvPicPr>
        <p:blipFill>
          <a:blip r:embed="rId4"/>
          <a:srcRect l="12996" b="13049"/>
          <a:stretch>
            <a:fillRect/>
          </a:stretch>
        </p:blipFill>
        <p:spPr bwMode="auto">
          <a:xfrm>
            <a:off x="2405063" y="4800600"/>
            <a:ext cx="2014537" cy="192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Primary Physical Properties: </a:t>
            </a:r>
            <a:br>
              <a:rPr lang="en-US" dirty="0" smtClean="0">
                <a:solidFill>
                  <a:schemeClr val="accent1">
                    <a:satMod val="150000"/>
                  </a:schemeClr>
                </a:solidFill>
              </a:rPr>
            </a:br>
            <a:r>
              <a:rPr lang="en-US" dirty="0" smtClean="0">
                <a:solidFill>
                  <a:schemeClr val="accent1">
                    <a:satMod val="150000"/>
                  </a:schemeClr>
                </a:solidFill>
              </a:rPr>
              <a:t>6) Density &amp; Specific Gravity</a:t>
            </a:r>
            <a:endParaRPr lang="en-US" dirty="0">
              <a:solidFill>
                <a:schemeClr val="accent1">
                  <a:satMod val="150000"/>
                </a:schemeClr>
              </a:solidFill>
            </a:endParaRPr>
          </a:p>
        </p:txBody>
      </p:sp>
      <p:sp>
        <p:nvSpPr>
          <p:cNvPr id="3" name="Content Placeholder 2"/>
          <p:cNvSpPr>
            <a:spLocks noGrp="1"/>
          </p:cNvSpPr>
          <p:nvPr>
            <p:ph idx="1"/>
          </p:nvPr>
        </p:nvSpPr>
        <p:spPr>
          <a:xfrm>
            <a:off x="76200" y="1622425"/>
            <a:ext cx="8686800" cy="5083175"/>
          </a:xfrm>
        </p:spPr>
        <p:txBody>
          <a:bodyPr rtlCol="0">
            <a:normAutofit fontScale="92500" lnSpcReduction="20000"/>
          </a:bodyPr>
          <a:lstStyle/>
          <a:p>
            <a:pPr marL="438912" indent="-320040" fontAlgn="auto">
              <a:spcBef>
                <a:spcPts val="0"/>
              </a:spcBef>
              <a:spcAft>
                <a:spcPts val="0"/>
              </a:spcAft>
              <a:buFont typeface="Wingdings 2"/>
              <a:buChar char=""/>
              <a:defRPr/>
            </a:pPr>
            <a:r>
              <a:rPr lang="en-US" dirty="0" smtClean="0"/>
              <a:t>Density is an important property in defining matter, including minerals, that is expressed in grams/cubic centimeter (g/cm3).</a:t>
            </a:r>
          </a:p>
          <a:p>
            <a:pPr marL="438912" indent="-320040" fontAlgn="auto">
              <a:spcBef>
                <a:spcPts val="0"/>
              </a:spcBef>
              <a:spcAft>
                <a:spcPts val="0"/>
              </a:spcAft>
              <a:buFont typeface="Wingdings 2"/>
              <a:buChar char=""/>
              <a:defRPr/>
            </a:pPr>
            <a:r>
              <a:rPr lang="en-US" dirty="0" smtClean="0"/>
              <a:t>Specific Gravity (</a:t>
            </a:r>
            <a:r>
              <a:rPr lang="en-US" dirty="0" err="1" smtClean="0"/>
              <a:t>unitless</a:t>
            </a:r>
            <a:r>
              <a:rPr lang="en-US" dirty="0" smtClean="0"/>
              <a:t>) is used in place of density as it is easier to find or estimate. It compares the weight of a mineral compared to the same volume of water.</a:t>
            </a:r>
          </a:p>
          <a:p>
            <a:pPr marL="438912" indent="-320040" fontAlgn="auto">
              <a:spcBef>
                <a:spcPts val="0"/>
              </a:spcBef>
              <a:spcAft>
                <a:spcPts val="0"/>
              </a:spcAft>
              <a:buFont typeface="Wingdings 2"/>
              <a:buChar char=""/>
              <a:defRPr/>
            </a:pPr>
            <a:r>
              <a:rPr lang="en-US" dirty="0" smtClean="0"/>
              <a:t>Rock-forming minerals that weigh similar to common rocks, we estimate that it has a Specific gravity of 2.5-3.</a:t>
            </a:r>
          </a:p>
          <a:p>
            <a:pPr marL="438912" indent="-320040" fontAlgn="auto">
              <a:spcBef>
                <a:spcPts val="0"/>
              </a:spcBef>
              <a:spcAft>
                <a:spcPts val="0"/>
              </a:spcAft>
              <a:buFont typeface="Wingdings 2"/>
              <a:buChar char=""/>
              <a:defRPr/>
            </a:pPr>
            <a:r>
              <a:rPr lang="en-US" dirty="0" smtClean="0"/>
              <a:t>Some metallic minerals weigh much more than common rock (ex: Galena </a:t>
            </a:r>
            <a:r>
              <a:rPr lang="en-US" dirty="0" err="1" smtClean="0"/>
              <a:t>Sg</a:t>
            </a:r>
            <a:r>
              <a:rPr lang="en-US" dirty="0" smtClean="0"/>
              <a:t>= 7 , or pure 24-kurot gold =20 or so)</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Mineral Groups</a:t>
            </a:r>
            <a:endParaRPr lang="en-US" dirty="0">
              <a:solidFill>
                <a:schemeClr val="accent1">
                  <a:satMod val="150000"/>
                </a:schemeClr>
              </a:solidFill>
            </a:endParaRPr>
          </a:p>
        </p:txBody>
      </p:sp>
      <p:sp>
        <p:nvSpPr>
          <p:cNvPr id="3" name="Content Placeholder 2"/>
          <p:cNvSpPr>
            <a:spLocks noGrp="1"/>
          </p:cNvSpPr>
          <p:nvPr>
            <p:ph idx="1"/>
          </p:nvPr>
        </p:nvSpPr>
        <p:spPr>
          <a:xfrm>
            <a:off x="0" y="1524000"/>
            <a:ext cx="9144000" cy="1828800"/>
          </a:xfrm>
        </p:spPr>
        <p:txBody>
          <a:bodyPr rtlCol="0">
            <a:normAutofit fontScale="85000" lnSpcReduction="10000"/>
          </a:bodyPr>
          <a:lstStyle/>
          <a:p>
            <a:pPr marL="438912" indent="-320040" fontAlgn="auto">
              <a:spcBef>
                <a:spcPts val="0"/>
              </a:spcBef>
              <a:spcAft>
                <a:spcPts val="600"/>
              </a:spcAft>
              <a:buFont typeface="Wingdings 2"/>
              <a:buChar char=""/>
              <a:defRPr/>
            </a:pPr>
            <a:r>
              <a:rPr lang="en-US" dirty="0" smtClean="0"/>
              <a:t>There are nearly 4,000 mineral, but only a few dozen are abundant. They are the </a:t>
            </a:r>
            <a:r>
              <a:rPr lang="en-US" b="1" dirty="0" smtClean="0">
                <a:solidFill>
                  <a:srgbClr val="0070C0"/>
                </a:solidFill>
              </a:rPr>
              <a:t>“Rock-Forming Minerals”</a:t>
            </a:r>
            <a:r>
              <a:rPr lang="en-US" dirty="0" smtClean="0"/>
              <a:t>.</a:t>
            </a:r>
          </a:p>
          <a:p>
            <a:pPr marL="438912" indent="-320040" fontAlgn="auto">
              <a:spcBef>
                <a:spcPts val="0"/>
              </a:spcBef>
              <a:spcAft>
                <a:spcPts val="0"/>
              </a:spcAft>
              <a:buFont typeface="Wingdings 2"/>
              <a:buChar char=""/>
              <a:defRPr/>
            </a:pPr>
            <a:r>
              <a:rPr lang="en-US" dirty="0" smtClean="0"/>
              <a:t>Only </a:t>
            </a:r>
            <a:r>
              <a:rPr lang="en-US" b="1" dirty="0" smtClean="0">
                <a:solidFill>
                  <a:srgbClr val="0070C0"/>
                </a:solidFill>
              </a:rPr>
              <a:t>8 elements </a:t>
            </a:r>
            <a:r>
              <a:rPr lang="en-US" dirty="0" smtClean="0"/>
              <a:t>make up the bulk of these minerals and represent 98% of the continental crust (by weight).</a:t>
            </a:r>
          </a:p>
        </p:txBody>
      </p:sp>
      <p:pic>
        <p:nvPicPr>
          <p:cNvPr id="31747" name="Picture 2"/>
          <p:cNvPicPr>
            <a:picLocks noChangeAspect="1" noChangeArrowheads="1"/>
          </p:cNvPicPr>
          <p:nvPr/>
        </p:nvPicPr>
        <p:blipFill>
          <a:blip r:embed="rId2"/>
          <a:srcRect l="47437" t="32967" r="8054" b="6593"/>
          <a:stretch>
            <a:fillRect/>
          </a:stretch>
        </p:blipFill>
        <p:spPr bwMode="auto">
          <a:xfrm>
            <a:off x="5227638" y="3581400"/>
            <a:ext cx="3916362" cy="3276600"/>
          </a:xfrm>
          <a:prstGeom prst="rect">
            <a:avLst/>
          </a:prstGeom>
          <a:noFill/>
          <a:ln w="9525">
            <a:noFill/>
            <a:miter lim="800000"/>
            <a:headEnd/>
            <a:tailEnd/>
          </a:ln>
        </p:spPr>
      </p:pic>
      <p:sp>
        <p:nvSpPr>
          <p:cNvPr id="5" name="Content Placeholder 2"/>
          <p:cNvSpPr txBox="1">
            <a:spLocks/>
          </p:cNvSpPr>
          <p:nvPr/>
        </p:nvSpPr>
        <p:spPr>
          <a:xfrm>
            <a:off x="0" y="3124200"/>
            <a:ext cx="5029200" cy="3733800"/>
          </a:xfrm>
          <a:prstGeom prst="rect">
            <a:avLst/>
          </a:prstGeom>
        </p:spPr>
        <p:txBody>
          <a:bodyPr lIns="54864" tIns="91440">
            <a:normAutofit fontScale="85000" lnSpcReduction="10000"/>
          </a:bodyPr>
          <a:lstStyle/>
          <a:p>
            <a:pPr marL="438912" indent="-320040" fontAlgn="auto">
              <a:spcBef>
                <a:spcPts val="0"/>
              </a:spcBef>
              <a:spcAft>
                <a:spcPts val="300"/>
              </a:spcAft>
              <a:buClr>
                <a:schemeClr val="accent1"/>
              </a:buClr>
              <a:buSzPct val="80000"/>
              <a:buFont typeface="Wingdings 2"/>
              <a:buChar char=""/>
              <a:defRPr/>
            </a:pPr>
            <a:r>
              <a:rPr lang="en-US" sz="3200" dirty="0">
                <a:latin typeface="+mn-lt"/>
                <a:cs typeface="+mn-cs"/>
              </a:rPr>
              <a:t>The elements are: </a:t>
            </a:r>
          </a:p>
          <a:p>
            <a:pPr marL="438912" indent="-320040" fontAlgn="auto">
              <a:spcBef>
                <a:spcPts val="0"/>
              </a:spcBef>
              <a:spcAft>
                <a:spcPts val="300"/>
              </a:spcAft>
              <a:buClr>
                <a:schemeClr val="accent1"/>
              </a:buClr>
              <a:buSzPct val="80000"/>
              <a:buFontTx/>
              <a:buChar char="-"/>
              <a:defRPr/>
            </a:pPr>
            <a:r>
              <a:rPr lang="en-US" sz="3200" dirty="0">
                <a:latin typeface="+mn-lt"/>
                <a:cs typeface="+mn-cs"/>
              </a:rPr>
              <a:t>Oxygen (O) [46%] &amp; Silicon (Si) [27.7%]</a:t>
            </a:r>
            <a:r>
              <a:rPr lang="en-US" sz="3200" dirty="0">
                <a:latin typeface="+mn-lt"/>
                <a:cs typeface="+mn-cs"/>
                <a:sym typeface="Wingdings" pitchFamily="2" charset="2"/>
              </a:rPr>
              <a:t> combine together to form the most abundant mineral group, the </a:t>
            </a:r>
            <a:r>
              <a:rPr lang="en-US" sz="3200" b="1" dirty="0">
                <a:solidFill>
                  <a:srgbClr val="0070C0"/>
                </a:solidFill>
                <a:latin typeface="+mn-lt"/>
                <a:cs typeface="+mn-cs"/>
                <a:sym typeface="Wingdings" pitchFamily="2" charset="2"/>
              </a:rPr>
              <a:t>Silicates</a:t>
            </a:r>
            <a:r>
              <a:rPr lang="en-US" sz="3200" dirty="0">
                <a:latin typeface="+mn-lt"/>
                <a:cs typeface="+mn-cs"/>
                <a:sym typeface="Wingdings" pitchFamily="2" charset="2"/>
              </a:rPr>
              <a:t>.</a:t>
            </a:r>
          </a:p>
          <a:p>
            <a:pPr marL="438912" indent="-320040" fontAlgn="auto">
              <a:spcBef>
                <a:spcPts val="0"/>
              </a:spcBef>
              <a:spcAft>
                <a:spcPts val="0"/>
              </a:spcAft>
              <a:buClr>
                <a:schemeClr val="accent1"/>
              </a:buClr>
              <a:buSzPct val="80000"/>
              <a:buFontTx/>
              <a:buChar char="-"/>
              <a:defRPr/>
            </a:pPr>
            <a:r>
              <a:rPr lang="en-US" sz="3200" dirty="0">
                <a:latin typeface="+mn-lt"/>
                <a:cs typeface="+mn-cs"/>
                <a:sym typeface="Wingdings" pitchFamily="2" charset="2"/>
              </a:rPr>
              <a:t>Other Elements: Aluminum (Al), Iron (Fe), Calcium (Ca), Sodium (Na), Potassium (K), &amp; Magnesium (Mg).</a:t>
            </a:r>
            <a:endParaRPr lang="en-US" sz="3200" dirty="0">
              <a:latin typeface="+mn-lt"/>
              <a:cs typeface="+mn-cs"/>
            </a:endParaRPr>
          </a:p>
        </p:txBody>
      </p:sp>
      <p:sp>
        <p:nvSpPr>
          <p:cNvPr id="6" name="Rectangle 5"/>
          <p:cNvSpPr/>
          <p:nvPr/>
        </p:nvSpPr>
        <p:spPr>
          <a:xfrm>
            <a:off x="5029200" y="3581400"/>
            <a:ext cx="4572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fontAlgn="auto">
              <a:spcAft>
                <a:spcPts val="0"/>
              </a:spcAft>
              <a:defRPr/>
            </a:pPr>
            <a:r>
              <a:rPr lang="en-US" dirty="0" smtClean="0">
                <a:solidFill>
                  <a:schemeClr val="accent1">
                    <a:satMod val="150000"/>
                  </a:schemeClr>
                </a:solidFill>
                <a:latin typeface="Times New Roman" pitchFamily="18" charset="0"/>
                <a:cs typeface="Times New Roman" pitchFamily="18" charset="0"/>
              </a:rPr>
              <a:t>Minerals: Source of Manufactured Products</a:t>
            </a:r>
            <a:endParaRPr lang="en-US" dirty="0">
              <a:solidFill>
                <a:schemeClr val="accent1">
                  <a:satMod val="150000"/>
                </a:schemeClr>
              </a:solidFill>
              <a:latin typeface="Times New Roman" pitchFamily="18" charset="0"/>
              <a:cs typeface="Times New Roman" pitchFamily="18" charset="0"/>
            </a:endParaRPr>
          </a:p>
        </p:txBody>
      </p:sp>
      <p:sp>
        <p:nvSpPr>
          <p:cNvPr id="14338" name="Content Placeholder 2"/>
          <p:cNvSpPr>
            <a:spLocks noGrp="1"/>
          </p:cNvSpPr>
          <p:nvPr>
            <p:ph idx="1"/>
          </p:nvPr>
        </p:nvSpPr>
        <p:spPr>
          <a:xfrm>
            <a:off x="0" y="1447800"/>
            <a:ext cx="5638800" cy="5181600"/>
          </a:xfrm>
        </p:spPr>
        <p:txBody>
          <a:bodyPr/>
          <a:lstStyle/>
          <a:p>
            <a:r>
              <a:rPr lang="en-US" sz="2600" smtClean="0">
                <a:latin typeface="Cambria" pitchFamily="18" charset="0"/>
                <a:cs typeface="Times New Roman" pitchFamily="18" charset="0"/>
              </a:rPr>
              <a:t>Minerals are the source of every manufactured product.</a:t>
            </a:r>
          </a:p>
          <a:p>
            <a:r>
              <a:rPr lang="en-US" sz="2600" smtClean="0">
                <a:latin typeface="Cambria" pitchFamily="18" charset="0"/>
                <a:cs typeface="Times New Roman" pitchFamily="18" charset="0"/>
              </a:rPr>
              <a:t>Known examples: aluminum in food or beverage cans, copper in wiring, gold &amp; silver in jewelry, etc…</a:t>
            </a:r>
          </a:p>
          <a:p>
            <a:r>
              <a:rPr lang="en-US" sz="2600" smtClean="0">
                <a:latin typeface="Cambria" pitchFamily="18" charset="0"/>
                <a:cs typeface="Times New Roman" pitchFamily="18" charset="0"/>
              </a:rPr>
              <a:t>Other not so known examples: graphite in lead pencils, talc in shower products, diamonds in drill bits at dentist, quartz a source of silicon for computer chips, etc…</a:t>
            </a:r>
          </a:p>
          <a:p>
            <a:r>
              <a:rPr lang="en-US" sz="2600" smtClean="0">
                <a:latin typeface="Cambria" pitchFamily="18" charset="0"/>
                <a:cs typeface="Times New Roman" pitchFamily="18" charset="0"/>
              </a:rPr>
              <a:t>There are more around 4,000 minerals  on earth… defined so far…</a:t>
            </a:r>
          </a:p>
        </p:txBody>
      </p:sp>
      <p:pic>
        <p:nvPicPr>
          <p:cNvPr id="14339" name="Picture 2" descr="C:\Users\dell\Desktop\BZU\Chapter 2 Minerals the Building Blocks of Rocks\aluminum beverage can.jpg"/>
          <p:cNvPicPr>
            <a:picLocks noChangeAspect="1" noChangeArrowheads="1"/>
          </p:cNvPicPr>
          <p:nvPr/>
        </p:nvPicPr>
        <p:blipFill>
          <a:blip r:embed="rId2"/>
          <a:srcRect l="17778" t="3999" r="18222" b="7111"/>
          <a:stretch>
            <a:fillRect/>
          </a:stretch>
        </p:blipFill>
        <p:spPr bwMode="auto">
          <a:xfrm>
            <a:off x="7467600" y="3200400"/>
            <a:ext cx="1371600" cy="1905000"/>
          </a:xfrm>
          <a:prstGeom prst="rect">
            <a:avLst/>
          </a:prstGeom>
          <a:noFill/>
          <a:ln w="9525">
            <a:noFill/>
            <a:miter lim="800000"/>
            <a:headEnd/>
            <a:tailEnd/>
          </a:ln>
        </p:spPr>
      </p:pic>
      <p:pic>
        <p:nvPicPr>
          <p:cNvPr id="14340" name="Picture 3" descr="C:\Users\dell\Desktop\BZU\Chapter 2 Minerals the Building Blocks of Rocks\aluminum food can.jpg"/>
          <p:cNvPicPr>
            <a:picLocks noChangeAspect="1" noChangeArrowheads="1"/>
          </p:cNvPicPr>
          <p:nvPr/>
        </p:nvPicPr>
        <p:blipFill>
          <a:blip r:embed="rId3"/>
          <a:srcRect/>
          <a:stretch>
            <a:fillRect/>
          </a:stretch>
        </p:blipFill>
        <p:spPr bwMode="auto">
          <a:xfrm>
            <a:off x="6346825" y="3276600"/>
            <a:ext cx="1196975" cy="1828800"/>
          </a:xfrm>
          <a:prstGeom prst="rect">
            <a:avLst/>
          </a:prstGeom>
          <a:noFill/>
          <a:ln w="9525">
            <a:noFill/>
            <a:miter lim="800000"/>
            <a:headEnd/>
            <a:tailEnd/>
          </a:ln>
        </p:spPr>
      </p:pic>
      <p:pic>
        <p:nvPicPr>
          <p:cNvPr id="14341" name="Picture 4" descr="C:\Users\dell\Desktop\BZU\Chapter 2 Minerals the Building Blocks of Rocks\copper wires.jpg"/>
          <p:cNvPicPr>
            <a:picLocks noChangeAspect="1" noChangeArrowheads="1"/>
          </p:cNvPicPr>
          <p:nvPr/>
        </p:nvPicPr>
        <p:blipFill>
          <a:blip r:embed="rId4"/>
          <a:srcRect/>
          <a:stretch>
            <a:fillRect/>
          </a:stretch>
        </p:blipFill>
        <p:spPr bwMode="auto">
          <a:xfrm>
            <a:off x="5972175" y="1524000"/>
            <a:ext cx="3171825" cy="1600200"/>
          </a:xfrm>
          <a:prstGeom prst="rect">
            <a:avLst/>
          </a:prstGeom>
          <a:noFill/>
          <a:ln w="9525">
            <a:noFill/>
            <a:miter lim="800000"/>
            <a:headEnd/>
            <a:tailEnd/>
          </a:ln>
        </p:spPr>
      </p:pic>
      <p:pic>
        <p:nvPicPr>
          <p:cNvPr id="14342" name="Picture 5" descr="C:\Users\dell\Desktop\BZU\Chapter 2 Minerals the Building Blocks of Rocks\diamond_coated_dental_drill_bit.jpg"/>
          <p:cNvPicPr>
            <a:picLocks noChangeAspect="1" noChangeArrowheads="1"/>
          </p:cNvPicPr>
          <p:nvPr/>
        </p:nvPicPr>
        <p:blipFill>
          <a:blip r:embed="rId5"/>
          <a:srcRect/>
          <a:stretch>
            <a:fillRect/>
          </a:stretch>
        </p:blipFill>
        <p:spPr bwMode="auto">
          <a:xfrm>
            <a:off x="6035675" y="5151438"/>
            <a:ext cx="3108325" cy="1554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Mineral Groups: Silicates</a:t>
            </a:r>
            <a:endParaRPr lang="en-US" dirty="0">
              <a:solidFill>
                <a:schemeClr val="accent1">
                  <a:satMod val="150000"/>
                </a:schemeClr>
              </a:solidFill>
            </a:endParaRPr>
          </a:p>
        </p:txBody>
      </p:sp>
      <p:sp>
        <p:nvSpPr>
          <p:cNvPr id="32770" name="Content Placeholder 2"/>
          <p:cNvSpPr>
            <a:spLocks noGrp="1"/>
          </p:cNvSpPr>
          <p:nvPr>
            <p:ph idx="1"/>
          </p:nvPr>
        </p:nvSpPr>
        <p:spPr>
          <a:xfrm>
            <a:off x="0" y="1447800"/>
            <a:ext cx="5943600" cy="5867400"/>
          </a:xfrm>
        </p:spPr>
        <p:txBody>
          <a:bodyPr/>
          <a:lstStyle/>
          <a:p>
            <a:pPr>
              <a:spcAft>
                <a:spcPts val="600"/>
              </a:spcAft>
            </a:pPr>
            <a:r>
              <a:rPr lang="en-US" sz="2400" smtClean="0"/>
              <a:t>Silicate minerals make up 90% of the Earth’s crust. They occur when Silicon &amp; Oxygen bond (covalent) to form the </a:t>
            </a:r>
            <a:r>
              <a:rPr lang="en-US" sz="2400" b="1" smtClean="0">
                <a:solidFill>
                  <a:srgbClr val="0070C0"/>
                </a:solidFill>
              </a:rPr>
              <a:t>Silicon-oxygen tetrehedron (SiO4¯⁴)</a:t>
            </a:r>
            <a:r>
              <a:rPr lang="en-US" sz="2400" smtClean="0"/>
              <a:t>. </a:t>
            </a:r>
          </a:p>
          <a:p>
            <a:pPr>
              <a:spcAft>
                <a:spcPts val="600"/>
              </a:spcAft>
            </a:pPr>
            <a:r>
              <a:rPr lang="en-US" sz="2400" smtClean="0"/>
              <a:t>“Tetra-” is derived from ancient Greek meaning “four”. This signifies the structure of ionic bonding (i.e. four Si⁺⁴ ions per O⁻</a:t>
            </a:r>
            <a:r>
              <a:rPr lang="en-US" sz="2400" b="1" baseline="30000" smtClean="0"/>
              <a:t>2</a:t>
            </a:r>
            <a:r>
              <a:rPr lang="en-US" sz="2400" smtClean="0"/>
              <a:t>).</a:t>
            </a:r>
          </a:p>
          <a:p>
            <a:r>
              <a:rPr lang="en-US" sz="2400" smtClean="0"/>
              <a:t>These tetrahedra are not chemical compounds, but rather complex ions  having a net charge of (-4). To become electrically balanced/ neutral, these complex ions bond to other positively charged elements such as Mg, Ca, Fe, K, Na, K, etc.</a:t>
            </a:r>
          </a:p>
        </p:txBody>
      </p:sp>
      <p:pic>
        <p:nvPicPr>
          <p:cNvPr id="32771" name="Picture 3"/>
          <p:cNvPicPr>
            <a:picLocks noChangeAspect="1" noChangeArrowheads="1"/>
          </p:cNvPicPr>
          <p:nvPr/>
        </p:nvPicPr>
        <p:blipFill>
          <a:blip r:embed="rId2"/>
          <a:srcRect l="54466" t="38542" r="6882" b="6250"/>
          <a:stretch>
            <a:fillRect/>
          </a:stretch>
        </p:blipFill>
        <p:spPr bwMode="auto">
          <a:xfrm>
            <a:off x="5956300" y="1447800"/>
            <a:ext cx="3187700" cy="2560638"/>
          </a:xfrm>
          <a:prstGeom prst="rect">
            <a:avLst/>
          </a:prstGeom>
          <a:noFill/>
          <a:ln w="9525">
            <a:noFill/>
            <a:miter lim="800000"/>
            <a:headEnd/>
            <a:tailEnd/>
          </a:ln>
        </p:spPr>
      </p:pic>
      <p:sp>
        <p:nvSpPr>
          <p:cNvPr id="6" name="Rectangle 5"/>
          <p:cNvSpPr/>
          <p:nvPr/>
        </p:nvSpPr>
        <p:spPr>
          <a:xfrm>
            <a:off x="6858000" y="1447800"/>
            <a:ext cx="2286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943600" y="3352800"/>
            <a:ext cx="685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4" name="TextBox 8"/>
          <p:cNvSpPr txBox="1">
            <a:spLocks noChangeArrowheads="1"/>
          </p:cNvSpPr>
          <p:nvPr/>
        </p:nvSpPr>
        <p:spPr bwMode="auto">
          <a:xfrm>
            <a:off x="5715000" y="6010275"/>
            <a:ext cx="3505200" cy="923925"/>
          </a:xfrm>
          <a:prstGeom prst="rect">
            <a:avLst/>
          </a:prstGeom>
          <a:noFill/>
          <a:ln w="9525">
            <a:noFill/>
            <a:miter lim="800000"/>
            <a:headEnd/>
            <a:tailEnd/>
          </a:ln>
        </p:spPr>
        <p:txBody>
          <a:bodyPr>
            <a:spAutoFit/>
          </a:bodyPr>
          <a:lstStyle/>
          <a:p>
            <a:r>
              <a:rPr lang="en-US">
                <a:latin typeface="Corbel" pitchFamily="34" charset="0"/>
              </a:rPr>
              <a:t>Mg or Fe bond with the outer oxygens to form a single tetrahedron </a:t>
            </a:r>
            <a:r>
              <a:rPr lang="en-US">
                <a:latin typeface="Corbel" pitchFamily="34" charset="0"/>
                <a:sym typeface="Wingdings" pitchFamily="2" charset="2"/>
              </a:rPr>
              <a:t> the mineral </a:t>
            </a:r>
            <a:r>
              <a:rPr lang="en-US" b="1">
                <a:solidFill>
                  <a:srgbClr val="00B050"/>
                </a:solidFill>
                <a:latin typeface="Corbel" pitchFamily="34" charset="0"/>
                <a:sym typeface="Wingdings" pitchFamily="2" charset="2"/>
              </a:rPr>
              <a:t>Olivine</a:t>
            </a:r>
            <a:endParaRPr lang="en-US" b="1">
              <a:solidFill>
                <a:srgbClr val="00B050"/>
              </a:solidFill>
              <a:latin typeface="Corbel" pitchFamily="34" charset="0"/>
            </a:endParaRPr>
          </a:p>
        </p:txBody>
      </p:sp>
      <p:pic>
        <p:nvPicPr>
          <p:cNvPr id="32775" name="Picture 7" descr="Image result for olivine"/>
          <p:cNvPicPr>
            <a:picLocks noChangeAspect="1" noChangeArrowheads="1"/>
          </p:cNvPicPr>
          <p:nvPr/>
        </p:nvPicPr>
        <p:blipFill>
          <a:blip r:embed="rId3"/>
          <a:srcRect r="5983"/>
          <a:stretch>
            <a:fillRect/>
          </a:stretch>
        </p:blipFill>
        <p:spPr bwMode="auto">
          <a:xfrm>
            <a:off x="7467600" y="4876800"/>
            <a:ext cx="1676400" cy="1189038"/>
          </a:xfrm>
          <a:prstGeom prst="rect">
            <a:avLst/>
          </a:prstGeom>
          <a:noFill/>
          <a:ln w="9525">
            <a:noFill/>
            <a:miter lim="800000"/>
            <a:headEnd/>
            <a:tailEnd/>
          </a:ln>
        </p:spPr>
      </p:pic>
      <p:pic>
        <p:nvPicPr>
          <p:cNvPr id="32776" name="Picture 5" descr="Image result for olivine chemical bond"/>
          <p:cNvPicPr>
            <a:picLocks noChangeAspect="1" noChangeArrowheads="1"/>
          </p:cNvPicPr>
          <p:nvPr/>
        </p:nvPicPr>
        <p:blipFill>
          <a:blip r:embed="rId4"/>
          <a:srcRect/>
          <a:stretch>
            <a:fillRect/>
          </a:stretch>
        </p:blipFill>
        <p:spPr bwMode="auto">
          <a:xfrm>
            <a:off x="5638800" y="3992563"/>
            <a:ext cx="1895475" cy="2103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252728"/>
          </a:xfrm>
        </p:spPr>
        <p:txBody>
          <a:bodyPr/>
          <a:lstStyle/>
          <a:p>
            <a:pPr fontAlgn="auto">
              <a:spcAft>
                <a:spcPts val="0"/>
              </a:spcAft>
              <a:defRPr/>
            </a:pPr>
            <a:r>
              <a:rPr lang="en-US" dirty="0" smtClean="0">
                <a:solidFill>
                  <a:schemeClr val="accent1">
                    <a:satMod val="150000"/>
                  </a:schemeClr>
                </a:solidFill>
              </a:rPr>
              <a:t>Silicate Structures</a:t>
            </a:r>
            <a:endParaRPr lang="en-US" dirty="0">
              <a:solidFill>
                <a:schemeClr val="accent1">
                  <a:satMod val="150000"/>
                </a:schemeClr>
              </a:solidFill>
            </a:endParaRPr>
          </a:p>
        </p:txBody>
      </p:sp>
      <p:sp>
        <p:nvSpPr>
          <p:cNvPr id="3" name="Content Placeholder 2"/>
          <p:cNvSpPr>
            <a:spLocks noGrp="1"/>
          </p:cNvSpPr>
          <p:nvPr>
            <p:ph idx="1"/>
          </p:nvPr>
        </p:nvSpPr>
        <p:spPr>
          <a:xfrm>
            <a:off x="0" y="990600"/>
            <a:ext cx="9144000" cy="990600"/>
          </a:xfrm>
          <a:solidFill>
            <a:schemeClr val="bg1"/>
          </a:solidFill>
        </p:spPr>
        <p:txBody>
          <a:bodyPr rtlCol="0">
            <a:noAutofit/>
          </a:bodyPr>
          <a:lstStyle/>
          <a:p>
            <a:pPr marL="438912" indent="-320040" fontAlgn="auto">
              <a:spcBef>
                <a:spcPts val="0"/>
              </a:spcBef>
              <a:spcAft>
                <a:spcPts val="0"/>
              </a:spcAft>
              <a:buFont typeface="Wingdings 2"/>
              <a:buChar char=""/>
              <a:defRPr/>
            </a:pPr>
            <a:r>
              <a:rPr lang="en-US" sz="2350" dirty="0" smtClean="0"/>
              <a:t>Other than bonding with positive ions, the </a:t>
            </a:r>
            <a:r>
              <a:rPr lang="en-US" sz="2350" dirty="0" err="1" smtClean="0"/>
              <a:t>tertahedra</a:t>
            </a:r>
            <a:r>
              <a:rPr lang="en-US" sz="2350" dirty="0" smtClean="0"/>
              <a:t> may link with themselves in a variety of ways (</a:t>
            </a:r>
            <a:r>
              <a:rPr lang="en-US" sz="2350" b="1" dirty="0" smtClean="0">
                <a:solidFill>
                  <a:srgbClr val="0070C0"/>
                </a:solidFill>
              </a:rPr>
              <a:t>through sharing of oxygen</a:t>
            </a:r>
            <a:r>
              <a:rPr lang="en-US" sz="2350" dirty="0" smtClean="0"/>
              <a:t>), forming: single chain, double chain, sheet, &amp; 3-D network structures.</a:t>
            </a:r>
            <a:endParaRPr lang="en-US" sz="2350" dirty="0"/>
          </a:p>
        </p:txBody>
      </p:sp>
      <p:pic>
        <p:nvPicPr>
          <p:cNvPr id="33795" name="Picture 2"/>
          <p:cNvPicPr>
            <a:picLocks noChangeAspect="1" noChangeArrowheads="1"/>
          </p:cNvPicPr>
          <p:nvPr/>
        </p:nvPicPr>
        <p:blipFill>
          <a:blip r:embed="rId2">
            <a:lum contrast="24000"/>
          </a:blip>
          <a:srcRect l="18155" t="37500" r="19180" b="6250"/>
          <a:stretch>
            <a:fillRect/>
          </a:stretch>
        </p:blipFill>
        <p:spPr bwMode="auto">
          <a:xfrm>
            <a:off x="228600" y="2438400"/>
            <a:ext cx="8686800" cy="438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0" y="0"/>
            <a:ext cx="3657600" cy="6858000"/>
          </a:xfrm>
          <a:solidFill>
            <a:schemeClr val="bg1"/>
          </a:solidFill>
          <a:ln w="28575">
            <a:solidFill>
              <a:schemeClr val="tx1"/>
            </a:solidFill>
          </a:ln>
        </p:spPr>
        <p:txBody>
          <a:bodyPr/>
          <a:lstStyle/>
          <a:p>
            <a:r>
              <a:rPr lang="en-US" sz="2800" smtClean="0"/>
              <a:t>So, in each of the silicate structures the </a:t>
            </a:r>
            <a:r>
              <a:rPr lang="en-US" sz="2800" b="1" smtClean="0">
                <a:solidFill>
                  <a:srgbClr val="0070C0"/>
                </a:solidFill>
              </a:rPr>
              <a:t>ratio of oxygen ions to silicon ions </a:t>
            </a:r>
            <a:r>
              <a:rPr lang="en-US" sz="2800" smtClean="0"/>
              <a:t>differs.</a:t>
            </a:r>
          </a:p>
          <a:p>
            <a:r>
              <a:rPr lang="en-US" sz="2800" smtClean="0"/>
              <a:t>Consequently, as more of the oxygen ions are shared, the % of silicon increases. Therefore, silicates are described as either having “high” or “low” silicon content. </a:t>
            </a:r>
          </a:p>
        </p:txBody>
      </p:sp>
      <p:sp>
        <p:nvSpPr>
          <p:cNvPr id="34818" name="TextBox 3"/>
          <p:cNvSpPr txBox="1">
            <a:spLocks noChangeArrowheads="1"/>
          </p:cNvSpPr>
          <p:nvPr/>
        </p:nvSpPr>
        <p:spPr bwMode="auto">
          <a:xfrm>
            <a:off x="3657600" y="0"/>
            <a:ext cx="1219200" cy="6862763"/>
          </a:xfrm>
          <a:prstGeom prst="rect">
            <a:avLst/>
          </a:prstGeom>
          <a:solidFill>
            <a:schemeClr val="bg1"/>
          </a:solidFill>
          <a:ln w="9525">
            <a:noFill/>
            <a:miter lim="800000"/>
            <a:headEnd/>
            <a:tailEnd/>
          </a:ln>
        </p:spPr>
        <p:txBody>
          <a:bodyPr>
            <a:spAutoFit/>
          </a:bodyPr>
          <a:lstStyle/>
          <a:p>
            <a:pPr algn="ctr"/>
            <a:r>
              <a:rPr lang="en-US" sz="2000" b="1">
                <a:latin typeface="Corbel" pitchFamily="34" charset="0"/>
              </a:rPr>
              <a:t>O:Si</a:t>
            </a:r>
          </a:p>
          <a:p>
            <a:pPr algn="ctr"/>
            <a:r>
              <a:rPr lang="en-US" sz="2000" b="1">
                <a:latin typeface="Corbel" pitchFamily="34" charset="0"/>
              </a:rPr>
              <a:t>4: 1</a:t>
            </a:r>
          </a:p>
          <a:p>
            <a:pPr algn="ctr"/>
            <a:endParaRPr lang="en-US" sz="2000" b="1">
              <a:latin typeface="Corbel" pitchFamily="34" charset="0"/>
            </a:endParaRPr>
          </a:p>
          <a:p>
            <a:pPr algn="ctr"/>
            <a:endParaRPr lang="en-US" sz="2000" b="1">
              <a:latin typeface="Corbel" pitchFamily="34" charset="0"/>
            </a:endParaRPr>
          </a:p>
          <a:p>
            <a:pPr algn="ctr"/>
            <a:endParaRPr lang="en-US" sz="2000" b="1">
              <a:latin typeface="Corbel" pitchFamily="34" charset="0"/>
            </a:endParaRPr>
          </a:p>
          <a:p>
            <a:pPr algn="ctr"/>
            <a:r>
              <a:rPr lang="en-US" sz="2000" b="1">
                <a:latin typeface="Corbel" pitchFamily="34" charset="0"/>
              </a:rPr>
              <a:t>O:Si</a:t>
            </a:r>
          </a:p>
          <a:p>
            <a:pPr algn="ctr"/>
            <a:r>
              <a:rPr lang="en-US" sz="2000" b="1">
                <a:latin typeface="Corbel" pitchFamily="34" charset="0"/>
              </a:rPr>
              <a:t>3:1</a:t>
            </a:r>
          </a:p>
          <a:p>
            <a:pPr algn="ctr"/>
            <a:endParaRPr lang="en-US" sz="2000" b="1">
              <a:latin typeface="Corbel" pitchFamily="34" charset="0"/>
            </a:endParaRPr>
          </a:p>
          <a:p>
            <a:pPr algn="ctr"/>
            <a:endParaRPr lang="en-US" sz="2000" b="1">
              <a:latin typeface="Corbel" pitchFamily="34" charset="0"/>
            </a:endParaRPr>
          </a:p>
          <a:p>
            <a:pPr algn="ctr"/>
            <a:endParaRPr lang="en-US" sz="2000" b="1">
              <a:latin typeface="Corbel" pitchFamily="34" charset="0"/>
            </a:endParaRPr>
          </a:p>
          <a:p>
            <a:pPr algn="ctr"/>
            <a:endParaRPr lang="en-US" sz="2000" b="1">
              <a:latin typeface="Corbel" pitchFamily="34" charset="0"/>
            </a:endParaRPr>
          </a:p>
          <a:p>
            <a:pPr algn="ctr"/>
            <a:endParaRPr lang="en-US" sz="2000" b="1">
              <a:latin typeface="Corbel" pitchFamily="34" charset="0"/>
            </a:endParaRPr>
          </a:p>
          <a:p>
            <a:pPr algn="ctr"/>
            <a:endParaRPr lang="en-US" sz="2000" b="1">
              <a:latin typeface="Corbel" pitchFamily="34" charset="0"/>
            </a:endParaRPr>
          </a:p>
          <a:p>
            <a:pPr algn="ctr"/>
            <a:endParaRPr lang="en-US" sz="2000" b="1">
              <a:latin typeface="Corbel" pitchFamily="34" charset="0"/>
            </a:endParaRPr>
          </a:p>
          <a:p>
            <a:pPr algn="ctr"/>
            <a:endParaRPr lang="en-US" sz="2000" b="1">
              <a:latin typeface="Corbel" pitchFamily="34" charset="0"/>
            </a:endParaRPr>
          </a:p>
          <a:p>
            <a:pPr algn="ctr"/>
            <a:endParaRPr lang="en-US" sz="2000" b="1">
              <a:latin typeface="Corbel" pitchFamily="34" charset="0"/>
            </a:endParaRPr>
          </a:p>
          <a:p>
            <a:pPr algn="ctr"/>
            <a:endParaRPr lang="en-US" sz="2000" b="1">
              <a:latin typeface="Corbel" pitchFamily="34" charset="0"/>
            </a:endParaRPr>
          </a:p>
          <a:p>
            <a:pPr algn="ctr"/>
            <a:endParaRPr lang="en-US" sz="2000" b="1">
              <a:latin typeface="Corbel" pitchFamily="34" charset="0"/>
            </a:endParaRPr>
          </a:p>
          <a:p>
            <a:pPr algn="ctr"/>
            <a:endParaRPr lang="en-US" sz="2000" b="1">
              <a:latin typeface="Corbel" pitchFamily="34" charset="0"/>
            </a:endParaRPr>
          </a:p>
          <a:p>
            <a:pPr algn="ctr"/>
            <a:endParaRPr lang="en-US" sz="2000" b="1">
              <a:latin typeface="Corbel" pitchFamily="34" charset="0"/>
            </a:endParaRPr>
          </a:p>
          <a:p>
            <a:pPr algn="ctr"/>
            <a:r>
              <a:rPr lang="en-US" sz="2000" b="1">
                <a:latin typeface="Corbel" pitchFamily="34" charset="0"/>
              </a:rPr>
              <a:t>O: Si</a:t>
            </a:r>
          </a:p>
          <a:p>
            <a:pPr algn="ctr"/>
            <a:r>
              <a:rPr lang="en-US" sz="2000" b="1">
                <a:latin typeface="Corbel" pitchFamily="34" charset="0"/>
              </a:rPr>
              <a:t>     2:1	      </a:t>
            </a:r>
          </a:p>
        </p:txBody>
      </p:sp>
      <p:pic>
        <p:nvPicPr>
          <p:cNvPr id="34819" name="Picture 2" descr="C:\Users\dell\Desktop\BZU\Chapter 2 Minerals the Building Blocks of Rocks\silicate_structures.jpg"/>
          <p:cNvPicPr>
            <a:picLocks noChangeAspect="1" noChangeArrowheads="1"/>
          </p:cNvPicPr>
          <p:nvPr/>
        </p:nvPicPr>
        <p:blipFill>
          <a:blip r:embed="rId2"/>
          <a:srcRect/>
          <a:stretch>
            <a:fillRect/>
          </a:stretch>
        </p:blipFill>
        <p:spPr bwMode="auto">
          <a:xfrm>
            <a:off x="4645025" y="0"/>
            <a:ext cx="44989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42672"/>
            <a:ext cx="3276600" cy="1252728"/>
          </a:xfrm>
        </p:spPr>
        <p:txBody>
          <a:bodyPr>
            <a:normAutofit fontScale="90000"/>
          </a:bodyPr>
          <a:lstStyle/>
          <a:p>
            <a:pPr fontAlgn="auto">
              <a:spcAft>
                <a:spcPts val="0"/>
              </a:spcAft>
              <a:defRPr/>
            </a:pPr>
            <a:r>
              <a:rPr lang="en-US" dirty="0" smtClean="0">
                <a:solidFill>
                  <a:schemeClr val="accent1">
                    <a:satMod val="150000"/>
                  </a:schemeClr>
                </a:solidFill>
              </a:rPr>
              <a:t>Example Silicates</a:t>
            </a:r>
            <a:endParaRPr lang="en-US" dirty="0">
              <a:solidFill>
                <a:schemeClr val="accent1">
                  <a:satMod val="150000"/>
                </a:schemeClr>
              </a:solidFill>
            </a:endParaRPr>
          </a:p>
        </p:txBody>
      </p:sp>
      <p:pic>
        <p:nvPicPr>
          <p:cNvPr id="35842" name="Picture 3"/>
          <p:cNvPicPr>
            <a:picLocks noChangeAspect="1" noChangeArrowheads="1"/>
          </p:cNvPicPr>
          <p:nvPr/>
        </p:nvPicPr>
        <p:blipFill>
          <a:blip r:embed="rId2"/>
          <a:srcRect/>
          <a:stretch>
            <a:fillRect/>
          </a:stretch>
        </p:blipFill>
        <p:spPr bwMode="auto">
          <a:xfrm>
            <a:off x="0" y="0"/>
            <a:ext cx="5232400" cy="6858000"/>
          </a:xfrm>
          <a:prstGeom prst="rect">
            <a:avLst/>
          </a:prstGeom>
          <a:noFill/>
          <a:ln w="9525">
            <a:noFill/>
            <a:miter lim="800000"/>
            <a:headEnd/>
            <a:tailEnd/>
          </a:ln>
        </p:spPr>
      </p:pic>
      <p:sp>
        <p:nvSpPr>
          <p:cNvPr id="6" name="Content Placeholder 2"/>
          <p:cNvSpPr>
            <a:spLocks noGrp="1"/>
          </p:cNvSpPr>
          <p:nvPr>
            <p:ph idx="1"/>
          </p:nvPr>
        </p:nvSpPr>
        <p:spPr>
          <a:xfrm>
            <a:off x="5105400" y="1524000"/>
            <a:ext cx="4038600" cy="5334000"/>
          </a:xfrm>
        </p:spPr>
        <p:txBody>
          <a:bodyPr rtlCol="0">
            <a:normAutofit fontScale="85000" lnSpcReduction="10000"/>
          </a:bodyPr>
          <a:lstStyle/>
          <a:p>
            <a:pPr marL="438912" indent="-320040" fontAlgn="auto">
              <a:spcBef>
                <a:spcPts val="0"/>
              </a:spcBef>
              <a:spcAft>
                <a:spcPts val="0"/>
              </a:spcAft>
              <a:buFont typeface="Wingdings 2"/>
              <a:buChar char=""/>
              <a:defRPr/>
            </a:pPr>
            <a:r>
              <a:rPr lang="en-US" dirty="0" smtClean="0"/>
              <a:t>Ions with approx. the same size &amp; charge are able to substitute freely for one another. Example: Fe+2 and Mg+2 can substitute without changing the mineral crystal structure (see Olivine).</a:t>
            </a:r>
          </a:p>
          <a:p>
            <a:pPr marL="438912" indent="-320040" fontAlgn="auto">
              <a:spcBef>
                <a:spcPts val="0"/>
              </a:spcBef>
              <a:spcAft>
                <a:spcPts val="0"/>
              </a:spcAft>
              <a:buFont typeface="Wingdings 2"/>
              <a:buChar char=""/>
              <a:defRPr/>
            </a:pPr>
            <a:r>
              <a:rPr lang="en-US" dirty="0" smtClean="0"/>
              <a:t>Note that Aluminum also often substitutes for the Silicon in the silicon-oxygen tetrahedron!!!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Common Silicate Minerals</a:t>
            </a:r>
            <a:endParaRPr lang="en-US" dirty="0">
              <a:solidFill>
                <a:schemeClr val="accent1">
                  <a:satMod val="150000"/>
                </a:schemeClr>
              </a:solidFill>
            </a:endParaRPr>
          </a:p>
        </p:txBody>
      </p:sp>
      <p:sp>
        <p:nvSpPr>
          <p:cNvPr id="3" name="Content Placeholder 2"/>
          <p:cNvSpPr>
            <a:spLocks noGrp="1"/>
          </p:cNvSpPr>
          <p:nvPr>
            <p:ph idx="1"/>
          </p:nvPr>
        </p:nvSpPr>
        <p:spPr>
          <a:xfrm>
            <a:off x="0" y="1524000"/>
            <a:ext cx="5562600" cy="5334000"/>
          </a:xfrm>
        </p:spPr>
        <p:txBody>
          <a:bodyPr rtlCol="0">
            <a:normAutofit fontScale="77500" lnSpcReduction="20000"/>
          </a:bodyPr>
          <a:lstStyle/>
          <a:p>
            <a:pPr marL="438912" indent="-320040" fontAlgn="auto">
              <a:spcBef>
                <a:spcPts val="0"/>
              </a:spcBef>
              <a:spcAft>
                <a:spcPts val="600"/>
              </a:spcAft>
              <a:buFont typeface="Wingdings 2"/>
              <a:buChar char=""/>
              <a:defRPr/>
            </a:pPr>
            <a:r>
              <a:rPr lang="en-US" dirty="0" smtClean="0"/>
              <a:t>We now know that the building block for silicates is </a:t>
            </a:r>
            <a:r>
              <a:rPr lang="en-US" b="1" dirty="0" smtClean="0">
                <a:solidFill>
                  <a:srgbClr val="0070C0"/>
                </a:solidFill>
              </a:rPr>
              <a:t>SiO4¯⁴. </a:t>
            </a:r>
            <a:r>
              <a:rPr lang="en-US" dirty="0" smtClean="0"/>
              <a:t>Each group of silicates has a particular structure &amp; because Si-O bond are strong covalent bonds, the silicate mineral tend to</a:t>
            </a:r>
            <a:r>
              <a:rPr lang="en-US" b="1" dirty="0" smtClean="0">
                <a:solidFill>
                  <a:srgbClr val="0070C0"/>
                </a:solidFill>
              </a:rPr>
              <a:t> cleave </a:t>
            </a:r>
            <a:r>
              <a:rPr lang="en-US" dirty="0" smtClean="0"/>
              <a:t>(break)</a:t>
            </a:r>
            <a:r>
              <a:rPr lang="en-US" b="1" dirty="0" smtClean="0">
                <a:solidFill>
                  <a:srgbClr val="0070C0"/>
                </a:solidFill>
              </a:rPr>
              <a:t> </a:t>
            </a:r>
            <a:r>
              <a:rPr lang="en-US" dirty="0" smtClean="0"/>
              <a:t>between the Si-O bond rather than across them. </a:t>
            </a:r>
          </a:p>
          <a:p>
            <a:pPr marL="438912" indent="-320040" fontAlgn="auto">
              <a:spcBef>
                <a:spcPts val="0"/>
              </a:spcBef>
              <a:spcAft>
                <a:spcPts val="0"/>
              </a:spcAft>
              <a:buFont typeface="Wingdings 2"/>
              <a:buChar char=""/>
              <a:defRPr/>
            </a:pPr>
            <a:r>
              <a:rPr lang="en-US" b="1" dirty="0" smtClean="0">
                <a:solidFill>
                  <a:srgbClr val="0070C0"/>
                </a:solidFill>
              </a:rPr>
              <a:t>Feldspar Group (Orthoclase, Plagioclase): </a:t>
            </a:r>
          </a:p>
          <a:p>
            <a:pPr marL="438912" indent="-320040" fontAlgn="auto">
              <a:spcBef>
                <a:spcPts val="0"/>
              </a:spcBef>
              <a:spcAft>
                <a:spcPts val="600"/>
              </a:spcAft>
              <a:buFont typeface="Wingdings 2"/>
              <a:buNone/>
              <a:defRPr/>
            </a:pPr>
            <a:r>
              <a:rPr lang="en-US" b="1" dirty="0" smtClean="0">
                <a:solidFill>
                  <a:srgbClr val="0070C0"/>
                </a:solidFill>
              </a:rPr>
              <a:t>	</a:t>
            </a:r>
            <a:r>
              <a:rPr lang="en-US" dirty="0" smtClean="0"/>
              <a:t>Most abundant silicate (comprising 50% of earth’s crust).</a:t>
            </a:r>
            <a:r>
              <a:rPr lang="en-US" b="1" dirty="0" smtClean="0">
                <a:solidFill>
                  <a:srgbClr val="0070C0"/>
                </a:solidFill>
              </a:rPr>
              <a:t> </a:t>
            </a:r>
          </a:p>
          <a:p>
            <a:pPr marL="438912" indent="-320040" fontAlgn="auto">
              <a:spcBef>
                <a:spcPts val="0"/>
              </a:spcBef>
              <a:spcAft>
                <a:spcPts val="0"/>
              </a:spcAft>
              <a:buFont typeface="Wingdings 2"/>
              <a:buChar char=""/>
              <a:defRPr/>
            </a:pPr>
            <a:r>
              <a:rPr lang="en-US" b="1" dirty="0" smtClean="0">
                <a:solidFill>
                  <a:srgbClr val="0070C0"/>
                </a:solidFill>
              </a:rPr>
              <a:t>Quartz: </a:t>
            </a:r>
          </a:p>
          <a:p>
            <a:pPr marL="438912" indent="-320040" fontAlgn="auto">
              <a:spcBef>
                <a:spcPts val="0"/>
              </a:spcBef>
              <a:spcAft>
                <a:spcPts val="0"/>
              </a:spcAft>
              <a:buFont typeface="Wingdings 2"/>
              <a:buNone/>
              <a:defRPr/>
            </a:pPr>
            <a:r>
              <a:rPr lang="en-US" b="1" dirty="0" smtClean="0">
                <a:solidFill>
                  <a:srgbClr val="0070C0"/>
                </a:solidFill>
              </a:rPr>
              <a:t>	</a:t>
            </a:r>
            <a:r>
              <a:rPr lang="en-US" dirty="0" smtClean="0"/>
              <a:t>Second most abundant silicate &amp; the only common mineral made up completely of silicon and oxygen (SiO2).</a:t>
            </a:r>
          </a:p>
          <a:p>
            <a:pPr marL="438912" indent="-320040" fontAlgn="auto">
              <a:spcBef>
                <a:spcPts val="0"/>
              </a:spcBef>
              <a:spcAft>
                <a:spcPts val="0"/>
              </a:spcAft>
              <a:buFont typeface="Wingdings 2"/>
              <a:buNone/>
              <a:defRPr/>
            </a:pPr>
            <a:endParaRPr lang="en-US" dirty="0"/>
          </a:p>
        </p:txBody>
      </p:sp>
      <p:pic>
        <p:nvPicPr>
          <p:cNvPr id="36867" name="Picture 4"/>
          <p:cNvPicPr>
            <a:picLocks noChangeAspect="1" noChangeArrowheads="1"/>
          </p:cNvPicPr>
          <p:nvPr/>
        </p:nvPicPr>
        <p:blipFill>
          <a:blip r:embed="rId2"/>
          <a:srcRect l="58199" t="23627" r="6662" b="18132"/>
          <a:stretch>
            <a:fillRect/>
          </a:stretch>
        </p:blipFill>
        <p:spPr bwMode="auto">
          <a:xfrm>
            <a:off x="5830888" y="1524000"/>
            <a:ext cx="3313112" cy="2925763"/>
          </a:xfrm>
          <a:prstGeom prst="rect">
            <a:avLst/>
          </a:prstGeom>
          <a:noFill/>
          <a:ln w="9525">
            <a:noFill/>
            <a:miter lim="800000"/>
            <a:headEnd/>
            <a:tailEnd/>
          </a:ln>
        </p:spPr>
      </p:pic>
      <p:sp>
        <p:nvSpPr>
          <p:cNvPr id="7" name="Rectangle 6"/>
          <p:cNvSpPr/>
          <p:nvPr/>
        </p:nvSpPr>
        <p:spPr>
          <a:xfrm>
            <a:off x="5715000" y="1524000"/>
            <a:ext cx="685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Isosceles Triangle 9"/>
          <p:cNvSpPr/>
          <p:nvPr/>
        </p:nvSpPr>
        <p:spPr>
          <a:xfrm rot="5400000">
            <a:off x="5902325" y="3692525"/>
            <a:ext cx="838200" cy="122555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6870" name="Picture 6" descr="Image result for most common feldspar"/>
          <p:cNvPicPr>
            <a:picLocks noChangeAspect="1" noChangeArrowheads="1"/>
          </p:cNvPicPr>
          <p:nvPr/>
        </p:nvPicPr>
        <p:blipFill>
          <a:blip r:embed="rId3"/>
          <a:srcRect l="6485" t="12500"/>
          <a:stretch>
            <a:fillRect/>
          </a:stretch>
        </p:blipFill>
        <p:spPr bwMode="auto">
          <a:xfrm>
            <a:off x="5422900" y="4419600"/>
            <a:ext cx="2197100" cy="1371600"/>
          </a:xfrm>
          <a:prstGeom prst="rect">
            <a:avLst/>
          </a:prstGeom>
          <a:noFill/>
          <a:ln w="9525">
            <a:noFill/>
            <a:miter lim="800000"/>
            <a:headEnd/>
            <a:tailEnd/>
          </a:ln>
        </p:spPr>
      </p:pic>
      <p:pic>
        <p:nvPicPr>
          <p:cNvPr id="36871" name="Picture 8" descr="Image result for quartz"/>
          <p:cNvPicPr>
            <a:picLocks noChangeAspect="1" noChangeArrowheads="1"/>
          </p:cNvPicPr>
          <p:nvPr/>
        </p:nvPicPr>
        <p:blipFill>
          <a:blip r:embed="rId4"/>
          <a:srcRect/>
          <a:stretch>
            <a:fillRect/>
          </a:stretch>
        </p:blipFill>
        <p:spPr bwMode="auto">
          <a:xfrm>
            <a:off x="7315200" y="5486400"/>
            <a:ext cx="1828800" cy="1371600"/>
          </a:xfrm>
          <a:prstGeom prst="rect">
            <a:avLst/>
          </a:prstGeom>
          <a:noFill/>
          <a:ln w="9525">
            <a:noFill/>
            <a:miter lim="800000"/>
            <a:headEnd/>
            <a:tailEnd/>
          </a:ln>
        </p:spPr>
      </p:pic>
      <p:cxnSp>
        <p:nvCxnSpPr>
          <p:cNvPr id="13" name="Straight Arrow Connector 12"/>
          <p:cNvCxnSpPr/>
          <p:nvPr/>
        </p:nvCxnSpPr>
        <p:spPr>
          <a:xfrm>
            <a:off x="4343400" y="4191000"/>
            <a:ext cx="990600" cy="2286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181600" y="6096000"/>
            <a:ext cx="1676400" cy="2286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872"/>
            <a:ext cx="4038600" cy="1252728"/>
          </a:xfrm>
        </p:spPr>
        <p:txBody>
          <a:bodyPr>
            <a:normAutofit fontScale="90000"/>
          </a:bodyPr>
          <a:lstStyle/>
          <a:p>
            <a:pPr fontAlgn="auto">
              <a:spcAft>
                <a:spcPts val="0"/>
              </a:spcAft>
              <a:defRPr/>
            </a:pPr>
            <a:r>
              <a:rPr lang="en-US" dirty="0" smtClean="0">
                <a:solidFill>
                  <a:schemeClr val="accent1">
                    <a:satMod val="150000"/>
                  </a:schemeClr>
                </a:solidFill>
              </a:rPr>
              <a:t>Other Common Silicates</a:t>
            </a:r>
            <a:endParaRPr lang="en-US" dirty="0">
              <a:solidFill>
                <a:schemeClr val="accent1">
                  <a:satMod val="150000"/>
                </a:schemeClr>
              </a:solidFill>
            </a:endParaRPr>
          </a:p>
        </p:txBody>
      </p:sp>
      <p:sp>
        <p:nvSpPr>
          <p:cNvPr id="37890" name="Content Placeholder 2"/>
          <p:cNvSpPr>
            <a:spLocks noGrp="1"/>
          </p:cNvSpPr>
          <p:nvPr>
            <p:ph idx="1"/>
          </p:nvPr>
        </p:nvSpPr>
        <p:spPr>
          <a:xfrm>
            <a:off x="0" y="1447800"/>
            <a:ext cx="3962400" cy="4625975"/>
          </a:xfrm>
        </p:spPr>
        <p:txBody>
          <a:bodyPr/>
          <a:lstStyle/>
          <a:p>
            <a:r>
              <a:rPr lang="en-US" smtClean="0"/>
              <a:t>Mica: Biotite, Muscovite</a:t>
            </a:r>
          </a:p>
          <a:p>
            <a:r>
              <a:rPr lang="en-US" smtClean="0"/>
              <a:t>Amphibol (Hornblend)</a:t>
            </a:r>
          </a:p>
          <a:p>
            <a:r>
              <a:rPr lang="en-US" smtClean="0"/>
              <a:t>Pyroxene (Augite)</a:t>
            </a:r>
          </a:p>
          <a:p>
            <a:r>
              <a:rPr lang="en-US" smtClean="0"/>
              <a:t>Olivine</a:t>
            </a:r>
          </a:p>
        </p:txBody>
      </p:sp>
      <p:pic>
        <p:nvPicPr>
          <p:cNvPr id="37891" name="Picture 3"/>
          <p:cNvPicPr>
            <a:picLocks noChangeAspect="1" noChangeArrowheads="1"/>
          </p:cNvPicPr>
          <p:nvPr/>
        </p:nvPicPr>
        <p:blipFill>
          <a:blip r:embed="rId2"/>
          <a:srcRect/>
          <a:stretch>
            <a:fillRect/>
          </a:stretch>
        </p:blipFill>
        <p:spPr bwMode="auto">
          <a:xfrm>
            <a:off x="3987800" y="0"/>
            <a:ext cx="5232400" cy="6858000"/>
          </a:xfrm>
          <a:prstGeom prst="rect">
            <a:avLst/>
          </a:prstGeom>
          <a:noFill/>
          <a:ln w="9525">
            <a:noFill/>
            <a:miter lim="800000"/>
            <a:headEnd/>
            <a:tailEnd/>
          </a:ln>
        </p:spPr>
      </p:pic>
      <p:pic>
        <p:nvPicPr>
          <p:cNvPr id="37892" name="Picture 2" descr="Related image"/>
          <p:cNvPicPr>
            <a:picLocks noChangeAspect="1" noChangeArrowheads="1"/>
          </p:cNvPicPr>
          <p:nvPr/>
        </p:nvPicPr>
        <p:blipFill>
          <a:blip r:embed="rId3"/>
          <a:srcRect l="6250" t="21503" b="10020"/>
          <a:stretch>
            <a:fillRect/>
          </a:stretch>
        </p:blipFill>
        <p:spPr bwMode="auto">
          <a:xfrm>
            <a:off x="0" y="4683125"/>
            <a:ext cx="3978275" cy="2174875"/>
          </a:xfrm>
          <a:prstGeom prst="rect">
            <a:avLst/>
          </a:prstGeom>
          <a:noFill/>
          <a:ln w="9525">
            <a:noFill/>
            <a:miter lim="800000"/>
            <a:headEnd/>
            <a:tailEnd/>
          </a:ln>
        </p:spPr>
      </p:pic>
      <p:sp>
        <p:nvSpPr>
          <p:cNvPr id="37893" name="TextBox 5"/>
          <p:cNvSpPr txBox="1">
            <a:spLocks noChangeArrowheads="1"/>
          </p:cNvSpPr>
          <p:nvPr/>
        </p:nvSpPr>
        <p:spPr bwMode="auto">
          <a:xfrm>
            <a:off x="0" y="4419600"/>
            <a:ext cx="3962400" cy="923925"/>
          </a:xfrm>
          <a:prstGeom prst="rect">
            <a:avLst/>
          </a:prstGeom>
          <a:noFill/>
          <a:ln w="9525">
            <a:noFill/>
            <a:miter lim="800000"/>
            <a:headEnd/>
            <a:tailEnd/>
          </a:ln>
        </p:spPr>
        <p:txBody>
          <a:bodyPr>
            <a:spAutoFit/>
          </a:bodyPr>
          <a:lstStyle/>
          <a:p>
            <a:r>
              <a:rPr lang="en-US" b="1" u="sng">
                <a:latin typeface="Corbel" pitchFamily="34" charset="0"/>
              </a:rPr>
              <a:t>Biotite</a:t>
            </a:r>
          </a:p>
          <a:p>
            <a:r>
              <a:rPr lang="en-US">
                <a:solidFill>
                  <a:srgbClr val="002060"/>
                </a:solidFill>
                <a:latin typeface="Corbel" pitchFamily="34" charset="0"/>
              </a:rPr>
              <a:t>Sheet Structure=  thin sheet cleavage</a:t>
            </a:r>
          </a:p>
          <a:p>
            <a:endParaRPr lang="en-US">
              <a:solidFill>
                <a:srgbClr val="002060"/>
              </a:solidFill>
              <a:latin typeface="Corbe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Silicates Formation</a:t>
            </a:r>
            <a:endParaRPr lang="en-US" dirty="0">
              <a:solidFill>
                <a:schemeClr val="accent1">
                  <a:satMod val="150000"/>
                </a:schemeClr>
              </a:solidFill>
            </a:endParaRPr>
          </a:p>
        </p:txBody>
      </p:sp>
      <p:sp>
        <p:nvSpPr>
          <p:cNvPr id="3" name="Content Placeholder 2"/>
          <p:cNvSpPr>
            <a:spLocks noGrp="1"/>
          </p:cNvSpPr>
          <p:nvPr>
            <p:ph idx="1"/>
          </p:nvPr>
        </p:nvSpPr>
        <p:spPr>
          <a:xfrm>
            <a:off x="0" y="1524000"/>
            <a:ext cx="5257800" cy="5486400"/>
          </a:xfrm>
        </p:spPr>
        <p:txBody>
          <a:bodyPr rtlCol="0">
            <a:normAutofit fontScale="70000" lnSpcReduction="20000"/>
          </a:bodyPr>
          <a:lstStyle/>
          <a:p>
            <a:pPr marL="438912" indent="-320040" fontAlgn="auto">
              <a:spcBef>
                <a:spcPts val="0"/>
              </a:spcBef>
              <a:spcAft>
                <a:spcPts val="0"/>
              </a:spcAft>
              <a:buFont typeface="Wingdings 2"/>
              <a:buChar char=""/>
              <a:defRPr/>
            </a:pPr>
            <a:r>
              <a:rPr lang="en-US" dirty="0" smtClean="0"/>
              <a:t>Most Silicate minerals for as molten rock is cooling </a:t>
            </a:r>
            <a:r>
              <a:rPr lang="en-US" b="1" dirty="0" smtClean="0">
                <a:solidFill>
                  <a:srgbClr val="0070C0"/>
                </a:solidFill>
              </a:rPr>
              <a:t>“</a:t>
            </a:r>
            <a:r>
              <a:rPr lang="en-US" b="1" dirty="0" err="1" smtClean="0">
                <a:solidFill>
                  <a:srgbClr val="0070C0"/>
                </a:solidFill>
              </a:rPr>
              <a:t>Crystalization</a:t>
            </a:r>
            <a:r>
              <a:rPr lang="en-US" b="1" dirty="0" smtClean="0">
                <a:solidFill>
                  <a:srgbClr val="0070C0"/>
                </a:solidFill>
              </a:rPr>
              <a:t>”</a:t>
            </a:r>
            <a:r>
              <a:rPr lang="en-US" dirty="0" smtClean="0"/>
              <a:t>.</a:t>
            </a:r>
          </a:p>
          <a:p>
            <a:pPr marL="438912" indent="-320040" fontAlgn="auto">
              <a:spcBef>
                <a:spcPts val="0"/>
              </a:spcBef>
              <a:spcAft>
                <a:spcPts val="0"/>
              </a:spcAft>
              <a:buFont typeface="Wingdings 2"/>
              <a:buChar char=""/>
              <a:defRPr/>
            </a:pPr>
            <a:r>
              <a:rPr lang="en-US" dirty="0" smtClean="0"/>
              <a:t>Cooling may occur near the at or near the Earth’s surface (low temp. &amp; pressure) or at great depth (high temp. &amp; pressure).</a:t>
            </a:r>
          </a:p>
          <a:p>
            <a:pPr marL="438912" indent="-320040" fontAlgn="auto">
              <a:spcBef>
                <a:spcPts val="0"/>
              </a:spcBef>
              <a:spcAft>
                <a:spcPts val="0"/>
              </a:spcAft>
              <a:buFont typeface="Wingdings 2"/>
              <a:buChar char=""/>
              <a:defRPr/>
            </a:pPr>
            <a:r>
              <a:rPr lang="en-US" dirty="0" smtClean="0"/>
              <a:t>The </a:t>
            </a:r>
            <a:r>
              <a:rPr lang="en-US" dirty="0" smtClean="0">
                <a:solidFill>
                  <a:srgbClr val="0070C0"/>
                </a:solidFill>
              </a:rPr>
              <a:t>Environment during crystallization </a:t>
            </a:r>
            <a:r>
              <a:rPr lang="en-US" dirty="0" smtClean="0"/>
              <a:t>and the </a:t>
            </a:r>
            <a:r>
              <a:rPr lang="en-US" dirty="0" smtClean="0">
                <a:solidFill>
                  <a:srgbClr val="0070C0"/>
                </a:solidFill>
              </a:rPr>
              <a:t>chemical composition of the molten rock </a:t>
            </a:r>
            <a:r>
              <a:rPr lang="en-US" dirty="0" smtClean="0"/>
              <a:t>determine the type of mineral produced.</a:t>
            </a:r>
          </a:p>
          <a:p>
            <a:pPr marL="438912" indent="-320040" fontAlgn="auto">
              <a:spcBef>
                <a:spcPts val="0"/>
              </a:spcBef>
              <a:spcAft>
                <a:spcPts val="0"/>
              </a:spcAft>
              <a:buFont typeface="Wingdings 2"/>
              <a:buNone/>
              <a:defRPr/>
            </a:pPr>
            <a:r>
              <a:rPr lang="en-US" dirty="0" smtClean="0"/>
              <a:t>	Ex: Olivine crystallizes at high temp., while Quartz at low temp.</a:t>
            </a:r>
          </a:p>
          <a:p>
            <a:pPr marL="438912" indent="-320040" fontAlgn="auto">
              <a:spcBef>
                <a:spcPts val="0"/>
              </a:spcBef>
              <a:spcAft>
                <a:spcPts val="0"/>
              </a:spcAft>
              <a:buFont typeface="Wingdings 2"/>
              <a:buChar char=""/>
              <a:defRPr/>
            </a:pPr>
            <a:r>
              <a:rPr lang="en-US" dirty="0" smtClean="0"/>
              <a:t>Some silicate minerals may even form from the weathering of older minerals on the surface. Others under extreme pressures during mountain building.</a:t>
            </a:r>
          </a:p>
          <a:p>
            <a:pPr marL="438912" indent="-320040" fontAlgn="auto">
              <a:spcBef>
                <a:spcPts val="0"/>
              </a:spcBef>
              <a:spcAft>
                <a:spcPts val="0"/>
              </a:spcAft>
              <a:buFont typeface="Wingdings 2"/>
              <a:buChar char=""/>
              <a:defRPr/>
            </a:pPr>
            <a:r>
              <a:rPr lang="en-US" dirty="0" smtClean="0"/>
              <a:t>In Conclusion, each silicate mineral has a </a:t>
            </a:r>
            <a:r>
              <a:rPr lang="en-US" u="sng" dirty="0" smtClean="0"/>
              <a:t>structure &amp; chemical composition</a:t>
            </a:r>
            <a:r>
              <a:rPr lang="en-US" dirty="0" smtClean="0"/>
              <a:t> that </a:t>
            </a:r>
            <a:r>
              <a:rPr lang="en-US" b="1" i="1" dirty="0" smtClean="0">
                <a:solidFill>
                  <a:srgbClr val="0070C0"/>
                </a:solidFill>
              </a:rPr>
              <a:t>indicate the conditions of its formation.</a:t>
            </a:r>
            <a:endParaRPr lang="en-US" b="1" i="1" dirty="0">
              <a:solidFill>
                <a:srgbClr val="0070C0"/>
              </a:solidFill>
            </a:endParaRPr>
          </a:p>
        </p:txBody>
      </p:sp>
      <p:pic>
        <p:nvPicPr>
          <p:cNvPr id="38915" name="Picture 2" descr="C:\Users\dell\Desktop\BZU\Chapter 2 Minerals the Building Blocks of Rocks\Pahoehoe_toe.jpg"/>
          <p:cNvPicPr>
            <a:picLocks noChangeAspect="1" noChangeArrowheads="1"/>
          </p:cNvPicPr>
          <p:nvPr/>
        </p:nvPicPr>
        <p:blipFill>
          <a:blip r:embed="rId2"/>
          <a:srcRect r="5208"/>
          <a:stretch>
            <a:fillRect/>
          </a:stretch>
        </p:blipFill>
        <p:spPr bwMode="auto">
          <a:xfrm>
            <a:off x="5257800" y="1524000"/>
            <a:ext cx="3883025" cy="2560638"/>
          </a:xfrm>
          <a:prstGeom prst="rect">
            <a:avLst/>
          </a:prstGeom>
          <a:noFill/>
          <a:ln w="9525">
            <a:noFill/>
            <a:miter lim="800000"/>
            <a:headEnd/>
            <a:tailEnd/>
          </a:ln>
        </p:spPr>
      </p:pic>
      <p:pic>
        <p:nvPicPr>
          <p:cNvPr id="38916" name="Picture 3" descr="C:\Users\dell\Desktop\BZU\Chapter 2 Minerals the Building Blocks of Rocks\extrusive-and-intrusive-rocks.jpg"/>
          <p:cNvPicPr>
            <a:picLocks noChangeAspect="1" noChangeArrowheads="1"/>
          </p:cNvPicPr>
          <p:nvPr/>
        </p:nvPicPr>
        <p:blipFill>
          <a:blip r:embed="rId3"/>
          <a:srcRect/>
          <a:stretch>
            <a:fillRect/>
          </a:stretch>
        </p:blipFill>
        <p:spPr bwMode="auto">
          <a:xfrm>
            <a:off x="5926138" y="4191000"/>
            <a:ext cx="3217862" cy="2560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Formation of Minerals: Bowen’s Reaction Series</a:t>
            </a:r>
            <a:endParaRPr lang="en-US" dirty="0">
              <a:solidFill>
                <a:schemeClr val="accent1">
                  <a:satMod val="150000"/>
                </a:schemeClr>
              </a:solidFill>
            </a:endParaRPr>
          </a:p>
        </p:txBody>
      </p:sp>
      <p:sp>
        <p:nvSpPr>
          <p:cNvPr id="3" name="Content Placeholder 2"/>
          <p:cNvSpPr>
            <a:spLocks noGrp="1"/>
          </p:cNvSpPr>
          <p:nvPr>
            <p:ph idx="1"/>
          </p:nvPr>
        </p:nvSpPr>
        <p:spPr>
          <a:xfrm>
            <a:off x="0" y="1524000"/>
            <a:ext cx="4191000" cy="5334000"/>
          </a:xfrm>
        </p:spPr>
        <p:txBody>
          <a:bodyPr>
            <a:normAutofit/>
          </a:bodyPr>
          <a:lstStyle/>
          <a:p>
            <a:pPr>
              <a:lnSpc>
                <a:spcPct val="90000"/>
              </a:lnSpc>
            </a:pPr>
            <a:r>
              <a:rPr lang="en-US" sz="2700" smtClean="0"/>
              <a:t>Bowe’s experiments in the lab showed that:</a:t>
            </a:r>
          </a:p>
          <a:p>
            <a:pPr>
              <a:lnSpc>
                <a:spcPct val="90000"/>
              </a:lnSpc>
              <a:buFont typeface="Wingdings 2" pitchFamily="18" charset="2"/>
              <a:buAutoNum type="arabicParenR"/>
            </a:pPr>
            <a:r>
              <a:rPr lang="en-US" sz="2700" smtClean="0"/>
              <a:t>All magma components cool at 200</a:t>
            </a:r>
            <a:r>
              <a:rPr lang="en-US" sz="2700" smtClean="0">
                <a:latin typeface="Calibri" pitchFamily="34" charset="0"/>
              </a:rPr>
              <a:t>ᵒ</a:t>
            </a:r>
            <a:r>
              <a:rPr lang="en-US" sz="2700" smtClean="0">
                <a:latin typeface="DFKai-SB"/>
                <a:ea typeface="DFKai-SB"/>
                <a:cs typeface="DFKai-SB"/>
              </a:rPr>
              <a:t>c.</a:t>
            </a:r>
          </a:p>
          <a:p>
            <a:pPr>
              <a:lnSpc>
                <a:spcPct val="90000"/>
              </a:lnSpc>
              <a:buFont typeface="Wingdings 2" pitchFamily="18" charset="2"/>
              <a:buAutoNum type="arabicParenR"/>
            </a:pPr>
            <a:r>
              <a:rPr lang="en-US" sz="2700" smtClean="0"/>
              <a:t> Minerals in magma cool (i.e. crystallize/ form) in a systematic manner, based on their melting points.</a:t>
            </a:r>
          </a:p>
          <a:p>
            <a:pPr>
              <a:lnSpc>
                <a:spcPct val="90000"/>
              </a:lnSpc>
              <a:buFont typeface="Wingdings 2" pitchFamily="18" charset="2"/>
              <a:buAutoNum type="arabicParenR"/>
            </a:pPr>
            <a:r>
              <a:rPr lang="en-US" sz="2700" smtClean="0"/>
              <a:t>Ultramafic</a:t>
            </a:r>
            <a:r>
              <a:rPr lang="en-US" sz="2700" smtClean="0">
                <a:sym typeface="Wingdings" pitchFamily="2" charset="2"/>
              </a:rPr>
              <a:t> Mafic or Basaltic  Intermediate or Andesitic  Felsic or Granitic.</a:t>
            </a:r>
          </a:p>
          <a:p>
            <a:pPr>
              <a:lnSpc>
                <a:spcPct val="90000"/>
              </a:lnSpc>
              <a:buFont typeface="Wingdings 2" pitchFamily="18" charset="2"/>
              <a:buAutoNum type="arabicParenR"/>
            </a:pPr>
            <a:endParaRPr lang="en-US" sz="2700" smtClean="0">
              <a:sym typeface="Wingdings" pitchFamily="2" charset="2"/>
            </a:endParaRPr>
          </a:p>
          <a:p>
            <a:pPr>
              <a:lnSpc>
                <a:spcPct val="90000"/>
              </a:lnSpc>
              <a:buFont typeface="Wingdings 2" pitchFamily="18" charset="2"/>
              <a:buNone/>
            </a:pPr>
            <a:endParaRPr lang="en-US" sz="2700" smtClean="0"/>
          </a:p>
          <a:p>
            <a:pPr>
              <a:lnSpc>
                <a:spcPct val="90000"/>
              </a:lnSpc>
              <a:buFont typeface="Wingdings 2" pitchFamily="18" charset="2"/>
              <a:buAutoNum type="arabicParenR"/>
            </a:pPr>
            <a:endParaRPr lang="en-US" sz="2700" smtClean="0"/>
          </a:p>
        </p:txBody>
      </p:sp>
      <p:pic>
        <p:nvPicPr>
          <p:cNvPr id="39939" name="Picture 3" descr="C:\Users\dell\Desktop\BZU\Chapter 2 Minerals the Building Blocks of Rocks\900f50634135973c777b3ff0497cd695--igneous-rock-earth-science.jpg"/>
          <p:cNvPicPr>
            <a:picLocks noChangeAspect="1" noChangeArrowheads="1"/>
          </p:cNvPicPr>
          <p:nvPr/>
        </p:nvPicPr>
        <p:blipFill>
          <a:blip r:embed="rId2">
            <a:lum contrast="20000"/>
          </a:blip>
          <a:srcRect/>
          <a:stretch>
            <a:fillRect/>
          </a:stretch>
        </p:blipFill>
        <p:spPr bwMode="auto">
          <a:xfrm>
            <a:off x="4114800" y="1981200"/>
            <a:ext cx="5029200" cy="3986213"/>
          </a:xfrm>
          <a:prstGeom prst="rect">
            <a:avLst/>
          </a:prstGeom>
          <a:noFill/>
          <a:ln w="9525">
            <a:noFill/>
            <a:miter lim="800000"/>
            <a:headEnd/>
            <a:tailEnd/>
          </a:ln>
        </p:spPr>
      </p:pic>
      <p:sp>
        <p:nvSpPr>
          <p:cNvPr id="39940" name="Content Placeholder 2"/>
          <p:cNvSpPr txBox="1">
            <a:spLocks/>
          </p:cNvSpPr>
          <p:nvPr/>
        </p:nvSpPr>
        <p:spPr bwMode="auto">
          <a:xfrm>
            <a:off x="0" y="3429000"/>
            <a:ext cx="4724400" cy="1524000"/>
          </a:xfrm>
          <a:prstGeom prst="rect">
            <a:avLst/>
          </a:prstGeom>
          <a:noFill/>
          <a:ln w="9525">
            <a:noFill/>
            <a:miter lim="800000"/>
            <a:headEnd/>
            <a:tailEnd/>
          </a:ln>
        </p:spPr>
        <p:txBody>
          <a:bodyPr lIns="54864" tIns="91440"/>
          <a:lstStyle/>
          <a:p>
            <a:pPr marL="631825" indent="-514350">
              <a:buClr>
                <a:schemeClr val="accent1"/>
              </a:buClr>
              <a:buSzPct val="80000"/>
            </a:pPr>
            <a:endParaRPr lang="en-US" sz="3200">
              <a:latin typeface="Corbel" pitchFamily="34" charset="0"/>
            </a:endParaRPr>
          </a:p>
        </p:txBody>
      </p:sp>
      <p:sp>
        <p:nvSpPr>
          <p:cNvPr id="39941" name="Content Placeholder 2"/>
          <p:cNvSpPr txBox="1">
            <a:spLocks/>
          </p:cNvSpPr>
          <p:nvPr/>
        </p:nvSpPr>
        <p:spPr bwMode="auto">
          <a:xfrm>
            <a:off x="4191000" y="6019800"/>
            <a:ext cx="5181600" cy="457200"/>
          </a:xfrm>
          <a:prstGeom prst="rect">
            <a:avLst/>
          </a:prstGeom>
          <a:noFill/>
          <a:ln w="9525">
            <a:noFill/>
            <a:miter lim="800000"/>
            <a:headEnd/>
            <a:tailEnd/>
          </a:ln>
        </p:spPr>
        <p:txBody>
          <a:bodyPr lIns="54864" tIns="91440"/>
          <a:lstStyle/>
          <a:p>
            <a:pPr marL="631825" indent="-514350">
              <a:buClr>
                <a:schemeClr val="accent1"/>
              </a:buClr>
              <a:buSzPct val="80000"/>
            </a:pPr>
            <a:r>
              <a:rPr lang="en-US" sz="1600" b="1">
                <a:latin typeface="Corbel" pitchFamily="34" charset="0"/>
              </a:rPr>
              <a:t>Olivine</a:t>
            </a:r>
            <a:r>
              <a:rPr lang="en-US" sz="1600" b="1">
                <a:latin typeface="Corbel" pitchFamily="34" charset="0"/>
                <a:sym typeface="Wingdings" pitchFamily="2" charset="2"/>
              </a:rPr>
              <a:t> Biotite K-Feldspar Muscovite  Quartz</a:t>
            </a:r>
            <a:endParaRPr lang="en-US" sz="1600" b="1">
              <a:latin typeface="Corbe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Autofit/>
          </a:bodyPr>
          <a:lstStyle/>
          <a:p>
            <a:pPr fontAlgn="auto">
              <a:spcAft>
                <a:spcPts val="0"/>
              </a:spcAft>
              <a:defRPr/>
            </a:pPr>
            <a:r>
              <a:rPr lang="en-US" sz="3200" dirty="0" smtClean="0">
                <a:solidFill>
                  <a:srgbClr val="FFFF00"/>
                </a:solidFill>
              </a:rPr>
              <a:t>Bowen’s Reaction Series </a:t>
            </a:r>
            <a:r>
              <a:rPr lang="en-US" sz="3200" dirty="0" smtClean="0">
                <a:solidFill>
                  <a:schemeClr val="accent1">
                    <a:satMod val="150000"/>
                  </a:schemeClr>
                </a:solidFill>
              </a:rPr>
              <a:t>showing the sequence in which minerals </a:t>
            </a:r>
            <a:r>
              <a:rPr lang="en-US" sz="3200" dirty="0" err="1" smtClean="0">
                <a:solidFill>
                  <a:schemeClr val="accent1">
                    <a:satMod val="150000"/>
                  </a:schemeClr>
                </a:solidFill>
              </a:rPr>
              <a:t>crytallize</a:t>
            </a:r>
            <a:r>
              <a:rPr lang="en-US" sz="3200" dirty="0" smtClean="0">
                <a:solidFill>
                  <a:schemeClr val="accent1">
                    <a:satMod val="150000"/>
                  </a:schemeClr>
                </a:solidFill>
              </a:rPr>
              <a:t> from a magma</a:t>
            </a:r>
            <a:endParaRPr lang="en-US" sz="3200" dirty="0">
              <a:solidFill>
                <a:schemeClr val="accent1">
                  <a:satMod val="150000"/>
                </a:schemeClr>
              </a:solidFill>
            </a:endParaRPr>
          </a:p>
        </p:txBody>
      </p:sp>
      <p:sp>
        <p:nvSpPr>
          <p:cNvPr id="40962" name="Content Placeholder 2"/>
          <p:cNvSpPr>
            <a:spLocks noGrp="1"/>
          </p:cNvSpPr>
          <p:nvPr>
            <p:ph idx="1"/>
          </p:nvPr>
        </p:nvSpPr>
        <p:spPr/>
        <p:txBody>
          <a:bodyPr/>
          <a:lstStyle/>
          <a:p>
            <a:endParaRPr lang="en-US" smtClean="0"/>
          </a:p>
        </p:txBody>
      </p:sp>
      <p:pic>
        <p:nvPicPr>
          <p:cNvPr id="40963" name="Picture 2" descr="C:\Users\dell\Desktop\BZU\Chapter 2 Minerals the Building Blocks of Rocks\BowensReactionSeries.jpg"/>
          <p:cNvPicPr>
            <a:picLocks noChangeAspect="1" noChangeArrowheads="1"/>
          </p:cNvPicPr>
          <p:nvPr/>
        </p:nvPicPr>
        <p:blipFill>
          <a:blip r:embed="rId2"/>
          <a:srcRect/>
          <a:stretch>
            <a:fillRect/>
          </a:stretch>
        </p:blipFill>
        <p:spPr bwMode="auto">
          <a:xfrm>
            <a:off x="0" y="1371600"/>
            <a:ext cx="9104313"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Silicate Groups: Light Silicates</a:t>
            </a:r>
            <a:endParaRPr lang="en-US" dirty="0">
              <a:solidFill>
                <a:schemeClr val="accent1">
                  <a:satMod val="150000"/>
                </a:schemeClr>
              </a:solidFill>
            </a:endParaRPr>
          </a:p>
        </p:txBody>
      </p:sp>
      <p:sp>
        <p:nvSpPr>
          <p:cNvPr id="3" name="Content Placeholder 2"/>
          <p:cNvSpPr>
            <a:spLocks noGrp="1"/>
          </p:cNvSpPr>
          <p:nvPr>
            <p:ph idx="1"/>
          </p:nvPr>
        </p:nvSpPr>
        <p:spPr>
          <a:xfrm>
            <a:off x="0" y="1447800"/>
            <a:ext cx="9144000" cy="3276600"/>
          </a:xfrm>
        </p:spPr>
        <p:txBody>
          <a:bodyPr>
            <a:noAutofit/>
          </a:bodyPr>
          <a:lstStyle/>
          <a:p>
            <a:r>
              <a:rPr lang="en-US" sz="2200" smtClean="0"/>
              <a:t>Silicates are divided into two major groups based on chemical composition.</a:t>
            </a:r>
          </a:p>
          <a:p>
            <a:pPr>
              <a:buFont typeface="Wingdings 2" pitchFamily="18" charset="2"/>
              <a:buNone/>
            </a:pPr>
            <a:r>
              <a:rPr lang="en-US" sz="2400" b="1" smtClean="0">
                <a:solidFill>
                  <a:srgbClr val="0070C0"/>
                </a:solidFill>
              </a:rPr>
              <a:t>A) The Light Silicates “non-ferromagnesian”</a:t>
            </a:r>
            <a:r>
              <a:rPr lang="en-US" sz="2400" smtClean="0"/>
              <a:t>:</a:t>
            </a:r>
          </a:p>
          <a:p>
            <a:pPr>
              <a:buFont typeface="Wingdings 2" pitchFamily="18" charset="2"/>
              <a:buNone/>
            </a:pPr>
            <a:r>
              <a:rPr lang="en-US" sz="2200" smtClean="0"/>
              <a:t>	They are light in color &amp; a specific gravity of 2.7, which is attributed to the limited amount of iron &amp; magnesium. Instead they contain varying amounts of Al, K, Ca, &amp; Na.</a:t>
            </a:r>
          </a:p>
          <a:p>
            <a:pPr>
              <a:buFontTx/>
              <a:buChar char="-"/>
            </a:pPr>
            <a:r>
              <a:rPr lang="en-US" sz="2200" b="1" smtClean="0">
                <a:solidFill>
                  <a:srgbClr val="FF8000"/>
                </a:solidFill>
              </a:rPr>
              <a:t>Feldspar Group: </a:t>
            </a:r>
            <a:r>
              <a:rPr lang="en-US" sz="2200" smtClean="0"/>
              <a:t>the most abundant, partially due to the wide range of temperatures &amp; pressures they can form at. The are hard (6 on Mohs Scale), have glassy to pearly luster, &amp; cleavage along 2 planes at 90</a:t>
            </a:r>
            <a:r>
              <a:rPr lang="en-US" sz="2200" smtClean="0">
                <a:latin typeface="Calibri" pitchFamily="34" charset="0"/>
              </a:rPr>
              <a:t>ᵒ.</a:t>
            </a:r>
            <a:endParaRPr lang="en-US" sz="2200" smtClean="0"/>
          </a:p>
          <a:p>
            <a:pPr>
              <a:buFont typeface="Wingdings 2" pitchFamily="18" charset="2"/>
              <a:buNone/>
            </a:pPr>
            <a:endParaRPr lang="en-US" sz="2200" smtClean="0"/>
          </a:p>
          <a:p>
            <a:pPr>
              <a:buFont typeface="Wingdings 2" pitchFamily="18" charset="2"/>
              <a:buNone/>
            </a:pPr>
            <a:endParaRPr lang="en-US" sz="2200" smtClean="0"/>
          </a:p>
          <a:p>
            <a:pPr>
              <a:buFontTx/>
              <a:buChar char="-"/>
            </a:pPr>
            <a:endParaRPr lang="en-US" sz="2200" b="1" smtClean="0"/>
          </a:p>
          <a:p>
            <a:pPr>
              <a:buFont typeface="Wingdings 2" pitchFamily="18" charset="2"/>
              <a:buNone/>
            </a:pPr>
            <a:endParaRPr lang="en-US" sz="2200" smtClean="0"/>
          </a:p>
        </p:txBody>
      </p:sp>
      <p:graphicFrame>
        <p:nvGraphicFramePr>
          <p:cNvPr id="4" name="Table 3"/>
          <p:cNvGraphicFramePr>
            <a:graphicFrameLocks noGrp="1"/>
          </p:cNvGraphicFramePr>
          <p:nvPr/>
        </p:nvGraphicFramePr>
        <p:xfrm>
          <a:off x="152400" y="4699000"/>
          <a:ext cx="8869363" cy="2082800"/>
        </p:xfrm>
        <a:graphic>
          <a:graphicData uri="http://schemas.openxmlformats.org/drawingml/2006/table">
            <a:tbl>
              <a:tblPr firstRow="1" bandRow="1">
                <a:tableStyleId>{5C22544A-7EE6-4342-B048-85BDC9FD1C3A}</a:tableStyleId>
              </a:tblPr>
              <a:tblGrid>
                <a:gridCol w="2956560"/>
                <a:gridCol w="2956560"/>
                <a:gridCol w="2956560"/>
              </a:tblGrid>
              <a:tr h="370840">
                <a:tc>
                  <a:txBody>
                    <a:bodyPr/>
                    <a:lstStyle/>
                    <a:p>
                      <a:r>
                        <a:rPr lang="en-US" sz="2000" dirty="0" smtClean="0">
                          <a:solidFill>
                            <a:schemeClr val="tx1"/>
                          </a:solidFill>
                        </a:rPr>
                        <a:t>Types of Feldspar/ Properties</a:t>
                      </a:r>
                      <a:endParaRPr lang="en-US" sz="2000" dirty="0">
                        <a:solidFill>
                          <a:schemeClr val="tx1"/>
                        </a:solidFill>
                      </a:endParaRPr>
                    </a:p>
                  </a:txBody>
                  <a:tcPr/>
                </a:tc>
                <a:tc>
                  <a:txBody>
                    <a:bodyPr/>
                    <a:lstStyle/>
                    <a:p>
                      <a:pPr algn="ctr"/>
                      <a:r>
                        <a:rPr lang="en-US" sz="2000" dirty="0" smtClean="0">
                          <a:solidFill>
                            <a:schemeClr val="tx1"/>
                          </a:solidFill>
                        </a:rPr>
                        <a:t>K- Feldspar</a:t>
                      </a:r>
                    </a:p>
                    <a:p>
                      <a:pPr algn="ctr"/>
                      <a:r>
                        <a:rPr lang="en-US" sz="2000" dirty="0" smtClean="0">
                          <a:solidFill>
                            <a:schemeClr val="tx1"/>
                          </a:solidFill>
                        </a:rPr>
                        <a:t>(Orthoclase)</a:t>
                      </a:r>
                      <a:endParaRPr lang="en-US" sz="2000" dirty="0">
                        <a:solidFill>
                          <a:schemeClr val="tx1"/>
                        </a:solidFill>
                      </a:endParaRPr>
                    </a:p>
                  </a:txBody>
                  <a:tcPr/>
                </a:tc>
                <a:tc>
                  <a:txBody>
                    <a:bodyPr/>
                    <a:lstStyle/>
                    <a:p>
                      <a:pPr algn="ctr"/>
                      <a:r>
                        <a:rPr lang="en-US" sz="2000" dirty="0" smtClean="0">
                          <a:solidFill>
                            <a:schemeClr val="tx1"/>
                          </a:solidFill>
                        </a:rPr>
                        <a:t>Plagioclase Feldspar</a:t>
                      </a:r>
                      <a:endParaRPr lang="en-US" sz="2000" dirty="0">
                        <a:solidFill>
                          <a:schemeClr val="tx1"/>
                        </a:solidFill>
                      </a:endParaRPr>
                    </a:p>
                  </a:txBody>
                  <a:tcPr/>
                </a:tc>
              </a:tr>
              <a:tr h="370840">
                <a:tc>
                  <a:txBody>
                    <a:bodyPr/>
                    <a:lstStyle/>
                    <a:p>
                      <a:r>
                        <a:rPr lang="en-US" dirty="0" smtClean="0"/>
                        <a:t>Chemical</a:t>
                      </a:r>
                      <a:r>
                        <a:rPr lang="en-US" baseline="0" dirty="0" smtClean="0"/>
                        <a:t> comp.</a:t>
                      </a:r>
                      <a:endParaRPr lang="en-US" dirty="0"/>
                    </a:p>
                  </a:txBody>
                  <a:tcPr/>
                </a:tc>
                <a:tc>
                  <a:txBody>
                    <a:bodyPr/>
                    <a:lstStyle/>
                    <a:p>
                      <a:r>
                        <a:rPr lang="en-US" dirty="0" smtClean="0"/>
                        <a:t>Contains K</a:t>
                      </a:r>
                      <a:r>
                        <a:rPr lang="en-US" baseline="0" dirty="0" smtClean="0"/>
                        <a:t>   </a:t>
                      </a:r>
                      <a:endParaRPr lang="en-US" dirty="0"/>
                    </a:p>
                  </a:txBody>
                  <a:tcPr/>
                </a:tc>
                <a:tc>
                  <a:txBody>
                    <a:bodyPr/>
                    <a:lstStyle/>
                    <a:p>
                      <a:r>
                        <a:rPr lang="en-US" dirty="0" smtClean="0"/>
                        <a:t>Contains Na, Ca</a:t>
                      </a:r>
                      <a:endParaRPr lang="en-US" dirty="0"/>
                    </a:p>
                  </a:txBody>
                  <a:tcPr/>
                </a:tc>
              </a:tr>
              <a:tr h="370840">
                <a:tc>
                  <a:txBody>
                    <a:bodyPr/>
                    <a:lstStyle/>
                    <a:p>
                      <a:r>
                        <a:rPr lang="en-US" dirty="0" smtClean="0"/>
                        <a:t>Color</a:t>
                      </a:r>
                      <a:endParaRPr lang="en-US" dirty="0"/>
                    </a:p>
                  </a:txBody>
                  <a:tcPr/>
                </a:tc>
                <a:tc>
                  <a:txBody>
                    <a:bodyPr/>
                    <a:lstStyle/>
                    <a:p>
                      <a:r>
                        <a:rPr lang="en-US" dirty="0" smtClean="0"/>
                        <a:t>Light cream to salmon</a:t>
                      </a:r>
                      <a:r>
                        <a:rPr lang="en-US" baseline="0" dirty="0" smtClean="0"/>
                        <a:t> pink</a:t>
                      </a:r>
                      <a:endParaRPr lang="en-US" dirty="0"/>
                    </a:p>
                  </a:txBody>
                  <a:tcPr/>
                </a:tc>
                <a:tc>
                  <a:txBody>
                    <a:bodyPr/>
                    <a:lstStyle/>
                    <a:p>
                      <a:r>
                        <a:rPr lang="en-US" dirty="0" smtClean="0"/>
                        <a:t>White to medium grey</a:t>
                      </a:r>
                      <a:endParaRPr lang="en-US" dirty="0"/>
                    </a:p>
                  </a:txBody>
                  <a:tcPr/>
                </a:tc>
              </a:tr>
              <a:tr h="370840">
                <a:tc>
                  <a:txBody>
                    <a:bodyPr/>
                    <a:lstStyle/>
                    <a:p>
                      <a:r>
                        <a:rPr lang="en-US" dirty="0" smtClean="0"/>
                        <a:t>Striations  (multitude</a:t>
                      </a:r>
                      <a:r>
                        <a:rPr lang="en-US" baseline="0" dirty="0" smtClean="0"/>
                        <a:t> of parallel lines on cleavage)</a:t>
                      </a:r>
                      <a:endParaRPr lang="en-US" dirty="0"/>
                    </a:p>
                  </a:txBody>
                  <a:tcPr/>
                </a:tc>
                <a:tc>
                  <a:txBody>
                    <a:bodyPr/>
                    <a:lstStyle/>
                    <a:p>
                      <a:pPr algn="l"/>
                      <a:r>
                        <a:rPr lang="en-US" dirty="0" smtClean="0"/>
                        <a:t>NO</a:t>
                      </a:r>
                      <a:endParaRPr lang="en-US" dirty="0"/>
                    </a:p>
                  </a:txBody>
                  <a:tcPr/>
                </a:tc>
                <a:tc>
                  <a:txBody>
                    <a:bodyPr/>
                    <a:lstStyle/>
                    <a:p>
                      <a:pPr algn="l"/>
                      <a:r>
                        <a:rPr lang="en-US" dirty="0" smtClean="0"/>
                        <a:t>YES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143000"/>
          </a:xfrm>
        </p:spPr>
        <p:txBody>
          <a:bodyPr>
            <a:normAutofit fontScale="90000"/>
          </a:bodyPr>
          <a:lstStyle/>
          <a:p>
            <a:pPr fontAlgn="auto">
              <a:spcAft>
                <a:spcPts val="0"/>
              </a:spcAft>
              <a:defRPr/>
            </a:pPr>
            <a:r>
              <a:rPr lang="en-US" dirty="0" smtClean="0">
                <a:solidFill>
                  <a:schemeClr val="accent1">
                    <a:satMod val="150000"/>
                  </a:schemeClr>
                </a:solidFill>
                <a:latin typeface="Times New Roman" pitchFamily="18" charset="0"/>
                <a:cs typeface="Times New Roman" pitchFamily="18" charset="0"/>
              </a:rPr>
              <a:t>Minerals: Definition &amp; Characteristic</a:t>
            </a:r>
            <a:endParaRPr lang="en-US" dirty="0">
              <a:solidFill>
                <a:schemeClr val="accent1">
                  <a:satMod val="1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447800"/>
            <a:ext cx="8763000" cy="5181600"/>
          </a:xfrm>
        </p:spPr>
        <p:txBody>
          <a:bodyPr rtlCol="0">
            <a:noAutofit/>
          </a:bodyPr>
          <a:lstStyle/>
          <a:p>
            <a:pPr marL="438912" indent="-320040" fontAlgn="auto">
              <a:spcBef>
                <a:spcPts val="0"/>
              </a:spcBef>
              <a:spcAft>
                <a:spcPts val="0"/>
              </a:spcAft>
              <a:buFont typeface="Wingdings 2"/>
              <a:buChar char=""/>
              <a:defRPr/>
            </a:pPr>
            <a:r>
              <a:rPr lang="en-US" sz="2400" dirty="0" smtClean="0">
                <a:latin typeface="Cambria" pitchFamily="18" charset="0"/>
                <a:cs typeface="Times New Roman" pitchFamily="18" charset="0"/>
              </a:rPr>
              <a:t>The term “mineral” is used in different ways:</a:t>
            </a:r>
          </a:p>
          <a:p>
            <a:pPr marL="438912" indent="-320040" fontAlgn="auto">
              <a:spcBef>
                <a:spcPts val="0"/>
              </a:spcBef>
              <a:spcAft>
                <a:spcPts val="0"/>
              </a:spcAft>
              <a:buFontTx/>
              <a:buChar char="-"/>
              <a:defRPr/>
            </a:pPr>
            <a:r>
              <a:rPr lang="en-US" sz="2400" dirty="0" smtClean="0">
                <a:latin typeface="Cambria" pitchFamily="18" charset="0"/>
                <a:cs typeface="Times New Roman" pitchFamily="18" charset="0"/>
              </a:rPr>
              <a:t>In Sports &amp; Fitness: concerned with vitamins &amp; minerals.</a:t>
            </a:r>
          </a:p>
          <a:p>
            <a:pPr marL="438912" indent="-320040" fontAlgn="auto">
              <a:spcBef>
                <a:spcPts val="0"/>
              </a:spcBef>
              <a:spcAft>
                <a:spcPts val="0"/>
              </a:spcAft>
              <a:buFontTx/>
              <a:buChar char="-"/>
              <a:defRPr/>
            </a:pPr>
            <a:r>
              <a:rPr lang="en-US" sz="2400" dirty="0" smtClean="0">
                <a:latin typeface="Cambria" pitchFamily="18" charset="0"/>
                <a:cs typeface="Times New Roman" pitchFamily="18" charset="0"/>
              </a:rPr>
              <a:t>Mining Industry: minerals are anything extracted from the ground (ex: coal, iron ore, sand and gravel, etc.)</a:t>
            </a:r>
          </a:p>
          <a:p>
            <a:pPr marL="438912" indent="-320040" fontAlgn="auto">
              <a:spcBef>
                <a:spcPts val="0"/>
              </a:spcBef>
              <a:spcAft>
                <a:spcPts val="600"/>
              </a:spcAft>
              <a:buFontTx/>
              <a:buChar char="-"/>
              <a:defRPr/>
            </a:pPr>
            <a:r>
              <a:rPr lang="en-US" sz="2400" dirty="0" smtClean="0">
                <a:latin typeface="Cambria" pitchFamily="18" charset="0"/>
                <a:cs typeface="Times New Roman" pitchFamily="18" charset="0"/>
              </a:rPr>
              <a:t>The definition in</a:t>
            </a:r>
            <a:r>
              <a:rPr lang="en-US" sz="2400" b="1" dirty="0" smtClean="0">
                <a:solidFill>
                  <a:srgbClr val="FF0000"/>
                </a:solidFill>
                <a:latin typeface="Cambria" pitchFamily="18" charset="0"/>
                <a:cs typeface="Times New Roman" pitchFamily="18" charset="0"/>
              </a:rPr>
              <a:t> Geology</a:t>
            </a:r>
            <a:r>
              <a:rPr lang="en-US" sz="2400" dirty="0" smtClean="0">
                <a:latin typeface="Cambria" pitchFamily="18" charset="0"/>
                <a:cs typeface="Times New Roman" pitchFamily="18" charset="0"/>
              </a:rPr>
              <a:t>: </a:t>
            </a:r>
            <a:r>
              <a:rPr lang="en-US" sz="2400" b="1" i="1" dirty="0" smtClean="0">
                <a:latin typeface="Cambria" pitchFamily="18" charset="0"/>
                <a:cs typeface="Times New Roman" pitchFamily="18" charset="0"/>
              </a:rPr>
              <a:t>“Any naturally occurring inorganic solid that possesses an orderly crystalline structure and a definite chemical composition.”</a:t>
            </a:r>
          </a:p>
          <a:p>
            <a:pPr marL="438912" indent="-320040" fontAlgn="auto">
              <a:spcBef>
                <a:spcPts val="0"/>
              </a:spcBef>
              <a:spcAft>
                <a:spcPts val="0"/>
              </a:spcAft>
              <a:buFont typeface="Wingdings" pitchFamily="2" charset="2"/>
              <a:buChar char="§"/>
              <a:defRPr/>
            </a:pPr>
            <a:r>
              <a:rPr lang="en-US" sz="2400" b="1" u="sng" dirty="0" smtClean="0">
                <a:latin typeface="Cambria" pitchFamily="18" charset="0"/>
                <a:cs typeface="Times New Roman" pitchFamily="18" charset="0"/>
              </a:rPr>
              <a:t>Mineral Characteristics: </a:t>
            </a:r>
          </a:p>
          <a:p>
            <a:pPr marL="633222" indent="-514350" fontAlgn="auto">
              <a:spcBef>
                <a:spcPts val="0"/>
              </a:spcBef>
              <a:spcAft>
                <a:spcPts val="0"/>
              </a:spcAft>
              <a:buFont typeface="Wingdings 2"/>
              <a:buAutoNum type="arabicParenR"/>
              <a:defRPr/>
            </a:pPr>
            <a:r>
              <a:rPr lang="en-US" sz="2400" dirty="0" smtClean="0">
                <a:latin typeface="Cambria" pitchFamily="18" charset="0"/>
                <a:cs typeface="Times New Roman" pitchFamily="18" charset="0"/>
              </a:rPr>
              <a:t>Naturally Occurring.</a:t>
            </a:r>
          </a:p>
          <a:p>
            <a:pPr marL="633222" indent="-514350" fontAlgn="auto">
              <a:spcBef>
                <a:spcPts val="0"/>
              </a:spcBef>
              <a:spcAft>
                <a:spcPts val="0"/>
              </a:spcAft>
              <a:buFont typeface="Wingdings 2"/>
              <a:buAutoNum type="arabicParenR"/>
              <a:defRPr/>
            </a:pPr>
            <a:r>
              <a:rPr lang="en-US" sz="2400" dirty="0" smtClean="0">
                <a:latin typeface="Cambria" pitchFamily="18" charset="0"/>
                <a:cs typeface="Times New Roman" pitchFamily="18" charset="0"/>
              </a:rPr>
              <a:t>Solid Substances.</a:t>
            </a:r>
          </a:p>
          <a:p>
            <a:pPr marL="633222" indent="-514350" fontAlgn="auto">
              <a:spcBef>
                <a:spcPts val="0"/>
              </a:spcBef>
              <a:spcAft>
                <a:spcPts val="0"/>
              </a:spcAft>
              <a:buFont typeface="Wingdings 2"/>
              <a:buAutoNum type="arabicParenR"/>
              <a:defRPr/>
            </a:pPr>
            <a:r>
              <a:rPr lang="en-US" sz="2400" dirty="0" smtClean="0">
                <a:latin typeface="Cambria" pitchFamily="18" charset="0"/>
                <a:cs typeface="Times New Roman" pitchFamily="18" charset="0"/>
              </a:rPr>
              <a:t>Orderly Crystalline Structure</a:t>
            </a:r>
            <a:r>
              <a:rPr lang="en-US" sz="2000" dirty="0" smtClean="0">
                <a:latin typeface="Cambria" pitchFamily="18" charset="0"/>
                <a:cs typeface="Times New Roman" pitchFamily="18" charset="0"/>
              </a:rPr>
              <a:t>.</a:t>
            </a:r>
            <a:endParaRPr lang="en-US" sz="2400" dirty="0" smtClean="0">
              <a:latin typeface="Cambria" pitchFamily="18" charset="0"/>
              <a:cs typeface="Times New Roman" pitchFamily="18" charset="0"/>
            </a:endParaRPr>
          </a:p>
          <a:p>
            <a:pPr marL="633222" indent="-514350" fontAlgn="auto">
              <a:spcBef>
                <a:spcPts val="0"/>
              </a:spcBef>
              <a:spcAft>
                <a:spcPts val="0"/>
              </a:spcAft>
              <a:buFont typeface="Wingdings 2"/>
              <a:buAutoNum type="arabicParenR"/>
              <a:defRPr/>
            </a:pPr>
            <a:r>
              <a:rPr lang="en-US" sz="2400" dirty="0" smtClean="0">
                <a:latin typeface="Cambria" pitchFamily="18" charset="0"/>
                <a:cs typeface="Times New Roman" pitchFamily="18" charset="0"/>
              </a:rPr>
              <a:t>Definite Chemical Composition.</a:t>
            </a:r>
          </a:p>
          <a:p>
            <a:pPr marL="633222" indent="-514350" fontAlgn="auto">
              <a:spcBef>
                <a:spcPts val="0"/>
              </a:spcBef>
              <a:spcAft>
                <a:spcPts val="0"/>
              </a:spcAft>
              <a:buFont typeface="Wingdings 2"/>
              <a:buAutoNum type="arabicParenR"/>
              <a:defRPr/>
            </a:pPr>
            <a:r>
              <a:rPr lang="en-US" sz="2400" dirty="0" smtClean="0">
                <a:latin typeface="Cambria" pitchFamily="18" charset="0"/>
                <a:cs typeface="Times New Roman" pitchFamily="18" charset="0"/>
              </a:rPr>
              <a:t>Generally Inorganic.</a:t>
            </a:r>
          </a:p>
        </p:txBody>
      </p:sp>
      <p:pic>
        <p:nvPicPr>
          <p:cNvPr id="15363" name="Picture 3"/>
          <p:cNvPicPr>
            <a:picLocks noChangeAspect="1" noChangeArrowheads="1"/>
          </p:cNvPicPr>
          <p:nvPr/>
        </p:nvPicPr>
        <p:blipFill>
          <a:blip r:embed="rId2"/>
          <a:srcRect l="55270" t="28809" r="6076" b="15935"/>
          <a:stretch>
            <a:fillRect/>
          </a:stretch>
        </p:blipFill>
        <p:spPr bwMode="auto">
          <a:xfrm>
            <a:off x="5567363" y="4114800"/>
            <a:ext cx="3500437"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Silicate Groups: Light Silicates</a:t>
            </a:r>
            <a:endParaRPr lang="en-US" dirty="0">
              <a:solidFill>
                <a:schemeClr val="accent1">
                  <a:satMod val="150000"/>
                </a:schemeClr>
              </a:solidFill>
            </a:endParaRPr>
          </a:p>
        </p:txBody>
      </p:sp>
      <p:sp>
        <p:nvSpPr>
          <p:cNvPr id="3" name="Content Placeholder 2"/>
          <p:cNvSpPr>
            <a:spLocks noGrp="1"/>
          </p:cNvSpPr>
          <p:nvPr>
            <p:ph idx="1"/>
          </p:nvPr>
        </p:nvSpPr>
        <p:spPr>
          <a:xfrm>
            <a:off x="0" y="1447800"/>
            <a:ext cx="9144000" cy="3276600"/>
          </a:xfrm>
        </p:spPr>
        <p:txBody>
          <a:bodyPr rtlCol="0">
            <a:noAutofit/>
          </a:bodyPr>
          <a:lstStyle/>
          <a:p>
            <a:pPr marL="633222" indent="-514350" fontAlgn="auto">
              <a:spcBef>
                <a:spcPts val="0"/>
              </a:spcBef>
              <a:spcAft>
                <a:spcPts val="600"/>
              </a:spcAft>
              <a:buFont typeface="Wingdings 2"/>
              <a:buNone/>
              <a:defRPr/>
            </a:pPr>
            <a:r>
              <a:rPr lang="en-US" sz="2230" b="1" dirty="0" smtClean="0">
                <a:solidFill>
                  <a:srgbClr val="0070C0"/>
                </a:solidFill>
              </a:rPr>
              <a:t>The Light Silicates “non-ferromagnesian” (continued):</a:t>
            </a:r>
            <a:endParaRPr lang="en-US" sz="2230" dirty="0" smtClean="0"/>
          </a:p>
          <a:p>
            <a:pPr marL="633222" indent="-514350" fontAlgn="auto">
              <a:spcBef>
                <a:spcPts val="0"/>
              </a:spcBef>
              <a:spcAft>
                <a:spcPts val="0"/>
              </a:spcAft>
              <a:buFontTx/>
              <a:buChar char="-"/>
              <a:defRPr/>
            </a:pPr>
            <a:r>
              <a:rPr lang="en-US" sz="2230" b="1" dirty="0" smtClean="0">
                <a:solidFill>
                  <a:schemeClr val="accent1">
                    <a:satMod val="150000"/>
                  </a:schemeClr>
                </a:solidFill>
                <a:latin typeface="+mj-lt"/>
                <a:ea typeface="+mj-ea"/>
                <a:cs typeface="+mj-cs"/>
              </a:rPr>
              <a:t>Quartz: </a:t>
            </a:r>
            <a:r>
              <a:rPr lang="en-US" sz="2400" dirty="0" smtClean="0"/>
              <a:t>Entirely made of SiO2, hence called “silica”. It is hard (7 on </a:t>
            </a:r>
            <a:r>
              <a:rPr lang="en-US" sz="2400" dirty="0" err="1" smtClean="0"/>
              <a:t>Mohs</a:t>
            </a:r>
            <a:r>
              <a:rPr lang="en-US" sz="2400" dirty="0" smtClean="0"/>
              <a:t> scale), so it is resistant to weathering. Its has no cleavage, but rather when broken goes through </a:t>
            </a:r>
            <a:r>
              <a:rPr lang="en-US" sz="2400" dirty="0" err="1" smtClean="0"/>
              <a:t>conchoidal</a:t>
            </a:r>
            <a:r>
              <a:rPr lang="en-US" sz="2400" dirty="0" smtClean="0"/>
              <a:t> fracture.</a:t>
            </a:r>
          </a:p>
          <a:p>
            <a:pPr marL="633222" indent="-514350" fontAlgn="auto">
              <a:spcBef>
                <a:spcPts val="0"/>
              </a:spcBef>
              <a:spcAft>
                <a:spcPts val="0"/>
              </a:spcAft>
              <a:buFont typeface="Wingdings 2"/>
              <a:buNone/>
              <a:defRPr/>
            </a:pPr>
            <a:r>
              <a:rPr lang="en-US" sz="2400" dirty="0" smtClean="0"/>
              <a:t>	When pure &amp; without </a:t>
            </a:r>
            <a:r>
              <a:rPr lang="en-US" sz="2400" dirty="0" err="1" smtClean="0"/>
              <a:t>interferance</a:t>
            </a:r>
            <a:r>
              <a:rPr lang="en-US" sz="2400" dirty="0" smtClean="0"/>
              <a:t>, quartz forms hexagonal crystals with pyramid- shaped ends.</a:t>
            </a:r>
          </a:p>
          <a:p>
            <a:pPr marL="633222" indent="-514350" fontAlgn="auto">
              <a:spcBef>
                <a:spcPts val="0"/>
              </a:spcBef>
              <a:spcAft>
                <a:spcPts val="0"/>
              </a:spcAft>
              <a:buFontTx/>
              <a:buChar char="-"/>
              <a:defRPr/>
            </a:pPr>
            <a:r>
              <a:rPr lang="en-US" sz="2230" b="1" dirty="0" smtClean="0">
                <a:solidFill>
                  <a:schemeClr val="accent1">
                    <a:satMod val="150000"/>
                  </a:schemeClr>
                </a:solidFill>
              </a:rPr>
              <a:t>Muscovite: </a:t>
            </a:r>
            <a:r>
              <a:rPr lang="en-US" sz="2400" dirty="0" smtClean="0"/>
              <a:t>A common member of the mica family. Has a light color and is pearly in luster. It is very shiny so it can be identified by the sparkle it gives to rocks (like glitter).</a:t>
            </a:r>
          </a:p>
          <a:p>
            <a:pPr marL="633222" indent="-514350" fontAlgn="auto">
              <a:spcBef>
                <a:spcPts val="0"/>
              </a:spcBef>
              <a:spcAft>
                <a:spcPts val="0"/>
              </a:spcAft>
              <a:buFontTx/>
              <a:buChar char="-"/>
              <a:defRPr/>
            </a:pPr>
            <a:r>
              <a:rPr lang="en-US" sz="2400" b="1" dirty="0" smtClean="0"/>
              <a:t>Clay Minerals: </a:t>
            </a:r>
            <a:r>
              <a:rPr lang="en-US" sz="2400" dirty="0" smtClean="0"/>
              <a:t>A range of complex minerals, </a:t>
            </a:r>
          </a:p>
          <a:p>
            <a:pPr marL="633222" indent="-514350" fontAlgn="auto">
              <a:spcBef>
                <a:spcPts val="0"/>
              </a:spcBef>
              <a:spcAft>
                <a:spcPts val="0"/>
              </a:spcAft>
              <a:buFont typeface="Wingdings 2"/>
              <a:buNone/>
              <a:defRPr/>
            </a:pPr>
            <a:r>
              <a:rPr lang="en-US" sz="2400" dirty="0" smtClean="0"/>
              <a:t>	like mica, that have sheet </a:t>
            </a:r>
            <a:r>
              <a:rPr lang="en-US" sz="2400" dirty="0" err="1" smtClean="0"/>
              <a:t>stuctures</a:t>
            </a:r>
            <a:r>
              <a:rPr lang="en-US" sz="2400" dirty="0" smtClean="0"/>
              <a:t>.</a:t>
            </a:r>
          </a:p>
          <a:p>
            <a:pPr marL="633222" indent="-514350" fontAlgn="auto">
              <a:spcBef>
                <a:spcPts val="0"/>
              </a:spcBef>
              <a:spcAft>
                <a:spcPts val="0"/>
              </a:spcAft>
              <a:buFont typeface="Wingdings 2"/>
              <a:buNone/>
              <a:defRPr/>
            </a:pPr>
            <a:r>
              <a:rPr lang="en-US" sz="2400" dirty="0" smtClean="0"/>
              <a:t>	Unlike other common silicates, they form</a:t>
            </a:r>
          </a:p>
          <a:p>
            <a:pPr marL="633222" indent="-514350" fontAlgn="auto">
              <a:spcBef>
                <a:spcPts val="0"/>
              </a:spcBef>
              <a:spcAft>
                <a:spcPts val="0"/>
              </a:spcAft>
              <a:buFont typeface="Wingdings 2"/>
              <a:buNone/>
              <a:defRPr/>
            </a:pPr>
            <a:r>
              <a:rPr lang="en-US" sz="2400" dirty="0" smtClean="0"/>
              <a:t>	on the surface as a result of chemical </a:t>
            </a:r>
          </a:p>
          <a:p>
            <a:pPr marL="633222" indent="-514350" fontAlgn="auto">
              <a:spcBef>
                <a:spcPts val="0"/>
              </a:spcBef>
              <a:spcAft>
                <a:spcPts val="0"/>
              </a:spcAft>
              <a:buFont typeface="Wingdings 2"/>
              <a:buNone/>
              <a:defRPr/>
            </a:pPr>
            <a:r>
              <a:rPr lang="en-US" sz="2400" dirty="0" smtClean="0"/>
              <a:t>	weathering (making up a large % of soil).  </a:t>
            </a:r>
          </a:p>
          <a:p>
            <a:pPr marL="633222" indent="-514350" fontAlgn="auto">
              <a:spcBef>
                <a:spcPts val="0"/>
              </a:spcBef>
              <a:spcAft>
                <a:spcPts val="0"/>
              </a:spcAft>
              <a:buFontTx/>
              <a:buChar char="-"/>
              <a:defRPr/>
            </a:pPr>
            <a:endParaRPr lang="en-US" sz="2400" dirty="0" smtClean="0"/>
          </a:p>
          <a:p>
            <a:pPr marL="633222" indent="-514350" fontAlgn="auto">
              <a:spcBef>
                <a:spcPts val="0"/>
              </a:spcBef>
              <a:spcAft>
                <a:spcPts val="0"/>
              </a:spcAft>
              <a:buFontTx/>
              <a:buChar char="-"/>
              <a:defRPr/>
            </a:pPr>
            <a:endParaRPr lang="en-US" sz="2230" b="1" dirty="0" smtClean="0">
              <a:latin typeface="+mj-lt"/>
              <a:ea typeface="+mj-ea"/>
              <a:cs typeface="+mj-cs"/>
            </a:endParaRPr>
          </a:p>
          <a:p>
            <a:pPr marL="633222" indent="-514350" fontAlgn="auto">
              <a:spcBef>
                <a:spcPts val="0"/>
              </a:spcBef>
              <a:spcAft>
                <a:spcPts val="0"/>
              </a:spcAft>
              <a:buFont typeface="Wingdings 2"/>
              <a:buNone/>
              <a:defRPr/>
            </a:pPr>
            <a:endParaRPr lang="en-US" sz="2230" dirty="0"/>
          </a:p>
        </p:txBody>
      </p:sp>
      <p:pic>
        <p:nvPicPr>
          <p:cNvPr id="43011" name="Picture 2" descr="Image result"/>
          <p:cNvPicPr>
            <a:picLocks noChangeAspect="1" noChangeArrowheads="1"/>
          </p:cNvPicPr>
          <p:nvPr/>
        </p:nvPicPr>
        <p:blipFill>
          <a:blip r:embed="rId2"/>
          <a:srcRect/>
          <a:stretch>
            <a:fillRect/>
          </a:stretch>
        </p:blipFill>
        <p:spPr bwMode="auto">
          <a:xfrm>
            <a:off x="6235700" y="4664075"/>
            <a:ext cx="2908300" cy="2179638"/>
          </a:xfrm>
          <a:prstGeom prst="rect">
            <a:avLst/>
          </a:prstGeom>
          <a:noFill/>
          <a:ln w="9525">
            <a:noFill/>
            <a:miter lim="800000"/>
            <a:headEnd/>
            <a:tailEnd/>
          </a:ln>
        </p:spPr>
      </p:pic>
      <p:sp>
        <p:nvSpPr>
          <p:cNvPr id="43012" name="TextBox 6"/>
          <p:cNvSpPr txBox="1">
            <a:spLocks noChangeArrowheads="1"/>
          </p:cNvSpPr>
          <p:nvPr/>
        </p:nvSpPr>
        <p:spPr bwMode="auto">
          <a:xfrm>
            <a:off x="6151563" y="6477000"/>
            <a:ext cx="1204912" cy="369888"/>
          </a:xfrm>
          <a:prstGeom prst="rect">
            <a:avLst/>
          </a:prstGeom>
          <a:noFill/>
          <a:ln w="9525">
            <a:noFill/>
            <a:miter lim="800000"/>
            <a:headEnd/>
            <a:tailEnd/>
          </a:ln>
        </p:spPr>
        <p:txBody>
          <a:bodyPr wrap="none">
            <a:spAutoFit/>
          </a:bodyPr>
          <a:lstStyle/>
          <a:p>
            <a:r>
              <a:rPr lang="en-US" b="1">
                <a:latin typeface="Corbel" pitchFamily="34" charset="0"/>
              </a:rPr>
              <a:t>Muscovite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Silicate Groups: Heavy Silicates</a:t>
            </a:r>
            <a:endParaRPr lang="en-US" dirty="0">
              <a:solidFill>
                <a:schemeClr val="accent1">
                  <a:satMod val="150000"/>
                </a:schemeClr>
              </a:solidFill>
            </a:endParaRPr>
          </a:p>
        </p:txBody>
      </p:sp>
      <p:sp>
        <p:nvSpPr>
          <p:cNvPr id="3" name="Content Placeholder 2"/>
          <p:cNvSpPr>
            <a:spLocks noGrp="1"/>
          </p:cNvSpPr>
          <p:nvPr>
            <p:ph idx="1"/>
          </p:nvPr>
        </p:nvSpPr>
        <p:spPr>
          <a:xfrm>
            <a:off x="228600" y="1524000"/>
            <a:ext cx="8915400" cy="5334000"/>
          </a:xfrm>
        </p:spPr>
        <p:txBody>
          <a:bodyPr rtlCol="0">
            <a:normAutofit fontScale="92500" lnSpcReduction="20000"/>
          </a:bodyPr>
          <a:lstStyle/>
          <a:p>
            <a:pPr marL="438912" indent="-320040" fontAlgn="auto">
              <a:spcBef>
                <a:spcPts val="0"/>
              </a:spcBef>
              <a:spcAft>
                <a:spcPts val="0"/>
              </a:spcAft>
              <a:buFont typeface="Wingdings 2"/>
              <a:buNone/>
              <a:defRPr/>
            </a:pPr>
            <a:r>
              <a:rPr lang="en-US" b="1" dirty="0" smtClean="0">
                <a:solidFill>
                  <a:srgbClr val="0070C0"/>
                </a:solidFill>
              </a:rPr>
              <a:t>B) The Dark Silicates “ferromagnesian”</a:t>
            </a:r>
            <a:r>
              <a:rPr lang="en-US" dirty="0" smtClean="0"/>
              <a:t>:</a:t>
            </a:r>
          </a:p>
          <a:p>
            <a:pPr marL="438912" indent="-320040" fontAlgn="auto">
              <a:spcBef>
                <a:spcPts val="0"/>
              </a:spcBef>
              <a:spcAft>
                <a:spcPts val="0"/>
              </a:spcAft>
              <a:buFont typeface="Wingdings 2"/>
              <a:buNone/>
              <a:defRPr/>
            </a:pPr>
            <a:r>
              <a:rPr lang="en-US" dirty="0" smtClean="0"/>
              <a:t>	As the name implies, they are dark and they contain iron “</a:t>
            </a:r>
            <a:r>
              <a:rPr lang="en-US" dirty="0" err="1" smtClean="0"/>
              <a:t>ferro</a:t>
            </a:r>
            <a:r>
              <a:rPr lang="en-US" dirty="0" smtClean="0"/>
              <a:t>” &amp; magnesium “</a:t>
            </a:r>
            <a:r>
              <a:rPr lang="en-US" dirty="0" err="1" smtClean="0"/>
              <a:t>magnesian</a:t>
            </a:r>
            <a:r>
              <a:rPr lang="en-US" dirty="0" smtClean="0"/>
              <a:t>” in their structure. This makes them heavy, with a specific gravity of 3.2-3.6.</a:t>
            </a:r>
          </a:p>
          <a:p>
            <a:pPr marL="438912" indent="-320040" fontAlgn="auto">
              <a:spcBef>
                <a:spcPts val="0"/>
              </a:spcBef>
              <a:spcAft>
                <a:spcPts val="0"/>
              </a:spcAft>
              <a:buFontTx/>
              <a:buChar char="-"/>
              <a:defRPr/>
            </a:pPr>
            <a:r>
              <a:rPr lang="en-US" b="1" dirty="0" smtClean="0">
                <a:solidFill>
                  <a:schemeClr val="accent1">
                    <a:satMod val="150000"/>
                  </a:schemeClr>
                </a:solidFill>
              </a:rPr>
              <a:t>Olivine Group: </a:t>
            </a:r>
            <a:r>
              <a:rPr lang="en-US" dirty="0" smtClean="0"/>
              <a:t>A family of high-temp. silicate minerals that are black to olive green in color and typically forms small granular crystals. Has a glassy luster, </a:t>
            </a:r>
            <a:r>
              <a:rPr lang="en-US" dirty="0" err="1" smtClean="0"/>
              <a:t>conchoidal</a:t>
            </a:r>
            <a:r>
              <a:rPr lang="en-US" dirty="0" smtClean="0"/>
              <a:t> fractures (single </a:t>
            </a:r>
            <a:r>
              <a:rPr lang="en-US" dirty="0" err="1" smtClean="0"/>
              <a:t>tertrahedron</a:t>
            </a:r>
            <a:r>
              <a:rPr lang="en-US" dirty="0" smtClean="0"/>
              <a:t>).</a:t>
            </a:r>
          </a:p>
          <a:p>
            <a:pPr marL="438912" indent="-320040" fontAlgn="auto">
              <a:spcBef>
                <a:spcPts val="0"/>
              </a:spcBef>
              <a:spcAft>
                <a:spcPts val="0"/>
              </a:spcAft>
              <a:buFontTx/>
              <a:buChar char="-"/>
              <a:defRPr/>
            </a:pPr>
            <a:r>
              <a:rPr lang="en-US" b="1" dirty="0" smtClean="0">
                <a:solidFill>
                  <a:schemeClr val="accent1">
                    <a:satMod val="150000"/>
                  </a:schemeClr>
                </a:solidFill>
              </a:rPr>
              <a:t>Pyroxene Group: </a:t>
            </a:r>
            <a:r>
              <a:rPr lang="en-US" dirty="0" smtClean="0"/>
              <a:t>Most common member is </a:t>
            </a:r>
            <a:r>
              <a:rPr lang="en-US" dirty="0" err="1" smtClean="0"/>
              <a:t>Augite</a:t>
            </a:r>
            <a:r>
              <a:rPr lang="en-US" dirty="0" smtClean="0"/>
              <a:t>, a black mineral with 2 cleavage planes  meeting at nearly 90 degrees (single chain). </a:t>
            </a:r>
          </a:p>
          <a:p>
            <a:pPr marL="438912" indent="-320040" fontAlgn="auto">
              <a:spcBef>
                <a:spcPts val="0"/>
              </a:spcBef>
              <a:spcAft>
                <a:spcPts val="0"/>
              </a:spcAft>
              <a:buFont typeface="Wingdings 2"/>
              <a:buNone/>
              <a:defRPr/>
            </a:pPr>
            <a:r>
              <a:rPr lang="en-US" dirty="0" smtClean="0"/>
              <a:t>	It is the dominant mineral in basalt. </a:t>
            </a:r>
          </a:p>
          <a:p>
            <a:pPr marL="438912" indent="-320040" fontAlgn="auto">
              <a:spcBef>
                <a:spcPts val="0"/>
              </a:spcBef>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Silicate Groups: Heavy Silicates</a:t>
            </a:r>
            <a:endParaRPr lang="en-US" dirty="0">
              <a:solidFill>
                <a:schemeClr val="accent1">
                  <a:satMod val="150000"/>
                </a:schemeClr>
              </a:solidFill>
            </a:endParaRPr>
          </a:p>
        </p:txBody>
      </p:sp>
      <p:sp>
        <p:nvSpPr>
          <p:cNvPr id="3" name="Content Placeholder 2"/>
          <p:cNvSpPr>
            <a:spLocks noGrp="1"/>
          </p:cNvSpPr>
          <p:nvPr>
            <p:ph idx="1"/>
          </p:nvPr>
        </p:nvSpPr>
        <p:spPr>
          <a:xfrm>
            <a:off x="228600" y="1524000"/>
            <a:ext cx="8915400" cy="5334000"/>
          </a:xfrm>
        </p:spPr>
        <p:txBody>
          <a:bodyPr rtlCol="0">
            <a:normAutofit/>
          </a:bodyPr>
          <a:lstStyle/>
          <a:p>
            <a:pPr marL="438912" indent="-320040" fontAlgn="auto">
              <a:spcBef>
                <a:spcPts val="0"/>
              </a:spcBef>
              <a:spcAft>
                <a:spcPts val="0"/>
              </a:spcAft>
              <a:buFont typeface="Wingdings 2"/>
              <a:buNone/>
              <a:defRPr/>
            </a:pPr>
            <a:r>
              <a:rPr lang="en-US" b="1" dirty="0" smtClean="0">
                <a:solidFill>
                  <a:srgbClr val="0070C0"/>
                </a:solidFill>
              </a:rPr>
              <a:t>B) The Dark Silicates “ferromagnesian” (</a:t>
            </a:r>
            <a:r>
              <a:rPr lang="en-US" b="1" dirty="0" err="1" smtClean="0">
                <a:solidFill>
                  <a:srgbClr val="0070C0"/>
                </a:solidFill>
              </a:rPr>
              <a:t>contined</a:t>
            </a:r>
            <a:r>
              <a:rPr lang="en-US" b="1" dirty="0" smtClean="0">
                <a:solidFill>
                  <a:srgbClr val="0070C0"/>
                </a:solidFill>
              </a:rPr>
              <a:t>)</a:t>
            </a:r>
            <a:r>
              <a:rPr lang="en-US" dirty="0" smtClean="0"/>
              <a:t>:</a:t>
            </a:r>
          </a:p>
          <a:p>
            <a:pPr marL="438912" indent="-320040" fontAlgn="auto">
              <a:spcBef>
                <a:spcPts val="0"/>
              </a:spcBef>
              <a:spcAft>
                <a:spcPts val="0"/>
              </a:spcAft>
              <a:buFontTx/>
              <a:buChar char="-"/>
              <a:defRPr/>
            </a:pPr>
            <a:r>
              <a:rPr lang="en-US" b="1" dirty="0" smtClean="0">
                <a:solidFill>
                  <a:schemeClr val="accent1">
                    <a:satMod val="150000"/>
                  </a:schemeClr>
                </a:solidFill>
              </a:rPr>
              <a:t>Amphibole Group: </a:t>
            </a:r>
            <a:r>
              <a:rPr lang="en-US" sz="3000" dirty="0" smtClean="0"/>
              <a:t>Hornblende is the most common member, which is dark green to black, has 2 cleavage planes at 60 &amp; 120 degrees, has similar appearance to </a:t>
            </a:r>
            <a:r>
              <a:rPr lang="en-US" sz="3000" dirty="0" err="1" smtClean="0"/>
              <a:t>Augite</a:t>
            </a:r>
            <a:r>
              <a:rPr lang="en-US" sz="3000" dirty="0" smtClean="0"/>
              <a:t>, &amp; is found in igneous rocks.</a:t>
            </a:r>
          </a:p>
          <a:p>
            <a:pPr marL="438912" indent="-320040" fontAlgn="auto">
              <a:spcBef>
                <a:spcPts val="0"/>
              </a:spcBef>
              <a:spcAft>
                <a:spcPts val="0"/>
              </a:spcAft>
              <a:buFontTx/>
              <a:buChar char="-"/>
              <a:defRPr/>
            </a:pPr>
            <a:r>
              <a:rPr lang="en-US" b="1" dirty="0" err="1" smtClean="0">
                <a:solidFill>
                  <a:schemeClr val="accent1">
                    <a:satMod val="150000"/>
                  </a:schemeClr>
                </a:solidFill>
              </a:rPr>
              <a:t>Biotite</a:t>
            </a:r>
            <a:r>
              <a:rPr lang="en-US" b="1" dirty="0" smtClean="0">
                <a:solidFill>
                  <a:schemeClr val="accent1">
                    <a:satMod val="150000"/>
                  </a:schemeClr>
                </a:solidFill>
              </a:rPr>
              <a:t>: </a:t>
            </a:r>
            <a:r>
              <a:rPr lang="en-US" sz="3000" dirty="0" smtClean="0"/>
              <a:t>A dark iron-rich member of the mica. It has a sheet structure that gives it an excellent cleavage in one direction. Its dark shiny appearance help distinguish it from other dark silicates. It is common in igneous rocks like granite.</a:t>
            </a:r>
          </a:p>
          <a:p>
            <a:pPr marL="438912" indent="-320040" fontAlgn="auto">
              <a:spcBef>
                <a:spcPts val="0"/>
              </a:spcBef>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Important Non-Silicate Minerals</a:t>
            </a:r>
            <a:endParaRPr lang="en-US" dirty="0">
              <a:solidFill>
                <a:schemeClr val="accent1">
                  <a:satMod val="150000"/>
                </a:schemeClr>
              </a:solidFill>
            </a:endParaRPr>
          </a:p>
        </p:txBody>
      </p:sp>
      <p:sp>
        <p:nvSpPr>
          <p:cNvPr id="3" name="Content Placeholder 2"/>
          <p:cNvSpPr>
            <a:spLocks noGrp="1"/>
          </p:cNvSpPr>
          <p:nvPr>
            <p:ph idx="1"/>
          </p:nvPr>
        </p:nvSpPr>
        <p:spPr>
          <a:xfrm>
            <a:off x="0" y="1524000"/>
            <a:ext cx="8686800" cy="5181600"/>
          </a:xfrm>
        </p:spPr>
        <p:txBody>
          <a:bodyPr rtlCol="0">
            <a:normAutofit fontScale="85000" lnSpcReduction="20000"/>
          </a:bodyPr>
          <a:lstStyle/>
          <a:p>
            <a:pPr marL="438912" indent="-320040" fontAlgn="auto">
              <a:spcBef>
                <a:spcPts val="0"/>
              </a:spcBef>
              <a:spcAft>
                <a:spcPts val="0"/>
              </a:spcAft>
              <a:buFont typeface="Wingdings 2"/>
              <a:buChar char=""/>
              <a:defRPr/>
            </a:pPr>
            <a:r>
              <a:rPr lang="en-US" b="1" u="sng" dirty="0" smtClean="0">
                <a:latin typeface="Cambria" pitchFamily="18" charset="0"/>
              </a:rPr>
              <a:t>Carbonates:</a:t>
            </a:r>
          </a:p>
          <a:p>
            <a:pPr marL="438912" indent="-320040" fontAlgn="auto">
              <a:spcBef>
                <a:spcPts val="0"/>
              </a:spcBef>
              <a:spcAft>
                <a:spcPts val="0"/>
              </a:spcAft>
              <a:buFont typeface="Wingdings 2"/>
              <a:buNone/>
              <a:defRPr/>
            </a:pPr>
            <a:r>
              <a:rPr lang="en-US" dirty="0" smtClean="0">
                <a:latin typeface="Cambria" pitchFamily="18" charset="0"/>
              </a:rPr>
              <a:t>Composed of the carbonate ion (CO3¯²).</a:t>
            </a:r>
          </a:p>
          <a:p>
            <a:pPr marL="438912" indent="-320040" fontAlgn="auto">
              <a:spcBef>
                <a:spcPts val="0"/>
              </a:spcBef>
              <a:spcAft>
                <a:spcPts val="0"/>
              </a:spcAft>
              <a:buFont typeface="Wingdings 2"/>
              <a:buNone/>
              <a:defRPr/>
            </a:pPr>
            <a:r>
              <a:rPr lang="en-US" dirty="0" smtClean="0">
                <a:latin typeface="Cambria" pitchFamily="18" charset="0"/>
              </a:rPr>
              <a:t>The two most common carbonates are </a:t>
            </a:r>
            <a:r>
              <a:rPr lang="en-US" b="1" dirty="0" smtClean="0">
                <a:solidFill>
                  <a:srgbClr val="0070C0"/>
                </a:solidFill>
                <a:latin typeface="Cambria" pitchFamily="18" charset="0"/>
              </a:rPr>
              <a:t>calcite</a:t>
            </a:r>
            <a:r>
              <a:rPr lang="en-US" dirty="0" smtClean="0">
                <a:latin typeface="Cambria" pitchFamily="18" charset="0"/>
              </a:rPr>
              <a:t> </a:t>
            </a:r>
            <a:r>
              <a:rPr lang="en-US" b="1" dirty="0" smtClean="0">
                <a:solidFill>
                  <a:srgbClr val="0070C0"/>
                </a:solidFill>
                <a:latin typeface="Cambria" pitchFamily="18" charset="0"/>
              </a:rPr>
              <a:t>(CaCO3) </a:t>
            </a:r>
            <a:r>
              <a:rPr lang="en-US" dirty="0" smtClean="0">
                <a:latin typeface="Cambria" pitchFamily="18" charset="0"/>
              </a:rPr>
              <a:t>and </a:t>
            </a:r>
            <a:r>
              <a:rPr lang="en-US" b="1" dirty="0" smtClean="0">
                <a:solidFill>
                  <a:srgbClr val="0070C0"/>
                </a:solidFill>
                <a:latin typeface="Cambria" pitchFamily="18" charset="0"/>
              </a:rPr>
              <a:t>dolomite (</a:t>
            </a:r>
            <a:r>
              <a:rPr lang="en-US" b="1" dirty="0" err="1" smtClean="0">
                <a:solidFill>
                  <a:srgbClr val="0070C0"/>
                </a:solidFill>
                <a:latin typeface="Cambria" pitchFamily="18" charset="0"/>
              </a:rPr>
              <a:t>CaMg</a:t>
            </a:r>
            <a:r>
              <a:rPr lang="en-US" b="1" dirty="0" smtClean="0">
                <a:solidFill>
                  <a:srgbClr val="0070C0"/>
                </a:solidFill>
                <a:latin typeface="Cambria" pitchFamily="18" charset="0"/>
              </a:rPr>
              <a:t>(CO3)2)</a:t>
            </a:r>
            <a:r>
              <a:rPr lang="en-US" dirty="0" smtClean="0">
                <a:latin typeface="Cambria" pitchFamily="18" charset="0"/>
              </a:rPr>
              <a:t>. They both have glassy luster &amp; a hardness of 3-4.</a:t>
            </a:r>
          </a:p>
          <a:p>
            <a:pPr marL="438912" indent="-320040" fontAlgn="auto">
              <a:spcBef>
                <a:spcPts val="0"/>
              </a:spcBef>
              <a:spcAft>
                <a:spcPts val="0"/>
              </a:spcAft>
              <a:buFont typeface="Wingdings 2"/>
              <a:buNone/>
              <a:defRPr/>
            </a:pPr>
            <a:r>
              <a:rPr lang="en-US" dirty="0" smtClean="0">
                <a:latin typeface="Cambria" pitchFamily="18" charset="0"/>
              </a:rPr>
              <a:t>They are hard to tell apart, but a way is to use dilute hydrochloric acid; calcite reacts very quickly (fizzes!) while dolomite reacts much slower.</a:t>
            </a:r>
          </a:p>
          <a:p>
            <a:pPr marL="438912" indent="-320040" fontAlgn="auto">
              <a:spcBef>
                <a:spcPts val="0"/>
              </a:spcBef>
              <a:spcAft>
                <a:spcPts val="0"/>
              </a:spcAft>
              <a:buFont typeface="Wingdings 2"/>
              <a:buNone/>
              <a:defRPr/>
            </a:pPr>
            <a:r>
              <a:rPr lang="en-US" dirty="0" smtClean="0">
                <a:latin typeface="Cambria" pitchFamily="18" charset="0"/>
              </a:rPr>
              <a:t>When they are the dominant mineral, calcite forms the rock </a:t>
            </a:r>
            <a:r>
              <a:rPr lang="en-US" b="1" dirty="0" smtClean="0">
                <a:solidFill>
                  <a:srgbClr val="0070C0"/>
                </a:solidFill>
                <a:latin typeface="Cambria" pitchFamily="18" charset="0"/>
              </a:rPr>
              <a:t>“limestone” </a:t>
            </a:r>
            <a:r>
              <a:rPr lang="en-US" dirty="0" smtClean="0">
                <a:latin typeface="Cambria" pitchFamily="18" charset="0"/>
              </a:rPr>
              <a:t>and dolomite </a:t>
            </a:r>
            <a:r>
              <a:rPr lang="en-US" b="1" dirty="0" smtClean="0">
                <a:solidFill>
                  <a:srgbClr val="0070C0"/>
                </a:solidFill>
                <a:latin typeface="Cambria" pitchFamily="18" charset="0"/>
              </a:rPr>
              <a:t>“</a:t>
            </a:r>
            <a:r>
              <a:rPr lang="en-US" b="1" dirty="0" err="1" smtClean="0">
                <a:solidFill>
                  <a:srgbClr val="0070C0"/>
                </a:solidFill>
                <a:latin typeface="Cambria" pitchFamily="18" charset="0"/>
              </a:rPr>
              <a:t>dolostone</a:t>
            </a:r>
            <a:r>
              <a:rPr lang="en-US" b="1" dirty="0" smtClean="0">
                <a:solidFill>
                  <a:srgbClr val="0070C0"/>
                </a:solidFill>
                <a:latin typeface="Cambria" pitchFamily="18" charset="0"/>
              </a:rPr>
              <a:t>”, </a:t>
            </a:r>
            <a:r>
              <a:rPr lang="en-US" dirty="0" smtClean="0">
                <a:latin typeface="Cambria" pitchFamily="18" charset="0"/>
              </a:rPr>
              <a:t>two very common sedimentary rocks.</a:t>
            </a:r>
          </a:p>
          <a:p>
            <a:pPr marL="438912" indent="-320040" fontAlgn="auto">
              <a:spcBef>
                <a:spcPts val="0"/>
              </a:spcBef>
              <a:spcAft>
                <a:spcPts val="0"/>
              </a:spcAft>
              <a:buFont typeface="Wingdings 2"/>
              <a:buNone/>
              <a:defRPr/>
            </a:pPr>
            <a:r>
              <a:rPr lang="en-US" dirty="0" smtClean="0">
                <a:latin typeface="Cambria" pitchFamily="18" charset="0"/>
              </a:rPr>
              <a:t>Limestone has many uses including in Palestine: road aggregate, as building stone, &amp; as the main ingredient in </a:t>
            </a:r>
            <a:r>
              <a:rPr lang="en-US" dirty="0" err="1" smtClean="0">
                <a:latin typeface="Cambria" pitchFamily="18" charset="0"/>
              </a:rPr>
              <a:t>portland</a:t>
            </a:r>
            <a:r>
              <a:rPr lang="en-US" dirty="0" smtClean="0">
                <a:latin typeface="Cambria" pitchFamily="18" charset="0"/>
              </a:rPr>
              <a:t> cement.</a:t>
            </a:r>
          </a:p>
          <a:p>
            <a:pPr marL="438912" indent="-320040" fontAlgn="auto">
              <a:spcBef>
                <a:spcPts val="0"/>
              </a:spcBef>
              <a:spcAft>
                <a:spcPts val="0"/>
              </a:spcAft>
              <a:buFont typeface="Wingdings 2"/>
              <a:buNone/>
              <a:defRPr/>
            </a:pP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Other Non silicates</a:t>
            </a:r>
            <a:endParaRPr lang="en-US" dirty="0">
              <a:solidFill>
                <a:schemeClr val="accent1">
                  <a:satMod val="150000"/>
                </a:schemeClr>
              </a:solidFill>
            </a:endParaRPr>
          </a:p>
        </p:txBody>
      </p:sp>
      <p:sp>
        <p:nvSpPr>
          <p:cNvPr id="47106" name="Content Placeholder 2"/>
          <p:cNvSpPr>
            <a:spLocks noGrp="1"/>
          </p:cNvSpPr>
          <p:nvPr>
            <p:ph idx="1"/>
          </p:nvPr>
        </p:nvSpPr>
        <p:spPr>
          <a:xfrm>
            <a:off x="0" y="1600200"/>
            <a:ext cx="8839200" cy="4800600"/>
          </a:xfrm>
        </p:spPr>
        <p:txBody>
          <a:bodyPr/>
          <a:lstStyle/>
          <a:p>
            <a:r>
              <a:rPr lang="en-US" b="1" u="sng" smtClean="0"/>
              <a:t>Halides:</a:t>
            </a:r>
            <a:r>
              <a:rPr lang="en-US" smtClean="0"/>
              <a:t> nonsilicates minerals frequently found in sedimentary rocks (ex: halite or salt NaCl).</a:t>
            </a:r>
          </a:p>
          <a:p>
            <a:r>
              <a:rPr lang="en-US" b="1" u="sng" smtClean="0"/>
              <a:t>Oxides (O</a:t>
            </a:r>
            <a:r>
              <a:rPr lang="en-US" u="sng" smtClean="0">
                <a:latin typeface="Cambria" pitchFamily="18" charset="0"/>
              </a:rPr>
              <a:t>¯²)</a:t>
            </a:r>
            <a:endParaRPr lang="en-US" b="1" u="sng" smtClean="0"/>
          </a:p>
          <a:p>
            <a:r>
              <a:rPr lang="en-US" b="1" u="sng" smtClean="0"/>
              <a:t>Sulfides (S</a:t>
            </a:r>
            <a:r>
              <a:rPr lang="en-US" u="sng" smtClean="0">
                <a:latin typeface="Cambria" pitchFamily="18" charset="0"/>
              </a:rPr>
              <a:t>¯²)</a:t>
            </a:r>
            <a:endParaRPr lang="en-US" b="1" u="sng" smtClean="0"/>
          </a:p>
          <a:p>
            <a:r>
              <a:rPr lang="en-US" b="1" u="sng" smtClean="0"/>
              <a:t>Sulfates (SO4</a:t>
            </a:r>
            <a:r>
              <a:rPr lang="en-US" u="sng" smtClean="0">
                <a:latin typeface="Cambria" pitchFamily="18" charset="0"/>
              </a:rPr>
              <a:t>¯²):</a:t>
            </a:r>
            <a:r>
              <a:rPr lang="en-US" smtClean="0">
                <a:latin typeface="Cambria" pitchFamily="18" charset="0"/>
              </a:rPr>
              <a:t> ex: Gypsum used in plaster.</a:t>
            </a:r>
            <a:endParaRPr lang="en-US" b="1" u="sng" smtClean="0"/>
          </a:p>
          <a:p>
            <a:r>
              <a:rPr lang="en-US" b="1" u="sng" smtClean="0"/>
              <a:t>Native Elements </a:t>
            </a:r>
            <a:r>
              <a:rPr lang="en-US" smtClean="0"/>
              <a:t>(such as gold, silver, diamond, etc.)</a:t>
            </a:r>
          </a:p>
          <a:p>
            <a:pPr>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fontAlgn="auto">
              <a:spcAft>
                <a:spcPts val="0"/>
              </a:spcAft>
              <a:defRPr/>
            </a:pPr>
            <a:r>
              <a:rPr lang="en-US" dirty="0" smtClean="0">
                <a:solidFill>
                  <a:schemeClr val="accent1">
                    <a:satMod val="150000"/>
                  </a:schemeClr>
                </a:solidFill>
                <a:latin typeface="Times New Roman" pitchFamily="18" charset="0"/>
                <a:cs typeface="Times New Roman" pitchFamily="18" charset="0"/>
              </a:rPr>
              <a:t>Minerals: Building Blocks of Rocks</a:t>
            </a:r>
            <a:endParaRPr lang="en-US" dirty="0">
              <a:solidFill>
                <a:schemeClr val="accent1">
                  <a:satMod val="150000"/>
                </a:schemeClr>
              </a:solidFill>
              <a:latin typeface="Times New Roman" pitchFamily="18" charset="0"/>
              <a:cs typeface="Times New Roman" pitchFamily="18" charset="0"/>
            </a:endParaRPr>
          </a:p>
        </p:txBody>
      </p:sp>
      <p:sp>
        <p:nvSpPr>
          <p:cNvPr id="16386" name="Content Placeholder 2"/>
          <p:cNvSpPr>
            <a:spLocks noGrp="1"/>
          </p:cNvSpPr>
          <p:nvPr>
            <p:ph idx="1"/>
          </p:nvPr>
        </p:nvSpPr>
        <p:spPr>
          <a:xfrm>
            <a:off x="0" y="1447800"/>
            <a:ext cx="5105400" cy="5181600"/>
          </a:xfrm>
        </p:spPr>
        <p:txBody>
          <a:bodyPr/>
          <a:lstStyle/>
          <a:p>
            <a:r>
              <a:rPr lang="en-US" sz="2400" smtClean="0">
                <a:latin typeface="Cambria" pitchFamily="18" charset="0"/>
                <a:cs typeface="Times New Roman" pitchFamily="18" charset="0"/>
              </a:rPr>
              <a:t>A Rock is a solid mass </a:t>
            </a:r>
            <a:r>
              <a:rPr lang="en-US" sz="2400" b="1" smtClean="0">
                <a:solidFill>
                  <a:srgbClr val="0070C0"/>
                </a:solidFill>
                <a:latin typeface="Cambria" pitchFamily="18" charset="0"/>
                <a:cs typeface="Times New Roman" pitchFamily="18" charset="0"/>
              </a:rPr>
              <a:t>composed of one or more minerals </a:t>
            </a:r>
            <a:r>
              <a:rPr lang="en-US" sz="2400" smtClean="0">
                <a:latin typeface="Cambria" pitchFamily="18" charset="0"/>
                <a:cs typeface="Times New Roman" pitchFamily="18" charset="0"/>
              </a:rPr>
              <a:t>combined in some form. </a:t>
            </a:r>
          </a:p>
          <a:p>
            <a:r>
              <a:rPr lang="en-US" sz="2400" b="1" smtClean="0">
                <a:solidFill>
                  <a:srgbClr val="0070C0"/>
                </a:solidFill>
                <a:latin typeface="Cambria" pitchFamily="18" charset="0"/>
                <a:cs typeface="Times New Roman" pitchFamily="18" charset="0"/>
              </a:rPr>
              <a:t>Monomineralic Rocks: </a:t>
            </a:r>
            <a:r>
              <a:rPr lang="en-US" sz="2400" smtClean="0">
                <a:latin typeface="Cambria" pitchFamily="18" charset="0"/>
                <a:cs typeface="Times New Roman" pitchFamily="18" charset="0"/>
              </a:rPr>
              <a:t>rocks almost entirely composed of one mineral (ex: limestone </a:t>
            </a:r>
            <a:r>
              <a:rPr lang="en-US" sz="2400" smtClean="0">
                <a:latin typeface="Cambria" pitchFamily="18" charset="0"/>
                <a:cs typeface="Times New Roman" pitchFamily="18" charset="0"/>
                <a:sym typeface="Wingdings" pitchFamily="2" charset="2"/>
              </a:rPr>
              <a:t> </a:t>
            </a:r>
            <a:r>
              <a:rPr lang="en-US" sz="2400" smtClean="0">
                <a:latin typeface="Cambria" pitchFamily="18" charset="0"/>
                <a:cs typeface="Times New Roman" pitchFamily="18" charset="0"/>
              </a:rPr>
              <a:t>calcite, salt </a:t>
            </a:r>
            <a:r>
              <a:rPr lang="en-US" sz="2400" smtClean="0">
                <a:latin typeface="Cambria" pitchFamily="18" charset="0"/>
                <a:cs typeface="Times New Roman" pitchFamily="18" charset="0"/>
                <a:sym typeface="Wingdings" pitchFamily="2" charset="2"/>
              </a:rPr>
              <a:t> halite </a:t>
            </a:r>
            <a:r>
              <a:rPr lang="en-US" sz="2400" smtClean="0">
                <a:latin typeface="Cambria" pitchFamily="18" charset="0"/>
                <a:cs typeface="Times New Roman" pitchFamily="18" charset="0"/>
              </a:rPr>
              <a:t>).</a:t>
            </a:r>
          </a:p>
          <a:p>
            <a:r>
              <a:rPr lang="en-US" sz="2400" b="1" smtClean="0">
                <a:solidFill>
                  <a:srgbClr val="0070C0"/>
                </a:solidFill>
                <a:latin typeface="Cambria" pitchFamily="18" charset="0"/>
                <a:cs typeface="Times New Roman" pitchFamily="18" charset="0"/>
              </a:rPr>
              <a:t>Polymineralic Rocks: </a:t>
            </a:r>
            <a:r>
              <a:rPr lang="en-US" sz="2400" smtClean="0">
                <a:latin typeface="Cambria" pitchFamily="18" charset="0"/>
                <a:cs typeface="Times New Roman" pitchFamily="18" charset="0"/>
              </a:rPr>
              <a:t>consists of several minerals (ex: granite has several minerals in aggregate form). </a:t>
            </a:r>
          </a:p>
          <a:p>
            <a:r>
              <a:rPr lang="en-US" sz="2400" smtClean="0">
                <a:latin typeface="Cambria" pitchFamily="18" charset="0"/>
                <a:cs typeface="Times New Roman" pitchFamily="18" charset="0"/>
              </a:rPr>
              <a:t>However, some rocks are composed of non-mineral matter (ex: obsidian, pumice, coal).</a:t>
            </a:r>
          </a:p>
        </p:txBody>
      </p:sp>
      <p:pic>
        <p:nvPicPr>
          <p:cNvPr id="16387" name="Picture 4"/>
          <p:cNvPicPr>
            <a:picLocks noChangeAspect="1" noChangeArrowheads="1"/>
          </p:cNvPicPr>
          <p:nvPr/>
        </p:nvPicPr>
        <p:blipFill>
          <a:blip r:embed="rId2"/>
          <a:srcRect l="38287" t="18132" r="6662" b="12637"/>
          <a:stretch>
            <a:fillRect/>
          </a:stretch>
        </p:blipFill>
        <p:spPr bwMode="auto">
          <a:xfrm>
            <a:off x="5248275" y="4221163"/>
            <a:ext cx="3819525" cy="2560637"/>
          </a:xfrm>
          <a:prstGeom prst="rect">
            <a:avLst/>
          </a:prstGeom>
          <a:noFill/>
          <a:ln w="9525">
            <a:noFill/>
            <a:miter lim="800000"/>
            <a:headEnd/>
            <a:tailEnd/>
          </a:ln>
        </p:spPr>
      </p:pic>
      <p:pic>
        <p:nvPicPr>
          <p:cNvPr id="16388" name="Picture 5" descr="C:\Users\dell\Desktop\BZU\Chapter 2 Minerals the Building Blocks of Rocks\salt- halite.jpg"/>
          <p:cNvPicPr>
            <a:picLocks noChangeAspect="1" noChangeArrowheads="1"/>
          </p:cNvPicPr>
          <p:nvPr/>
        </p:nvPicPr>
        <p:blipFill>
          <a:blip r:embed="rId3"/>
          <a:srcRect/>
          <a:stretch>
            <a:fillRect/>
          </a:stretch>
        </p:blipFill>
        <p:spPr bwMode="auto">
          <a:xfrm>
            <a:off x="5181600" y="1752600"/>
            <a:ext cx="3876675" cy="1981200"/>
          </a:xfrm>
          <a:prstGeom prst="rect">
            <a:avLst/>
          </a:prstGeom>
          <a:noFill/>
          <a:ln w="9525">
            <a:noFill/>
            <a:miter lim="800000"/>
            <a:headEnd/>
            <a:tailEnd/>
          </a:ln>
        </p:spPr>
      </p:pic>
      <p:cxnSp>
        <p:nvCxnSpPr>
          <p:cNvPr id="11" name="Straight Arrow Connector 10"/>
          <p:cNvCxnSpPr/>
          <p:nvPr/>
        </p:nvCxnSpPr>
        <p:spPr>
          <a:xfrm flipV="1">
            <a:off x="4800600" y="3581400"/>
            <a:ext cx="609600" cy="2286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43400" y="5257800"/>
            <a:ext cx="609600" cy="762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181600" y="4114800"/>
            <a:ext cx="9906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52728"/>
          </a:xfrm>
        </p:spPr>
        <p:txBody>
          <a:bodyPr>
            <a:normAutofit fontScale="90000"/>
          </a:bodyPr>
          <a:lstStyle/>
          <a:p>
            <a:pPr fontAlgn="auto">
              <a:spcAft>
                <a:spcPts val="0"/>
              </a:spcAft>
              <a:defRPr/>
            </a:pPr>
            <a:r>
              <a:rPr lang="en-US" dirty="0" smtClean="0">
                <a:solidFill>
                  <a:schemeClr val="accent1">
                    <a:satMod val="150000"/>
                  </a:schemeClr>
                </a:solidFill>
              </a:rPr>
              <a:t>Minerals: Elements, Atoms, &amp; Chemical Bonding  </a:t>
            </a:r>
            <a:endParaRPr lang="en-US" dirty="0">
              <a:solidFill>
                <a:schemeClr val="accent1">
                  <a:satMod val="150000"/>
                </a:schemeClr>
              </a:solidFill>
            </a:endParaRPr>
          </a:p>
        </p:txBody>
      </p:sp>
      <p:pic>
        <p:nvPicPr>
          <p:cNvPr id="17410" name="Picture 3" descr="C:\Users\dell\Desktop\BZU\Chapter 2 Minerals the Building Blocks of Rocks\atoms.png"/>
          <p:cNvPicPr>
            <a:picLocks noGrp="1" noChangeAspect="1" noChangeArrowheads="1"/>
          </p:cNvPicPr>
          <p:nvPr>
            <p:ph idx="1"/>
          </p:nvPr>
        </p:nvPicPr>
        <p:blipFill>
          <a:blip r:embed="rId2"/>
          <a:srcRect r="8623"/>
          <a:stretch>
            <a:fillRect/>
          </a:stretch>
        </p:blipFill>
        <p:spPr>
          <a:xfrm>
            <a:off x="6019800" y="1524000"/>
            <a:ext cx="3128963" cy="1828800"/>
          </a:xfrm>
        </p:spPr>
      </p:pic>
      <p:pic>
        <p:nvPicPr>
          <p:cNvPr id="17411" name="Picture 2"/>
          <p:cNvPicPr>
            <a:picLocks noChangeAspect="1" noChangeArrowheads="1"/>
          </p:cNvPicPr>
          <p:nvPr/>
        </p:nvPicPr>
        <p:blipFill>
          <a:blip r:embed="rId3">
            <a:lum bright="-14000" contrast="20000"/>
          </a:blip>
          <a:srcRect l="25769" t="40440" r="27379" b="2126"/>
          <a:stretch>
            <a:fillRect/>
          </a:stretch>
        </p:blipFill>
        <p:spPr bwMode="auto">
          <a:xfrm>
            <a:off x="0" y="2590800"/>
            <a:ext cx="6781800" cy="4267200"/>
          </a:xfrm>
          <a:prstGeom prst="rect">
            <a:avLst/>
          </a:prstGeom>
          <a:noFill/>
          <a:ln w="9525">
            <a:noFill/>
            <a:miter lim="800000"/>
            <a:headEnd/>
            <a:tailEnd/>
          </a:ln>
        </p:spPr>
      </p:pic>
      <p:sp>
        <p:nvSpPr>
          <p:cNvPr id="17412" name="TextBox 4"/>
          <p:cNvSpPr txBox="1">
            <a:spLocks noChangeArrowheads="1"/>
          </p:cNvSpPr>
          <p:nvPr/>
        </p:nvSpPr>
        <p:spPr bwMode="auto">
          <a:xfrm>
            <a:off x="6629400" y="3276600"/>
            <a:ext cx="2638425" cy="369888"/>
          </a:xfrm>
          <a:prstGeom prst="rect">
            <a:avLst/>
          </a:prstGeom>
          <a:noFill/>
          <a:ln w="9525">
            <a:noFill/>
            <a:miter lim="800000"/>
            <a:headEnd/>
            <a:tailEnd/>
          </a:ln>
        </p:spPr>
        <p:txBody>
          <a:bodyPr wrap="none">
            <a:spAutoFit/>
          </a:bodyPr>
          <a:lstStyle/>
          <a:p>
            <a:r>
              <a:rPr lang="en-US" b="1">
                <a:latin typeface="Corbel" pitchFamily="34" charset="0"/>
              </a:rPr>
              <a:t>Protons (+)= electrons (-)</a:t>
            </a:r>
          </a:p>
        </p:txBody>
      </p:sp>
      <p:sp>
        <p:nvSpPr>
          <p:cNvPr id="17413" name="TextBox 6"/>
          <p:cNvSpPr txBox="1">
            <a:spLocks noChangeArrowheads="1"/>
          </p:cNvSpPr>
          <p:nvPr/>
        </p:nvSpPr>
        <p:spPr bwMode="auto">
          <a:xfrm>
            <a:off x="17463" y="1524000"/>
            <a:ext cx="4097337" cy="523875"/>
          </a:xfrm>
          <a:prstGeom prst="rect">
            <a:avLst/>
          </a:prstGeom>
          <a:noFill/>
          <a:ln w="9525">
            <a:noFill/>
            <a:miter lim="800000"/>
            <a:headEnd/>
            <a:tailEnd/>
          </a:ln>
        </p:spPr>
        <p:txBody>
          <a:bodyPr wrap="none">
            <a:spAutoFit/>
          </a:bodyPr>
          <a:lstStyle/>
          <a:p>
            <a:r>
              <a:rPr lang="en-US" sz="2800" b="1">
                <a:latin typeface="Corbel" pitchFamily="34" charset="0"/>
              </a:rPr>
              <a:t>What makes up an atom?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Minerals: Why Atoms Bond</a:t>
            </a:r>
            <a:endParaRPr lang="en-US" dirty="0">
              <a:solidFill>
                <a:schemeClr val="accent1">
                  <a:satMod val="150000"/>
                </a:schemeClr>
              </a:solidFill>
            </a:endParaRPr>
          </a:p>
        </p:txBody>
      </p:sp>
      <p:sp>
        <p:nvSpPr>
          <p:cNvPr id="3" name="Content Placeholder 2"/>
          <p:cNvSpPr>
            <a:spLocks noGrp="1"/>
          </p:cNvSpPr>
          <p:nvPr>
            <p:ph idx="1"/>
          </p:nvPr>
        </p:nvSpPr>
        <p:spPr>
          <a:xfrm>
            <a:off x="0" y="1524000"/>
            <a:ext cx="4876800" cy="4038600"/>
          </a:xfrm>
        </p:spPr>
        <p:txBody>
          <a:bodyPr rtlCol="0">
            <a:normAutofit fontScale="85000" lnSpcReduction="20000"/>
          </a:bodyPr>
          <a:lstStyle/>
          <a:p>
            <a:pPr marL="438912" indent="-320040" fontAlgn="auto">
              <a:spcBef>
                <a:spcPts val="0"/>
              </a:spcBef>
              <a:spcAft>
                <a:spcPts val="0"/>
              </a:spcAft>
              <a:buFont typeface="Wingdings 2"/>
              <a:buChar char=""/>
              <a:defRPr/>
            </a:pPr>
            <a:r>
              <a:rPr lang="en-US" b="1" dirty="0" smtClean="0">
                <a:solidFill>
                  <a:srgbClr val="0070C0"/>
                </a:solidFill>
              </a:rPr>
              <a:t>Principle Shells: Valence electrons </a:t>
            </a:r>
            <a:r>
              <a:rPr lang="en-US" dirty="0" smtClean="0"/>
              <a:t>are the electrons in the outermost shell in an atom. The number of valence electrons determines its stability &amp; whether the atom will bond with other atoms.</a:t>
            </a:r>
          </a:p>
          <a:p>
            <a:pPr marL="438912" indent="-320040" fontAlgn="auto">
              <a:spcBef>
                <a:spcPts val="0"/>
              </a:spcBef>
              <a:spcAft>
                <a:spcPts val="0"/>
              </a:spcAft>
              <a:buFont typeface="Wingdings 2"/>
              <a:buChar char=""/>
              <a:defRPr/>
            </a:pPr>
            <a:r>
              <a:rPr lang="en-US" b="1" dirty="0" smtClean="0">
                <a:solidFill>
                  <a:srgbClr val="0070C0"/>
                </a:solidFill>
              </a:rPr>
              <a:t>Ionic Bond: </a:t>
            </a:r>
            <a:r>
              <a:rPr lang="en-US" dirty="0" smtClean="0"/>
              <a:t>when electrons are transferred.</a:t>
            </a:r>
          </a:p>
          <a:p>
            <a:pPr marL="438912" indent="-320040" fontAlgn="auto">
              <a:spcBef>
                <a:spcPts val="0"/>
              </a:spcBef>
              <a:spcAft>
                <a:spcPts val="0"/>
              </a:spcAft>
              <a:buFont typeface="Wingdings 2"/>
              <a:buChar char=""/>
              <a:defRPr/>
            </a:pPr>
            <a:r>
              <a:rPr lang="en-US" b="1" dirty="0" smtClean="0">
                <a:solidFill>
                  <a:srgbClr val="0070C0"/>
                </a:solidFill>
              </a:rPr>
              <a:t>Covalent Bond: </a:t>
            </a:r>
            <a:r>
              <a:rPr lang="en-US" dirty="0" smtClean="0"/>
              <a:t>electrons are shared. </a:t>
            </a:r>
            <a:endParaRPr lang="en-US" dirty="0"/>
          </a:p>
        </p:txBody>
      </p:sp>
      <p:pic>
        <p:nvPicPr>
          <p:cNvPr id="18435" name="Picture 3"/>
          <p:cNvPicPr>
            <a:picLocks noChangeAspect="1" noChangeArrowheads="1"/>
          </p:cNvPicPr>
          <p:nvPr/>
        </p:nvPicPr>
        <p:blipFill>
          <a:blip r:embed="rId2"/>
          <a:srcRect/>
          <a:stretch>
            <a:fillRect/>
          </a:stretch>
        </p:blipFill>
        <p:spPr bwMode="auto">
          <a:xfrm>
            <a:off x="4787900" y="1524000"/>
            <a:ext cx="4356100" cy="2378075"/>
          </a:xfrm>
          <a:prstGeom prst="rect">
            <a:avLst/>
          </a:prstGeom>
          <a:noFill/>
          <a:ln w="9525">
            <a:noFill/>
            <a:miter lim="800000"/>
            <a:headEnd/>
            <a:tailEnd/>
          </a:ln>
        </p:spPr>
      </p:pic>
      <p:pic>
        <p:nvPicPr>
          <p:cNvPr id="18436" name="Picture 4"/>
          <p:cNvPicPr>
            <a:picLocks noChangeAspect="1" noChangeArrowheads="1"/>
          </p:cNvPicPr>
          <p:nvPr/>
        </p:nvPicPr>
        <p:blipFill>
          <a:blip r:embed="rId3"/>
          <a:srcRect b="12500"/>
          <a:stretch>
            <a:fillRect/>
          </a:stretch>
        </p:blipFill>
        <p:spPr bwMode="auto">
          <a:xfrm>
            <a:off x="5638800" y="3932238"/>
            <a:ext cx="3124200" cy="2925762"/>
          </a:xfrm>
          <a:prstGeom prst="rect">
            <a:avLst/>
          </a:prstGeom>
          <a:noFill/>
          <a:ln w="9525">
            <a:noFill/>
            <a:miter lim="800000"/>
            <a:headEnd/>
            <a:tailEnd/>
          </a:ln>
        </p:spPr>
      </p:pic>
      <p:cxnSp>
        <p:nvCxnSpPr>
          <p:cNvPr id="7" name="Straight Arrow Connector 6"/>
          <p:cNvCxnSpPr/>
          <p:nvPr/>
        </p:nvCxnSpPr>
        <p:spPr>
          <a:xfrm>
            <a:off x="4572000" y="4191000"/>
            <a:ext cx="914400" cy="3048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8438" name="Picture 5" descr="C:\Users\dell\Desktop\BZU\Chapter 2 Minerals the Building Blocks of Rocks\covalent bond H2 example.png"/>
          <p:cNvPicPr>
            <a:picLocks noChangeAspect="1" noChangeArrowheads="1"/>
          </p:cNvPicPr>
          <p:nvPr/>
        </p:nvPicPr>
        <p:blipFill>
          <a:blip r:embed="rId4"/>
          <a:srcRect t="42667"/>
          <a:stretch>
            <a:fillRect/>
          </a:stretch>
        </p:blipFill>
        <p:spPr bwMode="auto">
          <a:xfrm>
            <a:off x="381000" y="5638800"/>
            <a:ext cx="4645025" cy="1189038"/>
          </a:xfrm>
          <a:prstGeom prst="rect">
            <a:avLst/>
          </a:prstGeom>
          <a:noFill/>
          <a:ln w="9525">
            <a:noFill/>
            <a:miter lim="800000"/>
            <a:headEnd/>
            <a:tailEnd/>
          </a:ln>
        </p:spPr>
      </p:pic>
      <p:cxnSp>
        <p:nvCxnSpPr>
          <p:cNvPr id="12" name="Straight Arrow Connector 11"/>
          <p:cNvCxnSpPr/>
          <p:nvPr/>
        </p:nvCxnSpPr>
        <p:spPr>
          <a:xfrm rot="16200000" flipH="1">
            <a:off x="1676400" y="5334000"/>
            <a:ext cx="685800" cy="762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52728"/>
          </a:xfrm>
        </p:spPr>
        <p:txBody>
          <a:bodyPr>
            <a:normAutofit fontScale="90000"/>
          </a:bodyPr>
          <a:lstStyle/>
          <a:p>
            <a:pPr fontAlgn="auto">
              <a:spcAft>
                <a:spcPts val="0"/>
              </a:spcAft>
              <a:defRPr/>
            </a:pPr>
            <a:r>
              <a:rPr lang="en-US" dirty="0" smtClean="0">
                <a:solidFill>
                  <a:schemeClr val="accent1">
                    <a:satMod val="150000"/>
                  </a:schemeClr>
                </a:solidFill>
              </a:rPr>
              <a:t>Minerals: </a:t>
            </a:r>
            <a:br>
              <a:rPr lang="en-US" dirty="0" smtClean="0">
                <a:solidFill>
                  <a:schemeClr val="accent1">
                    <a:satMod val="150000"/>
                  </a:schemeClr>
                </a:solidFill>
              </a:rPr>
            </a:br>
            <a:r>
              <a:rPr lang="en-US" dirty="0" smtClean="0">
                <a:solidFill>
                  <a:schemeClr val="accent1">
                    <a:satMod val="150000"/>
                  </a:schemeClr>
                </a:solidFill>
              </a:rPr>
              <a:t>Isotopes &amp; Radioactive Decay</a:t>
            </a:r>
            <a:endParaRPr lang="en-US" dirty="0">
              <a:solidFill>
                <a:schemeClr val="accent1">
                  <a:satMod val="150000"/>
                </a:schemeClr>
              </a:solidFill>
            </a:endParaRPr>
          </a:p>
        </p:txBody>
      </p:sp>
      <p:sp>
        <p:nvSpPr>
          <p:cNvPr id="19458" name="Content Placeholder 2"/>
          <p:cNvSpPr>
            <a:spLocks noGrp="1"/>
          </p:cNvSpPr>
          <p:nvPr>
            <p:ph idx="1"/>
          </p:nvPr>
        </p:nvSpPr>
        <p:spPr>
          <a:xfrm>
            <a:off x="0" y="1524000"/>
            <a:ext cx="9144000" cy="1676400"/>
          </a:xfrm>
        </p:spPr>
        <p:txBody>
          <a:bodyPr/>
          <a:lstStyle/>
          <a:p>
            <a:r>
              <a:rPr lang="en-US" smtClean="0"/>
              <a:t>Atoms of the same element have the same number of protons, but may have a different number of neutrons (isotopes of the element).</a:t>
            </a:r>
          </a:p>
        </p:txBody>
      </p:sp>
      <p:pic>
        <p:nvPicPr>
          <p:cNvPr id="19459" name="Picture 2" descr="C:\Users\dell\Desktop\BZU\Chapter 2 Minerals the Building Blocks of Rocks\Carbon-14-Figure-1.jpg"/>
          <p:cNvPicPr>
            <a:picLocks noChangeAspect="1" noChangeArrowheads="1"/>
          </p:cNvPicPr>
          <p:nvPr/>
        </p:nvPicPr>
        <p:blipFill>
          <a:blip r:embed="rId2">
            <a:lum contrast="24000"/>
          </a:blip>
          <a:srcRect l="2727" r="3226"/>
          <a:stretch>
            <a:fillRect/>
          </a:stretch>
        </p:blipFill>
        <p:spPr bwMode="auto">
          <a:xfrm>
            <a:off x="0" y="3581400"/>
            <a:ext cx="4381500" cy="2286000"/>
          </a:xfrm>
          <a:prstGeom prst="rect">
            <a:avLst/>
          </a:prstGeom>
          <a:noFill/>
          <a:ln w="9525">
            <a:noFill/>
            <a:miter lim="800000"/>
            <a:headEnd/>
            <a:tailEnd/>
          </a:ln>
        </p:spPr>
      </p:pic>
      <p:pic>
        <p:nvPicPr>
          <p:cNvPr id="19460" name="Picture 3" descr="C:\Users\dell\Desktop\BZU\Chapter 2 Minerals the Building Blocks of Rocks\carbondating.jpg"/>
          <p:cNvPicPr>
            <a:picLocks noChangeAspect="1" noChangeArrowheads="1"/>
          </p:cNvPicPr>
          <p:nvPr/>
        </p:nvPicPr>
        <p:blipFill>
          <a:blip r:embed="rId3"/>
          <a:srcRect l="726" t="8047" r="1627" b="54938"/>
          <a:stretch>
            <a:fillRect/>
          </a:stretch>
        </p:blipFill>
        <p:spPr bwMode="auto">
          <a:xfrm>
            <a:off x="4419600" y="3733800"/>
            <a:ext cx="4572000" cy="210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728"/>
          </a:xfrm>
        </p:spPr>
        <p:txBody>
          <a:bodyPr>
            <a:normAutofit fontScale="90000"/>
          </a:bodyPr>
          <a:lstStyle/>
          <a:p>
            <a:pPr fontAlgn="auto">
              <a:spcAft>
                <a:spcPts val="0"/>
              </a:spcAft>
              <a:defRPr/>
            </a:pPr>
            <a:r>
              <a:rPr lang="en-US" dirty="0" smtClean="0">
                <a:solidFill>
                  <a:schemeClr val="accent1">
                    <a:satMod val="150000"/>
                  </a:schemeClr>
                </a:solidFill>
              </a:rPr>
              <a:t>Minerals: Isotopes &amp; Radioactive Decay (C-14 Dating/ Radioactive Dating)</a:t>
            </a:r>
            <a:endParaRPr lang="en-US" dirty="0">
              <a:solidFill>
                <a:schemeClr val="accent1">
                  <a:satMod val="150000"/>
                </a:schemeClr>
              </a:solidFill>
            </a:endParaRPr>
          </a:p>
        </p:txBody>
      </p:sp>
      <p:pic>
        <p:nvPicPr>
          <p:cNvPr id="20482" name="Picture 2" descr="C:\Users\dell\Desktop\BZU\Chapter 2 Minerals the Building Blocks of Rocks\1.jpg"/>
          <p:cNvPicPr>
            <a:picLocks noChangeAspect="1" noChangeArrowheads="1"/>
          </p:cNvPicPr>
          <p:nvPr/>
        </p:nvPicPr>
        <p:blipFill>
          <a:blip r:embed="rId2"/>
          <a:srcRect t="6779" b="5650"/>
          <a:stretch>
            <a:fillRect/>
          </a:stretch>
        </p:blipFill>
        <p:spPr bwMode="auto">
          <a:xfrm>
            <a:off x="0" y="1219200"/>
            <a:ext cx="9144000" cy="580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Properties of Minerals</a:t>
            </a:r>
            <a:endParaRPr lang="en-US" dirty="0">
              <a:solidFill>
                <a:schemeClr val="accent1">
                  <a:satMod val="150000"/>
                </a:schemeClr>
              </a:solidFill>
            </a:endParaRPr>
          </a:p>
        </p:txBody>
      </p:sp>
      <p:sp>
        <p:nvSpPr>
          <p:cNvPr id="3" name="Content Placeholder 2"/>
          <p:cNvSpPr>
            <a:spLocks noGrp="1"/>
          </p:cNvSpPr>
          <p:nvPr>
            <p:ph idx="1"/>
          </p:nvPr>
        </p:nvSpPr>
        <p:spPr>
          <a:xfrm>
            <a:off x="0" y="1524000"/>
            <a:ext cx="9144000" cy="5334000"/>
          </a:xfrm>
        </p:spPr>
        <p:txBody>
          <a:bodyPr rtlCol="0">
            <a:normAutofit fontScale="85000" lnSpcReduction="20000"/>
          </a:bodyPr>
          <a:lstStyle/>
          <a:p>
            <a:pPr marL="438912" indent="-320040" fontAlgn="auto">
              <a:spcBef>
                <a:spcPts val="0"/>
              </a:spcBef>
              <a:spcAft>
                <a:spcPts val="800"/>
              </a:spcAft>
              <a:buFont typeface="Wingdings 2"/>
              <a:buChar char=""/>
              <a:defRPr/>
            </a:pPr>
            <a:r>
              <a:rPr lang="en-US" dirty="0" smtClean="0"/>
              <a:t>Each Mineral has a definite chemical composition and orderly arrangement of atoms, which gives it </a:t>
            </a:r>
            <a:r>
              <a:rPr lang="en-US" b="1" dirty="0" smtClean="0">
                <a:solidFill>
                  <a:srgbClr val="0070C0"/>
                </a:solidFill>
              </a:rPr>
              <a:t>a unique set of physical properties</a:t>
            </a:r>
            <a:r>
              <a:rPr lang="en-US" dirty="0" smtClean="0"/>
              <a:t>.</a:t>
            </a:r>
          </a:p>
          <a:p>
            <a:pPr marL="438912" indent="-320040" fontAlgn="auto">
              <a:spcBef>
                <a:spcPts val="0"/>
              </a:spcBef>
              <a:spcAft>
                <a:spcPts val="400"/>
              </a:spcAft>
              <a:buFont typeface="Wingdings 2"/>
              <a:buChar char=""/>
              <a:defRPr/>
            </a:pPr>
            <a:r>
              <a:rPr lang="en-US" b="1" dirty="0" smtClean="0">
                <a:solidFill>
                  <a:srgbClr val="0070C0"/>
                </a:solidFill>
              </a:rPr>
              <a:t>Primary Physical Properties</a:t>
            </a:r>
            <a:r>
              <a:rPr lang="en-US" dirty="0" smtClean="0"/>
              <a:t> used to identify minerals:</a:t>
            </a:r>
          </a:p>
          <a:p>
            <a:pPr marL="633222" indent="-514350" fontAlgn="auto">
              <a:spcBef>
                <a:spcPts val="0"/>
              </a:spcBef>
              <a:spcAft>
                <a:spcPts val="0"/>
              </a:spcAft>
              <a:buFont typeface="+mj-lt"/>
              <a:buAutoNum type="arabicParenR"/>
              <a:defRPr/>
            </a:pPr>
            <a:r>
              <a:rPr lang="en-US" dirty="0" smtClean="0"/>
              <a:t>Crystal Form</a:t>
            </a:r>
          </a:p>
          <a:p>
            <a:pPr marL="633222" indent="-514350" fontAlgn="auto">
              <a:spcBef>
                <a:spcPts val="0"/>
              </a:spcBef>
              <a:spcAft>
                <a:spcPts val="0"/>
              </a:spcAft>
              <a:buFont typeface="+mj-lt"/>
              <a:buAutoNum type="arabicParenR"/>
              <a:defRPr/>
            </a:pPr>
            <a:r>
              <a:rPr lang="en-US" dirty="0" smtClean="0"/>
              <a:t>Luster</a:t>
            </a:r>
          </a:p>
          <a:p>
            <a:pPr marL="633222" indent="-514350" fontAlgn="auto">
              <a:spcBef>
                <a:spcPts val="0"/>
              </a:spcBef>
              <a:spcAft>
                <a:spcPts val="0"/>
              </a:spcAft>
              <a:buFont typeface="+mj-lt"/>
              <a:buAutoNum type="arabicParenR"/>
              <a:defRPr/>
            </a:pPr>
            <a:r>
              <a:rPr lang="en-US" dirty="0" smtClean="0"/>
              <a:t>Color</a:t>
            </a:r>
          </a:p>
          <a:p>
            <a:pPr marL="633222" indent="-514350" fontAlgn="auto">
              <a:spcBef>
                <a:spcPts val="0"/>
              </a:spcBef>
              <a:spcAft>
                <a:spcPts val="0"/>
              </a:spcAft>
              <a:buFont typeface="+mj-lt"/>
              <a:buAutoNum type="arabicParenR"/>
              <a:defRPr/>
            </a:pPr>
            <a:r>
              <a:rPr lang="en-US" dirty="0" smtClean="0"/>
              <a:t>Streak</a:t>
            </a:r>
          </a:p>
          <a:p>
            <a:pPr marL="633222" indent="-514350" fontAlgn="auto">
              <a:spcBef>
                <a:spcPts val="0"/>
              </a:spcBef>
              <a:spcAft>
                <a:spcPts val="0"/>
              </a:spcAft>
              <a:buFont typeface="+mj-lt"/>
              <a:buAutoNum type="arabicParenR"/>
              <a:defRPr/>
            </a:pPr>
            <a:r>
              <a:rPr lang="en-US" dirty="0" smtClean="0"/>
              <a:t>Hardness</a:t>
            </a:r>
          </a:p>
          <a:p>
            <a:pPr marL="633222" indent="-514350" fontAlgn="auto">
              <a:spcBef>
                <a:spcPts val="0"/>
              </a:spcBef>
              <a:spcAft>
                <a:spcPts val="0"/>
              </a:spcAft>
              <a:buFont typeface="+mj-lt"/>
              <a:buAutoNum type="arabicParenR"/>
              <a:defRPr/>
            </a:pPr>
            <a:r>
              <a:rPr lang="en-US" dirty="0" smtClean="0"/>
              <a:t>Cleavage</a:t>
            </a:r>
          </a:p>
          <a:p>
            <a:pPr marL="633222" indent="-514350" fontAlgn="auto">
              <a:spcBef>
                <a:spcPts val="0"/>
              </a:spcBef>
              <a:spcAft>
                <a:spcPts val="800"/>
              </a:spcAft>
              <a:buFont typeface="+mj-lt"/>
              <a:buAutoNum type="arabicParenR"/>
              <a:defRPr/>
            </a:pPr>
            <a:r>
              <a:rPr lang="en-US" dirty="0" smtClean="0"/>
              <a:t>Density &amp; Specific Gravity</a:t>
            </a:r>
          </a:p>
          <a:p>
            <a:pPr marL="633222" indent="-514350" fontAlgn="auto">
              <a:spcBef>
                <a:spcPts val="0"/>
              </a:spcBef>
              <a:spcAft>
                <a:spcPts val="0"/>
              </a:spcAft>
              <a:buFont typeface="Wingdings 2"/>
              <a:buChar char=""/>
              <a:defRPr/>
            </a:pPr>
            <a:r>
              <a:rPr lang="en-US" b="1" dirty="0" smtClean="0">
                <a:solidFill>
                  <a:srgbClr val="0070C0"/>
                </a:solidFill>
              </a:rPr>
              <a:t>Secondary Properties:</a:t>
            </a:r>
            <a:r>
              <a:rPr lang="en-US" dirty="0" smtClean="0"/>
              <a:t> magnetism, taste, feel, smell, elasticity, malleability, double refraction, &amp; chemical reaction to hydrochloric acid (</a:t>
            </a:r>
            <a:r>
              <a:rPr lang="en-US" dirty="0" err="1" smtClean="0"/>
              <a:t>HCl</a:t>
            </a:r>
            <a:r>
              <a:rPr lang="en-US" dirty="0" smtClean="0"/>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Module</Template>
  <TotalTime>6345</TotalTime>
  <Words>1748</Words>
  <Application>Microsoft Office PowerPoint</Application>
  <PresentationFormat>On-screen Show (4:3)</PresentationFormat>
  <Paragraphs>177</Paragraphs>
  <Slides>34</Slides>
  <Notes>0</Notes>
  <HiddenSlides>0</HiddenSlides>
  <MMClips>0</MMClips>
  <ScaleCrop>false</ScaleCrop>
  <HeadingPairs>
    <vt:vector size="6" baseType="variant">
      <vt:variant>
        <vt:lpstr>Fonts Used</vt:lpstr>
      </vt:variant>
      <vt:variant>
        <vt:i4>9</vt:i4>
      </vt:variant>
      <vt:variant>
        <vt:lpstr>Design Template</vt:lpstr>
      </vt:variant>
      <vt:variant>
        <vt:i4>7</vt:i4>
      </vt:variant>
      <vt:variant>
        <vt:lpstr>Slide Titles</vt:lpstr>
      </vt:variant>
      <vt:variant>
        <vt:i4>34</vt:i4>
      </vt:variant>
    </vt:vector>
  </HeadingPairs>
  <TitlesOfParts>
    <vt:vector size="50" baseType="lpstr">
      <vt:lpstr>Corbel</vt:lpstr>
      <vt:lpstr>Arial</vt:lpstr>
      <vt:lpstr>Wingdings 2</vt:lpstr>
      <vt:lpstr>Wingdings</vt:lpstr>
      <vt:lpstr>Wingdings 3</vt:lpstr>
      <vt:lpstr>Calibri</vt:lpstr>
      <vt:lpstr>Cambria</vt:lpstr>
      <vt:lpstr>Times New Roman</vt:lpstr>
      <vt:lpstr>DFKai-SB</vt:lpstr>
      <vt:lpstr>Module</vt:lpstr>
      <vt:lpstr>Module</vt:lpstr>
      <vt:lpstr>Module</vt:lpstr>
      <vt:lpstr>Module</vt:lpstr>
      <vt:lpstr>Module</vt:lpstr>
      <vt:lpstr>Module</vt:lpstr>
      <vt:lpstr>Module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ENCE 231: Engineering Geology Fall Semester 2017/2018</dc:title>
  <dc:creator>dell</dc:creator>
  <cp:lastModifiedBy>GMT</cp:lastModifiedBy>
  <cp:revision>103</cp:revision>
  <dcterms:created xsi:type="dcterms:W3CDTF">2017-09-08T10:42:42Z</dcterms:created>
  <dcterms:modified xsi:type="dcterms:W3CDTF">2020-06-01T09:45:44Z</dcterms:modified>
</cp:coreProperties>
</file>