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4" r:id="rId9"/>
    <p:sldId id="263" r:id="rId10"/>
    <p:sldId id="266" r:id="rId11"/>
    <p:sldId id="269" r:id="rId12"/>
    <p:sldId id="268" r:id="rId13"/>
    <p:sldId id="270" r:id="rId14"/>
    <p:sldId id="271" r:id="rId15"/>
    <p:sldId id="272" r:id="rId16"/>
    <p:sldId id="289" r:id="rId17"/>
    <p:sldId id="265" r:id="rId18"/>
    <p:sldId id="274" r:id="rId19"/>
    <p:sldId id="273" r:id="rId20"/>
    <p:sldId id="276" r:id="rId21"/>
    <p:sldId id="275" r:id="rId22"/>
    <p:sldId id="277" r:id="rId23"/>
    <p:sldId id="279" r:id="rId24"/>
    <p:sldId id="280" r:id="rId25"/>
    <p:sldId id="281" r:id="rId26"/>
    <p:sldId id="283" r:id="rId27"/>
    <p:sldId id="284" r:id="rId28"/>
    <p:sldId id="28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298" autoAdjust="0"/>
    <p:restoredTop sz="94624" autoAdjust="0"/>
  </p:normalViewPr>
  <p:slideViewPr>
    <p:cSldViewPr>
      <p:cViewPr>
        <p:scale>
          <a:sx n="66" d="100"/>
          <a:sy n="66" d="100"/>
        </p:scale>
        <p:origin x="-1344" y="-168"/>
      </p:cViewPr>
      <p:guideLst>
        <p:guide orient="horz" pos="2160"/>
        <p:guide pos="2880"/>
      </p:guideLst>
    </p:cSldViewPr>
  </p:slideViewPr>
  <p:outlineViewPr>
    <p:cViewPr>
      <p:scale>
        <a:sx n="33" d="100"/>
        <a:sy n="33" d="100"/>
      </p:scale>
      <p:origin x="0" y="7368"/>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97F088-25ED-46D2-B808-FA1CAAA503D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4F97FF39-DE92-4D2D-AEC2-1E916705987F}">
      <dgm:prSet phldrT="[Text]" custT="1"/>
      <dgm:spPr/>
      <dgm:t>
        <a:bodyPr/>
        <a:lstStyle/>
        <a:p>
          <a:r>
            <a:rPr lang="en-US" sz="2800" b="1" dirty="0" smtClean="0"/>
            <a:t>Igneous Rocks</a:t>
          </a:r>
          <a:endParaRPr lang="en-US" sz="2800" b="1" dirty="0"/>
        </a:p>
      </dgm:t>
    </dgm:pt>
    <dgm:pt modelId="{3D336FEF-F074-4F29-8591-AB1EFF36BCC2}" type="parTrans" cxnId="{A848C65F-B6D2-4ADE-8B65-2408CA5F34AF}">
      <dgm:prSet/>
      <dgm:spPr/>
      <dgm:t>
        <a:bodyPr/>
        <a:lstStyle/>
        <a:p>
          <a:endParaRPr lang="en-US"/>
        </a:p>
      </dgm:t>
    </dgm:pt>
    <dgm:pt modelId="{58ABD7DB-7DBD-4123-A0D9-B31626D27E12}" type="sibTrans" cxnId="{A848C65F-B6D2-4ADE-8B65-2408CA5F34AF}">
      <dgm:prSet/>
      <dgm:spPr/>
      <dgm:t>
        <a:bodyPr/>
        <a:lstStyle/>
        <a:p>
          <a:endParaRPr lang="en-US"/>
        </a:p>
      </dgm:t>
    </dgm:pt>
    <dgm:pt modelId="{ADC85248-CCC2-4D70-91A4-3B45A629ED2F}">
      <dgm:prSet phldrT="[Text]" custT="1"/>
      <dgm:spPr/>
      <dgm:t>
        <a:bodyPr/>
        <a:lstStyle/>
        <a:p>
          <a:r>
            <a:rPr lang="en-US" sz="1800" b="1" dirty="0" smtClean="0">
              <a:latin typeface="Cambria" pitchFamily="18" charset="0"/>
            </a:rPr>
            <a:t>Granitic (</a:t>
          </a:r>
          <a:r>
            <a:rPr lang="en-US" sz="1800" b="1" dirty="0" err="1" smtClean="0">
              <a:latin typeface="Cambria" pitchFamily="18" charset="0"/>
            </a:rPr>
            <a:t>Felsic</a:t>
          </a:r>
          <a:r>
            <a:rPr lang="en-US" sz="1800" b="1" dirty="0" smtClean="0">
              <a:latin typeface="Cambria" pitchFamily="18" charset="0"/>
            </a:rPr>
            <a:t>)</a:t>
          </a:r>
          <a:endParaRPr lang="en-US" sz="1800" b="1" dirty="0">
            <a:latin typeface="Cambria" pitchFamily="18" charset="0"/>
          </a:endParaRPr>
        </a:p>
      </dgm:t>
    </dgm:pt>
    <dgm:pt modelId="{0258B070-D790-4B74-AE68-BCAD83EEDD5B}" type="parTrans" cxnId="{2DC2332A-779E-4262-BF1A-B5A721C95339}">
      <dgm:prSet/>
      <dgm:spPr/>
      <dgm:t>
        <a:bodyPr/>
        <a:lstStyle/>
        <a:p>
          <a:endParaRPr lang="en-US"/>
        </a:p>
      </dgm:t>
    </dgm:pt>
    <dgm:pt modelId="{67F5CD69-A8DF-4807-9990-A9A9BD76DA25}" type="sibTrans" cxnId="{2DC2332A-779E-4262-BF1A-B5A721C95339}">
      <dgm:prSet/>
      <dgm:spPr/>
      <dgm:t>
        <a:bodyPr/>
        <a:lstStyle/>
        <a:p>
          <a:endParaRPr lang="en-US"/>
        </a:p>
      </dgm:t>
    </dgm:pt>
    <dgm:pt modelId="{A044B92C-F8BF-44AE-B49A-232BBC0697F8}">
      <dgm:prSet phldrT="[Text]" custT="1"/>
      <dgm:spPr/>
      <dgm:t>
        <a:bodyPr/>
        <a:lstStyle/>
        <a:p>
          <a:r>
            <a:rPr lang="en-US" sz="1800" b="1" dirty="0" smtClean="0">
              <a:latin typeface="Cambria" pitchFamily="18" charset="0"/>
            </a:rPr>
            <a:t>Basaltic (</a:t>
          </a:r>
          <a:r>
            <a:rPr lang="en-US" sz="1800" b="1" dirty="0" err="1" smtClean="0">
              <a:latin typeface="Cambria" pitchFamily="18" charset="0"/>
            </a:rPr>
            <a:t>Mafic</a:t>
          </a:r>
          <a:r>
            <a:rPr lang="en-US" sz="1800" b="1" dirty="0" smtClean="0">
              <a:latin typeface="Cambria" pitchFamily="18" charset="0"/>
            </a:rPr>
            <a:t>)</a:t>
          </a:r>
          <a:endParaRPr lang="en-US" sz="1800" b="1" dirty="0">
            <a:latin typeface="Cambria" pitchFamily="18" charset="0"/>
          </a:endParaRPr>
        </a:p>
      </dgm:t>
    </dgm:pt>
    <dgm:pt modelId="{735819CD-C033-422B-AE0F-9E84DA4B62F1}" type="parTrans" cxnId="{1E12A86A-6AE5-4831-99B9-3C7DB505B843}">
      <dgm:prSet/>
      <dgm:spPr/>
      <dgm:t>
        <a:bodyPr/>
        <a:lstStyle/>
        <a:p>
          <a:endParaRPr lang="en-US"/>
        </a:p>
      </dgm:t>
    </dgm:pt>
    <dgm:pt modelId="{9C2B0AED-4CB3-4EC7-9847-6458DA680ED7}" type="sibTrans" cxnId="{1E12A86A-6AE5-4831-99B9-3C7DB505B843}">
      <dgm:prSet/>
      <dgm:spPr/>
      <dgm:t>
        <a:bodyPr/>
        <a:lstStyle/>
        <a:p>
          <a:endParaRPr lang="en-US"/>
        </a:p>
      </dgm:t>
    </dgm:pt>
    <dgm:pt modelId="{A5AA1B22-1DD9-4F01-A90B-37621C81DD8E}">
      <dgm:prSet phldrT="[Text]" custT="1"/>
      <dgm:spPr/>
      <dgm:t>
        <a:bodyPr/>
        <a:lstStyle/>
        <a:p>
          <a:pPr algn="l"/>
          <a:r>
            <a:rPr lang="en-US" sz="1900" dirty="0" smtClean="0">
              <a:latin typeface="Cambria" pitchFamily="18" charset="0"/>
            </a:rPr>
            <a:t>- Contain substantial amount of dark silicate minerals &amp; calcium rich plagioclase feldspar (but no quartz). </a:t>
          </a:r>
        </a:p>
        <a:p>
          <a:pPr algn="l"/>
          <a:r>
            <a:rPr lang="en-US" sz="1900" b="1" dirty="0" smtClean="0">
              <a:latin typeface="Cambria" pitchFamily="18" charset="0"/>
            </a:rPr>
            <a:t>[</a:t>
          </a:r>
          <a:r>
            <a:rPr lang="en-US" sz="1900" b="1" u="sng" dirty="0" smtClean="0">
              <a:latin typeface="Cambria" pitchFamily="18" charset="0"/>
            </a:rPr>
            <a:t>SILICA POOR</a:t>
          </a:r>
          <a:r>
            <a:rPr lang="en-US" sz="1900" b="1" dirty="0" smtClean="0">
              <a:latin typeface="Cambria" pitchFamily="18" charset="0"/>
            </a:rPr>
            <a:t>]</a:t>
          </a:r>
        </a:p>
        <a:p>
          <a:pPr algn="l"/>
          <a:r>
            <a:rPr lang="en-US" sz="1900" b="1" dirty="0" smtClean="0">
              <a:latin typeface="Cambria" pitchFamily="18" charset="0"/>
            </a:rPr>
            <a:t>- Referred to as having basaltic composition or </a:t>
          </a:r>
          <a:r>
            <a:rPr lang="en-US" sz="1900" b="1" dirty="0" err="1" smtClean="0">
              <a:latin typeface="Cambria" pitchFamily="18" charset="0"/>
            </a:rPr>
            <a:t>Mafic</a:t>
          </a:r>
          <a:r>
            <a:rPr lang="en-US" sz="1900" b="1" dirty="0" smtClean="0">
              <a:latin typeface="Cambria" pitchFamily="18" charset="0"/>
            </a:rPr>
            <a:t> Rocks </a:t>
          </a:r>
          <a:r>
            <a:rPr lang="en-US" sz="1900" b="0" dirty="0" smtClean="0">
              <a:latin typeface="Cambria" pitchFamily="18" charset="0"/>
            </a:rPr>
            <a:t>(Magnesium + </a:t>
          </a:r>
          <a:r>
            <a:rPr lang="en-US" sz="1900" b="0" dirty="0" err="1" smtClean="0">
              <a:latin typeface="Cambria" pitchFamily="18" charset="0"/>
            </a:rPr>
            <a:t>Ferrum</a:t>
          </a:r>
          <a:r>
            <a:rPr lang="en-US" sz="1900" b="0" dirty="0" smtClean="0">
              <a:latin typeface="Cambria" pitchFamily="18" charset="0"/>
            </a:rPr>
            <a:t> or iron).</a:t>
          </a:r>
        </a:p>
        <a:p>
          <a:pPr algn="l"/>
          <a:r>
            <a:rPr lang="en-US" sz="1900" b="0" dirty="0" smtClean="0">
              <a:latin typeface="Cambria" pitchFamily="18" charset="0"/>
            </a:rPr>
            <a:t>- Darker &amp; greater in density than granitic rock </a:t>
          </a:r>
        </a:p>
        <a:p>
          <a:pPr algn="l"/>
          <a:r>
            <a:rPr lang="en-US" sz="1900" b="0" dirty="0" smtClean="0">
              <a:latin typeface="Cambria" pitchFamily="18" charset="0"/>
            </a:rPr>
            <a:t>- Major constituent of ocean floor.</a:t>
          </a:r>
          <a:endParaRPr lang="en-US" sz="1900" dirty="0">
            <a:latin typeface="Cambria" pitchFamily="18" charset="0"/>
          </a:endParaRPr>
        </a:p>
      </dgm:t>
    </dgm:pt>
    <dgm:pt modelId="{814A9413-26ED-41E6-AB20-2B47D7B355C2}" type="parTrans" cxnId="{7AFD105D-725F-4DE1-86A6-79382AC60875}">
      <dgm:prSet/>
      <dgm:spPr/>
      <dgm:t>
        <a:bodyPr/>
        <a:lstStyle/>
        <a:p>
          <a:endParaRPr lang="en-US"/>
        </a:p>
      </dgm:t>
    </dgm:pt>
    <dgm:pt modelId="{7C8E7724-A7EC-4F74-BD48-BC1813963138}" type="sibTrans" cxnId="{7AFD105D-725F-4DE1-86A6-79382AC60875}">
      <dgm:prSet/>
      <dgm:spPr/>
      <dgm:t>
        <a:bodyPr/>
        <a:lstStyle/>
        <a:p>
          <a:endParaRPr lang="en-US"/>
        </a:p>
      </dgm:t>
    </dgm:pt>
    <dgm:pt modelId="{054242C1-DE4F-41F1-9D72-C3A56E1F66EF}">
      <dgm:prSet phldrT="[Text]" custT="1"/>
      <dgm:spPr/>
      <dgm:t>
        <a:bodyPr/>
        <a:lstStyle/>
        <a:p>
          <a:pPr algn="l"/>
          <a:r>
            <a:rPr lang="en-US" sz="1900" dirty="0" smtClean="0">
              <a:latin typeface="Cambria" pitchFamily="18" charset="0"/>
            </a:rPr>
            <a:t>- Almost entirely composed of light-colored silicates (quartz &amp; feldspar).  </a:t>
          </a:r>
        </a:p>
        <a:p>
          <a:pPr algn="l"/>
          <a:r>
            <a:rPr lang="en-US" sz="1900" b="1" dirty="0" smtClean="0">
              <a:latin typeface="Cambria" pitchFamily="18" charset="0"/>
            </a:rPr>
            <a:t>[</a:t>
          </a:r>
          <a:r>
            <a:rPr lang="en-US" sz="1900" b="1" u="sng" dirty="0" smtClean="0">
              <a:latin typeface="Cambria" pitchFamily="18" charset="0"/>
            </a:rPr>
            <a:t>SILICA RICH</a:t>
          </a:r>
          <a:r>
            <a:rPr lang="en-US" sz="1900" b="1" dirty="0" smtClean="0">
              <a:latin typeface="Cambria" pitchFamily="18" charset="0"/>
            </a:rPr>
            <a:t>]</a:t>
          </a:r>
          <a:endParaRPr lang="en-US" sz="1900" dirty="0" smtClean="0">
            <a:latin typeface="Cambria" pitchFamily="18" charset="0"/>
          </a:endParaRPr>
        </a:p>
        <a:p>
          <a:pPr algn="l"/>
          <a:r>
            <a:rPr lang="en-US" sz="1900" dirty="0" smtClean="0">
              <a:latin typeface="Cambria" pitchFamily="18" charset="0"/>
            </a:rPr>
            <a:t>- Referred to as having </a:t>
          </a:r>
          <a:r>
            <a:rPr lang="en-US" sz="1900" b="1" dirty="0" smtClean="0">
              <a:latin typeface="Cambria" pitchFamily="18" charset="0"/>
            </a:rPr>
            <a:t>Granitic composition</a:t>
          </a:r>
          <a:r>
            <a:rPr lang="en-US" sz="1900" dirty="0" smtClean="0">
              <a:latin typeface="Cambria" pitchFamily="18" charset="0"/>
            </a:rPr>
            <a:t> or  </a:t>
          </a:r>
          <a:r>
            <a:rPr lang="en-US" sz="1900" b="1" dirty="0" err="1" smtClean="0">
              <a:latin typeface="Cambria" pitchFamily="18" charset="0"/>
            </a:rPr>
            <a:t>Felsic</a:t>
          </a:r>
          <a:r>
            <a:rPr lang="en-US" sz="1900" b="1" dirty="0" smtClean="0">
              <a:latin typeface="Cambria" pitchFamily="18" charset="0"/>
            </a:rPr>
            <a:t> Rocks </a:t>
          </a:r>
          <a:r>
            <a:rPr lang="en-US" sz="1900" b="0" dirty="0" smtClean="0">
              <a:latin typeface="Cambria" pitchFamily="18" charset="0"/>
            </a:rPr>
            <a:t>(feldspar + silica or quartz). </a:t>
          </a:r>
          <a:endParaRPr lang="en-US" sz="1900" b="1" dirty="0" smtClean="0">
            <a:latin typeface="Cambria" pitchFamily="18" charset="0"/>
          </a:endParaRPr>
        </a:p>
        <a:p>
          <a:pPr algn="l"/>
          <a:r>
            <a:rPr lang="en-US" sz="1900" b="0" dirty="0" smtClean="0">
              <a:latin typeface="Cambria" pitchFamily="18" charset="0"/>
            </a:rPr>
            <a:t>- Light in color &amp; density. </a:t>
          </a:r>
        </a:p>
        <a:p>
          <a:pPr algn="l"/>
          <a:r>
            <a:rPr lang="en-US" sz="1900" b="0" dirty="0" smtClean="0">
              <a:latin typeface="Cambria" pitchFamily="18" charset="0"/>
            </a:rPr>
            <a:t>- Major constituents of Earth’s crust.</a:t>
          </a:r>
          <a:endParaRPr lang="en-US" sz="1900" b="1" dirty="0">
            <a:latin typeface="Cambria" pitchFamily="18" charset="0"/>
          </a:endParaRPr>
        </a:p>
      </dgm:t>
    </dgm:pt>
    <dgm:pt modelId="{8410E7E5-1ADB-474B-8489-3AD57AE8A9A5}" type="sibTrans" cxnId="{BAFE9D0B-B364-4776-9B63-035FC9C7835A}">
      <dgm:prSet/>
      <dgm:spPr/>
      <dgm:t>
        <a:bodyPr/>
        <a:lstStyle/>
        <a:p>
          <a:endParaRPr lang="en-US"/>
        </a:p>
      </dgm:t>
    </dgm:pt>
    <dgm:pt modelId="{679967B4-378B-44E7-ADDA-2B48FFE2944A}" type="parTrans" cxnId="{BAFE9D0B-B364-4776-9B63-035FC9C7835A}">
      <dgm:prSet/>
      <dgm:spPr/>
      <dgm:t>
        <a:bodyPr/>
        <a:lstStyle/>
        <a:p>
          <a:endParaRPr lang="en-US"/>
        </a:p>
      </dgm:t>
    </dgm:pt>
    <dgm:pt modelId="{6A94590B-B89A-4542-AC14-3E0D62B5C2BC}">
      <dgm:prSet custT="1"/>
      <dgm:spPr/>
      <dgm:t>
        <a:bodyPr/>
        <a:lstStyle/>
        <a:p>
          <a:r>
            <a:rPr lang="en-US" sz="1800" b="1" dirty="0" smtClean="0">
              <a:latin typeface="Cambria" pitchFamily="18" charset="0"/>
            </a:rPr>
            <a:t>Intermediate</a:t>
          </a:r>
          <a:endParaRPr lang="en-US" sz="1800" b="1" dirty="0">
            <a:latin typeface="Cambria" pitchFamily="18" charset="0"/>
          </a:endParaRPr>
        </a:p>
      </dgm:t>
    </dgm:pt>
    <dgm:pt modelId="{59E523A8-81E8-46D2-B29C-966ED5646B20}" type="parTrans" cxnId="{B0DD9BAF-4259-4FE0-AF22-D0A8461749D4}">
      <dgm:prSet/>
      <dgm:spPr/>
      <dgm:t>
        <a:bodyPr/>
        <a:lstStyle/>
        <a:p>
          <a:endParaRPr lang="en-US"/>
        </a:p>
      </dgm:t>
    </dgm:pt>
    <dgm:pt modelId="{2EC6E56B-F23B-4565-A2A6-D1FCD1BE167D}" type="sibTrans" cxnId="{B0DD9BAF-4259-4FE0-AF22-D0A8461749D4}">
      <dgm:prSet/>
      <dgm:spPr/>
      <dgm:t>
        <a:bodyPr/>
        <a:lstStyle/>
        <a:p>
          <a:endParaRPr lang="en-US"/>
        </a:p>
      </dgm:t>
    </dgm:pt>
    <dgm:pt modelId="{0F1151E6-EBEA-46EA-A9FD-7DB3A9A36BF1}">
      <dgm:prSet/>
      <dgm:spPr/>
      <dgm:t>
        <a:bodyPr/>
        <a:lstStyle/>
        <a:p>
          <a:r>
            <a:rPr lang="en-US" b="1" dirty="0" err="1" smtClean="0">
              <a:latin typeface="Cambria" pitchFamily="18" charset="0"/>
            </a:rPr>
            <a:t>Ultramafic</a:t>
          </a:r>
          <a:endParaRPr lang="en-US" b="1" dirty="0">
            <a:latin typeface="Cambria" pitchFamily="18" charset="0"/>
          </a:endParaRPr>
        </a:p>
      </dgm:t>
    </dgm:pt>
    <dgm:pt modelId="{4B41F973-449C-4237-8460-3B02DF4E4400}" type="parTrans" cxnId="{BCBB8E50-66A6-48A1-AAF3-29B45B6BB280}">
      <dgm:prSet/>
      <dgm:spPr/>
      <dgm:t>
        <a:bodyPr/>
        <a:lstStyle/>
        <a:p>
          <a:endParaRPr lang="en-US"/>
        </a:p>
      </dgm:t>
    </dgm:pt>
    <dgm:pt modelId="{7E0CB772-4D6A-4C9E-8C49-BA60E73FBAF6}" type="sibTrans" cxnId="{BCBB8E50-66A6-48A1-AAF3-29B45B6BB280}">
      <dgm:prSet/>
      <dgm:spPr/>
      <dgm:t>
        <a:bodyPr/>
        <a:lstStyle/>
        <a:p>
          <a:endParaRPr lang="en-US"/>
        </a:p>
      </dgm:t>
    </dgm:pt>
    <dgm:pt modelId="{29E443A9-C8C6-49E6-9B63-F4806863DD34}" type="pres">
      <dgm:prSet presAssocID="{2E97F088-25ED-46D2-B808-FA1CAAA503D3}" presName="hierChild1" presStyleCnt="0">
        <dgm:presLayoutVars>
          <dgm:chPref val="1"/>
          <dgm:dir/>
          <dgm:animOne val="branch"/>
          <dgm:animLvl val="lvl"/>
          <dgm:resizeHandles/>
        </dgm:presLayoutVars>
      </dgm:prSet>
      <dgm:spPr/>
      <dgm:t>
        <a:bodyPr/>
        <a:lstStyle/>
        <a:p>
          <a:endParaRPr lang="en-US"/>
        </a:p>
      </dgm:t>
    </dgm:pt>
    <dgm:pt modelId="{68F67F5C-EEEC-49AD-98CE-C6B265C9CFC7}" type="pres">
      <dgm:prSet presAssocID="{4F97FF39-DE92-4D2D-AEC2-1E916705987F}" presName="hierRoot1" presStyleCnt="0"/>
      <dgm:spPr/>
    </dgm:pt>
    <dgm:pt modelId="{49434343-1369-40CE-BAC1-B4857F7B73D5}" type="pres">
      <dgm:prSet presAssocID="{4F97FF39-DE92-4D2D-AEC2-1E916705987F}" presName="composite" presStyleCnt="0"/>
      <dgm:spPr/>
    </dgm:pt>
    <dgm:pt modelId="{CEE61F40-5011-4489-9FD9-F01435C69E4B}" type="pres">
      <dgm:prSet presAssocID="{4F97FF39-DE92-4D2D-AEC2-1E916705987F}" presName="background" presStyleLbl="node0" presStyleIdx="0" presStyleCnt="1"/>
      <dgm:spPr/>
    </dgm:pt>
    <dgm:pt modelId="{6A39C2B8-E595-45A3-A224-129772792742}" type="pres">
      <dgm:prSet presAssocID="{4F97FF39-DE92-4D2D-AEC2-1E916705987F}" presName="text" presStyleLbl="fgAcc0" presStyleIdx="0" presStyleCnt="1" custScaleX="440647" custScaleY="116035" custLinFactNeighborY="-16934">
        <dgm:presLayoutVars>
          <dgm:chPref val="3"/>
        </dgm:presLayoutVars>
      </dgm:prSet>
      <dgm:spPr/>
      <dgm:t>
        <a:bodyPr/>
        <a:lstStyle/>
        <a:p>
          <a:endParaRPr lang="en-US"/>
        </a:p>
      </dgm:t>
    </dgm:pt>
    <dgm:pt modelId="{5BBC4E26-B887-45D9-8157-3339C468A91E}" type="pres">
      <dgm:prSet presAssocID="{4F97FF39-DE92-4D2D-AEC2-1E916705987F}" presName="hierChild2" presStyleCnt="0"/>
      <dgm:spPr/>
    </dgm:pt>
    <dgm:pt modelId="{233CD555-D18F-4700-9AC0-27D457B5C2A8}" type="pres">
      <dgm:prSet presAssocID="{0258B070-D790-4B74-AE68-BCAD83EEDD5B}" presName="Name10" presStyleLbl="parChTrans1D2" presStyleIdx="0" presStyleCnt="4"/>
      <dgm:spPr/>
      <dgm:t>
        <a:bodyPr/>
        <a:lstStyle/>
        <a:p>
          <a:endParaRPr lang="en-US"/>
        </a:p>
      </dgm:t>
    </dgm:pt>
    <dgm:pt modelId="{C2273AAA-09FB-475A-AB26-C436D059D9C0}" type="pres">
      <dgm:prSet presAssocID="{ADC85248-CCC2-4D70-91A4-3B45A629ED2F}" presName="hierRoot2" presStyleCnt="0"/>
      <dgm:spPr/>
    </dgm:pt>
    <dgm:pt modelId="{B411CB89-0A80-476C-8DE1-D45F1BE9A1FE}" type="pres">
      <dgm:prSet presAssocID="{ADC85248-CCC2-4D70-91A4-3B45A629ED2F}" presName="composite2" presStyleCnt="0"/>
      <dgm:spPr/>
    </dgm:pt>
    <dgm:pt modelId="{B33B54C7-18B0-4985-8E47-68CE5364A574}" type="pres">
      <dgm:prSet presAssocID="{ADC85248-CCC2-4D70-91A4-3B45A629ED2F}" presName="background2" presStyleLbl="node2" presStyleIdx="0" presStyleCnt="4"/>
      <dgm:spPr/>
    </dgm:pt>
    <dgm:pt modelId="{EA89F6C6-CD72-4F23-B5A5-3ED5F036B115}" type="pres">
      <dgm:prSet presAssocID="{ADC85248-CCC2-4D70-91A4-3B45A629ED2F}" presName="text2" presStyleLbl="fgAcc2" presStyleIdx="0" presStyleCnt="4" custScaleX="325662">
        <dgm:presLayoutVars>
          <dgm:chPref val="3"/>
        </dgm:presLayoutVars>
      </dgm:prSet>
      <dgm:spPr/>
      <dgm:t>
        <a:bodyPr/>
        <a:lstStyle/>
        <a:p>
          <a:endParaRPr lang="en-US"/>
        </a:p>
      </dgm:t>
    </dgm:pt>
    <dgm:pt modelId="{40EAB99F-BE21-4127-82E1-0B46B057303A}" type="pres">
      <dgm:prSet presAssocID="{ADC85248-CCC2-4D70-91A4-3B45A629ED2F}" presName="hierChild3" presStyleCnt="0"/>
      <dgm:spPr/>
    </dgm:pt>
    <dgm:pt modelId="{3BAFCD9D-FF45-4327-B843-605377A2096C}" type="pres">
      <dgm:prSet presAssocID="{679967B4-378B-44E7-ADDA-2B48FFE2944A}" presName="Name17" presStyleLbl="parChTrans1D3" presStyleIdx="0" presStyleCnt="2"/>
      <dgm:spPr/>
      <dgm:t>
        <a:bodyPr/>
        <a:lstStyle/>
        <a:p>
          <a:endParaRPr lang="en-US"/>
        </a:p>
      </dgm:t>
    </dgm:pt>
    <dgm:pt modelId="{19D9D9C5-D269-475E-9A02-E70F04733E4E}" type="pres">
      <dgm:prSet presAssocID="{054242C1-DE4F-41F1-9D72-C3A56E1F66EF}" presName="hierRoot3" presStyleCnt="0"/>
      <dgm:spPr/>
    </dgm:pt>
    <dgm:pt modelId="{3BD2C3F1-D0A9-4AEF-BC85-AC7C6BE1AFDF}" type="pres">
      <dgm:prSet presAssocID="{054242C1-DE4F-41F1-9D72-C3A56E1F66EF}" presName="composite3" presStyleCnt="0"/>
      <dgm:spPr/>
    </dgm:pt>
    <dgm:pt modelId="{8EF0C1B2-93E5-4D89-9D8C-927E780D6E69}" type="pres">
      <dgm:prSet presAssocID="{054242C1-DE4F-41F1-9D72-C3A56E1F66EF}" presName="background3" presStyleLbl="node3" presStyleIdx="0" presStyleCnt="2"/>
      <dgm:spPr/>
    </dgm:pt>
    <dgm:pt modelId="{D4843FE8-2F86-4C90-BA60-A9CB41E28831}" type="pres">
      <dgm:prSet presAssocID="{054242C1-DE4F-41F1-9D72-C3A56E1F66EF}" presName="text3" presStyleLbl="fgAcc3" presStyleIdx="0" presStyleCnt="2" custScaleX="490404" custScaleY="917287">
        <dgm:presLayoutVars>
          <dgm:chPref val="3"/>
        </dgm:presLayoutVars>
      </dgm:prSet>
      <dgm:spPr/>
      <dgm:t>
        <a:bodyPr/>
        <a:lstStyle/>
        <a:p>
          <a:endParaRPr lang="en-US"/>
        </a:p>
      </dgm:t>
    </dgm:pt>
    <dgm:pt modelId="{2402DEE8-3049-435F-BDF2-4EFEB09F9D29}" type="pres">
      <dgm:prSet presAssocID="{054242C1-DE4F-41F1-9D72-C3A56E1F66EF}" presName="hierChild4" presStyleCnt="0"/>
      <dgm:spPr/>
    </dgm:pt>
    <dgm:pt modelId="{14FEFA05-566D-4CD6-AC76-83DFEEED4F81}" type="pres">
      <dgm:prSet presAssocID="{59E523A8-81E8-46D2-B29C-966ED5646B20}" presName="Name10" presStyleLbl="parChTrans1D2" presStyleIdx="1" presStyleCnt="4"/>
      <dgm:spPr/>
      <dgm:t>
        <a:bodyPr/>
        <a:lstStyle/>
        <a:p>
          <a:endParaRPr lang="en-US"/>
        </a:p>
      </dgm:t>
    </dgm:pt>
    <dgm:pt modelId="{5418DBE8-022B-480A-A337-14F4CF40F566}" type="pres">
      <dgm:prSet presAssocID="{6A94590B-B89A-4542-AC14-3E0D62B5C2BC}" presName="hierRoot2" presStyleCnt="0"/>
      <dgm:spPr/>
    </dgm:pt>
    <dgm:pt modelId="{51777D60-6B7D-4788-B833-BB7B27A2E3AA}" type="pres">
      <dgm:prSet presAssocID="{6A94590B-B89A-4542-AC14-3E0D62B5C2BC}" presName="composite2" presStyleCnt="0"/>
      <dgm:spPr/>
    </dgm:pt>
    <dgm:pt modelId="{E5FC4B78-1279-4A5A-9640-E33ADA7CAE7B}" type="pres">
      <dgm:prSet presAssocID="{6A94590B-B89A-4542-AC14-3E0D62B5C2BC}" presName="background2" presStyleLbl="node2" presStyleIdx="1" presStyleCnt="4"/>
      <dgm:spPr/>
    </dgm:pt>
    <dgm:pt modelId="{1E9FD53C-B26B-41AA-B4D8-0F7848E88AEB}" type="pres">
      <dgm:prSet presAssocID="{6A94590B-B89A-4542-AC14-3E0D62B5C2BC}" presName="text2" presStyleLbl="fgAcc2" presStyleIdx="1" presStyleCnt="4" custScaleX="270268">
        <dgm:presLayoutVars>
          <dgm:chPref val="3"/>
        </dgm:presLayoutVars>
      </dgm:prSet>
      <dgm:spPr/>
      <dgm:t>
        <a:bodyPr/>
        <a:lstStyle/>
        <a:p>
          <a:endParaRPr lang="en-US"/>
        </a:p>
      </dgm:t>
    </dgm:pt>
    <dgm:pt modelId="{55C3F506-1EBE-4B2C-A7AC-6CFB5790ACE1}" type="pres">
      <dgm:prSet presAssocID="{6A94590B-B89A-4542-AC14-3E0D62B5C2BC}" presName="hierChild3" presStyleCnt="0"/>
      <dgm:spPr/>
    </dgm:pt>
    <dgm:pt modelId="{2E684B27-3A60-4D65-B358-570FDCF24BC6}" type="pres">
      <dgm:prSet presAssocID="{735819CD-C033-422B-AE0F-9E84DA4B62F1}" presName="Name10" presStyleLbl="parChTrans1D2" presStyleIdx="2" presStyleCnt="4"/>
      <dgm:spPr/>
      <dgm:t>
        <a:bodyPr/>
        <a:lstStyle/>
        <a:p>
          <a:endParaRPr lang="en-US"/>
        </a:p>
      </dgm:t>
    </dgm:pt>
    <dgm:pt modelId="{22997A38-C7F5-4E7D-980F-2E485E632D13}" type="pres">
      <dgm:prSet presAssocID="{A044B92C-F8BF-44AE-B49A-232BBC0697F8}" presName="hierRoot2" presStyleCnt="0"/>
      <dgm:spPr/>
    </dgm:pt>
    <dgm:pt modelId="{2847D4EF-BDB1-4A87-8D00-6FB306A77C7F}" type="pres">
      <dgm:prSet presAssocID="{A044B92C-F8BF-44AE-B49A-232BBC0697F8}" presName="composite2" presStyleCnt="0"/>
      <dgm:spPr/>
    </dgm:pt>
    <dgm:pt modelId="{A03E67A9-7BBF-41B5-ABF3-5C81CA3E24CF}" type="pres">
      <dgm:prSet presAssocID="{A044B92C-F8BF-44AE-B49A-232BBC0697F8}" presName="background2" presStyleLbl="node2" presStyleIdx="2" presStyleCnt="4"/>
      <dgm:spPr/>
    </dgm:pt>
    <dgm:pt modelId="{45118053-D4FC-40C8-8FFC-8A7ECEE9CD67}" type="pres">
      <dgm:prSet presAssocID="{A044B92C-F8BF-44AE-B49A-232BBC0697F8}" presName="text2" presStyleLbl="fgAcc2" presStyleIdx="2" presStyleCnt="4" custScaleX="346559">
        <dgm:presLayoutVars>
          <dgm:chPref val="3"/>
        </dgm:presLayoutVars>
      </dgm:prSet>
      <dgm:spPr/>
      <dgm:t>
        <a:bodyPr/>
        <a:lstStyle/>
        <a:p>
          <a:endParaRPr lang="en-US"/>
        </a:p>
      </dgm:t>
    </dgm:pt>
    <dgm:pt modelId="{F31F4523-4AB4-438F-AAF9-83AF87B5EC8A}" type="pres">
      <dgm:prSet presAssocID="{A044B92C-F8BF-44AE-B49A-232BBC0697F8}" presName="hierChild3" presStyleCnt="0"/>
      <dgm:spPr/>
    </dgm:pt>
    <dgm:pt modelId="{F77E1C13-0FFA-463A-BBF0-98984A9C9CC8}" type="pres">
      <dgm:prSet presAssocID="{814A9413-26ED-41E6-AB20-2B47D7B355C2}" presName="Name17" presStyleLbl="parChTrans1D3" presStyleIdx="1" presStyleCnt="2"/>
      <dgm:spPr/>
      <dgm:t>
        <a:bodyPr/>
        <a:lstStyle/>
        <a:p>
          <a:endParaRPr lang="en-US"/>
        </a:p>
      </dgm:t>
    </dgm:pt>
    <dgm:pt modelId="{398FE66C-D05E-4CCD-876D-DC7C0C799F12}" type="pres">
      <dgm:prSet presAssocID="{A5AA1B22-1DD9-4F01-A90B-37621C81DD8E}" presName="hierRoot3" presStyleCnt="0"/>
      <dgm:spPr/>
    </dgm:pt>
    <dgm:pt modelId="{5CC8DE5A-82C3-4FCA-884F-0F96F1B1C620}" type="pres">
      <dgm:prSet presAssocID="{A5AA1B22-1DD9-4F01-A90B-37621C81DD8E}" presName="composite3" presStyleCnt="0"/>
      <dgm:spPr/>
    </dgm:pt>
    <dgm:pt modelId="{FF471B91-9ABB-4BF1-9CF0-0D337F3DAD38}" type="pres">
      <dgm:prSet presAssocID="{A5AA1B22-1DD9-4F01-A90B-37621C81DD8E}" presName="background3" presStyleLbl="node3" presStyleIdx="1" presStyleCnt="2"/>
      <dgm:spPr/>
    </dgm:pt>
    <dgm:pt modelId="{7FB497B9-AFD1-435D-808C-D2E7A9E0CEFA}" type="pres">
      <dgm:prSet presAssocID="{A5AA1B22-1DD9-4F01-A90B-37621C81DD8E}" presName="text3" presStyleLbl="fgAcc3" presStyleIdx="1" presStyleCnt="2" custScaleX="507919" custScaleY="909515">
        <dgm:presLayoutVars>
          <dgm:chPref val="3"/>
        </dgm:presLayoutVars>
      </dgm:prSet>
      <dgm:spPr/>
      <dgm:t>
        <a:bodyPr/>
        <a:lstStyle/>
        <a:p>
          <a:endParaRPr lang="en-US"/>
        </a:p>
      </dgm:t>
    </dgm:pt>
    <dgm:pt modelId="{EC426921-65B9-4892-9AAF-CA614C6130A6}" type="pres">
      <dgm:prSet presAssocID="{A5AA1B22-1DD9-4F01-A90B-37621C81DD8E}" presName="hierChild4" presStyleCnt="0"/>
      <dgm:spPr/>
    </dgm:pt>
    <dgm:pt modelId="{E6ADC1E1-BF4E-4E6C-A999-248F0EB4F776}" type="pres">
      <dgm:prSet presAssocID="{4B41F973-449C-4237-8460-3B02DF4E4400}" presName="Name10" presStyleLbl="parChTrans1D2" presStyleIdx="3" presStyleCnt="4"/>
      <dgm:spPr/>
      <dgm:t>
        <a:bodyPr/>
        <a:lstStyle/>
        <a:p>
          <a:endParaRPr lang="en-US"/>
        </a:p>
      </dgm:t>
    </dgm:pt>
    <dgm:pt modelId="{4946836E-F357-40C5-8CE7-A6CFAE1B74F9}" type="pres">
      <dgm:prSet presAssocID="{0F1151E6-EBEA-46EA-A9FD-7DB3A9A36BF1}" presName="hierRoot2" presStyleCnt="0"/>
      <dgm:spPr/>
    </dgm:pt>
    <dgm:pt modelId="{7EA15100-C1D9-4B26-9EFA-19ACA7C8A701}" type="pres">
      <dgm:prSet presAssocID="{0F1151E6-EBEA-46EA-A9FD-7DB3A9A36BF1}" presName="composite2" presStyleCnt="0"/>
      <dgm:spPr/>
    </dgm:pt>
    <dgm:pt modelId="{F898473D-EE33-412B-81AF-31FD584CE34A}" type="pres">
      <dgm:prSet presAssocID="{0F1151E6-EBEA-46EA-A9FD-7DB3A9A36BF1}" presName="background2" presStyleLbl="node2" presStyleIdx="3" presStyleCnt="4"/>
      <dgm:spPr/>
    </dgm:pt>
    <dgm:pt modelId="{DB35050F-B805-4B18-8FBB-DB87782758B0}" type="pres">
      <dgm:prSet presAssocID="{0F1151E6-EBEA-46EA-A9FD-7DB3A9A36BF1}" presName="text2" presStyleLbl="fgAcc2" presStyleIdx="3" presStyleCnt="4" custScaleX="269921">
        <dgm:presLayoutVars>
          <dgm:chPref val="3"/>
        </dgm:presLayoutVars>
      </dgm:prSet>
      <dgm:spPr/>
      <dgm:t>
        <a:bodyPr/>
        <a:lstStyle/>
        <a:p>
          <a:endParaRPr lang="en-US"/>
        </a:p>
      </dgm:t>
    </dgm:pt>
    <dgm:pt modelId="{FA185DB7-FFC4-42A1-A942-2C4BA1D37D3F}" type="pres">
      <dgm:prSet presAssocID="{0F1151E6-EBEA-46EA-A9FD-7DB3A9A36BF1}" presName="hierChild3" presStyleCnt="0"/>
      <dgm:spPr/>
    </dgm:pt>
  </dgm:ptLst>
  <dgm:cxnLst>
    <dgm:cxn modelId="{0A942BF7-43E6-4737-9881-BFA5C99BFDDA}" type="presOf" srcId="{679967B4-378B-44E7-ADDA-2B48FFE2944A}" destId="{3BAFCD9D-FF45-4327-B843-605377A2096C}" srcOrd="0" destOrd="0" presId="urn:microsoft.com/office/officeart/2005/8/layout/hierarchy1"/>
    <dgm:cxn modelId="{B0DD9BAF-4259-4FE0-AF22-D0A8461749D4}" srcId="{4F97FF39-DE92-4D2D-AEC2-1E916705987F}" destId="{6A94590B-B89A-4542-AC14-3E0D62B5C2BC}" srcOrd="1" destOrd="0" parTransId="{59E523A8-81E8-46D2-B29C-966ED5646B20}" sibTransId="{2EC6E56B-F23B-4565-A2A6-D1FCD1BE167D}"/>
    <dgm:cxn modelId="{88A0E285-D583-4558-864E-D04A714F7ED8}" type="presOf" srcId="{4B41F973-449C-4237-8460-3B02DF4E4400}" destId="{E6ADC1E1-BF4E-4E6C-A999-248F0EB4F776}" srcOrd="0" destOrd="0" presId="urn:microsoft.com/office/officeart/2005/8/layout/hierarchy1"/>
    <dgm:cxn modelId="{6A0CCB14-1920-4052-84A7-212D3103E2E4}" type="presOf" srcId="{0258B070-D790-4B74-AE68-BCAD83EEDD5B}" destId="{233CD555-D18F-4700-9AC0-27D457B5C2A8}" srcOrd="0" destOrd="0" presId="urn:microsoft.com/office/officeart/2005/8/layout/hierarchy1"/>
    <dgm:cxn modelId="{981D69EE-2B44-4176-B2F8-D36D76B3CB01}" type="presOf" srcId="{A044B92C-F8BF-44AE-B49A-232BBC0697F8}" destId="{45118053-D4FC-40C8-8FFC-8A7ECEE9CD67}" srcOrd="0" destOrd="0" presId="urn:microsoft.com/office/officeart/2005/8/layout/hierarchy1"/>
    <dgm:cxn modelId="{57093DBA-1753-493E-A387-0B87B9B542FD}" type="presOf" srcId="{814A9413-26ED-41E6-AB20-2B47D7B355C2}" destId="{F77E1C13-0FFA-463A-BBF0-98984A9C9CC8}" srcOrd="0" destOrd="0" presId="urn:microsoft.com/office/officeart/2005/8/layout/hierarchy1"/>
    <dgm:cxn modelId="{514EE5EA-8CED-45E1-98E1-216B8C5E704E}" type="presOf" srcId="{2E97F088-25ED-46D2-B808-FA1CAAA503D3}" destId="{29E443A9-C8C6-49E6-9B63-F4806863DD34}" srcOrd="0" destOrd="0" presId="urn:microsoft.com/office/officeart/2005/8/layout/hierarchy1"/>
    <dgm:cxn modelId="{A848C65F-B6D2-4ADE-8B65-2408CA5F34AF}" srcId="{2E97F088-25ED-46D2-B808-FA1CAAA503D3}" destId="{4F97FF39-DE92-4D2D-AEC2-1E916705987F}" srcOrd="0" destOrd="0" parTransId="{3D336FEF-F074-4F29-8591-AB1EFF36BCC2}" sibTransId="{58ABD7DB-7DBD-4123-A0D9-B31626D27E12}"/>
    <dgm:cxn modelId="{1E12A86A-6AE5-4831-99B9-3C7DB505B843}" srcId="{4F97FF39-DE92-4D2D-AEC2-1E916705987F}" destId="{A044B92C-F8BF-44AE-B49A-232BBC0697F8}" srcOrd="2" destOrd="0" parTransId="{735819CD-C033-422B-AE0F-9E84DA4B62F1}" sibTransId="{9C2B0AED-4CB3-4EC7-9847-6458DA680ED7}"/>
    <dgm:cxn modelId="{211E0D0D-3795-40AB-A372-367166A5F3A6}" type="presOf" srcId="{4F97FF39-DE92-4D2D-AEC2-1E916705987F}" destId="{6A39C2B8-E595-45A3-A224-129772792742}" srcOrd="0" destOrd="0" presId="urn:microsoft.com/office/officeart/2005/8/layout/hierarchy1"/>
    <dgm:cxn modelId="{E33E5FC9-88F2-4689-B5C2-B9371ADA88FA}" type="presOf" srcId="{A5AA1B22-1DD9-4F01-A90B-37621C81DD8E}" destId="{7FB497B9-AFD1-435D-808C-D2E7A9E0CEFA}" srcOrd="0" destOrd="0" presId="urn:microsoft.com/office/officeart/2005/8/layout/hierarchy1"/>
    <dgm:cxn modelId="{7AFD105D-725F-4DE1-86A6-79382AC60875}" srcId="{A044B92C-F8BF-44AE-B49A-232BBC0697F8}" destId="{A5AA1B22-1DD9-4F01-A90B-37621C81DD8E}" srcOrd="0" destOrd="0" parTransId="{814A9413-26ED-41E6-AB20-2B47D7B355C2}" sibTransId="{7C8E7724-A7EC-4F74-BD48-BC1813963138}"/>
    <dgm:cxn modelId="{5C41307E-8D97-4F80-B0B4-E7FC22E92102}" type="presOf" srcId="{ADC85248-CCC2-4D70-91A4-3B45A629ED2F}" destId="{EA89F6C6-CD72-4F23-B5A5-3ED5F036B115}" srcOrd="0" destOrd="0" presId="urn:microsoft.com/office/officeart/2005/8/layout/hierarchy1"/>
    <dgm:cxn modelId="{452040B7-26F3-4A06-9F98-F142FA7D5B6C}" type="presOf" srcId="{6A94590B-B89A-4542-AC14-3E0D62B5C2BC}" destId="{1E9FD53C-B26B-41AA-B4D8-0F7848E88AEB}" srcOrd="0" destOrd="0" presId="urn:microsoft.com/office/officeart/2005/8/layout/hierarchy1"/>
    <dgm:cxn modelId="{8AABDC73-8ECD-4A35-9EC9-8634A4CAF523}" type="presOf" srcId="{59E523A8-81E8-46D2-B29C-966ED5646B20}" destId="{14FEFA05-566D-4CD6-AC76-83DFEEED4F81}" srcOrd="0" destOrd="0" presId="urn:microsoft.com/office/officeart/2005/8/layout/hierarchy1"/>
    <dgm:cxn modelId="{F4A09140-833E-4CE9-8D61-0E8AFE412634}" type="presOf" srcId="{735819CD-C033-422B-AE0F-9E84DA4B62F1}" destId="{2E684B27-3A60-4D65-B358-570FDCF24BC6}" srcOrd="0" destOrd="0" presId="urn:microsoft.com/office/officeart/2005/8/layout/hierarchy1"/>
    <dgm:cxn modelId="{BAFE9D0B-B364-4776-9B63-035FC9C7835A}" srcId="{ADC85248-CCC2-4D70-91A4-3B45A629ED2F}" destId="{054242C1-DE4F-41F1-9D72-C3A56E1F66EF}" srcOrd="0" destOrd="0" parTransId="{679967B4-378B-44E7-ADDA-2B48FFE2944A}" sibTransId="{8410E7E5-1ADB-474B-8489-3AD57AE8A9A5}"/>
    <dgm:cxn modelId="{BCBB8E50-66A6-48A1-AAF3-29B45B6BB280}" srcId="{4F97FF39-DE92-4D2D-AEC2-1E916705987F}" destId="{0F1151E6-EBEA-46EA-A9FD-7DB3A9A36BF1}" srcOrd="3" destOrd="0" parTransId="{4B41F973-449C-4237-8460-3B02DF4E4400}" sibTransId="{7E0CB772-4D6A-4C9E-8C49-BA60E73FBAF6}"/>
    <dgm:cxn modelId="{C79D4A52-3137-49A8-8BBD-A8ED782F6771}" type="presOf" srcId="{0F1151E6-EBEA-46EA-A9FD-7DB3A9A36BF1}" destId="{DB35050F-B805-4B18-8FBB-DB87782758B0}" srcOrd="0" destOrd="0" presId="urn:microsoft.com/office/officeart/2005/8/layout/hierarchy1"/>
    <dgm:cxn modelId="{2DC2332A-779E-4262-BF1A-B5A721C95339}" srcId="{4F97FF39-DE92-4D2D-AEC2-1E916705987F}" destId="{ADC85248-CCC2-4D70-91A4-3B45A629ED2F}" srcOrd="0" destOrd="0" parTransId="{0258B070-D790-4B74-AE68-BCAD83EEDD5B}" sibTransId="{67F5CD69-A8DF-4807-9990-A9A9BD76DA25}"/>
    <dgm:cxn modelId="{8FC9B18F-C24B-486A-B344-0739CF5CBAD7}" type="presOf" srcId="{054242C1-DE4F-41F1-9D72-C3A56E1F66EF}" destId="{D4843FE8-2F86-4C90-BA60-A9CB41E28831}" srcOrd="0" destOrd="0" presId="urn:microsoft.com/office/officeart/2005/8/layout/hierarchy1"/>
    <dgm:cxn modelId="{B6A8893D-BA42-42FE-9193-4A031AC1ABA3}" type="presParOf" srcId="{29E443A9-C8C6-49E6-9B63-F4806863DD34}" destId="{68F67F5C-EEEC-49AD-98CE-C6B265C9CFC7}" srcOrd="0" destOrd="0" presId="urn:microsoft.com/office/officeart/2005/8/layout/hierarchy1"/>
    <dgm:cxn modelId="{A578C02F-960B-483D-89D4-1232A753456B}" type="presParOf" srcId="{68F67F5C-EEEC-49AD-98CE-C6B265C9CFC7}" destId="{49434343-1369-40CE-BAC1-B4857F7B73D5}" srcOrd="0" destOrd="0" presId="urn:microsoft.com/office/officeart/2005/8/layout/hierarchy1"/>
    <dgm:cxn modelId="{C701A602-7F18-49AE-8494-C5D3B2473EFD}" type="presParOf" srcId="{49434343-1369-40CE-BAC1-B4857F7B73D5}" destId="{CEE61F40-5011-4489-9FD9-F01435C69E4B}" srcOrd="0" destOrd="0" presId="urn:microsoft.com/office/officeart/2005/8/layout/hierarchy1"/>
    <dgm:cxn modelId="{F35FCD5B-F552-4BD0-88E1-CB36D4561C85}" type="presParOf" srcId="{49434343-1369-40CE-BAC1-B4857F7B73D5}" destId="{6A39C2B8-E595-45A3-A224-129772792742}" srcOrd="1" destOrd="0" presId="urn:microsoft.com/office/officeart/2005/8/layout/hierarchy1"/>
    <dgm:cxn modelId="{71D27B4D-D0AE-485F-9162-E840869E8A1C}" type="presParOf" srcId="{68F67F5C-EEEC-49AD-98CE-C6B265C9CFC7}" destId="{5BBC4E26-B887-45D9-8157-3339C468A91E}" srcOrd="1" destOrd="0" presId="urn:microsoft.com/office/officeart/2005/8/layout/hierarchy1"/>
    <dgm:cxn modelId="{A51BD15A-DAB9-45A6-B3CD-FAAF62C6727A}" type="presParOf" srcId="{5BBC4E26-B887-45D9-8157-3339C468A91E}" destId="{233CD555-D18F-4700-9AC0-27D457B5C2A8}" srcOrd="0" destOrd="0" presId="urn:microsoft.com/office/officeart/2005/8/layout/hierarchy1"/>
    <dgm:cxn modelId="{AB2D02C1-73FA-4283-A446-17BF67406F84}" type="presParOf" srcId="{5BBC4E26-B887-45D9-8157-3339C468A91E}" destId="{C2273AAA-09FB-475A-AB26-C436D059D9C0}" srcOrd="1" destOrd="0" presId="urn:microsoft.com/office/officeart/2005/8/layout/hierarchy1"/>
    <dgm:cxn modelId="{2DE91B81-0399-4571-90B5-81C1645C1E63}" type="presParOf" srcId="{C2273AAA-09FB-475A-AB26-C436D059D9C0}" destId="{B411CB89-0A80-476C-8DE1-D45F1BE9A1FE}" srcOrd="0" destOrd="0" presId="urn:microsoft.com/office/officeart/2005/8/layout/hierarchy1"/>
    <dgm:cxn modelId="{6F63D0F8-7660-403F-B1FD-C8BB49D9246D}" type="presParOf" srcId="{B411CB89-0A80-476C-8DE1-D45F1BE9A1FE}" destId="{B33B54C7-18B0-4985-8E47-68CE5364A574}" srcOrd="0" destOrd="0" presId="urn:microsoft.com/office/officeart/2005/8/layout/hierarchy1"/>
    <dgm:cxn modelId="{ECA3935D-0CD9-4976-9941-345209C6967B}" type="presParOf" srcId="{B411CB89-0A80-476C-8DE1-D45F1BE9A1FE}" destId="{EA89F6C6-CD72-4F23-B5A5-3ED5F036B115}" srcOrd="1" destOrd="0" presId="urn:microsoft.com/office/officeart/2005/8/layout/hierarchy1"/>
    <dgm:cxn modelId="{280DE0BE-3830-48FD-9F5D-80461E4E2DB9}" type="presParOf" srcId="{C2273AAA-09FB-475A-AB26-C436D059D9C0}" destId="{40EAB99F-BE21-4127-82E1-0B46B057303A}" srcOrd="1" destOrd="0" presId="urn:microsoft.com/office/officeart/2005/8/layout/hierarchy1"/>
    <dgm:cxn modelId="{7CD426B9-8B66-468C-B696-9810F3A52F23}" type="presParOf" srcId="{40EAB99F-BE21-4127-82E1-0B46B057303A}" destId="{3BAFCD9D-FF45-4327-B843-605377A2096C}" srcOrd="0" destOrd="0" presId="urn:microsoft.com/office/officeart/2005/8/layout/hierarchy1"/>
    <dgm:cxn modelId="{247E1234-6C00-495C-9926-C51198E5B938}" type="presParOf" srcId="{40EAB99F-BE21-4127-82E1-0B46B057303A}" destId="{19D9D9C5-D269-475E-9A02-E70F04733E4E}" srcOrd="1" destOrd="0" presId="urn:microsoft.com/office/officeart/2005/8/layout/hierarchy1"/>
    <dgm:cxn modelId="{DB27A406-2F1C-46C2-AE42-97C36DB1F163}" type="presParOf" srcId="{19D9D9C5-D269-475E-9A02-E70F04733E4E}" destId="{3BD2C3F1-D0A9-4AEF-BC85-AC7C6BE1AFDF}" srcOrd="0" destOrd="0" presId="urn:microsoft.com/office/officeart/2005/8/layout/hierarchy1"/>
    <dgm:cxn modelId="{D43D98A6-F00B-44E0-898A-434B0993AAFC}" type="presParOf" srcId="{3BD2C3F1-D0A9-4AEF-BC85-AC7C6BE1AFDF}" destId="{8EF0C1B2-93E5-4D89-9D8C-927E780D6E69}" srcOrd="0" destOrd="0" presId="urn:microsoft.com/office/officeart/2005/8/layout/hierarchy1"/>
    <dgm:cxn modelId="{5BB9C104-0A92-4B38-AF93-A10E446F1437}" type="presParOf" srcId="{3BD2C3F1-D0A9-4AEF-BC85-AC7C6BE1AFDF}" destId="{D4843FE8-2F86-4C90-BA60-A9CB41E28831}" srcOrd="1" destOrd="0" presId="urn:microsoft.com/office/officeart/2005/8/layout/hierarchy1"/>
    <dgm:cxn modelId="{B6FE9DC2-92E4-45FB-8681-4E85702497E9}" type="presParOf" srcId="{19D9D9C5-D269-475E-9A02-E70F04733E4E}" destId="{2402DEE8-3049-435F-BDF2-4EFEB09F9D29}" srcOrd="1" destOrd="0" presId="urn:microsoft.com/office/officeart/2005/8/layout/hierarchy1"/>
    <dgm:cxn modelId="{00525CF0-BD1D-4C95-B1A9-7DB8F455B1C7}" type="presParOf" srcId="{5BBC4E26-B887-45D9-8157-3339C468A91E}" destId="{14FEFA05-566D-4CD6-AC76-83DFEEED4F81}" srcOrd="2" destOrd="0" presId="urn:microsoft.com/office/officeart/2005/8/layout/hierarchy1"/>
    <dgm:cxn modelId="{09C6E95B-95F3-4D62-8806-A54B2CFFDC01}" type="presParOf" srcId="{5BBC4E26-B887-45D9-8157-3339C468A91E}" destId="{5418DBE8-022B-480A-A337-14F4CF40F566}" srcOrd="3" destOrd="0" presId="urn:microsoft.com/office/officeart/2005/8/layout/hierarchy1"/>
    <dgm:cxn modelId="{FF681858-DF42-4278-AA4C-311E26DD96A6}" type="presParOf" srcId="{5418DBE8-022B-480A-A337-14F4CF40F566}" destId="{51777D60-6B7D-4788-B833-BB7B27A2E3AA}" srcOrd="0" destOrd="0" presId="urn:microsoft.com/office/officeart/2005/8/layout/hierarchy1"/>
    <dgm:cxn modelId="{3826CBAA-984A-4AEB-B9DA-1CC4F62E5250}" type="presParOf" srcId="{51777D60-6B7D-4788-B833-BB7B27A2E3AA}" destId="{E5FC4B78-1279-4A5A-9640-E33ADA7CAE7B}" srcOrd="0" destOrd="0" presId="urn:microsoft.com/office/officeart/2005/8/layout/hierarchy1"/>
    <dgm:cxn modelId="{8401F4D1-3753-41B2-8F9E-DEEE2C4AA648}" type="presParOf" srcId="{51777D60-6B7D-4788-B833-BB7B27A2E3AA}" destId="{1E9FD53C-B26B-41AA-B4D8-0F7848E88AEB}" srcOrd="1" destOrd="0" presId="urn:microsoft.com/office/officeart/2005/8/layout/hierarchy1"/>
    <dgm:cxn modelId="{F7D195EE-A933-4E12-ADDA-35AD75B675FC}" type="presParOf" srcId="{5418DBE8-022B-480A-A337-14F4CF40F566}" destId="{55C3F506-1EBE-4B2C-A7AC-6CFB5790ACE1}" srcOrd="1" destOrd="0" presId="urn:microsoft.com/office/officeart/2005/8/layout/hierarchy1"/>
    <dgm:cxn modelId="{F4C3F3EC-359A-4815-8EB8-4BBB2AA5FCD6}" type="presParOf" srcId="{5BBC4E26-B887-45D9-8157-3339C468A91E}" destId="{2E684B27-3A60-4D65-B358-570FDCF24BC6}" srcOrd="4" destOrd="0" presId="urn:microsoft.com/office/officeart/2005/8/layout/hierarchy1"/>
    <dgm:cxn modelId="{35E54CC8-AE16-49AF-8AA5-2D43C2221A9A}" type="presParOf" srcId="{5BBC4E26-B887-45D9-8157-3339C468A91E}" destId="{22997A38-C7F5-4E7D-980F-2E485E632D13}" srcOrd="5" destOrd="0" presId="urn:microsoft.com/office/officeart/2005/8/layout/hierarchy1"/>
    <dgm:cxn modelId="{036C4B11-7119-4682-896E-CECB12DD6116}" type="presParOf" srcId="{22997A38-C7F5-4E7D-980F-2E485E632D13}" destId="{2847D4EF-BDB1-4A87-8D00-6FB306A77C7F}" srcOrd="0" destOrd="0" presId="urn:microsoft.com/office/officeart/2005/8/layout/hierarchy1"/>
    <dgm:cxn modelId="{6A365125-C2A9-4403-8948-15020C20D0AE}" type="presParOf" srcId="{2847D4EF-BDB1-4A87-8D00-6FB306A77C7F}" destId="{A03E67A9-7BBF-41B5-ABF3-5C81CA3E24CF}" srcOrd="0" destOrd="0" presId="urn:microsoft.com/office/officeart/2005/8/layout/hierarchy1"/>
    <dgm:cxn modelId="{6E2C58E8-9E74-4905-9954-BADFA0BD225E}" type="presParOf" srcId="{2847D4EF-BDB1-4A87-8D00-6FB306A77C7F}" destId="{45118053-D4FC-40C8-8FFC-8A7ECEE9CD67}" srcOrd="1" destOrd="0" presId="urn:microsoft.com/office/officeart/2005/8/layout/hierarchy1"/>
    <dgm:cxn modelId="{839FB053-29AE-4DF6-BAF0-0FC529FCA10E}" type="presParOf" srcId="{22997A38-C7F5-4E7D-980F-2E485E632D13}" destId="{F31F4523-4AB4-438F-AAF9-83AF87B5EC8A}" srcOrd="1" destOrd="0" presId="urn:microsoft.com/office/officeart/2005/8/layout/hierarchy1"/>
    <dgm:cxn modelId="{CE642BB1-55A5-4C22-A258-37555E2F20FE}" type="presParOf" srcId="{F31F4523-4AB4-438F-AAF9-83AF87B5EC8A}" destId="{F77E1C13-0FFA-463A-BBF0-98984A9C9CC8}" srcOrd="0" destOrd="0" presId="urn:microsoft.com/office/officeart/2005/8/layout/hierarchy1"/>
    <dgm:cxn modelId="{32FF76F4-37ED-4C7E-BD50-71B433A8CD0E}" type="presParOf" srcId="{F31F4523-4AB4-438F-AAF9-83AF87B5EC8A}" destId="{398FE66C-D05E-4CCD-876D-DC7C0C799F12}" srcOrd="1" destOrd="0" presId="urn:microsoft.com/office/officeart/2005/8/layout/hierarchy1"/>
    <dgm:cxn modelId="{C7272602-C874-476E-AF19-5F99A4BD20A1}" type="presParOf" srcId="{398FE66C-D05E-4CCD-876D-DC7C0C799F12}" destId="{5CC8DE5A-82C3-4FCA-884F-0F96F1B1C620}" srcOrd="0" destOrd="0" presId="urn:microsoft.com/office/officeart/2005/8/layout/hierarchy1"/>
    <dgm:cxn modelId="{288F9D56-86FF-4ADE-AAFF-2C962DD13F20}" type="presParOf" srcId="{5CC8DE5A-82C3-4FCA-884F-0F96F1B1C620}" destId="{FF471B91-9ABB-4BF1-9CF0-0D337F3DAD38}" srcOrd="0" destOrd="0" presId="urn:microsoft.com/office/officeart/2005/8/layout/hierarchy1"/>
    <dgm:cxn modelId="{D7A3248B-57CF-4780-A0CE-22A5D90AE657}" type="presParOf" srcId="{5CC8DE5A-82C3-4FCA-884F-0F96F1B1C620}" destId="{7FB497B9-AFD1-435D-808C-D2E7A9E0CEFA}" srcOrd="1" destOrd="0" presId="urn:microsoft.com/office/officeart/2005/8/layout/hierarchy1"/>
    <dgm:cxn modelId="{0BF2F82D-5A6F-451C-96CA-7DE66754E4BE}" type="presParOf" srcId="{398FE66C-D05E-4CCD-876D-DC7C0C799F12}" destId="{EC426921-65B9-4892-9AAF-CA614C6130A6}" srcOrd="1" destOrd="0" presId="urn:microsoft.com/office/officeart/2005/8/layout/hierarchy1"/>
    <dgm:cxn modelId="{B5744F40-B0A7-423F-82DD-27A1A8C8EFB9}" type="presParOf" srcId="{5BBC4E26-B887-45D9-8157-3339C468A91E}" destId="{E6ADC1E1-BF4E-4E6C-A999-248F0EB4F776}" srcOrd="6" destOrd="0" presId="urn:microsoft.com/office/officeart/2005/8/layout/hierarchy1"/>
    <dgm:cxn modelId="{577AAB7E-B5E9-42BC-9792-2C30A3374E87}" type="presParOf" srcId="{5BBC4E26-B887-45D9-8157-3339C468A91E}" destId="{4946836E-F357-40C5-8CE7-A6CFAE1B74F9}" srcOrd="7" destOrd="0" presId="urn:microsoft.com/office/officeart/2005/8/layout/hierarchy1"/>
    <dgm:cxn modelId="{515ED203-0E42-4AF3-8D6A-A029B4093964}" type="presParOf" srcId="{4946836E-F357-40C5-8CE7-A6CFAE1B74F9}" destId="{7EA15100-C1D9-4B26-9EFA-19ACA7C8A701}" srcOrd="0" destOrd="0" presId="urn:microsoft.com/office/officeart/2005/8/layout/hierarchy1"/>
    <dgm:cxn modelId="{655C9C0A-2805-4D4C-82F9-49CBAD6176B9}" type="presParOf" srcId="{7EA15100-C1D9-4B26-9EFA-19ACA7C8A701}" destId="{F898473D-EE33-412B-81AF-31FD584CE34A}" srcOrd="0" destOrd="0" presId="urn:microsoft.com/office/officeart/2005/8/layout/hierarchy1"/>
    <dgm:cxn modelId="{AD3E2E2C-EB8D-4696-A23E-77240AE058B8}" type="presParOf" srcId="{7EA15100-C1D9-4B26-9EFA-19ACA7C8A701}" destId="{DB35050F-B805-4B18-8FBB-DB87782758B0}" srcOrd="1" destOrd="0" presId="urn:microsoft.com/office/officeart/2005/8/layout/hierarchy1"/>
    <dgm:cxn modelId="{97BBA1F3-C68B-48F9-8280-1BB8CE5E8CCD}" type="presParOf" srcId="{4946836E-F357-40C5-8CE7-A6CFAE1B74F9}" destId="{FA185DB7-FFC4-42A1-A942-2C4BA1D37D3F}"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C38F532E-BB09-4E19-B9A5-40EB7B1F67AC}" type="datetimeFigureOut">
              <a:rPr lang="en-US" smtClean="0"/>
              <a:pPr/>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B1241-67E3-4BAC-91E0-966BDFBE1263}"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8F532E-BB09-4E19-B9A5-40EB7B1F67AC}" type="datetimeFigureOut">
              <a:rPr lang="en-US" smtClean="0"/>
              <a:pPr/>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B1241-67E3-4BAC-91E0-966BDFBE126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8F532E-BB09-4E19-B9A5-40EB7B1F67AC}" type="datetimeFigureOut">
              <a:rPr lang="en-US" smtClean="0"/>
              <a:pPr/>
              <a:t>5/6/2020</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1EAB1241-67E3-4BAC-91E0-966BDFBE126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8F532E-BB09-4E19-B9A5-40EB7B1F67AC}" type="datetimeFigureOut">
              <a:rPr lang="en-US" smtClean="0"/>
              <a:pPr/>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B1241-67E3-4BAC-91E0-966BDFBE126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38F532E-BB09-4E19-B9A5-40EB7B1F67AC}" type="datetimeFigureOut">
              <a:rPr lang="en-US" smtClean="0"/>
              <a:pPr/>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B1241-67E3-4BAC-91E0-966BDFBE126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38F532E-BB09-4E19-B9A5-40EB7B1F67AC}" type="datetimeFigureOut">
              <a:rPr lang="en-US" smtClean="0"/>
              <a:pPr/>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AB1241-67E3-4BAC-91E0-966BDFBE126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38F532E-BB09-4E19-B9A5-40EB7B1F67AC}" type="datetimeFigureOut">
              <a:rPr lang="en-US" smtClean="0"/>
              <a:pPr/>
              <a:t>5/6/2020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AB1241-67E3-4BAC-91E0-966BDFBE126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38F532E-BB09-4E19-B9A5-40EB7B1F67AC}" type="datetimeFigureOut">
              <a:rPr lang="en-US" smtClean="0"/>
              <a:pPr/>
              <a:t>5/6/2020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AB1241-67E3-4BAC-91E0-966BDFBE126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8F532E-BB09-4E19-B9A5-40EB7B1F67AC}" type="datetimeFigureOut">
              <a:rPr lang="en-US" smtClean="0"/>
              <a:pPr/>
              <a:t>5/6/2020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AB1241-67E3-4BAC-91E0-966BDFBE126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38F532E-BB09-4E19-B9A5-40EB7B1F67AC}" type="datetimeFigureOut">
              <a:rPr lang="en-US" smtClean="0"/>
              <a:pPr/>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AB1241-67E3-4BAC-91E0-966BDFBE1263}"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C38F532E-BB09-4E19-B9A5-40EB7B1F67AC}" type="datetimeFigureOut">
              <a:rPr lang="en-US" smtClean="0"/>
              <a:pPr/>
              <a:t>5/6/2020</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1EAB1241-67E3-4BAC-91E0-966BDFBE126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C38F532E-BB09-4E19-B9A5-40EB7B1F67AC}" type="datetimeFigureOut">
              <a:rPr lang="en-US" smtClean="0"/>
              <a:pPr/>
              <a:t>5/6/2020</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1EAB1241-67E3-4BAC-91E0-966BDFBE126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3276600"/>
          </a:xfrm>
        </p:spPr>
        <p:txBody>
          <a:bodyPr>
            <a:normAutofit fontScale="90000"/>
          </a:bodyPr>
          <a:lstStyle/>
          <a:p>
            <a:r>
              <a:rPr lang="en-US" dirty="0" smtClean="0"/>
              <a:t>ENCE 231: Engineering Geology</a:t>
            </a:r>
            <a:br>
              <a:rPr lang="en-US" dirty="0" smtClean="0"/>
            </a:br>
            <a:r>
              <a:rPr lang="en-US" dirty="0" smtClean="0"/>
              <a:t>Fall Semester 2017/2018</a:t>
            </a:r>
            <a:br>
              <a:rPr lang="en-US" dirty="0" smtClean="0"/>
            </a:br>
            <a:r>
              <a:rPr lang="en-US" dirty="0" smtClean="0"/>
              <a:t/>
            </a:r>
            <a:br>
              <a:rPr lang="en-US" dirty="0" smtClean="0"/>
            </a:br>
            <a:r>
              <a:rPr lang="en-US" dirty="0" smtClean="0"/>
              <a:t>Department of Civil Engineering- </a:t>
            </a:r>
            <a:r>
              <a:rPr lang="en-US" dirty="0" err="1" smtClean="0"/>
              <a:t>Birzeit</a:t>
            </a:r>
            <a:r>
              <a:rPr lang="en-US" dirty="0" smtClean="0"/>
              <a:t> University, Palestine</a:t>
            </a:r>
            <a:br>
              <a:rPr lang="en-US" dirty="0" smtClean="0"/>
            </a:br>
            <a:r>
              <a:rPr lang="en-US" dirty="0" smtClean="0"/>
              <a:t/>
            </a:r>
            <a:br>
              <a:rPr lang="en-US" dirty="0" smtClean="0"/>
            </a:br>
            <a:r>
              <a:rPr lang="en-US" dirty="0" smtClean="0"/>
              <a:t>Chapter 3: Igneous Rocks</a:t>
            </a:r>
            <a:endParaRPr lang="en-US" dirty="0"/>
          </a:p>
        </p:txBody>
      </p:sp>
      <p:sp>
        <p:nvSpPr>
          <p:cNvPr id="3" name="Subtitle 2"/>
          <p:cNvSpPr>
            <a:spLocks noGrp="1"/>
          </p:cNvSpPr>
          <p:nvPr>
            <p:ph type="subTitle" idx="1"/>
          </p:nvPr>
        </p:nvSpPr>
        <p:spPr>
          <a:xfrm>
            <a:off x="304800" y="4672584"/>
            <a:ext cx="8077200" cy="1499616"/>
          </a:xfrm>
        </p:spPr>
        <p:txBody>
          <a:bodyPr>
            <a:normAutofit/>
          </a:bodyPr>
          <a:lstStyle/>
          <a:p>
            <a:r>
              <a:rPr lang="en-US" sz="2400" b="1" dirty="0" smtClean="0"/>
              <a:t>Instructors: </a:t>
            </a:r>
            <a:r>
              <a:rPr lang="en-US" sz="2400" b="1" dirty="0" err="1" smtClean="0"/>
              <a:t>Saheem</a:t>
            </a:r>
            <a:r>
              <a:rPr lang="en-US" sz="2400" b="1" dirty="0" smtClean="0"/>
              <a:t> </a:t>
            </a:r>
            <a:r>
              <a:rPr lang="en-US" sz="2400" b="1" smtClean="0"/>
              <a:t>Murshid</a:t>
            </a:r>
            <a:endParaRPr lang="en-US" sz="2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229600" cy="1252728"/>
          </a:xfrm>
        </p:spPr>
        <p:txBody>
          <a:bodyPr/>
          <a:lstStyle/>
          <a:p>
            <a:r>
              <a:rPr lang="en-US" dirty="0" smtClean="0"/>
              <a:t>Igneous Rock Textures</a:t>
            </a:r>
            <a:endParaRPr lang="en-US" dirty="0"/>
          </a:p>
        </p:txBody>
      </p:sp>
      <p:sp>
        <p:nvSpPr>
          <p:cNvPr id="3" name="Content Placeholder 2"/>
          <p:cNvSpPr>
            <a:spLocks noGrp="1"/>
          </p:cNvSpPr>
          <p:nvPr>
            <p:ph idx="1"/>
          </p:nvPr>
        </p:nvSpPr>
        <p:spPr>
          <a:xfrm>
            <a:off x="0" y="914400"/>
            <a:ext cx="9144000" cy="2133600"/>
          </a:xfrm>
          <a:solidFill>
            <a:schemeClr val="bg1"/>
          </a:solidFill>
        </p:spPr>
        <p:txBody>
          <a:bodyPr/>
          <a:lstStyle/>
          <a:p>
            <a:pPr>
              <a:buNone/>
            </a:pPr>
            <a:r>
              <a:rPr lang="en-US" b="1" dirty="0" smtClean="0">
                <a:solidFill>
                  <a:srgbClr val="0070C0"/>
                </a:solidFill>
              </a:rPr>
              <a:t>Texture:</a:t>
            </a:r>
          </a:p>
          <a:p>
            <a:pPr>
              <a:buFontTx/>
              <a:buChar char="-"/>
            </a:pPr>
            <a:r>
              <a:rPr lang="en-US" dirty="0" smtClean="0"/>
              <a:t>Texture is how the rock look &amp; feels.</a:t>
            </a:r>
          </a:p>
          <a:p>
            <a:pPr>
              <a:buFontTx/>
              <a:buChar char="-"/>
            </a:pPr>
            <a:r>
              <a:rPr lang="en-US" dirty="0" smtClean="0"/>
              <a:t>Texture is based on the size, shape, &amp; distribution of minerals in a rock.</a:t>
            </a:r>
          </a:p>
        </p:txBody>
      </p:sp>
      <p:pic>
        <p:nvPicPr>
          <p:cNvPr id="1026" name="Picture 2" descr="C:\Users\dell\Desktop\BZU\Chapter 3 Igneous Rocks\The-Igneous-Rocks-Forming-of-Volcanic-Magma-Interesting-Documentary-Films.jpg"/>
          <p:cNvPicPr>
            <a:picLocks noChangeAspect="1" noChangeArrowheads="1"/>
          </p:cNvPicPr>
          <p:nvPr/>
        </p:nvPicPr>
        <p:blipFill>
          <a:blip r:embed="rId2"/>
          <a:srcRect t="12500"/>
          <a:stretch>
            <a:fillRect/>
          </a:stretch>
        </p:blipFill>
        <p:spPr bwMode="auto">
          <a:xfrm>
            <a:off x="0" y="3048000"/>
            <a:ext cx="7455754" cy="3840480"/>
          </a:xfrm>
          <a:prstGeom prst="rect">
            <a:avLst/>
          </a:prstGeom>
          <a:noFill/>
        </p:spPr>
      </p:pic>
      <p:sp>
        <p:nvSpPr>
          <p:cNvPr id="5" name="Content Placeholder 2"/>
          <p:cNvSpPr txBox="1">
            <a:spLocks/>
          </p:cNvSpPr>
          <p:nvPr/>
        </p:nvSpPr>
        <p:spPr>
          <a:xfrm>
            <a:off x="7315200" y="4343400"/>
            <a:ext cx="1905000" cy="1447800"/>
          </a:xfrm>
          <a:prstGeom prst="rect">
            <a:avLst/>
          </a:prstGeom>
          <a:noFill/>
        </p:spPr>
        <p:txBody>
          <a:bodyPr vert="horz" lIns="54864" tIns="91440" rtlCol="0">
            <a:norm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n-US" sz="2000" b="1" i="0" u="sng" strike="noStrike" kern="1200" cap="none" spc="0" normalizeH="0" baseline="0" noProof="0" dirty="0" smtClean="0">
                <a:ln>
                  <a:noFill/>
                </a:ln>
                <a:solidFill>
                  <a:srgbClr val="FF0000"/>
                </a:solidFill>
                <a:effectLst/>
                <a:uLnTx/>
                <a:uFillTx/>
                <a:latin typeface="+mn-lt"/>
                <a:ea typeface="+mn-ea"/>
                <a:cs typeface="+mn-cs"/>
              </a:rPr>
              <a:t>6</a:t>
            </a:r>
            <a:r>
              <a:rPr kumimoji="0" lang="en-US" sz="2000" b="1" i="0" u="sng" strike="noStrike" kern="1200" cap="none" spc="0" normalizeH="0" noProof="0" dirty="0" smtClean="0">
                <a:ln>
                  <a:noFill/>
                </a:ln>
                <a:solidFill>
                  <a:srgbClr val="FF0000"/>
                </a:solidFill>
                <a:effectLst/>
                <a:uLnTx/>
                <a:uFillTx/>
                <a:latin typeface="+mn-lt"/>
                <a:ea typeface="+mn-ea"/>
                <a:cs typeface="+mn-cs"/>
              </a:rPr>
              <a:t> Major</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n-US" sz="2000" b="1" i="0" u="sng" strike="noStrike" kern="1200" cap="none" spc="0" normalizeH="0" noProof="0" dirty="0" smtClean="0">
                <a:ln>
                  <a:noFill/>
                </a:ln>
                <a:solidFill>
                  <a:srgbClr val="FF0000"/>
                </a:solidFill>
                <a:effectLst/>
                <a:uLnTx/>
                <a:uFillTx/>
                <a:latin typeface="+mn-lt"/>
                <a:ea typeface="+mn-ea"/>
                <a:cs typeface="+mn-cs"/>
              </a:rPr>
              <a:t> Igneous </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lang="en-US" sz="2000" b="1" u="sng" dirty="0" smtClean="0">
                <a:solidFill>
                  <a:srgbClr val="FF0000"/>
                </a:solidFill>
              </a:rPr>
              <a:t> </a:t>
            </a:r>
            <a:r>
              <a:rPr kumimoji="0" lang="en-US" sz="2000" b="1" i="0" u="sng" strike="noStrike" kern="1200" cap="none" spc="0" normalizeH="0" noProof="0" dirty="0" smtClean="0">
                <a:ln>
                  <a:noFill/>
                </a:ln>
                <a:solidFill>
                  <a:srgbClr val="FF0000"/>
                </a:solidFill>
                <a:effectLst/>
                <a:uLnTx/>
                <a:uFillTx/>
                <a:latin typeface="+mn-lt"/>
                <a:ea typeface="+mn-ea"/>
                <a:cs typeface="+mn-cs"/>
              </a:rPr>
              <a:t>Rock Textures</a:t>
            </a:r>
            <a:endParaRPr kumimoji="0" lang="en-US" sz="2800" b="1" i="0" u="sng" strike="noStrike" kern="1200" cap="none" spc="0" normalizeH="0" baseline="0" noProof="0" dirty="0" smtClean="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9067800" cy="1252728"/>
          </a:xfrm>
        </p:spPr>
        <p:txBody>
          <a:bodyPr/>
          <a:lstStyle/>
          <a:p>
            <a:r>
              <a:rPr lang="en-US" dirty="0" smtClean="0"/>
              <a:t>Igneous Rock Textures: 1) </a:t>
            </a:r>
            <a:r>
              <a:rPr lang="en-US" dirty="0" err="1" smtClean="0"/>
              <a:t>Aphanitic</a:t>
            </a:r>
            <a:endParaRPr lang="en-US" dirty="0"/>
          </a:p>
        </p:txBody>
      </p:sp>
      <p:sp>
        <p:nvSpPr>
          <p:cNvPr id="3" name="Content Placeholder 2"/>
          <p:cNvSpPr>
            <a:spLocks noGrp="1"/>
          </p:cNvSpPr>
          <p:nvPr>
            <p:ph idx="1"/>
          </p:nvPr>
        </p:nvSpPr>
        <p:spPr>
          <a:xfrm>
            <a:off x="0" y="914400"/>
            <a:ext cx="9144000" cy="3429000"/>
          </a:xfrm>
          <a:solidFill>
            <a:schemeClr val="bg1"/>
          </a:solidFill>
        </p:spPr>
        <p:txBody>
          <a:bodyPr>
            <a:noAutofit/>
          </a:bodyPr>
          <a:lstStyle/>
          <a:p>
            <a:pPr>
              <a:spcAft>
                <a:spcPts val="300"/>
              </a:spcAft>
              <a:buNone/>
            </a:pPr>
            <a:r>
              <a:rPr lang="en-US" sz="2600" b="1" dirty="0" smtClean="0">
                <a:solidFill>
                  <a:srgbClr val="0070C0"/>
                </a:solidFill>
                <a:latin typeface="Cambria" pitchFamily="18" charset="0"/>
              </a:rPr>
              <a:t>1) </a:t>
            </a:r>
            <a:r>
              <a:rPr lang="en-US" sz="2600" b="1" dirty="0" err="1" smtClean="0">
                <a:solidFill>
                  <a:srgbClr val="0070C0"/>
                </a:solidFill>
                <a:latin typeface="Cambria" pitchFamily="18" charset="0"/>
              </a:rPr>
              <a:t>Aphanitic</a:t>
            </a:r>
            <a:r>
              <a:rPr lang="en-US" sz="2600" b="1" dirty="0" smtClean="0">
                <a:solidFill>
                  <a:srgbClr val="0070C0"/>
                </a:solidFill>
                <a:latin typeface="Cambria" pitchFamily="18" charset="0"/>
              </a:rPr>
              <a:t> (fine-grained) Texture:</a:t>
            </a:r>
          </a:p>
          <a:p>
            <a:pPr>
              <a:buNone/>
            </a:pPr>
            <a:r>
              <a:rPr lang="en-US" sz="2100" dirty="0" smtClean="0">
                <a:latin typeface="Cambria" pitchFamily="18" charset="0"/>
              </a:rPr>
              <a:t>- Igneous rocks that </a:t>
            </a:r>
            <a:r>
              <a:rPr lang="en-US" sz="2100" b="1" dirty="0" smtClean="0">
                <a:latin typeface="Cambria" pitchFamily="18" charset="0"/>
              </a:rPr>
              <a:t>form at the surface </a:t>
            </a:r>
            <a:r>
              <a:rPr lang="en-US" sz="2100" dirty="0" smtClean="0">
                <a:latin typeface="Cambria" pitchFamily="18" charset="0"/>
              </a:rPr>
              <a:t>where small masses of magma cool rapidly.</a:t>
            </a:r>
          </a:p>
          <a:p>
            <a:pPr>
              <a:buFontTx/>
              <a:buChar char="-"/>
            </a:pPr>
            <a:r>
              <a:rPr lang="en-US" sz="2100" b="1" dirty="0" smtClean="0">
                <a:latin typeface="Cambria" pitchFamily="18" charset="0"/>
              </a:rPr>
              <a:t>The minerals are so small </a:t>
            </a:r>
            <a:r>
              <a:rPr lang="en-US" sz="2100" dirty="0" smtClean="0">
                <a:latin typeface="Cambria" pitchFamily="18" charset="0"/>
              </a:rPr>
              <a:t>that they can only be identified using a microscope, so they are </a:t>
            </a:r>
            <a:r>
              <a:rPr lang="en-US" sz="2100" b="1" dirty="0" smtClean="0">
                <a:latin typeface="Cambria" pitchFamily="18" charset="0"/>
              </a:rPr>
              <a:t>characterized by the color</a:t>
            </a:r>
            <a:r>
              <a:rPr lang="en-US" sz="2100" dirty="0" smtClean="0">
                <a:latin typeface="Cambria" pitchFamily="18" charset="0"/>
              </a:rPr>
              <a:t>: </a:t>
            </a:r>
            <a:r>
              <a:rPr lang="en-US" sz="2100" dirty="0" smtClean="0">
                <a:solidFill>
                  <a:schemeClr val="accent1"/>
                </a:solidFill>
                <a:latin typeface="Cambria" pitchFamily="18" charset="0"/>
              </a:rPr>
              <a:t>Light</a:t>
            </a:r>
            <a:r>
              <a:rPr lang="en-US" sz="2100" dirty="0" smtClean="0">
                <a:latin typeface="Cambria" pitchFamily="18" charset="0"/>
              </a:rPr>
              <a:t>, </a:t>
            </a:r>
            <a:r>
              <a:rPr lang="en-US" sz="2100" dirty="0" smtClean="0">
                <a:solidFill>
                  <a:schemeClr val="accent1"/>
                </a:solidFill>
                <a:latin typeface="Cambria" pitchFamily="18" charset="0"/>
              </a:rPr>
              <a:t>intermediate</a:t>
            </a:r>
            <a:r>
              <a:rPr lang="en-US" sz="2100" dirty="0" smtClean="0">
                <a:latin typeface="Cambria" pitchFamily="18" charset="0"/>
              </a:rPr>
              <a:t>, or </a:t>
            </a:r>
            <a:r>
              <a:rPr lang="en-US" sz="2100" dirty="0" smtClean="0">
                <a:solidFill>
                  <a:schemeClr val="accent1"/>
                </a:solidFill>
                <a:latin typeface="Cambria" pitchFamily="18" charset="0"/>
              </a:rPr>
              <a:t>dark</a:t>
            </a:r>
            <a:r>
              <a:rPr lang="en-US" sz="2100" dirty="0" smtClean="0">
                <a:latin typeface="Cambria" pitchFamily="18" charset="0"/>
              </a:rPr>
              <a:t> in color. [ Light colored are those containing light </a:t>
            </a:r>
            <a:r>
              <a:rPr lang="en-US" sz="2100" dirty="0" err="1" smtClean="0">
                <a:latin typeface="Cambria" pitchFamily="18" charset="0"/>
              </a:rPr>
              <a:t>nonferromagnesian</a:t>
            </a:r>
            <a:r>
              <a:rPr lang="en-US" sz="2100" dirty="0" smtClean="0">
                <a:latin typeface="Cambria" pitchFamily="18" charset="0"/>
              </a:rPr>
              <a:t> silicate minerals]</a:t>
            </a:r>
          </a:p>
          <a:p>
            <a:pPr>
              <a:buNone/>
            </a:pPr>
            <a:r>
              <a:rPr lang="en-US" sz="2100" dirty="0" smtClean="0">
                <a:latin typeface="Cambria" pitchFamily="18" charset="0"/>
              </a:rPr>
              <a:t>-  It common for </a:t>
            </a:r>
            <a:r>
              <a:rPr lang="en-US" sz="2100" dirty="0" smtClean="0">
                <a:solidFill>
                  <a:srgbClr val="0070C0"/>
                </a:solidFill>
                <a:latin typeface="Cambria" pitchFamily="18" charset="0"/>
              </a:rPr>
              <a:t>gas bubbles </a:t>
            </a:r>
            <a:r>
              <a:rPr lang="en-US" sz="2100" dirty="0" smtClean="0">
                <a:latin typeface="Cambria" pitchFamily="18" charset="0"/>
              </a:rPr>
              <a:t>to leave voids/holes on the surface of rocks (freeze as lava cools fast). They can be spherical or elongated &amp; are called </a:t>
            </a:r>
            <a:r>
              <a:rPr lang="en-US" sz="2100" b="1" dirty="0" smtClean="0">
                <a:solidFill>
                  <a:srgbClr val="0070C0"/>
                </a:solidFill>
                <a:latin typeface="Cambria" pitchFamily="18" charset="0"/>
              </a:rPr>
              <a:t>“Vesicles”</a:t>
            </a:r>
            <a:r>
              <a:rPr lang="en-US" sz="2100" dirty="0" smtClean="0">
                <a:latin typeface="Cambria" pitchFamily="18" charset="0"/>
              </a:rPr>
              <a:t>.</a:t>
            </a:r>
          </a:p>
          <a:p>
            <a:pPr>
              <a:buNone/>
            </a:pPr>
            <a:endParaRPr lang="en-US" sz="2100" dirty="0" smtClean="0">
              <a:latin typeface="Cambria" pitchFamily="18" charset="0"/>
            </a:endParaRPr>
          </a:p>
        </p:txBody>
      </p:sp>
      <p:sp>
        <p:nvSpPr>
          <p:cNvPr id="2050" name="AutoShape 2" descr="Image result for rhyoli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Image result for rhyoli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Image result for rhyoli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5" name="Picture 7" descr="C:\Users\dell\Desktop\BZU\Chapter 3 Igneous Rocks\Andesite- Aphanitic.jpg"/>
          <p:cNvPicPr>
            <a:picLocks noChangeAspect="1" noChangeArrowheads="1"/>
          </p:cNvPicPr>
          <p:nvPr/>
        </p:nvPicPr>
        <p:blipFill>
          <a:blip r:embed="rId2"/>
          <a:srcRect l="2497"/>
          <a:stretch>
            <a:fillRect/>
          </a:stretch>
        </p:blipFill>
        <p:spPr bwMode="auto">
          <a:xfrm>
            <a:off x="76200" y="4343400"/>
            <a:ext cx="2975728" cy="2286000"/>
          </a:xfrm>
          <a:prstGeom prst="rect">
            <a:avLst/>
          </a:prstGeom>
          <a:noFill/>
        </p:spPr>
      </p:pic>
      <p:pic>
        <p:nvPicPr>
          <p:cNvPr id="2056" name="Picture 8" descr="C:\Users\dell\Desktop\BZU\Chapter 3 Igneous Rocks\basalt- aphanitic.jpg"/>
          <p:cNvPicPr>
            <a:picLocks noChangeAspect="1" noChangeArrowheads="1"/>
          </p:cNvPicPr>
          <p:nvPr/>
        </p:nvPicPr>
        <p:blipFill>
          <a:blip r:embed="rId3"/>
          <a:srcRect/>
          <a:stretch>
            <a:fillRect/>
          </a:stretch>
        </p:blipFill>
        <p:spPr bwMode="auto">
          <a:xfrm>
            <a:off x="6096000" y="4343400"/>
            <a:ext cx="3031160" cy="2286000"/>
          </a:xfrm>
          <a:prstGeom prst="rect">
            <a:avLst/>
          </a:prstGeom>
          <a:noFill/>
        </p:spPr>
      </p:pic>
      <p:pic>
        <p:nvPicPr>
          <p:cNvPr id="2057" name="Picture 9" descr="C:\Users\dell\Desktop\BZU\Chapter 3 Igneous Rocks\rhyolite- aphanitic.jpg"/>
          <p:cNvPicPr>
            <a:picLocks noChangeAspect="1" noChangeArrowheads="1"/>
          </p:cNvPicPr>
          <p:nvPr/>
        </p:nvPicPr>
        <p:blipFill>
          <a:blip r:embed="rId4"/>
          <a:srcRect l="4994"/>
          <a:stretch>
            <a:fillRect/>
          </a:stretch>
        </p:blipFill>
        <p:spPr bwMode="auto">
          <a:xfrm>
            <a:off x="3124200" y="4343400"/>
            <a:ext cx="2899528" cy="2286000"/>
          </a:xfrm>
          <a:prstGeom prst="rect">
            <a:avLst/>
          </a:prstGeom>
          <a:noFill/>
        </p:spPr>
      </p:pic>
      <p:sp>
        <p:nvSpPr>
          <p:cNvPr id="11" name="TextBox 10"/>
          <p:cNvSpPr txBox="1"/>
          <p:nvPr/>
        </p:nvSpPr>
        <p:spPr>
          <a:xfrm>
            <a:off x="0" y="6564868"/>
            <a:ext cx="9144000" cy="369332"/>
          </a:xfrm>
          <a:prstGeom prst="rect">
            <a:avLst/>
          </a:prstGeom>
          <a:noFill/>
        </p:spPr>
        <p:txBody>
          <a:bodyPr wrap="square" rtlCol="0">
            <a:spAutoFit/>
          </a:bodyPr>
          <a:lstStyle/>
          <a:p>
            <a:r>
              <a:rPr lang="en-US" b="1" dirty="0" smtClean="0"/>
              <a:t>Ex:            </a:t>
            </a:r>
            <a:r>
              <a:rPr lang="en-US" b="1" dirty="0" err="1" smtClean="0"/>
              <a:t>Rhyolite</a:t>
            </a:r>
            <a:r>
              <a:rPr lang="en-US" b="1" dirty="0" smtClean="0"/>
              <a:t>	                                           </a:t>
            </a:r>
            <a:r>
              <a:rPr lang="en-US" b="1" dirty="0" err="1" smtClean="0"/>
              <a:t>Andesite</a:t>
            </a:r>
            <a:r>
              <a:rPr lang="en-US" b="1" dirty="0" smtClean="0"/>
              <a:t>                                                        Basalt</a:t>
            </a:r>
            <a:endParaRPr lang="en-US"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686800" cy="1252728"/>
          </a:xfrm>
        </p:spPr>
        <p:txBody>
          <a:bodyPr>
            <a:normAutofit fontScale="90000"/>
          </a:bodyPr>
          <a:lstStyle/>
          <a:p>
            <a:r>
              <a:rPr lang="en-US" dirty="0" smtClean="0"/>
              <a:t>Igneous Rock Textures: 2) </a:t>
            </a:r>
            <a:r>
              <a:rPr lang="en-US" dirty="0" err="1" smtClean="0"/>
              <a:t>Phaneritic</a:t>
            </a:r>
            <a:endParaRPr lang="en-US" dirty="0"/>
          </a:p>
        </p:txBody>
      </p:sp>
      <p:sp>
        <p:nvSpPr>
          <p:cNvPr id="3" name="Content Placeholder 2"/>
          <p:cNvSpPr>
            <a:spLocks noGrp="1"/>
          </p:cNvSpPr>
          <p:nvPr>
            <p:ph idx="1"/>
          </p:nvPr>
        </p:nvSpPr>
        <p:spPr>
          <a:xfrm>
            <a:off x="0" y="914400"/>
            <a:ext cx="9144000" cy="3352800"/>
          </a:xfrm>
          <a:solidFill>
            <a:schemeClr val="bg1"/>
          </a:solidFill>
        </p:spPr>
        <p:txBody>
          <a:bodyPr>
            <a:normAutofit fontScale="85000" lnSpcReduction="20000"/>
          </a:bodyPr>
          <a:lstStyle/>
          <a:p>
            <a:pPr>
              <a:spcAft>
                <a:spcPts val="800"/>
              </a:spcAft>
              <a:buNone/>
            </a:pPr>
            <a:r>
              <a:rPr lang="en-US" b="1" dirty="0" smtClean="0">
                <a:solidFill>
                  <a:srgbClr val="0070C0"/>
                </a:solidFill>
                <a:latin typeface="Cambria" pitchFamily="18" charset="0"/>
              </a:rPr>
              <a:t>2) </a:t>
            </a:r>
            <a:r>
              <a:rPr lang="en-US" b="1" dirty="0" err="1" smtClean="0">
                <a:solidFill>
                  <a:srgbClr val="0070C0"/>
                </a:solidFill>
                <a:latin typeface="Cambria" pitchFamily="18" charset="0"/>
              </a:rPr>
              <a:t>Phaneritic</a:t>
            </a:r>
            <a:r>
              <a:rPr lang="en-US" b="1" dirty="0" smtClean="0">
                <a:solidFill>
                  <a:srgbClr val="0070C0"/>
                </a:solidFill>
                <a:latin typeface="Cambria" pitchFamily="18" charset="0"/>
              </a:rPr>
              <a:t> (coarse or large-grained) Texture:</a:t>
            </a:r>
          </a:p>
          <a:p>
            <a:pPr>
              <a:buNone/>
            </a:pPr>
            <a:r>
              <a:rPr lang="en-US" dirty="0" smtClean="0">
                <a:latin typeface="Cambria" pitchFamily="18" charset="0"/>
              </a:rPr>
              <a:t>- Igneous rocks that </a:t>
            </a:r>
            <a:r>
              <a:rPr lang="en-US" b="1" dirty="0" smtClean="0">
                <a:latin typeface="Cambria" pitchFamily="18" charset="0"/>
              </a:rPr>
              <a:t>form far below the surface </a:t>
            </a:r>
            <a:r>
              <a:rPr lang="en-US" dirty="0" smtClean="0">
                <a:latin typeface="Cambria" pitchFamily="18" charset="0"/>
              </a:rPr>
              <a:t>when large masses of magma slowly cool.</a:t>
            </a:r>
          </a:p>
          <a:p>
            <a:pPr>
              <a:buNone/>
            </a:pPr>
            <a:r>
              <a:rPr lang="en-US" dirty="0" smtClean="0">
                <a:latin typeface="Cambria" pitchFamily="18" charset="0"/>
              </a:rPr>
              <a:t>- The minerals are </a:t>
            </a:r>
            <a:r>
              <a:rPr lang="en-US" b="1" dirty="0" smtClean="0">
                <a:latin typeface="Cambria" pitchFamily="18" charset="0"/>
              </a:rPr>
              <a:t>coarse-grained (large). </a:t>
            </a:r>
            <a:r>
              <a:rPr lang="en-US" dirty="0" smtClean="0">
                <a:latin typeface="Cambria" pitchFamily="18" charset="0"/>
              </a:rPr>
              <a:t>They are </a:t>
            </a:r>
            <a:r>
              <a:rPr lang="en-US" dirty="0" err="1" smtClean="0">
                <a:latin typeface="Cambria" pitchFamily="18" charset="0"/>
              </a:rPr>
              <a:t>intergrown</a:t>
            </a:r>
            <a:r>
              <a:rPr lang="en-US" dirty="0" smtClean="0">
                <a:latin typeface="Cambria" pitchFamily="18" charset="0"/>
              </a:rPr>
              <a:t> &amp; can be individually identified without a microscope (although a small magnifying lens may be used in the field). </a:t>
            </a:r>
          </a:p>
          <a:p>
            <a:pPr>
              <a:buNone/>
            </a:pPr>
            <a:r>
              <a:rPr lang="en-US" dirty="0" smtClean="0">
                <a:latin typeface="Cambria" pitchFamily="18" charset="0"/>
              </a:rPr>
              <a:t>- Exposure at surface happens with either uplift or when erosion removes overlying layers. </a:t>
            </a:r>
          </a:p>
        </p:txBody>
      </p:sp>
      <p:sp>
        <p:nvSpPr>
          <p:cNvPr id="2050" name="AutoShape 2" descr="Image result for rhyoli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Image result for rhyoli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Image result for rhyoli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0" y="6477000"/>
            <a:ext cx="9144000" cy="369332"/>
          </a:xfrm>
          <a:prstGeom prst="rect">
            <a:avLst/>
          </a:prstGeom>
          <a:noFill/>
        </p:spPr>
        <p:txBody>
          <a:bodyPr wrap="square" rtlCol="0">
            <a:spAutoFit/>
          </a:bodyPr>
          <a:lstStyle/>
          <a:p>
            <a:r>
              <a:rPr lang="en-US" b="1" dirty="0" smtClean="0"/>
              <a:t>Ex:               Granite	                                             Diorite                                                   </a:t>
            </a:r>
            <a:r>
              <a:rPr lang="en-US" b="1" dirty="0" err="1" smtClean="0"/>
              <a:t>Peridotite</a:t>
            </a:r>
            <a:endParaRPr lang="en-US" b="1" dirty="0"/>
          </a:p>
        </p:txBody>
      </p:sp>
      <p:pic>
        <p:nvPicPr>
          <p:cNvPr id="2058" name="Picture 10" descr="C:\Users\dell\Desktop\BZU\Chapter 3 Igneous Rocks\granite- phaneritic.jpg"/>
          <p:cNvPicPr>
            <a:picLocks noChangeAspect="1" noChangeArrowheads="1"/>
          </p:cNvPicPr>
          <p:nvPr/>
        </p:nvPicPr>
        <p:blipFill>
          <a:blip r:embed="rId2"/>
          <a:srcRect l="5000" r="5000"/>
          <a:stretch>
            <a:fillRect/>
          </a:stretch>
        </p:blipFill>
        <p:spPr bwMode="auto">
          <a:xfrm>
            <a:off x="152400" y="4114800"/>
            <a:ext cx="2743200" cy="2286000"/>
          </a:xfrm>
          <a:prstGeom prst="rect">
            <a:avLst/>
          </a:prstGeom>
          <a:noFill/>
        </p:spPr>
      </p:pic>
      <p:pic>
        <p:nvPicPr>
          <p:cNvPr id="2059" name="Picture 11" descr="C:\Users\dell\Desktop\BZU\Chapter 3 Igneous Rocks\Peridotite418a- Phaneritic.jpg"/>
          <p:cNvPicPr>
            <a:picLocks noChangeAspect="1" noChangeArrowheads="1"/>
          </p:cNvPicPr>
          <p:nvPr/>
        </p:nvPicPr>
        <p:blipFill>
          <a:blip r:embed="rId3"/>
          <a:srcRect/>
          <a:stretch>
            <a:fillRect/>
          </a:stretch>
        </p:blipFill>
        <p:spPr bwMode="auto">
          <a:xfrm>
            <a:off x="6019800" y="4114800"/>
            <a:ext cx="3048000" cy="2286000"/>
          </a:xfrm>
          <a:prstGeom prst="rect">
            <a:avLst/>
          </a:prstGeom>
          <a:noFill/>
        </p:spPr>
      </p:pic>
      <p:pic>
        <p:nvPicPr>
          <p:cNvPr id="2060" name="Picture 12" descr="C:\Users\dell\Desktop\BZU\Chapter 3 Igneous Rocks\diorite- phaneritic.jpg"/>
          <p:cNvPicPr>
            <a:picLocks noChangeAspect="1" noChangeArrowheads="1"/>
          </p:cNvPicPr>
          <p:nvPr/>
        </p:nvPicPr>
        <p:blipFill>
          <a:blip r:embed="rId4"/>
          <a:srcRect r="2500"/>
          <a:stretch>
            <a:fillRect/>
          </a:stretch>
        </p:blipFill>
        <p:spPr bwMode="auto">
          <a:xfrm>
            <a:off x="2971800" y="4114800"/>
            <a:ext cx="2971800" cy="2286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9067800" cy="1252728"/>
          </a:xfrm>
        </p:spPr>
        <p:txBody>
          <a:bodyPr>
            <a:normAutofit fontScale="90000"/>
          </a:bodyPr>
          <a:lstStyle/>
          <a:p>
            <a:r>
              <a:rPr lang="en-US" dirty="0" smtClean="0"/>
              <a:t>Igneous Rock Textures: 3) </a:t>
            </a:r>
            <a:r>
              <a:rPr lang="en-US" dirty="0" err="1" smtClean="0"/>
              <a:t>Prophoritic</a:t>
            </a:r>
            <a:r>
              <a:rPr lang="en-US" dirty="0" smtClean="0"/>
              <a:t> </a:t>
            </a:r>
            <a:endParaRPr lang="en-US" dirty="0"/>
          </a:p>
        </p:txBody>
      </p:sp>
      <p:sp>
        <p:nvSpPr>
          <p:cNvPr id="3" name="Content Placeholder 2"/>
          <p:cNvSpPr>
            <a:spLocks noGrp="1"/>
          </p:cNvSpPr>
          <p:nvPr>
            <p:ph idx="1"/>
          </p:nvPr>
        </p:nvSpPr>
        <p:spPr>
          <a:xfrm>
            <a:off x="0" y="990600"/>
            <a:ext cx="9144000" cy="3352800"/>
          </a:xfrm>
          <a:solidFill>
            <a:schemeClr val="bg1"/>
          </a:solidFill>
        </p:spPr>
        <p:txBody>
          <a:bodyPr>
            <a:normAutofit fontScale="77500" lnSpcReduction="20000"/>
          </a:bodyPr>
          <a:lstStyle/>
          <a:p>
            <a:pPr>
              <a:spcAft>
                <a:spcPts val="600"/>
              </a:spcAft>
              <a:buNone/>
            </a:pPr>
            <a:r>
              <a:rPr lang="en-US" sz="3600" b="1" dirty="0" smtClean="0">
                <a:solidFill>
                  <a:srgbClr val="0070C0"/>
                </a:solidFill>
                <a:latin typeface="Cambria" pitchFamily="18" charset="0"/>
              </a:rPr>
              <a:t>3) </a:t>
            </a:r>
            <a:r>
              <a:rPr lang="en-US" sz="3600" b="1" dirty="0" err="1" smtClean="0">
                <a:solidFill>
                  <a:srgbClr val="0070C0"/>
                </a:solidFill>
                <a:latin typeface="Cambria" pitchFamily="18" charset="0"/>
              </a:rPr>
              <a:t>Porphoritic</a:t>
            </a:r>
            <a:r>
              <a:rPr lang="en-US" sz="3600" b="1" dirty="0" smtClean="0">
                <a:solidFill>
                  <a:srgbClr val="0070C0"/>
                </a:solidFill>
                <a:latin typeface="Cambria" pitchFamily="18" charset="0"/>
              </a:rPr>
              <a:t> Texture:</a:t>
            </a:r>
          </a:p>
          <a:p>
            <a:pPr>
              <a:buNone/>
            </a:pPr>
            <a:r>
              <a:rPr lang="en-US" dirty="0" smtClean="0">
                <a:latin typeface="Cambria" pitchFamily="18" charset="0"/>
              </a:rPr>
              <a:t>-	Igneous rocks that </a:t>
            </a:r>
            <a:r>
              <a:rPr lang="en-US" b="1" dirty="0" smtClean="0">
                <a:latin typeface="Cambria" pitchFamily="18" charset="0"/>
              </a:rPr>
              <a:t>form at depth </a:t>
            </a:r>
            <a:r>
              <a:rPr lang="en-US" dirty="0" smtClean="0">
                <a:latin typeface="Cambria" pitchFamily="18" charset="0"/>
              </a:rPr>
              <a:t>when large masses of magma </a:t>
            </a:r>
            <a:r>
              <a:rPr lang="en-US" b="1" dirty="0" smtClean="0">
                <a:latin typeface="Cambria" pitchFamily="18" charset="0"/>
              </a:rPr>
              <a:t>cool over a long span of time</a:t>
            </a:r>
            <a:r>
              <a:rPr lang="en-US" sz="3100" dirty="0" smtClean="0">
                <a:latin typeface="Cambria" pitchFamily="18" charset="0"/>
              </a:rPr>
              <a:t>(10s-100s of thousands of years) </a:t>
            </a:r>
            <a:r>
              <a:rPr lang="en-US" sz="3100" b="1" u="sng" dirty="0" smtClean="0">
                <a:solidFill>
                  <a:schemeClr val="accent1"/>
                </a:solidFill>
                <a:latin typeface="Cambria" pitchFamily="18" charset="0"/>
              </a:rPr>
              <a:t>but at different rates</a:t>
            </a:r>
            <a:r>
              <a:rPr lang="en-US" dirty="0" smtClean="0">
                <a:latin typeface="Cambria" pitchFamily="18" charset="0"/>
              </a:rPr>
              <a:t>.</a:t>
            </a:r>
          </a:p>
          <a:p>
            <a:pPr>
              <a:buNone/>
            </a:pPr>
            <a:r>
              <a:rPr lang="en-US" dirty="0" smtClean="0">
                <a:latin typeface="Cambria" pitchFamily="18" charset="0"/>
              </a:rPr>
              <a:t>-   Large crystals form even before others form &amp; with a change in environment (ex: volcanic eruption), the remaining liquid or lava cools quickly. The result is rocks that have </a:t>
            </a:r>
            <a:r>
              <a:rPr lang="en-US" b="1" dirty="0" smtClean="0">
                <a:latin typeface="Cambria" pitchFamily="18" charset="0"/>
              </a:rPr>
              <a:t>large crystals (</a:t>
            </a:r>
            <a:r>
              <a:rPr lang="en-US" b="1" dirty="0" err="1" smtClean="0">
                <a:latin typeface="Cambria" pitchFamily="18" charset="0"/>
              </a:rPr>
              <a:t>Phenocrysts</a:t>
            </a:r>
            <a:r>
              <a:rPr lang="en-US" b="1" dirty="0" smtClean="0">
                <a:latin typeface="Cambria" pitchFamily="18" charset="0"/>
              </a:rPr>
              <a:t>)</a:t>
            </a:r>
            <a:r>
              <a:rPr lang="en-US" dirty="0" smtClean="0">
                <a:latin typeface="Cambria" pitchFamily="18" charset="0"/>
              </a:rPr>
              <a:t> in a </a:t>
            </a:r>
            <a:r>
              <a:rPr lang="en-US" b="1" dirty="0" smtClean="0">
                <a:latin typeface="Cambria" pitchFamily="18" charset="0"/>
              </a:rPr>
              <a:t>matrix of smaller crystals (Groundmass)</a:t>
            </a:r>
            <a:r>
              <a:rPr lang="en-US" dirty="0" smtClean="0">
                <a:latin typeface="Cambria" pitchFamily="18" charset="0"/>
              </a:rPr>
              <a:t>. A rock with such a texture is termed Porphyry.</a:t>
            </a:r>
          </a:p>
        </p:txBody>
      </p:sp>
      <p:sp>
        <p:nvSpPr>
          <p:cNvPr id="2050" name="AutoShape 2" descr="Image result for rhyoli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Image result for rhyoli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Image result for rhyoli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6626" name="Picture 2" descr="C:\Users\dell\Desktop\BZU\Chapter 3 Igneous Rocks\rhyolite Porphyry.jpg"/>
          <p:cNvPicPr>
            <a:picLocks noChangeAspect="1" noChangeArrowheads="1"/>
          </p:cNvPicPr>
          <p:nvPr/>
        </p:nvPicPr>
        <p:blipFill>
          <a:blip r:embed="rId2"/>
          <a:srcRect/>
          <a:stretch>
            <a:fillRect/>
          </a:stretch>
        </p:blipFill>
        <p:spPr bwMode="auto">
          <a:xfrm>
            <a:off x="76200" y="4038600"/>
            <a:ext cx="2463942" cy="2468880"/>
          </a:xfrm>
          <a:prstGeom prst="rect">
            <a:avLst/>
          </a:prstGeom>
          <a:noFill/>
        </p:spPr>
      </p:pic>
      <p:pic>
        <p:nvPicPr>
          <p:cNvPr id="26628" name="Picture 4" descr="C:\Users\dell\Desktop\BZU\Chapter 3 Igneous Rocks\Andesite Porphyry- Porphyritic.jpg"/>
          <p:cNvPicPr>
            <a:picLocks noChangeAspect="1" noChangeArrowheads="1"/>
          </p:cNvPicPr>
          <p:nvPr/>
        </p:nvPicPr>
        <p:blipFill>
          <a:blip r:embed="rId3"/>
          <a:srcRect b="3333"/>
          <a:stretch>
            <a:fillRect/>
          </a:stretch>
        </p:blipFill>
        <p:spPr bwMode="auto">
          <a:xfrm>
            <a:off x="2590800" y="4038600"/>
            <a:ext cx="2883564" cy="2468880"/>
          </a:xfrm>
          <a:prstGeom prst="rect">
            <a:avLst/>
          </a:prstGeom>
          <a:noFill/>
        </p:spPr>
      </p:pic>
      <p:sp>
        <p:nvSpPr>
          <p:cNvPr id="14" name="TextBox 13"/>
          <p:cNvSpPr txBox="1"/>
          <p:nvPr/>
        </p:nvSpPr>
        <p:spPr>
          <a:xfrm>
            <a:off x="0" y="6564868"/>
            <a:ext cx="9144000" cy="369332"/>
          </a:xfrm>
          <a:prstGeom prst="rect">
            <a:avLst/>
          </a:prstGeom>
          <a:noFill/>
        </p:spPr>
        <p:txBody>
          <a:bodyPr wrap="square" rtlCol="0">
            <a:spAutoFit/>
          </a:bodyPr>
          <a:lstStyle/>
          <a:p>
            <a:r>
              <a:rPr lang="en-US" b="1" dirty="0" smtClean="0"/>
              <a:t>Ex:  </a:t>
            </a:r>
            <a:r>
              <a:rPr lang="en-US" b="1" dirty="0" err="1" smtClean="0"/>
              <a:t>Rhyolite</a:t>
            </a:r>
            <a:r>
              <a:rPr lang="en-US" b="1" dirty="0" smtClean="0"/>
              <a:t> Porphyry	      </a:t>
            </a:r>
            <a:r>
              <a:rPr lang="en-US" b="1" dirty="0" err="1" smtClean="0"/>
              <a:t>Andesite</a:t>
            </a:r>
            <a:r>
              <a:rPr lang="en-US" b="1" dirty="0" smtClean="0"/>
              <a:t>  Porphyry                                 Basalt Porphyry</a:t>
            </a:r>
            <a:endParaRPr lang="en-US" b="1" dirty="0"/>
          </a:p>
        </p:txBody>
      </p:sp>
      <p:pic>
        <p:nvPicPr>
          <p:cNvPr id="26629" name="Picture 5" descr="C:\Users\dell\Desktop\BZU\Chapter 3 Igneous Rocks\basalt porphyry.jpg"/>
          <p:cNvPicPr>
            <a:picLocks noChangeAspect="1" noChangeArrowheads="1"/>
          </p:cNvPicPr>
          <p:nvPr/>
        </p:nvPicPr>
        <p:blipFill>
          <a:blip r:embed="rId4"/>
          <a:srcRect/>
          <a:stretch>
            <a:fillRect/>
          </a:stretch>
        </p:blipFill>
        <p:spPr bwMode="auto">
          <a:xfrm>
            <a:off x="5562600" y="4084320"/>
            <a:ext cx="3486329" cy="246888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3528"/>
            <a:ext cx="8229600" cy="1252728"/>
          </a:xfrm>
        </p:spPr>
        <p:txBody>
          <a:bodyPr/>
          <a:lstStyle/>
          <a:p>
            <a:r>
              <a:rPr lang="en-US" dirty="0" smtClean="0"/>
              <a:t>Igneous Rock Textures: 4) Glassy</a:t>
            </a:r>
            <a:endParaRPr lang="en-US" dirty="0"/>
          </a:p>
        </p:txBody>
      </p:sp>
      <p:sp>
        <p:nvSpPr>
          <p:cNvPr id="3" name="Content Placeholder 2"/>
          <p:cNvSpPr>
            <a:spLocks noGrp="1"/>
          </p:cNvSpPr>
          <p:nvPr>
            <p:ph idx="1"/>
          </p:nvPr>
        </p:nvSpPr>
        <p:spPr>
          <a:xfrm>
            <a:off x="0" y="1524000"/>
            <a:ext cx="6019800" cy="5334000"/>
          </a:xfrm>
          <a:solidFill>
            <a:schemeClr val="bg1"/>
          </a:solidFill>
        </p:spPr>
        <p:txBody>
          <a:bodyPr>
            <a:normAutofit fontScale="92500" lnSpcReduction="10000"/>
          </a:bodyPr>
          <a:lstStyle/>
          <a:p>
            <a:pPr>
              <a:spcAft>
                <a:spcPts val="600"/>
              </a:spcAft>
              <a:buNone/>
            </a:pPr>
            <a:r>
              <a:rPr lang="en-US" sz="2800" b="1" dirty="0" smtClean="0">
                <a:solidFill>
                  <a:srgbClr val="0070C0"/>
                </a:solidFill>
                <a:latin typeface="Cambria" pitchFamily="18" charset="0"/>
              </a:rPr>
              <a:t>4) Glassy Texture:</a:t>
            </a:r>
          </a:p>
          <a:p>
            <a:pPr>
              <a:buFontTx/>
              <a:buChar char="-"/>
            </a:pPr>
            <a:r>
              <a:rPr lang="en-US" sz="2800" dirty="0" smtClean="0">
                <a:latin typeface="Cambria" pitchFamily="18" charset="0"/>
              </a:rPr>
              <a:t>Igneous rocks that </a:t>
            </a:r>
            <a:r>
              <a:rPr lang="en-US" sz="2800" b="1" dirty="0" smtClean="0">
                <a:latin typeface="Cambria" pitchFamily="18" charset="0"/>
              </a:rPr>
              <a:t>form when magma cools rapidly. </a:t>
            </a:r>
            <a:r>
              <a:rPr lang="en-US" sz="2800" dirty="0" smtClean="0">
                <a:latin typeface="Cambria" pitchFamily="18" charset="0"/>
              </a:rPr>
              <a:t>The magma is quenched, so </a:t>
            </a:r>
            <a:r>
              <a:rPr lang="en-US" sz="2800" b="1" dirty="0" smtClean="0">
                <a:latin typeface="Cambria" pitchFamily="18" charset="0"/>
              </a:rPr>
              <a:t>the ions do NOT have time to form orderly crystalline </a:t>
            </a:r>
            <a:r>
              <a:rPr lang="en-US" sz="2800" dirty="0" smtClean="0">
                <a:latin typeface="Cambria" pitchFamily="18" charset="0"/>
              </a:rPr>
              <a:t>(they “freeze”).</a:t>
            </a:r>
          </a:p>
          <a:p>
            <a:pPr>
              <a:buNone/>
            </a:pPr>
            <a:r>
              <a:rPr lang="en-US" sz="2800" dirty="0" smtClean="0">
                <a:latin typeface="Cambria" pitchFamily="18" charset="0"/>
              </a:rPr>
              <a:t>Example Environment: A volcanic eruption (molten rock is ejected into the atmosphere).</a:t>
            </a:r>
          </a:p>
          <a:p>
            <a:pPr>
              <a:buNone/>
            </a:pPr>
            <a:r>
              <a:rPr lang="en-US" sz="2800" dirty="0" smtClean="0">
                <a:latin typeface="Cambria" pitchFamily="18" charset="0"/>
              </a:rPr>
              <a:t>Example Rock: </a:t>
            </a:r>
            <a:r>
              <a:rPr lang="en-US" sz="2800" b="1" dirty="0" smtClean="0">
                <a:latin typeface="Cambria" pitchFamily="18" charset="0"/>
              </a:rPr>
              <a:t>Obsidian</a:t>
            </a:r>
          </a:p>
          <a:p>
            <a:pPr>
              <a:buNone/>
            </a:pPr>
            <a:r>
              <a:rPr lang="en-US" sz="2800" b="1" dirty="0" smtClean="0">
                <a:latin typeface="Cambria" pitchFamily="18" charset="0"/>
              </a:rPr>
              <a:t>	</a:t>
            </a:r>
            <a:r>
              <a:rPr lang="en-US" sz="2800" b="1" dirty="0" err="1" smtClean="0">
                <a:latin typeface="Cambria" pitchFamily="18" charset="0"/>
              </a:rPr>
              <a:t>Galssy</a:t>
            </a:r>
            <a:r>
              <a:rPr lang="en-US" sz="2800" b="1" dirty="0" smtClean="0">
                <a:latin typeface="Cambria" pitchFamily="18" charset="0"/>
              </a:rPr>
              <a:t> Textures are most often produced in high silica content magmas (</a:t>
            </a:r>
            <a:r>
              <a:rPr lang="en-US" sz="2800" b="1" dirty="0" err="1" smtClean="0">
                <a:latin typeface="Cambria" pitchFamily="18" charset="0"/>
              </a:rPr>
              <a:t>felsic</a:t>
            </a:r>
            <a:r>
              <a:rPr lang="en-US" sz="2800" b="1" dirty="0" smtClean="0">
                <a:latin typeface="Cambria" pitchFamily="18" charset="0"/>
              </a:rPr>
              <a:t> or Granitic magmas)</a:t>
            </a:r>
          </a:p>
          <a:p>
            <a:pPr>
              <a:buFontTx/>
              <a:buChar char="-"/>
            </a:pPr>
            <a:endParaRPr lang="en-US" sz="2800" dirty="0" smtClean="0">
              <a:latin typeface="Cambria" pitchFamily="18" charset="0"/>
            </a:endParaRPr>
          </a:p>
        </p:txBody>
      </p:sp>
      <p:sp>
        <p:nvSpPr>
          <p:cNvPr id="2050" name="AutoShape 2" descr="Image result for rhyoli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Image result for rhyoli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Image result for rhyoli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7650" name="Picture 2" descr="C:\Users\dell\Desktop\BZU\Chapter 3 Igneous Rocks\Obsidian.jpg"/>
          <p:cNvPicPr>
            <a:picLocks noChangeAspect="1" noChangeArrowheads="1"/>
          </p:cNvPicPr>
          <p:nvPr/>
        </p:nvPicPr>
        <p:blipFill>
          <a:blip r:embed="rId2"/>
          <a:srcRect l="8323" r="4290"/>
          <a:stretch>
            <a:fillRect/>
          </a:stretch>
        </p:blipFill>
        <p:spPr bwMode="auto">
          <a:xfrm>
            <a:off x="5867400" y="4038600"/>
            <a:ext cx="3200400" cy="2743200"/>
          </a:xfrm>
          <a:prstGeom prst="rect">
            <a:avLst/>
          </a:prstGeom>
          <a:noFill/>
        </p:spPr>
      </p:pic>
      <p:cxnSp>
        <p:nvCxnSpPr>
          <p:cNvPr id="15" name="Straight Arrow Connector 14"/>
          <p:cNvCxnSpPr/>
          <p:nvPr/>
        </p:nvCxnSpPr>
        <p:spPr>
          <a:xfrm>
            <a:off x="4191000" y="5105400"/>
            <a:ext cx="15240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9067800" cy="1252728"/>
          </a:xfrm>
        </p:spPr>
        <p:txBody>
          <a:bodyPr>
            <a:normAutofit fontScale="90000"/>
          </a:bodyPr>
          <a:lstStyle/>
          <a:p>
            <a:r>
              <a:rPr lang="en-US" dirty="0" smtClean="0"/>
              <a:t>Igneous Rock Textures: 5) </a:t>
            </a:r>
            <a:r>
              <a:rPr lang="en-US" dirty="0" err="1" smtClean="0"/>
              <a:t>Pyroclastic</a:t>
            </a:r>
            <a:endParaRPr lang="en-US" dirty="0"/>
          </a:p>
        </p:txBody>
      </p:sp>
      <p:sp>
        <p:nvSpPr>
          <p:cNvPr id="3" name="Content Placeholder 2"/>
          <p:cNvSpPr>
            <a:spLocks noGrp="1"/>
          </p:cNvSpPr>
          <p:nvPr>
            <p:ph idx="1"/>
          </p:nvPr>
        </p:nvSpPr>
        <p:spPr>
          <a:xfrm>
            <a:off x="0" y="1524000"/>
            <a:ext cx="9144000" cy="1752600"/>
          </a:xfrm>
          <a:solidFill>
            <a:schemeClr val="bg1"/>
          </a:solidFill>
        </p:spPr>
        <p:txBody>
          <a:bodyPr>
            <a:normAutofit fontScale="92500" lnSpcReduction="10000"/>
          </a:bodyPr>
          <a:lstStyle/>
          <a:p>
            <a:pPr>
              <a:spcAft>
                <a:spcPts val="600"/>
              </a:spcAft>
              <a:buNone/>
            </a:pPr>
            <a:r>
              <a:rPr lang="en-US" sz="2800" b="1" dirty="0" smtClean="0">
                <a:solidFill>
                  <a:srgbClr val="0070C0"/>
                </a:solidFill>
                <a:latin typeface="Cambria" pitchFamily="18" charset="0"/>
              </a:rPr>
              <a:t>5) </a:t>
            </a:r>
            <a:r>
              <a:rPr lang="en-US" sz="2800" b="1" dirty="0" err="1" smtClean="0">
                <a:solidFill>
                  <a:srgbClr val="0070C0"/>
                </a:solidFill>
                <a:latin typeface="Cambria" pitchFamily="18" charset="0"/>
              </a:rPr>
              <a:t>Pyroclastic</a:t>
            </a:r>
            <a:r>
              <a:rPr lang="en-US" sz="2800" b="1" dirty="0" smtClean="0">
                <a:solidFill>
                  <a:srgbClr val="0070C0"/>
                </a:solidFill>
                <a:latin typeface="Cambria" pitchFamily="18" charset="0"/>
              </a:rPr>
              <a:t> (</a:t>
            </a:r>
            <a:r>
              <a:rPr lang="en-US" sz="2800" b="1" dirty="0" err="1" smtClean="0">
                <a:solidFill>
                  <a:srgbClr val="0070C0"/>
                </a:solidFill>
                <a:latin typeface="Cambria" pitchFamily="18" charset="0"/>
              </a:rPr>
              <a:t>frangmental</a:t>
            </a:r>
            <a:r>
              <a:rPr lang="en-US" sz="2800" b="1" dirty="0" smtClean="0">
                <a:solidFill>
                  <a:srgbClr val="0070C0"/>
                </a:solidFill>
                <a:latin typeface="Cambria" pitchFamily="18" charset="0"/>
              </a:rPr>
              <a:t>) Texture:</a:t>
            </a:r>
          </a:p>
          <a:p>
            <a:pPr>
              <a:buFontTx/>
              <a:buChar char="-"/>
            </a:pPr>
            <a:r>
              <a:rPr lang="en-US" sz="2800" dirty="0" smtClean="0">
                <a:latin typeface="Cambria" pitchFamily="18" charset="0"/>
              </a:rPr>
              <a:t>Igneous rocks that </a:t>
            </a:r>
            <a:r>
              <a:rPr lang="en-US" sz="2800" b="1" dirty="0" smtClean="0">
                <a:latin typeface="Cambria" pitchFamily="18" charset="0"/>
              </a:rPr>
              <a:t>form from the consolidation of individual rock fragments that are ejected during a violent volcanic eruption.</a:t>
            </a:r>
          </a:p>
        </p:txBody>
      </p:sp>
      <p:sp>
        <p:nvSpPr>
          <p:cNvPr id="2050" name="AutoShape 2" descr="Image result for rhyoli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Image result for rhyoli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Image result for rhyoli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8675" name="Picture 3" descr="C:\Users\dell\Desktop\BZU\Chapter 3 Igneous Rocks\Tambora Indonesia- largest volcanic eruption recorded - Pyroclastic-.jpg"/>
          <p:cNvPicPr>
            <a:picLocks noChangeAspect="1" noChangeArrowheads="1"/>
          </p:cNvPicPr>
          <p:nvPr/>
        </p:nvPicPr>
        <p:blipFill>
          <a:blip r:embed="rId2"/>
          <a:srcRect/>
          <a:stretch>
            <a:fillRect/>
          </a:stretch>
        </p:blipFill>
        <p:spPr bwMode="auto">
          <a:xfrm>
            <a:off x="4267200" y="3200400"/>
            <a:ext cx="4876800" cy="3657600"/>
          </a:xfrm>
          <a:prstGeom prst="rect">
            <a:avLst/>
          </a:prstGeom>
          <a:noFill/>
        </p:spPr>
      </p:pic>
      <p:sp>
        <p:nvSpPr>
          <p:cNvPr id="11" name="Content Placeholder 2"/>
          <p:cNvSpPr txBox="1">
            <a:spLocks/>
          </p:cNvSpPr>
          <p:nvPr/>
        </p:nvSpPr>
        <p:spPr>
          <a:xfrm>
            <a:off x="0" y="3276600"/>
            <a:ext cx="4267200" cy="1752600"/>
          </a:xfrm>
          <a:prstGeom prst="rect">
            <a:avLst/>
          </a:prstGeom>
          <a:solidFill>
            <a:schemeClr val="bg1"/>
          </a:solidFill>
        </p:spPr>
        <p:txBody>
          <a:bodyPr vert="horz" lIns="54864" tIns="91440" rtlCol="0">
            <a:normAutofit fontScale="85000" lnSpcReduction="20000"/>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Tx/>
              <a:buChar char="-"/>
              <a:tabLst/>
              <a:defRPr/>
            </a:pPr>
            <a:r>
              <a:rPr kumimoji="0" lang="en-US" sz="2800" b="1" i="0" u="none" strike="noStrike" kern="1200" cap="none" spc="0" normalizeH="0" baseline="0" noProof="0" dirty="0" err="1" smtClean="0">
                <a:ln>
                  <a:noFill/>
                </a:ln>
                <a:solidFill>
                  <a:schemeClr val="tx1"/>
                </a:solidFill>
                <a:effectLst/>
                <a:uLnTx/>
                <a:uFillTx/>
                <a:latin typeface="Cambria" pitchFamily="18" charset="0"/>
                <a:ea typeface="+mn-ea"/>
                <a:cs typeface="+mn-cs"/>
              </a:rPr>
              <a:t>Pyroclastic</a:t>
            </a:r>
            <a:r>
              <a:rPr kumimoji="0" lang="en-US" sz="2800" b="1" i="0" u="none" strike="noStrike" kern="1200" cap="none" spc="0" normalizeH="0" baseline="0" noProof="0" dirty="0" smtClean="0">
                <a:ln>
                  <a:noFill/>
                </a:ln>
                <a:solidFill>
                  <a:schemeClr val="tx1"/>
                </a:solidFill>
                <a:effectLst/>
                <a:uLnTx/>
                <a:uFillTx/>
                <a:latin typeface="Cambria" pitchFamily="18" charset="0"/>
                <a:ea typeface="+mn-ea"/>
                <a:cs typeface="+mn-cs"/>
              </a:rPr>
              <a:t> Rocks resemble sedimentary rocks in texture </a:t>
            </a:r>
            <a:r>
              <a:rPr kumimoji="0" lang="en-US" sz="2800" b="0" i="0" u="none" strike="noStrike" kern="1200" cap="none" spc="0" normalizeH="0" baseline="0" noProof="0" dirty="0" smtClean="0">
                <a:ln>
                  <a:noFill/>
                </a:ln>
                <a:solidFill>
                  <a:schemeClr val="tx1"/>
                </a:solidFill>
                <a:effectLst/>
                <a:uLnTx/>
                <a:uFillTx/>
                <a:latin typeface="Cambria" pitchFamily="18" charset="0"/>
                <a:ea typeface="+mn-ea"/>
                <a:cs typeface="+mn-cs"/>
              </a:rPr>
              <a:t>(because they are made up of fragments and not crystals).</a:t>
            </a:r>
          </a:p>
          <a:p>
            <a:pPr marL="438912" marR="0" lvl="0" indent="-320040" algn="l" defTabSz="914400" rtl="0" eaLnBrk="1" fontAlgn="auto" latinLnBrk="0" hangingPunct="1">
              <a:lnSpc>
                <a:spcPct val="100000"/>
              </a:lnSpc>
              <a:spcBef>
                <a:spcPts val="0"/>
              </a:spcBef>
              <a:spcAft>
                <a:spcPts val="0"/>
              </a:spcAft>
              <a:buClr>
                <a:schemeClr val="accent1"/>
              </a:buClr>
              <a:buSzPct val="80000"/>
              <a:buFontTx/>
              <a:buChar char="-"/>
              <a:tabLst/>
              <a:defRPr/>
            </a:pPr>
            <a:endParaRPr kumimoji="0" lang="en-US" sz="2800" b="0" i="0" u="none" strike="noStrike" kern="1200" cap="none" spc="0" normalizeH="0" baseline="0" noProof="0" dirty="0" smtClean="0">
              <a:ln>
                <a:noFill/>
              </a:ln>
              <a:solidFill>
                <a:schemeClr val="tx1"/>
              </a:solidFill>
              <a:effectLst/>
              <a:uLnTx/>
              <a:uFillTx/>
              <a:latin typeface="Cambria" pitchFamily="18" charset="0"/>
              <a:ea typeface="+mn-ea"/>
              <a:cs typeface="+mn-cs"/>
            </a:endParaRPr>
          </a:p>
        </p:txBody>
      </p:sp>
      <p:pic>
        <p:nvPicPr>
          <p:cNvPr id="28676" name="Picture 4" descr="C:\Users\dell\Desktop\BZU\Chapter 3 Igneous Rocks\tuff- pyroclastic 2.jpg"/>
          <p:cNvPicPr>
            <a:picLocks noChangeAspect="1" noChangeArrowheads="1"/>
          </p:cNvPicPr>
          <p:nvPr/>
        </p:nvPicPr>
        <p:blipFill>
          <a:blip r:embed="rId3"/>
          <a:srcRect/>
          <a:stretch>
            <a:fillRect/>
          </a:stretch>
        </p:blipFill>
        <p:spPr bwMode="auto">
          <a:xfrm>
            <a:off x="0" y="5029200"/>
            <a:ext cx="2438400" cy="1828800"/>
          </a:xfrm>
          <a:prstGeom prst="rect">
            <a:avLst/>
          </a:prstGeom>
          <a:noFill/>
        </p:spPr>
      </p:pic>
      <p:sp>
        <p:nvSpPr>
          <p:cNvPr id="13" name="TextBox 12"/>
          <p:cNvSpPr txBox="1"/>
          <p:nvPr/>
        </p:nvSpPr>
        <p:spPr>
          <a:xfrm>
            <a:off x="2438400" y="6248400"/>
            <a:ext cx="577146" cy="369332"/>
          </a:xfrm>
          <a:prstGeom prst="rect">
            <a:avLst/>
          </a:prstGeom>
          <a:noFill/>
        </p:spPr>
        <p:txBody>
          <a:bodyPr wrap="none" rtlCol="0">
            <a:spAutoFit/>
          </a:bodyPr>
          <a:lstStyle/>
          <a:p>
            <a:r>
              <a:rPr lang="en-US" b="1" dirty="0" smtClean="0"/>
              <a:t>Tuff</a:t>
            </a:r>
            <a:endParaRPr lang="en-US" b="1" dirty="0"/>
          </a:p>
        </p:txBody>
      </p:sp>
      <p:sp>
        <p:nvSpPr>
          <p:cNvPr id="14" name="TextBox 13"/>
          <p:cNvSpPr txBox="1"/>
          <p:nvPr/>
        </p:nvSpPr>
        <p:spPr>
          <a:xfrm>
            <a:off x="4267200" y="6287869"/>
            <a:ext cx="4876800" cy="646331"/>
          </a:xfrm>
          <a:prstGeom prst="rect">
            <a:avLst/>
          </a:prstGeom>
          <a:noFill/>
        </p:spPr>
        <p:txBody>
          <a:bodyPr wrap="square" rtlCol="0">
            <a:spAutoFit/>
          </a:bodyPr>
          <a:lstStyle/>
          <a:p>
            <a:r>
              <a:rPr lang="en-US" b="1" dirty="0" err="1" smtClean="0">
                <a:solidFill>
                  <a:schemeClr val="accent1">
                    <a:lumMod val="60000"/>
                    <a:lumOff val="40000"/>
                  </a:schemeClr>
                </a:solidFill>
              </a:rPr>
              <a:t>Tambora</a:t>
            </a:r>
            <a:r>
              <a:rPr lang="en-US" b="1" dirty="0" smtClean="0">
                <a:solidFill>
                  <a:schemeClr val="accent1">
                    <a:lumMod val="60000"/>
                    <a:lumOff val="40000"/>
                  </a:schemeClr>
                </a:solidFill>
              </a:rPr>
              <a:t> Indonesia: largest volcanic eruption recorded  in 1815 “the year without a summer”</a:t>
            </a:r>
            <a:endParaRPr lang="en-US" b="1" dirty="0">
              <a:solidFill>
                <a:schemeClr val="accent1">
                  <a:lumMod val="60000"/>
                  <a:lumOff val="40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2672"/>
            <a:ext cx="9067800" cy="1252728"/>
          </a:xfrm>
        </p:spPr>
        <p:txBody>
          <a:bodyPr>
            <a:normAutofit fontScale="90000"/>
          </a:bodyPr>
          <a:lstStyle/>
          <a:p>
            <a:r>
              <a:rPr lang="en-US" dirty="0" smtClean="0"/>
              <a:t>Igneous Rock Textures: 6) </a:t>
            </a:r>
            <a:r>
              <a:rPr lang="en-US" dirty="0" err="1" smtClean="0"/>
              <a:t>Pegmatitic</a:t>
            </a:r>
            <a:endParaRPr lang="en-US" dirty="0"/>
          </a:p>
        </p:txBody>
      </p:sp>
      <p:sp>
        <p:nvSpPr>
          <p:cNvPr id="3" name="Content Placeholder 2"/>
          <p:cNvSpPr>
            <a:spLocks noGrp="1"/>
          </p:cNvSpPr>
          <p:nvPr>
            <p:ph idx="1"/>
          </p:nvPr>
        </p:nvSpPr>
        <p:spPr>
          <a:xfrm>
            <a:off x="0" y="1524000"/>
            <a:ext cx="5486400" cy="5334000"/>
          </a:xfrm>
          <a:solidFill>
            <a:schemeClr val="bg1"/>
          </a:solidFill>
        </p:spPr>
        <p:txBody>
          <a:bodyPr>
            <a:normAutofit fontScale="77500" lnSpcReduction="20000"/>
          </a:bodyPr>
          <a:lstStyle/>
          <a:p>
            <a:pPr>
              <a:spcAft>
                <a:spcPts val="600"/>
              </a:spcAft>
              <a:buNone/>
            </a:pPr>
            <a:r>
              <a:rPr lang="en-US" sz="2800" b="1" dirty="0" smtClean="0">
                <a:solidFill>
                  <a:srgbClr val="0070C0"/>
                </a:solidFill>
                <a:latin typeface="Cambria" pitchFamily="18" charset="0"/>
              </a:rPr>
              <a:t>6) </a:t>
            </a:r>
            <a:r>
              <a:rPr lang="en-US" sz="2800" b="1" dirty="0" err="1" smtClean="0">
                <a:solidFill>
                  <a:srgbClr val="0070C0"/>
                </a:solidFill>
                <a:latin typeface="Cambria" pitchFamily="18" charset="0"/>
              </a:rPr>
              <a:t>Pegmatitic</a:t>
            </a:r>
            <a:r>
              <a:rPr lang="en-US" sz="2800" b="1" dirty="0" smtClean="0">
                <a:solidFill>
                  <a:srgbClr val="0070C0"/>
                </a:solidFill>
                <a:latin typeface="Cambria" pitchFamily="18" charset="0"/>
              </a:rPr>
              <a:t> Texture:</a:t>
            </a:r>
          </a:p>
          <a:p>
            <a:pPr>
              <a:buNone/>
            </a:pPr>
            <a:r>
              <a:rPr lang="en-US" sz="2800" dirty="0" smtClean="0">
                <a:latin typeface="Cambria" pitchFamily="18" charset="0"/>
              </a:rPr>
              <a:t>	Forms under special conditions, containing exceptionally coarse (large) mineral crystals, at least 1 cm in diameter but up to a few meters!</a:t>
            </a:r>
          </a:p>
          <a:p>
            <a:pPr lvl="0">
              <a:spcAft>
                <a:spcPts val="600"/>
              </a:spcAft>
              <a:buNone/>
              <a:defRPr/>
            </a:pPr>
            <a:r>
              <a:rPr lang="en-US" sz="2800" b="1" dirty="0" smtClean="0">
                <a:latin typeface="Cambria" pitchFamily="18" charset="0"/>
              </a:rPr>
              <a:t>	Crystallization Environ.:</a:t>
            </a:r>
          </a:p>
          <a:p>
            <a:pPr lvl="0">
              <a:spcAft>
                <a:spcPts val="600"/>
              </a:spcAft>
              <a:buNone/>
              <a:defRPr/>
            </a:pPr>
            <a:r>
              <a:rPr lang="en-US" sz="2800" dirty="0" smtClean="0">
                <a:latin typeface="Cambria" pitchFamily="18" charset="0"/>
              </a:rPr>
              <a:t>	They form in the late stages of crystallization when </a:t>
            </a:r>
            <a:r>
              <a:rPr lang="en-US" sz="2800" u="sng" dirty="0" smtClean="0">
                <a:solidFill>
                  <a:schemeClr val="accent1"/>
                </a:solidFill>
                <a:latin typeface="Cambria" pitchFamily="18" charset="0"/>
              </a:rPr>
              <a:t>the magma melt is very fluid </a:t>
            </a:r>
            <a:r>
              <a:rPr lang="en-US" sz="2800" dirty="0" smtClean="0">
                <a:latin typeface="Cambria" pitchFamily="18" charset="0"/>
              </a:rPr>
              <a:t>(containing water &amp; other volatiles such as chlorine, fluorine, &amp; sulfur). This allows the ions to move more freely &amp; form large crystals. They are granitic/</a:t>
            </a:r>
            <a:r>
              <a:rPr lang="en-US" sz="2800" dirty="0" err="1" smtClean="0">
                <a:latin typeface="Cambria" pitchFamily="18" charset="0"/>
              </a:rPr>
              <a:t>felsic</a:t>
            </a:r>
            <a:r>
              <a:rPr lang="en-US" sz="2800" dirty="0" smtClean="0">
                <a:latin typeface="Cambria" pitchFamily="18" charset="0"/>
              </a:rPr>
              <a:t> in </a:t>
            </a:r>
            <a:r>
              <a:rPr lang="en-US" sz="2800" dirty="0" err="1" smtClean="0">
                <a:latin typeface="Cambria" pitchFamily="18" charset="0"/>
              </a:rPr>
              <a:t>compostion</a:t>
            </a:r>
            <a:r>
              <a:rPr lang="en-US" sz="2800" dirty="0" smtClean="0">
                <a:latin typeface="Cambria" pitchFamily="18" charset="0"/>
              </a:rPr>
              <a:t>.</a:t>
            </a:r>
          </a:p>
          <a:p>
            <a:pPr lvl="0">
              <a:spcAft>
                <a:spcPts val="600"/>
              </a:spcAft>
              <a:buNone/>
              <a:defRPr/>
            </a:pPr>
            <a:r>
              <a:rPr lang="en-US" sz="2800" dirty="0" smtClean="0">
                <a:latin typeface="Cambria" pitchFamily="18" charset="0"/>
              </a:rPr>
              <a:t>	</a:t>
            </a:r>
          </a:p>
          <a:p>
            <a:pPr lvl="0">
              <a:spcAft>
                <a:spcPts val="600"/>
              </a:spcAft>
              <a:buNone/>
              <a:defRPr/>
            </a:pPr>
            <a:r>
              <a:rPr lang="en-US" sz="2800" b="1" dirty="0" smtClean="0">
                <a:solidFill>
                  <a:srgbClr val="FF0000"/>
                </a:solidFill>
                <a:latin typeface="Cambria" pitchFamily="18" charset="0"/>
              </a:rPr>
              <a:t>	Their large size is NOT a result of long cooling, but the consequence of a fluid rich environment.</a:t>
            </a:r>
          </a:p>
          <a:p>
            <a:pPr>
              <a:buNone/>
            </a:pPr>
            <a:endParaRPr lang="en-US" sz="2800" b="1" dirty="0" smtClean="0">
              <a:latin typeface="Cambria" pitchFamily="18" charset="0"/>
            </a:endParaRPr>
          </a:p>
        </p:txBody>
      </p:sp>
      <p:sp>
        <p:nvSpPr>
          <p:cNvPr id="2050" name="AutoShape 2" descr="Image result for rhyoli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Image result for rhyoli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Image result for rhyoli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4034" name="Picture 2" descr="C:\Users\dell\Desktop\BZU\Chapter 3 Igneous Rocks\pegmatitic texture.jpg"/>
          <p:cNvPicPr>
            <a:picLocks noChangeAspect="1" noChangeArrowheads="1"/>
          </p:cNvPicPr>
          <p:nvPr/>
        </p:nvPicPr>
        <p:blipFill>
          <a:blip r:embed="rId2"/>
          <a:srcRect/>
          <a:stretch>
            <a:fillRect/>
          </a:stretch>
        </p:blipFill>
        <p:spPr bwMode="auto">
          <a:xfrm>
            <a:off x="5410200" y="2865120"/>
            <a:ext cx="3689902" cy="246888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Igneous Rock Textures</a:t>
            </a:r>
            <a:endParaRPr lang="en-US" dirty="0"/>
          </a:p>
        </p:txBody>
      </p:sp>
      <p:pic>
        <p:nvPicPr>
          <p:cNvPr id="4098" name="Picture 2"/>
          <p:cNvPicPr>
            <a:picLocks noGrp="1" noChangeAspect="1" noChangeArrowheads="1"/>
          </p:cNvPicPr>
          <p:nvPr>
            <p:ph idx="1"/>
          </p:nvPr>
        </p:nvPicPr>
        <p:blipFill>
          <a:blip r:embed="rId2"/>
          <a:srcRect b="1408"/>
          <a:stretch>
            <a:fillRect/>
          </a:stretch>
        </p:blipFill>
        <p:spPr bwMode="auto">
          <a:xfrm>
            <a:off x="4780" y="1524000"/>
            <a:ext cx="9082597" cy="533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of Igneous Rocks</a:t>
            </a:r>
            <a:endParaRPr lang="en-US" dirty="0"/>
          </a:p>
        </p:txBody>
      </p:sp>
      <p:sp>
        <p:nvSpPr>
          <p:cNvPr id="4" name="Content Placeholder 3"/>
          <p:cNvSpPr>
            <a:spLocks noGrp="1"/>
          </p:cNvSpPr>
          <p:nvPr>
            <p:ph idx="1"/>
          </p:nvPr>
        </p:nvSpPr>
        <p:spPr>
          <a:xfrm>
            <a:off x="0" y="1600201"/>
            <a:ext cx="9144000" cy="4800600"/>
          </a:xfrm>
        </p:spPr>
        <p:txBody>
          <a:bodyPr/>
          <a:lstStyle/>
          <a:p>
            <a:pPr>
              <a:spcAft>
                <a:spcPts val="1200"/>
              </a:spcAft>
            </a:pPr>
            <a:r>
              <a:rPr lang="en-US" dirty="0" smtClean="0"/>
              <a:t>We classify/ Name Igneous Rocks based on:</a:t>
            </a:r>
          </a:p>
          <a:p>
            <a:pPr marL="633222" indent="-514350">
              <a:spcAft>
                <a:spcPts val="600"/>
              </a:spcAft>
              <a:buFont typeface="+mj-lt"/>
              <a:buAutoNum type="arabicParenR"/>
            </a:pPr>
            <a:r>
              <a:rPr lang="en-US" b="1" dirty="0" smtClean="0"/>
              <a:t>Texture</a:t>
            </a:r>
            <a:r>
              <a:rPr lang="en-US" dirty="0" smtClean="0"/>
              <a:t> (depends mainly on rate of cooling)     √</a:t>
            </a:r>
          </a:p>
          <a:p>
            <a:pPr marL="633222" indent="-514350">
              <a:buFont typeface="+mj-lt"/>
              <a:buAutoNum type="arabicParenR"/>
            </a:pPr>
            <a:r>
              <a:rPr lang="en-US" b="1" u="sng" dirty="0" smtClean="0"/>
              <a:t>Mineral Composition </a:t>
            </a:r>
            <a:r>
              <a:rPr lang="en-US" dirty="0" smtClean="0"/>
              <a:t>(depends on chemical    composition)</a:t>
            </a:r>
          </a:p>
          <a:p>
            <a:pPr marL="633222" indent="-514350">
              <a:buFont typeface="+mj-lt"/>
              <a:buAutoNum type="arabicParenR"/>
            </a:pPr>
            <a:endParaRPr lang="en-US" dirty="0" smtClean="0"/>
          </a:p>
          <a:p>
            <a:pPr marL="633222" indent="-514350">
              <a:buNone/>
            </a:pPr>
            <a:r>
              <a:rPr lang="en-US" dirty="0" smtClean="0"/>
              <a:t>	We will now discuss the different Igneous compositions (mineral composition)…</a:t>
            </a:r>
          </a:p>
        </p:txBody>
      </p:sp>
      <p:pic>
        <p:nvPicPr>
          <p:cNvPr id="14338" name="Picture 2" descr="Image result for magnifying glass"/>
          <p:cNvPicPr>
            <a:picLocks noChangeAspect="1" noChangeArrowheads="1"/>
          </p:cNvPicPr>
          <p:nvPr/>
        </p:nvPicPr>
        <p:blipFill>
          <a:blip r:embed="rId2"/>
          <a:srcRect/>
          <a:stretch>
            <a:fillRect/>
          </a:stretch>
        </p:blipFill>
        <p:spPr bwMode="auto">
          <a:xfrm>
            <a:off x="8369198" y="2956560"/>
            <a:ext cx="546202" cy="54864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Grp="1" noChangeAspect="1" noChangeArrowheads="1"/>
          </p:cNvPicPr>
          <p:nvPr>
            <p:ph idx="1"/>
          </p:nvPr>
        </p:nvPicPr>
        <p:blipFill>
          <a:blip r:embed="rId2"/>
          <a:srcRect/>
          <a:stretch>
            <a:fillRect/>
          </a:stretch>
        </p:blipFill>
        <p:spPr bwMode="auto">
          <a:xfrm>
            <a:off x="-4" y="0"/>
            <a:ext cx="9144003" cy="6858000"/>
          </a:xfrm>
          <a:prstGeom prst="rect">
            <a:avLst/>
          </a:prstGeom>
          <a:noFill/>
          <a:ln w="9525">
            <a:noFill/>
            <a:miter lim="800000"/>
            <a:headEnd/>
            <a:tailEnd/>
          </a:ln>
          <a:effectLst/>
        </p:spPr>
      </p:pic>
      <p:sp>
        <p:nvSpPr>
          <p:cNvPr id="9" name="Rectangle 8"/>
          <p:cNvSpPr/>
          <p:nvPr/>
        </p:nvSpPr>
        <p:spPr>
          <a:xfrm>
            <a:off x="5943600" y="1524000"/>
            <a:ext cx="685800" cy="304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057400" y="1143000"/>
            <a:ext cx="685800" cy="304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latin typeface="Times New Roman" pitchFamily="18" charset="0"/>
                <a:cs typeface="Times New Roman" pitchFamily="18" charset="0"/>
              </a:rPr>
              <a:t>Igneous Rocks</a:t>
            </a:r>
            <a:endParaRPr lang="en-US" dirty="0">
              <a:latin typeface="Times New Roman" pitchFamily="18" charset="0"/>
              <a:cs typeface="Times New Roman" pitchFamily="18" charset="0"/>
            </a:endParaRPr>
          </a:p>
        </p:txBody>
      </p:sp>
      <p:pic>
        <p:nvPicPr>
          <p:cNvPr id="4" name="Picture 2"/>
          <p:cNvPicPr>
            <a:picLocks noGrp="1" noChangeAspect="1" noChangeArrowheads="1"/>
          </p:cNvPicPr>
          <p:nvPr>
            <p:ph idx="1"/>
          </p:nvPr>
        </p:nvPicPr>
        <p:blipFill>
          <a:blip r:embed="rId2"/>
          <a:srcRect/>
          <a:stretch>
            <a:fillRect/>
          </a:stretch>
        </p:blipFill>
        <p:spPr bwMode="auto">
          <a:xfrm>
            <a:off x="1295400" y="1524000"/>
            <a:ext cx="6121851" cy="3931920"/>
          </a:xfrm>
          <a:prstGeom prst="rect">
            <a:avLst/>
          </a:prstGeom>
          <a:noFill/>
          <a:ln w="9525">
            <a:noFill/>
            <a:miter lim="800000"/>
            <a:headEnd/>
            <a:tailEnd/>
          </a:ln>
          <a:effectLst/>
        </p:spPr>
      </p:pic>
      <p:sp>
        <p:nvSpPr>
          <p:cNvPr id="12" name="Content Placeholder 2"/>
          <p:cNvSpPr txBox="1">
            <a:spLocks/>
          </p:cNvSpPr>
          <p:nvPr/>
        </p:nvSpPr>
        <p:spPr>
          <a:xfrm>
            <a:off x="76200" y="5486400"/>
            <a:ext cx="9144000" cy="1447800"/>
          </a:xfrm>
          <a:prstGeom prst="rect">
            <a:avLst/>
          </a:prstGeom>
        </p:spPr>
        <p:txBody>
          <a:bodyPr vert="horz" lIns="54864" tIns="91440" rtlCol="0">
            <a:norm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lang="en-US" sz="3200" dirty="0" smtClean="0"/>
              <a:t>Igneous Rocks (from </a:t>
            </a:r>
            <a:r>
              <a:rPr lang="en-US" sz="3200" dirty="0" err="1" smtClean="0"/>
              <a:t>latin</a:t>
            </a:r>
            <a:r>
              <a:rPr lang="en-US" sz="3200" dirty="0" smtClean="0"/>
              <a:t> “</a:t>
            </a:r>
            <a:r>
              <a:rPr lang="en-US" sz="3200" i="1" dirty="0" err="1" smtClean="0"/>
              <a:t>ignis</a:t>
            </a:r>
            <a:r>
              <a:rPr lang="en-US" sz="3200" i="1" dirty="0" smtClean="0"/>
              <a:t>”,</a:t>
            </a:r>
            <a:r>
              <a:rPr lang="en-US" sz="3200" dirty="0" smtClean="0"/>
              <a:t> or fire) form as molten rock (Magma) cools and solidifies. </a:t>
            </a:r>
            <a:endParaRPr kumimoji="0" lang="en-US" sz="3200" b="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Igneous Compositions</a:t>
            </a:r>
            <a:endParaRPr lang="en-US" dirty="0"/>
          </a:p>
        </p:txBody>
      </p:sp>
      <p:sp>
        <p:nvSpPr>
          <p:cNvPr id="6" name="Content Placeholder 2"/>
          <p:cNvSpPr>
            <a:spLocks noGrp="1"/>
          </p:cNvSpPr>
          <p:nvPr>
            <p:ph idx="1"/>
          </p:nvPr>
        </p:nvSpPr>
        <p:spPr>
          <a:xfrm rot="10800000" flipV="1">
            <a:off x="0" y="1524000"/>
            <a:ext cx="9144000" cy="5410199"/>
          </a:xfrm>
        </p:spPr>
        <p:txBody>
          <a:bodyPr>
            <a:normAutofit/>
          </a:bodyPr>
          <a:lstStyle/>
          <a:p>
            <a:r>
              <a:rPr lang="en-US" dirty="0" smtClean="0"/>
              <a:t>Igneous Rocks are divided into groups according to the amount of light-colored silicate minerals in them (Or amount of Silica).</a:t>
            </a:r>
          </a:p>
          <a:p>
            <a:pPr>
              <a:spcAft>
                <a:spcPts val="1200"/>
              </a:spcAft>
            </a:pPr>
            <a:r>
              <a:rPr lang="en-US" dirty="0" smtClean="0"/>
              <a:t>Referring back to diagram in previous page, Igneous rocks will be divided as follows:</a:t>
            </a:r>
          </a:p>
          <a:p>
            <a:pPr marL="633222" indent="-514350">
              <a:buFont typeface="+mj-lt"/>
              <a:buAutoNum type="arabicParenR"/>
            </a:pPr>
            <a:r>
              <a:rPr lang="en-US" dirty="0" err="1" smtClean="0"/>
              <a:t>Felsic</a:t>
            </a:r>
            <a:r>
              <a:rPr lang="en-US" dirty="0" smtClean="0"/>
              <a:t> (Or Granitic)   </a:t>
            </a:r>
            <a:r>
              <a:rPr lang="en-US" b="1" dirty="0" smtClean="0"/>
              <a:t>[ Highest Silica Content]</a:t>
            </a:r>
          </a:p>
          <a:p>
            <a:pPr marL="633222" indent="-514350">
              <a:buFont typeface="+mj-lt"/>
              <a:buAutoNum type="arabicParenR"/>
            </a:pPr>
            <a:r>
              <a:rPr lang="en-US" dirty="0" smtClean="0"/>
              <a:t>Intermediate</a:t>
            </a:r>
          </a:p>
          <a:p>
            <a:pPr marL="633222" indent="-514350">
              <a:buFont typeface="+mj-lt"/>
              <a:buAutoNum type="arabicParenR"/>
            </a:pPr>
            <a:r>
              <a:rPr lang="en-US" dirty="0" err="1" smtClean="0"/>
              <a:t>Mafic</a:t>
            </a:r>
            <a:r>
              <a:rPr lang="en-US" dirty="0" smtClean="0"/>
              <a:t> (Or Basaltic)</a:t>
            </a:r>
          </a:p>
          <a:p>
            <a:pPr marL="633222" indent="-514350">
              <a:buFont typeface="+mj-lt"/>
              <a:buAutoNum type="arabicParenR"/>
            </a:pPr>
            <a:r>
              <a:rPr lang="en-US" dirty="0" err="1" smtClean="0"/>
              <a:t>Ultramafic</a:t>
            </a:r>
            <a:r>
              <a:rPr lang="en-US" dirty="0" smtClean="0"/>
              <a:t>  </a:t>
            </a:r>
            <a:r>
              <a:rPr lang="en-US" b="1" dirty="0" smtClean="0"/>
              <a:t>[Least Silica Content]</a:t>
            </a:r>
            <a:endParaRPr lang="en-US"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1252728"/>
          </a:xfrm>
        </p:spPr>
        <p:txBody>
          <a:bodyPr>
            <a:normAutofit fontScale="90000"/>
          </a:bodyPr>
          <a:lstStyle/>
          <a:p>
            <a:r>
              <a:rPr lang="en-US" dirty="0" smtClean="0"/>
              <a:t>Igneous Compositions: </a:t>
            </a:r>
            <a:br>
              <a:rPr lang="en-US" dirty="0" smtClean="0"/>
            </a:br>
            <a:r>
              <a:rPr lang="en-US" dirty="0" smtClean="0"/>
              <a:t>Granitic vs. Basaltic Compositions</a:t>
            </a:r>
            <a:endParaRPr lang="en-US" dirty="0"/>
          </a:p>
        </p:txBody>
      </p:sp>
      <p:graphicFrame>
        <p:nvGraphicFramePr>
          <p:cNvPr id="5" name="Diagram 4"/>
          <p:cNvGraphicFramePr/>
          <p:nvPr/>
        </p:nvGraphicFramePr>
        <p:xfrm>
          <a:off x="0" y="1600200"/>
          <a:ext cx="91440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470391"/>
            <a:ext cx="8229600" cy="4625609"/>
          </a:xfrm>
        </p:spPr>
        <p:txBody>
          <a:bodyPr/>
          <a:lstStyle/>
          <a:p>
            <a:r>
              <a:rPr lang="en-US" dirty="0" smtClean="0"/>
              <a:t>Based on this information, explain what happens at a </a:t>
            </a:r>
            <a:r>
              <a:rPr lang="en-US" dirty="0" err="1" smtClean="0"/>
              <a:t>Subduction</a:t>
            </a:r>
            <a:r>
              <a:rPr lang="en-US" dirty="0" smtClean="0"/>
              <a:t> Zone (Ex: Japan)</a:t>
            </a:r>
            <a:endParaRPr lang="en-US" dirty="0"/>
          </a:p>
        </p:txBody>
      </p:sp>
      <p:pic>
        <p:nvPicPr>
          <p:cNvPr id="30722" name="Picture 2" descr="Image result for subduction zone"/>
          <p:cNvPicPr>
            <a:picLocks noChangeAspect="1" noChangeArrowheads="1"/>
          </p:cNvPicPr>
          <p:nvPr/>
        </p:nvPicPr>
        <p:blipFill>
          <a:blip r:embed="rId2"/>
          <a:srcRect/>
          <a:stretch>
            <a:fillRect/>
          </a:stretch>
        </p:blipFill>
        <p:spPr bwMode="auto">
          <a:xfrm>
            <a:off x="609600" y="2743200"/>
            <a:ext cx="7556971" cy="420624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1252728"/>
          </a:xfrm>
        </p:spPr>
        <p:txBody>
          <a:bodyPr/>
          <a:lstStyle/>
          <a:p>
            <a:r>
              <a:rPr lang="en-US" dirty="0" smtClean="0"/>
              <a:t>Naming Igneous Rocks: </a:t>
            </a:r>
            <a:r>
              <a:rPr lang="en-US" dirty="0" err="1" smtClean="0"/>
              <a:t>Felsic</a:t>
            </a:r>
            <a:endParaRPr lang="en-US" dirty="0"/>
          </a:p>
        </p:txBody>
      </p:sp>
      <p:sp>
        <p:nvSpPr>
          <p:cNvPr id="3" name="Content Placeholder 2"/>
          <p:cNvSpPr>
            <a:spLocks noGrp="1"/>
          </p:cNvSpPr>
          <p:nvPr>
            <p:ph idx="1"/>
          </p:nvPr>
        </p:nvSpPr>
        <p:spPr>
          <a:xfrm>
            <a:off x="0" y="762000"/>
            <a:ext cx="6781800" cy="6096001"/>
          </a:xfrm>
          <a:solidFill>
            <a:schemeClr val="bg1"/>
          </a:solidFill>
        </p:spPr>
        <p:txBody>
          <a:bodyPr>
            <a:noAutofit/>
          </a:bodyPr>
          <a:lstStyle/>
          <a:p>
            <a:pPr>
              <a:spcAft>
                <a:spcPts val="1000"/>
              </a:spcAft>
            </a:pPr>
            <a:r>
              <a:rPr lang="en-US" sz="2800" b="1" u="sng" dirty="0" smtClean="0">
                <a:solidFill>
                  <a:schemeClr val="tx2"/>
                </a:solidFill>
                <a:latin typeface="Cambria" pitchFamily="18" charset="0"/>
              </a:rPr>
              <a:t>Granitic Rocks (</a:t>
            </a:r>
            <a:r>
              <a:rPr lang="en-US" sz="2800" b="1" u="sng" dirty="0" err="1" smtClean="0">
                <a:solidFill>
                  <a:schemeClr val="tx2"/>
                </a:solidFill>
                <a:latin typeface="Cambria" pitchFamily="18" charset="0"/>
              </a:rPr>
              <a:t>Felsic</a:t>
            </a:r>
            <a:r>
              <a:rPr lang="en-US" sz="2800" b="1" u="sng" dirty="0" smtClean="0">
                <a:solidFill>
                  <a:schemeClr val="tx2"/>
                </a:solidFill>
                <a:latin typeface="Cambria" pitchFamily="18" charset="0"/>
              </a:rPr>
              <a:t>):</a:t>
            </a:r>
          </a:p>
          <a:p>
            <a:pPr>
              <a:buFont typeface="Wingdings" pitchFamily="2" charset="2"/>
              <a:buChar char="Ø"/>
            </a:pPr>
            <a:r>
              <a:rPr lang="en-US" sz="2155" b="1" dirty="0" smtClean="0">
                <a:solidFill>
                  <a:srgbClr val="0070C0"/>
                </a:solidFill>
                <a:latin typeface="Cambria" pitchFamily="18" charset="0"/>
              </a:rPr>
              <a:t>Granite: </a:t>
            </a:r>
            <a:r>
              <a:rPr lang="en-US" sz="2155" dirty="0" smtClean="0">
                <a:latin typeface="Cambria" pitchFamily="18" charset="0"/>
              </a:rPr>
              <a:t>the best known of all igneous rocks due to its beauty (used as kitchens tops) &amp; abundance. A </a:t>
            </a:r>
            <a:r>
              <a:rPr lang="en-US" sz="2155" u="sng" dirty="0" err="1" smtClean="0">
                <a:latin typeface="Cambria" pitchFamily="18" charset="0"/>
              </a:rPr>
              <a:t>Phaneritic</a:t>
            </a:r>
            <a:r>
              <a:rPr lang="en-US" sz="2155" u="sng" dirty="0" smtClean="0">
                <a:latin typeface="Cambria" pitchFamily="18" charset="0"/>
              </a:rPr>
              <a:t> textured </a:t>
            </a:r>
            <a:r>
              <a:rPr lang="en-US" sz="2155" dirty="0" smtClean="0">
                <a:latin typeface="Cambria" pitchFamily="18" charset="0"/>
              </a:rPr>
              <a:t>(coarse- grained) igneous rock composed of </a:t>
            </a:r>
            <a:r>
              <a:rPr lang="en-US" sz="2155" u="sng" dirty="0" smtClean="0">
                <a:latin typeface="Cambria" pitchFamily="18" charset="0"/>
              </a:rPr>
              <a:t>Quartz (~ 25%) &amp; Feldspar (~65%) </a:t>
            </a:r>
            <a:r>
              <a:rPr lang="en-US" sz="2155" dirty="0" smtClean="0">
                <a:latin typeface="Cambria" pitchFamily="18" charset="0"/>
              </a:rPr>
              <a:t>[K-</a:t>
            </a:r>
            <a:r>
              <a:rPr lang="en-US" sz="2155" dirty="0" err="1" smtClean="0">
                <a:latin typeface="Cambria" pitchFamily="18" charset="0"/>
              </a:rPr>
              <a:t>Feldsp</a:t>
            </a:r>
            <a:r>
              <a:rPr lang="en-US" sz="2155" dirty="0" smtClean="0">
                <a:latin typeface="Cambria" pitchFamily="18" charset="0"/>
              </a:rPr>
              <a:t>. &amp; Na-</a:t>
            </a:r>
            <a:r>
              <a:rPr lang="en-US" sz="2155" dirty="0" err="1" smtClean="0">
                <a:latin typeface="Cambria" pitchFamily="18" charset="0"/>
              </a:rPr>
              <a:t>Feldsp</a:t>
            </a:r>
            <a:r>
              <a:rPr lang="en-US" sz="2155" dirty="0" smtClean="0">
                <a:latin typeface="Cambria" pitchFamily="18" charset="0"/>
              </a:rPr>
              <a:t>.]</a:t>
            </a:r>
          </a:p>
          <a:p>
            <a:pPr>
              <a:buFont typeface="Wingdings" pitchFamily="2" charset="2"/>
              <a:buChar char="Ø"/>
            </a:pPr>
            <a:r>
              <a:rPr lang="en-US" sz="2155" b="1" dirty="0" err="1" smtClean="0">
                <a:solidFill>
                  <a:srgbClr val="0070C0"/>
                </a:solidFill>
                <a:latin typeface="Cambria" pitchFamily="18" charset="0"/>
              </a:rPr>
              <a:t>Rhyolite</a:t>
            </a:r>
            <a:r>
              <a:rPr lang="en-US" sz="2155" b="1" dirty="0" smtClean="0">
                <a:solidFill>
                  <a:srgbClr val="0070C0"/>
                </a:solidFill>
                <a:latin typeface="Cambria" pitchFamily="18" charset="0"/>
              </a:rPr>
              <a:t>: </a:t>
            </a:r>
            <a:r>
              <a:rPr lang="en-US" sz="2155" dirty="0" smtClean="0">
                <a:latin typeface="Cambria" pitchFamily="18" charset="0"/>
              </a:rPr>
              <a:t>Similar to Granite, it is also rich in </a:t>
            </a:r>
            <a:r>
              <a:rPr lang="en-US" sz="2155" u="sng" dirty="0" smtClean="0">
                <a:latin typeface="Cambria" pitchFamily="18" charset="0"/>
              </a:rPr>
              <a:t>light-colored silicates</a:t>
            </a:r>
            <a:r>
              <a:rPr lang="en-US" sz="2155" dirty="0" smtClean="0">
                <a:latin typeface="Cambria" pitchFamily="18" charset="0"/>
              </a:rPr>
              <a:t>. However, it has an </a:t>
            </a:r>
            <a:r>
              <a:rPr lang="en-US" sz="2155" u="sng" dirty="0" err="1" smtClean="0">
                <a:latin typeface="Cambria" pitchFamily="18" charset="0"/>
              </a:rPr>
              <a:t>Aphanitic</a:t>
            </a:r>
            <a:r>
              <a:rPr lang="en-US" sz="2155" u="sng" dirty="0" smtClean="0">
                <a:latin typeface="Cambria" pitchFamily="18" charset="0"/>
              </a:rPr>
              <a:t> texture </a:t>
            </a:r>
            <a:r>
              <a:rPr lang="en-US" sz="2155" dirty="0" smtClean="0">
                <a:latin typeface="Cambria" pitchFamily="18" charset="0"/>
              </a:rPr>
              <a:t>(fine-grained), because it is the extrusive equivalent of granite as it cools rapidly. Also has glassy fragments &amp; voids indicating this rapid cooling.</a:t>
            </a:r>
          </a:p>
          <a:p>
            <a:pPr>
              <a:buFont typeface="Wingdings" pitchFamily="2" charset="2"/>
              <a:buChar char="Ø"/>
            </a:pPr>
            <a:r>
              <a:rPr lang="en-US" sz="2155" b="1" dirty="0" smtClean="0">
                <a:solidFill>
                  <a:srgbClr val="0070C0"/>
                </a:solidFill>
                <a:latin typeface="Cambria" pitchFamily="18" charset="0"/>
              </a:rPr>
              <a:t>Obsidian: </a:t>
            </a:r>
            <a:r>
              <a:rPr lang="en-US" sz="2155" dirty="0" smtClean="0">
                <a:latin typeface="Cambria" pitchFamily="18" charset="0"/>
              </a:rPr>
              <a:t>A</a:t>
            </a:r>
            <a:r>
              <a:rPr lang="en-US" sz="2155" b="1" dirty="0" smtClean="0">
                <a:solidFill>
                  <a:srgbClr val="0070C0"/>
                </a:solidFill>
                <a:latin typeface="Cambria" pitchFamily="18" charset="0"/>
              </a:rPr>
              <a:t> </a:t>
            </a:r>
            <a:r>
              <a:rPr lang="en-US" sz="2155" dirty="0" smtClean="0">
                <a:latin typeface="Cambria" pitchFamily="18" charset="0"/>
              </a:rPr>
              <a:t>glassy textured rock. </a:t>
            </a:r>
            <a:r>
              <a:rPr lang="en-US" sz="2155" u="sng" dirty="0" smtClean="0">
                <a:latin typeface="Cambria" pitchFamily="18" charset="0"/>
              </a:rPr>
              <a:t>Although it is dark-colored, it is a </a:t>
            </a:r>
            <a:r>
              <a:rPr lang="en-US" sz="2155" u="sng" dirty="0" err="1" smtClean="0">
                <a:latin typeface="Cambria" pitchFamily="18" charset="0"/>
              </a:rPr>
              <a:t>felsic</a:t>
            </a:r>
            <a:r>
              <a:rPr lang="en-US" sz="2155" u="sng" dirty="0" smtClean="0">
                <a:latin typeface="Cambria" pitchFamily="18" charset="0"/>
              </a:rPr>
              <a:t> rock (high silica)</a:t>
            </a:r>
            <a:r>
              <a:rPr lang="en-US" sz="2155" dirty="0" smtClean="0">
                <a:latin typeface="Cambria" pitchFamily="18" charset="0"/>
              </a:rPr>
              <a:t> that forms when lava is quenched/ cools quickly.</a:t>
            </a:r>
          </a:p>
          <a:p>
            <a:pPr>
              <a:buFont typeface="Wingdings" pitchFamily="2" charset="2"/>
              <a:buChar char="Ø"/>
            </a:pPr>
            <a:r>
              <a:rPr lang="en-US" sz="2155" b="1" dirty="0" smtClean="0">
                <a:solidFill>
                  <a:srgbClr val="0070C0"/>
                </a:solidFill>
                <a:latin typeface="Cambria" pitchFamily="18" charset="0"/>
              </a:rPr>
              <a:t>Pumice: </a:t>
            </a:r>
            <a:r>
              <a:rPr lang="en-US" sz="2155" dirty="0" smtClean="0">
                <a:latin typeface="Cambria" pitchFamily="18" charset="0"/>
              </a:rPr>
              <a:t>A grey-colored, glassy-textured </a:t>
            </a:r>
            <a:r>
              <a:rPr lang="en-US" sz="2155" dirty="0" err="1" smtClean="0">
                <a:latin typeface="Cambria" pitchFamily="18" charset="0"/>
              </a:rPr>
              <a:t>felsic</a:t>
            </a:r>
            <a:r>
              <a:rPr lang="en-US" sz="2155" dirty="0" smtClean="0">
                <a:latin typeface="Cambria" pitchFamily="18" charset="0"/>
              </a:rPr>
              <a:t> rock (high silica) that forms when </a:t>
            </a:r>
            <a:r>
              <a:rPr lang="en-US" sz="2155" u="sng" dirty="0" smtClean="0">
                <a:latin typeface="Cambria" pitchFamily="18" charset="0"/>
              </a:rPr>
              <a:t>large amounts of gas escape through lava</a:t>
            </a:r>
            <a:r>
              <a:rPr lang="en-US" sz="2155" dirty="0" smtClean="0">
                <a:latin typeface="Cambria" pitchFamily="18" charset="0"/>
              </a:rPr>
              <a:t>. It floats on water!</a:t>
            </a:r>
            <a:endParaRPr lang="en-US" sz="2155" b="1" dirty="0" smtClean="0">
              <a:solidFill>
                <a:srgbClr val="0070C0"/>
              </a:solidFill>
              <a:latin typeface="Cambria" pitchFamily="18" charset="0"/>
            </a:endParaRPr>
          </a:p>
        </p:txBody>
      </p:sp>
      <p:pic>
        <p:nvPicPr>
          <p:cNvPr id="7170" name="Picture 2" descr="Image result for granite"/>
          <p:cNvPicPr>
            <a:picLocks noChangeAspect="1" noChangeArrowheads="1"/>
          </p:cNvPicPr>
          <p:nvPr/>
        </p:nvPicPr>
        <p:blipFill>
          <a:blip r:embed="rId2"/>
          <a:srcRect b="10000"/>
          <a:stretch>
            <a:fillRect/>
          </a:stretch>
        </p:blipFill>
        <p:spPr bwMode="auto">
          <a:xfrm>
            <a:off x="6772216" y="838200"/>
            <a:ext cx="2371784" cy="1371600"/>
          </a:xfrm>
          <a:prstGeom prst="rect">
            <a:avLst/>
          </a:prstGeom>
          <a:noFill/>
        </p:spPr>
      </p:pic>
      <p:pic>
        <p:nvPicPr>
          <p:cNvPr id="7171" name="Picture 3" descr="C:\Users\dell\Desktop\BZU\Chapter 3 Igneous Rocks\PinkRhyolite.tif.jpg"/>
          <p:cNvPicPr>
            <a:picLocks noChangeAspect="1" noChangeArrowheads="1"/>
          </p:cNvPicPr>
          <p:nvPr/>
        </p:nvPicPr>
        <p:blipFill>
          <a:blip r:embed="rId3" cstate="print"/>
          <a:srcRect t="4504"/>
          <a:stretch>
            <a:fillRect/>
          </a:stretch>
        </p:blipFill>
        <p:spPr bwMode="auto">
          <a:xfrm>
            <a:off x="6781800" y="2133600"/>
            <a:ext cx="2362200" cy="1447800"/>
          </a:xfrm>
          <a:prstGeom prst="rect">
            <a:avLst/>
          </a:prstGeom>
          <a:noFill/>
        </p:spPr>
      </p:pic>
      <p:pic>
        <p:nvPicPr>
          <p:cNvPr id="6" name="Picture 2" descr="C:\Users\dell\Desktop\BZU\Chapter 3 Igneous Rocks\Obsidian.jpg"/>
          <p:cNvPicPr>
            <a:picLocks noChangeAspect="1" noChangeArrowheads="1"/>
          </p:cNvPicPr>
          <p:nvPr/>
        </p:nvPicPr>
        <p:blipFill>
          <a:blip r:embed="rId4"/>
          <a:srcRect l="8323" r="4290" b="9910"/>
          <a:stretch>
            <a:fillRect/>
          </a:stretch>
        </p:blipFill>
        <p:spPr bwMode="auto">
          <a:xfrm>
            <a:off x="6781800" y="3581400"/>
            <a:ext cx="2438400" cy="1371600"/>
          </a:xfrm>
          <a:prstGeom prst="rect">
            <a:avLst/>
          </a:prstGeom>
          <a:noFill/>
        </p:spPr>
      </p:pic>
      <p:pic>
        <p:nvPicPr>
          <p:cNvPr id="7175" name="Picture 7" descr="Image result for pumice floating in water"/>
          <p:cNvPicPr>
            <a:picLocks noChangeAspect="1" noChangeArrowheads="1"/>
          </p:cNvPicPr>
          <p:nvPr/>
        </p:nvPicPr>
        <p:blipFill>
          <a:blip r:embed="rId5"/>
          <a:srcRect l="7246" t="20000" r="4638"/>
          <a:stretch>
            <a:fillRect/>
          </a:stretch>
        </p:blipFill>
        <p:spPr bwMode="auto">
          <a:xfrm>
            <a:off x="7315200" y="4953000"/>
            <a:ext cx="1376776" cy="1920240"/>
          </a:xfrm>
          <a:prstGeom prst="rect">
            <a:avLst/>
          </a:prstGeom>
          <a:noFill/>
        </p:spPr>
      </p:pic>
      <p:cxnSp>
        <p:nvCxnSpPr>
          <p:cNvPr id="10" name="Straight Arrow Connector 9"/>
          <p:cNvCxnSpPr/>
          <p:nvPr/>
        </p:nvCxnSpPr>
        <p:spPr>
          <a:xfrm flipV="1">
            <a:off x="6324600" y="1752600"/>
            <a:ext cx="457200" cy="15240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6248400" y="3200400"/>
            <a:ext cx="457200" cy="15240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6324600" y="4876800"/>
            <a:ext cx="609600" cy="22860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019800" y="6096000"/>
            <a:ext cx="1143000" cy="45720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448"/>
            <a:ext cx="8763000" cy="1252728"/>
          </a:xfrm>
        </p:spPr>
        <p:txBody>
          <a:bodyPr>
            <a:normAutofit fontScale="90000"/>
          </a:bodyPr>
          <a:lstStyle/>
          <a:p>
            <a:r>
              <a:rPr lang="en-US" dirty="0" smtClean="0"/>
              <a:t>Naming Igneous Rocks: Intermediate</a:t>
            </a:r>
            <a:endParaRPr lang="en-US" dirty="0"/>
          </a:p>
        </p:txBody>
      </p:sp>
      <p:sp>
        <p:nvSpPr>
          <p:cNvPr id="3" name="Content Placeholder 2"/>
          <p:cNvSpPr>
            <a:spLocks noGrp="1"/>
          </p:cNvSpPr>
          <p:nvPr>
            <p:ph idx="1"/>
          </p:nvPr>
        </p:nvSpPr>
        <p:spPr>
          <a:xfrm>
            <a:off x="0" y="1524000"/>
            <a:ext cx="7010400" cy="5333999"/>
          </a:xfrm>
        </p:spPr>
        <p:txBody>
          <a:bodyPr>
            <a:normAutofit fontScale="92500" lnSpcReduction="10000"/>
          </a:bodyPr>
          <a:lstStyle/>
          <a:p>
            <a:pPr>
              <a:spcAft>
                <a:spcPts val="600"/>
              </a:spcAft>
            </a:pPr>
            <a:r>
              <a:rPr lang="en-US" b="1" u="sng" dirty="0" smtClean="0"/>
              <a:t>Intermediate (Andesitic):</a:t>
            </a:r>
          </a:p>
          <a:p>
            <a:pPr>
              <a:buFont typeface="Wingdings" pitchFamily="2" charset="2"/>
              <a:buChar char="Ø"/>
            </a:pPr>
            <a:r>
              <a:rPr lang="en-US" dirty="0" err="1" smtClean="0">
                <a:solidFill>
                  <a:srgbClr val="0070C0"/>
                </a:solidFill>
              </a:rPr>
              <a:t>Andesite</a:t>
            </a:r>
            <a:r>
              <a:rPr lang="en-US" dirty="0" smtClean="0">
                <a:solidFill>
                  <a:srgbClr val="0070C0"/>
                </a:solidFill>
              </a:rPr>
              <a:t>: </a:t>
            </a:r>
            <a:r>
              <a:rPr lang="en-US" dirty="0" smtClean="0"/>
              <a:t>A medium-gray, fine-grained (</a:t>
            </a:r>
            <a:r>
              <a:rPr lang="en-US" u="sng" dirty="0" err="1" smtClean="0"/>
              <a:t>Aphanitic</a:t>
            </a:r>
            <a:r>
              <a:rPr lang="en-US" dirty="0" smtClean="0"/>
              <a:t>) rock of volcanic origin. Its named after the Andes Mountain where it is abundant. </a:t>
            </a:r>
            <a:r>
              <a:rPr lang="en-US" dirty="0" err="1" smtClean="0"/>
              <a:t>Andesite</a:t>
            </a:r>
            <a:r>
              <a:rPr lang="en-US" dirty="0" smtClean="0"/>
              <a:t> also commonly exhibits a </a:t>
            </a:r>
            <a:r>
              <a:rPr lang="en-US" u="sng" dirty="0" err="1" smtClean="0"/>
              <a:t>Porphoritic</a:t>
            </a:r>
            <a:r>
              <a:rPr lang="en-US" u="sng" dirty="0" smtClean="0"/>
              <a:t> Texture</a:t>
            </a:r>
            <a:r>
              <a:rPr lang="en-US" dirty="0" smtClean="0"/>
              <a:t>.</a:t>
            </a:r>
          </a:p>
          <a:p>
            <a:pPr>
              <a:buFont typeface="Wingdings" pitchFamily="2" charset="2"/>
              <a:buChar char="Ø"/>
            </a:pPr>
            <a:r>
              <a:rPr lang="en-US" dirty="0" smtClean="0">
                <a:solidFill>
                  <a:srgbClr val="0070C0"/>
                </a:solidFill>
              </a:rPr>
              <a:t>Diorite: </a:t>
            </a:r>
            <a:r>
              <a:rPr lang="en-US" dirty="0" smtClean="0"/>
              <a:t>a coarse-grained (</a:t>
            </a:r>
            <a:r>
              <a:rPr lang="en-US" dirty="0" err="1" smtClean="0"/>
              <a:t>Phaneritic</a:t>
            </a:r>
            <a:r>
              <a:rPr lang="en-US" dirty="0" smtClean="0"/>
              <a:t>) plutonic/ intrusive igneous rock. It is distinguished from Granite by its mineral composition</a:t>
            </a:r>
            <a:r>
              <a:rPr lang="en-US" dirty="0" smtClean="0">
                <a:sym typeface="Wingdings" pitchFamily="2" charset="2"/>
              </a:rPr>
              <a:t> lacking quartz crystals (the salt &amp; pepper look is sodium feldspar &amp; amphibole).</a:t>
            </a:r>
            <a:endParaRPr lang="en-US" dirty="0" smtClean="0"/>
          </a:p>
          <a:p>
            <a:pPr>
              <a:buNone/>
            </a:pPr>
            <a:endParaRPr lang="en-US" dirty="0" smtClean="0"/>
          </a:p>
        </p:txBody>
      </p:sp>
      <p:pic>
        <p:nvPicPr>
          <p:cNvPr id="4" name="Picture 4" descr="C:\Users\dell\Desktop\BZU\Chapter 3 Igneous Rocks\Andesite Porphyry- Porphyritic.jpg"/>
          <p:cNvPicPr>
            <a:picLocks noChangeAspect="1" noChangeArrowheads="1"/>
          </p:cNvPicPr>
          <p:nvPr/>
        </p:nvPicPr>
        <p:blipFill>
          <a:blip r:embed="rId2"/>
          <a:srcRect b="3333"/>
          <a:stretch>
            <a:fillRect/>
          </a:stretch>
        </p:blipFill>
        <p:spPr bwMode="auto">
          <a:xfrm>
            <a:off x="7086600" y="3200400"/>
            <a:ext cx="2057401" cy="1554480"/>
          </a:xfrm>
          <a:prstGeom prst="rect">
            <a:avLst/>
          </a:prstGeom>
          <a:noFill/>
        </p:spPr>
      </p:pic>
      <p:pic>
        <p:nvPicPr>
          <p:cNvPr id="5" name="Picture 9" descr="C:\Users\dell\Desktop\BZU\Chapter 3 Igneous Rocks\rhyolite- aphanitic.jpg"/>
          <p:cNvPicPr>
            <a:picLocks noChangeAspect="1" noChangeArrowheads="1"/>
          </p:cNvPicPr>
          <p:nvPr/>
        </p:nvPicPr>
        <p:blipFill>
          <a:blip r:embed="rId3"/>
          <a:srcRect l="4994"/>
          <a:stretch>
            <a:fillRect/>
          </a:stretch>
        </p:blipFill>
        <p:spPr bwMode="auto">
          <a:xfrm>
            <a:off x="7086600" y="1524000"/>
            <a:ext cx="2047879" cy="1554480"/>
          </a:xfrm>
          <a:prstGeom prst="rect">
            <a:avLst/>
          </a:prstGeom>
          <a:noFill/>
        </p:spPr>
      </p:pic>
      <p:sp>
        <p:nvSpPr>
          <p:cNvPr id="6" name="TextBox 5"/>
          <p:cNvSpPr txBox="1"/>
          <p:nvPr/>
        </p:nvSpPr>
        <p:spPr>
          <a:xfrm>
            <a:off x="7147710" y="1447800"/>
            <a:ext cx="2072490" cy="369332"/>
          </a:xfrm>
          <a:prstGeom prst="rect">
            <a:avLst/>
          </a:prstGeom>
          <a:noFill/>
        </p:spPr>
        <p:txBody>
          <a:bodyPr wrap="none" rtlCol="0">
            <a:spAutoFit/>
          </a:bodyPr>
          <a:lstStyle/>
          <a:p>
            <a:r>
              <a:rPr lang="en-US" b="1" dirty="0" err="1" smtClean="0"/>
              <a:t>Aphanitic</a:t>
            </a:r>
            <a:r>
              <a:rPr lang="en-US" b="1" dirty="0" smtClean="0"/>
              <a:t> </a:t>
            </a:r>
            <a:r>
              <a:rPr lang="en-US" b="1" dirty="0" err="1" smtClean="0"/>
              <a:t>Andesite</a:t>
            </a:r>
            <a:endParaRPr lang="en-US" b="1" dirty="0"/>
          </a:p>
        </p:txBody>
      </p:sp>
      <p:sp>
        <p:nvSpPr>
          <p:cNvPr id="7" name="TextBox 6"/>
          <p:cNvSpPr txBox="1"/>
          <p:nvPr/>
        </p:nvSpPr>
        <p:spPr>
          <a:xfrm>
            <a:off x="7002349" y="3048000"/>
            <a:ext cx="2217851" cy="369332"/>
          </a:xfrm>
          <a:prstGeom prst="rect">
            <a:avLst/>
          </a:prstGeom>
          <a:noFill/>
        </p:spPr>
        <p:txBody>
          <a:bodyPr wrap="none" rtlCol="0">
            <a:spAutoFit/>
          </a:bodyPr>
          <a:lstStyle/>
          <a:p>
            <a:r>
              <a:rPr lang="en-US" b="1" dirty="0" err="1" smtClean="0"/>
              <a:t>Porphoritic</a:t>
            </a:r>
            <a:r>
              <a:rPr lang="en-US" b="1" dirty="0" smtClean="0"/>
              <a:t> </a:t>
            </a:r>
            <a:r>
              <a:rPr lang="en-US" b="1" dirty="0" err="1" smtClean="0"/>
              <a:t>Andesite</a:t>
            </a:r>
            <a:endParaRPr lang="en-US" b="1" dirty="0"/>
          </a:p>
        </p:txBody>
      </p:sp>
      <p:pic>
        <p:nvPicPr>
          <p:cNvPr id="8" name="Picture 12" descr="C:\Users\dell\Desktop\BZU\Chapter 3 Igneous Rocks\diorite- phaneritic.jpg"/>
          <p:cNvPicPr>
            <a:picLocks noChangeAspect="1" noChangeArrowheads="1"/>
          </p:cNvPicPr>
          <p:nvPr/>
        </p:nvPicPr>
        <p:blipFill>
          <a:blip r:embed="rId4"/>
          <a:srcRect r="2500"/>
          <a:stretch>
            <a:fillRect/>
          </a:stretch>
        </p:blipFill>
        <p:spPr bwMode="auto">
          <a:xfrm>
            <a:off x="7066547" y="5166360"/>
            <a:ext cx="2077453" cy="169164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448"/>
            <a:ext cx="8763000" cy="1252728"/>
          </a:xfrm>
        </p:spPr>
        <p:txBody>
          <a:bodyPr>
            <a:normAutofit/>
          </a:bodyPr>
          <a:lstStyle/>
          <a:p>
            <a:r>
              <a:rPr lang="en-US" dirty="0" smtClean="0"/>
              <a:t>Naming Igneous Rocks: </a:t>
            </a:r>
            <a:r>
              <a:rPr lang="en-US" dirty="0" err="1" smtClean="0"/>
              <a:t>Mafic</a:t>
            </a:r>
            <a:endParaRPr lang="en-US" dirty="0"/>
          </a:p>
        </p:txBody>
      </p:sp>
      <p:sp>
        <p:nvSpPr>
          <p:cNvPr id="3" name="Content Placeholder 2"/>
          <p:cNvSpPr>
            <a:spLocks noGrp="1"/>
          </p:cNvSpPr>
          <p:nvPr>
            <p:ph idx="1"/>
          </p:nvPr>
        </p:nvSpPr>
        <p:spPr>
          <a:xfrm>
            <a:off x="0" y="1524000"/>
            <a:ext cx="7467600" cy="5333999"/>
          </a:xfrm>
        </p:spPr>
        <p:txBody>
          <a:bodyPr>
            <a:normAutofit fontScale="85000" lnSpcReduction="10000"/>
          </a:bodyPr>
          <a:lstStyle/>
          <a:p>
            <a:r>
              <a:rPr lang="en-US" b="1" u="sng" dirty="0" err="1" smtClean="0"/>
              <a:t>Mafic</a:t>
            </a:r>
            <a:r>
              <a:rPr lang="en-US" b="1" u="sng" dirty="0" smtClean="0"/>
              <a:t> (Basaltic) Rocks:</a:t>
            </a:r>
            <a:r>
              <a:rPr lang="en-US" u="sng" dirty="0" smtClean="0"/>
              <a:t> </a:t>
            </a:r>
          </a:p>
          <a:p>
            <a:pPr>
              <a:buNone/>
            </a:pPr>
            <a:r>
              <a:rPr lang="en-US" dirty="0" smtClean="0"/>
              <a:t>	Contain low silica, high iron, magnesium, </a:t>
            </a:r>
            <a:r>
              <a:rPr lang="en-US" dirty="0" err="1" smtClean="0"/>
              <a:t>calcuim</a:t>
            </a:r>
            <a:r>
              <a:rPr lang="en-US" dirty="0" smtClean="0"/>
              <a:t>. They are darker and denser than </a:t>
            </a:r>
            <a:r>
              <a:rPr lang="en-US" dirty="0" err="1" smtClean="0"/>
              <a:t>felsic</a:t>
            </a:r>
            <a:r>
              <a:rPr lang="en-US" dirty="0" smtClean="0"/>
              <a:t> rocks.</a:t>
            </a:r>
          </a:p>
          <a:p>
            <a:pPr>
              <a:buFont typeface="Wingdings" pitchFamily="2" charset="2"/>
              <a:buChar char="Ø"/>
            </a:pPr>
            <a:r>
              <a:rPr lang="en-US" b="1" dirty="0" smtClean="0">
                <a:solidFill>
                  <a:srgbClr val="0070C0"/>
                </a:solidFill>
              </a:rPr>
              <a:t>Basalt: </a:t>
            </a:r>
            <a:r>
              <a:rPr lang="en-US" dirty="0" smtClean="0"/>
              <a:t>very dark green- black fine-grained (</a:t>
            </a:r>
            <a:r>
              <a:rPr lang="en-US" dirty="0" err="1" smtClean="0"/>
              <a:t>Aphanitic</a:t>
            </a:r>
            <a:r>
              <a:rPr lang="en-US" dirty="0" smtClean="0"/>
              <a:t>) volcanic rock composed primarily of pyroxene &amp; Ca-rich </a:t>
            </a:r>
            <a:r>
              <a:rPr lang="en-US" dirty="0" err="1" smtClean="0"/>
              <a:t>fedspar</a:t>
            </a:r>
            <a:r>
              <a:rPr lang="en-US" dirty="0" smtClean="0"/>
              <a:t>, &amp; lesser amounts of amphibole &amp; olivine. May also be </a:t>
            </a:r>
            <a:r>
              <a:rPr lang="en-US" u="sng" dirty="0" err="1" smtClean="0"/>
              <a:t>Porphoritic</a:t>
            </a:r>
            <a:r>
              <a:rPr lang="en-US" dirty="0" smtClean="0"/>
              <a:t>.</a:t>
            </a:r>
          </a:p>
          <a:p>
            <a:pPr>
              <a:buNone/>
            </a:pPr>
            <a:r>
              <a:rPr lang="en-US" dirty="0" smtClean="0"/>
              <a:t>	</a:t>
            </a:r>
            <a:r>
              <a:rPr lang="en-US" dirty="0" smtClean="0">
                <a:solidFill>
                  <a:srgbClr val="FF0000"/>
                </a:solidFill>
              </a:rPr>
              <a:t>It is the most common extrusive rock &amp; major constituent of oceanic floor (upper layer).</a:t>
            </a:r>
          </a:p>
          <a:p>
            <a:pPr>
              <a:buFont typeface="Wingdings" pitchFamily="2" charset="2"/>
              <a:buChar char="Ø"/>
            </a:pPr>
            <a:r>
              <a:rPr lang="en-US" b="1" dirty="0" err="1" smtClean="0">
                <a:solidFill>
                  <a:srgbClr val="0070C0"/>
                </a:solidFill>
              </a:rPr>
              <a:t>Gabbro</a:t>
            </a:r>
            <a:r>
              <a:rPr lang="en-US" b="1" dirty="0" smtClean="0">
                <a:solidFill>
                  <a:srgbClr val="0070C0"/>
                </a:solidFill>
              </a:rPr>
              <a:t>: </a:t>
            </a:r>
            <a:r>
              <a:rPr lang="en-US" dirty="0" smtClean="0"/>
              <a:t>An </a:t>
            </a:r>
            <a:r>
              <a:rPr lang="en-US" dirty="0" err="1" smtClean="0"/>
              <a:t>instrusive</a:t>
            </a:r>
            <a:r>
              <a:rPr lang="en-US" dirty="0" smtClean="0">
                <a:sym typeface="Wingdings" pitchFamily="2" charset="2"/>
              </a:rPr>
              <a:t> coarse- grained (</a:t>
            </a:r>
            <a:r>
              <a:rPr lang="en-US" dirty="0" err="1" smtClean="0">
                <a:sym typeface="Wingdings" pitchFamily="2" charset="2"/>
              </a:rPr>
              <a:t>Phaneritic</a:t>
            </a:r>
            <a:r>
              <a:rPr lang="en-US" dirty="0" smtClean="0">
                <a:sym typeface="Wingdings" pitchFamily="2" charset="2"/>
              </a:rPr>
              <a:t>) equivalent of basalt. Contains same minerals as </a:t>
            </a:r>
            <a:r>
              <a:rPr lang="en-US" dirty="0" err="1" smtClean="0">
                <a:sym typeface="Wingdings" pitchFamily="2" charset="2"/>
              </a:rPr>
              <a:t>balsalt</a:t>
            </a:r>
            <a:r>
              <a:rPr lang="en-US" dirty="0" smtClean="0">
                <a:sym typeface="Wingdings" pitchFamily="2" charset="2"/>
              </a:rPr>
              <a:t> &amp; also a major constituent of oceanic crust.</a:t>
            </a:r>
            <a:endParaRPr lang="en-US" dirty="0" smtClean="0"/>
          </a:p>
          <a:p>
            <a:pPr>
              <a:buNone/>
            </a:pPr>
            <a:endParaRPr lang="en-US" dirty="0" smtClean="0"/>
          </a:p>
        </p:txBody>
      </p:sp>
      <p:pic>
        <p:nvPicPr>
          <p:cNvPr id="4" name="Picture 8" descr="C:\Users\dell\Desktop\BZU\Chapter 3 Igneous Rocks\basalt- aphanitic.jpg"/>
          <p:cNvPicPr>
            <a:picLocks noChangeAspect="1" noChangeArrowheads="1"/>
          </p:cNvPicPr>
          <p:nvPr/>
        </p:nvPicPr>
        <p:blipFill>
          <a:blip r:embed="rId2" cstate="print"/>
          <a:srcRect/>
          <a:stretch>
            <a:fillRect/>
          </a:stretch>
        </p:blipFill>
        <p:spPr bwMode="auto">
          <a:xfrm>
            <a:off x="7325304" y="3124200"/>
            <a:ext cx="1818696" cy="1371600"/>
          </a:xfrm>
          <a:prstGeom prst="rect">
            <a:avLst/>
          </a:prstGeom>
          <a:noFill/>
        </p:spPr>
      </p:pic>
      <p:pic>
        <p:nvPicPr>
          <p:cNvPr id="7169" name="Picture 1" descr="C:\Users\dell\Desktop\BZU\Chapter 3 Igneous Rocks\gabbro-380 phaneritic equivalent of basalt.jpg"/>
          <p:cNvPicPr>
            <a:picLocks noChangeAspect="1" noChangeArrowheads="1"/>
          </p:cNvPicPr>
          <p:nvPr/>
        </p:nvPicPr>
        <p:blipFill>
          <a:blip r:embed="rId3"/>
          <a:srcRect l="10000" r="10000"/>
          <a:stretch>
            <a:fillRect/>
          </a:stretch>
        </p:blipFill>
        <p:spPr bwMode="auto">
          <a:xfrm>
            <a:off x="7388352" y="5212080"/>
            <a:ext cx="1755648" cy="164592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448"/>
            <a:ext cx="8763000" cy="1252728"/>
          </a:xfrm>
        </p:spPr>
        <p:txBody>
          <a:bodyPr>
            <a:normAutofit/>
          </a:bodyPr>
          <a:lstStyle/>
          <a:p>
            <a:r>
              <a:rPr lang="en-US" dirty="0" smtClean="0"/>
              <a:t>Naming Igneous Rocks: </a:t>
            </a:r>
            <a:r>
              <a:rPr lang="en-US" dirty="0" err="1" smtClean="0"/>
              <a:t>Ultramafic</a:t>
            </a:r>
            <a:endParaRPr lang="en-US" dirty="0"/>
          </a:p>
        </p:txBody>
      </p:sp>
      <p:sp>
        <p:nvSpPr>
          <p:cNvPr id="3" name="Content Placeholder 2"/>
          <p:cNvSpPr>
            <a:spLocks noGrp="1"/>
          </p:cNvSpPr>
          <p:nvPr>
            <p:ph idx="1"/>
          </p:nvPr>
        </p:nvSpPr>
        <p:spPr>
          <a:xfrm>
            <a:off x="0" y="1524000"/>
            <a:ext cx="9144000" cy="5333999"/>
          </a:xfrm>
        </p:spPr>
        <p:txBody>
          <a:bodyPr/>
          <a:lstStyle/>
          <a:p>
            <a:r>
              <a:rPr lang="en-US" b="1" u="sng" dirty="0" err="1" smtClean="0"/>
              <a:t>Ultramafic</a:t>
            </a:r>
            <a:r>
              <a:rPr lang="en-US" b="1" u="sng" dirty="0" smtClean="0"/>
              <a:t> (Basaltic) Rocks:</a:t>
            </a:r>
          </a:p>
          <a:p>
            <a:pPr>
              <a:buNone/>
            </a:pPr>
            <a:r>
              <a:rPr lang="en-US" dirty="0" smtClean="0"/>
              <a:t>	Composed entirely of </a:t>
            </a:r>
            <a:r>
              <a:rPr lang="en-US" dirty="0" err="1" smtClean="0"/>
              <a:t>ferro-magnesian</a:t>
            </a:r>
            <a:r>
              <a:rPr lang="en-US" dirty="0" smtClean="0"/>
              <a:t> minerals such as </a:t>
            </a:r>
            <a:r>
              <a:rPr lang="en-US" b="1" dirty="0" smtClean="0">
                <a:solidFill>
                  <a:srgbClr val="92D050"/>
                </a:solidFill>
              </a:rPr>
              <a:t>Olivine (largest portion)</a:t>
            </a:r>
            <a:r>
              <a:rPr lang="en-US" dirty="0" smtClean="0"/>
              <a:t>, Pyroxene, and some Ca-rich Plagioclase Feldspar.</a:t>
            </a:r>
          </a:p>
          <a:p>
            <a:pPr>
              <a:buFont typeface="Wingdings" pitchFamily="2" charset="2"/>
              <a:buChar char="Ø"/>
            </a:pPr>
            <a:r>
              <a:rPr lang="en-US" b="1" dirty="0" err="1" smtClean="0">
                <a:solidFill>
                  <a:srgbClr val="0070C0"/>
                </a:solidFill>
              </a:rPr>
              <a:t>Peridotite</a:t>
            </a:r>
            <a:r>
              <a:rPr lang="en-US" b="1" dirty="0" smtClean="0">
                <a:solidFill>
                  <a:srgbClr val="0070C0"/>
                </a:solidFill>
              </a:rPr>
              <a:t>: </a:t>
            </a:r>
            <a:r>
              <a:rPr lang="en-US" dirty="0" smtClean="0"/>
              <a:t>A major constituent of the upper mantle.</a:t>
            </a:r>
          </a:p>
          <a:p>
            <a:pPr>
              <a:buNone/>
            </a:pPr>
            <a:endParaRPr lang="en-US" dirty="0" smtClean="0"/>
          </a:p>
        </p:txBody>
      </p:sp>
      <p:pic>
        <p:nvPicPr>
          <p:cNvPr id="4" name="Picture 11" descr="C:\Users\dell\Desktop\BZU\Chapter 3 Igneous Rocks\Peridotite418a- Phaneritic.jpg"/>
          <p:cNvPicPr>
            <a:picLocks noChangeAspect="1" noChangeArrowheads="1"/>
          </p:cNvPicPr>
          <p:nvPr/>
        </p:nvPicPr>
        <p:blipFill>
          <a:blip r:embed="rId2"/>
          <a:srcRect/>
          <a:stretch>
            <a:fillRect/>
          </a:stretch>
        </p:blipFill>
        <p:spPr bwMode="auto">
          <a:xfrm>
            <a:off x="3048000" y="4236720"/>
            <a:ext cx="3291840" cy="2468880"/>
          </a:xfrm>
          <a:prstGeom prst="rect">
            <a:avLst/>
          </a:prstGeom>
          <a:noFill/>
        </p:spPr>
      </p:pic>
      <p:sp>
        <p:nvSpPr>
          <p:cNvPr id="5" name="TextBox 4"/>
          <p:cNvSpPr txBox="1"/>
          <p:nvPr/>
        </p:nvSpPr>
        <p:spPr>
          <a:xfrm>
            <a:off x="5222785" y="6324600"/>
            <a:ext cx="1178015" cy="369332"/>
          </a:xfrm>
          <a:prstGeom prst="rect">
            <a:avLst/>
          </a:prstGeom>
          <a:noFill/>
        </p:spPr>
        <p:txBody>
          <a:bodyPr wrap="none" rtlCol="0">
            <a:spAutoFit/>
          </a:bodyPr>
          <a:lstStyle/>
          <a:p>
            <a:r>
              <a:rPr lang="en-US" b="1" dirty="0" err="1" smtClean="0"/>
              <a:t>Peridotite</a:t>
            </a:r>
            <a:endParaRPr lang="en-US"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448"/>
            <a:ext cx="8763000" cy="1252728"/>
          </a:xfrm>
        </p:spPr>
        <p:txBody>
          <a:bodyPr>
            <a:normAutofit/>
          </a:bodyPr>
          <a:lstStyle/>
          <a:p>
            <a:r>
              <a:rPr lang="en-US" dirty="0" smtClean="0"/>
              <a:t>Naming Igneous Rocks: Other</a:t>
            </a:r>
            <a:endParaRPr lang="en-US" dirty="0"/>
          </a:p>
        </p:txBody>
      </p:sp>
      <p:sp>
        <p:nvSpPr>
          <p:cNvPr id="3" name="Content Placeholder 2"/>
          <p:cNvSpPr>
            <a:spLocks noGrp="1"/>
          </p:cNvSpPr>
          <p:nvPr>
            <p:ph idx="1"/>
          </p:nvPr>
        </p:nvSpPr>
        <p:spPr>
          <a:xfrm>
            <a:off x="0" y="1524001"/>
            <a:ext cx="9144000" cy="3505200"/>
          </a:xfrm>
        </p:spPr>
        <p:txBody>
          <a:bodyPr>
            <a:normAutofit fontScale="92500" lnSpcReduction="10000"/>
          </a:bodyPr>
          <a:lstStyle/>
          <a:p>
            <a:r>
              <a:rPr lang="en-US" b="1" u="sng" dirty="0" err="1" smtClean="0"/>
              <a:t>Pyroclastic</a:t>
            </a:r>
            <a:r>
              <a:rPr lang="en-US" b="1" u="sng" dirty="0" smtClean="0"/>
              <a:t> Rocks:</a:t>
            </a:r>
            <a:r>
              <a:rPr lang="en-US" b="1" dirty="0" smtClean="0"/>
              <a:t>  </a:t>
            </a:r>
            <a:r>
              <a:rPr lang="en-US" dirty="0" smtClean="0"/>
              <a:t>(</a:t>
            </a:r>
            <a:r>
              <a:rPr lang="en-US" dirty="0" smtClean="0">
                <a:solidFill>
                  <a:srgbClr val="FF0000"/>
                </a:solidFill>
              </a:rPr>
              <a:t>A Texture NOT a Composition</a:t>
            </a:r>
            <a:r>
              <a:rPr lang="en-US" dirty="0" smtClean="0"/>
              <a:t>)</a:t>
            </a:r>
            <a:endParaRPr lang="en-US" b="1" u="sng" dirty="0" smtClean="0"/>
          </a:p>
          <a:p>
            <a:pPr>
              <a:buNone/>
            </a:pPr>
            <a:r>
              <a:rPr lang="en-US" dirty="0" smtClean="0"/>
              <a:t>Forms from the joining of fragments in a violent volcanic eruption.</a:t>
            </a:r>
          </a:p>
          <a:p>
            <a:pPr>
              <a:buFont typeface="Wingdings" pitchFamily="2" charset="2"/>
              <a:buChar char="Ø"/>
            </a:pPr>
            <a:r>
              <a:rPr lang="en-US" b="1" dirty="0" smtClean="0">
                <a:solidFill>
                  <a:srgbClr val="0070C0"/>
                </a:solidFill>
              </a:rPr>
              <a:t>Tuff: </a:t>
            </a:r>
            <a:r>
              <a:rPr lang="en-US" dirty="0" smtClean="0"/>
              <a:t>composed mainly of tiny ash-sized fragments that later cemented together. If the ash was hot enough to </a:t>
            </a:r>
            <a:r>
              <a:rPr lang="en-US" u="sng" dirty="0" smtClean="0"/>
              <a:t>fuse</a:t>
            </a:r>
            <a:r>
              <a:rPr lang="en-US" dirty="0" smtClean="0"/>
              <a:t> the fragments, it is called </a:t>
            </a:r>
            <a:r>
              <a:rPr lang="en-US" i="1" dirty="0" smtClean="0"/>
              <a:t>Welded Tuff</a:t>
            </a:r>
            <a:r>
              <a:rPr lang="en-US" dirty="0" smtClean="0"/>
              <a:t>.</a:t>
            </a:r>
          </a:p>
          <a:p>
            <a:pPr>
              <a:buFont typeface="Wingdings" pitchFamily="2" charset="2"/>
              <a:buChar char="Ø"/>
            </a:pPr>
            <a:r>
              <a:rPr lang="en-US" b="1" dirty="0" smtClean="0">
                <a:solidFill>
                  <a:srgbClr val="0070C0"/>
                </a:solidFill>
              </a:rPr>
              <a:t>Volcanic </a:t>
            </a:r>
            <a:r>
              <a:rPr lang="en-US" b="1" dirty="0" err="1" smtClean="0">
                <a:solidFill>
                  <a:srgbClr val="0070C0"/>
                </a:solidFill>
              </a:rPr>
              <a:t>Breccia</a:t>
            </a:r>
            <a:r>
              <a:rPr lang="en-US" b="1" dirty="0" smtClean="0">
                <a:solidFill>
                  <a:srgbClr val="0070C0"/>
                </a:solidFill>
              </a:rPr>
              <a:t>: </a:t>
            </a:r>
            <a:r>
              <a:rPr lang="en-US" dirty="0" smtClean="0"/>
              <a:t>similar to Tuff, except the fragments/particles are larger than ash.</a:t>
            </a:r>
          </a:p>
          <a:p>
            <a:pPr>
              <a:buNone/>
            </a:pPr>
            <a:endParaRPr lang="en-US" dirty="0" smtClean="0"/>
          </a:p>
        </p:txBody>
      </p:sp>
      <p:pic>
        <p:nvPicPr>
          <p:cNvPr id="4" name="Picture 3" descr="C:\Users\dell\Desktop\BZU\Chapter 3 Igneous Rocks\Tambora Indonesia- largest volcanic eruption recorded - Pyroclastic-.jpg"/>
          <p:cNvPicPr>
            <a:picLocks noChangeAspect="1" noChangeArrowheads="1"/>
          </p:cNvPicPr>
          <p:nvPr/>
        </p:nvPicPr>
        <p:blipFill>
          <a:blip r:embed="rId2"/>
          <a:srcRect/>
          <a:stretch>
            <a:fillRect/>
          </a:stretch>
        </p:blipFill>
        <p:spPr bwMode="auto">
          <a:xfrm>
            <a:off x="6705600" y="5029200"/>
            <a:ext cx="2438400" cy="1828800"/>
          </a:xfrm>
          <a:prstGeom prst="rect">
            <a:avLst/>
          </a:prstGeom>
          <a:noFill/>
        </p:spPr>
      </p:pic>
      <p:pic>
        <p:nvPicPr>
          <p:cNvPr id="5" name="Picture 4" descr="C:\Users\dell\Desktop\BZU\Chapter 3 Igneous Rocks\tuff- pyroclastic 2.jpg"/>
          <p:cNvPicPr>
            <a:picLocks noChangeAspect="1" noChangeArrowheads="1"/>
          </p:cNvPicPr>
          <p:nvPr/>
        </p:nvPicPr>
        <p:blipFill>
          <a:blip r:embed="rId3"/>
          <a:srcRect/>
          <a:stretch>
            <a:fillRect/>
          </a:stretch>
        </p:blipFill>
        <p:spPr bwMode="auto">
          <a:xfrm>
            <a:off x="2895600" y="5029200"/>
            <a:ext cx="2438400" cy="18288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08176"/>
          </a:xfrm>
        </p:spPr>
        <p:txBody>
          <a:bodyPr>
            <a:normAutofit fontScale="90000"/>
          </a:bodyPr>
          <a:lstStyle/>
          <a:p>
            <a:r>
              <a:rPr lang="en-US" dirty="0" smtClean="0">
                <a:solidFill>
                  <a:srgbClr val="00B0F0"/>
                </a:solidFill>
              </a:rPr>
              <a:t>Eng. Geology: Physical &amp; Mechanical Properties of Igneous Rocks</a:t>
            </a:r>
            <a:endParaRPr lang="en-US" dirty="0">
              <a:solidFill>
                <a:srgbClr val="00B0F0"/>
              </a:solidFill>
            </a:endParaRPr>
          </a:p>
        </p:txBody>
      </p:sp>
      <p:sp>
        <p:nvSpPr>
          <p:cNvPr id="3" name="Content Placeholder 2"/>
          <p:cNvSpPr>
            <a:spLocks noGrp="1"/>
          </p:cNvSpPr>
          <p:nvPr>
            <p:ph idx="1"/>
          </p:nvPr>
        </p:nvSpPr>
        <p:spPr>
          <a:xfrm>
            <a:off x="0" y="1524000"/>
            <a:ext cx="9144000" cy="5333999"/>
          </a:xfrm>
        </p:spPr>
        <p:txBody>
          <a:bodyPr>
            <a:normAutofit fontScale="92500" lnSpcReduction="20000"/>
          </a:bodyPr>
          <a:lstStyle/>
          <a:p>
            <a:r>
              <a:rPr lang="en-US" dirty="0" smtClean="0"/>
              <a:t>We discuss the engineering properties of igneous rocks (and how it compares to those of Sedimentary &amp; Metamorphic Rocks).</a:t>
            </a:r>
          </a:p>
          <a:p>
            <a:pPr>
              <a:spcAft>
                <a:spcPts val="600"/>
              </a:spcAft>
            </a:pPr>
            <a:r>
              <a:rPr lang="en-US" dirty="0" smtClean="0"/>
              <a:t>The properties to be used are as follows:</a:t>
            </a:r>
          </a:p>
          <a:p>
            <a:pPr>
              <a:spcAft>
                <a:spcPts val="300"/>
              </a:spcAft>
              <a:buFont typeface="Wingdings" pitchFamily="2" charset="2"/>
              <a:buChar char="v"/>
            </a:pPr>
            <a:r>
              <a:rPr lang="en-US" dirty="0" smtClean="0"/>
              <a:t>Specific Gravity (S.G)</a:t>
            </a:r>
          </a:p>
          <a:p>
            <a:pPr>
              <a:spcAft>
                <a:spcPts val="300"/>
              </a:spcAft>
              <a:buFont typeface="Wingdings" pitchFamily="2" charset="2"/>
              <a:buChar char="v"/>
            </a:pPr>
            <a:r>
              <a:rPr lang="en-US" dirty="0" smtClean="0"/>
              <a:t>Absorption (%)</a:t>
            </a:r>
          </a:p>
          <a:p>
            <a:pPr>
              <a:spcAft>
                <a:spcPts val="300"/>
              </a:spcAft>
              <a:buFont typeface="Wingdings" pitchFamily="2" charset="2"/>
              <a:buChar char="v"/>
            </a:pPr>
            <a:r>
              <a:rPr lang="en-US" dirty="0" smtClean="0"/>
              <a:t>Coefficient of Permeability (k)</a:t>
            </a:r>
          </a:p>
          <a:p>
            <a:pPr>
              <a:spcAft>
                <a:spcPts val="300"/>
              </a:spcAft>
              <a:buFont typeface="Wingdings" pitchFamily="2" charset="2"/>
              <a:buChar char="v"/>
            </a:pPr>
            <a:r>
              <a:rPr lang="en-US" dirty="0" smtClean="0"/>
              <a:t>Tensile Strength</a:t>
            </a:r>
          </a:p>
          <a:p>
            <a:pPr>
              <a:spcAft>
                <a:spcPts val="300"/>
              </a:spcAft>
              <a:buFont typeface="Wingdings" pitchFamily="2" charset="2"/>
              <a:buChar char="v"/>
            </a:pPr>
            <a:r>
              <a:rPr lang="en-US" dirty="0" smtClean="0"/>
              <a:t>Compressive Strength (Co)</a:t>
            </a:r>
          </a:p>
          <a:p>
            <a:pPr>
              <a:spcAft>
                <a:spcPts val="300"/>
              </a:spcAft>
              <a:buFont typeface="Wingdings" pitchFamily="2" charset="2"/>
              <a:buChar char="v"/>
            </a:pPr>
            <a:r>
              <a:rPr lang="en-US" dirty="0" smtClean="0"/>
              <a:t>Tensile Strength (Ct)</a:t>
            </a:r>
          </a:p>
          <a:p>
            <a:pPr>
              <a:spcAft>
                <a:spcPts val="300"/>
              </a:spcAft>
              <a:buFont typeface="Wingdings" pitchFamily="2" charset="2"/>
              <a:buChar char="v"/>
            </a:pPr>
            <a:r>
              <a:rPr lang="en-US" dirty="0" smtClean="0"/>
              <a:t>Poisson’s Ratio (</a:t>
            </a:r>
            <a:r>
              <a:rPr lang="el-GR" dirty="0" smtClean="0"/>
              <a:t>μ</a:t>
            </a:r>
            <a:r>
              <a:rPr lang="en-US" dirty="0" smtClean="0"/>
              <a:t>)</a:t>
            </a:r>
          </a:p>
          <a:p>
            <a:pPr>
              <a:spcAft>
                <a:spcPts val="300"/>
              </a:spcAft>
              <a:buFont typeface="Wingdings" pitchFamily="2" charset="2"/>
              <a:buChar char="v"/>
            </a:pPr>
            <a:r>
              <a:rPr lang="en-US" dirty="0" smtClean="0"/>
              <a:t>Young’s Modulus of Elasticity (E)</a:t>
            </a:r>
          </a:p>
          <a:p>
            <a:pPr>
              <a:spcAft>
                <a:spcPts val="300"/>
              </a:spcAft>
              <a:buFont typeface="Wingdings" pitchFamily="2" charset="2"/>
              <a:buChar char="v"/>
            </a:pPr>
            <a:r>
              <a:rPr lang="en-US" dirty="0" smtClean="0"/>
              <a:t>Sonic Velocity</a:t>
            </a:r>
          </a:p>
          <a:p>
            <a:pPr>
              <a:buNone/>
            </a:pP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Magma: the Parent Material of Igneous Rocks</a:t>
            </a:r>
            <a:endParaRPr lang="en-US" dirty="0"/>
          </a:p>
        </p:txBody>
      </p:sp>
      <p:sp>
        <p:nvSpPr>
          <p:cNvPr id="3" name="Content Placeholder 2"/>
          <p:cNvSpPr>
            <a:spLocks noGrp="1"/>
          </p:cNvSpPr>
          <p:nvPr>
            <p:ph idx="1"/>
          </p:nvPr>
        </p:nvSpPr>
        <p:spPr>
          <a:xfrm>
            <a:off x="0" y="1524000"/>
            <a:ext cx="9144000" cy="5333999"/>
          </a:xfrm>
        </p:spPr>
        <p:txBody>
          <a:bodyPr>
            <a:normAutofit/>
          </a:bodyPr>
          <a:lstStyle/>
          <a:p>
            <a:r>
              <a:rPr lang="en-US" dirty="0" smtClean="0">
                <a:solidFill>
                  <a:srgbClr val="FF0000"/>
                </a:solidFill>
              </a:rPr>
              <a:t>Magma is the parent material of igneous rocks </a:t>
            </a:r>
            <a:r>
              <a:rPr lang="en-US" dirty="0" smtClean="0"/>
              <a:t>and it forms by a process called </a:t>
            </a:r>
            <a:r>
              <a:rPr lang="en-US" b="1" dirty="0" smtClean="0">
                <a:solidFill>
                  <a:srgbClr val="0070C0"/>
                </a:solidFill>
              </a:rPr>
              <a:t>partial melting</a:t>
            </a:r>
            <a:r>
              <a:rPr lang="en-US" dirty="0" smtClean="0"/>
              <a:t>, which occurs at various levels within earth’s crust &amp; upper mantle (up to a depth of about 250 km).</a:t>
            </a:r>
          </a:p>
          <a:p>
            <a:r>
              <a:rPr lang="en-US" dirty="0" smtClean="0"/>
              <a:t>Magma that reaches earth’s surface is called </a:t>
            </a:r>
            <a:r>
              <a:rPr lang="en-US" b="1" dirty="0" smtClean="0">
                <a:solidFill>
                  <a:srgbClr val="0070C0"/>
                </a:solidFill>
              </a:rPr>
              <a:t>Lava</a:t>
            </a:r>
            <a:r>
              <a:rPr lang="en-US" dirty="0" smtClean="0"/>
              <a:t>.</a:t>
            </a:r>
          </a:p>
          <a:p>
            <a:pPr>
              <a:buNone/>
            </a:pPr>
            <a:r>
              <a:rPr lang="en-US" dirty="0" smtClean="0"/>
              <a:t>	This happens due to magma’s </a:t>
            </a:r>
            <a:r>
              <a:rPr lang="en-US" u="sng" dirty="0" smtClean="0"/>
              <a:t>buoyancy</a:t>
            </a:r>
            <a:r>
              <a:rPr lang="en-US" dirty="0" smtClean="0"/>
              <a:t>, as it is less dense than surrounding rocks.</a:t>
            </a:r>
          </a:p>
          <a:p>
            <a:r>
              <a:rPr lang="en-US" dirty="0" smtClean="0"/>
              <a:t>When magma breaks through to the surface it can either be an explosive event/ eruption or a flow of liquid lava.</a:t>
            </a:r>
          </a:p>
          <a:p>
            <a:pPr>
              <a:buNone/>
            </a:pPr>
            <a:endParaRPr lang="en-US" dirty="0" smtClean="0"/>
          </a:p>
          <a:p>
            <a:pPr>
              <a:buNone/>
            </a:pPr>
            <a:endParaRPr lang="en-US" dirty="0" smtClean="0"/>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Extrusive vs. Intrusive Igneous Rocks</a:t>
            </a:r>
            <a:endParaRPr lang="en-US" dirty="0"/>
          </a:p>
        </p:txBody>
      </p:sp>
      <p:sp>
        <p:nvSpPr>
          <p:cNvPr id="3" name="Content Placeholder 2"/>
          <p:cNvSpPr>
            <a:spLocks noGrp="1"/>
          </p:cNvSpPr>
          <p:nvPr>
            <p:ph idx="1"/>
          </p:nvPr>
        </p:nvSpPr>
        <p:spPr>
          <a:xfrm>
            <a:off x="0" y="1524000"/>
            <a:ext cx="5181600" cy="5333999"/>
          </a:xfrm>
        </p:spPr>
        <p:txBody>
          <a:bodyPr>
            <a:normAutofit fontScale="92500" lnSpcReduction="10000"/>
          </a:bodyPr>
          <a:lstStyle/>
          <a:p>
            <a:r>
              <a:rPr lang="en-US" b="1" dirty="0" smtClean="0">
                <a:solidFill>
                  <a:srgbClr val="0070C0"/>
                </a:solidFill>
              </a:rPr>
              <a:t>Extrusive Igneous Rocks (Volcanic):</a:t>
            </a:r>
          </a:p>
          <a:p>
            <a:pPr>
              <a:buNone/>
            </a:pPr>
            <a:r>
              <a:rPr lang="en-US" dirty="0" smtClean="0"/>
              <a:t>	Form when magma (lava) cools &amp; solidified </a:t>
            </a:r>
            <a:r>
              <a:rPr lang="en-US" u="sng" dirty="0" smtClean="0"/>
              <a:t>at the surface</a:t>
            </a:r>
            <a:r>
              <a:rPr lang="en-US" dirty="0" smtClean="0"/>
              <a:t>.</a:t>
            </a:r>
          </a:p>
          <a:p>
            <a:r>
              <a:rPr lang="en-US" b="1" dirty="0" smtClean="0">
                <a:solidFill>
                  <a:srgbClr val="0070C0"/>
                </a:solidFill>
              </a:rPr>
              <a:t>Intrusive Igneous Rocks (Plutonic):</a:t>
            </a:r>
          </a:p>
          <a:p>
            <a:pPr>
              <a:buNone/>
            </a:pPr>
            <a:r>
              <a:rPr lang="en-US" b="1" dirty="0" smtClean="0">
                <a:solidFill>
                  <a:srgbClr val="0070C0"/>
                </a:solidFill>
              </a:rPr>
              <a:t>	</a:t>
            </a:r>
            <a:r>
              <a:rPr lang="en-US" dirty="0" smtClean="0"/>
              <a:t>Form when magma crystallizes </a:t>
            </a:r>
            <a:r>
              <a:rPr lang="en-US" u="sng" dirty="0" smtClean="0"/>
              <a:t>at depth</a:t>
            </a:r>
            <a:r>
              <a:rPr lang="en-US" dirty="0" smtClean="0"/>
              <a:t>. </a:t>
            </a:r>
          </a:p>
          <a:p>
            <a:pPr>
              <a:buNone/>
            </a:pPr>
            <a:r>
              <a:rPr lang="en-US" dirty="0" smtClean="0"/>
              <a:t>	This may be exposed at the surface through uplift &amp; erosion.  </a:t>
            </a:r>
            <a:endParaRPr lang="en-US" b="1" dirty="0" smtClean="0">
              <a:solidFill>
                <a:srgbClr val="0070C0"/>
              </a:solidFill>
            </a:endParaRPr>
          </a:p>
          <a:p>
            <a:endParaRPr lang="en-US" dirty="0"/>
          </a:p>
        </p:txBody>
      </p:sp>
      <p:pic>
        <p:nvPicPr>
          <p:cNvPr id="2050" name="Picture 2" descr="C:\Users\dell\Desktop\BZU\Chapter 3 Igneous Rocks\extrusive-and-intrusive-rocks (1).jpg"/>
          <p:cNvPicPr>
            <a:picLocks noChangeAspect="1" noChangeArrowheads="1"/>
          </p:cNvPicPr>
          <p:nvPr/>
        </p:nvPicPr>
        <p:blipFill>
          <a:blip r:embed="rId2"/>
          <a:srcRect/>
          <a:stretch>
            <a:fillRect/>
          </a:stretch>
        </p:blipFill>
        <p:spPr bwMode="auto">
          <a:xfrm>
            <a:off x="4891368" y="3474720"/>
            <a:ext cx="4252632" cy="338328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Phases &amp; Chemical Composition of Igneous Rocks</a:t>
            </a:r>
            <a:endParaRPr lang="en-US" dirty="0"/>
          </a:p>
        </p:txBody>
      </p:sp>
      <p:sp>
        <p:nvSpPr>
          <p:cNvPr id="3" name="Content Placeholder 2"/>
          <p:cNvSpPr>
            <a:spLocks noGrp="1"/>
          </p:cNvSpPr>
          <p:nvPr>
            <p:ph idx="1"/>
          </p:nvPr>
        </p:nvSpPr>
        <p:spPr>
          <a:xfrm>
            <a:off x="0" y="1524001"/>
            <a:ext cx="9144000" cy="5333999"/>
          </a:xfrm>
        </p:spPr>
        <p:txBody>
          <a:bodyPr>
            <a:normAutofit fontScale="92500" lnSpcReduction="20000"/>
          </a:bodyPr>
          <a:lstStyle/>
          <a:p>
            <a:r>
              <a:rPr lang="en-US" b="1" dirty="0" smtClean="0">
                <a:solidFill>
                  <a:srgbClr val="0070C0"/>
                </a:solidFill>
              </a:rPr>
              <a:t>Liquid Component/ “Melt”: </a:t>
            </a:r>
            <a:r>
              <a:rPr lang="en-US" dirty="0" smtClean="0"/>
              <a:t>composed of  ions of element commonly found in earth crust. Melt is mostly made up of silicon &amp; oxygen that combine to form silica (SiO2). Melt also contains (in lesser amount) Al, K, Ca, Na, Fe &amp; Mg.</a:t>
            </a:r>
          </a:p>
          <a:p>
            <a:r>
              <a:rPr lang="en-US" b="1" dirty="0" smtClean="0">
                <a:solidFill>
                  <a:srgbClr val="0070C0"/>
                </a:solidFill>
              </a:rPr>
              <a:t>Solid Component: </a:t>
            </a:r>
            <a:r>
              <a:rPr lang="en-US" dirty="0" smtClean="0"/>
              <a:t>composed of silicate minerals that have already crystallized from the melt. As a magma body cools, the size &amp; number of crystals (solids) increase.</a:t>
            </a:r>
          </a:p>
          <a:p>
            <a:r>
              <a:rPr lang="en-US" b="1" dirty="0" smtClean="0">
                <a:solidFill>
                  <a:srgbClr val="0070C0"/>
                </a:solidFill>
              </a:rPr>
              <a:t>Gaseous Component/ “Volatiles”: </a:t>
            </a:r>
            <a:r>
              <a:rPr lang="en-US" dirty="0" smtClean="0"/>
              <a:t>the water vapor (H2O), carbon dioxide (CO2), and sulfur dioxide (SO2) are the most common gases found in magma.</a:t>
            </a:r>
          </a:p>
          <a:p>
            <a:pPr>
              <a:buNone/>
            </a:pPr>
            <a:r>
              <a:rPr lang="en-US" b="1" dirty="0" smtClean="0">
                <a:solidFill>
                  <a:srgbClr val="0070C0"/>
                </a:solidFill>
              </a:rPr>
              <a:t>	</a:t>
            </a:r>
            <a:r>
              <a:rPr lang="en-US" dirty="0" smtClean="0"/>
              <a:t>Volatiles are materials that </a:t>
            </a:r>
            <a:r>
              <a:rPr lang="en-US" u="sng" dirty="0" smtClean="0"/>
              <a:t>readily vaporize </a:t>
            </a:r>
            <a:r>
              <a:rPr lang="en-US" dirty="0" smtClean="0"/>
              <a:t>to form a gas </a:t>
            </a:r>
            <a:r>
              <a:rPr lang="en-US" u="sng" dirty="0" smtClean="0"/>
              <a:t>at the surface </a:t>
            </a:r>
            <a:r>
              <a:rPr lang="en-US" dirty="0" smtClean="0"/>
              <a:t>(a low pressure environments).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C:\Users\dell\Desktop\BZU\Chapter 3 Igneous Rocks\content-1483970320-shutterstock-115413067.jpg"/>
          <p:cNvPicPr>
            <a:picLocks noChangeAspect="1" noChangeArrowheads="1"/>
          </p:cNvPicPr>
          <p:nvPr/>
        </p:nvPicPr>
        <p:blipFill>
          <a:blip r:embed="rId2"/>
          <a:srcRect/>
          <a:stretch>
            <a:fillRect/>
          </a:stretch>
        </p:blipFill>
        <p:spPr bwMode="auto">
          <a:xfrm>
            <a:off x="0" y="0"/>
            <a:ext cx="9182550" cy="6858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From Magma to Crystalline Rock</a:t>
            </a:r>
            <a:endParaRPr lang="en-US" dirty="0"/>
          </a:p>
        </p:txBody>
      </p:sp>
      <p:sp>
        <p:nvSpPr>
          <p:cNvPr id="3" name="Content Placeholder 2"/>
          <p:cNvSpPr>
            <a:spLocks noGrp="1"/>
          </p:cNvSpPr>
          <p:nvPr>
            <p:ph idx="1"/>
          </p:nvPr>
        </p:nvSpPr>
        <p:spPr>
          <a:xfrm>
            <a:off x="0" y="1524000"/>
            <a:ext cx="9144000" cy="5333999"/>
          </a:xfrm>
        </p:spPr>
        <p:txBody>
          <a:bodyPr>
            <a:normAutofit fontScale="92500"/>
          </a:bodyPr>
          <a:lstStyle/>
          <a:p>
            <a:r>
              <a:rPr lang="en-US" dirty="0" smtClean="0"/>
              <a:t>In a magma, </a:t>
            </a:r>
            <a:r>
              <a:rPr lang="en-US" dirty="0" smtClean="0">
                <a:solidFill>
                  <a:srgbClr val="FF0000"/>
                </a:solidFill>
              </a:rPr>
              <a:t>ions &amp; groups of ions move freely </a:t>
            </a:r>
            <a:r>
              <a:rPr lang="en-US" dirty="0" smtClean="0"/>
              <a:t>&amp; randomly, join together and break apart constantly. </a:t>
            </a:r>
            <a:r>
              <a:rPr lang="en-US" b="1" dirty="0" smtClean="0"/>
              <a:t>As the magma cools, the ions move more slowly, move closer &amp; closer together, and eventually join together into orderly crystalline structures.</a:t>
            </a:r>
            <a:r>
              <a:rPr lang="en-US" dirty="0" smtClean="0"/>
              <a:t> This process is called </a:t>
            </a:r>
            <a:r>
              <a:rPr lang="en-US" b="1" dirty="0" smtClean="0">
                <a:solidFill>
                  <a:srgbClr val="0070C0"/>
                </a:solidFill>
              </a:rPr>
              <a:t>Crystallization</a:t>
            </a:r>
            <a:r>
              <a:rPr lang="en-US" dirty="0" smtClean="0"/>
              <a:t>.</a:t>
            </a:r>
          </a:p>
          <a:p>
            <a:r>
              <a:rPr lang="en-US" dirty="0" smtClean="0"/>
              <a:t>Since magma is predominantly composed of Si &amp; O, </a:t>
            </a:r>
            <a:r>
              <a:rPr lang="en-US" b="1" dirty="0" smtClean="0">
                <a:solidFill>
                  <a:srgbClr val="0070C0"/>
                </a:solidFill>
              </a:rPr>
              <a:t>silicon-oxygen </a:t>
            </a:r>
            <a:r>
              <a:rPr lang="en-US" b="1" dirty="0" err="1" smtClean="0">
                <a:solidFill>
                  <a:srgbClr val="0070C0"/>
                </a:solidFill>
              </a:rPr>
              <a:t>tetrahedra</a:t>
            </a:r>
            <a:r>
              <a:rPr lang="en-US" b="1" dirty="0" smtClean="0">
                <a:solidFill>
                  <a:srgbClr val="0070C0"/>
                </a:solidFill>
              </a:rPr>
              <a:t> </a:t>
            </a:r>
            <a:r>
              <a:rPr lang="en-US" dirty="0" smtClean="0"/>
              <a:t>(the basic building blocks of silicate minerals) form first. As magma cools more, the </a:t>
            </a:r>
            <a:r>
              <a:rPr lang="en-US" dirty="0" err="1" smtClean="0"/>
              <a:t>tetrahedra</a:t>
            </a:r>
            <a:r>
              <a:rPr lang="en-US" dirty="0" smtClean="0"/>
              <a:t> join with each other as well as other ions to form a variety of silicate minerals.</a:t>
            </a:r>
          </a:p>
          <a:p>
            <a:pPr>
              <a:buNone/>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Classification of Igneous Rocks</a:t>
            </a:r>
            <a:endParaRPr lang="en-US" dirty="0"/>
          </a:p>
        </p:txBody>
      </p:sp>
      <p:sp>
        <p:nvSpPr>
          <p:cNvPr id="3" name="Content Placeholder 2"/>
          <p:cNvSpPr>
            <a:spLocks noGrp="1"/>
          </p:cNvSpPr>
          <p:nvPr>
            <p:ph idx="1"/>
          </p:nvPr>
        </p:nvSpPr>
        <p:spPr>
          <a:xfrm>
            <a:off x="0" y="1524000"/>
            <a:ext cx="9144000" cy="5333999"/>
          </a:xfrm>
        </p:spPr>
        <p:txBody>
          <a:bodyPr>
            <a:normAutofit fontScale="92500" lnSpcReduction="20000"/>
          </a:bodyPr>
          <a:lstStyle/>
          <a:p>
            <a:pPr>
              <a:spcAft>
                <a:spcPts val="600"/>
              </a:spcAft>
            </a:pPr>
            <a:r>
              <a:rPr lang="en-US" dirty="0" smtClean="0"/>
              <a:t>The </a:t>
            </a:r>
            <a:r>
              <a:rPr lang="en-US" dirty="0" err="1" smtClean="0"/>
              <a:t>cystallization</a:t>
            </a:r>
            <a:r>
              <a:rPr lang="en-US" dirty="0" smtClean="0"/>
              <a:t> of magma is much more complex than described here. The chemical </a:t>
            </a:r>
            <a:r>
              <a:rPr lang="en-US" u="sng" dirty="0" smtClean="0"/>
              <a:t>composition of a melt/magma will change </a:t>
            </a:r>
            <a:r>
              <a:rPr lang="en-US" dirty="0" smtClean="0"/>
              <a:t>after the first minerals are formed (as they steal ions). So, the same magma will form a wide variety of minerals and rocks.</a:t>
            </a:r>
          </a:p>
          <a:p>
            <a:pPr>
              <a:spcAft>
                <a:spcPts val="600"/>
              </a:spcAft>
            </a:pPr>
            <a:r>
              <a:rPr lang="en-US" dirty="0" smtClean="0"/>
              <a:t>  However, it possible to classify igneous rocks based on mineral composition and the conditions they formed under (the environment).</a:t>
            </a:r>
          </a:p>
          <a:p>
            <a:pPr>
              <a:spcAft>
                <a:spcPts val="600"/>
              </a:spcAft>
            </a:pPr>
            <a:r>
              <a:rPr lang="en-US" dirty="0" smtClean="0"/>
              <a:t>The environment of crystallization can be identified through the </a:t>
            </a:r>
            <a:r>
              <a:rPr lang="en-US" b="1" dirty="0" smtClean="0"/>
              <a:t>size, shape &amp; arrangement of mineral grains </a:t>
            </a:r>
            <a:r>
              <a:rPr lang="en-US" dirty="0" smtClean="0"/>
              <a:t>(called </a:t>
            </a:r>
            <a:r>
              <a:rPr lang="en-US" b="1" dirty="0" smtClean="0">
                <a:solidFill>
                  <a:srgbClr val="0070C0"/>
                </a:solidFill>
              </a:rPr>
              <a:t>Texture</a:t>
            </a:r>
            <a:r>
              <a:rPr lang="en-US" dirty="0" smtClean="0"/>
              <a:t>). </a:t>
            </a:r>
          </a:p>
          <a:p>
            <a:r>
              <a:rPr lang="en-US" dirty="0" smtClean="0"/>
              <a:t>So, we classify Igneous rocks by</a:t>
            </a:r>
          </a:p>
          <a:p>
            <a:pPr>
              <a:buNone/>
            </a:pPr>
            <a:r>
              <a:rPr lang="en-US" dirty="0" smtClean="0"/>
              <a:t>	</a:t>
            </a:r>
            <a:r>
              <a:rPr lang="en-US" b="1" dirty="0" smtClean="0">
                <a:solidFill>
                  <a:srgbClr val="0070C0"/>
                </a:solidFill>
              </a:rPr>
              <a:t> 1) the Texture &amp; 2) Mineral Composition</a:t>
            </a:r>
            <a:r>
              <a:rPr lang="en-US" dirty="0" smtClean="0"/>
              <a:t>.</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91600" cy="1252728"/>
          </a:xfrm>
        </p:spPr>
        <p:txBody>
          <a:bodyPr>
            <a:normAutofit fontScale="90000"/>
          </a:bodyPr>
          <a:lstStyle/>
          <a:p>
            <a:r>
              <a:rPr lang="en-US" dirty="0" smtClean="0"/>
              <a:t>Igneous Rock Textures: Rate of Cooling</a:t>
            </a:r>
            <a:endParaRPr lang="en-US" dirty="0"/>
          </a:p>
        </p:txBody>
      </p:sp>
      <p:sp>
        <p:nvSpPr>
          <p:cNvPr id="3" name="Content Placeholder 2"/>
          <p:cNvSpPr>
            <a:spLocks noGrp="1"/>
          </p:cNvSpPr>
          <p:nvPr>
            <p:ph idx="1"/>
          </p:nvPr>
        </p:nvSpPr>
        <p:spPr>
          <a:xfrm>
            <a:off x="0" y="762000"/>
            <a:ext cx="9144000" cy="5943600"/>
          </a:xfrm>
          <a:solidFill>
            <a:schemeClr val="bg1"/>
          </a:solidFill>
        </p:spPr>
        <p:txBody>
          <a:bodyPr>
            <a:noAutofit/>
          </a:bodyPr>
          <a:lstStyle/>
          <a:p>
            <a:r>
              <a:rPr lang="en-US" sz="2250" b="1" u="sng" dirty="0" smtClean="0">
                <a:latin typeface="Cambria" pitchFamily="18" charset="0"/>
              </a:rPr>
              <a:t>Factors Affecting Mineral Crystal Size:</a:t>
            </a:r>
          </a:p>
          <a:p>
            <a:pPr marL="633222" indent="-514350">
              <a:buNone/>
            </a:pPr>
            <a:r>
              <a:rPr lang="en-US" sz="2250" dirty="0" smtClean="0">
                <a:latin typeface="Cambria" pitchFamily="18" charset="0"/>
              </a:rPr>
              <a:t>1) The rate of magma cooling </a:t>
            </a:r>
            <a:r>
              <a:rPr lang="en-US" sz="2250" dirty="0" smtClean="0">
                <a:solidFill>
                  <a:srgbClr val="FF0000"/>
                </a:solidFill>
                <a:latin typeface="Cambria" pitchFamily="18" charset="0"/>
              </a:rPr>
              <a:t>(the most important)</a:t>
            </a:r>
          </a:p>
          <a:p>
            <a:pPr marL="633222" indent="-514350">
              <a:buNone/>
            </a:pPr>
            <a:r>
              <a:rPr lang="en-US" sz="2250" dirty="0" smtClean="0">
                <a:latin typeface="Cambria" pitchFamily="18" charset="0"/>
              </a:rPr>
              <a:t>2) the amount of silica present</a:t>
            </a:r>
          </a:p>
          <a:p>
            <a:pPr>
              <a:spcAft>
                <a:spcPts val="600"/>
              </a:spcAft>
              <a:buNone/>
            </a:pPr>
            <a:r>
              <a:rPr lang="en-US" sz="2250" dirty="0" smtClean="0">
                <a:latin typeface="Cambria" pitchFamily="18" charset="0"/>
              </a:rPr>
              <a:t>3) the amount of dissolved gases in the magma</a:t>
            </a:r>
            <a:endParaRPr lang="en-US" sz="2250" b="1" u="sng" dirty="0" smtClean="0">
              <a:latin typeface="Cambria" pitchFamily="18" charset="0"/>
            </a:endParaRPr>
          </a:p>
          <a:p>
            <a:pPr>
              <a:spcAft>
                <a:spcPts val="300"/>
              </a:spcAft>
            </a:pPr>
            <a:r>
              <a:rPr lang="en-US" sz="2250" b="1" u="sng" dirty="0" smtClean="0">
                <a:latin typeface="Cambria" pitchFamily="18" charset="0"/>
              </a:rPr>
              <a:t>Rate of Cooling: </a:t>
            </a:r>
          </a:p>
          <a:p>
            <a:pPr>
              <a:buNone/>
            </a:pPr>
            <a:r>
              <a:rPr lang="en-US" sz="2250" dirty="0" smtClean="0">
                <a:latin typeface="Cambria" pitchFamily="18" charset="0"/>
              </a:rPr>
              <a:t>	</a:t>
            </a:r>
            <a:r>
              <a:rPr lang="en-US" sz="2250" b="1" dirty="0" smtClean="0">
                <a:solidFill>
                  <a:srgbClr val="0070C0"/>
                </a:solidFill>
                <a:latin typeface="Cambria" pitchFamily="18" charset="0"/>
              </a:rPr>
              <a:t>Slow Cooling: </a:t>
            </a:r>
            <a:r>
              <a:rPr lang="en-US" sz="2250" b="1" dirty="0" smtClean="0">
                <a:latin typeface="Cambria" pitchFamily="18" charset="0"/>
              </a:rPr>
              <a:t>The slower the cooling</a:t>
            </a:r>
            <a:r>
              <a:rPr lang="en-US" sz="2250" b="1" dirty="0" smtClean="0">
                <a:latin typeface="Cambria" pitchFamily="18" charset="0"/>
                <a:sym typeface="Wingdings" pitchFamily="2" charset="2"/>
              </a:rPr>
              <a:t> the larger the mineral crystals</a:t>
            </a:r>
            <a:r>
              <a:rPr lang="en-US" sz="2250" dirty="0" smtClean="0">
                <a:latin typeface="Cambria" pitchFamily="18" charset="0"/>
                <a:sym typeface="Wingdings" pitchFamily="2" charset="2"/>
              </a:rPr>
              <a:t> are (but fewer in number).</a:t>
            </a:r>
            <a:endParaRPr lang="en-US" sz="2250" dirty="0" smtClean="0">
              <a:latin typeface="Cambria" pitchFamily="18" charset="0"/>
            </a:endParaRPr>
          </a:p>
          <a:p>
            <a:pPr>
              <a:buNone/>
            </a:pPr>
            <a:r>
              <a:rPr lang="en-US" sz="2250" dirty="0" smtClean="0">
                <a:latin typeface="Cambria" pitchFamily="18" charset="0"/>
              </a:rPr>
              <a:t>	A large body of magma located at depth may take hundreds of thousands of years to cool. Ions have time to move freely to eventually join to form one of the existing &amp; preferred crystalline structures.</a:t>
            </a:r>
          </a:p>
          <a:p>
            <a:pPr>
              <a:buNone/>
            </a:pPr>
            <a:r>
              <a:rPr lang="en-US" sz="2250" dirty="0" smtClean="0">
                <a:latin typeface="Cambria" pitchFamily="18" charset="0"/>
              </a:rPr>
              <a:t>	</a:t>
            </a:r>
            <a:r>
              <a:rPr lang="en-US" sz="2250" b="1" dirty="0" smtClean="0">
                <a:solidFill>
                  <a:srgbClr val="0070C0"/>
                </a:solidFill>
                <a:latin typeface="Cambria" pitchFamily="18" charset="0"/>
              </a:rPr>
              <a:t>Fast/Rapid Cooling: </a:t>
            </a:r>
            <a:r>
              <a:rPr lang="en-US" sz="2250" dirty="0" smtClean="0">
                <a:latin typeface="Cambria" pitchFamily="18" charset="0"/>
              </a:rPr>
              <a:t>as in the case of thin lava flows, the ions quickly lose their mobility &amp; readily combine to form crystals (numerous but small </a:t>
            </a:r>
            <a:r>
              <a:rPr lang="en-US" sz="2250" dirty="0" err="1" smtClean="0">
                <a:latin typeface="Cambria" pitchFamily="18" charset="0"/>
              </a:rPr>
              <a:t>intergrown</a:t>
            </a:r>
            <a:r>
              <a:rPr lang="en-US" sz="2250" dirty="0" smtClean="0">
                <a:latin typeface="Cambria" pitchFamily="18" charset="0"/>
              </a:rPr>
              <a:t> crystals). High competition on ions because of short timeframe.</a:t>
            </a:r>
          </a:p>
          <a:p>
            <a:pPr>
              <a:buNone/>
            </a:pPr>
            <a:r>
              <a:rPr lang="en-US" sz="2250" dirty="0" smtClean="0">
                <a:latin typeface="Cambria" pitchFamily="18" charset="0"/>
              </a:rPr>
              <a:t>	</a:t>
            </a:r>
            <a:r>
              <a:rPr lang="en-US" sz="2250" b="1" dirty="0" smtClean="0">
                <a:solidFill>
                  <a:srgbClr val="0070C0"/>
                </a:solidFill>
                <a:latin typeface="Cambria" pitchFamily="18" charset="0"/>
              </a:rPr>
              <a:t>Extremely Fast Cooling: </a:t>
            </a:r>
            <a:r>
              <a:rPr lang="en-US" sz="2250" dirty="0" smtClean="0">
                <a:latin typeface="Cambria" pitchFamily="18" charset="0"/>
              </a:rPr>
              <a:t>When molten rock is </a:t>
            </a:r>
            <a:r>
              <a:rPr lang="en-US" sz="2250" b="1" dirty="0" smtClean="0">
                <a:latin typeface="Cambria" pitchFamily="18" charset="0"/>
              </a:rPr>
              <a:t>quenched</a:t>
            </a:r>
            <a:r>
              <a:rPr lang="en-US" sz="2250" dirty="0" smtClean="0">
                <a:latin typeface="Cambria" pitchFamily="18" charset="0"/>
              </a:rPr>
              <a:t> quickly there is no time for ions to arrange into a crystalline network. Rocks that consist of unordered ions are referred to as </a:t>
            </a:r>
            <a:r>
              <a:rPr lang="en-US" sz="2250" b="1" dirty="0" smtClean="0">
                <a:solidFill>
                  <a:schemeClr val="accent1"/>
                </a:solidFill>
                <a:latin typeface="Cambria" pitchFamily="18" charset="0"/>
              </a:rPr>
              <a:t>Glass</a:t>
            </a:r>
            <a:r>
              <a:rPr lang="en-US" sz="2250" dirty="0" smtClean="0">
                <a:latin typeface="Cambria" pitchFamily="18" charset="0"/>
              </a:rPr>
              <a:t>.</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9113</TotalTime>
  <Words>1527</Words>
  <Application>Microsoft Office PowerPoint</Application>
  <PresentationFormat>عرض على الشاشة (3:4)‏</PresentationFormat>
  <Paragraphs>155</Paragraphs>
  <Slides>28</Slides>
  <Notes>0</Notes>
  <HiddenSlides>0</HiddenSlides>
  <MMClips>0</MMClips>
  <ScaleCrop>false</ScaleCrop>
  <HeadingPairs>
    <vt:vector size="4" baseType="variant">
      <vt:variant>
        <vt:lpstr>سمة</vt:lpstr>
      </vt:variant>
      <vt:variant>
        <vt:i4>1</vt:i4>
      </vt:variant>
      <vt:variant>
        <vt:lpstr>عناوين الشرائح</vt:lpstr>
      </vt:variant>
      <vt:variant>
        <vt:i4>28</vt:i4>
      </vt:variant>
    </vt:vector>
  </HeadingPairs>
  <TitlesOfParts>
    <vt:vector size="29" baseType="lpstr">
      <vt:lpstr>Module</vt:lpstr>
      <vt:lpstr>ENCE 231: Engineering Geology Fall Semester 2017/2018  Department of Civil Engineering- Birzeit University, Palestine  Chapter 3: Igneous Rocks</vt:lpstr>
      <vt:lpstr>Igneous Rocks</vt:lpstr>
      <vt:lpstr>Magma: the Parent Material of Igneous Rocks</vt:lpstr>
      <vt:lpstr>Extrusive vs. Intrusive Igneous Rocks</vt:lpstr>
      <vt:lpstr>Phases &amp; Chemical Composition of Igneous Rocks</vt:lpstr>
      <vt:lpstr>الشريحة 6</vt:lpstr>
      <vt:lpstr>From Magma to Crystalline Rock</vt:lpstr>
      <vt:lpstr>Classification of Igneous Rocks</vt:lpstr>
      <vt:lpstr>Igneous Rock Textures: Rate of Cooling</vt:lpstr>
      <vt:lpstr>Igneous Rock Textures</vt:lpstr>
      <vt:lpstr>Igneous Rock Textures: 1) Aphanitic</vt:lpstr>
      <vt:lpstr>Igneous Rock Textures: 2) Phaneritic</vt:lpstr>
      <vt:lpstr>Igneous Rock Textures: 3) Prophoritic </vt:lpstr>
      <vt:lpstr>Igneous Rock Textures: 4) Glassy</vt:lpstr>
      <vt:lpstr>Igneous Rock Textures: 5) Pyroclastic</vt:lpstr>
      <vt:lpstr>Igneous Rock Textures: 6) Pegmatitic</vt:lpstr>
      <vt:lpstr>Igneous Rock Textures</vt:lpstr>
      <vt:lpstr>Classification of Igneous Rocks</vt:lpstr>
      <vt:lpstr>الشريحة 19</vt:lpstr>
      <vt:lpstr>Igneous Compositions</vt:lpstr>
      <vt:lpstr>Igneous Compositions:  Granitic vs. Basaltic Compositions</vt:lpstr>
      <vt:lpstr>الشريحة 22</vt:lpstr>
      <vt:lpstr>Naming Igneous Rocks: Felsic</vt:lpstr>
      <vt:lpstr>Naming Igneous Rocks: Intermediate</vt:lpstr>
      <vt:lpstr>Naming Igneous Rocks: Mafic</vt:lpstr>
      <vt:lpstr>Naming Igneous Rocks: Ultramafic</vt:lpstr>
      <vt:lpstr>Naming Igneous Rocks: Other</vt:lpstr>
      <vt:lpstr>Eng. Geology: Physical &amp; Mechanical Properties of Igneous Rocks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ENCE 231: Engineering Geology Fall Semester 2017/2018</dc:title>
  <dc:creator>dell</dc:creator>
  <cp:lastModifiedBy>USER</cp:lastModifiedBy>
  <cp:revision>133</cp:revision>
  <dcterms:created xsi:type="dcterms:W3CDTF">2017-09-08T10:42:42Z</dcterms:created>
  <dcterms:modified xsi:type="dcterms:W3CDTF">2020-05-06T11:01:02Z</dcterms:modified>
</cp:coreProperties>
</file>