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77" r:id="rId3"/>
    <p:sldId id="378" r:id="rId4"/>
    <p:sldId id="386" r:id="rId5"/>
    <p:sldId id="379" r:id="rId6"/>
    <p:sldId id="380" r:id="rId7"/>
    <p:sldId id="381" r:id="rId8"/>
    <p:sldId id="382" r:id="rId9"/>
    <p:sldId id="387" r:id="rId10"/>
    <p:sldId id="388" r:id="rId11"/>
    <p:sldId id="390" r:id="rId12"/>
    <p:sldId id="389" r:id="rId13"/>
    <p:sldId id="384" r:id="rId14"/>
    <p:sldId id="392" r:id="rId15"/>
    <p:sldId id="394" r:id="rId16"/>
    <p:sldId id="396" r:id="rId17"/>
    <p:sldId id="393" r:id="rId18"/>
    <p:sldId id="397" r:id="rId19"/>
    <p:sldId id="398" r:id="rId20"/>
    <p:sldId id="399" r:id="rId21"/>
    <p:sldId id="405" r:id="rId22"/>
    <p:sldId id="407" r:id="rId23"/>
    <p:sldId id="406" r:id="rId24"/>
    <p:sldId id="408" r:id="rId25"/>
    <p:sldId id="400" r:id="rId26"/>
    <p:sldId id="409" r:id="rId27"/>
    <p:sldId id="410" r:id="rId28"/>
    <p:sldId id="4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9104" autoAdjust="0"/>
  </p:normalViewPr>
  <p:slideViewPr>
    <p:cSldViewPr>
      <p:cViewPr>
        <p:scale>
          <a:sx n="70" d="100"/>
          <a:sy n="70" d="100"/>
        </p:scale>
        <p:origin x="-13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1E40-9B48-4626-B436-5D7890FD87D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8B51-32B1-488B-B776-DA29C7C54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0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E4D44-ED80-4DDB-944E-F661C8821C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80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8F532E-BB09-4E19-B9A5-40EB7B1F67A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AB1241-67E3-4BAC-91E0-966BDFBE1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ENCE 231: Engineering Geology</a:t>
            </a:r>
            <a:br>
              <a:rPr lang="en-US" dirty="0" smtClean="0"/>
            </a:br>
            <a:r>
              <a:rPr lang="en-US" dirty="0" smtClean="0"/>
              <a:t>Fall Semester 2017/2018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Civil Engineering- </a:t>
            </a:r>
            <a:r>
              <a:rPr lang="en-US" dirty="0" err="1" smtClean="0"/>
              <a:t>Birzeit</a:t>
            </a:r>
            <a:r>
              <a:rPr lang="en-US" dirty="0" smtClean="0"/>
              <a:t> University, Palestine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8: Mass Wasting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29784"/>
            <a:ext cx="8077200" cy="14996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Instructor : </a:t>
            </a:r>
            <a:r>
              <a:rPr lang="en-US" sz="2400" dirty="0" err="1" smtClean="0"/>
              <a:t>Saheem</a:t>
            </a:r>
            <a:r>
              <a:rPr lang="en-US" sz="2400" dirty="0" smtClean="0"/>
              <a:t> </a:t>
            </a:r>
            <a:r>
              <a:rPr lang="en-US" sz="2400" smtClean="0"/>
              <a:t>Murshid</a:t>
            </a:r>
            <a:endParaRPr lang="en-US" sz="2400" dirty="0" smtClean="0"/>
          </a:p>
          <a:p>
            <a:r>
              <a:rPr lang="en-US" sz="2400" dirty="0" smtClean="0"/>
              <a:t>*Material Source: Essentials of Geology (</a:t>
            </a:r>
            <a:r>
              <a:rPr lang="en-US" sz="2400" dirty="0" err="1" smtClean="0"/>
              <a:t>Lutgens</a:t>
            </a:r>
            <a:r>
              <a:rPr lang="en-US" sz="2400" dirty="0" smtClean="0"/>
              <a:t> et al.,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40" t="17582" r="43777" b="1099"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5200" y="0"/>
            <a:ext cx="12192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5486400"/>
            <a:ext cx="1371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260199">
            <a:off x="4156402" y="4850900"/>
            <a:ext cx="678795" cy="7831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37338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1066800"/>
            <a:ext cx="45720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A combination of Triggers is also common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114800"/>
            <a:ext cx="3200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Class Question:</a:t>
            </a:r>
          </a:p>
          <a:p>
            <a:r>
              <a:rPr lang="en-US" sz="2400" b="1" dirty="0" smtClean="0">
                <a:latin typeface="Cambria" pitchFamily="18" charset="0"/>
              </a:rPr>
              <a:t>Can a landslide occur without a trigger?</a:t>
            </a:r>
            <a:endParaRPr lang="en-US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Factors (Mainly From Human Activity)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562600" cy="5333999"/>
          </a:xfrm>
        </p:spPr>
        <p:txBody>
          <a:bodyPr/>
          <a:lstStyle/>
          <a:p>
            <a:r>
              <a:rPr lang="en-US" dirty="0" smtClean="0"/>
              <a:t>Removal of Vegetation.</a:t>
            </a:r>
          </a:p>
          <a:p>
            <a:r>
              <a:rPr lang="en-US" dirty="0" smtClean="0"/>
              <a:t>Removal of the foot of a slope (considered the support of a slope).</a:t>
            </a:r>
          </a:p>
          <a:p>
            <a:r>
              <a:rPr lang="en-US" dirty="0" smtClean="0"/>
              <a:t>Vibrations (Ex: quarrying, construction, etc.)</a:t>
            </a:r>
          </a:p>
          <a:p>
            <a:r>
              <a:rPr lang="en-US" dirty="0" smtClean="0"/>
              <a:t>Loading at the top of a slope.</a:t>
            </a:r>
          </a:p>
          <a:p>
            <a:r>
              <a:rPr lang="en-US" dirty="0" smtClean="0"/>
              <a:t>Etc….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dell\Desktop\BZU\Chapter 8 Mass Wasting\4bc635f4-feb9-469e-8b87-cdffc4183c2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3657600" cy="2511552"/>
          </a:xfrm>
          <a:prstGeom prst="rect">
            <a:avLst/>
          </a:prstGeom>
          <a:noFill/>
        </p:spPr>
      </p:pic>
      <p:pic>
        <p:nvPicPr>
          <p:cNvPr id="2050" name="Picture 2" descr="Image result for house on top of land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1886322" cy="28956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477000" y="25146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86200" y="3124200"/>
            <a:ext cx="2514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10200" y="4648200"/>
            <a:ext cx="1447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Mass Wasting Processes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of Mass Wasting events are generally classified based on the </a:t>
            </a:r>
            <a:r>
              <a:rPr lang="en-US" b="1" dirty="0" smtClean="0"/>
              <a:t>type of material </a:t>
            </a:r>
            <a:r>
              <a:rPr lang="en-US" dirty="0" smtClean="0"/>
              <a:t>involved, the </a:t>
            </a:r>
            <a:r>
              <a:rPr lang="en-US" b="1" dirty="0" smtClean="0"/>
              <a:t>kind of motion</a:t>
            </a:r>
            <a:r>
              <a:rPr lang="en-US" dirty="0" smtClean="0"/>
              <a:t> displayed, and the </a:t>
            </a:r>
            <a:r>
              <a:rPr lang="en-US" b="1" dirty="0" smtClean="0"/>
              <a:t>velocity of the movement.</a:t>
            </a:r>
          </a:p>
        </p:txBody>
      </p:sp>
      <p:pic>
        <p:nvPicPr>
          <p:cNvPr id="3073" name="Picture 1" descr="C:\Users\dell\Desktop\BZU\Chapter 8 Mass Wasting\Fig3grouping-2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38360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Mass Wasting Processes:</a:t>
            </a:r>
            <a:br>
              <a:rPr lang="en-US" sz="4000" dirty="0" smtClean="0"/>
            </a:br>
            <a:r>
              <a:rPr lang="en-US" sz="4000" dirty="0" smtClean="0"/>
              <a:t>1) Type of Material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971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depends on the </a:t>
            </a:r>
            <a:r>
              <a:rPr lang="en-US" b="1" dirty="0" smtClean="0"/>
              <a:t>type of material </a:t>
            </a:r>
            <a:r>
              <a:rPr lang="en-US" dirty="0" smtClean="0"/>
              <a:t>that the mass movement began from;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1"/>
                </a:solidFill>
              </a:rPr>
              <a:t>soil and regolith </a:t>
            </a:r>
            <a:r>
              <a:rPr lang="en-US" dirty="0" smtClean="0"/>
              <a:t>dominate</a:t>
            </a:r>
            <a:r>
              <a:rPr lang="en-US" dirty="0" smtClean="0">
                <a:sym typeface="Wingdings" pitchFamily="2" charset="2"/>
              </a:rPr>
              <a:t> terms such as “mud”, “debris”, or “earth” are used.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If mass of </a:t>
            </a:r>
            <a:r>
              <a:rPr lang="en-US" b="1" dirty="0" smtClean="0">
                <a:solidFill>
                  <a:schemeClr val="accent1"/>
                </a:solidFill>
                <a:sym typeface="Wingdings" pitchFamily="2" charset="2"/>
              </a:rPr>
              <a:t>bedrock</a:t>
            </a:r>
            <a:r>
              <a:rPr lang="en-US" dirty="0" smtClean="0">
                <a:sym typeface="Wingdings" pitchFamily="2" charset="2"/>
              </a:rPr>
              <a:t> breaks loose  terms such as “rock” and “block” are used in the description.</a:t>
            </a:r>
            <a:endParaRPr lang="en-US" dirty="0"/>
          </a:p>
        </p:txBody>
      </p:sp>
      <p:pic>
        <p:nvPicPr>
          <p:cNvPr id="59394" name="Picture 2" descr="Image result for rockf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98" y="4389120"/>
            <a:ext cx="3724602" cy="2468880"/>
          </a:xfrm>
          <a:prstGeom prst="rect">
            <a:avLst/>
          </a:prstGeom>
          <a:noFill/>
        </p:spPr>
      </p:pic>
      <p:pic>
        <p:nvPicPr>
          <p:cNvPr id="59396" name="Picture 4" descr="Image result for mudflow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89120"/>
            <a:ext cx="329184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ell\Desktop\BZU\Chapter 8 Mass Wasting\download.jpg"/>
          <p:cNvPicPr>
            <a:picLocks noChangeAspect="1" noChangeArrowheads="1"/>
          </p:cNvPicPr>
          <p:nvPr/>
        </p:nvPicPr>
        <p:blipFill>
          <a:blip r:embed="rId2"/>
          <a:srcRect b="12359"/>
          <a:stretch>
            <a:fillRect/>
          </a:stretch>
        </p:blipFill>
        <p:spPr bwMode="auto">
          <a:xfrm>
            <a:off x="4941636" y="4648200"/>
            <a:ext cx="4202364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Mass Wasting Processes:</a:t>
            </a:r>
            <a:br>
              <a:rPr lang="en-US" sz="4000" dirty="0" smtClean="0"/>
            </a:br>
            <a:r>
              <a:rPr lang="en-US" sz="4000" dirty="0" smtClean="0"/>
              <a:t>2) Type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8305800" cy="4343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types of motion or how the mass moves are highly variable, but generally it is either described as </a:t>
            </a:r>
            <a:r>
              <a:rPr lang="en-US" b="1" dirty="0" smtClean="0"/>
              <a:t>fall, slide, or flow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Fall: </a:t>
            </a:r>
            <a:r>
              <a:rPr lang="en-US" dirty="0" smtClean="0"/>
              <a:t>describes a motion of freefall of detached pieces of any size. It is common in steep slopes when material cannot remain on the surface. This type of motion may cause other types.</a:t>
            </a:r>
          </a:p>
          <a:p>
            <a:r>
              <a:rPr lang="en-US" b="1" dirty="0" smtClean="0"/>
              <a:t>Slide:</a:t>
            </a:r>
            <a:r>
              <a:rPr lang="en-US" dirty="0" smtClean="0"/>
              <a:t> Occur when material remains fairly coherent until it moves along a well-defined surface.</a:t>
            </a:r>
          </a:p>
          <a:p>
            <a:pPr>
              <a:buNone/>
            </a:pPr>
            <a:r>
              <a:rPr lang="en-US" dirty="0" smtClean="0"/>
              <a:t>	This surface may be a </a:t>
            </a:r>
            <a:r>
              <a:rPr lang="en-US" i="1" dirty="0" smtClean="0"/>
              <a:t>joint, fault </a:t>
            </a:r>
            <a:r>
              <a:rPr lang="en-US" dirty="0" smtClean="0"/>
              <a:t>or even a </a:t>
            </a:r>
            <a:r>
              <a:rPr lang="en-US" i="1" dirty="0" smtClean="0"/>
              <a:t>bedding plane </a:t>
            </a:r>
            <a:r>
              <a:rPr lang="en-US" dirty="0" smtClean="0"/>
              <a:t> nearly parallel to slope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638801"/>
            <a:ext cx="4953000" cy="1219199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200" dirty="0" smtClean="0"/>
              <a:t>	When movement occurs along a curved surface, it is called </a:t>
            </a:r>
            <a:r>
              <a:rPr lang="en-US" sz="3200" b="1" dirty="0" smtClean="0">
                <a:solidFill>
                  <a:schemeClr val="accent1"/>
                </a:solidFill>
              </a:rPr>
              <a:t>slump (rotational).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Mass Wasting Processes:</a:t>
            </a:r>
            <a:br>
              <a:rPr lang="en-US" sz="4000" dirty="0" smtClean="0"/>
            </a:br>
            <a:r>
              <a:rPr lang="en-US" sz="4000" dirty="0" smtClean="0"/>
              <a:t>2) Type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3999"/>
          </a:xfrm>
        </p:spPr>
        <p:txBody>
          <a:bodyPr>
            <a:normAutofit/>
          </a:bodyPr>
          <a:lstStyle/>
          <a:p>
            <a:r>
              <a:rPr lang="en-US" b="1" dirty="0" smtClean="0"/>
              <a:t>Flow: </a:t>
            </a:r>
            <a:r>
              <a:rPr lang="en-US" dirty="0" smtClean="0"/>
              <a:t>Occurs when material moves </a:t>
            </a:r>
            <a:r>
              <a:rPr lang="en-US" dirty="0" err="1" smtClean="0"/>
              <a:t>downslope</a:t>
            </a:r>
            <a:r>
              <a:rPr lang="en-US" dirty="0" smtClean="0"/>
              <a:t> as a viscous fluid. Most flows are saturated with water.</a:t>
            </a:r>
          </a:p>
          <a:p>
            <a:endParaRPr lang="en-US" i="1" dirty="0" smtClean="0"/>
          </a:p>
          <a:p>
            <a:r>
              <a:rPr lang="en-US" dirty="0" smtClean="0"/>
              <a:t>Other possible types of motion:</a:t>
            </a:r>
          </a:p>
          <a:p>
            <a:pPr>
              <a:buFontTx/>
              <a:buChar char="-"/>
            </a:pPr>
            <a:r>
              <a:rPr lang="en-US" dirty="0" smtClean="0"/>
              <a:t>Spreads</a:t>
            </a:r>
          </a:p>
          <a:p>
            <a:pPr>
              <a:buFontTx/>
              <a:buChar char="-"/>
            </a:pPr>
            <a:r>
              <a:rPr lang="en-US" dirty="0" smtClean="0"/>
              <a:t>Topples</a:t>
            </a:r>
          </a:p>
          <a:p>
            <a:pPr>
              <a:buFontTx/>
              <a:buChar char="-"/>
            </a:pPr>
            <a:r>
              <a:rPr lang="en-US" dirty="0" smtClean="0"/>
              <a:t>And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BZU\Chapter 8 Mass Wasting\landslip_types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Classification of Mass Wasting Processes:</a:t>
            </a:r>
            <a:br>
              <a:rPr lang="en-US" sz="4000" dirty="0" smtClean="0"/>
            </a:br>
            <a:r>
              <a:rPr lang="en-US" sz="4000" dirty="0" smtClean="0"/>
              <a:t>3) Rate of Movement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mbria" pitchFamily="18" charset="0"/>
              </a:rPr>
              <a:t>Rates of movement can be very sudden or exceptionally gradual.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Cambria" pitchFamily="18" charset="0"/>
              </a:rPr>
              <a:t>When mass-wasting events make the news, it is most likely because a large quantity of material has moved rapidly down a steep slope and has had a disastrous effect upon people and property. 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For instance, rock avalanches</a:t>
            </a:r>
            <a:r>
              <a:rPr lang="en-US" sz="2400" b="1" dirty="0" smtClean="0">
                <a:latin typeface="Cambria" pitchFamily="18" charset="0"/>
              </a:rPr>
              <a:t>, rock and debris can hurtle </a:t>
            </a:r>
            <a:r>
              <a:rPr lang="en-US" sz="2400" dirty="0" err="1" smtClean="0">
                <a:latin typeface="Cambria" pitchFamily="18" charset="0"/>
              </a:rPr>
              <a:t>downslope</a:t>
            </a:r>
            <a:r>
              <a:rPr lang="en-US" sz="2400" dirty="0" smtClean="0">
                <a:latin typeface="Cambria" pitchFamily="18" charset="0"/>
              </a:rPr>
              <a:t> at speeds exceeding 200 kilometers per hour. 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latin typeface="Cambria" pitchFamily="18" charset="0"/>
              </a:rPr>
              <a:t>	In this case, high velocities result when air becomes trapped and compressed beneath the falling mass of debris, allowing it to move as a buoyant, flexible sheet across the surface. 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	However most mass movements is slow. One process that is extremely slow is </a:t>
            </a:r>
            <a:r>
              <a:rPr lang="en-US" sz="2400" b="1" dirty="0" smtClean="0">
                <a:latin typeface="Cambria" pitchFamily="18" charset="0"/>
              </a:rPr>
              <a:t>Creep</a:t>
            </a:r>
            <a:r>
              <a:rPr lang="en-US" sz="2400" i="1" dirty="0" smtClean="0">
                <a:latin typeface="Cambria" pitchFamily="18" charset="0"/>
              </a:rPr>
              <a:t>, in which </a:t>
            </a:r>
            <a:r>
              <a:rPr lang="en-US" sz="2400" dirty="0" smtClean="0">
                <a:latin typeface="Cambria" pitchFamily="18" charset="0"/>
              </a:rPr>
              <a:t>movement is usually measured in millimeters or centimeters per year. </a:t>
            </a:r>
            <a:endParaRPr lang="en-US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Slump (slow)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3047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Slump is a common type of mass movement and refers to the downward sliding of a mass of rock or unconsolidated material moving as a unit </a:t>
            </a:r>
            <a:r>
              <a:rPr lang="en-US" u="sng" dirty="0" smtClean="0"/>
              <a:t>along a curved surface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slumped material </a:t>
            </a:r>
            <a:r>
              <a:rPr lang="en-US" u="sng" dirty="0" smtClean="0"/>
              <a:t>does not travel fast or to long distances.</a:t>
            </a:r>
          </a:p>
          <a:p>
            <a:r>
              <a:rPr lang="en-US" dirty="0" smtClean="0"/>
              <a:t>It is common in thick accumulations of cohesive material such as clay and the surface of rupture forms crescent-shaped (spoon).</a:t>
            </a:r>
          </a:p>
        </p:txBody>
      </p:sp>
      <p:pic>
        <p:nvPicPr>
          <p:cNvPr id="1026" name="Picture 2" descr="C:\Users\dell\Desktop\BZU\Chapter 8 Mass Wasting\SLUMP.JPG"/>
          <p:cNvPicPr>
            <a:picLocks noChangeAspect="1" noChangeArrowheads="1"/>
          </p:cNvPicPr>
          <p:nvPr/>
        </p:nvPicPr>
        <p:blipFill>
          <a:blip r:embed="rId2"/>
          <a:srcRect l="4782" t="2834" r="4783" b="1020"/>
          <a:stretch>
            <a:fillRect/>
          </a:stretch>
        </p:blipFill>
        <p:spPr bwMode="auto">
          <a:xfrm>
            <a:off x="5779698" y="4572000"/>
            <a:ext cx="3364302" cy="2286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267200"/>
            <a:ext cx="5791200" cy="2590800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Commonly occurs due to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oversteepened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slopes by removing slope foot or overloading at the top. Water may also play a role when weak rock layer (clay-rich) underlies a more resistant rock (ex: sandstone).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dell\Desktop\BZU\Chapter 8 Mass Wasting\xfig18_01.jpg"/>
          <p:cNvPicPr>
            <a:picLocks noChangeAspect="1" noChangeArrowheads="1"/>
          </p:cNvPicPr>
          <p:nvPr/>
        </p:nvPicPr>
        <p:blipFill>
          <a:blip r:embed="rId3"/>
          <a:srcRect l="67333" t="23333" b="46445"/>
          <a:stretch>
            <a:fillRect/>
          </a:stretch>
        </p:blipFill>
        <p:spPr bwMode="auto">
          <a:xfrm>
            <a:off x="7162800" y="0"/>
            <a:ext cx="1981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Rockslide (fast)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2971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Occurs when blocks of bedrock break loose and slide </a:t>
            </a:r>
            <a:r>
              <a:rPr lang="en-US" dirty="0" err="1" smtClean="0"/>
              <a:t>downslope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material is largely unconsolidated the term </a:t>
            </a:r>
            <a:r>
              <a:rPr lang="en-US" i="1" dirty="0" smtClean="0"/>
              <a:t>debris slide </a:t>
            </a:r>
            <a:r>
              <a:rPr lang="en-US" dirty="0" smtClean="0"/>
              <a:t>is used.</a:t>
            </a:r>
          </a:p>
          <a:p>
            <a:r>
              <a:rPr lang="en-US" dirty="0" smtClean="0"/>
              <a:t>It occurs where either rock strata (bedding/ dip) or joints and fractures are inclined parallel the slope.</a:t>
            </a:r>
            <a:endParaRPr lang="en-US" dirty="0"/>
          </a:p>
        </p:txBody>
      </p:sp>
      <p:pic>
        <p:nvPicPr>
          <p:cNvPr id="5122" name="Picture 2" descr="Image result for rock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267200"/>
            <a:ext cx="4256115" cy="2590800"/>
          </a:xfrm>
          <a:prstGeom prst="rect">
            <a:avLst/>
          </a:prstGeom>
          <a:noFill/>
        </p:spPr>
      </p:pic>
      <p:pic>
        <p:nvPicPr>
          <p:cNvPr id="5124" name="Picture 4" descr="C:\Users\dell\Desktop\BZU\Chapter 8 Mass Wasting\xfig18_01.jpg"/>
          <p:cNvPicPr>
            <a:picLocks noChangeAspect="1" noChangeArrowheads="1"/>
          </p:cNvPicPr>
          <p:nvPr/>
        </p:nvPicPr>
        <p:blipFill>
          <a:blip r:embed="rId3"/>
          <a:srcRect t="32000" r="68000" b="32444"/>
          <a:stretch>
            <a:fillRect/>
          </a:stretch>
        </p:blipFill>
        <p:spPr bwMode="auto">
          <a:xfrm>
            <a:off x="7162800" y="0"/>
            <a:ext cx="1981200" cy="143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Wasting: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Mass Wasting: </a:t>
            </a:r>
            <a:r>
              <a:rPr lang="en-US" dirty="0" smtClean="0"/>
              <a:t>The </a:t>
            </a:r>
            <a:r>
              <a:rPr lang="en-US" dirty="0" err="1" smtClean="0"/>
              <a:t>downslope</a:t>
            </a:r>
            <a:r>
              <a:rPr lang="en-US" dirty="0" smtClean="0"/>
              <a:t> movement of rock, regolith and soil under the direct influence of gravity. It is distinct from </a:t>
            </a:r>
            <a:r>
              <a:rPr lang="en-US" dirty="0" err="1" smtClean="0"/>
              <a:t>erosional</a:t>
            </a:r>
            <a:r>
              <a:rPr lang="en-US" dirty="0" smtClean="0"/>
              <a:t> forces in that it does not require a transporting medium such water &amp; wind.</a:t>
            </a:r>
          </a:p>
          <a:p>
            <a:r>
              <a:rPr lang="en-US" dirty="0" smtClean="0"/>
              <a:t>The movement may be </a:t>
            </a:r>
            <a:r>
              <a:rPr lang="en-US" u="sng" dirty="0" smtClean="0"/>
              <a:t>gradual</a:t>
            </a:r>
            <a:r>
              <a:rPr lang="en-US" dirty="0" smtClean="0"/>
              <a:t> or </a:t>
            </a:r>
            <a:r>
              <a:rPr lang="en-US" u="sng" dirty="0" smtClean="0"/>
              <a:t>sudden &amp; violent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Landslides are a worldwide </a:t>
            </a:r>
            <a:r>
              <a:rPr lang="en-US" b="1" dirty="0" smtClean="0">
                <a:solidFill>
                  <a:schemeClr val="accent1"/>
                </a:solidFill>
              </a:rPr>
              <a:t>natural hazard</a:t>
            </a:r>
            <a:r>
              <a:rPr lang="en-US" dirty="0" smtClean="0"/>
              <a:t> when they cause damage to property &amp; loss of life.</a:t>
            </a:r>
            <a:endParaRPr lang="en-US" dirty="0"/>
          </a:p>
        </p:txBody>
      </p:sp>
      <p:pic>
        <p:nvPicPr>
          <p:cNvPr id="1027" name="Picture 3" descr="C:\Users\dell\Desktop\BZU\Chapter 8 Mass Wasting\ad90987c-0da1-4fcb-83d4-429fdd364ba8-large16x9_rock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46334"/>
            <a:ext cx="4648200" cy="261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140817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Debris Flow or Mudflow (fast)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15000" cy="5333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is a relatively </a:t>
            </a:r>
            <a:r>
              <a:rPr lang="en-US" u="sng" dirty="0" smtClean="0"/>
              <a:t>rapid type of mass wasting</a:t>
            </a:r>
            <a:r>
              <a:rPr lang="en-US" dirty="0" smtClean="0"/>
              <a:t> that involves a flow of debris containing a large amount of water.</a:t>
            </a:r>
          </a:p>
          <a:p>
            <a:r>
              <a:rPr lang="en-US" dirty="0" smtClean="0"/>
              <a:t>It is characteristic of </a:t>
            </a:r>
            <a:r>
              <a:rPr lang="en-US" b="1" dirty="0" smtClean="0"/>
              <a:t>semiarid mountain regions</a:t>
            </a:r>
            <a:r>
              <a:rPr lang="en-US" dirty="0" smtClean="0"/>
              <a:t> with infrequent but heavy rainfall.</a:t>
            </a:r>
          </a:p>
          <a:p>
            <a:r>
              <a:rPr lang="en-US" dirty="0" smtClean="0"/>
              <a:t>Mudflows occurring on slopes of volcanoes are termed “Lahars”. They occur when a highly unstable layer of ash and debris become saturated with water and flow </a:t>
            </a:r>
            <a:r>
              <a:rPr lang="en-US" dirty="0" err="1" smtClean="0"/>
              <a:t>downslope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Image result for lah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24000"/>
            <a:ext cx="3429000" cy="5029200"/>
          </a:xfrm>
          <a:prstGeom prst="rect">
            <a:avLst/>
          </a:prstGeom>
          <a:noFill/>
        </p:spPr>
      </p:pic>
      <p:pic>
        <p:nvPicPr>
          <p:cNvPr id="4099" name="Picture 3" descr="C:\Users\dell\Desktop\BZU\Chapter 8 Mass Wasting\Fig3grouping-2LG.jpg"/>
          <p:cNvPicPr>
            <a:picLocks noChangeAspect="1" noChangeArrowheads="1"/>
          </p:cNvPicPr>
          <p:nvPr/>
        </p:nvPicPr>
        <p:blipFill>
          <a:blip r:embed="rId3"/>
          <a:srcRect l="67518" t="35520" b="43967"/>
          <a:stretch>
            <a:fillRect/>
          </a:stretch>
        </p:blipFill>
        <p:spPr bwMode="auto">
          <a:xfrm>
            <a:off x="7265043" y="0"/>
            <a:ext cx="1878957" cy="143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08176"/>
          </a:xfrm>
        </p:spPr>
        <p:txBody>
          <a:bodyPr/>
          <a:lstStyle/>
          <a:p>
            <a:r>
              <a:rPr lang="en-US" dirty="0" err="1" smtClean="0"/>
              <a:t>Earthflow</a:t>
            </a:r>
            <a:r>
              <a:rPr lang="en-US" dirty="0" smtClean="0"/>
              <a:t>  (slow-med.)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often forms in </a:t>
            </a:r>
            <a:r>
              <a:rPr lang="en-US" b="1" dirty="0" smtClean="0"/>
              <a:t>hillsides in humid areas </a:t>
            </a:r>
            <a:r>
              <a:rPr lang="en-US" dirty="0" smtClean="0"/>
              <a:t>during heavy precipitation or snowmelt. Water saturates the soil and regolith, which then moves </a:t>
            </a:r>
            <a:r>
              <a:rPr lang="en-US" dirty="0" err="1" smtClean="0"/>
              <a:t>downslope</a:t>
            </a:r>
            <a:r>
              <a:rPr lang="en-US" dirty="0" smtClean="0"/>
              <a:t> in the shape of a teardrop.</a:t>
            </a:r>
          </a:p>
          <a:p>
            <a:r>
              <a:rPr lang="en-US" u="sng" dirty="0" smtClean="0"/>
              <a:t>It varies in size</a:t>
            </a:r>
            <a:r>
              <a:rPr lang="en-US" dirty="0" smtClean="0"/>
              <a:t>; from a few meters in width, length &amp; depth to over a kilometer long, several hundred meters wide &amp; more than 10 meters deep.</a:t>
            </a:r>
          </a:p>
          <a:p>
            <a:r>
              <a:rPr lang="en-US" dirty="0" smtClean="0"/>
              <a:t>The material involved is commonly </a:t>
            </a:r>
            <a:r>
              <a:rPr lang="en-US" u="sng" dirty="0" smtClean="0"/>
              <a:t>rich in clay &amp; silt</a:t>
            </a:r>
            <a:r>
              <a:rPr lang="en-US" dirty="0" smtClean="0"/>
              <a:t>, with small portion of sand &amp; coarse particles.</a:t>
            </a:r>
          </a:p>
          <a:p>
            <a:r>
              <a:rPr lang="en-US" dirty="0" smtClean="0"/>
              <a:t>The material is more viscous than in mudflows, so it is typically </a:t>
            </a:r>
            <a:r>
              <a:rPr lang="en-US" u="sng" dirty="0" smtClean="0"/>
              <a:t>slower and more consistent</a:t>
            </a:r>
            <a:r>
              <a:rPr lang="en-US" dirty="0" smtClean="0"/>
              <a:t>. It may move over a period of days to years depending on slope steepness, amount of rain, and consistency of material.</a:t>
            </a:r>
            <a:endParaRPr lang="en-US" dirty="0"/>
          </a:p>
        </p:txBody>
      </p:sp>
      <p:pic>
        <p:nvPicPr>
          <p:cNvPr id="96259" name="Picture 3" descr="C:\Users\dell\Desktop\BZU\Chapter 8 Mass Wasting\Fig3grouping-2LG.jpg"/>
          <p:cNvPicPr>
            <a:picLocks noChangeAspect="1" noChangeArrowheads="1"/>
          </p:cNvPicPr>
          <p:nvPr/>
        </p:nvPicPr>
        <p:blipFill>
          <a:blip r:embed="rId2"/>
          <a:srcRect l="29562" t="59653" r="36861" b="17421"/>
          <a:stretch>
            <a:fillRect/>
          </a:stretch>
        </p:blipFill>
        <p:spPr bwMode="auto">
          <a:xfrm>
            <a:off x="7239000" y="0"/>
            <a:ext cx="19050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0366" t="20879" r="2196" b="15385"/>
          <a:stretch>
            <a:fillRect/>
          </a:stretch>
        </p:blipFill>
        <p:spPr bwMode="auto">
          <a:xfrm>
            <a:off x="-7883" y="304800"/>
            <a:ext cx="915188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200400"/>
            <a:ext cx="12954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685800"/>
            <a:ext cx="2057400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itchFamily="18" charset="0"/>
              </a:rPr>
              <a:t>Earthflow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Creep (very slow)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en-US" dirty="0" smtClean="0"/>
              <a:t>Very wide-spread as it occurs on both steep &amp; gentle slopes. Despite this fact, it is characterized by </a:t>
            </a:r>
            <a:r>
              <a:rPr lang="en-US" u="sng" dirty="0" smtClean="0"/>
              <a:t>very slow movement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definition, Creep is the type of mass wasting that involves the gradual downhill movement of soil &amp; regolith.</a:t>
            </a:r>
          </a:p>
          <a:p>
            <a:r>
              <a:rPr lang="en-US" dirty="0" smtClean="0"/>
              <a:t>One of the factors controlling creep is </a:t>
            </a:r>
            <a:r>
              <a:rPr lang="en-US" u="sng" dirty="0" smtClean="0"/>
              <a:t>freezing &amp; thawing cycles</a:t>
            </a:r>
            <a:r>
              <a:rPr lang="en-US" dirty="0" smtClean="0"/>
              <a:t> or </a:t>
            </a:r>
            <a:r>
              <a:rPr lang="en-US" u="sng" dirty="0" smtClean="0"/>
              <a:t>wetting &amp; drying cycles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Freezing or wetting lifts particles at right angles to </a:t>
            </a:r>
            <a:r>
              <a:rPr lang="en-US" smtClean="0"/>
              <a:t>the slope </a:t>
            </a:r>
            <a:endParaRPr lang="en-US" dirty="0"/>
          </a:p>
        </p:txBody>
      </p:sp>
      <p:pic>
        <p:nvPicPr>
          <p:cNvPr id="4" name="Picture 1" descr="C:\Users\dell\Desktop\BZU\Chapter 8 Mass Wasting\Fig3grouping-2LG.jpg"/>
          <p:cNvPicPr>
            <a:picLocks noChangeAspect="1" noChangeArrowheads="1"/>
          </p:cNvPicPr>
          <p:nvPr/>
        </p:nvPicPr>
        <p:blipFill>
          <a:blip r:embed="rId2"/>
          <a:srcRect l="68613" t="60332" b="17949"/>
          <a:stretch>
            <a:fillRect/>
          </a:stretch>
        </p:blipFill>
        <p:spPr bwMode="auto">
          <a:xfrm>
            <a:off x="7086600" y="0"/>
            <a:ext cx="2073910" cy="141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Creep: Movement due to Freezing-Thawing or Wetting-Drying Cycles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482" t="38461" r="25036" b="12088"/>
          <a:stretch>
            <a:fillRect/>
          </a:stretch>
        </p:blipFill>
        <p:spPr bwMode="auto">
          <a:xfrm>
            <a:off x="838200" y="1600200"/>
            <a:ext cx="7412736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391400" y="5181600"/>
            <a:ext cx="1219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600200"/>
            <a:ext cx="525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Solifluction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3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soil is saturated with water, the soggy mass may flow </a:t>
            </a:r>
            <a:r>
              <a:rPr lang="en-US" dirty="0" err="1" smtClean="0"/>
              <a:t>downslope</a:t>
            </a:r>
            <a:r>
              <a:rPr lang="en-US" dirty="0" smtClean="0"/>
              <a:t> at a rate of a few millimeters or a few centimeters per day or per year. Such a process is called </a:t>
            </a:r>
            <a:r>
              <a:rPr lang="en-US" dirty="0" err="1" smtClean="0"/>
              <a:t>solifluction</a:t>
            </a:r>
            <a:r>
              <a:rPr lang="en-US" dirty="0" smtClean="0"/>
              <a:t> (literally, “soil flow”). </a:t>
            </a:r>
          </a:p>
          <a:p>
            <a:r>
              <a:rPr lang="en-US" dirty="0" smtClean="0"/>
              <a:t>It is a type of mass wasting that is common wherever water cannot escape from the saturated surface layer by infiltrating to deeper levels. A dense clay hardpan in soil or an impermeable bedrock layer can promote </a:t>
            </a:r>
            <a:r>
              <a:rPr lang="en-US" dirty="0" err="1" smtClean="0"/>
              <a:t>solifluction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common in regions underlain by permafrost</a:t>
            </a:r>
            <a:r>
              <a:rPr lang="en-US" b="1" dirty="0" smtClean="0"/>
              <a:t>. Permafrost refers to the permanently frozen ground.</a:t>
            </a:r>
          </a:p>
          <a:p>
            <a:r>
              <a:rPr lang="en-US" dirty="0" err="1" smtClean="0"/>
              <a:t>Solifluction</a:t>
            </a:r>
            <a:r>
              <a:rPr lang="en-US" dirty="0" smtClean="0"/>
              <a:t> occurs in a zone above the permafrost called the </a:t>
            </a:r>
            <a:r>
              <a:rPr lang="en-US" i="1" dirty="0" smtClean="0">
                <a:solidFill>
                  <a:schemeClr val="accent1"/>
                </a:solidFill>
              </a:rPr>
              <a:t>active layer</a:t>
            </a:r>
            <a:r>
              <a:rPr lang="en-US" i="1" dirty="0" smtClean="0"/>
              <a:t>, which thaws to a depth of about a meter during the brief </a:t>
            </a:r>
            <a:r>
              <a:rPr lang="en-US" dirty="0" smtClean="0"/>
              <a:t>high-latitude summer and then refreezes in winter. During the summer season, water is unable to percolate into the impervious permafrost layer below. As a result, the active layer becomes saturated and slowly flows. The process can occur on slopes as gentle as 2 or 3 degrees.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Landslide Mitigation Techniques</a:t>
            </a:r>
            <a:br>
              <a:rPr lang="en-US" dirty="0" smtClean="0"/>
            </a:br>
            <a:r>
              <a:rPr lang="en-US" dirty="0" smtClean="0"/>
              <a:t>“Slope Protection”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6400800" cy="533399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 smtClean="0"/>
              <a:t>1) Drainage: </a:t>
            </a:r>
            <a:r>
              <a:rPr lang="en-US" dirty="0" smtClean="0"/>
              <a:t>Both at surface &amp; subsurface (ex: </a:t>
            </a:r>
            <a:r>
              <a:rPr lang="en-US" u="sng" dirty="0" smtClean="0"/>
              <a:t>drainage pipes</a:t>
            </a:r>
            <a:r>
              <a:rPr lang="en-US" dirty="0" smtClean="0"/>
              <a:t>, </a:t>
            </a:r>
            <a:r>
              <a:rPr lang="en-US" u="sng" dirty="0" smtClean="0"/>
              <a:t>drainage tunnels</a:t>
            </a:r>
            <a:r>
              <a:rPr lang="en-US" dirty="0" smtClean="0"/>
              <a:t>, </a:t>
            </a:r>
            <a:r>
              <a:rPr lang="en-US" u="sng" dirty="0" smtClean="0"/>
              <a:t>soil filters or </a:t>
            </a:r>
            <a:r>
              <a:rPr lang="en-US" u="sng" dirty="0" err="1" smtClean="0"/>
              <a:t>geotextile</a:t>
            </a:r>
            <a:r>
              <a:rPr lang="en-US" u="sng" dirty="0" smtClean="0"/>
              <a:t> filters</a:t>
            </a:r>
            <a:r>
              <a:rPr lang="en-US" dirty="0" smtClean="0"/>
              <a:t>, and </a:t>
            </a:r>
            <a:r>
              <a:rPr lang="en-US" u="sng" dirty="0" smtClean="0"/>
              <a:t>ditches &amp; trenches </a:t>
            </a:r>
            <a:r>
              <a:rPr lang="en-US" dirty="0" smtClean="0"/>
              <a:t>also serve for drainage).</a:t>
            </a:r>
          </a:p>
          <a:p>
            <a:pPr>
              <a:spcAft>
                <a:spcPts val="600"/>
              </a:spcAft>
              <a:buNone/>
            </a:pPr>
            <a:r>
              <a:rPr lang="en-US" b="1" dirty="0" smtClean="0"/>
              <a:t>2) Retaining Structures: </a:t>
            </a:r>
            <a:r>
              <a:rPr lang="en-US" dirty="0" smtClean="0"/>
              <a:t>most common is retaining walls (typically concrete, but may also be pile wall, </a:t>
            </a:r>
            <a:r>
              <a:rPr lang="en-US" dirty="0" err="1" smtClean="0"/>
              <a:t>geotextile</a:t>
            </a:r>
            <a:r>
              <a:rPr lang="en-US" dirty="0" smtClean="0"/>
              <a:t> or other materials). Regardless of material, retaining structures need to have drainage to avoid water build-up “</a:t>
            </a:r>
            <a:r>
              <a:rPr lang="en-US" dirty="0" err="1" smtClean="0"/>
              <a:t>weepholes</a:t>
            </a:r>
            <a:r>
              <a:rPr lang="en-US" dirty="0" smtClean="0"/>
              <a:t>”.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b="1" dirty="0" smtClean="0"/>
              <a:t>Gabions &amp; Rip Rap </a:t>
            </a:r>
            <a:r>
              <a:rPr lang="en-US" dirty="0" smtClean="0"/>
              <a:t>serve as both retaining structures (limited) and for drainage due to large gaps between rocks)</a:t>
            </a:r>
            <a:endParaRPr lang="en-US" dirty="0"/>
          </a:p>
        </p:txBody>
      </p:sp>
      <p:pic>
        <p:nvPicPr>
          <p:cNvPr id="1026" name="Picture 2" descr="C:\Users\dell\Desktop\BZU\Chapter 8 Mass Wasting\gab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80" y="4937760"/>
            <a:ext cx="2560320" cy="1920240"/>
          </a:xfrm>
          <a:prstGeom prst="rect">
            <a:avLst/>
          </a:prstGeom>
          <a:noFill/>
        </p:spPr>
      </p:pic>
      <p:pic>
        <p:nvPicPr>
          <p:cNvPr id="1027" name="Picture 3" descr="C:\Users\dell\Desktop\BZU\Chapter 8 Mass Wasting\Concrete-Geoweb-Wall-320-x-180.jpg"/>
          <p:cNvPicPr>
            <a:picLocks noChangeAspect="1" noChangeArrowheads="1"/>
          </p:cNvPicPr>
          <p:nvPr/>
        </p:nvPicPr>
        <p:blipFill>
          <a:blip r:embed="rId3"/>
          <a:srcRect r="7353"/>
          <a:stretch>
            <a:fillRect/>
          </a:stretch>
        </p:blipFill>
        <p:spPr bwMode="auto">
          <a:xfrm>
            <a:off x="6582231" y="3322320"/>
            <a:ext cx="2561769" cy="1554480"/>
          </a:xfrm>
          <a:prstGeom prst="rect">
            <a:avLst/>
          </a:prstGeom>
          <a:noFill/>
        </p:spPr>
      </p:pic>
      <p:pic>
        <p:nvPicPr>
          <p:cNvPr id="1028" name="Picture 4" descr="C:\Users\dell\Desktop\BZU\Chapter 8 Mass Wasting\retaiing 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1539240"/>
            <a:ext cx="2590800" cy="173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Landslide Mitigation Techniques</a:t>
            </a:r>
            <a:br>
              <a:rPr lang="en-US" dirty="0" smtClean="0"/>
            </a:br>
            <a:r>
              <a:rPr lang="en-US" dirty="0" smtClean="0"/>
              <a:t> “Slope Protection”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5715000" cy="5333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3) Slope Treatment: </a:t>
            </a:r>
          </a:p>
          <a:p>
            <a:pPr>
              <a:buNone/>
            </a:pPr>
            <a:r>
              <a:rPr lang="en-US" dirty="0" smtClean="0"/>
              <a:t>Changing the risk factor in slopes with methods such as:</a:t>
            </a:r>
          </a:p>
          <a:p>
            <a:pPr marL="633222" indent="-514350">
              <a:buAutoNum type="alphaLcPeriod"/>
            </a:pPr>
            <a:r>
              <a:rPr lang="en-US" dirty="0" smtClean="0"/>
              <a:t>Slope Flattening (making it gentler)</a:t>
            </a:r>
          </a:p>
          <a:p>
            <a:pPr marL="633222" indent="-514350">
              <a:buAutoNum type="alphaLcPeriod"/>
            </a:pPr>
            <a:r>
              <a:rPr lang="en-US" dirty="0" smtClean="0"/>
              <a:t>Benching or Terracing</a:t>
            </a:r>
          </a:p>
          <a:p>
            <a:pPr marL="633222" indent="-514350">
              <a:buAutoNum type="alphaLcPeriod"/>
            </a:pPr>
            <a:r>
              <a:rPr lang="en-US" dirty="0" smtClean="0"/>
              <a:t>Scaling (removing unstable rocks)</a:t>
            </a:r>
          </a:p>
          <a:p>
            <a:pPr marL="633222" indent="-514350">
              <a:buAutoNum type="alphaLcPeriod"/>
            </a:pPr>
            <a:r>
              <a:rPr lang="en-US" dirty="0" smtClean="0"/>
              <a:t>Increasing </a:t>
            </a:r>
            <a:r>
              <a:rPr lang="en-US" dirty="0" err="1" smtClean="0"/>
              <a:t>Vegitation</a:t>
            </a:r>
            <a:endParaRPr lang="en-US" dirty="0" smtClean="0"/>
          </a:p>
          <a:p>
            <a:pPr marL="633222" indent="-514350">
              <a:spcAft>
                <a:spcPts val="600"/>
              </a:spcAft>
              <a:buAutoNum type="alphaLcPeriod"/>
            </a:pPr>
            <a:r>
              <a:rPr lang="en-US" dirty="0" smtClean="0"/>
              <a:t>Decreasing load on  slope</a:t>
            </a:r>
          </a:p>
          <a:p>
            <a:pPr marL="633222" indent="-514350">
              <a:buAutoNum type="alphaLcPeriod"/>
            </a:pPr>
            <a:endParaRPr lang="en-US" dirty="0"/>
          </a:p>
        </p:txBody>
      </p:sp>
      <p:pic>
        <p:nvPicPr>
          <p:cNvPr id="2053" name="Picture 5" descr="C:\Users\dell\Desktop\BZU\Chapter 8 Mass Wasting\Sca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95600"/>
            <a:ext cx="3429000" cy="2068286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19869" t="37946" r="21479" b="19780"/>
          <a:stretch>
            <a:fillRect/>
          </a:stretch>
        </p:blipFill>
        <p:spPr bwMode="auto">
          <a:xfrm>
            <a:off x="5334000" y="1463786"/>
            <a:ext cx="3810000" cy="16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http://www.vetiver.org/PAN_APC_ca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3429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Landslide Mitigation Techniques</a:t>
            </a:r>
            <a:br>
              <a:rPr lang="en-US" dirty="0" smtClean="0"/>
            </a:br>
            <a:r>
              <a:rPr lang="en-US" dirty="0" smtClean="0"/>
              <a:t> “Slope Protection”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029200" cy="5333999"/>
          </a:xfrm>
        </p:spPr>
        <p:txBody>
          <a:bodyPr/>
          <a:lstStyle/>
          <a:p>
            <a:pPr marL="633222" indent="-514350">
              <a:buNone/>
            </a:pPr>
            <a:r>
              <a:rPr lang="en-US" b="1" dirty="0" smtClean="0"/>
              <a:t>4) Other Techniques:</a:t>
            </a:r>
          </a:p>
          <a:p>
            <a:pPr marL="633222" indent="-514350">
              <a:buAutoNum type="alphaLcPeriod"/>
            </a:pPr>
            <a:r>
              <a:rPr lang="en-US" dirty="0" smtClean="0"/>
              <a:t>Safety Nets</a:t>
            </a:r>
          </a:p>
          <a:p>
            <a:pPr marL="633222" indent="-514350">
              <a:buAutoNum type="alphaLcPeriod"/>
            </a:pPr>
            <a:r>
              <a:rPr lang="en-US" dirty="0" smtClean="0"/>
              <a:t>Rock Anchoring</a:t>
            </a:r>
          </a:p>
          <a:p>
            <a:pPr marL="633222" indent="-514350">
              <a:buAutoNum type="alphaLcPeriod"/>
            </a:pPr>
            <a:r>
              <a:rPr lang="en-US" dirty="0" smtClean="0"/>
              <a:t>Ditches &amp; Trenches</a:t>
            </a:r>
          </a:p>
          <a:p>
            <a:pPr marL="633222" indent="-514350">
              <a:buAutoNum type="alphaLcPeriod"/>
            </a:pPr>
            <a:r>
              <a:rPr lang="en-US" dirty="0" err="1" smtClean="0"/>
              <a:t>Shotcrete</a:t>
            </a:r>
            <a:endParaRPr lang="en-US" dirty="0" smtClean="0"/>
          </a:p>
          <a:p>
            <a:pPr marL="633222" indent="-514350">
              <a:buAutoNum type="alphaLcPeriod"/>
            </a:pPr>
            <a:r>
              <a:rPr lang="en-US" dirty="0" smtClean="0"/>
              <a:t>Piles</a:t>
            </a:r>
          </a:p>
          <a:p>
            <a:endParaRPr lang="en-US" dirty="0"/>
          </a:p>
        </p:txBody>
      </p:sp>
      <p:pic>
        <p:nvPicPr>
          <p:cNvPr id="5" name="Picture 3" descr="C:\Users\dell\Desktop\BZU\Chapter 8 Mass Wasting\rxi_4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640" y="4648200"/>
            <a:ext cx="2880360" cy="2209800"/>
          </a:xfrm>
          <a:prstGeom prst="rect">
            <a:avLst/>
          </a:prstGeom>
          <a:noFill/>
        </p:spPr>
      </p:pic>
      <p:pic>
        <p:nvPicPr>
          <p:cNvPr id="6" name="Picture 4" descr="C:\Users\dell\Desktop\BZU\Chapter 8 Mass Wasting\Rockfall-Pro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648200"/>
            <a:ext cx="3229494" cy="2209800"/>
          </a:xfrm>
          <a:prstGeom prst="rect">
            <a:avLst/>
          </a:prstGeom>
          <a:noFill/>
        </p:spPr>
      </p:pic>
      <p:pic>
        <p:nvPicPr>
          <p:cNvPr id="3074" name="Picture 2" descr="C:\Users\dell\Desktop\BZU\Chapter 8 Mass Wasting\shotcr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2019"/>
            <a:ext cx="2895600" cy="2225981"/>
          </a:xfrm>
          <a:prstGeom prst="rect">
            <a:avLst/>
          </a:prstGeom>
          <a:noFill/>
        </p:spPr>
      </p:pic>
      <p:pic>
        <p:nvPicPr>
          <p:cNvPr id="3075" name="Picture 3" descr="C:\Users\dell\Desktop\BZU\Chapter 8 Mass Wasting\hqdefault.jpg"/>
          <p:cNvPicPr>
            <a:picLocks noChangeAspect="1" noChangeArrowheads="1"/>
          </p:cNvPicPr>
          <p:nvPr/>
        </p:nvPicPr>
        <p:blipFill>
          <a:blip r:embed="rId5"/>
          <a:srcRect l="21949" r="23481" b="6451"/>
          <a:stretch>
            <a:fillRect/>
          </a:stretch>
        </p:blipFill>
        <p:spPr bwMode="auto">
          <a:xfrm>
            <a:off x="4800600" y="1600200"/>
            <a:ext cx="2275840" cy="2926080"/>
          </a:xfrm>
          <a:prstGeom prst="rect">
            <a:avLst/>
          </a:prstGeom>
          <a:noFill/>
        </p:spPr>
      </p:pic>
      <p:pic>
        <p:nvPicPr>
          <p:cNvPr id="3077" name="Picture 5" descr="Image result for rock ancho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569720"/>
            <a:ext cx="1816777" cy="301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Wasting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Weathering &amp; Mass Wasting: </a:t>
            </a:r>
            <a:r>
              <a:rPr lang="en-US" dirty="0" smtClean="0"/>
              <a:t>Once weathering breaks weakens &amp; breaks rock apart, mass wasting transfers the debris </a:t>
            </a:r>
            <a:r>
              <a:rPr lang="en-US" dirty="0" err="1" smtClean="0"/>
              <a:t>downslope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As mentioned in earlier chapters, </a:t>
            </a:r>
            <a:r>
              <a:rPr lang="en-US" b="1" dirty="0" smtClean="0"/>
              <a:t>Mass wasting (an external dynamic process) opposes the internal processes</a:t>
            </a:r>
            <a:r>
              <a:rPr lang="en-US" dirty="0" smtClean="0"/>
              <a:t> of mountain building and volcanic eruptions. If the latter did not exist, earth would be flatter and mass wasting would slow or stop</a:t>
            </a:r>
          </a:p>
          <a:p>
            <a:r>
              <a:rPr lang="en-US" b="1" dirty="0" smtClean="0"/>
              <a:t>Mass wasting supplies materials to streams</a:t>
            </a:r>
            <a:r>
              <a:rPr lang="en-US" dirty="0" smtClean="0"/>
              <a:t>, which then carries it away (eventually to the sea).</a:t>
            </a:r>
          </a:p>
          <a:p>
            <a:pPr>
              <a:buNone/>
            </a:pPr>
            <a:r>
              <a:rPr lang="en-US" dirty="0" smtClean="0"/>
              <a:t>	Mass wasting explains why river valleys are much wider than the channel filled with water.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95" t="16666" r="6896" b="4445"/>
          <a:stretch/>
        </p:blipFill>
        <p:spPr>
          <a:xfrm>
            <a:off x="0" y="0"/>
            <a:ext cx="9144000" cy="68660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5849353"/>
            <a:ext cx="3124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9600" y="5562600"/>
            <a:ext cx="4572000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Grand Canyon, mass wasting makes the valleys much wider than the channel of the river.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640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Controls &amp; Triggers of Mass Wasting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Gravity is the controlling force, but other factors may play an important role in reaching instability in a slope. These factors are called </a:t>
            </a:r>
            <a:r>
              <a:rPr lang="en-US" b="1" i="1" dirty="0" smtClean="0">
                <a:solidFill>
                  <a:schemeClr val="accent1"/>
                </a:solidFill>
              </a:rPr>
              <a:t>“triggers” (</a:t>
            </a:r>
            <a:r>
              <a:rPr lang="ar-SA" sz="2400" b="1" dirty="0" smtClean="0">
                <a:solidFill>
                  <a:schemeClr val="accent1"/>
                </a:solidFill>
              </a:rPr>
              <a:t>محفزات</a:t>
            </a:r>
            <a:r>
              <a:rPr lang="en-US" b="1" i="1" dirty="0" smtClean="0">
                <a:solidFill>
                  <a:schemeClr val="accent1"/>
                </a:solidFill>
              </a:rPr>
              <a:t>). </a:t>
            </a:r>
            <a:r>
              <a:rPr lang="en-US" dirty="0" smtClean="0"/>
              <a:t>Some of the most common </a:t>
            </a:r>
            <a:r>
              <a:rPr lang="en-US" b="1" dirty="0" smtClean="0">
                <a:solidFill>
                  <a:srgbClr val="0070C0"/>
                </a:solidFill>
              </a:rPr>
              <a:t>natural triggers</a:t>
            </a:r>
            <a:r>
              <a:rPr lang="en-US" dirty="0" smtClean="0"/>
              <a:t> are as follows:</a:t>
            </a:r>
          </a:p>
          <a:p>
            <a:pPr>
              <a:buFontTx/>
              <a:buChar char="-"/>
            </a:pPr>
            <a:r>
              <a:rPr lang="en-US" b="1" dirty="0" smtClean="0"/>
              <a:t>Saturation of Materials from </a:t>
            </a:r>
            <a:r>
              <a:rPr lang="en-US" b="1" u="sng" dirty="0" smtClean="0"/>
              <a:t>Water.</a:t>
            </a:r>
          </a:p>
          <a:p>
            <a:pPr>
              <a:buFontTx/>
              <a:buChar char="-"/>
            </a:pPr>
            <a:r>
              <a:rPr lang="en-US" b="1" dirty="0" err="1" smtClean="0"/>
              <a:t>Oversteepening</a:t>
            </a:r>
            <a:r>
              <a:rPr lang="en-US" b="1" dirty="0" smtClean="0"/>
              <a:t> of </a:t>
            </a:r>
            <a:r>
              <a:rPr lang="en-US" b="1" u="sng" dirty="0" smtClean="0"/>
              <a:t>Slopes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b="1" dirty="0" smtClean="0"/>
              <a:t>Ground Vibrations from </a:t>
            </a:r>
            <a:r>
              <a:rPr lang="en-US" b="1" u="sng" dirty="0" smtClean="0"/>
              <a:t>Earthquakes</a:t>
            </a:r>
            <a:r>
              <a:rPr lang="en-US" b="1" dirty="0" smtClean="0"/>
              <a:t>.</a:t>
            </a:r>
          </a:p>
          <a:p>
            <a:pPr>
              <a:buFontTx/>
              <a:buChar char="-"/>
            </a:pPr>
            <a:r>
              <a:rPr lang="en-US" b="1" dirty="0" smtClean="0"/>
              <a:t>Geologic structure / Bedding.</a:t>
            </a:r>
          </a:p>
          <a:p>
            <a:pPr>
              <a:buFontTx/>
              <a:buChar char="-"/>
            </a:pPr>
            <a:r>
              <a:rPr lang="en-US" b="1" dirty="0" smtClean="0"/>
              <a:t>Removal of anchoring Vegetation.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FontTx/>
              <a:buChar char="-"/>
            </a:pPr>
            <a:endParaRPr lang="en-US" b="1" i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Heavy rain or snowmelt may trigger mass wasting.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In rock masses, we mentioned how water causes </a:t>
            </a:r>
            <a:r>
              <a:rPr lang="en-US" b="1" dirty="0" smtClean="0"/>
              <a:t>frost wedging </a:t>
            </a:r>
            <a:r>
              <a:rPr lang="en-US" dirty="0" smtClean="0"/>
              <a:t>through freeze-thaw cycles.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Water may fill the pores of a sediment with water causing the particles’ cohesion (</a:t>
            </a:r>
            <a:r>
              <a:rPr lang="ar-SA" sz="2400" dirty="0" smtClean="0"/>
              <a:t>التصاق </a:t>
            </a:r>
            <a:r>
              <a:rPr lang="ar-SA" sz="2400" dirty="0" err="1" smtClean="0"/>
              <a:t>او</a:t>
            </a:r>
            <a:r>
              <a:rPr lang="ar-SA" sz="2400" dirty="0" smtClean="0"/>
              <a:t> التحام</a:t>
            </a:r>
            <a:r>
              <a:rPr lang="en-US" dirty="0" smtClean="0"/>
              <a:t>) to be reduced or destroyed, allowing them to slide past one another (</a:t>
            </a:r>
            <a:r>
              <a:rPr lang="en-US" b="1" dirty="0" smtClean="0"/>
              <a:t>reducing shear strength</a:t>
            </a:r>
            <a:r>
              <a:rPr lang="en-US" dirty="0" smtClean="0"/>
              <a:t>).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In the same way, saturation </a:t>
            </a:r>
            <a:r>
              <a:rPr lang="en-US" b="1" dirty="0" smtClean="0"/>
              <a:t>reduces internal friction  </a:t>
            </a:r>
            <a:r>
              <a:rPr lang="en-US" dirty="0" smtClean="0"/>
              <a:t>between particles, allowing it to move by gravity.</a:t>
            </a:r>
          </a:p>
          <a:p>
            <a:pPr>
              <a:buFontTx/>
              <a:buChar char="-"/>
            </a:pPr>
            <a:r>
              <a:rPr lang="en-US" dirty="0" smtClean="0"/>
              <a:t>Water also </a:t>
            </a:r>
            <a:r>
              <a:rPr lang="en-US" b="1" dirty="0" smtClean="0"/>
              <a:t>adds considerable weight </a:t>
            </a:r>
            <a:r>
              <a:rPr lang="en-US" dirty="0" smtClean="0"/>
              <a:t>to a mass of material, which may cause it to slide or flow </a:t>
            </a:r>
            <a:r>
              <a:rPr lang="en-US" dirty="0" err="1" smtClean="0"/>
              <a:t>downslope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Water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482" t="16667" r="6296" b="15625"/>
          <a:stretch>
            <a:fillRect/>
          </a:stretch>
        </p:blipFill>
        <p:spPr bwMode="auto">
          <a:xfrm>
            <a:off x="685800" y="1645920"/>
            <a:ext cx="7697842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Reduction of internal friction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r>
              <a:rPr lang="en-US" dirty="0" err="1" smtClean="0"/>
              <a:t>Oversteepening</a:t>
            </a:r>
            <a:r>
              <a:rPr lang="en-US" dirty="0" smtClean="0"/>
              <a:t> of Slopes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64770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simply when slopes become steeper(</a:t>
            </a:r>
            <a:r>
              <a:rPr lang="ar-SA" sz="2000" dirty="0" smtClean="0"/>
              <a:t>شديدة الانحدار</a:t>
            </a:r>
            <a:r>
              <a:rPr lang="en-US" sz="2800" dirty="0" smtClean="0"/>
              <a:t>). May be caused by a stream undercutting a valley wall via human activity.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1"/>
                </a:solidFill>
              </a:rPr>
              <a:t>Angle of Repose </a:t>
            </a:r>
            <a:r>
              <a:rPr lang="en-US" sz="2800" dirty="0" smtClean="0"/>
              <a:t>is the steepest angle at which a slope is considered stable (on the verge of collapse) and it depends on the size &amp; shape of the particles. </a:t>
            </a:r>
          </a:p>
          <a:p>
            <a:pPr>
              <a:buNone/>
            </a:pPr>
            <a:r>
              <a:rPr lang="en-US" sz="2800" dirty="0" smtClean="0"/>
              <a:t>	In an unconsolidated mass of granular particles (sand-sized or larger) the angle of repose ranges from 25-40</a:t>
            </a:r>
            <a:r>
              <a:rPr lang="en-US" sz="2800" dirty="0" smtClean="0">
                <a:latin typeface="DFKai-SB"/>
                <a:ea typeface="DFKai-SB"/>
              </a:rPr>
              <a:t>°.</a:t>
            </a:r>
          </a:p>
          <a:p>
            <a:pPr>
              <a:buNone/>
            </a:pPr>
            <a:endParaRPr lang="en-US" sz="2800" dirty="0" smtClean="0">
              <a:latin typeface="DFKai-SB"/>
              <a:ea typeface="DFKai-SB"/>
            </a:endParaRPr>
          </a:p>
        </p:txBody>
      </p:sp>
      <p:pic>
        <p:nvPicPr>
          <p:cNvPr id="3074" name="Picture 2" descr="C:\Users\dell\Desktop\BZU\Chapter 8 Mass Wasting\Angleofrepo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03520"/>
            <a:ext cx="2785110" cy="1554480"/>
          </a:xfrm>
          <a:prstGeom prst="rect">
            <a:avLst/>
          </a:prstGeom>
          <a:noFill/>
        </p:spPr>
      </p:pic>
      <p:pic>
        <p:nvPicPr>
          <p:cNvPr id="3075" name="Picture 3" descr="C:\Users\dell\Desktop\BZU\Chapter 8 Mass Wasting\presentation-on-mass-wasting-29-638.jpg"/>
          <p:cNvPicPr>
            <a:picLocks noChangeAspect="1" noChangeArrowheads="1"/>
          </p:cNvPicPr>
          <p:nvPr/>
        </p:nvPicPr>
        <p:blipFill>
          <a:blip r:embed="rId3"/>
          <a:srcRect l="52665" b="55115"/>
          <a:stretch>
            <a:fillRect/>
          </a:stretch>
        </p:blipFill>
        <p:spPr bwMode="auto">
          <a:xfrm>
            <a:off x="6400800" y="3886200"/>
            <a:ext cx="2743200" cy="1952940"/>
          </a:xfrm>
          <a:prstGeom prst="rect">
            <a:avLst/>
          </a:prstGeom>
          <a:noFill/>
        </p:spPr>
      </p:pic>
      <p:pic>
        <p:nvPicPr>
          <p:cNvPr id="3076" name="Picture 4" descr="C:\Users\dell\Desktop\BZU\Chapter 8 Mass Wasting\presentation-on-mass-wasting-29-638.jpg"/>
          <p:cNvPicPr>
            <a:picLocks noChangeAspect="1" noChangeArrowheads="1"/>
          </p:cNvPicPr>
          <p:nvPr/>
        </p:nvPicPr>
        <p:blipFill>
          <a:blip r:embed="rId3"/>
          <a:srcRect r="50000" b="55010"/>
          <a:stretch>
            <a:fillRect/>
          </a:stretch>
        </p:blipFill>
        <p:spPr bwMode="auto">
          <a:xfrm>
            <a:off x="6400800" y="1524000"/>
            <a:ext cx="2743200" cy="185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1524001"/>
            <a:ext cx="6336632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Mass movement conditions may exist for a long time without movement. An earthquake can be a dramatic trigger. </a:t>
            </a:r>
          </a:p>
          <a:p>
            <a:r>
              <a:rPr lang="en-US" dirty="0" smtClean="0"/>
              <a:t>Earthquakes may trigger tens, hundreds or thousands of landslides in a susceptible area.</a:t>
            </a:r>
          </a:p>
          <a:p>
            <a:r>
              <a:rPr lang="en-US" b="1" dirty="0"/>
              <a:t>LIQUEFACTION. </a:t>
            </a:r>
            <a:r>
              <a:rPr lang="en-US" dirty="0"/>
              <a:t>Intense ground </a:t>
            </a:r>
            <a:r>
              <a:rPr lang="en-US" dirty="0" smtClean="0"/>
              <a:t>shaking during </a:t>
            </a:r>
            <a:r>
              <a:rPr lang="en-US" dirty="0"/>
              <a:t>earthquakes can cause </a:t>
            </a:r>
            <a:r>
              <a:rPr lang="en-US" dirty="0" smtClean="0"/>
              <a:t>water saturated surface </a:t>
            </a:r>
            <a:r>
              <a:rPr lang="en-US" dirty="0"/>
              <a:t>materials to lose </a:t>
            </a:r>
            <a:r>
              <a:rPr lang="en-US" dirty="0" smtClean="0"/>
              <a:t>their strength </a:t>
            </a:r>
            <a:r>
              <a:rPr lang="en-US" dirty="0"/>
              <a:t>and behave as </a:t>
            </a:r>
            <a:r>
              <a:rPr lang="en-US" dirty="0" smtClean="0"/>
              <a:t>a liquid.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9255" r="4037"/>
          <a:stretch>
            <a:fillRect/>
          </a:stretch>
        </p:blipFill>
        <p:spPr bwMode="auto">
          <a:xfrm>
            <a:off x="6172200" y="4648200"/>
            <a:ext cx="28956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31653" y="6477000"/>
            <a:ext cx="13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Quick Sand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361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28158</TotalTime>
  <Words>1617</Words>
  <Application>Microsoft Office PowerPoint</Application>
  <PresentationFormat>عرض على الشاشة (3:4)‏</PresentationFormat>
  <Paragraphs>121</Paragraphs>
  <Slides>28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Module</vt:lpstr>
      <vt:lpstr>ENCE 231: Engineering Geology Fall Semester 2017/2018  Department of Civil Engineering- Birzeit University, Palestine  Chapter 8: Mass Wasting</vt:lpstr>
      <vt:lpstr>Mass Wasting: Definition</vt:lpstr>
      <vt:lpstr>Mass Wasting</vt:lpstr>
      <vt:lpstr>الشريحة 4</vt:lpstr>
      <vt:lpstr>Controls &amp; Triggers of Mass Wasting</vt:lpstr>
      <vt:lpstr>The Role of Water</vt:lpstr>
      <vt:lpstr>The Role of Water</vt:lpstr>
      <vt:lpstr>Oversteepening of Slopes</vt:lpstr>
      <vt:lpstr>Earthquakes</vt:lpstr>
      <vt:lpstr>الشريحة 10</vt:lpstr>
      <vt:lpstr>Other Factors (Mainly From Human Activity)</vt:lpstr>
      <vt:lpstr>Classification of Mass Wasting Processes</vt:lpstr>
      <vt:lpstr>Classification of Mass Wasting Processes: 1) Type of Material</vt:lpstr>
      <vt:lpstr>Classification of Mass Wasting Processes: 2) Type of Motion</vt:lpstr>
      <vt:lpstr>Classification of Mass Wasting Processes: 2) Type of Motion</vt:lpstr>
      <vt:lpstr>الشريحة 16</vt:lpstr>
      <vt:lpstr>Classification of Mass Wasting Processes: 3) Rate of Movement</vt:lpstr>
      <vt:lpstr>Slump (slow)</vt:lpstr>
      <vt:lpstr>Rockslide (fast)</vt:lpstr>
      <vt:lpstr>Debris Flow or Mudflow (fast)</vt:lpstr>
      <vt:lpstr>Earthflow  (slow-med.) </vt:lpstr>
      <vt:lpstr>الشريحة 22</vt:lpstr>
      <vt:lpstr>Creep (very slow)</vt:lpstr>
      <vt:lpstr>Creep: Movement due to Freezing-Thawing or Wetting-Drying Cycles</vt:lpstr>
      <vt:lpstr>Solifluction</vt:lpstr>
      <vt:lpstr>Landslide Mitigation Techniques “Slope Protection”</vt:lpstr>
      <vt:lpstr>Landslide Mitigation Techniques  “Slope Protection”</vt:lpstr>
      <vt:lpstr>Landslide Mitigation Techniques  “Slope Protection”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ENCE 231: Engineering Geology Fall Semester 2017/2018</dc:title>
  <dc:creator>dell</dc:creator>
  <cp:lastModifiedBy>USER</cp:lastModifiedBy>
  <cp:revision>212</cp:revision>
  <dcterms:created xsi:type="dcterms:W3CDTF">2017-09-08T10:42:42Z</dcterms:created>
  <dcterms:modified xsi:type="dcterms:W3CDTF">2020-03-17T17:20:06Z</dcterms:modified>
</cp:coreProperties>
</file>